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21"/>
  </p:notesMasterIdLst>
  <p:handoutMasterIdLst>
    <p:handoutMasterId r:id="rId22"/>
  </p:handoutMasterIdLst>
  <p:sldIdLst>
    <p:sldId id="284" r:id="rId7"/>
    <p:sldId id="267" r:id="rId8"/>
    <p:sldId id="270" r:id="rId9"/>
    <p:sldId id="273" r:id="rId10"/>
    <p:sldId id="290" r:id="rId11"/>
    <p:sldId id="276" r:id="rId12"/>
    <p:sldId id="277" r:id="rId13"/>
    <p:sldId id="279" r:id="rId14"/>
    <p:sldId id="271" r:id="rId15"/>
    <p:sldId id="285" r:id="rId16"/>
    <p:sldId id="280" r:id="rId17"/>
    <p:sldId id="282" r:id="rId18"/>
    <p:sldId id="286" r:id="rId19"/>
    <p:sldId id="287" r:id="rId20"/>
  </p:sldIdLst>
  <p:sldSz cx="7772400" cy="100584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9" userDrawn="1">
          <p15:clr>
            <a:srgbClr val="A4A3A4"/>
          </p15:clr>
        </p15:guide>
        <p15:guide id="4" pos="4557" userDrawn="1">
          <p15:clr>
            <a:srgbClr val="A4A3A4"/>
          </p15:clr>
        </p15:guide>
        <p15:guide id="5" orient="horz" pos="424" userDrawn="1">
          <p15:clr>
            <a:srgbClr val="A4A3A4"/>
          </p15:clr>
        </p15:guide>
        <p15:guide id="8" orient="horz" pos="1966" userDrawn="1">
          <p15:clr>
            <a:srgbClr val="A4A3A4"/>
          </p15:clr>
        </p15:guide>
        <p15:guide id="10" pos="2743" userDrawn="1">
          <p15:clr>
            <a:srgbClr val="A4A3A4"/>
          </p15:clr>
        </p15:guide>
        <p15:guide id="12" pos="2153" userDrawn="1">
          <p15:clr>
            <a:srgbClr val="A4A3A4"/>
          </p15:clr>
        </p15:guide>
        <p15:guide id="13" orient="horz" pos="1308" userDrawn="1">
          <p15:clr>
            <a:srgbClr val="A4A3A4"/>
          </p15:clr>
        </p15:guide>
        <p15:guide id="14" orient="horz" pos="6162" userDrawn="1">
          <p15:clr>
            <a:srgbClr val="A4A3A4"/>
          </p15:clr>
        </p15:guide>
        <p15:guide id="15" orient="horz" pos="5958" userDrawn="1">
          <p15:clr>
            <a:srgbClr val="A4A3A4"/>
          </p15:clr>
        </p15:guide>
        <p15:guide id="16" orient="horz" pos="152" userDrawn="1">
          <p15:clr>
            <a:srgbClr val="A4A3A4"/>
          </p15:clr>
        </p15:guide>
        <p15:guide id="17" pos="157" userDrawn="1">
          <p15:clr>
            <a:srgbClr val="A4A3A4"/>
          </p15:clr>
        </p15:guide>
        <p15:guide id="18" pos="47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A6815-7047-152A-7614-527A41B3A6D1}" name="Lauren Machtinger" initials="LM" userId="S::l.machtinger@interceptgroup.com::4535f638-706c-47a0-835d-b1693c81b1d3" providerId="AD"/>
  <p188:author id="{6BA2D217-1A39-5F94-F997-462F45A2BC3A}" name="Basit Ishtiaq" initials="BI" userId="S::b.ishtiaq@interceptgroup.com::eb1bfcf1-b076-4047-beab-9c89c6e728f5" providerId="AD"/>
  <p188:author id="{C37BC51A-882C-3259-DD70-DDF585288573}" name="Jonna Bell" initials="JB" userId="S::jobell@microsoft.com::a8cc663c-92a9-466d-9c2b-d4e0911ff61d" providerId="AD"/>
  <p188:author id="{BDAE432D-444C-592C-EF21-3E344DBA23B3}" name="Shahnawaz Ramay" initials="SR" userId="S::v-s.ramay@interceptgroup.com::9dd334fd-29a6-4fb5-b07d-c677816d330f" providerId="AD"/>
  <p188:author id="{E7D12F2E-0CAB-6E82-2E91-3E33E92CFDE1}" name="Tara Cotter" initials="TC" userId="S::t.cotter@interceptgroup.com::0e8c2537-12b1-4c4f-8b00-572c9dad00db" providerId="AD"/>
  <p188:author id="{AC1A2B43-5334-7ADE-5F82-A588C6CC90E0}" name="Becca Metzdorf" initials="BM" userId="S::r.metzdorf@interceptgroup.com::dc773b57-e692-4c40-b643-eb4760da21b8" providerId="AD"/>
  <p188:author id="{CD725967-E7B1-AA1C-63C3-954D9C73A2ED}" name="IG" initials="IG" userId="IG" providerId="None"/>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5027128A-3B03-4E9D-437D-05FB484D9678}" name="Emma Crockett" initials="EC" userId="Emma Crockett" providerId="None"/>
  <p188:author id="{8F797B9B-110C-644E-DDEE-C1CF2ABE1A87}" name="Cristina Agardi" initials="CA" userId="Cristina Agardi" providerId="None"/>
  <p188:author id="{3D9E43A6-5743-7D41-B221-C8A0E183BEEF}" name="Claudia Chan" initials="CC" userId="Claudia Chan" providerId="None"/>
  <p188:author id="{B35B3EB6-5A13-3DDB-64B9-318F7A3163B9}" name="Hashim Zafar" initials="HZ" userId="S::v-h.zafar@interceptgroup.com::44de9f00-7c75-4411-bf83-2ddb65c0d43a" providerId="AD"/>
  <p188:author id="{4E1C4DF9-5D3A-9C46-39D5-762CBB5EF019}" name="Esther Lim (ANDERSEN CONSULTANTS LLC)" initials="EL" userId="S::v-estherlim@microsoft.com::311e2514-617e-459d-a52a-0030c6d6f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udia Chan" initials="CC" lastIdx="11" clrIdx="0">
    <p:extLst>
      <p:ext uri="{19B8F6BF-5375-455C-9EA6-DF929625EA0E}">
        <p15:presenceInfo xmlns:p15="http://schemas.microsoft.com/office/powerpoint/2012/main" userId="Claudia Chan" providerId="None"/>
      </p:ext>
    </p:extLst>
  </p:cmAuthor>
  <p:cmAuthor id="2" name="Jennifer Jesson" initials="JJ" lastIdx="1" clrIdx="1">
    <p:extLst>
      <p:ext uri="{19B8F6BF-5375-455C-9EA6-DF929625EA0E}">
        <p15:presenceInfo xmlns:p15="http://schemas.microsoft.com/office/powerpoint/2012/main" userId="S::j.jesson@interceptgroup.com::f0f73405-33f5-42d7-86a8-7c86f2110a00" providerId="AD"/>
      </p:ext>
    </p:extLst>
  </p:cmAuthor>
  <p:cmAuthor id="3" name="Daisy Magboo" initials="DM" lastIdx="4" clrIdx="2">
    <p:extLst>
      <p:ext uri="{19B8F6BF-5375-455C-9EA6-DF929625EA0E}">
        <p15:presenceInfo xmlns:p15="http://schemas.microsoft.com/office/powerpoint/2012/main" userId="S::d.magboo@interceptgroup.com::ba096de2-b929-4f7d-867e-fa1a6980ddaa" providerId="AD"/>
      </p:ext>
    </p:extLst>
  </p:cmAuthor>
  <p:cmAuthor id="4" name="Daisy" initials="D" lastIdx="16" clrIdx="3">
    <p:extLst>
      <p:ext uri="{19B8F6BF-5375-455C-9EA6-DF929625EA0E}">
        <p15:presenceInfo xmlns:p15="http://schemas.microsoft.com/office/powerpoint/2012/main" userId="Daisy" providerId="None"/>
      </p:ext>
    </p:extLst>
  </p:cmAuthor>
  <p:cmAuthor id="5" name="Intercept Group" initials="I" lastIdx="6" clrIdx="4">
    <p:extLst>
      <p:ext uri="{19B8F6BF-5375-455C-9EA6-DF929625EA0E}">
        <p15:presenceInfo xmlns:p15="http://schemas.microsoft.com/office/powerpoint/2012/main" userId="Intercept Group" providerId="None"/>
      </p:ext>
    </p:extLst>
  </p:cmAuthor>
  <p:cmAuthor id="6" name="Nahya Raidy" initials="NR" lastIdx="2" clrIdx="5">
    <p:extLst>
      <p:ext uri="{19B8F6BF-5375-455C-9EA6-DF929625EA0E}">
        <p15:presenceInfo xmlns:p15="http://schemas.microsoft.com/office/powerpoint/2012/main" userId="S::n.raidy@interceptgroup.com::03611822-e41a-470d-bccd-e2cef2204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5050"/>
    <a:srgbClr val="F8F8F8"/>
    <a:srgbClr val="F3F3F3"/>
    <a:srgbClr val="FFFFFF"/>
    <a:srgbClr val="F6F6F6"/>
    <a:srgbClr val="243A5E"/>
    <a:srgbClr val="F2F2F2"/>
    <a:srgbClr val="D5D5D5"/>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E7F79-E295-4B65-A63A-888B77E6F251}" v="7" dt="2023-04-12T21:11:14.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492" y="57"/>
      </p:cViewPr>
      <p:guideLst>
        <p:guide pos="339"/>
        <p:guide pos="4557"/>
        <p:guide orient="horz" pos="424"/>
        <p:guide orient="horz" pos="1966"/>
        <p:guide pos="2743"/>
        <p:guide pos="2153"/>
        <p:guide orient="horz" pos="1308"/>
        <p:guide orient="horz" pos="6162"/>
        <p:guide orient="horz" pos="5958"/>
        <p:guide orient="horz" pos="152"/>
        <p:guide pos="157"/>
        <p:guide pos="47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5A53F8-D1CC-41FC-B22C-4CE567C63769}"/>
              </a:ext>
            </a:extLst>
          </p:cNvPr>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CA"/>
          </a:p>
        </p:txBody>
      </p:sp>
      <p:sp>
        <p:nvSpPr>
          <p:cNvPr id="3" name="Date Placeholder 2">
            <a:extLst>
              <a:ext uri="{FF2B5EF4-FFF2-40B4-BE49-F238E27FC236}">
                <a16:creationId xmlns:a16="http://schemas.microsoft.com/office/drawing/2014/main" id="{5CF16CD7-E32F-4778-BD6C-AA70366357D9}"/>
              </a:ext>
            </a:extLst>
          </p:cNvPr>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DA4DC203-449C-4F95-97BF-148B3E6073C8}" type="datetimeFigureOut">
              <a:rPr lang="en-CA" smtClean="0"/>
              <a:t>2023-04-25</a:t>
            </a:fld>
            <a:endParaRPr lang="en-CA"/>
          </a:p>
        </p:txBody>
      </p:sp>
      <p:sp>
        <p:nvSpPr>
          <p:cNvPr id="4" name="Footer Placeholder 3">
            <a:extLst>
              <a:ext uri="{FF2B5EF4-FFF2-40B4-BE49-F238E27FC236}">
                <a16:creationId xmlns:a16="http://schemas.microsoft.com/office/drawing/2014/main" id="{D1848EAC-EFD1-4A91-8CC9-F49FB7CE299B}"/>
              </a:ext>
            </a:extLst>
          </p:cNvPr>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5F05EDD-0518-4B02-8130-46A7525E27D1}"/>
              </a:ext>
            </a:extLst>
          </p:cNvPr>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959A877C-E470-42D4-946A-C3D11E7D1CB7}" type="slidenum">
              <a:rPr lang="en-CA" smtClean="0"/>
              <a:t>‹#›</a:t>
            </a:fld>
            <a:endParaRPr lang="en-CA"/>
          </a:p>
        </p:txBody>
      </p:sp>
    </p:spTree>
    <p:extLst>
      <p:ext uri="{BB962C8B-B14F-4D97-AF65-F5344CB8AC3E}">
        <p14:creationId xmlns:p14="http://schemas.microsoft.com/office/powerpoint/2010/main" val="166927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1DB15C17-D35D-4CBE-BB3F-F85430D85959}" type="datetimeFigureOut">
              <a:rPr lang="en-US" smtClean="0"/>
              <a:t>4/25/2023</a:t>
            </a:fld>
            <a:endParaRPr lang="en-US"/>
          </a:p>
        </p:txBody>
      </p:sp>
      <p:sp>
        <p:nvSpPr>
          <p:cNvPr id="4" name="Slide Image Placeholder 3"/>
          <p:cNvSpPr>
            <a:spLocks noGrp="1" noRot="1" noChangeAspect="1"/>
          </p:cNvSpPr>
          <p:nvPr>
            <p:ph type="sldImg" idx="2"/>
          </p:nvPr>
        </p:nvSpPr>
        <p:spPr>
          <a:xfrm>
            <a:off x="2273300" y="1155700"/>
            <a:ext cx="2408238"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5933F177-E937-4417-9A13-1F7F3FF64881}" type="slidenum">
              <a:rPr lang="en-US" smtClean="0"/>
              <a:t>‹#›</a:t>
            </a:fld>
            <a:endParaRPr lang="en-US"/>
          </a:p>
        </p:txBody>
      </p:sp>
    </p:spTree>
    <p:extLst>
      <p:ext uri="{BB962C8B-B14F-4D97-AF65-F5344CB8AC3E}">
        <p14:creationId xmlns:p14="http://schemas.microsoft.com/office/powerpoint/2010/main" val="237705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icrosoft.com/en-us/surface/business/surface-go-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query.prod.cms.rt.microsoft.com/cms/api/am/binary/RE55ZJ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dhsblobprod04.blob.core.windows.net/contents/c431470c962e48af91a266cb2568e19a/65e04cc910d280602b50476cc6c1689a?skoid=2d004ef0-5468-4cd8-a5b7-14c04c6415bc&amp;sktid=975f013f-7f24-47e8-a7d3-abc4752bf346&amp;skt=2023-03-06T07%3A57%3A36Z&amp;ske=2023-03-13T08%3A02%3A36Z&amp;sks=b&amp;skv=2021-10-04&amp;sv=2021-10-04&amp;se=2023-03-10T18%3A02%3A02Z&amp;sr=b&amp;sp=r&amp;sig=p5gDpAqk7kiweRcuPT9D%2FxyRFny4iE5DsP1TyJlgs7o%3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artner.com/en/newsroom/press-releases/2022-06-21-gartner-unveils-the-top-eight-cybersecurity-predicti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icrosoft.com/security/business/security-insider/reports/special-reports/5-steps-to-cyber-resilien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query.prod.cms.rt.microsoft.com/cms/api/am/binary/RE5e93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query.prod.cms.rt.microsoft.com/cms/api/am/binary/RE55ZJ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query.prod.cms.rt.microsoft.com/cms/api/am/binary/RE55ZJ0" TargetMode="External"/><Relationship Id="rId5" Type="http://schemas.openxmlformats.org/officeDocument/2006/relationships/hyperlink" Target="https://query.prod.cms.rt.microsoft.com/cms/api/am/binary/RWCpyn" TargetMode="External"/><Relationship Id="rId4" Type="http://schemas.openxmlformats.org/officeDocument/2006/relationships/hyperlink" Target="https://www.microsoft.com/en-us/security/blog/2022/08/22/microsoft-recognized-as-a-leader-in-the-2022-gartner-magic-quadrant-for-unified-endpoint-management-too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3F177-E937-4417-9A13-1F7F3FF64881}" type="slidenum">
              <a:rPr lang="en-US" smtClean="0"/>
              <a:t>1</a:t>
            </a:fld>
            <a:endParaRPr lang="en-US"/>
          </a:p>
        </p:txBody>
      </p:sp>
    </p:spTree>
    <p:extLst>
      <p:ext uri="{BB962C8B-B14F-4D97-AF65-F5344CB8AC3E}">
        <p14:creationId xmlns:p14="http://schemas.microsoft.com/office/powerpoint/2010/main" val="405642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spc="-10">
                <a:solidFill>
                  <a:srgbClr val="505050"/>
                </a:solidFill>
              </a:rPr>
              <a:t>*Software license required for some features. Sold separately.​</a:t>
            </a:r>
          </a:p>
          <a:p>
            <a:pPr algn="l">
              <a:lnSpc>
                <a:spcPct val="100000"/>
              </a:lnSpc>
            </a:pPr>
            <a:r>
              <a:rPr lang="en-US" sz="1800" spc="-10" baseline="30000">
                <a:solidFill>
                  <a:srgbClr val="505050"/>
                </a:solidFill>
              </a:rPr>
              <a:t>1</a:t>
            </a:r>
            <a:r>
              <a:rPr lang="en-US" sz="800">
                <a:latin typeface="Segoe UI"/>
                <a:cs typeface="Segoe UI"/>
              </a:rPr>
              <a:t>Surface Go and Surface Go 2 use a third-party UEFI and do not support DFCI. For details on Microsoft protection for Surface Go and Go 2, visit </a:t>
            </a:r>
            <a:r>
              <a:rPr lang="en-US" sz="800">
                <a:latin typeface="Segoe UI"/>
                <a:cs typeface="Segoe UI"/>
                <a:hlinkClick r:id="rId3">
                  <a:extLst>
                    <a:ext uri="{A12FA001-AC4F-418D-AE19-62706E023703}">
                      <ahyp:hlinkClr xmlns:ahyp="http://schemas.microsoft.com/office/drawing/2018/hyperlinkcolor" val="tx"/>
                    </a:ext>
                  </a:extLst>
                </a:hlinkClick>
              </a:rPr>
              <a:t>https://www.microsoft.com/en-us/surface/business/surface-go-2</a:t>
            </a:r>
            <a:r>
              <a:rPr lang="en-US" sz="800">
                <a:latin typeface="Segoe UI"/>
                <a:cs typeface="Segoe UI"/>
              </a:rPr>
              <a:t>. </a:t>
            </a:r>
            <a:endParaRPr lang="en-US" sz="800">
              <a:latin typeface="Segoe UI" panose="020B0502040204020203" pitchFamily="34" charset="0"/>
              <a:cs typeface="Segoe UI" panose="020B0502040204020203" pitchFamily="34" charset="0"/>
            </a:endParaRPr>
          </a:p>
          <a:p>
            <a:pPr>
              <a:lnSpc>
                <a:spcPct val="107000"/>
              </a:lnSpc>
            </a:pPr>
            <a:r>
              <a:rPr lang="en-US" sz="1800" spc="-10" baseline="30000">
                <a:solidFill>
                  <a:srgbClr val="505050"/>
                </a:solidFill>
              </a:rPr>
              <a:t>2</a:t>
            </a:r>
            <a:r>
              <a:rPr lang="en-US" sz="1800" u="sng">
                <a:solidFill>
                  <a:srgbClr val="0078D4"/>
                </a:solidFill>
                <a:ea typeface="Calibri" panose="020F0502020204030204" pitchFamily="34" charset="0"/>
                <a:cs typeface="Arial" panose="020B0604020202020204" pitchFamily="34" charset="0"/>
                <a:hlinkClick r:id="rId4"/>
              </a:rPr>
              <a:t>A Business Value White Paper</a:t>
            </a:r>
            <a:r>
              <a:rPr lang="en-US" sz="1800">
                <a:solidFill>
                  <a:srgbClr val="505050"/>
                </a:solidFill>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cs typeface="Arial" panose="020B0604020202020204" pitchFamily="34" charset="0"/>
              </a:rPr>
              <a:t> </a:t>
            </a:r>
            <a:r>
              <a:rPr lang="en-US" sz="1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800" spc="-10">
                <a:solidFill>
                  <a:srgbClr val="505050"/>
                </a:solidFill>
                <a:hlinkClick r:id="rId4"/>
              </a:rPr>
              <a:t>here</a:t>
            </a:r>
            <a:r>
              <a:rPr lang="en-US" sz="1800" spc="-10">
                <a:solidFill>
                  <a:srgbClr val="505050"/>
                </a:solidFill>
              </a:rPr>
              <a:t>.​​</a:t>
            </a:r>
          </a:p>
        </p:txBody>
      </p:sp>
      <p:sp>
        <p:nvSpPr>
          <p:cNvPr id="4" name="Slide Number Placeholder 3"/>
          <p:cNvSpPr>
            <a:spLocks noGrp="1"/>
          </p:cNvSpPr>
          <p:nvPr>
            <p:ph type="sldNum" sz="quarter" idx="5"/>
          </p:nvPr>
        </p:nvSpPr>
        <p:spPr/>
        <p:txBody>
          <a:bodyPr/>
          <a:lstStyle/>
          <a:p>
            <a:fld id="{5933F177-E937-4417-9A13-1F7F3FF64881}" type="slidenum">
              <a:rPr lang="en-US" smtClean="0"/>
              <a:t>11</a:t>
            </a:fld>
            <a:endParaRPr lang="en-US"/>
          </a:p>
        </p:txBody>
      </p:sp>
    </p:spTree>
    <p:extLst>
      <p:ext uri="{BB962C8B-B14F-4D97-AF65-F5344CB8AC3E}">
        <p14:creationId xmlns:p14="http://schemas.microsoft.com/office/powerpoint/2010/main" val="266978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lnSpc>
                <a:spcPct val="107000"/>
              </a:lnSpc>
              <a:defRPr/>
            </a:pPr>
            <a:r>
              <a:rPr lang="en-US" sz="1800" spc="-10" baseline="30000">
                <a:solidFill>
                  <a:srgbClr val="505050"/>
                </a:solidFill>
              </a:rPr>
              <a:t>1</a:t>
            </a:r>
            <a:r>
              <a:rPr lang="en-US" sz="1800">
                <a:latin typeface="Arial" panose="020B0604020202020204" pitchFamily="34" charset="0"/>
                <a:ea typeface="Calibri" panose="020F0502020204030204" pitchFamily="34" charset="0"/>
                <a:cs typeface="Arial" panose="020B0604020202020204" pitchFamily="34" charset="0"/>
              </a:rPr>
              <a:t>A Forrester Total Economic Impact™ Study commissioned by Microsoft</a:t>
            </a:r>
            <a:r>
              <a:rPr lang="en-US" sz="18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a:t>
            </a:r>
            <a:r>
              <a:rPr lang="en-US" sz="1800" u="sng" baseline="30000">
                <a:solidFill>
                  <a:srgbClr val="0563C1"/>
                </a:solidFill>
                <a:latin typeface="Arial" panose="020B0604020202020204" pitchFamily="34" charset="0"/>
                <a:ea typeface="Calibri" panose="020F0502020204030204" pitchFamily="34" charset="0"/>
                <a:cs typeface="Arial" panose="020B0604020202020204" pitchFamily="34" charset="0"/>
                <a:hlinkClick r:id="rId3"/>
              </a:rPr>
              <a:t> </a:t>
            </a:r>
            <a:r>
              <a:rPr lang="en-US" sz="1800" u="sng">
                <a:solidFill>
                  <a:srgbClr val="0563C1"/>
                </a:solidFill>
                <a:latin typeface="Arial" panose="020B0604020202020204" pitchFamily="34" charset="0"/>
                <a:ea typeface="Arial" panose="020B0604020202020204" pitchFamily="34" charset="0"/>
                <a:cs typeface="Arial" panose="020B0604020202020204" pitchFamily="34" charset="0"/>
                <a:hlinkClick r:id="rId3"/>
              </a:rPr>
              <a:t>Maximizing Your ROI From Microsoft 365 Enterprise With Microsoft Surface, Cost Savings And Business Benefits</a:t>
            </a:r>
            <a:r>
              <a:rPr lang="en-US" sz="1800" u="sng">
                <a:solidFill>
                  <a:srgbClr val="0563C1"/>
                </a:solidFill>
                <a:latin typeface="Arial" panose="020B0604020202020204" pitchFamily="34" charset="0"/>
                <a:ea typeface="Arial" panose="020B0604020202020204" pitchFamily="34" charset="0"/>
                <a:cs typeface="Arial" panose="020B0604020202020204" pitchFamily="34" charset="0"/>
              </a:rPr>
              <a:t>,</a:t>
            </a:r>
            <a:r>
              <a:rPr lang="en-US" sz="1800">
                <a:latin typeface="Arial" panose="020B0604020202020204" pitchFamily="34" charset="0"/>
                <a:ea typeface="Arial" panose="020B0604020202020204" pitchFamily="34" charset="0"/>
                <a:cs typeface="Arial" panose="020B0604020202020204" pitchFamily="34" charset="0"/>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180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12</a:t>
            </a:fld>
            <a:endParaRPr lang="en-US"/>
          </a:p>
        </p:txBody>
      </p:sp>
    </p:spTree>
    <p:extLst>
      <p:ext uri="{BB962C8B-B14F-4D97-AF65-F5344CB8AC3E}">
        <p14:creationId xmlns:p14="http://schemas.microsoft.com/office/powerpoint/2010/main" val="349829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33F177-E937-4417-9A13-1F7F3FF64881}" type="slidenum">
              <a:rPr lang="en-US" smtClean="0"/>
              <a:t>13</a:t>
            </a:fld>
            <a:endParaRPr lang="en-US"/>
          </a:p>
        </p:txBody>
      </p:sp>
    </p:spTree>
    <p:extLst>
      <p:ext uri="{BB962C8B-B14F-4D97-AF65-F5344CB8AC3E}">
        <p14:creationId xmlns:p14="http://schemas.microsoft.com/office/powerpoint/2010/main" val="1709276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3F177-E937-4417-9A13-1F7F3FF64881}" type="slidenum">
              <a:rPr lang="en-US" smtClean="0"/>
              <a:t>14</a:t>
            </a:fld>
            <a:endParaRPr lang="en-US"/>
          </a:p>
        </p:txBody>
      </p:sp>
    </p:spTree>
    <p:extLst>
      <p:ext uri="{BB962C8B-B14F-4D97-AF65-F5344CB8AC3E}">
        <p14:creationId xmlns:p14="http://schemas.microsoft.com/office/powerpoint/2010/main" val="321475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10"/>
              </a:spcAft>
            </a:pPr>
            <a:r>
              <a:rPr lang="en-US" sz="1800" baseline="30000">
                <a:solidFill>
                  <a:srgbClr val="000000"/>
                </a:solidFill>
                <a:latin typeface="Arial" panose="020B0604020202020204" pitchFamily="34" charset="0"/>
                <a:ea typeface="Arial" panose="020B0604020202020204" pitchFamily="34" charset="0"/>
                <a:cs typeface="Arial" panose="020B0604020202020204" pitchFamily="34" charset="0"/>
              </a:rPr>
              <a:t>1</a:t>
            </a:r>
            <a:r>
              <a:rPr lang="en-US" sz="1800">
                <a:solidFill>
                  <a:srgbClr val="000000"/>
                </a:solidFill>
                <a:latin typeface="Arial" panose="020B0604020202020204" pitchFamily="34" charset="0"/>
                <a:ea typeface="Arial" panose="020B0604020202020204" pitchFamily="34" charset="0"/>
                <a:cs typeface="Arial" panose="020B0604020202020204" pitchFamily="34" charset="0"/>
              </a:rPr>
              <a:t>Microsoft, </a:t>
            </a:r>
            <a:r>
              <a:rPr lang="en-US" sz="1800" u="sng">
                <a:solidFill>
                  <a:srgbClr val="000000"/>
                </a:solidFill>
                <a:latin typeface="Arial" panose="020B0604020202020204" pitchFamily="34" charset="0"/>
                <a:ea typeface="Arial" panose="020B0604020202020204" pitchFamily="34" charset="0"/>
                <a:cs typeface="Arial" panose="020B0604020202020204" pitchFamily="34" charset="0"/>
                <a:hlinkClick r:id="rId3"/>
              </a:rPr>
              <a:t>Microsoft Digital Defense Report 2022</a:t>
            </a:r>
            <a:r>
              <a:rPr lang="en-US" sz="1800">
                <a:solidFill>
                  <a:srgbClr val="000000"/>
                </a:solidFill>
                <a:latin typeface="Arial" panose="020B0604020202020204" pitchFamily="34" charset="0"/>
                <a:ea typeface="Arial" panose="020B0604020202020204" pitchFamily="34" charset="0"/>
                <a:cs typeface="Arial" panose="020B0604020202020204" pitchFamily="34" charset="0"/>
              </a:rPr>
              <a:t>, 2022.</a:t>
            </a:r>
            <a:endParaRPr lang="en-CA" sz="18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2</a:t>
            </a:fld>
            <a:endParaRPr lang="en-US"/>
          </a:p>
        </p:txBody>
      </p:sp>
    </p:spTree>
    <p:extLst>
      <p:ext uri="{BB962C8B-B14F-4D97-AF65-F5344CB8AC3E}">
        <p14:creationId xmlns:p14="http://schemas.microsoft.com/office/powerpoint/2010/main" val="362183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200" spc="-10" baseline="30000">
                <a:solidFill>
                  <a:srgbClr val="505050"/>
                </a:solidFill>
              </a:rPr>
              <a:t>1</a:t>
            </a:r>
            <a:r>
              <a:rPr lang="en-US" sz="1200">
                <a:solidFill>
                  <a:srgbClr val="505050"/>
                </a:solidFill>
                <a:effectLst/>
              </a:rPr>
              <a:t>Gartner Press Release, "Gartner Unveils the Top Eight Cybersecurity Predictions for 2022-23," 21 June 2022. </a:t>
            </a:r>
            <a:r>
              <a:rPr lang="en-US" sz="1200">
                <a:solidFill>
                  <a:srgbClr val="0078D4"/>
                </a:solidFill>
                <a:effectLst/>
                <a:hlinkClick r:id="rId3">
                  <a:extLst>
                    <a:ext uri="{A12FA001-AC4F-418D-AE19-62706E023703}">
                      <ahyp:hlinkClr xmlns:ahyp="http://schemas.microsoft.com/office/drawing/2018/hyperlinkcolor" val="tx"/>
                    </a:ext>
                  </a:extLst>
                </a:hlinkClick>
              </a:rPr>
              <a:t>https://www.gartner.com/en/newsroom/press-releases/2022-06-21-gartner-unveils-the-top-eight-cybersecurity-predictio</a:t>
            </a:r>
            <a:r>
              <a:rPr lang="en-US" sz="1200">
                <a:solidFill>
                  <a:srgbClr val="0078D4"/>
                </a:solidFill>
                <a:effectLst/>
              </a:rPr>
              <a:t> </a:t>
            </a:r>
            <a:endParaRPr lang="en-CA" sz="1200" spc="-10">
              <a:solidFill>
                <a:srgbClr val="0078D4"/>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3</a:t>
            </a:fld>
            <a:endParaRPr lang="en-US"/>
          </a:p>
        </p:txBody>
      </p:sp>
    </p:spTree>
    <p:extLst>
      <p:ext uri="{BB962C8B-B14F-4D97-AF65-F5344CB8AC3E}">
        <p14:creationId xmlns:p14="http://schemas.microsoft.com/office/powerpoint/2010/main" val="362076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800" spc="-10" baseline="30000" dirty="0">
                <a:solidFill>
                  <a:srgbClr val="505050"/>
                </a:solidFill>
              </a:rPr>
              <a:t>1</a:t>
            </a:r>
            <a:r>
              <a:rPr lang="en-US" sz="1800" spc="-10" dirty="0">
                <a:solidFill>
                  <a:srgbClr val="505050"/>
                </a:solidFill>
              </a:rPr>
              <a:t>Microsoft, </a:t>
            </a:r>
            <a:r>
              <a:rPr lang="en-US" sz="1800" spc="-10" dirty="0">
                <a:solidFill>
                  <a:srgbClr val="0078D4"/>
                </a:solidFill>
                <a:hlinkClick r:id="rId3">
                  <a:extLst>
                    <a:ext uri="{A12FA001-AC4F-418D-AE19-62706E023703}">
                      <ahyp:hlinkClr xmlns:ahyp="http://schemas.microsoft.com/office/drawing/2018/hyperlinkcolor" val="tx"/>
                    </a:ext>
                  </a:extLst>
                </a:hlinkClick>
              </a:rPr>
              <a:t>Microsoft Digital Defense Report 2022</a:t>
            </a:r>
            <a:r>
              <a:rPr lang="en-US" sz="1800" spc="-10" dirty="0">
                <a:solidFill>
                  <a:srgbClr val="505050"/>
                </a:solidFill>
              </a:rPr>
              <a:t>, 2022.</a:t>
            </a:r>
          </a:p>
          <a:p>
            <a:pPr>
              <a:lnSpc>
                <a:spcPct val="105000"/>
              </a:lnSpc>
            </a:pPr>
            <a:r>
              <a:rPr lang="en-US" sz="1800" spc="-10" baseline="30000" dirty="0">
                <a:solidFill>
                  <a:srgbClr val="505050"/>
                </a:solidFill>
              </a:rPr>
              <a:t>2</a:t>
            </a:r>
            <a:r>
              <a:rPr lang="en-US" sz="1800" spc="-10" dirty="0">
                <a:solidFill>
                  <a:srgbClr val="505050"/>
                </a:solidFill>
              </a:rPr>
              <a:t>Microsoft, </a:t>
            </a:r>
            <a:r>
              <a:rPr lang="en-US" sz="1800" spc="-10" dirty="0">
                <a:solidFill>
                  <a:srgbClr val="0078D4"/>
                </a:solidFill>
                <a:hlinkClick r:id="rId4">
                  <a:extLst>
                    <a:ext uri="{A12FA001-AC4F-418D-AE19-62706E023703}">
                      <ahyp:hlinkClr xmlns:ahyp="http://schemas.microsoft.com/office/drawing/2018/hyperlinkcolor" val="tx"/>
                    </a:ext>
                  </a:extLst>
                </a:hlinkClick>
              </a:rPr>
              <a:t>Cyber Resilience</a:t>
            </a:r>
            <a:r>
              <a:rPr lang="en-US" sz="1800" spc="-10" dirty="0">
                <a:solidFill>
                  <a:srgbClr val="505050"/>
                </a:solidFill>
              </a:rPr>
              <a:t>, 2022.</a:t>
            </a:r>
            <a:endParaRPr lang="en-CA" sz="1800" spc="-10" dirty="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4</a:t>
            </a:fld>
            <a:endParaRPr lang="en-US"/>
          </a:p>
        </p:txBody>
      </p:sp>
    </p:spTree>
    <p:extLst>
      <p:ext uri="{BB962C8B-B14F-4D97-AF65-F5344CB8AC3E}">
        <p14:creationId xmlns:p14="http://schemas.microsoft.com/office/powerpoint/2010/main" val="2899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0"/>
              </a:spcAft>
            </a:pPr>
            <a:r>
              <a:rPr lang="en-US" sz="1800">
                <a:latin typeface="Arial"/>
                <a:ea typeface="Arial" panose="020B0604020202020204" pitchFamily="34" charset="0"/>
                <a:cs typeface="Arial"/>
              </a:rPr>
              <a:t>​</a:t>
            </a:r>
            <a:r>
              <a:rPr lang="en-US" sz="1800" baseline="30000">
                <a:latin typeface="Arial"/>
                <a:ea typeface="Arial" panose="020B0604020202020204" pitchFamily="34" charset="0"/>
                <a:cs typeface="Arial"/>
              </a:rPr>
              <a:t>1</a:t>
            </a:r>
            <a:r>
              <a:rPr lang="en-US" sz="1800">
                <a:solidFill>
                  <a:srgbClr val="000000"/>
                </a:solidFill>
                <a:latin typeface="Arial"/>
                <a:ea typeface="Calibri"/>
                <a:cs typeface="Arial"/>
              </a:rPr>
              <a:t>Microsoft </a:t>
            </a:r>
            <a:r>
              <a:rPr lang="en-US" sz="1800">
                <a:latin typeface="Arial"/>
                <a:ea typeface="Calibri"/>
                <a:cs typeface="Arial"/>
              </a:rPr>
              <a:t>Security Insider, </a:t>
            </a:r>
            <a:r>
              <a:rPr lang="en-US" sz="1800" u="sng">
                <a:solidFill>
                  <a:srgbClr val="0563C1"/>
                </a:solidFill>
                <a:latin typeface="Arial"/>
                <a:ea typeface="Calibri"/>
                <a:cs typeface="Arial"/>
                <a:hlinkClick r:id="rId3"/>
              </a:rPr>
              <a:t>Unpatched and Exposed, The Unique Security Risk of IoT/OT Devices</a:t>
            </a:r>
            <a:r>
              <a:rPr lang="en-US" sz="1800">
                <a:latin typeface="Arial"/>
                <a:ea typeface="Calibri"/>
                <a:cs typeface="Arial"/>
              </a:rPr>
              <a:t>, 2022.</a:t>
            </a:r>
            <a:endParaRPr lang="en-CA" sz="1800">
              <a:latin typeface="Arial"/>
              <a:ea typeface="Calibri"/>
              <a:cs typeface="Arial"/>
            </a:endParaRPr>
          </a:p>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6</a:t>
            </a:fld>
            <a:endParaRPr lang="en-US"/>
          </a:p>
        </p:txBody>
      </p:sp>
    </p:spTree>
    <p:extLst>
      <p:ext uri="{BB962C8B-B14F-4D97-AF65-F5344CB8AC3E}">
        <p14:creationId xmlns:p14="http://schemas.microsoft.com/office/powerpoint/2010/main" val="14113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7</a:t>
            </a:fld>
            <a:endParaRPr lang="en-US"/>
          </a:p>
        </p:txBody>
      </p:sp>
    </p:spTree>
    <p:extLst>
      <p:ext uri="{BB962C8B-B14F-4D97-AF65-F5344CB8AC3E}">
        <p14:creationId xmlns:p14="http://schemas.microsoft.com/office/powerpoint/2010/main" val="112052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sz="1800">
                <a:solidFill>
                  <a:srgbClr val="000000"/>
                </a:solidFill>
                <a:latin typeface="Arial"/>
                <a:ea typeface="Calibri"/>
                <a:cs typeface="Arial"/>
              </a:rPr>
              <a:t>*Unique to Microsoft Surface.</a:t>
            </a:r>
          </a:p>
          <a:p>
            <a:pPr defTabSz="925464">
              <a:defRPr/>
            </a:pPr>
            <a:r>
              <a:rPr lang="en-US" sz="1800">
                <a:solidFill>
                  <a:srgbClr val="000000"/>
                </a:solidFill>
                <a:latin typeface="Arial"/>
                <a:ea typeface="Calibri"/>
                <a:cs typeface="Arial"/>
              </a:rPr>
              <a:t>**</a:t>
            </a:r>
            <a:r>
              <a:rPr lang="en-US" sz="1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1800" spc="-10">
                <a:solidFill>
                  <a:srgbClr val="0078D4"/>
                </a:solidFill>
                <a:hlinkClick r:id="rId3">
                  <a:extLst>
                    <a:ext uri="{A12FA001-AC4F-418D-AE19-62706E023703}">
                      <ahyp:hlinkClr xmlns:ahyp="http://schemas.microsoft.com/office/drawing/2018/hyperlinkcolor" val="tx"/>
                    </a:ext>
                  </a:extLst>
                </a:hlinkClick>
              </a:rPr>
              <a:t>Service Guide</a:t>
            </a:r>
            <a:r>
              <a:rPr lang="en-US" sz="1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endParaRPr lang="en-US" sz="1800">
              <a:solidFill>
                <a:srgbClr val="000000"/>
              </a:solidFill>
              <a:latin typeface="Arial"/>
              <a:ea typeface="Calibri"/>
              <a:cs typeface="Arial"/>
            </a:endParaRPr>
          </a:p>
          <a:p>
            <a:pPr defTabSz="925464">
              <a:defRPr/>
            </a:pPr>
            <a:r>
              <a:rPr lang="en-US" sz="1800" baseline="30000">
                <a:solidFill>
                  <a:srgbClr val="000000"/>
                </a:solidFill>
                <a:latin typeface="Arial"/>
                <a:ea typeface="Calibri"/>
                <a:cs typeface="Arial"/>
              </a:rPr>
              <a:t>1</a:t>
            </a:r>
            <a:r>
              <a:rPr lang="en-US" sz="1800">
                <a:solidFill>
                  <a:srgbClr val="000000"/>
                </a:solidFill>
                <a:latin typeface="Arial"/>
                <a:ea typeface="Calibri"/>
                <a:cs typeface="Arial"/>
              </a:rPr>
              <a:t>Software license required for some features. Sold separately.​</a:t>
            </a:r>
            <a:endParaRPr lang="en-US" sz="1800">
              <a:latin typeface="Arial"/>
              <a:ea typeface="Calibri"/>
              <a:cs typeface="Arial"/>
            </a:endParaRPr>
          </a:p>
          <a:p>
            <a:pPr>
              <a:lnSpc>
                <a:spcPct val="95000"/>
              </a:lnSpc>
              <a:spcAft>
                <a:spcPts val="810"/>
              </a:spcAft>
            </a:pPr>
            <a:r>
              <a:rPr lang="en-US" sz="1800" baseline="30000">
                <a:latin typeface="Arial" panose="020B0604020202020204" pitchFamily="34" charset="0"/>
                <a:ea typeface="Calibri" panose="020F0502020204030204" pitchFamily="34" charset="0"/>
                <a:cs typeface="Arial" panose="020B0604020202020204" pitchFamily="34" charset="0"/>
              </a:rPr>
              <a:t>2</a:t>
            </a:r>
            <a:r>
              <a:rPr lang="en-US" sz="1800">
                <a:solidFill>
                  <a:srgbClr val="0078D4"/>
                </a:solidFill>
                <a:latin typeface="Segoe UI" panose="020B0502040204020203" pitchFamily="34" charset="0"/>
                <a:ea typeface="Calibri" panose="020F0502020204030204" pitchFamily="34" charset="0"/>
                <a:cs typeface="Arial" panose="020B0604020202020204" pitchFamily="34" charset="0"/>
                <a:hlinkClick r:id="rId4"/>
              </a:rPr>
              <a:t>A Business Value White Paper</a:t>
            </a:r>
            <a:r>
              <a:rPr lang="en-US" sz="1800">
                <a:solidFill>
                  <a:srgbClr val="000000"/>
                </a:solidFill>
                <a:latin typeface="Segoe UI" panose="020B0502040204020203" pitchFamily="34" charset="0"/>
                <a:ea typeface="Calibri" panose="020F0502020204030204" pitchFamily="34" charset="0"/>
                <a:cs typeface="Arial" panose="020B0604020202020204" pitchFamily="34" charset="0"/>
              </a:rPr>
              <a:t>, 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a:t>
            </a:r>
            <a:r>
              <a:rPr lang="en-US" sz="1800" spc="-10">
                <a:solidFill>
                  <a:srgbClr val="505050"/>
                </a:solidFill>
              </a:rPr>
              <a:t>For the detailed study, click </a:t>
            </a:r>
            <a:r>
              <a:rPr lang="en-US" sz="1800" spc="-10">
                <a:solidFill>
                  <a:srgbClr val="505050"/>
                </a:solidFill>
                <a:hlinkClick r:id="rId4"/>
              </a:rPr>
              <a:t>here</a:t>
            </a:r>
            <a:r>
              <a:rPr lang="en-US" sz="1800" spc="-10">
                <a:solidFill>
                  <a:srgbClr val="505050"/>
                </a:solidFill>
              </a:rPr>
              <a:t>.​​</a:t>
            </a:r>
            <a:endParaRPr lang="en-CA" sz="1800">
              <a:latin typeface="Calibri" panose="020F0502020204030204" pitchFamily="34" charset="0"/>
              <a:ea typeface="Calibri" panose="020F050202020403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933F177-E937-4417-9A13-1F7F3FF64881}" type="slidenum">
              <a:rPr lang="en-US" smtClean="0"/>
              <a:t>8</a:t>
            </a:fld>
            <a:endParaRPr lang="en-US"/>
          </a:p>
        </p:txBody>
      </p:sp>
    </p:spTree>
    <p:extLst>
      <p:ext uri="{BB962C8B-B14F-4D97-AF65-F5344CB8AC3E}">
        <p14:creationId xmlns:p14="http://schemas.microsoft.com/office/powerpoint/2010/main" val="257271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spc="-10">
                <a:solidFill>
                  <a:srgbClr val="505050"/>
                </a:solidFill>
              </a:rPr>
              <a:t>*Software license required for some features. Sold separately.</a:t>
            </a:r>
            <a:r>
              <a:rPr lang="en-US" sz="1800">
                <a:solidFill>
                  <a:srgbClr val="000000"/>
                </a:solidFill>
                <a:effectLst/>
                <a:ea typeface="Calibri"/>
                <a:cs typeface="Arial"/>
              </a:rPr>
              <a:t>​</a:t>
            </a:r>
            <a:endParaRPr lang="en-US" sz="1800" baseline="30000">
              <a:effectLst/>
              <a:ea typeface="Calibri"/>
              <a:cs typeface="Arial"/>
            </a:endParaRPr>
          </a:p>
          <a:p>
            <a:pPr>
              <a:lnSpc>
                <a:spcPct val="107000"/>
              </a:lnSpc>
            </a:pPr>
            <a:r>
              <a:rPr lang="en-US" sz="1800" spc="-10" baseline="30000">
                <a:solidFill>
                  <a:srgbClr val="505050"/>
                </a:solidFill>
              </a:rPr>
              <a:t>1</a:t>
            </a:r>
            <a:r>
              <a:rPr lang="en-US" sz="1800" spc="-10">
                <a:solidFill>
                  <a:srgbClr val="505050"/>
                </a:solidFill>
              </a:rPr>
              <a:t>A Forrester Total Economic Impact™ Study commissioned by Microsoft, </a:t>
            </a:r>
            <a:r>
              <a:rPr lang="en-US" sz="1800" spc="-10">
                <a:solidFill>
                  <a:srgbClr val="0078D4"/>
                </a:solidFill>
                <a:hlinkClick r:id="rId3">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1800" spc="-10">
                <a:solidFill>
                  <a:srgbClr val="505050"/>
                </a:solidFill>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9</a:t>
            </a:fld>
            <a:endParaRPr lang="en-US"/>
          </a:p>
        </p:txBody>
      </p:sp>
    </p:spTree>
    <p:extLst>
      <p:ext uri="{BB962C8B-B14F-4D97-AF65-F5344CB8AC3E}">
        <p14:creationId xmlns:p14="http://schemas.microsoft.com/office/powerpoint/2010/main" val="315263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lnSpc>
                <a:spcPct val="107000"/>
              </a:lnSpc>
              <a:spcAft>
                <a:spcPts val="810"/>
              </a:spcAft>
              <a:defRPr/>
            </a:pPr>
            <a:r>
              <a:rPr lang="en-US" sz="1800" spc="-10">
                <a:solidFill>
                  <a:srgbClr val="505050"/>
                </a:solidFill>
              </a:rPr>
              <a:t>*Software license required for some features. Sold separately.</a:t>
            </a:r>
            <a:r>
              <a:rPr lang="en-US" sz="1800">
                <a:solidFill>
                  <a:srgbClr val="000000"/>
                </a:solidFill>
                <a:ea typeface="Calibri"/>
                <a:cs typeface="Arial"/>
              </a:rPr>
              <a:t>​</a:t>
            </a:r>
          </a:p>
          <a:p>
            <a:pPr defTabSz="925464">
              <a:lnSpc>
                <a:spcPct val="107000"/>
              </a:lnSpc>
              <a:spcAft>
                <a:spcPts val="810"/>
              </a:spcAft>
              <a:defRPr/>
            </a:pPr>
            <a:r>
              <a:rPr lang="en-US" sz="1800" spc="-10" baseline="30000">
                <a:solidFill>
                  <a:srgbClr val="505050"/>
                </a:solidFill>
              </a:rPr>
              <a:t>1</a:t>
            </a:r>
            <a:r>
              <a:rPr lang="en-US" sz="1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1800" spc="-10">
                <a:solidFill>
                  <a:srgbClr val="0078D4"/>
                </a:solidFill>
                <a:hlinkClick r:id="rId3">
                  <a:extLst>
                    <a:ext uri="{A12FA001-AC4F-418D-AE19-62706E023703}">
                      <ahyp:hlinkClr xmlns:ahyp="http://schemas.microsoft.com/office/drawing/2018/hyperlinkcolor" val="tx"/>
                    </a:ext>
                  </a:extLst>
                </a:hlinkClick>
              </a:rPr>
              <a:t>Service Guide</a:t>
            </a:r>
            <a:r>
              <a:rPr lang="en-US" sz="1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endParaRPr lang="en-US" sz="1800" baseline="30000">
              <a:latin typeface="Arial"/>
              <a:ea typeface="Calibri"/>
              <a:cs typeface="Arial"/>
            </a:endParaRPr>
          </a:p>
          <a:p>
            <a:pPr>
              <a:lnSpc>
                <a:spcPct val="107000"/>
              </a:lnSpc>
            </a:pPr>
            <a:r>
              <a:rPr lang="en-US" sz="1800" spc="-10" baseline="30000">
                <a:solidFill>
                  <a:srgbClr val="505050"/>
                </a:solidFill>
              </a:rPr>
              <a:t>2</a:t>
            </a:r>
            <a:r>
              <a:rPr lang="en-US" sz="1800" spc="-10">
                <a:solidFill>
                  <a:srgbClr val="505050"/>
                </a:solidFill>
              </a:rPr>
              <a:t>Gartner, </a:t>
            </a:r>
            <a:r>
              <a:rPr lang="en-US" sz="1800" spc="-10">
                <a:solidFill>
                  <a:srgbClr val="0078D4"/>
                </a:solidFill>
                <a:hlinkClick r:id="rId4"/>
              </a:rPr>
              <a:t>Magic Quadrant for Unified Endpoint Management Tools</a:t>
            </a:r>
            <a:r>
              <a:rPr lang="en-US" sz="1800" spc="-10">
                <a:solidFill>
                  <a:srgbClr val="505050"/>
                </a:solidFill>
              </a:rPr>
              <a:t>, Tom </a:t>
            </a:r>
            <a:r>
              <a:rPr lang="en-US" sz="1800" spc="-10" err="1">
                <a:solidFill>
                  <a:srgbClr val="505050"/>
                </a:solidFill>
              </a:rPr>
              <a:t>Cipolla</a:t>
            </a:r>
            <a:r>
              <a:rPr lang="en-US" sz="1800" spc="-10">
                <a:solidFill>
                  <a:srgbClr val="505050"/>
                </a:solidFill>
              </a:rPr>
              <a:t>, Dan Wilson, et al., 1 August 2022. GARTNER is a registered trademark and service mark of Gartner, Inc. and/or its affiliates in the U.S. and internationally, and MAGIC QUADRANT is a registered trademark of Gartner, Inc. and/or its affiliates and are used herein with permission. All rights reserved.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a:lnSpc>
                <a:spcPct val="107000"/>
              </a:lnSpc>
              <a:spcAft>
                <a:spcPts val="810"/>
              </a:spcAft>
            </a:pPr>
            <a:r>
              <a:rPr lang="en-US" sz="1800" baseline="30000">
                <a:latin typeface="Arial"/>
                <a:ea typeface="Arial" panose="020B0604020202020204" pitchFamily="34" charset="0"/>
                <a:cs typeface="Arial"/>
              </a:rPr>
              <a:t>3</a:t>
            </a:r>
            <a:r>
              <a:rPr lang="en-US" sz="1800">
                <a:latin typeface="Arial"/>
                <a:ea typeface="Arial" panose="020B0604020202020204" pitchFamily="34" charset="0"/>
                <a:cs typeface="Arial"/>
              </a:rPr>
              <a:t>A</a:t>
            </a:r>
            <a:r>
              <a:rPr lang="en-US" sz="1800">
                <a:solidFill>
                  <a:srgbClr val="0563C1"/>
                </a:solidFill>
                <a:latin typeface="Arial"/>
                <a:ea typeface="Arial" panose="020B0604020202020204" pitchFamily="34" charset="0"/>
                <a:cs typeface="Arial"/>
              </a:rPr>
              <a:t> Forrester Total Impact™ Study commissioned by Microsoft, </a:t>
            </a:r>
            <a:r>
              <a:rPr lang="en-US" sz="1800" u="sng">
                <a:solidFill>
                  <a:srgbClr val="0563C1"/>
                </a:solidFill>
                <a:latin typeface="Arial"/>
                <a:ea typeface="Calibri"/>
                <a:cs typeface="Arial"/>
                <a:hlinkClick r:id="rId5"/>
              </a:rPr>
              <a:t>The Total Economic Impact™ Of Microsoft Endpoint Manager, Cost Savings And Business Benefits Enabled By Microsoft Endpoint Manager</a:t>
            </a:r>
            <a:r>
              <a:rPr lang="en-US" sz="1800">
                <a:latin typeface="Arial"/>
                <a:ea typeface="Arial" panose="020B0604020202020204" pitchFamily="34" charset="0"/>
                <a:cs typeface="Arial"/>
              </a:rPr>
              <a:t>, April 2021.</a:t>
            </a:r>
          </a:p>
          <a:p>
            <a:pPr>
              <a:lnSpc>
                <a:spcPct val="107000"/>
              </a:lnSpc>
            </a:pPr>
            <a:r>
              <a:rPr lang="en-US" sz="1800" baseline="30000">
                <a:latin typeface="Arial" panose="020B0604020202020204" pitchFamily="34" charset="0"/>
                <a:ea typeface="Calibri" panose="020F0502020204030204" pitchFamily="34" charset="0"/>
                <a:cs typeface="Arial" panose="020B0604020202020204" pitchFamily="34" charset="0"/>
              </a:rPr>
              <a:t>4</a:t>
            </a:r>
            <a:r>
              <a:rPr lang="en-US" sz="1800" u="sng">
                <a:solidFill>
                  <a:srgbClr val="0078D4"/>
                </a:solidFill>
                <a:ea typeface="Calibri" panose="020F0502020204030204" pitchFamily="34" charset="0"/>
                <a:cs typeface="Arial" panose="020B0604020202020204" pitchFamily="34" charset="0"/>
                <a:hlinkClick r:id="rId6"/>
              </a:rPr>
              <a:t>A Business Value White Paper</a:t>
            </a:r>
            <a:r>
              <a:rPr lang="en-US" sz="1800">
                <a:solidFill>
                  <a:srgbClr val="505050"/>
                </a:solidFill>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cs typeface="Arial" panose="020B0604020202020204" pitchFamily="34" charset="0"/>
              </a:rPr>
              <a:t> </a:t>
            </a:r>
            <a:r>
              <a:rPr lang="en-US" sz="1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800" spc="-10">
                <a:solidFill>
                  <a:srgbClr val="505050"/>
                </a:solidFill>
                <a:hlinkClick r:id="rId6"/>
              </a:rPr>
              <a:t>here</a:t>
            </a:r>
            <a:r>
              <a:rPr lang="en-US" sz="1800" spc="-10">
                <a:solidFill>
                  <a:srgbClr val="505050"/>
                </a:solidFill>
              </a:rPr>
              <a:t>.​​</a:t>
            </a: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10</a:t>
            </a:fld>
            <a:endParaRPr lang="en-US"/>
          </a:p>
        </p:txBody>
      </p:sp>
    </p:spTree>
    <p:extLst>
      <p:ext uri="{BB962C8B-B14F-4D97-AF65-F5344CB8AC3E}">
        <p14:creationId xmlns:p14="http://schemas.microsoft.com/office/powerpoint/2010/main" val="239198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EFD27D23-0887-420A-A7BA-1D169742B305}" type="datetimeFigureOut">
              <a:rPr lang="en-CA" smtClean="0"/>
              <a:t>2023-04-25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49914658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18658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96895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365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27D23-0887-420A-A7BA-1D169742B305}" type="datetimeFigureOut">
              <a:rPr lang="en-CA" smtClean="0"/>
              <a:t>2023-04-25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01396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27D23-0887-420A-A7BA-1D169742B305}" type="datetimeFigureOut">
              <a:rPr lang="en-CA" smtClean="0"/>
              <a:t>2023-04-25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98515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27D23-0887-420A-A7BA-1D169742B305}" type="datetimeFigureOut">
              <a:rPr lang="en-CA" smtClean="0"/>
              <a:t>2023-04-25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824833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27D23-0887-420A-A7BA-1D169742B305}" type="datetimeFigureOut">
              <a:rPr lang="en-CA" smtClean="0"/>
              <a:t>2023-04-25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311999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27D23-0887-420A-A7BA-1D169742B305}" type="datetimeFigureOut">
              <a:rPr lang="en-CA" smtClean="0"/>
              <a:t>2023-04-25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356134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EFD27D23-0887-420A-A7BA-1D169742B305}" type="datetimeFigureOut">
              <a:rPr lang="en-CA" smtClean="0"/>
              <a:t>2023-04-25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27891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EFD27D23-0887-420A-A7BA-1D169742B305}" type="datetimeFigureOut">
              <a:rPr lang="en-CA" smtClean="0"/>
              <a:t>2023-04-25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02521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EFD27D23-0887-420A-A7BA-1D169742B305}" type="datetimeFigureOut">
              <a:rPr lang="en-CA" smtClean="0"/>
              <a:t>2023-04-25</a:t>
            </a:fld>
            <a:endParaRPr lang="en-CA"/>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16F06BAB-401B-4AF7-A8DB-53485F0763B0}" type="slidenum">
              <a:rPr lang="en-CA" smtClean="0"/>
              <a:t>‹#›</a:t>
            </a:fld>
            <a:endParaRPr lang="en-CA"/>
          </a:p>
        </p:txBody>
      </p:sp>
    </p:spTree>
    <p:extLst>
      <p:ext uri="{BB962C8B-B14F-4D97-AF65-F5344CB8AC3E}">
        <p14:creationId xmlns:p14="http://schemas.microsoft.com/office/powerpoint/2010/main" val="573661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24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en-ca/download/100440" TargetMode="External"/><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query.prod.cms.rt.microsoft.com/cms/api/am/binary/RE55ZJ0" TargetMode="External"/><Relationship Id="rId5" Type="http://schemas.openxmlformats.org/officeDocument/2006/relationships/hyperlink" Target="https://query.prod.cms.rt.microsoft.com/cms/api/am/binary/RWCpyn" TargetMode="External"/><Relationship Id="rId4" Type="http://schemas.openxmlformats.org/officeDocument/2006/relationships/hyperlink" Target="https://www.microsoft.com/en-us/security/blog/2022/08/22/microsoft-recognized-as-a-leader-in-the-2022-gartner-magic-quadrant-for-unified-endpoint-management-too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icrosoft.com/en-us/surface/business/surface-go-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hyperlink" Target="https://query.prod.cms.rt.microsoft.com/cms/api/am/binary/RE55ZJ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hyperlink" Target="https://secure.microsoft.com/" TargetMode="External"/><Relationship Id="rId13" Type="http://schemas.openxmlformats.org/officeDocument/2006/relationships/hyperlink" Target="https://aka.ms/SFB-CybereBook-SMBSecurity" TargetMode="External"/><Relationship Id="rId3" Type="http://schemas.openxmlformats.org/officeDocument/2006/relationships/hyperlink" Target="https://aka.ms/SFB-CybereBook-TCO" TargetMode="External"/><Relationship Id="rId7" Type="http://schemas.openxmlformats.org/officeDocument/2006/relationships/hyperlink" Target="https://www.microsoft.com/security/business/security-insider/" TargetMode="External"/><Relationship Id="rId12" Type="http://schemas.openxmlformats.org/officeDocument/2006/relationships/hyperlink" Target="https://learn.microsoft.com/security/ciso-workshop/the-ciso-workshop"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aka.ms/SFB-CybereBook-CHROModernPC" TargetMode="External"/><Relationship Id="rId11" Type="http://schemas.openxmlformats.org/officeDocument/2006/relationships/hyperlink" Target="https://learn.microsoft.com/azure/cloud-adoption-framework/secure/business-resilience" TargetMode="External"/><Relationship Id="rId5" Type="http://schemas.openxmlformats.org/officeDocument/2006/relationships/hyperlink" Target="https://aka.ms/SFB-CybereBook-EndpointSecurity" TargetMode="External"/><Relationship Id="rId15" Type="http://schemas.openxmlformats.org/officeDocument/2006/relationships/image" Target="../media/image1.png"/><Relationship Id="rId10" Type="http://schemas.openxmlformats.org/officeDocument/2006/relationships/hyperlink" Target="https://www.microsoft.com/en-us/security/business/security-insider/reports/special-reports/5-steps-to-cyber-resilience/" TargetMode="External"/><Relationship Id="rId4" Type="http://schemas.openxmlformats.org/officeDocument/2006/relationships/hyperlink" Target="https://aka.ms/SFB-CybereBook-Emission" TargetMode="External"/><Relationship Id="rId9" Type="http://schemas.openxmlformats.org/officeDocument/2006/relationships/hyperlink" Target="https://learn.microsoft.com/security/zero-trust/zero-trust-overview" TargetMode="External"/><Relationship Id="rId1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microsoft.com/en-us/security/business/microsoft-digital-defense-report-20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gartner.com/en/newsroom/press-releases/2022-06-21-gartner-unveils-the-top-eight-cybersecurity-predictio"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aka.ms/SFB-CybereBook-ZeroTrust" TargetMode="External"/><Relationship Id="rId5" Type="http://schemas.openxmlformats.org/officeDocument/2006/relationships/hyperlink" Target="https://www.microsoft.com/security/business/security-insider/reports/special-reports/5-steps-to-cyber-resilience/" TargetMode="External"/><Relationship Id="rId4" Type="http://schemas.openxmlformats.org/officeDocument/2006/relationships/hyperlink" Target="https://www.microsoft.com/en-us/security/business/microsoft-digital-defense-report-202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query.prod.cms.rt.microsoft.com/cms/api/am/binary/RE5e93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query.prod.cms.rt.microsoft.com/cms/api/am/binary/RE55ZJ0" TargetMode="External"/><Relationship Id="rId4" Type="http://schemas.openxmlformats.org/officeDocument/2006/relationships/hyperlink" Target="https://www.microsoft.com/en-ca/download/1004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fe5e0932bbdbee188a67-ade54de1bba9a4fe61c120942a09245b.ssl.cf1.rackcdn.com/Forrester%20TEI%20-%20Maximizing%20Your%20ROI%20From%20Microsoft%20365%20Enterprise%20With%20Microsoft%20Surface%20(202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DAA6CE-0ECE-E66C-7BF9-23DEFCA126B7}"/>
              </a:ext>
            </a:extLst>
          </p:cNvPr>
          <p:cNvSpPr/>
          <p:nvPr/>
        </p:nvSpPr>
        <p:spPr>
          <a:xfrm>
            <a:off x="0" y="-1"/>
            <a:ext cx="7772400" cy="405661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9FA22B0-F7BC-4A7A-87DA-AA55A7A7607D}"/>
              </a:ext>
            </a:extLst>
          </p:cNvPr>
          <p:cNvSpPr txBox="1"/>
          <p:nvPr/>
        </p:nvSpPr>
        <p:spPr>
          <a:xfrm>
            <a:off x="900191" y="1805131"/>
            <a:ext cx="6193280" cy="830997"/>
          </a:xfrm>
          <a:prstGeom prst="rect">
            <a:avLst/>
          </a:prstGeom>
          <a:noFill/>
        </p:spPr>
        <p:txBody>
          <a:bodyPr wrap="square" lIns="91440" tIns="45720" rIns="91440" bIns="45720" rtlCol="0" anchor="t">
            <a:spAutoFit/>
          </a:bodyPr>
          <a:lstStyle/>
          <a:p>
            <a:pPr algn="ctr">
              <a:defRPr/>
            </a:pPr>
            <a:r>
              <a:rPr lang="en-US" sz="2400">
                <a:solidFill>
                  <a:srgbClr val="505050"/>
                </a:solidFill>
                <a:latin typeface="Segoe UI Semibold"/>
                <a:ea typeface="Roboto"/>
                <a:cs typeface="Segoe UI Semibold"/>
              </a:rPr>
              <a:t>Choose wisely: </a:t>
            </a:r>
            <a:r>
              <a:rPr lang="en-US" sz="2400" spc="-10">
                <a:solidFill>
                  <a:srgbClr val="505050"/>
                </a:solidFill>
                <a:cs typeface="Segoe UI Semilight"/>
              </a:rPr>
              <a:t>How device choice can make or break your cyber resilience plan</a:t>
            </a:r>
            <a:endParaRPr lang="en-US" sz="2400" baseline="30000">
              <a:solidFill>
                <a:srgbClr val="505050"/>
              </a:solidFill>
              <a:ea typeface="Roboto" panose="02000000000000000000" pitchFamily="2" charset="0"/>
              <a:cs typeface="Segoe UI Semilight"/>
            </a:endParaRPr>
          </a:p>
        </p:txBody>
      </p:sp>
      <p:pic>
        <p:nvPicPr>
          <p:cNvPr id="2" name="Picture 1" descr="Graphical user interface, application&#10;&#10;Description automatically generated">
            <a:extLst>
              <a:ext uri="{FF2B5EF4-FFF2-40B4-BE49-F238E27FC236}">
                <a16:creationId xmlns:a16="http://schemas.microsoft.com/office/drawing/2014/main" id="{C3122C57-8349-0709-08D6-56C66D9B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6" y="356651"/>
            <a:ext cx="1987881" cy="619599"/>
          </a:xfrm>
          <a:prstGeom prst="rect">
            <a:avLst/>
          </a:prstGeom>
        </p:spPr>
      </p:pic>
      <p:pic>
        <p:nvPicPr>
          <p:cNvPr id="5" name="Picture 4">
            <a:extLst>
              <a:ext uri="{FF2B5EF4-FFF2-40B4-BE49-F238E27FC236}">
                <a16:creationId xmlns:a16="http://schemas.microsoft.com/office/drawing/2014/main" id="{4F173E73-FAD0-5EA9-5FDC-40700C9460D3}"/>
              </a:ext>
            </a:extLst>
          </p:cNvPr>
          <p:cNvPicPr>
            <a:picLocks noChangeAspect="1"/>
          </p:cNvPicPr>
          <p:nvPr/>
        </p:nvPicPr>
        <p:blipFill rotWithShape="1">
          <a:blip r:embed="rId4">
            <a:extLst>
              <a:ext uri="{28A0092B-C50C-407E-A947-70E740481C1C}">
                <a14:useLocalDpi xmlns:a14="http://schemas.microsoft.com/office/drawing/2010/main" val="0"/>
              </a:ext>
            </a:extLst>
          </a:blip>
          <a:srcRect l="24535" r="13830" b="24314"/>
          <a:stretch/>
        </p:blipFill>
        <p:spPr>
          <a:xfrm>
            <a:off x="0" y="3697288"/>
            <a:ext cx="7772400" cy="6361112"/>
          </a:xfrm>
          <a:prstGeom prst="rect">
            <a:avLst/>
          </a:prstGeom>
        </p:spPr>
      </p:pic>
    </p:spTree>
    <p:extLst>
      <p:ext uri="{BB962C8B-B14F-4D97-AF65-F5344CB8AC3E}">
        <p14:creationId xmlns:p14="http://schemas.microsoft.com/office/powerpoint/2010/main" val="372544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A4DBB-823A-1A5F-4200-F28B449C695C}"/>
              </a:ext>
            </a:extLst>
          </p:cNvPr>
          <p:cNvSpPr/>
          <p:nvPr/>
        </p:nvSpPr>
        <p:spPr>
          <a:xfrm>
            <a:off x="3974400" y="-1"/>
            <a:ext cx="3798000" cy="10058399"/>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0"/>
            <a:ext cx="3798000" cy="10058399"/>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1215B950-6C53-3355-D51C-BCDD6BB26726}"/>
              </a:ext>
            </a:extLst>
          </p:cNvPr>
          <p:cNvSpPr txBox="1"/>
          <p:nvPr/>
        </p:nvSpPr>
        <p:spPr>
          <a:xfrm>
            <a:off x="431534" y="548586"/>
            <a:ext cx="2911687" cy="461665"/>
          </a:xfrm>
          <a:prstGeom prst="rect">
            <a:avLst/>
          </a:prstGeom>
          <a:noFill/>
        </p:spPr>
        <p:txBody>
          <a:bodyPr wrap="square" rtlCol="0" anchor="b">
            <a:spAutoFit/>
          </a:bodyPr>
          <a:lstStyle/>
          <a:p>
            <a:pPr>
              <a:defRPr/>
            </a:pPr>
            <a:r>
              <a:rPr lang="en-US" sz="2400">
                <a:solidFill>
                  <a:srgbClr val="505050"/>
                </a:solidFill>
                <a:latin typeface="+mj-lt"/>
                <a:ea typeface="Roboto" panose="02000000000000000000" pitchFamily="2" charset="0"/>
                <a:cs typeface="Roboto" panose="02000000000000000000" pitchFamily="2" charset="0"/>
              </a:rPr>
              <a:t>Built for security</a:t>
            </a:r>
          </a:p>
        </p:txBody>
      </p:sp>
      <p:sp>
        <p:nvSpPr>
          <p:cNvPr id="5" name="TextBox 4">
            <a:extLst>
              <a:ext uri="{FF2B5EF4-FFF2-40B4-BE49-F238E27FC236}">
                <a16:creationId xmlns:a16="http://schemas.microsoft.com/office/drawing/2014/main" id="{7E98CBB9-2F1F-9566-B96F-980F4B2E5AFB}"/>
              </a:ext>
            </a:extLst>
          </p:cNvPr>
          <p:cNvSpPr txBox="1"/>
          <p:nvPr/>
        </p:nvSpPr>
        <p:spPr>
          <a:xfrm>
            <a:off x="457806" y="1343602"/>
            <a:ext cx="3081830" cy="4524315"/>
          </a:xfrm>
          <a:prstGeom prst="rect">
            <a:avLst/>
          </a:prstGeom>
          <a:noFill/>
        </p:spPr>
        <p:txBody>
          <a:bodyPr wrap="square" lIns="91440" tIns="45720" rIns="91440" bIns="45720" rtlCol="0" anchor="t">
            <a:spAutoFit/>
          </a:bodyPr>
          <a:lstStyle/>
          <a:p>
            <a:r>
              <a:rPr lang="en-US" sz="1200" spc="-10">
                <a:solidFill>
                  <a:srgbClr val="505050"/>
                </a:solidFill>
              </a:rPr>
              <a:t>Our security approach begins with hardware. Surface protects data through encryption as the device boots. A </a:t>
            </a:r>
            <a:r>
              <a:rPr lang="en-US" sz="1200" spc="-10">
                <a:solidFill>
                  <a:srgbClr val="505050"/>
                </a:solidFill>
                <a:latin typeface="Segoe UI Semibold"/>
                <a:cs typeface="Segoe UI Semibold"/>
              </a:rPr>
              <a:t>Trusted Platform Module 2.0</a:t>
            </a:r>
            <a:r>
              <a:rPr lang="en-US" sz="1200" spc="-10">
                <a:solidFill>
                  <a:srgbClr val="505050"/>
                </a:solidFill>
              </a:rPr>
              <a:t> (TPM 2.0) acts as a secure vault for storing passwords, PINs, and certificates, protecting hardware from tampering and restricting access to only authorized individuals. At every stage of the boot cycle, firmware code is inspected for authenticity to ensure the system doesn't execute any malicious code.</a:t>
            </a:r>
          </a:p>
          <a:p>
            <a:endParaRPr lang="en-US" sz="1200" spc="-10">
              <a:solidFill>
                <a:srgbClr val="505050"/>
              </a:solidFill>
            </a:endParaRPr>
          </a:p>
          <a:p>
            <a:r>
              <a:rPr lang="en-US" sz="1200" spc="-10">
                <a:solidFill>
                  <a:srgbClr val="505050"/>
                </a:solidFill>
              </a:rPr>
              <a:t>At startup, password-less, secure sign-in with </a:t>
            </a:r>
            <a:r>
              <a:rPr lang="en-US" sz="1200" spc="-10">
                <a:solidFill>
                  <a:srgbClr val="505050"/>
                </a:solidFill>
                <a:latin typeface="Segoe UI Semibold"/>
                <a:cs typeface="Segoe UI Semibold"/>
              </a:rPr>
              <a:t>Windows Hello for Business </a:t>
            </a:r>
            <a:r>
              <a:rPr lang="en-US" sz="1200" spc="-10">
                <a:solidFill>
                  <a:srgbClr val="505050"/>
                </a:solidFill>
              </a:rPr>
              <a:t>offers the highest level of biometric security with infrared camera sensors to enhance facial recognition. Biometric sign-in is the most difficult to replicate, ensuring only authorized users can access the device. </a:t>
            </a:r>
            <a:endParaRPr lang="en-US" sz="1300" spc="-10">
              <a:solidFill>
                <a:srgbClr val="505050"/>
              </a:solidFill>
              <a:latin typeface="Segoe UI Semibold"/>
              <a:cs typeface="Segoe UI Semibold"/>
            </a:endParaRPr>
          </a:p>
          <a:p>
            <a:endParaRPr lang="en-US" sz="1200" spc="-10">
              <a:solidFill>
                <a:srgbClr val="505050"/>
              </a:solidFill>
            </a:endParaRPr>
          </a:p>
          <a:p>
            <a:r>
              <a:rPr lang="en-US" sz="1200" spc="-10">
                <a:solidFill>
                  <a:srgbClr val="505050"/>
                </a:solidFill>
              </a:rPr>
              <a:t>We design many Surface devices with removable SSDs</a:t>
            </a:r>
            <a:r>
              <a:rPr lang="en-US" sz="1200" spc="-10" baseline="30000">
                <a:solidFill>
                  <a:srgbClr val="505050"/>
                </a:solidFill>
              </a:rPr>
              <a:t>1</a:t>
            </a:r>
            <a:r>
              <a:rPr lang="en-US" sz="1200" spc="-10">
                <a:solidFill>
                  <a:srgbClr val="505050"/>
                </a:solidFill>
              </a:rPr>
              <a:t> to provide an extra layer of protection for sensitive data stored on the device. </a:t>
            </a:r>
            <a:endParaRPr lang="en-US" sz="1300" spc="-10">
              <a:solidFill>
                <a:srgbClr val="505050"/>
              </a:solidFill>
              <a:latin typeface="Segoe UI Semibold"/>
              <a:cs typeface="Segoe UI Semibold"/>
            </a:endParaRPr>
          </a:p>
        </p:txBody>
      </p:sp>
      <p:cxnSp>
        <p:nvCxnSpPr>
          <p:cNvPr id="9" name="Straight Connector 8">
            <a:extLst>
              <a:ext uri="{FF2B5EF4-FFF2-40B4-BE49-F238E27FC236}">
                <a16:creationId xmlns:a16="http://schemas.microsoft.com/office/drawing/2014/main" id="{E64AF2E8-6CBE-2F87-55A0-914BCB5A0161}"/>
              </a:ext>
            </a:extLst>
          </p:cNvPr>
          <p:cNvCxnSpPr>
            <a:cxnSpLocks/>
          </p:cNvCxnSpPr>
          <p:nvPr/>
        </p:nvCxnSpPr>
        <p:spPr>
          <a:xfrm>
            <a:off x="534408" y="6029540"/>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FFF811-7E5C-924D-C21D-999055AF7EDF}"/>
              </a:ext>
            </a:extLst>
          </p:cNvPr>
          <p:cNvSpPr txBox="1"/>
          <p:nvPr/>
        </p:nvSpPr>
        <p:spPr>
          <a:xfrm>
            <a:off x="457806" y="6238398"/>
            <a:ext cx="3082751" cy="2226250"/>
          </a:xfrm>
          <a:prstGeom prst="rect">
            <a:avLst/>
          </a:prstGeom>
          <a:noFill/>
        </p:spPr>
        <p:txBody>
          <a:bodyPr wrap="square" lIns="91440" tIns="45720" rIns="91440" bIns="45720" rtlCol="0" anchor="t">
            <a:spAutoFit/>
          </a:bodyPr>
          <a:lstStyle/>
          <a:p>
            <a:r>
              <a:rPr lang="en-US" sz="1300" spc="-10">
                <a:solidFill>
                  <a:srgbClr val="505050"/>
                </a:solidFill>
                <a:latin typeface="Segoe UI Semibold"/>
                <a:cs typeface="Segoe UI Semibold"/>
              </a:rPr>
              <a:t>Microsoft is a recognized Leader in the 2022 Gartner</a:t>
            </a:r>
            <a:r>
              <a:rPr lang="en-US" sz="1300" spc="-10" baseline="30000">
                <a:solidFill>
                  <a:srgbClr val="505050"/>
                </a:solidFill>
                <a:latin typeface="Segoe UI Semibold"/>
                <a:cs typeface="Segoe UI Semibold"/>
              </a:rPr>
              <a:t>®</a:t>
            </a:r>
            <a:r>
              <a:rPr lang="en-US" sz="1300" spc="-10">
                <a:solidFill>
                  <a:srgbClr val="505050"/>
                </a:solidFill>
                <a:latin typeface="Segoe UI Semibold"/>
                <a:cs typeface="Segoe UI Semibold"/>
              </a:rPr>
              <a:t> Magic Quadrant™ for Unified Endpoint Management Tools.</a:t>
            </a:r>
            <a:r>
              <a:rPr lang="en-US" sz="1300" spc="-10" baseline="30000">
                <a:solidFill>
                  <a:srgbClr val="505050"/>
                </a:solidFill>
                <a:latin typeface="Segoe UI Semibold"/>
                <a:cs typeface="Segoe UI Semibold"/>
              </a:rPr>
              <a:t>2</a:t>
            </a:r>
          </a:p>
          <a:p>
            <a:endParaRPr lang="en-US" sz="1300" spc="-10" baseline="30000">
              <a:solidFill>
                <a:srgbClr val="505050"/>
              </a:solidFill>
              <a:latin typeface="Segoe UI Semibold"/>
              <a:cs typeface="Segoe UI Semibold"/>
            </a:endParaRPr>
          </a:p>
          <a:p>
            <a:r>
              <a:rPr lang="en-US" sz="1300" spc="-10">
                <a:solidFill>
                  <a:srgbClr val="505050"/>
                </a:solidFill>
                <a:latin typeface="Segoe UI Semibold"/>
                <a:cs typeface="Segoe UI Semibold"/>
              </a:rPr>
              <a:t>Organizations using Microsoft Intune* admin center realized a 278% return on investment.</a:t>
            </a:r>
            <a:r>
              <a:rPr lang="en-US" sz="1300" spc="-10" baseline="30000">
                <a:solidFill>
                  <a:srgbClr val="505050"/>
                </a:solidFill>
                <a:latin typeface="Segoe UI Semibold"/>
                <a:cs typeface="Segoe UI Semibold"/>
              </a:rPr>
              <a:t>3</a:t>
            </a:r>
          </a:p>
          <a:p>
            <a:endParaRPr lang="en-US" sz="1300" spc="-10">
              <a:solidFill>
                <a:srgbClr val="505050"/>
              </a:solidFill>
              <a:latin typeface="Segoe UI Semibold" panose="020B0702040204020203" pitchFamily="34" charset="0"/>
              <a:cs typeface="Segoe UI Semibold" panose="020B0702040204020203" pitchFamily="34" charset="0"/>
            </a:endParaRPr>
          </a:p>
          <a:p>
            <a:r>
              <a:rPr lang="en-US" sz="1300" spc="-10">
                <a:solidFill>
                  <a:srgbClr val="505050"/>
                </a:solidFill>
                <a:latin typeface="Segoe UI Semibold"/>
                <a:cs typeface="Segoe UI Semibold"/>
              </a:rPr>
              <a:t>Companies that use Surface experienced a 40% reduction in IT staff time related to ongoing maintenance.</a:t>
            </a:r>
            <a:r>
              <a:rPr lang="en-US" sz="1300" spc="-10" baseline="30000">
                <a:solidFill>
                  <a:srgbClr val="505050"/>
                </a:solidFill>
                <a:latin typeface="Segoe UI Semibold"/>
                <a:cs typeface="Segoe UI Semibold"/>
              </a:rPr>
              <a:t>4</a:t>
            </a:r>
          </a:p>
        </p:txBody>
      </p:sp>
      <p:sp>
        <p:nvSpPr>
          <p:cNvPr id="12" name="TextBox 11">
            <a:extLst>
              <a:ext uri="{FF2B5EF4-FFF2-40B4-BE49-F238E27FC236}">
                <a16:creationId xmlns:a16="http://schemas.microsoft.com/office/drawing/2014/main" id="{71720E82-2DE0-8F89-6A90-C6E81EF430CC}"/>
              </a:ext>
            </a:extLst>
          </p:cNvPr>
          <p:cNvSpPr txBox="1"/>
          <p:nvPr/>
        </p:nvSpPr>
        <p:spPr>
          <a:xfrm>
            <a:off x="4241514" y="548586"/>
            <a:ext cx="2911687" cy="461665"/>
          </a:xfrm>
          <a:prstGeom prst="rect">
            <a:avLst/>
          </a:prstGeom>
          <a:noFill/>
        </p:spPr>
        <p:txBody>
          <a:bodyPr wrap="square" rtlCol="0" anchor="b">
            <a:spAutoFit/>
          </a:bodyPr>
          <a:lstStyle/>
          <a:p>
            <a:pPr>
              <a:defRPr/>
            </a:pPr>
            <a:r>
              <a:rPr lang="en-US" sz="2400">
                <a:solidFill>
                  <a:srgbClr val="505050"/>
                </a:solidFill>
                <a:latin typeface="+mj-lt"/>
                <a:ea typeface="Roboto" panose="02000000000000000000" pitchFamily="2" charset="0"/>
                <a:cs typeface="Roboto" panose="02000000000000000000" pitchFamily="2" charset="0"/>
              </a:rPr>
              <a:t>Designed for trust</a:t>
            </a:r>
          </a:p>
        </p:txBody>
      </p:sp>
      <p:sp>
        <p:nvSpPr>
          <p:cNvPr id="13" name="TextBox 12">
            <a:extLst>
              <a:ext uri="{FF2B5EF4-FFF2-40B4-BE49-F238E27FC236}">
                <a16:creationId xmlns:a16="http://schemas.microsoft.com/office/drawing/2014/main" id="{49065A9A-A2CB-3632-8A10-9B92B572BA53}"/>
              </a:ext>
            </a:extLst>
          </p:cNvPr>
          <p:cNvSpPr txBox="1"/>
          <p:nvPr/>
        </p:nvSpPr>
        <p:spPr>
          <a:xfrm>
            <a:off x="4263865" y="1343602"/>
            <a:ext cx="3081600" cy="1938992"/>
          </a:xfrm>
          <a:prstGeom prst="rect">
            <a:avLst/>
          </a:prstGeom>
          <a:noFill/>
        </p:spPr>
        <p:txBody>
          <a:bodyPr wrap="square" lIns="91440" tIns="45720" rIns="91440" bIns="45720" rtlCol="0" anchor="t">
            <a:spAutoFit/>
          </a:bodyPr>
          <a:lstStyle/>
          <a:p>
            <a:r>
              <a:rPr lang="en-US" sz="1200" spc="-10">
                <a:solidFill>
                  <a:srgbClr val="505050"/>
                </a:solidFill>
                <a:latin typeface="Segoe UI Semibold"/>
                <a:cs typeface="Segoe UI Semibold"/>
              </a:rPr>
              <a:t>Surface Management Portal </a:t>
            </a:r>
            <a:r>
              <a:rPr lang="en-US" sz="1200" spc="-10">
                <a:solidFill>
                  <a:srgbClr val="505050"/>
                </a:solidFill>
              </a:rPr>
              <a:t>is built into</a:t>
            </a:r>
            <a:r>
              <a:rPr lang="en-US" sz="1200" spc="-10">
                <a:solidFill>
                  <a:srgbClr val="505050"/>
                </a:solidFill>
                <a:latin typeface="Segoe UI Semibold"/>
                <a:cs typeface="Segoe UI Semibold"/>
              </a:rPr>
              <a:t> Microsoft Intune*</a:t>
            </a:r>
            <a:r>
              <a:rPr lang="en-US" sz="1200" spc="-10">
                <a:solidFill>
                  <a:srgbClr val="505050"/>
                </a:solidFill>
              </a:rPr>
              <a:t> providing a dedicated, centralized, cloud-based endpoint management solution. Surface Management Portal is designed to address the challenges of managing and configuring users, apps and devices at scale while Microsoft Intune* handles mobile application management (MAM) and mobile device management (MDM). </a:t>
            </a:r>
            <a:endParaRPr lang="en-CA" sz="1200" spc="-10">
              <a:solidFill>
                <a:srgbClr val="505050"/>
              </a:solidFill>
            </a:endParaRPr>
          </a:p>
        </p:txBody>
      </p:sp>
      <p:sp>
        <p:nvSpPr>
          <p:cNvPr id="23" name="TextBox 22">
            <a:extLst>
              <a:ext uri="{FF2B5EF4-FFF2-40B4-BE49-F238E27FC236}">
                <a16:creationId xmlns:a16="http://schemas.microsoft.com/office/drawing/2014/main" id="{9BAC5431-4632-A4C2-DC4E-E4869079DC6C}"/>
              </a:ext>
            </a:extLst>
          </p:cNvPr>
          <p:cNvSpPr txBox="1"/>
          <p:nvPr/>
        </p:nvSpPr>
        <p:spPr>
          <a:xfrm>
            <a:off x="4263865" y="3772569"/>
            <a:ext cx="3081600" cy="5350824"/>
          </a:xfrm>
          <a:prstGeom prst="rect">
            <a:avLst/>
          </a:prstGeom>
          <a:noFill/>
        </p:spPr>
        <p:txBody>
          <a:bodyPr wrap="square" rtlCol="0" anchor="b">
            <a:spAutoFit/>
          </a:bodyPr>
          <a:lstStyle/>
          <a:p>
            <a:pPr>
              <a:lnSpc>
                <a:spcPct val="107000"/>
              </a:lnSpc>
            </a:pPr>
            <a:r>
              <a:rPr lang="en-US" sz="800" spc="-10">
                <a:solidFill>
                  <a:srgbClr val="505050"/>
                </a:solidFill>
              </a:rPr>
              <a:t>*Software license required for some features. Sold separately.</a:t>
            </a:r>
          </a:p>
          <a:p>
            <a:pPr>
              <a:lnSpc>
                <a:spcPct val="107000"/>
              </a:lnSpc>
            </a:pPr>
            <a:r>
              <a:rPr lang="en-US" sz="800" spc="-10" baseline="30000">
                <a:solidFill>
                  <a:srgbClr val="505050"/>
                </a:solidFill>
              </a:rPr>
              <a:t>1</a:t>
            </a:r>
            <a:r>
              <a:rPr lang="en-US" sz="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800" spc="-10">
                <a:solidFill>
                  <a:srgbClr val="0078D4"/>
                </a:solidFill>
                <a:hlinkClick r:id="rId3">
                  <a:extLst>
                    <a:ext uri="{A12FA001-AC4F-418D-AE19-62706E023703}">
                      <ahyp:hlinkClr xmlns:ahyp="http://schemas.microsoft.com/office/drawing/2018/hyperlinkcolor" val="tx"/>
                    </a:ext>
                  </a:extLst>
                </a:hlinkClick>
              </a:rPr>
              <a:t>Service Guide</a:t>
            </a:r>
            <a:r>
              <a:rPr lang="en-US" sz="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a:lnSpc>
                <a:spcPct val="107000"/>
              </a:lnSpc>
            </a:pPr>
            <a:r>
              <a:rPr lang="en-US" sz="800" spc="-10" baseline="30000">
                <a:solidFill>
                  <a:srgbClr val="505050"/>
                </a:solidFill>
              </a:rPr>
              <a:t>2</a:t>
            </a:r>
            <a:r>
              <a:rPr lang="en-US" sz="800" spc="-10">
                <a:solidFill>
                  <a:srgbClr val="505050"/>
                </a:solidFill>
              </a:rPr>
              <a:t>Gartner, </a:t>
            </a:r>
            <a:r>
              <a:rPr lang="en-US" sz="800" spc="-10">
                <a:solidFill>
                  <a:srgbClr val="0078D4"/>
                </a:solidFill>
                <a:hlinkClick r:id="rId4"/>
              </a:rPr>
              <a:t>Magic Quadrant for Unified Endpoint Management Tools</a:t>
            </a:r>
            <a:r>
              <a:rPr lang="en-US" sz="800" spc="-10">
                <a:solidFill>
                  <a:srgbClr val="505050"/>
                </a:solidFill>
              </a:rPr>
              <a:t>, Tom </a:t>
            </a:r>
            <a:r>
              <a:rPr lang="en-US" sz="800" spc="-10" err="1">
                <a:solidFill>
                  <a:srgbClr val="505050"/>
                </a:solidFill>
              </a:rPr>
              <a:t>Cipolla</a:t>
            </a:r>
            <a:r>
              <a:rPr lang="en-US" sz="800" spc="-10">
                <a:solidFill>
                  <a:srgbClr val="505050"/>
                </a:solidFill>
              </a:rPr>
              <a:t>, Dan Wilson, et al., 1 August 2022. GARTNER is a registered trademark and service mark of Gartner, Inc. and/or its affiliates in the U.S. and internationally, and MAGIC QUADRANT is a registered trademark of Gartner, Inc. and/or its affiliates and are used herein with permission. All rights reserved.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a:lnSpc>
                <a:spcPct val="107000"/>
              </a:lnSpc>
            </a:pPr>
            <a:r>
              <a:rPr lang="en-US" sz="800" spc="-10">
                <a:solidFill>
                  <a:srgbClr val="505050"/>
                </a:solidFill>
              </a:rPr>
              <a:t>​</a:t>
            </a:r>
            <a:r>
              <a:rPr lang="en-US" sz="800" spc="-10" baseline="30000">
                <a:solidFill>
                  <a:srgbClr val="505050"/>
                </a:solidFill>
              </a:rPr>
              <a:t>3</a:t>
            </a:r>
            <a:r>
              <a:rPr lang="en-US" sz="800" spc="-10">
                <a:solidFill>
                  <a:srgbClr val="505050"/>
                </a:solidFill>
              </a:rPr>
              <a:t>A Forrester Total Impact™ Study commissioned by Microsoft, </a:t>
            </a:r>
            <a:r>
              <a:rPr lang="en-US" sz="800" spc="-10">
                <a:solidFill>
                  <a:srgbClr val="0078D4"/>
                </a:solidFill>
                <a:hlinkClick r:id="rId5">
                  <a:extLst>
                    <a:ext uri="{A12FA001-AC4F-418D-AE19-62706E023703}">
                      <ahyp:hlinkClr xmlns:ahyp="http://schemas.microsoft.com/office/drawing/2018/hyperlinkcolor" val="tx"/>
                    </a:ext>
                  </a:extLst>
                </a:hlinkClick>
              </a:rPr>
              <a:t>The Total Economic Impact™ Of Microsoft Endpoint Manager, Cost Savings And Business Benefits Enabled By Microsoft Endpoint Manager</a:t>
            </a:r>
            <a:r>
              <a:rPr lang="en-US" sz="800" spc="-10">
                <a:solidFill>
                  <a:srgbClr val="505050"/>
                </a:solidFill>
              </a:rPr>
              <a:t>, April 2021.</a:t>
            </a:r>
          </a:p>
          <a:p>
            <a:pPr>
              <a:lnSpc>
                <a:spcPct val="107000"/>
              </a:lnSpc>
            </a:pPr>
            <a:r>
              <a:rPr lang="en-US" sz="800" spc="-10" baseline="30000">
                <a:solidFill>
                  <a:srgbClr val="505050"/>
                </a:solidFill>
              </a:rPr>
              <a:t>4</a:t>
            </a:r>
            <a:r>
              <a:rPr lang="en-US" sz="800" spc="-10">
                <a:solidFill>
                  <a:srgbClr val="0078D4"/>
                </a:solidFill>
                <a:hlinkClick r:id="rId6">
                  <a:extLst>
                    <a:ext uri="{A12FA001-AC4F-418D-AE19-62706E023703}">
                      <ahyp:hlinkClr xmlns:ahyp="http://schemas.microsoft.com/office/drawing/2018/hyperlinkcolor" val="tx"/>
                    </a:ext>
                  </a:extLst>
                </a:hlinkClick>
              </a:rPr>
              <a:t>A Business Value White Paper</a:t>
            </a:r>
            <a:r>
              <a:rPr lang="en-US" sz="800">
                <a:solidFill>
                  <a:srgbClr val="505050"/>
                </a:solidFill>
                <a:effectLst/>
                <a:ea typeface="Calibri" panose="020F0502020204030204" pitchFamily="34" charset="0"/>
                <a:cs typeface="Arial" panose="020B0604020202020204" pitchFamily="34" charset="0"/>
              </a:rPr>
              <a:t>,</a:t>
            </a:r>
            <a:r>
              <a:rPr lang="en-US" sz="800">
                <a:solidFill>
                  <a:srgbClr val="000000"/>
                </a:solidFill>
                <a:effectLst/>
                <a:ea typeface="Calibri" panose="020F0502020204030204" pitchFamily="34" charset="0"/>
                <a:cs typeface="Arial" panose="020B0604020202020204" pitchFamily="34" charset="0"/>
              </a:rPr>
              <a:t> </a:t>
            </a:r>
            <a:r>
              <a:rPr lang="en-US" sz="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800" spc="-10">
                <a:solidFill>
                  <a:srgbClr val="0078D4"/>
                </a:solidFill>
                <a:hlinkClick r:id="rId6">
                  <a:extLst>
                    <a:ext uri="{A12FA001-AC4F-418D-AE19-62706E023703}">
                      <ahyp:hlinkClr xmlns:ahyp="http://schemas.microsoft.com/office/drawing/2018/hyperlinkcolor" val="tx"/>
                    </a:ext>
                  </a:extLst>
                </a:hlinkClick>
              </a:rPr>
              <a:t>here</a:t>
            </a:r>
            <a:r>
              <a:rPr lang="en-US" sz="800" spc="-10">
                <a:solidFill>
                  <a:srgbClr val="505050"/>
                </a:solidFill>
              </a:rPr>
              <a:t>.​​</a:t>
            </a:r>
            <a:endParaRPr lang="en-CA" sz="800" spc="-10">
              <a:solidFill>
                <a:srgbClr val="505050"/>
              </a:solidFill>
              <a:highlight>
                <a:srgbClr val="FFFF00"/>
              </a:highlight>
            </a:endParaRPr>
          </a:p>
        </p:txBody>
      </p:sp>
      <p:sp>
        <p:nvSpPr>
          <p:cNvPr id="2" name="object 3">
            <a:extLst>
              <a:ext uri="{FF2B5EF4-FFF2-40B4-BE49-F238E27FC236}">
                <a16:creationId xmlns:a16="http://schemas.microsoft.com/office/drawing/2014/main" id="{14BA81E2-586D-2398-6B7A-AA344BAE23C9}"/>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10</a:t>
            </a:fld>
            <a:endParaRPr lang="en-US" sz="800" spc="100">
              <a:solidFill>
                <a:srgbClr val="505050"/>
              </a:solidFill>
              <a:cs typeface="DM Sans"/>
            </a:endParaRPr>
          </a:p>
        </p:txBody>
      </p:sp>
      <p:pic>
        <p:nvPicPr>
          <p:cNvPr id="22" name="Picture 21" descr="Graphical user interface, application&#10;&#10;Description automatically generated">
            <a:extLst>
              <a:ext uri="{FF2B5EF4-FFF2-40B4-BE49-F238E27FC236}">
                <a16:creationId xmlns:a16="http://schemas.microsoft.com/office/drawing/2014/main" id="{D88372D7-9DC5-B539-78ED-072467246E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cxnSp>
        <p:nvCxnSpPr>
          <p:cNvPr id="6" name="Straight Connector 5">
            <a:extLst>
              <a:ext uri="{FF2B5EF4-FFF2-40B4-BE49-F238E27FC236}">
                <a16:creationId xmlns:a16="http://schemas.microsoft.com/office/drawing/2014/main" id="{F66F2E74-57BD-4B76-32EF-CBE4E7ABA894}"/>
              </a:ext>
            </a:extLst>
          </p:cNvPr>
          <p:cNvCxnSpPr>
            <a:cxnSpLocks/>
          </p:cNvCxnSpPr>
          <p:nvPr/>
        </p:nvCxnSpPr>
        <p:spPr>
          <a:xfrm>
            <a:off x="4346982" y="3540766"/>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68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A4DBB-823A-1A5F-4200-F28B449C695C}"/>
              </a:ext>
            </a:extLst>
          </p:cNvPr>
          <p:cNvSpPr/>
          <p:nvPr/>
        </p:nvSpPr>
        <p:spPr>
          <a:xfrm>
            <a:off x="3974400" y="0"/>
            <a:ext cx="3798000" cy="10058401"/>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bject 5">
            <a:extLst>
              <a:ext uri="{FF2B5EF4-FFF2-40B4-BE49-F238E27FC236}">
                <a16:creationId xmlns:a16="http://schemas.microsoft.com/office/drawing/2014/main" id="{9D2177D3-309F-6FD7-7E28-9EDC85C74D20}"/>
              </a:ext>
            </a:extLst>
          </p:cNvPr>
          <p:cNvSpPr txBox="1"/>
          <p:nvPr/>
        </p:nvSpPr>
        <p:spPr>
          <a:xfrm>
            <a:off x="5179575" y="5766776"/>
            <a:ext cx="1562442" cy="316112"/>
          </a:xfrm>
          <a:prstGeom prst="rect">
            <a:avLst/>
          </a:prstGeom>
        </p:spPr>
        <p:txBody>
          <a:bodyPr vert="horz" wrap="square" lIns="0" tIns="8255" rIns="0" bIns="0" rtlCol="0" anchor="ctr">
            <a:spAutoFit/>
          </a:bodyPr>
          <a:lstStyle/>
          <a:p>
            <a:pPr marL="12700" marR="5080"/>
            <a:r>
              <a:rPr lang="en-US" sz="1000" spc="-10">
                <a:solidFill>
                  <a:srgbClr val="505050"/>
                </a:solidFill>
              </a:rPr>
              <a:t>fewer security incidents with Surface devices.</a:t>
            </a:r>
            <a:r>
              <a:rPr lang="en-US" sz="1000" spc="-10" baseline="30000">
                <a:solidFill>
                  <a:srgbClr val="505050"/>
                </a:solidFill>
              </a:rPr>
              <a:t>2</a:t>
            </a:r>
            <a:endParaRPr lang="en-US" sz="1000" spc="-10" baseline="30000">
              <a:solidFill>
                <a:srgbClr val="505050"/>
              </a:solidFill>
              <a:cs typeface="Segoe UI"/>
            </a:endParaRPr>
          </a:p>
        </p:txBody>
      </p:sp>
      <p:sp>
        <p:nvSpPr>
          <p:cNvPr id="30" name="TextBox 29">
            <a:extLst>
              <a:ext uri="{FF2B5EF4-FFF2-40B4-BE49-F238E27FC236}">
                <a16:creationId xmlns:a16="http://schemas.microsoft.com/office/drawing/2014/main" id="{5E3234EB-8D1E-E991-9375-2299DE6FAB7C}"/>
              </a:ext>
            </a:extLst>
          </p:cNvPr>
          <p:cNvSpPr txBox="1"/>
          <p:nvPr/>
        </p:nvSpPr>
        <p:spPr>
          <a:xfrm>
            <a:off x="4238211" y="5694000"/>
            <a:ext cx="1195429" cy="461665"/>
          </a:xfrm>
          <a:prstGeom prst="rect">
            <a:avLst/>
          </a:prstGeom>
        </p:spPr>
        <p:txBody>
          <a:bodyPr wrap="square" rtlCol="0">
            <a:spAutoFit/>
          </a:bodyPr>
          <a:lstStyle/>
          <a:p>
            <a:pPr marL="12700" marR="5080"/>
            <a:r>
              <a:rPr lang="en-US" sz="2400">
                <a:solidFill>
                  <a:srgbClr val="505050"/>
                </a:solidFill>
                <a:latin typeface="+mj-lt"/>
                <a:ea typeface="Roboto" panose="02000000000000000000" pitchFamily="2" charset="0"/>
              </a:rPr>
              <a:t>34</a:t>
            </a:r>
            <a:r>
              <a:rPr lang="en-US">
                <a:solidFill>
                  <a:srgbClr val="505050"/>
                </a:solidFill>
                <a:latin typeface="+mj-lt"/>
                <a:ea typeface="Roboto" panose="02000000000000000000" pitchFamily="2" charset="0"/>
              </a:rPr>
              <a:t>%</a:t>
            </a:r>
            <a:endParaRPr lang="en-US" sz="2400">
              <a:solidFill>
                <a:srgbClr val="505050"/>
              </a:solidFill>
              <a:latin typeface="+mj-lt"/>
              <a:ea typeface="Roboto" panose="02000000000000000000" pitchFamily="2" charset="0"/>
            </a:endParaRPr>
          </a:p>
        </p:txBody>
      </p:sp>
      <p:sp>
        <p:nvSpPr>
          <p:cNvPr id="32" name="object 5">
            <a:extLst>
              <a:ext uri="{FF2B5EF4-FFF2-40B4-BE49-F238E27FC236}">
                <a16:creationId xmlns:a16="http://schemas.microsoft.com/office/drawing/2014/main" id="{888BE5C8-285B-160A-06DF-F69D9BE6A06A}"/>
              </a:ext>
            </a:extLst>
          </p:cNvPr>
          <p:cNvSpPr txBox="1"/>
          <p:nvPr/>
        </p:nvSpPr>
        <p:spPr>
          <a:xfrm>
            <a:off x="5179574" y="6408519"/>
            <a:ext cx="1776639" cy="470000"/>
          </a:xfrm>
          <a:prstGeom prst="rect">
            <a:avLst/>
          </a:prstGeom>
        </p:spPr>
        <p:txBody>
          <a:bodyPr vert="horz" wrap="square" lIns="0" tIns="8255" rIns="0" bIns="0" rtlCol="0" anchor="ctr">
            <a:spAutoFit/>
          </a:bodyPr>
          <a:lstStyle/>
          <a:p>
            <a:pPr marL="12700" marR="5080"/>
            <a:r>
              <a:rPr lang="en-US" sz="1000" spc="-10">
                <a:solidFill>
                  <a:srgbClr val="505050"/>
                </a:solidFill>
              </a:rPr>
              <a:t>less IT staff time required to deal with security incidents when using Surface devices.</a:t>
            </a:r>
            <a:r>
              <a:rPr lang="en-US" sz="1000" spc="-10" baseline="30000">
                <a:solidFill>
                  <a:srgbClr val="505050"/>
                </a:solidFill>
              </a:rPr>
              <a:t>2</a:t>
            </a:r>
          </a:p>
        </p:txBody>
      </p:sp>
      <p:sp>
        <p:nvSpPr>
          <p:cNvPr id="33" name="TextBox 32">
            <a:extLst>
              <a:ext uri="{FF2B5EF4-FFF2-40B4-BE49-F238E27FC236}">
                <a16:creationId xmlns:a16="http://schemas.microsoft.com/office/drawing/2014/main" id="{E25AE72F-3A31-E6DF-48B9-C1246FC9B95D}"/>
              </a:ext>
            </a:extLst>
          </p:cNvPr>
          <p:cNvSpPr txBox="1"/>
          <p:nvPr/>
        </p:nvSpPr>
        <p:spPr>
          <a:xfrm>
            <a:off x="4238211" y="6412687"/>
            <a:ext cx="1195429" cy="461665"/>
          </a:xfrm>
          <a:prstGeom prst="rect">
            <a:avLst/>
          </a:prstGeom>
        </p:spPr>
        <p:txBody>
          <a:bodyPr wrap="square" rtlCol="0">
            <a:spAutoFit/>
          </a:bodyPr>
          <a:lstStyle/>
          <a:p>
            <a:pPr marL="12700" marR="5080"/>
            <a:r>
              <a:rPr lang="en-US" sz="2400">
                <a:solidFill>
                  <a:srgbClr val="505050"/>
                </a:solidFill>
                <a:latin typeface="+mj-lt"/>
                <a:ea typeface="Roboto" panose="02000000000000000000" pitchFamily="2" charset="0"/>
              </a:rPr>
              <a:t>30</a:t>
            </a:r>
            <a:r>
              <a:rPr lang="en-US">
                <a:solidFill>
                  <a:srgbClr val="505050"/>
                </a:solidFill>
                <a:latin typeface="+mj-lt"/>
                <a:ea typeface="Roboto" panose="02000000000000000000" pitchFamily="2" charset="0"/>
              </a:rPr>
              <a:t>%</a:t>
            </a:r>
            <a:endParaRPr lang="en-US" sz="2400">
              <a:solidFill>
                <a:srgbClr val="505050"/>
              </a:solidFill>
              <a:latin typeface="+mj-lt"/>
              <a:ea typeface="Roboto" panose="02000000000000000000" pitchFamily="2" charset="0"/>
            </a:endParaRPr>
          </a:p>
        </p:txBody>
      </p:sp>
      <p:sp>
        <p:nvSpPr>
          <p:cNvPr id="7" name="Rectangle 6">
            <a:extLst>
              <a:ext uri="{FF2B5EF4-FFF2-40B4-BE49-F238E27FC236}">
                <a16:creationId xmlns:a16="http://schemas.microsoft.com/office/drawing/2014/main" id="{DA12266D-8030-11EE-2F75-627233A9C16D}"/>
              </a:ext>
            </a:extLst>
          </p:cNvPr>
          <p:cNvSpPr/>
          <p:nvPr/>
        </p:nvSpPr>
        <p:spPr>
          <a:xfrm>
            <a:off x="0" y="2"/>
            <a:ext cx="3798000" cy="10058398"/>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8336D963-A2C9-C682-8B7E-91A6A575C005}"/>
              </a:ext>
            </a:extLst>
          </p:cNvPr>
          <p:cNvSpPr txBox="1"/>
          <p:nvPr/>
        </p:nvSpPr>
        <p:spPr>
          <a:xfrm>
            <a:off x="4257275" y="7359300"/>
            <a:ext cx="3081600" cy="2155590"/>
          </a:xfrm>
          <a:prstGeom prst="rect">
            <a:avLst/>
          </a:prstGeom>
          <a:noFill/>
        </p:spPr>
        <p:txBody>
          <a:bodyPr wrap="square" rtlCol="0" anchor="b">
            <a:spAutoFit/>
          </a:bodyPr>
          <a:lstStyle/>
          <a:p>
            <a:pPr>
              <a:lnSpc>
                <a:spcPct val="107000"/>
              </a:lnSpc>
            </a:pPr>
            <a:r>
              <a:rPr lang="en-US" sz="800" spc="-10">
                <a:solidFill>
                  <a:srgbClr val="505050"/>
                </a:solidFill>
              </a:rPr>
              <a:t>*Software license required for some features. Sold separately.​</a:t>
            </a:r>
          </a:p>
          <a:p>
            <a:pPr algn="l">
              <a:lnSpc>
                <a:spcPct val="100000"/>
              </a:lnSpc>
            </a:pPr>
            <a:r>
              <a:rPr lang="en-US" sz="800" spc="-10" baseline="30000">
                <a:solidFill>
                  <a:srgbClr val="505050"/>
                </a:solidFill>
              </a:rPr>
              <a:t>1</a:t>
            </a:r>
            <a:r>
              <a:rPr lang="en-US" sz="800" spc="-10">
                <a:solidFill>
                  <a:srgbClr val="505050"/>
                </a:solidFill>
              </a:rPr>
              <a:t>Surface Go and Surface Go 2 use a third-party UEFI and do not support DFCI. For details on Microsoft protection for Surface Go and Go 2, visit </a:t>
            </a:r>
            <a:r>
              <a:rPr lang="en-US" sz="800" u="sng">
                <a:solidFill>
                  <a:srgbClr val="0078D4"/>
                </a:solidFill>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https://www.microsoft.com/en-us/surface/business/surface-go-2</a:t>
            </a:r>
            <a:r>
              <a:rPr lang="en-US" sz="800">
                <a:latin typeface="Segoe UI"/>
                <a:cs typeface="Segoe UI"/>
              </a:rPr>
              <a:t>. </a:t>
            </a:r>
            <a:endParaRPr lang="en-US" sz="800">
              <a:latin typeface="Segoe UI" panose="020B0502040204020203" pitchFamily="34" charset="0"/>
              <a:cs typeface="Segoe UI" panose="020B0502040204020203" pitchFamily="34" charset="0"/>
            </a:endParaRPr>
          </a:p>
          <a:p>
            <a:pPr>
              <a:lnSpc>
                <a:spcPct val="107000"/>
              </a:lnSpc>
            </a:pPr>
            <a:r>
              <a:rPr lang="en-US" sz="800" spc="-10" baseline="30000">
                <a:solidFill>
                  <a:srgbClr val="505050"/>
                </a:solidFill>
              </a:rPr>
              <a:t>2</a:t>
            </a:r>
            <a:r>
              <a:rPr lang="en-US" sz="800" u="sng">
                <a:solidFill>
                  <a:srgbClr val="0078D4"/>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Business Value White Paper</a:t>
            </a:r>
            <a:r>
              <a:rPr lang="en-US" sz="800">
                <a:solidFill>
                  <a:srgbClr val="505050"/>
                </a:solidFill>
                <a:effectLst/>
                <a:ea typeface="Calibri" panose="020F0502020204030204" pitchFamily="34" charset="0"/>
                <a:cs typeface="Arial" panose="020B0604020202020204" pitchFamily="34" charset="0"/>
              </a:rPr>
              <a:t>,</a:t>
            </a:r>
            <a:r>
              <a:rPr lang="en-US" sz="800">
                <a:solidFill>
                  <a:srgbClr val="000000"/>
                </a:solidFill>
                <a:effectLst/>
                <a:ea typeface="Calibri" panose="020F0502020204030204" pitchFamily="34" charset="0"/>
                <a:cs typeface="Arial" panose="020B0604020202020204" pitchFamily="34" charset="0"/>
              </a:rPr>
              <a:t> </a:t>
            </a:r>
            <a:r>
              <a:rPr lang="en-US" sz="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800" u="sng">
                <a:solidFill>
                  <a:srgbClr val="0078D4"/>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US" sz="800" spc="-10">
                <a:solidFill>
                  <a:srgbClr val="505050"/>
                </a:solidFill>
              </a:rPr>
              <a:t>.​​</a:t>
            </a:r>
          </a:p>
        </p:txBody>
      </p:sp>
      <p:sp>
        <p:nvSpPr>
          <p:cNvPr id="9" name="TextBox 8">
            <a:extLst>
              <a:ext uri="{FF2B5EF4-FFF2-40B4-BE49-F238E27FC236}">
                <a16:creationId xmlns:a16="http://schemas.microsoft.com/office/drawing/2014/main" id="{9C4DFAAF-09A1-0E2B-D2B0-757703FD4AAD}"/>
              </a:ext>
            </a:extLst>
          </p:cNvPr>
          <p:cNvSpPr txBox="1"/>
          <p:nvPr/>
        </p:nvSpPr>
        <p:spPr>
          <a:xfrm>
            <a:off x="458926" y="4287284"/>
            <a:ext cx="3007939" cy="1369606"/>
          </a:xfrm>
          <a:prstGeom prst="rect">
            <a:avLst/>
          </a:prstGeom>
          <a:noFill/>
        </p:spPr>
        <p:txBody>
          <a:bodyPr wrap="square" lIns="91440" tIns="45720" rIns="91440" bIns="45720" rtlCol="0" anchor="t">
            <a:spAutoFit/>
          </a:bodyPr>
          <a:lstStyle/>
          <a:p>
            <a:r>
              <a:rPr lang="en-US" sz="1300" spc="-10">
                <a:solidFill>
                  <a:srgbClr val="505050"/>
                </a:solidFill>
                <a:latin typeface="Segoe UI Semibold"/>
                <a:cs typeface="Segoe UI Semibold"/>
              </a:rPr>
              <a:t>“The sophistication of biometric authentication through Windows Hello facial recognition, as we have seen with Surface, is absolutely market-leading.” </a:t>
            </a:r>
            <a:endParaRPr lang="en-US" sz="1300" spc="-10">
              <a:solidFill>
                <a:srgbClr val="505050"/>
              </a:solidFill>
              <a:latin typeface="Segoe UI Semibold" panose="020B0702040204020203" pitchFamily="34" charset="0"/>
              <a:cs typeface="Segoe UI Semibold" panose="020B0702040204020203" pitchFamily="34" charset="0"/>
            </a:endParaRPr>
          </a:p>
          <a:p>
            <a:pPr>
              <a:spcBef>
                <a:spcPts val="600"/>
              </a:spcBef>
            </a:pPr>
            <a:r>
              <a:rPr lang="en-US" sz="1300" spc="-10">
                <a:solidFill>
                  <a:srgbClr val="505050"/>
                </a:solidFill>
                <a:latin typeface="Segoe UI Semibold"/>
                <a:cs typeface="Segoe UI Semibold"/>
              </a:rPr>
              <a:t>– Mashreq</a:t>
            </a:r>
          </a:p>
        </p:txBody>
      </p:sp>
      <p:sp>
        <p:nvSpPr>
          <p:cNvPr id="13" name="TextBox 12">
            <a:extLst>
              <a:ext uri="{FF2B5EF4-FFF2-40B4-BE49-F238E27FC236}">
                <a16:creationId xmlns:a16="http://schemas.microsoft.com/office/drawing/2014/main" id="{A5A5FAAE-927E-BB5F-39A9-8137D2D24F18}"/>
              </a:ext>
            </a:extLst>
          </p:cNvPr>
          <p:cNvSpPr txBox="1"/>
          <p:nvPr/>
        </p:nvSpPr>
        <p:spPr>
          <a:xfrm>
            <a:off x="447108" y="5984785"/>
            <a:ext cx="2911687" cy="830997"/>
          </a:xfrm>
          <a:prstGeom prst="rect">
            <a:avLst/>
          </a:prstGeom>
          <a:noFill/>
        </p:spPr>
        <p:txBody>
          <a:bodyPr wrap="square" rtlCol="0" anchor="b">
            <a:spAutoFit/>
          </a:bodyPr>
          <a:lstStyle/>
          <a:p>
            <a:pPr>
              <a:defRPr/>
            </a:pPr>
            <a:r>
              <a:rPr lang="en-US" sz="2400">
                <a:solidFill>
                  <a:srgbClr val="505050"/>
                </a:solidFill>
                <a:latin typeface="+mj-lt"/>
                <a:ea typeface="Roboto" panose="02000000000000000000" pitchFamily="2" charset="0"/>
                <a:cs typeface="Roboto" panose="02000000000000000000" pitchFamily="2" charset="0"/>
              </a:rPr>
              <a:t>Firmware that’s locked down</a:t>
            </a:r>
            <a:endParaRPr lang="en-US" sz="2400" baseline="30000">
              <a:solidFill>
                <a:srgbClr val="505050"/>
              </a:solidFill>
              <a:latin typeface="+mj-lt"/>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5C46216F-76C0-456B-B00B-E1B926D22605}"/>
              </a:ext>
            </a:extLst>
          </p:cNvPr>
          <p:cNvSpPr txBox="1"/>
          <p:nvPr/>
        </p:nvSpPr>
        <p:spPr>
          <a:xfrm>
            <a:off x="458927" y="7100593"/>
            <a:ext cx="2988000" cy="2308324"/>
          </a:xfrm>
          <a:prstGeom prst="rect">
            <a:avLst/>
          </a:prstGeom>
          <a:noFill/>
        </p:spPr>
        <p:txBody>
          <a:bodyPr wrap="square" lIns="91440" tIns="45720" rIns="91440" bIns="45720" rtlCol="0" anchor="t">
            <a:spAutoFit/>
          </a:bodyPr>
          <a:lstStyle/>
          <a:p>
            <a:r>
              <a:rPr lang="en-US" sz="1200" spc="-10">
                <a:solidFill>
                  <a:srgbClr val="505050"/>
                </a:solidFill>
              </a:rPr>
              <a:t>Surface devices proactively block threats by eliminating a key external access point to firmware through the Unified Extensible Firmware Interface (UEFI). The </a:t>
            </a:r>
          </a:p>
          <a:p>
            <a:r>
              <a:rPr lang="en-US" sz="1200" spc="-10">
                <a:solidFill>
                  <a:srgbClr val="505050"/>
                </a:solidFill>
              </a:rPr>
              <a:t>Microsoft-built UEFI is accessible by Windows Update, reducing the risk of external access to the firmware.  </a:t>
            </a:r>
          </a:p>
          <a:p>
            <a:endParaRPr lang="en-US" sz="1200" spc="-10">
              <a:solidFill>
                <a:srgbClr val="505050"/>
              </a:solidFill>
              <a:cs typeface="Segoe UI"/>
            </a:endParaRPr>
          </a:p>
          <a:p>
            <a:r>
              <a:rPr lang="en-US" sz="1200" spc="-10">
                <a:solidFill>
                  <a:srgbClr val="505050"/>
                </a:solidFill>
              </a:rPr>
              <a:t>The Microsoft UEFI together with the </a:t>
            </a:r>
            <a:r>
              <a:rPr lang="en-US" sz="1200" spc="-10">
                <a:solidFill>
                  <a:srgbClr val="505050"/>
                </a:solidFill>
                <a:latin typeface="Segoe UI Semibold"/>
                <a:cs typeface="Segoe UI Semibold"/>
              </a:rPr>
              <a:t>Device Firmware Configuration Interface (DFCI) </a:t>
            </a:r>
            <a:r>
              <a:rPr lang="en-US" sz="1200" spc="-10">
                <a:solidFill>
                  <a:srgbClr val="505050"/>
                </a:solidFill>
                <a:latin typeface="Segoe UI"/>
                <a:cs typeface="Segoe UI"/>
              </a:rPr>
              <a:t>allows for more granular control of firmware through Microsoft Intune.*</a:t>
            </a:r>
            <a:endParaRPr lang="en-US" sz="1200" spc="-10">
              <a:solidFill>
                <a:srgbClr val="505050"/>
              </a:solidFill>
              <a:cs typeface="Segoe UI"/>
            </a:endParaRPr>
          </a:p>
        </p:txBody>
      </p:sp>
      <p:cxnSp>
        <p:nvCxnSpPr>
          <p:cNvPr id="2" name="Straight Connector 1">
            <a:extLst>
              <a:ext uri="{FF2B5EF4-FFF2-40B4-BE49-F238E27FC236}">
                <a16:creationId xmlns:a16="http://schemas.microsoft.com/office/drawing/2014/main" id="{7B91B7C0-1BC2-57D3-6BEF-8BD480FF9AB1}"/>
              </a:ext>
            </a:extLst>
          </p:cNvPr>
          <p:cNvCxnSpPr>
            <a:cxnSpLocks/>
          </p:cNvCxnSpPr>
          <p:nvPr/>
        </p:nvCxnSpPr>
        <p:spPr>
          <a:xfrm>
            <a:off x="4346982" y="7116826"/>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8CEB4C8-338F-115A-3FCF-5E329915A65B}"/>
              </a:ext>
            </a:extLst>
          </p:cNvPr>
          <p:cNvSpPr txBox="1"/>
          <p:nvPr/>
        </p:nvSpPr>
        <p:spPr>
          <a:xfrm>
            <a:off x="458926" y="546556"/>
            <a:ext cx="3081600" cy="3416320"/>
          </a:xfrm>
          <a:prstGeom prst="rect">
            <a:avLst/>
          </a:prstGeom>
          <a:noFill/>
        </p:spPr>
        <p:txBody>
          <a:bodyPr wrap="square" lIns="91440" tIns="45720" rIns="91440" bIns="45720" rtlCol="0" anchor="b">
            <a:spAutoFit/>
          </a:bodyPr>
          <a:lstStyle/>
          <a:p>
            <a:r>
              <a:rPr lang="en-US" sz="1200" spc="-10">
                <a:solidFill>
                  <a:srgbClr val="505050"/>
                </a:solidFill>
                <a:latin typeface="Segoe UI Semibold"/>
                <a:cs typeface="Segoe UI Semibold"/>
              </a:rPr>
              <a:t>Windows Update</a:t>
            </a:r>
            <a:r>
              <a:rPr lang="en-US" sz="1200" spc="-10">
                <a:solidFill>
                  <a:srgbClr val="505050"/>
                </a:solidFill>
              </a:rPr>
              <a:t> manages roll-out and update of firmware, software, and drivers. End-to-end protection ensures only approved content is installed.  </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The ability to manage device security remotely can mean huge time savings for your IT team, reducing the possibility of firmware or ransomware attacks, and remediating problems before they get</a:t>
            </a:r>
          </a:p>
          <a:p>
            <a:r>
              <a:rPr lang="en-US" sz="1200" spc="-10">
                <a:solidFill>
                  <a:srgbClr val="505050"/>
                </a:solidFill>
              </a:rPr>
              <a:t>too far. </a:t>
            </a:r>
            <a:endParaRPr lang="en-CA" sz="1200" spc="-10">
              <a:solidFill>
                <a:srgbClr val="505050"/>
              </a:solidFill>
            </a:endParaRPr>
          </a:p>
          <a:p>
            <a:endParaRPr lang="en-US" sz="1200" spc="-10">
              <a:solidFill>
                <a:srgbClr val="505050"/>
              </a:solidFill>
            </a:endParaRPr>
          </a:p>
          <a:p>
            <a:r>
              <a:rPr lang="en-US" sz="1200" spc="-10">
                <a:solidFill>
                  <a:srgbClr val="505050"/>
                </a:solidFill>
              </a:rPr>
              <a:t>Working alongside Microsoft Intune,* </a:t>
            </a:r>
            <a:r>
              <a:rPr lang="en-US" sz="1200" spc="-10">
                <a:solidFill>
                  <a:srgbClr val="505050"/>
                </a:solidFill>
                <a:latin typeface="Segoe UI Semibold"/>
                <a:cs typeface="Segoe UI Semibold"/>
              </a:rPr>
              <a:t>Windows Autopilot</a:t>
            </a:r>
            <a:r>
              <a:rPr lang="en-US" sz="1200" spc="-10">
                <a:solidFill>
                  <a:srgbClr val="505050"/>
                </a:solidFill>
              </a:rPr>
              <a:t> saves more time by streamlining secure remote deployment, preconfiguring new devices with the required security settings and policies.</a:t>
            </a:r>
          </a:p>
        </p:txBody>
      </p:sp>
      <p:cxnSp>
        <p:nvCxnSpPr>
          <p:cNvPr id="6" name="Straight Connector 5">
            <a:extLst>
              <a:ext uri="{FF2B5EF4-FFF2-40B4-BE49-F238E27FC236}">
                <a16:creationId xmlns:a16="http://schemas.microsoft.com/office/drawing/2014/main" id="{670730B7-AD40-8AA7-C039-8824959E41D7}"/>
              </a:ext>
            </a:extLst>
          </p:cNvPr>
          <p:cNvCxnSpPr>
            <a:cxnSpLocks/>
          </p:cNvCxnSpPr>
          <p:nvPr/>
        </p:nvCxnSpPr>
        <p:spPr>
          <a:xfrm>
            <a:off x="531907" y="4125080"/>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14" name="object 3">
            <a:extLst>
              <a:ext uri="{FF2B5EF4-FFF2-40B4-BE49-F238E27FC236}">
                <a16:creationId xmlns:a16="http://schemas.microsoft.com/office/drawing/2014/main" id="{73BFB8F8-B502-490B-F48D-8F772D3589AC}"/>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11</a:t>
            </a:fld>
            <a:endParaRPr lang="en-US" sz="800" spc="100">
              <a:solidFill>
                <a:srgbClr val="505050"/>
              </a:solidFill>
              <a:cs typeface="DM Sans"/>
            </a:endParaRPr>
          </a:p>
        </p:txBody>
      </p:sp>
      <p:cxnSp>
        <p:nvCxnSpPr>
          <p:cNvPr id="19" name="Straight Connector 18">
            <a:extLst>
              <a:ext uri="{FF2B5EF4-FFF2-40B4-BE49-F238E27FC236}">
                <a16:creationId xmlns:a16="http://schemas.microsoft.com/office/drawing/2014/main" id="{52E05CEF-D182-22AF-3D7D-4727FC81CCB7}"/>
              </a:ext>
            </a:extLst>
          </p:cNvPr>
          <p:cNvCxnSpPr>
            <a:cxnSpLocks/>
          </p:cNvCxnSpPr>
          <p:nvPr/>
        </p:nvCxnSpPr>
        <p:spPr>
          <a:xfrm>
            <a:off x="531907" y="5819094"/>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22" name="Picture 21" descr="Graphical user interface, application&#10;&#10;Description automatically generated">
            <a:extLst>
              <a:ext uri="{FF2B5EF4-FFF2-40B4-BE49-F238E27FC236}">
                <a16:creationId xmlns:a16="http://schemas.microsoft.com/office/drawing/2014/main" id="{381D3C84-9FC4-31D4-A640-61EEB50F1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8" name="TextBox 7">
            <a:extLst>
              <a:ext uri="{FF2B5EF4-FFF2-40B4-BE49-F238E27FC236}">
                <a16:creationId xmlns:a16="http://schemas.microsoft.com/office/drawing/2014/main" id="{E664650F-97CB-DF00-D273-1596B91DDF4D}"/>
              </a:ext>
            </a:extLst>
          </p:cNvPr>
          <p:cNvSpPr txBox="1"/>
          <p:nvPr/>
        </p:nvSpPr>
        <p:spPr>
          <a:xfrm>
            <a:off x="4257275" y="3233179"/>
            <a:ext cx="2988000" cy="1938992"/>
          </a:xfrm>
          <a:prstGeom prst="rect">
            <a:avLst/>
          </a:prstGeom>
          <a:noFill/>
        </p:spPr>
        <p:txBody>
          <a:bodyPr wrap="square" lIns="91440" tIns="45720" rIns="91440" bIns="45720" rtlCol="0" anchor="t">
            <a:spAutoFit/>
          </a:bodyPr>
          <a:lstStyle/>
          <a:p>
            <a:r>
              <a:rPr lang="en-US" sz="1200" spc="-10">
                <a:solidFill>
                  <a:srgbClr val="505050"/>
                </a:solidFill>
                <a:latin typeface="Segoe UI"/>
                <a:cs typeface="Segoe UI"/>
              </a:rPr>
              <a:t>DFCI</a:t>
            </a:r>
            <a:r>
              <a:rPr lang="en-US" sz="1200" spc="-10">
                <a:solidFill>
                  <a:srgbClr val="505050"/>
                </a:solidFill>
                <a:latin typeface="Segoe UI Semibold"/>
                <a:cs typeface="Segoe UI Semibold"/>
              </a:rPr>
              <a:t> </a:t>
            </a:r>
            <a:r>
              <a:rPr lang="en-US" sz="1200" spc="-10">
                <a:solidFill>
                  <a:srgbClr val="505050"/>
                </a:solidFill>
                <a:latin typeface="Segoe UI"/>
                <a:cs typeface="Segoe UI"/>
              </a:rPr>
              <a:t>reduces</a:t>
            </a:r>
            <a:r>
              <a:rPr lang="en-US" sz="1200" spc="-10">
                <a:solidFill>
                  <a:srgbClr val="505050"/>
                </a:solidFill>
              </a:rPr>
              <a:t> the attack surface by disabling unnecessary hardware components and removes the dependency on the local UEFI (BIOS) password. DFCI provides the ability to lock down the boot options to prevent users from booting into another OS, and security updates running in the background provide ongoing, up-to-date protection against the latest threats.</a:t>
            </a:r>
            <a:endParaRPr lang="en-US" sz="1200" spc="-10">
              <a:solidFill>
                <a:srgbClr val="505050"/>
              </a:solidFill>
              <a:cs typeface="Segoe UI"/>
            </a:endParaRPr>
          </a:p>
        </p:txBody>
      </p:sp>
      <p:cxnSp>
        <p:nvCxnSpPr>
          <p:cNvPr id="10" name="Straight Connector 9">
            <a:extLst>
              <a:ext uri="{FF2B5EF4-FFF2-40B4-BE49-F238E27FC236}">
                <a16:creationId xmlns:a16="http://schemas.microsoft.com/office/drawing/2014/main" id="{D60EC7F2-CE66-069A-70FB-0C07763082B4}"/>
              </a:ext>
            </a:extLst>
          </p:cNvPr>
          <p:cNvCxnSpPr>
            <a:cxnSpLocks/>
          </p:cNvCxnSpPr>
          <p:nvPr/>
        </p:nvCxnSpPr>
        <p:spPr>
          <a:xfrm>
            <a:off x="4346982" y="5461943"/>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E81B4B-ADDC-1747-1316-8550825880B0}"/>
              </a:ext>
            </a:extLst>
          </p:cNvPr>
          <p:cNvPicPr>
            <a:picLocks noChangeAspect="1"/>
          </p:cNvPicPr>
          <p:nvPr/>
        </p:nvPicPr>
        <p:blipFill rotWithShape="1">
          <a:blip r:embed="rId6">
            <a:extLst>
              <a:ext uri="{28A0092B-C50C-407E-A947-70E740481C1C}">
                <a14:useLocalDpi xmlns:a14="http://schemas.microsoft.com/office/drawing/2010/main" val="0"/>
              </a:ext>
            </a:extLst>
          </a:blip>
          <a:srcRect l="19693" r="17705"/>
          <a:stretch/>
        </p:blipFill>
        <p:spPr>
          <a:xfrm>
            <a:off x="4181091" y="268484"/>
            <a:ext cx="3165316" cy="2843277"/>
          </a:xfrm>
          <a:prstGeom prst="rect">
            <a:avLst/>
          </a:prstGeom>
        </p:spPr>
      </p:pic>
    </p:spTree>
    <p:extLst>
      <p:ext uri="{BB962C8B-B14F-4D97-AF65-F5344CB8AC3E}">
        <p14:creationId xmlns:p14="http://schemas.microsoft.com/office/powerpoint/2010/main" val="310840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0DE0AE-1C36-D487-178D-F1DF9F3237B4}"/>
              </a:ext>
            </a:extLst>
          </p:cNvPr>
          <p:cNvSpPr/>
          <p:nvPr/>
        </p:nvSpPr>
        <p:spPr>
          <a:xfrm>
            <a:off x="3974400" y="8337410"/>
            <a:ext cx="3798000" cy="1720989"/>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8DA4DBB-823A-1A5F-4200-F28B449C695C}"/>
              </a:ext>
            </a:extLst>
          </p:cNvPr>
          <p:cNvSpPr/>
          <p:nvPr/>
        </p:nvSpPr>
        <p:spPr>
          <a:xfrm>
            <a:off x="3974400" y="-1"/>
            <a:ext cx="3798000" cy="8171822"/>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0"/>
            <a:ext cx="3798000" cy="10058400"/>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4FAA9D0A-CAAB-AA46-3DCD-FE7E1AE6379C}"/>
              </a:ext>
            </a:extLst>
          </p:cNvPr>
          <p:cNvSpPr txBox="1"/>
          <p:nvPr/>
        </p:nvSpPr>
        <p:spPr>
          <a:xfrm>
            <a:off x="444838" y="543963"/>
            <a:ext cx="2859829" cy="1200329"/>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Powerful Windows 11 security enabled by default</a:t>
            </a:r>
            <a:endParaRPr lang="en-US" sz="2400">
              <a:solidFill>
                <a:srgbClr val="505050"/>
              </a:solidFill>
              <a:latin typeface="+mj-lt"/>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C794A327-1D15-9BF2-AC4B-77F59BB92F0D}"/>
              </a:ext>
            </a:extLst>
          </p:cNvPr>
          <p:cNvSpPr txBox="1"/>
          <p:nvPr/>
        </p:nvSpPr>
        <p:spPr>
          <a:xfrm>
            <a:off x="453884" y="2029103"/>
            <a:ext cx="3007939" cy="3416320"/>
          </a:xfrm>
          <a:prstGeom prst="rect">
            <a:avLst/>
          </a:prstGeom>
          <a:noFill/>
        </p:spPr>
        <p:txBody>
          <a:bodyPr wrap="square" lIns="91440" tIns="45720" rIns="91440" bIns="45720" rtlCol="0" anchor="t">
            <a:spAutoFit/>
          </a:bodyPr>
          <a:lstStyle/>
          <a:p>
            <a:r>
              <a:rPr lang="en-US" sz="1200" spc="-10">
                <a:solidFill>
                  <a:srgbClr val="505050"/>
                </a:solidFill>
              </a:rPr>
              <a:t>Surface devices with Windows 11 include a new set of hardware security features enabled right out of the box. </a:t>
            </a:r>
            <a:r>
              <a:rPr lang="en-US" sz="1200" spc="-10">
                <a:solidFill>
                  <a:srgbClr val="505050"/>
                </a:solidFill>
                <a:latin typeface="Segoe UI Semibold"/>
                <a:cs typeface="Segoe UI Semibold"/>
              </a:rPr>
              <a:t>Virtualization-based security (VBS) </a:t>
            </a:r>
            <a:r>
              <a:rPr lang="en-US" sz="1200" spc="-10">
                <a:solidFill>
                  <a:srgbClr val="505050"/>
                </a:solidFill>
              </a:rPr>
              <a:t>and </a:t>
            </a:r>
            <a:r>
              <a:rPr lang="en-US" sz="1200" spc="-10">
                <a:solidFill>
                  <a:srgbClr val="505050"/>
                </a:solidFill>
                <a:latin typeface="Segoe UI Semibold"/>
                <a:cs typeface="Segoe UI Semibold"/>
              </a:rPr>
              <a:t>Hypervisor-enforced Code Integrity (HVCI)</a:t>
            </a:r>
            <a:r>
              <a:rPr lang="en-US" sz="1200" spc="-10">
                <a:solidFill>
                  <a:srgbClr val="505050"/>
                </a:solidFill>
              </a:rPr>
              <a:t>, also known as </a:t>
            </a:r>
            <a:r>
              <a:rPr lang="en-US" sz="1200" spc="-10">
                <a:solidFill>
                  <a:srgbClr val="505050"/>
                </a:solidFill>
                <a:latin typeface="Segoe UI Semibold"/>
                <a:cs typeface="Segoe UI Semibold"/>
              </a:rPr>
              <a:t>memory integrity,</a:t>
            </a:r>
            <a:r>
              <a:rPr lang="en-US" sz="1200" spc="-10">
                <a:solidFill>
                  <a:srgbClr val="505050"/>
                </a:solidFill>
              </a:rPr>
              <a:t> are designed to build a foundation even stronger and more resilient to attacks. VBS and HVCI work in tandem to provide better protection against common and sophisticated malware, performing sensitive security operations in an isolated environment. By checking code executions before they start, VBS and HVCI prevent malware from making its way to the system memory. If a threat gains access to system resources, the HVCI can limit and contain the malware's effects. </a:t>
            </a:r>
          </a:p>
        </p:txBody>
      </p:sp>
      <p:sp>
        <p:nvSpPr>
          <p:cNvPr id="18" name="TextBox 17">
            <a:extLst>
              <a:ext uri="{FF2B5EF4-FFF2-40B4-BE49-F238E27FC236}">
                <a16:creationId xmlns:a16="http://schemas.microsoft.com/office/drawing/2014/main" id="{8806AADF-0B84-88D7-D4E9-93CC4717A5E5}"/>
              </a:ext>
            </a:extLst>
          </p:cNvPr>
          <p:cNvSpPr txBox="1"/>
          <p:nvPr/>
        </p:nvSpPr>
        <p:spPr>
          <a:xfrm>
            <a:off x="4254003" y="591338"/>
            <a:ext cx="3007939" cy="7109639"/>
          </a:xfrm>
          <a:prstGeom prst="rect">
            <a:avLst/>
          </a:prstGeom>
          <a:noFill/>
        </p:spPr>
        <p:txBody>
          <a:bodyPr wrap="square" lIns="91440" tIns="45720" rIns="91440" bIns="45720" rtlCol="0" anchor="t">
            <a:spAutoFit/>
          </a:bodyPr>
          <a:lstStyle/>
          <a:p>
            <a:r>
              <a:rPr lang="en-US" sz="1200" spc="-10">
                <a:solidFill>
                  <a:srgbClr val="505050"/>
                </a:solidFill>
              </a:rPr>
              <a:t>We ship Surface devices with Windows 11 from the factory with </a:t>
            </a:r>
            <a:r>
              <a:rPr lang="en-US" sz="1200" spc="-10">
                <a:solidFill>
                  <a:srgbClr val="505050"/>
                </a:solidFill>
                <a:latin typeface="Segoe UI Semibold"/>
                <a:cs typeface="Segoe UI Semibold"/>
              </a:rPr>
              <a:t>security features enabled</a:t>
            </a:r>
            <a:r>
              <a:rPr lang="en-US" sz="1200" spc="-10">
                <a:solidFill>
                  <a:srgbClr val="505050"/>
                </a:solidFill>
              </a:rPr>
              <a:t>. That helps security and business leaders normalize security-centric behaviors within your organization, satisfying the need for accountability across your teams. </a:t>
            </a:r>
          </a:p>
          <a:p>
            <a:endParaRPr lang="en-US" sz="1200" spc="-10">
              <a:solidFill>
                <a:srgbClr val="505050"/>
              </a:solidFill>
            </a:endParaRPr>
          </a:p>
          <a:p>
            <a:r>
              <a:rPr lang="en-US" sz="1200" spc="-10">
                <a:solidFill>
                  <a:srgbClr val="505050"/>
                </a:solidFill>
              </a:rPr>
              <a:t>Even before signing in with a variety of biometric options to avoid passwords and PINs, </a:t>
            </a:r>
            <a:r>
              <a:rPr lang="en-US" sz="1200" spc="-10">
                <a:solidFill>
                  <a:srgbClr val="505050"/>
                </a:solidFill>
                <a:latin typeface="Segoe UI Semibold"/>
                <a:cs typeface="Segoe UI Semibold"/>
              </a:rPr>
              <a:t>Secure Boot helps </a:t>
            </a:r>
            <a:r>
              <a:rPr lang="en-US" sz="1200" spc="-10">
                <a:solidFill>
                  <a:srgbClr val="505050"/>
                </a:solidFill>
              </a:rPr>
              <a:t>ensure firmware is as genuine as it was when it left the factory. Together, Secure Boot and Trusted Boot prevent malware and corrupted components from loading during startup.</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After startup, </a:t>
            </a:r>
            <a:r>
              <a:rPr lang="en-US" sz="1200" spc="-10">
                <a:solidFill>
                  <a:srgbClr val="505050"/>
                </a:solidFill>
                <a:latin typeface="Segoe UI Semibold"/>
                <a:cs typeface="Segoe UI Semibold"/>
              </a:rPr>
              <a:t>BitLocker </a:t>
            </a:r>
            <a:r>
              <a:rPr lang="en-US" sz="1200" spc="-10">
                <a:solidFill>
                  <a:srgbClr val="505050"/>
                </a:solidFill>
              </a:rPr>
              <a:t>encryption helps render data inaccessible even on lost, stolen, or inappropriately decommissioned devices. </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Robust cybersecurity means evolving from simply maintaining protection to being resilient against current and evolving threats. Cyber resilience is an organizational effort that demands accountability from everyone. Organizations need an integrated approach—with security built into every layer, from chip to cloud—to ensure people and data are protected wherever they work. </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Want to learn more about the integrated, cyber-resilient solutions designed by Microsoft and built into Surface,</a:t>
            </a:r>
            <a:endParaRPr lang="en-US" sz="1200" spc="-10">
              <a:solidFill>
                <a:srgbClr val="505050"/>
              </a:solidFill>
              <a:cs typeface="Segoe UI"/>
            </a:endParaRPr>
          </a:p>
          <a:p>
            <a:r>
              <a:rPr lang="en-US" sz="1200" spc="-10">
                <a:solidFill>
                  <a:srgbClr val="505050"/>
                </a:solidFill>
              </a:rPr>
              <a:t>Windows 11, and Microsoft 365?</a:t>
            </a:r>
            <a:endParaRPr lang="en-US" sz="1200" spc="-10">
              <a:solidFill>
                <a:srgbClr val="505050"/>
              </a:solidFill>
              <a:cs typeface="Segoe UI"/>
            </a:endParaRPr>
          </a:p>
          <a:p>
            <a:r>
              <a:rPr lang="en-US" sz="1200" spc="-10">
                <a:solidFill>
                  <a:srgbClr val="505050"/>
                </a:solidFill>
              </a:rPr>
              <a:t>Contact your representative today.</a:t>
            </a:r>
            <a:endParaRPr lang="en-US" sz="1200" spc="-10">
              <a:solidFill>
                <a:srgbClr val="505050"/>
              </a:solidFill>
              <a:latin typeface="Segoe UI Semibold"/>
              <a:cs typeface="Segoe UI Semibold"/>
            </a:endParaRPr>
          </a:p>
        </p:txBody>
      </p:sp>
      <p:sp>
        <p:nvSpPr>
          <p:cNvPr id="10" name="object 5">
            <a:extLst>
              <a:ext uri="{FF2B5EF4-FFF2-40B4-BE49-F238E27FC236}">
                <a16:creationId xmlns:a16="http://schemas.microsoft.com/office/drawing/2014/main" id="{228575E5-21AD-60B8-7B1F-0E03AD48B32F}"/>
              </a:ext>
            </a:extLst>
          </p:cNvPr>
          <p:cNvSpPr txBox="1"/>
          <p:nvPr/>
        </p:nvSpPr>
        <p:spPr>
          <a:xfrm>
            <a:off x="1261929" y="5869939"/>
            <a:ext cx="2158603" cy="623889"/>
          </a:xfrm>
          <a:prstGeom prst="rect">
            <a:avLst/>
          </a:prstGeom>
        </p:spPr>
        <p:txBody>
          <a:bodyPr vert="horz" wrap="square" lIns="0" tIns="8255" rIns="0" bIns="0" rtlCol="0" anchor="ctr">
            <a:spAutoFit/>
          </a:bodyPr>
          <a:lstStyle/>
          <a:p>
            <a:pPr marL="12700" marR="5080"/>
            <a:r>
              <a:rPr lang="en-US" sz="1000" spc="-10">
                <a:solidFill>
                  <a:srgbClr val="505050"/>
                </a:solidFill>
              </a:rPr>
              <a:t>reduction in endpoint security spend—firms saved costs by decommissioning or rolling back their use of third-party security solutions.</a:t>
            </a:r>
            <a:r>
              <a:rPr lang="en-US" sz="1000" spc="-10" baseline="30000">
                <a:solidFill>
                  <a:srgbClr val="505050"/>
                </a:solidFill>
              </a:rPr>
              <a:t>1</a:t>
            </a:r>
          </a:p>
        </p:txBody>
      </p:sp>
      <p:sp>
        <p:nvSpPr>
          <p:cNvPr id="11" name="TextBox 10">
            <a:extLst>
              <a:ext uri="{FF2B5EF4-FFF2-40B4-BE49-F238E27FC236}">
                <a16:creationId xmlns:a16="http://schemas.microsoft.com/office/drawing/2014/main" id="{6CA345DC-2534-133C-97A8-79F57D7E87C0}"/>
              </a:ext>
            </a:extLst>
          </p:cNvPr>
          <p:cNvSpPr txBox="1"/>
          <p:nvPr/>
        </p:nvSpPr>
        <p:spPr>
          <a:xfrm>
            <a:off x="421418" y="6059267"/>
            <a:ext cx="1195429" cy="461665"/>
          </a:xfrm>
          <a:prstGeom prst="rect">
            <a:avLst/>
          </a:prstGeom>
          <a:noFill/>
        </p:spPr>
        <p:txBody>
          <a:bodyPr wrap="square" rtlCol="0">
            <a:spAutoFit/>
          </a:bodyPr>
          <a:lstStyle/>
          <a:p>
            <a:pPr marL="12700" marR="5080"/>
            <a:r>
              <a:rPr lang="en-US" sz="2400">
                <a:solidFill>
                  <a:srgbClr val="505050"/>
                </a:solidFill>
                <a:latin typeface="+mj-lt"/>
                <a:ea typeface="Roboto" panose="02000000000000000000" pitchFamily="2" charset="0"/>
              </a:rPr>
              <a:t>17</a:t>
            </a:r>
            <a:r>
              <a:rPr lang="en-US">
                <a:solidFill>
                  <a:srgbClr val="505050"/>
                </a:solidFill>
                <a:latin typeface="+mj-lt"/>
                <a:ea typeface="Roboto" panose="02000000000000000000" pitchFamily="2" charset="0"/>
              </a:rPr>
              <a:t>%</a:t>
            </a:r>
            <a:endParaRPr lang="en-US" sz="2400">
              <a:solidFill>
                <a:srgbClr val="505050"/>
              </a:solidFill>
              <a:latin typeface="+mj-lt"/>
              <a:ea typeface="Roboto" panose="02000000000000000000" pitchFamily="2" charset="0"/>
            </a:endParaRPr>
          </a:p>
        </p:txBody>
      </p:sp>
      <p:cxnSp>
        <p:nvCxnSpPr>
          <p:cNvPr id="12" name="Straight Connector 11">
            <a:extLst>
              <a:ext uri="{FF2B5EF4-FFF2-40B4-BE49-F238E27FC236}">
                <a16:creationId xmlns:a16="http://schemas.microsoft.com/office/drawing/2014/main" id="{AF8EA24D-EDED-C3DF-72F7-7D9C31108BA8}"/>
              </a:ext>
            </a:extLst>
          </p:cNvPr>
          <p:cNvCxnSpPr>
            <a:cxnSpLocks/>
          </p:cNvCxnSpPr>
          <p:nvPr/>
        </p:nvCxnSpPr>
        <p:spPr>
          <a:xfrm>
            <a:off x="569068" y="5630600"/>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15" name="object 5">
            <a:extLst>
              <a:ext uri="{FF2B5EF4-FFF2-40B4-BE49-F238E27FC236}">
                <a16:creationId xmlns:a16="http://schemas.microsoft.com/office/drawing/2014/main" id="{6CAF0878-DDD9-E04F-F803-B417961FBE81}"/>
              </a:ext>
            </a:extLst>
          </p:cNvPr>
          <p:cNvSpPr txBox="1"/>
          <p:nvPr/>
        </p:nvSpPr>
        <p:spPr>
          <a:xfrm>
            <a:off x="531061" y="5905455"/>
            <a:ext cx="465404" cy="162224"/>
          </a:xfrm>
          <a:prstGeom prst="rect">
            <a:avLst/>
          </a:prstGeom>
        </p:spPr>
        <p:txBody>
          <a:bodyPr vert="horz" wrap="square" lIns="0" tIns="8255" rIns="0" bIns="0" rtlCol="0">
            <a:spAutoFit/>
          </a:bodyPr>
          <a:lstStyle/>
          <a:p>
            <a:pPr marL="12700" marR="5080"/>
            <a:r>
              <a:rPr lang="en-US" sz="1000" spc="-10">
                <a:solidFill>
                  <a:srgbClr val="505050"/>
                </a:solidFill>
              </a:rPr>
              <a:t>Up to</a:t>
            </a:r>
            <a:endParaRPr lang="en-US" sz="1000" spc="-10" baseline="30000">
              <a:solidFill>
                <a:srgbClr val="505050"/>
              </a:solidFill>
            </a:endParaRPr>
          </a:p>
        </p:txBody>
      </p:sp>
      <p:sp>
        <p:nvSpPr>
          <p:cNvPr id="16" name="TextBox 15">
            <a:extLst>
              <a:ext uri="{FF2B5EF4-FFF2-40B4-BE49-F238E27FC236}">
                <a16:creationId xmlns:a16="http://schemas.microsoft.com/office/drawing/2014/main" id="{B981EA07-B5CC-F703-0CE3-15993E8B02CD}"/>
              </a:ext>
            </a:extLst>
          </p:cNvPr>
          <p:cNvSpPr txBox="1"/>
          <p:nvPr/>
        </p:nvSpPr>
        <p:spPr>
          <a:xfrm>
            <a:off x="445417" y="7004507"/>
            <a:ext cx="2894355" cy="1268039"/>
          </a:xfrm>
          <a:prstGeom prst="rect">
            <a:avLst/>
          </a:prstGeom>
          <a:noFill/>
        </p:spPr>
        <p:txBody>
          <a:bodyPr wrap="square" lIns="91440" tIns="45720" rIns="91440" bIns="45720" rtlCol="0" anchor="t">
            <a:spAutoFit/>
          </a:bodyPr>
          <a:lstStyle/>
          <a:p>
            <a:pPr>
              <a:lnSpc>
                <a:spcPct val="107000"/>
              </a:lnSpc>
            </a:pPr>
            <a:r>
              <a:rPr lang="en-US" sz="800" spc="-10" baseline="30000">
                <a:solidFill>
                  <a:srgbClr val="505050"/>
                </a:solidFill>
              </a:rPr>
              <a:t>1</a:t>
            </a:r>
            <a:r>
              <a:rPr lang="en-US" sz="800" spc="-10">
                <a:solidFill>
                  <a:srgbClr val="505050"/>
                </a:solidFill>
              </a:rPr>
              <a:t>A Forrester Total Economic Impact™ Study commissioned by Microsoft, </a:t>
            </a:r>
            <a:r>
              <a:rPr lang="en-US" sz="800" spc="-10">
                <a:solidFill>
                  <a:srgbClr val="0078D4"/>
                </a:solidFill>
                <a:hlinkClick r:id="rId3">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800" spc="-10">
                <a:solidFill>
                  <a:srgbClr val="505050"/>
                </a:solidFill>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800" spc="-10">
              <a:solidFill>
                <a:srgbClr val="505050"/>
              </a:solidFill>
            </a:endParaRPr>
          </a:p>
        </p:txBody>
      </p:sp>
      <p:cxnSp>
        <p:nvCxnSpPr>
          <p:cNvPr id="19" name="Straight Connector 18">
            <a:extLst>
              <a:ext uri="{FF2B5EF4-FFF2-40B4-BE49-F238E27FC236}">
                <a16:creationId xmlns:a16="http://schemas.microsoft.com/office/drawing/2014/main" id="{A5AE0CC4-24A0-9CA5-80ED-AD6AE90DB46E}"/>
              </a:ext>
            </a:extLst>
          </p:cNvPr>
          <p:cNvCxnSpPr>
            <a:cxnSpLocks/>
          </p:cNvCxnSpPr>
          <p:nvPr/>
        </p:nvCxnSpPr>
        <p:spPr>
          <a:xfrm>
            <a:off x="569068" y="6764266"/>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63E85EFD-1BC9-8453-DC57-75094F35A9BF}"/>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12</a:t>
            </a:fld>
            <a:endParaRPr lang="en-US" sz="800" spc="100">
              <a:solidFill>
                <a:srgbClr val="505050"/>
              </a:solidFill>
              <a:cs typeface="DM Sans"/>
            </a:endParaRPr>
          </a:p>
        </p:txBody>
      </p:sp>
      <p:pic>
        <p:nvPicPr>
          <p:cNvPr id="23" name="Picture 22" descr="Graphical user interface, application&#10;&#10;Description automatically generated">
            <a:extLst>
              <a:ext uri="{FF2B5EF4-FFF2-40B4-BE49-F238E27FC236}">
                <a16:creationId xmlns:a16="http://schemas.microsoft.com/office/drawing/2014/main" id="{1AE72868-4FEC-2A63-113D-82A7AC53D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185134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3" descr="A picture containing person&#10;&#10;Description automatically generated">
            <a:extLst>
              <a:ext uri="{FF2B5EF4-FFF2-40B4-BE49-F238E27FC236}">
                <a16:creationId xmlns:a16="http://schemas.microsoft.com/office/drawing/2014/main" id="{64CEDD72-77D0-2563-30E6-97D42F31D53A}"/>
              </a:ext>
            </a:extLst>
          </p:cNvPr>
          <p:cNvPicPr>
            <a:picLocks noGrp="1" noRot="1" noChangeAspect="1" noMove="1" noResize="1" noEditPoints="1" noAdjustHandles="1" noChangeArrowheads="1" noChangeShapeType="1" noCrop="1"/>
          </p:cNvPicPr>
          <p:nvPr/>
        </p:nvPicPr>
        <p:blipFill rotWithShape="1">
          <a:blip r:embed="rId3"/>
          <a:srcRect l="-152" t="19945" r="152" b="29667"/>
          <a:stretch/>
        </p:blipFill>
        <p:spPr>
          <a:xfrm flipH="1">
            <a:off x="-3873" y="1879"/>
            <a:ext cx="7796048" cy="2618875"/>
          </a:xfrm>
          <a:prstGeom prst="rect">
            <a:avLst/>
          </a:prstGeom>
        </p:spPr>
      </p:pic>
      <p:sp>
        <p:nvSpPr>
          <p:cNvPr id="14" name="Rectangle 13">
            <a:extLst>
              <a:ext uri="{FF2B5EF4-FFF2-40B4-BE49-F238E27FC236}">
                <a16:creationId xmlns:a16="http://schemas.microsoft.com/office/drawing/2014/main" id="{FF69C9B1-8129-A5DF-F6F8-3F65AD078522}"/>
              </a:ext>
            </a:extLst>
          </p:cNvPr>
          <p:cNvSpPr>
            <a:spLocks noGrp="1" noRot="1" noMove="1" noResize="1" noEditPoints="1" noAdjustHandles="1" noChangeArrowheads="1" noChangeShapeType="1"/>
          </p:cNvSpPr>
          <p:nvPr/>
        </p:nvSpPr>
        <p:spPr>
          <a:xfrm>
            <a:off x="-11121" y="-7884"/>
            <a:ext cx="7796048" cy="2628478"/>
          </a:xfrm>
          <a:prstGeom prst="rect">
            <a:avLst/>
          </a:prstGeom>
          <a:gradFill flip="none" rotWithShape="1">
            <a:gsLst>
              <a:gs pos="55000">
                <a:srgbClr val="616161">
                  <a:alpha val="22000"/>
                </a:srgbClr>
              </a:gs>
              <a:gs pos="29000">
                <a:srgbClr val="373737"/>
              </a:gs>
              <a:gs pos="0">
                <a:schemeClr val="bg2">
                  <a:lumMod val="10000"/>
                </a:schemeClr>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E0834D-B20D-6684-F6F8-8F7A353B7F01}"/>
              </a:ext>
            </a:extLst>
          </p:cNvPr>
          <p:cNvSpPr txBox="1"/>
          <p:nvPr/>
        </p:nvSpPr>
        <p:spPr>
          <a:xfrm>
            <a:off x="446227" y="4049313"/>
            <a:ext cx="3032470" cy="4247317"/>
          </a:xfrm>
          <a:prstGeom prst="rect">
            <a:avLst/>
          </a:prstGeom>
          <a:noFill/>
        </p:spPr>
        <p:txBody>
          <a:bodyPr wrap="square" lIns="91440" tIns="45720" rIns="91440" bIns="45720" rtlCol="0" anchor="t">
            <a:spAutoFit/>
          </a:bodyPr>
          <a:lstStyle/>
          <a:p>
            <a:pPr marL="269875">
              <a:spcAft>
                <a:spcPts val="600"/>
              </a:spcAft>
            </a:pPr>
            <a:r>
              <a:rPr lang="en-US" sz="1200" spc="-10">
                <a:solidFill>
                  <a:srgbClr val="505050"/>
                </a:solidFill>
              </a:rPr>
              <a:t>What priority does leadership place on security when it comes to vulnerabilities in our end-user devices?</a:t>
            </a:r>
          </a:p>
          <a:p>
            <a:pPr marL="269875">
              <a:spcAft>
                <a:spcPts val="600"/>
              </a:spcAft>
            </a:pPr>
            <a:r>
              <a:rPr lang="en-US" sz="1200" spc="-10">
                <a:solidFill>
                  <a:srgbClr val="505050"/>
                </a:solidFill>
              </a:rPr>
              <a:t>How much budget does leadership intend to invest in device upgrades to ensure security is maintained?</a:t>
            </a:r>
            <a:endParaRPr lang="en-US" sz="1200" spc="-10">
              <a:solidFill>
                <a:srgbClr val="505050"/>
              </a:solidFill>
              <a:cs typeface="Segoe UI"/>
            </a:endParaRPr>
          </a:p>
          <a:p>
            <a:pPr marL="269875">
              <a:spcAft>
                <a:spcPts val="600"/>
              </a:spcAft>
            </a:pPr>
            <a:r>
              <a:rPr lang="en-US" sz="1200" spc="-10">
                <a:solidFill>
                  <a:srgbClr val="505050"/>
                </a:solidFill>
              </a:rPr>
              <a:t>What would it cost if your security was breached?</a:t>
            </a:r>
            <a:endParaRPr lang="en-US" sz="1200" spc="-10">
              <a:solidFill>
                <a:srgbClr val="505050"/>
              </a:solidFill>
              <a:cs typeface="Segoe UI"/>
            </a:endParaRPr>
          </a:p>
          <a:p>
            <a:pPr marL="269875">
              <a:spcAft>
                <a:spcPts val="600"/>
              </a:spcAft>
            </a:pPr>
            <a:r>
              <a:rPr lang="en-US" sz="1200" spc="-10">
                <a:solidFill>
                  <a:srgbClr val="505050"/>
                </a:solidFill>
              </a:rPr>
              <a:t>Do you have a complete understanding of endpoints and where they create vulnerabilities? Both quantity and quality.</a:t>
            </a:r>
            <a:endParaRPr lang="en-US" sz="1200" spc="-10">
              <a:solidFill>
                <a:srgbClr val="505050"/>
              </a:solidFill>
              <a:cs typeface="Segoe UI"/>
            </a:endParaRPr>
          </a:p>
          <a:p>
            <a:pPr marL="269875">
              <a:spcAft>
                <a:spcPts val="600"/>
              </a:spcAft>
            </a:pPr>
            <a:r>
              <a:rPr lang="en-US" sz="1200" spc="-10">
                <a:solidFill>
                  <a:srgbClr val="505050"/>
                </a:solidFill>
              </a:rPr>
              <a:t>Does your company allow employees to carry or bring their own devices to connect to work?</a:t>
            </a:r>
            <a:endParaRPr lang="en-US" sz="1200" spc="-10">
              <a:solidFill>
                <a:srgbClr val="505050"/>
              </a:solidFill>
              <a:cs typeface="Segoe UI"/>
            </a:endParaRPr>
          </a:p>
          <a:p>
            <a:pPr marL="269875">
              <a:spcAft>
                <a:spcPts val="600"/>
              </a:spcAft>
            </a:pPr>
            <a:r>
              <a:rPr lang="en-US" sz="1200" spc="-10">
                <a:solidFill>
                  <a:srgbClr val="505050"/>
                </a:solidFill>
              </a:rPr>
              <a:t>How many solutions do you rely on in your current security ecosystem?</a:t>
            </a:r>
            <a:endParaRPr lang="en-US" sz="1200" spc="-10">
              <a:solidFill>
                <a:srgbClr val="505050"/>
              </a:solidFill>
              <a:cs typeface="Segoe UI"/>
            </a:endParaRPr>
          </a:p>
          <a:p>
            <a:pPr marL="269875">
              <a:spcAft>
                <a:spcPts val="600"/>
              </a:spcAft>
            </a:pPr>
            <a:r>
              <a:rPr lang="en-US" sz="1200" spc="-10">
                <a:solidFill>
                  <a:srgbClr val="505050"/>
                </a:solidFill>
              </a:rPr>
              <a:t>Are you using multiple device types and operating systems? Are you able to consolidate?</a:t>
            </a:r>
            <a:endParaRPr lang="en-US" sz="1200" spc="-10">
              <a:solidFill>
                <a:srgbClr val="505050"/>
              </a:solidFill>
              <a:cs typeface="Segoe UI"/>
            </a:endParaRPr>
          </a:p>
        </p:txBody>
      </p:sp>
      <p:sp>
        <p:nvSpPr>
          <p:cNvPr id="2" name="Rectangle 1">
            <a:extLst>
              <a:ext uri="{FF2B5EF4-FFF2-40B4-BE49-F238E27FC236}">
                <a16:creationId xmlns:a16="http://schemas.microsoft.com/office/drawing/2014/main" id="{C948EAAC-6144-45A1-C4AE-23E4C88F03D0}"/>
              </a:ext>
            </a:extLst>
          </p:cNvPr>
          <p:cNvSpPr/>
          <p:nvPr/>
        </p:nvSpPr>
        <p:spPr>
          <a:xfrm>
            <a:off x="543348" y="4140343"/>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4072E-9862-C969-5953-6E2AE9012555}"/>
              </a:ext>
            </a:extLst>
          </p:cNvPr>
          <p:cNvSpPr/>
          <p:nvPr/>
        </p:nvSpPr>
        <p:spPr>
          <a:xfrm>
            <a:off x="543348" y="4758294"/>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D4571C5D-066C-4903-BF15-5024F106E239}"/>
              </a:ext>
            </a:extLst>
          </p:cNvPr>
          <p:cNvSpPr/>
          <p:nvPr/>
        </p:nvSpPr>
        <p:spPr>
          <a:xfrm>
            <a:off x="543348" y="5388782"/>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FEF48E73-94C6-4358-8181-CACAA30A11B9}"/>
              </a:ext>
            </a:extLst>
          </p:cNvPr>
          <p:cNvSpPr/>
          <p:nvPr/>
        </p:nvSpPr>
        <p:spPr>
          <a:xfrm>
            <a:off x="549637" y="583161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9979F37-6B16-9E26-C9DB-29C323680266}"/>
              </a:ext>
            </a:extLst>
          </p:cNvPr>
          <p:cNvSpPr/>
          <p:nvPr/>
        </p:nvSpPr>
        <p:spPr>
          <a:xfrm>
            <a:off x="549637" y="726529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8678A689-47BA-03F0-4029-2A57FCE3856B}"/>
              </a:ext>
            </a:extLst>
          </p:cNvPr>
          <p:cNvSpPr/>
          <p:nvPr/>
        </p:nvSpPr>
        <p:spPr>
          <a:xfrm>
            <a:off x="549637" y="7704751"/>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A72F74FE-3E32-B214-5086-3756DD2FB263}"/>
              </a:ext>
            </a:extLst>
          </p:cNvPr>
          <p:cNvSpPr/>
          <p:nvPr/>
        </p:nvSpPr>
        <p:spPr>
          <a:xfrm>
            <a:off x="549637" y="6637589"/>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C7D71CDF-6440-8233-A403-26B9FDC7A4A2}"/>
              </a:ext>
            </a:extLst>
          </p:cNvPr>
          <p:cNvSpPr txBox="1"/>
          <p:nvPr/>
        </p:nvSpPr>
        <p:spPr>
          <a:xfrm>
            <a:off x="449250" y="3034853"/>
            <a:ext cx="3009600" cy="892552"/>
          </a:xfrm>
          <a:prstGeom prst="rect">
            <a:avLst/>
          </a:prstGeom>
          <a:noFill/>
        </p:spPr>
        <p:txBody>
          <a:bodyPr wrap="square" rtlCol="0">
            <a:spAutoFit/>
          </a:bodyPr>
          <a:lstStyle/>
          <a:p>
            <a:r>
              <a:rPr lang="en-US" sz="1300" spc="-10">
                <a:solidFill>
                  <a:srgbClr val="505050"/>
                </a:solidFill>
                <a:latin typeface="Segoe UI Semibold" panose="020B0702040204020203" pitchFamily="34" charset="0"/>
                <a:cs typeface="Segoe UI Semibold" panose="020B0702040204020203" pitchFamily="34" charset="0"/>
              </a:rPr>
              <a:t>These questions and topics will help you understand where your device portfolio stands as you move deeper into security planning:</a:t>
            </a:r>
            <a:endParaRPr lang="en-US" sz="1300" spc="-10">
              <a:solidFill>
                <a:srgbClr val="505050"/>
              </a:solidFill>
            </a:endParaRPr>
          </a:p>
        </p:txBody>
      </p:sp>
      <p:sp>
        <p:nvSpPr>
          <p:cNvPr id="13" name="object 3">
            <a:extLst>
              <a:ext uri="{FF2B5EF4-FFF2-40B4-BE49-F238E27FC236}">
                <a16:creationId xmlns:a16="http://schemas.microsoft.com/office/drawing/2014/main" id="{0BB28550-9812-D1C4-571C-90702A43D356}"/>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13</a:t>
            </a:fld>
            <a:endParaRPr lang="en-US" sz="800" spc="100">
              <a:solidFill>
                <a:srgbClr val="505050"/>
              </a:solidFill>
              <a:cs typeface="DM Sans"/>
            </a:endParaRPr>
          </a:p>
        </p:txBody>
      </p:sp>
      <p:pic>
        <p:nvPicPr>
          <p:cNvPr id="23" name="Picture 22">
            <a:extLst>
              <a:ext uri="{FF2B5EF4-FFF2-40B4-BE49-F238E27FC236}">
                <a16:creationId xmlns:a16="http://schemas.microsoft.com/office/drawing/2014/main" id="{7CAB7940-3BCA-B8B9-D51A-A02AE980442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3572" y="100304"/>
            <a:ext cx="1385999" cy="432000"/>
          </a:xfrm>
          <a:prstGeom prst="rect">
            <a:avLst/>
          </a:prstGeom>
        </p:spPr>
      </p:pic>
      <p:sp>
        <p:nvSpPr>
          <p:cNvPr id="28" name="TextBox 27">
            <a:extLst>
              <a:ext uri="{FF2B5EF4-FFF2-40B4-BE49-F238E27FC236}">
                <a16:creationId xmlns:a16="http://schemas.microsoft.com/office/drawing/2014/main" id="{D0D45672-BBC2-C7DA-9926-DDBC31E7064C}"/>
              </a:ext>
            </a:extLst>
          </p:cNvPr>
          <p:cNvSpPr txBox="1">
            <a:spLocks noGrp="1" noRot="1" noMove="1" noResize="1" noEditPoints="1" noAdjustHandles="1" noChangeArrowheads="1" noChangeShapeType="1"/>
          </p:cNvSpPr>
          <p:nvPr/>
        </p:nvSpPr>
        <p:spPr>
          <a:xfrm>
            <a:off x="423691" y="713032"/>
            <a:ext cx="3930822" cy="461665"/>
          </a:xfrm>
          <a:prstGeom prst="rect">
            <a:avLst/>
          </a:prstGeom>
          <a:noFill/>
        </p:spPr>
        <p:txBody>
          <a:bodyPr wrap="square" lIns="91440" tIns="45720" rIns="91440" bIns="45720" rtlCol="0" anchor="b">
            <a:spAutoFit/>
          </a:bodyPr>
          <a:lstStyle/>
          <a:p>
            <a:pPr>
              <a:defRPr/>
            </a:pPr>
            <a:r>
              <a:rPr lang="en-US" sz="2400">
                <a:solidFill>
                  <a:schemeClr val="bg1"/>
                </a:solidFill>
                <a:latin typeface="+mj-lt"/>
                <a:ea typeface="Roboto"/>
              </a:rPr>
              <a:t>Cyber Resiliency Checklist</a:t>
            </a:r>
          </a:p>
        </p:txBody>
      </p:sp>
      <p:sp>
        <p:nvSpPr>
          <p:cNvPr id="16" name="Rectangle 15">
            <a:extLst>
              <a:ext uri="{FF2B5EF4-FFF2-40B4-BE49-F238E27FC236}">
                <a16:creationId xmlns:a16="http://schemas.microsoft.com/office/drawing/2014/main" id="{58417887-FD57-05E9-CECE-2193C5113335}"/>
              </a:ext>
            </a:extLst>
          </p:cNvPr>
          <p:cNvSpPr/>
          <p:nvPr/>
        </p:nvSpPr>
        <p:spPr>
          <a:xfrm>
            <a:off x="3974400" y="3121025"/>
            <a:ext cx="3798000" cy="63373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F1580ABA-6D71-360D-FA53-53889FCEC310}"/>
              </a:ext>
            </a:extLst>
          </p:cNvPr>
          <p:cNvSpPr txBox="1"/>
          <p:nvPr/>
        </p:nvSpPr>
        <p:spPr>
          <a:xfrm>
            <a:off x="4259230" y="3503353"/>
            <a:ext cx="3009600" cy="4201150"/>
          </a:xfrm>
          <a:prstGeom prst="rect">
            <a:avLst/>
          </a:prstGeom>
          <a:noFill/>
        </p:spPr>
        <p:txBody>
          <a:bodyPr wrap="square" lIns="91440" tIns="45720" rIns="91440" bIns="45720" rtlCol="0" anchor="t">
            <a:spAutoFit/>
          </a:bodyPr>
          <a:lstStyle/>
          <a:p>
            <a:r>
              <a:rPr lang="en-US">
                <a:solidFill>
                  <a:srgbClr val="505050"/>
                </a:solidFill>
                <a:latin typeface="+mj-lt"/>
                <a:ea typeface="Roboto"/>
              </a:rPr>
              <a:t>Talking to leaders about security</a:t>
            </a:r>
            <a:endParaRPr lang="en-US">
              <a:solidFill>
                <a:srgbClr val="505050"/>
              </a:solidFill>
              <a:latin typeface="+mj-lt"/>
              <a:ea typeface="Roboto"/>
              <a:cs typeface="Segoe UI Light"/>
            </a:endParaRPr>
          </a:p>
          <a:p>
            <a:endParaRPr lang="en-US" sz="1200" spc="-10">
              <a:solidFill>
                <a:srgbClr val="505050"/>
              </a:solidFill>
            </a:endParaRPr>
          </a:p>
          <a:p>
            <a:r>
              <a:rPr lang="en-US" sz="1200" spc="-10">
                <a:solidFill>
                  <a:srgbClr val="505050"/>
                </a:solidFill>
                <a:latin typeface="Segoe UI Semibold"/>
                <a:cs typeface="Segoe UI Semibold"/>
              </a:rPr>
              <a:t>Use these conversation starters to spark discussion around security and, ultimately, decide how to make choices that support cyber resilience:</a:t>
            </a:r>
          </a:p>
          <a:p>
            <a:endParaRPr lang="en-US" sz="1200" spc="-10">
              <a:solidFill>
                <a:srgbClr val="505050"/>
              </a:solidFill>
            </a:endParaRPr>
          </a:p>
          <a:p>
            <a:pPr marL="171450" indent="-171450">
              <a:spcAft>
                <a:spcPts val="600"/>
              </a:spcAft>
              <a:buFont typeface="Arial" panose="020B0604020202020204" pitchFamily="34" charset="0"/>
              <a:buChar char="•"/>
            </a:pPr>
            <a:r>
              <a:rPr lang="en-US" sz="1200" spc="-10">
                <a:solidFill>
                  <a:srgbClr val="505050"/>
                </a:solidFill>
              </a:rPr>
              <a:t>What level of priority do we place on the security of our IP, data, and people?</a:t>
            </a:r>
          </a:p>
          <a:p>
            <a:pPr marL="171450" indent="-171450">
              <a:spcAft>
                <a:spcPts val="600"/>
              </a:spcAft>
              <a:buFont typeface="Arial" panose="020B0604020202020204" pitchFamily="34" charset="0"/>
              <a:buChar char="•"/>
            </a:pPr>
            <a:r>
              <a:rPr lang="en-US" sz="1200" spc="-10">
                <a:solidFill>
                  <a:srgbClr val="505050"/>
                </a:solidFill>
              </a:rPr>
              <a:t>When considering security versus employee experience, which one is more important and to what extent?</a:t>
            </a:r>
          </a:p>
          <a:p>
            <a:pPr marL="171450" indent="-171450">
              <a:spcAft>
                <a:spcPts val="600"/>
              </a:spcAft>
              <a:buFont typeface="Arial" panose="020B0604020202020204" pitchFamily="34" charset="0"/>
              <a:buChar char="•"/>
            </a:pPr>
            <a:r>
              <a:rPr lang="en-US" sz="1200" spc="-10">
                <a:solidFill>
                  <a:srgbClr val="505050"/>
                </a:solidFill>
              </a:rPr>
              <a:t>Do we have loyalties to vendors or is there opportunity to consolidate?</a:t>
            </a:r>
          </a:p>
          <a:p>
            <a:pPr marL="171450" indent="-171450">
              <a:spcAft>
                <a:spcPts val="600"/>
              </a:spcAft>
              <a:buFont typeface="Arial" panose="020B0604020202020204" pitchFamily="34" charset="0"/>
              <a:buChar char="•"/>
            </a:pPr>
            <a:r>
              <a:rPr lang="en-US" sz="1200" spc="-10">
                <a:solidFill>
                  <a:srgbClr val="505050"/>
                </a:solidFill>
              </a:rPr>
              <a:t>Embracing a Zero Trust security model will improve our cyber resilience. What is the appetite for making this shift in security mindset?</a:t>
            </a:r>
          </a:p>
        </p:txBody>
      </p:sp>
      <p:pic>
        <p:nvPicPr>
          <p:cNvPr id="26" name="Picture 25">
            <a:extLst>
              <a:ext uri="{FF2B5EF4-FFF2-40B4-BE49-F238E27FC236}">
                <a16:creationId xmlns:a16="http://schemas.microsoft.com/office/drawing/2014/main" id="{00151655-888B-BD4D-9C68-FBBFEFC709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61327" y="7245866"/>
            <a:ext cx="3624146" cy="2038582"/>
          </a:xfrm>
          <a:prstGeom prst="rect">
            <a:avLst/>
          </a:prstGeom>
        </p:spPr>
      </p:pic>
      <p:sp>
        <p:nvSpPr>
          <p:cNvPr id="11" name="TextBox 10">
            <a:extLst>
              <a:ext uri="{FF2B5EF4-FFF2-40B4-BE49-F238E27FC236}">
                <a16:creationId xmlns:a16="http://schemas.microsoft.com/office/drawing/2014/main" id="{B3BB92F7-8201-EE29-E2A2-9299C32311A1}"/>
              </a:ext>
            </a:extLst>
          </p:cNvPr>
          <p:cNvSpPr txBox="1">
            <a:spLocks noGrp="1" noRot="1" noMove="1" noResize="1" noEditPoints="1" noAdjustHandles="1" noChangeArrowheads="1" noChangeShapeType="1"/>
          </p:cNvSpPr>
          <p:nvPr/>
        </p:nvSpPr>
        <p:spPr>
          <a:xfrm>
            <a:off x="442696" y="1126790"/>
            <a:ext cx="3016153" cy="923330"/>
          </a:xfrm>
          <a:prstGeom prst="rect">
            <a:avLst/>
          </a:prstGeom>
          <a:noFill/>
        </p:spPr>
        <p:txBody>
          <a:bodyPr wrap="square" lIns="91440" tIns="45720" rIns="91440" bIns="45720" rtlCol="0" anchor="b">
            <a:spAutoFit/>
          </a:bodyPr>
          <a:lstStyle/>
          <a:p>
            <a:pPr>
              <a:defRPr/>
            </a:pPr>
            <a:r>
              <a:rPr lang="en-US">
                <a:solidFill>
                  <a:schemeClr val="bg1"/>
                </a:solidFill>
                <a:latin typeface="+mj-lt"/>
                <a:ea typeface="Roboto"/>
              </a:rPr>
              <a:t>Questions to consider when evaluating the impact of your devices on cyber resilience</a:t>
            </a:r>
            <a:endParaRPr lang="en-US">
              <a:solidFill>
                <a:schemeClr val="bg1"/>
              </a:solidFill>
              <a:latin typeface="+mj-lt"/>
              <a:ea typeface="Roboto"/>
              <a:cs typeface="Segoe UI Light"/>
            </a:endParaRPr>
          </a:p>
        </p:txBody>
      </p:sp>
    </p:spTree>
    <p:extLst>
      <p:ext uri="{BB962C8B-B14F-4D97-AF65-F5344CB8AC3E}">
        <p14:creationId xmlns:p14="http://schemas.microsoft.com/office/powerpoint/2010/main" val="105337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4ED8FBF-1F47-224E-7C88-36AE731A9632}"/>
              </a:ext>
            </a:extLst>
          </p:cNvPr>
          <p:cNvSpPr/>
          <p:nvPr/>
        </p:nvSpPr>
        <p:spPr>
          <a:xfrm>
            <a:off x="0" y="5186721"/>
            <a:ext cx="3798000" cy="48716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01F1D933-F5F8-23C9-1AB7-BA0D65764FE4}"/>
              </a:ext>
            </a:extLst>
          </p:cNvPr>
          <p:cNvSpPr txBox="1"/>
          <p:nvPr/>
        </p:nvSpPr>
        <p:spPr>
          <a:xfrm>
            <a:off x="438553" y="581145"/>
            <a:ext cx="6845138" cy="923330"/>
          </a:xfrm>
          <a:prstGeom prst="rect">
            <a:avLst/>
          </a:prstGeom>
          <a:noFill/>
        </p:spPr>
        <p:txBody>
          <a:bodyPr wrap="square" lIns="91440" tIns="45720" rIns="91440" bIns="45720" rtlCol="0" anchor="t">
            <a:spAutoFit/>
          </a:bodyPr>
          <a:lstStyle/>
          <a:p>
            <a:r>
              <a:rPr lang="en-US">
                <a:solidFill>
                  <a:srgbClr val="505050"/>
                </a:solidFill>
                <a:latin typeface="+mj-lt"/>
                <a:ea typeface="Roboto" panose="02000000000000000000" pitchFamily="2" charset="0"/>
              </a:rPr>
              <a:t>Cyber resiliency is a team effort</a:t>
            </a:r>
          </a:p>
          <a:p>
            <a:endParaRPr lang="en-US" sz="1200" spc="-10">
              <a:solidFill>
                <a:srgbClr val="505050"/>
              </a:solidFill>
              <a:latin typeface="Segoe UI Semibold" panose="020B0702040204020203" pitchFamily="34" charset="0"/>
              <a:cs typeface="Segoe UI Semibold" panose="020B0702040204020203" pitchFamily="34" charset="0"/>
            </a:endParaRPr>
          </a:p>
          <a:p>
            <a:pPr>
              <a:spcAft>
                <a:spcPts val="600"/>
              </a:spcAft>
            </a:pPr>
            <a:r>
              <a:rPr lang="en-US" sz="1200" spc="-10">
                <a:solidFill>
                  <a:srgbClr val="505050"/>
                </a:solidFill>
              </a:rPr>
              <a:t>For organizations to be resilient, technology decision-makers need to bring business decision-makers in all areas of the organization to the table of resilience planning. </a:t>
            </a:r>
          </a:p>
        </p:txBody>
      </p:sp>
      <p:graphicFrame>
        <p:nvGraphicFramePr>
          <p:cNvPr id="26" name="Table 8">
            <a:extLst>
              <a:ext uri="{FF2B5EF4-FFF2-40B4-BE49-F238E27FC236}">
                <a16:creationId xmlns:a16="http://schemas.microsoft.com/office/drawing/2014/main" id="{DDA0FBCE-F650-A4FD-4BD6-439E12D51708}"/>
              </a:ext>
            </a:extLst>
          </p:cNvPr>
          <p:cNvGraphicFramePr>
            <a:graphicFrameLocks noGrp="1"/>
          </p:cNvGraphicFramePr>
          <p:nvPr>
            <p:extLst>
              <p:ext uri="{D42A27DB-BD31-4B8C-83A1-F6EECF244321}">
                <p14:modId xmlns:p14="http://schemas.microsoft.com/office/powerpoint/2010/main" val="3802264366"/>
              </p:ext>
            </p:extLst>
          </p:nvPr>
        </p:nvGraphicFramePr>
        <p:xfrm>
          <a:off x="513121" y="1693185"/>
          <a:ext cx="6971127" cy="3097141"/>
        </p:xfrm>
        <a:graphic>
          <a:graphicData uri="http://schemas.openxmlformats.org/drawingml/2006/table">
            <a:tbl>
              <a:tblPr firstRow="1" bandRow="1">
                <a:tableStyleId>{5940675A-B579-460E-94D1-54222C63F5DA}</a:tableStyleId>
              </a:tblPr>
              <a:tblGrid>
                <a:gridCol w="1377151">
                  <a:extLst>
                    <a:ext uri="{9D8B030D-6E8A-4147-A177-3AD203B41FA5}">
                      <a16:colId xmlns:a16="http://schemas.microsoft.com/office/drawing/2014/main" val="3176239722"/>
                    </a:ext>
                  </a:extLst>
                </a:gridCol>
                <a:gridCol w="2960495">
                  <a:extLst>
                    <a:ext uri="{9D8B030D-6E8A-4147-A177-3AD203B41FA5}">
                      <a16:colId xmlns:a16="http://schemas.microsoft.com/office/drawing/2014/main" val="1827281173"/>
                    </a:ext>
                  </a:extLst>
                </a:gridCol>
                <a:gridCol w="2633481">
                  <a:extLst>
                    <a:ext uri="{9D8B030D-6E8A-4147-A177-3AD203B41FA5}">
                      <a16:colId xmlns:a16="http://schemas.microsoft.com/office/drawing/2014/main" val="3525878359"/>
                    </a:ext>
                  </a:extLst>
                </a:gridCol>
              </a:tblGrid>
              <a:tr h="0">
                <a:tc>
                  <a:txBody>
                    <a:bodyPr/>
                    <a:lstStyle/>
                    <a:p>
                      <a:r>
                        <a:rPr lang="en-US" sz="1300" kern="1200" spc="-10">
                          <a:solidFill>
                            <a:srgbClr val="505050"/>
                          </a:solidFill>
                          <a:latin typeface="Segoe UI Semibold"/>
                          <a:ea typeface="+mn-ea"/>
                          <a:cs typeface="Segoe UI Semibold"/>
                        </a:rPr>
                        <a:t>Role</a:t>
                      </a:r>
                    </a:p>
                  </a:txBody>
                  <a:tcPr marL="72000" marR="72000" marT="90000" marB="90000" anchor="ctr">
                    <a:lnL w="12700" cmpd="sng">
                      <a:noFill/>
                    </a:lnL>
                    <a:lnR w="12700" cmpd="sng">
                      <a:noFill/>
                    </a:lnR>
                    <a:lnT w="12700" cmpd="sng">
                      <a:noFill/>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kern="1200" spc="-10">
                          <a:solidFill>
                            <a:srgbClr val="505050"/>
                          </a:solidFill>
                          <a:latin typeface="Segoe UI Semibold"/>
                          <a:ea typeface="+mn-ea"/>
                          <a:cs typeface="Segoe UI Semibold"/>
                        </a:rPr>
                        <a:t>Relevancy of device choice</a:t>
                      </a:r>
                    </a:p>
                  </a:txBody>
                  <a:tcPr marL="72000" marR="72000" marT="90000" marB="90000" anchor="ctr">
                    <a:lnL w="12700" cmpd="sng">
                      <a:noFill/>
                    </a:lnL>
                    <a:lnR w="12700" cmpd="sng">
                      <a:noFill/>
                    </a:lnR>
                    <a:lnT w="12700" cmpd="sng">
                      <a:noFill/>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kern="1200" spc="-10">
                          <a:solidFill>
                            <a:srgbClr val="505050"/>
                          </a:solidFill>
                          <a:latin typeface="Segoe UI Semibold"/>
                          <a:ea typeface="+mn-ea"/>
                          <a:cs typeface="Segoe UI Semibold"/>
                        </a:rPr>
                        <a:t>For consideration</a:t>
                      </a:r>
                    </a:p>
                  </a:txBody>
                  <a:tcPr marL="72000" marR="72000" marT="90000" marB="90000" anchor="ctr">
                    <a:lnL w="12700" cmpd="sng">
                      <a:noFill/>
                    </a:lnL>
                    <a:lnR w="12700" cmpd="sng">
                      <a:noFill/>
                    </a:lnR>
                    <a:lnT w="12700" cmpd="sng">
                      <a:noFill/>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1787795"/>
                  </a:ext>
                </a:extLst>
              </a:tr>
              <a:tr h="0">
                <a:tc>
                  <a:txBody>
                    <a:bodyPr/>
                    <a:lstStyle/>
                    <a:p>
                      <a:r>
                        <a:rPr lang="en-US" sz="1200" kern="1200" spc="-10">
                          <a:solidFill>
                            <a:srgbClr val="505050"/>
                          </a:solidFill>
                          <a:latin typeface="+mn-lt"/>
                          <a:ea typeface="+mn-ea"/>
                          <a:cs typeface="+mn-cs"/>
                        </a:rPr>
                        <a:t>Chief Financial Officer</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a:solidFill>
                            <a:srgbClr val="505050"/>
                          </a:solidFill>
                          <a:latin typeface="+mn-lt"/>
                          <a:ea typeface="+mn-ea"/>
                          <a:cs typeface="+mn-cs"/>
                        </a:rPr>
                        <a:t>ROI on device investment </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200" kern="1200" spc="-10" dirty="0">
                          <a:solidFill>
                            <a:srgbClr val="0078D4"/>
                          </a:solidFill>
                          <a:latin typeface="+mn-lt"/>
                          <a:ea typeface="+mn-ea"/>
                          <a:cs typeface="+mn-cs"/>
                          <a:hlinkClick r:id="rId3">
                            <a:extLst>
                              <a:ext uri="{A12FA001-AC4F-418D-AE19-62706E023703}">
                                <ahyp:hlinkClr xmlns:ahyp="http://schemas.microsoft.com/office/drawing/2018/hyperlinkcolor" val="tx"/>
                              </a:ext>
                            </a:extLst>
                          </a:hlinkClick>
                        </a:rPr>
                        <a:t>Evaluating the Business Case of Microsoft &amp; Total Cost of Ownership</a:t>
                      </a:r>
                      <a:endParaRPr lang="en-US" sz="1200" kern="1200" spc="-10" dirty="0">
                        <a:solidFill>
                          <a:srgbClr val="0078D4"/>
                        </a:solidFill>
                        <a:latin typeface="+mn-lt"/>
                        <a:ea typeface="+mn-ea"/>
                        <a:cs typeface="+mn-cs"/>
                      </a:endParaRP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7263"/>
                  </a:ext>
                </a:extLst>
              </a:tr>
              <a:tr h="0">
                <a:tc>
                  <a:txBody>
                    <a:bodyPr/>
                    <a:lstStyle/>
                    <a:p>
                      <a:r>
                        <a:rPr lang="en-US" sz="1200" kern="1200" spc="-10">
                          <a:solidFill>
                            <a:srgbClr val="505050"/>
                          </a:solidFill>
                          <a:latin typeface="+mn-lt"/>
                          <a:ea typeface="+mn-ea"/>
                          <a:cs typeface="+mn-cs"/>
                        </a:rPr>
                        <a:t>Chief Sustainability Officer</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a:solidFill>
                            <a:srgbClr val="505050"/>
                          </a:solidFill>
                          <a:latin typeface="+mn-lt"/>
                          <a:ea typeface="+mn-ea"/>
                          <a:cs typeface="+mn-cs"/>
                        </a:rPr>
                        <a:t>Alignment to ESG goals</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rgbClr val="0078D4"/>
                          </a:solidFill>
                          <a:latin typeface="+mn-lt"/>
                          <a:ea typeface="+mn-ea"/>
                          <a:cs typeface="+mn-cs"/>
                          <a:hlinkClick r:id="rId4">
                            <a:extLst>
                              <a:ext uri="{A12FA001-AC4F-418D-AE19-62706E023703}">
                                <ahyp:hlinkClr xmlns:ahyp="http://schemas.microsoft.com/office/drawing/2018/hyperlinkcolor" val="tx"/>
                              </a:ext>
                            </a:extLst>
                          </a:hlinkClick>
                        </a:rPr>
                        <a:t>Microsoft Surface Emissions Estimator</a:t>
                      </a:r>
                      <a:endParaRPr lang="en-US" sz="1200" kern="1200" spc="-10" dirty="0">
                        <a:solidFill>
                          <a:srgbClr val="0078D4"/>
                        </a:solidFill>
                        <a:latin typeface="+mn-lt"/>
                        <a:ea typeface="+mn-ea"/>
                        <a:cs typeface="+mn-cs"/>
                      </a:endParaRP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6350" cap="flat" cmpd="sng" algn="ctr">
                      <a:solidFill>
                        <a:srgbClr val="505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269787"/>
                  </a:ext>
                </a:extLst>
              </a:tr>
              <a:tr h="715981">
                <a:tc>
                  <a:txBody>
                    <a:bodyPr/>
                    <a:lstStyle/>
                    <a:p>
                      <a:r>
                        <a:rPr lang="en-US" sz="1200" kern="1200" spc="-10">
                          <a:solidFill>
                            <a:srgbClr val="505050"/>
                          </a:solidFill>
                          <a:latin typeface="+mn-lt"/>
                          <a:ea typeface="+mn-ea"/>
                          <a:cs typeface="+mn-cs"/>
                        </a:rPr>
                        <a:t>Chief Security Officer</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a:solidFill>
                            <a:srgbClr val="505050"/>
                          </a:solidFill>
                          <a:latin typeface="+mn-lt"/>
                          <a:ea typeface="+mn-ea"/>
                          <a:cs typeface="+mn-cs"/>
                        </a:rPr>
                        <a:t>Integration into security ecosystem, protecting data and intellectual property</a:t>
                      </a: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spc="-10" dirty="0">
                          <a:solidFill>
                            <a:srgbClr val="0078D4"/>
                          </a:solidFill>
                          <a:latin typeface="+mn-lt"/>
                          <a:ea typeface="+mn-ea"/>
                          <a:cs typeface="+mn-cs"/>
                          <a:hlinkClick r:id="rId5">
                            <a:extLst>
                              <a:ext uri="{A12FA001-AC4F-418D-AE19-62706E023703}">
                                <ahyp:hlinkClr xmlns:ahyp="http://schemas.microsoft.com/office/drawing/2018/hyperlinkcolor" val="tx"/>
                              </a:ext>
                            </a:extLst>
                          </a:hlinkClick>
                        </a:rPr>
                        <a:t>Microsoft Surface &amp; Endpoint Security</a:t>
                      </a:r>
                      <a:endParaRPr lang="en-US" sz="1200" kern="1200" spc="-10" dirty="0">
                        <a:solidFill>
                          <a:srgbClr val="0078D4"/>
                        </a:solidFill>
                        <a:latin typeface="+mn-lt"/>
                        <a:ea typeface="+mn-ea"/>
                        <a:cs typeface="+mn-cs"/>
                      </a:endParaRPr>
                    </a:p>
                  </a:txBody>
                  <a:tcPr marL="72000" marR="72000" marT="90000" marB="90000" anchor="ctr">
                    <a:lnL w="12700" cmpd="sng">
                      <a:noFill/>
                    </a:lnL>
                    <a:lnR w="12700" cmpd="sng">
                      <a:noFill/>
                    </a:lnR>
                    <a:lnT w="6350" cap="flat" cmpd="sng" algn="ctr">
                      <a:solidFill>
                        <a:srgbClr val="505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972348"/>
                  </a:ext>
                </a:extLst>
              </a:tr>
              <a:tr h="0">
                <a:tc>
                  <a:txBody>
                    <a:bodyPr/>
                    <a:lstStyle/>
                    <a:p>
                      <a:r>
                        <a:rPr lang="en-US" sz="1200" kern="1200" spc="-10">
                          <a:solidFill>
                            <a:srgbClr val="505050"/>
                          </a:solidFill>
                          <a:latin typeface="+mn-lt"/>
                          <a:ea typeface="+mn-ea"/>
                          <a:cs typeface="+mn-cs"/>
                        </a:rPr>
                        <a:t>Chief Human Resources Officer</a:t>
                      </a:r>
                    </a:p>
                  </a:txBody>
                  <a:tcPr marL="72000" marR="72000" marT="90000" marB="90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kern="1200" spc="-10">
                          <a:solidFill>
                            <a:srgbClr val="505050"/>
                          </a:solidFill>
                          <a:latin typeface="+mn-lt"/>
                          <a:ea typeface="+mn-ea"/>
                          <a:cs typeface="+mn-cs"/>
                        </a:rPr>
                        <a:t>Support of productivity, versatility, devices, and employee experience</a:t>
                      </a:r>
                    </a:p>
                  </a:txBody>
                  <a:tcPr marL="72000" marR="72000" marT="90000" marB="90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kern="1200" spc="-10" dirty="0">
                          <a:solidFill>
                            <a:srgbClr val="0078D4"/>
                          </a:solidFill>
                          <a:latin typeface="+mn-lt"/>
                          <a:ea typeface="+mn-ea"/>
                          <a:cs typeface="+mn-cs"/>
                          <a:hlinkClick r:id="rId6">
                            <a:extLst>
                              <a:ext uri="{A12FA001-AC4F-418D-AE19-62706E023703}">
                                <ahyp:hlinkClr xmlns:ahyp="http://schemas.microsoft.com/office/drawing/2018/hyperlinkcolor" val="tx"/>
                              </a:ext>
                            </a:extLst>
                          </a:hlinkClick>
                        </a:rPr>
                        <a:t>Understanding the role of Modernized PCs in Hybrid Work Environment Optimization</a:t>
                      </a:r>
                      <a:endParaRPr lang="en-US" sz="1200" kern="1200" spc="-10" dirty="0">
                        <a:solidFill>
                          <a:srgbClr val="0078D4"/>
                        </a:solidFill>
                        <a:latin typeface="+mn-lt"/>
                        <a:ea typeface="+mn-ea"/>
                        <a:cs typeface="+mn-cs"/>
                      </a:endParaRPr>
                    </a:p>
                  </a:txBody>
                  <a:tcPr marL="72000" marR="72000" marT="90000" marB="90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759329"/>
                  </a:ext>
                </a:extLst>
              </a:tr>
            </a:tbl>
          </a:graphicData>
        </a:graphic>
      </p:graphicFrame>
      <p:sp>
        <p:nvSpPr>
          <p:cNvPr id="13" name="TextBox 12">
            <a:extLst>
              <a:ext uri="{FF2B5EF4-FFF2-40B4-BE49-F238E27FC236}">
                <a16:creationId xmlns:a16="http://schemas.microsoft.com/office/drawing/2014/main" id="{BD903C44-616C-5BC2-5261-5CE555A8B9F4}"/>
              </a:ext>
            </a:extLst>
          </p:cNvPr>
          <p:cNvSpPr txBox="1"/>
          <p:nvPr/>
        </p:nvSpPr>
        <p:spPr>
          <a:xfrm>
            <a:off x="438553" y="5451939"/>
            <a:ext cx="6580866" cy="369332"/>
          </a:xfrm>
          <a:prstGeom prst="rect">
            <a:avLst/>
          </a:prstGeom>
          <a:noFill/>
        </p:spPr>
        <p:txBody>
          <a:bodyPr wrap="square" rtlCol="0" anchor="b">
            <a:spAutoFit/>
          </a:bodyPr>
          <a:lstStyle/>
          <a:p>
            <a:pPr>
              <a:defRPr/>
            </a:pPr>
            <a:r>
              <a:rPr lang="en-US">
                <a:solidFill>
                  <a:srgbClr val="505050"/>
                </a:solidFill>
                <a:latin typeface="+mj-lt"/>
                <a:ea typeface="Roboto" panose="02000000000000000000" pitchFamily="2" charset="0"/>
              </a:rPr>
              <a:t>Additional resources</a:t>
            </a:r>
          </a:p>
        </p:txBody>
      </p:sp>
      <p:sp>
        <p:nvSpPr>
          <p:cNvPr id="14" name="TextBox 13">
            <a:extLst>
              <a:ext uri="{FF2B5EF4-FFF2-40B4-BE49-F238E27FC236}">
                <a16:creationId xmlns:a16="http://schemas.microsoft.com/office/drawing/2014/main" id="{7820897A-B737-DA29-F467-5B25ECEDA0D1}"/>
              </a:ext>
            </a:extLst>
          </p:cNvPr>
          <p:cNvSpPr txBox="1"/>
          <p:nvPr/>
        </p:nvSpPr>
        <p:spPr>
          <a:xfrm>
            <a:off x="440681" y="6066809"/>
            <a:ext cx="2766976" cy="2923877"/>
          </a:xfrm>
          <a:prstGeom prst="rect">
            <a:avLst/>
          </a:prstGeom>
          <a:noFill/>
        </p:spPr>
        <p:txBody>
          <a:bodyPr wrap="square" rtlCol="0">
            <a:spAutoFit/>
          </a:bodyPr>
          <a:lstStyle/>
          <a:p>
            <a:pPr>
              <a:spcAft>
                <a:spcPts val="800"/>
              </a:spcAft>
            </a:pPr>
            <a:r>
              <a:rPr lang="en-US" sz="1200" spc="-10" dirty="0">
                <a:solidFill>
                  <a:srgbClr val="0078D4"/>
                </a:solidFill>
                <a:hlinkClick r:id="rId7">
                  <a:extLst>
                    <a:ext uri="{A12FA001-AC4F-418D-AE19-62706E023703}">
                      <ahyp:hlinkClr xmlns:ahyp="http://schemas.microsoft.com/office/drawing/2018/hyperlinkcolor" val="tx"/>
                    </a:ext>
                  </a:extLst>
                </a:hlinkClick>
              </a:rPr>
              <a:t>Microsoft Security Insider</a:t>
            </a:r>
            <a:endParaRPr lang="en-US" sz="1200" spc="-10" dirty="0">
              <a:solidFill>
                <a:srgbClr val="0078D4"/>
              </a:solidFill>
            </a:endParaRPr>
          </a:p>
          <a:p>
            <a:pPr>
              <a:spcAft>
                <a:spcPts val="800"/>
              </a:spcAft>
            </a:pPr>
            <a:r>
              <a:rPr lang="en-US" sz="1200" spc="-10" dirty="0">
                <a:solidFill>
                  <a:srgbClr val="0078D4"/>
                </a:solidFill>
                <a:hlinkClick r:id="rId8">
                  <a:extLst>
                    <a:ext uri="{A12FA001-AC4F-418D-AE19-62706E023703}">
                      <ahyp:hlinkClr xmlns:ahyp="http://schemas.microsoft.com/office/drawing/2018/hyperlinkcolor" val="tx"/>
                    </a:ext>
                  </a:extLst>
                </a:hlinkClick>
              </a:rPr>
              <a:t>Microsoft Secure</a:t>
            </a:r>
            <a:endParaRPr lang="en-US" sz="1200" spc="-10" dirty="0">
              <a:solidFill>
                <a:srgbClr val="0078D4"/>
              </a:solidFill>
            </a:endParaRPr>
          </a:p>
          <a:p>
            <a:pPr>
              <a:spcAft>
                <a:spcPts val="800"/>
              </a:spcAft>
            </a:pPr>
            <a:r>
              <a:rPr lang="en-US" sz="1200" spc="-10" dirty="0">
                <a:solidFill>
                  <a:srgbClr val="0078D4"/>
                </a:solidFill>
                <a:hlinkClick r:id="rId9">
                  <a:extLst>
                    <a:ext uri="{A12FA001-AC4F-418D-AE19-62706E023703}">
                      <ahyp:hlinkClr xmlns:ahyp="http://schemas.microsoft.com/office/drawing/2018/hyperlinkcolor" val="tx"/>
                    </a:ext>
                  </a:extLst>
                </a:hlinkClick>
              </a:rPr>
              <a:t>Learn more about Zero Trust</a:t>
            </a:r>
            <a:endParaRPr lang="en-US" sz="1200" spc="-10" dirty="0">
              <a:solidFill>
                <a:srgbClr val="0078D4"/>
              </a:solidFill>
            </a:endParaRPr>
          </a:p>
          <a:p>
            <a:pPr>
              <a:spcAft>
                <a:spcPts val="800"/>
              </a:spcAft>
            </a:pPr>
            <a:r>
              <a:rPr lang="en-US" sz="1200" spc="-10" dirty="0">
                <a:solidFill>
                  <a:srgbClr val="0078D4"/>
                </a:solidFill>
                <a:hlinkClick r:id="rId10">
                  <a:extLst>
                    <a:ext uri="{A12FA001-AC4F-418D-AE19-62706E023703}">
                      <ahyp:hlinkClr xmlns:ahyp="http://schemas.microsoft.com/office/drawing/2018/hyperlinkcolor" val="tx"/>
                    </a:ext>
                  </a:extLst>
                </a:hlinkClick>
              </a:rPr>
              <a:t>5 Steps to Cyber Resilience</a:t>
            </a:r>
            <a:endParaRPr lang="en-US" sz="1200" spc="-10" dirty="0">
              <a:solidFill>
                <a:srgbClr val="0078D4"/>
              </a:solidFill>
              <a:hlinkClick r:id="rId11">
                <a:extLst>
                  <a:ext uri="{A12FA001-AC4F-418D-AE19-62706E023703}">
                    <ahyp:hlinkClr xmlns:ahyp="http://schemas.microsoft.com/office/drawing/2018/hyperlinkcolor" val="tx"/>
                  </a:ext>
                </a:extLst>
              </a:hlinkClick>
            </a:endParaRPr>
          </a:p>
          <a:p>
            <a:pPr>
              <a:spcAft>
                <a:spcPts val="800"/>
              </a:spcAft>
            </a:pPr>
            <a:r>
              <a:rPr lang="en-US" sz="1200" spc="-10" dirty="0">
                <a:solidFill>
                  <a:srgbClr val="0078D4"/>
                </a:solidFill>
                <a:hlinkClick r:id="rId11">
                  <a:extLst>
                    <a:ext uri="{A12FA001-AC4F-418D-AE19-62706E023703}">
                      <ahyp:hlinkClr xmlns:ahyp="http://schemas.microsoft.com/office/drawing/2018/hyperlinkcolor" val="tx"/>
                    </a:ext>
                  </a:extLst>
                </a:hlinkClick>
              </a:rPr>
              <a:t>Business resilience - Cloud Adoption Framework | Microsoft Learn</a:t>
            </a:r>
            <a:endParaRPr lang="en-CA" sz="1200" spc="-10" dirty="0">
              <a:solidFill>
                <a:srgbClr val="0078D4"/>
              </a:solidFill>
            </a:endParaRPr>
          </a:p>
          <a:p>
            <a:pPr>
              <a:spcAft>
                <a:spcPts val="800"/>
              </a:spcAft>
            </a:pPr>
            <a:r>
              <a:rPr lang="en-US" sz="1200" spc="-10" dirty="0">
                <a:solidFill>
                  <a:srgbClr val="0078D4"/>
                </a:solidFill>
                <a:hlinkClick r:id="rId12">
                  <a:extLst>
                    <a:ext uri="{A12FA001-AC4F-418D-AE19-62706E023703}">
                      <ahyp:hlinkClr xmlns:ahyp="http://schemas.microsoft.com/office/drawing/2018/hyperlinkcolor" val="tx"/>
                    </a:ext>
                  </a:extLst>
                </a:hlinkClick>
              </a:rPr>
              <a:t>The Chief Information Security Officer (CISO) Workshop - Security documentation | Microsoft Learn</a:t>
            </a:r>
            <a:r>
              <a:rPr lang="en-US" sz="1200" spc="-10" dirty="0">
                <a:solidFill>
                  <a:srgbClr val="0078D4"/>
                </a:solidFill>
              </a:rPr>
              <a:t> </a:t>
            </a:r>
          </a:p>
          <a:p>
            <a:pPr>
              <a:spcAft>
                <a:spcPts val="800"/>
              </a:spcAft>
            </a:pPr>
            <a:r>
              <a:rPr lang="en-US" sz="1200" spc="-10" dirty="0">
                <a:solidFill>
                  <a:srgbClr val="505050"/>
                </a:solidFill>
              </a:rPr>
              <a:t>Have a small business? See how Surface and security </a:t>
            </a:r>
            <a:r>
              <a:rPr lang="en-US" sz="1200" spc="-10" dirty="0">
                <a:solidFill>
                  <a:srgbClr val="0078D4"/>
                </a:solidFill>
                <a:hlinkClick r:id="rId13">
                  <a:extLst>
                    <a:ext uri="{A12FA001-AC4F-418D-AE19-62706E023703}">
                      <ahyp:hlinkClr xmlns:ahyp="http://schemas.microsoft.com/office/drawing/2018/hyperlinkcolor" val="tx"/>
                    </a:ext>
                  </a:extLst>
                </a:hlinkClick>
              </a:rPr>
              <a:t>can unlock your potential.</a:t>
            </a:r>
            <a:endParaRPr lang="en-CA" sz="1200" spc="-10" dirty="0">
              <a:solidFill>
                <a:srgbClr val="0078D4"/>
              </a:solidFill>
            </a:endParaRPr>
          </a:p>
        </p:txBody>
      </p:sp>
      <p:pic>
        <p:nvPicPr>
          <p:cNvPr id="31" name="Picture 30">
            <a:extLst>
              <a:ext uri="{FF2B5EF4-FFF2-40B4-BE49-F238E27FC236}">
                <a16:creationId xmlns:a16="http://schemas.microsoft.com/office/drawing/2014/main" id="{C7F06A2A-241B-FFA3-BB79-D0B5E7218CE8}"/>
              </a:ext>
            </a:extLst>
          </p:cNvPr>
          <p:cNvPicPr>
            <a:picLocks noChangeAspect="1"/>
          </p:cNvPicPr>
          <p:nvPr/>
        </p:nvPicPr>
        <p:blipFill rotWithShape="1">
          <a:blip r:embed="rId14">
            <a:extLst>
              <a:ext uri="{28A0092B-C50C-407E-A947-70E740481C1C}">
                <a14:useLocalDpi xmlns:a14="http://schemas.microsoft.com/office/drawing/2010/main" val="0"/>
              </a:ext>
            </a:extLst>
          </a:blip>
          <a:srcRect l="28918" t="18500" r="30402" b="3261"/>
          <a:stretch/>
        </p:blipFill>
        <p:spPr>
          <a:xfrm>
            <a:off x="3974400" y="5186723"/>
            <a:ext cx="3798000" cy="4871678"/>
          </a:xfrm>
          <a:prstGeom prst="rect">
            <a:avLst/>
          </a:prstGeom>
        </p:spPr>
      </p:pic>
      <p:sp>
        <p:nvSpPr>
          <p:cNvPr id="3" name="object 3">
            <a:extLst>
              <a:ext uri="{FF2B5EF4-FFF2-40B4-BE49-F238E27FC236}">
                <a16:creationId xmlns:a16="http://schemas.microsoft.com/office/drawing/2014/main" id="{E7895D00-BF97-114B-BAE1-A0976CB547FE}"/>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14</a:t>
            </a:fld>
            <a:endParaRPr lang="en-US" sz="800" spc="100">
              <a:solidFill>
                <a:srgbClr val="505050"/>
              </a:solidFill>
              <a:cs typeface="DM Sans"/>
            </a:endParaRPr>
          </a:p>
        </p:txBody>
      </p:sp>
      <p:pic>
        <p:nvPicPr>
          <p:cNvPr id="6" name="Picture 5" descr="Graphical user interface, application&#10;&#10;Description automatically generated">
            <a:extLst>
              <a:ext uri="{FF2B5EF4-FFF2-40B4-BE49-F238E27FC236}">
                <a16:creationId xmlns:a16="http://schemas.microsoft.com/office/drawing/2014/main" id="{610FF44C-94CD-8987-CCBB-5E7AA54DE2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208077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wo people sitting on a couch&#10;&#10;Description automatically generated with medium confidence">
            <a:extLst>
              <a:ext uri="{FF2B5EF4-FFF2-40B4-BE49-F238E27FC236}">
                <a16:creationId xmlns:a16="http://schemas.microsoft.com/office/drawing/2014/main" id="{D76EFDCF-2E98-7317-7BF2-09FD8C294A5B}"/>
              </a:ext>
            </a:extLst>
          </p:cNvPr>
          <p:cNvPicPr>
            <a:picLocks noChangeAspect="1"/>
          </p:cNvPicPr>
          <p:nvPr/>
        </p:nvPicPr>
        <p:blipFill rotWithShape="1">
          <a:blip r:embed="rId3">
            <a:extLst>
              <a:ext uri="{28A0092B-C50C-407E-A947-70E740481C1C}">
                <a14:useLocalDpi xmlns:a14="http://schemas.microsoft.com/office/drawing/2010/main" val="0"/>
              </a:ext>
            </a:extLst>
          </a:blip>
          <a:srcRect l="5891" t="7981" b="5971"/>
          <a:stretch/>
        </p:blipFill>
        <p:spPr>
          <a:xfrm>
            <a:off x="0" y="0"/>
            <a:ext cx="7772400" cy="4692388"/>
          </a:xfrm>
          <a:prstGeom prst="rect">
            <a:avLst/>
          </a:prstGeom>
        </p:spPr>
      </p:pic>
      <p:sp>
        <p:nvSpPr>
          <p:cNvPr id="30" name="TextBox 29">
            <a:extLst>
              <a:ext uri="{FF2B5EF4-FFF2-40B4-BE49-F238E27FC236}">
                <a16:creationId xmlns:a16="http://schemas.microsoft.com/office/drawing/2014/main" id="{AE4A00F2-089F-25B7-3558-0DEF20192A1C}"/>
              </a:ext>
            </a:extLst>
          </p:cNvPr>
          <p:cNvSpPr txBox="1"/>
          <p:nvPr/>
        </p:nvSpPr>
        <p:spPr>
          <a:xfrm>
            <a:off x="453305" y="5158457"/>
            <a:ext cx="6980892" cy="461665"/>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rPr>
              <a:t>What does it mean to be cyber resilient? </a:t>
            </a:r>
          </a:p>
        </p:txBody>
      </p:sp>
      <p:sp>
        <p:nvSpPr>
          <p:cNvPr id="32" name="TextBox 31">
            <a:extLst>
              <a:ext uri="{FF2B5EF4-FFF2-40B4-BE49-F238E27FC236}">
                <a16:creationId xmlns:a16="http://schemas.microsoft.com/office/drawing/2014/main" id="{1822F7C6-E7B9-79E3-00BE-06B504BEEADA}"/>
              </a:ext>
            </a:extLst>
          </p:cNvPr>
          <p:cNvSpPr txBox="1"/>
          <p:nvPr/>
        </p:nvSpPr>
        <p:spPr>
          <a:xfrm>
            <a:off x="441358" y="5953473"/>
            <a:ext cx="2979843" cy="1569660"/>
          </a:xfrm>
          <a:prstGeom prst="rect">
            <a:avLst/>
          </a:prstGeom>
          <a:noFill/>
        </p:spPr>
        <p:txBody>
          <a:bodyPr wrap="square" lIns="91440" tIns="45720" rIns="91440" bIns="45720" rtlCol="0" anchor="t">
            <a:spAutoFit/>
          </a:bodyPr>
          <a:lstStyle/>
          <a:p>
            <a:pPr marL="12700" marR="5080"/>
            <a:r>
              <a:rPr lang="en-US" sz="1200" spc="-10">
                <a:solidFill>
                  <a:srgbClr val="505050"/>
                </a:solidFill>
                <a:cs typeface="DM Sans"/>
              </a:rPr>
              <a:t>Almost every organization today, from neighborhood coffee shops to global enterprises, depends on data, analytics, automation, and digital technologies. This reliance, coupled with a remote workforce, has increased the risk and cost of cyberattacks on a scale of impact ranging from local to global. </a:t>
            </a:r>
          </a:p>
        </p:txBody>
      </p:sp>
      <p:sp>
        <p:nvSpPr>
          <p:cNvPr id="34" name="TextBox 33">
            <a:extLst>
              <a:ext uri="{FF2B5EF4-FFF2-40B4-BE49-F238E27FC236}">
                <a16:creationId xmlns:a16="http://schemas.microsoft.com/office/drawing/2014/main" id="{FB966C84-391C-0E13-2D35-F9F5BAF699AD}"/>
              </a:ext>
            </a:extLst>
          </p:cNvPr>
          <p:cNvSpPr txBox="1"/>
          <p:nvPr/>
        </p:nvSpPr>
        <p:spPr>
          <a:xfrm>
            <a:off x="4254395" y="5953473"/>
            <a:ext cx="2979844" cy="1938992"/>
          </a:xfrm>
          <a:prstGeom prst="rect">
            <a:avLst/>
          </a:prstGeom>
          <a:noFill/>
        </p:spPr>
        <p:txBody>
          <a:bodyPr wrap="square" lIns="91440" tIns="45720" rIns="91440" bIns="45720" rtlCol="0" anchor="t">
            <a:spAutoFit/>
          </a:bodyPr>
          <a:lstStyle/>
          <a:p>
            <a:pPr marL="12700" marR="5080"/>
            <a:r>
              <a:rPr lang="en-US" sz="1200" spc="-10">
                <a:solidFill>
                  <a:srgbClr val="505050"/>
                </a:solidFill>
              </a:rPr>
              <a:t>As these scenarios multiply in frequency and sophistication, successful security leaders now need to look beyond prevention. Cyber resilience is the ability of an organization to quickly respond and effectively recover from a negative event, minimizing the fiscal blows of security vulnerabilities. Resilience can mean the difference between losing ground or leaping forward in their recovery.</a:t>
            </a:r>
            <a:endParaRPr lang="en-US" sz="1200" spc="-10">
              <a:solidFill>
                <a:srgbClr val="505050"/>
              </a:solidFill>
              <a:cs typeface="Segoe UI"/>
            </a:endParaRPr>
          </a:p>
        </p:txBody>
      </p:sp>
      <p:grpSp>
        <p:nvGrpSpPr>
          <p:cNvPr id="7" name="Group 6">
            <a:extLst>
              <a:ext uri="{FF2B5EF4-FFF2-40B4-BE49-F238E27FC236}">
                <a16:creationId xmlns:a16="http://schemas.microsoft.com/office/drawing/2014/main" id="{83682C7A-DA63-CA13-685D-D1EDD82567A0}"/>
              </a:ext>
            </a:extLst>
          </p:cNvPr>
          <p:cNvGrpSpPr/>
          <p:nvPr/>
        </p:nvGrpSpPr>
        <p:grpSpPr>
          <a:xfrm>
            <a:off x="411458" y="8621486"/>
            <a:ext cx="2734125" cy="470000"/>
            <a:chOff x="411458" y="7916788"/>
            <a:chExt cx="2734125" cy="470000"/>
          </a:xfrm>
        </p:grpSpPr>
        <p:sp>
          <p:nvSpPr>
            <p:cNvPr id="19" name="object 5">
              <a:extLst>
                <a:ext uri="{FF2B5EF4-FFF2-40B4-BE49-F238E27FC236}">
                  <a16:creationId xmlns:a16="http://schemas.microsoft.com/office/drawing/2014/main" id="{CB5F7353-2CCB-48C3-853D-310C30EC2615}"/>
                </a:ext>
              </a:extLst>
            </p:cNvPr>
            <p:cNvSpPr txBox="1"/>
            <p:nvPr/>
          </p:nvSpPr>
          <p:spPr>
            <a:xfrm>
              <a:off x="1136530" y="7916788"/>
              <a:ext cx="2009053" cy="470000"/>
            </a:xfrm>
            <a:prstGeom prst="rect">
              <a:avLst/>
            </a:prstGeom>
          </p:spPr>
          <p:txBody>
            <a:bodyPr vert="horz" wrap="square" lIns="0" tIns="8255" rIns="0" bIns="0" rtlCol="0" anchor="t">
              <a:spAutoFit/>
            </a:bodyPr>
            <a:lstStyle/>
            <a:p>
              <a:pPr marL="12700" marR="5080"/>
              <a:r>
                <a:rPr lang="en-US" sz="1000" spc="-10" dirty="0">
                  <a:solidFill>
                    <a:srgbClr val="505050"/>
                  </a:solidFill>
                </a:rPr>
                <a:t>increase in cyberattacks against remotely managed devices between May 2021 and May 2022.</a:t>
              </a:r>
              <a:r>
                <a:rPr lang="en-US" sz="1000" spc="-10" baseline="30000" dirty="0">
                  <a:solidFill>
                    <a:srgbClr val="505050"/>
                  </a:solidFill>
                </a:rPr>
                <a:t>1</a:t>
              </a:r>
            </a:p>
          </p:txBody>
        </p:sp>
        <p:sp>
          <p:nvSpPr>
            <p:cNvPr id="35" name="TextBox 34">
              <a:extLst>
                <a:ext uri="{FF2B5EF4-FFF2-40B4-BE49-F238E27FC236}">
                  <a16:creationId xmlns:a16="http://schemas.microsoft.com/office/drawing/2014/main" id="{4B22A536-4E23-BAFD-997F-698B13748E19}"/>
                </a:ext>
              </a:extLst>
            </p:cNvPr>
            <p:cNvSpPr txBox="1"/>
            <p:nvPr/>
          </p:nvSpPr>
          <p:spPr>
            <a:xfrm>
              <a:off x="411458" y="7920956"/>
              <a:ext cx="725073" cy="461665"/>
            </a:xfrm>
            <a:prstGeom prst="rect">
              <a:avLst/>
            </a:prstGeom>
            <a:noFill/>
          </p:spPr>
          <p:txBody>
            <a:bodyPr wrap="square" rtlCol="0">
              <a:spAutoFit/>
            </a:bodyPr>
            <a:lstStyle/>
            <a:p>
              <a:pPr marL="12700" marR="5080"/>
              <a:r>
                <a:rPr lang="en-US" sz="2400" dirty="0">
                  <a:solidFill>
                    <a:srgbClr val="505050"/>
                  </a:solidFill>
                  <a:latin typeface="+mj-lt"/>
                  <a:ea typeface="Roboto" panose="02000000000000000000" pitchFamily="2" charset="0"/>
                </a:rPr>
                <a:t>5x</a:t>
              </a:r>
            </a:p>
          </p:txBody>
        </p:sp>
      </p:grpSp>
      <p:grpSp>
        <p:nvGrpSpPr>
          <p:cNvPr id="2" name="Group 1">
            <a:extLst>
              <a:ext uri="{FF2B5EF4-FFF2-40B4-BE49-F238E27FC236}">
                <a16:creationId xmlns:a16="http://schemas.microsoft.com/office/drawing/2014/main" id="{6BA7FBE9-DD50-D572-4091-1877CF33B3B7}"/>
              </a:ext>
            </a:extLst>
          </p:cNvPr>
          <p:cNvGrpSpPr/>
          <p:nvPr/>
        </p:nvGrpSpPr>
        <p:grpSpPr>
          <a:xfrm>
            <a:off x="4177190" y="8625653"/>
            <a:ext cx="2838005" cy="470000"/>
            <a:chOff x="4221890" y="5178303"/>
            <a:chExt cx="2838005" cy="470000"/>
          </a:xfrm>
        </p:grpSpPr>
        <p:sp>
          <p:nvSpPr>
            <p:cNvPr id="20" name="object 5">
              <a:extLst>
                <a:ext uri="{FF2B5EF4-FFF2-40B4-BE49-F238E27FC236}">
                  <a16:creationId xmlns:a16="http://schemas.microsoft.com/office/drawing/2014/main" id="{F9049A25-6208-CCCC-05F3-27F7A5F32786}"/>
                </a:ext>
              </a:extLst>
            </p:cNvPr>
            <p:cNvSpPr txBox="1"/>
            <p:nvPr/>
          </p:nvSpPr>
          <p:spPr>
            <a:xfrm>
              <a:off x="5781895" y="5178303"/>
              <a:ext cx="1278000" cy="470000"/>
            </a:xfrm>
            <a:prstGeom prst="rect">
              <a:avLst/>
            </a:prstGeom>
          </p:spPr>
          <p:txBody>
            <a:bodyPr vert="horz" wrap="square" lIns="0" tIns="8255" rIns="0" bIns="0" rtlCol="0">
              <a:spAutoFit/>
            </a:bodyPr>
            <a:lstStyle/>
            <a:p>
              <a:pPr marL="12700" marR="5080"/>
              <a:r>
                <a:rPr lang="en-US" sz="1000" spc="-10">
                  <a:solidFill>
                    <a:srgbClr val="505050"/>
                  </a:solidFill>
                </a:rPr>
                <a:t>USD was the global average cost of a data breach in 2022.</a:t>
              </a:r>
              <a:r>
                <a:rPr lang="en-US" sz="1000" spc="-10" baseline="30000">
                  <a:solidFill>
                    <a:srgbClr val="505050"/>
                  </a:solidFill>
                </a:rPr>
                <a:t>1</a:t>
              </a:r>
            </a:p>
          </p:txBody>
        </p:sp>
        <p:sp>
          <p:nvSpPr>
            <p:cNvPr id="36" name="TextBox 35">
              <a:extLst>
                <a:ext uri="{FF2B5EF4-FFF2-40B4-BE49-F238E27FC236}">
                  <a16:creationId xmlns:a16="http://schemas.microsoft.com/office/drawing/2014/main" id="{30AF23FE-5C45-9EC2-25EE-279D24615DBF}"/>
                </a:ext>
              </a:extLst>
            </p:cNvPr>
            <p:cNvSpPr txBox="1"/>
            <p:nvPr/>
          </p:nvSpPr>
          <p:spPr>
            <a:xfrm>
              <a:off x="4221890" y="5182471"/>
              <a:ext cx="1664546" cy="461665"/>
            </a:xfrm>
            <a:prstGeom prst="rect">
              <a:avLst/>
            </a:prstGeom>
            <a:noFill/>
          </p:spPr>
          <p:txBody>
            <a:bodyPr wrap="square" rtlCol="0">
              <a:spAutoFit/>
            </a:bodyPr>
            <a:lstStyle/>
            <a:p>
              <a:pPr marL="12700" marR="5080"/>
              <a:r>
                <a:rPr lang="en-US" sz="2400">
                  <a:solidFill>
                    <a:srgbClr val="505050"/>
                  </a:solidFill>
                  <a:latin typeface="+mj-lt"/>
                  <a:ea typeface="Roboto" panose="02000000000000000000" pitchFamily="2" charset="0"/>
                </a:rPr>
                <a:t>$4.24 M</a:t>
              </a:r>
            </a:p>
          </p:txBody>
        </p:sp>
      </p:grpSp>
      <p:sp>
        <p:nvSpPr>
          <p:cNvPr id="12" name="object 3">
            <a:extLst>
              <a:ext uri="{FF2B5EF4-FFF2-40B4-BE49-F238E27FC236}">
                <a16:creationId xmlns:a16="http://schemas.microsoft.com/office/drawing/2014/main" id="{BBBB8ECC-2474-46B0-A4AD-F00CDEC3A64F}"/>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2</a:t>
            </a:fld>
            <a:endParaRPr lang="en-US" sz="800" spc="100">
              <a:solidFill>
                <a:srgbClr val="505050"/>
              </a:solidFill>
              <a:cs typeface="DM Sans"/>
            </a:endParaRPr>
          </a:p>
        </p:txBody>
      </p:sp>
      <p:sp>
        <p:nvSpPr>
          <p:cNvPr id="3" name="TextBox 2">
            <a:extLst>
              <a:ext uri="{FF2B5EF4-FFF2-40B4-BE49-F238E27FC236}">
                <a16:creationId xmlns:a16="http://schemas.microsoft.com/office/drawing/2014/main" id="{DDB5D50E-5759-5812-1F97-853FD9A4E6DE}"/>
              </a:ext>
            </a:extLst>
          </p:cNvPr>
          <p:cNvSpPr txBox="1"/>
          <p:nvPr/>
        </p:nvSpPr>
        <p:spPr>
          <a:xfrm>
            <a:off x="447043" y="9646689"/>
            <a:ext cx="3185506" cy="212559"/>
          </a:xfrm>
          <a:prstGeom prst="rect">
            <a:avLst/>
          </a:prstGeom>
          <a:noFill/>
        </p:spPr>
        <p:txBody>
          <a:bodyPr wrap="square" rtlCol="0">
            <a:spAutoFit/>
          </a:bodyPr>
          <a:lstStyle/>
          <a:p>
            <a:pPr>
              <a:lnSpc>
                <a:spcPct val="105000"/>
              </a:lnSpc>
            </a:pPr>
            <a:r>
              <a:rPr lang="en-US" sz="800" spc="-10" baseline="30000">
                <a:solidFill>
                  <a:srgbClr val="505050"/>
                </a:solidFill>
              </a:rPr>
              <a:t>1</a:t>
            </a:r>
            <a:r>
              <a:rPr lang="en-US" sz="800" spc="-10">
                <a:solidFill>
                  <a:srgbClr val="505050"/>
                </a:solidFill>
              </a:rPr>
              <a:t>Microsoft, </a:t>
            </a:r>
            <a:r>
              <a:rPr lang="en-US" sz="800" spc="-10">
                <a:solidFill>
                  <a:srgbClr val="0078D4"/>
                </a:solidFill>
                <a:hlinkClick r:id="rId4">
                  <a:extLst>
                    <a:ext uri="{A12FA001-AC4F-418D-AE19-62706E023703}">
                      <ahyp:hlinkClr xmlns:ahyp="http://schemas.microsoft.com/office/drawing/2018/hyperlinkcolor" val="tx"/>
                    </a:ext>
                  </a:extLst>
                </a:hlinkClick>
              </a:rPr>
              <a:t>Microsoft Digital Defense Report 2022</a:t>
            </a:r>
            <a:r>
              <a:rPr lang="en-US" sz="800" spc="-10">
                <a:solidFill>
                  <a:srgbClr val="505050"/>
                </a:solidFill>
              </a:rPr>
              <a:t>, 2022. </a:t>
            </a:r>
            <a:endParaRPr lang="en-CA" sz="800" spc="-10">
              <a:solidFill>
                <a:srgbClr val="505050"/>
              </a:solidFill>
            </a:endParaRPr>
          </a:p>
        </p:txBody>
      </p:sp>
      <p:cxnSp>
        <p:nvCxnSpPr>
          <p:cNvPr id="4" name="Straight Connector 3">
            <a:extLst>
              <a:ext uri="{FF2B5EF4-FFF2-40B4-BE49-F238E27FC236}">
                <a16:creationId xmlns:a16="http://schemas.microsoft.com/office/drawing/2014/main" id="{D95EDC1C-3AC0-8CFB-17AC-DE26B23F96D1}"/>
              </a:ext>
            </a:extLst>
          </p:cNvPr>
          <p:cNvCxnSpPr>
            <a:cxnSpLocks/>
          </p:cNvCxnSpPr>
          <p:nvPr/>
        </p:nvCxnSpPr>
        <p:spPr>
          <a:xfrm>
            <a:off x="526846" y="8207277"/>
            <a:ext cx="6488349"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application&#10;&#10;Description automatically generated">
            <a:extLst>
              <a:ext uri="{FF2B5EF4-FFF2-40B4-BE49-F238E27FC236}">
                <a16:creationId xmlns:a16="http://schemas.microsoft.com/office/drawing/2014/main" id="{9CF16262-17CF-8BB9-562E-E57F3614F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5" name="TextBox 4">
            <a:extLst>
              <a:ext uri="{FF2B5EF4-FFF2-40B4-BE49-F238E27FC236}">
                <a16:creationId xmlns:a16="http://schemas.microsoft.com/office/drawing/2014/main" id="{3BDFB10E-53E5-BB25-9A69-B624A41D6543}"/>
              </a:ext>
            </a:extLst>
          </p:cNvPr>
          <p:cNvSpPr txBox="1"/>
          <p:nvPr/>
        </p:nvSpPr>
        <p:spPr>
          <a:xfrm>
            <a:off x="7492058" y="6014850"/>
            <a:ext cx="2979844" cy="276999"/>
          </a:xfrm>
          <a:prstGeom prst="rect">
            <a:avLst/>
          </a:prstGeom>
          <a:noFill/>
        </p:spPr>
        <p:txBody>
          <a:bodyPr wrap="square" lIns="91440" tIns="45720" rIns="91440" bIns="45720" rtlCol="0" anchor="t">
            <a:spAutoFit/>
          </a:bodyPr>
          <a:lstStyle/>
          <a:p>
            <a:pPr marL="12700" marR="5080"/>
            <a:endParaRPr lang="en-US" sz="1200" spc="-10">
              <a:solidFill>
                <a:srgbClr val="505050"/>
              </a:solidFill>
              <a:cs typeface="Segoe UI"/>
            </a:endParaRPr>
          </a:p>
        </p:txBody>
      </p:sp>
    </p:spTree>
    <p:extLst>
      <p:ext uri="{BB962C8B-B14F-4D97-AF65-F5344CB8AC3E}">
        <p14:creationId xmlns:p14="http://schemas.microsoft.com/office/powerpoint/2010/main" val="249026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D03D49-F044-55EC-7C7E-3F04749A83D7}"/>
              </a:ext>
            </a:extLst>
          </p:cNvPr>
          <p:cNvPicPr>
            <a:picLocks noChangeAspect="1"/>
          </p:cNvPicPr>
          <p:nvPr/>
        </p:nvPicPr>
        <p:blipFill>
          <a:blip r:embed="rId3">
            <a:extLst>
              <a:ext uri="{28A0092B-C50C-407E-A947-70E740481C1C}">
                <a14:useLocalDpi xmlns:a14="http://schemas.microsoft.com/office/drawing/2010/main" val="0"/>
              </a:ext>
            </a:extLst>
          </a:blip>
          <a:srcRect l="5670" r="5670"/>
          <a:stretch/>
        </p:blipFill>
        <p:spPr>
          <a:xfrm>
            <a:off x="3974400" y="0"/>
            <a:ext cx="3798000" cy="6432102"/>
          </a:xfrm>
          <a:prstGeom prst="rect">
            <a:avLst/>
          </a:prstGeom>
        </p:spPr>
      </p:pic>
      <p:sp>
        <p:nvSpPr>
          <p:cNvPr id="9" name="TextBox 8">
            <a:extLst>
              <a:ext uri="{FF2B5EF4-FFF2-40B4-BE49-F238E27FC236}">
                <a16:creationId xmlns:a16="http://schemas.microsoft.com/office/drawing/2014/main" id="{CD91A95A-BCE9-33C3-C487-92B475D6AE89}"/>
              </a:ext>
            </a:extLst>
          </p:cNvPr>
          <p:cNvSpPr txBox="1"/>
          <p:nvPr/>
        </p:nvSpPr>
        <p:spPr>
          <a:xfrm>
            <a:off x="453305" y="1277661"/>
            <a:ext cx="2911687" cy="523220"/>
          </a:xfrm>
          <a:prstGeom prst="rect">
            <a:avLst/>
          </a:prstGeom>
          <a:noFill/>
        </p:spPr>
        <p:txBody>
          <a:bodyPr wrap="square" lIns="91440" tIns="45720" rIns="91440" bIns="45720" rtlCol="0" anchor="b">
            <a:spAutoFit/>
          </a:bodyPr>
          <a:lstStyle/>
          <a:p>
            <a:pPr>
              <a:defRPr/>
            </a:pPr>
            <a:endParaRPr lang="en-US" sz="2800">
              <a:solidFill>
                <a:srgbClr val="505050"/>
              </a:solidFill>
              <a:latin typeface="+mj-lt"/>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12791E76-9846-7DD5-7456-6622EAECA5EC}"/>
              </a:ext>
            </a:extLst>
          </p:cNvPr>
          <p:cNvPicPr>
            <a:picLocks noChangeAspect="1"/>
          </p:cNvPicPr>
          <p:nvPr/>
        </p:nvPicPr>
        <p:blipFill rotWithShape="1">
          <a:blip r:embed="rId4">
            <a:extLst>
              <a:ext uri="{28A0092B-C50C-407E-A947-70E740481C1C}">
                <a14:useLocalDpi xmlns:a14="http://schemas.microsoft.com/office/drawing/2010/main" val="0"/>
              </a:ext>
            </a:extLst>
          </a:blip>
          <a:srcRect l="24182" t="2073" r="14678" b="2920"/>
          <a:stretch/>
        </p:blipFill>
        <p:spPr>
          <a:xfrm>
            <a:off x="0" y="6129903"/>
            <a:ext cx="3798000" cy="3928497"/>
          </a:xfrm>
          <a:prstGeom prst="rect">
            <a:avLst/>
          </a:prstGeom>
        </p:spPr>
      </p:pic>
      <p:sp>
        <p:nvSpPr>
          <p:cNvPr id="16" name="Rectangle 15">
            <a:extLst>
              <a:ext uri="{FF2B5EF4-FFF2-40B4-BE49-F238E27FC236}">
                <a16:creationId xmlns:a16="http://schemas.microsoft.com/office/drawing/2014/main" id="{3F692BFA-9481-72B7-784A-76DAC3DCA8D5}"/>
              </a:ext>
            </a:extLst>
          </p:cNvPr>
          <p:cNvSpPr/>
          <p:nvPr/>
        </p:nvSpPr>
        <p:spPr>
          <a:xfrm>
            <a:off x="0" y="0"/>
            <a:ext cx="3798000" cy="5863638"/>
          </a:xfrm>
          <a:prstGeom prst="rect">
            <a:avLst/>
          </a:prstGeom>
          <a:solidFill>
            <a:srgbClr val="F2F2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B4124DE2-05AC-259C-3F59-09FBF65DAECA}"/>
              </a:ext>
            </a:extLst>
          </p:cNvPr>
          <p:cNvSpPr txBox="1"/>
          <p:nvPr/>
        </p:nvSpPr>
        <p:spPr>
          <a:xfrm>
            <a:off x="433408" y="589045"/>
            <a:ext cx="3082751" cy="5262979"/>
          </a:xfrm>
          <a:prstGeom prst="rect">
            <a:avLst/>
          </a:prstGeom>
          <a:noFill/>
        </p:spPr>
        <p:txBody>
          <a:bodyPr wrap="square" lIns="91440" tIns="45720" rIns="91440" bIns="45720" rtlCol="0" anchor="t">
            <a:spAutoFit/>
          </a:bodyPr>
          <a:lstStyle/>
          <a:p>
            <a:r>
              <a:rPr lang="en-US" sz="1200" spc="-10">
                <a:solidFill>
                  <a:srgbClr val="505050"/>
                </a:solidFill>
              </a:rPr>
              <a:t>How is this possible? From large enterprises to medium, small, and very small businesses, there are key principles any company can adopt to gain resilience during a crisis. It requires taking a pragmatic view of cybersecurity that assumes breaches are inevitable. In other words, it means ‘assuming compromise’. </a:t>
            </a:r>
          </a:p>
          <a:p>
            <a:endParaRPr lang="en-US" sz="1200" spc="-10">
              <a:solidFill>
                <a:srgbClr val="505050"/>
              </a:solidFill>
            </a:endParaRPr>
          </a:p>
          <a:p>
            <a:r>
              <a:rPr lang="en-US" sz="1200" spc="-10">
                <a:solidFill>
                  <a:srgbClr val="505050"/>
                </a:solidFill>
              </a:rPr>
              <a:t>Assuming compromise is a significant departure from the traditional security mindset. Previously, IT professionals believed they could construct a secure network with a fortified perimeter, confining all business operations to the network while tightly restricting end-user devices.</a:t>
            </a:r>
            <a:endParaRPr lang="en-US" sz="1200" spc="-10">
              <a:solidFill>
                <a:srgbClr val="505050"/>
              </a:solidFill>
              <a:cs typeface="Segoe UI"/>
            </a:endParaRPr>
          </a:p>
          <a:p>
            <a:endParaRPr lang="en-US" sz="1200" spc="-10">
              <a:solidFill>
                <a:srgbClr val="505050"/>
              </a:solidFill>
              <a:cs typeface="Segoe UI"/>
            </a:endParaRPr>
          </a:p>
          <a:p>
            <a:r>
              <a:rPr lang="en-US" sz="1200" spc="-10">
                <a:solidFill>
                  <a:srgbClr val="505050"/>
                </a:solidFill>
              </a:rPr>
              <a:t>However, the traditional approach overlooks the demands of modern work environments, changing business models, new technologies, and evolving security threats. To cultivate resilience, organizations require Zero Trust, a collaborative partnership between business stakeholders, IT leaders, and security professionals, and the use of advanced technology designed to enhance protection.</a:t>
            </a:r>
            <a:endParaRPr lang="en-US" sz="1200" spc="-10">
              <a:solidFill>
                <a:srgbClr val="505050"/>
              </a:solidFill>
              <a:cs typeface="Segoe UI"/>
            </a:endParaRPr>
          </a:p>
          <a:p>
            <a:endParaRPr lang="en-US" sz="1200" spc="-10">
              <a:solidFill>
                <a:srgbClr val="505050"/>
              </a:solidFill>
              <a:cs typeface="Segoe UI"/>
            </a:endParaRPr>
          </a:p>
        </p:txBody>
      </p:sp>
      <p:sp>
        <p:nvSpPr>
          <p:cNvPr id="21" name="Rectangle 20">
            <a:extLst>
              <a:ext uri="{FF2B5EF4-FFF2-40B4-BE49-F238E27FC236}">
                <a16:creationId xmlns:a16="http://schemas.microsoft.com/office/drawing/2014/main" id="{6119680B-EF6B-241E-2ED7-8ED907996D64}"/>
              </a:ext>
            </a:extLst>
          </p:cNvPr>
          <p:cNvSpPr/>
          <p:nvPr/>
        </p:nvSpPr>
        <p:spPr>
          <a:xfrm>
            <a:off x="3974400" y="6686029"/>
            <a:ext cx="3798000" cy="33723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bject 5">
            <a:extLst>
              <a:ext uri="{FF2B5EF4-FFF2-40B4-BE49-F238E27FC236}">
                <a16:creationId xmlns:a16="http://schemas.microsoft.com/office/drawing/2014/main" id="{DCC6224F-9160-D9F8-E53C-D8BE30CAFA84}"/>
              </a:ext>
            </a:extLst>
          </p:cNvPr>
          <p:cNvSpPr txBox="1"/>
          <p:nvPr/>
        </p:nvSpPr>
        <p:spPr>
          <a:xfrm>
            <a:off x="5164828" y="7018322"/>
            <a:ext cx="2069409" cy="623889"/>
          </a:xfrm>
          <a:prstGeom prst="rect">
            <a:avLst/>
          </a:prstGeom>
        </p:spPr>
        <p:txBody>
          <a:bodyPr vert="horz" wrap="square" lIns="0" tIns="8255" rIns="0" bIns="0" rtlCol="0" anchor="t">
            <a:spAutoFit/>
          </a:bodyPr>
          <a:lstStyle/>
          <a:p>
            <a:pPr marL="12700" marR="5080"/>
            <a:r>
              <a:rPr lang="en-US" sz="1000" spc="-10">
                <a:solidFill>
                  <a:srgbClr val="505050"/>
                </a:solidFill>
              </a:rPr>
              <a:t>of C-level executives will have performance requirements related to risk built into their employment contracts.</a:t>
            </a:r>
            <a:r>
              <a:rPr lang="en-US" sz="1000" spc="-10" baseline="30000">
                <a:solidFill>
                  <a:srgbClr val="505050"/>
                </a:solidFill>
              </a:rPr>
              <a:t>1</a:t>
            </a:r>
          </a:p>
        </p:txBody>
      </p:sp>
      <p:sp>
        <p:nvSpPr>
          <p:cNvPr id="4" name="TextBox 3">
            <a:extLst>
              <a:ext uri="{FF2B5EF4-FFF2-40B4-BE49-F238E27FC236}">
                <a16:creationId xmlns:a16="http://schemas.microsoft.com/office/drawing/2014/main" id="{8F67148D-0D5C-B3F3-7364-407E35F06B60}"/>
              </a:ext>
            </a:extLst>
          </p:cNvPr>
          <p:cNvSpPr txBox="1"/>
          <p:nvPr/>
        </p:nvSpPr>
        <p:spPr>
          <a:xfrm>
            <a:off x="4223781" y="7130878"/>
            <a:ext cx="1195429" cy="584775"/>
          </a:xfrm>
          <a:prstGeom prst="rect">
            <a:avLst/>
          </a:prstGeom>
          <a:noFill/>
        </p:spPr>
        <p:txBody>
          <a:bodyPr wrap="square" rtlCol="0">
            <a:spAutoFit/>
          </a:bodyPr>
          <a:lstStyle/>
          <a:p>
            <a:pPr marL="12700" marR="5080"/>
            <a:r>
              <a:rPr lang="en-US" sz="3200">
                <a:solidFill>
                  <a:srgbClr val="505050"/>
                </a:solidFill>
                <a:latin typeface="+mj-lt"/>
                <a:ea typeface="Roboto" panose="02000000000000000000" pitchFamily="2" charset="0"/>
              </a:rPr>
              <a:t>50</a:t>
            </a:r>
            <a:r>
              <a:rPr lang="en-US" sz="2400">
                <a:solidFill>
                  <a:srgbClr val="505050"/>
                </a:solidFill>
                <a:latin typeface="+mj-lt"/>
                <a:ea typeface="Roboto" panose="02000000000000000000" pitchFamily="2" charset="0"/>
              </a:rPr>
              <a:t>%</a:t>
            </a:r>
            <a:endParaRPr lang="en-US" sz="3600">
              <a:solidFill>
                <a:srgbClr val="505050"/>
              </a:solidFill>
              <a:latin typeface="+mj-lt"/>
              <a:ea typeface="Roboto" panose="02000000000000000000" pitchFamily="2" charset="0"/>
            </a:endParaRPr>
          </a:p>
        </p:txBody>
      </p:sp>
      <p:sp>
        <p:nvSpPr>
          <p:cNvPr id="7" name="TextBox 6">
            <a:extLst>
              <a:ext uri="{FF2B5EF4-FFF2-40B4-BE49-F238E27FC236}">
                <a16:creationId xmlns:a16="http://schemas.microsoft.com/office/drawing/2014/main" id="{452EC0C0-80D6-F49D-B29C-C5B2475729DA}"/>
              </a:ext>
            </a:extLst>
          </p:cNvPr>
          <p:cNvSpPr txBox="1"/>
          <p:nvPr/>
        </p:nvSpPr>
        <p:spPr>
          <a:xfrm>
            <a:off x="4254780" y="8920225"/>
            <a:ext cx="2979458" cy="600357"/>
          </a:xfrm>
          <a:prstGeom prst="rect">
            <a:avLst/>
          </a:prstGeom>
          <a:noFill/>
        </p:spPr>
        <p:txBody>
          <a:bodyPr wrap="square" rtlCol="0" anchor="b">
            <a:spAutoFit/>
          </a:bodyPr>
          <a:lstStyle/>
          <a:p>
            <a:pPr>
              <a:lnSpc>
                <a:spcPct val="105000"/>
              </a:lnSpc>
            </a:pPr>
            <a:r>
              <a:rPr lang="en-US" sz="800" spc="-10" baseline="30000">
                <a:solidFill>
                  <a:srgbClr val="505050"/>
                </a:solidFill>
              </a:rPr>
              <a:t>1</a:t>
            </a:r>
            <a:r>
              <a:rPr lang="en-US" sz="800">
                <a:solidFill>
                  <a:srgbClr val="505050"/>
                </a:solidFill>
                <a:effectLst/>
              </a:rPr>
              <a:t>Gartner Press Release, "Gartner Unveils the Top Eight Cybersecurity Predictions for 2022-23," 21 June 2022. </a:t>
            </a:r>
            <a:r>
              <a:rPr lang="en-US" sz="800">
                <a:solidFill>
                  <a:srgbClr val="0078D4"/>
                </a:solidFill>
                <a:effectLst/>
                <a:hlinkClick r:id="rId5">
                  <a:extLst>
                    <a:ext uri="{A12FA001-AC4F-418D-AE19-62706E023703}">
                      <ahyp:hlinkClr xmlns:ahyp="http://schemas.microsoft.com/office/drawing/2018/hyperlinkcolor" val="tx"/>
                    </a:ext>
                  </a:extLst>
                </a:hlinkClick>
              </a:rPr>
              <a:t>https://www.gartner.com/en/newsroom/press-releases/2022-06-21-gartner-unveils-the-top-eight-cybersecurity-predictio</a:t>
            </a:r>
            <a:r>
              <a:rPr lang="en-US" sz="800">
                <a:solidFill>
                  <a:srgbClr val="0078D4"/>
                </a:solidFill>
                <a:effectLst/>
              </a:rPr>
              <a:t> </a:t>
            </a:r>
            <a:endParaRPr lang="en-CA" sz="800" spc="-10">
              <a:solidFill>
                <a:srgbClr val="0078D4"/>
              </a:solidFill>
            </a:endParaRPr>
          </a:p>
        </p:txBody>
      </p:sp>
      <p:cxnSp>
        <p:nvCxnSpPr>
          <p:cNvPr id="20" name="Straight Connector 19">
            <a:extLst>
              <a:ext uri="{FF2B5EF4-FFF2-40B4-BE49-F238E27FC236}">
                <a16:creationId xmlns:a16="http://schemas.microsoft.com/office/drawing/2014/main" id="{5B21D45C-AFAF-4002-9064-B8054FB5AB8D}"/>
              </a:ext>
            </a:extLst>
          </p:cNvPr>
          <p:cNvCxnSpPr>
            <a:cxnSpLocks/>
          </p:cNvCxnSpPr>
          <p:nvPr/>
        </p:nvCxnSpPr>
        <p:spPr>
          <a:xfrm>
            <a:off x="4352067" y="8693140"/>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2" name="object 3">
            <a:extLst>
              <a:ext uri="{FF2B5EF4-FFF2-40B4-BE49-F238E27FC236}">
                <a16:creationId xmlns:a16="http://schemas.microsoft.com/office/drawing/2014/main" id="{49F75659-BCC3-F0FD-308F-73C938D7EA04}"/>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3</a:t>
            </a:fld>
            <a:endParaRPr lang="en-US" sz="800" spc="100">
              <a:solidFill>
                <a:srgbClr val="505050"/>
              </a:solidFill>
              <a:cs typeface="DM Sans"/>
            </a:endParaRPr>
          </a:p>
        </p:txBody>
      </p:sp>
      <p:pic>
        <p:nvPicPr>
          <p:cNvPr id="13" name="Picture 12" descr="Graphical user interface, application&#10;&#10;Description automatically generated">
            <a:extLst>
              <a:ext uri="{FF2B5EF4-FFF2-40B4-BE49-F238E27FC236}">
                <a16:creationId xmlns:a16="http://schemas.microsoft.com/office/drawing/2014/main" id="{51B7C0BD-93E3-B8B2-1E36-002A9831F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11" name="object 5">
            <a:extLst>
              <a:ext uri="{FF2B5EF4-FFF2-40B4-BE49-F238E27FC236}">
                <a16:creationId xmlns:a16="http://schemas.microsoft.com/office/drawing/2014/main" id="{4425151E-06CB-0248-75DE-CA420A2A6E77}"/>
              </a:ext>
            </a:extLst>
          </p:cNvPr>
          <p:cNvSpPr txBox="1"/>
          <p:nvPr/>
        </p:nvSpPr>
        <p:spPr>
          <a:xfrm>
            <a:off x="4335138" y="7008687"/>
            <a:ext cx="622109" cy="162224"/>
          </a:xfrm>
          <a:prstGeom prst="rect">
            <a:avLst/>
          </a:prstGeom>
        </p:spPr>
        <p:txBody>
          <a:bodyPr vert="horz" wrap="square" lIns="0" tIns="8255" rIns="0" bIns="0" rtlCol="0" anchor="t">
            <a:spAutoFit/>
          </a:bodyPr>
          <a:lstStyle/>
          <a:p>
            <a:pPr marL="12700" marR="5080"/>
            <a:r>
              <a:rPr lang="en-US" sz="1000" spc="-10">
                <a:solidFill>
                  <a:srgbClr val="505050"/>
                </a:solidFill>
              </a:rPr>
              <a:t>By 2026</a:t>
            </a:r>
            <a:endParaRPr lang="en-US" sz="1000" spc="-10" baseline="30000">
              <a:solidFill>
                <a:srgbClr val="505050"/>
              </a:solidFill>
              <a:cs typeface="Segoe UI"/>
            </a:endParaRPr>
          </a:p>
        </p:txBody>
      </p:sp>
      <p:sp>
        <p:nvSpPr>
          <p:cNvPr id="14" name="object 5">
            <a:extLst>
              <a:ext uri="{FF2B5EF4-FFF2-40B4-BE49-F238E27FC236}">
                <a16:creationId xmlns:a16="http://schemas.microsoft.com/office/drawing/2014/main" id="{3F63E8FF-EAE0-A85E-E484-46E3FAC0481C}"/>
              </a:ext>
            </a:extLst>
          </p:cNvPr>
          <p:cNvSpPr txBox="1"/>
          <p:nvPr/>
        </p:nvSpPr>
        <p:spPr>
          <a:xfrm>
            <a:off x="5159960" y="7842166"/>
            <a:ext cx="2143313" cy="623889"/>
          </a:xfrm>
          <a:prstGeom prst="rect">
            <a:avLst/>
          </a:prstGeom>
        </p:spPr>
        <p:txBody>
          <a:bodyPr vert="horz" wrap="square" lIns="0" tIns="8255" rIns="0" bIns="0" rtlCol="0" anchor="t">
            <a:spAutoFit/>
          </a:bodyPr>
          <a:lstStyle/>
          <a:p>
            <a:pPr marL="12700" marR="5080"/>
            <a:r>
              <a:rPr lang="en-US" sz="1000" spc="-10">
                <a:solidFill>
                  <a:srgbClr val="505050"/>
                </a:solidFill>
              </a:rPr>
              <a:t>of organizations will use cybersecurity risk as a primary determinant in conducting third-party transactions and business engagements.</a:t>
            </a:r>
            <a:r>
              <a:rPr lang="en-US" sz="1000" spc="-10" baseline="30000">
                <a:solidFill>
                  <a:srgbClr val="505050"/>
                </a:solidFill>
              </a:rPr>
              <a:t>1</a:t>
            </a:r>
            <a:endParaRPr lang="en-US" sz="1000" spc="-10" baseline="30000">
              <a:solidFill>
                <a:srgbClr val="505050"/>
              </a:solidFill>
              <a:cs typeface="Segoe UI"/>
            </a:endParaRPr>
          </a:p>
        </p:txBody>
      </p:sp>
      <p:sp>
        <p:nvSpPr>
          <p:cNvPr id="15" name="TextBox 14">
            <a:extLst>
              <a:ext uri="{FF2B5EF4-FFF2-40B4-BE49-F238E27FC236}">
                <a16:creationId xmlns:a16="http://schemas.microsoft.com/office/drawing/2014/main" id="{B1477EBA-0198-7A20-7587-B5D760B8EC17}"/>
              </a:ext>
            </a:extLst>
          </p:cNvPr>
          <p:cNvSpPr txBox="1"/>
          <p:nvPr/>
        </p:nvSpPr>
        <p:spPr>
          <a:xfrm>
            <a:off x="4218913" y="7954722"/>
            <a:ext cx="1195429" cy="584775"/>
          </a:xfrm>
          <a:prstGeom prst="rect">
            <a:avLst/>
          </a:prstGeom>
          <a:noFill/>
        </p:spPr>
        <p:txBody>
          <a:bodyPr wrap="square" rtlCol="0">
            <a:spAutoFit/>
          </a:bodyPr>
          <a:lstStyle/>
          <a:p>
            <a:pPr marL="12700" marR="5080"/>
            <a:r>
              <a:rPr lang="en-US" sz="3200">
                <a:solidFill>
                  <a:srgbClr val="505050"/>
                </a:solidFill>
                <a:latin typeface="+mj-lt"/>
                <a:ea typeface="Roboto" panose="02000000000000000000" pitchFamily="2" charset="0"/>
              </a:rPr>
              <a:t>60</a:t>
            </a:r>
            <a:r>
              <a:rPr lang="en-US" sz="2400">
                <a:solidFill>
                  <a:srgbClr val="505050"/>
                </a:solidFill>
                <a:latin typeface="+mj-lt"/>
                <a:ea typeface="Roboto" panose="02000000000000000000" pitchFamily="2" charset="0"/>
              </a:rPr>
              <a:t>%</a:t>
            </a:r>
            <a:endParaRPr lang="en-US" sz="3600">
              <a:solidFill>
                <a:srgbClr val="505050"/>
              </a:solidFill>
              <a:latin typeface="+mj-lt"/>
              <a:ea typeface="Roboto" panose="02000000000000000000" pitchFamily="2" charset="0"/>
            </a:endParaRPr>
          </a:p>
        </p:txBody>
      </p:sp>
      <p:sp>
        <p:nvSpPr>
          <p:cNvPr id="18" name="object 5">
            <a:extLst>
              <a:ext uri="{FF2B5EF4-FFF2-40B4-BE49-F238E27FC236}">
                <a16:creationId xmlns:a16="http://schemas.microsoft.com/office/drawing/2014/main" id="{54286526-FDEC-01D2-025C-A4EA307792C2}"/>
              </a:ext>
            </a:extLst>
          </p:cNvPr>
          <p:cNvSpPr txBox="1"/>
          <p:nvPr/>
        </p:nvSpPr>
        <p:spPr>
          <a:xfrm>
            <a:off x="4330270" y="7832531"/>
            <a:ext cx="622109" cy="162224"/>
          </a:xfrm>
          <a:prstGeom prst="rect">
            <a:avLst/>
          </a:prstGeom>
        </p:spPr>
        <p:txBody>
          <a:bodyPr vert="horz" wrap="square" lIns="0" tIns="8255" rIns="0" bIns="0" rtlCol="0" anchor="t">
            <a:spAutoFit/>
          </a:bodyPr>
          <a:lstStyle/>
          <a:p>
            <a:pPr marL="12700" marR="5080"/>
            <a:r>
              <a:rPr lang="en-US" sz="1000" spc="-10">
                <a:solidFill>
                  <a:srgbClr val="505050"/>
                </a:solidFill>
              </a:rPr>
              <a:t>By 2025</a:t>
            </a:r>
            <a:endParaRPr lang="en-US" sz="1000" spc="-10" baseline="30000">
              <a:solidFill>
                <a:srgbClr val="505050"/>
              </a:solidFill>
              <a:cs typeface="Segoe UI"/>
            </a:endParaRPr>
          </a:p>
        </p:txBody>
      </p:sp>
    </p:spTree>
    <p:extLst>
      <p:ext uri="{BB962C8B-B14F-4D97-AF65-F5344CB8AC3E}">
        <p14:creationId xmlns:p14="http://schemas.microsoft.com/office/powerpoint/2010/main" val="316208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16724-0864-4933-8A21-C28C84A0ADAD}"/>
              </a:ext>
            </a:extLst>
          </p:cNvPr>
          <p:cNvSpPr/>
          <p:nvPr/>
        </p:nvSpPr>
        <p:spPr>
          <a:xfrm>
            <a:off x="3974400" y="0"/>
            <a:ext cx="3798000" cy="100584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410576" y="577655"/>
            <a:ext cx="2858400" cy="6417141"/>
          </a:xfrm>
          <a:prstGeom prst="rect">
            <a:avLst/>
          </a:prstGeom>
          <a:noFill/>
        </p:spPr>
        <p:txBody>
          <a:bodyPr wrap="square" lIns="91440" tIns="45720" rIns="91440" bIns="45720" rtlCol="0" anchor="t">
            <a:spAutoFit/>
          </a:bodyPr>
          <a:lstStyle/>
          <a:p>
            <a:r>
              <a:rPr lang="en-US">
                <a:solidFill>
                  <a:srgbClr val="505050"/>
                </a:solidFill>
                <a:latin typeface="+mj-lt"/>
                <a:ea typeface="Roboto"/>
              </a:rPr>
              <a:t>Key components of </a:t>
            </a:r>
          </a:p>
          <a:p>
            <a:r>
              <a:rPr lang="en-US">
                <a:solidFill>
                  <a:srgbClr val="505050"/>
                </a:solidFill>
                <a:latin typeface="+mj-lt"/>
                <a:ea typeface="Roboto"/>
              </a:rPr>
              <a:t>cyber resiliency</a:t>
            </a:r>
            <a:endParaRPr lang="en-US">
              <a:solidFill>
                <a:srgbClr val="505050"/>
              </a:solidFill>
              <a:latin typeface="+mj-lt"/>
              <a:ea typeface="Roboto"/>
              <a:cs typeface="Segoe UI Light"/>
            </a:endParaRPr>
          </a:p>
          <a:p>
            <a:endParaRPr lang="en-US" sz="1200" spc="-10">
              <a:solidFill>
                <a:srgbClr val="505050"/>
              </a:solidFill>
            </a:endParaRPr>
          </a:p>
          <a:p>
            <a:r>
              <a:rPr lang="en-US" sz="1300" spc="-10">
                <a:solidFill>
                  <a:srgbClr val="505050"/>
                </a:solidFill>
                <a:latin typeface="Segoe UI Semibold"/>
                <a:cs typeface="Segoe UI Semibold"/>
              </a:rPr>
              <a:t>Protect and defend</a:t>
            </a:r>
          </a:p>
          <a:p>
            <a:endParaRPr lang="en-US" sz="1200" spc="-10">
              <a:solidFill>
                <a:srgbClr val="505050"/>
              </a:solidFill>
            </a:endParaRPr>
          </a:p>
          <a:p>
            <a:r>
              <a:rPr lang="en-US" sz="1200" spc="-10">
                <a:solidFill>
                  <a:srgbClr val="505050"/>
                </a:solidFill>
              </a:rPr>
              <a:t>All good resilience strategies begin with protecting systems, applications, and data. Grant access only to authorized users needing customer, employee, and business data. Also analyze applications and endpoint devices for vulnerabilities that may exist anywhere from chip to cloud. </a:t>
            </a:r>
            <a:endParaRPr lang="en-US" sz="1200" spc="-10">
              <a:solidFill>
                <a:srgbClr val="505050"/>
              </a:solidFill>
              <a:cs typeface="Segoe UI"/>
            </a:endParaRPr>
          </a:p>
          <a:p>
            <a:endParaRPr lang="en-US" sz="1200" spc="-10">
              <a:solidFill>
                <a:srgbClr val="505050"/>
              </a:solidFill>
              <a:cs typeface="Segoe UI"/>
            </a:endParaRPr>
          </a:p>
          <a:p>
            <a:r>
              <a:rPr lang="en-US" sz="1300" spc="-10">
                <a:solidFill>
                  <a:srgbClr val="505050"/>
                </a:solidFill>
                <a:latin typeface="Segoe UI Semibold"/>
                <a:cs typeface="Segoe UI Semibold"/>
              </a:rPr>
              <a:t>Detect and inspect</a:t>
            </a:r>
          </a:p>
          <a:p>
            <a:endParaRPr lang="en-US" sz="1200" spc="-10">
              <a:solidFill>
                <a:srgbClr val="505050"/>
              </a:solidFill>
              <a:latin typeface="Segoe UI Semibold" panose="020B0702040204020203" pitchFamily="34" charset="0"/>
              <a:cs typeface="Segoe UI Semibold" panose="020B0702040204020203" pitchFamily="34" charset="0"/>
            </a:endParaRPr>
          </a:p>
          <a:p>
            <a:r>
              <a:rPr lang="en-US" sz="1200" spc="-10">
                <a:solidFill>
                  <a:srgbClr val="505050"/>
                </a:solidFill>
              </a:rPr>
              <a:t>As cyberattacks become more frequent and sophisticated, it becomes increasingly important to run diagnostics on devices and software, continually monitoring for anomalies. Automation can be helpful in this area, triggering system responses to certain threats, and prioritizing those that should be escalated to a team member. </a:t>
            </a:r>
            <a:endParaRPr lang="en-US" sz="1200" spc="-10">
              <a:solidFill>
                <a:srgbClr val="505050"/>
              </a:solidFill>
              <a:cs typeface="Segoe UI"/>
            </a:endParaRPr>
          </a:p>
          <a:p>
            <a:endParaRPr lang="en-US" sz="1200" spc="-10">
              <a:solidFill>
                <a:srgbClr val="505050"/>
              </a:solidFill>
              <a:latin typeface="Segoe UI Semibold" panose="020B0702040204020203" pitchFamily="34" charset="0"/>
              <a:cs typeface="Segoe UI Semibold" panose="020B0702040204020203" pitchFamily="34" charset="0"/>
            </a:endParaRPr>
          </a:p>
          <a:p>
            <a:r>
              <a:rPr lang="en-US" sz="1300" spc="-10">
                <a:solidFill>
                  <a:srgbClr val="505050"/>
                </a:solidFill>
                <a:latin typeface="Segoe UI Semibold"/>
                <a:cs typeface="Segoe UI Semibold"/>
              </a:rPr>
              <a:t>Recover</a:t>
            </a:r>
          </a:p>
          <a:p>
            <a:endParaRPr lang="en-US" sz="1200" spc="-10">
              <a:solidFill>
                <a:srgbClr val="505050"/>
              </a:solidFill>
              <a:latin typeface="Segoe UI Semibold" panose="020B0702040204020203" pitchFamily="34" charset="0"/>
              <a:cs typeface="Segoe UI Semibold" panose="020B0702040204020203" pitchFamily="34" charset="0"/>
            </a:endParaRPr>
          </a:p>
          <a:p>
            <a:r>
              <a:rPr lang="en-US" sz="1200" spc="-10">
                <a:solidFill>
                  <a:srgbClr val="505050"/>
                </a:solidFill>
              </a:rPr>
              <a:t>Attacks are inevitable. Accepting this reality opens the door to planning for minimal business disruption, and efficient recovery with devices designed for cyber resilience. </a:t>
            </a:r>
            <a:endParaRPr lang="en-US" sz="1200" spc="-10">
              <a:solidFill>
                <a:srgbClr val="505050"/>
              </a:solidFill>
              <a:cs typeface="Segoe UI"/>
            </a:endParaRPr>
          </a:p>
        </p:txBody>
      </p:sp>
      <p:pic>
        <p:nvPicPr>
          <p:cNvPr id="30" name="Picture 29">
            <a:extLst>
              <a:ext uri="{FF2B5EF4-FFF2-40B4-BE49-F238E27FC236}">
                <a16:creationId xmlns:a16="http://schemas.microsoft.com/office/drawing/2014/main" id="{C4004AFB-AD36-8DB6-293E-2769226B691B}"/>
              </a:ext>
            </a:extLst>
          </p:cNvPr>
          <p:cNvPicPr>
            <a:picLocks noChangeAspect="1"/>
          </p:cNvPicPr>
          <p:nvPr/>
        </p:nvPicPr>
        <p:blipFill>
          <a:blip r:embed="rId3">
            <a:extLst>
              <a:ext uri="{28A0092B-C50C-407E-A947-70E740481C1C}">
                <a14:useLocalDpi xmlns:a14="http://schemas.microsoft.com/office/drawing/2010/main" val="0"/>
              </a:ext>
            </a:extLst>
          </a:blip>
          <a:srcRect l="19514" r="19514"/>
          <a:stretch/>
        </p:blipFill>
        <p:spPr>
          <a:xfrm>
            <a:off x="3974400" y="6659108"/>
            <a:ext cx="3798000" cy="3503288"/>
          </a:xfrm>
          <a:prstGeom prst="rect">
            <a:avLst/>
          </a:prstGeom>
        </p:spPr>
      </p:pic>
      <p:sp>
        <p:nvSpPr>
          <p:cNvPr id="4" name="TextBox 3">
            <a:extLst>
              <a:ext uri="{FF2B5EF4-FFF2-40B4-BE49-F238E27FC236}">
                <a16:creationId xmlns:a16="http://schemas.microsoft.com/office/drawing/2014/main" id="{B146ABF7-23DE-6B69-8A8F-CAC6E7E972DE}"/>
              </a:ext>
            </a:extLst>
          </p:cNvPr>
          <p:cNvSpPr txBox="1"/>
          <p:nvPr/>
        </p:nvSpPr>
        <p:spPr>
          <a:xfrm>
            <a:off x="441726" y="540387"/>
            <a:ext cx="3356275" cy="830997"/>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Two steps to begin building cyber resiliency</a:t>
            </a:r>
            <a:endParaRPr lang="en-US" sz="2400" baseline="30000">
              <a:solidFill>
                <a:srgbClr val="505050"/>
              </a:solidFill>
              <a:latin typeface="+mj-lt"/>
              <a:ea typeface="Roboto"/>
              <a:cs typeface="Roboto"/>
            </a:endParaRPr>
          </a:p>
        </p:txBody>
      </p:sp>
      <p:sp>
        <p:nvSpPr>
          <p:cNvPr id="10" name="object 5">
            <a:extLst>
              <a:ext uri="{FF2B5EF4-FFF2-40B4-BE49-F238E27FC236}">
                <a16:creationId xmlns:a16="http://schemas.microsoft.com/office/drawing/2014/main" id="{9E00ABF5-2A1A-5D84-6BD2-627C9272690A}"/>
              </a:ext>
            </a:extLst>
          </p:cNvPr>
          <p:cNvSpPr txBox="1"/>
          <p:nvPr/>
        </p:nvSpPr>
        <p:spPr>
          <a:xfrm>
            <a:off x="1372961" y="7178428"/>
            <a:ext cx="1562442" cy="470000"/>
          </a:xfrm>
          <a:prstGeom prst="rect">
            <a:avLst/>
          </a:prstGeom>
        </p:spPr>
        <p:txBody>
          <a:bodyPr vert="horz" wrap="square" lIns="0" tIns="8255" rIns="0" bIns="0" rtlCol="0">
            <a:spAutoFit/>
          </a:bodyPr>
          <a:lstStyle/>
          <a:p>
            <a:pPr marL="12700" marR="5080"/>
            <a:r>
              <a:rPr lang="en-US" sz="1000" spc="-10">
                <a:solidFill>
                  <a:srgbClr val="505050"/>
                </a:solidFill>
              </a:rPr>
              <a:t>of attacks can be stopped by putting in place basic hygiene measures.</a:t>
            </a:r>
            <a:r>
              <a:rPr lang="en-US" sz="1000" spc="-10" baseline="30000">
                <a:solidFill>
                  <a:srgbClr val="505050"/>
                </a:solidFill>
              </a:rPr>
              <a:t>1 </a:t>
            </a:r>
          </a:p>
        </p:txBody>
      </p:sp>
      <p:sp>
        <p:nvSpPr>
          <p:cNvPr id="11" name="TextBox 10">
            <a:extLst>
              <a:ext uri="{FF2B5EF4-FFF2-40B4-BE49-F238E27FC236}">
                <a16:creationId xmlns:a16="http://schemas.microsoft.com/office/drawing/2014/main" id="{C0AA53CE-B3B9-AB47-0046-26E26031C2CE}"/>
              </a:ext>
            </a:extLst>
          </p:cNvPr>
          <p:cNvSpPr txBox="1"/>
          <p:nvPr/>
        </p:nvSpPr>
        <p:spPr>
          <a:xfrm>
            <a:off x="431597" y="7182596"/>
            <a:ext cx="1195429" cy="461665"/>
          </a:xfrm>
          <a:prstGeom prst="rect">
            <a:avLst/>
          </a:prstGeom>
        </p:spPr>
        <p:txBody>
          <a:bodyPr wrap="square" rtlCol="0">
            <a:spAutoFit/>
          </a:bodyPr>
          <a:lstStyle/>
          <a:p>
            <a:pPr marL="12700" marR="5080"/>
            <a:r>
              <a:rPr lang="en-US" sz="2400">
                <a:solidFill>
                  <a:srgbClr val="505050"/>
                </a:solidFill>
                <a:latin typeface="+mj-lt"/>
                <a:ea typeface="Roboto" panose="02000000000000000000" pitchFamily="2" charset="0"/>
              </a:rPr>
              <a:t>98</a:t>
            </a:r>
            <a:r>
              <a:rPr lang="en-US">
                <a:solidFill>
                  <a:srgbClr val="505050"/>
                </a:solidFill>
                <a:latin typeface="+mj-lt"/>
                <a:ea typeface="Roboto" panose="02000000000000000000" pitchFamily="2" charset="0"/>
              </a:rPr>
              <a:t>%</a:t>
            </a:r>
            <a:endParaRPr lang="en-US" sz="2400">
              <a:solidFill>
                <a:srgbClr val="505050"/>
              </a:solidFill>
              <a:latin typeface="+mj-lt"/>
              <a:ea typeface="Roboto" panose="02000000000000000000" pitchFamily="2" charset="0"/>
            </a:endParaRPr>
          </a:p>
        </p:txBody>
      </p:sp>
      <p:cxnSp>
        <p:nvCxnSpPr>
          <p:cNvPr id="20" name="Straight Connector 19">
            <a:extLst>
              <a:ext uri="{FF2B5EF4-FFF2-40B4-BE49-F238E27FC236}">
                <a16:creationId xmlns:a16="http://schemas.microsoft.com/office/drawing/2014/main" id="{FEB41634-B242-34FB-B448-A21DE75E718F}"/>
              </a:ext>
            </a:extLst>
          </p:cNvPr>
          <p:cNvCxnSpPr>
            <a:cxnSpLocks/>
          </p:cNvCxnSpPr>
          <p:nvPr/>
        </p:nvCxnSpPr>
        <p:spPr>
          <a:xfrm>
            <a:off x="557302" y="6724170"/>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27" name="object 5">
            <a:extLst>
              <a:ext uri="{FF2B5EF4-FFF2-40B4-BE49-F238E27FC236}">
                <a16:creationId xmlns:a16="http://schemas.microsoft.com/office/drawing/2014/main" id="{2247AE48-8E66-0482-97CA-2608124341A5}"/>
              </a:ext>
            </a:extLst>
          </p:cNvPr>
          <p:cNvSpPr txBox="1"/>
          <p:nvPr/>
        </p:nvSpPr>
        <p:spPr>
          <a:xfrm>
            <a:off x="1372960" y="8171396"/>
            <a:ext cx="1781541" cy="623889"/>
          </a:xfrm>
          <a:prstGeom prst="rect">
            <a:avLst/>
          </a:prstGeom>
          <a:noFill/>
          <a:ln>
            <a:noFill/>
          </a:ln>
        </p:spPr>
        <p:txBody>
          <a:bodyPr vert="horz" wrap="square" lIns="0" tIns="8255" rIns="0" bIns="0" rtlCol="0" anchor="t">
            <a:spAutoFit/>
          </a:bodyPr>
          <a:lstStyle/>
          <a:p>
            <a:pPr marL="12700" marR="5080"/>
            <a:r>
              <a:rPr lang="en-US" sz="1000" spc="-10">
                <a:solidFill>
                  <a:srgbClr val="505050"/>
                </a:solidFill>
              </a:rPr>
              <a:t>of security professionals identify email and collaboration tools as the aspect of their organization most susceptible to attacks.</a:t>
            </a:r>
            <a:r>
              <a:rPr lang="en-US" sz="1000" spc="-10" baseline="30000">
                <a:solidFill>
                  <a:srgbClr val="505050"/>
                </a:solidFill>
              </a:rPr>
              <a:t>2</a:t>
            </a:r>
            <a:endParaRPr lang="en-US" sz="1000" spc="-10" baseline="30000">
              <a:solidFill>
                <a:srgbClr val="505050"/>
              </a:solidFill>
              <a:cs typeface="Segoe UI"/>
            </a:endParaRPr>
          </a:p>
        </p:txBody>
      </p:sp>
      <p:sp>
        <p:nvSpPr>
          <p:cNvPr id="28" name="TextBox 27">
            <a:extLst>
              <a:ext uri="{FF2B5EF4-FFF2-40B4-BE49-F238E27FC236}">
                <a16:creationId xmlns:a16="http://schemas.microsoft.com/office/drawing/2014/main" id="{74105BBC-D1A7-5F2A-F768-D43379F165EE}"/>
              </a:ext>
            </a:extLst>
          </p:cNvPr>
          <p:cNvSpPr txBox="1"/>
          <p:nvPr/>
        </p:nvSpPr>
        <p:spPr>
          <a:xfrm>
            <a:off x="431597" y="8175564"/>
            <a:ext cx="1195429" cy="461665"/>
          </a:xfrm>
          <a:prstGeom prst="rect">
            <a:avLst/>
          </a:prstGeom>
        </p:spPr>
        <p:txBody>
          <a:bodyPr wrap="square" rtlCol="0">
            <a:spAutoFit/>
          </a:bodyPr>
          <a:lstStyle/>
          <a:p>
            <a:pPr marL="12700" marR="5080"/>
            <a:r>
              <a:rPr lang="en-US" sz="2400">
                <a:solidFill>
                  <a:srgbClr val="505050"/>
                </a:solidFill>
                <a:latin typeface="+mj-lt"/>
                <a:ea typeface="Roboto" panose="02000000000000000000" pitchFamily="2" charset="0"/>
              </a:rPr>
              <a:t>45</a:t>
            </a:r>
            <a:r>
              <a:rPr lang="en-US">
                <a:solidFill>
                  <a:srgbClr val="505050"/>
                </a:solidFill>
                <a:latin typeface="+mj-lt"/>
                <a:ea typeface="Roboto" panose="02000000000000000000" pitchFamily="2" charset="0"/>
              </a:rPr>
              <a:t>%</a:t>
            </a:r>
            <a:endParaRPr lang="en-US" sz="2400">
              <a:solidFill>
                <a:srgbClr val="505050"/>
              </a:solidFill>
              <a:latin typeface="+mj-lt"/>
              <a:ea typeface="Roboto" panose="02000000000000000000" pitchFamily="2" charset="0"/>
            </a:endParaRPr>
          </a:p>
        </p:txBody>
      </p:sp>
      <p:sp>
        <p:nvSpPr>
          <p:cNvPr id="12" name="TextBox 11">
            <a:extLst>
              <a:ext uri="{FF2B5EF4-FFF2-40B4-BE49-F238E27FC236}">
                <a16:creationId xmlns:a16="http://schemas.microsoft.com/office/drawing/2014/main" id="{A1C019EE-95DF-988F-D83D-53B54EED3A15}"/>
              </a:ext>
            </a:extLst>
          </p:cNvPr>
          <p:cNvSpPr txBox="1"/>
          <p:nvPr/>
        </p:nvSpPr>
        <p:spPr>
          <a:xfrm>
            <a:off x="447042" y="9519689"/>
            <a:ext cx="6905551" cy="341825"/>
          </a:xfrm>
          <a:prstGeom prst="rect">
            <a:avLst/>
          </a:prstGeom>
          <a:noFill/>
        </p:spPr>
        <p:txBody>
          <a:bodyPr wrap="square" lIns="91440" tIns="45720" rIns="91440" bIns="45720" rtlCol="0" anchor="t">
            <a:spAutoFit/>
          </a:bodyPr>
          <a:lstStyle/>
          <a:p>
            <a:pPr>
              <a:lnSpc>
                <a:spcPct val="105000"/>
              </a:lnSpc>
            </a:pPr>
            <a:r>
              <a:rPr lang="en-US" sz="800" spc="-10" baseline="30000">
                <a:solidFill>
                  <a:srgbClr val="505050"/>
                </a:solidFill>
              </a:rPr>
              <a:t>1</a:t>
            </a:r>
            <a:r>
              <a:rPr lang="en-US" sz="800" spc="-10">
                <a:solidFill>
                  <a:srgbClr val="505050"/>
                </a:solidFill>
              </a:rPr>
              <a:t>Microsoft, </a:t>
            </a:r>
            <a:r>
              <a:rPr lang="en-US" sz="800" spc="-10">
                <a:solidFill>
                  <a:srgbClr val="0078D4"/>
                </a:solidFill>
                <a:hlinkClick r:id="rId4">
                  <a:extLst>
                    <a:ext uri="{A12FA001-AC4F-418D-AE19-62706E023703}">
                      <ahyp:hlinkClr xmlns:ahyp="http://schemas.microsoft.com/office/drawing/2018/hyperlinkcolor" val="tx"/>
                    </a:ext>
                  </a:extLst>
                </a:hlinkClick>
              </a:rPr>
              <a:t>Microsoft Digital Defense Report 2022</a:t>
            </a:r>
            <a:r>
              <a:rPr lang="en-US" sz="800" spc="-10">
                <a:solidFill>
                  <a:srgbClr val="505050"/>
                </a:solidFill>
              </a:rPr>
              <a:t>, 2022.</a:t>
            </a:r>
          </a:p>
          <a:p>
            <a:pPr>
              <a:lnSpc>
                <a:spcPct val="105000"/>
              </a:lnSpc>
            </a:pPr>
            <a:r>
              <a:rPr lang="en-US" sz="800" spc="-10" baseline="30000">
                <a:solidFill>
                  <a:srgbClr val="505050"/>
                </a:solidFill>
              </a:rPr>
              <a:t>2</a:t>
            </a:r>
            <a:r>
              <a:rPr lang="en-US" sz="800" spc="-10">
                <a:solidFill>
                  <a:srgbClr val="505050"/>
                </a:solidFill>
              </a:rPr>
              <a:t>Microsoft, </a:t>
            </a:r>
            <a:r>
              <a:rPr lang="en-US" sz="800" spc="-10">
                <a:solidFill>
                  <a:srgbClr val="0078D4"/>
                </a:solidFill>
                <a:hlinkClick r:id="rId5">
                  <a:extLst>
                    <a:ext uri="{A12FA001-AC4F-418D-AE19-62706E023703}">
                      <ahyp:hlinkClr xmlns:ahyp="http://schemas.microsoft.com/office/drawing/2018/hyperlinkcolor" val="tx"/>
                    </a:ext>
                  </a:extLst>
                </a:hlinkClick>
              </a:rPr>
              <a:t>Cyber Resilience</a:t>
            </a:r>
            <a:r>
              <a:rPr lang="en-US" sz="800" spc="-10">
                <a:solidFill>
                  <a:srgbClr val="505050"/>
                </a:solidFill>
              </a:rPr>
              <a:t>, 2022.</a:t>
            </a:r>
            <a:endParaRPr lang="en-CA" sz="800" spc="-10">
              <a:solidFill>
                <a:srgbClr val="505050"/>
              </a:solidFill>
            </a:endParaRPr>
          </a:p>
        </p:txBody>
      </p:sp>
      <p:grpSp>
        <p:nvGrpSpPr>
          <p:cNvPr id="14" name="Group 13">
            <a:extLst>
              <a:ext uri="{FF2B5EF4-FFF2-40B4-BE49-F238E27FC236}">
                <a16:creationId xmlns:a16="http://schemas.microsoft.com/office/drawing/2014/main" id="{747A8C20-F21E-84E6-683E-A7C724D2CDEB}"/>
              </a:ext>
            </a:extLst>
          </p:cNvPr>
          <p:cNvGrpSpPr/>
          <p:nvPr/>
        </p:nvGrpSpPr>
        <p:grpSpPr>
          <a:xfrm>
            <a:off x="443984" y="1773247"/>
            <a:ext cx="3081830" cy="4762043"/>
            <a:chOff x="-4611423" y="3697288"/>
            <a:chExt cx="3081830" cy="4762043"/>
          </a:xfrm>
        </p:grpSpPr>
        <p:sp>
          <p:nvSpPr>
            <p:cNvPr id="3" name="TextBox 2">
              <a:extLst>
                <a:ext uri="{FF2B5EF4-FFF2-40B4-BE49-F238E27FC236}">
                  <a16:creationId xmlns:a16="http://schemas.microsoft.com/office/drawing/2014/main" id="{E00E65E9-ACA9-00B4-9C42-1EFA60FADC0F}"/>
                </a:ext>
              </a:extLst>
            </p:cNvPr>
            <p:cNvSpPr txBox="1"/>
            <p:nvPr/>
          </p:nvSpPr>
          <p:spPr>
            <a:xfrm>
              <a:off x="-4035954" y="3712677"/>
              <a:ext cx="2135049" cy="492443"/>
            </a:xfrm>
            <a:prstGeom prst="rect">
              <a:avLst/>
            </a:prstGeom>
            <a:noFill/>
          </p:spPr>
          <p:txBody>
            <a:bodyPr wrap="square" lIns="91440" tIns="45720" rIns="91440" bIns="45720" rtlCol="0" anchor="t">
              <a:spAutoFit/>
            </a:bodyPr>
            <a:lstStyle/>
            <a:p>
              <a:pPr>
                <a:spcBef>
                  <a:spcPts val="600"/>
                </a:spcBef>
              </a:pPr>
              <a:r>
                <a:rPr lang="en-US" sz="1300" spc="-10">
                  <a:solidFill>
                    <a:srgbClr val="505050"/>
                  </a:solidFill>
                  <a:latin typeface="Segoe UI Semibold"/>
                  <a:cs typeface="Segoe UI Semibold"/>
                </a:rPr>
                <a:t>Implement basic measures</a:t>
              </a:r>
            </a:p>
          </p:txBody>
        </p:sp>
        <p:sp>
          <p:nvSpPr>
            <p:cNvPr id="9" name="TextBox 8">
              <a:extLst>
                <a:ext uri="{FF2B5EF4-FFF2-40B4-BE49-F238E27FC236}">
                  <a16:creationId xmlns:a16="http://schemas.microsoft.com/office/drawing/2014/main" id="{96434B69-5C94-F527-7F0A-763EE89F4093}"/>
                </a:ext>
              </a:extLst>
            </p:cNvPr>
            <p:cNvSpPr txBox="1"/>
            <p:nvPr/>
          </p:nvSpPr>
          <p:spPr>
            <a:xfrm>
              <a:off x="-4611423" y="3697288"/>
              <a:ext cx="956196"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01</a:t>
              </a:r>
              <a:endParaRPr lang="en-US" sz="1100" spc="-10">
                <a:solidFill>
                  <a:srgbClr val="505050"/>
                </a:solidFill>
              </a:endParaRPr>
            </a:p>
          </p:txBody>
        </p:sp>
        <p:sp>
          <p:nvSpPr>
            <p:cNvPr id="13" name="TextBox 12">
              <a:extLst>
                <a:ext uri="{FF2B5EF4-FFF2-40B4-BE49-F238E27FC236}">
                  <a16:creationId xmlns:a16="http://schemas.microsoft.com/office/drawing/2014/main" id="{FB1FB9B4-9D91-F9C2-0A07-1B7BD87B1050}"/>
                </a:ext>
              </a:extLst>
            </p:cNvPr>
            <p:cNvSpPr txBox="1"/>
            <p:nvPr/>
          </p:nvSpPr>
          <p:spPr>
            <a:xfrm>
              <a:off x="-4611423" y="4304347"/>
              <a:ext cx="3081830" cy="4154984"/>
            </a:xfrm>
            <a:prstGeom prst="rect">
              <a:avLst/>
            </a:prstGeom>
            <a:noFill/>
          </p:spPr>
          <p:txBody>
            <a:bodyPr wrap="square" lIns="91440" tIns="45720" rIns="91440" bIns="45720" rtlCol="0" anchor="t">
              <a:spAutoFit/>
            </a:bodyPr>
            <a:lstStyle/>
            <a:p>
              <a:r>
                <a:rPr lang="en-US" sz="1200" spc="-10" dirty="0">
                  <a:solidFill>
                    <a:srgbClr val="505050"/>
                  </a:solidFill>
                </a:rPr>
                <a:t>The majority of cyberattacks can be stopped by implementing simple practices including eliminating antiquated applications, devices, and infrastructure. Automating highly manual processes, enabling multi-factor authentication (MFA), adopting </a:t>
              </a:r>
              <a:r>
                <a:rPr lang="en-US" sz="1200" spc="-10" dirty="0">
                  <a:solidFill>
                    <a:srgbClr val="505050"/>
                  </a:solidFill>
                  <a:hlinkClick r:id="rId6"/>
                </a:rPr>
                <a:t>Zero Trust principles</a:t>
              </a:r>
              <a:r>
                <a:rPr lang="en-US" sz="1200" spc="-10" dirty="0">
                  <a:solidFill>
                    <a:srgbClr val="505050"/>
                  </a:solidFill>
                </a:rPr>
                <a:t>, and using modern anti-malware are also advised. </a:t>
              </a:r>
            </a:p>
            <a:p>
              <a:endParaRPr lang="en-US" sz="1200" spc="-10" dirty="0">
                <a:solidFill>
                  <a:srgbClr val="505050"/>
                </a:solidFill>
              </a:endParaRPr>
            </a:p>
            <a:p>
              <a:r>
                <a:rPr lang="en-US" sz="1200" spc="-10" dirty="0">
                  <a:solidFill>
                    <a:srgbClr val="505050"/>
                  </a:solidFill>
                </a:rPr>
                <a:t>Regularly applying firmware and software updates eliminates vulnerabilities on an on-going basis. Firmware attacks represent one of the most significant risks for organizations, potentially giving bad actors unrestricted and undetected access to your network through devices from laptops to printers, routers, and more. </a:t>
              </a:r>
              <a:endParaRPr lang="en-US" sz="1200" spc="-10" dirty="0">
                <a:solidFill>
                  <a:srgbClr val="505050"/>
                </a:solidFill>
                <a:cs typeface="Segoe UI"/>
              </a:endParaRPr>
            </a:p>
            <a:p>
              <a:endParaRPr lang="en-US" sz="1200" spc="-10" dirty="0">
                <a:solidFill>
                  <a:srgbClr val="505050"/>
                </a:solidFill>
              </a:endParaRPr>
            </a:p>
            <a:p>
              <a:r>
                <a:rPr lang="en-US" sz="1200" spc="-10" dirty="0">
                  <a:solidFill>
                    <a:srgbClr val="505050"/>
                  </a:solidFill>
                </a:rPr>
                <a:t>A key first step in building cyber resilience is auditing user endpoints to identify those containing accessible firmware. </a:t>
              </a:r>
              <a:endParaRPr lang="en-US" sz="1200" spc="-10" dirty="0">
                <a:solidFill>
                  <a:srgbClr val="505050"/>
                </a:solidFill>
                <a:cs typeface="Segoe UI"/>
              </a:endParaRPr>
            </a:p>
          </p:txBody>
        </p:sp>
      </p:grpSp>
      <p:sp>
        <p:nvSpPr>
          <p:cNvPr id="6" name="object 3">
            <a:extLst>
              <a:ext uri="{FF2B5EF4-FFF2-40B4-BE49-F238E27FC236}">
                <a16:creationId xmlns:a16="http://schemas.microsoft.com/office/drawing/2014/main" id="{4AF644DE-6054-934A-9821-48DBF21A4920}"/>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4</a:t>
            </a:fld>
            <a:endParaRPr lang="en-US" sz="800" spc="100">
              <a:solidFill>
                <a:srgbClr val="505050"/>
              </a:solidFill>
              <a:cs typeface="DM Sans"/>
            </a:endParaRPr>
          </a:p>
        </p:txBody>
      </p:sp>
      <p:pic>
        <p:nvPicPr>
          <p:cNvPr id="16" name="Picture 15" descr="Graphical user interface, application&#10;&#10;Description automatically generated">
            <a:extLst>
              <a:ext uri="{FF2B5EF4-FFF2-40B4-BE49-F238E27FC236}">
                <a16:creationId xmlns:a16="http://schemas.microsoft.com/office/drawing/2014/main" id="{76C350C3-21D1-2DB3-4FA7-E755D160BB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331148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16724-0864-4933-8A21-C28C84A0ADAD}"/>
              </a:ext>
            </a:extLst>
          </p:cNvPr>
          <p:cNvSpPr/>
          <p:nvPr/>
        </p:nvSpPr>
        <p:spPr>
          <a:xfrm>
            <a:off x="3974400" y="0"/>
            <a:ext cx="3798000" cy="100584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410576" y="577656"/>
            <a:ext cx="2858400" cy="6463308"/>
          </a:xfrm>
          <a:prstGeom prst="rect">
            <a:avLst/>
          </a:prstGeom>
          <a:noFill/>
        </p:spPr>
        <p:txBody>
          <a:bodyPr wrap="square" lIns="91440" tIns="45720" rIns="91440" bIns="45720" rtlCol="0" anchor="t">
            <a:spAutoFit/>
          </a:bodyPr>
          <a:lstStyle/>
          <a:p>
            <a:r>
              <a:rPr lang="en-US">
                <a:solidFill>
                  <a:srgbClr val="505050"/>
                </a:solidFill>
                <a:latin typeface="+mj-lt"/>
                <a:ea typeface="Roboto"/>
              </a:rPr>
              <a:t>Key components of a cyber-resilient infrastructure</a:t>
            </a:r>
            <a:endParaRPr lang="en-US" sz="1200" spc="-10">
              <a:solidFill>
                <a:srgbClr val="505050"/>
              </a:solidFill>
              <a:ea typeface="Roboto"/>
            </a:endParaRPr>
          </a:p>
          <a:p>
            <a:endParaRPr lang="en-US" sz="1200" spc="-10">
              <a:solidFill>
                <a:srgbClr val="505050"/>
              </a:solidFill>
              <a:latin typeface="Segoe UI Semibold" panose="020B0702040204020203" pitchFamily="34" charset="0"/>
              <a:cs typeface="Segoe UI Semibold" panose="020B0702040204020203" pitchFamily="34" charset="0"/>
            </a:endParaRPr>
          </a:p>
          <a:p>
            <a:pPr marL="171450" indent="-171450">
              <a:spcAft>
                <a:spcPts val="600"/>
              </a:spcAft>
              <a:buFont typeface="Arial" panose="020B0604020202020204" pitchFamily="34" charset="0"/>
              <a:buChar char="•"/>
            </a:pPr>
            <a:r>
              <a:rPr lang="en-US" sz="1200" spc="-10">
                <a:solidFill>
                  <a:srgbClr val="505050"/>
                </a:solidFill>
              </a:rPr>
              <a:t>Create a firmware protection plan and stay on top of firmware, UEFI, and operating system updates that can provide additional protection against emerging threats.  </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Accelerate automation of manual tasks such as remote updates and device activation, leaving the IT workforce more time for high-touch activities.</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Activate a schedule to keep UEFI, firmware, and security updates current. </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Enable MFA for all end users and implement a conditional access strategy.</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Implement biometric scanning—such as Windows Hello for Business—to reduce reliance on codes, card scans, and passwords.</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Adopt devices considered to be Secured-core PCs or configure your devices to meet similar requirements. </a:t>
            </a:r>
            <a:endParaRPr lang="en-US" sz="1200" spc="-10">
              <a:solidFill>
                <a:srgbClr val="505050"/>
              </a:solidFill>
              <a:cs typeface="Segoe UI"/>
            </a:endParaRPr>
          </a:p>
          <a:p>
            <a:pPr marL="171450" indent="-171450">
              <a:spcAft>
                <a:spcPts val="600"/>
              </a:spcAft>
              <a:buFont typeface="Arial" panose="020B0604020202020204" pitchFamily="34" charset="0"/>
              <a:buChar char="•"/>
            </a:pPr>
            <a:r>
              <a:rPr lang="en-US" sz="1200" spc="-10">
                <a:solidFill>
                  <a:srgbClr val="505050"/>
                </a:solidFill>
              </a:rPr>
              <a:t>Reduce vulnerabilities in endpoint devices by turning off unused functionality such as Bluetooth or video cameras.</a:t>
            </a:r>
            <a:endParaRPr lang="en-US" sz="1200" spc="-10">
              <a:solidFill>
                <a:srgbClr val="505050"/>
              </a:solidFill>
              <a:cs typeface="Segoe UI"/>
            </a:endParaRPr>
          </a:p>
        </p:txBody>
      </p:sp>
      <p:pic>
        <p:nvPicPr>
          <p:cNvPr id="8" name="Picture 7" descr="A picture containing computer, indoor, computer, kitchen appliance&#10;&#10;Description automatically generated">
            <a:extLst>
              <a:ext uri="{FF2B5EF4-FFF2-40B4-BE49-F238E27FC236}">
                <a16:creationId xmlns:a16="http://schemas.microsoft.com/office/drawing/2014/main" id="{E4E290D3-38E3-2EF0-184D-9F99AFACDCED}"/>
              </a:ext>
            </a:extLst>
          </p:cNvPr>
          <p:cNvPicPr>
            <a:picLocks noChangeAspect="1"/>
          </p:cNvPicPr>
          <p:nvPr/>
        </p:nvPicPr>
        <p:blipFill rotWithShape="1">
          <a:blip r:embed="rId2">
            <a:extLst>
              <a:ext uri="{28A0092B-C50C-407E-A947-70E740481C1C}">
                <a14:useLocalDpi xmlns:a14="http://schemas.microsoft.com/office/drawing/2010/main" val="0"/>
              </a:ext>
            </a:extLst>
          </a:blip>
          <a:srcRect l="20676" r="11280"/>
          <a:stretch/>
        </p:blipFill>
        <p:spPr>
          <a:xfrm>
            <a:off x="4248000" y="6904993"/>
            <a:ext cx="3524400" cy="2913497"/>
          </a:xfrm>
          <a:prstGeom prst="rect">
            <a:avLst/>
          </a:prstGeom>
        </p:spPr>
      </p:pic>
      <p:sp>
        <p:nvSpPr>
          <p:cNvPr id="12" name="TextBox 11">
            <a:extLst>
              <a:ext uri="{FF2B5EF4-FFF2-40B4-BE49-F238E27FC236}">
                <a16:creationId xmlns:a16="http://schemas.microsoft.com/office/drawing/2014/main" id="{39DDDBAE-EAED-D396-F145-7635117DB429}"/>
              </a:ext>
            </a:extLst>
          </p:cNvPr>
          <p:cNvSpPr txBox="1"/>
          <p:nvPr/>
        </p:nvSpPr>
        <p:spPr>
          <a:xfrm>
            <a:off x="443177" y="7012856"/>
            <a:ext cx="3081830" cy="2492990"/>
          </a:xfrm>
          <a:prstGeom prst="rect">
            <a:avLst/>
          </a:prstGeom>
          <a:noFill/>
        </p:spPr>
        <p:txBody>
          <a:bodyPr wrap="square" lIns="91440" tIns="45720" rIns="91440" bIns="45720" rtlCol="0" anchor="t">
            <a:spAutoFit/>
          </a:bodyPr>
          <a:lstStyle/>
          <a:p>
            <a:r>
              <a:rPr lang="en-US" sz="1200" spc="-10">
                <a:solidFill>
                  <a:srgbClr val="505050"/>
                </a:solidFill>
              </a:rPr>
              <a:t>Compromise at the hardware level through a physical device such as a laptop, tablet, smartphone, or IoT device flows up, compromising other layers to reach the data and networks they’re intended to protect. </a:t>
            </a:r>
          </a:p>
          <a:p>
            <a:endParaRPr lang="en-US" sz="1200" spc="-10">
              <a:solidFill>
                <a:srgbClr val="505050"/>
              </a:solidFill>
            </a:endParaRPr>
          </a:p>
          <a:p>
            <a:r>
              <a:rPr lang="en-US" sz="1200" spc="-10">
                <a:solidFill>
                  <a:srgbClr val="505050"/>
                </a:solidFill>
              </a:rPr>
              <a:t>Partnering with technology decision-makers to choose the right device is foundational to your cyber resilience plan. Factors such as performance aligned with use, scalability, compatibility, reliability, and the security of the device itself, all come into play.</a:t>
            </a:r>
            <a:endParaRPr lang="en-US" sz="1200" spc="-10">
              <a:solidFill>
                <a:srgbClr val="505050"/>
              </a:solidFill>
              <a:cs typeface="Segoe UI"/>
            </a:endParaRPr>
          </a:p>
        </p:txBody>
      </p:sp>
      <p:sp>
        <p:nvSpPr>
          <p:cNvPr id="4" name="TextBox 3">
            <a:extLst>
              <a:ext uri="{FF2B5EF4-FFF2-40B4-BE49-F238E27FC236}">
                <a16:creationId xmlns:a16="http://schemas.microsoft.com/office/drawing/2014/main" id="{9351C1DA-AFE2-AEDE-B337-4D566E742535}"/>
              </a:ext>
            </a:extLst>
          </p:cNvPr>
          <p:cNvSpPr txBox="1"/>
          <p:nvPr/>
        </p:nvSpPr>
        <p:spPr>
          <a:xfrm>
            <a:off x="1018646" y="592187"/>
            <a:ext cx="2135049" cy="492443"/>
          </a:xfrm>
          <a:prstGeom prst="rect">
            <a:avLst/>
          </a:prstGeom>
          <a:noFill/>
        </p:spPr>
        <p:txBody>
          <a:bodyPr wrap="square" rtlCol="0">
            <a:spAutoFit/>
          </a:bodyPr>
          <a:lstStyle/>
          <a:p>
            <a:pPr>
              <a:spcBef>
                <a:spcPts val="600"/>
              </a:spcBef>
            </a:pPr>
            <a:r>
              <a:rPr lang="en-US" sz="1300" spc="-10">
                <a:solidFill>
                  <a:srgbClr val="505050"/>
                </a:solidFill>
                <a:latin typeface="Segoe UI Semibold" panose="020B0702040204020203" pitchFamily="34" charset="0"/>
                <a:cs typeface="Segoe UI Semibold" panose="020B0702040204020203" pitchFamily="34" charset="0"/>
              </a:rPr>
              <a:t>Invest in technology that withstands disruption</a:t>
            </a:r>
          </a:p>
        </p:txBody>
      </p:sp>
      <p:sp>
        <p:nvSpPr>
          <p:cNvPr id="10" name="TextBox 9">
            <a:extLst>
              <a:ext uri="{FF2B5EF4-FFF2-40B4-BE49-F238E27FC236}">
                <a16:creationId xmlns:a16="http://schemas.microsoft.com/office/drawing/2014/main" id="{CD0B278F-13C2-128F-E160-534D051F2321}"/>
              </a:ext>
            </a:extLst>
          </p:cNvPr>
          <p:cNvSpPr txBox="1"/>
          <p:nvPr/>
        </p:nvSpPr>
        <p:spPr>
          <a:xfrm>
            <a:off x="443177" y="576798"/>
            <a:ext cx="956196"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02</a:t>
            </a:r>
            <a:endParaRPr lang="en-US" sz="1200" spc="-10">
              <a:solidFill>
                <a:srgbClr val="505050"/>
              </a:solidFill>
            </a:endParaRPr>
          </a:p>
        </p:txBody>
      </p:sp>
      <p:sp>
        <p:nvSpPr>
          <p:cNvPr id="11" name="TextBox 10">
            <a:extLst>
              <a:ext uri="{FF2B5EF4-FFF2-40B4-BE49-F238E27FC236}">
                <a16:creationId xmlns:a16="http://schemas.microsoft.com/office/drawing/2014/main" id="{A780FADA-8A16-F50B-97A1-84593CA0BD5F}"/>
              </a:ext>
            </a:extLst>
          </p:cNvPr>
          <p:cNvSpPr txBox="1"/>
          <p:nvPr/>
        </p:nvSpPr>
        <p:spPr>
          <a:xfrm>
            <a:off x="443177" y="1183857"/>
            <a:ext cx="3081830" cy="2308324"/>
          </a:xfrm>
          <a:prstGeom prst="rect">
            <a:avLst/>
          </a:prstGeom>
          <a:noFill/>
        </p:spPr>
        <p:txBody>
          <a:bodyPr wrap="square" rtlCol="0">
            <a:spAutoFit/>
          </a:bodyPr>
          <a:lstStyle/>
          <a:p>
            <a:r>
              <a:rPr lang="en-US" sz="1200" spc="-10">
                <a:solidFill>
                  <a:srgbClr val="505050"/>
                </a:solidFill>
              </a:rPr>
              <a:t>Security decision-makers (SDMs) are investing heavily in software security. Firewalls and data encryption, intrusion detection, and attack prevention are at the top of the list. However, neglecting to understand the vulnerability of hardware can undermine all efforts. </a:t>
            </a:r>
          </a:p>
          <a:p>
            <a:endParaRPr lang="en-US" sz="1200" spc="-10">
              <a:solidFill>
                <a:srgbClr val="505050"/>
              </a:solidFill>
            </a:endParaRPr>
          </a:p>
          <a:p>
            <a:r>
              <a:rPr lang="en-US" sz="1200" spc="-10">
                <a:solidFill>
                  <a:srgbClr val="505050"/>
                </a:solidFill>
              </a:rPr>
              <a:t>A typical security infrastructure is composed of several layers that work together to protect an organization’s assets, data, and its operations.</a:t>
            </a:r>
          </a:p>
        </p:txBody>
      </p:sp>
      <p:sp>
        <p:nvSpPr>
          <p:cNvPr id="37" name="Rectangle: Single Corner Rounded 36">
            <a:extLst>
              <a:ext uri="{FF2B5EF4-FFF2-40B4-BE49-F238E27FC236}">
                <a16:creationId xmlns:a16="http://schemas.microsoft.com/office/drawing/2014/main" id="{8EE1415F-8391-C2DD-4EA7-906CFD13A52E}"/>
              </a:ext>
            </a:extLst>
          </p:cNvPr>
          <p:cNvSpPr>
            <a:spLocks/>
          </p:cNvSpPr>
          <p:nvPr/>
        </p:nvSpPr>
        <p:spPr>
          <a:xfrm>
            <a:off x="546268" y="3637575"/>
            <a:ext cx="2924708" cy="3189944"/>
          </a:xfrm>
          <a:prstGeom prst="round1Rect">
            <a:avLst>
              <a:gd name="adj" fmla="val 26327"/>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5" name="Rectangle: Single Corner Rounded 34">
            <a:extLst>
              <a:ext uri="{FF2B5EF4-FFF2-40B4-BE49-F238E27FC236}">
                <a16:creationId xmlns:a16="http://schemas.microsoft.com/office/drawing/2014/main" id="{D4DC969F-966B-6864-DCBD-04ECD4734CE0}"/>
              </a:ext>
            </a:extLst>
          </p:cNvPr>
          <p:cNvSpPr>
            <a:spLocks/>
          </p:cNvSpPr>
          <p:nvPr/>
        </p:nvSpPr>
        <p:spPr>
          <a:xfrm>
            <a:off x="546268" y="4275564"/>
            <a:ext cx="2459400" cy="2551955"/>
          </a:xfrm>
          <a:prstGeom prst="round1Rect">
            <a:avLst>
              <a:gd name="adj" fmla="val 28801"/>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8" name="Rectangle: Single Corner Rounded 37">
            <a:extLst>
              <a:ext uri="{FF2B5EF4-FFF2-40B4-BE49-F238E27FC236}">
                <a16:creationId xmlns:a16="http://schemas.microsoft.com/office/drawing/2014/main" id="{48D4035F-4A30-78E7-29B7-F3A8F3F11EF4}"/>
              </a:ext>
            </a:extLst>
          </p:cNvPr>
          <p:cNvSpPr>
            <a:spLocks/>
          </p:cNvSpPr>
          <p:nvPr/>
        </p:nvSpPr>
        <p:spPr>
          <a:xfrm>
            <a:off x="546267" y="4913553"/>
            <a:ext cx="1985731" cy="1913966"/>
          </a:xfrm>
          <a:prstGeom prst="round1Rect">
            <a:avLst>
              <a:gd name="adj" fmla="val 30672"/>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39" name="Rectangle: Single Corner Rounded 38">
            <a:extLst>
              <a:ext uri="{FF2B5EF4-FFF2-40B4-BE49-F238E27FC236}">
                <a16:creationId xmlns:a16="http://schemas.microsoft.com/office/drawing/2014/main" id="{AFF59274-3135-5699-5FC3-10FCB63012B5}"/>
              </a:ext>
            </a:extLst>
          </p:cNvPr>
          <p:cNvSpPr>
            <a:spLocks/>
          </p:cNvSpPr>
          <p:nvPr/>
        </p:nvSpPr>
        <p:spPr>
          <a:xfrm>
            <a:off x="546269" y="5592509"/>
            <a:ext cx="1528064" cy="1235010"/>
          </a:xfrm>
          <a:prstGeom prst="round1Rect">
            <a:avLst>
              <a:gd name="adj" fmla="val 43786"/>
            </a:avLst>
          </a:prstGeom>
          <a:solidFill>
            <a:srgbClr val="0078D4">
              <a:alpha val="15000"/>
            </a:srgbClr>
          </a:solidFill>
          <a:ln>
            <a:noFill/>
          </a:ln>
          <a:effectLst>
            <a:glow rad="317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52" name="TextBox 51">
            <a:extLst>
              <a:ext uri="{FF2B5EF4-FFF2-40B4-BE49-F238E27FC236}">
                <a16:creationId xmlns:a16="http://schemas.microsoft.com/office/drawing/2014/main" id="{2218F5DB-2DB6-5A5F-DA2E-F9E51719817E}"/>
              </a:ext>
            </a:extLst>
          </p:cNvPr>
          <p:cNvSpPr txBox="1"/>
          <p:nvPr/>
        </p:nvSpPr>
        <p:spPr>
          <a:xfrm>
            <a:off x="606370" y="3778666"/>
            <a:ext cx="2268597" cy="400110"/>
          </a:xfrm>
          <a:prstGeom prst="rect">
            <a:avLst/>
          </a:prstGeom>
          <a:noFill/>
        </p:spPr>
        <p:txBody>
          <a:bodyPr wrap="square" rtlCol="0" anchor="ctr">
            <a:spAutoFit/>
          </a:bodyPr>
          <a:lstStyle/>
          <a:p>
            <a:pPr>
              <a:spcAft>
                <a:spcPts val="600"/>
              </a:spcAft>
            </a:pPr>
            <a:r>
              <a:rPr lang="en-US" sz="1000" spc="-10">
                <a:latin typeface="Segoe UI Semibold" panose="020B0702040204020203" pitchFamily="34" charset="0"/>
                <a:cs typeface="Segoe UI Semibold" panose="020B0702040204020203" pitchFamily="34" charset="0"/>
              </a:rPr>
              <a:t>Policies, roles, responsibilities, standards, and best practices.</a:t>
            </a:r>
          </a:p>
        </p:txBody>
      </p:sp>
      <p:sp>
        <p:nvSpPr>
          <p:cNvPr id="9" name="TextBox 8">
            <a:extLst>
              <a:ext uri="{FF2B5EF4-FFF2-40B4-BE49-F238E27FC236}">
                <a16:creationId xmlns:a16="http://schemas.microsoft.com/office/drawing/2014/main" id="{5EE18CAA-57E6-B40E-D200-C73609B4C5AB}"/>
              </a:ext>
            </a:extLst>
          </p:cNvPr>
          <p:cNvSpPr txBox="1"/>
          <p:nvPr/>
        </p:nvSpPr>
        <p:spPr>
          <a:xfrm>
            <a:off x="614837" y="5689688"/>
            <a:ext cx="1371431" cy="1015663"/>
          </a:xfrm>
          <a:prstGeom prst="rect">
            <a:avLst/>
          </a:prstGeom>
          <a:noFill/>
        </p:spPr>
        <p:txBody>
          <a:bodyPr wrap="square" rtlCol="0" anchor="ctr">
            <a:spAutoFit/>
          </a:bodyPr>
          <a:lstStyle/>
          <a:p>
            <a:pPr>
              <a:spcAft>
                <a:spcPts val="600"/>
              </a:spcAft>
            </a:pPr>
            <a:r>
              <a:rPr lang="en-US" sz="1000" spc="-10">
                <a:latin typeface="Segoe UI Semibold" panose="020B0702040204020203" pitchFamily="34" charset="0"/>
                <a:cs typeface="Segoe UI Semibold" panose="020B0702040204020203" pitchFamily="34" charset="0"/>
              </a:rPr>
              <a:t>Technology, hardware, and software providing encryption, monitoring, and antivirus protection.</a:t>
            </a:r>
          </a:p>
        </p:txBody>
      </p:sp>
      <p:sp>
        <p:nvSpPr>
          <p:cNvPr id="46" name="TextBox 45">
            <a:extLst>
              <a:ext uri="{FF2B5EF4-FFF2-40B4-BE49-F238E27FC236}">
                <a16:creationId xmlns:a16="http://schemas.microsoft.com/office/drawing/2014/main" id="{61D6E5DE-B1DE-8DFA-716D-AAA6C5235E72}"/>
              </a:ext>
            </a:extLst>
          </p:cNvPr>
          <p:cNvSpPr txBox="1"/>
          <p:nvPr/>
        </p:nvSpPr>
        <p:spPr>
          <a:xfrm>
            <a:off x="606371" y="4967565"/>
            <a:ext cx="1734460" cy="553998"/>
          </a:xfrm>
          <a:prstGeom prst="rect">
            <a:avLst/>
          </a:prstGeom>
          <a:noFill/>
        </p:spPr>
        <p:txBody>
          <a:bodyPr wrap="square" rtlCol="0" anchor="ctr">
            <a:spAutoFit/>
          </a:bodyPr>
          <a:lstStyle/>
          <a:p>
            <a:pPr>
              <a:spcAft>
                <a:spcPts val="600"/>
              </a:spcAft>
            </a:pPr>
            <a:r>
              <a:rPr lang="en-US" sz="1000" spc="-10">
                <a:latin typeface="Segoe UI Semibold" panose="020B0702040204020203" pitchFamily="34" charset="0"/>
                <a:cs typeface="Segoe UI Semibold" panose="020B0702040204020203" pitchFamily="34" charset="0"/>
              </a:rPr>
              <a:t>Access to network, digital resources, physical property, and spaces.</a:t>
            </a:r>
          </a:p>
        </p:txBody>
      </p:sp>
      <p:sp>
        <p:nvSpPr>
          <p:cNvPr id="49" name="TextBox 48">
            <a:extLst>
              <a:ext uri="{FF2B5EF4-FFF2-40B4-BE49-F238E27FC236}">
                <a16:creationId xmlns:a16="http://schemas.microsoft.com/office/drawing/2014/main" id="{F844484F-7DF2-D8BC-89EA-BC87FDF81F85}"/>
              </a:ext>
            </a:extLst>
          </p:cNvPr>
          <p:cNvSpPr txBox="1"/>
          <p:nvPr/>
        </p:nvSpPr>
        <p:spPr>
          <a:xfrm>
            <a:off x="606372" y="4316975"/>
            <a:ext cx="1985732" cy="553998"/>
          </a:xfrm>
          <a:prstGeom prst="rect">
            <a:avLst/>
          </a:prstGeom>
          <a:noFill/>
        </p:spPr>
        <p:txBody>
          <a:bodyPr wrap="square" rtlCol="0" anchor="ctr">
            <a:spAutoFit/>
          </a:bodyPr>
          <a:lstStyle/>
          <a:p>
            <a:pPr>
              <a:spcAft>
                <a:spcPts val="600"/>
              </a:spcAft>
            </a:pPr>
            <a:r>
              <a:rPr lang="en-US" sz="1000" spc="-10">
                <a:latin typeface="Segoe UI Semibold" panose="020B0702040204020203" pitchFamily="34" charset="0"/>
                <a:cs typeface="Segoe UI Semibold" panose="020B0702040204020203" pitchFamily="34" charset="0"/>
              </a:rPr>
              <a:t>Identity management, permissions, and authentication of users.</a:t>
            </a:r>
          </a:p>
        </p:txBody>
      </p:sp>
      <p:sp>
        <p:nvSpPr>
          <p:cNvPr id="19" name="object 3">
            <a:extLst>
              <a:ext uri="{FF2B5EF4-FFF2-40B4-BE49-F238E27FC236}">
                <a16:creationId xmlns:a16="http://schemas.microsoft.com/office/drawing/2014/main" id="{698E7CBD-40AB-72E5-7300-CBDAA3778B8F}"/>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5</a:t>
            </a:fld>
            <a:endParaRPr lang="en-US" sz="800" spc="100">
              <a:solidFill>
                <a:srgbClr val="505050"/>
              </a:solidFill>
              <a:cs typeface="DM Sans"/>
            </a:endParaRPr>
          </a:p>
        </p:txBody>
      </p:sp>
      <p:pic>
        <p:nvPicPr>
          <p:cNvPr id="21" name="Picture 20" descr="Graphical user interface, application&#10;&#10;Description automatically generated">
            <a:extLst>
              <a:ext uri="{FF2B5EF4-FFF2-40B4-BE49-F238E27FC236}">
                <a16:creationId xmlns:a16="http://schemas.microsoft.com/office/drawing/2014/main" id="{8B6BE825-53B3-EE3D-DE69-071A4D4EB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275990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01CDE-0AF7-BBAE-CE3A-088F96319473}"/>
              </a:ext>
            </a:extLst>
          </p:cNvPr>
          <p:cNvPicPr>
            <a:picLocks noChangeAspect="1"/>
          </p:cNvPicPr>
          <p:nvPr/>
        </p:nvPicPr>
        <p:blipFill rotWithShape="1">
          <a:blip r:embed="rId3">
            <a:extLst>
              <a:ext uri="{28A0092B-C50C-407E-A947-70E740481C1C}">
                <a14:useLocalDpi xmlns:a14="http://schemas.microsoft.com/office/drawing/2010/main" val="0"/>
              </a:ext>
            </a:extLst>
          </a:blip>
          <a:srcRect t="12176" b="10826"/>
          <a:stretch/>
        </p:blipFill>
        <p:spPr>
          <a:xfrm>
            <a:off x="0" y="6070291"/>
            <a:ext cx="7772400" cy="3988110"/>
          </a:xfrm>
          <a:prstGeom prst="rect">
            <a:avLst/>
          </a:prstGeom>
        </p:spPr>
      </p:pic>
      <p:sp>
        <p:nvSpPr>
          <p:cNvPr id="12" name="Rectangle 11">
            <a:extLst>
              <a:ext uri="{FF2B5EF4-FFF2-40B4-BE49-F238E27FC236}">
                <a16:creationId xmlns:a16="http://schemas.microsoft.com/office/drawing/2014/main" id="{DB7727EF-290D-96A6-024C-C985CF6DBA18}"/>
              </a:ext>
            </a:extLst>
          </p:cNvPr>
          <p:cNvSpPr/>
          <p:nvPr/>
        </p:nvSpPr>
        <p:spPr>
          <a:xfrm>
            <a:off x="1" y="9242425"/>
            <a:ext cx="7772399" cy="81597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146ABF7-23DE-6B69-8A8F-CAC6E7E972DE}"/>
              </a:ext>
            </a:extLst>
          </p:cNvPr>
          <p:cNvSpPr txBox="1"/>
          <p:nvPr/>
        </p:nvSpPr>
        <p:spPr>
          <a:xfrm>
            <a:off x="4234128" y="569618"/>
            <a:ext cx="2911687" cy="369332"/>
          </a:xfrm>
          <a:prstGeom prst="rect">
            <a:avLst/>
          </a:prstGeom>
          <a:noFill/>
          <a:ln>
            <a:noFill/>
          </a:ln>
        </p:spPr>
        <p:txBody>
          <a:bodyPr wrap="square" lIns="91440" tIns="45720" rIns="91440" bIns="45720" rtlCol="0" anchor="b">
            <a:spAutoFit/>
          </a:bodyPr>
          <a:lstStyle/>
          <a:p>
            <a:pPr>
              <a:defRPr/>
            </a:pPr>
            <a:r>
              <a:rPr lang="en-US">
                <a:solidFill>
                  <a:srgbClr val="505050"/>
                </a:solidFill>
                <a:latin typeface="+mj-lt"/>
                <a:ea typeface="Roboto" panose="02000000000000000000" pitchFamily="2" charset="0"/>
              </a:rPr>
              <a:t>Keep devices up-to-date</a:t>
            </a:r>
          </a:p>
        </p:txBody>
      </p:sp>
      <p:sp>
        <p:nvSpPr>
          <p:cNvPr id="6" name="TextBox 5">
            <a:extLst>
              <a:ext uri="{FF2B5EF4-FFF2-40B4-BE49-F238E27FC236}">
                <a16:creationId xmlns:a16="http://schemas.microsoft.com/office/drawing/2014/main" id="{6E18D997-EAB9-7BB8-E306-4731D492D453}"/>
              </a:ext>
            </a:extLst>
          </p:cNvPr>
          <p:cNvSpPr txBox="1"/>
          <p:nvPr/>
        </p:nvSpPr>
        <p:spPr>
          <a:xfrm>
            <a:off x="4230746" y="1248652"/>
            <a:ext cx="3081830" cy="2677656"/>
          </a:xfrm>
          <a:prstGeom prst="rect">
            <a:avLst/>
          </a:prstGeom>
          <a:noFill/>
        </p:spPr>
        <p:txBody>
          <a:bodyPr wrap="square" lIns="91440" tIns="45720" rIns="91440" bIns="45720" rtlCol="0" anchor="t">
            <a:spAutoFit/>
          </a:bodyPr>
          <a:lstStyle/>
          <a:p>
            <a:r>
              <a:rPr lang="en-US" sz="1200" spc="-10">
                <a:solidFill>
                  <a:srgbClr val="505050"/>
                </a:solidFill>
              </a:rPr>
              <a:t>While your IT team can always test and ringfence, keeping devices up-to-date at the firmware level reduces the risk and allows IT teams to focus on resilience and growth rather than defense and repair. </a:t>
            </a:r>
          </a:p>
          <a:p>
            <a:endParaRPr lang="en-US" sz="1200" spc="-10">
              <a:solidFill>
                <a:srgbClr val="505050"/>
              </a:solidFill>
            </a:endParaRPr>
          </a:p>
          <a:p>
            <a:r>
              <a:rPr lang="en-US" sz="1200" spc="-10">
                <a:solidFill>
                  <a:srgbClr val="505050"/>
                </a:solidFill>
              </a:rPr>
              <a:t>Beyond firmware, attacks against remotely managed devices are on the rise. These devices include laptops, cameras, and smart conference room technology that may be exposed through open ports and can be exploited by hackers. A recent study found that 46% of IoT/OT attack types were from remote management devices.</a:t>
            </a:r>
            <a:r>
              <a:rPr lang="en-US" sz="1200" spc="-10" baseline="30000">
                <a:solidFill>
                  <a:srgbClr val="505050"/>
                </a:solidFill>
              </a:rPr>
              <a:t>1</a:t>
            </a:r>
            <a:endParaRPr lang="en-US" sz="1200" spc="-10" baseline="30000">
              <a:solidFill>
                <a:srgbClr val="505050"/>
              </a:solidFill>
              <a:cs typeface="Segoe UI"/>
            </a:endParaRPr>
          </a:p>
        </p:txBody>
      </p:sp>
      <p:sp>
        <p:nvSpPr>
          <p:cNvPr id="7" name="Rectangle 6">
            <a:extLst>
              <a:ext uri="{FF2B5EF4-FFF2-40B4-BE49-F238E27FC236}">
                <a16:creationId xmlns:a16="http://schemas.microsoft.com/office/drawing/2014/main" id="{12216724-0864-4933-8A21-C28C84A0ADAD}"/>
              </a:ext>
            </a:extLst>
          </p:cNvPr>
          <p:cNvSpPr/>
          <p:nvPr/>
        </p:nvSpPr>
        <p:spPr>
          <a:xfrm>
            <a:off x="0" y="0"/>
            <a:ext cx="3798000" cy="57802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5FB9E8D-A3CE-DDE7-061B-3783B9D0870B}"/>
              </a:ext>
            </a:extLst>
          </p:cNvPr>
          <p:cNvSpPr txBox="1"/>
          <p:nvPr/>
        </p:nvSpPr>
        <p:spPr>
          <a:xfrm>
            <a:off x="436175" y="569188"/>
            <a:ext cx="3039797" cy="4985980"/>
          </a:xfrm>
          <a:prstGeom prst="rect">
            <a:avLst/>
          </a:prstGeom>
          <a:noFill/>
        </p:spPr>
        <p:txBody>
          <a:bodyPr wrap="square" rtlCol="0">
            <a:spAutoFit/>
          </a:bodyPr>
          <a:lstStyle/>
          <a:p>
            <a:r>
              <a:rPr lang="en-US">
                <a:solidFill>
                  <a:srgbClr val="505050"/>
                </a:solidFill>
                <a:latin typeface="+mj-lt"/>
                <a:ea typeface="Roboto" panose="02000000000000000000" pitchFamily="2" charset="0"/>
              </a:rPr>
              <a:t>Choosing cyber </a:t>
            </a:r>
          </a:p>
          <a:p>
            <a:r>
              <a:rPr lang="en-US">
                <a:solidFill>
                  <a:srgbClr val="505050"/>
                </a:solidFill>
                <a:latin typeface="+mj-lt"/>
                <a:ea typeface="Roboto" panose="02000000000000000000" pitchFamily="2" charset="0"/>
              </a:rPr>
              <a:t>resilient devices </a:t>
            </a:r>
          </a:p>
          <a:p>
            <a:endParaRPr lang="en-US" sz="1200" spc="-10">
              <a:solidFill>
                <a:srgbClr val="505050"/>
              </a:solidFill>
            </a:endParaRPr>
          </a:p>
          <a:p>
            <a:pPr marL="171450" indent="-171450">
              <a:spcAft>
                <a:spcPts val="600"/>
              </a:spcAft>
              <a:buFont typeface="Arial" panose="020B0604020202020204" pitchFamily="34" charset="0"/>
              <a:buChar char="•"/>
            </a:pPr>
            <a:r>
              <a:rPr lang="en-US" sz="1200" spc="-10">
                <a:solidFill>
                  <a:srgbClr val="505050"/>
                </a:solidFill>
              </a:rPr>
              <a:t>Research the best practices and standards for device security in your industry or sector.</a:t>
            </a:r>
          </a:p>
          <a:p>
            <a:pPr marL="171450" indent="-171450">
              <a:spcAft>
                <a:spcPts val="600"/>
              </a:spcAft>
              <a:buFont typeface="Arial" panose="020B0604020202020204" pitchFamily="34" charset="0"/>
              <a:buChar char="•"/>
            </a:pPr>
            <a:r>
              <a:rPr lang="en-US" sz="1200" spc="-10">
                <a:solidFill>
                  <a:srgbClr val="505050"/>
                </a:solidFill>
              </a:rPr>
              <a:t>Assess your current device inventory and identify any gaps or risks in terms of functionality, age, version, or security.</a:t>
            </a:r>
          </a:p>
          <a:p>
            <a:pPr marL="171450" indent="-171450">
              <a:spcAft>
                <a:spcPts val="600"/>
              </a:spcAft>
              <a:buFont typeface="Arial" panose="020B0604020202020204" pitchFamily="34" charset="0"/>
              <a:buChar char="•"/>
            </a:pPr>
            <a:r>
              <a:rPr lang="en-US" sz="1200" spc="-10">
                <a:solidFill>
                  <a:srgbClr val="505050"/>
                </a:solidFill>
              </a:rPr>
              <a:t>Compare different device options based on features, benefits, drawbacks, reviews, and ratings.</a:t>
            </a:r>
          </a:p>
          <a:p>
            <a:pPr marL="171450" indent="-171450">
              <a:spcAft>
                <a:spcPts val="600"/>
              </a:spcAft>
              <a:buFont typeface="Arial" panose="020B0604020202020204" pitchFamily="34" charset="0"/>
              <a:buChar char="•"/>
            </a:pPr>
            <a:r>
              <a:rPr lang="en-US" sz="1200" spc="-10">
                <a:solidFill>
                  <a:srgbClr val="505050"/>
                </a:solidFill>
              </a:rPr>
              <a:t>Consult with experts or vendors who can provide guidance or recommendations on device selection.</a:t>
            </a:r>
          </a:p>
          <a:p>
            <a:pPr marL="171450" indent="-171450">
              <a:spcAft>
                <a:spcPts val="600"/>
              </a:spcAft>
              <a:buFont typeface="Arial" panose="020B0604020202020204" pitchFamily="34" charset="0"/>
              <a:buChar char="•"/>
            </a:pPr>
            <a:r>
              <a:rPr lang="en-US" sz="1200" spc="-10">
                <a:solidFill>
                  <a:srgbClr val="505050"/>
                </a:solidFill>
              </a:rPr>
              <a:t>Test and evaluate the performance and security of your chosen devices before deploying them across your organization.</a:t>
            </a:r>
          </a:p>
          <a:p>
            <a:pPr marL="171450" indent="-171450">
              <a:spcAft>
                <a:spcPts val="600"/>
              </a:spcAft>
              <a:buFont typeface="Arial" panose="020B0604020202020204" pitchFamily="34" charset="0"/>
              <a:buChar char="•"/>
            </a:pPr>
            <a:r>
              <a:rPr lang="en-US" sz="1200" spc="-10">
                <a:solidFill>
                  <a:srgbClr val="505050"/>
                </a:solidFill>
              </a:rPr>
              <a:t>Monitor and maintain your devices regularly to ensure they’re functioning properly and securely.</a:t>
            </a:r>
          </a:p>
          <a:p>
            <a:endParaRPr lang="en-US" sz="1200" spc="-10">
              <a:solidFill>
                <a:srgbClr val="505050"/>
              </a:solidFill>
            </a:endParaRPr>
          </a:p>
        </p:txBody>
      </p:sp>
      <p:sp>
        <p:nvSpPr>
          <p:cNvPr id="11" name="TextBox 10">
            <a:extLst>
              <a:ext uri="{FF2B5EF4-FFF2-40B4-BE49-F238E27FC236}">
                <a16:creationId xmlns:a16="http://schemas.microsoft.com/office/drawing/2014/main" id="{9916B0EB-86BE-0A0E-6DB8-102D01D31DFC}"/>
              </a:ext>
            </a:extLst>
          </p:cNvPr>
          <p:cNvSpPr txBox="1"/>
          <p:nvPr/>
        </p:nvSpPr>
        <p:spPr>
          <a:xfrm>
            <a:off x="447042" y="9513339"/>
            <a:ext cx="6905551" cy="214418"/>
          </a:xfrm>
          <a:prstGeom prst="rect">
            <a:avLst/>
          </a:prstGeom>
          <a:noFill/>
        </p:spPr>
        <p:txBody>
          <a:bodyPr wrap="square" lIns="91440" tIns="45720" rIns="91440" bIns="45720" rtlCol="0" anchor="t">
            <a:spAutoFit/>
          </a:bodyPr>
          <a:lstStyle/>
          <a:p>
            <a:pPr>
              <a:lnSpc>
                <a:spcPct val="107000"/>
              </a:lnSpc>
            </a:pPr>
            <a:r>
              <a:rPr lang="en-US" sz="800" spc="-10">
                <a:solidFill>
                  <a:srgbClr val="505050"/>
                </a:solidFill>
              </a:rPr>
              <a:t>​</a:t>
            </a:r>
            <a:r>
              <a:rPr lang="en-US" sz="800" spc="-10" baseline="30000">
                <a:solidFill>
                  <a:srgbClr val="505050"/>
                </a:solidFill>
              </a:rPr>
              <a:t>1</a:t>
            </a:r>
            <a:r>
              <a:rPr lang="en-US" sz="800" spc="-10">
                <a:solidFill>
                  <a:srgbClr val="505050"/>
                </a:solidFill>
              </a:rPr>
              <a:t>Microsoft Security Insider, </a:t>
            </a:r>
            <a:r>
              <a:rPr lang="en-US" sz="800" spc="-10">
                <a:solidFill>
                  <a:srgbClr val="0078D4"/>
                </a:solidFill>
                <a:hlinkClick r:id="rId4">
                  <a:extLst>
                    <a:ext uri="{A12FA001-AC4F-418D-AE19-62706E023703}">
                      <ahyp:hlinkClr xmlns:ahyp="http://schemas.microsoft.com/office/drawing/2018/hyperlinkcolor" val="tx"/>
                    </a:ext>
                  </a:extLst>
                </a:hlinkClick>
              </a:rPr>
              <a:t>Unpatched and Exposed, The Unique Security Risk of IoT/OT Devices</a:t>
            </a:r>
            <a:r>
              <a:rPr lang="en-US" sz="800" spc="-10">
                <a:solidFill>
                  <a:srgbClr val="505050"/>
                </a:solidFill>
              </a:rPr>
              <a:t>, 2022.</a:t>
            </a:r>
            <a:endParaRPr lang="en-CA" sz="800" spc="-10">
              <a:solidFill>
                <a:srgbClr val="505050"/>
              </a:solidFill>
            </a:endParaRPr>
          </a:p>
        </p:txBody>
      </p:sp>
      <p:sp>
        <p:nvSpPr>
          <p:cNvPr id="8" name="object 3">
            <a:extLst>
              <a:ext uri="{FF2B5EF4-FFF2-40B4-BE49-F238E27FC236}">
                <a16:creationId xmlns:a16="http://schemas.microsoft.com/office/drawing/2014/main" id="{E84CD864-FC54-A68C-981A-7D3E486B4773}"/>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6</a:t>
            </a:fld>
            <a:endParaRPr lang="en-US" sz="800" spc="100">
              <a:solidFill>
                <a:srgbClr val="505050"/>
              </a:solidFill>
              <a:cs typeface="DM Sans"/>
            </a:endParaRPr>
          </a:p>
        </p:txBody>
      </p:sp>
      <p:pic>
        <p:nvPicPr>
          <p:cNvPr id="10" name="Picture 9" descr="Graphical user interface, application&#10;&#10;Description automatically generated">
            <a:extLst>
              <a:ext uri="{FF2B5EF4-FFF2-40B4-BE49-F238E27FC236}">
                <a16:creationId xmlns:a16="http://schemas.microsoft.com/office/drawing/2014/main" id="{4FD2AED1-B32D-7DBD-0851-E222606FC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83864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E20B8E-D8EB-6082-07EC-F8A1BC38E82B}"/>
              </a:ext>
            </a:extLst>
          </p:cNvPr>
          <p:cNvPicPr>
            <a:picLocks noChangeAspect="1"/>
          </p:cNvPicPr>
          <p:nvPr/>
        </p:nvPicPr>
        <p:blipFill rotWithShape="1">
          <a:blip r:embed="rId3">
            <a:extLst>
              <a:ext uri="{28A0092B-C50C-407E-A947-70E740481C1C}">
                <a14:useLocalDpi xmlns:a14="http://schemas.microsoft.com/office/drawing/2010/main" val="0"/>
              </a:ext>
            </a:extLst>
          </a:blip>
          <a:srcRect t="9313" b="24055"/>
          <a:stretch/>
        </p:blipFill>
        <p:spPr>
          <a:xfrm>
            <a:off x="0" y="0"/>
            <a:ext cx="7772400" cy="3451689"/>
          </a:xfrm>
          <a:prstGeom prst="rect">
            <a:avLst/>
          </a:prstGeom>
        </p:spPr>
      </p:pic>
      <p:sp>
        <p:nvSpPr>
          <p:cNvPr id="30" name="TextBox 29">
            <a:extLst>
              <a:ext uri="{FF2B5EF4-FFF2-40B4-BE49-F238E27FC236}">
                <a16:creationId xmlns:a16="http://schemas.microsoft.com/office/drawing/2014/main" id="{AE4A00F2-089F-25B7-3558-0DEF20192A1C}"/>
              </a:ext>
            </a:extLst>
          </p:cNvPr>
          <p:cNvSpPr txBox="1"/>
          <p:nvPr/>
        </p:nvSpPr>
        <p:spPr>
          <a:xfrm>
            <a:off x="435590" y="3616388"/>
            <a:ext cx="5250596" cy="830997"/>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Choose an IT partner to help build a cyber resilience strategy</a:t>
            </a:r>
          </a:p>
        </p:txBody>
      </p:sp>
      <p:sp>
        <p:nvSpPr>
          <p:cNvPr id="32" name="TextBox 31">
            <a:extLst>
              <a:ext uri="{FF2B5EF4-FFF2-40B4-BE49-F238E27FC236}">
                <a16:creationId xmlns:a16="http://schemas.microsoft.com/office/drawing/2014/main" id="{1822F7C6-E7B9-79E3-00BE-06B504BEEADA}"/>
              </a:ext>
            </a:extLst>
          </p:cNvPr>
          <p:cNvSpPr txBox="1"/>
          <p:nvPr/>
        </p:nvSpPr>
        <p:spPr>
          <a:xfrm>
            <a:off x="441358" y="4612084"/>
            <a:ext cx="6850790" cy="2308324"/>
          </a:xfrm>
          <a:prstGeom prst="rect">
            <a:avLst/>
          </a:prstGeom>
          <a:noFill/>
        </p:spPr>
        <p:txBody>
          <a:bodyPr wrap="square" lIns="91440" tIns="45720" rIns="91440" bIns="45720" rtlCol="0" anchor="t">
            <a:spAutoFit/>
          </a:bodyPr>
          <a:lstStyle/>
          <a:p>
            <a:pPr marL="12700" marR="5080"/>
            <a:r>
              <a:rPr lang="en-US" sz="1200" spc="-10">
                <a:solidFill>
                  <a:srgbClr val="505050"/>
                </a:solidFill>
                <a:cs typeface="DM Sans"/>
              </a:rPr>
              <a:t>In a world of complex IT challenges, choosing the right IT partner can help protect businesses and prepare them to recover. A good IT partner recommends the most suitable hardware, software, and security solutions customized for the business, and reduces the need to juggle multiple vendors or solutions. A valuable IT partner has the knowledge and experience to help design and implement a comprehensive cyber resilience plan that can scale with the business. Ultimately, an IT partner should have their client’s best interests in mind and work toward meeting their business goals.</a:t>
            </a:r>
          </a:p>
          <a:p>
            <a:pPr marL="12700" marR="5080"/>
            <a:endParaRPr lang="en-US" sz="1200" spc="-10">
              <a:solidFill>
                <a:srgbClr val="505050"/>
              </a:solidFill>
            </a:endParaRPr>
          </a:p>
          <a:p>
            <a:pPr marL="12700" marR="5080"/>
            <a:r>
              <a:rPr lang="en-US" sz="1200" spc="-10">
                <a:solidFill>
                  <a:srgbClr val="505050"/>
                </a:solidFill>
                <a:cs typeface="DM Sans"/>
              </a:rPr>
              <a:t>With our partners, Microsoft designed Surface devices to minimize the risk of threats against firmware, operating system, and cloud applications. With Zero Trust built in from the ground up, this means security and IT decision-makers can feel confident investing resources in strategies and technologies that will prevent attacks in the future, rather than constantly defending against the onslaught of attacks aimed at them today.</a:t>
            </a:r>
            <a:endParaRPr lang="en-US" sz="1200" spc="-10">
              <a:solidFill>
                <a:srgbClr val="505050"/>
              </a:solidFill>
            </a:endParaRPr>
          </a:p>
        </p:txBody>
      </p:sp>
      <p:sp>
        <p:nvSpPr>
          <p:cNvPr id="3" name="object 3">
            <a:extLst>
              <a:ext uri="{FF2B5EF4-FFF2-40B4-BE49-F238E27FC236}">
                <a16:creationId xmlns:a16="http://schemas.microsoft.com/office/drawing/2014/main" id="{CCE87F91-FD39-2109-E4EF-25975572F693}"/>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7</a:t>
            </a:fld>
            <a:endParaRPr lang="en-US" sz="800" spc="100">
              <a:solidFill>
                <a:srgbClr val="505050"/>
              </a:solidFill>
              <a:cs typeface="DM Sans"/>
            </a:endParaRPr>
          </a:p>
        </p:txBody>
      </p:sp>
      <p:pic>
        <p:nvPicPr>
          <p:cNvPr id="9" name="Picture 8" descr="Graphical user interface, application&#10;&#10;Description automatically generated">
            <a:extLst>
              <a:ext uri="{FF2B5EF4-FFF2-40B4-BE49-F238E27FC236}">
                <a16:creationId xmlns:a16="http://schemas.microsoft.com/office/drawing/2014/main" id="{1F9D6E2E-784E-2611-8507-8F4110455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282733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D7DB09-5A7F-24F2-4F5D-04392861D6C7}"/>
              </a:ext>
            </a:extLst>
          </p:cNvPr>
          <p:cNvSpPr/>
          <p:nvPr/>
        </p:nvSpPr>
        <p:spPr>
          <a:xfrm>
            <a:off x="0" y="3970643"/>
            <a:ext cx="7772400" cy="60877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AE4A00F2-089F-25B7-3558-0DEF20192A1C}"/>
              </a:ext>
            </a:extLst>
          </p:cNvPr>
          <p:cNvSpPr txBox="1"/>
          <p:nvPr/>
        </p:nvSpPr>
        <p:spPr>
          <a:xfrm>
            <a:off x="424277" y="544977"/>
            <a:ext cx="3581666" cy="830997"/>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How Microsoft Surface builds cyber resilience </a:t>
            </a:r>
            <a:endParaRPr lang="en-US" sz="2400">
              <a:solidFill>
                <a:srgbClr val="505050"/>
              </a:solidFill>
              <a:latin typeface="+mj-lt"/>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1822F7C6-E7B9-79E3-00BE-06B504BEEADA}"/>
              </a:ext>
            </a:extLst>
          </p:cNvPr>
          <p:cNvSpPr txBox="1"/>
          <p:nvPr/>
        </p:nvSpPr>
        <p:spPr>
          <a:xfrm>
            <a:off x="435095" y="1709325"/>
            <a:ext cx="2979843" cy="1938992"/>
          </a:xfrm>
          <a:prstGeom prst="rect">
            <a:avLst/>
          </a:prstGeom>
          <a:noFill/>
        </p:spPr>
        <p:txBody>
          <a:bodyPr wrap="square" lIns="91440" tIns="45720" rIns="91440" bIns="45720" rtlCol="0" anchor="t">
            <a:spAutoFit/>
          </a:bodyPr>
          <a:lstStyle/>
          <a:p>
            <a:pPr marL="12700" marR="5080"/>
            <a:r>
              <a:rPr lang="en-US" sz="1200" spc="-10">
                <a:solidFill>
                  <a:srgbClr val="505050"/>
                </a:solidFill>
                <a:cs typeface="DM Sans"/>
              </a:rPr>
              <a:t>Microsoft Surface devices are designed to facilitate basic security hygiene measures with every layer maintained by Microsoft, from the firmware to the operating system to the cloud. Surface devices, Windows 11, and Microsoft 365</a:t>
            </a:r>
            <a:r>
              <a:rPr lang="en-US" sz="1200" spc="-10" baseline="30000">
                <a:solidFill>
                  <a:srgbClr val="505050"/>
                </a:solidFill>
                <a:cs typeface="DM Sans"/>
              </a:rPr>
              <a:t>1</a:t>
            </a:r>
            <a:r>
              <a:rPr lang="en-US" sz="1200" spc="-10">
                <a:solidFill>
                  <a:srgbClr val="505050"/>
                </a:solidFill>
                <a:cs typeface="DM Sans"/>
              </a:rPr>
              <a:t> help achieve organizational resilience with a Zero Trust approach to security and risk management that doesn’t sacrifice innovation or productivity. </a:t>
            </a:r>
          </a:p>
        </p:txBody>
      </p:sp>
      <p:sp>
        <p:nvSpPr>
          <p:cNvPr id="34" name="TextBox 33">
            <a:extLst>
              <a:ext uri="{FF2B5EF4-FFF2-40B4-BE49-F238E27FC236}">
                <a16:creationId xmlns:a16="http://schemas.microsoft.com/office/drawing/2014/main" id="{FB966C84-391C-0E13-2D35-F9F5BAF699AD}"/>
              </a:ext>
            </a:extLst>
          </p:cNvPr>
          <p:cNvSpPr txBox="1"/>
          <p:nvPr/>
        </p:nvSpPr>
        <p:spPr>
          <a:xfrm>
            <a:off x="4254395" y="597133"/>
            <a:ext cx="3064700" cy="2492990"/>
          </a:xfrm>
          <a:prstGeom prst="rect">
            <a:avLst/>
          </a:prstGeom>
          <a:noFill/>
        </p:spPr>
        <p:txBody>
          <a:bodyPr wrap="square" lIns="91440" tIns="45720" rIns="91440" bIns="45720" rtlCol="0" anchor="t">
            <a:spAutoFit/>
          </a:bodyPr>
          <a:lstStyle/>
          <a:p>
            <a:pPr marL="12700" marR="5080"/>
            <a:r>
              <a:rPr lang="en-US" sz="1200" spc="-10">
                <a:solidFill>
                  <a:srgbClr val="505050"/>
                </a:solidFill>
              </a:rPr>
              <a:t>In designing Surface, we thought about all the ways that cyberattacks could compromise devices and users. Security is most effective when it's built into the design to address the most commonly vulnerable areas, and that's exactly what we did. As a result, Surface offers protection from chip to cloud. We designed Surface to provide peace of mind, knowing an integrated solution maintained by Microsoft protects your business. Let's dive deeper into how Microsoft Surface builds cyber resilience.</a:t>
            </a:r>
          </a:p>
        </p:txBody>
      </p:sp>
      <p:pic>
        <p:nvPicPr>
          <p:cNvPr id="10" name="Picture 9">
            <a:extLst>
              <a:ext uri="{FF2B5EF4-FFF2-40B4-BE49-F238E27FC236}">
                <a16:creationId xmlns:a16="http://schemas.microsoft.com/office/drawing/2014/main" id="{868BC426-AFF1-83A7-9B32-C1B5428016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561" y="4539588"/>
            <a:ext cx="7505278" cy="4221718"/>
          </a:xfrm>
          <a:prstGeom prst="rect">
            <a:avLst/>
          </a:prstGeom>
        </p:spPr>
      </p:pic>
      <p:sp>
        <p:nvSpPr>
          <p:cNvPr id="4" name="TextBox 3">
            <a:extLst>
              <a:ext uri="{FF2B5EF4-FFF2-40B4-BE49-F238E27FC236}">
                <a16:creationId xmlns:a16="http://schemas.microsoft.com/office/drawing/2014/main" id="{CEFD46D6-EE02-BB24-F3CF-0B258E75DA70}"/>
              </a:ext>
            </a:extLst>
          </p:cNvPr>
          <p:cNvSpPr txBox="1"/>
          <p:nvPr/>
        </p:nvSpPr>
        <p:spPr>
          <a:xfrm>
            <a:off x="425396" y="4411897"/>
            <a:ext cx="2811290" cy="830997"/>
          </a:xfrm>
          <a:prstGeom prst="rect">
            <a:avLst/>
          </a:prstGeom>
          <a:noFill/>
        </p:spPr>
        <p:txBody>
          <a:bodyPr wrap="square" lIns="91440" tIns="45720" rIns="91440" bIns="45720" rtlCol="0" anchor="t">
            <a:spAutoFit/>
          </a:bodyPr>
          <a:lstStyle/>
          <a:p>
            <a:pPr marL="12700" marR="5080"/>
            <a:r>
              <a:rPr lang="en-US" sz="1200" spc="-10">
                <a:solidFill>
                  <a:srgbClr val="505050"/>
                </a:solidFill>
              </a:rPr>
              <a:t>Companies that own Surface can experience up to 34% fewer security incidents, reducing time spent on security incident response.</a:t>
            </a:r>
            <a:r>
              <a:rPr lang="en-US" sz="1200" spc="-10" baseline="30000">
                <a:solidFill>
                  <a:srgbClr val="505050"/>
                </a:solidFill>
              </a:rPr>
              <a:t>2</a:t>
            </a:r>
            <a:endParaRPr lang="en-US" sz="1200" spc="-10" baseline="30000">
              <a:solidFill>
                <a:srgbClr val="505050"/>
              </a:solidFill>
              <a:cs typeface="Segoe UI"/>
            </a:endParaRPr>
          </a:p>
        </p:txBody>
      </p:sp>
      <p:sp>
        <p:nvSpPr>
          <p:cNvPr id="7" name="TextBox 6">
            <a:extLst>
              <a:ext uri="{FF2B5EF4-FFF2-40B4-BE49-F238E27FC236}">
                <a16:creationId xmlns:a16="http://schemas.microsoft.com/office/drawing/2014/main" id="{3F39FA7E-F503-E157-62AE-B4F3B8FBCB83}"/>
              </a:ext>
            </a:extLst>
          </p:cNvPr>
          <p:cNvSpPr txBox="1"/>
          <p:nvPr/>
        </p:nvSpPr>
        <p:spPr>
          <a:xfrm>
            <a:off x="447042" y="8246096"/>
            <a:ext cx="6521025" cy="1629805"/>
          </a:xfrm>
          <a:prstGeom prst="rect">
            <a:avLst/>
          </a:prstGeom>
          <a:noFill/>
        </p:spPr>
        <p:txBody>
          <a:bodyPr wrap="square" rtlCol="0">
            <a:spAutoFit/>
          </a:bodyPr>
          <a:lstStyle/>
          <a:p>
            <a:pPr>
              <a:lnSpc>
                <a:spcPct val="107000"/>
              </a:lnSpc>
            </a:pPr>
            <a:r>
              <a:rPr lang="en-US" sz="800" spc="-10">
                <a:solidFill>
                  <a:srgbClr val="505050"/>
                </a:solidFill>
              </a:rPr>
              <a:t>*Unique to Microsoft Surface.</a:t>
            </a:r>
          </a:p>
          <a:p>
            <a:pPr>
              <a:lnSpc>
                <a:spcPct val="107000"/>
              </a:lnSpc>
            </a:pPr>
            <a:r>
              <a:rPr lang="en-US" sz="800" spc="-10">
                <a:solidFill>
                  <a:srgbClr val="505050"/>
                </a:solidFill>
              </a:rPr>
              <a:t>**Customer Replaceable Units (CRUs) are components available for purchase through your Surface Commercial Authorized Device Reseller. Components can be replaced on-site by a skilled technician following Microsoft's </a:t>
            </a:r>
            <a:r>
              <a:rPr lang="en-US" sz="800" spc="-10">
                <a:solidFill>
                  <a:srgbClr val="0078D4"/>
                </a:solidFill>
                <a:hlinkClick r:id="rId4">
                  <a:extLst>
                    <a:ext uri="{A12FA001-AC4F-418D-AE19-62706E023703}">
                      <ahyp:hlinkClr xmlns:ahyp="http://schemas.microsoft.com/office/drawing/2018/hyperlinkcolor" val="tx"/>
                    </a:ext>
                  </a:extLst>
                </a:hlinkClick>
              </a:rPr>
              <a:t>Service Guide</a:t>
            </a:r>
            <a:r>
              <a:rPr lang="en-US" sz="800" spc="-10">
                <a:solidFill>
                  <a:srgbClr val="505050"/>
                </a:solidFill>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a:lnSpc>
                <a:spcPct val="107000"/>
              </a:lnSpc>
            </a:pPr>
            <a:r>
              <a:rPr lang="en-US" sz="800" spc="-10" baseline="30000">
                <a:solidFill>
                  <a:srgbClr val="505050"/>
                </a:solidFill>
              </a:rPr>
              <a:t>1</a:t>
            </a:r>
            <a:r>
              <a:rPr lang="en-US" sz="800" spc="-10">
                <a:solidFill>
                  <a:srgbClr val="505050"/>
                </a:solidFill>
              </a:rPr>
              <a:t>Software license required for some features. Sold separately.</a:t>
            </a:r>
          </a:p>
          <a:p>
            <a:pPr rtl="0"/>
            <a:r>
              <a:rPr lang="en-US" sz="800" spc="-10" baseline="30000">
                <a:solidFill>
                  <a:srgbClr val="505050"/>
                </a:solidFill>
              </a:rPr>
              <a:t>2</a:t>
            </a:r>
            <a:r>
              <a:rPr lang="en-US" sz="800" u="sng">
                <a:solidFill>
                  <a:srgbClr val="0078D4"/>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Business Value White Paper</a:t>
            </a:r>
            <a:r>
              <a:rPr lang="en-US" sz="800">
                <a:solidFill>
                  <a:srgbClr val="505050"/>
                </a:solidFill>
                <a:effectLst/>
                <a:ea typeface="Calibri" panose="020F0502020204030204" pitchFamily="34" charset="0"/>
                <a:cs typeface="Arial" panose="020B0604020202020204" pitchFamily="34" charset="0"/>
              </a:rPr>
              <a:t>,</a:t>
            </a:r>
            <a:r>
              <a:rPr lang="en-US" sz="800">
                <a:solidFill>
                  <a:srgbClr val="000000"/>
                </a:solidFill>
                <a:effectLst/>
                <a:ea typeface="Calibri" panose="020F0502020204030204" pitchFamily="34" charset="0"/>
                <a:cs typeface="Arial" panose="020B0604020202020204" pitchFamily="34" charset="0"/>
              </a:rPr>
              <a:t> </a:t>
            </a:r>
            <a:r>
              <a:rPr lang="en-US" sz="8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800" spc="-10">
                <a:solidFill>
                  <a:srgbClr val="0078D4"/>
                </a:solidFill>
                <a:hlinkClick r:id="rId5">
                  <a:extLst>
                    <a:ext uri="{A12FA001-AC4F-418D-AE19-62706E023703}">
                      <ahyp:hlinkClr xmlns:ahyp="http://schemas.microsoft.com/office/drawing/2018/hyperlinkcolor" val="tx"/>
                    </a:ext>
                  </a:extLst>
                </a:hlinkClick>
              </a:rPr>
              <a:t>here</a:t>
            </a:r>
            <a:r>
              <a:rPr lang="en-US" sz="800" spc="-10">
                <a:solidFill>
                  <a:srgbClr val="505050"/>
                </a:solidFill>
              </a:rPr>
              <a:t>.​​</a:t>
            </a:r>
            <a:endParaRPr lang="en-CA" sz="800" spc="-10">
              <a:solidFill>
                <a:srgbClr val="505050"/>
              </a:solidFill>
            </a:endParaRPr>
          </a:p>
        </p:txBody>
      </p:sp>
      <p:sp>
        <p:nvSpPr>
          <p:cNvPr id="2" name="object 3">
            <a:extLst>
              <a:ext uri="{FF2B5EF4-FFF2-40B4-BE49-F238E27FC236}">
                <a16:creationId xmlns:a16="http://schemas.microsoft.com/office/drawing/2014/main" id="{5332207D-96DF-DF50-98AF-50204A847121}"/>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8</a:t>
            </a:fld>
            <a:endParaRPr lang="en-US" sz="800" spc="100">
              <a:solidFill>
                <a:srgbClr val="505050"/>
              </a:solidFill>
              <a:cs typeface="DM Sans"/>
            </a:endParaRPr>
          </a:p>
        </p:txBody>
      </p:sp>
      <p:pic>
        <p:nvPicPr>
          <p:cNvPr id="6" name="Picture 5" descr="Graphical user interface, application&#10;&#10;Description automatically generated">
            <a:extLst>
              <a:ext uri="{FF2B5EF4-FFF2-40B4-BE49-F238E27FC236}">
                <a16:creationId xmlns:a16="http://schemas.microsoft.com/office/drawing/2014/main" id="{03246556-341F-CFE4-744D-B3B6D09C7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142299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0D576-CFD3-113F-A163-3584F9F8801D}"/>
              </a:ext>
            </a:extLst>
          </p:cNvPr>
          <p:cNvPicPr>
            <a:picLocks noChangeAspect="1"/>
          </p:cNvPicPr>
          <p:nvPr/>
        </p:nvPicPr>
        <p:blipFill rotWithShape="1">
          <a:blip r:embed="rId3">
            <a:extLst>
              <a:ext uri="{28A0092B-C50C-407E-A947-70E740481C1C}">
                <a14:useLocalDpi xmlns:a14="http://schemas.microsoft.com/office/drawing/2010/main" val="0"/>
              </a:ext>
            </a:extLst>
          </a:blip>
          <a:srcRect l="3024" t="6186" r="3024" b="4476"/>
          <a:stretch/>
        </p:blipFill>
        <p:spPr>
          <a:xfrm>
            <a:off x="3974400" y="0"/>
            <a:ext cx="3798000" cy="5619337"/>
          </a:xfrm>
          <a:prstGeom prst="rect">
            <a:avLst/>
          </a:prstGeom>
        </p:spPr>
      </p:pic>
      <p:sp>
        <p:nvSpPr>
          <p:cNvPr id="4" name="Rectangle 3">
            <a:extLst>
              <a:ext uri="{FF2B5EF4-FFF2-40B4-BE49-F238E27FC236}">
                <a16:creationId xmlns:a16="http://schemas.microsoft.com/office/drawing/2014/main" id="{18DA4DBB-823A-1A5F-4200-F28B449C695C}"/>
              </a:ext>
            </a:extLst>
          </p:cNvPr>
          <p:cNvSpPr/>
          <p:nvPr/>
        </p:nvSpPr>
        <p:spPr>
          <a:xfrm>
            <a:off x="3974400" y="5800378"/>
            <a:ext cx="3798000" cy="4258022"/>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A12266D-8030-11EE-2F75-627233A9C16D}"/>
              </a:ext>
            </a:extLst>
          </p:cNvPr>
          <p:cNvSpPr/>
          <p:nvPr/>
        </p:nvSpPr>
        <p:spPr>
          <a:xfrm>
            <a:off x="0" y="-2"/>
            <a:ext cx="3798000" cy="10058401"/>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9FA22B0-F7BC-4A7A-87DA-AA55A7A7607D}"/>
              </a:ext>
            </a:extLst>
          </p:cNvPr>
          <p:cNvSpPr txBox="1"/>
          <p:nvPr/>
        </p:nvSpPr>
        <p:spPr>
          <a:xfrm>
            <a:off x="453305" y="525574"/>
            <a:ext cx="2783381" cy="1938992"/>
          </a:xfrm>
          <a:prstGeom prst="rect">
            <a:avLst/>
          </a:prstGeom>
          <a:noFill/>
        </p:spPr>
        <p:txBody>
          <a:bodyPr wrap="square" rtlCol="0" anchor="b">
            <a:spAutoFit/>
          </a:bodyPr>
          <a:lstStyle/>
          <a:p>
            <a:pPr>
              <a:defRPr/>
            </a:pPr>
            <a:r>
              <a:rPr lang="en-US" sz="2400">
                <a:solidFill>
                  <a:srgbClr val="505050"/>
                </a:solidFill>
                <a:latin typeface="+mj-lt"/>
                <a:ea typeface="Roboto"/>
              </a:rPr>
              <a:t>Achieve cyber resilience from hardware to collaboration and the cloud</a:t>
            </a:r>
          </a:p>
        </p:txBody>
      </p:sp>
      <p:sp>
        <p:nvSpPr>
          <p:cNvPr id="14" name="TextBox 13">
            <a:extLst>
              <a:ext uri="{FF2B5EF4-FFF2-40B4-BE49-F238E27FC236}">
                <a16:creationId xmlns:a16="http://schemas.microsoft.com/office/drawing/2014/main" id="{9FDDBB93-FC34-4609-846A-33296E86DA71}"/>
              </a:ext>
            </a:extLst>
          </p:cNvPr>
          <p:cNvSpPr txBox="1"/>
          <p:nvPr/>
        </p:nvSpPr>
        <p:spPr>
          <a:xfrm>
            <a:off x="453885" y="2749377"/>
            <a:ext cx="2997036" cy="4124206"/>
          </a:xfrm>
          <a:prstGeom prst="rect">
            <a:avLst/>
          </a:prstGeom>
          <a:noFill/>
        </p:spPr>
        <p:txBody>
          <a:bodyPr wrap="square" lIns="91440" tIns="45720" rIns="91440" bIns="45720" rtlCol="0" anchor="t">
            <a:spAutoFit/>
          </a:bodyPr>
          <a:lstStyle/>
          <a:p>
            <a:r>
              <a:rPr lang="en-US" sz="1300" spc="-10">
                <a:solidFill>
                  <a:srgbClr val="505050"/>
                </a:solidFill>
                <a:latin typeface="Segoe UI Semibold"/>
                <a:cs typeface="Segoe UI Semibold"/>
              </a:rPr>
              <a:t>“Microsoft provides all of the services and defenses we need for ourselves and our customers on the same platform.” </a:t>
            </a:r>
            <a:endParaRPr lang="en-US" sz="1300" spc="-10">
              <a:solidFill>
                <a:srgbClr val="505050"/>
              </a:solidFill>
              <a:latin typeface="Segoe UI Semibold" panose="020B0702040204020203" pitchFamily="34" charset="0"/>
              <a:cs typeface="Segoe UI Semibold" panose="020B0702040204020203" pitchFamily="34" charset="0"/>
            </a:endParaRPr>
          </a:p>
          <a:p>
            <a:pPr>
              <a:spcBef>
                <a:spcPts val="600"/>
              </a:spcBef>
            </a:pPr>
            <a:r>
              <a:rPr lang="en-US" sz="1300" spc="-10">
                <a:solidFill>
                  <a:srgbClr val="505050"/>
                </a:solidFill>
                <a:latin typeface="Segoe UI Semibold"/>
                <a:cs typeface="Segoe UI Semibold"/>
              </a:rPr>
              <a:t>– NIP Group</a:t>
            </a:r>
          </a:p>
          <a:p>
            <a:endParaRPr lang="en-US" sz="1200" spc="-10">
              <a:solidFill>
                <a:srgbClr val="505050"/>
              </a:solidFill>
            </a:endParaRPr>
          </a:p>
          <a:p>
            <a:r>
              <a:rPr lang="en-US" sz="1200" spc="-10">
                <a:solidFill>
                  <a:srgbClr val="505050"/>
                </a:solidFill>
              </a:rPr>
              <a:t>Microsoft Surface can help solve the security gap by empowering security teams, line-of-business leaders, and workers. Designed to be secure, Surface devices combined with Windows 11 and Microsoft 365* deliver an integrated solution, with built-in layers of protection and remote device management that extend from hardware and firmware to the cloud. </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Windows 11 firmly integrates hardware and software security features right out of the box, providing proactive protection and resilience against evolving threats. </a:t>
            </a:r>
            <a:endParaRPr lang="en-US" sz="1400" spc="-10">
              <a:solidFill>
                <a:srgbClr val="505050"/>
              </a:soli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6F43BDDE-CE89-AED0-40D5-0BE90D5F3787}"/>
              </a:ext>
            </a:extLst>
          </p:cNvPr>
          <p:cNvSpPr txBox="1"/>
          <p:nvPr/>
        </p:nvSpPr>
        <p:spPr>
          <a:xfrm>
            <a:off x="4254394" y="6305380"/>
            <a:ext cx="3082751" cy="1769715"/>
          </a:xfrm>
          <a:prstGeom prst="rect">
            <a:avLst/>
          </a:prstGeom>
          <a:noFill/>
        </p:spPr>
        <p:txBody>
          <a:bodyPr wrap="square" lIns="91440" tIns="45720" rIns="91440" bIns="45720" rtlCol="0" anchor="t">
            <a:spAutoFit/>
          </a:bodyPr>
          <a:lstStyle/>
          <a:p>
            <a:r>
              <a:rPr lang="en-US" sz="1300" spc="-10">
                <a:solidFill>
                  <a:srgbClr val="505050"/>
                </a:solidFill>
                <a:latin typeface="Segoe UI Semibold"/>
                <a:cs typeface="Segoe UI Semibold"/>
              </a:rPr>
              <a:t>“The secured PC is an attempt to establish 'the best environment in the world.' I feel that we successfully provided this environment by combining the latest technologies, including Microsoft 365, with our own technologies.” </a:t>
            </a:r>
            <a:endParaRPr lang="en-US" sz="1300" spc="-10">
              <a:solidFill>
                <a:srgbClr val="505050"/>
              </a:solidFill>
              <a:latin typeface="Segoe UI Semibold" panose="020B0702040204020203" pitchFamily="34" charset="0"/>
              <a:cs typeface="Segoe UI Semibold" panose="020B0702040204020203" pitchFamily="34" charset="0"/>
            </a:endParaRPr>
          </a:p>
          <a:p>
            <a:pPr>
              <a:spcBef>
                <a:spcPts val="600"/>
              </a:spcBef>
            </a:pPr>
            <a:r>
              <a:rPr lang="en-US" sz="1300" spc="-10">
                <a:solidFill>
                  <a:srgbClr val="505050"/>
                </a:solidFill>
                <a:latin typeface="Segoe UI Semibold"/>
                <a:cs typeface="Segoe UI Semibold"/>
              </a:rPr>
              <a:t>– NTT Communications Corporation</a:t>
            </a:r>
          </a:p>
        </p:txBody>
      </p:sp>
      <p:sp>
        <p:nvSpPr>
          <p:cNvPr id="17" name="object 5">
            <a:extLst>
              <a:ext uri="{FF2B5EF4-FFF2-40B4-BE49-F238E27FC236}">
                <a16:creationId xmlns:a16="http://schemas.microsoft.com/office/drawing/2014/main" id="{77FA0C22-7559-2BA1-0EB8-FF68AD255072}"/>
              </a:ext>
            </a:extLst>
          </p:cNvPr>
          <p:cNvSpPr txBox="1"/>
          <p:nvPr/>
        </p:nvSpPr>
        <p:spPr>
          <a:xfrm>
            <a:off x="1365273" y="7576567"/>
            <a:ext cx="1652063" cy="316112"/>
          </a:xfrm>
          <a:prstGeom prst="rect">
            <a:avLst/>
          </a:prstGeom>
        </p:spPr>
        <p:txBody>
          <a:bodyPr vert="horz" wrap="square" lIns="0" tIns="8255" rIns="0" bIns="0" rtlCol="0" anchor="t">
            <a:spAutoFit/>
          </a:bodyPr>
          <a:lstStyle/>
          <a:p>
            <a:pPr marL="12700" marR="5080"/>
            <a:r>
              <a:rPr lang="en-US" sz="1000" spc="-10">
                <a:solidFill>
                  <a:srgbClr val="505050"/>
                </a:solidFill>
              </a:rPr>
              <a:t>fewer security breaches for Surface users.</a:t>
            </a:r>
            <a:r>
              <a:rPr lang="en-US" sz="1000" spc="-10" baseline="30000">
                <a:solidFill>
                  <a:srgbClr val="505050"/>
                </a:solidFill>
              </a:rPr>
              <a:t>1</a:t>
            </a:r>
            <a:endParaRPr lang="en-US" sz="1000" spc="-10" baseline="30000">
              <a:solidFill>
                <a:srgbClr val="505050"/>
              </a:solidFill>
              <a:cs typeface="Segoe UI"/>
            </a:endParaRPr>
          </a:p>
        </p:txBody>
      </p:sp>
      <p:sp>
        <p:nvSpPr>
          <p:cNvPr id="18" name="TextBox 17">
            <a:extLst>
              <a:ext uri="{FF2B5EF4-FFF2-40B4-BE49-F238E27FC236}">
                <a16:creationId xmlns:a16="http://schemas.microsoft.com/office/drawing/2014/main" id="{602D6C1C-1FDF-F55F-BCC5-3E25084A1B3F}"/>
              </a:ext>
            </a:extLst>
          </p:cNvPr>
          <p:cNvSpPr txBox="1"/>
          <p:nvPr/>
        </p:nvSpPr>
        <p:spPr>
          <a:xfrm>
            <a:off x="420741" y="7473013"/>
            <a:ext cx="1195429" cy="523220"/>
          </a:xfrm>
          <a:prstGeom prst="rect">
            <a:avLst/>
          </a:prstGeom>
          <a:noFill/>
        </p:spPr>
        <p:txBody>
          <a:bodyPr wrap="square" rtlCol="0">
            <a:spAutoFit/>
          </a:bodyPr>
          <a:lstStyle/>
          <a:p>
            <a:pPr marL="12700" marR="5080"/>
            <a:r>
              <a:rPr lang="en-US" sz="2800">
                <a:solidFill>
                  <a:srgbClr val="505050"/>
                </a:solidFill>
                <a:latin typeface="+mj-lt"/>
                <a:ea typeface="Roboto" panose="02000000000000000000" pitchFamily="2" charset="0"/>
              </a:rPr>
              <a:t>20</a:t>
            </a:r>
            <a:r>
              <a:rPr lang="en-US" sz="2000">
                <a:solidFill>
                  <a:srgbClr val="505050"/>
                </a:solidFill>
                <a:latin typeface="+mj-lt"/>
                <a:ea typeface="Roboto" panose="02000000000000000000" pitchFamily="2" charset="0"/>
              </a:rPr>
              <a:t>%</a:t>
            </a:r>
            <a:endParaRPr lang="en-US" sz="2800">
              <a:solidFill>
                <a:srgbClr val="505050"/>
              </a:solidFill>
              <a:latin typeface="+mj-lt"/>
              <a:ea typeface="Roboto" panose="02000000000000000000" pitchFamily="2" charset="0"/>
            </a:endParaRPr>
          </a:p>
        </p:txBody>
      </p:sp>
      <p:sp>
        <p:nvSpPr>
          <p:cNvPr id="22" name="object 5">
            <a:extLst>
              <a:ext uri="{FF2B5EF4-FFF2-40B4-BE49-F238E27FC236}">
                <a16:creationId xmlns:a16="http://schemas.microsoft.com/office/drawing/2014/main" id="{B8FD4E6D-F337-E82E-633C-FA8C99275409}"/>
              </a:ext>
            </a:extLst>
          </p:cNvPr>
          <p:cNvSpPr txBox="1"/>
          <p:nvPr/>
        </p:nvSpPr>
        <p:spPr>
          <a:xfrm>
            <a:off x="515870" y="7294744"/>
            <a:ext cx="465404" cy="162224"/>
          </a:xfrm>
          <a:prstGeom prst="rect">
            <a:avLst/>
          </a:prstGeom>
        </p:spPr>
        <p:txBody>
          <a:bodyPr vert="horz" wrap="square" lIns="0" tIns="8255" rIns="0" bIns="0" rtlCol="0">
            <a:spAutoFit/>
          </a:bodyPr>
          <a:lstStyle/>
          <a:p>
            <a:pPr marL="12700" marR="5080"/>
            <a:r>
              <a:rPr lang="en-US" sz="1000" spc="-10">
                <a:solidFill>
                  <a:srgbClr val="505050"/>
                </a:solidFill>
              </a:rPr>
              <a:t>Up to</a:t>
            </a:r>
            <a:endParaRPr lang="en-US" sz="1000" spc="-10" baseline="30000">
              <a:solidFill>
                <a:srgbClr val="505050"/>
              </a:solidFill>
            </a:endParaRPr>
          </a:p>
        </p:txBody>
      </p:sp>
      <p:cxnSp>
        <p:nvCxnSpPr>
          <p:cNvPr id="25" name="Straight Connector 24">
            <a:extLst>
              <a:ext uri="{FF2B5EF4-FFF2-40B4-BE49-F238E27FC236}">
                <a16:creationId xmlns:a16="http://schemas.microsoft.com/office/drawing/2014/main" id="{3C43C538-E06D-12E3-CE2A-1E49763B3E82}"/>
              </a:ext>
            </a:extLst>
          </p:cNvPr>
          <p:cNvCxnSpPr>
            <a:cxnSpLocks/>
          </p:cNvCxnSpPr>
          <p:nvPr/>
        </p:nvCxnSpPr>
        <p:spPr>
          <a:xfrm>
            <a:off x="534408" y="7041085"/>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95B72F-5E20-D9E4-1FB1-226FF96BBEFA}"/>
              </a:ext>
            </a:extLst>
          </p:cNvPr>
          <p:cNvSpPr txBox="1"/>
          <p:nvPr/>
        </p:nvSpPr>
        <p:spPr>
          <a:xfrm>
            <a:off x="4260044" y="8467115"/>
            <a:ext cx="3000858" cy="1399742"/>
          </a:xfrm>
          <a:prstGeom prst="rect">
            <a:avLst/>
          </a:prstGeom>
          <a:noFill/>
        </p:spPr>
        <p:txBody>
          <a:bodyPr wrap="square" lIns="91440" tIns="45720" rIns="91440" bIns="45720" rtlCol="0" anchor="t">
            <a:spAutoFit/>
          </a:bodyPr>
          <a:lstStyle/>
          <a:p>
            <a:pPr>
              <a:lnSpc>
                <a:spcPct val="107000"/>
              </a:lnSpc>
            </a:pPr>
            <a:r>
              <a:rPr lang="en-US" sz="800" spc="-10">
                <a:solidFill>
                  <a:srgbClr val="505050"/>
                </a:solidFill>
              </a:rPr>
              <a:t>*Software license required for some features. Sold separately.</a:t>
            </a:r>
            <a:r>
              <a:rPr lang="en-US" sz="800">
                <a:solidFill>
                  <a:srgbClr val="000000"/>
                </a:solidFill>
                <a:effectLst/>
                <a:ea typeface="Calibri"/>
                <a:cs typeface="Arial"/>
              </a:rPr>
              <a:t>​</a:t>
            </a:r>
            <a:endParaRPr lang="en-US" sz="800" baseline="30000">
              <a:effectLst/>
              <a:ea typeface="Calibri"/>
              <a:cs typeface="Arial"/>
            </a:endParaRPr>
          </a:p>
          <a:p>
            <a:pPr>
              <a:lnSpc>
                <a:spcPct val="107000"/>
              </a:lnSpc>
            </a:pPr>
            <a:r>
              <a:rPr lang="en-US" sz="800" spc="-10" baseline="30000">
                <a:solidFill>
                  <a:srgbClr val="505050"/>
                </a:solidFill>
              </a:rPr>
              <a:t>1</a:t>
            </a:r>
            <a:r>
              <a:rPr lang="en-US" sz="800" spc="-10">
                <a:solidFill>
                  <a:srgbClr val="505050"/>
                </a:solidFill>
              </a:rPr>
              <a:t>A Forrester Total Economic Impact™ Study commissioned by Microsoft, </a:t>
            </a:r>
            <a:r>
              <a:rPr lang="en-US" sz="800" spc="-10">
                <a:solidFill>
                  <a:srgbClr val="0078D4"/>
                </a:solidFill>
                <a:hlinkClick r:id="rId4">
                  <a:extLst>
                    <a:ext uri="{A12FA001-AC4F-418D-AE19-62706E023703}">
                      <ahyp:hlinkClr xmlns:ahyp="http://schemas.microsoft.com/office/drawing/2018/hyperlinkcolor" val="tx"/>
                    </a:ext>
                  </a:extLst>
                </a:hlinkClick>
              </a:rPr>
              <a:t>Maximizing Your ROI From Microsoft 365 Enterprise With Microsoft Surface, Cost Savings And Business Benefits</a:t>
            </a:r>
            <a:r>
              <a:rPr lang="en-US" sz="800" spc="-10">
                <a:solidFill>
                  <a:srgbClr val="505050"/>
                </a:solidFill>
              </a:rPr>
              <a:t>, July 2020. Results based on a composite organization with a Microsoft 365 Enterprise E5 license and standardized mix of Surface Book 3, and Surface Hub devices set up and configured using Windows Autopilot and onboarded to the Microsoft Defender ATP service. Based on a survey of 143 Global Microsoft 365 powered device users.</a:t>
            </a:r>
            <a:endParaRPr lang="en-CA" sz="800" spc="-10">
              <a:solidFill>
                <a:srgbClr val="505050"/>
              </a:solidFill>
            </a:endParaRPr>
          </a:p>
        </p:txBody>
      </p:sp>
      <p:cxnSp>
        <p:nvCxnSpPr>
          <p:cNvPr id="9" name="Straight Connector 8">
            <a:extLst>
              <a:ext uri="{FF2B5EF4-FFF2-40B4-BE49-F238E27FC236}">
                <a16:creationId xmlns:a16="http://schemas.microsoft.com/office/drawing/2014/main" id="{0061A863-3E84-194A-06FF-1C7F70A87BC1}"/>
              </a:ext>
            </a:extLst>
          </p:cNvPr>
          <p:cNvCxnSpPr>
            <a:cxnSpLocks/>
          </p:cNvCxnSpPr>
          <p:nvPr/>
        </p:nvCxnSpPr>
        <p:spPr>
          <a:xfrm>
            <a:off x="4346231" y="8261059"/>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3" name="object 3">
            <a:extLst>
              <a:ext uri="{FF2B5EF4-FFF2-40B4-BE49-F238E27FC236}">
                <a16:creationId xmlns:a16="http://schemas.microsoft.com/office/drawing/2014/main" id="{BA1BED66-11BE-9F07-3347-5EA1FB4AFF2A}"/>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9</a:t>
            </a:fld>
            <a:endParaRPr lang="en-US" sz="800" spc="100">
              <a:solidFill>
                <a:srgbClr val="505050"/>
              </a:solidFill>
              <a:cs typeface="DM Sans"/>
            </a:endParaRPr>
          </a:p>
        </p:txBody>
      </p:sp>
      <p:pic>
        <p:nvPicPr>
          <p:cNvPr id="10" name="Picture 9" descr="Graphical user interface, application&#10;&#10;Description automatically generated">
            <a:extLst>
              <a:ext uri="{FF2B5EF4-FFF2-40B4-BE49-F238E27FC236}">
                <a16:creationId xmlns:a16="http://schemas.microsoft.com/office/drawing/2014/main" id="{9BEB2D8D-44E2-0210-2F97-84520F115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28943232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crosoft Surface">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5</Value>
    </TaxCatchAll>
    <_ip_UnifiedCompliancePolicyUIAction xmlns="http://schemas.microsoft.com/sharepoint/v3" xsi:nil="true"/>
    <_ip_UnifiedCompliancePolicyProperties xmlns="http://schemas.microsoft.com/sharepoint/v3" xsi:nil="true"/>
    <SharedWithUsers xmlns="2298d5ab-a95b-4280-b619-ee3fa95765b4">
      <UserInfo>
        <DisplayName>Andrew Au</DisplayName>
        <AccountId>11</AccountId>
        <AccountType/>
      </UserInfo>
    </SharedWithUsers>
    <lcf76f155ced4ddcb4097134ff3c332f xmlns="ee4a7809-70ea-4e27-ab75-a6c2be9ed89d">
      <Terms xmlns="http://schemas.microsoft.com/office/infopath/2007/PartnerControls"/>
    </lcf76f155ced4ddcb4097134ff3c332f>
    <MediaLengthInSeconds xmlns="ee4a7809-70ea-4e27-ab75-a6c2be9ed89d" xsi:nil="true"/>
    <DocumentDescription xmlns="230e9df3-be65-4c73-a93b-d1236ebd677e" xsi:nil="true"/>
    <Owner xmlns="230e9df3-be65-4c73-a93b-d1236ebd677e">
      <UserInfo>
        <DisplayName/>
        <AccountId xsi:nil="true"/>
        <AccountType/>
      </UserInfo>
    </Owner>
    <Refresh xmlns="ee4a7809-70ea-4e27-ab75-a6c2be9ed89d">false</Refresh>
    <Year xmlns="ee4a7809-70ea-4e27-ab75-a6c2be9ed89d" xsi:nil="true"/>
    <FiscalYear xmlns="ee4a7809-70ea-4e27-ab75-a6c2be9ed89d"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internal users</TermName>
          <TermId xmlns="http://schemas.microsoft.com/office/infopath/2007/PartnerControls">461efa83-0283-486a-a8d5-943328f3693f</TermId>
        </TermInfo>
      </Terms>
    </ConfidentialityTaxHTField0>
    <TaxCatchAllLabel xmlns="230e9df3-be65-4c73-a93b-d1236ebd677e" xsi:nil="true"/>
    <CompeteDocType xmlns="ee4a7809-70ea-4e27-ab75-a6c2be9ed89d" xsi:nil="true"/>
    <IndustryVertical xmlns="ee4a7809-70ea-4e27-ab75-a6c2be9ed89d" xsi:nil="true"/>
    <_dlc_DocIdPersistId xmlns="230e9df3-be65-4c73-a93b-d1236ebd677e" xsi:nil="true"/>
    <Event xmlns="ee4a7809-70ea-4e27-ab75-a6c2be9ed89d" xsi:nil="true"/>
    <Readiness xmlns="ee4a7809-70ea-4e27-ab75-a6c2be9ed89d" xsi:nil="true"/>
    <Startdate xmlns="ee4a7809-70ea-4e27-ab75-a6c2be9ed89d" xsi:nil="true"/>
    <ContentCategories xmlns="ee4a7809-70ea-4e27-ab75-a6c2be9ed89d">None</ContentCategories>
    <Segment xmlns="ee4a7809-70ea-4e27-ab75-a6c2be9ed89d" xsi:nil="true"/>
    <Competitor xmlns="ee4a7809-70ea-4e27-ab75-a6c2be9ed89d" xsi:nil="true"/>
    <Services xmlns="ee4a7809-70ea-4e27-ab75-a6c2be9ed89d" xsi:nil="true"/>
    <p3065242fc644b25ab253c7f8aa61ee1 xmlns="230e9df3-be65-4c73-a93b-d1236ebd677e">
      <Terms xmlns="http://schemas.microsoft.com/office/infopath/2007/PartnerControls"/>
    </p3065242fc644b25ab253c7f8aa61ee1>
    <Program xmlns="ee4a7809-70ea-4e27-ab75-a6c2be9ed89d" xsi:nil="true"/>
    <Audience xmlns="ee4a7809-70ea-4e27-ab75-a6c2be9ed89d" xsi:nil="true"/>
    <Versions0 xmlns="ee4a7809-70ea-4e27-ab75-a6c2be9ed89d">
      <Value>All</Value>
    </Versions0>
    <Owners xmlns="230e9df3-be65-4c73-a93b-d1236ebd677e">
      <UserInfo>
        <DisplayName/>
        <AccountId xsi:nil="true"/>
        <AccountType/>
      </UserInfo>
    </Owners>
    <k39e5019f8e24a20a01159148b815aac xmlns="230e9df3-be65-4c73-a93b-d1236ebd677e">
      <Terms xmlns="http://schemas.microsoft.com/office/infopath/2007/PartnerControls"/>
    </k39e5019f8e24a20a01159148b815aac>
    <Device_x0020_Version xmlns="ee4a7809-70ea-4e27-ab75-a6c2be9ed89d">
      <Value>None</Value>
    </Device_x0020_Version>
    <Month_x0020_of_x0020_upload xmlns="ee4a7809-70ea-4e27-ab75-a6c2be9ed89d" xsi:nil="true"/>
    <SummaryDescription xmlns="230e9df3-be65-4c73-a93b-d1236ebd677e" xsi:nil="true"/>
    <_dlc_DocId xmlns="230e9df3-be65-4c73-a93b-d1236ebd677e">USDMMZXC5KTV-260472975-117206</_dlc_DocId>
    <Campaigns xmlns="ee4a7809-70ea-4e27-ab75-a6c2be9ed89d" xsi:nil="true"/>
    <FeaturedContent xmlns="ee4a7809-70ea-4e27-ab75-a6c2be9ed89d">No</FeaturedContent>
    <_dlc_DocIdUrl xmlns="230e9df3-be65-4c73-a93b-d1236ebd677e">
      <Url>https://microsoft.sharepoint.com/sites/surface/_layouts/15/DocIdRedir.aspx?ID=USDMMZXC5KTV-260472975-117206</Url>
      <Description>USDMMZXC5KTV-260472975-117206</Description>
    </_dlc_DocIdUrl>
    <Product xmlns="ee4a7809-70ea-4e27-ab75-a6c2be9ed89d" xsi:nil="true"/>
    <Customer xmlns="ee4a7809-70ea-4e27-ab75-a6c2be9ed89d">All</Customer>
    <Enddate xmlns="ee4a7809-70ea-4e27-ab75-a6c2be9ed89d"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Enterprise KM Document Card" ma:contentTypeID="0x01010062C008D7A2F07C4BAABAD05EEA95919E0074F46043E3CF2540B7C1F266B2A28170" ma:contentTypeVersion="150" ma:contentTypeDescription="Base document content type for cards supporting enterprise knowledge management. Can also be used as a parent and extended with approved enterprise or subject-domain columns for business group or application-specific KM card content types." ma:contentTypeScope="" ma:versionID="ee5981f08c6eb06cf5c6d0aa7143d0cf">
  <xsd:schema xmlns:xsd="http://www.w3.org/2001/XMLSchema" xmlns:xs="http://www.w3.org/2001/XMLSchema" xmlns:p="http://schemas.microsoft.com/office/2006/metadata/properties" xmlns:ns1="http://schemas.microsoft.com/sharepoint/v3" xmlns:ns2="230e9df3-be65-4c73-a93b-d1236ebd677e" xmlns:ns3="ee4a7809-70ea-4e27-ab75-a6c2be9ed89d" xmlns:ns4="2298d5ab-a95b-4280-b619-ee3fa95765b4" targetNamespace="http://schemas.microsoft.com/office/2006/metadata/properties" ma:root="true" ma:fieldsID="3e3d51df62bc4eb675012f19320a86d2" ns1:_="" ns2:_="" ns3:_="" ns4:_="">
    <xsd:import namespace="http://schemas.microsoft.com/sharepoint/v3"/>
    <xsd:import namespace="230e9df3-be65-4c73-a93b-d1236ebd677e"/>
    <xsd:import namespace="ee4a7809-70ea-4e27-ab75-a6c2be9ed89d"/>
    <xsd:import namespace="2298d5ab-a95b-4280-b619-ee3fa95765b4"/>
    <xsd:element name="properties">
      <xsd:complexType>
        <xsd:sequence>
          <xsd:element name="documentManagement">
            <xsd:complexType>
              <xsd:all>
                <xsd:element ref="ns2:SummaryDescription" minOccurs="0"/>
                <xsd:element ref="ns2:Owners" minOccurs="0"/>
                <xsd:element ref="ns2:_dlc_DocIdUrl" minOccurs="0"/>
                <xsd:element ref="ns2:DocumentDescription" minOccurs="0"/>
                <xsd:element ref="ns2:Owner" minOccurs="0"/>
                <xsd:element ref="ns3:ContentCategories"/>
                <xsd:element ref="ns3:IndustryVertical" minOccurs="0"/>
                <xsd:element ref="ns2:TaxCatchAll" minOccurs="0"/>
                <xsd:element ref="ns2:TaxCatchAllLabel" minOccurs="0"/>
                <xsd:element ref="ns2:k39e5019f8e24a20a01159148b815aac" minOccurs="0"/>
                <xsd:element ref="ns2:p3065242fc644b25ab253c7f8aa61ee1" minOccurs="0"/>
                <xsd:element ref="ns2:_dlc_DocId" minOccurs="0"/>
                <xsd:element ref="ns2:ConfidentialityTaxHTField0"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3:MediaServiceDateTaken" minOccurs="0"/>
                <xsd:element ref="ns3:Product" minOccurs="0"/>
                <xsd:element ref="ns3:Customer"/>
                <xsd:element ref="ns3:Campaigns" minOccurs="0"/>
                <xsd:element ref="ns3:Segment" minOccurs="0"/>
                <xsd:element ref="ns3:Event" minOccurs="0"/>
                <xsd:element ref="ns3:Program" minOccurs="0"/>
                <xsd:element ref="ns3:Readiness" minOccurs="0"/>
                <xsd:element ref="ns3:CompeteDocType" minOccurs="0"/>
                <xsd:element ref="ns3:Audience" minOccurs="0"/>
                <xsd:element ref="ns3:Competitor" minOccurs="0"/>
                <xsd:element ref="ns3:Year" minOccurs="0"/>
                <xsd:element ref="ns3:Month_x0020_of_x0020_upload" minOccurs="0"/>
                <xsd:element ref="ns4:SharedWithUsers" minOccurs="0"/>
                <xsd:element ref="ns4:SharedWithDetails" minOccurs="0"/>
                <xsd:element ref="ns3:Services" minOccurs="0"/>
                <xsd:element ref="ns3:FiscalYear" minOccurs="0"/>
                <xsd:element ref="ns3:Startdate" minOccurs="0"/>
                <xsd:element ref="ns3:Enddate" minOccurs="0"/>
                <xsd:element ref="ns3:MediaServiceOCR" minOccurs="0"/>
                <xsd:element ref="ns3:MediaServiceGenerationTime" minOccurs="0"/>
                <xsd:element ref="ns3:MediaServiceEventHashCode" minOccurs="0"/>
                <xsd:element ref="ns3:Versions0" minOccurs="0"/>
                <xsd:element ref="ns3:Device_x0020_Version" minOccurs="0"/>
                <xsd:element ref="ns3:FeaturedContent" minOccurs="0"/>
                <xsd:element ref="ns3:MediaServiceLocation" minOccurs="0"/>
                <xsd:element ref="ns3:MediaLengthInSeconds" minOccurs="0"/>
                <xsd:element ref="ns3:lcf76f155ced4ddcb4097134ff3c332f" minOccurs="0"/>
                <xsd:element ref="ns3:Refresh" minOccurs="0"/>
                <xsd:element ref="ns3:MediaServiceSearchProperties" minOccurs="0"/>
                <xsd:element ref="ns3: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ma:readOnly="false">
      <xsd:simpleType>
        <xsd:restriction base="dms:Note"/>
      </xsd:simpleType>
    </xsd:element>
    <xsd:element name="_ip_UnifiedCompliancePolicyUIAction" ma:index="30"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SummaryDescription" ma:index="2" nillable="true" ma:displayName="Summary Description" ma:description="Content description in publishing HTML format." ma:internalName="SummaryDescription">
      <xsd:simpleType>
        <xsd:restriction base="dms:Unknown"/>
      </xsd:simpleType>
    </xsd:element>
    <xsd:element name="Owners" ma:index="3" nillable="true" ma:displayName="Owners" ma:format="Dropdown" ma:list="UserInfo" ma:SharePointGroup="0" ma:internalName="Owners"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5"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8" nillable="true" ma:displayName="Document Description" ma:description="Alternate description for documents that can be used for display." ma:internalName="Document_x0020_Description" ma:readOnly="false">
      <xsd:simpleType>
        <xsd:restriction base="dms:Note">
          <xsd:maxLength value="255"/>
        </xsd:restriction>
      </xsd:simpleType>
    </xsd:element>
    <xsd:element name="Owner" ma:index="9"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hidden="true" ma:list="{c432a711-5704-48c8-a158-bc03de2aea43}" ma:internalName="TaxCatchAll" ma:readOnly="false" ma:showField="CatchAllData" ma:web="2298d5ab-a95b-4280-b619-ee3fa95765b4">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c432a711-5704-48c8-a158-bc03de2aea43}" ma:internalName="TaxCatchAllLabel" ma:readOnly="false" ma:showField="CatchAllDataLabel" ma:web="2298d5ab-a95b-4280-b619-ee3fa95765b4">
      <xsd:complexType>
        <xsd:complexContent>
          <xsd:extension base="dms:MultiChoiceLookup">
            <xsd:sequence>
              <xsd:element name="Value" type="dms:Lookup" maxOccurs="unbounded" minOccurs="0" nillable="true"/>
            </xsd:sequence>
          </xsd:extension>
        </xsd:complexContent>
      </xsd:complexType>
    </xsd:element>
    <xsd:element name="k39e5019f8e24a20a01159148b815aac" ma:index="17" nillable="true" ma:taxonomy="true" ma:internalName="k39e5019f8e24a20a01159148b815aac" ma:taxonomyFieldName="About" ma:displayName="About" ma:readOnly="false" ma:default="" ma:fieldId="{439e5019-f8e2-4a20-a011-59148b815aac}" ma:taxonomyMulti="true" ma:sspId="e385fb40-52d4-4fae-9c5b-3e8ff8a5878e" ma:termSetId="10257755-0674-446b-9eea-4989c6cf4282" ma:anchorId="00000000-0000-0000-0000-000000000000" ma:open="false" ma:isKeyword="false">
      <xsd:complexType>
        <xsd:sequence>
          <xsd:element ref="pc:Terms" minOccurs="0" maxOccurs="1"/>
        </xsd:sequence>
      </xsd:complexType>
    </xsd:element>
    <xsd:element name="p3065242fc644b25ab253c7f8aa61ee1" ma:index="19" nillable="true" ma:taxonomy="true" ma:internalName="p3065242fc644b25ab253c7f8aa61ee1" ma:taxonomyFieldName="For" ma:displayName="For" ma:readOnly="false" ma:default="" ma:fieldId="{93065242-fc64-4b25-ab25-3c7f8aa61ee1}" ma:taxonomyMulti="true" ma:sspId="e385fb40-52d4-4fae-9c5b-3e8ff8a5878e" ma:termSetId="053b1336-9c08-4429-9c1c-55eceea3f120" ma:anchorId="00000000-0000-0000-0000-000000000000" ma:open="false" ma:isKeyword="false">
      <xsd:complexType>
        <xsd:sequence>
          <xsd:element ref="pc:Terms" minOccurs="0" maxOccurs="1"/>
        </xsd:sequence>
      </xsd:complexType>
    </xsd:element>
    <xsd:element name="_dlc_DocId" ma:index="20" nillable="true" ma:displayName="Document ID Value" ma:description="The value of the document ID assigned to this item." ma:hidden="true" ma:internalName="_dlc_DocId" ma:readOnly="false">
      <xsd:simpleType>
        <xsd:restriction base="dms:Text"/>
      </xsd:simpleType>
    </xsd:element>
    <xsd:element name="ConfidentialityTaxHTField0" ma:index="21" nillable="true"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_dlc_DocIdPersistId" ma:index="22"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e4a7809-70ea-4e27-ab75-a6c2be9ed89d" elementFormDefault="qualified">
    <xsd:import namespace="http://schemas.microsoft.com/office/2006/documentManagement/types"/>
    <xsd:import namespace="http://schemas.microsoft.com/office/infopath/2007/PartnerControls"/>
    <xsd:element name="ContentCategories" ma:index="10" ma:displayName="Content Categories" ma:default="None" ma:description="Types of assets" ma:format="Dropdown" ma:internalName="ContentCategories">
      <xsd:simpleType>
        <xsd:restriction base="dms:Choice">
          <xsd:enumeration value="Announcement"/>
          <xsd:enumeration value="Article"/>
          <xsd:enumeration value="Battlecards"/>
          <xsd:enumeration value="Brochure (3+ pages)"/>
          <xsd:enumeration value="Call guide"/>
          <xsd:enumeration value="Check list"/>
          <xsd:enumeration value="Comparison Files"/>
          <xsd:enumeration value="Comparison Profiles"/>
          <xsd:enumeration value="Compatibility Matrix"/>
          <xsd:enumeration value="Compete"/>
          <xsd:enumeration value="Customer Presentation"/>
          <xsd:enumeration value="Customer Story"/>
          <xsd:enumeration value="Customer Stories Templates"/>
          <xsd:enumeration value="Competitive Research"/>
          <xsd:enumeration value="Demonstration"/>
          <xsd:enumeration value="Digital Marketing resource"/>
          <xsd:enumeration value="eBook"/>
          <xsd:enumeration value="Editable Email Templates"/>
          <xsd:enumeration value="Editable Flyers"/>
          <xsd:enumeration value="Email Templates"/>
          <xsd:enumeration value="Fact Sheet"/>
          <xsd:enumeration value="Flyers (1-2 pg)"/>
          <xsd:enumeration value="Images"/>
          <xsd:enumeration value="Infographic"/>
          <xsd:enumeration value="Link (to other site or content)"/>
          <xsd:enumeration value="Marketing Resources"/>
          <xsd:enumeration value="Marketing Toolkit"/>
          <xsd:enumeration value="Meet Deck"/>
          <xsd:enumeration value="Mixed Reality Compete"/>
          <xsd:enumeration value="One Sheet"/>
          <xsd:enumeration value="Pitch Deck"/>
          <xsd:enumeration value="POV"/>
          <xsd:enumeration value="Presentation"/>
          <xsd:enumeration value="Product FAQ"/>
          <xsd:enumeration value="Recording"/>
          <xsd:enumeration value="Research"/>
          <xsd:enumeration value="Technical FAQ"/>
          <xsd:enumeration value="Technical Resources"/>
          <xsd:enumeration value="Tool"/>
          <xsd:enumeration value="Training"/>
          <xsd:enumeration value="Video"/>
          <xsd:enumeration value="White Paper"/>
          <xsd:enumeration value="Data Sheet"/>
          <xsd:enumeration value="Flyers"/>
          <xsd:enumeration value="Images and videos"/>
          <xsd:enumeration value="Warranty &amp; Support"/>
          <xsd:enumeration value="None"/>
          <xsd:enumeration value="Guidance"/>
          <xsd:enumeration value="roadmap"/>
        </xsd:restriction>
      </xsd:simpleType>
    </xsd:element>
    <xsd:element name="IndustryVertical" ma:index="11" nillable="true" ma:displayName="Industry" ma:format="Dropdown" ma:internalName="IndustryVertical">
      <xsd:complexType>
        <xsd:complexContent>
          <xsd:extension base="dms:MultiChoice">
            <xsd:sequence>
              <xsd:element name="Value" maxOccurs="unbounded" minOccurs="0" nillable="true">
                <xsd:simpleType>
                  <xsd:restriction base="dms:Choice">
                    <xsd:enumeration value="Education"/>
                    <xsd:enumeration value="Education - Higher Ed"/>
                    <xsd:enumeration value="Education - K-12"/>
                    <xsd:enumeration value="Financial Services"/>
                    <xsd:enumeration value="Government - National"/>
                    <xsd:enumeration value="Government - State and Local"/>
                    <xsd:enumeration value="Government- Federal"/>
                    <xsd:enumeration value="Healthcare"/>
                    <xsd:enumeration value="Manufacturing"/>
                    <xsd:enumeration value="Retail"/>
                    <xsd:enumeration value="Public Sector"/>
                    <xsd:enumeration value="Other"/>
                    <xsd:enumeration value="Education - IT Admin"/>
                    <xsd:enumeration value="Frontline Worker"/>
                    <xsd:enumeration value="DFS"/>
                    <xsd:enumeration value="Legal"/>
                    <xsd:enumeration value="Nonprofit"/>
                    <xsd:enumeration value="All"/>
                  </xsd:restriction>
                </xsd:simpleType>
              </xsd:element>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hidden="true" ma:internalName="MediaServiceKeyPoints"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Product" ma:index="32" nillable="true" ma:displayName="Product" ma:format="Dropdown" ma:internalName="Product">
      <xsd:complexType>
        <xsd:complexContent>
          <xsd:extension base="dms:MultiChoice">
            <xsd:sequence>
              <xsd:element name="Value" maxOccurs="unbounded" minOccurs="0" nillable="true">
                <xsd:simpleType>
                  <xsd:restriction base="dms:Choice">
                    <xsd:enumeration value="All"/>
                    <xsd:enumeration value="Apple"/>
                    <xsd:enumeration value="Compete"/>
                    <xsd:enumeration value="Education"/>
                    <xsd:enumeration value="Google"/>
                    <xsd:enumeration value="Google Chrome"/>
                    <xsd:enumeration value="HoloLens"/>
                    <xsd:enumeration value="Laptop"/>
                    <xsd:enumeration value="Surface"/>
                    <xsd:enumeration value="Surface Pro"/>
                    <xsd:enumeration value="Surface Pro 7"/>
                    <xsd:enumeration value="Surface Pro X"/>
                    <xsd:enumeration value="Surface Hub"/>
                    <xsd:enumeration value="Surface Studio"/>
                    <xsd:enumeration value="Surface Book"/>
                    <xsd:enumeration value="Surface Book 3"/>
                    <xsd:enumeration value="Surface Go"/>
                    <xsd:enumeration value="Surface Go 2"/>
                    <xsd:enumeration value="Surface Laptop"/>
                    <xsd:enumeration value="Surface Laptop 3"/>
                    <xsd:enumeration value="Surface Headphones"/>
                    <xsd:enumeration value="Arc Mouse"/>
                    <xsd:enumeration value="Type Cover"/>
                    <xsd:enumeration value="Surface Pen"/>
                    <xsd:enumeration value="Surface Dock 2"/>
                    <xsd:enumeration value="Surface Dial"/>
                    <xsd:enumeration value="Surface Duo"/>
                    <xsd:enumeration value="Cross-device"/>
                    <xsd:enumeration value="Surface Dock"/>
                    <xsd:enumeration value="Surface Earbuds"/>
                    <xsd:enumeration value="Surface Headphones 2"/>
                    <xsd:enumeration value="Surface Type Cover"/>
                    <xsd:enumeration value="Surface Slim Pen"/>
                    <xsd:enumeration value="Remote Work &amp; Learn"/>
                    <xsd:enumeration value="Portfolio"/>
                    <xsd:enumeration value="Financial Services"/>
                    <xsd:enumeration value="Financial"/>
                    <xsd:enumeration value="Healthcare"/>
                    <xsd:enumeration value="Home"/>
                    <xsd:enumeration value="Industry"/>
                    <xsd:enumeration value="Manufacturing"/>
                    <xsd:enumeration value="Programs"/>
                    <xsd:enumeration value="Public Sector"/>
                    <xsd:enumeration value="Windows"/>
                    <xsd:enumeration value="Retail"/>
                    <xsd:enumeration value="SMB"/>
                    <xsd:enumeration value="Storytelling"/>
                    <xsd:enumeration value="Warranty &amp; Support"/>
                    <xsd:enumeration value="Surface Laptop Go"/>
                    <xsd:enumeration value="Surface Fingerprint Reader"/>
                    <xsd:enumeration value="PCA &amp; Teams Certified Accessories"/>
                    <xsd:enumeration value="Surface Laptop SE"/>
                    <xsd:enumeration value="Headphones 2+"/>
                    <xsd:enumeration value="DFS"/>
                    <xsd:enumeration value="Surface Laptop studio"/>
                  </xsd:restriction>
                </xsd:simpleType>
              </xsd:element>
            </xsd:sequence>
          </xsd:extension>
        </xsd:complexContent>
      </xsd:complexType>
    </xsd:element>
    <xsd:element name="Customer" ma:index="33" ma:displayName="Customer" ma:default="All" ma:format="Dropdown" ma:internalName="Customer">
      <xsd:simpleType>
        <xsd:restriction base="dms:Choice">
          <xsd:enumeration value="All"/>
          <xsd:enumeration value="Commercial"/>
          <xsd:enumeration value="Consumer"/>
          <xsd:enumeration value="None"/>
        </xsd:restriction>
      </xsd:simpleType>
    </xsd:element>
    <xsd:element name="Campaigns" ma:index="34" nillable="true" ma:displayName="Campaigns" ma:format="Dropdown" ma:internalName="Campaigns">
      <xsd:simpleType>
        <xsd:restriction base="dms:Choice">
          <xsd:enumeration value="Remote Work and Learn"/>
          <xsd:enumeration value="Reduce Cost and Manage Risk"/>
        </xsd:restriction>
      </xsd:simpleType>
    </xsd:element>
    <xsd:element name="Segment" ma:index="35" nillable="true" ma:displayName="Segment" ma:format="Dropdown" ma:internalName="Segment">
      <xsd:simpleType>
        <xsd:restriction base="dms:Choice">
          <xsd:enumeration value="All"/>
          <xsd:enumeration value="SMB"/>
          <xsd:enumeration value="Enterprise"/>
          <xsd:enumeration value="SMC-C"/>
        </xsd:restriction>
      </xsd:simpleType>
    </xsd:element>
    <xsd:element name="Event" ma:index="36" nillable="true" ma:displayName="Event" ma:format="Dropdown" ma:internalName="Event">
      <xsd:simpleType>
        <xsd:restriction base="dms:Choice">
          <xsd:enumeration value="MS Ready"/>
          <xsd:enumeration value="MS Inspire"/>
          <xsd:enumeration value="MS Ignite"/>
          <xsd:enumeration value="Launch"/>
          <xsd:enumeration value="General"/>
        </xsd:restriction>
      </xsd:simpleType>
    </xsd:element>
    <xsd:element name="Program" ma:index="37" nillable="true" ma:displayName="Program" ma:format="Dropdown" ma:internalName="Program">
      <xsd:simpleType>
        <xsd:restriction base="dms:Choice">
          <xsd:enumeration value="Offer"/>
          <xsd:enumeration value="Partner Program"/>
          <xsd:enumeration value="Pricing Program"/>
          <xsd:enumeration value="Promotion"/>
          <xsd:enumeration value="Warranty &amp; Support"/>
          <xsd:enumeration value="Customer Immersion Experience (CIE)"/>
          <xsd:enumeration value="Surface Modern Workshop"/>
          <xsd:enumeration value="Surface Content Management"/>
        </xsd:restriction>
      </xsd:simpleType>
    </xsd:element>
    <xsd:element name="Readiness" ma:index="38" nillable="true" ma:displayName="Readiness" ma:format="Dropdown" ma:internalName="Readiness">
      <xsd:complexType>
        <xsd:complexContent>
          <xsd:extension base="dms:MultiChoice">
            <xsd:sequence>
              <xsd:element name="Value" maxOccurs="unbounded" minOccurs="0" nillable="true">
                <xsd:simpleType>
                  <xsd:restriction base="dms:Choice">
                    <xsd:enumeration value="Demonstration"/>
                    <xsd:enumeration value="Sales Readiness"/>
                    <xsd:enumeration value="IT Pro"/>
                    <xsd:enumeration value="Sales Play Immersion"/>
                    <xsd:enumeration value="Technical Immersion"/>
                    <xsd:enumeration value="Business Decision Maker"/>
                    <xsd:enumeration value="Online course"/>
                    <xsd:enumeration value="Learning Path"/>
                    <xsd:enumeration value="Seller Readiness"/>
                    <xsd:enumeration value="Technical Readiness"/>
                    <xsd:enumeration value="Tech Deep Dive"/>
                  </xsd:restriction>
                </xsd:simpleType>
              </xsd:element>
            </xsd:sequence>
          </xsd:extension>
        </xsd:complexContent>
      </xsd:complexType>
    </xsd:element>
    <xsd:element name="CompeteDocType" ma:index="39" nillable="true" ma:displayName="Compete DocType" ma:format="Dropdown" ma:internalName="CompeteDocType">
      <xsd:complexType>
        <xsd:complexContent>
          <xsd:extension base="dms:MultiChoice">
            <xsd:sequence>
              <xsd:element name="Value" maxOccurs="unbounded" minOccurs="0" nillable="true">
                <xsd:simpleType>
                  <xsd:restriction base="dms:Choice">
                    <xsd:enumeration value="Announcement"/>
                    <xsd:enumeration value="Announcement, Event"/>
                    <xsd:enumeration value="Announcement, Surface vs Apple"/>
                    <xsd:enumeration value="Battlecards"/>
                    <xsd:enumeration value="Battlecards, Surface vs Apple"/>
                    <xsd:enumeration value="Compete"/>
                    <xsd:enumeration value="Comparisons Files"/>
                    <xsd:enumeration value="Comparisons Profiles"/>
                    <xsd:enumeration value="Competitive Research"/>
                    <xsd:enumeration value="DVP"/>
                    <xsd:enumeration value="Event"/>
                    <xsd:enumeration value="Marketing Resources"/>
                    <xsd:enumeration value="Mixed Reality Compete"/>
                    <xsd:enumeration value="Narrative"/>
                    <xsd:enumeration value="Presentation"/>
                    <xsd:enumeration value="POV"/>
                    <xsd:enumeration value="POV, Surface vs Apple"/>
                    <xsd:enumeration value="Research"/>
                    <xsd:enumeration value="Research, Surface vs Google"/>
                    <xsd:enumeration value="Research, Surface vs Apple"/>
                    <xsd:enumeration value="Storybook"/>
                    <xsd:enumeration value="Surface vs Apple"/>
                    <xsd:enumeration value="Surface vs Apple, Windows 10 vs Apple"/>
                    <xsd:enumeration value="Surface vs Google"/>
                    <xsd:enumeration value="Surface vs Google, Windows 10 vs Google"/>
                    <xsd:enumeration value="Training"/>
                    <xsd:enumeration value="Windows 10 vs Apple"/>
                    <xsd:enumeration value="Windows 10 vs Apple, Battlecards"/>
                    <xsd:enumeration value="Windows 10 vs Chrome OS"/>
                    <xsd:enumeration value="Windows 10 vs Chrome OS, Compete Flash"/>
                    <xsd:enumeration value="Windows Update"/>
                  </xsd:restriction>
                </xsd:simpleType>
              </xsd:element>
            </xsd:sequence>
          </xsd:extension>
        </xsd:complexContent>
      </xsd:complexType>
    </xsd:element>
    <xsd:element name="Audience" ma:index="40" nillable="true" ma:displayName="Audience" ma:format="Dropdown" ma:internalName="Audience">
      <xsd:simpleType>
        <xsd:restriction base="dms:Choice">
          <xsd:enumeration value="Customer"/>
          <xsd:enumeration value="Field"/>
          <xsd:enumeration value="Partner"/>
        </xsd:restriction>
      </xsd:simpleType>
    </xsd:element>
    <xsd:element name="Competitor" ma:index="41" nillable="true" ma:displayName="Competitor" ma:format="Dropdown" ma:internalName="Competitor">
      <xsd:simpleType>
        <xsd:restriction base="dms:Choice">
          <xsd:enumeration value="Apple"/>
          <xsd:enumeration value="Google"/>
          <xsd:enumeration value="Android"/>
        </xsd:restriction>
      </xsd:simpleType>
    </xsd:element>
    <xsd:element name="Year" ma:index="42" nillable="true" ma:displayName="Calendar Year" ma:format="Dropdown" ma:internalName="Year">
      <xsd:simpleType>
        <xsd:restriction base="dms:Choice">
          <xsd:enumeration value="2018"/>
          <xsd:enumeration value="2019"/>
          <xsd:enumeration value="2020"/>
          <xsd:enumeration value="2021"/>
        </xsd:restriction>
      </xsd:simpleType>
    </xsd:element>
    <xsd:element name="Month_x0020_of_x0020_upload" ma:index="43" nillable="true" ma:displayName="Month of upload" ma:format="Dropdown" ma:internalName="Month_x0020_of_x0020_upload">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Services" ma:index="46" nillable="true" ma:displayName="Services" ma:format="Dropdown" ma:internalName="Services">
      <xsd:simpleType>
        <xsd:restriction base="dms:Choice">
          <xsd:enumeration value="M365"/>
          <xsd:enumeration value="O365"/>
          <xsd:enumeration value="M365 F1"/>
        </xsd:restriction>
      </xsd:simpleType>
    </xsd:element>
    <xsd:element name="FiscalYear" ma:index="47" nillable="true" ma:displayName="Fiscal Year" ma:format="Dropdown" ma:internalName="FiscalYear">
      <xsd:simpleType>
        <xsd:restriction base="dms:Choice">
          <xsd:enumeration value="FY 21"/>
          <xsd:enumeration value="FY 20"/>
          <xsd:enumeration value="FY 19"/>
          <xsd:enumeration value="FY 22"/>
        </xsd:restriction>
      </xsd:simpleType>
    </xsd:element>
    <xsd:element name="Startdate" ma:index="48" nillable="true" ma:displayName="Start date" ma:format="DateOnly" ma:internalName="Startdate">
      <xsd:simpleType>
        <xsd:restriction base="dms:DateTime"/>
      </xsd:simpleType>
    </xsd:element>
    <xsd:element name="Enddate" ma:index="49" nillable="true" ma:displayName="End date" ma:format="DateOnly" ma:internalName="Enddate">
      <xsd:simpleType>
        <xsd:restriction base="dms:DateTime"/>
      </xsd:simpleType>
    </xsd:element>
    <xsd:element name="MediaServiceOCR" ma:index="50" nillable="true" ma:displayName="Extracted Text" ma:internalName="MediaServiceOCR" ma:readOnly="true">
      <xsd:simpleType>
        <xsd:restriction base="dms:Note">
          <xsd:maxLength value="255"/>
        </xsd:restriction>
      </xsd:simpleType>
    </xsd:element>
    <xsd:element name="MediaServiceGenerationTime" ma:index="51" nillable="true" ma:displayName="MediaServiceGenerationTime" ma:hidden="true" ma:internalName="MediaServiceGenerationTime" ma:readOnly="true">
      <xsd:simpleType>
        <xsd:restriction base="dms:Text"/>
      </xsd:simpleType>
    </xsd:element>
    <xsd:element name="MediaServiceEventHashCode" ma:index="52" nillable="true" ma:displayName="MediaServiceEventHashCode" ma:hidden="true" ma:internalName="MediaServiceEventHashCode" ma:readOnly="true">
      <xsd:simpleType>
        <xsd:restriction base="dms:Text"/>
      </xsd:simpleType>
    </xsd:element>
    <xsd:element name="Versions0" ma:index="53" nillable="true" ma:displayName="Versions" ma:default="All" ma:hidden="true" ma:internalName="Versions0" ma:readOnly="false">
      <xsd:complexType>
        <xsd:complexContent>
          <xsd:extension base="dms:MultiChoice">
            <xsd:sequence>
              <xsd:element name="Value" maxOccurs="unbounded" minOccurs="0" nillable="true">
                <xsd:simpleType>
                  <xsd:restriction base="dms:Choice">
                    <xsd:enumeration value="All"/>
                    <xsd:enumeration value="iPad Air, iPad Mini"/>
                    <xsd:enumeration value="Mac"/>
                    <xsd:enumeration value="Surface Pro 7"/>
                    <xsd:enumeration value="Surface Pro 6"/>
                    <xsd:enumeration value="Surface Pro"/>
                    <xsd:enumeration value="Surface Pro (5th Gen) with LTE Advanced"/>
                    <xsd:enumeration value="Surface Pro (5th Gen)"/>
                    <xsd:enumeration value="Surface Pro X"/>
                    <xsd:enumeration value="Surface Hub"/>
                    <xsd:enumeration value="Surface Hub V1"/>
                    <xsd:enumeration value="Surface Hub 2S"/>
                    <xsd:enumeration value="Surface Hub 2S 85&quot;"/>
                    <xsd:enumeration value="Surface Studio 2"/>
                    <xsd:enumeration value="Surface Studio"/>
                    <xsd:enumeration value="Surface Book 3"/>
                    <xsd:enumeration value="Surface Book 3 (13 inch)"/>
                    <xsd:enumeration value="Surface Book 3 (15 inch)"/>
                    <xsd:enumeration value="Surface Book 2"/>
                    <xsd:enumeration value="Surface Book and Surface Book with Performance Base"/>
                    <xsd:enumeration value="Surface Go"/>
                    <xsd:enumeration value="Surface Go 2"/>
                    <xsd:enumeration value="Surface Laptop"/>
                    <xsd:enumeration value="Surface Laptop 3 (13 inch)"/>
                    <xsd:enumeration value="Surface Laptop 3 (15 inch)"/>
                    <xsd:enumeration value="Surface Laptop 3"/>
                    <xsd:enumeration value="Accessories"/>
                    <xsd:enumeration value="Surface Earbuds"/>
                    <xsd:enumeration value="Surface Dock"/>
                    <xsd:enumeration value="Surface Slim Pen"/>
                    <xsd:enumeration value="Surface Pen"/>
                    <xsd:enumeration value="Surface Headphones 2"/>
                    <xsd:enumeration value="Surface Dial"/>
                    <xsd:enumeration value="Surface Headphones"/>
                    <xsd:enumeration value="Surface Dock 2"/>
                    <xsd:enumeration value="Surface Laptop 2"/>
                    <xsd:enumeration value="Holiday Surface Devices"/>
                    <xsd:enumeration value="Windows 10"/>
                    <xsd:enumeration value="Microsoft Classroom Pen"/>
                  </xsd:restriction>
                </xsd:simpleType>
              </xsd:element>
            </xsd:sequence>
          </xsd:extension>
        </xsd:complexContent>
      </xsd:complexType>
    </xsd:element>
    <xsd:element name="Device_x0020_Version" ma:index="54" nillable="true" ma:displayName="Device Version" ma:default="None" ma:format="Dropdown" ma:internalName="Device_x0020_Version">
      <xsd:complexType>
        <xsd:complexContent>
          <xsd:extension base="dms:MultiChoice">
            <xsd:sequence>
              <xsd:element name="Value" maxOccurs="unbounded" minOccurs="0" nillable="true">
                <xsd:simpleType>
                  <xsd:restriction base="dms:Choice">
                    <xsd:enumeration value="All"/>
                    <xsd:enumeration value="iPad Air, iPad Mini"/>
                    <xsd:enumeration value="Mac"/>
                    <xsd:enumeration value="Surface Pro 7"/>
                    <xsd:enumeration value="Surface Pro 6"/>
                    <xsd:enumeration value="Surface Pro"/>
                    <xsd:enumeration value="Surface Pro (5th Gen) with LTE Advanced"/>
                    <xsd:enumeration value="Surface Pro (5th Gen)"/>
                    <xsd:enumeration value="Surface Pro X"/>
                    <xsd:enumeration value="Surface Hub"/>
                    <xsd:enumeration value="Surface Hub V1"/>
                    <xsd:enumeration value="Surface Hub 2S"/>
                    <xsd:enumeration value="Surface Hub 2S 85&quot;"/>
                    <xsd:enumeration value="Surface Studio 2"/>
                    <xsd:enumeration value="Surface Studio"/>
                    <xsd:enumeration value="Surface Book 3"/>
                    <xsd:enumeration value="Surface Book 3 (13 inch)"/>
                    <xsd:enumeration value="Surface Book 3 (15 inch)"/>
                    <xsd:enumeration value="Surface Book 2"/>
                    <xsd:enumeration value="Surface Book and Surface Book with Performance Base"/>
                    <xsd:enumeration value="Surface Go"/>
                    <xsd:enumeration value="Surface Go 2"/>
                    <xsd:enumeration value="Surface Laptop"/>
                    <xsd:enumeration value="Surface Laptop 3 (13 inch)"/>
                    <xsd:enumeration value="Surface Laptop 3 (15 inch)"/>
                    <xsd:enumeration value="Surface Laptop 3"/>
                    <xsd:enumeration value="Accessories"/>
                    <xsd:enumeration value="Surface Earbuds"/>
                    <xsd:enumeration value="Surface Dock"/>
                    <xsd:enumeration value="Surface Slim Pen"/>
                    <xsd:enumeration value="Surface Pen"/>
                    <xsd:enumeration value="Surface Headphones 2"/>
                    <xsd:enumeration value="Surface Dial"/>
                    <xsd:enumeration value="Surface Headphones"/>
                    <xsd:enumeration value="Surface Dock 2"/>
                    <xsd:enumeration value="Surface Laptop 2"/>
                    <xsd:enumeration value="Holiday Surface Devices"/>
                    <xsd:enumeration value="Windows 10"/>
                    <xsd:enumeration value="Microsoft Classroom Pen"/>
                    <xsd:enumeration value="Surface Duo"/>
                    <xsd:enumeration value="Surface Laptop go"/>
                    <xsd:enumeration value="Surface Hub 2S - Surface Fingerprint Reader"/>
                    <xsd:enumeration value="None"/>
                    <xsd:enumeration value="Surface Pro 7+"/>
                    <xsd:enumeration value="MS Accessories"/>
                    <xsd:enumeration value="Surface Accessories"/>
                    <xsd:enumeration value="Surface Laptop 4"/>
                    <xsd:enumeration value="Surface Go 3"/>
                    <xsd:enumeration value="Surface Pro 8"/>
                    <xsd:enumeration value="Surface Laptop Studio"/>
                    <xsd:enumeration value="Surface Duo 2"/>
                    <xsd:enumeration value="Surface Laptop SE"/>
                    <xsd:enumeration value="Windows 11"/>
                    <xsd:enumeration value="Surface Laptop Go 2"/>
                    <xsd:enumeration value="Surface Headphones 2+"/>
                  </xsd:restriction>
                </xsd:simpleType>
              </xsd:element>
            </xsd:sequence>
          </xsd:extension>
        </xsd:complexContent>
      </xsd:complexType>
    </xsd:element>
    <xsd:element name="FeaturedContent" ma:index="55" nillable="true" ma:displayName="Featured" ma:default="No" ma:format="RadioButtons" ma:internalName="FeaturedContent">
      <xsd:simpleType>
        <xsd:restriction base="dms:Choice">
          <xsd:enumeration value="Yes"/>
          <xsd:enumeration value="No"/>
        </xsd:restriction>
      </xsd:simpleType>
    </xsd:element>
    <xsd:element name="MediaServiceLocation" ma:index="56" nillable="true" ma:displayName="Location" ma:internalName="MediaServiceLocation" ma:readOnly="true">
      <xsd:simpleType>
        <xsd:restriction base="dms:Text"/>
      </xsd:simpleType>
    </xsd:element>
    <xsd:element name="MediaLengthInSeconds" ma:index="57" nillable="true" ma:displayName="Length (seconds)" ma:internalName="MediaLengthInSeconds" ma:readOnly="true">
      <xsd:simpleType>
        <xsd:restriction base="dms:Unknown"/>
      </xsd:simpleType>
    </xsd:element>
    <xsd:element name="lcf76f155ced4ddcb4097134ff3c332f" ma:index="5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Refresh" ma:index="60" nillable="true" ma:displayName="Refresh" ma:default="0" ma:format="Dropdown" ma:internalName="Refresh">
      <xsd:simpleType>
        <xsd:restriction base="dms:Boolean"/>
      </xsd:simpleType>
    </xsd:element>
    <xsd:element name="MediaServiceSearchProperties" ma:index="61" nillable="true" ma:displayName="MediaServiceSearchProperties" ma:hidden="true" ma:internalName="MediaServiceSearchProperties" ma:readOnly="true">
      <xsd:simpleType>
        <xsd:restriction base="dms:Note"/>
      </xsd:simpleType>
    </xsd:element>
    <xsd:element name="MediaServiceDocTags" ma:index="62"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98d5ab-a95b-4280-b619-ee3fa95765b4" elementFormDefault="qualified">
    <xsd:import namespace="http://schemas.microsoft.com/office/2006/documentManagement/types"/>
    <xsd:import namespace="http://schemas.microsoft.com/office/infopath/2007/PartnerControls"/>
    <xsd:element name="SharedWithUsers" ma:index="4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385fb40-52d4-4fae-9c5b-3e8ff8a5878e" ContentTypeId="0x01010062C008D7A2F07C4BAABAD05EEA95919E"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3B9A9D-0AB2-4A60-AF28-76C10451C6E0}">
  <ds:schemaRefs>
    <ds:schemaRef ds:uri="230e9df3-be65-4c73-a93b-d1236ebd677e"/>
    <ds:schemaRef ds:uri="6aeb4919-5033-4ee8-9879-327dd50e679d"/>
    <ds:schemaRef ds:uri="6f7faafb-9ce5-422d-86f4-6e2540e218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8f778cfc-b4c6-4128-817d-47aa835a29c5"/>
    <ds:schemaRef ds:uri="839f8013-94d6-4e4c-9df3-1a5d5f3d6c81"/>
    <ds:schemaRef ds:uri="2298d5ab-a95b-4280-b619-ee3fa95765b4"/>
    <ds:schemaRef ds:uri="ee4a7809-70ea-4e27-ab75-a6c2be9ed89d"/>
  </ds:schemaRefs>
</ds:datastoreItem>
</file>

<file path=customXml/itemProps2.xml><?xml version="1.0" encoding="utf-8"?>
<ds:datastoreItem xmlns:ds="http://schemas.openxmlformats.org/officeDocument/2006/customXml" ds:itemID="{A3332893-FDCC-403D-BF63-753E71272A2C}">
  <ds:schemaRefs>
    <ds:schemaRef ds:uri="http://schemas.microsoft.com/sharepoint/events"/>
  </ds:schemaRefs>
</ds:datastoreItem>
</file>

<file path=customXml/itemProps3.xml><?xml version="1.0" encoding="utf-8"?>
<ds:datastoreItem xmlns:ds="http://schemas.openxmlformats.org/officeDocument/2006/customXml" ds:itemID="{5DEAD580-9B00-4FB7-B27B-C89001F5F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ee4a7809-70ea-4e27-ab75-a6c2be9ed89d"/>
    <ds:schemaRef ds:uri="2298d5ab-a95b-4280-b619-ee3fa9576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068A4BC-B785-421E-9C17-E6C837607F7D}">
  <ds:schemaRefs>
    <ds:schemaRef ds:uri="Microsoft.SharePoint.Taxonomy.ContentTypeSync"/>
  </ds:schemaRefs>
</ds:datastoreItem>
</file>

<file path=customXml/itemProps5.xml><?xml version="1.0" encoding="utf-8"?>
<ds:datastoreItem xmlns:ds="http://schemas.openxmlformats.org/officeDocument/2006/customXml" ds:itemID="{35F970C1-7A01-42D8-806C-BFFEE046147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5173</Words>
  <Application>Microsoft Office PowerPoint</Application>
  <PresentationFormat>Custom</PresentationFormat>
  <Paragraphs>256</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Endpoint Protection eBook</dc:title>
  <dc:creator>Claudia Chan</dc:creator>
  <cp:lastModifiedBy>Jonna Bell</cp:lastModifiedBy>
  <cp:revision>26</cp:revision>
  <cp:lastPrinted>2023-03-28T23:50:40Z</cp:lastPrinted>
  <dcterms:created xsi:type="dcterms:W3CDTF">2020-09-29T17:00:33Z</dcterms:created>
  <dcterms:modified xsi:type="dcterms:W3CDTF">2023-04-25T10:23:39Z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0x01010062C008D7A2F07C4BAABAD05EEA95919E0074F46043E3CF2540B7C1F266B2A28170</vt:lpwstr>
  </property>
  <property fmtid="{D5CDD505-2E9C-101B-9397-08002B2CF9AE}" pid="4" name="Order">
    <vt:lpwstr>585600.000000000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For">
    <vt:lpwstr/>
  </property>
  <property fmtid="{D5CDD505-2E9C-101B-9397-08002B2CF9AE}" pid="12" name="Confidentiality">
    <vt:lpwstr>5;#internal users|461efa83-0283-486a-a8d5-943328f3693f</vt:lpwstr>
  </property>
  <property fmtid="{D5CDD505-2E9C-101B-9397-08002B2CF9AE}" pid="13" name="About">
    <vt:lpwstr/>
  </property>
  <property fmtid="{D5CDD505-2E9C-101B-9397-08002B2CF9AE}" pid="14" name="_dlc_policyId">
    <vt:lpwstr/>
  </property>
  <property fmtid="{D5CDD505-2E9C-101B-9397-08002B2CF9AE}" pid="15" name="ItemRetentionFormula">
    <vt:lpwstr/>
  </property>
  <property fmtid="{D5CDD505-2E9C-101B-9397-08002B2CF9AE}" pid="16" name="_dlc_DocIdItemGuid">
    <vt:lpwstr>50b440fb-753a-4f1e-844e-d989b895db58</vt:lpwstr>
  </property>
</Properties>
</file>