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0" r:id="rId3"/>
  </p:sldMasterIdLst>
  <p:notesMasterIdLst>
    <p:notesMasterId r:id="rId36"/>
  </p:notesMasterIdLst>
  <p:handoutMasterIdLst>
    <p:handoutMasterId r:id="rId37"/>
  </p:handoutMasterIdLst>
  <p:sldIdLst>
    <p:sldId id="341" r:id="rId4"/>
    <p:sldId id="3552" r:id="rId5"/>
    <p:sldId id="991" r:id="rId6"/>
    <p:sldId id="342" r:id="rId7"/>
    <p:sldId id="3557" r:id="rId8"/>
    <p:sldId id="346" r:id="rId9"/>
    <p:sldId id="995" r:id="rId10"/>
    <p:sldId id="332" r:id="rId11"/>
    <p:sldId id="3553" r:id="rId12"/>
    <p:sldId id="334" r:id="rId13"/>
    <p:sldId id="336" r:id="rId14"/>
    <p:sldId id="331" r:id="rId15"/>
    <p:sldId id="329" r:id="rId16"/>
    <p:sldId id="330" r:id="rId17"/>
    <p:sldId id="319" r:id="rId18"/>
    <p:sldId id="307" r:id="rId19"/>
    <p:sldId id="1006" r:id="rId20"/>
    <p:sldId id="1007" r:id="rId21"/>
    <p:sldId id="349" r:id="rId22"/>
    <p:sldId id="348" r:id="rId23"/>
    <p:sldId id="350" r:id="rId24"/>
    <p:sldId id="351" r:id="rId25"/>
    <p:sldId id="3556" r:id="rId26"/>
    <p:sldId id="352" r:id="rId27"/>
    <p:sldId id="353" r:id="rId28"/>
    <p:sldId id="354" r:id="rId29"/>
    <p:sldId id="355" r:id="rId30"/>
    <p:sldId id="356" r:id="rId31"/>
    <p:sldId id="359" r:id="rId32"/>
    <p:sldId id="3551" r:id="rId33"/>
    <p:sldId id="3550" r:id="rId34"/>
    <p:sldId id="310" r:id="rId35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in Laroche" initials="RL" lastIdx="3" clrIdx="0">
    <p:extLst>
      <p:ext uri="{19B8F6BF-5375-455C-9EA6-DF929625EA0E}">
        <p15:presenceInfo xmlns:p15="http://schemas.microsoft.com/office/powerpoint/2012/main" userId="S::rolaroch@microsoft.com::660aaa3c-d81d-4297-a1fc-511d931e52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6"/>
    <a:srgbClr val="FF72C6"/>
    <a:srgbClr val="0072C0"/>
    <a:srgbClr val="DB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78420" autoAdjust="0"/>
  </p:normalViewPr>
  <p:slideViewPr>
    <p:cSldViewPr snapToGrid="0">
      <p:cViewPr varScale="1">
        <p:scale>
          <a:sx n="80" d="100"/>
          <a:sy n="80" d="100"/>
        </p:scale>
        <p:origin x="483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77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B65BB8-26C3-48C5-A7C6-E3FBA077FDFC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25F4C3-CF59-4E34-A423-AF2ED85534E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Ensemble</a:t>
          </a:r>
        </a:p>
      </dgm:t>
    </dgm:pt>
    <dgm:pt modelId="{7F5190A0-27FE-4816-BC07-3753CF0952B7}" type="parTrans" cxnId="{980552CB-D300-4007-9861-BC7FED879C43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F490CE8-BE22-4C77-B260-F45F3EC5A7DE}" type="sibTrans" cxnId="{980552CB-D300-4007-9861-BC7FED879C43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5A8EEEE5-A127-4C6D-B5C7-60397C8DA647}">
      <dgm:prSet phldrT="[Text]"/>
      <dgm:spPr>
        <a:solidFill>
          <a:srgbClr val="D83B01"/>
        </a:solidFill>
      </dgm:spPr>
      <dgm:t>
        <a:bodyPr/>
        <a:lstStyle/>
        <a:p>
          <a:r>
            <a:rPr lang="en-US" dirty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Staggered learning</a:t>
          </a:r>
        </a:p>
      </dgm:t>
    </dgm:pt>
    <dgm:pt modelId="{D7B39965-6537-467F-85DE-E0514ACF6AB1}" type="parTrans" cxnId="{66A7F4EE-C78B-44A8-92B6-35921DC1A7ED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2012091A-88B8-470F-988F-9E9FB173312C}" type="sibTrans" cxnId="{66A7F4EE-C78B-44A8-92B6-35921DC1A7ED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21AEFFA0-0FA9-4F90-8E39-33A8D338CDD5}">
      <dgm:prSet phldrT="[Text]"/>
      <dgm:spPr>
        <a:solidFill>
          <a:schemeClr val="accent6"/>
        </a:solidFill>
        <a:effectLst>
          <a:outerShdw blurRad="50800" dist="38100" dir="2700000" algn="ctr" rotWithShape="0">
            <a:schemeClr val="tx1">
              <a:alpha val="40000"/>
            </a:schemeClr>
          </a:outerShdw>
        </a:effectLst>
      </dgm:spPr>
      <dgm:t>
        <a:bodyPr/>
        <a:lstStyle/>
        <a:p>
          <a:r>
            <a:rPr lang="en-US" b="0" dirty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Objective function</a:t>
          </a:r>
        </a:p>
      </dgm:t>
    </dgm:pt>
    <dgm:pt modelId="{398D991D-09F4-46D0-B204-1C569A594B0F}" type="parTrans" cxnId="{A4D3647F-BDB1-411F-866C-E2AE3A856A00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B0FFAE1E-2D22-4848-9A9B-E924B8AAA3C9}" type="sibTrans" cxnId="{A4D3647F-BDB1-411F-866C-E2AE3A856A00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580AAD68-AF1F-4970-AF74-4F300E568EF9}">
      <dgm:prSet phldrT="[Text]"/>
      <dgm:spPr>
        <a:solidFill>
          <a:srgbClr val="0072C6"/>
        </a:solidFill>
        <a:effectLst>
          <a:outerShdw blurRad="50800" dist="38100" dir="2700000" algn="ctr" rotWithShape="0">
            <a:schemeClr val="tx1">
              <a:alpha val="40000"/>
            </a:schemeClr>
          </a:outerShdw>
        </a:effectLst>
      </dgm:spPr>
      <dgm:t>
        <a:bodyPr/>
        <a:lstStyle/>
        <a:p>
          <a:r>
            <a:rPr lang="en-US" dirty="0">
              <a:latin typeface="Segoe UI Light" panose="020B0502040204020203" pitchFamily="34" charset="0"/>
              <a:cs typeface="Segoe UI Light" panose="020B0502040204020203" pitchFamily="34" charset="0"/>
            </a:rPr>
            <a:t>Diversity</a:t>
          </a:r>
        </a:p>
      </dgm:t>
    </dgm:pt>
    <dgm:pt modelId="{E87645C5-74CD-4D05-A0DE-D06F1C0A0430}" type="parTrans" cxnId="{BFEBF258-3DCE-458A-B184-3D7801894E97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2104626A-8DB1-4AEF-8289-35B95290D9E2}" type="sibTrans" cxnId="{BFEBF258-3DCE-458A-B184-3D7801894E97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B7033252-3B16-43FD-AFAD-4D3D732E5D35}">
      <dgm:prSet phldrT="[Text]"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 u="none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Transfer</a:t>
          </a:r>
          <a:endParaRPr lang="en-US" b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DB7F37C8-E996-434D-93AD-0A96940F3D94}" type="parTrans" cxnId="{F1463123-BE3B-4174-87DA-374CA13F4228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CDE79175-B8DE-4EC8-9167-C2FEB45A5D06}" type="sibTrans" cxnId="{F1463123-BE3B-4174-87DA-374CA13F4228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81A64A7-F46B-45A5-8990-4205CF4BD613}" type="pres">
      <dgm:prSet presAssocID="{26B65BB8-26C3-48C5-A7C6-E3FBA077FDF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B06254B-9EC5-445D-9518-EBFAC3D6E24D}" type="pres">
      <dgm:prSet presAssocID="{26B65BB8-26C3-48C5-A7C6-E3FBA077FDFC}" presName="matrix" presStyleCnt="0"/>
      <dgm:spPr/>
    </dgm:pt>
    <dgm:pt modelId="{AF0D260D-7971-4ACD-B9D5-AE4CF10F235C}" type="pres">
      <dgm:prSet presAssocID="{26B65BB8-26C3-48C5-A7C6-E3FBA077FDFC}" presName="tile1" presStyleLbl="node1" presStyleIdx="0" presStyleCnt="4" custLinFactNeighborY="-197"/>
      <dgm:spPr/>
    </dgm:pt>
    <dgm:pt modelId="{BE9F470B-2DBB-4670-91BE-93258DE2E7CD}" type="pres">
      <dgm:prSet presAssocID="{26B65BB8-26C3-48C5-A7C6-E3FBA077FDF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29C5BCC-8D2B-4C61-980A-3A2C6EBA17EA}" type="pres">
      <dgm:prSet presAssocID="{26B65BB8-26C3-48C5-A7C6-E3FBA077FDFC}" presName="tile2" presStyleLbl="node1" presStyleIdx="1" presStyleCnt="4"/>
      <dgm:spPr/>
    </dgm:pt>
    <dgm:pt modelId="{D2F628AC-5FD0-420E-B659-2A9058DB9409}" type="pres">
      <dgm:prSet presAssocID="{26B65BB8-26C3-48C5-A7C6-E3FBA077FDF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DB27962-29AB-491B-9B1C-F76AC0E891C5}" type="pres">
      <dgm:prSet presAssocID="{26B65BB8-26C3-48C5-A7C6-E3FBA077FDFC}" presName="tile3" presStyleLbl="node1" presStyleIdx="2" presStyleCnt="4"/>
      <dgm:spPr/>
    </dgm:pt>
    <dgm:pt modelId="{083B8969-C060-46CC-8422-B8D061F6568C}" type="pres">
      <dgm:prSet presAssocID="{26B65BB8-26C3-48C5-A7C6-E3FBA077FDF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D6C0868-F9DE-4CDA-AA66-4398D1C35DF9}" type="pres">
      <dgm:prSet presAssocID="{26B65BB8-26C3-48C5-A7C6-E3FBA077FDFC}" presName="tile4" presStyleLbl="node1" presStyleIdx="3" presStyleCnt="4"/>
      <dgm:spPr/>
    </dgm:pt>
    <dgm:pt modelId="{BBE727C5-3D39-425F-9C5D-313F9646A808}" type="pres">
      <dgm:prSet presAssocID="{26B65BB8-26C3-48C5-A7C6-E3FBA077FDF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C2170BF-FBBD-43C1-9445-1AB6EB4BF58D}" type="pres">
      <dgm:prSet presAssocID="{26B65BB8-26C3-48C5-A7C6-E3FBA077FDFC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141C3101-3E23-48BA-9F6C-7A2FCB53A236}" type="presOf" srcId="{26B65BB8-26C3-48C5-A7C6-E3FBA077FDFC}" destId="{981A64A7-F46B-45A5-8990-4205CF4BD613}" srcOrd="0" destOrd="0" presId="urn:microsoft.com/office/officeart/2005/8/layout/matrix1"/>
    <dgm:cxn modelId="{09E0DA01-604E-4678-97E4-B43942AECF23}" type="presOf" srcId="{5725F4C3-CF59-4E34-A423-AF2ED85534E6}" destId="{AC2170BF-FBBD-43C1-9445-1AB6EB4BF58D}" srcOrd="0" destOrd="0" presId="urn:microsoft.com/office/officeart/2005/8/layout/matrix1"/>
    <dgm:cxn modelId="{82E3631A-845B-46F4-BD6D-AAA8DCCC67B6}" type="presOf" srcId="{580AAD68-AF1F-4970-AF74-4F300E568EF9}" destId="{1DB27962-29AB-491B-9B1C-F76AC0E891C5}" srcOrd="0" destOrd="0" presId="urn:microsoft.com/office/officeart/2005/8/layout/matrix1"/>
    <dgm:cxn modelId="{F1463123-BE3B-4174-87DA-374CA13F4228}" srcId="{5725F4C3-CF59-4E34-A423-AF2ED85534E6}" destId="{B7033252-3B16-43FD-AFAD-4D3D732E5D35}" srcOrd="3" destOrd="0" parTransId="{DB7F37C8-E996-434D-93AD-0A96940F3D94}" sibTransId="{CDE79175-B8DE-4EC8-9167-C2FEB45A5D06}"/>
    <dgm:cxn modelId="{A76B2B4F-D809-4805-86F3-6118329DF122}" type="presOf" srcId="{580AAD68-AF1F-4970-AF74-4F300E568EF9}" destId="{083B8969-C060-46CC-8422-B8D061F6568C}" srcOrd="1" destOrd="0" presId="urn:microsoft.com/office/officeart/2005/8/layout/matrix1"/>
    <dgm:cxn modelId="{530D5B74-F8FA-4718-8100-2F4125711094}" type="presOf" srcId="{5A8EEEE5-A127-4C6D-B5C7-60397C8DA647}" destId="{AF0D260D-7971-4ACD-B9D5-AE4CF10F235C}" srcOrd="0" destOrd="0" presId="urn:microsoft.com/office/officeart/2005/8/layout/matrix1"/>
    <dgm:cxn modelId="{BFEBF258-3DCE-458A-B184-3D7801894E97}" srcId="{5725F4C3-CF59-4E34-A423-AF2ED85534E6}" destId="{580AAD68-AF1F-4970-AF74-4F300E568EF9}" srcOrd="2" destOrd="0" parTransId="{E87645C5-74CD-4D05-A0DE-D06F1C0A0430}" sibTransId="{2104626A-8DB1-4AEF-8289-35B95290D9E2}"/>
    <dgm:cxn modelId="{A4D3647F-BDB1-411F-866C-E2AE3A856A00}" srcId="{5725F4C3-CF59-4E34-A423-AF2ED85534E6}" destId="{21AEFFA0-0FA9-4F90-8E39-33A8D338CDD5}" srcOrd="1" destOrd="0" parTransId="{398D991D-09F4-46D0-B204-1C569A594B0F}" sibTransId="{B0FFAE1E-2D22-4848-9A9B-E924B8AAA3C9}"/>
    <dgm:cxn modelId="{160A0B8E-52A6-4BC6-A875-6BEEF02528D2}" type="presOf" srcId="{5A8EEEE5-A127-4C6D-B5C7-60397C8DA647}" destId="{BE9F470B-2DBB-4670-91BE-93258DE2E7CD}" srcOrd="1" destOrd="0" presId="urn:microsoft.com/office/officeart/2005/8/layout/matrix1"/>
    <dgm:cxn modelId="{DD4F98C1-55E2-4E18-AD4C-D7BD62AF622A}" type="presOf" srcId="{B7033252-3B16-43FD-AFAD-4D3D732E5D35}" destId="{6D6C0868-F9DE-4CDA-AA66-4398D1C35DF9}" srcOrd="0" destOrd="0" presId="urn:microsoft.com/office/officeart/2005/8/layout/matrix1"/>
    <dgm:cxn modelId="{36BC67C2-5D0D-441A-9C6E-2B347F36149E}" type="presOf" srcId="{21AEFFA0-0FA9-4F90-8E39-33A8D338CDD5}" destId="{D2F628AC-5FD0-420E-B659-2A9058DB9409}" srcOrd="1" destOrd="0" presId="urn:microsoft.com/office/officeart/2005/8/layout/matrix1"/>
    <dgm:cxn modelId="{980552CB-D300-4007-9861-BC7FED879C43}" srcId="{26B65BB8-26C3-48C5-A7C6-E3FBA077FDFC}" destId="{5725F4C3-CF59-4E34-A423-AF2ED85534E6}" srcOrd="0" destOrd="0" parTransId="{7F5190A0-27FE-4816-BC07-3753CF0952B7}" sibTransId="{0F490CE8-BE22-4C77-B260-F45F3EC5A7DE}"/>
    <dgm:cxn modelId="{55CDD1E2-C5EE-4F0B-9DDC-F46FFB6DBBC5}" type="presOf" srcId="{21AEFFA0-0FA9-4F90-8E39-33A8D338CDD5}" destId="{729C5BCC-8D2B-4C61-980A-3A2C6EBA17EA}" srcOrd="0" destOrd="0" presId="urn:microsoft.com/office/officeart/2005/8/layout/matrix1"/>
    <dgm:cxn modelId="{66A7F4EE-C78B-44A8-92B6-35921DC1A7ED}" srcId="{5725F4C3-CF59-4E34-A423-AF2ED85534E6}" destId="{5A8EEEE5-A127-4C6D-B5C7-60397C8DA647}" srcOrd="0" destOrd="0" parTransId="{D7B39965-6537-467F-85DE-E0514ACF6AB1}" sibTransId="{2012091A-88B8-470F-988F-9E9FB173312C}"/>
    <dgm:cxn modelId="{6E4191F7-C4F6-42D6-8E42-3853530DB68E}" type="presOf" srcId="{B7033252-3B16-43FD-AFAD-4D3D732E5D35}" destId="{BBE727C5-3D39-425F-9C5D-313F9646A808}" srcOrd="1" destOrd="0" presId="urn:microsoft.com/office/officeart/2005/8/layout/matrix1"/>
    <dgm:cxn modelId="{105FC553-39D6-438B-8E57-BE2305989AEE}" type="presParOf" srcId="{981A64A7-F46B-45A5-8990-4205CF4BD613}" destId="{EB06254B-9EC5-445D-9518-EBFAC3D6E24D}" srcOrd="0" destOrd="0" presId="urn:microsoft.com/office/officeart/2005/8/layout/matrix1"/>
    <dgm:cxn modelId="{2E44E4DD-CD52-484C-B67A-EE3684E0AD3B}" type="presParOf" srcId="{EB06254B-9EC5-445D-9518-EBFAC3D6E24D}" destId="{AF0D260D-7971-4ACD-B9D5-AE4CF10F235C}" srcOrd="0" destOrd="0" presId="urn:microsoft.com/office/officeart/2005/8/layout/matrix1"/>
    <dgm:cxn modelId="{C42E6122-DE93-4BB0-9712-7CA063C8439C}" type="presParOf" srcId="{EB06254B-9EC5-445D-9518-EBFAC3D6E24D}" destId="{BE9F470B-2DBB-4670-91BE-93258DE2E7CD}" srcOrd="1" destOrd="0" presId="urn:microsoft.com/office/officeart/2005/8/layout/matrix1"/>
    <dgm:cxn modelId="{732F56E4-073F-4A32-BB0C-6896663067C3}" type="presParOf" srcId="{EB06254B-9EC5-445D-9518-EBFAC3D6E24D}" destId="{729C5BCC-8D2B-4C61-980A-3A2C6EBA17EA}" srcOrd="2" destOrd="0" presId="urn:microsoft.com/office/officeart/2005/8/layout/matrix1"/>
    <dgm:cxn modelId="{6B02068B-B89C-4818-BA9D-4D2FF034E9F8}" type="presParOf" srcId="{EB06254B-9EC5-445D-9518-EBFAC3D6E24D}" destId="{D2F628AC-5FD0-420E-B659-2A9058DB9409}" srcOrd="3" destOrd="0" presId="urn:microsoft.com/office/officeart/2005/8/layout/matrix1"/>
    <dgm:cxn modelId="{C4AA8B4C-63A7-42C7-955F-E8744D4C1C3F}" type="presParOf" srcId="{EB06254B-9EC5-445D-9518-EBFAC3D6E24D}" destId="{1DB27962-29AB-491B-9B1C-F76AC0E891C5}" srcOrd="4" destOrd="0" presId="urn:microsoft.com/office/officeart/2005/8/layout/matrix1"/>
    <dgm:cxn modelId="{84AA7B96-DEC3-448F-9140-80A74506F28B}" type="presParOf" srcId="{EB06254B-9EC5-445D-9518-EBFAC3D6E24D}" destId="{083B8969-C060-46CC-8422-B8D061F6568C}" srcOrd="5" destOrd="0" presId="urn:microsoft.com/office/officeart/2005/8/layout/matrix1"/>
    <dgm:cxn modelId="{EBD9FD75-D63B-4481-97F4-8A8BDDDF8201}" type="presParOf" srcId="{EB06254B-9EC5-445D-9518-EBFAC3D6E24D}" destId="{6D6C0868-F9DE-4CDA-AA66-4398D1C35DF9}" srcOrd="6" destOrd="0" presId="urn:microsoft.com/office/officeart/2005/8/layout/matrix1"/>
    <dgm:cxn modelId="{70A26A01-908C-443C-8142-8632300516B5}" type="presParOf" srcId="{EB06254B-9EC5-445D-9518-EBFAC3D6E24D}" destId="{BBE727C5-3D39-425F-9C5D-313F9646A808}" srcOrd="7" destOrd="0" presId="urn:microsoft.com/office/officeart/2005/8/layout/matrix1"/>
    <dgm:cxn modelId="{72496730-293E-497B-A3B4-D6D1D55D8B6F}" type="presParOf" srcId="{981A64A7-F46B-45A5-8990-4205CF4BD613}" destId="{AC2170BF-FBBD-43C1-9445-1AB6EB4BF58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D260D-7971-4ACD-B9D5-AE4CF10F235C}">
      <dsp:nvSpPr>
        <dsp:cNvPr id="0" name=""/>
        <dsp:cNvSpPr/>
      </dsp:nvSpPr>
      <dsp:spPr>
        <a:xfrm rot="16200000">
          <a:off x="326702" y="-326702"/>
          <a:ext cx="1434023" cy="2087428"/>
        </a:xfrm>
        <a:prstGeom prst="round1Rect">
          <a:avLst/>
        </a:prstGeom>
        <a:solidFill>
          <a:srgbClr val="D83B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Staggered learning</a:t>
          </a:r>
        </a:p>
      </dsp:txBody>
      <dsp:txXfrm rot="5400000">
        <a:off x="0" y="0"/>
        <a:ext cx="2087428" cy="1075517"/>
      </dsp:txXfrm>
    </dsp:sp>
    <dsp:sp modelId="{729C5BCC-8D2B-4C61-980A-3A2C6EBA17EA}">
      <dsp:nvSpPr>
        <dsp:cNvPr id="0" name=""/>
        <dsp:cNvSpPr/>
      </dsp:nvSpPr>
      <dsp:spPr>
        <a:xfrm>
          <a:off x="2087428" y="0"/>
          <a:ext cx="2087428" cy="1434023"/>
        </a:xfrm>
        <a:prstGeom prst="round1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ctr" rotWithShape="0">
            <a:schemeClr val="tx1">
              <a:alpha val="40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Objective function</a:t>
          </a:r>
        </a:p>
      </dsp:txBody>
      <dsp:txXfrm>
        <a:off x="2087428" y="0"/>
        <a:ext cx="2087428" cy="1075517"/>
      </dsp:txXfrm>
    </dsp:sp>
    <dsp:sp modelId="{1DB27962-29AB-491B-9B1C-F76AC0E891C5}">
      <dsp:nvSpPr>
        <dsp:cNvPr id="0" name=""/>
        <dsp:cNvSpPr/>
      </dsp:nvSpPr>
      <dsp:spPr>
        <a:xfrm rot="10800000">
          <a:off x="0" y="1434023"/>
          <a:ext cx="2087428" cy="1434023"/>
        </a:xfrm>
        <a:prstGeom prst="round1Rect">
          <a:avLst/>
        </a:prstGeom>
        <a:solidFill>
          <a:srgbClr val="0072C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ctr" rotWithShape="0">
            <a:schemeClr val="tx1">
              <a:alpha val="40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Diversity</a:t>
          </a:r>
        </a:p>
      </dsp:txBody>
      <dsp:txXfrm rot="10800000">
        <a:off x="0" y="1792529"/>
        <a:ext cx="2087428" cy="1075517"/>
      </dsp:txXfrm>
    </dsp:sp>
    <dsp:sp modelId="{6D6C0868-F9DE-4CDA-AA66-4398D1C35DF9}">
      <dsp:nvSpPr>
        <dsp:cNvPr id="0" name=""/>
        <dsp:cNvSpPr/>
      </dsp:nvSpPr>
      <dsp:spPr>
        <a:xfrm rot="5400000">
          <a:off x="2414130" y="1107321"/>
          <a:ext cx="1434023" cy="2087428"/>
        </a:xfrm>
        <a:prstGeom prst="round1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Transfer</a:t>
          </a:r>
          <a:endParaRPr lang="en-US" sz="2000" b="0" kern="12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 rot="-5400000">
        <a:off x="2087428" y="1792529"/>
        <a:ext cx="2087428" cy="1075517"/>
      </dsp:txXfrm>
    </dsp:sp>
    <dsp:sp modelId="{AC2170BF-FBBD-43C1-9445-1AB6EB4BF58D}">
      <dsp:nvSpPr>
        <dsp:cNvPr id="0" name=""/>
        <dsp:cNvSpPr/>
      </dsp:nvSpPr>
      <dsp:spPr>
        <a:xfrm>
          <a:off x="1461199" y="1075517"/>
          <a:ext cx="1252456" cy="717011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Ensemble</a:t>
          </a:r>
        </a:p>
      </dsp:txBody>
      <dsp:txXfrm>
        <a:off x="1496201" y="1110519"/>
        <a:ext cx="1182452" cy="647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D231B2-A611-4ED6-AB36-9EAB8B11A2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655A4-0B18-436B-95C7-AB977BB31E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3FF30-CDD0-4E8E-B3E2-45CE2D9D940E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435ED-9FCC-4BFB-9EC5-84B69492C8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D27B0-C5CA-42DF-8E20-95C4E30847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98D81-9E7C-462F-BF77-4E13B7085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818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C236264-CE0E-4483-A4B0-F68A1E885166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5200" y="4372798"/>
            <a:ext cx="6638115" cy="4418053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B9D1CA6-1FE9-4C31-81E1-E3BA20882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673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Д</a:t>
            </a:r>
            <a:r>
              <a:rPr lang="ru-RU" sz="1200" b="1" dirty="0"/>
              <a:t>о</a:t>
            </a:r>
            <a:r>
              <a:rPr lang="ru-RU" sz="1200" dirty="0"/>
              <a:t>брый д</a:t>
            </a:r>
            <a:r>
              <a:rPr lang="ru-RU" sz="1200" b="1" dirty="0"/>
              <a:t>е</a:t>
            </a:r>
            <a:r>
              <a:rPr lang="ru-RU" sz="1200" dirty="0"/>
              <a:t>нь! </a:t>
            </a:r>
            <a:endParaRPr lang="en-US" sz="1200" dirty="0"/>
          </a:p>
          <a:p>
            <a:r>
              <a:rPr lang="ru-RU" sz="1200" dirty="0"/>
              <a:t>Я </a:t>
            </a:r>
            <a:r>
              <a:rPr lang="ru-RU" sz="1200" b="1" dirty="0"/>
              <a:t>о</a:t>
            </a:r>
            <a:r>
              <a:rPr lang="ru-RU" sz="1200" dirty="0"/>
              <a:t>чень рад быть сег</a:t>
            </a:r>
            <a:r>
              <a:rPr lang="ru-RU" sz="1200" b="1" dirty="0"/>
              <a:t>о</a:t>
            </a:r>
            <a:r>
              <a:rPr lang="ru-RU" sz="1200" dirty="0"/>
              <a:t>дня с в</a:t>
            </a:r>
            <a:r>
              <a:rPr lang="ru-RU" sz="1200" b="1" dirty="0"/>
              <a:t>а</a:t>
            </a:r>
            <a:r>
              <a:rPr lang="ru-RU" sz="1200" dirty="0"/>
              <a:t>ми на </a:t>
            </a:r>
            <a:r>
              <a:rPr lang="ru-RU" sz="1200" b="1" dirty="0"/>
              <a:t>э</a:t>
            </a:r>
            <a:r>
              <a:rPr lang="ru-RU" sz="1200" dirty="0"/>
              <a:t>той сц</a:t>
            </a:r>
            <a:r>
              <a:rPr lang="ru-RU" sz="1200" b="1" dirty="0"/>
              <a:t>е</a:t>
            </a:r>
            <a:r>
              <a:rPr lang="ru-RU" sz="1200" dirty="0"/>
              <a:t>не.</a:t>
            </a:r>
            <a:r>
              <a:rPr lang="fr-FR" sz="1200" dirty="0"/>
              <a:t> </a:t>
            </a:r>
          </a:p>
          <a:p>
            <a:r>
              <a:rPr lang="ru-RU" sz="1200" dirty="0"/>
              <a:t>Над</a:t>
            </a:r>
            <a:r>
              <a:rPr lang="ru-RU" sz="1200" b="1" dirty="0"/>
              <a:t>е</a:t>
            </a:r>
            <a:r>
              <a:rPr lang="ru-RU" sz="1200" dirty="0"/>
              <a:t>юсь все хорош</a:t>
            </a:r>
            <a:r>
              <a:rPr lang="ru-RU" sz="1200" b="1" dirty="0"/>
              <a:t>о</a:t>
            </a:r>
            <a:r>
              <a:rPr lang="ru-RU" sz="1200" dirty="0"/>
              <a:t> провел</a:t>
            </a:r>
            <a:r>
              <a:rPr lang="ru-RU" sz="1200" b="1" dirty="0"/>
              <a:t>и</a:t>
            </a:r>
            <a:r>
              <a:rPr lang="ru-RU" sz="1200" dirty="0"/>
              <a:t> пр</a:t>
            </a:r>
            <a:r>
              <a:rPr lang="ru-RU" sz="1200" b="1" dirty="0"/>
              <a:t>а</a:t>
            </a:r>
            <a:r>
              <a:rPr lang="ru-RU" sz="1200" dirty="0"/>
              <a:t>здники</a:t>
            </a:r>
            <a:r>
              <a:rPr lang="fr-FR" sz="1200" dirty="0"/>
              <a:t>? </a:t>
            </a:r>
          </a:p>
          <a:p>
            <a:r>
              <a:rPr lang="ru-RU" sz="1200" dirty="0"/>
              <a:t>Снач</a:t>
            </a:r>
            <a:r>
              <a:rPr lang="ru-RU" sz="1200" b="1" dirty="0"/>
              <a:t>а</a:t>
            </a:r>
            <a:r>
              <a:rPr lang="ru-RU" sz="1200" dirty="0"/>
              <a:t>ла я хот</a:t>
            </a:r>
            <a:r>
              <a:rPr lang="ru-RU" sz="1200" b="1" dirty="0"/>
              <a:t>е</a:t>
            </a:r>
            <a:r>
              <a:rPr lang="ru-RU" sz="1200" dirty="0"/>
              <a:t>л сд</a:t>
            </a:r>
            <a:r>
              <a:rPr lang="ru-RU" sz="1200" b="1" dirty="0"/>
              <a:t>е</a:t>
            </a:r>
            <a:r>
              <a:rPr lang="ru-RU" sz="1200" dirty="0"/>
              <a:t>лать презент</a:t>
            </a:r>
            <a:r>
              <a:rPr lang="ru-RU" sz="1200" b="1" dirty="0"/>
              <a:t>а</a:t>
            </a:r>
            <a:r>
              <a:rPr lang="ru-RU" sz="1200" dirty="0"/>
              <a:t>цию на р</a:t>
            </a:r>
            <a:r>
              <a:rPr lang="ru-RU" sz="1200" b="1" dirty="0"/>
              <a:t>у</a:t>
            </a:r>
            <a:r>
              <a:rPr lang="ru-RU" sz="1200" dirty="0"/>
              <a:t>сском, но пот</a:t>
            </a:r>
            <a:r>
              <a:rPr lang="ru-RU" sz="1200" b="1" dirty="0"/>
              <a:t>о</a:t>
            </a:r>
            <a:r>
              <a:rPr lang="ru-RU" sz="1200" dirty="0"/>
              <a:t>м перед</a:t>
            </a:r>
            <a:r>
              <a:rPr lang="ru-RU" sz="1200" b="1" dirty="0"/>
              <a:t>у</a:t>
            </a:r>
            <a:r>
              <a:rPr lang="ru-RU" sz="1200" dirty="0"/>
              <a:t>мал.</a:t>
            </a:r>
            <a:r>
              <a:rPr lang="fr-FR" sz="1200" dirty="0"/>
              <a:t> </a:t>
            </a:r>
          </a:p>
          <a:p>
            <a:r>
              <a:rPr lang="az-Cyrl-AZ" sz="1200" dirty="0"/>
              <a:t>По-р</a:t>
            </a:r>
            <a:r>
              <a:rPr lang="az-Cyrl-AZ" sz="1200" b="1" dirty="0"/>
              <a:t>у</a:t>
            </a:r>
            <a:r>
              <a:rPr lang="az-Cyrl-AZ" sz="1200" dirty="0"/>
              <a:t>сски у мен</a:t>
            </a:r>
            <a:r>
              <a:rPr lang="az-Cyrl-AZ" sz="1200" b="1" dirty="0"/>
              <a:t>я</a:t>
            </a:r>
            <a:r>
              <a:rPr lang="az-Cyrl-AZ" sz="1200" dirty="0"/>
              <a:t> вс</a:t>
            </a:r>
            <a:r>
              <a:rPr lang="az-Cyrl-AZ" sz="1200" b="1" dirty="0"/>
              <a:t>ё</a:t>
            </a:r>
            <a:r>
              <a:rPr lang="az-Cyrl-AZ" sz="1200" dirty="0"/>
              <a:t>!</a:t>
            </a:r>
            <a:endParaRPr lang="fr-FR" sz="1200" dirty="0"/>
          </a:p>
          <a:p>
            <a:endParaRPr lang="fr-FR" sz="1200" dirty="0"/>
          </a:p>
          <a:p>
            <a:r>
              <a:rPr lang="fr-FR" sz="1200" dirty="0"/>
              <a:t>For </a:t>
            </a:r>
            <a:r>
              <a:rPr lang="fr-FR" sz="1200" dirty="0" err="1"/>
              <a:t>your</a:t>
            </a:r>
            <a:r>
              <a:rPr lang="fr-FR" sz="1200" dirty="0"/>
              <a:t> </a:t>
            </a:r>
            <a:r>
              <a:rPr lang="fr-FR" sz="1200" dirty="0" err="1"/>
              <a:t>sake</a:t>
            </a:r>
            <a:r>
              <a:rPr lang="fr-FR" sz="1200" dirty="0"/>
              <a:t> I switch</a:t>
            </a:r>
            <a:r>
              <a:rPr lang="fr-FR" sz="1200" baseline="0" dirty="0"/>
              <a:t> to English. </a:t>
            </a:r>
          </a:p>
          <a:p>
            <a:endParaRPr lang="en-US" sz="1200" dirty="0"/>
          </a:p>
          <a:p>
            <a:r>
              <a:rPr lang="en-US" sz="1200" dirty="0"/>
              <a:t>My presentation will start with a brief introduction of Reinforcement Learning (RL) and an overview of its success. </a:t>
            </a:r>
          </a:p>
          <a:p>
            <a:r>
              <a:rPr lang="en-US" sz="1200" dirty="0"/>
              <a:t>Then, we will see, that even though its achievements are compelling, state-of-the-art algorithms require an unreasonable amount of data. </a:t>
            </a:r>
          </a:p>
          <a:p>
            <a:r>
              <a:rPr lang="en-US" sz="1200" dirty="0"/>
              <a:t>Moreover, they sometimes converge to terrible solutions. </a:t>
            </a:r>
          </a:p>
          <a:p>
            <a:r>
              <a:rPr lang="en-US" sz="1200" dirty="0"/>
              <a:t>These restrictions currently limit the application of Reinforcement Learning in the real world. </a:t>
            </a:r>
          </a:p>
          <a:p>
            <a:r>
              <a:rPr lang="en-US" sz="1200" dirty="0"/>
              <a:t>I will walk you through some of our contributions in Reinforcement Learning at Microsoft Research Montréal.</a:t>
            </a:r>
          </a:p>
          <a:p>
            <a:r>
              <a:rPr lang="en-US" sz="1200" dirty="0"/>
              <a:t>I will conclude spending some time to present the current hot topics in Reinforcement Learning research.</a:t>
            </a:r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76725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 joined the group, they were already well advanced on the idea of Separation of Concerns.</a:t>
            </a:r>
          </a:p>
          <a:p>
            <a:r>
              <a:rPr lang="en-US" dirty="0"/>
              <a:t>The idea is similar to Divide and Conquer:</a:t>
            </a:r>
          </a:p>
          <a:p>
            <a:r>
              <a:rPr lang="en-US" dirty="0"/>
              <a:t>When a task is too complex to be solved, we might want to break it down into several subtasks of manageable size.</a:t>
            </a:r>
          </a:p>
          <a:p>
            <a:r>
              <a:rPr lang="en-US" dirty="0"/>
              <a:t>The subtasks are optimized with diverse agents, each one being responsible for one concern.</a:t>
            </a:r>
          </a:p>
          <a:p>
            <a:r>
              <a:rPr lang="en-US" dirty="0"/>
              <a:t>The agents may communicate and act on the environment.</a:t>
            </a:r>
          </a:p>
          <a:p>
            <a:endParaRPr lang="en-US" dirty="0"/>
          </a:p>
          <a:p>
            <a:r>
              <a:rPr lang="en-US" dirty="0"/>
              <a:t>Separation of concerns principle is very broad and allows for many learning structure.</a:t>
            </a:r>
          </a:p>
          <a:p>
            <a:r>
              <a:rPr lang="en-US" dirty="0"/>
              <a:t>Let’s say that we have one task with 3 concerns, for instance an agent that needs to eat, escape enemies, and sleep.</a:t>
            </a:r>
          </a:p>
          <a:p>
            <a:endParaRPr lang="en-US" dirty="0"/>
          </a:p>
          <a:p>
            <a:r>
              <a:rPr lang="en-US" dirty="0"/>
              <a:t>We may have 3 agents that are in charge of each concern, communicate together and each act on the environment.</a:t>
            </a:r>
          </a:p>
          <a:p>
            <a:endParaRPr lang="en-US" dirty="0"/>
          </a:p>
          <a:p>
            <a:r>
              <a:rPr lang="en-US" dirty="0"/>
              <a:t>But, it is generally preferable that one agent takes the final decision in order to enforce some consistency in the chosen actions:</a:t>
            </a:r>
          </a:p>
          <a:p>
            <a:r>
              <a:rPr lang="en-US" dirty="0"/>
              <a:t>In our previous example, the agent should not fall asleep while running away from an enemy.</a:t>
            </a:r>
          </a:p>
          <a:p>
            <a:endParaRPr lang="en-US" dirty="0"/>
          </a:p>
          <a:p>
            <a:r>
              <a:rPr lang="en-US" dirty="0"/>
              <a:t>Another structure is the one where the concerns are arbitrated by a 4</a:t>
            </a:r>
            <a:r>
              <a:rPr lang="en-US" baseline="30000" dirty="0"/>
              <a:t>th</a:t>
            </a:r>
            <a:r>
              <a:rPr lang="en-US" dirty="0"/>
              <a:t> agent.</a:t>
            </a:r>
          </a:p>
          <a:p>
            <a:r>
              <a:rPr lang="en-US" dirty="0"/>
              <a:t>Now, the communication is unilateral towards this agent.</a:t>
            </a:r>
          </a:p>
          <a:p>
            <a:r>
              <a:rPr lang="en-US" dirty="0"/>
              <a:t>And we found that this is the structure that is the easiest to train.</a:t>
            </a:r>
          </a:p>
        </p:txBody>
      </p:sp>
    </p:spTree>
    <p:extLst>
      <p:ext uri="{BB962C8B-B14F-4D97-AF65-F5344CB8AC3E}">
        <p14:creationId xmlns:p14="http://schemas.microsoft.com/office/powerpoint/2010/main" val="356510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focused more precisely on this architecture which we called Multi-Advisor Reinforcement Learning, or </a:t>
            </a:r>
            <a:r>
              <a:rPr lang="en-US" dirty="0" err="1"/>
              <a:t>MAd</a:t>
            </a:r>
            <a:r>
              <a:rPr lang="en-US" dirty="0"/>
              <a:t>-RL in short.</a:t>
            </a:r>
          </a:p>
          <a:p>
            <a:r>
              <a:rPr lang="en-US" dirty="0"/>
              <a:t>The agents that are responsible for one concern are limited to a role of advisor, hence the name.</a:t>
            </a:r>
          </a:p>
          <a:p>
            <a:r>
              <a:rPr lang="en-US" dirty="0"/>
              <a:t>The top agent is called the aggregator and has for only purpose to choose the action to play thanks to the information provided by the advisors.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13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test </a:t>
            </a:r>
            <a:r>
              <a:rPr lang="en-US" dirty="0" err="1"/>
              <a:t>MAd</a:t>
            </a:r>
            <a:r>
              <a:rPr lang="en-US" dirty="0"/>
              <a:t>-RL, we designed a small game similar to Ms. Pac-Man: Pac-Boy.</a:t>
            </a:r>
          </a:p>
          <a:p>
            <a:r>
              <a:rPr lang="en-US" dirty="0"/>
              <a:t>Let me introduce it to you. </a:t>
            </a:r>
          </a:p>
          <a:p>
            <a:r>
              <a:rPr lang="en-US" dirty="0"/>
              <a:t>The system controls the white square into a maze.</a:t>
            </a:r>
          </a:p>
          <a:p>
            <a:r>
              <a:rPr lang="en-US" dirty="0"/>
              <a:t>The walls are in grey.</a:t>
            </a:r>
          </a:p>
          <a:p>
            <a:r>
              <a:rPr lang="en-US" dirty="0"/>
              <a:t>The goal is to collect all the blue fruits.</a:t>
            </a:r>
          </a:p>
          <a:p>
            <a:r>
              <a:rPr lang="en-US" dirty="0"/>
              <a:t>But the agent has to avoid the red monsters.</a:t>
            </a:r>
          </a:p>
          <a:p>
            <a:r>
              <a:rPr lang="en-US" dirty="0"/>
              <a:t>They are moving randomly.</a:t>
            </a:r>
          </a:p>
          <a:p>
            <a:r>
              <a:rPr lang="en-US" dirty="0"/>
              <a:t>You are watching DQN playing right now.</a:t>
            </a:r>
          </a:p>
          <a:p>
            <a:r>
              <a:rPr lang="en-US" dirty="0"/>
              <a:t>As you can see, it is efficient at the beginning but fails to finish the board.</a:t>
            </a:r>
          </a:p>
          <a:p>
            <a:endParaRPr lang="en-US" dirty="0"/>
          </a:p>
          <a:p>
            <a:r>
              <a:rPr lang="en-US" dirty="0"/>
              <a:t>We propose to divide and conquer Pac-Boy.</a:t>
            </a:r>
          </a:p>
          <a:p>
            <a:r>
              <a:rPr lang="en-US" dirty="0"/>
              <a:t>We have 75 fruit advisors and 2 enemy advisors.</a:t>
            </a:r>
          </a:p>
          <a:p>
            <a:r>
              <a:rPr lang="en-US" dirty="0"/>
              <a:t>And of course the aggregator on top of it.</a:t>
            </a:r>
          </a:p>
          <a:p>
            <a:endParaRPr lang="en-US" dirty="0"/>
          </a:p>
          <a:p>
            <a:r>
              <a:rPr lang="en-US" dirty="0"/>
              <a:t>Now, the structure does not tell everything.</a:t>
            </a:r>
          </a:p>
          <a:p>
            <a:r>
              <a:rPr lang="en-US" dirty="0" err="1"/>
              <a:t>MAd</a:t>
            </a:r>
            <a:r>
              <a:rPr lang="en-US" dirty="0"/>
              <a:t>-RL also dictates the following communication principle:</a:t>
            </a:r>
          </a:p>
          <a:p>
            <a:pPr marL="174982" indent="-174982">
              <a:buFontTx/>
              <a:buChar char="-"/>
            </a:pPr>
            <a:r>
              <a:rPr lang="en-US" dirty="0"/>
              <a:t>Each advisor predicts a value for each action with respect to its own concern</a:t>
            </a:r>
          </a:p>
          <a:p>
            <a:pPr marL="174982" indent="-174982">
              <a:buFontTx/>
              <a:buChar char="-"/>
            </a:pPr>
            <a:r>
              <a:rPr lang="en-US" dirty="0"/>
              <a:t>The aggregator makes the sums of the advisors value and selects the action with the highest sum.</a:t>
            </a:r>
          </a:p>
          <a:p>
            <a:r>
              <a:rPr lang="en-US" dirty="0"/>
              <a:t>You remember that the value of a state is dependent on the policy used in the future?</a:t>
            </a:r>
          </a:p>
          <a:p>
            <a:r>
              <a:rPr lang="en-US" dirty="0"/>
              <a:t>We will try out three versions.</a:t>
            </a:r>
          </a:p>
          <a:p>
            <a:r>
              <a:rPr lang="en-US" dirty="0"/>
              <a:t>Each version will consider a different policy for the advisors to compute the value of their concerns.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39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Here, you can see the egocentric version play.</a:t>
            </a:r>
          </a:p>
          <a:p>
            <a:r>
              <a:rPr lang="en-US" dirty="0"/>
              <a:t>Each advisor returns the value of the optimal policy with respect of their concern.</a:t>
            </a:r>
          </a:p>
          <a:p>
            <a:r>
              <a:rPr lang="en-US" dirty="0"/>
              <a:t>It is called egocentric because the advisor does not care about the fact it is part of a larger system. </a:t>
            </a:r>
          </a:p>
          <a:p>
            <a:r>
              <a:rPr lang="en-US" dirty="0"/>
              <a:t>One can observe that the system is efficient at avoiding monsters but strangely stays in the middle.</a:t>
            </a:r>
          </a:p>
          <a:p>
            <a:endParaRPr lang="en-US" dirty="0"/>
          </a:p>
          <a:p>
            <a:r>
              <a:rPr lang="en-US" dirty="0"/>
              <a:t>This is because the pieces of advice consider inconsistent future actions.</a:t>
            </a:r>
          </a:p>
          <a:p>
            <a:r>
              <a:rPr lang="en-US" dirty="0"/>
              <a:t>In the end, the system believes it will be able to get all the rewards at the same time in the future which never happens.</a:t>
            </a:r>
          </a:p>
          <a:p>
            <a:r>
              <a:rPr lang="en-US" dirty="0"/>
              <a:t>This effect strongly prevents the task completion.</a:t>
            </a:r>
          </a:p>
          <a:p>
            <a:endParaRPr lang="en-US" dirty="0"/>
          </a:p>
          <a:p>
            <a:r>
              <a:rPr lang="en-US" dirty="0"/>
              <a:t>Here, you can see the agnostic version play.</a:t>
            </a:r>
          </a:p>
          <a:p>
            <a:r>
              <a:rPr lang="en-US" dirty="0"/>
              <a:t>Each advisor returns the value of the random policy.</a:t>
            </a:r>
          </a:p>
          <a:p>
            <a:r>
              <a:rPr lang="en-US" dirty="0"/>
              <a:t>It is called agnostic, because it considers uniformly every action that may be chosen next. </a:t>
            </a:r>
          </a:p>
          <a:p>
            <a:r>
              <a:rPr lang="en-US" dirty="0"/>
              <a:t>One can observe that the system is efficient at the start but it fails to finish the grid.</a:t>
            </a:r>
          </a:p>
          <a:p>
            <a:endParaRPr lang="en-US" dirty="0"/>
          </a:p>
          <a:p>
            <a:r>
              <a:rPr lang="en-US" dirty="0"/>
              <a:t>This is because it gets too fearful: </a:t>
            </a:r>
          </a:p>
          <a:p>
            <a:r>
              <a:rPr lang="en-US" dirty="0"/>
              <a:t>the small gain of eating the last fruit does not compete with the fear of getting hit by a monster, even when it is still far.</a:t>
            </a:r>
          </a:p>
          <a:p>
            <a:endParaRPr lang="en-US" dirty="0"/>
          </a:p>
          <a:p>
            <a:r>
              <a:rPr lang="en-US" dirty="0"/>
              <a:t>Here, you can see the empathic version play.</a:t>
            </a:r>
          </a:p>
          <a:p>
            <a:r>
              <a:rPr lang="en-US" dirty="0"/>
              <a:t>Each advisor returns the value of the system’s policy.</a:t>
            </a:r>
          </a:p>
          <a:p>
            <a:r>
              <a:rPr lang="en-US" dirty="0"/>
              <a:t>It is called empathic, because it tries to predict the next actions of the full system.</a:t>
            </a:r>
          </a:p>
          <a:p>
            <a:endParaRPr lang="en-US" dirty="0"/>
          </a:p>
          <a:p>
            <a:r>
              <a:rPr lang="en-US" dirty="0"/>
              <a:t>One can observe that the system is efficient from the start to the end.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42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Enough playing around with Pac-Boy.</a:t>
            </a:r>
          </a:p>
          <a:p>
            <a:r>
              <a:rPr lang="en-US" dirty="0"/>
              <a:t>Now, let us deal with the real challenge: Ms. Pac-Man.</a:t>
            </a:r>
          </a:p>
          <a:p>
            <a:r>
              <a:rPr lang="en-US" dirty="0"/>
              <a:t>Again, we Divide and Conquer.</a:t>
            </a:r>
          </a:p>
          <a:p>
            <a:r>
              <a:rPr lang="en-US" dirty="0"/>
              <a:t>400 agents: one for every position.</a:t>
            </a:r>
          </a:p>
          <a:p>
            <a:r>
              <a:rPr lang="en-US" dirty="0"/>
              <a:t>Two auxiliary agents are providing bonus values to improve the exploration.</a:t>
            </a:r>
          </a:p>
          <a:p>
            <a:r>
              <a:rPr lang="en-US" dirty="0"/>
              <a:t>Then, the positive agents are normalized to keep a good balance between the appetite for points and the fear for kill.</a:t>
            </a:r>
          </a:p>
          <a:p>
            <a:r>
              <a:rPr lang="en-US" dirty="0"/>
              <a:t>Finally, the positive and negative values are summed and the action with the highest value is selected.</a:t>
            </a:r>
          </a:p>
        </p:txBody>
      </p:sp>
    </p:spTree>
    <p:extLst>
      <p:ext uri="{BB962C8B-B14F-4D97-AF65-F5344CB8AC3E}">
        <p14:creationId xmlns:p14="http://schemas.microsoft.com/office/powerpoint/2010/main" val="3009898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lot of information on this figure.</a:t>
            </a:r>
          </a:p>
          <a:p>
            <a:r>
              <a:rPr lang="en-US" dirty="0"/>
              <a:t>Don’t worry, I’ll walk you through it.</a:t>
            </a:r>
          </a:p>
          <a:p>
            <a:r>
              <a:rPr lang="en-US" dirty="0"/>
              <a:t>The main information is that our Ms. Pac-Man agent, in blue, obtains a much better score than the state-of-the-art algorithms in red in green.</a:t>
            </a:r>
          </a:p>
          <a:p>
            <a:r>
              <a:rPr lang="en-US" dirty="0"/>
              <a:t>The dotted lines are their final performance after playing non-stop for 6 months.</a:t>
            </a:r>
          </a:p>
          <a:p>
            <a:r>
              <a:rPr lang="en-US" dirty="0"/>
              <a:t>Our system obtains the same performance after only playing 50 games.</a:t>
            </a:r>
          </a:p>
          <a:p>
            <a:r>
              <a:rPr lang="en-US" dirty="0"/>
              <a:t>The performance obtained by a mildly trained human is around 15k points.</a:t>
            </a:r>
          </a:p>
          <a:p>
            <a:r>
              <a:rPr lang="en-US" dirty="0"/>
              <a:t>This level of performance is obtained in less than 4 days of play.</a:t>
            </a:r>
          </a:p>
          <a:p>
            <a:r>
              <a:rPr lang="en-US" dirty="0"/>
              <a:t>****</a:t>
            </a:r>
          </a:p>
          <a:p>
            <a:r>
              <a:rPr lang="en-US" dirty="0"/>
              <a:t>However, we were nowhere close to the highest score ever obtained by a human which is ten times larger.</a:t>
            </a:r>
          </a:p>
          <a:p>
            <a:r>
              <a:rPr lang="en-US" dirty="0"/>
              <a:t>We have to use a new trick to achieve this level of performance.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2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the knowledge that the Ms. Pac-Man game is not stochastic.</a:t>
            </a:r>
          </a:p>
          <a:p>
            <a:r>
              <a:rPr lang="en-US" dirty="0"/>
              <a:t>It means that if you apply the same sequence of actions from the start of the episode, you will get exactly the same trajectory.</a:t>
            </a:r>
          </a:p>
          <a:p>
            <a:r>
              <a:rPr lang="en-US" dirty="0"/>
              <a:t>So we added an executive memory advisor:</a:t>
            </a:r>
          </a:p>
          <a:p>
            <a:r>
              <a:rPr lang="en-US" dirty="0"/>
              <a:t>Each time the system passes a level without being killed, this advisor records the sequence of action to perform it.</a:t>
            </a:r>
          </a:p>
          <a:p>
            <a:r>
              <a:rPr lang="en-US" dirty="0"/>
              <a:t>And then it forces it with a high value it in the next games.</a:t>
            </a:r>
          </a:p>
          <a:p>
            <a:r>
              <a:rPr lang="en-US" dirty="0"/>
              <a:t>After less than 3000 games, the agent was able to obtain the maximal score of 1,000,000.</a:t>
            </a:r>
          </a:p>
          <a:p>
            <a:r>
              <a:rPr lang="en-US" dirty="0"/>
              <a:t>One might argue that our agent is overdesigned for a learning agent.</a:t>
            </a:r>
          </a:p>
          <a:p>
            <a:r>
              <a:rPr lang="en-US" dirty="0"/>
              <a:t>But the fact is that our architecture allows to add a broad variety of expert knowledge while embedding Reinforcement Learning agents that optimize the system.</a:t>
            </a:r>
          </a:p>
        </p:txBody>
      </p:sp>
    </p:spTree>
    <p:extLst>
      <p:ext uri="{BB962C8B-B14F-4D97-AF65-F5344CB8AC3E}">
        <p14:creationId xmlns:p14="http://schemas.microsoft.com/office/powerpoint/2010/main" val="1134206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Now, let us move to the second part of the keynote: reliability.</a:t>
            </a:r>
          </a:p>
          <a:p>
            <a:r>
              <a:rPr lang="en-US" dirty="0"/>
              <a:t>The reliability of an algorithm is its capacity to consistently deliver good results.</a:t>
            </a:r>
          </a:p>
          <a:p>
            <a:r>
              <a:rPr lang="en-US" dirty="0"/>
              <a:t>RL algorithms used to be reliable.</a:t>
            </a:r>
          </a:p>
          <a:p>
            <a:r>
              <a:rPr lang="en-US" dirty="0"/>
              <a:t>But, deep RL algorithms revolutionized the research with impressive empirical results. </a:t>
            </a:r>
          </a:p>
          <a:p>
            <a:r>
              <a:rPr lang="en-US" dirty="0"/>
              <a:t>Deep RL is clearly the future of RL, but it is dramatically unreliable.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following section will present our contributions to making RL algorithms reliable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 joint work with Raphael, Paul, Kimia, and Remi.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3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introduced the idea of Ensemble of RL algorithms earlier:</a:t>
            </a:r>
          </a:p>
          <a:p>
            <a:r>
              <a:rPr lang="en-US" dirty="0"/>
              <a:t>If one algorithm is not reliable, then, we might use several of them and keep the best one.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145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idea can actually be cast into the </a:t>
            </a:r>
            <a:r>
              <a:rPr lang="en-US" dirty="0" err="1"/>
              <a:t>MAd</a:t>
            </a:r>
            <a:r>
              <a:rPr lang="en-US" dirty="0"/>
              <a:t>-RL architecture.</a:t>
            </a:r>
          </a:p>
          <a:p>
            <a:endParaRPr lang="en-US" dirty="0"/>
          </a:p>
          <a:p>
            <a:r>
              <a:rPr lang="en-US" dirty="0"/>
              <a:t>Simply, instead of having one advisor per concern, we have several advisors in charge of the same concern.</a:t>
            </a:r>
          </a:p>
          <a:p>
            <a:r>
              <a:rPr lang="en-US" dirty="0"/>
              <a:t>Then, instead of having an aggregator, we have an algorithm selector on top of the advisors.</a:t>
            </a:r>
          </a:p>
          <a:p>
            <a:r>
              <a:rPr lang="en-US" dirty="0"/>
              <a:t>The algorithm selector chooses an algorithm to be in charge of the next episode.</a:t>
            </a:r>
          </a:p>
        </p:txBody>
      </p:sp>
    </p:spTree>
    <p:extLst>
      <p:ext uri="{BB962C8B-B14F-4D97-AF65-F5344CB8AC3E}">
        <p14:creationId xmlns:p14="http://schemas.microsoft.com/office/powerpoint/2010/main" val="27887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 do not expect that most of you know me, I thought that presenting myself would help you understand why I am working on those subjects.</a:t>
            </a:r>
          </a:p>
          <a:p>
            <a:endParaRPr lang="en-US" dirty="0"/>
          </a:p>
          <a:p>
            <a:r>
              <a:rPr lang="en-US" dirty="0"/>
              <a:t>I’ve always been passionate about AI and I believe that its biggest challenge is to be able to sustain a dialogue with a human.</a:t>
            </a:r>
          </a:p>
          <a:p>
            <a:r>
              <a:rPr lang="en-US" dirty="0"/>
              <a:t>However, I do not think that AI’s goal should be to look like a human.</a:t>
            </a:r>
          </a:p>
          <a:p>
            <a:r>
              <a:rPr lang="en-US" dirty="0"/>
              <a:t>Why would a robot have legs if it can go faster on wheels?</a:t>
            </a:r>
          </a:p>
          <a:p>
            <a:r>
              <a:rPr lang="en-US" dirty="0"/>
              <a:t>I believe it is the same with dialogue.</a:t>
            </a:r>
          </a:p>
          <a:p>
            <a:r>
              <a:rPr lang="en-US" dirty="0"/>
              <a:t>And I have a nice story to support it.</a:t>
            </a:r>
          </a:p>
          <a:p>
            <a:r>
              <a:rPr lang="en-US" dirty="0"/>
              <a:t>I have been designing vocal applications for 13 years at Orange Labs in Paris.</a:t>
            </a:r>
          </a:p>
          <a:p>
            <a:endParaRPr lang="en-US" dirty="0"/>
          </a:p>
          <a:p>
            <a:r>
              <a:rPr lang="en-US" dirty="0"/>
              <a:t>And one unexpected result we got is that human-like speech synthesis yielded worse dialogues.</a:t>
            </a:r>
          </a:p>
          <a:p>
            <a:r>
              <a:rPr lang="en-US" dirty="0"/>
              <a:t>Why was it so?</a:t>
            </a:r>
          </a:p>
          <a:p>
            <a:r>
              <a:rPr lang="en-US" dirty="0"/>
              <a:t>When we used human-like speech synthesis, it looked better than it was, and the users were </a:t>
            </a:r>
            <a:r>
              <a:rPr lang="en-US" dirty="0" err="1"/>
              <a:t>overexpecting</a:t>
            </a:r>
            <a:r>
              <a:rPr lang="en-US" dirty="0"/>
              <a:t> from the system.</a:t>
            </a:r>
          </a:p>
          <a:p>
            <a:r>
              <a:rPr lang="en-US" dirty="0"/>
              <a:t>This is bad.</a:t>
            </a:r>
          </a:p>
          <a:p>
            <a:endParaRPr lang="en-US" dirty="0"/>
          </a:p>
          <a:p>
            <a:r>
              <a:rPr lang="en-US" dirty="0"/>
              <a:t>As a contrast, with robot-like speech synthesis, the users were talking simply, in a way that is understandable for a system. </a:t>
            </a:r>
          </a:p>
          <a:p>
            <a:r>
              <a:rPr lang="en-US" dirty="0"/>
              <a:t>So, I want my applications to be task oriented and find the system that is the most efficient at it.</a:t>
            </a:r>
          </a:p>
          <a:p>
            <a:endParaRPr lang="en-US" dirty="0"/>
          </a:p>
          <a:p>
            <a:r>
              <a:rPr lang="en-US" dirty="0"/>
              <a:t>This is where Reinforcement Learning comes into play.</a:t>
            </a:r>
          </a:p>
          <a:p>
            <a:r>
              <a:rPr lang="en-US" dirty="0"/>
              <a:t>At Orange, I mainly used Reinforcement Learning as a tool to do my research on dialogue.</a:t>
            </a:r>
          </a:p>
          <a:p>
            <a:endParaRPr lang="en-US" dirty="0"/>
          </a:p>
          <a:p>
            <a:r>
              <a:rPr lang="en-US" dirty="0"/>
              <a:t>Overtime, I developed an interest in its foundations to a point that I decided to switch and make it my main research area.</a:t>
            </a:r>
          </a:p>
          <a:p>
            <a:r>
              <a:rPr lang="en-US" dirty="0"/>
              <a:t>I had the </a:t>
            </a:r>
            <a:r>
              <a:rPr lang="en-US" dirty="0" err="1"/>
              <a:t>opporutnity</a:t>
            </a:r>
            <a:r>
              <a:rPr lang="en-US" dirty="0"/>
              <a:t> when I moved to Montreal at Microsoft two years and a half ago.</a:t>
            </a:r>
          </a:p>
          <a:p>
            <a:r>
              <a:rPr lang="en-US" dirty="0"/>
              <a:t>But I still keep the dialogue motivation in all my research.</a:t>
            </a:r>
          </a:p>
          <a:p>
            <a:r>
              <a:rPr lang="en-US" dirty="0"/>
              <a:t>Today’s subject is centered around Reinforcement Learning.</a:t>
            </a:r>
          </a:p>
        </p:txBody>
      </p:sp>
    </p:spTree>
    <p:extLst>
      <p:ext uri="{BB962C8B-B14F-4D97-AF65-F5344CB8AC3E}">
        <p14:creationId xmlns:p14="http://schemas.microsoft.com/office/powerpoint/2010/main" val="3656067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algorithm selector is on the top in pink.</a:t>
            </a:r>
          </a:p>
          <a:p>
            <a:r>
              <a:rPr lang="en-US" dirty="0"/>
              <a:t>At the beginning of each episode, it selects an algorithm.</a:t>
            </a:r>
          </a:p>
          <a:p>
            <a:r>
              <a:rPr lang="en-US" dirty="0"/>
              <a:t>This algorithm outputs a policy that is going to be used during the whole next episode.</a:t>
            </a:r>
          </a:p>
          <a:p>
            <a:r>
              <a:rPr lang="en-US" dirty="0"/>
              <a:t>Then, in green, the standard RL loop runs until the end of the episode.</a:t>
            </a:r>
          </a:p>
          <a:p>
            <a:r>
              <a:rPr lang="en-US" dirty="0"/>
              <a:t>The trajectory is recorded and fed to the algorithms.</a:t>
            </a:r>
          </a:p>
          <a:p>
            <a:r>
              <a:rPr lang="en-US" dirty="0"/>
              <a:t>The performance measure is sent to the algorithm selector.</a:t>
            </a:r>
          </a:p>
          <a:p>
            <a:r>
              <a:rPr lang="en-US" dirty="0"/>
              <a:t>Based on previous performance of the algorithms, the algorithm selector then chooses again an algorithm for the next episode.</a:t>
            </a:r>
          </a:p>
        </p:txBody>
      </p:sp>
    </p:spTree>
    <p:extLst>
      <p:ext uri="{BB962C8B-B14F-4D97-AF65-F5344CB8AC3E}">
        <p14:creationId xmlns:p14="http://schemas.microsoft.com/office/powerpoint/2010/main" val="1997186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let’s see the experiments.</a:t>
            </a:r>
          </a:p>
          <a:p>
            <a:r>
              <a:rPr lang="en-US" dirty="0"/>
              <a:t>The preliminary experiments were led on some negotiation dialogue game.</a:t>
            </a:r>
          </a:p>
          <a:p>
            <a:r>
              <a:rPr lang="en-US" dirty="0"/>
              <a:t>I will not have time to give details on the domain.</a:t>
            </a:r>
          </a:p>
          <a:p>
            <a:r>
              <a:rPr lang="en-US" dirty="0"/>
              <a:t>Let us focus one particular ensemble setting.</a:t>
            </a:r>
          </a:p>
          <a:p>
            <a:endParaRPr lang="en-US" dirty="0"/>
          </a:p>
          <a:p>
            <a:r>
              <a:rPr lang="en-US" dirty="0"/>
              <a:t>Our ensemble system, denoted by ESBAS, is composed of only two algorithms:</a:t>
            </a:r>
          </a:p>
          <a:p>
            <a:pPr marL="174982" indent="-174982">
              <a:buFontTx/>
              <a:buChar char="-"/>
            </a:pPr>
            <a:r>
              <a:rPr lang="en-US" dirty="0"/>
              <a:t>One algorithm that generates constantly the same policy with performance 1. </a:t>
            </a:r>
          </a:p>
          <a:p>
            <a:pPr marL="174982" indent="-174982">
              <a:buFontTx/>
              <a:buChar char="-"/>
            </a:pPr>
            <a:r>
              <a:rPr lang="en-US" dirty="0"/>
              <a:t>One algorithm that learns over time. </a:t>
            </a:r>
          </a:p>
          <a:p>
            <a:pPr marL="174982" indent="-174982">
              <a:buFontTx/>
              <a:buChar char="-"/>
            </a:pPr>
            <a:endParaRPr lang="en-US" dirty="0"/>
          </a:p>
          <a:p>
            <a:r>
              <a:rPr lang="en-US" dirty="0"/>
              <a:t>On this graph, one can see the performance of each algorithm over time:</a:t>
            </a:r>
          </a:p>
          <a:p>
            <a:pPr marL="174982" indent="-174982">
              <a:buFontTx/>
              <a:buChar char="-"/>
            </a:pPr>
            <a:r>
              <a:rPr lang="en-US" dirty="0"/>
              <a:t>The constant one in blue, which has a… constant performance</a:t>
            </a:r>
          </a:p>
          <a:p>
            <a:pPr marL="174982" indent="-174982">
              <a:buFontTx/>
              <a:buChar char="-"/>
            </a:pPr>
            <a:r>
              <a:rPr lang="en-US" dirty="0"/>
              <a:t>The learning one in red, which is improving over time.</a:t>
            </a:r>
          </a:p>
          <a:p>
            <a:pPr marL="174982" indent="-174982">
              <a:buFontTx/>
              <a:buChar char="-"/>
            </a:pPr>
            <a:r>
              <a:rPr lang="en-US" dirty="0"/>
              <a:t>ESBAS, in green, has a performance that is near of that of the best algorithm at each time step.</a:t>
            </a:r>
          </a:p>
          <a:p>
            <a:pPr marL="174982" indent="-174982">
              <a:buFontTx/>
              <a:buChar char="-"/>
            </a:pPr>
            <a:r>
              <a:rPr lang="en-US" dirty="0"/>
              <a:t>Overall, it has a better performance than any of the 2 algorithms.</a:t>
            </a:r>
          </a:p>
          <a:p>
            <a:endParaRPr lang="en-US" dirty="0"/>
          </a:p>
          <a:p>
            <a:pPr marL="174982" indent="-174982">
              <a:buFontTx/>
              <a:buChar char="-"/>
            </a:pPr>
            <a:r>
              <a:rPr lang="en-US" dirty="0"/>
              <a:t>The graph at the right shows the frequency of selection of each algorithm.</a:t>
            </a:r>
          </a:p>
          <a:p>
            <a:pPr marL="174982" indent="-174982">
              <a:buFontTx/>
              <a:buChar char="-"/>
            </a:pPr>
            <a:r>
              <a:rPr lang="en-US" dirty="0"/>
              <a:t>As expected, we observe that it selects the constant algorithm more often at the beginning of training, and then, the learning one as soon as it outperforms the constant algorithm.</a:t>
            </a:r>
          </a:p>
        </p:txBody>
      </p:sp>
    </p:spTree>
    <p:extLst>
      <p:ext uri="{BB962C8B-B14F-4D97-AF65-F5344CB8AC3E}">
        <p14:creationId xmlns:p14="http://schemas.microsoft.com/office/powerpoint/2010/main" val="3006803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pursued the empirical validation on an Atari game called Q*</a:t>
            </a:r>
            <a:r>
              <a:rPr lang="en-US" dirty="0" err="1"/>
              <a:t>bert</a:t>
            </a:r>
            <a:r>
              <a:rPr lang="en-US" dirty="0"/>
              <a:t>.</a:t>
            </a:r>
          </a:p>
          <a:p>
            <a:r>
              <a:rPr lang="en-US" dirty="0"/>
              <a:t>We made several DQN architecture compete, and found out that our system, in red, yielded a better performance than any architecture on its own.</a:t>
            </a:r>
          </a:p>
          <a:p>
            <a:endParaRPr lang="en-US" dirty="0"/>
          </a:p>
          <a:p>
            <a:r>
              <a:rPr lang="en-US" dirty="0"/>
              <a:t>We have argued before that ESBAS improves the reliability of the RL algorithms, but it has actually a lot of other virtues:</a:t>
            </a:r>
          </a:p>
          <a:p>
            <a:pPr marL="174982" indent="-174982">
              <a:buFontTx/>
              <a:buChar char="-"/>
            </a:pPr>
            <a:r>
              <a:rPr lang="en-US" dirty="0"/>
              <a:t>It allows staggered learning: preferentially use the algorithm with the best policy at each time step.</a:t>
            </a:r>
          </a:p>
          <a:p>
            <a:pPr marL="174982" indent="-174982">
              <a:buFontTx/>
              <a:buChar char="-"/>
            </a:pPr>
            <a:r>
              <a:rPr lang="en-US" dirty="0"/>
              <a:t>It also allows to use objective function that may not be directly implemented as rewards. For instance it allows to enforce safety constraints.</a:t>
            </a:r>
          </a:p>
          <a:p>
            <a:pPr marL="174982" indent="-174982">
              <a:buFontTx/>
              <a:buChar char="-"/>
            </a:pPr>
            <a:r>
              <a:rPr lang="en-US" dirty="0"/>
              <a:t>Moreover, we observed that the ensemble of policies generate more diverse experience about the environment. And more diverse usually means richer in information.</a:t>
            </a:r>
          </a:p>
          <a:p>
            <a:pPr marL="174982" indent="-174982">
              <a:buFontTx/>
              <a:buChar char="-"/>
            </a:pPr>
            <a:r>
              <a:rPr lang="en-US" dirty="0"/>
              <a:t>And finally, as we have seen with the constant algorithm, it allows to transfer smoothly between a baseline policy and a learnt policy.</a:t>
            </a:r>
          </a:p>
          <a:p>
            <a:r>
              <a:rPr lang="en-US" dirty="0"/>
              <a:t>We will pursue on this last idea next.</a:t>
            </a:r>
          </a:p>
        </p:txBody>
      </p:sp>
    </p:spTree>
    <p:extLst>
      <p:ext uri="{BB962C8B-B14F-4D97-AF65-F5344CB8AC3E}">
        <p14:creationId xmlns:p14="http://schemas.microsoft.com/office/powerpoint/2010/main" val="4096515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other take at improving the reliability of RL algorithms focuses on one specific setting, often encountered in real world applications: Batch reinforcement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18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compared to the classical setting presented in the introduction of my talk,</a:t>
            </a:r>
          </a:p>
          <a:p>
            <a:r>
              <a:rPr lang="en-US" dirty="0"/>
              <a:t>the learning agent does not interact directly with the environment.</a:t>
            </a:r>
          </a:p>
          <a:p>
            <a:r>
              <a:rPr lang="en-US" dirty="0"/>
              <a:t>Instead, it is a baseline agent.</a:t>
            </a:r>
          </a:p>
          <a:p>
            <a:endParaRPr lang="en-US" dirty="0"/>
          </a:p>
          <a:p>
            <a:r>
              <a:rPr lang="en-US" dirty="0"/>
              <a:t>It is fixed and is used to collect data.</a:t>
            </a:r>
          </a:p>
          <a:p>
            <a:r>
              <a:rPr lang="en-US" dirty="0"/>
              <a:t>The trajectories are stored.</a:t>
            </a:r>
          </a:p>
          <a:p>
            <a:endParaRPr lang="en-US" dirty="0"/>
          </a:p>
          <a:p>
            <a:r>
              <a:rPr lang="en-US" dirty="0"/>
              <a:t>And then fed to an algorithm to generate a new policy.</a:t>
            </a:r>
          </a:p>
          <a:p>
            <a:r>
              <a:rPr lang="en-US" dirty="0"/>
              <a:t>The batch setting is a constraint that we commonly encounter in the real world scenarios:</a:t>
            </a:r>
          </a:p>
          <a:p>
            <a:pPr marL="174982" indent="-174982">
              <a:buFontTx/>
              <a:buChar char="-"/>
            </a:pPr>
            <a:r>
              <a:rPr lang="en-US" dirty="0"/>
              <a:t>Dialogue systems are generally deployed on personal devices, which makes it difficult to update too frequently.</a:t>
            </a:r>
          </a:p>
          <a:p>
            <a:pPr marL="174982" indent="-174982">
              <a:buFontTx/>
              <a:buChar char="-"/>
            </a:pPr>
            <a:r>
              <a:rPr lang="en-US" dirty="0"/>
              <a:t>It is the same with video games.</a:t>
            </a:r>
          </a:p>
          <a:p>
            <a:pPr marL="174982" indent="-174982">
              <a:buFontTx/>
              <a:buChar char="-"/>
            </a:pPr>
            <a:r>
              <a:rPr lang="en-US" dirty="0"/>
              <a:t>In other settings such as pharmaceutical tests , the time scale is so long, we are talking about several years, that you need to run the trajectories in parallel, hence with the same policy.</a:t>
            </a:r>
          </a:p>
          <a:p>
            <a:pPr marL="174982" indent="-174982">
              <a:buFontTx/>
              <a:buChar char="-"/>
            </a:pPr>
            <a:r>
              <a:rPr lang="en-US" dirty="0"/>
              <a:t>It is the same with crop management.</a:t>
            </a:r>
          </a:p>
          <a:p>
            <a:endParaRPr lang="en-US" dirty="0"/>
          </a:p>
          <a:p>
            <a:pPr defTabSz="933237">
              <a:defRPr/>
            </a:pPr>
            <a:r>
              <a:rPr lang="en-US" dirty="0"/>
              <a:t>Classic RL algorithm improve on average the baseline, but unfortunately, cannot do it reliably.</a:t>
            </a:r>
          </a:p>
          <a:p>
            <a:pPr defTabSz="933237">
              <a:defRPr/>
            </a:pPr>
            <a:endParaRPr lang="en-US" dirty="0"/>
          </a:p>
          <a:p>
            <a:r>
              <a:rPr lang="en-US" dirty="0"/>
              <a:t>Reliable policy improvement is crucial because if a policy is bad, it will remain bad for many trajectories,</a:t>
            </a:r>
          </a:p>
          <a:p>
            <a:r>
              <a:rPr lang="en-US" dirty="0"/>
              <a:t>Since the updates are rare.</a:t>
            </a:r>
          </a:p>
          <a:p>
            <a:pPr defTabSz="933237">
              <a:defRPr/>
            </a:pPr>
            <a:endParaRPr lang="en-US" dirty="0"/>
          </a:p>
          <a:p>
            <a:r>
              <a:rPr lang="en-US" dirty="0"/>
              <a:t>We want the algorithms to almost always improve the baseline policy.</a:t>
            </a:r>
          </a:p>
          <a:p>
            <a:r>
              <a:rPr lang="en-US" dirty="0"/>
              <a:t>In order to look at the worst-case scenarios, we look at the </a:t>
            </a:r>
            <a:r>
              <a:rPr lang="en-US" dirty="0" err="1"/>
              <a:t>CVaR</a:t>
            </a:r>
            <a:r>
              <a:rPr lang="en-US" dirty="0"/>
              <a:t>.</a:t>
            </a:r>
          </a:p>
          <a:p>
            <a:r>
              <a:rPr lang="en-US" dirty="0" err="1"/>
              <a:t>CVaR</a:t>
            </a:r>
            <a:r>
              <a:rPr lang="en-US" dirty="0"/>
              <a:t>, for conditional value at risk, is actually a simple concept: it is the average of the worst runs.</a:t>
            </a:r>
          </a:p>
          <a:p>
            <a:r>
              <a:rPr lang="en-US" dirty="0"/>
              <a:t>Here, a run is defined as the batch process shown on this slide: data collection and policy training.</a:t>
            </a:r>
          </a:p>
          <a:p>
            <a:r>
              <a:rPr lang="en-US" dirty="0"/>
              <a:t>1%-</a:t>
            </a:r>
            <a:r>
              <a:rPr lang="en-US" dirty="0" err="1"/>
              <a:t>CVaR</a:t>
            </a:r>
            <a:r>
              <a:rPr lang="en-US" dirty="0"/>
              <a:t> therefore means the average of performance over the 1% worst runs.</a:t>
            </a:r>
          </a:p>
        </p:txBody>
      </p:sp>
    </p:spTree>
    <p:extLst>
      <p:ext uri="{BB962C8B-B14F-4D97-AF65-F5344CB8AC3E}">
        <p14:creationId xmlns:p14="http://schemas.microsoft.com/office/powerpoint/2010/main" val="820053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provide now an illustration of why it fails.</a:t>
            </a:r>
          </a:p>
          <a:p>
            <a:r>
              <a:rPr lang="en-US" dirty="0"/>
              <a:t>First, let me describe the </a:t>
            </a:r>
            <a:r>
              <a:rPr lang="en-US" dirty="0" err="1"/>
              <a:t>gridworld</a:t>
            </a:r>
            <a:r>
              <a:rPr lang="en-US" dirty="0"/>
              <a:t> environment we consider.</a:t>
            </a:r>
          </a:p>
          <a:p>
            <a:r>
              <a:rPr lang="en-US" dirty="0"/>
              <a:t>25 states, 4 actions</a:t>
            </a:r>
          </a:p>
          <a:p>
            <a:r>
              <a:rPr lang="en-US" dirty="0"/>
              <a:t>The agent starts from its initial position, marked with the letter S.</a:t>
            </a:r>
          </a:p>
          <a:p>
            <a:r>
              <a:rPr lang="en-US" dirty="0"/>
              <a:t>A reward is obtained when reaching the goal, marked with the letter G.</a:t>
            </a:r>
          </a:p>
          <a:p>
            <a:r>
              <a:rPr lang="en-US" dirty="0"/>
              <a:t>The transitions are made stochastic so that it has:</a:t>
            </a:r>
          </a:p>
          <a:p>
            <a:pPr marL="174982" indent="-174982">
              <a:buFontTx/>
              <a:buChar char="-"/>
            </a:pPr>
            <a:r>
              <a:rPr lang="en-US" dirty="0"/>
              <a:t>75% chance of going in the specified direction</a:t>
            </a:r>
          </a:p>
          <a:p>
            <a:pPr marL="174982" indent="-174982">
              <a:buFontTx/>
              <a:buChar char="-"/>
            </a:pPr>
            <a:r>
              <a:rPr lang="en-US" dirty="0"/>
              <a:t>10% chance of going each sideway</a:t>
            </a:r>
          </a:p>
          <a:p>
            <a:pPr marL="174982" indent="-174982">
              <a:buFontTx/>
              <a:buChar char="-"/>
            </a:pPr>
            <a:r>
              <a:rPr lang="en-US" dirty="0"/>
              <a:t>And 5% chance of going backward.</a:t>
            </a:r>
          </a:p>
          <a:p>
            <a:r>
              <a:rPr lang="en-US" dirty="0"/>
              <a:t>When it hits a wall, it simply does not move, without penalty.</a:t>
            </a:r>
          </a:p>
          <a:p>
            <a:r>
              <a:rPr lang="en-US" dirty="0"/>
              <a:t>Our baseline policy, which is used to collect the dataset is a randomized policy around the optimal policy, such that it avoids hitting too often the walls.</a:t>
            </a:r>
          </a:p>
          <a:p>
            <a:endParaRPr lang="en-US" dirty="0"/>
          </a:p>
          <a:p>
            <a:r>
              <a:rPr lang="en-US" dirty="0"/>
              <a:t>Now, we look at the state-action counts after generating 12 million trajectories with this baseline.</a:t>
            </a:r>
          </a:p>
          <a:p>
            <a:r>
              <a:rPr lang="en-US" dirty="0"/>
              <a:t>The numbers are the log10 counts.</a:t>
            </a:r>
          </a:p>
          <a:p>
            <a:r>
              <a:rPr lang="en-US" dirty="0"/>
              <a:t>Here is how it reads.</a:t>
            </a:r>
          </a:p>
          <a:p>
            <a:r>
              <a:rPr lang="en-US" dirty="0"/>
              <a:t>Every square state is split into 4 triangles, one for each action.</a:t>
            </a:r>
          </a:p>
          <a:p>
            <a:r>
              <a:rPr lang="en-US" dirty="0"/>
              <a:t>For instance, from the initial state, there are more than 10 millions records of actions going up.</a:t>
            </a:r>
          </a:p>
          <a:p>
            <a:r>
              <a:rPr lang="en-US" dirty="0"/>
              <a:t>Because of stochasticity, it does not mean the agent really went up, but it was its decision.</a:t>
            </a:r>
          </a:p>
          <a:p>
            <a:r>
              <a:rPr lang="en-US" dirty="0"/>
              <a:t>We observe that some actions are played much more often than others.</a:t>
            </a:r>
          </a:p>
          <a:p>
            <a:r>
              <a:rPr lang="en-US" dirty="0"/>
              <a:t>There are even actions that were never played: the red triangles.</a:t>
            </a:r>
          </a:p>
          <a:p>
            <a:r>
              <a:rPr lang="en-US" dirty="0"/>
              <a:t>One therefore observe a very unbalanced distribution over the state-action pairs.</a:t>
            </a:r>
          </a:p>
          <a:p>
            <a:r>
              <a:rPr lang="en-US" dirty="0"/>
              <a:t>As a consequence, the learning algorithm that only has the dataset for information, has many blind spots, on which it might rely too much.</a:t>
            </a:r>
          </a:p>
          <a:p>
            <a:r>
              <a:rPr lang="en-US" dirty="0"/>
              <a:t>And as a results, classic RL occasionally trains policies that are very bad in the true environment.</a:t>
            </a:r>
          </a:p>
          <a:p>
            <a:r>
              <a:rPr lang="en-US" dirty="0"/>
              <a:t>****</a:t>
            </a:r>
          </a:p>
          <a:p>
            <a:r>
              <a:rPr lang="en-US" dirty="0"/>
              <a:t>Actually, it is worse than that.</a:t>
            </a:r>
          </a:p>
          <a:p>
            <a:r>
              <a:rPr lang="en-US" dirty="0"/>
              <a:t>Reinforcement Learning will search and find a way to optimize the objective function.</a:t>
            </a:r>
          </a:p>
          <a:p>
            <a:r>
              <a:rPr lang="en-US" dirty="0"/>
              <a:t>It has been showed to be effective at finding and exploiting glitches in games, which is fun in this context.</a:t>
            </a:r>
          </a:p>
          <a:p>
            <a:r>
              <a:rPr lang="en-US" dirty="0"/>
              <a:t>But in a batch setting, you do not want your algorithm to exploit glitches, </a:t>
            </a:r>
          </a:p>
          <a:p>
            <a:r>
              <a:rPr lang="en-US" dirty="0"/>
              <a:t>because the glitches are likely to be fantasized from the blind spots in your data.</a:t>
            </a:r>
          </a:p>
          <a:p>
            <a:r>
              <a:rPr lang="en-US" dirty="0"/>
              <a:t>And the more complex the domain is, the more blind spots you get.</a:t>
            </a:r>
          </a:p>
          <a:p>
            <a:r>
              <a:rPr lang="en-US" dirty="0"/>
              <a:t>Therefore, we need to make sure that our algorithm is careful with the blind spots.</a:t>
            </a:r>
          </a:p>
        </p:txBody>
      </p:sp>
    </p:spTree>
    <p:extLst>
      <p:ext uri="{BB962C8B-B14F-4D97-AF65-F5344CB8AC3E}">
        <p14:creationId xmlns:p14="http://schemas.microsoft.com/office/powerpoint/2010/main" val="1803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solve this by designing a new algorithm called SPIBB.</a:t>
            </a:r>
          </a:p>
          <a:p>
            <a:r>
              <a:rPr lang="en-US" dirty="0"/>
              <a:t>It consists in implementing the following rule to the policy update:</a:t>
            </a:r>
          </a:p>
          <a:p>
            <a:pPr marL="174982" indent="-174982">
              <a:buFontTx/>
              <a:buChar char="-"/>
            </a:pPr>
            <a:r>
              <a:rPr lang="en-US" dirty="0"/>
              <a:t>If you don’t know what you’re doing, just don’t do it.</a:t>
            </a:r>
          </a:p>
          <a:p>
            <a:pPr marL="174982" indent="-174982">
              <a:buFontTx/>
              <a:buChar char="-"/>
            </a:pPr>
            <a:r>
              <a:rPr lang="en-US" dirty="0"/>
              <a:t>More precisely:</a:t>
            </a:r>
          </a:p>
          <a:p>
            <a:pPr marL="641600" lvl="1" indent="-174982">
              <a:buFontTx/>
              <a:buChar char="-"/>
            </a:pPr>
            <a:r>
              <a:rPr lang="en-US" dirty="0"/>
              <a:t>If there is sufficient data to support the policy change, then it is allowed to do so</a:t>
            </a:r>
          </a:p>
          <a:p>
            <a:pPr marL="641600" lvl="1" indent="-174982">
              <a:buFontTx/>
              <a:buChar char="-"/>
            </a:pPr>
            <a:r>
              <a:rPr lang="en-US" dirty="0"/>
              <a:t>Otherwise, just reproduce the baseline policy that was used during the data collection.</a:t>
            </a:r>
          </a:p>
          <a:p>
            <a:pPr marL="641600" lvl="1" indent="-174982">
              <a:buFontTx/>
              <a:buChar char="-"/>
            </a:pPr>
            <a:endParaRPr lang="en-US" dirty="0"/>
          </a:p>
          <a:p>
            <a:r>
              <a:rPr lang="en-US" dirty="0"/>
              <a:t>Soft-SPIBB is a variant of the same idea with a softer rule:</a:t>
            </a:r>
          </a:p>
          <a:p>
            <a:r>
              <a:rPr lang="en-US" dirty="0"/>
              <a:t>- The policy change is allowed to be inversely proportional to the measured uncertainty.</a:t>
            </a:r>
          </a:p>
        </p:txBody>
      </p:sp>
    </p:spTree>
    <p:extLst>
      <p:ext uri="{BB962C8B-B14F-4D97-AF65-F5344CB8AC3E}">
        <p14:creationId xmlns:p14="http://schemas.microsoft.com/office/powerpoint/2010/main" val="1458049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perform a benchmark on the </a:t>
            </a:r>
            <a:r>
              <a:rPr lang="en-US" dirty="0" err="1"/>
              <a:t>gridworld</a:t>
            </a:r>
            <a:r>
              <a:rPr lang="en-US" dirty="0"/>
              <a:t> environment.</a:t>
            </a:r>
          </a:p>
          <a:p>
            <a:r>
              <a:rPr lang="en-US" dirty="0"/>
              <a:t>Depending on the size of the dataset, displayed on the x-axis on a log-scale, we observe the average performance of several algorithms in the literature.</a:t>
            </a:r>
          </a:p>
          <a:p>
            <a:r>
              <a:rPr lang="en-US" dirty="0"/>
              <a:t>The baseline performance is shown as a black dotted line in the middle of the figure.</a:t>
            </a:r>
          </a:p>
          <a:p>
            <a:r>
              <a:rPr lang="en-US" dirty="0"/>
              <a:t>All the algorithms improve it, on average.</a:t>
            </a:r>
          </a:p>
          <a:p>
            <a:r>
              <a:rPr lang="en-US" dirty="0"/>
              <a:t>We display two variants of the SPIBB algorithm, in red and in purple.</a:t>
            </a:r>
          </a:p>
          <a:p>
            <a:r>
              <a:rPr lang="en-US" dirty="0"/>
              <a:t>Both are among the best algorithms in mean score.</a:t>
            </a:r>
          </a:p>
          <a:p>
            <a:r>
              <a:rPr lang="en-US" dirty="0"/>
              <a:t>In particular, we observe that the classic RL, showed in blue, surprisingly does not really improve with the size of the dataset.</a:t>
            </a:r>
          </a:p>
          <a:p>
            <a:r>
              <a:rPr lang="en-US" dirty="0"/>
              <a:t>The only algorithm on-par or even arguably better than SPIBB is </a:t>
            </a:r>
            <a:r>
              <a:rPr lang="en-US" dirty="0" err="1"/>
              <a:t>RaMDP</a:t>
            </a:r>
            <a:r>
              <a:rPr lang="en-US" dirty="0"/>
              <a:t>, in light blue, which has two shortcomings:</a:t>
            </a:r>
          </a:p>
          <a:p>
            <a:r>
              <a:rPr lang="en-US" dirty="0"/>
              <a:t>- It relies on a hyperparameter that needs to be very finely tuned. </a:t>
            </a:r>
          </a:p>
          <a:p>
            <a:r>
              <a:rPr lang="en-US" dirty="0"/>
              <a:t>- And it is not as reliable as the SPIBB algorithms. We will elaborate on that right now.</a:t>
            </a:r>
          </a:p>
        </p:txBody>
      </p:sp>
    </p:spTree>
    <p:extLst>
      <p:ext uri="{BB962C8B-B14F-4D97-AF65-F5344CB8AC3E}">
        <p14:creationId xmlns:p14="http://schemas.microsoft.com/office/powerpoint/2010/main" val="587045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figure was the mean performance, but we are more interested in the reliability of the trained policies. </a:t>
            </a:r>
          </a:p>
          <a:p>
            <a:r>
              <a:rPr lang="en-US" dirty="0"/>
              <a:t>We show on this figure the 1% </a:t>
            </a:r>
            <a:r>
              <a:rPr lang="en-US" dirty="0" err="1"/>
              <a:t>CVaR</a:t>
            </a:r>
            <a:r>
              <a:rPr lang="en-US" dirty="0"/>
              <a:t>.</a:t>
            </a:r>
          </a:p>
          <a:p>
            <a:r>
              <a:rPr lang="en-US" dirty="0"/>
              <a:t>We observe that basic RL, in blue, is absolutely unreliable.</a:t>
            </a:r>
          </a:p>
          <a:p>
            <a:r>
              <a:rPr lang="en-US" dirty="0"/>
              <a:t>The best algorithms are the versions of SPIBB by a wide margin.</a:t>
            </a:r>
          </a:p>
          <a:p>
            <a:r>
              <a:rPr lang="en-US" dirty="0"/>
              <a:t>As announced earlier, </a:t>
            </a:r>
            <a:r>
              <a:rPr lang="en-US" dirty="0" err="1"/>
              <a:t>RaMDP</a:t>
            </a:r>
            <a:r>
              <a:rPr lang="en-US" dirty="0"/>
              <a:t> is unreliable with small datasets.</a:t>
            </a:r>
          </a:p>
          <a:p>
            <a:r>
              <a:rPr lang="en-US" dirty="0"/>
              <a:t>We have obtained similar results on small random environments, with random baselines.</a:t>
            </a:r>
          </a:p>
          <a:p>
            <a:r>
              <a:rPr lang="en-US" dirty="0"/>
              <a:t>We also have formal proofs of the reliability of SPIBB.</a:t>
            </a:r>
          </a:p>
          <a:p>
            <a:r>
              <a:rPr lang="en-US" dirty="0"/>
              <a:t>Finally, we demonstrated SPIBB efficiency and reliability on a larger continuous navigation task, using Deep RL with even better results in comparison with the other algorithms.</a:t>
            </a:r>
          </a:p>
        </p:txBody>
      </p:sp>
    </p:spTree>
    <p:extLst>
      <p:ext uri="{BB962C8B-B14F-4D97-AF65-F5344CB8AC3E}">
        <p14:creationId xmlns:p14="http://schemas.microsoft.com/office/powerpoint/2010/main" val="17803157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636" indent="-291636" defTabSz="466618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Still a lot to do:</a:t>
            </a:r>
          </a:p>
          <a:p>
            <a:pPr marL="291636" indent="-291636" defTabSz="466618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758255" lvl="1" indent="-291636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In structure learning: to automatically infer the efficient structure for learning and solving a new, complex task,</a:t>
            </a:r>
          </a:p>
          <a:p>
            <a:pPr marL="758255" lvl="1" indent="-291636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758255" lvl="1" indent="-291636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In transfer learning: to use the knowledge from previous tasks to speed up the learning,</a:t>
            </a:r>
          </a:p>
          <a:p>
            <a:pPr marL="758255" lvl="1" indent="-291636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758255" lvl="1" indent="-291636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In curriculum / lifelong learning: to continuously learn new knowledge without forgetting, and to build up from elementary tasks to more and more complex tasks,</a:t>
            </a:r>
          </a:p>
          <a:p>
            <a:pPr marL="758255" lvl="1" indent="-291636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758255" lvl="1" indent="-291636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In safety: to be able to learn in the real environment without risking lives/equipment,</a:t>
            </a:r>
          </a:p>
          <a:p>
            <a:pPr marL="1224873" lvl="2" indent="-291636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758255" lvl="1" indent="-291636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In fairness: to ensure that policies are not discriminating against people.</a:t>
            </a:r>
          </a:p>
          <a:p>
            <a:pPr marL="758255" lvl="1" indent="-291636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We currently work on all these subjects at Microsoft Research Montreal.</a:t>
            </a:r>
          </a:p>
        </p:txBody>
      </p:sp>
    </p:spTree>
    <p:extLst>
      <p:ext uri="{BB962C8B-B14F-4D97-AF65-F5344CB8AC3E}">
        <p14:creationId xmlns:p14="http://schemas.microsoft.com/office/powerpoint/2010/main" val="2229160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Reinforcement</a:t>
            </a:r>
            <a:r>
              <a:rPr lang="fr-FR" dirty="0"/>
              <a:t> Learning (RL)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learning</a:t>
            </a:r>
            <a:r>
              <a:rPr lang="fr-FR" dirty="0"/>
              <a:t> to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sequential</a:t>
            </a:r>
            <a:r>
              <a:rPr lang="fr-FR" dirty="0"/>
              <a:t> </a:t>
            </a:r>
            <a:r>
              <a:rPr lang="fr-FR" dirty="0" err="1"/>
              <a:t>decisions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Potential</a:t>
            </a:r>
            <a:r>
              <a:rPr lang="fr-FR" dirty="0"/>
              <a:t> RL applications </a:t>
            </a:r>
            <a:r>
              <a:rPr lang="fr-FR" dirty="0" err="1"/>
              <a:t>list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expansive: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Robotics</a:t>
            </a:r>
            <a:r>
              <a:rPr lang="fr-FR" dirty="0"/>
              <a:t>: drone control,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Dialogue </a:t>
            </a:r>
            <a:r>
              <a:rPr lang="fr-FR" dirty="0" err="1"/>
              <a:t>systems</a:t>
            </a:r>
            <a:r>
              <a:rPr lang="fr-FR" dirty="0"/>
              <a:t>: </a:t>
            </a:r>
            <a:r>
              <a:rPr lang="fr-FR" dirty="0" err="1"/>
              <a:t>personal</a:t>
            </a:r>
            <a:r>
              <a:rPr lang="fr-FR" dirty="0"/>
              <a:t> assistance, call </a:t>
            </a:r>
            <a:r>
              <a:rPr lang="fr-FR" dirty="0" err="1"/>
              <a:t>centers</a:t>
            </a:r>
            <a:r>
              <a:rPr lang="fr-FR" dirty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Game </a:t>
            </a:r>
            <a:r>
              <a:rPr lang="fr-FR" dirty="0" err="1"/>
              <a:t>industry</a:t>
            </a:r>
            <a:r>
              <a:rPr lang="fr-FR" dirty="0"/>
              <a:t>: non-</a:t>
            </a:r>
            <a:r>
              <a:rPr lang="fr-FR" dirty="0" err="1"/>
              <a:t>player</a:t>
            </a:r>
            <a:r>
              <a:rPr lang="fr-FR" dirty="0"/>
              <a:t> </a:t>
            </a:r>
            <a:r>
              <a:rPr lang="fr-FR" dirty="0" err="1"/>
              <a:t>characters</a:t>
            </a:r>
            <a:r>
              <a:rPr lang="fr-FR" dirty="0"/>
              <a:t>, computer AI,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Treatments</a:t>
            </a:r>
            <a:r>
              <a:rPr lang="fr-FR" dirty="0"/>
              <a:t>: </a:t>
            </a:r>
            <a:r>
              <a:rPr lang="fr-FR" dirty="0" err="1"/>
              <a:t>pharmaceutical</a:t>
            </a:r>
            <a:r>
              <a:rPr lang="fr-FR" dirty="0"/>
              <a:t> tests, </a:t>
            </a:r>
            <a:r>
              <a:rPr lang="fr-FR" dirty="0" err="1"/>
              <a:t>crop</a:t>
            </a:r>
            <a:r>
              <a:rPr lang="fr-FR" dirty="0"/>
              <a:t> management,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control: </a:t>
            </a:r>
            <a:r>
              <a:rPr lang="fr-FR" dirty="0" err="1"/>
              <a:t>resource</a:t>
            </a:r>
            <a:r>
              <a:rPr lang="fr-FR" dirty="0"/>
              <a:t> allocation, flow </a:t>
            </a:r>
            <a:r>
              <a:rPr lang="fr-FR" dirty="0" err="1"/>
              <a:t>optimization</a:t>
            </a:r>
            <a:r>
              <a:rPr lang="fr-FR" dirty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63312-38AA-4E1E-B2B5-0F8F122B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2411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58255" lvl="1" indent="-291636" defTabSz="466618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291636" indent="-291636" defTabSz="466618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On my Microsoft research page </a:t>
            </a:r>
            <a:r>
              <a:rPr lang="en-US" sz="1200" u="sng" dirty="0">
                <a:solidFill>
                  <a:srgbClr val="0070C0"/>
                </a:solidFill>
              </a:rPr>
              <a:t>aka.ms/</a:t>
            </a:r>
            <a:r>
              <a:rPr lang="en-US" sz="1200" u="sng" dirty="0" err="1">
                <a:solidFill>
                  <a:srgbClr val="0070C0"/>
                </a:solidFill>
              </a:rPr>
              <a:t>rl</a:t>
            </a:r>
            <a:r>
              <a:rPr lang="en-US" sz="1200" dirty="0">
                <a:solidFill>
                  <a:prstClr val="black"/>
                </a:solidFill>
              </a:rPr>
              <a:t>, you can:</a:t>
            </a:r>
          </a:p>
          <a:p>
            <a:pPr marL="758255" lvl="1" indent="-291636" defTabSz="466618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Find the papers I presented today,</a:t>
            </a:r>
          </a:p>
          <a:p>
            <a:pPr marL="758255" lvl="1" indent="-291636" defTabSz="466618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Discover my other papers, a lot on dialogue systems,</a:t>
            </a:r>
          </a:p>
          <a:p>
            <a:pPr marL="758255" lvl="1" indent="-291636" defTabSz="466618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758255" lvl="1" indent="-291636" defTabSz="466618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And you can find my e-mail, which you can use:</a:t>
            </a:r>
          </a:p>
          <a:p>
            <a:pPr marL="1224873" lvl="2" indent="-291636" defTabSz="466618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for any question,</a:t>
            </a:r>
          </a:p>
          <a:p>
            <a:pPr marL="1224873" lvl="2" indent="-291636" defTabSz="466618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</a:rPr>
              <a:t>for job application, </a:t>
            </a:r>
            <a:r>
              <a:rPr lang="en-US" sz="1200" b="1" dirty="0">
                <a:solidFill>
                  <a:prstClr val="black"/>
                </a:solidFill>
              </a:rPr>
              <a:t>we are recruiting </a:t>
            </a:r>
            <a:r>
              <a:rPr lang="en-US" sz="1200" dirty="0">
                <a:solidFill>
                  <a:prstClr val="black"/>
                </a:solidFill>
              </a:rPr>
              <a:t>interns, postdocs, full-time ML researchers, and engineers.</a:t>
            </a:r>
          </a:p>
        </p:txBody>
      </p:sp>
    </p:spTree>
    <p:extLst>
      <p:ext uri="{BB962C8B-B14F-4D97-AF65-F5344CB8AC3E}">
        <p14:creationId xmlns:p14="http://schemas.microsoft.com/office/powerpoint/2010/main" val="783086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99">
              <a:lnSpc>
                <a:spcPct val="107000"/>
              </a:lnSpc>
            </a:pPr>
            <a:r>
              <a:rPr lang="en-US" sz="1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to finish, a small advertisement for Microsoft Learn.</a:t>
            </a:r>
          </a:p>
          <a:p>
            <a:pPr defTabSz="933199">
              <a:lnSpc>
                <a:spcPct val="107000"/>
              </a:lnSpc>
            </a:pPr>
            <a:endParaRPr lang="en-US" sz="1200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33199">
              <a:lnSpc>
                <a:spcPct val="107000"/>
              </a:lnSpc>
            </a:pPr>
            <a:r>
              <a:rPr lang="en-US" sz="1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 can build your skills fast with free, interactive tutorials at Microsoft Learn, a new training experience for technical users. </a:t>
            </a:r>
          </a:p>
          <a:p>
            <a:pPr marL="388833" indent="-388833" defTabSz="933199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Step-by-step training to fit your schedule</a:t>
            </a:r>
          </a:p>
          <a:p>
            <a:pPr marL="388833" indent="-388833" defTabSz="933199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Interactive coding environments for hands-on experience</a:t>
            </a:r>
          </a:p>
          <a:p>
            <a:pPr marL="388833" indent="-388833" defTabSz="933199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Earn achievements and recognition for your Azure skills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119884">
              <a:defRPr/>
            </a:pPr>
            <a:fld id="{9642682F-A62F-0E40-93D6-4DAE7280698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119884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537471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again to my colleagues without whom none of this would have been possible.</a:t>
            </a:r>
          </a:p>
          <a:p>
            <a:endParaRPr lang="en-US" dirty="0"/>
          </a:p>
          <a:p>
            <a:r>
              <a:rPr lang="en-US" dirty="0"/>
              <a:t>Thanks to the organizers for inviting me.</a:t>
            </a:r>
          </a:p>
          <a:p>
            <a:endParaRPr lang="en-US" dirty="0"/>
          </a:p>
          <a:p>
            <a:r>
              <a:rPr lang="en-US" dirty="0"/>
              <a:t>And thank you all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1103810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Here is an illustration of the process:</a:t>
            </a:r>
          </a:p>
          <a:p>
            <a:pPr marL="174982" indent="-174982">
              <a:buFontTx/>
              <a:buChar char="-"/>
            </a:pPr>
            <a:r>
              <a:rPr lang="en-US" sz="1200" dirty="0"/>
              <a:t>The learning agent takes an action</a:t>
            </a:r>
          </a:p>
          <a:p>
            <a:pPr marL="174982" indent="-174982">
              <a:buFontTx/>
              <a:buChar char="-"/>
            </a:pPr>
            <a:r>
              <a:rPr lang="en-US" sz="1200" dirty="0"/>
              <a:t>This action has an effect on the environment</a:t>
            </a:r>
          </a:p>
          <a:p>
            <a:pPr marL="174982" indent="-174982">
              <a:buFontTx/>
              <a:buChar char="-"/>
            </a:pPr>
            <a:r>
              <a:rPr lang="en-US" sz="1200" dirty="0"/>
              <a:t>The agent perceives the new state of the environment</a:t>
            </a:r>
          </a:p>
          <a:p>
            <a:pPr marL="174982" indent="-174982">
              <a:buFontTx/>
              <a:buChar char="-"/>
            </a:pPr>
            <a:r>
              <a:rPr lang="en-US" sz="1200" dirty="0"/>
              <a:t>And receives an immediate reward</a:t>
            </a:r>
          </a:p>
          <a:p>
            <a:endParaRPr lang="en-US" sz="1200" dirty="0"/>
          </a:p>
          <a:p>
            <a:r>
              <a:rPr lang="en-US" sz="1200" dirty="0"/>
              <a:t>Let me illustrate it with a video game, Super Mario Bros:</a:t>
            </a:r>
          </a:p>
          <a:p>
            <a:pPr marL="174982" indent="-174982">
              <a:buFontTx/>
              <a:buChar char="-"/>
            </a:pPr>
            <a:r>
              <a:rPr lang="en-US" sz="1200" dirty="0"/>
              <a:t>This is the environment from the learning agent’s point of view.</a:t>
            </a:r>
          </a:p>
          <a:p>
            <a:pPr marL="174982" indent="-174982">
              <a:buFontTx/>
              <a:buChar char="-"/>
            </a:pPr>
            <a:r>
              <a:rPr lang="en-US" sz="1200" dirty="0"/>
              <a:t>The agent’s action is performed on a virtualized controller</a:t>
            </a:r>
          </a:p>
          <a:p>
            <a:pPr marL="174982" indent="-174982">
              <a:buFontTx/>
              <a:buChar char="-"/>
            </a:pPr>
            <a:r>
              <a:rPr lang="en-US" sz="1200" dirty="0"/>
              <a:t>The state is the video output of the game.</a:t>
            </a:r>
          </a:p>
          <a:p>
            <a:pPr marL="174982" indent="-174982">
              <a:buFontTx/>
              <a:buChar char="-"/>
            </a:pPr>
            <a:r>
              <a:rPr lang="en-US" sz="1200" dirty="0"/>
              <a:t>And finally the reward is the score, or rather should I say the points added to the score.</a:t>
            </a:r>
          </a:p>
          <a:p>
            <a:pPr marL="174982" indent="-174982">
              <a:buFontTx/>
              <a:buChar char="-"/>
            </a:pPr>
            <a:endParaRPr lang="en-US" sz="1200" dirty="0"/>
          </a:p>
          <a:p>
            <a:r>
              <a:rPr lang="en-US" sz="1200" dirty="0"/>
              <a:t>Algorithmically, is </a:t>
            </a:r>
            <a:r>
              <a:rPr lang="en-US" sz="1200" dirty="0" err="1"/>
              <a:t>is</a:t>
            </a:r>
            <a:r>
              <a:rPr lang="en-US" sz="1200" dirty="0"/>
              <a:t> very simple: perception, action, reward, and then it loops.</a:t>
            </a:r>
          </a:p>
          <a:p>
            <a:pPr defTabSz="933237">
              <a:defRPr/>
            </a:pPr>
            <a:endParaRPr lang="en-US" sz="1200" dirty="0"/>
          </a:p>
          <a:p>
            <a:pPr defTabSz="933237">
              <a:defRPr/>
            </a:pPr>
            <a:r>
              <a:rPr lang="en-US" sz="1200" dirty="0"/>
              <a:t>This is a stochastic process, meaning that two trajectories of the same agent in the same environment, starting from the same state, may be different.</a:t>
            </a:r>
          </a:p>
          <a:p>
            <a:pPr defTabSz="933237">
              <a:defRPr/>
            </a:pPr>
            <a:r>
              <a:rPr lang="en-US" sz="1200" dirty="0"/>
              <a:t>Basically every step may have a random component:</a:t>
            </a:r>
          </a:p>
          <a:p>
            <a:pPr marL="174982" indent="-174982" defTabSz="933237">
              <a:buFontTx/>
              <a:buChar char="-"/>
              <a:defRPr/>
            </a:pPr>
            <a:r>
              <a:rPr lang="en-US" sz="1200" dirty="0"/>
              <a:t>The environment may react differently to the same actions. Easy to comprehend in a dialogue setting where every user would react differently, use different words, and say those words differently.</a:t>
            </a:r>
          </a:p>
          <a:p>
            <a:pPr marL="174982" indent="-174982" defTabSz="933237">
              <a:buFontTx/>
              <a:buChar char="-"/>
              <a:defRPr/>
            </a:pPr>
            <a:r>
              <a:rPr lang="en-US" sz="1200" dirty="0"/>
              <a:t>The agent may choose different actions in the same state.</a:t>
            </a:r>
          </a:p>
          <a:p>
            <a:pPr marL="174982" indent="-174982" defTabSz="933237">
              <a:buFontTx/>
              <a:buChar char="-"/>
              <a:defRPr/>
            </a:pPr>
            <a:r>
              <a:rPr lang="en-US" sz="1200" dirty="0"/>
              <a:t>The reward may also be randomized.</a:t>
            </a:r>
          </a:p>
          <a:p>
            <a:endParaRPr lang="en-US" sz="1200" dirty="0"/>
          </a:p>
          <a:p>
            <a:r>
              <a:rPr lang="en-US" sz="1200" dirty="0"/>
              <a:t>The objective of the learning agent is to pick actions so that the cumulative rewards are maximized.</a:t>
            </a:r>
          </a:p>
          <a:p>
            <a:r>
              <a:rPr lang="en-US" sz="1200" dirty="0"/>
              <a:t>In the Super Mario Bros example, we want to maximize the score.</a:t>
            </a:r>
          </a:p>
          <a:p>
            <a:pPr marL="174982" indent="-174982">
              <a:buFontTx/>
              <a:buChar char="-"/>
            </a:pPr>
            <a:endParaRPr lang="en-US" sz="1200" dirty="0"/>
          </a:p>
          <a:p>
            <a:r>
              <a:rPr lang="en-US" sz="1200" dirty="0"/>
              <a:t>RL mainly rests upon two functions:</a:t>
            </a:r>
          </a:p>
          <a:p>
            <a:endParaRPr lang="en-US" sz="1200" dirty="0"/>
          </a:p>
          <a:p>
            <a:pPr marL="174982" indent="-174982">
              <a:buFontTx/>
              <a:buChar char="-"/>
            </a:pPr>
            <a:r>
              <a:rPr lang="en-US" sz="1200" dirty="0"/>
              <a:t>The policy function determines the behavior of the agent: it returns an action, as a function of a state. </a:t>
            </a:r>
          </a:p>
          <a:p>
            <a:pPr marL="174982" indent="-174982">
              <a:buFontTx/>
              <a:buChar char="-"/>
            </a:pPr>
            <a:endParaRPr lang="en-US" sz="1200" dirty="0"/>
          </a:p>
          <a:p>
            <a:pPr marL="174982" indent="-174982">
              <a:buFontTx/>
              <a:buChar char="-"/>
            </a:pPr>
            <a:r>
              <a:rPr lang="en-US" sz="1200" dirty="0"/>
              <a:t>The value function </a:t>
            </a:r>
            <a:r>
              <a:rPr lang="en-US" sz="1200" dirty="0">
                <a:solidFill>
                  <a:prstClr val="black"/>
                </a:solidFill>
              </a:rPr>
              <a:t>of a policy determines how good is a policy in a given state. </a:t>
            </a:r>
          </a:p>
          <a:p>
            <a:pPr marL="174982" indent="-174982">
              <a:buFontTx/>
              <a:buChar char="-"/>
            </a:pPr>
            <a:r>
              <a:rPr lang="en-US" sz="1200" dirty="0">
                <a:solidFill>
                  <a:prstClr val="black"/>
                </a:solidFill>
              </a:rPr>
              <a:t>It is the expectation of the cumulative reward.</a:t>
            </a:r>
          </a:p>
          <a:p>
            <a:pPr marL="174982" indent="-174982">
              <a:buFontTx/>
              <a:buChar char="-"/>
            </a:pPr>
            <a:r>
              <a:rPr lang="en-US" sz="1200" dirty="0">
                <a:solidFill>
                  <a:prstClr val="black"/>
                </a:solidFill>
              </a:rPr>
              <a:t>The goal of Reinforcement Learning is to find a policy that maximizes the value.</a:t>
            </a:r>
          </a:p>
        </p:txBody>
      </p:sp>
    </p:spTree>
    <p:extLst>
      <p:ext uri="{BB962C8B-B14F-4D97-AF65-F5344CB8AC3E}">
        <p14:creationId xmlns:p14="http://schemas.microsoft.com/office/powerpoint/2010/main" val="730083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recalls some of the biggest RL achievements so far. You may have heard about some of them.</a:t>
            </a:r>
          </a:p>
          <a:p>
            <a:endParaRPr lang="en-US" dirty="0"/>
          </a:p>
          <a:p>
            <a:r>
              <a:rPr lang="en-US" dirty="0"/>
              <a:t>In the early days of RL, in 92, IBM developed an AI capable of playing Backgammon. </a:t>
            </a:r>
          </a:p>
          <a:p>
            <a:r>
              <a:rPr lang="en-US" dirty="0"/>
              <a:t>It was almost as good as the best human Backgammon players at this time.</a:t>
            </a:r>
          </a:p>
          <a:p>
            <a:endParaRPr lang="en-US" dirty="0"/>
          </a:p>
          <a:p>
            <a:r>
              <a:rPr lang="en-US" dirty="0"/>
              <a:t>Between 2004 and 2008, Stanford RL team learnt how to control a reduced model helicopter, and learnt new acrobatics with it.</a:t>
            </a:r>
          </a:p>
          <a:p>
            <a:endParaRPr lang="en-US" dirty="0"/>
          </a:p>
          <a:p>
            <a:r>
              <a:rPr lang="en-US" dirty="0"/>
              <a:t>In this list because I was part of it, in 2010, Orange deployed the first commercial dialogue system optimized with RL.</a:t>
            </a:r>
          </a:p>
          <a:p>
            <a:r>
              <a:rPr lang="en-US" dirty="0"/>
              <a:t>Most of the dialogue was scripted. </a:t>
            </a:r>
          </a:p>
          <a:p>
            <a:r>
              <a:rPr lang="en-US" dirty="0"/>
              <a:t>The RL algorithm was only optimizing the system by choosing among several alternatives at each dialogue turn.</a:t>
            </a:r>
          </a:p>
          <a:p>
            <a:r>
              <a:rPr lang="en-US" dirty="0"/>
              <a:t>It improved by 15% the task completion.</a:t>
            </a:r>
          </a:p>
          <a:p>
            <a:endParaRPr lang="en-US" dirty="0"/>
          </a:p>
          <a:p>
            <a:r>
              <a:rPr lang="en-US" dirty="0"/>
              <a:t>In 2013, </a:t>
            </a:r>
            <a:r>
              <a:rPr lang="en-US" dirty="0" err="1"/>
              <a:t>Deepmind</a:t>
            </a:r>
            <a:r>
              <a:rPr lang="en-US" dirty="0"/>
              <a:t> invented DQN, an RL algorithm capable of playing Atari games from visual inputs.</a:t>
            </a:r>
          </a:p>
          <a:p>
            <a:r>
              <a:rPr lang="en-US" dirty="0"/>
              <a:t>DQN is the successful mix of Deep Learning and RL.</a:t>
            </a:r>
          </a:p>
          <a:p>
            <a:r>
              <a:rPr lang="en-US" dirty="0"/>
              <a:t>They obtained human level performance on a wide range of games.</a:t>
            </a:r>
          </a:p>
          <a:p>
            <a:endParaRPr lang="en-US" dirty="0"/>
          </a:p>
          <a:p>
            <a:r>
              <a:rPr lang="en-US" dirty="0"/>
              <a:t>Finally, in 2015, </a:t>
            </a:r>
            <a:r>
              <a:rPr lang="en-US" dirty="0" err="1"/>
              <a:t>Deepmind</a:t>
            </a:r>
            <a:r>
              <a:rPr lang="en-US" dirty="0"/>
              <a:t> started to have master-level performance in the game of Go.</a:t>
            </a:r>
          </a:p>
          <a:p>
            <a:r>
              <a:rPr lang="en-US" dirty="0"/>
              <a:t>To do so, they mixed deep RL and Monte Carlo Tree Search.</a:t>
            </a:r>
          </a:p>
          <a:p>
            <a:r>
              <a:rPr lang="en-US" dirty="0"/>
              <a:t>Their last learning architecture trains only by playing against itself, and is undefeated against humans.</a:t>
            </a:r>
          </a:p>
        </p:txBody>
      </p:sp>
    </p:spTree>
    <p:extLst>
      <p:ext uri="{BB962C8B-B14F-4D97-AF65-F5344CB8AC3E}">
        <p14:creationId xmlns:p14="http://schemas.microsoft.com/office/powerpoint/2010/main" val="3237152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Despite these remarkable achievements, RL is still too limited to be applied to most real world applications.</a:t>
            </a:r>
          </a:p>
          <a:p>
            <a:endParaRPr lang="en-US" dirty="0"/>
          </a:p>
          <a:p>
            <a:r>
              <a:rPr lang="en-US" dirty="0"/>
              <a:t>First, the Deep RL algorithms are not sample efficient: they require billions of samples to obtain their results.</a:t>
            </a:r>
          </a:p>
          <a:p>
            <a:r>
              <a:rPr lang="en-US" dirty="0"/>
              <a:t>This is not reasonable to expect this number of samples in real world applications.</a:t>
            </a:r>
          </a:p>
          <a:p>
            <a:endParaRPr lang="en-US" dirty="0"/>
          </a:p>
          <a:p>
            <a:r>
              <a:rPr lang="en-US" dirty="0"/>
              <a:t>Our contribution to this issue is the following.</a:t>
            </a:r>
          </a:p>
          <a:p>
            <a:r>
              <a:rPr lang="en-US" dirty="0"/>
              <a:t>We induced some human prior knowledge into a Ms. Pac-Man agent.</a:t>
            </a:r>
          </a:p>
          <a:p>
            <a:r>
              <a:rPr lang="en-US" dirty="0"/>
              <a:t>We obtained state of the start performance with 1,000 times less data. </a:t>
            </a:r>
          </a:p>
          <a:p>
            <a:r>
              <a:rPr lang="en-US" dirty="0"/>
              <a:t>We finished the game in less than 3,000 games.</a:t>
            </a:r>
          </a:p>
          <a:p>
            <a:endParaRPr lang="en-US" dirty="0"/>
          </a:p>
          <a:p>
            <a:r>
              <a:rPr lang="en-US" dirty="0"/>
              <a:t>Another weakness of Deep RL algorithms is their unreliability.</a:t>
            </a:r>
          </a:p>
          <a:p>
            <a:r>
              <a:rPr lang="en-US" dirty="0"/>
              <a:t>Even worse, two runs with different random seeds may yield very different results because of the stochasticity in the reinforcement learning process.</a:t>
            </a:r>
          </a:p>
          <a:p>
            <a:r>
              <a:rPr lang="en-US" dirty="0"/>
              <a:t>We propose two ways of mitigating this.</a:t>
            </a:r>
          </a:p>
          <a:p>
            <a:endParaRPr lang="en-US" dirty="0"/>
          </a:p>
          <a:p>
            <a:r>
              <a:rPr lang="en-US" dirty="0"/>
              <a:t>First, if we cannot trust one algorithm, maybe we can run several algorithms in parallel and give control to the one with the highest performance.</a:t>
            </a:r>
          </a:p>
          <a:p>
            <a:r>
              <a:rPr lang="en-US" dirty="0"/>
              <a:t>This is an Ensemble method for RL.</a:t>
            </a:r>
          </a:p>
          <a:p>
            <a:endParaRPr lang="en-US" dirty="0"/>
          </a:p>
          <a:p>
            <a:r>
              <a:rPr lang="en-US" dirty="0"/>
              <a:t>Second, we observed that the system fails because it is over-optimistic in states where there is insufficient data.</a:t>
            </a:r>
          </a:p>
          <a:p>
            <a:r>
              <a:rPr lang="en-US" dirty="0"/>
              <a:t>In those uncertain states, we propose to just reproduce the policy that was used to get the data,</a:t>
            </a:r>
          </a:p>
          <a:p>
            <a:r>
              <a:rPr lang="en-US" dirty="0"/>
              <a:t>This way, we may guarantee the improvement of the policy.</a:t>
            </a:r>
          </a:p>
          <a:p>
            <a:r>
              <a:rPr lang="en-US" dirty="0"/>
              <a:t>We will walk through these contributions in detail.</a:t>
            </a:r>
          </a:p>
        </p:txBody>
      </p:sp>
    </p:spTree>
    <p:extLst>
      <p:ext uri="{BB962C8B-B14F-4D97-AF65-F5344CB8AC3E}">
        <p14:creationId xmlns:p14="http://schemas.microsoft.com/office/powerpoint/2010/main" val="276164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start with Ms. Pac-Man.</a:t>
            </a:r>
          </a:p>
          <a:p>
            <a:r>
              <a:rPr lang="en-US" dirty="0"/>
              <a:t>This was actually a long journey, started without me by Harm, Mehdi, and Josh.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95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let me introduce Ms. Pac-Man and the state-of-the-art results.</a:t>
            </a:r>
          </a:p>
          <a:p>
            <a:r>
              <a:rPr lang="en-US" dirty="0"/>
              <a:t>The chart here represents the performance of the DQN algorithm over a benchmark of 50 games.</a:t>
            </a:r>
          </a:p>
          <a:p>
            <a:r>
              <a:rPr lang="en-US" dirty="0"/>
              <a:t>The scores obtained with DQN are compared with the scores obtained by a human.</a:t>
            </a:r>
          </a:p>
          <a:p>
            <a:r>
              <a:rPr lang="en-US" dirty="0"/>
              <a:t>Over the line are the games for which DQN is as good or better than the human.</a:t>
            </a:r>
          </a:p>
          <a:p>
            <a:endParaRPr lang="en-US" dirty="0"/>
          </a:p>
          <a:p>
            <a:r>
              <a:rPr lang="en-US" dirty="0"/>
              <a:t>Below are the hard games for DQN, and we can observe that Ms. Pac-Man is one of the hardest.</a:t>
            </a:r>
          </a:p>
        </p:txBody>
      </p:sp>
    </p:spTree>
    <p:extLst>
      <p:ext uri="{BB962C8B-B14F-4D97-AF65-F5344CB8AC3E}">
        <p14:creationId xmlns:p14="http://schemas.microsoft.com/office/powerpoint/2010/main" val="414440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introduce the game.</a:t>
            </a:r>
          </a:p>
          <a:p>
            <a:r>
              <a:rPr lang="en-US" dirty="0"/>
              <a:t>The player is controlling the yellow circle head and the goal is to gather all the pellets on the screen, while escaping the ghosts.</a:t>
            </a:r>
          </a:p>
          <a:p>
            <a:r>
              <a:rPr lang="en-US" dirty="0"/>
              <a:t>There are also special objects like the power pellet that turn the ghost eatable during a short amount of time, and the fruits that grant some bonus points.</a:t>
            </a:r>
          </a:p>
          <a:p>
            <a:endParaRPr lang="en-US" dirty="0"/>
          </a:p>
          <a:p>
            <a:r>
              <a:rPr lang="en-US" dirty="0"/>
              <a:t>So, why is this such a hard problem?</a:t>
            </a:r>
          </a:p>
          <a:p>
            <a:r>
              <a:rPr lang="en-US" dirty="0"/>
              <a:t>1/ the number of states is enormous. More than on a chess board.</a:t>
            </a:r>
          </a:p>
          <a:p>
            <a:r>
              <a:rPr lang="en-US" dirty="0"/>
              <a:t>2/ The value-function is not smooth. Two close states may have a very different value.</a:t>
            </a:r>
          </a:p>
          <a:p>
            <a:r>
              <a:rPr lang="en-US" dirty="0"/>
              <a:t>Now, let’s start the journey to solving it.</a:t>
            </a:r>
          </a:p>
        </p:txBody>
      </p:sp>
    </p:spTree>
    <p:extLst>
      <p:ext uri="{BB962C8B-B14F-4D97-AF65-F5344CB8AC3E}">
        <p14:creationId xmlns:p14="http://schemas.microsoft.com/office/powerpoint/2010/main" val="330327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1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892970" y="178595"/>
            <a:ext cx="10406063" cy="15180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892970" y="1821657"/>
            <a:ext cx="10406063" cy="4420195"/>
          </a:xfrm>
          <a:prstGeom prst="rect">
            <a:avLst/>
          </a:prstGeom>
        </p:spPr>
        <p:txBody>
          <a:bodyPr/>
          <a:lstStyle>
            <a:lvl1pPr>
              <a:defRPr sz="2672">
                <a:solidFill>
                  <a:srgbClr val="FFFFFF"/>
                </a:solidFill>
              </a:defRPr>
            </a:lvl1pPr>
            <a:lvl2pPr>
              <a:defRPr sz="2672">
                <a:solidFill>
                  <a:srgbClr val="FFFFFF"/>
                </a:solidFill>
              </a:defRPr>
            </a:lvl2pPr>
            <a:lvl3pPr>
              <a:defRPr sz="2672">
                <a:solidFill>
                  <a:srgbClr val="FFFFFF"/>
                </a:solidFill>
              </a:defRPr>
            </a:lvl3pPr>
            <a:lvl4pPr>
              <a:defRPr sz="2672">
                <a:solidFill>
                  <a:srgbClr val="FFFFFF"/>
                </a:solidFill>
              </a:defRPr>
            </a:lvl4pPr>
            <a:lvl5pPr>
              <a:defRPr sz="2672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5917311" y="6509743"/>
            <a:ext cx="345472" cy="2678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17412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587999"/>
          </a:xfrm>
        </p:spPr>
        <p:txBody>
          <a:bodyPr>
            <a:spAutoFit/>
          </a:bodyPr>
          <a:lstStyle>
            <a:lvl1pPr marL="252134" indent="-252134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1pPr>
            <a:lvl2pPr marL="429562" indent="-177428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2pPr>
            <a:lvl3pPr marL="588314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3pPr>
            <a:lvl4pPr marL="756403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4pPr>
            <a:lvl5pPr marL="924493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391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587999"/>
          </a:xfrm>
        </p:spPr>
        <p:txBody>
          <a:bodyPr>
            <a:spAutoFit/>
          </a:bodyPr>
          <a:lstStyle>
            <a:lvl1pPr marL="252134" indent="-252134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1pPr>
            <a:lvl2pPr marL="429562" indent="-177428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2pPr>
            <a:lvl3pPr marL="588314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3pPr>
            <a:lvl4pPr marL="756403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4pPr>
            <a:lvl5pPr marL="924493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45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587999"/>
          </a:xfrm>
        </p:spPr>
        <p:txBody>
          <a:bodyPr>
            <a:spAutoFit/>
          </a:bodyPr>
          <a:lstStyle>
            <a:lvl1pPr marL="252134" indent="-252134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1pPr>
            <a:lvl2pPr marL="429562" indent="-177428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2pPr>
            <a:lvl3pPr marL="588314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3pPr>
            <a:lvl4pPr marL="756403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4pPr>
            <a:lvl5pPr marL="924493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50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988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quare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539"/>
            <a:ext cx="11021125" cy="553998"/>
          </a:xfrm>
        </p:spPr>
        <p:txBody>
          <a:bodyPr wrap="square"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615553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74959-BA2C-48F0-AA5F-A93985340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88" y="292100"/>
            <a:ext cx="2199424" cy="8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60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5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80BC9-D4EE-6645-92F8-1E303DC3E8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3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5" y="3877272"/>
            <a:ext cx="6273417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64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0"/>
            <a:ext cx="9860611" cy="1801436"/>
          </a:xfrm>
          <a:noFill/>
        </p:spPr>
        <p:txBody>
          <a:bodyPr lIns="146304" tIns="91440" rIns="146304" bIns="91440" anchor="t" anchorCtr="0"/>
          <a:lstStyle>
            <a:lvl1pPr>
              <a:defRPr sz="4412" spc="-74" baseline="0">
                <a:solidFill>
                  <a:srgbClr val="00BCF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816" y="471123"/>
            <a:ext cx="2507472" cy="53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00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269239" y="2084172"/>
            <a:ext cx="8964248" cy="3586208"/>
          </a:xfrm>
          <a:prstGeom prst="rect">
            <a:avLst/>
          </a:prstGeom>
          <a:solidFill>
            <a:srgbClr val="7FBA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4412" spc="-74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816" y="471123"/>
            <a:ext cx="2507472" cy="53721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8964187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647" spc="0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0761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for internal 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269239" y="2084172"/>
            <a:ext cx="8964248" cy="3586208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1644"/>
            <a:ext cx="8964248" cy="3591850"/>
          </a:xfrm>
          <a:noFill/>
        </p:spPr>
        <p:txBody>
          <a:bodyPr lIns="146304" tIns="91440" rIns="146304" bIns="91440" anchor="t" anchorCtr="0"/>
          <a:lstStyle>
            <a:lvl1pPr>
              <a:defRPr sz="4412" spc="-74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39" y="3877272"/>
            <a:ext cx="8964248" cy="1793105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647" spc="0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205331" y="470411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 for internal 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269239" y="2084172"/>
            <a:ext cx="8964248" cy="3586208"/>
          </a:xfrm>
          <a:prstGeom prst="rect">
            <a:avLst/>
          </a:prstGeom>
          <a:solidFill>
            <a:srgbClr val="73737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1644"/>
            <a:ext cx="8964248" cy="3591850"/>
          </a:xfrm>
          <a:noFill/>
        </p:spPr>
        <p:txBody>
          <a:bodyPr lIns="146304" tIns="91440" rIns="146304" bIns="91440" anchor="t" anchorCtr="0"/>
          <a:lstStyle>
            <a:lvl1pPr>
              <a:defRPr sz="4412" spc="-74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39" y="3877272"/>
            <a:ext cx="8964248" cy="1793105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647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205331" y="470411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Ellice\Documents\Work\MS-Management Excellence2\Marketing Projects for Dawn\New NEO Branding\Employee Photos I Like\IMG_1898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" b="5443"/>
          <a:stretch/>
        </p:blipFill>
        <p:spPr bwMode="auto">
          <a:xfrm>
            <a:off x="0" y="-18982"/>
            <a:ext cx="12192000" cy="687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 bwMode="gray">
          <a:xfrm>
            <a:off x="269239" y="2084172"/>
            <a:ext cx="7171399" cy="3586208"/>
          </a:xfrm>
          <a:prstGeom prst="rect">
            <a:avLst/>
          </a:prstGeom>
          <a:solidFill>
            <a:srgbClr val="7FBA00">
              <a:alpha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solidFill>
                <a:srgbClr val="00000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9303" y="2082468"/>
            <a:ext cx="7172955" cy="1794808"/>
          </a:xfrm>
          <a:noFill/>
        </p:spPr>
        <p:txBody>
          <a:bodyPr lIns="146304" tIns="91440" rIns="146304" bIns="91440" anchor="t" anchorCtr="0"/>
          <a:lstStyle>
            <a:lvl1pPr>
              <a:defRPr sz="4412" spc="-74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303" y="3880391"/>
            <a:ext cx="7172955" cy="178999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9241" y="471125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for internal 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lice\Documents\Work\MS-Management Excellence2\Marketing Projects for Dawn\New NEO Branding\Employee Photos I Like\IMG_2608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t="8124" b="17702"/>
          <a:stretch/>
        </p:blipFill>
        <p:spPr bwMode="auto">
          <a:xfrm flipH="1">
            <a:off x="-1" y="-41422"/>
            <a:ext cx="12191999" cy="689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 bwMode="gray">
          <a:xfrm>
            <a:off x="269240" y="2084172"/>
            <a:ext cx="6274973" cy="3586208"/>
          </a:xfrm>
          <a:prstGeom prst="rect">
            <a:avLst/>
          </a:prstGeom>
          <a:solidFill>
            <a:srgbClr val="00BCF2">
              <a:alpha val="84706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45"/>
            <a:endParaRPr lang="en-US" sz="3529" dirty="0">
              <a:solidFill>
                <a:srgbClr val="000000"/>
              </a:solidFill>
              <a:latin typeface="Segoe UI Ligh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7683" y="3880365"/>
            <a:ext cx="6276531" cy="1789991"/>
          </a:xfrm>
          <a:noFill/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3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9241" y="6061423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0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5 for internal 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lice\Documents\Work\MS-Management Excellence2\Marketing Projects for Dawn\New NEO Branding\Employee Photos I Like\IMG_2608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t="8124" b="17702"/>
          <a:stretch/>
        </p:blipFill>
        <p:spPr bwMode="auto">
          <a:xfrm flipH="1">
            <a:off x="-1" y="-41422"/>
            <a:ext cx="12191999" cy="689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 bwMode="gray">
          <a:xfrm>
            <a:off x="269239" y="2084172"/>
            <a:ext cx="5378549" cy="3586208"/>
          </a:xfrm>
          <a:prstGeom prst="rect">
            <a:avLst/>
          </a:prstGeom>
          <a:solidFill>
            <a:srgbClr val="00BCF2">
              <a:alpha val="84706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45"/>
            <a:endParaRPr lang="en-US" sz="3529" dirty="0">
              <a:solidFill>
                <a:srgbClr val="000000"/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56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llice\Documents\Work\MS-Management Excellence2\Marketing Projects for Dawn\New NEO Branding\Employee Photos I Like\IMG_224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3204" r="3384" b="10479"/>
          <a:stretch/>
        </p:blipFill>
        <p:spPr bwMode="auto">
          <a:xfrm>
            <a:off x="0" y="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 userDrawn="1"/>
        </p:nvSpPr>
        <p:spPr bwMode="gray">
          <a:xfrm>
            <a:off x="269239" y="2084172"/>
            <a:ext cx="7171399" cy="3586208"/>
          </a:xfrm>
          <a:prstGeom prst="rect">
            <a:avLst/>
          </a:prstGeom>
          <a:solidFill>
            <a:srgbClr val="00BCF2">
              <a:alpha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3" y="2082468"/>
            <a:ext cx="7172955" cy="1794808"/>
          </a:xfrm>
          <a:noFill/>
        </p:spPr>
        <p:txBody>
          <a:bodyPr lIns="146304" tIns="91440" rIns="146304" bIns="91440" anchor="t" anchorCtr="0"/>
          <a:lstStyle>
            <a:lvl1pPr>
              <a:defRPr sz="4412" spc="-74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 bwMode="ltGray">
          <a:xfrm>
            <a:off x="267683" y="3880391"/>
            <a:ext cx="7172955" cy="178999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3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9239" y="507631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5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Ellice\Documents\Work\MS-Management Excellence2\Marketing Projects for Dawn\New NEO Branding\Employee Photos I Like\IMG_1898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" b="5443"/>
          <a:stretch/>
        </p:blipFill>
        <p:spPr bwMode="auto">
          <a:xfrm>
            <a:off x="0" y="-18982"/>
            <a:ext cx="12192000" cy="687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 bwMode="gray">
          <a:xfrm>
            <a:off x="269239" y="2084172"/>
            <a:ext cx="7171399" cy="2689656"/>
          </a:xfrm>
          <a:prstGeom prst="rect">
            <a:avLst/>
          </a:prstGeom>
          <a:solidFill>
            <a:srgbClr val="00BCF2">
              <a:alpha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3" y="2084172"/>
            <a:ext cx="7172955" cy="2689656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4412" spc="-74" baseline="0" dirty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241" y="4773827"/>
            <a:ext cx="5380105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3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9241" y="430008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 for internal 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Ellice\Documents\Work\MS-Management Excellence2\Marketing Projects for Dawn\New NEO Branding\Employee Photos I Like\IMG_224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3204" r="3384" b="10479"/>
          <a:stretch/>
        </p:blipFill>
        <p:spPr bwMode="auto">
          <a:xfrm>
            <a:off x="0" y="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 bwMode="gray">
          <a:xfrm>
            <a:off x="269240" y="2084172"/>
            <a:ext cx="6902459" cy="2689656"/>
          </a:xfrm>
          <a:prstGeom prst="rect">
            <a:avLst/>
          </a:prstGeom>
          <a:solidFill>
            <a:srgbClr val="7FBA00">
              <a:alpha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3" y="2084173"/>
            <a:ext cx="6904015" cy="2689655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4412" spc="-74" baseline="0" dirty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240" y="4769656"/>
            <a:ext cx="6902459" cy="1793104"/>
          </a:xfrm>
          <a:solidFill>
            <a:srgbClr val="7FBA00">
              <a:alpha val="85098"/>
            </a:srgbClr>
          </a:solidFill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3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9241" y="417075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8 for internal 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Ellice\Documents\Work\MS-Management Excellence2\Marketing Projects for Dawn\New NEO Branding\Employee Photos I Like\IMG_224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3204" r="3384" b="10479"/>
          <a:stretch/>
        </p:blipFill>
        <p:spPr bwMode="auto">
          <a:xfrm>
            <a:off x="0" y="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 bwMode="gray">
          <a:xfrm>
            <a:off x="269239" y="2084172"/>
            <a:ext cx="5378549" cy="3586208"/>
          </a:xfrm>
          <a:prstGeom prst="rect">
            <a:avLst/>
          </a:prstGeom>
          <a:solidFill>
            <a:srgbClr val="7FBA00">
              <a:alpha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5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49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 for internal 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llice\Documents\Work\MS-Management Excellence2\Marketing Projects for Dawn\New NEO Branding\Employee Photos I Like\IMG_1966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t="12932" b="5972"/>
          <a:stretch/>
        </p:blipFill>
        <p:spPr bwMode="auto">
          <a:xfrm flipH="1">
            <a:off x="-14939" y="-1"/>
            <a:ext cx="1223709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 userDrawn="1"/>
        </p:nvSpPr>
        <p:spPr bwMode="gray">
          <a:xfrm>
            <a:off x="269301" y="1187644"/>
            <a:ext cx="6812755" cy="3586184"/>
          </a:xfrm>
          <a:prstGeom prst="rect">
            <a:avLst/>
          </a:prstGeom>
          <a:solidFill>
            <a:srgbClr val="00BCF2">
              <a:alpha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9240" y="1186843"/>
            <a:ext cx="6812817" cy="1793882"/>
          </a:xfrm>
          <a:noFill/>
        </p:spPr>
        <p:txBody>
          <a:bodyPr lIns="146304" tIns="91440" rIns="146304" bIns="91440" anchor="t" anchorCtr="0"/>
          <a:lstStyle>
            <a:lvl1pPr>
              <a:defRPr sz="4412" spc="-74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269240" y="2979168"/>
            <a:ext cx="6812817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220247" y="6061423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9 for internal 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llice\Documents\Work\MS-Management Excellence2\Marketing Projects for Dawn\New NEO Branding\Employee Photos I Like\IMG_1966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t="12932" b="5972"/>
          <a:stretch/>
        </p:blipFill>
        <p:spPr bwMode="auto">
          <a:xfrm flipH="1">
            <a:off x="-14939" y="-1"/>
            <a:ext cx="1223709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 userDrawn="1"/>
        </p:nvSpPr>
        <p:spPr bwMode="gray">
          <a:xfrm>
            <a:off x="269302" y="1187644"/>
            <a:ext cx="5378549" cy="3586184"/>
          </a:xfrm>
          <a:prstGeom prst="rect">
            <a:avLst/>
          </a:prstGeom>
          <a:solidFill>
            <a:srgbClr val="7FBA00">
              <a:alpha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9239" y="1186843"/>
            <a:ext cx="5378612" cy="1793882"/>
          </a:xfrm>
          <a:noFill/>
        </p:spPr>
        <p:txBody>
          <a:bodyPr lIns="146304" tIns="91440" rIns="146304" bIns="91440" anchor="t" anchorCtr="0"/>
          <a:lstStyle>
            <a:lvl1pPr>
              <a:defRPr sz="4412" spc="-74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8343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69301" y="1187644"/>
            <a:ext cx="9860611" cy="2689632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5294" spc="-74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3877278"/>
            <a:ext cx="986067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2647" spc="0" baseline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5680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69301" y="1187644"/>
            <a:ext cx="9860611" cy="2689632"/>
          </a:xfrm>
          <a:prstGeom prst="rect">
            <a:avLst/>
          </a:prstGeom>
          <a:solidFill>
            <a:srgbClr val="7FBA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5294" spc="-74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8437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91440" bIns="91440" anchor="t" anchorCtr="0"/>
          <a:lstStyle>
            <a:lvl1pPr>
              <a:defRPr sz="6471" spc="-74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79054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91440" bIns="91440" anchor="t" anchorCtr="0"/>
          <a:lstStyle>
            <a:lvl1pPr>
              <a:defRPr sz="6471" spc="-74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08868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91440" bIns="91440" anchor="t" anchorCtr="0"/>
          <a:lstStyle>
            <a:lvl1pPr>
              <a:defRPr sz="6471" spc="-74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34578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538242"/>
          </a:xfrm>
        </p:spPr>
        <p:txBody>
          <a:bodyPr/>
          <a:lstStyle>
            <a:lvl1pPr marL="0" indent="0">
              <a:buNone/>
              <a:defRPr>
                <a:solidFill>
                  <a:srgbClr val="00BCF2"/>
                </a:soli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538242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5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587999"/>
          </a:xfrm>
        </p:spPr>
        <p:txBody>
          <a:bodyPr>
            <a:spAutoFit/>
          </a:bodyPr>
          <a:lstStyle>
            <a:lvl1pPr marL="252134" indent="-252134">
              <a:buFont typeface="Wingdings" panose="05000000000000000000" pitchFamily="2" charset="2"/>
              <a:buChar char="§"/>
              <a:defRPr>
                <a:solidFill>
                  <a:srgbClr val="00BCF2"/>
                </a:solidFill>
              </a:defRPr>
            </a:lvl1pPr>
            <a:lvl2pPr marL="429562" indent="-177428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2pPr>
            <a:lvl3pPr marL="588314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3pPr>
            <a:lvl4pPr marL="756403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4pPr>
            <a:lvl5pPr marL="924493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94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06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587999"/>
          </a:xfrm>
        </p:spPr>
        <p:txBody>
          <a:bodyPr>
            <a:spAutoFit/>
          </a:bodyPr>
          <a:lstStyle>
            <a:lvl1pPr marL="252134" indent="-252134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1pPr>
            <a:lvl2pPr marL="429562" indent="-177428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2pPr>
            <a:lvl3pPr marL="588314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3pPr>
            <a:lvl4pPr marL="756403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4pPr>
            <a:lvl5pPr marL="924493" indent="-168090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981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49758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647">
                <a:solidFill>
                  <a:srgbClr val="00BCF2"/>
                </a:solidFill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149758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647">
                <a:solidFill>
                  <a:srgbClr val="00BCF2"/>
                </a:solidFill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997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49758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647"/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149758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647"/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67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1547347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rgbClr val="00BCF2"/>
              </a:buClr>
              <a:buFont typeface="Wingdings" panose="05000000000000000000" pitchFamily="2" charset="2"/>
              <a:buChar char="§"/>
              <a:defRPr sz="2647"/>
            </a:lvl1pPr>
            <a:lvl2pPr marL="390566" indent="-171468">
              <a:buClr>
                <a:srgbClr val="00BCF2"/>
              </a:buClr>
              <a:buFont typeface="Wingdings" panose="05000000000000000000" pitchFamily="2" charset="2"/>
              <a:buChar char="§"/>
              <a:defRPr sz="1765"/>
            </a:lvl2pPr>
            <a:lvl3pPr marL="514405" indent="-123838">
              <a:buClr>
                <a:srgbClr val="00BCF2"/>
              </a:buClr>
              <a:buFont typeface="Wingdings" panose="05000000000000000000" pitchFamily="2" charset="2"/>
              <a:buChar char="§"/>
              <a:tabLst/>
              <a:defRPr sz="1471"/>
            </a:lvl3pPr>
            <a:lvl4pPr marL="647768" indent="-133364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4pPr>
            <a:lvl5pPr marL="771607" indent="-123838">
              <a:buClr>
                <a:srgbClr val="00BCF2"/>
              </a:buClr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1547347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rgbClr val="00BCF2"/>
              </a:buClr>
              <a:buFont typeface="Wingdings" panose="05000000000000000000" pitchFamily="2" charset="2"/>
              <a:buChar char="§"/>
              <a:defRPr sz="2647"/>
            </a:lvl1pPr>
            <a:lvl2pPr marL="390566" indent="-171468">
              <a:buClr>
                <a:srgbClr val="00BCF2"/>
              </a:buClr>
              <a:buFont typeface="Wingdings" panose="05000000000000000000" pitchFamily="2" charset="2"/>
              <a:buChar char="§"/>
              <a:defRPr sz="1765"/>
            </a:lvl2pPr>
            <a:lvl3pPr marL="514405" indent="-123838">
              <a:buClr>
                <a:srgbClr val="00BCF2"/>
              </a:buClr>
              <a:buFont typeface="Wingdings" panose="05000000000000000000" pitchFamily="2" charset="2"/>
              <a:buChar char="§"/>
              <a:tabLst/>
              <a:defRPr sz="1471"/>
            </a:lvl3pPr>
            <a:lvl4pPr marL="647768" indent="-133364">
              <a:buClr>
                <a:srgbClr val="00BCF2"/>
              </a:buClr>
              <a:buFont typeface="Wingdings" panose="05000000000000000000" pitchFamily="2" charset="2"/>
              <a:buChar char="§"/>
              <a:defRPr/>
            </a:lvl4pPr>
            <a:lvl5pPr marL="771607" indent="-123838">
              <a:buClr>
                <a:srgbClr val="00BCF2"/>
              </a:buClr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54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1547347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47">
                <a:solidFill>
                  <a:srgbClr val="00BCF2"/>
                </a:solidFill>
              </a:defRPr>
            </a:lvl1pPr>
            <a:lvl2pPr marL="390566" indent="-171468">
              <a:buFont typeface="Wingdings" panose="05000000000000000000" pitchFamily="2" charset="2"/>
              <a:buChar char="§"/>
              <a:defRPr sz="1765"/>
            </a:lvl2pPr>
            <a:lvl3pPr marL="514405" indent="-123838">
              <a:buFont typeface="Wingdings" panose="05000000000000000000" pitchFamily="2" charset="2"/>
              <a:buChar char="§"/>
              <a:tabLst/>
              <a:defRPr sz="1471"/>
            </a:lvl3pPr>
            <a:lvl4pPr marL="647768" indent="-133364">
              <a:buFont typeface="Wingdings" panose="05000000000000000000" pitchFamily="2" charset="2"/>
              <a:buChar char="§"/>
              <a:defRPr/>
            </a:lvl4pPr>
            <a:lvl5pPr marL="771607" indent="-123838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1547347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647">
                <a:solidFill>
                  <a:srgbClr val="00BCF2"/>
                </a:solidFill>
              </a:defRPr>
            </a:lvl1pPr>
            <a:lvl2pPr marL="390566" indent="-171468">
              <a:buFont typeface="Wingdings" panose="05000000000000000000" pitchFamily="2" charset="2"/>
              <a:buChar char="§"/>
              <a:defRPr sz="1765"/>
            </a:lvl2pPr>
            <a:lvl3pPr marL="514405" indent="-123838">
              <a:buFont typeface="Wingdings" panose="05000000000000000000" pitchFamily="2" charset="2"/>
              <a:buChar char="§"/>
              <a:tabLst/>
              <a:defRPr sz="1471"/>
            </a:lvl3pPr>
            <a:lvl4pPr marL="647768" indent="-133364">
              <a:buFont typeface="Wingdings" panose="05000000000000000000" pitchFamily="2" charset="2"/>
              <a:buChar char="§"/>
              <a:defRPr/>
            </a:lvl4pPr>
            <a:lvl5pPr marL="771607" indent="-123838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72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37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06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646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314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2" tIns="34292" rIns="34292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32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1" y="1197322"/>
            <a:ext cx="11653521" cy="1516697"/>
          </a:xfrm>
        </p:spPr>
        <p:txBody>
          <a:bodyPr/>
          <a:lstStyle>
            <a:lvl1pPr marL="0" indent="0">
              <a:buNone/>
              <a:defRPr sz="2426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1pPr>
            <a:lvl2pPr marL="25482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2pPr>
            <a:lvl3pPr marL="42986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3pPr>
            <a:lvl4pPr marL="59894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4pPr>
            <a:lvl5pPr marL="7727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9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20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1845826"/>
          </a:xfrm>
          <a:prstGeom prst="rect">
            <a:avLst/>
          </a:prstGeom>
        </p:spPr>
        <p:txBody>
          <a:bodyPr/>
          <a:lstStyle>
            <a:lvl1pPr marL="213614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64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20224" indent="-206610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33838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05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01928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76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970017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47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7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2721" spc="-3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290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2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84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3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9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9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62987-B463-43B7-9D42-0C34263C9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7" r:id="rId13"/>
    <p:sldLayoutId id="2147483678" r:id="rId14"/>
    <p:sldLayoutId id="214748367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12192000" cy="6543674"/>
          </a:xfrm>
          <a:prstGeom prst="rect">
            <a:avLst/>
          </a:prstGeom>
          <a:solidFill>
            <a:srgbClr val="0908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k object 17"/>
          <p:cNvSpPr/>
          <p:nvPr userDrawn="1"/>
        </p:nvSpPr>
        <p:spPr>
          <a:xfrm>
            <a:off x="0" y="6497955"/>
            <a:ext cx="12192000" cy="360045"/>
          </a:xfrm>
          <a:custGeom>
            <a:avLst/>
            <a:gdLst/>
            <a:ahLst/>
            <a:cxnLst/>
            <a:rect l="l" t="t" r="r" b="b"/>
            <a:pathLst>
              <a:path w="12434570" h="360045">
                <a:moveTo>
                  <a:pt x="0" y="359994"/>
                </a:moveTo>
                <a:lnTo>
                  <a:pt x="12434404" y="359994"/>
                </a:lnTo>
                <a:lnTo>
                  <a:pt x="12434404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007FBA"/>
          </a:solidFill>
        </p:spPr>
        <p:txBody>
          <a:bodyPr wrap="square" lIns="0" tIns="0" rIns="0" bIns="0" rtlCol="0"/>
          <a:lstStyle/>
          <a:p>
            <a:r>
              <a:rPr lang="en-US"/>
              <a:t>\</a:t>
            </a: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EF5DE-46A4-40BE-B728-F89BBEB89C12}"/>
              </a:ext>
            </a:extLst>
          </p:cNvPr>
          <p:cNvSpPr txBox="1"/>
          <p:nvPr userDrawn="1"/>
        </p:nvSpPr>
        <p:spPr>
          <a:xfrm>
            <a:off x="7278010" y="6591175"/>
            <a:ext cx="425867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kern="0" spc="-20" baseline="0" dirty="0">
                <a:solidFill>
                  <a:schemeClr val="bg1"/>
                </a:solidFill>
                <a:latin typeface="Segoe UI Semibold" charset="0"/>
              </a:rPr>
              <a:t>Microsoft Azure </a:t>
            </a:r>
            <a:r>
              <a:rPr lang="en-US" sz="1100" b="0" i="0" kern="0" spc="-20" baseline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| Craft Hungary</a:t>
            </a:r>
            <a:endParaRPr lang="en-US" sz="1100" b="0" i="0" kern="0" spc="-20" baseline="0" dirty="0">
              <a:solidFill>
                <a:schemeClr val="bg1"/>
              </a:solidFill>
              <a:latin typeface="Segoe UI Semilight" panose="020B0402040204020203" pitchFamily="34" charset="0"/>
              <a:ea typeface="Segoe UI Semilight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4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9"/>
            <a:ext cx="11653520" cy="158799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394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45" rtl="0" eaLnBrk="1" latinLnBrk="0" hangingPunct="1">
        <a:lnSpc>
          <a:spcPct val="90000"/>
        </a:lnSpc>
        <a:spcBef>
          <a:spcPct val="0"/>
        </a:spcBef>
        <a:buNone/>
        <a:defRPr lang="en-US" sz="3971" b="0" kern="1200" cap="none" spc="-7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52134" marR="0" indent="-252134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94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29562" marR="0" indent="-177428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88314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7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75640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92449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074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97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20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914843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42923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85845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2876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7169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714614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57536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40045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743382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54.png"/><Relationship Id="rId3" Type="http://schemas.microsoft.com/office/2007/relationships/media" Target="../media/media3.mp4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52.png"/><Relationship Id="rId5" Type="http://schemas.microsoft.com/office/2007/relationships/media" Target="../media/media4.mp4"/><Relationship Id="rId15" Type="http://schemas.openxmlformats.org/officeDocument/2006/relationships/image" Target="../media/image26.png"/><Relationship Id="rId10" Type="http://schemas.openxmlformats.org/officeDocument/2006/relationships/image" Target="../media/image51.jpg"/><Relationship Id="rId4" Type="http://schemas.openxmlformats.org/officeDocument/2006/relationships/video" Target="../media/media3.mp4"/><Relationship Id="rId9" Type="http://schemas.openxmlformats.org/officeDocument/2006/relationships/image" Target="../media/image50.jp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4.png"/><Relationship Id="rId7" Type="http://schemas.microsoft.com/office/2007/relationships/hdphoto" Target="../media/hdphoto5.wdp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5" Type="http://schemas.openxmlformats.org/officeDocument/2006/relationships/image" Target="../media/image61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6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5" Type="http://schemas.openxmlformats.org/officeDocument/2006/relationships/image" Target="../media/image65.gif"/><Relationship Id="rId10" Type="http://schemas.microsoft.com/office/2007/relationships/diagramDrawing" Target="../diagrams/drawing1.xml"/><Relationship Id="rId4" Type="http://schemas.openxmlformats.org/officeDocument/2006/relationships/image" Target="../media/image64.png"/><Relationship Id="rId9" Type="http://schemas.openxmlformats.org/officeDocument/2006/relationships/diagramColors" Target="../diagrams/colors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10" Type="http://schemas.microsoft.com/office/2007/relationships/hdphoto" Target="../media/hdphoto6.wdp"/><Relationship Id="rId4" Type="http://schemas.openxmlformats.org/officeDocument/2006/relationships/image" Target="../media/image12.jpe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25.png"/><Relationship Id="rId4" Type="http://schemas.openxmlformats.org/officeDocument/2006/relationships/image" Target="../media/image66.jpeg"/><Relationship Id="rId9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30.jpeg"/><Relationship Id="rId4" Type="http://schemas.openxmlformats.org/officeDocument/2006/relationships/image" Target="../media/image21.png"/><Relationship Id="rId9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60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6.png"/><Relationship Id="rId7" Type="http://schemas.openxmlformats.org/officeDocument/2006/relationships/image" Target="../media/image14.svg"/><Relationship Id="rId12" Type="http://schemas.microsoft.com/office/2007/relationships/hdphoto" Target="../media/hdphoto5.wdp"/><Relationship Id="rId17" Type="http://schemas.openxmlformats.org/officeDocument/2006/relationships/image" Target="../media/image43.png"/><Relationship Id="rId2" Type="http://schemas.openxmlformats.org/officeDocument/2006/relationships/video" Target="../media/media5.mp4"/><Relationship Id="rId16" Type="http://schemas.microsoft.com/office/2007/relationships/hdphoto" Target="../media/hdphoto7.wdp"/><Relationship Id="rId20" Type="http://schemas.microsoft.com/office/2007/relationships/hdphoto" Target="../media/hdphoto2.wdp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11" Type="http://schemas.openxmlformats.org/officeDocument/2006/relationships/image" Target="../media/image59.png"/><Relationship Id="rId5" Type="http://schemas.openxmlformats.org/officeDocument/2006/relationships/image" Target="../media/image77.png"/><Relationship Id="rId15" Type="http://schemas.openxmlformats.org/officeDocument/2006/relationships/image" Target="../media/image61.png"/><Relationship Id="rId10" Type="http://schemas.microsoft.com/office/2007/relationships/hdphoto" Target="../media/hdphoto4.wdp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58.png"/><Relationship Id="rId14" Type="http://schemas.microsoft.com/office/2007/relationships/hdphoto" Target="../media/hdphoto6.wdp"/><Relationship Id="rId22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3135658" y="2175043"/>
            <a:ext cx="72200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64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Segoe U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6" y="5638063"/>
            <a:ext cx="2607912" cy="59772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2772143"/>
            <a:ext cx="12815648" cy="2283346"/>
            <a:chOff x="6802271" y="4420671"/>
            <a:chExt cx="13794624" cy="3247427"/>
          </a:xfrm>
        </p:grpSpPr>
        <p:sp>
          <p:nvSpPr>
            <p:cNvPr id="8" name="Shape 194"/>
            <p:cNvSpPr/>
            <p:nvPr/>
          </p:nvSpPr>
          <p:spPr>
            <a:xfrm>
              <a:off x="6802271" y="4420671"/>
              <a:ext cx="13123335" cy="2285836"/>
            </a:xfrm>
            <a:prstGeom prst="rect">
              <a:avLst/>
            </a:prstGeom>
            <a:solidFill>
              <a:srgbClr val="0072C6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8121543" y="4588963"/>
              <a:ext cx="12475352" cy="307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t">
              <a:spAutoFit/>
            </a:bodyPr>
            <a:lstStyle>
              <a:lvl1pPr algn="l">
                <a:defRPr sz="4300" i="1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  <a:sym typeface="Segoe UI"/>
                </a:rPr>
                <a:t>Sample-Efficiency and Reliability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  <a:sym typeface="Segoe UI"/>
                </a:rPr>
                <a:t>in Reinforcement Learning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i="0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2400" i="0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Romain Laroche @</a:t>
              </a:r>
              <a:r>
                <a:rPr lang="en-US" sz="2400" i="0" dirty="0" err="1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DataFest</a:t>
              </a:r>
              <a:r>
                <a:rPr lang="en-US" sz="2400" i="0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(11/05/2019)</a:t>
              </a:r>
              <a:r>
                <a:rPr lang="en-US" sz="2400" i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)</a:t>
              </a:r>
              <a:endParaRPr kumimoji="0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endParaRPr>
            </a:p>
          </p:txBody>
        </p:sp>
      </p:grpSp>
      <p:pic>
        <p:nvPicPr>
          <p:cNvPr id="1026" name="Picture 2" descr="Image result for pac-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03" y="973969"/>
            <a:ext cx="1609416" cy="117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sky&#10;&#10;Description automatically generated">
            <a:extLst>
              <a:ext uri="{FF2B5EF4-FFF2-40B4-BE49-F238E27FC236}">
                <a16:creationId xmlns:a16="http://schemas.microsoft.com/office/drawing/2014/main" id="{C476EDD4-640C-4837-BCC3-1D141D21E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83" y="863642"/>
            <a:ext cx="2331242" cy="13987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6007F66-B63C-49B2-9DDE-1D9D0F81A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23913" y="5466755"/>
            <a:ext cx="940341" cy="9403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2E8AFA-9CE2-40B0-8C27-11D2B8D502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fld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5313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2C9C922-AB1A-45B5-8775-3FE26AE6159A}"/>
              </a:ext>
            </a:extLst>
          </p:cNvPr>
          <p:cNvGrpSpPr/>
          <p:nvPr/>
        </p:nvGrpSpPr>
        <p:grpSpPr>
          <a:xfrm>
            <a:off x="4559869" y="3634670"/>
            <a:ext cx="1730712" cy="2821428"/>
            <a:chOff x="4559869" y="3634670"/>
            <a:chExt cx="1730712" cy="282142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B5727D9-B909-4AE5-B766-16C04B855D52}"/>
                </a:ext>
              </a:extLst>
            </p:cNvPr>
            <p:cNvGrpSpPr/>
            <p:nvPr/>
          </p:nvGrpSpPr>
          <p:grpSpPr>
            <a:xfrm>
              <a:off x="4559869" y="3634670"/>
              <a:ext cx="1730712" cy="2821428"/>
              <a:chOff x="4559869" y="3634670"/>
              <a:chExt cx="1730712" cy="282142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A6E455-9466-40C8-93A3-97C7EDC7B8B0}"/>
                  </a:ext>
                </a:extLst>
              </p:cNvPr>
              <p:cNvSpPr/>
              <p:nvPr/>
            </p:nvSpPr>
            <p:spPr>
              <a:xfrm>
                <a:off x="4559869" y="4290244"/>
                <a:ext cx="1730712" cy="145273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3CE898-27FE-44DD-92BE-3D2CFCBE56CD}"/>
                  </a:ext>
                </a:extLst>
              </p:cNvPr>
              <p:cNvSpPr txBox="1"/>
              <p:nvPr/>
            </p:nvSpPr>
            <p:spPr>
              <a:xfrm>
                <a:off x="5029595" y="3634670"/>
                <a:ext cx="8931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Actions</a:t>
                </a:r>
                <a:endParaRPr lang="en-US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7604F9D-CDED-43FE-B4F6-A1FF01CF19A1}"/>
                  </a:ext>
                </a:extLst>
              </p:cNvPr>
              <p:cNvSpPr txBox="1"/>
              <p:nvPr/>
            </p:nvSpPr>
            <p:spPr>
              <a:xfrm>
                <a:off x="4914762" y="5809767"/>
                <a:ext cx="10102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(A)</a:t>
                </a:r>
              </a:p>
              <a:p>
                <a:pPr algn="ctr"/>
                <a:r>
                  <a:rPr lang="en-CA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 agents</a:t>
                </a:r>
                <a:endParaRPr lang="en-US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A53AB0-1590-4CAA-9CBC-05CFFB32E728}"/>
                </a:ext>
              </a:extLst>
            </p:cNvPr>
            <p:cNvSpPr/>
            <p:nvPr/>
          </p:nvSpPr>
          <p:spPr>
            <a:xfrm>
              <a:off x="4661884" y="5290123"/>
              <a:ext cx="474890" cy="3338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F1EFBC-A2DB-4E63-B25F-0E014B126E75}"/>
                </a:ext>
              </a:extLst>
            </p:cNvPr>
            <p:cNvSpPr/>
            <p:nvPr/>
          </p:nvSpPr>
          <p:spPr>
            <a:xfrm>
              <a:off x="5187780" y="4572787"/>
              <a:ext cx="474890" cy="3338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CE9F86-DCD7-4046-99A7-C3046827E096}"/>
                </a:ext>
              </a:extLst>
            </p:cNvPr>
            <p:cNvSpPr/>
            <p:nvPr/>
          </p:nvSpPr>
          <p:spPr>
            <a:xfrm>
              <a:off x="5713336" y="5290123"/>
              <a:ext cx="474890" cy="3338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305605F5-23F6-438A-AD36-44B7FFA6E931}"/>
                </a:ext>
              </a:extLst>
            </p:cNvPr>
            <p:cNvSpPr/>
            <p:nvPr/>
          </p:nvSpPr>
          <p:spPr>
            <a:xfrm rot="16200000">
              <a:off x="5154253" y="4220162"/>
              <a:ext cx="541943" cy="110372"/>
            </a:xfrm>
            <a:prstGeom prst="rightArrow">
              <a:avLst>
                <a:gd name="adj1" fmla="val 23742"/>
                <a:gd name="adj2" fmla="val 9171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E94EFEC-D920-4E29-8B3E-01DA1CAF9FC4}"/>
                </a:ext>
              </a:extLst>
            </p:cNvPr>
            <p:cNvGrpSpPr/>
            <p:nvPr/>
          </p:nvGrpSpPr>
          <p:grpSpPr>
            <a:xfrm rot="2700000">
              <a:off x="4915903" y="4860636"/>
              <a:ext cx="207953" cy="378739"/>
              <a:chOff x="3405083" y="4188963"/>
              <a:chExt cx="241526" cy="439510"/>
            </a:xfrm>
          </p:grpSpPr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DA287646-C0DF-4470-9CEE-2BDD8DB859D4}"/>
                  </a:ext>
                </a:extLst>
              </p:cNvPr>
              <p:cNvSpPr/>
              <p:nvPr/>
            </p:nvSpPr>
            <p:spPr>
              <a:xfrm rot="16200000">
                <a:off x="3321991" y="4272055"/>
                <a:ext cx="299533" cy="133350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BB7DA3BB-2570-4EF1-A846-AD9201F7C135}"/>
                  </a:ext>
                </a:extLst>
              </p:cNvPr>
              <p:cNvSpPr/>
              <p:nvPr/>
            </p:nvSpPr>
            <p:spPr>
              <a:xfrm rot="5400000">
                <a:off x="3430167" y="4412032"/>
                <a:ext cx="299533" cy="133350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7416E1A-B653-4EB9-8A1B-BCE4A6C0403D}"/>
                </a:ext>
              </a:extLst>
            </p:cNvPr>
            <p:cNvGrpSpPr/>
            <p:nvPr/>
          </p:nvGrpSpPr>
          <p:grpSpPr>
            <a:xfrm rot="18900000" flipV="1">
              <a:off x="5747617" y="4857715"/>
              <a:ext cx="207953" cy="378739"/>
              <a:chOff x="3405083" y="4188963"/>
              <a:chExt cx="241526" cy="439510"/>
            </a:xfrm>
          </p:grpSpPr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137B2246-7498-4AE6-94E1-F27FA8D29E9A}"/>
                  </a:ext>
                </a:extLst>
              </p:cNvPr>
              <p:cNvSpPr/>
              <p:nvPr/>
            </p:nvSpPr>
            <p:spPr>
              <a:xfrm rot="16200000">
                <a:off x="3321991" y="4272055"/>
                <a:ext cx="299533" cy="133350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C87B87F5-2C79-4968-B7CE-70C42E748514}"/>
                  </a:ext>
                </a:extLst>
              </p:cNvPr>
              <p:cNvSpPr/>
              <p:nvPr/>
            </p:nvSpPr>
            <p:spPr>
              <a:xfrm rot="5400000">
                <a:off x="3430167" y="4412032"/>
                <a:ext cx="299533" cy="133350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3CE2C7B-A8FD-4CEE-BA71-E612E42D8C2C}"/>
                </a:ext>
              </a:extLst>
            </p:cNvPr>
            <p:cNvGrpSpPr/>
            <p:nvPr/>
          </p:nvGrpSpPr>
          <p:grpSpPr>
            <a:xfrm rot="5400000">
              <a:off x="5321248" y="5248133"/>
              <a:ext cx="207953" cy="378739"/>
              <a:chOff x="3405083" y="4188963"/>
              <a:chExt cx="241526" cy="439510"/>
            </a:xfrm>
          </p:grpSpPr>
          <p:sp>
            <p:nvSpPr>
              <p:cNvPr id="37" name="Arrow: Right 36">
                <a:extLst>
                  <a:ext uri="{FF2B5EF4-FFF2-40B4-BE49-F238E27FC236}">
                    <a16:creationId xmlns:a16="http://schemas.microsoft.com/office/drawing/2014/main" id="{70C746A8-EE08-401B-9317-F87F0DD7BBC1}"/>
                  </a:ext>
                </a:extLst>
              </p:cNvPr>
              <p:cNvSpPr/>
              <p:nvPr/>
            </p:nvSpPr>
            <p:spPr>
              <a:xfrm rot="16200000">
                <a:off x="3321991" y="4272055"/>
                <a:ext cx="299533" cy="133350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8" name="Arrow: Right 37">
                <a:extLst>
                  <a:ext uri="{FF2B5EF4-FFF2-40B4-BE49-F238E27FC236}">
                    <a16:creationId xmlns:a16="http://schemas.microsoft.com/office/drawing/2014/main" id="{88557A3E-37D8-410D-A119-708FFF551020}"/>
                  </a:ext>
                </a:extLst>
              </p:cNvPr>
              <p:cNvSpPr/>
              <p:nvPr/>
            </p:nvSpPr>
            <p:spPr>
              <a:xfrm rot="5400000">
                <a:off x="3430167" y="4412032"/>
                <a:ext cx="299533" cy="133350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EA4EEBA0-457D-4253-BA20-1FBF8754714C}"/>
                </a:ext>
              </a:extLst>
            </p:cNvPr>
            <p:cNvSpPr/>
            <p:nvPr/>
          </p:nvSpPr>
          <p:spPr>
            <a:xfrm rot="16200000">
              <a:off x="4114175" y="4570760"/>
              <a:ext cx="1259544" cy="110372"/>
            </a:xfrm>
            <a:prstGeom prst="rightArrow">
              <a:avLst>
                <a:gd name="adj1" fmla="val 23742"/>
                <a:gd name="adj2" fmla="val 9171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E4482902-FC4F-403C-B6F2-599BEEAACEFF}"/>
                </a:ext>
              </a:extLst>
            </p:cNvPr>
            <p:cNvSpPr/>
            <p:nvPr/>
          </p:nvSpPr>
          <p:spPr>
            <a:xfrm rot="16200000">
              <a:off x="5473768" y="4578961"/>
              <a:ext cx="1259544" cy="110372"/>
            </a:xfrm>
            <a:prstGeom prst="rightArrow">
              <a:avLst>
                <a:gd name="adj1" fmla="val 23742"/>
                <a:gd name="adj2" fmla="val 9171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127829-8661-4C26-A1DD-6B5828D3870D}"/>
              </a:ext>
            </a:extLst>
          </p:cNvPr>
          <p:cNvGrpSpPr/>
          <p:nvPr/>
        </p:nvGrpSpPr>
        <p:grpSpPr>
          <a:xfrm>
            <a:off x="1586846" y="3790867"/>
            <a:ext cx="2290820" cy="2389292"/>
            <a:chOff x="52462" y="3604031"/>
            <a:chExt cx="2658396" cy="277503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58F6A78-C95E-4471-B3B9-D9C0C2A81B06}"/>
                </a:ext>
              </a:extLst>
            </p:cNvPr>
            <p:cNvSpPr/>
            <p:nvPr/>
          </p:nvSpPr>
          <p:spPr>
            <a:xfrm>
              <a:off x="374751" y="4191554"/>
              <a:ext cx="2008416" cy="16872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2D1BBD8-216B-4002-BC0D-135CCB531D83}"/>
                </a:ext>
              </a:extLst>
            </p:cNvPr>
            <p:cNvGrpSpPr/>
            <p:nvPr/>
          </p:nvGrpSpPr>
          <p:grpSpPr>
            <a:xfrm>
              <a:off x="951014" y="4664462"/>
              <a:ext cx="855889" cy="692604"/>
              <a:chOff x="951015" y="4535217"/>
              <a:chExt cx="855889" cy="692604"/>
            </a:xfrm>
            <a:solidFill>
              <a:srgbClr val="00B0F0"/>
            </a:solidFill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1545816-96AA-460D-9456-CD2C7F568F78}"/>
                  </a:ext>
                </a:extLst>
              </p:cNvPr>
              <p:cNvSpPr/>
              <p:nvPr/>
            </p:nvSpPr>
            <p:spPr>
              <a:xfrm>
                <a:off x="951015" y="4535217"/>
                <a:ext cx="551089" cy="387804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1BB68A5-36AA-4272-8E66-2673ABA7EC2A}"/>
                  </a:ext>
                </a:extLst>
              </p:cNvPr>
              <p:cNvSpPr/>
              <p:nvPr/>
            </p:nvSpPr>
            <p:spPr>
              <a:xfrm>
                <a:off x="1103415" y="4687617"/>
                <a:ext cx="551089" cy="387804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2B7B556-2E79-4891-BDE1-3C781383E89F}"/>
                  </a:ext>
                </a:extLst>
              </p:cNvPr>
              <p:cNvSpPr/>
              <p:nvPr/>
            </p:nvSpPr>
            <p:spPr>
              <a:xfrm>
                <a:off x="1255815" y="4840017"/>
                <a:ext cx="551089" cy="387804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8B703347-17CF-4DF8-ACE7-3D55243A5E66}"/>
                </a:ext>
              </a:extLst>
            </p:cNvPr>
            <p:cNvSpPr/>
            <p:nvPr/>
          </p:nvSpPr>
          <p:spPr>
            <a:xfrm rot="16200000">
              <a:off x="1179615" y="3835130"/>
              <a:ext cx="398689" cy="191860"/>
            </a:xfrm>
            <a:prstGeom prst="rightArrow">
              <a:avLst>
                <a:gd name="adj1" fmla="val 34616"/>
                <a:gd name="adj2" fmla="val 7564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02F1E9-5EE1-4124-90E3-853065BD0E37}"/>
                </a:ext>
              </a:extLst>
            </p:cNvPr>
            <p:cNvSpPr txBox="1"/>
            <p:nvPr/>
          </p:nvSpPr>
          <p:spPr>
            <a:xfrm>
              <a:off x="260679" y="3604031"/>
              <a:ext cx="932339" cy="428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Action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2CCEEE-9FC7-4FB7-ACB3-6241ECBD2A76}"/>
                </a:ext>
              </a:extLst>
            </p:cNvPr>
            <p:cNvSpPr txBox="1"/>
            <p:nvPr/>
          </p:nvSpPr>
          <p:spPr>
            <a:xfrm>
              <a:off x="52462" y="5950108"/>
              <a:ext cx="2658396" cy="428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1 task </a:t>
              </a:r>
              <a:r>
                <a:rPr lang="en-CA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with </a:t>
              </a:r>
              <a:r>
                <a:rPr lang="en-CA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3 concerns</a:t>
              </a:r>
              <a:endParaRPr lang="en-US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A86EBBCA-9EA5-4B24-BC83-CAFAC5715224}"/>
              </a:ext>
            </a:extLst>
          </p:cNvPr>
          <p:cNvSpPr/>
          <p:nvPr/>
        </p:nvSpPr>
        <p:spPr>
          <a:xfrm>
            <a:off x="3829488" y="4875589"/>
            <a:ext cx="413528" cy="274728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5CF53E-163A-4E37-B880-BBDEDA3F7988}"/>
              </a:ext>
            </a:extLst>
          </p:cNvPr>
          <p:cNvGrpSpPr/>
          <p:nvPr/>
        </p:nvGrpSpPr>
        <p:grpSpPr>
          <a:xfrm>
            <a:off x="6600155" y="3634670"/>
            <a:ext cx="1730712" cy="2823053"/>
            <a:chOff x="6600155" y="3634670"/>
            <a:chExt cx="1730712" cy="282305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280AEA9-75A1-46E0-B3E1-70D81C97EC00}"/>
                </a:ext>
              </a:extLst>
            </p:cNvPr>
            <p:cNvGrpSpPr/>
            <p:nvPr/>
          </p:nvGrpSpPr>
          <p:grpSpPr>
            <a:xfrm>
              <a:off x="6600155" y="3634670"/>
              <a:ext cx="1730712" cy="2108312"/>
              <a:chOff x="4976137" y="3191751"/>
              <a:chExt cx="1730712" cy="2108312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5827958-6545-4F45-9263-12600741A7B6}"/>
                  </a:ext>
                </a:extLst>
              </p:cNvPr>
              <p:cNvSpPr/>
              <p:nvPr/>
            </p:nvSpPr>
            <p:spPr>
              <a:xfrm>
                <a:off x="4976137" y="3847325"/>
                <a:ext cx="1730712" cy="145273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64A8DA8-D32F-417C-A716-33062BDDBFFA}"/>
                  </a:ext>
                </a:extLst>
              </p:cNvPr>
              <p:cNvSpPr/>
              <p:nvPr/>
            </p:nvSpPr>
            <p:spPr>
              <a:xfrm>
                <a:off x="5078152" y="4847204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C6EE09D-2ADE-4363-BCF8-9922CD8C37D5}"/>
                  </a:ext>
                </a:extLst>
              </p:cNvPr>
              <p:cNvSpPr/>
              <p:nvPr/>
            </p:nvSpPr>
            <p:spPr>
              <a:xfrm>
                <a:off x="5604048" y="4129868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4354DCA-E094-4E2F-9C58-04CD02BAE169}"/>
                  </a:ext>
                </a:extLst>
              </p:cNvPr>
              <p:cNvSpPr/>
              <p:nvPr/>
            </p:nvSpPr>
            <p:spPr>
              <a:xfrm>
                <a:off x="6129604" y="4847204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60AAAF9-C13A-4F1B-8E09-CB8A946D4659}"/>
                  </a:ext>
                </a:extLst>
              </p:cNvPr>
              <p:cNvSpPr txBox="1"/>
              <p:nvPr/>
            </p:nvSpPr>
            <p:spPr>
              <a:xfrm>
                <a:off x="5445863" y="3191751"/>
                <a:ext cx="8034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Action</a:t>
                </a:r>
                <a:endParaRPr lang="en-US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50BCE8B-E0AE-4AF8-98AE-BB6DFB089045}"/>
                  </a:ext>
                </a:extLst>
              </p:cNvPr>
              <p:cNvGrpSpPr/>
              <p:nvPr/>
            </p:nvGrpSpPr>
            <p:grpSpPr>
              <a:xfrm rot="2700000">
                <a:off x="5332171" y="4417717"/>
                <a:ext cx="207953" cy="378739"/>
                <a:chOff x="3405083" y="4188963"/>
                <a:chExt cx="241526" cy="439510"/>
              </a:xfrm>
            </p:grpSpPr>
            <p:sp>
              <p:nvSpPr>
                <p:cNvPr id="85" name="Arrow: Right 84">
                  <a:extLst>
                    <a:ext uri="{FF2B5EF4-FFF2-40B4-BE49-F238E27FC236}">
                      <a16:creationId xmlns:a16="http://schemas.microsoft.com/office/drawing/2014/main" id="{3E447C3D-1B23-4256-84FC-3FC39A9C2DEB}"/>
                    </a:ext>
                  </a:extLst>
                </p:cNvPr>
                <p:cNvSpPr/>
                <p:nvPr/>
              </p:nvSpPr>
              <p:spPr>
                <a:xfrm rot="16200000">
                  <a:off x="3321991" y="4272055"/>
                  <a:ext cx="299533" cy="133350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Arrow: Right 85">
                  <a:extLst>
                    <a:ext uri="{FF2B5EF4-FFF2-40B4-BE49-F238E27FC236}">
                      <a16:creationId xmlns:a16="http://schemas.microsoft.com/office/drawing/2014/main" id="{B7B98BC2-F8E1-4F18-81B5-8B44552C8A08}"/>
                    </a:ext>
                  </a:extLst>
                </p:cNvPr>
                <p:cNvSpPr/>
                <p:nvPr/>
              </p:nvSpPr>
              <p:spPr>
                <a:xfrm rot="5400000">
                  <a:off x="3430167" y="4412032"/>
                  <a:ext cx="299533" cy="133350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E07C1F21-D6F5-4179-B4D1-2F8A49663FEB}"/>
                  </a:ext>
                </a:extLst>
              </p:cNvPr>
              <p:cNvGrpSpPr/>
              <p:nvPr/>
            </p:nvGrpSpPr>
            <p:grpSpPr>
              <a:xfrm rot="18900000" flipV="1">
                <a:off x="6163885" y="4414796"/>
                <a:ext cx="207953" cy="378739"/>
                <a:chOff x="3405083" y="4188963"/>
                <a:chExt cx="241526" cy="439510"/>
              </a:xfrm>
            </p:grpSpPr>
            <p:sp>
              <p:nvSpPr>
                <p:cNvPr id="83" name="Arrow: Right 82">
                  <a:extLst>
                    <a:ext uri="{FF2B5EF4-FFF2-40B4-BE49-F238E27FC236}">
                      <a16:creationId xmlns:a16="http://schemas.microsoft.com/office/drawing/2014/main" id="{DFF24D54-41AC-4C64-BE43-5A46759B29E1}"/>
                    </a:ext>
                  </a:extLst>
                </p:cNvPr>
                <p:cNvSpPr/>
                <p:nvPr/>
              </p:nvSpPr>
              <p:spPr>
                <a:xfrm rot="16200000">
                  <a:off x="3321991" y="4272055"/>
                  <a:ext cx="299533" cy="133350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Arrow: Right 83">
                  <a:extLst>
                    <a:ext uri="{FF2B5EF4-FFF2-40B4-BE49-F238E27FC236}">
                      <a16:creationId xmlns:a16="http://schemas.microsoft.com/office/drawing/2014/main" id="{F251D759-2E83-4B50-805C-86C00CD3FB1E}"/>
                    </a:ext>
                  </a:extLst>
                </p:cNvPr>
                <p:cNvSpPr/>
                <p:nvPr/>
              </p:nvSpPr>
              <p:spPr>
                <a:xfrm rot="5400000">
                  <a:off x="3430167" y="4412032"/>
                  <a:ext cx="299533" cy="133350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C4C6512-0891-4F5A-A2B5-80672F07289D}"/>
                  </a:ext>
                </a:extLst>
              </p:cNvPr>
              <p:cNvGrpSpPr/>
              <p:nvPr/>
            </p:nvGrpSpPr>
            <p:grpSpPr>
              <a:xfrm rot="5400000">
                <a:off x="5737516" y="4805214"/>
                <a:ext cx="207953" cy="378739"/>
                <a:chOff x="3405083" y="4188963"/>
                <a:chExt cx="241526" cy="439510"/>
              </a:xfrm>
            </p:grpSpPr>
            <p:sp>
              <p:nvSpPr>
                <p:cNvPr id="81" name="Arrow: Right 80">
                  <a:extLst>
                    <a:ext uri="{FF2B5EF4-FFF2-40B4-BE49-F238E27FC236}">
                      <a16:creationId xmlns:a16="http://schemas.microsoft.com/office/drawing/2014/main" id="{59D706D1-78E0-4BDF-9B24-03542BCF8B0C}"/>
                    </a:ext>
                  </a:extLst>
                </p:cNvPr>
                <p:cNvSpPr/>
                <p:nvPr/>
              </p:nvSpPr>
              <p:spPr>
                <a:xfrm rot="16200000">
                  <a:off x="3321991" y="4272055"/>
                  <a:ext cx="299533" cy="133350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Arrow: Right 81">
                  <a:extLst>
                    <a:ext uri="{FF2B5EF4-FFF2-40B4-BE49-F238E27FC236}">
                      <a16:creationId xmlns:a16="http://schemas.microsoft.com/office/drawing/2014/main" id="{5A0D6D57-6AF4-4C93-A755-0B6658A7D820}"/>
                    </a:ext>
                  </a:extLst>
                </p:cNvPr>
                <p:cNvSpPr/>
                <p:nvPr/>
              </p:nvSpPr>
              <p:spPr>
                <a:xfrm rot="5400000">
                  <a:off x="3430167" y="4412032"/>
                  <a:ext cx="299533" cy="133350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87" name="Arrow: Right 86">
                <a:extLst>
                  <a:ext uri="{FF2B5EF4-FFF2-40B4-BE49-F238E27FC236}">
                    <a16:creationId xmlns:a16="http://schemas.microsoft.com/office/drawing/2014/main" id="{26528E33-20C1-4654-968A-C4040CA7CC0D}"/>
                  </a:ext>
                </a:extLst>
              </p:cNvPr>
              <p:cNvSpPr/>
              <p:nvPr/>
            </p:nvSpPr>
            <p:spPr>
              <a:xfrm rot="16200000">
                <a:off x="5570158" y="3748524"/>
                <a:ext cx="539471" cy="165333"/>
              </a:xfrm>
              <a:prstGeom prst="rightArrow">
                <a:avLst>
                  <a:gd name="adj1" fmla="val 34616"/>
                  <a:gd name="adj2" fmla="val 756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CCADF58-527F-4EF5-9DB2-451A2635523F}"/>
                </a:ext>
              </a:extLst>
            </p:cNvPr>
            <p:cNvSpPr txBox="1"/>
            <p:nvPr/>
          </p:nvSpPr>
          <p:spPr>
            <a:xfrm>
              <a:off x="6970448" y="5811392"/>
              <a:ext cx="10102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(B)</a:t>
              </a:r>
            </a:p>
            <a:p>
              <a:pPr algn="ctr"/>
              <a:r>
                <a:rPr lang="en-CA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3 agents</a:t>
              </a:r>
              <a:endParaRPr lang="en-US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80806B5-E651-420F-8DCC-475295B8651B}"/>
              </a:ext>
            </a:extLst>
          </p:cNvPr>
          <p:cNvGrpSpPr/>
          <p:nvPr/>
        </p:nvGrpSpPr>
        <p:grpSpPr>
          <a:xfrm>
            <a:off x="8640441" y="3643260"/>
            <a:ext cx="1730712" cy="2826609"/>
            <a:chOff x="8640441" y="3643260"/>
            <a:chExt cx="1730712" cy="2826609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2F77B6E-A10F-4C7E-ADA0-1B237A826589}"/>
                </a:ext>
              </a:extLst>
            </p:cNvPr>
            <p:cNvGrpSpPr/>
            <p:nvPr/>
          </p:nvGrpSpPr>
          <p:grpSpPr>
            <a:xfrm>
              <a:off x="8640441" y="3643260"/>
              <a:ext cx="1730712" cy="2108312"/>
              <a:chOff x="7116441" y="3643260"/>
              <a:chExt cx="1730712" cy="2108312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7B9E9E1-454F-41CB-897B-119509986AE1}"/>
                  </a:ext>
                </a:extLst>
              </p:cNvPr>
              <p:cNvSpPr/>
              <p:nvPr/>
            </p:nvSpPr>
            <p:spPr>
              <a:xfrm>
                <a:off x="7116441" y="4298834"/>
                <a:ext cx="1730712" cy="145273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1AC3203-CCBB-4C33-88B0-6E6A4CAEE9A6}"/>
                  </a:ext>
                </a:extLst>
              </p:cNvPr>
              <p:cNvSpPr/>
              <p:nvPr/>
            </p:nvSpPr>
            <p:spPr>
              <a:xfrm>
                <a:off x="7218456" y="5298713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26F2EFD-5878-49EA-BA14-CAE37CDDC070}"/>
                  </a:ext>
                </a:extLst>
              </p:cNvPr>
              <p:cNvSpPr/>
              <p:nvPr/>
            </p:nvSpPr>
            <p:spPr>
              <a:xfrm>
                <a:off x="7744352" y="4581377"/>
                <a:ext cx="474890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28942D2-BE24-4938-A910-FDDBD17F4D33}"/>
                  </a:ext>
                </a:extLst>
              </p:cNvPr>
              <p:cNvSpPr/>
              <p:nvPr/>
            </p:nvSpPr>
            <p:spPr>
              <a:xfrm>
                <a:off x="8269908" y="5298713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0C4BD7C-A3F2-4D4D-A1E6-ABC3D8913045}"/>
                  </a:ext>
                </a:extLst>
              </p:cNvPr>
              <p:cNvSpPr txBox="1"/>
              <p:nvPr/>
            </p:nvSpPr>
            <p:spPr>
              <a:xfrm>
                <a:off x="7586167" y="3643260"/>
                <a:ext cx="8034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Action</a:t>
                </a:r>
                <a:endParaRPr lang="en-US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64BFBF93-4AC3-4E4D-AC0D-54D807A9E0A6}"/>
                  </a:ext>
                </a:extLst>
              </p:cNvPr>
              <p:cNvSpPr/>
              <p:nvPr/>
            </p:nvSpPr>
            <p:spPr>
              <a:xfrm rot="16200000">
                <a:off x="7697005" y="4193917"/>
                <a:ext cx="539471" cy="165333"/>
              </a:xfrm>
              <a:prstGeom prst="rightArrow">
                <a:avLst>
                  <a:gd name="adj1" fmla="val 34616"/>
                  <a:gd name="adj2" fmla="val 756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904F5103-F884-45BA-83CE-FB81C24E3BE5}"/>
                  </a:ext>
                </a:extLst>
              </p:cNvPr>
              <p:cNvSpPr/>
              <p:nvPr/>
            </p:nvSpPr>
            <p:spPr>
              <a:xfrm>
                <a:off x="7745882" y="5297285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94" name="Arrow: Right 93">
                <a:extLst>
                  <a:ext uri="{FF2B5EF4-FFF2-40B4-BE49-F238E27FC236}">
                    <a16:creationId xmlns:a16="http://schemas.microsoft.com/office/drawing/2014/main" id="{E4F1FCFD-86A7-4FE1-A471-F1F6EADE68B7}"/>
                  </a:ext>
                </a:extLst>
              </p:cNvPr>
              <p:cNvSpPr/>
              <p:nvPr/>
            </p:nvSpPr>
            <p:spPr>
              <a:xfrm rot="16200000">
                <a:off x="7828597" y="5054136"/>
                <a:ext cx="306402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95" name="Arrow: Right 94">
                <a:extLst>
                  <a:ext uri="{FF2B5EF4-FFF2-40B4-BE49-F238E27FC236}">
                    <a16:creationId xmlns:a16="http://schemas.microsoft.com/office/drawing/2014/main" id="{49FCD1B4-B95C-4489-99C1-81700F79B435}"/>
                  </a:ext>
                </a:extLst>
              </p:cNvPr>
              <p:cNvSpPr/>
              <p:nvPr/>
            </p:nvSpPr>
            <p:spPr>
              <a:xfrm rot="18000000">
                <a:off x="7500497" y="5052013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96" name="Arrow: Right 95">
                <a:extLst>
                  <a:ext uri="{FF2B5EF4-FFF2-40B4-BE49-F238E27FC236}">
                    <a16:creationId xmlns:a16="http://schemas.microsoft.com/office/drawing/2014/main" id="{C9D30C3D-DDD5-49CA-A437-EB19D07F4627}"/>
                  </a:ext>
                </a:extLst>
              </p:cNvPr>
              <p:cNvSpPr/>
              <p:nvPr/>
            </p:nvSpPr>
            <p:spPr>
              <a:xfrm rot="14400000">
                <a:off x="8128859" y="5053616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0759B5E-9C21-49B8-910E-9793DEF819A4}"/>
                </a:ext>
              </a:extLst>
            </p:cNvPr>
            <p:cNvSpPr txBox="1"/>
            <p:nvPr/>
          </p:nvSpPr>
          <p:spPr>
            <a:xfrm>
              <a:off x="8888544" y="5823538"/>
              <a:ext cx="12426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(C)</a:t>
              </a:r>
            </a:p>
            <a:p>
              <a:pPr algn="ctr"/>
              <a:r>
                <a:rPr lang="en-CA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3+1 agents</a:t>
              </a:r>
              <a:endParaRPr lang="en-US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64" name="Shape 196">
            <a:extLst>
              <a:ext uri="{FF2B5EF4-FFF2-40B4-BE49-F238E27FC236}">
                <a16:creationId xmlns:a16="http://schemas.microsoft.com/office/drawing/2014/main" id="{B0D33828-79CC-493A-A184-FF338CF4102A}"/>
              </a:ext>
            </a:extLst>
          </p:cNvPr>
          <p:cNvSpPr/>
          <p:nvPr/>
        </p:nvSpPr>
        <p:spPr>
          <a:xfrm>
            <a:off x="312176" y="293160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CA" sz="3797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</a:t>
            </a:r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eparation of </a:t>
            </a:r>
            <a:r>
              <a:rPr lang="en-CA" sz="3797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oncerns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A88E0FE-734B-4256-A0AD-AB1F468BAB18}"/>
              </a:ext>
            </a:extLst>
          </p:cNvPr>
          <p:cNvSpPr/>
          <p:nvPr/>
        </p:nvSpPr>
        <p:spPr>
          <a:xfrm>
            <a:off x="1331683" y="1739503"/>
            <a:ext cx="8350264" cy="1043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 sz="25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en-CA" sz="2670" b="1" dirty="0">
                <a:solidFill>
                  <a:schemeClr val="accent2"/>
                </a:solidFill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Main idea: </a:t>
            </a:r>
            <a:r>
              <a:rPr lang="en-CA" sz="2670" b="1" u="sng" dirty="0">
                <a:solidFill>
                  <a:schemeClr val="accent2"/>
                </a:solidFill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Divide &amp; Conquer</a:t>
            </a:r>
          </a:p>
          <a:p>
            <a:pPr lvl="0">
              <a:lnSpc>
                <a:spcPct val="120000"/>
              </a:lnSpc>
              <a:defRPr sz="25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en-CA" sz="2670" dirty="0"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single task </a:t>
            </a:r>
            <a:r>
              <a:rPr lang="en-CA" sz="2670" dirty="0"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Wingdings" panose="05000000000000000000" pitchFamily="2" charset="2"/>
              </a:rPr>
              <a:t>with </a:t>
            </a:r>
            <a:r>
              <a:rPr lang="en-CA" sz="2670" dirty="0">
                <a:solidFill>
                  <a:srgbClr val="53585F"/>
                </a:solidFill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multiple concerns </a:t>
            </a:r>
            <a:r>
              <a:rPr lang="en-CA" sz="2000" dirty="0">
                <a:solidFill>
                  <a:srgbClr val="53585F"/>
                </a:solidFill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CA" sz="2670" dirty="0">
                <a:solidFill>
                  <a:srgbClr val="53585F"/>
                </a:solidFill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Wingdings" panose="05000000000000000000" pitchFamily="2" charset="2"/>
              </a:rPr>
              <a:t> multiple agents</a:t>
            </a:r>
            <a:endParaRPr lang="en-CA" sz="2670" dirty="0">
              <a:solidFill>
                <a:srgbClr val="53585F"/>
              </a:solidFill>
              <a:latin typeface="Segoe UI Light" panose="020B0502040204020203" pitchFamily="34" charset="0"/>
              <a:ea typeface="Segoe UI"/>
              <a:cs typeface="Segoe UI Light" panose="020B0502040204020203" pitchFamily="34" charset="0"/>
              <a:sym typeface="Segoe U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FAFFF3-C850-43BF-BAD4-950DE0FCA7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fld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699E10D7-5898-49FE-945C-8E47F9CBF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2E05852-4A7A-400E-97C3-CF36B4117610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268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B95FD6-7082-4D4B-B71B-AE737C4030EC}"/>
              </a:ext>
            </a:extLst>
          </p:cNvPr>
          <p:cNvGrpSpPr/>
          <p:nvPr/>
        </p:nvGrpSpPr>
        <p:grpSpPr>
          <a:xfrm>
            <a:off x="1586846" y="3790867"/>
            <a:ext cx="2656170" cy="2389292"/>
            <a:chOff x="62846" y="3790867"/>
            <a:chExt cx="2656170" cy="23892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C127829-8661-4C26-A1DD-6B5828D3870D}"/>
                </a:ext>
              </a:extLst>
            </p:cNvPr>
            <p:cNvGrpSpPr/>
            <p:nvPr/>
          </p:nvGrpSpPr>
          <p:grpSpPr>
            <a:xfrm>
              <a:off x="62846" y="3790867"/>
              <a:ext cx="2290820" cy="2389292"/>
              <a:chOff x="52462" y="3604031"/>
              <a:chExt cx="2658396" cy="277503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58F6A78-C95E-4471-B3B9-D9C0C2A81B06}"/>
                  </a:ext>
                </a:extLst>
              </p:cNvPr>
              <p:cNvSpPr/>
              <p:nvPr/>
            </p:nvSpPr>
            <p:spPr>
              <a:xfrm>
                <a:off x="374751" y="4191554"/>
                <a:ext cx="2008416" cy="168727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2D1BBD8-216B-4002-BC0D-135CCB531D83}"/>
                  </a:ext>
                </a:extLst>
              </p:cNvPr>
              <p:cNvGrpSpPr/>
              <p:nvPr/>
            </p:nvGrpSpPr>
            <p:grpSpPr>
              <a:xfrm>
                <a:off x="951014" y="4664462"/>
                <a:ext cx="855889" cy="692604"/>
                <a:chOff x="951015" y="4535217"/>
                <a:chExt cx="855889" cy="692604"/>
              </a:xfrm>
              <a:solidFill>
                <a:srgbClr val="00B0F0"/>
              </a:solidFill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41545816-96AA-460D-9456-CD2C7F568F78}"/>
                    </a:ext>
                  </a:extLst>
                </p:cNvPr>
                <p:cNvSpPr/>
                <p:nvPr/>
              </p:nvSpPr>
              <p:spPr>
                <a:xfrm>
                  <a:off x="951015" y="4535217"/>
                  <a:ext cx="551089" cy="387804"/>
                </a:xfrm>
                <a:prstGeom prst="rect">
                  <a:avLst/>
                </a:pr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1BB68A5-36AA-4272-8E66-2673ABA7EC2A}"/>
                    </a:ext>
                  </a:extLst>
                </p:cNvPr>
                <p:cNvSpPr/>
                <p:nvPr/>
              </p:nvSpPr>
              <p:spPr>
                <a:xfrm>
                  <a:off x="1103415" y="4687617"/>
                  <a:ext cx="551089" cy="387804"/>
                </a:xfrm>
                <a:prstGeom prst="rect">
                  <a:avLst/>
                </a:pr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2B7B556-2E79-4891-BDE1-3C781383E89F}"/>
                    </a:ext>
                  </a:extLst>
                </p:cNvPr>
                <p:cNvSpPr/>
                <p:nvPr/>
              </p:nvSpPr>
              <p:spPr>
                <a:xfrm>
                  <a:off x="1255815" y="4840017"/>
                  <a:ext cx="551089" cy="387804"/>
                </a:xfrm>
                <a:prstGeom prst="rect">
                  <a:avLst/>
                </a:pr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Arrow: Right 4">
                <a:extLst>
                  <a:ext uri="{FF2B5EF4-FFF2-40B4-BE49-F238E27FC236}">
                    <a16:creationId xmlns:a16="http://schemas.microsoft.com/office/drawing/2014/main" id="{8B703347-17CF-4DF8-ACE7-3D55243A5E66}"/>
                  </a:ext>
                </a:extLst>
              </p:cNvPr>
              <p:cNvSpPr/>
              <p:nvPr/>
            </p:nvSpPr>
            <p:spPr>
              <a:xfrm rot="16200000">
                <a:off x="1179615" y="3835130"/>
                <a:ext cx="398689" cy="191860"/>
              </a:xfrm>
              <a:prstGeom prst="rightArrow">
                <a:avLst>
                  <a:gd name="adj1" fmla="val 34616"/>
                  <a:gd name="adj2" fmla="val 756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02F1E9-5EE1-4124-90E3-853065BD0E37}"/>
                  </a:ext>
                </a:extLst>
              </p:cNvPr>
              <p:cNvSpPr txBox="1"/>
              <p:nvPr/>
            </p:nvSpPr>
            <p:spPr>
              <a:xfrm>
                <a:off x="260679" y="3604031"/>
                <a:ext cx="932339" cy="428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Action</a:t>
                </a:r>
                <a:endParaRPr lang="en-US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72CCEEE-9FC7-4FB7-ACB3-6241ECBD2A76}"/>
                  </a:ext>
                </a:extLst>
              </p:cNvPr>
              <p:cNvSpPr txBox="1"/>
              <p:nvPr/>
            </p:nvSpPr>
            <p:spPr>
              <a:xfrm>
                <a:off x="52462" y="5950108"/>
                <a:ext cx="2658396" cy="428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 task </a:t>
                </a:r>
                <a:r>
                  <a:rPr lang="en-CA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with </a:t>
                </a:r>
                <a:r>
                  <a:rPr lang="en-CA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 concerns</a:t>
                </a:r>
                <a:endParaRPr lang="en-US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88" name="Arrow: Right 87">
              <a:extLst>
                <a:ext uri="{FF2B5EF4-FFF2-40B4-BE49-F238E27FC236}">
                  <a16:creationId xmlns:a16="http://schemas.microsoft.com/office/drawing/2014/main" id="{A86EBBCA-9EA5-4B24-BC83-CAFAC5715224}"/>
                </a:ext>
              </a:extLst>
            </p:cNvPr>
            <p:cNvSpPr/>
            <p:nvPr/>
          </p:nvSpPr>
          <p:spPr>
            <a:xfrm>
              <a:off x="2305488" y="4875589"/>
              <a:ext cx="413528" cy="274728"/>
            </a:xfrm>
            <a:prstGeom prst="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3EB4366-5CCA-4DE8-83D7-8844A415E525}"/>
              </a:ext>
            </a:extLst>
          </p:cNvPr>
          <p:cNvGrpSpPr/>
          <p:nvPr/>
        </p:nvGrpSpPr>
        <p:grpSpPr>
          <a:xfrm>
            <a:off x="8640441" y="3643260"/>
            <a:ext cx="1730712" cy="2549610"/>
            <a:chOff x="7116441" y="3643260"/>
            <a:chExt cx="1730712" cy="2549610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2F77B6E-A10F-4C7E-ADA0-1B237A826589}"/>
                </a:ext>
              </a:extLst>
            </p:cNvPr>
            <p:cNvGrpSpPr/>
            <p:nvPr/>
          </p:nvGrpSpPr>
          <p:grpSpPr>
            <a:xfrm>
              <a:off x="7116441" y="3643260"/>
              <a:ext cx="1730712" cy="2108312"/>
              <a:chOff x="7116441" y="3643260"/>
              <a:chExt cx="1730712" cy="2108312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7B9E9E1-454F-41CB-897B-119509986AE1}"/>
                  </a:ext>
                </a:extLst>
              </p:cNvPr>
              <p:cNvSpPr/>
              <p:nvPr/>
            </p:nvSpPr>
            <p:spPr>
              <a:xfrm>
                <a:off x="7116441" y="4298834"/>
                <a:ext cx="1730712" cy="145273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1AC3203-CCBB-4C33-88B0-6E6A4CAEE9A6}"/>
                  </a:ext>
                </a:extLst>
              </p:cNvPr>
              <p:cNvSpPr/>
              <p:nvPr/>
            </p:nvSpPr>
            <p:spPr>
              <a:xfrm>
                <a:off x="7218456" y="5298713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26F2EFD-5878-49EA-BA14-CAE37CDDC070}"/>
                  </a:ext>
                </a:extLst>
              </p:cNvPr>
              <p:cNvSpPr/>
              <p:nvPr/>
            </p:nvSpPr>
            <p:spPr>
              <a:xfrm>
                <a:off x="7744352" y="4581377"/>
                <a:ext cx="474890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28942D2-BE24-4938-A910-FDDBD17F4D33}"/>
                  </a:ext>
                </a:extLst>
              </p:cNvPr>
              <p:cNvSpPr/>
              <p:nvPr/>
            </p:nvSpPr>
            <p:spPr>
              <a:xfrm>
                <a:off x="8269908" y="5298713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0C4BD7C-A3F2-4D4D-A1E6-ABC3D8913045}"/>
                  </a:ext>
                </a:extLst>
              </p:cNvPr>
              <p:cNvSpPr txBox="1"/>
              <p:nvPr/>
            </p:nvSpPr>
            <p:spPr>
              <a:xfrm>
                <a:off x="7586167" y="3643260"/>
                <a:ext cx="8034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Action</a:t>
                </a:r>
                <a:endParaRPr lang="en-US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64BFBF93-4AC3-4E4D-AC0D-54D807A9E0A6}"/>
                  </a:ext>
                </a:extLst>
              </p:cNvPr>
              <p:cNvSpPr/>
              <p:nvPr/>
            </p:nvSpPr>
            <p:spPr>
              <a:xfrm rot="16200000">
                <a:off x="7697005" y="4193917"/>
                <a:ext cx="539471" cy="165333"/>
              </a:xfrm>
              <a:prstGeom prst="rightArrow">
                <a:avLst>
                  <a:gd name="adj1" fmla="val 34616"/>
                  <a:gd name="adj2" fmla="val 756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904F5103-F884-45BA-83CE-FB81C24E3BE5}"/>
                  </a:ext>
                </a:extLst>
              </p:cNvPr>
              <p:cNvSpPr/>
              <p:nvPr/>
            </p:nvSpPr>
            <p:spPr>
              <a:xfrm>
                <a:off x="7745882" y="5297285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Arrow: Right 93">
                <a:extLst>
                  <a:ext uri="{FF2B5EF4-FFF2-40B4-BE49-F238E27FC236}">
                    <a16:creationId xmlns:a16="http://schemas.microsoft.com/office/drawing/2014/main" id="{E4F1FCFD-86A7-4FE1-A471-F1F6EADE68B7}"/>
                  </a:ext>
                </a:extLst>
              </p:cNvPr>
              <p:cNvSpPr/>
              <p:nvPr/>
            </p:nvSpPr>
            <p:spPr>
              <a:xfrm rot="16200000">
                <a:off x="7828597" y="5054136"/>
                <a:ext cx="306402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Arrow: Right 94">
                <a:extLst>
                  <a:ext uri="{FF2B5EF4-FFF2-40B4-BE49-F238E27FC236}">
                    <a16:creationId xmlns:a16="http://schemas.microsoft.com/office/drawing/2014/main" id="{49FCD1B4-B95C-4489-99C1-81700F79B435}"/>
                  </a:ext>
                </a:extLst>
              </p:cNvPr>
              <p:cNvSpPr/>
              <p:nvPr/>
            </p:nvSpPr>
            <p:spPr>
              <a:xfrm rot="18000000">
                <a:off x="7500497" y="5052013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Arrow: Right 95">
                <a:extLst>
                  <a:ext uri="{FF2B5EF4-FFF2-40B4-BE49-F238E27FC236}">
                    <a16:creationId xmlns:a16="http://schemas.microsoft.com/office/drawing/2014/main" id="{C9D30C3D-DDD5-49CA-A437-EB19D07F4627}"/>
                  </a:ext>
                </a:extLst>
              </p:cNvPr>
              <p:cNvSpPr/>
              <p:nvPr/>
            </p:nvSpPr>
            <p:spPr>
              <a:xfrm rot="14400000">
                <a:off x="8128859" y="5053616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0759B5E-9C21-49B8-910E-9793DEF819A4}"/>
                </a:ext>
              </a:extLst>
            </p:cNvPr>
            <p:cNvSpPr txBox="1"/>
            <p:nvPr/>
          </p:nvSpPr>
          <p:spPr>
            <a:xfrm>
              <a:off x="7364544" y="5823538"/>
              <a:ext cx="1242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3+1 agents</a:t>
              </a:r>
              <a:endParaRPr lang="en-US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9" name="Shape 196">
            <a:extLst>
              <a:ext uri="{FF2B5EF4-FFF2-40B4-BE49-F238E27FC236}">
                <a16:creationId xmlns:a16="http://schemas.microsoft.com/office/drawing/2014/main" id="{A90780E5-CE48-4BA1-A602-A440162F936B}"/>
              </a:ext>
            </a:extLst>
          </p:cNvPr>
          <p:cNvSpPr/>
          <p:nvPr/>
        </p:nvSpPr>
        <p:spPr>
          <a:xfrm>
            <a:off x="312176" y="293160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CA" sz="3797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</a:t>
            </a:r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ulti-</a:t>
            </a:r>
            <a:r>
              <a:rPr lang="en-CA" sz="3797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</a:t>
            </a:r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visor </a:t>
            </a:r>
            <a:r>
              <a:rPr lang="en-CA" sz="3797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69C0F4-27D6-48B1-B842-E1534C897CE1}"/>
              </a:ext>
            </a:extLst>
          </p:cNvPr>
          <p:cNvSpPr/>
          <p:nvPr/>
        </p:nvSpPr>
        <p:spPr>
          <a:xfrm>
            <a:off x="1331683" y="1739503"/>
            <a:ext cx="8350264" cy="1045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 sz="25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en-CA" sz="2670" b="1" dirty="0">
                <a:solidFill>
                  <a:schemeClr val="accent2"/>
                </a:solidFill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Main idea: </a:t>
            </a:r>
            <a:r>
              <a:rPr lang="en-CA" sz="2670" b="1" u="sng" dirty="0">
                <a:solidFill>
                  <a:schemeClr val="accent2"/>
                </a:solidFill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Divide &amp; Conquer</a:t>
            </a:r>
          </a:p>
          <a:p>
            <a:pPr lvl="0">
              <a:lnSpc>
                <a:spcPct val="120000"/>
              </a:lnSpc>
              <a:defRPr sz="25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en-CA" sz="2670" dirty="0"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single task </a:t>
            </a:r>
            <a:r>
              <a:rPr lang="en-CA" sz="2670" dirty="0"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Wingdings" panose="05000000000000000000" pitchFamily="2" charset="2"/>
              </a:rPr>
              <a:t>with </a:t>
            </a:r>
            <a:r>
              <a:rPr lang="en-CA" sz="2670" dirty="0">
                <a:solidFill>
                  <a:srgbClr val="53585F"/>
                </a:solidFill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multiple concerns </a:t>
            </a:r>
            <a:r>
              <a:rPr lang="en-CA" sz="2000" dirty="0">
                <a:solidFill>
                  <a:srgbClr val="53585F"/>
                </a:solidFill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CA" sz="2670" dirty="0">
                <a:solidFill>
                  <a:srgbClr val="53585F"/>
                </a:solidFill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Wingdings" panose="05000000000000000000" pitchFamily="2" charset="2"/>
              </a:rPr>
              <a:t> multiple agents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606E-F935-4A42-8669-DF6368C687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2627020-60D9-41C1-9180-FD2609545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13F020-C840-4DBE-A031-CB901AFF4B38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275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34623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F98893-EAD1-423D-89EF-26EC75312EEC}"/>
              </a:ext>
            </a:extLst>
          </p:cNvPr>
          <p:cNvSpPr txBox="1"/>
          <p:nvPr/>
        </p:nvSpPr>
        <p:spPr>
          <a:xfrm>
            <a:off x="2630166" y="3428087"/>
            <a:ext cx="258115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Divide &amp; Conquer!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75 fruit advisors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 enemy advisors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Segoe UI Light" panose="020B0502040204020203" pitchFamily="34" charset="0"/>
                <a:cs typeface="Segoe UI Light" panose="020B0502040204020203" pitchFamily="34" charset="0"/>
              </a:rPr>
              <a:t>1 aggregator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CD1FA-1C14-42B3-8922-AF1E2401B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84" y="2883475"/>
            <a:ext cx="2977271" cy="2977271"/>
          </a:xfrm>
          <a:prstGeom prst="rect">
            <a:avLst/>
          </a:prstGeom>
          <a:effectLst>
            <a:outerShdw blurRad="3937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hape 196">
            <a:extLst>
              <a:ext uri="{FF2B5EF4-FFF2-40B4-BE49-F238E27FC236}">
                <a16:creationId xmlns:a16="http://schemas.microsoft.com/office/drawing/2014/main" id="{870F9A01-48F4-42D4-BEF2-1E39AB0E9CA9}"/>
              </a:ext>
            </a:extLst>
          </p:cNvPr>
          <p:cNvSpPr/>
          <p:nvPr/>
        </p:nvSpPr>
        <p:spPr>
          <a:xfrm>
            <a:off x="312176" y="293160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Pac-Boy (Fruit Collection)</a:t>
            </a:r>
            <a:endParaRPr lang="en-CA" sz="3797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767FFEA-07F0-4005-A093-D59E8E442A13}"/>
              </a:ext>
            </a:extLst>
          </p:cNvPr>
          <p:cNvGrpSpPr/>
          <p:nvPr/>
        </p:nvGrpSpPr>
        <p:grpSpPr>
          <a:xfrm>
            <a:off x="140971" y="2899776"/>
            <a:ext cx="2164375" cy="2549610"/>
            <a:chOff x="140971" y="2899776"/>
            <a:chExt cx="2164375" cy="254961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7EEC234-654F-49F8-AB31-93B560FE7BF2}"/>
                </a:ext>
              </a:extLst>
            </p:cNvPr>
            <p:cNvGrpSpPr/>
            <p:nvPr/>
          </p:nvGrpSpPr>
          <p:grpSpPr>
            <a:xfrm>
              <a:off x="140971" y="2899776"/>
              <a:ext cx="2164375" cy="2549610"/>
              <a:chOff x="6945236" y="3643260"/>
              <a:chExt cx="2164375" cy="254961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369ABEC-E985-4278-BFD5-3E72ADD3B2D6}"/>
                  </a:ext>
                </a:extLst>
              </p:cNvPr>
              <p:cNvGrpSpPr/>
              <p:nvPr/>
            </p:nvGrpSpPr>
            <p:grpSpPr>
              <a:xfrm>
                <a:off x="6945236" y="3643260"/>
                <a:ext cx="2164375" cy="2108312"/>
                <a:chOff x="6945236" y="3643260"/>
                <a:chExt cx="2164375" cy="2108312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00AACFB-6001-482C-A2ED-B7D62836595E}"/>
                    </a:ext>
                  </a:extLst>
                </p:cNvPr>
                <p:cNvSpPr/>
                <p:nvPr/>
              </p:nvSpPr>
              <p:spPr>
                <a:xfrm>
                  <a:off x="7116441" y="4298834"/>
                  <a:ext cx="1730712" cy="145273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Arrow: Right 39">
                  <a:extLst>
                    <a:ext uri="{FF2B5EF4-FFF2-40B4-BE49-F238E27FC236}">
                      <a16:creationId xmlns:a16="http://schemas.microsoft.com/office/drawing/2014/main" id="{292280AF-45AC-4667-BF60-7CAFD86E9556}"/>
                    </a:ext>
                  </a:extLst>
                </p:cNvPr>
                <p:cNvSpPr/>
                <p:nvPr/>
              </p:nvSpPr>
              <p:spPr>
                <a:xfrm rot="16200000">
                  <a:off x="7828597" y="5054136"/>
                  <a:ext cx="306402" cy="125599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Arrow: Right 40">
                  <a:extLst>
                    <a:ext uri="{FF2B5EF4-FFF2-40B4-BE49-F238E27FC236}">
                      <a16:creationId xmlns:a16="http://schemas.microsoft.com/office/drawing/2014/main" id="{F43288B1-DF68-4DC6-A83C-3A8721593626}"/>
                    </a:ext>
                  </a:extLst>
                </p:cNvPr>
                <p:cNvSpPr/>
                <p:nvPr/>
              </p:nvSpPr>
              <p:spPr>
                <a:xfrm rot="18000000">
                  <a:off x="7500497" y="5052013"/>
                  <a:ext cx="333896" cy="125599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Arrow: Right 41">
                  <a:extLst>
                    <a:ext uri="{FF2B5EF4-FFF2-40B4-BE49-F238E27FC236}">
                      <a16:creationId xmlns:a16="http://schemas.microsoft.com/office/drawing/2014/main" id="{B5A6E064-2317-40FA-9C42-BEE57C1704C0}"/>
                    </a:ext>
                  </a:extLst>
                </p:cNvPr>
                <p:cNvSpPr/>
                <p:nvPr/>
              </p:nvSpPr>
              <p:spPr>
                <a:xfrm rot="14400000">
                  <a:off x="8128859" y="5053616"/>
                  <a:ext cx="333896" cy="125599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E536904-F74C-474D-9D0A-01D70818D536}"/>
                    </a:ext>
                  </a:extLst>
                </p:cNvPr>
                <p:cNvSpPr/>
                <p:nvPr/>
              </p:nvSpPr>
              <p:spPr>
                <a:xfrm>
                  <a:off x="7218456" y="529871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80D4D46-107C-4397-BA75-8DD76566A0D8}"/>
                    </a:ext>
                  </a:extLst>
                </p:cNvPr>
                <p:cNvSpPr/>
                <p:nvPr/>
              </p:nvSpPr>
              <p:spPr>
                <a:xfrm>
                  <a:off x="7744352" y="4581377"/>
                  <a:ext cx="474890" cy="333897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sum</a:t>
                  </a:r>
                  <a:endParaRPr lang="en-US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705E78F-6322-4E5D-AC3D-8D2AE2ED43A1}"/>
                    </a:ext>
                  </a:extLst>
                </p:cNvPr>
                <p:cNvSpPr/>
                <p:nvPr/>
              </p:nvSpPr>
              <p:spPr>
                <a:xfrm>
                  <a:off x="8269908" y="529871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A9F1051-82D5-4C58-93F6-5AB34267A2DB}"/>
                    </a:ext>
                  </a:extLst>
                </p:cNvPr>
                <p:cNvSpPr txBox="1"/>
                <p:nvPr/>
              </p:nvSpPr>
              <p:spPr>
                <a:xfrm>
                  <a:off x="6945236" y="3643260"/>
                  <a:ext cx="21643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Highest-value action</a:t>
                  </a:r>
                  <a:endParaRPr lang="en-US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Arrow: Right 46">
                  <a:extLst>
                    <a:ext uri="{FF2B5EF4-FFF2-40B4-BE49-F238E27FC236}">
                      <a16:creationId xmlns:a16="http://schemas.microsoft.com/office/drawing/2014/main" id="{66DDF5E3-DED1-4754-8B17-7AF1F9EF5801}"/>
                    </a:ext>
                  </a:extLst>
                </p:cNvPr>
                <p:cNvSpPr/>
                <p:nvPr/>
              </p:nvSpPr>
              <p:spPr>
                <a:xfrm rot="16200000">
                  <a:off x="7697005" y="4193917"/>
                  <a:ext cx="539471" cy="165333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5FC1291-AA88-4AAA-911B-C448BBDF97BD}"/>
                    </a:ext>
                  </a:extLst>
                </p:cNvPr>
                <p:cNvSpPr/>
                <p:nvPr/>
              </p:nvSpPr>
              <p:spPr>
                <a:xfrm>
                  <a:off x="7745882" y="5297285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6343430-3201-4E48-ACDF-A26603ACFBF3}"/>
                  </a:ext>
                </a:extLst>
              </p:cNvPr>
              <p:cNvSpPr txBox="1"/>
              <p:nvPr/>
            </p:nvSpPr>
            <p:spPr>
              <a:xfrm>
                <a:off x="7469946" y="5823538"/>
                <a:ext cx="1125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78 agents</a:t>
                </a:r>
                <a:endParaRPr lang="en-US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CA73F1F-47BE-4AA2-AD42-9932DB2236B3}"/>
                </a:ext>
              </a:extLst>
            </p:cNvPr>
            <p:cNvSpPr txBox="1"/>
            <p:nvPr/>
          </p:nvSpPr>
          <p:spPr>
            <a:xfrm>
              <a:off x="282987" y="4220250"/>
              <a:ext cx="5783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values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B8491A-5FDE-4C09-B417-FE8339F35F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F0462C-5067-4F41-9428-9C6E51A20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A15A60-9914-4877-BCBF-98D737BA517B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886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3308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"/>
            </p:par>
            <p:par>
              <p:cTn id="15"/>
            </p:par>
            <p:par>
              <p:cTn id="16"/>
            </p:par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3331097" y="1233240"/>
            <a:ext cx="7925922" cy="44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410751" hangingPunct="0">
              <a:lnSpc>
                <a:spcPct val="120000"/>
              </a:lnSpc>
              <a:defRPr sz="25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lang="en-CA" sz="2250" kern="0" dirty="0">
              <a:solidFill>
                <a:srgbClr val="53585F"/>
              </a:solidFill>
              <a:latin typeface="Optima"/>
              <a:cs typeface="Optima"/>
              <a:sym typeface="Segoe U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B3AAE8-F7C7-4186-8E9D-86D010B56CFA}"/>
              </a:ext>
            </a:extLst>
          </p:cNvPr>
          <p:cNvGrpSpPr/>
          <p:nvPr/>
        </p:nvGrpSpPr>
        <p:grpSpPr>
          <a:xfrm>
            <a:off x="2805070" y="4495945"/>
            <a:ext cx="2933496" cy="2080402"/>
            <a:chOff x="1694115" y="4495945"/>
            <a:chExt cx="2933496" cy="208040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32A3D4-1EE5-4EBD-9B05-D291CE31F832}"/>
                </a:ext>
              </a:extLst>
            </p:cNvPr>
            <p:cNvSpPr txBox="1"/>
            <p:nvPr/>
          </p:nvSpPr>
          <p:spPr>
            <a:xfrm>
              <a:off x="1694115" y="4495945"/>
              <a:ext cx="2933496" cy="46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hangingPunct="0"/>
              <a:r>
                <a:rPr lang="en-US" sz="253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  <a:sym typeface="Helvetica Light"/>
                </a:rPr>
                <a:t>Inconsistent planning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2C85847-1197-455C-9E1A-0A8E845AB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8939" y="5121269"/>
              <a:ext cx="2543842" cy="145507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1366AE-9DA8-4F0E-8731-694742148B72}"/>
              </a:ext>
            </a:extLst>
          </p:cNvPr>
          <p:cNvGrpSpPr/>
          <p:nvPr/>
        </p:nvGrpSpPr>
        <p:grpSpPr>
          <a:xfrm>
            <a:off x="6077769" y="4490080"/>
            <a:ext cx="2258375" cy="2258394"/>
            <a:chOff x="4966814" y="4490080"/>
            <a:chExt cx="2258375" cy="225839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E3B26C-7CF9-445B-823B-403038C83B2B}"/>
                </a:ext>
              </a:extLst>
            </p:cNvPr>
            <p:cNvSpPr txBox="1"/>
            <p:nvPr/>
          </p:nvSpPr>
          <p:spPr>
            <a:xfrm>
              <a:off x="4966814" y="4490080"/>
              <a:ext cx="2258375" cy="46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hangingPunct="0"/>
              <a:r>
                <a:rPr lang="en-US" sz="253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  <a:sym typeface="Helvetica Light"/>
                </a:rPr>
                <a:t>Fearful planning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607DDC-2853-41BA-A850-48C6C9164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651" y="4949142"/>
              <a:ext cx="1562695" cy="179933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447B3A-43E3-461E-9BBC-6FCFC2E949F8}"/>
              </a:ext>
            </a:extLst>
          </p:cNvPr>
          <p:cNvGrpSpPr/>
          <p:nvPr/>
        </p:nvGrpSpPr>
        <p:grpSpPr>
          <a:xfrm>
            <a:off x="8781381" y="4487541"/>
            <a:ext cx="2707473" cy="2269337"/>
            <a:chOff x="7670426" y="4487541"/>
            <a:chExt cx="2707473" cy="22693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B82865-73C2-467F-A649-0428B21117A7}"/>
                </a:ext>
              </a:extLst>
            </p:cNvPr>
            <p:cNvSpPr txBox="1"/>
            <p:nvPr/>
          </p:nvSpPr>
          <p:spPr>
            <a:xfrm>
              <a:off x="7670426" y="4487541"/>
              <a:ext cx="2707473" cy="46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hangingPunct="0"/>
              <a:r>
                <a:rPr lang="en-US" sz="253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  <a:sym typeface="Helvetica Light"/>
                </a:rPr>
                <a:t>Successful planning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4DAE4D7-EDC2-40A8-860A-67220FA9D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549" y="4957546"/>
              <a:ext cx="903812" cy="1799332"/>
            </a:xfrm>
            <a:prstGeom prst="rect">
              <a:avLst/>
            </a:prstGeom>
          </p:spPr>
        </p:pic>
      </p:grpSp>
      <p:sp>
        <p:nvSpPr>
          <p:cNvPr id="25" name="Shape 196">
            <a:extLst>
              <a:ext uri="{FF2B5EF4-FFF2-40B4-BE49-F238E27FC236}">
                <a16:creationId xmlns:a16="http://schemas.microsoft.com/office/drawing/2014/main" id="{25D8DB3E-3BE3-48F6-96CE-853B4CFC0BBC}"/>
              </a:ext>
            </a:extLst>
          </p:cNvPr>
          <p:cNvSpPr/>
          <p:nvPr/>
        </p:nvSpPr>
        <p:spPr>
          <a:xfrm>
            <a:off x="312176" y="293160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 to advise?</a:t>
            </a:r>
            <a:endParaRPr lang="en-CA" sz="3797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attractor" title="attractors">
            <a:hlinkClick r:id="" action="ppaction://media"/>
            <a:extLst>
              <a:ext uri="{FF2B5EF4-FFF2-40B4-BE49-F238E27FC236}">
                <a16:creationId xmlns:a16="http://schemas.microsoft.com/office/drawing/2014/main" id="{DA4B206D-4975-45BD-B28C-D43C452351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93096" y="2124190"/>
            <a:ext cx="2357438" cy="235743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625ABC2-8F8A-46AE-8942-23CFABA4426B}"/>
              </a:ext>
            </a:extLst>
          </p:cNvPr>
          <p:cNvSpPr txBox="1"/>
          <p:nvPr/>
        </p:nvSpPr>
        <p:spPr>
          <a:xfrm>
            <a:off x="3524817" y="1497156"/>
            <a:ext cx="1494000" cy="461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53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Helvetica Light"/>
              </a:rPr>
              <a:t>Egocentric</a:t>
            </a:r>
          </a:p>
        </p:txBody>
      </p:sp>
      <p:pic>
        <p:nvPicPr>
          <p:cNvPr id="7" name="fearsome">
            <a:hlinkClick r:id="" action="ppaction://media"/>
            <a:extLst>
              <a:ext uri="{FF2B5EF4-FFF2-40B4-BE49-F238E27FC236}">
                <a16:creationId xmlns:a16="http://schemas.microsoft.com/office/drawing/2014/main" id="{B2BE0AE1-3D2C-4B9E-AA6F-F9C572EB983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28236" y="2124191"/>
            <a:ext cx="2357438" cy="235743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44191E6-BD8F-4E02-8E2F-1BE4DA1D63A5}"/>
              </a:ext>
            </a:extLst>
          </p:cNvPr>
          <p:cNvSpPr txBox="1"/>
          <p:nvPr/>
        </p:nvSpPr>
        <p:spPr>
          <a:xfrm>
            <a:off x="6670490" y="1497155"/>
            <a:ext cx="1247137" cy="461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53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Helvetica Light"/>
              </a:rPr>
              <a:t>Agnostic</a:t>
            </a:r>
          </a:p>
        </p:txBody>
      </p:sp>
      <p:pic>
        <p:nvPicPr>
          <p:cNvPr id="8" name="awesome">
            <a:hlinkClick r:id="" action="ppaction://media"/>
            <a:extLst>
              <a:ext uri="{FF2B5EF4-FFF2-40B4-BE49-F238E27FC236}">
                <a16:creationId xmlns:a16="http://schemas.microsoft.com/office/drawing/2014/main" id="{38ADE1CE-818D-465C-89C3-0D7D6058A10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56390" y="2124191"/>
            <a:ext cx="2357438" cy="235743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0DE337E-B8F7-4953-B0AA-ABB40AD6FC77}"/>
              </a:ext>
            </a:extLst>
          </p:cNvPr>
          <p:cNvSpPr txBox="1"/>
          <p:nvPr/>
        </p:nvSpPr>
        <p:spPr>
          <a:xfrm>
            <a:off x="9473870" y="1497155"/>
            <a:ext cx="1322478" cy="461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253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Helvetica Light"/>
              </a:rPr>
              <a:t>Empathic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5ED55F-D673-4A51-8C08-01F77F2C802B}"/>
              </a:ext>
            </a:extLst>
          </p:cNvPr>
          <p:cNvGrpSpPr/>
          <p:nvPr/>
        </p:nvGrpSpPr>
        <p:grpSpPr>
          <a:xfrm>
            <a:off x="140971" y="2899776"/>
            <a:ext cx="2164375" cy="2549610"/>
            <a:chOff x="140971" y="2899776"/>
            <a:chExt cx="2164375" cy="254961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D67DB77-4E87-49CF-8DA8-0C16C12D6B51}"/>
                </a:ext>
              </a:extLst>
            </p:cNvPr>
            <p:cNvGrpSpPr/>
            <p:nvPr/>
          </p:nvGrpSpPr>
          <p:grpSpPr>
            <a:xfrm>
              <a:off x="140971" y="2899776"/>
              <a:ext cx="2164375" cy="2549610"/>
              <a:chOff x="6945236" y="3643260"/>
              <a:chExt cx="2164375" cy="254961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BCABD18-66C6-451D-B279-7EE8136CAEBC}"/>
                  </a:ext>
                </a:extLst>
              </p:cNvPr>
              <p:cNvGrpSpPr/>
              <p:nvPr/>
            </p:nvGrpSpPr>
            <p:grpSpPr>
              <a:xfrm>
                <a:off x="6945236" y="3643260"/>
                <a:ext cx="2164375" cy="2108312"/>
                <a:chOff x="6945236" y="3643260"/>
                <a:chExt cx="2164375" cy="2108312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326299C-31B3-49C9-9634-0EF5F2ADF4B2}"/>
                    </a:ext>
                  </a:extLst>
                </p:cNvPr>
                <p:cNvSpPr/>
                <p:nvPr/>
              </p:nvSpPr>
              <p:spPr>
                <a:xfrm>
                  <a:off x="7116441" y="4298834"/>
                  <a:ext cx="1730712" cy="145273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Arrow: Right 48">
                  <a:extLst>
                    <a:ext uri="{FF2B5EF4-FFF2-40B4-BE49-F238E27FC236}">
                      <a16:creationId xmlns:a16="http://schemas.microsoft.com/office/drawing/2014/main" id="{B647D091-4877-4632-9F97-A8F9E98E9E52}"/>
                    </a:ext>
                  </a:extLst>
                </p:cNvPr>
                <p:cNvSpPr/>
                <p:nvPr/>
              </p:nvSpPr>
              <p:spPr>
                <a:xfrm rot="16200000">
                  <a:off x="7828597" y="5054136"/>
                  <a:ext cx="306402" cy="125599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Arrow: Right 49">
                  <a:extLst>
                    <a:ext uri="{FF2B5EF4-FFF2-40B4-BE49-F238E27FC236}">
                      <a16:creationId xmlns:a16="http://schemas.microsoft.com/office/drawing/2014/main" id="{E4164534-731B-4245-9443-75CFC45B2807}"/>
                    </a:ext>
                  </a:extLst>
                </p:cNvPr>
                <p:cNvSpPr/>
                <p:nvPr/>
              </p:nvSpPr>
              <p:spPr>
                <a:xfrm rot="18000000">
                  <a:off x="7500497" y="5052013"/>
                  <a:ext cx="333896" cy="125599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Arrow: Right 50">
                  <a:extLst>
                    <a:ext uri="{FF2B5EF4-FFF2-40B4-BE49-F238E27FC236}">
                      <a16:creationId xmlns:a16="http://schemas.microsoft.com/office/drawing/2014/main" id="{76635EFE-F444-4CA7-81F2-C1AD0558AF86}"/>
                    </a:ext>
                  </a:extLst>
                </p:cNvPr>
                <p:cNvSpPr/>
                <p:nvPr/>
              </p:nvSpPr>
              <p:spPr>
                <a:xfrm rot="14400000">
                  <a:off x="8128859" y="5053616"/>
                  <a:ext cx="333896" cy="125599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6FFDDC9-9CA8-4086-BA9B-A82349EEB321}"/>
                    </a:ext>
                  </a:extLst>
                </p:cNvPr>
                <p:cNvSpPr/>
                <p:nvPr/>
              </p:nvSpPr>
              <p:spPr>
                <a:xfrm>
                  <a:off x="7218456" y="529871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2A25C3A-D353-4794-8253-ACD079555F06}"/>
                    </a:ext>
                  </a:extLst>
                </p:cNvPr>
                <p:cNvSpPr/>
                <p:nvPr/>
              </p:nvSpPr>
              <p:spPr>
                <a:xfrm>
                  <a:off x="7744352" y="4581377"/>
                  <a:ext cx="474890" cy="333897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sum</a:t>
                  </a:r>
                  <a:endParaRPr lang="en-US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FA1905F-2BC1-4586-9FCC-0FC5821BF62F}"/>
                    </a:ext>
                  </a:extLst>
                </p:cNvPr>
                <p:cNvSpPr/>
                <p:nvPr/>
              </p:nvSpPr>
              <p:spPr>
                <a:xfrm>
                  <a:off x="8269908" y="529871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07920F5-BB74-45DA-BEBF-E1ACF9DB76BB}"/>
                    </a:ext>
                  </a:extLst>
                </p:cNvPr>
                <p:cNvSpPr txBox="1"/>
                <p:nvPr/>
              </p:nvSpPr>
              <p:spPr>
                <a:xfrm>
                  <a:off x="6945236" y="3643260"/>
                  <a:ext cx="21643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dirty="0"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Highest-value action</a:t>
                  </a:r>
                  <a:endParaRPr lang="en-US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Arrow: Right 46">
                  <a:extLst>
                    <a:ext uri="{FF2B5EF4-FFF2-40B4-BE49-F238E27FC236}">
                      <a16:creationId xmlns:a16="http://schemas.microsoft.com/office/drawing/2014/main" id="{255FC91F-A526-4582-A2D6-86A5C01CA234}"/>
                    </a:ext>
                  </a:extLst>
                </p:cNvPr>
                <p:cNvSpPr/>
                <p:nvPr/>
              </p:nvSpPr>
              <p:spPr>
                <a:xfrm rot="16200000">
                  <a:off x="7697005" y="4193917"/>
                  <a:ext cx="539471" cy="165333"/>
                </a:xfrm>
                <a:prstGeom prst="rightArrow">
                  <a:avLst>
                    <a:gd name="adj1" fmla="val 34616"/>
                    <a:gd name="adj2" fmla="val 75642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EF723830-30A1-404B-B81A-A0B27E276A71}"/>
                    </a:ext>
                  </a:extLst>
                </p:cNvPr>
                <p:cNvSpPr/>
                <p:nvPr/>
              </p:nvSpPr>
              <p:spPr>
                <a:xfrm>
                  <a:off x="7745882" y="5297285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5D3BC1A-F2F7-4B37-A6C4-C3D49F993752}"/>
                  </a:ext>
                </a:extLst>
              </p:cNvPr>
              <p:cNvSpPr txBox="1"/>
              <p:nvPr/>
            </p:nvSpPr>
            <p:spPr>
              <a:xfrm>
                <a:off x="7469946" y="5823538"/>
                <a:ext cx="1125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78 agents</a:t>
                </a:r>
                <a:endParaRPr lang="en-US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250676-8EA5-4AA2-AE60-57C6CA9C6FC0}"/>
                </a:ext>
              </a:extLst>
            </p:cNvPr>
            <p:cNvSpPr txBox="1"/>
            <p:nvPr/>
          </p:nvSpPr>
          <p:spPr>
            <a:xfrm>
              <a:off x="282987" y="4220250"/>
              <a:ext cx="5783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values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7A7571-B069-4738-8866-398ABD374F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CD0F1B0-D6AE-4855-A925-1EE12815A5C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B94E52D-4251-40ED-ACF9-C4E2FC44CED8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579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D8903FE-797E-42A4-8DC8-4868840DB670}"/>
              </a:ext>
            </a:extLst>
          </p:cNvPr>
          <p:cNvSpPr txBox="1"/>
          <p:nvPr/>
        </p:nvSpPr>
        <p:spPr>
          <a:xfrm>
            <a:off x="782419" y="4969243"/>
            <a:ext cx="54028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~400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positions / map (4 maps)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1 agent / position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2 auxiliary agents for exploration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Normalization node to balance points vs survival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Shape 196">
            <a:extLst>
              <a:ext uri="{FF2B5EF4-FFF2-40B4-BE49-F238E27FC236}">
                <a16:creationId xmlns:a16="http://schemas.microsoft.com/office/drawing/2014/main" id="{EE4454CA-FF7B-409F-BAEC-1284B7080D31}"/>
              </a:ext>
            </a:extLst>
          </p:cNvPr>
          <p:cNvSpPr/>
          <p:nvPr/>
        </p:nvSpPr>
        <p:spPr>
          <a:xfrm>
            <a:off x="312176" y="336839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Pac-Boy … … … Ms. Pac-Man</a:t>
            </a:r>
            <a:endParaRPr lang="en-CA" sz="3797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3" name="test_true_60fps">
            <a:hlinkClick r:id="" action="ppaction://media"/>
            <a:extLst>
              <a:ext uri="{FF2B5EF4-FFF2-40B4-BE49-F238E27FC236}">
                <a16:creationId xmlns:a16="http://schemas.microsoft.com/office/drawing/2014/main" id="{ECA1BC17-2203-4EF0-BA07-5DF5833B53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2219" y="2112314"/>
            <a:ext cx="4572000" cy="35718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E55D269-F6B1-4336-840E-1826B60202CE}"/>
              </a:ext>
            </a:extLst>
          </p:cNvPr>
          <p:cNvGrpSpPr/>
          <p:nvPr/>
        </p:nvGrpSpPr>
        <p:grpSpPr>
          <a:xfrm>
            <a:off x="2265674" y="1615002"/>
            <a:ext cx="2422394" cy="2891839"/>
            <a:chOff x="2265674" y="1615002"/>
            <a:chExt cx="2422394" cy="289183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C01A649-9AB5-4BAE-85FF-4F2690EB8744}"/>
                </a:ext>
              </a:extLst>
            </p:cNvPr>
            <p:cNvGrpSpPr/>
            <p:nvPr/>
          </p:nvGrpSpPr>
          <p:grpSpPr>
            <a:xfrm>
              <a:off x="2265674" y="1941398"/>
              <a:ext cx="2357120" cy="2565443"/>
              <a:chOff x="9601200" y="2331677"/>
              <a:chExt cx="2357120" cy="2565443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A736F74-50FF-4722-A538-1B36376531F0}"/>
                  </a:ext>
                </a:extLst>
              </p:cNvPr>
              <p:cNvSpPr/>
              <p:nvPr/>
            </p:nvSpPr>
            <p:spPr>
              <a:xfrm>
                <a:off x="9601200" y="2708247"/>
                <a:ext cx="2357120" cy="218887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A076448-3A0D-4F0C-AED4-D0E93E65092E}"/>
                  </a:ext>
                </a:extLst>
              </p:cNvPr>
              <p:cNvSpPr/>
              <p:nvPr/>
            </p:nvSpPr>
            <p:spPr>
              <a:xfrm>
                <a:off x="10789738" y="2906207"/>
                <a:ext cx="504301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Sum</a:t>
                </a:r>
                <a:endParaRPr lang="en-US" sz="1200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5" name="Arrow: Right 44">
                <a:extLst>
                  <a:ext uri="{FF2B5EF4-FFF2-40B4-BE49-F238E27FC236}">
                    <a16:creationId xmlns:a16="http://schemas.microsoft.com/office/drawing/2014/main" id="{DF9AC915-5517-4D1E-954A-D0942B0BFD4A}"/>
                  </a:ext>
                </a:extLst>
              </p:cNvPr>
              <p:cNvSpPr/>
              <p:nvPr/>
            </p:nvSpPr>
            <p:spPr>
              <a:xfrm rot="16200000">
                <a:off x="10772153" y="2513627"/>
                <a:ext cx="539471" cy="175572"/>
              </a:xfrm>
              <a:prstGeom prst="rightArrow">
                <a:avLst>
                  <a:gd name="adj1" fmla="val 34616"/>
                  <a:gd name="adj2" fmla="val 756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Arrow: Right 45">
                <a:extLst>
                  <a:ext uri="{FF2B5EF4-FFF2-40B4-BE49-F238E27FC236}">
                    <a16:creationId xmlns:a16="http://schemas.microsoft.com/office/drawing/2014/main" id="{83C3C2A9-054E-4991-AD0B-AB12CDD2158B}"/>
                  </a:ext>
                </a:extLst>
              </p:cNvPr>
              <p:cNvSpPr/>
              <p:nvPr/>
            </p:nvSpPr>
            <p:spPr>
              <a:xfrm rot="17842283">
                <a:off x="10670234" y="3453591"/>
                <a:ext cx="306402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A14D652-F93C-4193-BB2B-1F5A87F72560}"/>
                  </a:ext>
                </a:extLst>
              </p:cNvPr>
              <p:cNvSpPr/>
              <p:nvPr/>
            </p:nvSpPr>
            <p:spPr>
              <a:xfrm>
                <a:off x="10539498" y="3712150"/>
                <a:ext cx="474890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Arrow: Right 47">
                <a:extLst>
                  <a:ext uri="{FF2B5EF4-FFF2-40B4-BE49-F238E27FC236}">
                    <a16:creationId xmlns:a16="http://schemas.microsoft.com/office/drawing/2014/main" id="{E8B059C2-096F-4CEB-810F-82081FAE16D2}"/>
                  </a:ext>
                </a:extLst>
              </p:cNvPr>
              <p:cNvSpPr/>
              <p:nvPr/>
            </p:nvSpPr>
            <p:spPr>
              <a:xfrm rot="14400000">
                <a:off x="11100587" y="3471034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80AD782-215F-4125-8BC0-161ECFBF07BD}"/>
                  </a:ext>
                </a:extLst>
              </p:cNvPr>
              <p:cNvSpPr/>
              <p:nvPr/>
            </p:nvSpPr>
            <p:spPr>
              <a:xfrm>
                <a:off x="11369156" y="4477337"/>
                <a:ext cx="504301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explore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7513BBC-3F4A-4D5F-BE54-0EF72594883E}"/>
                  </a:ext>
                </a:extLst>
              </p:cNvPr>
              <p:cNvSpPr/>
              <p:nvPr/>
            </p:nvSpPr>
            <p:spPr>
              <a:xfrm>
                <a:off x="10525578" y="3705898"/>
                <a:ext cx="504301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Norm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7F041C3-A148-4465-BC2D-F44EA07B6640}"/>
                  </a:ext>
                </a:extLst>
              </p:cNvPr>
              <p:cNvSpPr/>
              <p:nvPr/>
            </p:nvSpPr>
            <p:spPr>
              <a:xfrm>
                <a:off x="10797656" y="4477337"/>
                <a:ext cx="504301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random</a:t>
                </a:r>
              </a:p>
            </p:txBody>
          </p:sp>
          <p:sp>
            <p:nvSpPr>
              <p:cNvPr id="52" name="Arrow: Right 51">
                <a:extLst>
                  <a:ext uri="{FF2B5EF4-FFF2-40B4-BE49-F238E27FC236}">
                    <a16:creationId xmlns:a16="http://schemas.microsoft.com/office/drawing/2014/main" id="{007B4886-A6AE-4FA6-BA91-530A97BEF588}"/>
                  </a:ext>
                </a:extLst>
              </p:cNvPr>
              <p:cNvSpPr/>
              <p:nvPr/>
            </p:nvSpPr>
            <p:spPr>
              <a:xfrm rot="17842283">
                <a:off x="10439693" y="4221842"/>
                <a:ext cx="306402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Arrow: Right 52">
                <a:extLst>
                  <a:ext uri="{FF2B5EF4-FFF2-40B4-BE49-F238E27FC236}">
                    <a16:creationId xmlns:a16="http://schemas.microsoft.com/office/drawing/2014/main" id="{74403B1A-A893-46CF-97EB-422FD8F5D6A6}"/>
                  </a:ext>
                </a:extLst>
              </p:cNvPr>
              <p:cNvSpPr/>
              <p:nvPr/>
            </p:nvSpPr>
            <p:spPr>
              <a:xfrm rot="18876191">
                <a:off x="10093956" y="4215104"/>
                <a:ext cx="333896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Arrow: Right 53">
                <a:extLst>
                  <a:ext uri="{FF2B5EF4-FFF2-40B4-BE49-F238E27FC236}">
                    <a16:creationId xmlns:a16="http://schemas.microsoft.com/office/drawing/2014/main" id="{B707B47E-E0A6-47DC-B2B3-9390D2139B08}"/>
                  </a:ext>
                </a:extLst>
              </p:cNvPr>
              <p:cNvSpPr/>
              <p:nvPr/>
            </p:nvSpPr>
            <p:spPr>
              <a:xfrm rot="2723809" flipH="1">
                <a:off x="11088012" y="4215102"/>
                <a:ext cx="333896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Arrow: Right 54">
                <a:extLst>
                  <a:ext uri="{FF2B5EF4-FFF2-40B4-BE49-F238E27FC236}">
                    <a16:creationId xmlns:a16="http://schemas.microsoft.com/office/drawing/2014/main" id="{5BE67A71-D5FA-4E43-AC6D-CB558A2B509C}"/>
                  </a:ext>
                </a:extLst>
              </p:cNvPr>
              <p:cNvSpPr/>
              <p:nvPr/>
            </p:nvSpPr>
            <p:spPr>
              <a:xfrm rot="3757717" flipH="1">
                <a:off x="10773695" y="4228299"/>
                <a:ext cx="306402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5B9AD8FC-ABE2-43C8-B020-4A9C0777942A}"/>
                  </a:ext>
                </a:extLst>
              </p:cNvPr>
              <p:cNvGrpSpPr/>
              <p:nvPr/>
            </p:nvGrpSpPr>
            <p:grpSpPr>
              <a:xfrm>
                <a:off x="9652529" y="4475206"/>
                <a:ext cx="508117" cy="370473"/>
                <a:chOff x="10195560" y="3419856"/>
                <a:chExt cx="508117" cy="370473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EBA8050-5B64-4104-9FA6-2602196F1281}"/>
                    </a:ext>
                  </a:extLst>
                </p:cNvPr>
                <p:cNvSpPr/>
                <p:nvPr/>
              </p:nvSpPr>
              <p:spPr>
                <a:xfrm>
                  <a:off x="10228787" y="3456432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535D157-E070-474E-8939-86DF42ED6D65}"/>
                    </a:ext>
                  </a:extLst>
                </p:cNvPr>
                <p:cNvSpPr/>
                <p:nvPr/>
              </p:nvSpPr>
              <p:spPr>
                <a:xfrm>
                  <a:off x="10212237" y="3438144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E2BB750-5DDF-4D7C-9941-65046101DC21}"/>
                    </a:ext>
                  </a:extLst>
                </p:cNvPr>
                <p:cNvSpPr/>
                <p:nvPr/>
              </p:nvSpPr>
              <p:spPr>
                <a:xfrm>
                  <a:off x="10195560" y="3419856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pellets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451550A-5FD3-4523-AC3B-7C5B00800E66}"/>
                  </a:ext>
                </a:extLst>
              </p:cNvPr>
              <p:cNvGrpSpPr/>
              <p:nvPr/>
            </p:nvGrpSpPr>
            <p:grpSpPr>
              <a:xfrm>
                <a:off x="10232424" y="4475206"/>
                <a:ext cx="508117" cy="370473"/>
                <a:chOff x="10195560" y="3419856"/>
                <a:chExt cx="508117" cy="370473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2E3EF8A-DE75-4888-9C2F-C29DE4252CA8}"/>
                    </a:ext>
                  </a:extLst>
                </p:cNvPr>
                <p:cNvSpPr/>
                <p:nvPr/>
              </p:nvSpPr>
              <p:spPr>
                <a:xfrm>
                  <a:off x="10228787" y="3456432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D7256E54-6729-4F8E-969D-859EFBDD348C}"/>
                    </a:ext>
                  </a:extLst>
                </p:cNvPr>
                <p:cNvSpPr/>
                <p:nvPr/>
              </p:nvSpPr>
              <p:spPr>
                <a:xfrm>
                  <a:off x="10212237" y="3438144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41BFDCB-7935-421D-8EAB-3A54B2FF7D2D}"/>
                    </a:ext>
                  </a:extLst>
                </p:cNvPr>
                <p:cNvSpPr/>
                <p:nvPr/>
              </p:nvSpPr>
              <p:spPr>
                <a:xfrm>
                  <a:off x="10195560" y="3419856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fruits</a:t>
                  </a: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D852C03-CB76-47EB-A4D5-860C860DEA6F}"/>
                  </a:ext>
                </a:extLst>
              </p:cNvPr>
              <p:cNvGrpSpPr/>
              <p:nvPr/>
            </p:nvGrpSpPr>
            <p:grpSpPr>
              <a:xfrm>
                <a:off x="11204699" y="3709552"/>
                <a:ext cx="508117" cy="370473"/>
                <a:chOff x="10195560" y="3419856"/>
                <a:chExt cx="508117" cy="370473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3F61F24-BB4E-45D9-8824-7497A74687C5}"/>
                    </a:ext>
                  </a:extLst>
                </p:cNvPr>
                <p:cNvSpPr/>
                <p:nvPr/>
              </p:nvSpPr>
              <p:spPr>
                <a:xfrm>
                  <a:off x="10228787" y="3456432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12E7A9E-2FF7-469B-9039-D5561BF46929}"/>
                    </a:ext>
                  </a:extLst>
                </p:cNvPr>
                <p:cNvSpPr/>
                <p:nvPr/>
              </p:nvSpPr>
              <p:spPr>
                <a:xfrm>
                  <a:off x="10212237" y="3438144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9873073-0BEC-4D16-A43D-633B27EF50E4}"/>
                    </a:ext>
                  </a:extLst>
                </p:cNvPr>
                <p:cNvSpPr/>
                <p:nvPr/>
              </p:nvSpPr>
              <p:spPr>
                <a:xfrm>
                  <a:off x="10195560" y="3419856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ghosts</a:t>
                  </a:r>
                </a:p>
              </p:txBody>
            </p:sp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2B60D98-1CD2-477B-95E6-4F1F3EC52656}"/>
                </a:ext>
              </a:extLst>
            </p:cNvPr>
            <p:cNvSpPr txBox="1"/>
            <p:nvPr/>
          </p:nvSpPr>
          <p:spPr>
            <a:xfrm>
              <a:off x="2523693" y="1615002"/>
              <a:ext cx="2164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Highest-value action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AD048-AD13-4C09-A24F-B8362C30C84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10F870-2CA0-4ADF-BD0E-86787CA837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E0F10ED-1F16-44A0-8419-E74AE5A187DB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358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2220142" y="1233240"/>
            <a:ext cx="7925922" cy="44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410751" hangingPunct="0">
              <a:lnSpc>
                <a:spcPct val="120000"/>
              </a:lnSpc>
              <a:defRPr sz="25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lang="en-CA" sz="2250" kern="0" dirty="0">
              <a:solidFill>
                <a:srgbClr val="53585F"/>
              </a:solidFill>
              <a:latin typeface="Optima"/>
              <a:cs typeface="Optima"/>
              <a:sym typeface="Segoe U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940" y="1589767"/>
            <a:ext cx="7040740" cy="5486400"/>
          </a:xfrm>
          <a:prstGeom prst="rect">
            <a:avLst/>
          </a:prstGeom>
        </p:spPr>
      </p:pic>
      <p:sp>
        <p:nvSpPr>
          <p:cNvPr id="33" name="Shape 196">
            <a:extLst>
              <a:ext uri="{FF2B5EF4-FFF2-40B4-BE49-F238E27FC236}">
                <a16:creationId xmlns:a16="http://schemas.microsoft.com/office/drawing/2014/main" id="{24F37EE5-8523-4268-849F-F46298372A63}"/>
              </a:ext>
            </a:extLst>
          </p:cNvPr>
          <p:cNvSpPr/>
          <p:nvPr/>
        </p:nvSpPr>
        <p:spPr>
          <a:xfrm>
            <a:off x="312176" y="336839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Learning curve</a:t>
            </a:r>
            <a:endParaRPr lang="en-CA" sz="3797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4BF6F6C-1459-40D1-A832-18DCE928931F}"/>
              </a:ext>
            </a:extLst>
          </p:cNvPr>
          <p:cNvGrpSpPr/>
          <p:nvPr/>
        </p:nvGrpSpPr>
        <p:grpSpPr>
          <a:xfrm>
            <a:off x="9239042" y="2161932"/>
            <a:ext cx="2422394" cy="2891839"/>
            <a:chOff x="2265674" y="1615002"/>
            <a:chExt cx="2422394" cy="289183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E661AB1-3B6C-49E6-AB38-BEB6A1809494}"/>
                </a:ext>
              </a:extLst>
            </p:cNvPr>
            <p:cNvGrpSpPr/>
            <p:nvPr/>
          </p:nvGrpSpPr>
          <p:grpSpPr>
            <a:xfrm>
              <a:off x="2265674" y="1941398"/>
              <a:ext cx="2357120" cy="2565443"/>
              <a:chOff x="9601200" y="2331677"/>
              <a:chExt cx="2357120" cy="2565443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FD47DF2-BDCE-4327-B024-DE65197E5B00}"/>
                  </a:ext>
                </a:extLst>
              </p:cNvPr>
              <p:cNvSpPr/>
              <p:nvPr/>
            </p:nvSpPr>
            <p:spPr>
              <a:xfrm>
                <a:off x="9601200" y="2708247"/>
                <a:ext cx="2357120" cy="218887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A71B744-D269-450E-A1D0-EDA752F51045}"/>
                  </a:ext>
                </a:extLst>
              </p:cNvPr>
              <p:cNvSpPr/>
              <p:nvPr/>
            </p:nvSpPr>
            <p:spPr>
              <a:xfrm>
                <a:off x="10789738" y="2906207"/>
                <a:ext cx="504301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Sum</a:t>
                </a:r>
                <a:endParaRPr lang="en-US" sz="1200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6" name="Arrow: Right 75">
                <a:extLst>
                  <a:ext uri="{FF2B5EF4-FFF2-40B4-BE49-F238E27FC236}">
                    <a16:creationId xmlns:a16="http://schemas.microsoft.com/office/drawing/2014/main" id="{BAC97134-25AC-4A31-8C18-6B0DABEF93C8}"/>
                  </a:ext>
                </a:extLst>
              </p:cNvPr>
              <p:cNvSpPr/>
              <p:nvPr/>
            </p:nvSpPr>
            <p:spPr>
              <a:xfrm rot="16200000">
                <a:off x="10772153" y="2513627"/>
                <a:ext cx="539471" cy="175572"/>
              </a:xfrm>
              <a:prstGeom prst="rightArrow">
                <a:avLst>
                  <a:gd name="adj1" fmla="val 34616"/>
                  <a:gd name="adj2" fmla="val 756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Arrow: Right 76">
                <a:extLst>
                  <a:ext uri="{FF2B5EF4-FFF2-40B4-BE49-F238E27FC236}">
                    <a16:creationId xmlns:a16="http://schemas.microsoft.com/office/drawing/2014/main" id="{C5375BC7-3922-4410-90AD-9A365A6E2D53}"/>
                  </a:ext>
                </a:extLst>
              </p:cNvPr>
              <p:cNvSpPr/>
              <p:nvPr/>
            </p:nvSpPr>
            <p:spPr>
              <a:xfrm rot="17842283">
                <a:off x="10670234" y="3453591"/>
                <a:ext cx="306402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75028AE-5B47-451B-9C53-2A3C164BF556}"/>
                  </a:ext>
                </a:extLst>
              </p:cNvPr>
              <p:cNvSpPr/>
              <p:nvPr/>
            </p:nvSpPr>
            <p:spPr>
              <a:xfrm>
                <a:off x="10539498" y="3712150"/>
                <a:ext cx="474890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Arrow: Right 78">
                <a:extLst>
                  <a:ext uri="{FF2B5EF4-FFF2-40B4-BE49-F238E27FC236}">
                    <a16:creationId xmlns:a16="http://schemas.microsoft.com/office/drawing/2014/main" id="{5C726206-7D37-487D-9BFE-39024D6D27B2}"/>
                  </a:ext>
                </a:extLst>
              </p:cNvPr>
              <p:cNvSpPr/>
              <p:nvPr/>
            </p:nvSpPr>
            <p:spPr>
              <a:xfrm rot="14400000">
                <a:off x="11100587" y="3471034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B56B00A-A317-4558-8705-BC534B5C1633}"/>
                  </a:ext>
                </a:extLst>
              </p:cNvPr>
              <p:cNvSpPr/>
              <p:nvPr/>
            </p:nvSpPr>
            <p:spPr>
              <a:xfrm>
                <a:off x="11369156" y="4477337"/>
                <a:ext cx="504301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explore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CEFE0AC-5960-45D6-89B5-92B66C66552D}"/>
                  </a:ext>
                </a:extLst>
              </p:cNvPr>
              <p:cNvSpPr/>
              <p:nvPr/>
            </p:nvSpPr>
            <p:spPr>
              <a:xfrm>
                <a:off x="10525578" y="3705898"/>
                <a:ext cx="504301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Norm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2DF4837E-C0E4-42CA-9F30-210005FB2C27}"/>
                  </a:ext>
                </a:extLst>
              </p:cNvPr>
              <p:cNvSpPr/>
              <p:nvPr/>
            </p:nvSpPr>
            <p:spPr>
              <a:xfrm>
                <a:off x="10797656" y="4477337"/>
                <a:ext cx="504301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random</a:t>
                </a:r>
              </a:p>
            </p:txBody>
          </p:sp>
          <p:sp>
            <p:nvSpPr>
              <p:cNvPr id="83" name="Arrow: Right 82">
                <a:extLst>
                  <a:ext uri="{FF2B5EF4-FFF2-40B4-BE49-F238E27FC236}">
                    <a16:creationId xmlns:a16="http://schemas.microsoft.com/office/drawing/2014/main" id="{A9F5143A-2618-40B8-9005-F85116BC7C8F}"/>
                  </a:ext>
                </a:extLst>
              </p:cNvPr>
              <p:cNvSpPr/>
              <p:nvPr/>
            </p:nvSpPr>
            <p:spPr>
              <a:xfrm rot="17842283">
                <a:off x="10439693" y="4221842"/>
                <a:ext cx="306402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Arrow: Right 83">
                <a:extLst>
                  <a:ext uri="{FF2B5EF4-FFF2-40B4-BE49-F238E27FC236}">
                    <a16:creationId xmlns:a16="http://schemas.microsoft.com/office/drawing/2014/main" id="{37350F3E-6960-452D-B433-5B3B6E1A3E1E}"/>
                  </a:ext>
                </a:extLst>
              </p:cNvPr>
              <p:cNvSpPr/>
              <p:nvPr/>
            </p:nvSpPr>
            <p:spPr>
              <a:xfrm rot="18876191">
                <a:off x="10093956" y="4215104"/>
                <a:ext cx="333896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Arrow: Right 84">
                <a:extLst>
                  <a:ext uri="{FF2B5EF4-FFF2-40B4-BE49-F238E27FC236}">
                    <a16:creationId xmlns:a16="http://schemas.microsoft.com/office/drawing/2014/main" id="{C923916C-4FAE-4994-91AC-ED0781EAF15C}"/>
                  </a:ext>
                </a:extLst>
              </p:cNvPr>
              <p:cNvSpPr/>
              <p:nvPr/>
            </p:nvSpPr>
            <p:spPr>
              <a:xfrm rot="2723809" flipH="1">
                <a:off x="11088012" y="4215102"/>
                <a:ext cx="333896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Right 85">
                <a:extLst>
                  <a:ext uri="{FF2B5EF4-FFF2-40B4-BE49-F238E27FC236}">
                    <a16:creationId xmlns:a16="http://schemas.microsoft.com/office/drawing/2014/main" id="{DC4076C4-3373-41FC-A18B-C2A0702EE12B}"/>
                  </a:ext>
                </a:extLst>
              </p:cNvPr>
              <p:cNvSpPr/>
              <p:nvPr/>
            </p:nvSpPr>
            <p:spPr>
              <a:xfrm rot="3757717" flipH="1">
                <a:off x="10773695" y="4228299"/>
                <a:ext cx="306402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4753997-8FDA-428A-A824-EE8F5BCB9F2E}"/>
                  </a:ext>
                </a:extLst>
              </p:cNvPr>
              <p:cNvGrpSpPr/>
              <p:nvPr/>
            </p:nvGrpSpPr>
            <p:grpSpPr>
              <a:xfrm>
                <a:off x="9652529" y="4475206"/>
                <a:ext cx="508117" cy="370473"/>
                <a:chOff x="10195560" y="3419856"/>
                <a:chExt cx="508117" cy="370473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596D4A5-D2E2-49B1-B5A0-A8572C598B73}"/>
                    </a:ext>
                  </a:extLst>
                </p:cNvPr>
                <p:cNvSpPr/>
                <p:nvPr/>
              </p:nvSpPr>
              <p:spPr>
                <a:xfrm>
                  <a:off x="10228787" y="3456432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CF831DA-20A7-419D-8A49-63A497676769}"/>
                    </a:ext>
                  </a:extLst>
                </p:cNvPr>
                <p:cNvSpPr/>
                <p:nvPr/>
              </p:nvSpPr>
              <p:spPr>
                <a:xfrm>
                  <a:off x="10212237" y="3438144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36343B5-E3C8-4D99-968C-94A509105F54}"/>
                    </a:ext>
                  </a:extLst>
                </p:cNvPr>
                <p:cNvSpPr/>
                <p:nvPr/>
              </p:nvSpPr>
              <p:spPr>
                <a:xfrm>
                  <a:off x="10195560" y="3419856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pellets</a:t>
                  </a: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0C82212-ECA2-4A2B-912C-A298FC424670}"/>
                  </a:ext>
                </a:extLst>
              </p:cNvPr>
              <p:cNvGrpSpPr/>
              <p:nvPr/>
            </p:nvGrpSpPr>
            <p:grpSpPr>
              <a:xfrm>
                <a:off x="10232424" y="4475206"/>
                <a:ext cx="508117" cy="370473"/>
                <a:chOff x="10195560" y="3419856"/>
                <a:chExt cx="508117" cy="370473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DEFDDCC0-8A56-4C0D-857A-636EEEE0874E}"/>
                    </a:ext>
                  </a:extLst>
                </p:cNvPr>
                <p:cNvSpPr/>
                <p:nvPr/>
              </p:nvSpPr>
              <p:spPr>
                <a:xfrm>
                  <a:off x="10228787" y="3456432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9F04726A-FA56-49F8-9CF7-DA2246E819FE}"/>
                    </a:ext>
                  </a:extLst>
                </p:cNvPr>
                <p:cNvSpPr/>
                <p:nvPr/>
              </p:nvSpPr>
              <p:spPr>
                <a:xfrm>
                  <a:off x="10212237" y="3438144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D3DF799-8596-4583-BCFA-307CE897E348}"/>
                    </a:ext>
                  </a:extLst>
                </p:cNvPr>
                <p:cNvSpPr/>
                <p:nvPr/>
              </p:nvSpPr>
              <p:spPr>
                <a:xfrm>
                  <a:off x="10195560" y="3419856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fruits</a:t>
                  </a: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2BB10DAB-979F-474E-ADE9-78F98ED07FB6}"/>
                  </a:ext>
                </a:extLst>
              </p:cNvPr>
              <p:cNvGrpSpPr/>
              <p:nvPr/>
            </p:nvGrpSpPr>
            <p:grpSpPr>
              <a:xfrm>
                <a:off x="11204699" y="3709552"/>
                <a:ext cx="508117" cy="370473"/>
                <a:chOff x="10195560" y="3419856"/>
                <a:chExt cx="508117" cy="370473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D9DDD640-C374-402E-B964-8CDAF61FE08D}"/>
                    </a:ext>
                  </a:extLst>
                </p:cNvPr>
                <p:cNvSpPr/>
                <p:nvPr/>
              </p:nvSpPr>
              <p:spPr>
                <a:xfrm>
                  <a:off x="10228787" y="3456432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F711E7B-18ED-4250-9C92-324B01F933C2}"/>
                    </a:ext>
                  </a:extLst>
                </p:cNvPr>
                <p:cNvSpPr/>
                <p:nvPr/>
              </p:nvSpPr>
              <p:spPr>
                <a:xfrm>
                  <a:off x="10212237" y="3438144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4AA7C7DF-B86C-48A9-A0C5-6BDDE67515E6}"/>
                    </a:ext>
                  </a:extLst>
                </p:cNvPr>
                <p:cNvSpPr/>
                <p:nvPr/>
              </p:nvSpPr>
              <p:spPr>
                <a:xfrm>
                  <a:off x="10195560" y="3419856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ghosts</a:t>
                  </a:r>
                </a:p>
              </p:txBody>
            </p:sp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A60A804-A133-4C50-9C97-7A873EF17CE8}"/>
                </a:ext>
              </a:extLst>
            </p:cNvPr>
            <p:cNvSpPr txBox="1"/>
            <p:nvPr/>
          </p:nvSpPr>
          <p:spPr>
            <a:xfrm>
              <a:off x="2523693" y="1615002"/>
              <a:ext cx="2164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Highest-value action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0FA081-3CA1-4151-9F25-1FDE85240F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01E7AD5-A1D6-4E44-BFB2-8CFB1D554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B104606-9A1A-45E0-9FAD-0D4D2AF5CB62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17144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2220142" y="1233240"/>
            <a:ext cx="7925922" cy="44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/>
          <a:p>
            <a:pPr algn="l">
              <a:lnSpc>
                <a:spcPct val="120000"/>
              </a:lnSpc>
              <a:defRPr sz="25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lang="en-CA" sz="2250" dirty="0">
              <a:latin typeface="Optima"/>
              <a:cs typeface="Optim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68" y="1299223"/>
            <a:ext cx="7360355" cy="5486400"/>
          </a:xfrm>
          <a:prstGeom prst="rect">
            <a:avLst/>
          </a:prstGeom>
        </p:spPr>
      </p:pic>
      <p:sp>
        <p:nvSpPr>
          <p:cNvPr id="9" name="Shape 196">
            <a:extLst>
              <a:ext uri="{FF2B5EF4-FFF2-40B4-BE49-F238E27FC236}">
                <a16:creationId xmlns:a16="http://schemas.microsoft.com/office/drawing/2014/main" id="{D537AEA1-CD6D-45CB-9658-4DE2D3CB7DEF}"/>
              </a:ext>
            </a:extLst>
          </p:cNvPr>
          <p:cNvSpPr/>
          <p:nvPr/>
        </p:nvSpPr>
        <p:spPr>
          <a:xfrm>
            <a:off x="312176" y="336839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With executive memory</a:t>
            </a:r>
            <a:endParaRPr lang="en-CA" sz="3797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64CAA6-0861-4FE8-A9FE-E2E4EF8E8E52}"/>
              </a:ext>
            </a:extLst>
          </p:cNvPr>
          <p:cNvGrpSpPr/>
          <p:nvPr/>
        </p:nvGrpSpPr>
        <p:grpSpPr>
          <a:xfrm>
            <a:off x="9290955" y="1971609"/>
            <a:ext cx="2357120" cy="2925511"/>
            <a:chOff x="9290955" y="1971609"/>
            <a:chExt cx="2357120" cy="292551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A2E0D3-8F0D-4A37-B544-F508AC3CEF50}"/>
                </a:ext>
              </a:extLst>
            </p:cNvPr>
            <p:cNvGrpSpPr/>
            <p:nvPr/>
          </p:nvGrpSpPr>
          <p:grpSpPr>
            <a:xfrm>
              <a:off x="9290955" y="1971609"/>
              <a:ext cx="2357120" cy="2925511"/>
              <a:chOff x="9601200" y="1971609"/>
              <a:chExt cx="2357120" cy="292551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40F3AE4-E093-4D83-B258-99E69242D7F9}"/>
                  </a:ext>
                </a:extLst>
              </p:cNvPr>
              <p:cNvSpPr/>
              <p:nvPr/>
            </p:nvSpPr>
            <p:spPr>
              <a:xfrm>
                <a:off x="9601200" y="2708247"/>
                <a:ext cx="2357120" cy="218887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32669AB-7294-4216-8B2D-6BC7F3EAC95D}"/>
                  </a:ext>
                </a:extLst>
              </p:cNvPr>
              <p:cNvSpPr/>
              <p:nvPr/>
            </p:nvSpPr>
            <p:spPr>
              <a:xfrm>
                <a:off x="10539498" y="2911526"/>
                <a:ext cx="504301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Sum</a:t>
                </a:r>
                <a:endParaRPr lang="en-US" sz="1200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15417E0-C1AB-4CFC-8D22-C784CB734A8C}"/>
                  </a:ext>
                </a:extLst>
              </p:cNvPr>
              <p:cNvSpPr txBox="1"/>
              <p:nvPr/>
            </p:nvSpPr>
            <p:spPr>
              <a:xfrm>
                <a:off x="9733438" y="1971609"/>
                <a:ext cx="21643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Highest-value action</a:t>
                </a:r>
                <a:endParaRPr lang="en-US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1EEE0686-8E80-48DC-B298-91B0E44FA77A}"/>
                  </a:ext>
                </a:extLst>
              </p:cNvPr>
              <p:cNvSpPr/>
              <p:nvPr/>
            </p:nvSpPr>
            <p:spPr>
              <a:xfrm rot="16200000">
                <a:off x="10521913" y="2518946"/>
                <a:ext cx="539471" cy="175572"/>
              </a:xfrm>
              <a:prstGeom prst="rightArrow">
                <a:avLst>
                  <a:gd name="adj1" fmla="val 34616"/>
                  <a:gd name="adj2" fmla="val 756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5FCC4BDE-13E4-4CA9-B56E-3273C89A22FE}"/>
                  </a:ext>
                </a:extLst>
              </p:cNvPr>
              <p:cNvSpPr/>
              <p:nvPr/>
            </p:nvSpPr>
            <p:spPr>
              <a:xfrm rot="16200000">
                <a:off x="10693092" y="3476448"/>
                <a:ext cx="244481" cy="149583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0318EF-6891-4E9F-BD95-49E1F2BAC802}"/>
                  </a:ext>
                </a:extLst>
              </p:cNvPr>
              <p:cNvSpPr/>
              <p:nvPr/>
            </p:nvSpPr>
            <p:spPr>
              <a:xfrm>
                <a:off x="10539498" y="3712150"/>
                <a:ext cx="474890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99965C3-4009-4C89-B18F-A0FDC7AF7BE8}"/>
                  </a:ext>
                </a:extLst>
              </p:cNvPr>
              <p:cNvSpPr/>
              <p:nvPr/>
            </p:nvSpPr>
            <p:spPr>
              <a:xfrm>
                <a:off x="11369156" y="4477337"/>
                <a:ext cx="504301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explore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DDAFF0E-340E-4FF9-B97D-62D5EEA54615}"/>
                  </a:ext>
                </a:extLst>
              </p:cNvPr>
              <p:cNvSpPr/>
              <p:nvPr/>
            </p:nvSpPr>
            <p:spPr>
              <a:xfrm>
                <a:off x="10525578" y="3705898"/>
                <a:ext cx="504301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Norm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B6AE825-715B-4900-8FED-D6AF6160E2F8}"/>
                  </a:ext>
                </a:extLst>
              </p:cNvPr>
              <p:cNvSpPr/>
              <p:nvPr/>
            </p:nvSpPr>
            <p:spPr>
              <a:xfrm>
                <a:off x="10797656" y="4477337"/>
                <a:ext cx="504301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random</a:t>
                </a:r>
              </a:p>
            </p:txBody>
          </p:sp>
          <p:sp>
            <p:nvSpPr>
              <p:cNvPr id="31" name="Arrow: Right 30">
                <a:extLst>
                  <a:ext uri="{FF2B5EF4-FFF2-40B4-BE49-F238E27FC236}">
                    <a16:creationId xmlns:a16="http://schemas.microsoft.com/office/drawing/2014/main" id="{96E55A01-868E-44E1-90B1-3471064B76F7}"/>
                  </a:ext>
                </a:extLst>
              </p:cNvPr>
              <p:cNvSpPr/>
              <p:nvPr/>
            </p:nvSpPr>
            <p:spPr>
              <a:xfrm rot="17842283">
                <a:off x="10439693" y="4221842"/>
                <a:ext cx="306402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Arrow: Right 31">
                <a:extLst>
                  <a:ext uri="{FF2B5EF4-FFF2-40B4-BE49-F238E27FC236}">
                    <a16:creationId xmlns:a16="http://schemas.microsoft.com/office/drawing/2014/main" id="{6DC5AB98-76DA-406A-994E-810A968084BA}"/>
                  </a:ext>
                </a:extLst>
              </p:cNvPr>
              <p:cNvSpPr/>
              <p:nvPr/>
            </p:nvSpPr>
            <p:spPr>
              <a:xfrm rot="18876191">
                <a:off x="10093956" y="4215104"/>
                <a:ext cx="333896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Arrow: Right 32">
                <a:extLst>
                  <a:ext uri="{FF2B5EF4-FFF2-40B4-BE49-F238E27FC236}">
                    <a16:creationId xmlns:a16="http://schemas.microsoft.com/office/drawing/2014/main" id="{42970F0E-811D-4149-AA39-DF646B521EE1}"/>
                  </a:ext>
                </a:extLst>
              </p:cNvPr>
              <p:cNvSpPr/>
              <p:nvPr/>
            </p:nvSpPr>
            <p:spPr>
              <a:xfrm rot="2723809" flipH="1">
                <a:off x="11088012" y="4215102"/>
                <a:ext cx="333896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0A336C79-96B8-44D9-9D1A-BCCB284EC462}"/>
                  </a:ext>
                </a:extLst>
              </p:cNvPr>
              <p:cNvSpPr/>
              <p:nvPr/>
            </p:nvSpPr>
            <p:spPr>
              <a:xfrm rot="3757717" flipH="1">
                <a:off x="10773695" y="4228299"/>
                <a:ext cx="306402" cy="133378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2EDAF92-E5E7-4BF2-A132-6642D53B7A44}"/>
                  </a:ext>
                </a:extLst>
              </p:cNvPr>
              <p:cNvGrpSpPr/>
              <p:nvPr/>
            </p:nvGrpSpPr>
            <p:grpSpPr>
              <a:xfrm>
                <a:off x="9652529" y="4475206"/>
                <a:ext cx="508117" cy="370473"/>
                <a:chOff x="10195560" y="3419856"/>
                <a:chExt cx="508117" cy="370473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C2F0A60-788A-4F45-91B9-23CD86D981B3}"/>
                    </a:ext>
                  </a:extLst>
                </p:cNvPr>
                <p:cNvSpPr/>
                <p:nvPr/>
              </p:nvSpPr>
              <p:spPr>
                <a:xfrm>
                  <a:off x="10228787" y="3456432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4817CAF-875C-4CE0-9999-F4457DD2ABB4}"/>
                    </a:ext>
                  </a:extLst>
                </p:cNvPr>
                <p:cNvSpPr/>
                <p:nvPr/>
              </p:nvSpPr>
              <p:spPr>
                <a:xfrm>
                  <a:off x="10212237" y="3438144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3A01A2D-F898-416C-8E3E-5A11D6BCAE98}"/>
                    </a:ext>
                  </a:extLst>
                </p:cNvPr>
                <p:cNvSpPr/>
                <p:nvPr/>
              </p:nvSpPr>
              <p:spPr>
                <a:xfrm>
                  <a:off x="10195560" y="3419856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pellets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82789A6-ECE3-4D7A-A551-78E1298E9E3F}"/>
                  </a:ext>
                </a:extLst>
              </p:cNvPr>
              <p:cNvGrpSpPr/>
              <p:nvPr/>
            </p:nvGrpSpPr>
            <p:grpSpPr>
              <a:xfrm>
                <a:off x="10232424" y="4475206"/>
                <a:ext cx="508117" cy="370473"/>
                <a:chOff x="10195560" y="3419856"/>
                <a:chExt cx="508117" cy="370473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C451033-B2A1-4538-AA78-1B408ADE5E7B}"/>
                    </a:ext>
                  </a:extLst>
                </p:cNvPr>
                <p:cNvSpPr/>
                <p:nvPr/>
              </p:nvSpPr>
              <p:spPr>
                <a:xfrm>
                  <a:off x="10228787" y="3456432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3E11B56-2AA0-4525-84F6-08035A749E07}"/>
                    </a:ext>
                  </a:extLst>
                </p:cNvPr>
                <p:cNvSpPr/>
                <p:nvPr/>
              </p:nvSpPr>
              <p:spPr>
                <a:xfrm>
                  <a:off x="10212237" y="3438144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7B582D8-8D32-4BC4-BB4F-56E0173D8940}"/>
                    </a:ext>
                  </a:extLst>
                </p:cNvPr>
                <p:cNvSpPr/>
                <p:nvPr/>
              </p:nvSpPr>
              <p:spPr>
                <a:xfrm>
                  <a:off x="10195560" y="3419856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fruits</a:t>
                  </a: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1B31B49-595E-41F6-BE36-F65757BC435E}"/>
                  </a:ext>
                </a:extLst>
              </p:cNvPr>
              <p:cNvGrpSpPr/>
              <p:nvPr/>
            </p:nvGrpSpPr>
            <p:grpSpPr>
              <a:xfrm>
                <a:off x="11204699" y="3709552"/>
                <a:ext cx="508117" cy="370473"/>
                <a:chOff x="10195560" y="3419856"/>
                <a:chExt cx="508117" cy="370473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3A2058D-D7FC-4DB7-92E4-2430BAABED96}"/>
                    </a:ext>
                  </a:extLst>
                </p:cNvPr>
                <p:cNvSpPr/>
                <p:nvPr/>
              </p:nvSpPr>
              <p:spPr>
                <a:xfrm>
                  <a:off x="10228787" y="3456432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073D9A7-A0E1-4C79-9581-4C901DA7CD8F}"/>
                    </a:ext>
                  </a:extLst>
                </p:cNvPr>
                <p:cNvSpPr/>
                <p:nvPr/>
              </p:nvSpPr>
              <p:spPr>
                <a:xfrm>
                  <a:off x="10212237" y="3438144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A0D0766-87E3-424A-990E-9EF5423B7F89}"/>
                    </a:ext>
                  </a:extLst>
                </p:cNvPr>
                <p:cNvSpPr/>
                <p:nvPr/>
              </p:nvSpPr>
              <p:spPr>
                <a:xfrm>
                  <a:off x="10195560" y="3419856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ghosts</a:t>
                  </a:r>
                </a:p>
              </p:txBody>
            </p:sp>
          </p:grp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D978565-E216-4F37-8C9A-9752B07416D5}"/>
                </a:ext>
              </a:extLst>
            </p:cNvPr>
            <p:cNvSpPr/>
            <p:nvPr/>
          </p:nvSpPr>
          <p:spPr>
            <a:xfrm>
              <a:off x="9550891" y="3705897"/>
              <a:ext cx="504301" cy="3338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memory</a:t>
              </a:r>
            </a:p>
          </p:txBody>
        </p:sp>
        <p:sp>
          <p:nvSpPr>
            <p:cNvPr id="48" name="Arrow: Right 47">
              <a:extLst>
                <a:ext uri="{FF2B5EF4-FFF2-40B4-BE49-F238E27FC236}">
                  <a16:creationId xmlns:a16="http://schemas.microsoft.com/office/drawing/2014/main" id="{2775C2CF-2201-4279-98CF-FA655D32C1A6}"/>
                </a:ext>
              </a:extLst>
            </p:cNvPr>
            <p:cNvSpPr/>
            <p:nvPr/>
          </p:nvSpPr>
          <p:spPr>
            <a:xfrm rot="19255754">
              <a:off x="9892776" y="3462603"/>
              <a:ext cx="306402" cy="133378"/>
            </a:xfrm>
            <a:prstGeom prst="rightArrow">
              <a:avLst>
                <a:gd name="adj1" fmla="val 34616"/>
                <a:gd name="adj2" fmla="val 75642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BED3A419-DCBF-465D-AD39-BBCBDCCBA1F1}"/>
                </a:ext>
              </a:extLst>
            </p:cNvPr>
            <p:cNvSpPr/>
            <p:nvPr/>
          </p:nvSpPr>
          <p:spPr>
            <a:xfrm rot="2344246" flipH="1">
              <a:off x="10791514" y="3462496"/>
              <a:ext cx="306402" cy="133378"/>
            </a:xfrm>
            <a:prstGeom prst="rightArrow">
              <a:avLst>
                <a:gd name="adj1" fmla="val 34616"/>
                <a:gd name="adj2" fmla="val 75642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F589F-7624-4A73-82EC-416F28A0F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3314367-CE02-4F5F-947B-3890022BE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A45B1D1-4B3A-4EDC-BA25-B3EF7BEAE2FD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2759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3518452"/>
            <a:ext cx="12192000" cy="3339548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0ACFDD-E1A4-4E70-BE74-CDA65D7C9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95" y="6030499"/>
            <a:ext cx="1687866" cy="620871"/>
          </a:xfrm>
          <a:prstGeom prst="rect">
            <a:avLst/>
          </a:prstGeom>
        </p:spPr>
      </p:pic>
      <p:sp>
        <p:nvSpPr>
          <p:cNvPr id="22" name="Shape 191"/>
          <p:cNvSpPr/>
          <p:nvPr/>
        </p:nvSpPr>
        <p:spPr>
          <a:xfrm>
            <a:off x="1144761" y="4729168"/>
            <a:ext cx="11590002" cy="98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t">
            <a:spAutoFit/>
          </a:bodyPr>
          <a:lstStyle>
            <a:lvl1pPr algn="l">
              <a:defRPr sz="4300" i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US" sz="2941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Make RL algorithms reliable again</a:t>
            </a:r>
          </a:p>
          <a:p>
            <a:endParaRPr lang="en-CA" sz="984" i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Romain Laroche, </a:t>
            </a:r>
            <a:r>
              <a:rPr lang="en-CA" sz="1800" i="0" dirty="0" err="1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Raphaël</a:t>
            </a:r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lang="en-CA" sz="1800" i="0" dirty="0" err="1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Féraud</a:t>
            </a:r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Paul </a:t>
            </a:r>
            <a:r>
              <a:rPr lang="en-CA" sz="1800" i="0" dirty="0" err="1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Trichelair</a:t>
            </a:r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Kimia </a:t>
            </a:r>
            <a:r>
              <a:rPr lang="en-CA" sz="1800" i="0" dirty="0" err="1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Nadjahi</a:t>
            </a:r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</a:t>
            </a:r>
            <a:r>
              <a:rPr lang="en-CA" sz="1800" i="0" dirty="0" err="1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Rémi</a:t>
            </a:r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lang="en-CA" sz="1800" i="0" dirty="0" err="1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Tachet</a:t>
            </a:r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des Combes</a:t>
            </a:r>
          </a:p>
        </p:txBody>
      </p:sp>
      <p:pic>
        <p:nvPicPr>
          <p:cNvPr id="15" name="Picture 14" descr="A close up of a person&#10;&#10;Description automatically generated">
            <a:extLst>
              <a:ext uri="{FF2B5EF4-FFF2-40B4-BE49-F238E27FC236}">
                <a16:creationId xmlns:a16="http://schemas.microsoft.com/office/drawing/2014/main" id="{73EF92A8-3489-456B-B6DB-D81BA02D9C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3"/>
          <a:stretch/>
        </p:blipFill>
        <p:spPr>
          <a:xfrm>
            <a:off x="4476065" y="2828676"/>
            <a:ext cx="1371600" cy="1371600"/>
          </a:xfrm>
          <a:prstGeom prst="rect">
            <a:avLst/>
          </a:prstGeom>
          <a:ln w="38100">
            <a:solidFill>
              <a:srgbClr val="0072C6"/>
            </a:solidFill>
          </a:ln>
        </p:spPr>
      </p:pic>
      <p:pic>
        <p:nvPicPr>
          <p:cNvPr id="16" name="Picture 1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E37410C0-57F1-46D2-A198-A6DD043C36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" r="2551" b="4025"/>
          <a:stretch/>
        </p:blipFill>
        <p:spPr>
          <a:xfrm>
            <a:off x="2810413" y="2830664"/>
            <a:ext cx="1371600" cy="1371600"/>
          </a:xfrm>
          <a:prstGeom prst="rect">
            <a:avLst/>
          </a:prstGeom>
          <a:ln w="38100">
            <a:solidFill>
              <a:srgbClr val="0072C6"/>
            </a:solidFill>
          </a:ln>
        </p:spPr>
      </p:pic>
      <p:pic>
        <p:nvPicPr>
          <p:cNvPr id="17" name="Picture 1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B21541C-C0B9-4657-B91C-14A4909F30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6" r="9549" b="18348"/>
          <a:stretch/>
        </p:blipFill>
        <p:spPr>
          <a:xfrm>
            <a:off x="6141717" y="2828676"/>
            <a:ext cx="1371600" cy="1371600"/>
          </a:xfrm>
          <a:prstGeom prst="rect">
            <a:avLst/>
          </a:prstGeom>
          <a:ln w="38100">
            <a:solidFill>
              <a:srgbClr val="0072C6"/>
            </a:solidFill>
          </a:ln>
        </p:spPr>
      </p:pic>
      <p:pic>
        <p:nvPicPr>
          <p:cNvPr id="18" name="Picture 17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F15CE6E-953B-4F1F-A627-828CA96B26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61" y="2832652"/>
            <a:ext cx="1371600" cy="1371600"/>
          </a:xfrm>
          <a:prstGeom prst="rect">
            <a:avLst/>
          </a:prstGeom>
          <a:ln w="38100">
            <a:solidFill>
              <a:srgbClr val="0072C6"/>
            </a:solidFill>
          </a:ln>
        </p:spPr>
      </p:pic>
      <p:pic>
        <p:nvPicPr>
          <p:cNvPr id="23" name="Picture 22" descr="A picture containing sky&#10;&#10;Description automatically generated">
            <a:extLst>
              <a:ext uri="{FF2B5EF4-FFF2-40B4-BE49-F238E27FC236}">
                <a16:creationId xmlns:a16="http://schemas.microsoft.com/office/drawing/2014/main" id="{B3D56A66-FF29-4BA7-84AC-F381646EBA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595" y="627094"/>
            <a:ext cx="2540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7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3518452"/>
            <a:ext cx="12192000" cy="3339548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0ACFDD-E1A4-4E70-BE74-CDA65D7C9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95" y="6030499"/>
            <a:ext cx="1687866" cy="620871"/>
          </a:xfrm>
          <a:prstGeom prst="rect">
            <a:avLst/>
          </a:prstGeom>
        </p:spPr>
      </p:pic>
      <p:sp>
        <p:nvSpPr>
          <p:cNvPr id="22" name="Shape 191"/>
          <p:cNvSpPr/>
          <p:nvPr/>
        </p:nvSpPr>
        <p:spPr>
          <a:xfrm>
            <a:off x="1144761" y="4729168"/>
            <a:ext cx="11590002" cy="98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t">
            <a:spAutoFit/>
          </a:bodyPr>
          <a:lstStyle>
            <a:lvl1pPr algn="l">
              <a:defRPr sz="4300" i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US" sz="2941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Improve the Reliability with Ensemble Learning</a:t>
            </a:r>
          </a:p>
          <a:p>
            <a:endParaRPr lang="en-CA" sz="984" i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Romain Laroche, </a:t>
            </a:r>
            <a:r>
              <a:rPr lang="en-CA" sz="1800" i="0" dirty="0" err="1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Raphaël</a:t>
            </a:r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lang="en-CA" sz="1800" i="0" dirty="0" err="1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Féraud</a:t>
            </a:r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</a:p>
        </p:txBody>
      </p:sp>
      <p:pic>
        <p:nvPicPr>
          <p:cNvPr id="7" name="Picture 6" descr="A picture containing sky&#10;&#10;Description automatically generated">
            <a:extLst>
              <a:ext uri="{FF2B5EF4-FFF2-40B4-BE49-F238E27FC236}">
                <a16:creationId xmlns:a16="http://schemas.microsoft.com/office/drawing/2014/main" id="{E5CB7434-4257-42C6-9DAA-8FCC792D1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595" y="627094"/>
            <a:ext cx="2540000" cy="1524000"/>
          </a:xfrm>
          <a:prstGeom prst="rect">
            <a:avLst/>
          </a:prstGeom>
        </p:spPr>
      </p:pic>
      <p:pic>
        <p:nvPicPr>
          <p:cNvPr id="8" name="Picture 7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CCA4C71F-5274-4937-8D89-502492C8D8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61" y="2832652"/>
            <a:ext cx="1371600" cy="1371600"/>
          </a:xfrm>
          <a:prstGeom prst="rect">
            <a:avLst/>
          </a:prstGeom>
          <a:ln w="38100">
            <a:solidFill>
              <a:srgbClr val="0072C6"/>
            </a:solidFill>
          </a:ln>
        </p:spPr>
      </p:pic>
    </p:spTree>
    <p:extLst>
      <p:ext uri="{BB962C8B-B14F-4D97-AF65-F5344CB8AC3E}">
        <p14:creationId xmlns:p14="http://schemas.microsoft.com/office/powerpoint/2010/main" val="31306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3EB4366-5CCA-4DE8-83D7-8844A415E525}"/>
              </a:ext>
            </a:extLst>
          </p:cNvPr>
          <p:cNvGrpSpPr/>
          <p:nvPr/>
        </p:nvGrpSpPr>
        <p:grpSpPr>
          <a:xfrm>
            <a:off x="5786543" y="2843160"/>
            <a:ext cx="1730712" cy="2549610"/>
            <a:chOff x="7116441" y="3643260"/>
            <a:chExt cx="1730712" cy="2549610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2F77B6E-A10F-4C7E-ADA0-1B237A826589}"/>
                </a:ext>
              </a:extLst>
            </p:cNvPr>
            <p:cNvGrpSpPr/>
            <p:nvPr/>
          </p:nvGrpSpPr>
          <p:grpSpPr>
            <a:xfrm>
              <a:off x="7116441" y="3643260"/>
              <a:ext cx="1730712" cy="2108312"/>
              <a:chOff x="7116441" y="3643260"/>
              <a:chExt cx="1730712" cy="2108312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7B9E9E1-454F-41CB-897B-119509986AE1}"/>
                  </a:ext>
                </a:extLst>
              </p:cNvPr>
              <p:cNvSpPr/>
              <p:nvPr/>
            </p:nvSpPr>
            <p:spPr>
              <a:xfrm>
                <a:off x="7116441" y="4298834"/>
                <a:ext cx="1730712" cy="145273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1AC3203-CCBB-4C33-88B0-6E6A4CAEE9A6}"/>
                  </a:ext>
                </a:extLst>
              </p:cNvPr>
              <p:cNvSpPr/>
              <p:nvPr/>
            </p:nvSpPr>
            <p:spPr>
              <a:xfrm>
                <a:off x="7218456" y="5298713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26F2EFD-5878-49EA-BA14-CAE37CDDC070}"/>
                  </a:ext>
                </a:extLst>
              </p:cNvPr>
              <p:cNvSpPr/>
              <p:nvPr/>
            </p:nvSpPr>
            <p:spPr>
              <a:xfrm>
                <a:off x="7744352" y="4581377"/>
                <a:ext cx="474890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28942D2-BE24-4938-A910-FDDBD17F4D33}"/>
                  </a:ext>
                </a:extLst>
              </p:cNvPr>
              <p:cNvSpPr/>
              <p:nvPr/>
            </p:nvSpPr>
            <p:spPr>
              <a:xfrm>
                <a:off x="8269908" y="5298713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0C4BD7C-A3F2-4D4D-A1E6-ABC3D8913045}"/>
                  </a:ext>
                </a:extLst>
              </p:cNvPr>
              <p:cNvSpPr txBox="1"/>
              <p:nvPr/>
            </p:nvSpPr>
            <p:spPr>
              <a:xfrm>
                <a:off x="7161622" y="3643260"/>
                <a:ext cx="1622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Follow the best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64BFBF93-4AC3-4E4D-AC0D-54D807A9E0A6}"/>
                  </a:ext>
                </a:extLst>
              </p:cNvPr>
              <p:cNvSpPr/>
              <p:nvPr/>
            </p:nvSpPr>
            <p:spPr>
              <a:xfrm rot="16200000">
                <a:off x="7697005" y="4193917"/>
                <a:ext cx="539471" cy="165333"/>
              </a:xfrm>
              <a:prstGeom prst="rightArrow">
                <a:avLst>
                  <a:gd name="adj1" fmla="val 34616"/>
                  <a:gd name="adj2" fmla="val 756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904F5103-F884-45BA-83CE-FB81C24E3BE5}"/>
                  </a:ext>
                </a:extLst>
              </p:cNvPr>
              <p:cNvSpPr/>
              <p:nvPr/>
            </p:nvSpPr>
            <p:spPr>
              <a:xfrm>
                <a:off x="7745882" y="5297285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Arrow: Right 93">
                <a:extLst>
                  <a:ext uri="{FF2B5EF4-FFF2-40B4-BE49-F238E27FC236}">
                    <a16:creationId xmlns:a16="http://schemas.microsoft.com/office/drawing/2014/main" id="{E4F1FCFD-86A7-4FE1-A471-F1F6EADE68B7}"/>
                  </a:ext>
                </a:extLst>
              </p:cNvPr>
              <p:cNvSpPr/>
              <p:nvPr/>
            </p:nvSpPr>
            <p:spPr>
              <a:xfrm rot="16200000">
                <a:off x="7828597" y="5054136"/>
                <a:ext cx="306402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Arrow: Right 94">
                <a:extLst>
                  <a:ext uri="{FF2B5EF4-FFF2-40B4-BE49-F238E27FC236}">
                    <a16:creationId xmlns:a16="http://schemas.microsoft.com/office/drawing/2014/main" id="{49FCD1B4-B95C-4489-99C1-81700F79B435}"/>
                  </a:ext>
                </a:extLst>
              </p:cNvPr>
              <p:cNvSpPr/>
              <p:nvPr/>
            </p:nvSpPr>
            <p:spPr>
              <a:xfrm rot="18000000">
                <a:off x="7500497" y="5052013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Arrow: Right 95">
                <a:extLst>
                  <a:ext uri="{FF2B5EF4-FFF2-40B4-BE49-F238E27FC236}">
                    <a16:creationId xmlns:a16="http://schemas.microsoft.com/office/drawing/2014/main" id="{C9D30C3D-DDD5-49CA-A437-EB19D07F4627}"/>
                  </a:ext>
                </a:extLst>
              </p:cNvPr>
              <p:cNvSpPr/>
              <p:nvPr/>
            </p:nvSpPr>
            <p:spPr>
              <a:xfrm rot="14400000">
                <a:off x="8128859" y="5053616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0759B5E-9C21-49B8-910E-9793DEF819A4}"/>
                </a:ext>
              </a:extLst>
            </p:cNvPr>
            <p:cNvSpPr txBox="1"/>
            <p:nvPr/>
          </p:nvSpPr>
          <p:spPr>
            <a:xfrm>
              <a:off x="7292899" y="5823538"/>
              <a:ext cx="1375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algorithms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B7870CC-DC77-4D04-A551-6F5DCC64B67A}"/>
              </a:ext>
            </a:extLst>
          </p:cNvPr>
          <p:cNvGrpSpPr/>
          <p:nvPr/>
        </p:nvGrpSpPr>
        <p:grpSpPr>
          <a:xfrm>
            <a:off x="5786539" y="2848048"/>
            <a:ext cx="1730712" cy="2544722"/>
            <a:chOff x="7116441" y="3648148"/>
            <a:chExt cx="1730712" cy="254472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D425DC1-B0D6-4334-9A1C-B61EDF6F6662}"/>
                </a:ext>
              </a:extLst>
            </p:cNvPr>
            <p:cNvGrpSpPr/>
            <p:nvPr/>
          </p:nvGrpSpPr>
          <p:grpSpPr>
            <a:xfrm>
              <a:off x="7116441" y="3648148"/>
              <a:ext cx="1730712" cy="2103424"/>
              <a:chOff x="7116441" y="3648148"/>
              <a:chExt cx="1730712" cy="2103424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E1A1EDC-1999-4C92-A640-EA32AC2E4801}"/>
                  </a:ext>
                </a:extLst>
              </p:cNvPr>
              <p:cNvSpPr/>
              <p:nvPr/>
            </p:nvSpPr>
            <p:spPr>
              <a:xfrm>
                <a:off x="7116441" y="4298834"/>
                <a:ext cx="1730712" cy="145273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1A2987A-9604-435D-83FD-721BE47B9EE3}"/>
                  </a:ext>
                </a:extLst>
              </p:cNvPr>
              <p:cNvSpPr/>
              <p:nvPr/>
            </p:nvSpPr>
            <p:spPr>
              <a:xfrm>
                <a:off x="7218456" y="5298713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88AFEC94-92A3-44FA-978B-7A1512CCDD87}"/>
                  </a:ext>
                </a:extLst>
              </p:cNvPr>
              <p:cNvSpPr/>
              <p:nvPr/>
            </p:nvSpPr>
            <p:spPr>
              <a:xfrm>
                <a:off x="7744352" y="4581377"/>
                <a:ext cx="474890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B92DEA7-2EFC-4A19-A999-C1F624FBDD06}"/>
                  </a:ext>
                </a:extLst>
              </p:cNvPr>
              <p:cNvSpPr/>
              <p:nvPr/>
            </p:nvSpPr>
            <p:spPr>
              <a:xfrm>
                <a:off x="8269908" y="5298713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AE392CA-1AE3-4A94-B71A-9F6710140668}"/>
                  </a:ext>
                </a:extLst>
              </p:cNvPr>
              <p:cNvSpPr txBox="1"/>
              <p:nvPr/>
            </p:nvSpPr>
            <p:spPr>
              <a:xfrm>
                <a:off x="7541043" y="3648148"/>
                <a:ext cx="788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Action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Arrow: Right 73">
                <a:extLst>
                  <a:ext uri="{FF2B5EF4-FFF2-40B4-BE49-F238E27FC236}">
                    <a16:creationId xmlns:a16="http://schemas.microsoft.com/office/drawing/2014/main" id="{E546FDF2-225A-4CB2-A47D-BA6B0CA8D3B6}"/>
                  </a:ext>
                </a:extLst>
              </p:cNvPr>
              <p:cNvSpPr/>
              <p:nvPr/>
            </p:nvSpPr>
            <p:spPr>
              <a:xfrm rot="16200000">
                <a:off x="7697005" y="4193917"/>
                <a:ext cx="539471" cy="165333"/>
              </a:xfrm>
              <a:prstGeom prst="rightArrow">
                <a:avLst>
                  <a:gd name="adj1" fmla="val 34616"/>
                  <a:gd name="adj2" fmla="val 756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35FA67B-3DF4-4E58-816A-2EC30AAD654A}"/>
                  </a:ext>
                </a:extLst>
              </p:cNvPr>
              <p:cNvSpPr/>
              <p:nvPr/>
            </p:nvSpPr>
            <p:spPr>
              <a:xfrm>
                <a:off x="7745882" y="5297285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Arrow: Right 75">
                <a:extLst>
                  <a:ext uri="{FF2B5EF4-FFF2-40B4-BE49-F238E27FC236}">
                    <a16:creationId xmlns:a16="http://schemas.microsoft.com/office/drawing/2014/main" id="{F32493E7-A7EE-489C-AD31-342C9A59492A}"/>
                  </a:ext>
                </a:extLst>
              </p:cNvPr>
              <p:cNvSpPr/>
              <p:nvPr/>
            </p:nvSpPr>
            <p:spPr>
              <a:xfrm rot="16200000">
                <a:off x="7828597" y="5054136"/>
                <a:ext cx="306402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Arrow: Right 76">
                <a:extLst>
                  <a:ext uri="{FF2B5EF4-FFF2-40B4-BE49-F238E27FC236}">
                    <a16:creationId xmlns:a16="http://schemas.microsoft.com/office/drawing/2014/main" id="{13B80039-E0D2-4C01-AF26-6668CC1FBA8F}"/>
                  </a:ext>
                </a:extLst>
              </p:cNvPr>
              <p:cNvSpPr/>
              <p:nvPr/>
            </p:nvSpPr>
            <p:spPr>
              <a:xfrm rot="18000000">
                <a:off x="7500497" y="5052013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Arrow: Right 77">
                <a:extLst>
                  <a:ext uri="{FF2B5EF4-FFF2-40B4-BE49-F238E27FC236}">
                    <a16:creationId xmlns:a16="http://schemas.microsoft.com/office/drawing/2014/main" id="{FC5BCAFC-8D06-4BDA-89D3-B34CD5729F1A}"/>
                  </a:ext>
                </a:extLst>
              </p:cNvPr>
              <p:cNvSpPr/>
              <p:nvPr/>
            </p:nvSpPr>
            <p:spPr>
              <a:xfrm rot="14400000">
                <a:off x="8128859" y="5053616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BD5CE4F-271B-416F-8B62-8C9943E82D3C}"/>
                </a:ext>
              </a:extLst>
            </p:cNvPr>
            <p:cNvSpPr txBox="1"/>
            <p:nvPr/>
          </p:nvSpPr>
          <p:spPr>
            <a:xfrm>
              <a:off x="7481541" y="5823538"/>
              <a:ext cx="997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Advisors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B95FD6-7082-4D4B-B71B-AE737C4030EC}"/>
              </a:ext>
            </a:extLst>
          </p:cNvPr>
          <p:cNvGrpSpPr/>
          <p:nvPr/>
        </p:nvGrpSpPr>
        <p:grpSpPr>
          <a:xfrm>
            <a:off x="3119728" y="2990767"/>
            <a:ext cx="2476743" cy="2402003"/>
            <a:chOff x="242273" y="3790867"/>
            <a:chExt cx="2476743" cy="240200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C127829-8661-4C26-A1DD-6B5828D3870D}"/>
                </a:ext>
              </a:extLst>
            </p:cNvPr>
            <p:cNvGrpSpPr/>
            <p:nvPr/>
          </p:nvGrpSpPr>
          <p:grpSpPr>
            <a:xfrm>
              <a:off x="242273" y="3790867"/>
              <a:ext cx="1829012" cy="2402003"/>
              <a:chOff x="260679" y="3604031"/>
              <a:chExt cx="2122488" cy="27898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58F6A78-C95E-4471-B3B9-D9C0C2A81B06}"/>
                  </a:ext>
                </a:extLst>
              </p:cNvPr>
              <p:cNvSpPr/>
              <p:nvPr/>
            </p:nvSpPr>
            <p:spPr>
              <a:xfrm>
                <a:off x="374751" y="4191554"/>
                <a:ext cx="2008416" cy="168727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1BB68A5-36AA-4272-8E66-2673ABA7EC2A}"/>
                  </a:ext>
                </a:extLst>
              </p:cNvPr>
              <p:cNvSpPr/>
              <p:nvPr/>
            </p:nvSpPr>
            <p:spPr>
              <a:xfrm>
                <a:off x="1103415" y="4816862"/>
                <a:ext cx="551089" cy="387804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Arrow: Right 4">
                <a:extLst>
                  <a:ext uri="{FF2B5EF4-FFF2-40B4-BE49-F238E27FC236}">
                    <a16:creationId xmlns:a16="http://schemas.microsoft.com/office/drawing/2014/main" id="{8B703347-17CF-4DF8-ACE7-3D55243A5E66}"/>
                  </a:ext>
                </a:extLst>
              </p:cNvPr>
              <p:cNvSpPr/>
              <p:nvPr/>
            </p:nvSpPr>
            <p:spPr>
              <a:xfrm rot="16200000">
                <a:off x="1179615" y="3835130"/>
                <a:ext cx="398689" cy="191860"/>
              </a:xfrm>
              <a:prstGeom prst="rightArrow">
                <a:avLst>
                  <a:gd name="adj1" fmla="val 34616"/>
                  <a:gd name="adj2" fmla="val 756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702F1E9-5EE1-4124-90E3-853065BD0E37}"/>
                  </a:ext>
                </a:extLst>
              </p:cNvPr>
              <p:cNvSpPr txBox="1"/>
              <p:nvPr/>
            </p:nvSpPr>
            <p:spPr>
              <a:xfrm>
                <a:off x="260679" y="3604031"/>
                <a:ext cx="915599" cy="428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Action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72CCEEE-9FC7-4FB7-ACB3-6241ECBD2A76}"/>
                  </a:ext>
                </a:extLst>
              </p:cNvPr>
              <p:cNvSpPr txBox="1"/>
              <p:nvPr/>
            </p:nvSpPr>
            <p:spPr>
              <a:xfrm>
                <a:off x="943047" y="5964871"/>
                <a:ext cx="1291881" cy="428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concern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8" name="Arrow: Right 87">
              <a:extLst>
                <a:ext uri="{FF2B5EF4-FFF2-40B4-BE49-F238E27FC236}">
                  <a16:creationId xmlns:a16="http://schemas.microsoft.com/office/drawing/2014/main" id="{A86EBBCA-9EA5-4B24-BC83-CAFAC5715224}"/>
                </a:ext>
              </a:extLst>
            </p:cNvPr>
            <p:cNvSpPr/>
            <p:nvPr/>
          </p:nvSpPr>
          <p:spPr>
            <a:xfrm>
              <a:off x="2305488" y="4875589"/>
              <a:ext cx="413528" cy="274728"/>
            </a:xfrm>
            <a:prstGeom prst="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Shape 196">
            <a:extLst>
              <a:ext uri="{FF2B5EF4-FFF2-40B4-BE49-F238E27FC236}">
                <a16:creationId xmlns:a16="http://schemas.microsoft.com/office/drawing/2014/main" id="{A90780E5-CE48-4BA1-A602-A440162F936B}"/>
              </a:ext>
            </a:extLst>
          </p:cNvPr>
          <p:cNvSpPr/>
          <p:nvPr/>
        </p:nvSpPr>
        <p:spPr>
          <a:xfrm>
            <a:off x="312176" y="293160"/>
            <a:ext cx="10252410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Ensemble of RL algorithms with </a:t>
            </a:r>
            <a:r>
              <a:rPr kumimoji="0" lang="en-CA" sz="3797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MAd</a:t>
            </a: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-RL</a:t>
            </a:r>
            <a:endParaRPr kumimoji="0" lang="en-CA" sz="379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Segoe U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69C0F4-27D6-48B1-B842-E1534C897CE1}"/>
              </a:ext>
            </a:extLst>
          </p:cNvPr>
          <p:cNvSpPr/>
          <p:nvPr/>
        </p:nvSpPr>
        <p:spPr>
          <a:xfrm>
            <a:off x="1331683" y="1739503"/>
            <a:ext cx="8350264" cy="552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kumimoji="0" lang="en-CA" sz="267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MAd</a:t>
            </a:r>
            <a:r>
              <a:rPr kumimoji="0" lang="en-CA" sz="267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-RL idea: </a:t>
            </a:r>
            <a:r>
              <a:rPr kumimoji="0" lang="en-CA" sz="267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Divide and Conquer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4D530F-C4C0-4F00-A91D-FD617B7D0872}"/>
              </a:ext>
            </a:extLst>
          </p:cNvPr>
          <p:cNvSpPr/>
          <p:nvPr/>
        </p:nvSpPr>
        <p:spPr>
          <a:xfrm>
            <a:off x="1331679" y="1739501"/>
            <a:ext cx="8350264" cy="552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kumimoji="0" lang="en-CA" sz="267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Main idea: </a:t>
            </a:r>
            <a:r>
              <a:rPr kumimoji="0" lang="en-CA" sz="267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UI Light" panose="020B0502040204020203" pitchFamily="34" charset="0"/>
                <a:ea typeface="Segoe UI"/>
                <a:cs typeface="Segoe UI Light" panose="020B0502040204020203" pitchFamily="34" charset="0"/>
                <a:sym typeface="Segoe UI"/>
              </a:rPr>
              <a:t>Select the best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462E5-F867-4423-90EC-1A369FD922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7AEB719-A83E-4629-AE2E-7C55B55066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381F010-7F51-4309-9319-07017A6A1084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397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96">
            <a:extLst>
              <a:ext uri="{FF2B5EF4-FFF2-40B4-BE49-F238E27FC236}">
                <a16:creationId xmlns:a16="http://schemas.microsoft.com/office/drawing/2014/main" id="{06EBA98D-C87B-46AB-AB17-17689947F3F5}"/>
              </a:ext>
            </a:extLst>
          </p:cNvPr>
          <p:cNvSpPr/>
          <p:nvPr/>
        </p:nvSpPr>
        <p:spPr>
          <a:xfrm>
            <a:off x="312176" y="293160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Short bio</a:t>
            </a:r>
          </a:p>
        </p:txBody>
      </p:sp>
      <p:pic>
        <p:nvPicPr>
          <p:cNvPr id="2054" name="Picture 6" descr="RÃ©sultats de recherche d'images pour Â«Â microsoft researchÂ Â»">
            <a:extLst>
              <a:ext uri="{FF2B5EF4-FFF2-40B4-BE49-F238E27FC236}">
                <a16:creationId xmlns:a16="http://schemas.microsoft.com/office/drawing/2014/main" id="{465A37DE-EE99-4408-80CC-29229E271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96" y="4027626"/>
            <a:ext cx="2677467" cy="74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Ã©sultats de recherche d'images pour Â«Â canadaflagÂ Â»">
            <a:extLst>
              <a:ext uri="{FF2B5EF4-FFF2-40B4-BE49-F238E27FC236}">
                <a16:creationId xmlns:a16="http://schemas.microsoft.com/office/drawing/2014/main" id="{578DF9F8-FD72-45D4-88DB-19121CBF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164" y="5010772"/>
            <a:ext cx="1253529" cy="83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Ã©sultats de recherche d'images pour Â«Â soundÂ Â»">
            <a:extLst>
              <a:ext uri="{FF2B5EF4-FFF2-40B4-BE49-F238E27FC236}">
                <a16:creationId xmlns:a16="http://schemas.microsoft.com/office/drawing/2014/main" id="{524D1096-64FD-4A4B-A1C1-32CA9D922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61" y="5055489"/>
            <a:ext cx="645079" cy="36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Ã©sultats de recherche d'images pour Â«Â robot humanÂ Â»">
            <a:extLst>
              <a:ext uri="{FF2B5EF4-FFF2-40B4-BE49-F238E27FC236}">
                <a16:creationId xmlns:a16="http://schemas.microsoft.com/office/drawing/2014/main" id="{8CE072FC-5DB8-4D04-A943-CA013A88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29" y="5439382"/>
            <a:ext cx="1657124" cy="12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5FCB37-C9E5-4EA3-A5CE-8851C630B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1579" y="1974536"/>
            <a:ext cx="3545258" cy="1454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443DDC-02E4-4877-A941-4CEAD2D57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078" y="5439382"/>
            <a:ext cx="1165644" cy="124890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CB9A74A-E213-44A9-9229-1AA76FF2E0AE}"/>
              </a:ext>
            </a:extLst>
          </p:cNvPr>
          <p:cNvGrpSpPr/>
          <p:nvPr/>
        </p:nvGrpSpPr>
        <p:grpSpPr>
          <a:xfrm>
            <a:off x="797422" y="1685925"/>
            <a:ext cx="4923210" cy="3375280"/>
            <a:chOff x="797422" y="1685925"/>
            <a:chExt cx="4923210" cy="337528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5C3F596-561D-4807-B5C0-C08A0E654D5E}"/>
                </a:ext>
              </a:extLst>
            </p:cNvPr>
            <p:cNvGrpSpPr/>
            <p:nvPr/>
          </p:nvGrpSpPr>
          <p:grpSpPr>
            <a:xfrm>
              <a:off x="3348532" y="2595485"/>
              <a:ext cx="2372100" cy="2438968"/>
              <a:chOff x="3348532" y="2595485"/>
              <a:chExt cx="2372100" cy="243896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192E700-E1D2-497F-A7DB-DEE643BC564D}"/>
                  </a:ext>
                </a:extLst>
              </p:cNvPr>
              <p:cNvGrpSpPr/>
              <p:nvPr/>
            </p:nvGrpSpPr>
            <p:grpSpPr>
              <a:xfrm>
                <a:off x="3348532" y="2595485"/>
                <a:ext cx="2372100" cy="2438968"/>
                <a:chOff x="3348532" y="2595485"/>
                <a:chExt cx="2372100" cy="2438968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E581A7DC-9FA1-43E2-8694-B7B8F4A287C0}"/>
                    </a:ext>
                  </a:extLst>
                </p:cNvPr>
                <p:cNvGrpSpPr/>
                <p:nvPr/>
              </p:nvGrpSpPr>
              <p:grpSpPr>
                <a:xfrm>
                  <a:off x="3348532" y="2595485"/>
                  <a:ext cx="2372100" cy="2438968"/>
                  <a:chOff x="3348532" y="2595485"/>
                  <a:chExt cx="2372100" cy="2438968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9AF943C0-CB79-43B3-8EB5-4FC79356CE97}"/>
                      </a:ext>
                    </a:extLst>
                  </p:cNvPr>
                  <p:cNvGrpSpPr/>
                  <p:nvPr/>
                </p:nvGrpSpPr>
                <p:grpSpPr>
                  <a:xfrm>
                    <a:off x="3348532" y="2595485"/>
                    <a:ext cx="2372100" cy="2438968"/>
                    <a:chOff x="3348532" y="2595485"/>
                    <a:chExt cx="2372100" cy="2438968"/>
                  </a:xfrm>
                </p:grpSpPr>
                <p:pic>
                  <p:nvPicPr>
                    <p:cNvPr id="2066" name="Picture 18" descr="RÃ©sultats de recherche d'images pour Â«Â house iconÂ Â»">
                      <a:extLst>
                        <a:ext uri="{FF2B5EF4-FFF2-40B4-BE49-F238E27FC236}">
                          <a16:creationId xmlns:a16="http://schemas.microsoft.com/office/drawing/2014/main" id="{08291CF6-01C7-4DF3-BBDD-D7C61704B28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460029" y="3136710"/>
                      <a:ext cx="1897743" cy="18977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32" name="Isosceles Triangle 31">
                      <a:extLst>
                        <a:ext uri="{FF2B5EF4-FFF2-40B4-BE49-F238E27FC236}">
                          <a16:creationId xmlns:a16="http://schemas.microsoft.com/office/drawing/2014/main" id="{A9A52588-B67C-4864-B055-81CDF8F6EFB3}"/>
                        </a:ext>
                      </a:extLst>
                    </p:cNvPr>
                    <p:cNvSpPr/>
                    <p:nvPr/>
                  </p:nvSpPr>
                  <p:spPr>
                    <a:xfrm rot="4599152">
                      <a:off x="3228789" y="2808355"/>
                      <a:ext cx="1226457" cy="986971"/>
                    </a:xfrm>
                    <a:prstGeom prst="triangl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9" name="Isosceles Triangle 18">
                      <a:extLst>
                        <a:ext uri="{FF2B5EF4-FFF2-40B4-BE49-F238E27FC236}">
                          <a16:creationId xmlns:a16="http://schemas.microsoft.com/office/drawing/2014/main" id="{BD0D9C63-67ED-4F43-8A97-CE71A02B507C}"/>
                        </a:ext>
                      </a:extLst>
                    </p:cNvPr>
                    <p:cNvSpPr/>
                    <p:nvPr/>
                  </p:nvSpPr>
                  <p:spPr>
                    <a:xfrm rot="2704624">
                      <a:off x="4613918" y="2715228"/>
                      <a:ext cx="1226457" cy="986971"/>
                    </a:xfrm>
                    <a:prstGeom prst="triangl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3" name="Isosceles Triangle 32">
                      <a:extLst>
                        <a:ext uri="{FF2B5EF4-FFF2-40B4-BE49-F238E27FC236}">
                          <a16:creationId xmlns:a16="http://schemas.microsoft.com/office/drawing/2014/main" id="{BEFF072C-D024-4037-A5EC-D873AA8172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0855" y="3307896"/>
                      <a:ext cx="1505727" cy="756016"/>
                    </a:xfrm>
                    <a:prstGeom prst="triangl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828C91A4-EAF2-406D-A87A-E44A4EA5C993}"/>
                      </a:ext>
                    </a:extLst>
                  </p:cNvPr>
                  <p:cNvSpPr/>
                  <p:nvPr/>
                </p:nvSpPr>
                <p:spPr>
                  <a:xfrm>
                    <a:off x="3833335" y="4049397"/>
                    <a:ext cx="1299470" cy="8636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A10BE3D-B36A-4CB9-86BF-6210F8718DBC}"/>
                    </a:ext>
                  </a:extLst>
                </p:cNvPr>
                <p:cNvSpPr/>
                <p:nvPr/>
              </p:nvSpPr>
              <p:spPr>
                <a:xfrm>
                  <a:off x="3394411" y="4162360"/>
                  <a:ext cx="286595" cy="8636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FF6E108-009E-4BA0-A1AB-996FCC15C10F}"/>
                    </a:ext>
                  </a:extLst>
                </p:cNvPr>
                <p:cNvSpPr/>
                <p:nvPr/>
              </p:nvSpPr>
              <p:spPr>
                <a:xfrm>
                  <a:off x="5139638" y="4162360"/>
                  <a:ext cx="286595" cy="8636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8A947-351F-449A-8BA1-3643C5D5CDA1}"/>
                  </a:ext>
                </a:extLst>
              </p:cNvPr>
              <p:cNvSpPr/>
              <p:nvPr/>
            </p:nvSpPr>
            <p:spPr>
              <a:xfrm rot="18865214">
                <a:off x="4836895" y="3651481"/>
                <a:ext cx="286595" cy="8636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8B24D96-DA3D-4ADA-A0C2-E7A11CAFB307}"/>
                </a:ext>
              </a:extLst>
            </p:cNvPr>
            <p:cNvSpPr/>
            <p:nvPr/>
          </p:nvSpPr>
          <p:spPr>
            <a:xfrm>
              <a:off x="4979468" y="3926849"/>
              <a:ext cx="188686" cy="1877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2050" name="Picture 2" descr="RÃ©sultats de recherche d'images pour Â«Â orange labsÂ Â»">
              <a:extLst>
                <a:ext uri="{FF2B5EF4-FFF2-40B4-BE49-F238E27FC236}">
                  <a16:creationId xmlns:a16="http://schemas.microsoft.com/office/drawing/2014/main" id="{79A6AAAF-5AB4-48A9-AE47-93330AD34D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1" t="28737" r="44092" b="28420"/>
            <a:stretch/>
          </p:blipFill>
          <p:spPr bwMode="auto">
            <a:xfrm>
              <a:off x="4414344" y="1685925"/>
              <a:ext cx="943428" cy="907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RÃ©sultats de recherche d'images pour Â«Â computer iconÂ Â»">
              <a:extLst>
                <a:ext uri="{FF2B5EF4-FFF2-40B4-BE49-F238E27FC236}">
                  <a16:creationId xmlns:a16="http://schemas.microsoft.com/office/drawing/2014/main" id="{9D3F19DC-BEF9-4DB0-BFE0-D9E0F78B0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980" y="3947885"/>
              <a:ext cx="1086568" cy="10865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68" name="Picture 20" descr="RÃ©sultats de recherche d'images pour Â«Â stickman talkÂ Â»">
              <a:extLst>
                <a:ext uri="{FF2B5EF4-FFF2-40B4-BE49-F238E27FC236}">
                  <a16:creationId xmlns:a16="http://schemas.microsoft.com/office/drawing/2014/main" id="{B2F2A542-6327-496D-86B9-CB273629A1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65" t="10679" r="52158" b="6302"/>
            <a:stretch/>
          </p:blipFill>
          <p:spPr bwMode="auto">
            <a:xfrm>
              <a:off x="797422" y="3283205"/>
              <a:ext cx="558800" cy="177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67D168-46DC-433F-9BCA-2DD1C940C7DA}"/>
                </a:ext>
              </a:extLst>
            </p:cNvPr>
            <p:cNvSpPr txBox="1"/>
            <p:nvPr/>
          </p:nvSpPr>
          <p:spPr>
            <a:xfrm>
              <a:off x="1675392" y="4511233"/>
              <a:ext cx="1527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Dialogue</a:t>
              </a:r>
            </a:p>
          </p:txBody>
        </p:sp>
        <p:pic>
          <p:nvPicPr>
            <p:cNvPr id="2062" name="Picture 14" descr="RÃ©sultats de recherche d'images pour Â«Â dialogueÂ Â»">
              <a:extLst>
                <a:ext uri="{FF2B5EF4-FFF2-40B4-BE49-F238E27FC236}">
                  <a16:creationId xmlns:a16="http://schemas.microsoft.com/office/drawing/2014/main" id="{E92A373F-B655-4CFA-9460-B001BDA2C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742" y="1685925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73E660-5EC8-43BA-8C45-F62CF7CC2B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fld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F7B281A-8D78-41DA-AC69-AEFD2BC74F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A936DF-50C8-40CE-8B7B-9FFCE8BD3C95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6631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196">
            <a:extLst>
              <a:ext uri="{FF2B5EF4-FFF2-40B4-BE49-F238E27FC236}">
                <a16:creationId xmlns:a16="http://schemas.microsoft.com/office/drawing/2014/main" id="{A90780E5-CE48-4BA1-A602-A440162F936B}"/>
              </a:ext>
            </a:extLst>
          </p:cNvPr>
          <p:cNvSpPr/>
          <p:nvPr/>
        </p:nvSpPr>
        <p:spPr>
          <a:xfrm>
            <a:off x="312176" y="293160"/>
            <a:ext cx="10252410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Ensemble of RL algorithms: architecture</a:t>
            </a:r>
            <a:endParaRPr kumimoji="0" lang="en-CA" sz="379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A4AF0E-3B24-4543-8398-F10BAD201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84" y="1642988"/>
            <a:ext cx="11258632" cy="49006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E88C54-B55B-4FAC-9B9B-D9889D76A9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71DE6D-1C36-4BE5-9DFC-CB13145EA01A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24722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CE103F1-590C-46D1-B87A-CA74F82BBCB1}"/>
              </a:ext>
            </a:extLst>
          </p:cNvPr>
          <p:cNvGrpSpPr/>
          <p:nvPr/>
        </p:nvGrpSpPr>
        <p:grpSpPr>
          <a:xfrm>
            <a:off x="6553226" y="3023141"/>
            <a:ext cx="1730712" cy="2549610"/>
            <a:chOff x="7116441" y="3643260"/>
            <a:chExt cx="1730712" cy="25496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2D40989-F657-4B39-A45C-A3653BBC2507}"/>
                </a:ext>
              </a:extLst>
            </p:cNvPr>
            <p:cNvGrpSpPr/>
            <p:nvPr/>
          </p:nvGrpSpPr>
          <p:grpSpPr>
            <a:xfrm>
              <a:off x="7116441" y="3643260"/>
              <a:ext cx="1730712" cy="2108312"/>
              <a:chOff x="7116441" y="3643260"/>
              <a:chExt cx="1730712" cy="210831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38A2E7B-D851-4D39-BF7D-6F49627AFEF9}"/>
                  </a:ext>
                </a:extLst>
              </p:cNvPr>
              <p:cNvSpPr/>
              <p:nvPr/>
            </p:nvSpPr>
            <p:spPr>
              <a:xfrm>
                <a:off x="7116441" y="4298834"/>
                <a:ext cx="1730712" cy="145273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15F1D16-F6AB-4D7A-83E9-3266959CB886}"/>
                  </a:ext>
                </a:extLst>
              </p:cNvPr>
              <p:cNvSpPr/>
              <p:nvPr/>
            </p:nvSpPr>
            <p:spPr>
              <a:xfrm>
                <a:off x="7371772" y="5298713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constant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EEFD26F-FDE6-49DF-B5E7-C7328C4351A9}"/>
                  </a:ext>
                </a:extLst>
              </p:cNvPr>
              <p:cNvSpPr/>
              <p:nvPr/>
            </p:nvSpPr>
            <p:spPr>
              <a:xfrm>
                <a:off x="7744352" y="4581377"/>
                <a:ext cx="474890" cy="333897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ESBAS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DD71E5-776B-4B88-B268-1D98F720A0F3}"/>
                  </a:ext>
                </a:extLst>
              </p:cNvPr>
              <p:cNvSpPr/>
              <p:nvPr/>
            </p:nvSpPr>
            <p:spPr>
              <a:xfrm>
                <a:off x="8070582" y="5298713"/>
                <a:ext cx="474890" cy="3338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learning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38AEAF-4D49-4A1E-B23B-9EED35D12564}"/>
                  </a:ext>
                </a:extLst>
              </p:cNvPr>
              <p:cNvSpPr txBox="1"/>
              <p:nvPr/>
            </p:nvSpPr>
            <p:spPr>
              <a:xfrm>
                <a:off x="7161622" y="3643260"/>
                <a:ext cx="1622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Follow the best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Arrow: Right 30">
                <a:extLst>
                  <a:ext uri="{FF2B5EF4-FFF2-40B4-BE49-F238E27FC236}">
                    <a16:creationId xmlns:a16="http://schemas.microsoft.com/office/drawing/2014/main" id="{DC573AA8-20AD-4AFD-9A38-B776850B7496}"/>
                  </a:ext>
                </a:extLst>
              </p:cNvPr>
              <p:cNvSpPr/>
              <p:nvPr/>
            </p:nvSpPr>
            <p:spPr>
              <a:xfrm rot="16200000">
                <a:off x="7697005" y="4193917"/>
                <a:ext cx="539471" cy="165333"/>
              </a:xfrm>
              <a:prstGeom prst="rightArrow">
                <a:avLst>
                  <a:gd name="adj1" fmla="val 34616"/>
                  <a:gd name="adj2" fmla="val 756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0BA23F29-4350-47A6-8887-7D01626F6CA8}"/>
                  </a:ext>
                </a:extLst>
              </p:cNvPr>
              <p:cNvSpPr/>
              <p:nvPr/>
            </p:nvSpPr>
            <p:spPr>
              <a:xfrm rot="18000000">
                <a:off x="7653813" y="5052013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9295DEB0-E26C-4299-B6C9-1F4EC8E244C1}"/>
                  </a:ext>
                </a:extLst>
              </p:cNvPr>
              <p:cNvSpPr/>
              <p:nvPr/>
            </p:nvSpPr>
            <p:spPr>
              <a:xfrm rot="14400000">
                <a:off x="7929533" y="5053616"/>
                <a:ext cx="333896" cy="125599"/>
              </a:xfrm>
              <a:prstGeom prst="rightArrow">
                <a:avLst>
                  <a:gd name="adj1" fmla="val 34616"/>
                  <a:gd name="adj2" fmla="val 75642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E623AB-5F01-4300-969B-7557E8761068}"/>
                </a:ext>
              </a:extLst>
            </p:cNvPr>
            <p:cNvSpPr txBox="1"/>
            <p:nvPr/>
          </p:nvSpPr>
          <p:spPr>
            <a:xfrm>
              <a:off x="7292899" y="5823538"/>
              <a:ext cx="1375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algorithms</a:t>
              </a:r>
            </a:p>
          </p:txBody>
        </p:sp>
      </p:grpSp>
      <p:sp>
        <p:nvSpPr>
          <p:cNvPr id="29" name="Shape 196">
            <a:extLst>
              <a:ext uri="{FF2B5EF4-FFF2-40B4-BE49-F238E27FC236}">
                <a16:creationId xmlns:a16="http://schemas.microsoft.com/office/drawing/2014/main" id="{A90780E5-CE48-4BA1-A602-A440162F936B}"/>
              </a:ext>
            </a:extLst>
          </p:cNvPr>
          <p:cNvSpPr/>
          <p:nvPr/>
        </p:nvSpPr>
        <p:spPr>
          <a:xfrm>
            <a:off x="312176" y="293160"/>
            <a:ext cx="10252410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Ensemble:</a:t>
            </a:r>
            <a:r>
              <a:rPr kumimoji="0" lang="en-CA" sz="3797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 preliminary results</a:t>
            </a:r>
            <a:endParaRPr kumimoji="0" lang="en-CA" sz="379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Segoe U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269ECA-F1E7-42EA-842D-5492FDFB94A0}"/>
              </a:ext>
            </a:extLst>
          </p:cNvPr>
          <p:cNvGrpSpPr/>
          <p:nvPr/>
        </p:nvGrpSpPr>
        <p:grpSpPr>
          <a:xfrm>
            <a:off x="0" y="2042647"/>
            <a:ext cx="6096000" cy="3972178"/>
            <a:chOff x="0" y="2398247"/>
            <a:chExt cx="6096000" cy="39721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70E8AC5-65A6-462B-899D-F997FC6D4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394" r="50000"/>
            <a:stretch/>
          </p:blipFill>
          <p:spPr>
            <a:xfrm>
              <a:off x="0" y="2398247"/>
              <a:ext cx="6096000" cy="390821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91B16C-2DA6-46F0-8F13-4C93A59A3A36}"/>
                </a:ext>
              </a:extLst>
            </p:cNvPr>
            <p:cNvSpPr txBox="1"/>
            <p:nvPr/>
          </p:nvSpPr>
          <p:spPr>
            <a:xfrm>
              <a:off x="2918414" y="6001093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E93FCB-DD9B-4893-AF39-207EC16DFF79}"/>
              </a:ext>
            </a:extLst>
          </p:cNvPr>
          <p:cNvGrpSpPr/>
          <p:nvPr/>
        </p:nvGrpSpPr>
        <p:grpSpPr>
          <a:xfrm>
            <a:off x="6096000" y="1988241"/>
            <a:ext cx="6096000" cy="4211841"/>
            <a:chOff x="6096000" y="2343841"/>
            <a:chExt cx="6096000" cy="42118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943DA6-78FA-47A1-8195-3C2D8F56E9E8}"/>
                </a:ext>
              </a:extLst>
            </p:cNvPr>
            <p:cNvSpPr txBox="1"/>
            <p:nvPr/>
          </p:nvSpPr>
          <p:spPr>
            <a:xfrm>
              <a:off x="8896692" y="618635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69B4F37-BCCB-448B-AD4C-AB21AE758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00" t="10394"/>
            <a:stretch/>
          </p:blipFill>
          <p:spPr>
            <a:xfrm>
              <a:off x="6096000" y="2343841"/>
              <a:ext cx="6096000" cy="390821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CC3C1-8053-4571-BC83-11679C4F931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4F8DA89-0E20-4716-9CB8-2EB2220301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2E147A5-7CF6-4A41-9C22-6383EBF2E24B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102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92D14DD-E025-4716-9A1E-3FDAB59C9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sp>
        <p:nvSpPr>
          <p:cNvPr id="29" name="Shape 196">
            <a:extLst>
              <a:ext uri="{FF2B5EF4-FFF2-40B4-BE49-F238E27FC236}">
                <a16:creationId xmlns:a16="http://schemas.microsoft.com/office/drawing/2014/main" id="{A90780E5-CE48-4BA1-A602-A440162F936B}"/>
              </a:ext>
            </a:extLst>
          </p:cNvPr>
          <p:cNvSpPr/>
          <p:nvPr/>
        </p:nvSpPr>
        <p:spPr>
          <a:xfrm>
            <a:off x="312176" y="293160"/>
            <a:ext cx="10252410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Ensemble:</a:t>
            </a:r>
            <a:r>
              <a:rPr kumimoji="0" lang="en-CA" sz="3797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 Q*</a:t>
            </a:r>
            <a:r>
              <a:rPr kumimoji="0" lang="en-CA" sz="3797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bert</a:t>
            </a:r>
            <a:endParaRPr kumimoji="0" lang="en-CA" sz="379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CA995-7FCB-476F-A19B-E2C64DFABA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69" t="7693"/>
          <a:stretch/>
        </p:blipFill>
        <p:spPr>
          <a:xfrm>
            <a:off x="4129314" y="1487163"/>
            <a:ext cx="6961414" cy="4580529"/>
          </a:xfrm>
          <a:prstGeom prst="rect">
            <a:avLst/>
          </a:prstGeom>
        </p:spPr>
      </p:pic>
      <p:pic>
        <p:nvPicPr>
          <p:cNvPr id="7170" name="Picture 2" descr="RÃ©sultats de recherche d'images pour Â«Â gif atari qbert playÂ Â»">
            <a:extLst>
              <a:ext uri="{FF2B5EF4-FFF2-40B4-BE49-F238E27FC236}">
                <a16:creationId xmlns:a16="http://schemas.microsoft.com/office/drawing/2014/main" id="{3AA6E82C-FE7E-48FE-AD3C-A84AD80DA8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0" y="2000526"/>
            <a:ext cx="2903311" cy="406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1EF208-C7B4-452F-9EAC-FEC17973D0B0}"/>
              </a:ext>
            </a:extLst>
          </p:cNvPr>
          <p:cNvGrpSpPr/>
          <p:nvPr/>
        </p:nvGrpSpPr>
        <p:grpSpPr>
          <a:xfrm>
            <a:off x="7590971" y="3599543"/>
            <a:ext cx="4484916" cy="3156857"/>
            <a:chOff x="8200572" y="3810000"/>
            <a:chExt cx="3396343" cy="288108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CF3FFD8-396B-41D5-9ECA-51954CACD393}"/>
                </a:ext>
              </a:extLst>
            </p:cNvPr>
            <p:cNvSpPr/>
            <p:nvPr/>
          </p:nvSpPr>
          <p:spPr>
            <a:xfrm>
              <a:off x="8200572" y="3810000"/>
              <a:ext cx="3396343" cy="2881086"/>
            </a:xfrm>
            <a:prstGeom prst="roundRect">
              <a:avLst>
                <a:gd name="adj" fmla="val 7599"/>
              </a:avLst>
            </a:prstGeom>
            <a:solidFill>
              <a:schemeClr val="bg1"/>
            </a:solidFill>
            <a:ln w="38100">
              <a:solidFill>
                <a:srgbClr val="0072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B0C31D77-177B-4360-9A74-AEE0B5C53BF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23796792"/>
                </p:ext>
              </p:extLst>
            </p:nvPr>
          </p:nvGraphicFramePr>
          <p:xfrm>
            <a:off x="8328331" y="3947335"/>
            <a:ext cx="3161540" cy="26175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A0946-5953-4A85-86B7-626417C57C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6F57EA-CDE1-4760-8806-8755AE400A39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749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3518452"/>
            <a:ext cx="12192000" cy="3339548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0ACFDD-E1A4-4E70-BE74-CDA65D7C9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95" y="6030499"/>
            <a:ext cx="1687866" cy="620871"/>
          </a:xfrm>
          <a:prstGeom prst="rect">
            <a:avLst/>
          </a:prstGeom>
        </p:spPr>
      </p:pic>
      <p:sp>
        <p:nvSpPr>
          <p:cNvPr id="22" name="Shape 191"/>
          <p:cNvSpPr/>
          <p:nvPr/>
        </p:nvSpPr>
        <p:spPr>
          <a:xfrm>
            <a:off x="1144761" y="4729168"/>
            <a:ext cx="11590002" cy="98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t">
            <a:spAutoFit/>
          </a:bodyPr>
          <a:lstStyle>
            <a:lvl1pPr algn="l">
              <a:defRPr sz="4300" i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US" sz="2941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Reliable Batch Reinforcement Learning</a:t>
            </a:r>
          </a:p>
          <a:p>
            <a:endParaRPr lang="en-CA" sz="984" i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Romain Laroche, Paul Trichelair, Kimia Nadjahi, </a:t>
            </a:r>
            <a:r>
              <a:rPr lang="en-CA" sz="1800" i="0" dirty="0" err="1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Rémi</a:t>
            </a:r>
            <a:r>
              <a:rPr lang="en-CA" sz="1800" i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Tachet des Combes</a:t>
            </a:r>
          </a:p>
        </p:txBody>
      </p:sp>
      <p:pic>
        <p:nvPicPr>
          <p:cNvPr id="23" name="Picture 22" descr="A picture containing sky&#10;&#10;Description automatically generated">
            <a:extLst>
              <a:ext uri="{FF2B5EF4-FFF2-40B4-BE49-F238E27FC236}">
                <a16:creationId xmlns:a16="http://schemas.microsoft.com/office/drawing/2014/main" id="{B3D56A66-FF29-4BA7-84AC-F381646EB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595" y="627094"/>
            <a:ext cx="2540000" cy="1524000"/>
          </a:xfrm>
          <a:prstGeom prst="rect">
            <a:avLst/>
          </a:prstGeom>
        </p:spPr>
      </p:pic>
      <p:pic>
        <p:nvPicPr>
          <p:cNvPr id="24" name="Picture 23" descr="A close up of a person&#10;&#10;Description automatically generated">
            <a:extLst>
              <a:ext uri="{FF2B5EF4-FFF2-40B4-BE49-F238E27FC236}">
                <a16:creationId xmlns:a16="http://schemas.microsoft.com/office/drawing/2014/main" id="{7C4F7ABC-6380-46FD-B2AD-A506487108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3"/>
          <a:stretch/>
        </p:blipFill>
        <p:spPr>
          <a:xfrm>
            <a:off x="2810413" y="2830664"/>
            <a:ext cx="1371600" cy="1371600"/>
          </a:xfrm>
          <a:prstGeom prst="rect">
            <a:avLst/>
          </a:prstGeom>
          <a:ln w="38100">
            <a:solidFill>
              <a:srgbClr val="0072C6"/>
            </a:solidFill>
          </a:ln>
        </p:spPr>
      </p:pic>
      <p:pic>
        <p:nvPicPr>
          <p:cNvPr id="25" name="Picture 2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CA5D46F-DC1C-47D7-A30E-09AA5D102D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" r="2551" b="4025"/>
          <a:stretch/>
        </p:blipFill>
        <p:spPr>
          <a:xfrm>
            <a:off x="1144761" y="2830664"/>
            <a:ext cx="1371600" cy="1371600"/>
          </a:xfrm>
          <a:prstGeom prst="rect">
            <a:avLst/>
          </a:prstGeom>
          <a:ln w="38100">
            <a:solidFill>
              <a:srgbClr val="0072C6"/>
            </a:solidFill>
          </a:ln>
        </p:spPr>
      </p:pic>
      <p:pic>
        <p:nvPicPr>
          <p:cNvPr id="26" name="Picture 2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E1E958B-4092-4F34-B08D-1E661E9D79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6" r="9549" b="18348"/>
          <a:stretch/>
        </p:blipFill>
        <p:spPr>
          <a:xfrm>
            <a:off x="4476065" y="2830664"/>
            <a:ext cx="1371600" cy="1371600"/>
          </a:xfrm>
          <a:prstGeom prst="rect">
            <a:avLst/>
          </a:prstGeom>
          <a:ln w="38100">
            <a:solidFill>
              <a:srgbClr val="0072C6"/>
            </a:solidFill>
          </a:ln>
        </p:spPr>
      </p:pic>
    </p:spTree>
    <p:extLst>
      <p:ext uri="{BB962C8B-B14F-4D97-AF65-F5344CB8AC3E}">
        <p14:creationId xmlns:p14="http://schemas.microsoft.com/office/powerpoint/2010/main" val="15964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A66C51-8A16-4965-B728-6FD661FA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0" y="1345137"/>
            <a:ext cx="4271785" cy="2248485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8BC8AC2E-69BD-43B2-9E0B-7FFC25061870}"/>
              </a:ext>
            </a:extLst>
          </p:cNvPr>
          <p:cNvSpPr/>
          <p:nvPr/>
        </p:nvSpPr>
        <p:spPr>
          <a:xfrm>
            <a:off x="1839685" y="2919664"/>
            <a:ext cx="1261077" cy="529429"/>
          </a:xfrm>
          <a:prstGeom prst="mathMultiply">
            <a:avLst>
              <a:gd name="adj1" fmla="val 1404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E5413C-9F39-491A-B4A3-A04C10398AF2}"/>
              </a:ext>
            </a:extLst>
          </p:cNvPr>
          <p:cNvSpPr/>
          <p:nvPr/>
        </p:nvSpPr>
        <p:spPr>
          <a:xfrm>
            <a:off x="2034209" y="2917298"/>
            <a:ext cx="891682" cy="473529"/>
          </a:xfrm>
          <a:prstGeom prst="rect">
            <a:avLst/>
          </a:prstGeom>
          <a:solidFill>
            <a:srgbClr val="007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Baseline</a:t>
            </a:r>
          </a:p>
        </p:txBody>
      </p:sp>
      <p:sp>
        <p:nvSpPr>
          <p:cNvPr id="29" name="Shape 196">
            <a:extLst>
              <a:ext uri="{FF2B5EF4-FFF2-40B4-BE49-F238E27FC236}">
                <a16:creationId xmlns:a16="http://schemas.microsoft.com/office/drawing/2014/main" id="{A90780E5-CE48-4BA1-A602-A440162F936B}"/>
              </a:ext>
            </a:extLst>
          </p:cNvPr>
          <p:cNvSpPr/>
          <p:nvPr/>
        </p:nvSpPr>
        <p:spPr>
          <a:xfrm>
            <a:off x="312176" y="293160"/>
            <a:ext cx="10252410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Batch Reinforcement Learning</a:t>
            </a:r>
            <a:endParaRPr kumimoji="0" lang="en-CA" sz="379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Segoe UI"/>
            </a:endParaRPr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DCE07CE8-874A-43C5-AEBB-86E4A79BA73A}"/>
              </a:ext>
            </a:extLst>
          </p:cNvPr>
          <p:cNvSpPr/>
          <p:nvPr/>
        </p:nvSpPr>
        <p:spPr>
          <a:xfrm>
            <a:off x="6346367" y="1901851"/>
            <a:ext cx="1583872" cy="1153886"/>
          </a:xfrm>
          <a:prstGeom prst="flowChartMagneticDisk">
            <a:avLst/>
          </a:prstGeom>
          <a:solidFill>
            <a:srgbClr val="007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Trajectories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E1BF3AA-DB72-4E4C-90D6-6F3A0C2F8F99}"/>
              </a:ext>
            </a:extLst>
          </p:cNvPr>
          <p:cNvSpPr/>
          <p:nvPr/>
        </p:nvSpPr>
        <p:spPr>
          <a:xfrm>
            <a:off x="8240482" y="2320951"/>
            <a:ext cx="593272" cy="29391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1A22CBA-1348-4D97-867F-154FBFAF2496}"/>
              </a:ext>
            </a:extLst>
          </p:cNvPr>
          <p:cNvSpPr/>
          <p:nvPr/>
        </p:nvSpPr>
        <p:spPr>
          <a:xfrm>
            <a:off x="5301338" y="2331837"/>
            <a:ext cx="593272" cy="29391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45D38-0D9C-4C42-A5D6-2A0D31FA238B}"/>
              </a:ext>
            </a:extLst>
          </p:cNvPr>
          <p:cNvSpPr/>
          <p:nvPr/>
        </p:nvSpPr>
        <p:spPr>
          <a:xfrm>
            <a:off x="9258300" y="2231143"/>
            <a:ext cx="1426029" cy="473529"/>
          </a:xfrm>
          <a:prstGeom prst="rect">
            <a:avLst/>
          </a:prstGeom>
          <a:solidFill>
            <a:srgbClr val="0072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New policy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97CB29-780F-4E9A-9EFA-8DFC6360F1D6}"/>
              </a:ext>
            </a:extLst>
          </p:cNvPr>
          <p:cNvSpPr txBox="1"/>
          <p:nvPr/>
        </p:nvSpPr>
        <p:spPr>
          <a:xfrm>
            <a:off x="6965129" y="3708359"/>
            <a:ext cx="49873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Standard RL algorithm cannot reliably improve the baseline.</a:t>
            </a:r>
          </a:p>
          <a:p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Reliability is crucial because if a policy is bad, it will be for many trajectories.</a:t>
            </a:r>
          </a:p>
          <a:p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Reliability performance: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CVaR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pic>
        <p:nvPicPr>
          <p:cNvPr id="38" name="Picture 2" descr="RÃ©sultats de recherche d'images pour Â«Â game aiÂ Â»">
            <a:extLst>
              <a:ext uri="{FF2B5EF4-FFF2-40B4-BE49-F238E27FC236}">
                <a16:creationId xmlns:a16="http://schemas.microsoft.com/office/drawing/2014/main" id="{9A93BEAD-62C1-4903-8C50-54F41956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46" y="3596348"/>
            <a:ext cx="2747264" cy="154533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Ã©sultats de recherche d'images pour Â«Â pharmaceutical testsÂ Â»">
            <a:extLst>
              <a:ext uri="{FF2B5EF4-FFF2-40B4-BE49-F238E27FC236}">
                <a16:creationId xmlns:a16="http://schemas.microsoft.com/office/drawing/2014/main" id="{CDDC85C6-E41F-4839-B413-9D638F810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/>
          <a:stretch/>
        </p:blipFill>
        <p:spPr bwMode="auto">
          <a:xfrm>
            <a:off x="3147346" y="5234227"/>
            <a:ext cx="2747264" cy="154533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RÃ©sultats de recherche d'images pour Â«Â crop managementÂ Â»">
            <a:extLst>
              <a:ext uri="{FF2B5EF4-FFF2-40B4-BE49-F238E27FC236}">
                <a16:creationId xmlns:a16="http://schemas.microsoft.com/office/drawing/2014/main" id="{0D75645C-3D79-4786-BFC4-09245A9BC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04" y="5234227"/>
            <a:ext cx="2619213" cy="154533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16993-C26A-42E5-B949-A4570AD020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17311" y="6536247"/>
            <a:ext cx="345472" cy="267891"/>
          </a:xfrm>
        </p:spPr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E70EC31-ED08-4BEA-8370-43521E31FC94}"/>
              </a:ext>
            </a:extLst>
          </p:cNvPr>
          <p:cNvGrpSpPr/>
          <p:nvPr/>
        </p:nvGrpSpPr>
        <p:grpSpPr>
          <a:xfrm>
            <a:off x="385089" y="3576638"/>
            <a:ext cx="2660530" cy="1584757"/>
            <a:chOff x="8162800" y="4298111"/>
            <a:chExt cx="4103252" cy="237564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9A08188-445E-4884-9E86-FB6741BF2136}"/>
                </a:ext>
              </a:extLst>
            </p:cNvPr>
            <p:cNvGrpSpPr/>
            <p:nvPr/>
          </p:nvGrpSpPr>
          <p:grpSpPr>
            <a:xfrm>
              <a:off x="8721411" y="4346576"/>
              <a:ext cx="3470589" cy="2270279"/>
              <a:chOff x="797421" y="1685925"/>
              <a:chExt cx="4923211" cy="3375280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3FCD0346-E85F-444C-9C67-BD0933560549}"/>
                  </a:ext>
                </a:extLst>
              </p:cNvPr>
              <p:cNvGrpSpPr/>
              <p:nvPr/>
            </p:nvGrpSpPr>
            <p:grpSpPr>
              <a:xfrm>
                <a:off x="3348532" y="2595485"/>
                <a:ext cx="2372100" cy="2438968"/>
                <a:chOff x="3348532" y="2595485"/>
                <a:chExt cx="2372100" cy="2438968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7697616C-A5C1-4ABB-B947-F5E87D1FDB13}"/>
                    </a:ext>
                  </a:extLst>
                </p:cNvPr>
                <p:cNvGrpSpPr/>
                <p:nvPr/>
              </p:nvGrpSpPr>
              <p:grpSpPr>
                <a:xfrm>
                  <a:off x="3348532" y="2595485"/>
                  <a:ext cx="2372100" cy="2438968"/>
                  <a:chOff x="3348532" y="2595485"/>
                  <a:chExt cx="2372100" cy="2438968"/>
                </a:xfrm>
              </p:grpSpPr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542536C4-583C-462C-A346-14F8AB5F4C08}"/>
                      </a:ext>
                    </a:extLst>
                  </p:cNvPr>
                  <p:cNvGrpSpPr/>
                  <p:nvPr/>
                </p:nvGrpSpPr>
                <p:grpSpPr>
                  <a:xfrm>
                    <a:off x="3348532" y="2595485"/>
                    <a:ext cx="2372100" cy="2438968"/>
                    <a:chOff x="3348532" y="2595485"/>
                    <a:chExt cx="2372100" cy="2438968"/>
                  </a:xfrm>
                </p:grpSpPr>
                <p:grpSp>
                  <p:nvGrpSpPr>
                    <p:cNvPr id="78" name="Group 77">
                      <a:extLst>
                        <a:ext uri="{FF2B5EF4-FFF2-40B4-BE49-F238E27FC236}">
                          <a16:creationId xmlns:a16="http://schemas.microsoft.com/office/drawing/2014/main" id="{AA9D4DED-0A50-4553-8606-F32AECD56C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48532" y="2595485"/>
                      <a:ext cx="2372100" cy="2438968"/>
                      <a:chOff x="3348532" y="2595485"/>
                      <a:chExt cx="2372100" cy="2438968"/>
                    </a:xfrm>
                  </p:grpSpPr>
                  <p:pic>
                    <p:nvPicPr>
                      <p:cNvPr id="80" name="Picture 18" descr="RÃ©sultats de recherche d'images pour Â«Â house iconÂ Â»">
                        <a:extLst>
                          <a:ext uri="{FF2B5EF4-FFF2-40B4-BE49-F238E27FC236}">
                            <a16:creationId xmlns:a16="http://schemas.microsoft.com/office/drawing/2014/main" id="{DDBF3249-317F-42AB-9235-07E3DD26F2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026" y="3136710"/>
                        <a:ext cx="1897745" cy="18977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81" name="Isosceles Triangle 80">
                        <a:extLst>
                          <a:ext uri="{FF2B5EF4-FFF2-40B4-BE49-F238E27FC236}">
                            <a16:creationId xmlns:a16="http://schemas.microsoft.com/office/drawing/2014/main" id="{CA6540EA-B226-4EA8-A527-BA4F6AE1F405}"/>
                          </a:ext>
                        </a:extLst>
                      </p:cNvPr>
                      <p:cNvSpPr/>
                      <p:nvPr/>
                    </p:nvSpPr>
                    <p:spPr>
                      <a:xfrm rot="4599152">
                        <a:off x="3228789" y="2808355"/>
                        <a:ext cx="1226457" cy="986971"/>
                      </a:xfrm>
                      <a:prstGeom prst="triangl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82" name="Isosceles Triangle 81">
                        <a:extLst>
                          <a:ext uri="{FF2B5EF4-FFF2-40B4-BE49-F238E27FC236}">
                            <a16:creationId xmlns:a16="http://schemas.microsoft.com/office/drawing/2014/main" id="{EB84FCA0-AE9D-4979-8C3A-013BFC612E74}"/>
                          </a:ext>
                        </a:extLst>
                      </p:cNvPr>
                      <p:cNvSpPr/>
                      <p:nvPr/>
                    </p:nvSpPr>
                    <p:spPr>
                      <a:xfrm rot="2704624">
                        <a:off x="4613918" y="2715228"/>
                        <a:ext cx="1226457" cy="986971"/>
                      </a:xfrm>
                      <a:prstGeom prst="triangl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83" name="Isosceles Triangle 82">
                        <a:extLst>
                          <a:ext uri="{FF2B5EF4-FFF2-40B4-BE49-F238E27FC236}">
                            <a16:creationId xmlns:a16="http://schemas.microsoft.com/office/drawing/2014/main" id="{ADF5B480-7495-4EE7-A2F4-1DF759CA0D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50855" y="3307896"/>
                        <a:ext cx="1505727" cy="756016"/>
                      </a:xfrm>
                      <a:prstGeom prst="triangl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9A6E7F13-6D05-4C80-839D-D3D14F84F4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33335" y="4049397"/>
                      <a:ext cx="1299470" cy="8636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604CC7E2-9EDC-429A-ABF6-41543E692E5E}"/>
                      </a:ext>
                    </a:extLst>
                  </p:cNvPr>
                  <p:cNvSpPr/>
                  <p:nvPr/>
                </p:nvSpPr>
                <p:spPr>
                  <a:xfrm>
                    <a:off x="3394411" y="4162360"/>
                    <a:ext cx="286595" cy="8636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727F18EE-B181-4F14-80C3-731068EEE482}"/>
                      </a:ext>
                    </a:extLst>
                  </p:cNvPr>
                  <p:cNvSpPr/>
                  <p:nvPr/>
                </p:nvSpPr>
                <p:spPr>
                  <a:xfrm>
                    <a:off x="5139638" y="4162360"/>
                    <a:ext cx="286595" cy="8636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0B5E47C6-50FB-4A8E-A643-D01CCB86CA42}"/>
                    </a:ext>
                  </a:extLst>
                </p:cNvPr>
                <p:cNvSpPr/>
                <p:nvPr/>
              </p:nvSpPr>
              <p:spPr>
                <a:xfrm rot="18865214">
                  <a:off x="4836895" y="3651481"/>
                  <a:ext cx="286595" cy="8636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0C088DA-AF27-4E2C-8419-4D0CA3704620}"/>
                  </a:ext>
                </a:extLst>
              </p:cNvPr>
              <p:cNvSpPr/>
              <p:nvPr/>
            </p:nvSpPr>
            <p:spPr>
              <a:xfrm>
                <a:off x="4979468" y="3926849"/>
                <a:ext cx="188686" cy="1877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pic>
            <p:nvPicPr>
              <p:cNvPr id="70" name="Picture 16" descr="RÃ©sultats de recherche d'images pour Â«Â computer iconÂ Â»">
                <a:extLst>
                  <a:ext uri="{FF2B5EF4-FFF2-40B4-BE49-F238E27FC236}">
                    <a16:creationId xmlns:a16="http://schemas.microsoft.com/office/drawing/2014/main" id="{B3CAC31A-5780-4F4A-9ECC-9A8CF2FD3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978" y="3947886"/>
                <a:ext cx="1086568" cy="1086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71" name="Picture 20" descr="RÃ©sultats de recherche d'images pour Â«Â stickman talkÂ Â»">
                <a:extLst>
                  <a:ext uri="{FF2B5EF4-FFF2-40B4-BE49-F238E27FC236}">
                    <a16:creationId xmlns:a16="http://schemas.microsoft.com/office/drawing/2014/main" id="{99F24C8B-5932-457D-8281-02C2B4390E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65" t="10679" r="52158" b="6302"/>
              <a:stretch/>
            </p:blipFill>
            <p:spPr bwMode="auto">
              <a:xfrm>
                <a:off x="797421" y="3283204"/>
                <a:ext cx="558801" cy="1778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14" descr="RÃ©sultats de recherche d'images pour Â«Â dialogueÂ Â»">
                <a:extLst>
                  <a:ext uri="{FF2B5EF4-FFF2-40B4-BE49-F238E27FC236}">
                    <a16:creationId xmlns:a16="http://schemas.microsoft.com/office/drawing/2014/main" id="{BA350B2C-F39A-4C72-A6F3-3B31205BD9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1740" y="1685925"/>
                <a:ext cx="2619378" cy="1743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DFB3623-354E-4F01-B310-7860E2B0E3E9}"/>
                </a:ext>
              </a:extLst>
            </p:cNvPr>
            <p:cNvSpPr/>
            <p:nvPr/>
          </p:nvSpPr>
          <p:spPr>
            <a:xfrm>
              <a:off x="8162800" y="4298111"/>
              <a:ext cx="4103252" cy="2375643"/>
            </a:xfrm>
            <a:prstGeom prst="rect">
              <a:avLst/>
            </a:prstGeom>
            <a:noFill/>
            <a:ln w="38100">
              <a:noFill/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FCD7A5C-3105-446F-8635-3C5609DBF3D3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443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4" grpId="0" animBg="1"/>
      <p:bldP spid="6" grpId="0" animBg="1"/>
      <p:bldP spid="9" grpId="0" animBg="1"/>
      <p:bldP spid="11" grpId="0" animBg="1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196">
            <a:extLst>
              <a:ext uri="{FF2B5EF4-FFF2-40B4-BE49-F238E27FC236}">
                <a16:creationId xmlns:a16="http://schemas.microsoft.com/office/drawing/2014/main" id="{A90780E5-CE48-4BA1-A602-A440162F936B}"/>
              </a:ext>
            </a:extLst>
          </p:cNvPr>
          <p:cNvSpPr/>
          <p:nvPr/>
        </p:nvSpPr>
        <p:spPr>
          <a:xfrm>
            <a:off x="312176" y="293160"/>
            <a:ext cx="10252410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Illustration of Policy Improvement failure</a:t>
            </a:r>
            <a:endParaRPr kumimoji="0" lang="en-CA" sz="379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637B0-4C3B-4C23-8B90-4E5D7CE0C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91" y="1836842"/>
            <a:ext cx="4470670" cy="43641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2AC38A-89CC-43FC-9299-B12847222C0B}"/>
              </a:ext>
            </a:extLst>
          </p:cNvPr>
          <p:cNvSpPr txBox="1"/>
          <p:nvPr/>
        </p:nvSpPr>
        <p:spPr>
          <a:xfrm>
            <a:off x="6809015" y="3003234"/>
            <a:ext cx="42596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Stochastic </a:t>
            </a:r>
            <a:r>
              <a:rPr lang="en-US" dirty="0" err="1"/>
              <a:t>gridworld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5x5 states, 4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Reward: +1 when reaching the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75% chance in the chosen direction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10% chance each sideway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5% chance backward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FF8C1F-4752-47C6-BD9D-4BCDAD18526E}"/>
              </a:ext>
            </a:extLst>
          </p:cNvPr>
          <p:cNvGrpSpPr/>
          <p:nvPr/>
        </p:nvGrpSpPr>
        <p:grpSpPr>
          <a:xfrm>
            <a:off x="6615871" y="1836842"/>
            <a:ext cx="4346045" cy="4727998"/>
            <a:chOff x="5902856" y="1987705"/>
            <a:chExt cx="4346045" cy="47279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6BD2B2-3FE6-4ECB-82A4-BF6AADFE3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2856" y="1987705"/>
              <a:ext cx="4346045" cy="42682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763477-AF21-4822-8254-143DB5002FED}"/>
                </a:ext>
              </a:extLst>
            </p:cNvPr>
            <p:cNvSpPr txBox="1"/>
            <p:nvPr/>
          </p:nvSpPr>
          <p:spPr>
            <a:xfrm>
              <a:off x="6090557" y="6346371"/>
              <a:ext cx="4039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Log</a:t>
              </a:r>
              <a:r>
                <a:rPr lang="en-US" baseline="-250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10</a:t>
              </a:r>
              <a:r>
                <a:rPr lang="en-US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counts after 12 millions trajectories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931BCF-A564-44D1-BBF1-F1F79C3D14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7A6469-B822-4DD9-AAE8-218E04355A93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334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196">
            <a:extLst>
              <a:ext uri="{FF2B5EF4-FFF2-40B4-BE49-F238E27FC236}">
                <a16:creationId xmlns:a16="http://schemas.microsoft.com/office/drawing/2014/main" id="{A90780E5-CE48-4BA1-A602-A440162F936B}"/>
              </a:ext>
            </a:extLst>
          </p:cNvPr>
          <p:cNvSpPr/>
          <p:nvPr/>
        </p:nvSpPr>
        <p:spPr>
          <a:xfrm>
            <a:off x="312175" y="293160"/>
            <a:ext cx="11711095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Baseline Bootstrapping</a:t>
            </a:r>
            <a:endParaRPr kumimoji="0" lang="en-CA" sz="379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6CDE87-C203-4164-83CA-59EA5E99E818}"/>
              </a:ext>
            </a:extLst>
          </p:cNvPr>
          <p:cNvSpPr txBox="1"/>
          <p:nvPr/>
        </p:nvSpPr>
        <p:spPr>
          <a:xfrm>
            <a:off x="1874568" y="1670329"/>
            <a:ext cx="823270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SPIBB main idea: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If you don’t know what you are doing, just don’t do it.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More precisely: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if there is sufficient data to support the policy change</a:t>
            </a:r>
          </a:p>
          <a:p>
            <a:pPr lvl="3"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  </a:t>
            </a: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It is allowed to change and improve the policy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Otherwise:</a:t>
            </a:r>
          </a:p>
          <a:p>
            <a:pPr lvl="3"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  </a:t>
            </a: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It is forced to reproduce the baseline policy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9D8C2D-5102-4584-BDDE-259FC204C8DB}"/>
              </a:ext>
            </a:extLst>
          </p:cNvPr>
          <p:cNvSpPr txBox="1"/>
          <p:nvPr/>
        </p:nvSpPr>
        <p:spPr>
          <a:xfrm>
            <a:off x="1874568" y="4717317"/>
            <a:ext cx="8263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Soft-SPIBB main idea: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Same idea, except the policy is allowed changes inversely proportional to the measured uncertainty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41FB26-8B15-4F4F-8178-7764229D01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4214D3-499C-4083-A845-EC76AA4E13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802F34-2235-4851-888D-8F217F624C1E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913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196">
            <a:extLst>
              <a:ext uri="{FF2B5EF4-FFF2-40B4-BE49-F238E27FC236}">
                <a16:creationId xmlns:a16="http://schemas.microsoft.com/office/drawing/2014/main" id="{A90780E5-CE48-4BA1-A602-A440162F936B}"/>
              </a:ext>
            </a:extLst>
          </p:cNvPr>
          <p:cNvSpPr/>
          <p:nvPr/>
        </p:nvSpPr>
        <p:spPr>
          <a:xfrm>
            <a:off x="312175" y="293160"/>
            <a:ext cx="11711095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Gridworld</a:t>
            </a: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 benchmark (mean score)</a:t>
            </a:r>
            <a:endParaRPr kumimoji="0" lang="en-CA" sz="379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Segoe U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CE5A8C-F310-4747-B44B-6785F1261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506" y="1402931"/>
            <a:ext cx="8364432" cy="54115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ED346E-534C-4A19-9B16-7528C49FF84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304D0-BC72-401B-9F2B-EFF3FDC4B2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8EE0B5-26A2-4F2E-B329-8CAF53813260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80975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5EF45-70A0-48DE-B1FC-068DD87BF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044" y="1456697"/>
            <a:ext cx="8364433" cy="5411525"/>
          </a:xfrm>
          <a:prstGeom prst="rect">
            <a:avLst/>
          </a:prstGeom>
        </p:spPr>
      </p:pic>
      <p:sp>
        <p:nvSpPr>
          <p:cNvPr id="29" name="Shape 196">
            <a:extLst>
              <a:ext uri="{FF2B5EF4-FFF2-40B4-BE49-F238E27FC236}">
                <a16:creationId xmlns:a16="http://schemas.microsoft.com/office/drawing/2014/main" id="{A90780E5-CE48-4BA1-A602-A440162F936B}"/>
              </a:ext>
            </a:extLst>
          </p:cNvPr>
          <p:cNvSpPr/>
          <p:nvPr/>
        </p:nvSpPr>
        <p:spPr>
          <a:xfrm>
            <a:off x="312175" y="293160"/>
            <a:ext cx="11711095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Gridworld</a:t>
            </a: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 benchmark (1%-</a:t>
            </a:r>
            <a:r>
              <a:rPr kumimoji="0" lang="en-CA" sz="3797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CVaR</a:t>
            </a: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)</a:t>
            </a:r>
            <a:endParaRPr kumimoji="0" lang="en-CA" sz="379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Segoe U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071A8C-E6A3-4660-91D2-501946A73E0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3D35FB-12BC-480A-A24D-1738D371F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DA656F-DA7D-4EAD-9503-9D3A0DB8984C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7501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>
            <a:extLst>
              <a:ext uri="{FF2B5EF4-FFF2-40B4-BE49-F238E27FC236}">
                <a16:creationId xmlns:a16="http://schemas.microsoft.com/office/drawing/2014/main" id="{7B200B4E-9365-4F5C-ABFC-D307AFAB31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sp>
        <p:nvSpPr>
          <p:cNvPr id="8" name="Shape 196">
            <a:extLst>
              <a:ext uri="{FF2B5EF4-FFF2-40B4-BE49-F238E27FC236}">
                <a16:creationId xmlns:a16="http://schemas.microsoft.com/office/drawing/2014/main" id="{06EBA98D-C87B-46AB-AB17-17689947F3F5}"/>
              </a:ext>
            </a:extLst>
          </p:cNvPr>
          <p:cNvSpPr/>
          <p:nvPr/>
        </p:nvSpPr>
        <p:spPr>
          <a:xfrm>
            <a:off x="312176" y="293160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Concluding remarks: still a lot to do</a:t>
            </a:r>
          </a:p>
        </p:txBody>
      </p:sp>
      <p:pic>
        <p:nvPicPr>
          <p:cNvPr id="5122" name="Picture 2" descr="RÃ©sultats de recherche d'images pour Â«Â safetyÂ Â»">
            <a:extLst>
              <a:ext uri="{FF2B5EF4-FFF2-40B4-BE49-F238E27FC236}">
                <a16:creationId xmlns:a16="http://schemas.microsoft.com/office/drawing/2014/main" id="{78E100ED-16F0-4071-94C0-755EA7756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20" y="3947297"/>
            <a:ext cx="3600151" cy="1800076"/>
          </a:xfrm>
          <a:prstGeom prst="rect">
            <a:avLst/>
          </a:prstGeom>
          <a:noFill/>
          <a:ln w="38100">
            <a:solidFill>
              <a:srgbClr val="0072C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quality and fairness">
            <a:extLst>
              <a:ext uri="{FF2B5EF4-FFF2-40B4-BE49-F238E27FC236}">
                <a16:creationId xmlns:a16="http://schemas.microsoft.com/office/drawing/2014/main" id="{DF2B7A25-201F-430B-B5BF-65FE1A00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1" y="4687201"/>
            <a:ext cx="3538612" cy="1800076"/>
          </a:xfrm>
          <a:prstGeom prst="rect">
            <a:avLst/>
          </a:prstGeom>
          <a:noFill/>
          <a:ln w="38100">
            <a:solidFill>
              <a:srgbClr val="0072C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77FDD-3299-4AD1-B3CE-34CED3EB40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C9542A-D4E2-4CBC-8D4A-13846E6167B6}"/>
              </a:ext>
            </a:extLst>
          </p:cNvPr>
          <p:cNvGrpSpPr/>
          <p:nvPr/>
        </p:nvGrpSpPr>
        <p:grpSpPr>
          <a:xfrm>
            <a:off x="304288" y="1601643"/>
            <a:ext cx="4096261" cy="2173390"/>
            <a:chOff x="374138" y="1506393"/>
            <a:chExt cx="4096261" cy="217339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5D04777-7AF5-4641-BB6D-ECA8CED73132}"/>
                </a:ext>
              </a:extLst>
            </p:cNvPr>
            <p:cNvGrpSpPr/>
            <p:nvPr/>
          </p:nvGrpSpPr>
          <p:grpSpPr>
            <a:xfrm>
              <a:off x="440430" y="1549736"/>
              <a:ext cx="3967068" cy="2130047"/>
              <a:chOff x="1864572" y="4002650"/>
              <a:chExt cx="3967068" cy="2130047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51BF6E-2997-4CEF-8535-468FBD648AE0}"/>
                  </a:ext>
                </a:extLst>
              </p:cNvPr>
              <p:cNvSpPr txBox="1"/>
              <p:nvPr/>
            </p:nvSpPr>
            <p:spPr>
              <a:xfrm>
                <a:off x="2865835" y="5763365"/>
                <a:ext cx="19538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Structure Learning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2A5547B-B512-45F1-8081-AA6815D69CAA}"/>
                  </a:ext>
                </a:extLst>
              </p:cNvPr>
              <p:cNvGrpSpPr/>
              <p:nvPr/>
            </p:nvGrpSpPr>
            <p:grpSpPr>
              <a:xfrm>
                <a:off x="4100928" y="4002650"/>
                <a:ext cx="1730712" cy="1746808"/>
                <a:chOff x="4559869" y="3996174"/>
                <a:chExt cx="1730712" cy="1746808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6B44189-BA4C-4033-8351-EE6B2E9BA8BA}"/>
                    </a:ext>
                  </a:extLst>
                </p:cNvPr>
                <p:cNvSpPr/>
                <p:nvPr/>
              </p:nvSpPr>
              <p:spPr>
                <a:xfrm>
                  <a:off x="4559869" y="4290244"/>
                  <a:ext cx="1730712" cy="145273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63D6772-2EC6-4E10-ADB3-70A78D2E12C9}"/>
                    </a:ext>
                  </a:extLst>
                </p:cNvPr>
                <p:cNvSpPr/>
                <p:nvPr/>
              </p:nvSpPr>
              <p:spPr>
                <a:xfrm>
                  <a:off x="4661884" y="529012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46B7434-7BEE-4809-AB4C-80C07E74CC1A}"/>
                    </a:ext>
                  </a:extLst>
                </p:cNvPr>
                <p:cNvSpPr/>
                <p:nvPr/>
              </p:nvSpPr>
              <p:spPr>
                <a:xfrm>
                  <a:off x="5187780" y="4572787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E366FE8-E21F-4CC7-9364-46E65671D793}"/>
                    </a:ext>
                  </a:extLst>
                </p:cNvPr>
                <p:cNvSpPr/>
                <p:nvPr/>
              </p:nvSpPr>
              <p:spPr>
                <a:xfrm>
                  <a:off x="5713336" y="529012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sp>
              <p:nvSpPr>
                <p:cNvPr id="28" name="Arrow: Right 27">
                  <a:extLst>
                    <a:ext uri="{FF2B5EF4-FFF2-40B4-BE49-F238E27FC236}">
                      <a16:creationId xmlns:a16="http://schemas.microsoft.com/office/drawing/2014/main" id="{11AE04DD-17E4-4FF2-90D9-C0B8B7B085F6}"/>
                    </a:ext>
                  </a:extLst>
                </p:cNvPr>
                <p:cNvSpPr/>
                <p:nvPr/>
              </p:nvSpPr>
              <p:spPr>
                <a:xfrm rot="16200000">
                  <a:off x="5154253" y="4220162"/>
                  <a:ext cx="541943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288D29E9-DE2D-40AC-9047-EFB2644A690B}"/>
                    </a:ext>
                  </a:extLst>
                </p:cNvPr>
                <p:cNvGrpSpPr/>
                <p:nvPr/>
              </p:nvGrpSpPr>
              <p:grpSpPr>
                <a:xfrm rot="2700000">
                  <a:off x="4915903" y="4860636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38" name="Arrow: Right 37">
                    <a:extLst>
                      <a:ext uri="{FF2B5EF4-FFF2-40B4-BE49-F238E27FC236}">
                        <a16:creationId xmlns:a16="http://schemas.microsoft.com/office/drawing/2014/main" id="{824011A3-661C-46D3-A914-FDBC1A40F9F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Arrow: Right 38">
                    <a:extLst>
                      <a:ext uri="{FF2B5EF4-FFF2-40B4-BE49-F238E27FC236}">
                        <a16:creationId xmlns:a16="http://schemas.microsoft.com/office/drawing/2014/main" id="{146B57E9-E3C2-44D0-ACB7-49A56119740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DE3D5FB3-802E-4A78-800F-87E51474C214}"/>
                    </a:ext>
                  </a:extLst>
                </p:cNvPr>
                <p:cNvGrpSpPr/>
                <p:nvPr/>
              </p:nvGrpSpPr>
              <p:grpSpPr>
                <a:xfrm rot="18900000" flipV="1">
                  <a:off x="5747617" y="4857715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36" name="Arrow: Right 35">
                    <a:extLst>
                      <a:ext uri="{FF2B5EF4-FFF2-40B4-BE49-F238E27FC236}">
                        <a16:creationId xmlns:a16="http://schemas.microsoft.com/office/drawing/2014/main" id="{4064AFCF-3E1D-4018-A09A-8F48C03C3FB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Arrow: Right 36">
                    <a:extLst>
                      <a:ext uri="{FF2B5EF4-FFF2-40B4-BE49-F238E27FC236}">
                        <a16:creationId xmlns:a16="http://schemas.microsoft.com/office/drawing/2014/main" id="{09E1ACBC-651D-44CF-A57A-2CF29D514DA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3EE34689-52FA-4997-AD17-065B1700985F}"/>
                    </a:ext>
                  </a:extLst>
                </p:cNvPr>
                <p:cNvGrpSpPr/>
                <p:nvPr/>
              </p:nvGrpSpPr>
              <p:grpSpPr>
                <a:xfrm rot="5400000">
                  <a:off x="5321248" y="5248133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34" name="Arrow: Right 33">
                    <a:extLst>
                      <a:ext uri="{FF2B5EF4-FFF2-40B4-BE49-F238E27FC236}">
                        <a16:creationId xmlns:a16="http://schemas.microsoft.com/office/drawing/2014/main" id="{081C04F5-C7DF-4F2C-84CA-202034F3586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Arrow: Right 34">
                    <a:extLst>
                      <a:ext uri="{FF2B5EF4-FFF2-40B4-BE49-F238E27FC236}">
                        <a16:creationId xmlns:a16="http://schemas.microsoft.com/office/drawing/2014/main" id="{AF7F9300-1D9F-435D-AD6F-2D0F48C9C5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Arrow: Right 31">
                  <a:extLst>
                    <a:ext uri="{FF2B5EF4-FFF2-40B4-BE49-F238E27FC236}">
                      <a16:creationId xmlns:a16="http://schemas.microsoft.com/office/drawing/2014/main" id="{20ABD78B-D555-47EB-BE04-5A207F983F59}"/>
                    </a:ext>
                  </a:extLst>
                </p:cNvPr>
                <p:cNvSpPr/>
                <p:nvPr/>
              </p:nvSpPr>
              <p:spPr>
                <a:xfrm rot="16200000">
                  <a:off x="4114175" y="4570760"/>
                  <a:ext cx="1259544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Arrow: Right 32">
                  <a:extLst>
                    <a:ext uri="{FF2B5EF4-FFF2-40B4-BE49-F238E27FC236}">
                      <a16:creationId xmlns:a16="http://schemas.microsoft.com/office/drawing/2014/main" id="{B2298BB4-F00A-44E0-8F6B-61FF3776C9D5}"/>
                    </a:ext>
                  </a:extLst>
                </p:cNvPr>
                <p:cNvSpPr/>
                <p:nvPr/>
              </p:nvSpPr>
              <p:spPr>
                <a:xfrm rot="16200000">
                  <a:off x="5473768" y="4578961"/>
                  <a:ext cx="1259544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Arrow: Right 51">
                <a:extLst>
                  <a:ext uri="{FF2B5EF4-FFF2-40B4-BE49-F238E27FC236}">
                    <a16:creationId xmlns:a16="http://schemas.microsoft.com/office/drawing/2014/main" id="{DC45C00D-E3F0-42CF-B247-CCA2C0364F33}"/>
                  </a:ext>
                </a:extLst>
              </p:cNvPr>
              <p:cNvSpPr/>
              <p:nvPr/>
            </p:nvSpPr>
            <p:spPr>
              <a:xfrm>
                <a:off x="3640806" y="4875589"/>
                <a:ext cx="413528" cy="274728"/>
              </a:xfrm>
              <a:prstGeom prst="rightArrow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6509B48A-449E-44C0-AB4A-55649F548115}"/>
                  </a:ext>
                </a:extLst>
              </p:cNvPr>
              <p:cNvGrpSpPr/>
              <p:nvPr/>
            </p:nvGrpSpPr>
            <p:grpSpPr>
              <a:xfrm>
                <a:off x="1864572" y="4010852"/>
                <a:ext cx="1730713" cy="1738606"/>
                <a:chOff x="1864572" y="4010852"/>
                <a:chExt cx="1730713" cy="1738606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BAD7D9A-ADDD-43E4-A343-EA61B1BFDB99}"/>
                    </a:ext>
                  </a:extLst>
                </p:cNvPr>
                <p:cNvSpPr/>
                <p:nvPr/>
              </p:nvSpPr>
              <p:spPr>
                <a:xfrm>
                  <a:off x="1864572" y="4296721"/>
                  <a:ext cx="1730713" cy="145273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7C4A0F03-97BB-431B-92B5-FE28331A22BA}"/>
                    </a:ext>
                  </a:extLst>
                </p:cNvPr>
                <p:cNvGrpSpPr/>
                <p:nvPr/>
              </p:nvGrpSpPr>
              <p:grpSpPr>
                <a:xfrm>
                  <a:off x="2361155" y="4740178"/>
                  <a:ext cx="737545" cy="596328"/>
                  <a:chOff x="951015" y="4535217"/>
                  <a:chExt cx="855889" cy="692604"/>
                </a:xfrm>
                <a:solidFill>
                  <a:srgbClr val="00B0F0"/>
                </a:solidFill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DD06090C-B8FF-49F5-9D32-CC49FEAB01AE}"/>
                      </a:ext>
                    </a:extLst>
                  </p:cNvPr>
                  <p:cNvSpPr/>
                  <p:nvPr/>
                </p:nvSpPr>
                <p:spPr>
                  <a:xfrm>
                    <a:off x="951015" y="4535217"/>
                    <a:ext cx="551089" cy="387804"/>
                  </a:xfrm>
                  <a:prstGeom prst="rect">
                    <a:avLst/>
                  </a:prstGeom>
                  <a:grp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6785800F-20C7-44C0-A470-1A62558E7D70}"/>
                      </a:ext>
                    </a:extLst>
                  </p:cNvPr>
                  <p:cNvSpPr/>
                  <p:nvPr/>
                </p:nvSpPr>
                <p:spPr>
                  <a:xfrm>
                    <a:off x="1103415" y="4687617"/>
                    <a:ext cx="551089" cy="387804"/>
                  </a:xfrm>
                  <a:prstGeom prst="rect">
                    <a:avLst/>
                  </a:prstGeom>
                  <a:grp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30AB640C-8467-4726-8F21-D4C9B7C29F73}"/>
                      </a:ext>
                    </a:extLst>
                  </p:cNvPr>
                  <p:cNvSpPr/>
                  <p:nvPr/>
                </p:nvSpPr>
                <p:spPr>
                  <a:xfrm>
                    <a:off x="1255815" y="4840017"/>
                    <a:ext cx="551089" cy="387804"/>
                  </a:xfrm>
                  <a:prstGeom prst="rect">
                    <a:avLst/>
                  </a:prstGeom>
                  <a:grp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3" name="Arrow: Right 52">
                  <a:extLst>
                    <a:ext uri="{FF2B5EF4-FFF2-40B4-BE49-F238E27FC236}">
                      <a16:creationId xmlns:a16="http://schemas.microsoft.com/office/drawing/2014/main" id="{122B91D1-AA80-4A8E-BD33-467A6530E8FE}"/>
                    </a:ext>
                  </a:extLst>
                </p:cNvPr>
                <p:cNvSpPr/>
                <p:nvPr/>
              </p:nvSpPr>
              <p:spPr>
                <a:xfrm rot="16200000">
                  <a:off x="2458957" y="4226638"/>
                  <a:ext cx="541943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8D4A528-F30D-42BD-AB8D-893811DB3791}"/>
                </a:ext>
              </a:extLst>
            </p:cNvPr>
            <p:cNvSpPr/>
            <p:nvPr/>
          </p:nvSpPr>
          <p:spPr>
            <a:xfrm>
              <a:off x="374138" y="1506393"/>
              <a:ext cx="4096261" cy="2172482"/>
            </a:xfrm>
            <a:prstGeom prst="rect">
              <a:avLst/>
            </a:prstGeom>
            <a:noFill/>
            <a:ln w="38100">
              <a:solidFill>
                <a:srgbClr val="0072C6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8AA066-C7EF-4553-8C98-948362D2541E}"/>
              </a:ext>
            </a:extLst>
          </p:cNvPr>
          <p:cNvGrpSpPr/>
          <p:nvPr/>
        </p:nvGrpSpPr>
        <p:grpSpPr>
          <a:xfrm>
            <a:off x="6976426" y="1594437"/>
            <a:ext cx="4096261" cy="2180596"/>
            <a:chOff x="7046276" y="1499187"/>
            <a:chExt cx="4096261" cy="218059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6215319-E747-4B8A-A6D1-D738A2DCBA31}"/>
                </a:ext>
              </a:extLst>
            </p:cNvPr>
            <p:cNvGrpSpPr/>
            <p:nvPr/>
          </p:nvGrpSpPr>
          <p:grpSpPr>
            <a:xfrm>
              <a:off x="7104799" y="1549271"/>
              <a:ext cx="3973678" cy="2130512"/>
              <a:chOff x="7018654" y="1742586"/>
              <a:chExt cx="3973678" cy="2130512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761D12F-411F-400C-91DB-BDB6D763F803}"/>
                  </a:ext>
                </a:extLst>
              </p:cNvPr>
              <p:cNvSpPr txBox="1"/>
              <p:nvPr/>
            </p:nvSpPr>
            <p:spPr>
              <a:xfrm>
                <a:off x="8003081" y="3503766"/>
                <a:ext cx="20124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  Transfer Learning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D8383B1-D95E-4386-8276-29B0E28A8EC2}"/>
                  </a:ext>
                </a:extLst>
              </p:cNvPr>
              <p:cNvGrpSpPr/>
              <p:nvPr/>
            </p:nvGrpSpPr>
            <p:grpSpPr>
              <a:xfrm>
                <a:off x="9261620" y="1743051"/>
                <a:ext cx="1730712" cy="1746808"/>
                <a:chOff x="4559869" y="3996174"/>
                <a:chExt cx="1730712" cy="1746808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438435F-A2CE-4F6C-8040-7A3C8D977E5E}"/>
                    </a:ext>
                  </a:extLst>
                </p:cNvPr>
                <p:cNvSpPr/>
                <p:nvPr/>
              </p:nvSpPr>
              <p:spPr>
                <a:xfrm>
                  <a:off x="4559869" y="4290244"/>
                  <a:ext cx="1730712" cy="145273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C5B12E6-EDAA-47A0-A4C9-CD00CC2D0685}"/>
                    </a:ext>
                  </a:extLst>
                </p:cNvPr>
                <p:cNvSpPr/>
                <p:nvPr/>
              </p:nvSpPr>
              <p:spPr>
                <a:xfrm>
                  <a:off x="4661884" y="529012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F1803DA-9DCD-4DA3-BF88-DB5F54E58410}"/>
                    </a:ext>
                  </a:extLst>
                </p:cNvPr>
                <p:cNvSpPr/>
                <p:nvPr/>
              </p:nvSpPr>
              <p:spPr>
                <a:xfrm>
                  <a:off x="5187780" y="4572787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B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97BC2CFD-1BA8-43CB-8140-00A2BECA222B}"/>
                    </a:ext>
                  </a:extLst>
                </p:cNvPr>
                <p:cNvSpPr/>
                <p:nvPr/>
              </p:nvSpPr>
              <p:spPr>
                <a:xfrm>
                  <a:off x="5713336" y="529012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D</a:t>
                  </a:r>
                </a:p>
              </p:txBody>
            </p:sp>
            <p:sp>
              <p:nvSpPr>
                <p:cNvPr id="70" name="Arrow: Right 69">
                  <a:extLst>
                    <a:ext uri="{FF2B5EF4-FFF2-40B4-BE49-F238E27FC236}">
                      <a16:creationId xmlns:a16="http://schemas.microsoft.com/office/drawing/2014/main" id="{5EA4E1EA-6E55-4C01-A102-7E9859C63106}"/>
                    </a:ext>
                  </a:extLst>
                </p:cNvPr>
                <p:cNvSpPr/>
                <p:nvPr/>
              </p:nvSpPr>
              <p:spPr>
                <a:xfrm rot="16200000">
                  <a:off x="5154253" y="4220162"/>
                  <a:ext cx="541943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1A15E9DC-2411-4C32-AB81-F1A109D4F7ED}"/>
                    </a:ext>
                  </a:extLst>
                </p:cNvPr>
                <p:cNvGrpSpPr/>
                <p:nvPr/>
              </p:nvGrpSpPr>
              <p:grpSpPr>
                <a:xfrm rot="2700000">
                  <a:off x="4915903" y="4860636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80" name="Arrow: Right 79">
                    <a:extLst>
                      <a:ext uri="{FF2B5EF4-FFF2-40B4-BE49-F238E27FC236}">
                        <a16:creationId xmlns:a16="http://schemas.microsoft.com/office/drawing/2014/main" id="{6C7A6774-C8D0-4793-879B-04BAA10158E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Arrow: Right 80">
                    <a:extLst>
                      <a:ext uri="{FF2B5EF4-FFF2-40B4-BE49-F238E27FC236}">
                        <a16:creationId xmlns:a16="http://schemas.microsoft.com/office/drawing/2014/main" id="{7A4D5AAA-9CDE-4243-856B-689B7BFB27A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E6B4E14D-957E-4196-812C-A68EDE8819E0}"/>
                    </a:ext>
                  </a:extLst>
                </p:cNvPr>
                <p:cNvGrpSpPr/>
                <p:nvPr/>
              </p:nvGrpSpPr>
              <p:grpSpPr>
                <a:xfrm rot="18900000" flipV="1">
                  <a:off x="5747617" y="4857715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78" name="Arrow: Right 77">
                    <a:extLst>
                      <a:ext uri="{FF2B5EF4-FFF2-40B4-BE49-F238E27FC236}">
                        <a16:creationId xmlns:a16="http://schemas.microsoft.com/office/drawing/2014/main" id="{0A61D27D-D8D4-4544-9ABF-C57906A1B13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Arrow: Right 78">
                    <a:extLst>
                      <a:ext uri="{FF2B5EF4-FFF2-40B4-BE49-F238E27FC236}">
                        <a16:creationId xmlns:a16="http://schemas.microsoft.com/office/drawing/2014/main" id="{82E63D96-BC39-4DF7-B729-42457873CE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BD8EEADD-40BA-496B-B54E-9F884A323B4F}"/>
                    </a:ext>
                  </a:extLst>
                </p:cNvPr>
                <p:cNvGrpSpPr/>
                <p:nvPr/>
              </p:nvGrpSpPr>
              <p:grpSpPr>
                <a:xfrm rot="5400000">
                  <a:off x="5321248" y="5248133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76" name="Arrow: Right 75">
                    <a:extLst>
                      <a:ext uri="{FF2B5EF4-FFF2-40B4-BE49-F238E27FC236}">
                        <a16:creationId xmlns:a16="http://schemas.microsoft.com/office/drawing/2014/main" id="{57FD5FBE-4487-4498-B761-C47C7B9F5C8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Arrow: Right 76">
                    <a:extLst>
                      <a:ext uri="{FF2B5EF4-FFF2-40B4-BE49-F238E27FC236}">
                        <a16:creationId xmlns:a16="http://schemas.microsoft.com/office/drawing/2014/main" id="{1DE28C7C-B50E-4AC8-951E-C3B9A30DF3F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4" name="Arrow: Right 73">
                  <a:extLst>
                    <a:ext uri="{FF2B5EF4-FFF2-40B4-BE49-F238E27FC236}">
                      <a16:creationId xmlns:a16="http://schemas.microsoft.com/office/drawing/2014/main" id="{94CEE20F-EBEF-41B3-B105-646B78E05A9C}"/>
                    </a:ext>
                  </a:extLst>
                </p:cNvPr>
                <p:cNvSpPr/>
                <p:nvPr/>
              </p:nvSpPr>
              <p:spPr>
                <a:xfrm rot="16200000">
                  <a:off x="4114175" y="4570760"/>
                  <a:ext cx="1259544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Arrow: Right 74">
                  <a:extLst>
                    <a:ext uri="{FF2B5EF4-FFF2-40B4-BE49-F238E27FC236}">
                      <a16:creationId xmlns:a16="http://schemas.microsoft.com/office/drawing/2014/main" id="{F4D429EE-1B1E-44B7-905F-E893BE5110C4}"/>
                    </a:ext>
                  </a:extLst>
                </p:cNvPr>
                <p:cNvSpPr/>
                <p:nvPr/>
              </p:nvSpPr>
              <p:spPr>
                <a:xfrm rot="16200000">
                  <a:off x="5473768" y="4578961"/>
                  <a:ext cx="1259544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33125A2E-4891-4FAD-96AE-87B640A26336}"/>
                  </a:ext>
                </a:extLst>
              </p:cNvPr>
              <p:cNvSpPr/>
              <p:nvPr/>
            </p:nvSpPr>
            <p:spPr>
              <a:xfrm>
                <a:off x="8801498" y="2615990"/>
                <a:ext cx="413528" cy="274728"/>
              </a:xfrm>
              <a:prstGeom prst="rightArrow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C17865B-3E28-43B0-B573-7E334829B575}"/>
                  </a:ext>
                </a:extLst>
              </p:cNvPr>
              <p:cNvGrpSpPr/>
              <p:nvPr/>
            </p:nvGrpSpPr>
            <p:grpSpPr>
              <a:xfrm>
                <a:off x="7018654" y="1742586"/>
                <a:ext cx="1730712" cy="1746808"/>
                <a:chOff x="4559869" y="3996174"/>
                <a:chExt cx="1730712" cy="1746808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303EF40-30BB-49FB-AE4D-4DEA696A47A4}"/>
                    </a:ext>
                  </a:extLst>
                </p:cNvPr>
                <p:cNvSpPr/>
                <p:nvPr/>
              </p:nvSpPr>
              <p:spPr>
                <a:xfrm>
                  <a:off x="4559869" y="4290244"/>
                  <a:ext cx="1730712" cy="145273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F0C72264-09EC-48C0-83F1-D1EDE8DD5731}"/>
                    </a:ext>
                  </a:extLst>
                </p:cNvPr>
                <p:cNvSpPr/>
                <p:nvPr/>
              </p:nvSpPr>
              <p:spPr>
                <a:xfrm>
                  <a:off x="4661884" y="529012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E0B081E-7A8F-48DA-ADEB-F22C3BF165BA}"/>
                    </a:ext>
                  </a:extLst>
                </p:cNvPr>
                <p:cNvSpPr/>
                <p:nvPr/>
              </p:nvSpPr>
              <p:spPr>
                <a:xfrm>
                  <a:off x="5187780" y="4572787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B</a:t>
                  </a: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2049F03-3DBC-4109-930C-559D512DD9EF}"/>
                    </a:ext>
                  </a:extLst>
                </p:cNvPr>
                <p:cNvSpPr/>
                <p:nvPr/>
              </p:nvSpPr>
              <p:spPr>
                <a:xfrm>
                  <a:off x="5713336" y="529012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87" name="Arrow: Right 86">
                  <a:extLst>
                    <a:ext uri="{FF2B5EF4-FFF2-40B4-BE49-F238E27FC236}">
                      <a16:creationId xmlns:a16="http://schemas.microsoft.com/office/drawing/2014/main" id="{4B604E60-951E-469B-B8A7-EA9036EF8666}"/>
                    </a:ext>
                  </a:extLst>
                </p:cNvPr>
                <p:cNvSpPr/>
                <p:nvPr/>
              </p:nvSpPr>
              <p:spPr>
                <a:xfrm rot="16200000">
                  <a:off x="5154253" y="4220162"/>
                  <a:ext cx="541943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E533276F-BD85-4A84-91EE-BC6CCE3BA41C}"/>
                    </a:ext>
                  </a:extLst>
                </p:cNvPr>
                <p:cNvGrpSpPr/>
                <p:nvPr/>
              </p:nvGrpSpPr>
              <p:grpSpPr>
                <a:xfrm rot="2700000">
                  <a:off x="4915903" y="4860636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97" name="Arrow: Right 96">
                    <a:extLst>
                      <a:ext uri="{FF2B5EF4-FFF2-40B4-BE49-F238E27FC236}">
                        <a16:creationId xmlns:a16="http://schemas.microsoft.com/office/drawing/2014/main" id="{DF6E797B-46E2-4709-9267-16EB7D1078C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Arrow: Right 97">
                    <a:extLst>
                      <a:ext uri="{FF2B5EF4-FFF2-40B4-BE49-F238E27FC236}">
                        <a16:creationId xmlns:a16="http://schemas.microsoft.com/office/drawing/2014/main" id="{BEFE84B5-8DD3-4613-914C-C1CC6A2D4C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B69C181B-82CD-48F5-8C45-EAAD003296E5}"/>
                    </a:ext>
                  </a:extLst>
                </p:cNvPr>
                <p:cNvGrpSpPr/>
                <p:nvPr/>
              </p:nvGrpSpPr>
              <p:grpSpPr>
                <a:xfrm rot="18900000" flipV="1">
                  <a:off x="5747617" y="4857715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95" name="Arrow: Right 94">
                    <a:extLst>
                      <a:ext uri="{FF2B5EF4-FFF2-40B4-BE49-F238E27FC236}">
                        <a16:creationId xmlns:a16="http://schemas.microsoft.com/office/drawing/2014/main" id="{AE9518BD-7D1E-4A8C-BE8B-56DE0DF5BB7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Arrow: Right 95">
                    <a:extLst>
                      <a:ext uri="{FF2B5EF4-FFF2-40B4-BE49-F238E27FC236}">
                        <a16:creationId xmlns:a16="http://schemas.microsoft.com/office/drawing/2014/main" id="{A6A9EB3F-C2C0-41E3-AFA9-EAA680B675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003CA546-9BE0-4053-8770-768500CF2C86}"/>
                    </a:ext>
                  </a:extLst>
                </p:cNvPr>
                <p:cNvGrpSpPr/>
                <p:nvPr/>
              </p:nvGrpSpPr>
              <p:grpSpPr>
                <a:xfrm rot="5400000">
                  <a:off x="5321248" y="5248133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93" name="Arrow: Right 92">
                    <a:extLst>
                      <a:ext uri="{FF2B5EF4-FFF2-40B4-BE49-F238E27FC236}">
                        <a16:creationId xmlns:a16="http://schemas.microsoft.com/office/drawing/2014/main" id="{C269404A-8D4B-4791-8FB9-E7465E2812D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Arrow: Right 93">
                    <a:extLst>
                      <a:ext uri="{FF2B5EF4-FFF2-40B4-BE49-F238E27FC236}">
                        <a16:creationId xmlns:a16="http://schemas.microsoft.com/office/drawing/2014/main" id="{9192C2F5-D5D2-439E-9D0A-3F23A5E0B9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1" name="Arrow: Right 90">
                  <a:extLst>
                    <a:ext uri="{FF2B5EF4-FFF2-40B4-BE49-F238E27FC236}">
                      <a16:creationId xmlns:a16="http://schemas.microsoft.com/office/drawing/2014/main" id="{284CA210-8D00-4873-B451-0D1A4F0D6480}"/>
                    </a:ext>
                  </a:extLst>
                </p:cNvPr>
                <p:cNvSpPr/>
                <p:nvPr/>
              </p:nvSpPr>
              <p:spPr>
                <a:xfrm rot="16200000">
                  <a:off x="4114175" y="4570760"/>
                  <a:ext cx="1259544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Arrow: Right 91">
                  <a:extLst>
                    <a:ext uri="{FF2B5EF4-FFF2-40B4-BE49-F238E27FC236}">
                      <a16:creationId xmlns:a16="http://schemas.microsoft.com/office/drawing/2014/main" id="{95FB6762-E152-4491-9F66-A2AEAC19D7CC}"/>
                    </a:ext>
                  </a:extLst>
                </p:cNvPr>
                <p:cNvSpPr/>
                <p:nvPr/>
              </p:nvSpPr>
              <p:spPr>
                <a:xfrm rot="16200000">
                  <a:off x="5473768" y="4578961"/>
                  <a:ext cx="1259544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D081352-8F4C-4901-9C83-843D19DD1CF9}"/>
                </a:ext>
              </a:extLst>
            </p:cNvPr>
            <p:cNvSpPr/>
            <p:nvPr/>
          </p:nvSpPr>
          <p:spPr>
            <a:xfrm>
              <a:off x="7046276" y="1499187"/>
              <a:ext cx="4096261" cy="2172482"/>
            </a:xfrm>
            <a:prstGeom prst="rect">
              <a:avLst/>
            </a:prstGeom>
            <a:noFill/>
            <a:ln w="38100">
              <a:solidFill>
                <a:srgbClr val="0072C6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207CBFF-6F47-406B-ACCA-EE8186D016BB}"/>
              </a:ext>
            </a:extLst>
          </p:cNvPr>
          <p:cNvGrpSpPr/>
          <p:nvPr/>
        </p:nvGrpSpPr>
        <p:grpSpPr>
          <a:xfrm>
            <a:off x="300646" y="4288086"/>
            <a:ext cx="4096261" cy="2172482"/>
            <a:chOff x="370496" y="4192836"/>
            <a:chExt cx="4096261" cy="2172482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26F9EE34-EC4C-4679-8516-E5432AEB934E}"/>
                </a:ext>
              </a:extLst>
            </p:cNvPr>
            <p:cNvGrpSpPr/>
            <p:nvPr/>
          </p:nvGrpSpPr>
          <p:grpSpPr>
            <a:xfrm>
              <a:off x="440068" y="4235271"/>
              <a:ext cx="3962223" cy="2130047"/>
              <a:chOff x="440068" y="4235271"/>
              <a:chExt cx="3962223" cy="2130047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81103D6-A821-40F7-8D91-99C09F57DDDB}"/>
                  </a:ext>
                </a:extLst>
              </p:cNvPr>
              <p:cNvSpPr txBox="1"/>
              <p:nvPr/>
            </p:nvSpPr>
            <p:spPr>
              <a:xfrm>
                <a:off x="801137" y="5995986"/>
                <a:ext cx="3240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 Curriculum / Lifelong Learning</a:t>
                </a:r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1F111886-BE36-4C59-8BC0-EA91CE434594}"/>
                  </a:ext>
                </a:extLst>
              </p:cNvPr>
              <p:cNvGrpSpPr/>
              <p:nvPr/>
            </p:nvGrpSpPr>
            <p:grpSpPr>
              <a:xfrm>
                <a:off x="2671579" y="4235271"/>
                <a:ext cx="1730712" cy="1746808"/>
                <a:chOff x="4559869" y="3996174"/>
                <a:chExt cx="1730712" cy="1746808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B4F55E7C-7356-4657-9215-1BDDC582516F}"/>
                    </a:ext>
                  </a:extLst>
                </p:cNvPr>
                <p:cNvSpPr/>
                <p:nvPr/>
              </p:nvSpPr>
              <p:spPr>
                <a:xfrm>
                  <a:off x="4559869" y="4290244"/>
                  <a:ext cx="1730712" cy="145273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375A7DFD-3538-41A9-A4D6-858FBDA2D072}"/>
                    </a:ext>
                  </a:extLst>
                </p:cNvPr>
                <p:cNvSpPr/>
                <p:nvPr/>
              </p:nvSpPr>
              <p:spPr>
                <a:xfrm>
                  <a:off x="4661884" y="529012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C0D0BAFB-87E5-4D26-9472-63516630E5B0}"/>
                    </a:ext>
                  </a:extLst>
                </p:cNvPr>
                <p:cNvSpPr/>
                <p:nvPr/>
              </p:nvSpPr>
              <p:spPr>
                <a:xfrm>
                  <a:off x="5187780" y="4572787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B</a:t>
                  </a: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564E150-D2C2-4C5A-9B33-7B621BA4FC29}"/>
                    </a:ext>
                  </a:extLst>
                </p:cNvPr>
                <p:cNvSpPr/>
                <p:nvPr/>
              </p:nvSpPr>
              <p:spPr>
                <a:xfrm>
                  <a:off x="5713336" y="5290123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125" name="Arrow: Right 124">
                  <a:extLst>
                    <a:ext uri="{FF2B5EF4-FFF2-40B4-BE49-F238E27FC236}">
                      <a16:creationId xmlns:a16="http://schemas.microsoft.com/office/drawing/2014/main" id="{1A8F0D68-DE7A-4380-B04D-46F672305848}"/>
                    </a:ext>
                  </a:extLst>
                </p:cNvPr>
                <p:cNvSpPr/>
                <p:nvPr/>
              </p:nvSpPr>
              <p:spPr>
                <a:xfrm rot="16200000">
                  <a:off x="5154253" y="4220162"/>
                  <a:ext cx="541943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C700A9A4-9D3C-4BD1-A180-5D8C8FCFF287}"/>
                    </a:ext>
                  </a:extLst>
                </p:cNvPr>
                <p:cNvGrpSpPr/>
                <p:nvPr/>
              </p:nvGrpSpPr>
              <p:grpSpPr>
                <a:xfrm rot="2700000">
                  <a:off x="4915903" y="4860636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135" name="Arrow: Right 134">
                    <a:extLst>
                      <a:ext uri="{FF2B5EF4-FFF2-40B4-BE49-F238E27FC236}">
                        <a16:creationId xmlns:a16="http://schemas.microsoft.com/office/drawing/2014/main" id="{3BCF757C-B94E-409C-BE67-E0AFF18F952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Arrow: Right 135">
                    <a:extLst>
                      <a:ext uri="{FF2B5EF4-FFF2-40B4-BE49-F238E27FC236}">
                        <a16:creationId xmlns:a16="http://schemas.microsoft.com/office/drawing/2014/main" id="{E63113DC-9A2A-475F-AEBC-44BF5019C36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889F4EE4-DC74-45CA-9934-1128BE8F17C6}"/>
                    </a:ext>
                  </a:extLst>
                </p:cNvPr>
                <p:cNvGrpSpPr/>
                <p:nvPr/>
              </p:nvGrpSpPr>
              <p:grpSpPr>
                <a:xfrm rot="18900000" flipV="1">
                  <a:off x="5747617" y="4857715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133" name="Arrow: Right 132">
                    <a:extLst>
                      <a:ext uri="{FF2B5EF4-FFF2-40B4-BE49-F238E27FC236}">
                        <a16:creationId xmlns:a16="http://schemas.microsoft.com/office/drawing/2014/main" id="{74E7377E-3A11-44DB-BD1E-7B577EBF035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Arrow: Right 133">
                    <a:extLst>
                      <a:ext uri="{FF2B5EF4-FFF2-40B4-BE49-F238E27FC236}">
                        <a16:creationId xmlns:a16="http://schemas.microsoft.com/office/drawing/2014/main" id="{2EFFFBDD-C2FA-4247-BC55-453B524E0FB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E16E62F0-FC81-4C9C-9FE1-AE32B496A97B}"/>
                    </a:ext>
                  </a:extLst>
                </p:cNvPr>
                <p:cNvGrpSpPr/>
                <p:nvPr/>
              </p:nvGrpSpPr>
              <p:grpSpPr>
                <a:xfrm rot="5400000">
                  <a:off x="5321248" y="5248133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131" name="Arrow: Right 130">
                    <a:extLst>
                      <a:ext uri="{FF2B5EF4-FFF2-40B4-BE49-F238E27FC236}">
                        <a16:creationId xmlns:a16="http://schemas.microsoft.com/office/drawing/2014/main" id="{086841FE-8EC4-482D-B76F-9437DD0F2A4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Arrow: Right 131">
                    <a:extLst>
                      <a:ext uri="{FF2B5EF4-FFF2-40B4-BE49-F238E27FC236}">
                        <a16:creationId xmlns:a16="http://schemas.microsoft.com/office/drawing/2014/main" id="{7F89893F-3D12-4ADF-9BB0-7836674A4D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9" name="Arrow: Right 128">
                  <a:extLst>
                    <a:ext uri="{FF2B5EF4-FFF2-40B4-BE49-F238E27FC236}">
                      <a16:creationId xmlns:a16="http://schemas.microsoft.com/office/drawing/2014/main" id="{9075C0F4-4F17-479C-8A38-9C3C412A0417}"/>
                    </a:ext>
                  </a:extLst>
                </p:cNvPr>
                <p:cNvSpPr/>
                <p:nvPr/>
              </p:nvSpPr>
              <p:spPr>
                <a:xfrm rot="16200000">
                  <a:off x="4114175" y="4570760"/>
                  <a:ext cx="1259544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Arrow: Right 129">
                  <a:extLst>
                    <a:ext uri="{FF2B5EF4-FFF2-40B4-BE49-F238E27FC236}">
                      <a16:creationId xmlns:a16="http://schemas.microsoft.com/office/drawing/2014/main" id="{E222FB60-D3D0-4D95-B7D9-794EAC92F280}"/>
                    </a:ext>
                  </a:extLst>
                </p:cNvPr>
                <p:cNvSpPr/>
                <p:nvPr/>
              </p:nvSpPr>
              <p:spPr>
                <a:xfrm rot="16200000">
                  <a:off x="5473768" y="4578961"/>
                  <a:ext cx="1259544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Arrow: Right 102">
                <a:extLst>
                  <a:ext uri="{FF2B5EF4-FFF2-40B4-BE49-F238E27FC236}">
                    <a16:creationId xmlns:a16="http://schemas.microsoft.com/office/drawing/2014/main" id="{CA944FE6-DB81-4E1F-8486-5189EE727708}"/>
                  </a:ext>
                </a:extLst>
              </p:cNvPr>
              <p:cNvSpPr/>
              <p:nvPr/>
            </p:nvSpPr>
            <p:spPr>
              <a:xfrm>
                <a:off x="2218219" y="5567916"/>
                <a:ext cx="413528" cy="274728"/>
              </a:xfrm>
              <a:prstGeom prst="rightArrow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B76C7F83-AF93-4C10-9105-62697AA0BAD9}"/>
                  </a:ext>
                </a:extLst>
              </p:cNvPr>
              <p:cNvGrpSpPr/>
              <p:nvPr/>
            </p:nvGrpSpPr>
            <p:grpSpPr>
              <a:xfrm>
                <a:off x="440068" y="5216632"/>
                <a:ext cx="1730712" cy="760740"/>
                <a:chOff x="7344063" y="4811418"/>
                <a:chExt cx="1730712" cy="760740"/>
              </a:xfrm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DE73C7EA-6BFD-4BAB-A701-859CE22F0E2F}"/>
                    </a:ext>
                  </a:extLst>
                </p:cNvPr>
                <p:cNvSpPr/>
                <p:nvPr/>
              </p:nvSpPr>
              <p:spPr>
                <a:xfrm>
                  <a:off x="7344063" y="5055198"/>
                  <a:ext cx="1730712" cy="51696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99313498-38BF-41CA-B10A-8C815A633A15}"/>
                    </a:ext>
                  </a:extLst>
                </p:cNvPr>
                <p:cNvSpPr/>
                <p:nvPr/>
              </p:nvSpPr>
              <p:spPr>
                <a:xfrm>
                  <a:off x="7446078" y="5145505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8AFB8EC8-3E17-4021-9713-4E15E4421F0A}"/>
                    </a:ext>
                  </a:extLst>
                </p:cNvPr>
                <p:cNvSpPr/>
                <p:nvPr/>
              </p:nvSpPr>
              <p:spPr>
                <a:xfrm>
                  <a:off x="8497530" y="5145505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B</a:t>
                  </a:r>
                </a:p>
              </p:txBody>
            </p: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4DA5C8B4-B75B-4153-9C54-200AC9C59854}"/>
                    </a:ext>
                  </a:extLst>
                </p:cNvPr>
                <p:cNvGrpSpPr/>
                <p:nvPr/>
              </p:nvGrpSpPr>
              <p:grpSpPr>
                <a:xfrm rot="5400000">
                  <a:off x="8105442" y="5103515"/>
                  <a:ext cx="207953" cy="378739"/>
                  <a:chOff x="3405083" y="4188963"/>
                  <a:chExt cx="241526" cy="439510"/>
                </a:xfrm>
              </p:grpSpPr>
              <p:sp>
                <p:nvSpPr>
                  <p:cNvPr id="148" name="Arrow: Right 147">
                    <a:extLst>
                      <a:ext uri="{FF2B5EF4-FFF2-40B4-BE49-F238E27FC236}">
                        <a16:creationId xmlns:a16="http://schemas.microsoft.com/office/drawing/2014/main" id="{32FBE12E-1DB3-4F3E-ACC8-2C7C4FBAB00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321991" y="4272055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Arrow: Right 148">
                    <a:extLst>
                      <a:ext uri="{FF2B5EF4-FFF2-40B4-BE49-F238E27FC236}">
                        <a16:creationId xmlns:a16="http://schemas.microsoft.com/office/drawing/2014/main" id="{D25F61DC-6AE9-4F2B-88BB-61F52C6DF8D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30167" y="4412032"/>
                    <a:ext cx="299533" cy="133350"/>
                  </a:xfrm>
                  <a:prstGeom prst="rightArrow">
                    <a:avLst>
                      <a:gd name="adj1" fmla="val 34616"/>
                      <a:gd name="adj2" fmla="val 75642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6" name="Arrow: Right 145">
                  <a:extLst>
                    <a:ext uri="{FF2B5EF4-FFF2-40B4-BE49-F238E27FC236}">
                      <a16:creationId xmlns:a16="http://schemas.microsoft.com/office/drawing/2014/main" id="{A0E4FE4A-B84C-4556-9221-9E07C1EDB0F5}"/>
                    </a:ext>
                  </a:extLst>
                </p:cNvPr>
                <p:cNvSpPr/>
                <p:nvPr/>
              </p:nvSpPr>
              <p:spPr>
                <a:xfrm rot="16200000">
                  <a:off x="7378300" y="4906073"/>
                  <a:ext cx="299681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Arrow: Right 146">
                  <a:extLst>
                    <a:ext uri="{FF2B5EF4-FFF2-40B4-BE49-F238E27FC236}">
                      <a16:creationId xmlns:a16="http://schemas.microsoft.com/office/drawing/2014/main" id="{81850381-1C1F-4C78-A0DE-279DFC84EC21}"/>
                    </a:ext>
                  </a:extLst>
                </p:cNvPr>
                <p:cNvSpPr/>
                <p:nvPr/>
              </p:nvSpPr>
              <p:spPr>
                <a:xfrm rot="16200000">
                  <a:off x="8737892" y="4914273"/>
                  <a:ext cx="299683" cy="110372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09FC8E8C-69B5-4C82-B2DA-426D710A2C1A}"/>
                  </a:ext>
                </a:extLst>
              </p:cNvPr>
              <p:cNvGrpSpPr/>
              <p:nvPr/>
            </p:nvGrpSpPr>
            <p:grpSpPr>
              <a:xfrm>
                <a:off x="963665" y="4292831"/>
                <a:ext cx="611103" cy="658264"/>
                <a:chOff x="10281867" y="4529340"/>
                <a:chExt cx="611103" cy="658264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858F1547-5A81-4E33-85C4-39104135FF72}"/>
                    </a:ext>
                  </a:extLst>
                </p:cNvPr>
                <p:cNvSpPr/>
                <p:nvPr/>
              </p:nvSpPr>
              <p:spPr>
                <a:xfrm>
                  <a:off x="10281867" y="4751682"/>
                  <a:ext cx="611103" cy="435922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3B6E3911-A8C0-45DC-8DB3-DE80CEB61C46}"/>
                    </a:ext>
                  </a:extLst>
                </p:cNvPr>
                <p:cNvSpPr/>
                <p:nvPr/>
              </p:nvSpPr>
              <p:spPr>
                <a:xfrm>
                  <a:off x="10342146" y="4807177"/>
                  <a:ext cx="474890" cy="3338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27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sp>
              <p:nvSpPr>
                <p:cNvPr id="159" name="Arrow: Right 158">
                  <a:extLst>
                    <a:ext uri="{FF2B5EF4-FFF2-40B4-BE49-F238E27FC236}">
                      <a16:creationId xmlns:a16="http://schemas.microsoft.com/office/drawing/2014/main" id="{6FD16E5F-42F3-400F-8C8E-A1C47510008B}"/>
                    </a:ext>
                  </a:extLst>
                </p:cNvPr>
                <p:cNvSpPr/>
                <p:nvPr/>
              </p:nvSpPr>
              <p:spPr>
                <a:xfrm rot="16200000">
                  <a:off x="10450382" y="4596314"/>
                  <a:ext cx="251369" cy="117421"/>
                </a:xfrm>
                <a:prstGeom prst="rightArrow">
                  <a:avLst>
                    <a:gd name="adj1" fmla="val 23742"/>
                    <a:gd name="adj2" fmla="val 91718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3" name="Arrow: Right 172">
                <a:extLst>
                  <a:ext uri="{FF2B5EF4-FFF2-40B4-BE49-F238E27FC236}">
                    <a16:creationId xmlns:a16="http://schemas.microsoft.com/office/drawing/2014/main" id="{88F3949E-36D2-4CAA-B7EF-CBF53E2D449A}"/>
                  </a:ext>
                </a:extLst>
              </p:cNvPr>
              <p:cNvSpPr/>
              <p:nvPr/>
            </p:nvSpPr>
            <p:spPr>
              <a:xfrm rot="5400000">
                <a:off x="1051100" y="5059698"/>
                <a:ext cx="413528" cy="274728"/>
              </a:xfrm>
              <a:prstGeom prst="rightArrow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8C0AE54-1202-49D8-B038-25E1675ABF38}"/>
                </a:ext>
              </a:extLst>
            </p:cNvPr>
            <p:cNvSpPr/>
            <p:nvPr/>
          </p:nvSpPr>
          <p:spPr>
            <a:xfrm>
              <a:off x="370496" y="4192836"/>
              <a:ext cx="4096261" cy="2172482"/>
            </a:xfrm>
            <a:prstGeom prst="rect">
              <a:avLst/>
            </a:prstGeom>
            <a:noFill/>
            <a:ln w="38100">
              <a:solidFill>
                <a:srgbClr val="0072C6"/>
              </a:solidFill>
              <a:round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E2E3067-B298-41B8-A440-C4C5DE0C627C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9748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04028CD-E957-4950-AE0F-E37CF4686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450" y="2523843"/>
            <a:ext cx="1805070" cy="19340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DD0BB3B-9F65-4269-9C27-C22B1F4B3DDF}"/>
              </a:ext>
            </a:extLst>
          </p:cNvPr>
          <p:cNvGrpSpPr/>
          <p:nvPr/>
        </p:nvGrpSpPr>
        <p:grpSpPr>
          <a:xfrm>
            <a:off x="1038385" y="4784040"/>
            <a:ext cx="2756699" cy="1803288"/>
            <a:chOff x="797422" y="1685925"/>
            <a:chExt cx="4923210" cy="337528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EE92B51-E062-4DAD-9223-05AC02867035}"/>
                </a:ext>
              </a:extLst>
            </p:cNvPr>
            <p:cNvGrpSpPr/>
            <p:nvPr/>
          </p:nvGrpSpPr>
          <p:grpSpPr>
            <a:xfrm>
              <a:off x="3348532" y="2595485"/>
              <a:ext cx="2372100" cy="2438968"/>
              <a:chOff x="3348532" y="2595485"/>
              <a:chExt cx="2372100" cy="2438968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D47ABE6-002B-4C46-9184-784FA61895AF}"/>
                  </a:ext>
                </a:extLst>
              </p:cNvPr>
              <p:cNvGrpSpPr/>
              <p:nvPr/>
            </p:nvGrpSpPr>
            <p:grpSpPr>
              <a:xfrm>
                <a:off x="3348532" y="2595485"/>
                <a:ext cx="2372100" cy="2438968"/>
                <a:chOff x="3348532" y="2595485"/>
                <a:chExt cx="2372100" cy="243896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C1938047-3AAD-4836-8C55-0C1A4F3C7F8E}"/>
                    </a:ext>
                  </a:extLst>
                </p:cNvPr>
                <p:cNvGrpSpPr/>
                <p:nvPr/>
              </p:nvGrpSpPr>
              <p:grpSpPr>
                <a:xfrm>
                  <a:off x="3348532" y="2595485"/>
                  <a:ext cx="2372100" cy="2438968"/>
                  <a:chOff x="3348532" y="2595485"/>
                  <a:chExt cx="2372100" cy="2438968"/>
                </a:xfrm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57F966E2-74F6-46CC-AB43-02A5F0E55C8B}"/>
                      </a:ext>
                    </a:extLst>
                  </p:cNvPr>
                  <p:cNvGrpSpPr/>
                  <p:nvPr/>
                </p:nvGrpSpPr>
                <p:grpSpPr>
                  <a:xfrm>
                    <a:off x="3348532" y="2595485"/>
                    <a:ext cx="2372100" cy="2438968"/>
                    <a:chOff x="3348532" y="2595485"/>
                    <a:chExt cx="2372100" cy="2438968"/>
                  </a:xfrm>
                </p:grpSpPr>
                <p:pic>
                  <p:nvPicPr>
                    <p:cNvPr id="57" name="Picture 18" descr="RÃ©sultats de recherche d'images pour Â«Â house iconÂ Â»">
                      <a:extLst>
                        <a:ext uri="{FF2B5EF4-FFF2-40B4-BE49-F238E27FC236}">
                          <a16:creationId xmlns:a16="http://schemas.microsoft.com/office/drawing/2014/main" id="{E090E5A7-1E06-4549-8205-06433C9CB5E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460029" y="3136710"/>
                      <a:ext cx="1897743" cy="18977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58" name="Isosceles Triangle 57">
                      <a:extLst>
                        <a:ext uri="{FF2B5EF4-FFF2-40B4-BE49-F238E27FC236}">
                          <a16:creationId xmlns:a16="http://schemas.microsoft.com/office/drawing/2014/main" id="{1C98279B-95CC-43C7-A0E8-180279CBFDD9}"/>
                        </a:ext>
                      </a:extLst>
                    </p:cNvPr>
                    <p:cNvSpPr/>
                    <p:nvPr/>
                  </p:nvSpPr>
                  <p:spPr>
                    <a:xfrm rot="4599152">
                      <a:off x="3228789" y="2808355"/>
                      <a:ext cx="1226457" cy="986971"/>
                    </a:xfrm>
                    <a:prstGeom prst="triangl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Isosceles Triangle 58">
                      <a:extLst>
                        <a:ext uri="{FF2B5EF4-FFF2-40B4-BE49-F238E27FC236}">
                          <a16:creationId xmlns:a16="http://schemas.microsoft.com/office/drawing/2014/main" id="{A27E3C35-4D42-4A59-93CF-7304D574EF52}"/>
                        </a:ext>
                      </a:extLst>
                    </p:cNvPr>
                    <p:cNvSpPr/>
                    <p:nvPr/>
                  </p:nvSpPr>
                  <p:spPr>
                    <a:xfrm rot="2704624">
                      <a:off x="4613918" y="2715228"/>
                      <a:ext cx="1226457" cy="986971"/>
                    </a:xfrm>
                    <a:prstGeom prst="triangl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" name="Isosceles Triangle 59">
                      <a:extLst>
                        <a:ext uri="{FF2B5EF4-FFF2-40B4-BE49-F238E27FC236}">
                          <a16:creationId xmlns:a16="http://schemas.microsoft.com/office/drawing/2014/main" id="{834AC5F3-F5DF-416D-992B-D344B1DA4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0855" y="3307896"/>
                      <a:ext cx="1505727" cy="756016"/>
                    </a:xfrm>
                    <a:prstGeom prst="triangl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24E5BCE0-8A87-48A5-A008-3F395E72530B}"/>
                      </a:ext>
                    </a:extLst>
                  </p:cNvPr>
                  <p:cNvSpPr/>
                  <p:nvPr/>
                </p:nvSpPr>
                <p:spPr>
                  <a:xfrm>
                    <a:off x="3833335" y="4049397"/>
                    <a:ext cx="1299470" cy="8636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6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5CB1375-04FC-4C9F-9FE7-D05141483183}"/>
                    </a:ext>
                  </a:extLst>
                </p:cNvPr>
                <p:cNvSpPr/>
                <p:nvPr/>
              </p:nvSpPr>
              <p:spPr>
                <a:xfrm>
                  <a:off x="3394411" y="4162360"/>
                  <a:ext cx="286595" cy="8636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B00C7E1-88FA-4137-AA7C-C0A10D48B796}"/>
                    </a:ext>
                  </a:extLst>
                </p:cNvPr>
                <p:cNvSpPr/>
                <p:nvPr/>
              </p:nvSpPr>
              <p:spPr>
                <a:xfrm>
                  <a:off x="5139638" y="4162360"/>
                  <a:ext cx="286595" cy="8636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887EDF4-4476-414F-A049-0374327F67B1}"/>
                  </a:ext>
                </a:extLst>
              </p:cNvPr>
              <p:cNvSpPr/>
              <p:nvPr/>
            </p:nvSpPr>
            <p:spPr>
              <a:xfrm rot="18865214">
                <a:off x="4836895" y="3651481"/>
                <a:ext cx="286595" cy="8636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185B6D8-1638-4652-9BF4-F526B8F0B5E1}"/>
                </a:ext>
              </a:extLst>
            </p:cNvPr>
            <p:cNvSpPr/>
            <p:nvPr/>
          </p:nvSpPr>
          <p:spPr>
            <a:xfrm>
              <a:off x="4979468" y="3926849"/>
              <a:ext cx="188686" cy="1877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7" name="Picture 16" descr="RÃ©sultats de recherche d'images pour Â«Â computer iconÂ Â»">
              <a:extLst>
                <a:ext uri="{FF2B5EF4-FFF2-40B4-BE49-F238E27FC236}">
                  <a16:creationId xmlns:a16="http://schemas.microsoft.com/office/drawing/2014/main" id="{A0246E56-C888-40D2-AF08-CCC53D37C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980" y="3947885"/>
              <a:ext cx="1086568" cy="10865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8" name="Picture 20" descr="RÃ©sultats de recherche d'images pour Â«Â stickman talkÂ Â»">
              <a:extLst>
                <a:ext uri="{FF2B5EF4-FFF2-40B4-BE49-F238E27FC236}">
                  <a16:creationId xmlns:a16="http://schemas.microsoft.com/office/drawing/2014/main" id="{CF358D7C-779F-4E25-9DBB-EF0B8926D0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65" t="10679" r="52158" b="6302"/>
            <a:stretch/>
          </p:blipFill>
          <p:spPr bwMode="auto">
            <a:xfrm>
              <a:off x="797422" y="3283205"/>
              <a:ext cx="558800" cy="177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4" descr="RÃ©sultats de recherche d'images pour Â«Â dialogueÂ Â»">
              <a:extLst>
                <a:ext uri="{FF2B5EF4-FFF2-40B4-BE49-F238E27FC236}">
                  <a16:creationId xmlns:a16="http://schemas.microsoft.com/office/drawing/2014/main" id="{F8FB48C4-A45A-48FF-9FB7-313686398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742" y="1685925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2" descr="RÃ©sultats de recherche d'images pour Â«Â game aiÂ Â»">
            <a:extLst>
              <a:ext uri="{FF2B5EF4-FFF2-40B4-BE49-F238E27FC236}">
                <a16:creationId xmlns:a16="http://schemas.microsoft.com/office/drawing/2014/main" id="{F72CAE67-CDA0-4F2B-849F-49A076CC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11" y="2572085"/>
            <a:ext cx="3438228" cy="193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RÃ©sultats de recherche d'images pour Â«Â pharmaceutical testsÂ Â»">
            <a:extLst>
              <a:ext uri="{FF2B5EF4-FFF2-40B4-BE49-F238E27FC236}">
                <a16:creationId xmlns:a16="http://schemas.microsoft.com/office/drawing/2014/main" id="{D52B6546-22B4-4FF2-9CBA-78FA7C234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56"/>
          <a:stretch/>
        </p:blipFill>
        <p:spPr bwMode="auto">
          <a:xfrm>
            <a:off x="4298511" y="4653326"/>
            <a:ext cx="3438228" cy="19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RÃ©sultats de recherche d'images pour Â«Â crop managementÂ Â»">
            <a:extLst>
              <a:ext uri="{FF2B5EF4-FFF2-40B4-BE49-F238E27FC236}">
                <a16:creationId xmlns:a16="http://schemas.microsoft.com/office/drawing/2014/main" id="{C3917100-66D0-4FB9-9C6A-A5534B4E2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"/>
          <a:stretch/>
        </p:blipFill>
        <p:spPr bwMode="auto">
          <a:xfrm>
            <a:off x="8343347" y="2572086"/>
            <a:ext cx="3438144" cy="19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2" descr="RÃ©sultats de recherche d'images pour Â«Â flow optimizationÂ Â»">
            <a:extLst>
              <a:ext uri="{FF2B5EF4-FFF2-40B4-BE49-F238E27FC236}">
                <a16:creationId xmlns:a16="http://schemas.microsoft.com/office/drawing/2014/main" id="{1A096DC2-04CD-420C-834A-1DB6F2884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5"/>
          <a:stretch/>
        </p:blipFill>
        <p:spPr bwMode="auto">
          <a:xfrm>
            <a:off x="8343346" y="4653326"/>
            <a:ext cx="3438143" cy="19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hape 196">
            <a:extLst>
              <a:ext uri="{FF2B5EF4-FFF2-40B4-BE49-F238E27FC236}">
                <a16:creationId xmlns:a16="http://schemas.microsoft.com/office/drawing/2014/main" id="{7154E140-EFA6-425B-84FD-0F8700FE9756}"/>
              </a:ext>
            </a:extLst>
          </p:cNvPr>
          <p:cNvSpPr/>
          <p:nvPr/>
        </p:nvSpPr>
        <p:spPr>
          <a:xfrm>
            <a:off x="312176" y="293160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What is Reinforcement Learning?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A7B1BF-9CAC-45C6-8F1D-EE3A9F3895DF}"/>
              </a:ext>
            </a:extLst>
          </p:cNvPr>
          <p:cNvSpPr txBox="1"/>
          <p:nvPr/>
        </p:nvSpPr>
        <p:spPr>
          <a:xfrm>
            <a:off x="575542" y="1614088"/>
            <a:ext cx="9270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Reinforcement Learning (RL) is learning to make sequential decisions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Potential RL applications list is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expansive: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22214E-D686-40D9-A07E-CA3E9B01C6F5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0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0194588-3AA5-4425-8BEF-8C811FB5A155}"/>
              </a:ext>
            </a:extLst>
          </p:cNvPr>
          <p:cNvGrpSpPr/>
          <p:nvPr/>
        </p:nvGrpSpPr>
        <p:grpSpPr>
          <a:xfrm>
            <a:off x="7134534" y="1461141"/>
            <a:ext cx="4745290" cy="5210694"/>
            <a:chOff x="7134534" y="1461141"/>
            <a:chExt cx="4745290" cy="521069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4EED14-4780-4F7B-95FF-B071A4EA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4534" y="1461141"/>
              <a:ext cx="4745290" cy="5210694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AF6EF7-C5B7-46DD-97E2-764988C10020}"/>
                </a:ext>
              </a:extLst>
            </p:cNvPr>
            <p:cNvSpPr/>
            <p:nvPr/>
          </p:nvSpPr>
          <p:spPr>
            <a:xfrm>
              <a:off x="7379132" y="2019494"/>
              <a:ext cx="1005840" cy="1008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4" name="Picture 2" descr="RÃ©sultats de recherche d'images pour Â«Â pacmanÂ Â»">
              <a:extLst>
                <a:ext uri="{FF2B5EF4-FFF2-40B4-BE49-F238E27FC236}">
                  <a16:creationId xmlns:a16="http://schemas.microsoft.com/office/drawing/2014/main" id="{D433CF84-C647-4A5B-A74D-B3CDC3D474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987" y="2136639"/>
              <a:ext cx="635366" cy="742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Shape 196">
            <a:extLst>
              <a:ext uri="{FF2B5EF4-FFF2-40B4-BE49-F238E27FC236}">
                <a16:creationId xmlns:a16="http://schemas.microsoft.com/office/drawing/2014/main" id="{06EBA98D-C87B-46AB-AB17-17689947F3F5}"/>
              </a:ext>
            </a:extLst>
          </p:cNvPr>
          <p:cNvSpPr/>
          <p:nvPr/>
        </p:nvSpPr>
        <p:spPr>
          <a:xfrm>
            <a:off x="312176" y="293160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Concluding remarks: follow-up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349-6240-48E6-8E5E-C15D73257FBD}"/>
              </a:ext>
            </a:extLst>
          </p:cNvPr>
          <p:cNvSpPr txBox="1"/>
          <p:nvPr/>
        </p:nvSpPr>
        <p:spPr>
          <a:xfrm>
            <a:off x="311532" y="1505156"/>
            <a:ext cx="66203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On my page: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http://aka.ms/rl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, you can: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Find and read my papers: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ones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I presented today,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and the older ones (lots on dialogue),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E-mail me at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romain.laroche@microsoft.com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for any question,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for job application,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we are recruiting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nterns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postdocs,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full-time ML researchers,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full-time ML engineers.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99CBB8-D0F9-4486-BB42-3379735956AA}"/>
              </a:ext>
            </a:extLst>
          </p:cNvPr>
          <p:cNvGrpSpPr/>
          <p:nvPr/>
        </p:nvGrpSpPr>
        <p:grpSpPr>
          <a:xfrm>
            <a:off x="4383314" y="2213429"/>
            <a:ext cx="3917467" cy="2988248"/>
            <a:chOff x="4314654" y="2535133"/>
            <a:chExt cx="3986127" cy="266654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E1A746-B33C-423A-AA9D-D0D297EEDAAF}"/>
                </a:ext>
              </a:extLst>
            </p:cNvPr>
            <p:cNvSpPr/>
            <p:nvPr/>
          </p:nvSpPr>
          <p:spPr>
            <a:xfrm>
              <a:off x="7698481" y="4977183"/>
              <a:ext cx="602300" cy="224494"/>
            </a:xfrm>
            <a:prstGeom prst="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281D131-F6D5-47E8-90E7-CF544F0DA242}"/>
                </a:ext>
              </a:extLst>
            </p:cNvPr>
            <p:cNvCxnSpPr>
              <a:cxnSpLocks/>
            </p:cNvCxnSpPr>
            <p:nvPr/>
          </p:nvCxnSpPr>
          <p:spPr>
            <a:xfrm>
              <a:off x="4314654" y="2535133"/>
              <a:ext cx="3333154" cy="23960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849201-B9CF-4FF8-BDC2-0EC75BA61545}"/>
              </a:ext>
            </a:extLst>
          </p:cNvPr>
          <p:cNvGrpSpPr/>
          <p:nvPr/>
        </p:nvGrpSpPr>
        <p:grpSpPr>
          <a:xfrm>
            <a:off x="6284685" y="3606797"/>
            <a:ext cx="3761851" cy="503122"/>
            <a:chOff x="4582951" y="3582648"/>
            <a:chExt cx="5463586" cy="5274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39D79B-23C2-4D15-9362-060921C5834A}"/>
                </a:ext>
              </a:extLst>
            </p:cNvPr>
            <p:cNvSpPr/>
            <p:nvPr/>
          </p:nvSpPr>
          <p:spPr>
            <a:xfrm>
              <a:off x="9241646" y="3881181"/>
              <a:ext cx="804891" cy="228947"/>
            </a:xfrm>
            <a:prstGeom prst="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739FDE9-45EB-45B8-A489-1C7A4760AF19}"/>
                </a:ext>
              </a:extLst>
            </p:cNvPr>
            <p:cNvCxnSpPr>
              <a:cxnSpLocks/>
            </p:cNvCxnSpPr>
            <p:nvPr/>
          </p:nvCxnSpPr>
          <p:spPr>
            <a:xfrm>
              <a:off x="4582951" y="3582648"/>
              <a:ext cx="4563835" cy="410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C507195-077E-4B0A-AF36-8D46590FFEB5}"/>
              </a:ext>
            </a:extLst>
          </p:cNvPr>
          <p:cNvSpPr/>
          <p:nvPr/>
        </p:nvSpPr>
        <p:spPr>
          <a:xfrm>
            <a:off x="7295652" y="-1212926"/>
            <a:ext cx="45719" cy="66583"/>
          </a:xfrm>
          <a:prstGeom prst="ellipse">
            <a:avLst/>
          </a:prstGeom>
          <a:solidFill>
            <a:srgbClr val="DB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67FD9-27D6-4B65-A853-FA49DF952B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7EF339-C851-4AA4-92D8-F6BF32A21663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158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213EE2-A4F7-463D-B33D-D2FCB9DB9FC6}"/>
              </a:ext>
            </a:extLst>
          </p:cNvPr>
          <p:cNvSpPr/>
          <p:nvPr/>
        </p:nvSpPr>
        <p:spPr>
          <a:xfrm>
            <a:off x="7437390" y="1375582"/>
            <a:ext cx="4320000" cy="43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41192" y="2135770"/>
            <a:ext cx="6266604" cy="354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Новые технические интерактивные тренинги, </a:t>
            </a: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step-by-step </a:t>
            </a:r>
            <a:r>
              <a:rPr kumimoji="0" lang="ru-RU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инструкции и </a:t>
            </a: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Hands on Labs. </a:t>
            </a:r>
            <a:r>
              <a:rPr kumimoji="0" lang="ru-RU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endParaRPr kumimoji="0" lang="en-US" sz="2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Новый подход к обучению </a:t>
            </a: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AI</a:t>
            </a:r>
            <a:r>
              <a:rPr kumimoji="0" lang="ru-RU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.</a:t>
            </a:r>
          </a:p>
          <a:p>
            <a:pPr marL="0" marR="0" lvl="0" indent="0" algn="l" defTabSz="91436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EB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Зарабатывайте баллы, переходите на новые уровни и добивайтесь отличных результатов!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EB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6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</a:p>
          <a:p>
            <a:pPr marL="0" marR="0" lvl="0" indent="0" algn="l" defTabSz="91436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6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 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F364EAD-5F18-42E5-BFCA-27F8BDCD6C13}"/>
              </a:ext>
            </a:extLst>
          </p:cNvPr>
          <p:cNvSpPr/>
          <p:nvPr/>
        </p:nvSpPr>
        <p:spPr>
          <a:xfrm>
            <a:off x="525952" y="1554440"/>
            <a:ext cx="8961695" cy="747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itchFamily="34" charset="0"/>
              </a:rPr>
              <a:t>Microsoft Learn </a:t>
            </a:r>
            <a:r>
              <a:rPr kumimoji="0" lang="en-US" sz="6400" b="1" i="0" u="none" strike="noStrike" kern="1200" cap="none" spc="0" normalizeH="0" baseline="30000" noProof="0" dirty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itchFamily="34" charset="0"/>
              </a:rPr>
              <a:t>for Free!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50E6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DD0ABA5-1D62-434C-8018-913228545987}"/>
              </a:ext>
            </a:extLst>
          </p:cNvPr>
          <p:cNvSpPr/>
          <p:nvPr/>
        </p:nvSpPr>
        <p:spPr>
          <a:xfrm>
            <a:off x="536234" y="5952156"/>
            <a:ext cx="10952277" cy="53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Start today at Microsoft.com/Learn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0ACFDD-E1A4-4E70-BE74-CDA65D7C9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0" y="65583"/>
            <a:ext cx="2414427" cy="888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011E6F-3176-407E-9C6F-1DC379D68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877" y="1721021"/>
            <a:ext cx="3900931" cy="36819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B997B-8770-4498-B2EF-F3ECBAAA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80BC9-D4EE-6645-92F8-1E303DC3E82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4307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2220142" y="1233240"/>
            <a:ext cx="7925922" cy="44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/>
          <a:p>
            <a:pPr algn="l">
              <a:lnSpc>
                <a:spcPct val="120000"/>
              </a:lnSpc>
              <a:defRPr sz="25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lang="en-CA" sz="2250" dirty="0">
              <a:latin typeface="Optima"/>
              <a:cs typeface="Optim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315144"/>
            <a:ext cx="12192000" cy="946806"/>
            <a:chOff x="4615047" y="4420671"/>
            <a:chExt cx="17497780" cy="2285836"/>
          </a:xfrm>
        </p:grpSpPr>
        <p:sp>
          <p:nvSpPr>
            <p:cNvPr id="9" name="Shape 194"/>
            <p:cNvSpPr/>
            <p:nvPr/>
          </p:nvSpPr>
          <p:spPr>
            <a:xfrm>
              <a:off x="4615047" y="4420671"/>
              <a:ext cx="17497780" cy="2285836"/>
            </a:xfrm>
            <a:prstGeom prst="rect">
              <a:avLst/>
            </a:prstGeom>
            <a:solidFill>
              <a:srgbClr val="0072C6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l">
                <a:defRPr sz="2400">
                  <a:solidFill>
                    <a:srgbClr val="FFFFFF"/>
                  </a:solidFill>
                </a:defRPr>
              </a:pPr>
              <a:r>
                <a:rPr lang="en-US" sz="3094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                   Questions ?</a:t>
              </a:r>
              <a:endParaRPr sz="1687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Shape 191"/>
            <p:cNvSpPr/>
            <p:nvPr/>
          </p:nvSpPr>
          <p:spPr>
            <a:xfrm>
              <a:off x="7183413" y="4588964"/>
              <a:ext cx="12475352" cy="853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t">
              <a:spAutoFit/>
            </a:bodyPr>
            <a:lstStyle>
              <a:lvl1pPr algn="l">
                <a:defRPr sz="4300" i="1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endParaRPr sz="1828" dirty="0"/>
            </a:p>
          </p:txBody>
        </p:sp>
      </p:grpSp>
      <p:pic>
        <p:nvPicPr>
          <p:cNvPr id="11" name="out_level3_full">
            <a:hlinkClick r:id="" action="ppaction://media"/>
            <a:extLst>
              <a:ext uri="{FF2B5EF4-FFF2-40B4-BE49-F238E27FC236}">
                <a16:creationId xmlns:a16="http://schemas.microsoft.com/office/drawing/2014/main" id="{D585D404-54DE-4DF1-865B-875A97214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295" y="27087"/>
            <a:ext cx="6479930" cy="49797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DE7AFD-9D80-454C-BCCB-86BF2D36E53A}"/>
              </a:ext>
            </a:extLst>
          </p:cNvPr>
          <p:cNvGrpSpPr/>
          <p:nvPr/>
        </p:nvGrpSpPr>
        <p:grpSpPr>
          <a:xfrm>
            <a:off x="5237893" y="5791958"/>
            <a:ext cx="1890420" cy="940341"/>
            <a:chOff x="10049277" y="151220"/>
            <a:chExt cx="1890420" cy="9403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38B18D1-D59C-43D5-97EF-9502E6A6C472}"/>
                </a:ext>
              </a:extLst>
            </p:cNvPr>
            <p:cNvGrpSpPr/>
            <p:nvPr/>
          </p:nvGrpSpPr>
          <p:grpSpPr>
            <a:xfrm>
              <a:off x="10999356" y="151220"/>
              <a:ext cx="940341" cy="940341"/>
              <a:chOff x="10275453" y="5027599"/>
              <a:chExt cx="940341" cy="94034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DF84B4E-3260-4DD1-B00C-8BBC3DD09BEF}"/>
                  </a:ext>
                </a:extLst>
              </p:cNvPr>
              <p:cNvSpPr/>
              <p:nvPr/>
            </p:nvSpPr>
            <p:spPr>
              <a:xfrm>
                <a:off x="10314912" y="5027599"/>
                <a:ext cx="861424" cy="94034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2ADC32FA-98ED-4DFF-B72C-F411A4E08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275453" y="5027599"/>
                <a:ext cx="940341" cy="940341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3A6BB84-0BF2-4679-832E-08399C722F39}"/>
                </a:ext>
              </a:extLst>
            </p:cNvPr>
            <p:cNvGrpSpPr/>
            <p:nvPr/>
          </p:nvGrpSpPr>
          <p:grpSpPr>
            <a:xfrm>
              <a:off x="10049277" y="209910"/>
              <a:ext cx="822960" cy="822960"/>
              <a:chOff x="10412186" y="5127171"/>
              <a:chExt cx="822960" cy="82296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F1DD3AF-FCB4-48D1-8114-E9AA9F566449}"/>
                  </a:ext>
                </a:extLst>
              </p:cNvPr>
              <p:cNvSpPr/>
              <p:nvPr/>
            </p:nvSpPr>
            <p:spPr>
              <a:xfrm>
                <a:off x="10412186" y="5127171"/>
                <a:ext cx="822960" cy="822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200CAFE-B832-4FBD-847D-17CAE589E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4949" y="5169934"/>
                <a:ext cx="737434" cy="737434"/>
              </a:xfrm>
              <a:prstGeom prst="rect">
                <a:avLst/>
              </a:prstGeom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674074D-DD61-40FF-80C4-0FCFCEAD7EE9}"/>
              </a:ext>
            </a:extLst>
          </p:cNvPr>
          <p:cNvSpPr/>
          <p:nvPr/>
        </p:nvSpPr>
        <p:spPr>
          <a:xfrm>
            <a:off x="155958" y="-49935"/>
            <a:ext cx="6861602" cy="44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315C0B-22A5-4D24-B1B8-5EF20FCB28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46D210-6199-4D3C-82C5-58A8B5378353}"/>
              </a:ext>
            </a:extLst>
          </p:cNvPr>
          <p:cNvGrpSpPr/>
          <p:nvPr/>
        </p:nvGrpSpPr>
        <p:grpSpPr>
          <a:xfrm>
            <a:off x="8061386" y="2000487"/>
            <a:ext cx="3037252" cy="3032610"/>
            <a:chOff x="8796828" y="1543752"/>
            <a:chExt cx="3037252" cy="3032610"/>
          </a:xfrm>
        </p:grpSpPr>
        <p:pic>
          <p:nvPicPr>
            <p:cNvPr id="26" name="Picture 25" descr="A close up of a person&#10;&#10;Description automatically generated">
              <a:extLst>
                <a:ext uri="{FF2B5EF4-FFF2-40B4-BE49-F238E27FC236}">
                  <a16:creationId xmlns:a16="http://schemas.microsoft.com/office/drawing/2014/main" id="{7577938B-95F3-4641-8FAB-F72E6D792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63"/>
            <a:stretch/>
          </p:blipFill>
          <p:spPr>
            <a:xfrm>
              <a:off x="8796828" y="3204762"/>
              <a:ext cx="1371600" cy="1371600"/>
            </a:xfrm>
            <a:prstGeom prst="rect">
              <a:avLst/>
            </a:prstGeom>
            <a:ln w="38100">
              <a:solidFill>
                <a:srgbClr val="0072C6"/>
              </a:solidFill>
            </a:ln>
          </p:spPr>
        </p:pic>
        <p:pic>
          <p:nvPicPr>
            <p:cNvPr id="27" name="Picture 26" descr="A person looking at the camera&#10;&#10;Description automatically generated">
              <a:extLst>
                <a:ext uri="{FF2B5EF4-FFF2-40B4-BE49-F238E27FC236}">
                  <a16:creationId xmlns:a16="http://schemas.microsoft.com/office/drawing/2014/main" id="{0955390B-25FA-4D9A-B3E6-911F709C2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" r="2551" b="4025"/>
            <a:stretch/>
          </p:blipFill>
          <p:spPr>
            <a:xfrm>
              <a:off x="10462480" y="1543752"/>
              <a:ext cx="1371600" cy="1371600"/>
            </a:xfrm>
            <a:prstGeom prst="rect">
              <a:avLst/>
            </a:prstGeom>
            <a:ln w="38100">
              <a:solidFill>
                <a:srgbClr val="0072C6"/>
              </a:solidFill>
            </a:ln>
          </p:spPr>
        </p:pic>
        <p:pic>
          <p:nvPicPr>
            <p:cNvPr id="28" name="Picture 27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8457BF01-116F-4949-9E8E-D4BB8FB13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6" r="9549" b="18348"/>
            <a:stretch/>
          </p:blipFill>
          <p:spPr>
            <a:xfrm>
              <a:off x="10462480" y="3204762"/>
              <a:ext cx="1371600" cy="1371600"/>
            </a:xfrm>
            <a:prstGeom prst="rect">
              <a:avLst/>
            </a:prstGeom>
            <a:ln w="38100">
              <a:solidFill>
                <a:srgbClr val="0072C6"/>
              </a:solidFill>
            </a:ln>
          </p:spPr>
        </p:pic>
        <p:pic>
          <p:nvPicPr>
            <p:cNvPr id="29" name="Picture 28" descr="A person wearing glasses and smiling at the camera&#10;&#10;Description automatically generated">
              <a:extLst>
                <a:ext uri="{FF2B5EF4-FFF2-40B4-BE49-F238E27FC236}">
                  <a16:creationId xmlns:a16="http://schemas.microsoft.com/office/drawing/2014/main" id="{31A117F1-D24D-46BC-9465-13BFCEC1A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6828" y="1545740"/>
              <a:ext cx="1371600" cy="1371600"/>
            </a:xfrm>
            <a:prstGeom prst="rect">
              <a:avLst/>
            </a:prstGeom>
            <a:ln w="38100">
              <a:solidFill>
                <a:srgbClr val="0072C6"/>
              </a:solidFill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03232-2AE9-48FA-AE79-54304FAB33FD}"/>
              </a:ext>
            </a:extLst>
          </p:cNvPr>
          <p:cNvGrpSpPr/>
          <p:nvPr/>
        </p:nvGrpSpPr>
        <p:grpSpPr>
          <a:xfrm>
            <a:off x="7232947" y="337193"/>
            <a:ext cx="4694131" cy="1371601"/>
            <a:chOff x="7232947" y="303539"/>
            <a:chExt cx="4694131" cy="1371601"/>
          </a:xfrm>
        </p:grpSpPr>
        <p:pic>
          <p:nvPicPr>
            <p:cNvPr id="30" name="Picture 29" descr="A person standing in front of a body of water&#10;&#10;Description automatically generated">
              <a:extLst>
                <a:ext uri="{FF2B5EF4-FFF2-40B4-BE49-F238E27FC236}">
                  <a16:creationId xmlns:a16="http://schemas.microsoft.com/office/drawing/2014/main" id="{D9979D8F-E2A4-44CE-A698-D88C170E9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261" b="34261"/>
            <a:stretch/>
          </p:blipFill>
          <p:spPr>
            <a:xfrm>
              <a:off x="10555478" y="303540"/>
              <a:ext cx="1371600" cy="1371599"/>
            </a:xfrm>
            <a:prstGeom prst="rect">
              <a:avLst/>
            </a:prstGeom>
            <a:ln w="38100">
              <a:solidFill>
                <a:srgbClr val="0072C6"/>
              </a:solidFill>
            </a:ln>
          </p:spPr>
        </p:pic>
        <p:pic>
          <p:nvPicPr>
            <p:cNvPr id="31" name="Picture 30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A1DA66AE-555A-4D89-B3D8-CB996AF58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1" r="14054" b="22203"/>
            <a:stretch/>
          </p:blipFill>
          <p:spPr>
            <a:xfrm>
              <a:off x="7232947" y="303541"/>
              <a:ext cx="1371600" cy="1371599"/>
            </a:xfrm>
            <a:prstGeom prst="rect">
              <a:avLst/>
            </a:prstGeom>
            <a:ln w="38100">
              <a:solidFill>
                <a:srgbClr val="0072C6"/>
              </a:solidFill>
            </a:ln>
          </p:spPr>
        </p:pic>
        <p:pic>
          <p:nvPicPr>
            <p:cNvPr id="32" name="Picture 31" descr="A person wearing glasses and smiling at the camera&#10;&#10;Description automatically generated">
              <a:extLst>
                <a:ext uri="{FF2B5EF4-FFF2-40B4-BE49-F238E27FC236}">
                  <a16:creationId xmlns:a16="http://schemas.microsoft.com/office/drawing/2014/main" id="{6DF17390-3F65-48B8-B139-6CBE3DA03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  <a14:imgEffect>
                        <a14:brightnessContrast bright="20000" contras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4212" y="303539"/>
              <a:ext cx="1371600" cy="1371600"/>
            </a:xfrm>
            <a:prstGeom prst="rect">
              <a:avLst/>
            </a:prstGeom>
            <a:ln w="38100">
              <a:solidFill>
                <a:srgbClr val="0072C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10135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96">
            <a:extLst>
              <a:ext uri="{FF2B5EF4-FFF2-40B4-BE49-F238E27FC236}">
                <a16:creationId xmlns:a16="http://schemas.microsoft.com/office/drawing/2014/main" id="{06EBA98D-C87B-46AB-AB17-17689947F3F5}"/>
              </a:ext>
            </a:extLst>
          </p:cNvPr>
          <p:cNvSpPr/>
          <p:nvPr/>
        </p:nvSpPr>
        <p:spPr>
          <a:xfrm>
            <a:off x="312176" y="293160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R</a:t>
            </a:r>
            <a:r>
              <a:rPr kumimoji="0" lang="en-CA" sz="3797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einforcement </a:t>
            </a:r>
            <a:r>
              <a:rPr kumimoji="0" lang="en-CA" sz="379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L</a:t>
            </a:r>
            <a:r>
              <a:rPr kumimoji="0" lang="en-CA" sz="3797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earning (</a:t>
            </a:r>
            <a:r>
              <a:rPr kumimoji="0" lang="en-CA" sz="3797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RL</a:t>
            </a:r>
            <a:r>
              <a:rPr kumimoji="0" lang="en-CA" sz="3797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FC274-9AF6-42CC-823D-2D6E717E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87" y="2083072"/>
            <a:ext cx="4271785" cy="2248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6C349-6240-48E6-8E5E-C15D73257FBD}"/>
              </a:ext>
            </a:extLst>
          </p:cNvPr>
          <p:cNvSpPr txBox="1"/>
          <p:nvPr/>
        </p:nvSpPr>
        <p:spPr>
          <a:xfrm>
            <a:off x="1022253" y="4836051"/>
            <a:ext cx="4558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Objective: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Pick actions so that the cumulative rewards are maximized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0340B-E5BC-4A00-A6DC-A5B8308F6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121" y="2316264"/>
            <a:ext cx="2181840" cy="1782100"/>
          </a:xfrm>
          <a:prstGeom prst="rect">
            <a:avLst/>
          </a:prstGeom>
        </p:spPr>
      </p:pic>
      <p:pic>
        <p:nvPicPr>
          <p:cNvPr id="3074" name="Picture 2" descr="RÃ©sultats de recherche d'images pour Â«Â stochasticÂ Â»">
            <a:extLst>
              <a:ext uri="{FF2B5EF4-FFF2-40B4-BE49-F238E27FC236}">
                <a16:creationId xmlns:a16="http://schemas.microsoft.com/office/drawing/2014/main" id="{70638A30-A58E-4579-86AF-2F9FF79C1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613" y="2316264"/>
            <a:ext cx="3125688" cy="178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496BB7-701F-4E46-8B2C-3406F1F7FB74}"/>
              </a:ext>
            </a:extLst>
          </p:cNvPr>
          <p:cNvSpPr txBox="1"/>
          <p:nvPr/>
        </p:nvSpPr>
        <p:spPr>
          <a:xfrm>
            <a:off x="6262121" y="4836050"/>
            <a:ext cx="4558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Jargon: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Value of a policy</a:t>
            </a:r>
          </a:p>
        </p:txBody>
      </p:sp>
      <p:pic>
        <p:nvPicPr>
          <p:cNvPr id="3076" name="Picture 4" descr="RÃ©sultats de recherche d'images pour Â«Â joystickÂ Â»">
            <a:extLst>
              <a:ext uri="{FF2B5EF4-FFF2-40B4-BE49-F238E27FC236}">
                <a16:creationId xmlns:a16="http://schemas.microsoft.com/office/drawing/2014/main" id="{7A0E9084-F853-45CF-93AA-ACF98AC4D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9"/>
          <a:stretch/>
        </p:blipFill>
        <p:spPr bwMode="auto">
          <a:xfrm>
            <a:off x="590443" y="2764971"/>
            <a:ext cx="863620" cy="7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Ã©sultats de recherche d'images pour Â«Â video game cartridgeÂ Â»">
            <a:extLst>
              <a:ext uri="{FF2B5EF4-FFF2-40B4-BE49-F238E27FC236}">
                <a16:creationId xmlns:a16="http://schemas.microsoft.com/office/drawing/2014/main" id="{EAC780BA-7A27-44B6-A2D1-90EBD2249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20702" r="8588" b="23393"/>
          <a:stretch/>
        </p:blipFill>
        <p:spPr bwMode="auto">
          <a:xfrm>
            <a:off x="2217646" y="1908629"/>
            <a:ext cx="1433374" cy="9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Ã©sultats de recherche d'images pour Â«Â super mario worldÂ Â»">
            <a:extLst>
              <a:ext uri="{FF2B5EF4-FFF2-40B4-BE49-F238E27FC236}">
                <a16:creationId xmlns:a16="http://schemas.microsoft.com/office/drawing/2014/main" id="{63557FDF-2058-46FE-B328-4F821510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03" y="2764971"/>
            <a:ext cx="1227364" cy="90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Ã©sultats de recherche d'images pour Â«Â super mario worldÂ Â»">
            <a:extLst>
              <a:ext uri="{FF2B5EF4-FFF2-40B4-BE49-F238E27FC236}">
                <a16:creationId xmlns:a16="http://schemas.microsoft.com/office/drawing/2014/main" id="{EBB3678D-96D4-4374-A6E7-8F8D1EAFF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3" t="7663" r="4754" b="87702"/>
          <a:stretch/>
        </p:blipFill>
        <p:spPr bwMode="auto">
          <a:xfrm>
            <a:off x="2978366" y="3108879"/>
            <a:ext cx="1054445" cy="21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E1267-AB27-4F66-85A5-DA87BAC2346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fld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A54FFB0-C262-4D7E-8F9F-C8A1F9D01D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099FA9-26E8-4A53-86BF-6EB7FB0B9834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318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839701D-D5CA-4B5B-AFEC-24B7F229B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5" y="1557916"/>
            <a:ext cx="4400550" cy="3933825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026" name="Picture 2" descr="RÃ©sultats de recherche d'images pour Â«Â phone callÂ Â»">
            <a:extLst>
              <a:ext uri="{FF2B5EF4-FFF2-40B4-BE49-F238E27FC236}">
                <a16:creationId xmlns:a16="http://schemas.microsoft.com/office/drawing/2014/main" id="{4D83D887-75A6-476E-9ACE-65A0E0FC9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44" y="1818929"/>
            <a:ext cx="4587349" cy="258038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now, skiing, outdoor, transport&#10;&#10;Description automatically generated">
            <a:extLst>
              <a:ext uri="{FF2B5EF4-FFF2-40B4-BE49-F238E27FC236}">
                <a16:creationId xmlns:a16="http://schemas.microsoft.com/office/drawing/2014/main" id="{4B86E0FF-C263-4CCA-B0AF-007C3C8E5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37" y="4762862"/>
            <a:ext cx="9009888" cy="1801978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8" name="Shape 196">
            <a:extLst>
              <a:ext uri="{FF2B5EF4-FFF2-40B4-BE49-F238E27FC236}">
                <a16:creationId xmlns:a16="http://schemas.microsoft.com/office/drawing/2014/main" id="{06EBA98D-C87B-46AB-AB17-17689947F3F5}"/>
              </a:ext>
            </a:extLst>
          </p:cNvPr>
          <p:cNvSpPr/>
          <p:nvPr/>
        </p:nvSpPr>
        <p:spPr>
          <a:xfrm>
            <a:off x="312176" y="293160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Some of the b</a:t>
            </a:r>
            <a:r>
              <a:rPr kumimoji="0" lang="en-CA" sz="3797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iggest</a:t>
            </a: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 RL achievements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9A12A6-98B5-4A88-A18F-377826C2D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52" y="1455380"/>
            <a:ext cx="3483429" cy="4572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696E9686-5732-4DED-9324-04DC9A1C5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080" y="2101037"/>
            <a:ext cx="4711703" cy="3129415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FDB5D-137D-43F1-BB4F-978158362E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834761" y="6509743"/>
            <a:ext cx="345472" cy="267891"/>
          </a:xfrm>
          <a:ln w="63500">
            <a:solidFill>
              <a:schemeClr val="bg1"/>
            </a:solidFill>
          </a:ln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CFF3BC-2E6A-460C-B3E6-D32ED2CD9E66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123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96">
            <a:extLst>
              <a:ext uri="{FF2B5EF4-FFF2-40B4-BE49-F238E27FC236}">
                <a16:creationId xmlns:a16="http://schemas.microsoft.com/office/drawing/2014/main" id="{06EBA98D-C87B-46AB-AB17-17689947F3F5}"/>
              </a:ext>
            </a:extLst>
          </p:cNvPr>
          <p:cNvSpPr/>
          <p:nvPr/>
        </p:nvSpPr>
        <p:spPr>
          <a:xfrm>
            <a:off x="312176" y="293160"/>
            <a:ext cx="10341310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Current RL limitations for real world application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349-6240-48E6-8E5E-C15D73257FBD}"/>
              </a:ext>
            </a:extLst>
          </p:cNvPr>
          <p:cNvSpPr txBox="1"/>
          <p:nvPr/>
        </p:nvSpPr>
        <p:spPr>
          <a:xfrm>
            <a:off x="1049070" y="2354316"/>
            <a:ext cx="6020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Sample efficiency: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Solving Ms. Pac-Man after 3,000 games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15EE1-DBAB-4147-B876-70C4586A2B22}"/>
              </a:ext>
            </a:extLst>
          </p:cNvPr>
          <p:cNvSpPr txBox="1"/>
          <p:nvPr/>
        </p:nvSpPr>
        <p:spPr>
          <a:xfrm>
            <a:off x="1049069" y="3867430"/>
            <a:ext cx="52501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Reliability: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Ensemble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methods for RL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Bootstrap with the baseline policy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 descr="A picture containing sky&#10;&#10;Description automatically generated">
            <a:extLst>
              <a:ext uri="{FF2B5EF4-FFF2-40B4-BE49-F238E27FC236}">
                <a16:creationId xmlns:a16="http://schemas.microsoft.com/office/drawing/2014/main" id="{E6F6A722-9723-4029-84D7-5DCB1F8E1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621" y="3867430"/>
            <a:ext cx="2540000" cy="1524000"/>
          </a:xfrm>
          <a:prstGeom prst="rect">
            <a:avLst/>
          </a:prstGeom>
        </p:spPr>
      </p:pic>
      <p:pic>
        <p:nvPicPr>
          <p:cNvPr id="10" name="Picture 2" descr="Image result for pac-man">
            <a:extLst>
              <a:ext uri="{FF2B5EF4-FFF2-40B4-BE49-F238E27FC236}">
                <a16:creationId xmlns:a16="http://schemas.microsoft.com/office/drawing/2014/main" id="{7FB22E2A-02A0-4C5D-A9C3-62CA61A47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53" y="2167017"/>
            <a:ext cx="1570452" cy="114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F322B7-5572-4771-8952-BD2C2616AB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fld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2ACF71-F804-49F9-8BFD-8E24805BB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EE90E3-4F9E-4910-BE40-19A88861C491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134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3518452"/>
            <a:ext cx="12192000" cy="3339548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2" descr="Image result for pac-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015" y="916608"/>
            <a:ext cx="1587150" cy="116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26047CD2-0DB2-4EA5-96DB-168476D133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261" b="34261"/>
          <a:stretch/>
        </p:blipFill>
        <p:spPr>
          <a:xfrm>
            <a:off x="4467292" y="2832651"/>
            <a:ext cx="1371600" cy="1371599"/>
          </a:xfrm>
          <a:prstGeom prst="rect">
            <a:avLst/>
          </a:prstGeom>
          <a:ln w="38100">
            <a:solidFill>
              <a:srgbClr val="0072C6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0ACFDD-E1A4-4E70-BE74-CDA65D7C9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95" y="6030499"/>
            <a:ext cx="1687866" cy="620871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002652C-FFB1-4BB8-9574-EAFE9A9FC7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1" r="14054" b="22203"/>
          <a:stretch/>
        </p:blipFill>
        <p:spPr>
          <a:xfrm>
            <a:off x="1144761" y="2832652"/>
            <a:ext cx="1371600" cy="1371599"/>
          </a:xfrm>
          <a:prstGeom prst="rect">
            <a:avLst/>
          </a:prstGeom>
          <a:ln w="38100">
            <a:solidFill>
              <a:srgbClr val="0072C6"/>
            </a:solidFill>
          </a:ln>
        </p:spPr>
      </p:pic>
      <p:pic>
        <p:nvPicPr>
          <p:cNvPr id="9" name="Picture 8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80A656D-2185-412B-AE19-EC24DD7A8D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0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26" y="2832650"/>
            <a:ext cx="1371600" cy="1371600"/>
          </a:xfrm>
          <a:prstGeom prst="rect">
            <a:avLst/>
          </a:prstGeom>
          <a:ln w="38100">
            <a:solidFill>
              <a:srgbClr val="0072C6"/>
            </a:solidFill>
          </a:ln>
        </p:spPr>
      </p:pic>
      <p:sp>
        <p:nvSpPr>
          <p:cNvPr id="22" name="Shape 191"/>
          <p:cNvSpPr/>
          <p:nvPr/>
        </p:nvSpPr>
        <p:spPr>
          <a:xfrm>
            <a:off x="1144761" y="4729168"/>
            <a:ext cx="11590002" cy="98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t">
            <a:spAutoFit/>
          </a:bodyPr>
          <a:lstStyle>
            <a:lvl1pPr algn="l">
              <a:defRPr sz="4300" i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US" sz="2941" i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The journey to beating Ms. Pac-Man</a:t>
            </a:r>
            <a:endParaRPr lang="en-CA" sz="2941" i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endParaRPr lang="en-CA" sz="984" i="0" dirty="0"/>
          </a:p>
          <a:p>
            <a:r>
              <a:rPr lang="en-CA" sz="1800" i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Harm van Seijen, Mehdi Fatemi, Joshua Romoff, Romain Laroche</a:t>
            </a:r>
            <a:endParaRPr sz="1800" i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26575 0.00602 L -0.88568 0.003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7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ikicoursenote.com/w/images/a/a7/Perform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49" y="1576303"/>
            <a:ext cx="4339828" cy="508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F6DAC0-3802-4D65-BD8C-8AC896F9A3DE}"/>
              </a:ext>
            </a:extLst>
          </p:cNvPr>
          <p:cNvGrpSpPr/>
          <p:nvPr/>
        </p:nvGrpSpPr>
        <p:grpSpPr>
          <a:xfrm>
            <a:off x="2681287" y="5741954"/>
            <a:ext cx="1951673" cy="331758"/>
            <a:chOff x="2681287" y="5741954"/>
            <a:chExt cx="1951673" cy="33175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B4DC109D-BFFC-446D-946F-4A78D35D0A93}"/>
                </a:ext>
              </a:extLst>
            </p:cNvPr>
            <p:cNvCxnSpPr/>
            <p:nvPr/>
          </p:nvCxnSpPr>
          <p:spPr>
            <a:xfrm>
              <a:off x="2681287" y="5913929"/>
              <a:ext cx="642938" cy="0"/>
            </a:xfrm>
            <a:prstGeom prst="straightConnector1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  <a:headEnd type="none" w="med" len="med"/>
              <a:tailEnd type="arrow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1E8769-C10C-40CC-A4BE-12D5DB059DF2}"/>
                </a:ext>
              </a:extLst>
            </p:cNvPr>
            <p:cNvSpPr/>
            <p:nvPr/>
          </p:nvSpPr>
          <p:spPr>
            <a:xfrm>
              <a:off x="3948875" y="5741954"/>
              <a:ext cx="684085" cy="3317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 hangingPunct="0"/>
              <a:endParaRPr lang="en-US" sz="1687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Helvetica Light"/>
              </a:endParaRPr>
            </a:p>
          </p:txBody>
        </p:sp>
      </p:grpSp>
      <p:sp>
        <p:nvSpPr>
          <p:cNvPr id="8" name="Shape 196">
            <a:extLst>
              <a:ext uri="{FF2B5EF4-FFF2-40B4-BE49-F238E27FC236}">
                <a16:creationId xmlns:a16="http://schemas.microsoft.com/office/drawing/2014/main" id="{48E33CB2-439E-44D9-9C99-7B049A8020B1}"/>
              </a:ext>
            </a:extLst>
          </p:cNvPr>
          <p:cNvSpPr/>
          <p:nvPr/>
        </p:nvSpPr>
        <p:spPr>
          <a:xfrm>
            <a:off x="312176" y="336839"/>
            <a:ext cx="11097504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en-CA" sz="3797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DQN on Atari 2600 games</a:t>
            </a:r>
            <a:endParaRPr lang="en-CA" sz="3797" b="1" i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BE1BD-2323-47B4-B2BE-5F1743D00E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fld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77F675-851E-446C-92A7-0C566B2DE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9BE0EB-2DD3-45E6-B1BA-E68FB80F8D86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20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2743" y="5359977"/>
            <a:ext cx="6536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368" marR="0" lvl="0" indent="-52236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~10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50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states, 9 actions</a:t>
            </a:r>
          </a:p>
          <a:p>
            <a:pPr marL="522368" marR="0" lvl="0" indent="-52236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The value-function is not smooth</a:t>
            </a:r>
          </a:p>
        </p:txBody>
      </p:sp>
      <p:sp>
        <p:nvSpPr>
          <p:cNvPr id="8" name="Shape 196">
            <a:extLst>
              <a:ext uri="{FF2B5EF4-FFF2-40B4-BE49-F238E27FC236}">
                <a16:creationId xmlns:a16="http://schemas.microsoft.com/office/drawing/2014/main" id="{EE4454CA-FF7B-409F-BAEC-1284B7080D31}"/>
              </a:ext>
            </a:extLst>
          </p:cNvPr>
          <p:cNvSpPr/>
          <p:nvPr/>
        </p:nvSpPr>
        <p:spPr>
          <a:xfrm>
            <a:off x="312176" y="336839"/>
            <a:ext cx="8180231" cy="65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200">
                <a:solidFill>
                  <a:srgbClr val="53585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79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  <a:sym typeface="Segoe UI"/>
              </a:rPr>
              <a:t>What is Ms. Pac-Man? Why is it hard?</a:t>
            </a:r>
            <a:endParaRPr kumimoji="0" lang="en-CA" sz="3797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  <a:sym typeface="Segoe UI"/>
            </a:endParaRPr>
          </a:p>
        </p:txBody>
      </p:sp>
      <p:pic>
        <p:nvPicPr>
          <p:cNvPr id="3" name="test_true_60fps">
            <a:hlinkClick r:id="" action="ppaction://media"/>
            <a:extLst>
              <a:ext uri="{FF2B5EF4-FFF2-40B4-BE49-F238E27FC236}">
                <a16:creationId xmlns:a16="http://schemas.microsoft.com/office/drawing/2014/main" id="{4888F8BB-0725-44F2-8812-D5399EF4D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0649" y="1527834"/>
            <a:ext cx="4572000" cy="3571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CBC18-12CB-4774-97A6-89F454EDCF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fld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CD1BDD-457C-4649-95C6-7E4E19827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45" y="6206246"/>
            <a:ext cx="1444600" cy="3310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C2C353-F503-4429-962D-DE7C10C043B1}"/>
              </a:ext>
            </a:extLst>
          </p:cNvPr>
          <p:cNvCxnSpPr/>
          <p:nvPr/>
        </p:nvCxnSpPr>
        <p:spPr>
          <a:xfrm>
            <a:off x="0" y="1168400"/>
            <a:ext cx="12192000" cy="0"/>
          </a:xfrm>
          <a:prstGeom prst="line">
            <a:avLst/>
          </a:prstGeom>
          <a:ln w="127000">
            <a:gradFill>
              <a:gsLst>
                <a:gs pos="0">
                  <a:srgbClr val="0072C6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300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zure Dev">
      <a:dk1>
        <a:srgbClr val="007EBA"/>
      </a:dk1>
      <a:lt1>
        <a:srgbClr val="FFFFFF"/>
      </a:lt1>
      <a:dk2>
        <a:srgbClr val="44546A"/>
      </a:dk2>
      <a:lt2>
        <a:srgbClr val="E3E4E3"/>
      </a:lt2>
      <a:accent1>
        <a:srgbClr val="4C4D4C"/>
      </a:accent1>
      <a:accent2>
        <a:srgbClr val="00A3DA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SVID_White_16x9_2012-08-18">
  <a:themeElements>
    <a:clrScheme name="MSVID White">
      <a:dk1>
        <a:srgbClr val="505050"/>
      </a:dk1>
      <a:lt1>
        <a:srgbClr val="FFFFFF"/>
      </a:lt1>
      <a:dk2>
        <a:srgbClr val="68217A"/>
      </a:dk2>
      <a:lt2>
        <a:srgbClr val="D2D2D2"/>
      </a:lt2>
      <a:accent1>
        <a:srgbClr val="68217A"/>
      </a:accent1>
      <a:accent2>
        <a:srgbClr val="008272"/>
      </a:accent2>
      <a:accent3>
        <a:srgbClr val="0072C6"/>
      </a:accent3>
      <a:accent4>
        <a:srgbClr val="B4009E"/>
      </a:accent4>
      <a:accent5>
        <a:srgbClr val="442359"/>
      </a:accent5>
      <a:accent6>
        <a:srgbClr val="002050"/>
      </a:accent6>
      <a:hlink>
        <a:srgbClr val="0072C6"/>
      </a:hlink>
      <a:folHlink>
        <a:srgbClr val="0072C6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23297</TotalTime>
  <Words>5444</Words>
  <Application>Microsoft Office PowerPoint</Application>
  <PresentationFormat>Widescreen</PresentationFormat>
  <Paragraphs>621</Paragraphs>
  <Slides>32</Slides>
  <Notes>32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Optima</vt:lpstr>
      <vt:lpstr>Segoe UI</vt:lpstr>
      <vt:lpstr>Segoe UI Light</vt:lpstr>
      <vt:lpstr>Segoe UI Semibold</vt:lpstr>
      <vt:lpstr>Segoe UI Semilight</vt:lpstr>
      <vt:lpstr>Wingdings</vt:lpstr>
      <vt:lpstr>Office Theme</vt:lpstr>
      <vt:lpstr>1_Office Theme</vt:lpstr>
      <vt:lpstr>MSVID_White_16x9_2012-08-18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Mehdi Fatemi</dc:creator>
  <cp:lastModifiedBy>Romain Laroche</cp:lastModifiedBy>
  <cp:revision>297</cp:revision>
  <cp:lastPrinted>2019-05-07T19:28:49Z</cp:lastPrinted>
  <dcterms:created xsi:type="dcterms:W3CDTF">2018-03-05T17:25:55Z</dcterms:created>
  <dcterms:modified xsi:type="dcterms:W3CDTF">2019-05-12T05:18:29Z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mefatemi@microsoft.com</vt:lpwstr>
  </property>
  <property fmtid="{D5CDD505-2E9C-101B-9397-08002B2CF9AE}" pid="5" name="MSIP_Label_f42aa342-8706-4288-bd11-ebb85995028c_SetDate">
    <vt:lpwstr>2018-03-05T17:27:53.1441373Z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