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0" r:id="rId2"/>
    <p:sldId id="273" r:id="rId3"/>
    <p:sldId id="292" r:id="rId4"/>
    <p:sldId id="274" r:id="rId5"/>
    <p:sldId id="301" r:id="rId6"/>
    <p:sldId id="313" r:id="rId7"/>
    <p:sldId id="302" r:id="rId8"/>
    <p:sldId id="303" r:id="rId9"/>
    <p:sldId id="304" r:id="rId10"/>
    <p:sldId id="305" r:id="rId11"/>
    <p:sldId id="306" r:id="rId12"/>
    <p:sldId id="307" r:id="rId13"/>
    <p:sldId id="308" r:id="rId14"/>
    <p:sldId id="309" r:id="rId15"/>
    <p:sldId id="311" r:id="rId16"/>
    <p:sldId id="312" r:id="rId17"/>
    <p:sldId id="317" r:id="rId18"/>
    <p:sldId id="316" r:id="rId19"/>
    <p:sldId id="315" r:id="rId20"/>
    <p:sldId id="314" r:id="rId21"/>
    <p:sldId id="31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B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86029" autoAdjust="0"/>
  </p:normalViewPr>
  <p:slideViewPr>
    <p:cSldViewPr>
      <p:cViewPr varScale="1">
        <p:scale>
          <a:sx n="51" d="100"/>
          <a:sy n="51" d="100"/>
        </p:scale>
        <p:origin x="-13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15B4B-7B1A-4210-AC5A-EB4E186DA5A3}" type="datetimeFigureOut">
              <a:rPr lang="en-US" smtClean="0"/>
              <a:pPr/>
              <a:t>7/29/2008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5A8E7-7F54-4B35-84E6-FB11171C6C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You are invited to the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annual Microsoft Research Design Expo!!!!</a:t>
            </a:r>
          </a:p>
          <a:p>
            <a:r>
              <a:rPr lang="en-US" sz="1200" kern="1200" dirty="0" smtClean="0">
                <a:solidFill>
                  <a:schemeClr val="tx1"/>
                </a:solidFill>
                <a:latin typeface="+mn-lt"/>
                <a:ea typeface="+mn-ea"/>
                <a:cs typeface="+mn-cs"/>
              </a:rPr>
              <a:t>The 2007 design expo explores how health and wellness can be improved via use of technology, from promoting wellness and life balance, to addressing difficult health related issues,  to addressing healthcare systems and tools.  Projects reflect the local culture and healthcare issues, from Brazil, to </a:t>
            </a:r>
            <a:r>
              <a:rPr lang="en-US" sz="1200" kern="1200" dirty="0" err="1" smtClean="0">
                <a:solidFill>
                  <a:schemeClr val="tx1"/>
                </a:solidFill>
                <a:latin typeface="+mn-lt"/>
                <a:ea typeface="+mn-ea"/>
                <a:cs typeface="+mn-cs"/>
              </a:rPr>
              <a:t>Hongkong</a:t>
            </a:r>
            <a:r>
              <a:rPr lang="en-US" sz="1200" kern="1200" dirty="0" smtClean="0">
                <a:solidFill>
                  <a:schemeClr val="tx1"/>
                </a:solidFill>
                <a:latin typeface="+mn-lt"/>
                <a:ea typeface="+mn-ea"/>
                <a:cs typeface="+mn-cs"/>
              </a:rPr>
              <a:t>, to India, to the Netherlands, to the United States.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goal of the Microsoft Research Design Expo is to build long term relationships with top design schools around the world, and identify trends in a particular topic of interest.</a:t>
            </a:r>
          </a:p>
          <a:p>
            <a:r>
              <a:rPr lang="en-US" sz="1200" kern="1200" dirty="0" smtClean="0">
                <a:solidFill>
                  <a:schemeClr val="tx1"/>
                </a:solidFill>
                <a:latin typeface="+mn-lt"/>
                <a:ea typeface="+mn-ea"/>
                <a:cs typeface="+mn-cs"/>
              </a:rPr>
              <a:t>Each school holds a class, where student teams identify problems and prototype solutions.  </a:t>
            </a:r>
          </a:p>
          <a:p>
            <a:r>
              <a:rPr lang="en-US" sz="1200" kern="1200" dirty="0" smtClean="0">
                <a:solidFill>
                  <a:schemeClr val="tx1"/>
                </a:solidFill>
                <a:latin typeface="+mn-lt"/>
                <a:ea typeface="+mn-ea"/>
                <a:cs typeface="+mn-cs"/>
              </a:rPr>
              <a:t>Participating schools then choose one team per school, to come to Microsoft to present their work at the Microsoft Research Faculty Summit.  </a:t>
            </a:r>
          </a:p>
          <a:p>
            <a:r>
              <a:rPr lang="en-US" sz="1200" kern="1200" dirty="0" smtClean="0">
                <a:solidFill>
                  <a:schemeClr val="tx1"/>
                </a:solidFill>
                <a:latin typeface="+mn-lt"/>
                <a:ea typeface="+mn-ea"/>
                <a:cs typeface="+mn-cs"/>
              </a:rPr>
              <a:t>This program is sponsored by MSR, and is run in collaboration with the design &amp; user research community across Microsoft.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Please feel free to forward this mail, and please come and show your support for the design community!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Thanks!</a:t>
            </a:r>
          </a:p>
          <a:p>
            <a:r>
              <a:rPr lang="en-US" sz="1200" kern="1200" dirty="0" smtClean="0">
                <a:solidFill>
                  <a:schemeClr val="tx1"/>
                </a:solidFill>
                <a:latin typeface="+mn-lt"/>
                <a:ea typeface="+mn-ea"/>
                <a:cs typeface="+mn-cs"/>
              </a:rPr>
              <a:t>Lili, Curtis, Bill, Steve, Surya, Kentaro, Marieke, Brian, Georg, &amp; Mike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F75A8E7-7F54-4B35-84E6-FB11171C6C9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75A8E7-7F54-4B35-84E6-FB11171C6C9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school holds a class, where student teams identify problems and prototype solutions.  </a:t>
            </a:r>
          </a:p>
          <a:p>
            <a:r>
              <a:rPr lang="en-US" sz="1200" kern="1200" dirty="0" smtClean="0">
                <a:solidFill>
                  <a:schemeClr val="tx1"/>
                </a:solidFill>
                <a:latin typeface="+mn-lt"/>
                <a:ea typeface="+mn-ea"/>
                <a:cs typeface="+mn-cs"/>
              </a:rPr>
              <a:t>Participating schools then choose one team per school, to come to Microsoft to present their work at the Microsoft Research Faculty Summit.  </a:t>
            </a:r>
          </a:p>
          <a:p>
            <a:r>
              <a:rPr lang="en-US" sz="1200" kern="1200" dirty="0" smtClean="0">
                <a:solidFill>
                  <a:schemeClr val="tx1"/>
                </a:solidFill>
                <a:latin typeface="+mn-lt"/>
                <a:ea typeface="+mn-ea"/>
                <a:cs typeface="+mn-cs"/>
              </a:rPr>
              <a:t>This program is sponsored by MSR, and is run in collaboration with the design &amp; user research community across Microsoft.</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F75A8E7-7F54-4B35-84E6-FB11171C6C9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75A8E7-7F54-4B35-84E6-FB11171C6C9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EF645E07-0D33-4710-9267-A9CDB8AF392F}"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75A8E7-7F54-4B35-84E6-FB11171C6C9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C0817E-5A1C-4DA6-9EDA-BED5BC7F2CFF}" type="datetimeFigureOut">
              <a:rPr lang="en-US" smtClean="0"/>
              <a:pPr/>
              <a:t>7/29/2008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0817E-5A1C-4DA6-9EDA-BED5BC7F2CFF}" type="datetimeFigureOut">
              <a:rPr lang="en-US" smtClean="0"/>
              <a:pPr/>
              <a:t>7/29/2008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0817E-5A1C-4DA6-9EDA-BED5BC7F2CFF}" type="datetimeFigureOut">
              <a:rPr lang="en-US" smtClean="0"/>
              <a:pPr/>
              <a:t>7/29/2008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0817E-5A1C-4DA6-9EDA-BED5BC7F2CFF}" type="datetimeFigureOut">
              <a:rPr lang="en-US" smtClean="0"/>
              <a:pPr/>
              <a:t>7/29/2008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0817E-5A1C-4DA6-9EDA-BED5BC7F2CFF}" type="datetimeFigureOut">
              <a:rPr lang="en-US" smtClean="0"/>
              <a:pPr/>
              <a:t>7/29/2008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0817E-5A1C-4DA6-9EDA-BED5BC7F2CFF}" type="datetimeFigureOut">
              <a:rPr lang="en-US" smtClean="0"/>
              <a:pPr/>
              <a:t>7/29/2008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C0817E-5A1C-4DA6-9EDA-BED5BC7F2CFF}" type="datetimeFigureOut">
              <a:rPr lang="en-US" smtClean="0"/>
              <a:pPr/>
              <a:t>7/29/2008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0817E-5A1C-4DA6-9EDA-BED5BC7F2CFF}" type="datetimeFigureOut">
              <a:rPr lang="en-US" smtClean="0"/>
              <a:pPr/>
              <a:t>7/29/2008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0817E-5A1C-4DA6-9EDA-BED5BC7F2CFF}" type="datetimeFigureOut">
              <a:rPr lang="en-US" smtClean="0"/>
              <a:pPr/>
              <a:t>7/29/2008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0817E-5A1C-4DA6-9EDA-BED5BC7F2CFF}" type="datetimeFigureOut">
              <a:rPr lang="en-US" smtClean="0"/>
              <a:pPr/>
              <a:t>7/29/2008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0817E-5A1C-4DA6-9EDA-BED5BC7F2CFF}" type="datetimeFigureOut">
              <a:rPr lang="en-US" smtClean="0"/>
              <a:pPr/>
              <a:t>7/29/2008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6C347-DECB-43CC-B49A-34B74F5DB2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0817E-5A1C-4DA6-9EDA-BED5BC7F2CFF}" type="datetimeFigureOut">
              <a:rPr lang="en-US" smtClean="0"/>
              <a:pPr/>
              <a:t>7/29/2008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6C347-DECB-43CC-B49A-34B74F5DB2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2008expoheader.png"/>
          <p:cNvPicPr>
            <a:picLocks noChangeAspect="1" noChangeArrowheads="1"/>
          </p:cNvPicPr>
          <p:nvPr/>
        </p:nvPicPr>
        <p:blipFill>
          <a:blip r:embed="rId2"/>
          <a:srcRect b="12500"/>
          <a:stretch>
            <a:fillRect/>
          </a:stretch>
        </p:blipFill>
        <p:spPr bwMode="auto">
          <a:xfrm>
            <a:off x="0" y="4191000"/>
            <a:ext cx="9144000" cy="2667000"/>
          </a:xfrm>
          <a:prstGeom prst="rect">
            <a:avLst/>
          </a:prstGeom>
          <a:noFill/>
          <a:ln w="9525">
            <a:noFill/>
            <a:miter lim="800000"/>
            <a:headEnd/>
            <a:tailEnd/>
          </a:ln>
        </p:spPr>
      </p:pic>
      <p:sp>
        <p:nvSpPr>
          <p:cNvPr id="3" name="Subtitle 2"/>
          <p:cNvSpPr>
            <a:spLocks noGrp="1"/>
          </p:cNvSpPr>
          <p:nvPr>
            <p:ph type="subTitle" idx="1"/>
          </p:nvPr>
        </p:nvSpPr>
        <p:spPr>
          <a:xfrm>
            <a:off x="-304800" y="3459480"/>
            <a:ext cx="9753600" cy="1752600"/>
          </a:xfrm>
        </p:spPr>
        <p:txBody>
          <a:bodyPr>
            <a:noAutofit/>
          </a:bodyPr>
          <a:lstStyle/>
          <a:p>
            <a:r>
              <a:rPr lang="en-US" sz="5400" b="1" dirty="0" smtClean="0">
                <a:solidFill>
                  <a:schemeClr val="bg1"/>
                </a:solidFill>
                <a:latin typeface="+mj-lt"/>
                <a:ea typeface="Verdana" pitchFamily="34" charset="0"/>
                <a:cs typeface="Verdana" pitchFamily="34" charset="0"/>
              </a:rPr>
              <a:t>Microsoft Design Expo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poodgfs101\public\sviegers\TUE\may08\OtherProjects\ActiveExplorers_E_smallPoster.jpg"/>
          <p:cNvPicPr>
            <a:picLocks noChangeAspect="1" noChangeArrowheads="1"/>
          </p:cNvPicPr>
          <p:nvPr/>
        </p:nvPicPr>
        <p:blipFill>
          <a:blip r:embed="rId2" cstate="print"/>
          <a:srcRect/>
          <a:stretch>
            <a:fillRect/>
          </a:stretch>
        </p:blipFill>
        <p:spPr bwMode="auto">
          <a:xfrm>
            <a:off x="2150230" y="0"/>
            <a:ext cx="484354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urious paths.jpg"/>
          <p:cNvPicPr>
            <a:picLocks noGrp="1" noChangeAspect="1"/>
          </p:cNvPicPr>
          <p:nvPr>
            <p:ph idx="1"/>
          </p:nvPr>
        </p:nvPicPr>
        <p:blipFill>
          <a:blip r:embed="rId2"/>
          <a:stretch>
            <a:fillRect/>
          </a:stretch>
        </p:blipFill>
        <p:spPr>
          <a:xfrm>
            <a:off x="2286000" y="0"/>
            <a:ext cx="4876800" cy="6909469"/>
          </a:xfrm>
        </p:spPr>
      </p:pic>
      <p:pic>
        <p:nvPicPr>
          <p:cNvPr id="6" name="Picture 5" descr="curious paths2.jpg"/>
          <p:cNvPicPr>
            <a:picLocks noChangeAspect="1"/>
          </p:cNvPicPr>
          <p:nvPr/>
        </p:nvPicPr>
        <p:blipFill>
          <a:blip r:embed="rId3"/>
          <a:stretch>
            <a:fillRect/>
          </a:stretch>
        </p:blipFill>
        <p:spPr>
          <a:xfrm>
            <a:off x="0" y="4343400"/>
            <a:ext cx="9144000" cy="14633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poodgfs101\public\sviegers\TUE\may08\OtherProjects\Omeo_D_smallPoster.jpg"/>
          <p:cNvPicPr>
            <a:picLocks noChangeAspect="1" noChangeArrowheads="1"/>
          </p:cNvPicPr>
          <p:nvPr/>
        </p:nvPicPr>
        <p:blipFill>
          <a:blip r:embed="rId2" cstate="print"/>
          <a:srcRect/>
          <a:stretch>
            <a:fillRect/>
          </a:stretch>
        </p:blipFill>
        <p:spPr bwMode="auto">
          <a:xfrm>
            <a:off x="2150230" y="0"/>
            <a:ext cx="484354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poodgfs101\public\sviegers\TUE\may08\OtherProjects\Sense6_A_smallPoster.jpg"/>
          <p:cNvPicPr>
            <a:picLocks noChangeAspect="1" noChangeArrowheads="1"/>
          </p:cNvPicPr>
          <p:nvPr/>
        </p:nvPicPr>
        <p:blipFill>
          <a:blip r:embed="rId2" cstate="print"/>
          <a:srcRect/>
          <a:stretch>
            <a:fillRect/>
          </a:stretch>
        </p:blipFill>
        <p:spPr bwMode="auto">
          <a:xfrm>
            <a:off x="2147301" y="0"/>
            <a:ext cx="4849398"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poodgfs101\public\sviegers\TUE\may08\OtherProjects\StoryTail_C_smallPoster.jpg"/>
          <p:cNvPicPr>
            <a:picLocks noChangeAspect="1" noChangeArrowheads="1"/>
          </p:cNvPicPr>
          <p:nvPr/>
        </p:nvPicPr>
        <p:blipFill>
          <a:blip r:embed="rId2" cstate="print"/>
          <a:srcRect/>
          <a:stretch>
            <a:fillRect/>
          </a:stretch>
        </p:blipFill>
        <p:spPr bwMode="auto">
          <a:xfrm>
            <a:off x="2150230" y="0"/>
            <a:ext cx="484354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harepoint/sites/design%20expo%202008/Shared%20Documents/CAFA%20presentations/Dating%20Intro.jpg"/>
          <p:cNvPicPr>
            <a:picLocks noChangeAspect="1" noChangeArrowheads="1"/>
          </p:cNvPicPr>
          <p:nvPr/>
        </p:nvPicPr>
        <p:blipFill>
          <a:blip r:embed="rId2"/>
          <a:srcRect/>
          <a:stretch>
            <a:fillRect/>
          </a:stretch>
        </p:blipFill>
        <p:spPr bwMode="auto">
          <a:xfrm>
            <a:off x="63500" y="-136525"/>
            <a:ext cx="9563100" cy="71723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4754" name="Picture 2" descr="http://sharepoint/sites/design%20expo%202008/Shared%20Documents/CAFA%20presentations/Tiger%20Intro.jpg"/>
          <p:cNvPicPr>
            <a:picLocks noChangeAspect="1" noChangeArrowheads="1"/>
          </p:cNvPicPr>
          <p:nvPr/>
        </p:nvPicPr>
        <p:blipFill>
          <a:blip r:embed="rId3"/>
          <a:srcRect/>
          <a:stretch>
            <a:fillRect/>
          </a:stretch>
        </p:blipFill>
        <p:spPr bwMode="auto">
          <a:xfrm>
            <a:off x="-76200" y="-136525"/>
            <a:ext cx="9563100" cy="71723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w_3_worldview.jpg"/>
          <p:cNvPicPr>
            <a:picLocks noGrp="1" noChangeAspect="1"/>
          </p:cNvPicPr>
          <p:nvPr>
            <p:ph idx="1"/>
          </p:nvPr>
        </p:nvPicPr>
        <p:blipFill>
          <a:blip r:embed="rId2"/>
          <a:stretch>
            <a:fillRect/>
          </a:stretch>
        </p:blipFill>
        <p:spPr>
          <a:xfrm>
            <a:off x="33867" y="762000"/>
            <a:ext cx="9076266" cy="5105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w_4_MIST-visual_search.jpg"/>
          <p:cNvPicPr>
            <a:picLocks noGrp="1" noChangeAspect="1"/>
          </p:cNvPicPr>
          <p:nvPr>
            <p:ph idx="1"/>
          </p:nvPr>
        </p:nvPicPr>
        <p:blipFill>
          <a:blip r:embed="rId2"/>
          <a:stretch>
            <a:fillRect/>
          </a:stretch>
        </p:blipFill>
        <p:spPr>
          <a:xfrm>
            <a:off x="0" y="838200"/>
            <a:ext cx="9144000" cy="51435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w_5_tagged_environment.jpg"/>
          <p:cNvPicPr>
            <a:picLocks noGrp="1" noChangeAspect="1"/>
          </p:cNvPicPr>
          <p:nvPr>
            <p:ph idx="1"/>
          </p:nvPr>
        </p:nvPicPr>
        <p:blipFill>
          <a:blip r:embed="rId2"/>
          <a:stretch>
            <a:fillRect/>
          </a:stretch>
        </p:blipFill>
        <p:spPr>
          <a:xfrm>
            <a:off x="0" y="838200"/>
            <a:ext cx="9144000" cy="51435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normAutofit/>
          </a:bodyPr>
          <a:lstStyle/>
          <a:p>
            <a:r>
              <a:rPr lang="en-US" sz="5400" b="1" dirty="0" smtClean="0">
                <a:solidFill>
                  <a:schemeClr val="bg1"/>
                </a:solidFill>
                <a:cs typeface="Segoe UI" pitchFamily="34" charset="0"/>
              </a:rPr>
              <a:t>Design Expo</a:t>
            </a:r>
          </a:p>
        </p:txBody>
      </p:sp>
      <p:sp>
        <p:nvSpPr>
          <p:cNvPr id="3075" name="Rectangle 3"/>
          <p:cNvSpPr>
            <a:spLocks noGrp="1" noChangeArrowheads="1"/>
          </p:cNvSpPr>
          <p:nvPr>
            <p:ph type="body" idx="1"/>
          </p:nvPr>
        </p:nvSpPr>
        <p:spPr>
          <a:xfrm>
            <a:off x="457200" y="1600200"/>
            <a:ext cx="8305800" cy="5105400"/>
          </a:xfrm>
        </p:spPr>
        <p:txBody>
          <a:bodyPr>
            <a:normAutofit/>
          </a:bodyPr>
          <a:lstStyle/>
          <a:p>
            <a:r>
              <a:rPr lang="en-US" dirty="0" smtClean="0">
                <a:solidFill>
                  <a:schemeClr val="bg1"/>
                </a:solidFill>
                <a:latin typeface="Segoe UI" pitchFamily="34" charset="0"/>
                <a:cs typeface="Segoe UI" pitchFamily="34" charset="0"/>
              </a:rPr>
              <a:t>Goal:  </a:t>
            </a:r>
          </a:p>
          <a:p>
            <a:pPr lvl="1"/>
            <a:r>
              <a:rPr lang="en-US" dirty="0" smtClean="0">
                <a:latin typeface="Segoe UI" pitchFamily="34" charset="0"/>
                <a:cs typeface="Segoe UI" pitchFamily="34" charset="0"/>
              </a:rPr>
              <a:t>Awareness of trends/themes across students &amp;  international design community</a:t>
            </a:r>
          </a:p>
          <a:p>
            <a:pPr lvl="1"/>
            <a:r>
              <a:rPr lang="en-US" dirty="0" smtClean="0">
                <a:latin typeface="Segoe UI" pitchFamily="34" charset="0"/>
                <a:cs typeface="Segoe UI" pitchFamily="34" charset="0"/>
              </a:rPr>
              <a:t>Foster long term relationships with top design schools.  </a:t>
            </a:r>
          </a:p>
          <a:p>
            <a:pPr lvl="1"/>
            <a:endParaRPr lang="en-US" dirty="0" smtClean="0">
              <a:latin typeface="Segoe UI" pitchFamily="34" charset="0"/>
              <a:cs typeface="Segoe UI" pitchFamily="34" charset="0"/>
            </a:endParaRPr>
          </a:p>
          <a:p>
            <a:r>
              <a:rPr lang="en-US" sz="3500" dirty="0" smtClean="0">
                <a:solidFill>
                  <a:schemeClr val="bg1"/>
                </a:solidFill>
              </a:rPr>
              <a:t>2008 Topic: Learning &amp; Education</a:t>
            </a:r>
          </a:p>
          <a:p>
            <a:pPr>
              <a:buFontTx/>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9144000" cy="1143000"/>
          </a:xfrm>
        </p:spPr>
        <p:txBody>
          <a:bodyPr>
            <a:noAutofit/>
          </a:bodyPr>
          <a:lstStyle/>
          <a:p>
            <a:pPr eaLnBrk="0" fontAlgn="base" hangingPunct="0">
              <a:spcAft>
                <a:spcPct val="0"/>
              </a:spcAft>
            </a:pPr>
            <a:r>
              <a:rPr lang="en-US" sz="4000" dirty="0" smtClean="0">
                <a:solidFill>
                  <a:schemeClr val="bg1"/>
                </a:solidFill>
              </a:rPr>
              <a:t>http</a:t>
            </a:r>
            <a:r>
              <a:rPr lang="en-US" sz="3600" dirty="0" smtClean="0">
                <a:solidFill>
                  <a:schemeClr val="bg1"/>
                </a:solidFill>
              </a:rPr>
              <a:t>://micropedia/Design_Expo_2008</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2400" dirty="0" err="1" smtClean="0">
                <a:solidFill>
                  <a:schemeClr val="bg1"/>
                </a:solidFill>
              </a:rPr>
              <a:t>Lili</a:t>
            </a:r>
            <a:r>
              <a:rPr lang="en-US" sz="2400" dirty="0" smtClean="0">
                <a:solidFill>
                  <a:schemeClr val="bg1"/>
                </a:solidFill>
              </a:rPr>
              <a:t> Cheng- MSR</a:t>
            </a:r>
            <a:br>
              <a:rPr lang="en-US" sz="2400" dirty="0" smtClean="0">
                <a:solidFill>
                  <a:schemeClr val="bg1"/>
                </a:solidFill>
              </a:rPr>
            </a:br>
            <a:r>
              <a:rPr lang="en-US" sz="2400" dirty="0" smtClean="0">
                <a:solidFill>
                  <a:schemeClr val="bg1"/>
                </a:solidFill>
              </a:rPr>
              <a:t>Curtis Wong- MSR</a:t>
            </a:r>
            <a:br>
              <a:rPr lang="en-US" sz="2400" dirty="0" smtClean="0">
                <a:solidFill>
                  <a:schemeClr val="bg1"/>
                </a:solidFill>
              </a:rPr>
            </a:br>
            <a:r>
              <a:rPr lang="en-US" sz="2400" dirty="0" smtClean="0">
                <a:solidFill>
                  <a:schemeClr val="bg1"/>
                </a:solidFill>
              </a:rPr>
              <a:t>Andy </a:t>
            </a:r>
            <a:r>
              <a:rPr lang="en-US" sz="2400" dirty="0" err="1" smtClean="0">
                <a:solidFill>
                  <a:schemeClr val="bg1"/>
                </a:solidFill>
              </a:rPr>
              <a:t>Cargile</a:t>
            </a:r>
            <a:r>
              <a:rPr lang="en-US" sz="2400" dirty="0" smtClean="0">
                <a:solidFill>
                  <a:schemeClr val="bg1"/>
                </a:solidFill>
              </a:rPr>
              <a:t> –Hardware Design Group</a:t>
            </a:r>
            <a:br>
              <a:rPr lang="en-US" sz="2400" dirty="0" smtClean="0">
                <a:solidFill>
                  <a:schemeClr val="bg1"/>
                </a:solidFill>
              </a:rPr>
            </a:br>
            <a:r>
              <a:rPr lang="fr-FR" sz="2400" dirty="0" smtClean="0">
                <a:solidFill>
                  <a:schemeClr val="bg1"/>
                </a:solidFill>
                <a:latin typeface="Segoe UI" pitchFamily="34" charset="0"/>
                <a:cs typeface="Segoe UI" pitchFamily="34" charset="0"/>
              </a:rPr>
              <a:t>Craig </a:t>
            </a:r>
            <a:r>
              <a:rPr lang="fr-FR" sz="2400" dirty="0" err="1" smtClean="0">
                <a:solidFill>
                  <a:schemeClr val="bg1"/>
                </a:solidFill>
                <a:latin typeface="Segoe UI" pitchFamily="34" charset="0"/>
                <a:cs typeface="Segoe UI" pitchFamily="34" charset="0"/>
              </a:rPr>
              <a:t>Hally</a:t>
            </a:r>
            <a:r>
              <a:rPr lang="fr-FR" sz="2400" dirty="0" smtClean="0">
                <a:solidFill>
                  <a:schemeClr val="bg1"/>
                </a:solidFill>
                <a:latin typeface="Segoe UI" pitchFamily="34" charset="0"/>
                <a:cs typeface="Segoe UI" pitchFamily="34" charset="0"/>
              </a:rPr>
              <a:t>-XDR</a:t>
            </a:r>
            <a:br>
              <a:rPr lang="fr-FR" sz="2400" dirty="0" smtClean="0">
                <a:solidFill>
                  <a:schemeClr val="bg1"/>
                </a:solidFill>
                <a:latin typeface="Segoe UI" pitchFamily="34" charset="0"/>
                <a:cs typeface="Segoe UI" pitchFamily="34" charset="0"/>
              </a:rPr>
            </a:br>
            <a:r>
              <a:rPr lang="en-US" sz="2400" dirty="0" smtClean="0">
                <a:solidFill>
                  <a:schemeClr val="bg1"/>
                </a:solidFill>
                <a:latin typeface="Segoe UI" pitchFamily="34" charset="0"/>
                <a:ea typeface="Times New Roman" pitchFamily="18" charset="0"/>
                <a:cs typeface="Segoe UI" pitchFamily="34" charset="0"/>
              </a:rPr>
              <a:t>Sanders </a:t>
            </a:r>
            <a:r>
              <a:rPr lang="en-US" sz="2400" dirty="0" err="1" smtClean="0">
                <a:solidFill>
                  <a:schemeClr val="bg1"/>
                </a:solidFill>
                <a:latin typeface="Segoe UI" pitchFamily="34" charset="0"/>
                <a:ea typeface="Times New Roman" pitchFamily="18" charset="0"/>
                <a:cs typeface="Segoe UI" pitchFamily="34" charset="0"/>
              </a:rPr>
              <a:t>Viegers</a:t>
            </a:r>
            <a:r>
              <a:rPr lang="en-US" sz="2400" dirty="0" smtClean="0">
                <a:solidFill>
                  <a:schemeClr val="bg1"/>
                </a:solidFill>
                <a:latin typeface="Segoe UI" pitchFamily="34" charset="0"/>
                <a:ea typeface="Times New Roman" pitchFamily="18" charset="0"/>
                <a:cs typeface="Segoe UI" pitchFamily="34" charset="0"/>
              </a:rPr>
              <a:t>-Office</a:t>
            </a:r>
            <a:br>
              <a:rPr lang="en-US" sz="2400" dirty="0" smtClean="0">
                <a:solidFill>
                  <a:schemeClr val="bg1"/>
                </a:solidFill>
                <a:latin typeface="Segoe UI" pitchFamily="34" charset="0"/>
                <a:ea typeface="Times New Roman" pitchFamily="18" charset="0"/>
                <a:cs typeface="Segoe UI" pitchFamily="34" charset="0"/>
              </a:rPr>
            </a:br>
            <a:r>
              <a:rPr lang="en-US" sz="2400" dirty="0" smtClean="0">
                <a:solidFill>
                  <a:schemeClr val="bg1"/>
                </a:solidFill>
                <a:latin typeface="Segoe UI" pitchFamily="34" charset="0"/>
                <a:ea typeface="Times New Roman" pitchFamily="18" charset="0"/>
                <a:cs typeface="Segoe UI" pitchFamily="34" charset="0"/>
              </a:rPr>
              <a:t>Dave </a:t>
            </a:r>
            <a:r>
              <a:rPr lang="en-US" sz="2400" dirty="0" err="1" smtClean="0">
                <a:solidFill>
                  <a:schemeClr val="bg1"/>
                </a:solidFill>
                <a:latin typeface="Segoe UI" pitchFamily="34" charset="0"/>
                <a:ea typeface="Times New Roman" pitchFamily="18" charset="0"/>
                <a:cs typeface="Segoe UI" pitchFamily="34" charset="0"/>
              </a:rPr>
              <a:t>Vronay</a:t>
            </a:r>
            <a:r>
              <a:rPr lang="en-US" sz="2400" dirty="0" smtClean="0">
                <a:solidFill>
                  <a:schemeClr val="bg1"/>
                </a:solidFill>
                <a:latin typeface="Segoe UI" pitchFamily="34" charset="0"/>
                <a:ea typeface="Times New Roman" pitchFamily="18" charset="0"/>
                <a:cs typeface="Segoe UI" pitchFamily="34" charset="0"/>
              </a:rPr>
              <a:t>-ATC </a:t>
            </a:r>
            <a:r>
              <a:rPr lang="en-US" sz="2400" dirty="0" err="1" smtClean="0">
                <a:solidFill>
                  <a:schemeClr val="bg1"/>
                </a:solidFill>
                <a:latin typeface="Segoe UI" pitchFamily="34" charset="0"/>
                <a:ea typeface="Times New Roman" pitchFamily="18" charset="0"/>
                <a:cs typeface="Segoe UI" pitchFamily="34" charset="0"/>
              </a:rPr>
              <a:t>Beijang</a:t>
            </a:r>
            <a:r>
              <a:rPr lang="en-US" sz="2400" dirty="0" smtClean="0">
                <a:solidFill>
                  <a:schemeClr val="bg1"/>
                </a:solidFill>
                <a:latin typeface="Segoe UI" pitchFamily="34" charset="0"/>
                <a:ea typeface="Times New Roman" pitchFamily="18" charset="0"/>
                <a:cs typeface="Segoe UI" pitchFamily="34" charset="0"/>
              </a:rPr>
              <a:t/>
            </a:r>
            <a:br>
              <a:rPr lang="en-US" sz="2400" dirty="0" smtClean="0">
                <a:solidFill>
                  <a:schemeClr val="bg1"/>
                </a:solidFill>
                <a:latin typeface="Segoe UI" pitchFamily="34" charset="0"/>
                <a:ea typeface="Times New Roman" pitchFamily="18" charset="0"/>
                <a:cs typeface="Segoe UI" pitchFamily="34" charset="0"/>
              </a:rPr>
            </a:br>
            <a:r>
              <a:rPr lang="en-US" sz="2400" dirty="0" smtClean="0">
                <a:solidFill>
                  <a:schemeClr val="bg1"/>
                </a:solidFill>
                <a:latin typeface="Segoe UI" pitchFamily="34" charset="0"/>
                <a:ea typeface="Times New Roman" pitchFamily="18" charset="0"/>
                <a:cs typeface="Segoe UI" pitchFamily="34" charset="0"/>
              </a:rPr>
              <a:t>Adrienne Gibson (O’Donnell)-XDR </a:t>
            </a:r>
            <a:br>
              <a:rPr lang="en-US" sz="2400" dirty="0" smtClean="0">
                <a:solidFill>
                  <a:schemeClr val="bg1"/>
                </a:solidFill>
                <a:latin typeface="Segoe UI" pitchFamily="34" charset="0"/>
                <a:ea typeface="Times New Roman" pitchFamily="18" charset="0"/>
                <a:cs typeface="Segoe UI" pitchFamily="34" charset="0"/>
              </a:rPr>
            </a:br>
            <a:r>
              <a:rPr lang="en-US" sz="2400" dirty="0" smtClean="0">
                <a:solidFill>
                  <a:schemeClr val="bg1"/>
                </a:solidFill>
                <a:latin typeface="Segoe UI" pitchFamily="34" charset="0"/>
                <a:ea typeface="Times New Roman" pitchFamily="18" charset="0"/>
                <a:cs typeface="Segoe UI" pitchFamily="34" charset="0"/>
              </a:rPr>
              <a:t>Daniel Robbins-MSR </a:t>
            </a:r>
            <a:br>
              <a:rPr lang="en-US" sz="2400" dirty="0" smtClean="0">
                <a:solidFill>
                  <a:schemeClr val="bg1"/>
                </a:solidFill>
                <a:latin typeface="Segoe UI" pitchFamily="34" charset="0"/>
                <a:ea typeface="Times New Roman" pitchFamily="18" charset="0"/>
                <a:cs typeface="Segoe UI" pitchFamily="34" charset="0"/>
              </a:rPr>
            </a:br>
            <a:r>
              <a:rPr lang="en-US" sz="2400" dirty="0" smtClean="0">
                <a:solidFill>
                  <a:schemeClr val="bg1"/>
                </a:solidFill>
                <a:latin typeface="Segoe UI" pitchFamily="34" charset="0"/>
                <a:ea typeface="Times New Roman" pitchFamily="18" charset="0"/>
                <a:cs typeface="Segoe UI" pitchFamily="34" charset="0"/>
              </a:rPr>
              <a:t>Monica Gonzales- Office</a:t>
            </a:r>
            <a:br>
              <a:rPr lang="en-US" sz="2400" dirty="0" smtClean="0">
                <a:solidFill>
                  <a:schemeClr val="bg1"/>
                </a:solidFill>
                <a:latin typeface="Segoe UI" pitchFamily="34" charset="0"/>
                <a:ea typeface="Times New Roman" pitchFamily="18" charset="0"/>
                <a:cs typeface="Segoe UI" pitchFamily="34" charset="0"/>
              </a:rPr>
            </a:br>
            <a:r>
              <a:rPr lang="fr-FR" sz="2400" dirty="0" smtClean="0">
                <a:solidFill>
                  <a:schemeClr val="bg1"/>
                </a:solidFill>
                <a:latin typeface="Segoe UI" pitchFamily="34" charset="0"/>
                <a:cs typeface="Segoe UI" pitchFamily="34" charset="0"/>
              </a:rPr>
              <a:t>Georg </a:t>
            </a:r>
            <a:r>
              <a:rPr lang="fr-FR" sz="2400" dirty="0" err="1" smtClean="0">
                <a:solidFill>
                  <a:schemeClr val="bg1"/>
                </a:solidFill>
                <a:latin typeface="Segoe UI" pitchFamily="34" charset="0"/>
                <a:cs typeface="Segoe UI" pitchFamily="34" charset="0"/>
              </a:rPr>
              <a:t>Petschnigg</a:t>
            </a:r>
            <a:r>
              <a:rPr lang="fr-FR" sz="2400" dirty="0" smtClean="0">
                <a:solidFill>
                  <a:schemeClr val="bg1"/>
                </a:solidFill>
                <a:latin typeface="Segoe UI" pitchFamily="34" charset="0"/>
                <a:cs typeface="Segoe UI" pitchFamily="34" charset="0"/>
              </a:rPr>
              <a:t>-Pioneer </a:t>
            </a:r>
            <a:r>
              <a:rPr lang="fr-FR" sz="2400" dirty="0" err="1" smtClean="0">
                <a:solidFill>
                  <a:schemeClr val="bg1"/>
                </a:solidFill>
                <a:latin typeface="Segoe UI" pitchFamily="34" charset="0"/>
                <a:cs typeface="Segoe UI" pitchFamily="34" charset="0"/>
              </a:rPr>
              <a:t>Labs</a:t>
            </a:r>
            <a:r>
              <a:rPr lang="en-US" sz="2400" dirty="0" smtClean="0">
                <a:solidFill>
                  <a:schemeClr val="bg1"/>
                </a:solidFill>
                <a:latin typeface="Segoe UI" pitchFamily="34" charset="0"/>
                <a:cs typeface="Segoe UI" pitchFamily="34" charset="0"/>
              </a:rPr>
              <a:t/>
            </a:r>
            <a:br>
              <a:rPr lang="en-US" sz="2400" dirty="0" smtClean="0">
                <a:solidFill>
                  <a:schemeClr val="bg1"/>
                </a:solidFill>
                <a:latin typeface="Segoe UI" pitchFamily="34" charset="0"/>
                <a:cs typeface="Segoe UI" pitchFamily="34" charset="0"/>
              </a:rPr>
            </a:br>
            <a:r>
              <a:rPr lang="en-US" sz="2400" dirty="0" smtClean="0">
                <a:solidFill>
                  <a:schemeClr val="bg1"/>
                </a:solidFill>
                <a:latin typeface="Segoe UI" pitchFamily="34" charset="0"/>
                <a:cs typeface="Segoe UI" pitchFamily="34" charset="0"/>
              </a:rPr>
              <a:t>Leo </a:t>
            </a:r>
            <a:r>
              <a:rPr lang="en-US" sz="2400" dirty="0" err="1" smtClean="0">
                <a:solidFill>
                  <a:schemeClr val="bg1"/>
                </a:solidFill>
                <a:latin typeface="Segoe UI" pitchFamily="34" charset="0"/>
                <a:cs typeface="Segoe UI" pitchFamily="34" charset="0"/>
              </a:rPr>
              <a:t>Burd</a:t>
            </a:r>
            <a:r>
              <a:rPr lang="en-US" sz="2400" dirty="0" smtClean="0">
                <a:solidFill>
                  <a:schemeClr val="bg1"/>
                </a:solidFill>
                <a:latin typeface="Segoe UI" pitchFamily="34" charset="0"/>
                <a:cs typeface="Segoe UI" pitchFamily="34" charset="0"/>
              </a:rPr>
              <a:t>-Learning</a:t>
            </a:r>
            <a:br>
              <a:rPr lang="en-US" sz="2400" dirty="0" smtClean="0">
                <a:solidFill>
                  <a:schemeClr val="bg1"/>
                </a:solidFill>
                <a:latin typeface="Segoe UI" pitchFamily="34" charset="0"/>
                <a:cs typeface="Segoe UI" pitchFamily="34" charset="0"/>
              </a:rPr>
            </a:br>
            <a:r>
              <a:rPr lang="en-US" sz="2400" dirty="0" smtClean="0">
                <a:solidFill>
                  <a:schemeClr val="bg1"/>
                </a:solidFill>
                <a:latin typeface="Segoe UI" pitchFamily="34" charset="0"/>
                <a:ea typeface="Times New Roman" pitchFamily="18" charset="0"/>
                <a:cs typeface="Segoe UI" pitchFamily="34" charset="0"/>
              </a:rPr>
              <a:t>Richard Banks-MSR Cambridge</a:t>
            </a:r>
            <a:br>
              <a:rPr lang="en-US" sz="2400" dirty="0" smtClean="0">
                <a:solidFill>
                  <a:schemeClr val="bg1"/>
                </a:solidFill>
                <a:latin typeface="Segoe UI" pitchFamily="34" charset="0"/>
                <a:ea typeface="Times New Roman" pitchFamily="18" charset="0"/>
                <a:cs typeface="Segoe UI" pitchFamily="34" charset="0"/>
              </a:rPr>
            </a:br>
            <a:r>
              <a:rPr lang="en-US" sz="2400" dirty="0" smtClean="0">
                <a:solidFill>
                  <a:schemeClr val="bg1"/>
                </a:solidFill>
                <a:latin typeface="Segoe UI" pitchFamily="34" charset="0"/>
                <a:ea typeface="Times New Roman" pitchFamily="18" charset="0"/>
                <a:cs typeface="Segoe UI" pitchFamily="34" charset="0"/>
              </a:rPr>
              <a:t>Bill Buxton, Steve Kaneko, Surya </a:t>
            </a:r>
            <a:r>
              <a:rPr lang="en-US" sz="2400" dirty="0" err="1" smtClean="0">
                <a:solidFill>
                  <a:schemeClr val="bg1"/>
                </a:solidFill>
                <a:latin typeface="Segoe UI" pitchFamily="34" charset="0"/>
                <a:ea typeface="Times New Roman" pitchFamily="18" charset="0"/>
                <a:cs typeface="Segoe UI" pitchFamily="34" charset="0"/>
              </a:rPr>
              <a:t>Vanka</a:t>
            </a:r>
            <a:r>
              <a:rPr lang="en-US" sz="2400" dirty="0" smtClean="0">
                <a:solidFill>
                  <a:schemeClr val="bg1"/>
                </a:solidFill>
                <a:latin typeface="Segoe UI" pitchFamily="34" charset="0"/>
                <a:ea typeface="Times New Roman" pitchFamily="18" charset="0"/>
                <a:cs typeface="Segoe UI" pitchFamily="34" charset="0"/>
              </a:rPr>
              <a:t>, Brad Weed</a:t>
            </a:r>
            <a:br>
              <a:rPr lang="en-US" sz="2400" dirty="0" smtClean="0">
                <a:solidFill>
                  <a:schemeClr val="bg1"/>
                </a:solidFill>
                <a:latin typeface="Segoe UI" pitchFamily="34" charset="0"/>
                <a:ea typeface="Times New Roman" pitchFamily="18" charset="0"/>
                <a:cs typeface="Segoe UI" pitchFamily="34" charset="0"/>
              </a:rPr>
            </a:br>
            <a:r>
              <a:rPr lang="en-US" sz="3600" dirty="0" smtClean="0">
                <a:latin typeface="Segoe UI" pitchFamily="34" charset="0"/>
                <a:ea typeface="Times New Roman" pitchFamily="18" charset="0"/>
                <a:cs typeface="Segoe UI" pitchFamily="34" charset="0"/>
              </a:rPr>
              <a:t/>
            </a:r>
            <a:br>
              <a:rPr lang="en-US" sz="3600" dirty="0" smtClean="0">
                <a:latin typeface="Segoe UI" pitchFamily="34" charset="0"/>
                <a:ea typeface="Times New Roman" pitchFamily="18" charset="0"/>
                <a:cs typeface="Segoe UI" pitchFamily="34" charset="0"/>
              </a:rPr>
            </a:br>
            <a:r>
              <a:rPr lang="en-US" sz="3600" dirty="0" smtClean="0">
                <a:solidFill>
                  <a:srgbClr val="4F81BD"/>
                </a:solidFill>
                <a:latin typeface="Segoe UI" pitchFamily="34" charset="0"/>
                <a:cs typeface="Segoe UI" pitchFamily="34" charset="0"/>
              </a:rPr>
              <a:t> </a:t>
            </a:r>
            <a:br>
              <a:rPr lang="en-US" sz="3600" dirty="0" smtClean="0">
                <a:solidFill>
                  <a:srgbClr val="4F81BD"/>
                </a:solidFill>
                <a:latin typeface="Segoe UI" pitchFamily="34" charset="0"/>
                <a:cs typeface="Segoe UI" pitchFamily="34" charset="0"/>
              </a:rPr>
            </a:br>
            <a:endParaRPr lang="en-US" sz="3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2008expoheader.png"/>
          <p:cNvPicPr>
            <a:picLocks noChangeAspect="1" noChangeArrowheads="1"/>
          </p:cNvPicPr>
          <p:nvPr/>
        </p:nvPicPr>
        <p:blipFill>
          <a:blip r:embed="rId2"/>
          <a:srcRect b="12500"/>
          <a:stretch>
            <a:fillRect/>
          </a:stretch>
        </p:blipFill>
        <p:spPr bwMode="auto">
          <a:xfrm>
            <a:off x="0" y="4191000"/>
            <a:ext cx="9144000" cy="2667000"/>
          </a:xfrm>
          <a:prstGeom prst="rect">
            <a:avLst/>
          </a:prstGeom>
          <a:noFill/>
          <a:ln w="9525">
            <a:noFill/>
            <a:miter lim="800000"/>
            <a:headEnd/>
            <a:tailEnd/>
          </a:ln>
        </p:spPr>
      </p:pic>
      <p:sp>
        <p:nvSpPr>
          <p:cNvPr id="3" name="Subtitle 2"/>
          <p:cNvSpPr>
            <a:spLocks noGrp="1"/>
          </p:cNvSpPr>
          <p:nvPr>
            <p:ph type="subTitle" idx="1"/>
          </p:nvPr>
        </p:nvSpPr>
        <p:spPr>
          <a:xfrm>
            <a:off x="-304800" y="3459480"/>
            <a:ext cx="9753600" cy="1752600"/>
          </a:xfrm>
        </p:spPr>
        <p:txBody>
          <a:bodyPr>
            <a:noAutofit/>
          </a:bodyPr>
          <a:lstStyle/>
          <a:p>
            <a:r>
              <a:rPr lang="en-US" sz="5400" b="1" dirty="0" smtClean="0">
                <a:solidFill>
                  <a:schemeClr val="bg1"/>
                </a:solidFill>
                <a:latin typeface="+mj-lt"/>
                <a:ea typeface="Verdana" pitchFamily="34" charset="0"/>
                <a:cs typeface="Verdana" pitchFamily="34" charset="0"/>
              </a:rPr>
              <a:t>Microsoft Design Expo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9448800" cy="6858000"/>
          </a:xfrm>
        </p:spPr>
        <p:txBody>
          <a:bodyPr>
            <a:noAutofit/>
          </a:bodyPr>
          <a:lstStyle/>
          <a:p>
            <a:pPr marL="0" indent="0" algn="ctr" eaLnBrk="0" fontAlgn="base" hangingPunct="0">
              <a:spcBef>
                <a:spcPct val="0"/>
              </a:spcBef>
              <a:spcAft>
                <a:spcPct val="0"/>
              </a:spcAft>
              <a:buNone/>
            </a:pPr>
            <a:r>
              <a:rPr lang="en-US" sz="2000" b="1" dirty="0" smtClean="0">
                <a:solidFill>
                  <a:schemeClr val="bg1"/>
                </a:solidFill>
                <a:latin typeface="Segoe UI" pitchFamily="34" charset="0"/>
                <a:cs typeface="Segoe UI" pitchFamily="34" charset="0"/>
              </a:rPr>
              <a:t>Art Center College of Design</a:t>
            </a:r>
          </a:p>
          <a:p>
            <a:pPr marL="0" indent="0" algn="ctr" eaLnBrk="0" fontAlgn="base" hangingPunct="0">
              <a:spcBef>
                <a:spcPct val="0"/>
              </a:spcBef>
              <a:spcAft>
                <a:spcPct val="0"/>
              </a:spcAft>
              <a:buNone/>
            </a:pPr>
            <a:r>
              <a:rPr lang="en-US" sz="1400" dirty="0" smtClean="0">
                <a:latin typeface="Segoe UI" pitchFamily="34" charset="0"/>
                <a:cs typeface="Segoe UI" pitchFamily="34" charset="0"/>
              </a:rPr>
              <a:t>Brian Boyl, Steve Montgomery, Marty Smith&lt;&gt;</a:t>
            </a:r>
            <a:r>
              <a:rPr lang="fr-FR" sz="1400" dirty="0" smtClean="0">
                <a:latin typeface="Segoe UI" pitchFamily="34" charset="0"/>
                <a:cs typeface="Segoe UI" pitchFamily="34" charset="0"/>
              </a:rPr>
              <a:t>Craig Hally-XDR</a:t>
            </a:r>
          </a:p>
          <a:p>
            <a:pPr marL="0" indent="0" algn="ctr" eaLnBrk="0" fontAlgn="base" hangingPunct="0">
              <a:spcBef>
                <a:spcPct val="0"/>
              </a:spcBef>
              <a:spcAft>
                <a:spcPct val="0"/>
              </a:spcAft>
              <a:buNone/>
            </a:pPr>
            <a:endParaRPr lang="fr-FR" sz="800" dirty="0" smtClean="0">
              <a:latin typeface="Segoe UI" pitchFamily="34" charset="0"/>
              <a:cs typeface="Segoe UI" pitchFamily="34" charset="0"/>
            </a:endParaRPr>
          </a:p>
          <a:p>
            <a:pPr marL="0" lvl="0" indent="0" algn="ctr" eaLnBrk="0" fontAlgn="base" hangingPunct="0">
              <a:spcBef>
                <a:spcPct val="0"/>
              </a:spcBef>
              <a:spcAft>
                <a:spcPct val="0"/>
              </a:spcAft>
              <a:buNone/>
            </a:pPr>
            <a:r>
              <a:rPr lang="en-US" sz="2000" b="1" dirty="0" err="1" smtClean="0">
                <a:solidFill>
                  <a:schemeClr val="bg1"/>
                </a:solidFill>
                <a:latin typeface="Segoe UI" pitchFamily="34" charset="0"/>
                <a:ea typeface="Times New Roman" pitchFamily="18" charset="0"/>
                <a:cs typeface="Segoe UI" pitchFamily="34" charset="0"/>
              </a:rPr>
              <a:t>Technische</a:t>
            </a:r>
            <a:r>
              <a:rPr lang="en-US" sz="2000" b="1" dirty="0" smtClean="0">
                <a:solidFill>
                  <a:schemeClr val="bg1"/>
                </a:solidFill>
                <a:latin typeface="Segoe UI" pitchFamily="34" charset="0"/>
                <a:ea typeface="Times New Roman" pitchFamily="18" charset="0"/>
                <a:cs typeface="Segoe UI" pitchFamily="34" charset="0"/>
              </a:rPr>
              <a:t> </a:t>
            </a:r>
            <a:r>
              <a:rPr lang="en-US" sz="2000" b="1" dirty="0" err="1" smtClean="0">
                <a:solidFill>
                  <a:schemeClr val="bg1"/>
                </a:solidFill>
                <a:latin typeface="Segoe UI" pitchFamily="34" charset="0"/>
                <a:ea typeface="Times New Roman" pitchFamily="18" charset="0"/>
                <a:cs typeface="Segoe UI" pitchFamily="34" charset="0"/>
              </a:rPr>
              <a:t>Universiteit</a:t>
            </a:r>
            <a:r>
              <a:rPr lang="en-US" sz="2000" b="1" dirty="0" smtClean="0">
                <a:solidFill>
                  <a:schemeClr val="bg1"/>
                </a:solidFill>
                <a:latin typeface="Segoe UI" pitchFamily="34" charset="0"/>
                <a:ea typeface="Times New Roman" pitchFamily="18" charset="0"/>
                <a:cs typeface="Segoe UI" pitchFamily="34" charset="0"/>
              </a:rPr>
              <a:t> Eindhoven, Dept. of Industrial Design, Netherlands</a:t>
            </a:r>
            <a:r>
              <a:rPr lang="en-US" sz="1400" b="1" dirty="0" smtClean="0">
                <a:solidFill>
                  <a:schemeClr val="bg1"/>
                </a:solidFill>
                <a:latin typeface="Segoe UI" pitchFamily="34" charset="0"/>
                <a:ea typeface="Times New Roman" pitchFamily="18" charset="0"/>
                <a:cs typeface="Segoe UI" pitchFamily="34" charset="0"/>
              </a:rPr>
              <a:t/>
            </a:r>
            <a:br>
              <a:rPr lang="en-US" sz="1400" b="1" dirty="0" smtClean="0">
                <a:solidFill>
                  <a:schemeClr val="bg1"/>
                </a:solidFill>
                <a:latin typeface="Segoe UI" pitchFamily="34" charset="0"/>
                <a:ea typeface="Times New Roman" pitchFamily="18" charset="0"/>
                <a:cs typeface="Segoe UI" pitchFamily="34" charset="0"/>
              </a:rPr>
            </a:br>
            <a:r>
              <a:rPr lang="en-US" sz="1400" dirty="0" smtClean="0">
                <a:latin typeface="Segoe UI" pitchFamily="34" charset="0"/>
                <a:ea typeface="Times New Roman" pitchFamily="18" charset="0"/>
                <a:cs typeface="Segoe UI" pitchFamily="34" charset="0"/>
              </a:rPr>
              <a:t>Oscar Tomico, Joep Frens, Caroline </a:t>
            </a:r>
            <a:r>
              <a:rPr lang="en-US" sz="1400" dirty="0" err="1" smtClean="0">
                <a:latin typeface="Segoe UI" pitchFamily="34" charset="0"/>
                <a:ea typeface="Times New Roman" pitchFamily="18" charset="0"/>
                <a:cs typeface="Segoe UI" pitchFamily="34" charset="0"/>
              </a:rPr>
              <a:t>Hummels</a:t>
            </a:r>
            <a:r>
              <a:rPr lang="en-US" sz="1400" dirty="0" smtClean="0">
                <a:latin typeface="Segoe UI" pitchFamily="34" charset="0"/>
                <a:ea typeface="Times New Roman" pitchFamily="18" charset="0"/>
                <a:cs typeface="Segoe UI" pitchFamily="34" charset="0"/>
              </a:rPr>
              <a:t>,</a:t>
            </a:r>
            <a:r>
              <a:rPr lang="en-US" sz="1400" dirty="0" smtClean="0">
                <a:latin typeface="Segoe UI" pitchFamily="34" charset="0"/>
                <a:cs typeface="Segoe UI" pitchFamily="34" charset="0"/>
              </a:rPr>
              <a:t> &lt;&gt;</a:t>
            </a:r>
            <a:r>
              <a:rPr lang="en-US" sz="1400" dirty="0" smtClean="0">
                <a:latin typeface="Segoe UI" pitchFamily="34" charset="0"/>
                <a:ea typeface="Times New Roman" pitchFamily="18" charset="0"/>
                <a:cs typeface="Segoe UI" pitchFamily="34" charset="0"/>
              </a:rPr>
              <a:t> Sanders Viegers-Office</a:t>
            </a:r>
          </a:p>
          <a:p>
            <a:pPr marL="0" indent="0" algn="ctr" eaLnBrk="0" fontAlgn="base" hangingPunct="0">
              <a:spcBef>
                <a:spcPct val="0"/>
              </a:spcBef>
              <a:spcAft>
                <a:spcPct val="0"/>
              </a:spcAft>
              <a:buNone/>
            </a:pPr>
            <a:endParaRPr lang="fr-FR" sz="800" dirty="0" smtClean="0">
              <a:latin typeface="Segoe UI" pitchFamily="34" charset="0"/>
              <a:cs typeface="Segoe UI" pitchFamily="34" charset="0"/>
            </a:endParaRPr>
          </a:p>
          <a:p>
            <a:pPr marL="0" indent="0" algn="ctr" eaLnBrk="0" fontAlgn="base" hangingPunct="0">
              <a:spcBef>
                <a:spcPct val="0"/>
              </a:spcBef>
              <a:spcAft>
                <a:spcPct val="0"/>
              </a:spcAft>
              <a:buNone/>
            </a:pPr>
            <a:r>
              <a:rPr lang="en-US" sz="2000" b="1" dirty="0" smtClean="0">
                <a:solidFill>
                  <a:schemeClr val="bg1"/>
                </a:solidFill>
                <a:latin typeface="Segoe UI" pitchFamily="34" charset="0"/>
                <a:cs typeface="Segoe UI" pitchFamily="34" charset="0"/>
              </a:rPr>
              <a:t>Central Academy of Fine Arts, </a:t>
            </a:r>
            <a:r>
              <a:rPr lang="en-US" sz="2000" b="1" dirty="0" err="1" smtClean="0">
                <a:solidFill>
                  <a:schemeClr val="bg1"/>
                </a:solidFill>
                <a:latin typeface="Segoe UI" pitchFamily="34" charset="0"/>
                <a:cs typeface="Segoe UI" pitchFamily="34" charset="0"/>
              </a:rPr>
              <a:t>Beijang</a:t>
            </a:r>
            <a:endParaRPr lang="en-US" sz="2000" dirty="0" smtClean="0">
              <a:solidFill>
                <a:schemeClr val="bg1"/>
              </a:solidFill>
              <a:latin typeface="Segoe UI" pitchFamily="34" charset="0"/>
              <a:cs typeface="Segoe UI" pitchFamily="34" charset="0"/>
            </a:endParaRPr>
          </a:p>
          <a:p>
            <a:pPr marL="0" lvl="0" indent="0" algn="ctr" eaLnBrk="0" fontAlgn="base" hangingPunct="0">
              <a:spcBef>
                <a:spcPct val="0"/>
              </a:spcBef>
              <a:spcAft>
                <a:spcPct val="0"/>
              </a:spcAft>
              <a:buNone/>
            </a:pPr>
            <a:r>
              <a:rPr lang="en-US" sz="1400" dirty="0" smtClean="0">
                <a:latin typeface="Segoe UI" pitchFamily="34" charset="0"/>
                <a:ea typeface="Times New Roman" pitchFamily="18" charset="0"/>
                <a:cs typeface="Segoe UI" pitchFamily="34" charset="0"/>
              </a:rPr>
              <a:t>Dean Ma </a:t>
            </a:r>
            <a:r>
              <a:rPr lang="en-US" sz="1400" dirty="0" err="1" smtClean="0">
                <a:latin typeface="Segoe UI" pitchFamily="34" charset="0"/>
                <a:ea typeface="Times New Roman" pitchFamily="18" charset="0"/>
                <a:cs typeface="Segoe UI" pitchFamily="34" charset="0"/>
              </a:rPr>
              <a:t>Jong</a:t>
            </a:r>
            <a:r>
              <a:rPr lang="en-US" sz="1400" dirty="0" smtClean="0">
                <a:latin typeface="Segoe UI" pitchFamily="34" charset="0"/>
                <a:ea typeface="Times New Roman" pitchFamily="18" charset="0"/>
                <a:cs typeface="Segoe UI" pitchFamily="34" charset="0"/>
              </a:rPr>
              <a:t>, </a:t>
            </a:r>
            <a:r>
              <a:rPr lang="en-US" sz="1400" dirty="0" err="1" smtClean="0">
                <a:latin typeface="Segoe UI" pitchFamily="34" charset="0"/>
                <a:ea typeface="Times New Roman" pitchFamily="18" charset="0"/>
                <a:cs typeface="Segoe UI" pitchFamily="34" charset="0"/>
              </a:rPr>
              <a:t>Fei</a:t>
            </a:r>
            <a:r>
              <a:rPr lang="en-US" sz="1400" dirty="0" smtClean="0">
                <a:latin typeface="Segoe UI" pitchFamily="34" charset="0"/>
                <a:ea typeface="Times New Roman" pitchFamily="18" charset="0"/>
                <a:cs typeface="Segoe UI" pitchFamily="34" charset="0"/>
              </a:rPr>
              <a:t> Jun Dave </a:t>
            </a:r>
            <a:r>
              <a:rPr lang="en-US" sz="1400" dirty="0" smtClean="0">
                <a:latin typeface="Segoe UI" pitchFamily="34" charset="0"/>
                <a:cs typeface="Segoe UI" pitchFamily="34" charset="0"/>
              </a:rPr>
              <a:t>&lt;&gt; </a:t>
            </a:r>
            <a:r>
              <a:rPr lang="en-US" sz="1400" dirty="0" smtClean="0">
                <a:latin typeface="Segoe UI" pitchFamily="34" charset="0"/>
                <a:ea typeface="Times New Roman" pitchFamily="18" charset="0"/>
                <a:cs typeface="Segoe UI" pitchFamily="34" charset="0"/>
              </a:rPr>
              <a:t>Vronay-ATC </a:t>
            </a:r>
            <a:r>
              <a:rPr lang="en-US" sz="1400" dirty="0" err="1" smtClean="0">
                <a:latin typeface="Segoe UI" pitchFamily="34" charset="0"/>
                <a:ea typeface="Times New Roman" pitchFamily="18" charset="0"/>
                <a:cs typeface="Segoe UI" pitchFamily="34" charset="0"/>
              </a:rPr>
              <a:t>Beijang</a:t>
            </a:r>
            <a:endParaRPr lang="en-US" sz="1400" dirty="0" smtClean="0">
              <a:latin typeface="Segoe UI" pitchFamily="34" charset="0"/>
              <a:ea typeface="Times New Roman" pitchFamily="18" charset="0"/>
              <a:cs typeface="Segoe UI" pitchFamily="34" charset="0"/>
            </a:endParaRPr>
          </a:p>
          <a:p>
            <a:pPr marL="0" lvl="0" indent="0" algn="ctr" eaLnBrk="0" fontAlgn="base" hangingPunct="0">
              <a:spcBef>
                <a:spcPct val="0"/>
              </a:spcBef>
              <a:spcAft>
                <a:spcPct val="0"/>
              </a:spcAft>
              <a:buNone/>
            </a:pPr>
            <a:endParaRPr lang="en-US" sz="800" dirty="0" smtClean="0">
              <a:latin typeface="Segoe UI" pitchFamily="34" charset="0"/>
              <a:cs typeface="Segoe UI" pitchFamily="34" charset="0"/>
            </a:endParaRPr>
          </a:p>
          <a:p>
            <a:pPr marL="0" lvl="0" indent="0" algn="ctr" eaLnBrk="0" fontAlgn="base" hangingPunct="0">
              <a:spcBef>
                <a:spcPct val="0"/>
              </a:spcBef>
              <a:spcAft>
                <a:spcPct val="0"/>
              </a:spcAft>
              <a:buNone/>
            </a:pPr>
            <a:r>
              <a:rPr lang="en-US" sz="2000" b="1" dirty="0" smtClean="0">
                <a:solidFill>
                  <a:schemeClr val="bg1"/>
                </a:solidFill>
                <a:latin typeface="Segoe UI" pitchFamily="34" charset="0"/>
                <a:ea typeface="Times New Roman" pitchFamily="18" charset="0"/>
                <a:cs typeface="Segoe UI" pitchFamily="34" charset="0"/>
              </a:rPr>
              <a:t>Rhode Island School of Design</a:t>
            </a:r>
          </a:p>
          <a:p>
            <a:pPr marL="0" lvl="0" indent="0" algn="ctr" eaLnBrk="0" fontAlgn="base" hangingPunct="0">
              <a:spcBef>
                <a:spcPct val="0"/>
              </a:spcBef>
              <a:spcAft>
                <a:spcPct val="0"/>
              </a:spcAft>
              <a:buNone/>
            </a:pPr>
            <a:r>
              <a:rPr lang="en-US" sz="1400" dirty="0" smtClean="0">
                <a:latin typeface="Segoe UI" pitchFamily="34" charset="0"/>
                <a:ea typeface="Times New Roman" pitchFamily="18" charset="0"/>
                <a:cs typeface="Segoe UI" pitchFamily="34" charset="0"/>
              </a:rPr>
              <a:t>Lorna Ross, </a:t>
            </a:r>
            <a:r>
              <a:rPr lang="en-US" sz="1400" dirty="0" smtClean="0">
                <a:latin typeface="Segoe UI" pitchFamily="34" charset="0"/>
                <a:cs typeface="Segoe UI" pitchFamily="34" charset="0"/>
              </a:rPr>
              <a:t>&lt;&gt;</a:t>
            </a:r>
            <a:r>
              <a:rPr lang="en-US" sz="1400" dirty="0" smtClean="0">
                <a:latin typeface="Segoe UI" pitchFamily="34" charset="0"/>
                <a:ea typeface="Times New Roman" pitchFamily="18" charset="0"/>
                <a:cs typeface="Segoe UI" pitchFamily="34" charset="0"/>
              </a:rPr>
              <a:t> Adrienne Gibson (O’Donnell)-XDR , Daniel Robbins-MSR Redmond</a:t>
            </a:r>
          </a:p>
          <a:p>
            <a:pPr marL="0" lvl="0" indent="0" algn="ctr" eaLnBrk="0" fontAlgn="base" hangingPunct="0">
              <a:spcBef>
                <a:spcPct val="0"/>
              </a:spcBef>
              <a:spcAft>
                <a:spcPct val="0"/>
              </a:spcAft>
              <a:buNone/>
            </a:pPr>
            <a:endParaRPr lang="en-US" sz="800" dirty="0" smtClean="0">
              <a:latin typeface="Segoe UI" pitchFamily="34" charset="0"/>
              <a:cs typeface="Segoe UI" pitchFamily="34" charset="0"/>
            </a:endParaRPr>
          </a:p>
          <a:p>
            <a:pPr marL="0" indent="0" algn="ctr" eaLnBrk="0" fontAlgn="base" hangingPunct="0">
              <a:spcBef>
                <a:spcPct val="0"/>
              </a:spcBef>
              <a:spcAft>
                <a:spcPct val="0"/>
              </a:spcAft>
              <a:buNone/>
            </a:pPr>
            <a:r>
              <a:rPr lang="en-US" sz="2000" b="1" dirty="0" smtClean="0">
                <a:solidFill>
                  <a:schemeClr val="bg1"/>
                </a:solidFill>
                <a:latin typeface="Segoe UI" pitchFamily="34" charset="0"/>
                <a:ea typeface="Times New Roman" pitchFamily="18" charset="0"/>
                <a:cs typeface="Segoe UI" pitchFamily="34" charset="0"/>
              </a:rPr>
              <a:t>Carnegie Mellon, Department of Design</a:t>
            </a:r>
            <a:r>
              <a:rPr lang="en-US" sz="1400" dirty="0" smtClean="0">
                <a:solidFill>
                  <a:srgbClr val="4F81BD"/>
                </a:solidFill>
                <a:latin typeface="Segoe UI" pitchFamily="34" charset="0"/>
                <a:ea typeface="Times New Roman" pitchFamily="18" charset="0"/>
                <a:cs typeface="Segoe UI" pitchFamily="34" charset="0"/>
              </a:rPr>
              <a:t/>
            </a:r>
            <a:br>
              <a:rPr lang="en-US" sz="1400" dirty="0" smtClean="0">
                <a:solidFill>
                  <a:srgbClr val="4F81BD"/>
                </a:solidFill>
                <a:latin typeface="Segoe UI" pitchFamily="34" charset="0"/>
                <a:ea typeface="Times New Roman" pitchFamily="18" charset="0"/>
                <a:cs typeface="Segoe UI" pitchFamily="34" charset="0"/>
              </a:rPr>
            </a:br>
            <a:r>
              <a:rPr lang="en-US" sz="1400" dirty="0" smtClean="0">
                <a:latin typeface="Segoe UI" pitchFamily="34" charset="0"/>
                <a:ea typeface="Times New Roman" pitchFamily="18" charset="0"/>
                <a:cs typeface="Segoe UI" pitchFamily="34" charset="0"/>
              </a:rPr>
              <a:t>Shelley Evenson,</a:t>
            </a:r>
            <a:r>
              <a:rPr lang="en-US" sz="1400" dirty="0" smtClean="0">
                <a:latin typeface="Segoe UI" pitchFamily="34" charset="0"/>
                <a:cs typeface="Segoe UI" pitchFamily="34" charset="0"/>
              </a:rPr>
              <a:t> &lt;&gt;</a:t>
            </a:r>
            <a:r>
              <a:rPr lang="en-US" sz="1400" dirty="0" smtClean="0">
                <a:latin typeface="Segoe UI" pitchFamily="34" charset="0"/>
                <a:ea typeface="Times New Roman" pitchFamily="18" charset="0"/>
                <a:cs typeface="Segoe UI" pitchFamily="34" charset="0"/>
              </a:rPr>
              <a:t> Monica Gonzales- Office</a:t>
            </a:r>
          </a:p>
          <a:p>
            <a:pPr marL="0" lvl="0" indent="0" algn="ctr" eaLnBrk="0" fontAlgn="base" hangingPunct="0">
              <a:spcBef>
                <a:spcPct val="0"/>
              </a:spcBef>
              <a:spcAft>
                <a:spcPct val="0"/>
              </a:spcAft>
              <a:buNone/>
            </a:pPr>
            <a:endParaRPr lang="en-US" sz="800" dirty="0" smtClean="0">
              <a:latin typeface="Segoe UI" pitchFamily="34" charset="0"/>
              <a:cs typeface="Segoe UI" pitchFamily="34" charset="0"/>
            </a:endParaRPr>
          </a:p>
          <a:p>
            <a:pPr marL="0" lvl="0" indent="0" algn="ctr" eaLnBrk="0" fontAlgn="base" hangingPunct="0">
              <a:spcBef>
                <a:spcPct val="0"/>
              </a:spcBef>
              <a:spcAft>
                <a:spcPct val="0"/>
              </a:spcAft>
              <a:buNone/>
            </a:pPr>
            <a:r>
              <a:rPr lang="en-US" sz="2000" b="1" dirty="0" smtClean="0">
                <a:solidFill>
                  <a:schemeClr val="bg1"/>
                </a:solidFill>
                <a:latin typeface="Segoe UI" pitchFamily="34" charset="0"/>
                <a:cs typeface="Segoe UI" pitchFamily="34" charset="0"/>
              </a:rPr>
              <a:t>University of Washington, Interaction Design Division of Design</a:t>
            </a:r>
            <a:r>
              <a:rPr lang="en-US" sz="1400" b="1" dirty="0" smtClean="0">
                <a:solidFill>
                  <a:srgbClr val="000000"/>
                </a:solidFill>
                <a:latin typeface="Segoe UI" pitchFamily="34" charset="0"/>
                <a:cs typeface="Segoe UI" pitchFamily="34" charset="0"/>
              </a:rPr>
              <a:t/>
            </a:r>
            <a:br>
              <a:rPr lang="en-US" sz="1400" b="1" dirty="0" smtClean="0">
                <a:solidFill>
                  <a:srgbClr val="000000"/>
                </a:solidFill>
                <a:latin typeface="Segoe UI" pitchFamily="34" charset="0"/>
                <a:cs typeface="Segoe UI" pitchFamily="34" charset="0"/>
              </a:rPr>
            </a:br>
            <a:r>
              <a:rPr lang="en-US" sz="1400" dirty="0" smtClean="0">
                <a:latin typeface="Segoe UI" pitchFamily="34" charset="0"/>
                <a:cs typeface="Segoe UI" pitchFamily="34" charset="0"/>
              </a:rPr>
              <a:t>Axel Roesler , Sharon </a:t>
            </a:r>
            <a:r>
              <a:rPr lang="en-US" sz="1400" dirty="0" err="1" smtClean="0">
                <a:latin typeface="Segoe UI" pitchFamily="34" charset="0"/>
                <a:cs typeface="Segoe UI" pitchFamily="34" charset="0"/>
              </a:rPr>
              <a:t>Oviatt</a:t>
            </a:r>
            <a:r>
              <a:rPr lang="en-US" sz="1400" dirty="0" smtClean="0">
                <a:latin typeface="Segoe UI" pitchFamily="34" charset="0"/>
                <a:cs typeface="Segoe UI" pitchFamily="34" charset="0"/>
              </a:rPr>
              <a:t> &lt;&gt; </a:t>
            </a:r>
            <a:r>
              <a:rPr lang="fr-FR" sz="1400" dirty="0" smtClean="0">
                <a:latin typeface="Segoe UI" pitchFamily="34" charset="0"/>
                <a:cs typeface="Segoe UI" pitchFamily="34" charset="0"/>
              </a:rPr>
              <a:t>Georg Petschnigg-Pioneer </a:t>
            </a:r>
            <a:r>
              <a:rPr lang="fr-FR" sz="1400" dirty="0" err="1" smtClean="0">
                <a:latin typeface="Segoe UI" pitchFamily="34" charset="0"/>
                <a:cs typeface="Segoe UI" pitchFamily="34" charset="0"/>
              </a:rPr>
              <a:t>Labs</a:t>
            </a:r>
            <a:endParaRPr lang="en-US" sz="1600" dirty="0" smtClean="0">
              <a:latin typeface="Segoe UI" pitchFamily="34" charset="0"/>
              <a:cs typeface="Segoe UI" pitchFamily="34" charset="0"/>
            </a:endParaRPr>
          </a:p>
          <a:p>
            <a:pPr marL="0" lvl="0" indent="0" algn="ctr" eaLnBrk="0" fontAlgn="base" hangingPunct="0">
              <a:spcBef>
                <a:spcPct val="0"/>
              </a:spcBef>
              <a:spcAft>
                <a:spcPct val="0"/>
              </a:spcAft>
              <a:buNone/>
            </a:pPr>
            <a:endParaRPr lang="en-US" sz="800" dirty="0" smtClean="0">
              <a:latin typeface="Segoe UI" pitchFamily="34" charset="0"/>
              <a:cs typeface="Segoe UI" pitchFamily="34" charset="0"/>
            </a:endParaRPr>
          </a:p>
          <a:p>
            <a:pPr marL="0" indent="0" algn="ctr" eaLnBrk="0" fontAlgn="base" hangingPunct="0">
              <a:spcBef>
                <a:spcPct val="0"/>
              </a:spcBef>
              <a:spcAft>
                <a:spcPct val="0"/>
              </a:spcAft>
              <a:buNone/>
            </a:pPr>
            <a:r>
              <a:rPr lang="es-ES" sz="2400" b="1" dirty="0" smtClean="0">
                <a:solidFill>
                  <a:schemeClr val="bg1"/>
                </a:solidFill>
              </a:rPr>
              <a:t>Universidad Iberoamericana, </a:t>
            </a:r>
            <a:r>
              <a:rPr lang="es-ES" sz="2400" b="1" dirty="0" err="1" smtClean="0">
                <a:solidFill>
                  <a:schemeClr val="bg1"/>
                </a:solidFill>
              </a:rPr>
              <a:t>Mexico</a:t>
            </a:r>
            <a:r>
              <a:rPr lang="es-ES" sz="2400" b="1" dirty="0" smtClean="0">
                <a:solidFill>
                  <a:schemeClr val="bg1"/>
                </a:solidFill>
              </a:rPr>
              <a:t> City</a:t>
            </a:r>
            <a:r>
              <a:rPr lang="en-US" sz="1200" b="1" dirty="0" smtClean="0">
                <a:solidFill>
                  <a:srgbClr val="000000"/>
                </a:solidFill>
                <a:latin typeface="Segoe UI" pitchFamily="34" charset="0"/>
                <a:cs typeface="Segoe UI" pitchFamily="34" charset="0"/>
              </a:rPr>
              <a:t/>
            </a:r>
            <a:br>
              <a:rPr lang="en-US" sz="1200" b="1" dirty="0" smtClean="0">
                <a:solidFill>
                  <a:srgbClr val="000000"/>
                </a:solidFill>
                <a:latin typeface="Segoe UI" pitchFamily="34" charset="0"/>
                <a:cs typeface="Segoe UI" pitchFamily="34" charset="0"/>
              </a:rPr>
            </a:br>
            <a:r>
              <a:rPr lang="en-US" sz="1400" dirty="0" smtClean="0">
                <a:latin typeface="Segoe UI" pitchFamily="34" charset="0"/>
                <a:cs typeface="Segoe UI" pitchFamily="34" charset="0"/>
              </a:rPr>
              <a:t>Jorje Meza Aguilar, &lt;&gt; </a:t>
            </a:r>
            <a:r>
              <a:rPr lang="fr-FR" sz="1400" dirty="0" smtClean="0">
                <a:latin typeface="Segoe UI" pitchFamily="34" charset="0"/>
                <a:cs typeface="Segoe UI" pitchFamily="34" charset="0"/>
              </a:rPr>
              <a:t>Andy Cargile-Hardware</a:t>
            </a:r>
          </a:p>
          <a:p>
            <a:pPr marL="0" indent="0" algn="ctr" eaLnBrk="0" fontAlgn="base" hangingPunct="0">
              <a:spcBef>
                <a:spcPct val="0"/>
              </a:spcBef>
              <a:spcAft>
                <a:spcPct val="0"/>
              </a:spcAft>
              <a:buNone/>
            </a:pPr>
            <a:endParaRPr lang="fr-FR" sz="800" dirty="0" smtClean="0">
              <a:latin typeface="Segoe UI" pitchFamily="34" charset="0"/>
              <a:cs typeface="Segoe UI" pitchFamily="34" charset="0"/>
            </a:endParaRPr>
          </a:p>
          <a:p>
            <a:pPr marL="0" lvl="0" indent="0" algn="ctr" eaLnBrk="0" fontAlgn="base" hangingPunct="0">
              <a:spcBef>
                <a:spcPct val="0"/>
              </a:spcBef>
              <a:spcAft>
                <a:spcPct val="0"/>
              </a:spcAft>
              <a:buNone/>
            </a:pPr>
            <a:r>
              <a:rPr lang="en-US" sz="2000" b="1" dirty="0" err="1" smtClean="0">
                <a:solidFill>
                  <a:schemeClr val="bg1"/>
                </a:solidFill>
                <a:latin typeface="Segoe UI" pitchFamily="34" charset="0"/>
                <a:cs typeface="Segoe UI" pitchFamily="34" charset="0"/>
              </a:rPr>
              <a:t>Srishti</a:t>
            </a:r>
            <a:r>
              <a:rPr lang="en-US" sz="2000" b="1" dirty="0" smtClean="0">
                <a:solidFill>
                  <a:schemeClr val="bg1"/>
                </a:solidFill>
                <a:latin typeface="Segoe UI" pitchFamily="34" charset="0"/>
                <a:cs typeface="Segoe UI" pitchFamily="34" charset="0"/>
              </a:rPr>
              <a:t> School of Art, Design, and Technology, Bangalore</a:t>
            </a:r>
            <a:r>
              <a:rPr lang="en-US" sz="1400" dirty="0" smtClean="0">
                <a:solidFill>
                  <a:srgbClr val="4F81BD"/>
                </a:solidFill>
                <a:latin typeface="Segoe UI" pitchFamily="34" charset="0"/>
                <a:cs typeface="Segoe UI" pitchFamily="34" charset="0"/>
              </a:rPr>
              <a:t/>
            </a:r>
            <a:br>
              <a:rPr lang="en-US" sz="1400" dirty="0" smtClean="0">
                <a:solidFill>
                  <a:srgbClr val="4F81BD"/>
                </a:solidFill>
                <a:latin typeface="Segoe UI" pitchFamily="34" charset="0"/>
                <a:cs typeface="Segoe UI" pitchFamily="34" charset="0"/>
              </a:rPr>
            </a:br>
            <a:r>
              <a:rPr lang="en-US" sz="1400" dirty="0" smtClean="0">
                <a:latin typeface="Segoe UI" pitchFamily="34" charset="0"/>
                <a:cs typeface="Segoe UI" pitchFamily="34" charset="0"/>
              </a:rPr>
              <a:t>Gabriel Harp, </a:t>
            </a:r>
            <a:r>
              <a:rPr lang="en-US" sz="1400" dirty="0" err="1" smtClean="0">
                <a:latin typeface="Segoe UI" pitchFamily="34" charset="0"/>
                <a:cs typeface="Segoe UI" pitchFamily="34" charset="0"/>
              </a:rPr>
              <a:t>Geetah</a:t>
            </a:r>
            <a:r>
              <a:rPr lang="en-US" sz="1400" dirty="0" smtClean="0">
                <a:latin typeface="Segoe UI" pitchFamily="34" charset="0"/>
                <a:cs typeface="Segoe UI" pitchFamily="34" charset="0"/>
              </a:rPr>
              <a:t> Narayanan &lt;&gt; Leo Burd-Learning </a:t>
            </a:r>
          </a:p>
          <a:p>
            <a:pPr marL="0" lvl="0" indent="0" algn="ctr" eaLnBrk="0" fontAlgn="base" hangingPunct="0">
              <a:spcBef>
                <a:spcPct val="0"/>
              </a:spcBef>
              <a:spcAft>
                <a:spcPct val="0"/>
              </a:spcAft>
              <a:buNone/>
            </a:pPr>
            <a:endParaRPr lang="en-US" sz="800" dirty="0" smtClean="0">
              <a:latin typeface="Segoe UI" pitchFamily="34" charset="0"/>
              <a:cs typeface="Segoe UI" pitchFamily="34" charset="0"/>
            </a:endParaRPr>
          </a:p>
          <a:p>
            <a:pPr marL="0" lvl="0" indent="0" algn="ctr" eaLnBrk="0" fontAlgn="base" hangingPunct="0">
              <a:spcBef>
                <a:spcPct val="0"/>
              </a:spcBef>
              <a:spcAft>
                <a:spcPct val="0"/>
              </a:spcAft>
              <a:buNone/>
            </a:pPr>
            <a:r>
              <a:rPr lang="en-US" sz="2000" b="1" dirty="0" smtClean="0">
                <a:solidFill>
                  <a:schemeClr val="bg1"/>
                </a:solidFill>
                <a:latin typeface="Segoe UI" pitchFamily="34" charset="0"/>
                <a:ea typeface="Times New Roman" pitchFamily="18" charset="0"/>
                <a:cs typeface="Segoe UI" pitchFamily="34" charset="0"/>
              </a:rPr>
              <a:t>Dundee University, Scotland, UK</a:t>
            </a:r>
            <a:endParaRPr lang="en-US" sz="2000" dirty="0" smtClean="0">
              <a:solidFill>
                <a:schemeClr val="bg1"/>
              </a:solidFill>
              <a:latin typeface="Segoe UI" pitchFamily="34" charset="0"/>
              <a:ea typeface="Times New Roman" pitchFamily="18" charset="0"/>
              <a:cs typeface="Segoe UI" pitchFamily="34" charset="0"/>
            </a:endParaRPr>
          </a:p>
          <a:p>
            <a:pPr marL="0" lvl="0" indent="0" algn="ctr" eaLnBrk="0" fontAlgn="base" hangingPunct="0">
              <a:spcBef>
                <a:spcPct val="0"/>
              </a:spcBef>
              <a:spcAft>
                <a:spcPct val="0"/>
              </a:spcAft>
              <a:buNone/>
            </a:pPr>
            <a:r>
              <a:rPr lang="en-US" sz="1400" dirty="0" smtClean="0">
                <a:latin typeface="Segoe UI" pitchFamily="34" charset="0"/>
                <a:ea typeface="Times New Roman" pitchFamily="18" charset="0"/>
                <a:cs typeface="Segoe UI" pitchFamily="34" charset="0"/>
              </a:rPr>
              <a:t>Polly Duplock, Jon Rogers </a:t>
            </a:r>
            <a:r>
              <a:rPr lang="en-US" sz="1400" dirty="0" smtClean="0">
                <a:latin typeface="Segoe UI" pitchFamily="34" charset="0"/>
                <a:cs typeface="Segoe UI" pitchFamily="34" charset="0"/>
              </a:rPr>
              <a:t>&lt;&gt; </a:t>
            </a:r>
            <a:r>
              <a:rPr lang="en-US" sz="1400" dirty="0" smtClean="0">
                <a:latin typeface="Segoe UI" pitchFamily="34" charset="0"/>
                <a:ea typeface="Times New Roman" pitchFamily="18" charset="0"/>
                <a:cs typeface="Segoe UI" pitchFamily="34" charset="0"/>
              </a:rPr>
              <a:t>Richard Banks-MSR Cambridge</a:t>
            </a:r>
          </a:p>
          <a:p>
            <a:pPr marL="0" indent="0" algn="ctr" eaLnBrk="0" fontAlgn="base" hangingPunct="0">
              <a:spcBef>
                <a:spcPct val="0"/>
              </a:spcBef>
              <a:spcAft>
                <a:spcPct val="0"/>
              </a:spcAft>
              <a:buNone/>
            </a:pPr>
            <a:r>
              <a:rPr lang="en-US" sz="1400" dirty="0" smtClean="0">
                <a:solidFill>
                  <a:srgbClr val="4F81BD"/>
                </a:solidFill>
                <a:latin typeface="Segoe UI" pitchFamily="34" charset="0"/>
                <a:cs typeface="Segoe UI" pitchFamily="34" charset="0"/>
              </a:rPr>
              <a:t> </a:t>
            </a:r>
          </a:p>
          <a:p>
            <a:pPr marL="0" indent="0" algn="ctr" eaLnBrk="0" fontAlgn="base" hangingPunct="0">
              <a:spcBef>
                <a:spcPct val="0"/>
              </a:spcBef>
              <a:spcAft>
                <a:spcPct val="0"/>
              </a:spcAft>
              <a:buNone/>
            </a:pPr>
            <a:endParaRPr lang="en-US" sz="1400" b="1" dirty="0" smtClean="0">
              <a:solidFill>
                <a:srgbClr val="4F81BD"/>
              </a:solidFill>
              <a:latin typeface="Segoe UI" pitchFamily="34" charset="0"/>
              <a:cs typeface="Segoe UI" pitchFamily="34" charset="0"/>
            </a:endParaRPr>
          </a:p>
          <a:p>
            <a:pPr marL="0" indent="0" algn="ctr" eaLnBrk="0" fontAlgn="base" hangingPunct="0">
              <a:spcBef>
                <a:spcPct val="0"/>
              </a:spcBef>
              <a:spcAft>
                <a:spcPct val="0"/>
              </a:spcAft>
              <a:buNone/>
            </a:pPr>
            <a:endParaRPr lang="en-US" sz="1400" b="1" dirty="0" smtClean="0">
              <a:solidFill>
                <a:srgbClr val="006699"/>
              </a:solidFill>
              <a:latin typeface="Segoe UI" pitchFamily="34" charset="0"/>
              <a:cs typeface="Segoe UI" pitchFamily="34" charset="0"/>
            </a:endParaRPr>
          </a:p>
          <a:p>
            <a:pPr marL="0" lvl="0" indent="0" algn="ctr" eaLnBrk="0" fontAlgn="base" hangingPunct="0">
              <a:spcBef>
                <a:spcPct val="0"/>
              </a:spcBef>
              <a:spcAft>
                <a:spcPct val="0"/>
              </a:spcAft>
              <a:buNone/>
            </a:pPr>
            <a:endParaRPr lang="en-US" sz="1400" b="1" dirty="0" smtClean="0">
              <a:solidFill>
                <a:srgbClr val="006699"/>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6000" b="1" dirty="0" smtClean="0">
                <a:solidFill>
                  <a:schemeClr val="bg1"/>
                </a:solidFill>
                <a:cs typeface="Segoe UI" pitchFamily="34" charset="0"/>
              </a:rPr>
              <a:t>Process</a:t>
            </a:r>
          </a:p>
        </p:txBody>
      </p:sp>
      <p:sp>
        <p:nvSpPr>
          <p:cNvPr id="4099" name="Rectangle 3"/>
          <p:cNvSpPr>
            <a:spLocks noGrp="1" noChangeArrowheads="1"/>
          </p:cNvSpPr>
          <p:nvPr>
            <p:ph type="body" idx="1"/>
          </p:nvPr>
        </p:nvSpPr>
        <p:spPr>
          <a:xfrm>
            <a:off x="381000" y="1447800"/>
            <a:ext cx="8686800" cy="5181600"/>
          </a:xfrm>
        </p:spPr>
        <p:txBody>
          <a:bodyPr>
            <a:normAutofit/>
          </a:bodyPr>
          <a:lstStyle/>
          <a:p>
            <a:pPr>
              <a:lnSpc>
                <a:spcPct val="90000"/>
              </a:lnSpc>
            </a:pPr>
            <a:r>
              <a:rPr lang="en-US" altLang="en-US" sz="2800" dirty="0" smtClean="0">
                <a:latin typeface="Segoe UI" pitchFamily="34" charset="0"/>
                <a:cs typeface="Segoe UI" pitchFamily="34" charset="0"/>
              </a:rPr>
              <a:t>Select schools, MSFT liaisons, &amp; topic</a:t>
            </a:r>
          </a:p>
          <a:p>
            <a:pPr>
              <a:lnSpc>
                <a:spcPct val="90000"/>
              </a:lnSpc>
            </a:pPr>
            <a:r>
              <a:rPr lang="en-US" altLang="en-US" sz="2800" dirty="0" smtClean="0">
                <a:latin typeface="Segoe UI" pitchFamily="34" charset="0"/>
                <a:cs typeface="Segoe UI" pitchFamily="34" charset="0"/>
              </a:rPr>
              <a:t>Schools receive small $ grant</a:t>
            </a:r>
          </a:p>
          <a:p>
            <a:pPr>
              <a:lnSpc>
                <a:spcPct val="90000"/>
              </a:lnSpc>
            </a:pPr>
            <a:r>
              <a:rPr lang="en-US" altLang="en-US" sz="2800" dirty="0" smtClean="0">
                <a:latin typeface="Segoe UI" pitchFamily="34" charset="0"/>
                <a:cs typeface="Segoe UI" pitchFamily="34" charset="0"/>
              </a:rPr>
              <a:t>Semester long course</a:t>
            </a:r>
          </a:p>
          <a:p>
            <a:pPr>
              <a:lnSpc>
                <a:spcPct val="90000"/>
              </a:lnSpc>
            </a:pPr>
            <a:endParaRPr lang="en-US" altLang="en-US" sz="2800" dirty="0" smtClean="0">
              <a:latin typeface="Segoe UI" pitchFamily="34" charset="0"/>
              <a:cs typeface="Segoe UI" pitchFamily="34" charset="0"/>
            </a:endParaRPr>
          </a:p>
          <a:p>
            <a:pPr>
              <a:lnSpc>
                <a:spcPct val="90000"/>
              </a:lnSpc>
            </a:pPr>
            <a:r>
              <a:rPr lang="en-US" altLang="en-US" sz="2800" dirty="0" smtClean="0">
                <a:latin typeface="Segoe UI" pitchFamily="34" charset="0"/>
                <a:cs typeface="Segoe UI" pitchFamily="34" charset="0"/>
              </a:rPr>
              <a:t>Team-based interdisciplinary projects </a:t>
            </a:r>
          </a:p>
          <a:p>
            <a:pPr lvl="1">
              <a:lnSpc>
                <a:spcPct val="90000"/>
              </a:lnSpc>
            </a:pPr>
            <a:r>
              <a:rPr lang="en-US" altLang="en-US" sz="2400" dirty="0" smtClean="0">
                <a:latin typeface="Segoe UI" pitchFamily="34" charset="0"/>
                <a:cs typeface="Segoe UI" pitchFamily="34" charset="0"/>
              </a:rPr>
              <a:t>9 schools, 3-8 team based projects per school</a:t>
            </a:r>
          </a:p>
          <a:p>
            <a:pPr lvl="1">
              <a:lnSpc>
                <a:spcPct val="90000"/>
              </a:lnSpc>
            </a:pPr>
            <a:r>
              <a:rPr lang="en-US" altLang="en-US" sz="2400" dirty="0" smtClean="0">
                <a:latin typeface="Segoe UI" pitchFamily="34" charset="0"/>
                <a:cs typeface="Segoe UI" pitchFamily="34" charset="0"/>
              </a:rPr>
              <a:t>Iterative design process</a:t>
            </a:r>
          </a:p>
          <a:p>
            <a:pPr lvl="1">
              <a:lnSpc>
                <a:spcPct val="90000"/>
              </a:lnSpc>
            </a:pPr>
            <a:endParaRPr lang="en-US" altLang="en-US" sz="2400" dirty="0" smtClean="0">
              <a:latin typeface="Segoe UI" pitchFamily="34" charset="0"/>
              <a:cs typeface="Segoe UI" pitchFamily="34" charset="0"/>
            </a:endParaRPr>
          </a:p>
          <a:p>
            <a:pPr>
              <a:lnSpc>
                <a:spcPct val="90000"/>
              </a:lnSpc>
            </a:pPr>
            <a:r>
              <a:rPr lang="en-US" altLang="en-US" sz="2800" dirty="0" smtClean="0">
                <a:latin typeface="Segoe UI" pitchFamily="34" charset="0"/>
                <a:cs typeface="Segoe UI" pitchFamily="34" charset="0"/>
              </a:rPr>
              <a:t>Today’s presentation</a:t>
            </a:r>
          </a:p>
          <a:p>
            <a:pPr lvl="1">
              <a:lnSpc>
                <a:spcPct val="90000"/>
              </a:lnSpc>
            </a:pPr>
            <a:r>
              <a:rPr lang="en-US" altLang="en-US" sz="2400" dirty="0" smtClean="0">
                <a:latin typeface="Segoe UI" pitchFamily="34" charset="0"/>
                <a:cs typeface="Segoe UI" pitchFamily="34" charset="0"/>
              </a:rPr>
              <a:t>One team selected by school to present @ Microsoft</a:t>
            </a:r>
          </a:p>
          <a:p>
            <a:pPr lvl="1">
              <a:lnSpc>
                <a:spcPct val="90000"/>
              </a:lnSpc>
            </a:pPr>
            <a:r>
              <a:rPr lang="en-US" altLang="en-US" sz="2400" dirty="0" smtClean="0">
                <a:latin typeface="Segoe UI" pitchFamily="34" charset="0"/>
                <a:cs typeface="Segoe UI" pitchFamily="34" charset="0"/>
              </a:rPr>
              <a:t>Feedback from Microsoft liaisons</a:t>
            </a:r>
            <a:endParaRPr lang="en-US" altLang="en-US" sz="2800" dirty="0" smtClean="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altLang="en-US" sz="5400" b="1" dirty="0" smtClean="0">
                <a:solidFill>
                  <a:schemeClr val="bg1"/>
                </a:solidFill>
              </a:rPr>
              <a:t>Agenda</a:t>
            </a:r>
          </a:p>
        </p:txBody>
      </p:sp>
      <p:sp>
        <p:nvSpPr>
          <p:cNvPr id="16387" name="Rectangle 3"/>
          <p:cNvSpPr>
            <a:spLocks noGrp="1" noChangeArrowheads="1"/>
          </p:cNvSpPr>
          <p:nvPr>
            <p:ph type="body" idx="1"/>
          </p:nvPr>
        </p:nvSpPr>
        <p:spPr>
          <a:xfrm>
            <a:off x="76200" y="1752600"/>
            <a:ext cx="8915400" cy="4876800"/>
          </a:xfrm>
        </p:spPr>
        <p:txBody>
          <a:bodyPr>
            <a:normAutofit fontScale="85000" lnSpcReduction="10000"/>
          </a:bodyPr>
          <a:lstStyle/>
          <a:p>
            <a:r>
              <a:rPr lang="en-US" altLang="en-US" dirty="0" smtClean="0">
                <a:latin typeface="Segoe UI" pitchFamily="34" charset="0"/>
                <a:cs typeface="Segoe UI" pitchFamily="34" charset="0"/>
              </a:rPr>
              <a:t>Students team present 10 minute “elevator pitch”</a:t>
            </a:r>
          </a:p>
          <a:p>
            <a:r>
              <a:rPr lang="en-US" altLang="en-US" dirty="0" smtClean="0">
                <a:latin typeface="Segoe UI" pitchFamily="34" charset="0"/>
                <a:cs typeface="Segoe UI" pitchFamily="34" charset="0"/>
              </a:rPr>
              <a:t>Product concepts not products ;-)</a:t>
            </a:r>
          </a:p>
          <a:p>
            <a:r>
              <a:rPr lang="en-US" altLang="en-US" dirty="0" smtClean="0">
                <a:latin typeface="Segoe UI" pitchFamily="34" charset="0"/>
                <a:cs typeface="Segoe UI" pitchFamily="34" charset="0"/>
              </a:rPr>
              <a:t>Feedback from our critics:</a:t>
            </a:r>
          </a:p>
          <a:p>
            <a:pPr lvl="1">
              <a:buNone/>
            </a:pPr>
            <a:r>
              <a:rPr lang="en-US" altLang="en-US" sz="2400" dirty="0" smtClean="0">
                <a:solidFill>
                  <a:schemeClr val="accent1"/>
                </a:solidFill>
                <a:latin typeface="Segoe UI" pitchFamily="34" charset="0"/>
                <a:cs typeface="Segoe UI" pitchFamily="34" charset="0"/>
              </a:rPr>
              <a:t>	</a:t>
            </a:r>
          </a:p>
          <a:p>
            <a:pPr lvl="1">
              <a:buNone/>
            </a:pPr>
            <a:r>
              <a:rPr lang="en-US" altLang="en-US" sz="2400" dirty="0" smtClean="0">
                <a:solidFill>
                  <a:schemeClr val="accent1"/>
                </a:solidFill>
                <a:latin typeface="Segoe UI" pitchFamily="34" charset="0"/>
                <a:cs typeface="Segoe UI" pitchFamily="34" charset="0"/>
              </a:rPr>
              <a:t>	</a:t>
            </a:r>
            <a:r>
              <a:rPr lang="en-US" altLang="en-US" sz="3100" dirty="0" smtClean="0">
                <a:solidFill>
                  <a:schemeClr val="bg1"/>
                </a:solidFill>
                <a:latin typeface="Segoe UI" pitchFamily="34" charset="0"/>
                <a:cs typeface="Segoe UI" pitchFamily="34" charset="0"/>
              </a:rPr>
              <a:t>Joy Mountford:  IDBIAS</a:t>
            </a:r>
          </a:p>
          <a:p>
            <a:pPr lvl="1">
              <a:buNone/>
            </a:pPr>
            <a:r>
              <a:rPr lang="en-US" altLang="en-US" sz="3100" dirty="0" smtClean="0">
                <a:solidFill>
                  <a:schemeClr val="bg1"/>
                </a:solidFill>
                <a:latin typeface="Segoe UI" pitchFamily="34" charset="0"/>
                <a:cs typeface="Segoe UI" pitchFamily="34" charset="0"/>
              </a:rPr>
              <a:t>	</a:t>
            </a:r>
          </a:p>
          <a:p>
            <a:pPr lvl="1">
              <a:buNone/>
            </a:pPr>
            <a:r>
              <a:rPr lang="en-US" altLang="en-US" sz="3100" dirty="0" smtClean="0">
                <a:solidFill>
                  <a:schemeClr val="bg1"/>
                </a:solidFill>
                <a:latin typeface="Segoe UI" pitchFamily="34" charset="0"/>
                <a:cs typeface="Segoe UI" pitchFamily="34" charset="0"/>
              </a:rPr>
              <a:t>	Michael </a:t>
            </a:r>
            <a:r>
              <a:rPr lang="en-US" altLang="en-US" sz="3100" dirty="0" err="1" smtClean="0">
                <a:solidFill>
                  <a:schemeClr val="bg1"/>
                </a:solidFill>
                <a:latin typeface="Segoe UI" pitchFamily="34" charset="0"/>
                <a:cs typeface="Segoe UI" pitchFamily="34" charset="0"/>
              </a:rPr>
              <a:t>Kasprow</a:t>
            </a:r>
            <a:r>
              <a:rPr lang="en-US" altLang="en-US" sz="3100" dirty="0" smtClean="0">
                <a:solidFill>
                  <a:schemeClr val="bg1"/>
                </a:solidFill>
                <a:latin typeface="Segoe UI" pitchFamily="34" charset="0"/>
                <a:cs typeface="Segoe UI" pitchFamily="34" charset="0"/>
              </a:rPr>
              <a:t>:  founder Trapeze</a:t>
            </a:r>
          </a:p>
          <a:p>
            <a:pPr lvl="1">
              <a:buNone/>
            </a:pPr>
            <a:r>
              <a:rPr lang="en-US" altLang="en-US" sz="3100" dirty="0" smtClean="0">
                <a:solidFill>
                  <a:schemeClr val="bg1"/>
                </a:solidFill>
                <a:latin typeface="Segoe UI" pitchFamily="34" charset="0"/>
                <a:cs typeface="Segoe UI" pitchFamily="34" charset="0"/>
              </a:rPr>
              <a:t>	</a:t>
            </a:r>
          </a:p>
          <a:p>
            <a:pPr lvl="1">
              <a:buNone/>
            </a:pPr>
            <a:r>
              <a:rPr lang="en-US" altLang="en-US" sz="3100" dirty="0" smtClean="0">
                <a:solidFill>
                  <a:schemeClr val="bg1"/>
                </a:solidFill>
                <a:latin typeface="Segoe UI" pitchFamily="34" charset="0"/>
                <a:cs typeface="Segoe UI" pitchFamily="34" charset="0"/>
              </a:rPr>
              <a:t>	Anoop Gupta:  Corporate VP,  Education, Developing Economies &amp; Technical Strategy @ Microsoft</a:t>
            </a:r>
          </a:p>
          <a:p>
            <a:pPr lvl="1">
              <a:buNone/>
            </a:pPr>
            <a:r>
              <a:rPr lang="en-US" altLang="en-US" sz="3100" dirty="0" smtClean="0">
                <a:solidFill>
                  <a:schemeClr val="bg1"/>
                </a:solidFill>
                <a:latin typeface="Segoe UI" pitchFamily="34" charset="0"/>
                <a:cs typeface="Segoe UI" pitchFamily="34" charset="0"/>
              </a:rPr>
              <a:t>	 </a:t>
            </a:r>
          </a:p>
          <a:p>
            <a:pPr lvl="1">
              <a:buNone/>
            </a:pPr>
            <a:endParaRPr lang="en-US" altLang="en-US" sz="2400" dirty="0" smtClean="0">
              <a:solidFill>
                <a:schemeClr val="accent1"/>
              </a:solidFill>
              <a:latin typeface="Segoe UI" pitchFamily="34" charset="0"/>
              <a:cs typeface="Segoe UI" pitchFamily="34" charset="0"/>
            </a:endParaRPr>
          </a:p>
          <a:p>
            <a:pPr lvl="1" algn="ctr">
              <a:buNone/>
            </a:pPr>
            <a:endParaRPr lang="en-US" altLang="en-US" sz="2400" i="1" dirty="0" smtClean="0">
              <a:solidFill>
                <a:schemeClr val="accent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workshops"/>
          <p:cNvPicPr>
            <a:picLocks noChangeAspect="1" noChangeArrowheads="1"/>
          </p:cNvPicPr>
          <p:nvPr/>
        </p:nvPicPr>
        <p:blipFill>
          <a:blip r:embed="rId2"/>
          <a:srcRect/>
          <a:stretch>
            <a:fillRect/>
          </a:stretch>
        </p:blipFill>
        <p:spPr bwMode="auto">
          <a:xfrm>
            <a:off x="-533400" y="0"/>
            <a:ext cx="1170432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1" descr="back2.bmp"/>
          <p:cNvPicPr>
            <a:picLocks noChangeAspect="1"/>
          </p:cNvPicPr>
          <p:nvPr/>
        </p:nvPicPr>
        <p:blipFill>
          <a:blip r:embed="rId3"/>
          <a:srcRect b="10210"/>
          <a:stretch>
            <a:fillRect/>
          </a:stretch>
        </p:blipFill>
        <p:spPr bwMode="auto">
          <a:xfrm>
            <a:off x="0" y="479425"/>
            <a:ext cx="9193213" cy="6378575"/>
          </a:xfrm>
          <a:prstGeom prst="rect">
            <a:avLst/>
          </a:prstGeom>
          <a:noFill/>
          <a:ln w="9525">
            <a:noFill/>
            <a:miter lim="800000"/>
            <a:headEnd/>
            <a:tailEnd/>
          </a:ln>
        </p:spPr>
      </p:pic>
      <p:sp>
        <p:nvSpPr>
          <p:cNvPr id="38915" name="Slide Number Placeholder 3"/>
          <p:cNvSpPr>
            <a:spLocks noGrp="1"/>
          </p:cNvSpPr>
          <p:nvPr>
            <p:ph type="sldNum" sz="quarter" idx="10"/>
          </p:nvPr>
        </p:nvSpPr>
        <p:spPr>
          <a:noFill/>
        </p:spPr>
        <p:txBody>
          <a:bodyPr/>
          <a:lstStyle/>
          <a:p>
            <a:fld id="{37F26BC9-086E-4379-B60F-7D4EC6DD761E}" type="slidenum">
              <a:rPr lang="en-US"/>
              <a:pPr/>
              <a:t>7</a:t>
            </a:fld>
            <a:endParaRPr lang="en-US"/>
          </a:p>
        </p:txBody>
      </p:sp>
      <p:pic>
        <p:nvPicPr>
          <p:cNvPr id="11" name="Picture 10" descr="web.bmp"/>
          <p:cNvPicPr>
            <a:picLocks noChangeAspect="1"/>
          </p:cNvPicPr>
          <p:nvPr/>
        </p:nvPicPr>
        <p:blipFill>
          <a:blip r:embed="rId4" cstate="print"/>
          <a:srcRect/>
          <a:stretch>
            <a:fillRect/>
          </a:stretch>
        </p:blipFill>
        <p:spPr bwMode="auto">
          <a:xfrm>
            <a:off x="4564063" y="3087688"/>
            <a:ext cx="4473575" cy="3841750"/>
          </a:xfrm>
          <a:prstGeom prst="rect">
            <a:avLst/>
          </a:prstGeom>
          <a:noFill/>
          <a:ln w="9525">
            <a:noFill/>
            <a:miter lim="800000"/>
            <a:headEnd/>
            <a:tailEnd/>
          </a:ln>
          <a:effectLst>
            <a:outerShdw dist="63500" dir="2700000" algn="br" rotWithShape="0">
              <a:srgbClr val="808080">
                <a:alpha val="42999"/>
              </a:srgbClr>
            </a:outerShdw>
          </a:effectLst>
        </p:spPr>
      </p:pic>
      <p:pic>
        <p:nvPicPr>
          <p:cNvPr id="38917" name="Picture 15" descr="bloomtype.bmp"/>
          <p:cNvPicPr>
            <a:picLocks noChangeAspect="1"/>
          </p:cNvPicPr>
          <p:nvPr/>
        </p:nvPicPr>
        <p:blipFill>
          <a:blip r:embed="rId5"/>
          <a:srcRect r="1025"/>
          <a:stretch>
            <a:fillRect/>
          </a:stretch>
        </p:blipFill>
        <p:spPr bwMode="auto">
          <a:xfrm>
            <a:off x="0" y="0"/>
            <a:ext cx="9321800" cy="1803400"/>
          </a:xfrm>
          <a:prstGeom prst="rect">
            <a:avLst/>
          </a:prstGeom>
          <a:noFill/>
          <a:ln w="9525">
            <a:noFill/>
            <a:miter lim="800000"/>
            <a:headEnd/>
            <a:tailEnd/>
          </a:ln>
        </p:spPr>
      </p:pic>
      <p:sp>
        <p:nvSpPr>
          <p:cNvPr id="38918" name="Content Placeholder 2"/>
          <p:cNvSpPr>
            <a:spLocks noGrp="1"/>
          </p:cNvSpPr>
          <p:nvPr>
            <p:ph idx="1"/>
          </p:nvPr>
        </p:nvSpPr>
        <p:spPr>
          <a:xfrm>
            <a:off x="4564063" y="57150"/>
            <a:ext cx="4579937" cy="3319463"/>
          </a:xfrm>
        </p:spPr>
        <p:txBody>
          <a:bodyPr/>
          <a:lstStyle/>
          <a:p>
            <a:pPr>
              <a:lnSpc>
                <a:spcPts val="2200"/>
              </a:lnSpc>
            </a:pPr>
            <a:r>
              <a:rPr lang="en-US" sz="2000" smtClean="0">
                <a:solidFill>
                  <a:schemeClr val="bg1"/>
                </a:solidFill>
                <a:latin typeface="Georgia" pitchFamily="-65" charset="0"/>
              </a:rPr>
              <a:t>A software service and social </a:t>
            </a:r>
          </a:p>
          <a:p>
            <a:pPr>
              <a:lnSpc>
                <a:spcPts val="2200"/>
              </a:lnSpc>
            </a:pPr>
            <a:r>
              <a:rPr lang="en-US" sz="2000" smtClean="0">
                <a:solidFill>
                  <a:schemeClr val="bg1"/>
                </a:solidFill>
                <a:latin typeface="Georgia" pitchFamily="-65" charset="0"/>
              </a:rPr>
              <a:t>networking tool that connects users</a:t>
            </a:r>
          </a:p>
          <a:p>
            <a:pPr>
              <a:lnSpc>
                <a:spcPts val="2200"/>
              </a:lnSpc>
            </a:pPr>
            <a:r>
              <a:rPr lang="en-US" sz="2000" smtClean="0">
                <a:solidFill>
                  <a:schemeClr val="bg1"/>
                </a:solidFill>
                <a:latin typeface="Georgia" pitchFamily="-65" charset="0"/>
              </a:rPr>
              <a:t>with other people and trusted</a:t>
            </a:r>
          </a:p>
          <a:p>
            <a:pPr>
              <a:lnSpc>
                <a:spcPts val="2200"/>
              </a:lnSpc>
            </a:pPr>
            <a:r>
              <a:rPr lang="en-US" sz="2000" smtClean="0">
                <a:solidFill>
                  <a:schemeClr val="bg1"/>
                </a:solidFill>
                <a:latin typeface="Georgia" pitchFamily="-65" charset="0"/>
              </a:rPr>
              <a:t>information, so they can learn to be</a:t>
            </a:r>
          </a:p>
          <a:p>
            <a:pPr>
              <a:lnSpc>
                <a:spcPts val="2200"/>
              </a:lnSpc>
            </a:pPr>
            <a:r>
              <a:rPr lang="en-US" sz="2000" smtClean="0">
                <a:solidFill>
                  <a:schemeClr val="bg1"/>
                </a:solidFill>
                <a:latin typeface="Georgia" pitchFamily="-65" charset="0"/>
              </a:rPr>
              <a:t>more green.</a:t>
            </a:r>
          </a:p>
          <a:p>
            <a:endParaRPr lang="en-US" sz="2000" smtClean="0">
              <a:solidFill>
                <a:schemeClr val="bg1"/>
              </a:solidFill>
              <a:latin typeface="Georgia" pitchFamily="-65" charset="0"/>
            </a:endParaRPr>
          </a:p>
          <a:p>
            <a:r>
              <a:rPr lang="en-US" sz="1600" smtClean="0">
                <a:solidFill>
                  <a:schemeClr val="bg1"/>
                </a:solidFill>
                <a:latin typeface="Georgia" pitchFamily="-65" charset="0"/>
              </a:rPr>
              <a:t>Leanne Libert, Phil Robinson,</a:t>
            </a:r>
          </a:p>
          <a:p>
            <a:r>
              <a:rPr lang="en-US" sz="1600" smtClean="0">
                <a:solidFill>
                  <a:schemeClr val="bg1"/>
                </a:solidFill>
                <a:latin typeface="Georgia" pitchFamily="-65" charset="0"/>
              </a:rPr>
              <a:t>Kara Tennant,  and  Alexander Cheek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ChangeArrowheads="1"/>
          </p:cNvSpPr>
          <p:nvPr/>
        </p:nvSpPr>
        <p:spPr bwMode="auto">
          <a:xfrm>
            <a:off x="0" y="0"/>
            <a:ext cx="3879850" cy="6858000"/>
          </a:xfrm>
          <a:prstGeom prst="rect">
            <a:avLst/>
          </a:prstGeom>
          <a:solidFill>
            <a:schemeClr val="tx1"/>
          </a:solidFill>
          <a:ln w="12700">
            <a:solidFill>
              <a:schemeClr val="tx1"/>
            </a:solidFill>
            <a:round/>
            <a:headEnd/>
            <a:tailEnd/>
          </a:ln>
        </p:spPr>
        <p:txBody>
          <a:bodyPr/>
          <a:lstStyle/>
          <a:p>
            <a:endParaRPr lang="en-US" sz="2200"/>
          </a:p>
        </p:txBody>
      </p:sp>
      <p:sp>
        <p:nvSpPr>
          <p:cNvPr id="40963" name="Title 1"/>
          <p:cNvSpPr>
            <a:spLocks noGrp="1"/>
          </p:cNvSpPr>
          <p:nvPr>
            <p:ph type="title"/>
          </p:nvPr>
        </p:nvSpPr>
        <p:spPr>
          <a:xfrm>
            <a:off x="185738" y="182563"/>
            <a:ext cx="3233737" cy="5916612"/>
          </a:xfrm>
        </p:spPr>
        <p:txBody>
          <a:bodyPr/>
          <a:lstStyle/>
          <a:p>
            <a:pPr>
              <a:lnSpc>
                <a:spcPts val="2200"/>
              </a:lnSpc>
            </a:pPr>
            <a:r>
              <a:rPr lang="en-US" sz="2000" dirty="0" smtClean="0">
                <a:solidFill>
                  <a:schemeClr val="bg1"/>
                </a:solidFill>
                <a:latin typeface="Georgia" pitchFamily="-65" charset="0"/>
              </a:rPr>
              <a:t>i</a:t>
            </a:r>
            <a:r>
              <a:rPr lang="en-US" sz="2000" dirty="0" smtClean="0">
                <a:solidFill>
                  <a:schemeClr val="bg1"/>
                </a:solidFill>
                <a:latin typeface="Georgia" pitchFamily="-65" charset="0"/>
              </a:rPr>
              <a:t>ndigo</a:t>
            </a:r>
            <a:br>
              <a:rPr lang="en-US" sz="2000" dirty="0" smtClean="0">
                <a:solidFill>
                  <a:schemeClr val="bg1"/>
                </a:solidFill>
                <a:latin typeface="Georgia" pitchFamily="-65" charset="0"/>
              </a:rPr>
            </a:br>
            <a:r>
              <a:rPr lang="en-US" sz="2000" dirty="0" smtClean="0">
                <a:solidFill>
                  <a:schemeClr val="bg1"/>
                </a:solidFill>
                <a:latin typeface="Georgia" pitchFamily="-65" charset="0"/>
              </a:rPr>
              <a:t>A </a:t>
            </a:r>
            <a:r>
              <a:rPr lang="en-US" sz="2000" dirty="0" smtClean="0">
                <a:solidFill>
                  <a:schemeClr val="bg1"/>
                </a:solidFill>
                <a:latin typeface="Georgia" pitchFamily="-65" charset="0"/>
              </a:rPr>
              <a:t>communication service</a:t>
            </a:r>
            <a:br>
              <a:rPr lang="en-US" sz="2000" dirty="0" smtClean="0">
                <a:solidFill>
                  <a:schemeClr val="bg1"/>
                </a:solidFill>
                <a:latin typeface="Georgia" pitchFamily="-65" charset="0"/>
              </a:rPr>
            </a:br>
            <a:r>
              <a:rPr lang="en-US" sz="2000" dirty="0" smtClean="0">
                <a:solidFill>
                  <a:schemeClr val="bg1"/>
                </a:solidFill>
                <a:latin typeface="Georgia" pitchFamily="-65" charset="0"/>
              </a:rPr>
              <a:t>that connects people to the</a:t>
            </a:r>
            <a:br>
              <a:rPr lang="en-US" sz="2000" dirty="0" smtClean="0">
                <a:solidFill>
                  <a:schemeClr val="bg1"/>
                </a:solidFill>
                <a:latin typeface="Georgia" pitchFamily="-65" charset="0"/>
              </a:rPr>
            </a:br>
            <a:r>
              <a:rPr lang="en-US" sz="2000" dirty="0" smtClean="0">
                <a:solidFill>
                  <a:schemeClr val="bg1"/>
                </a:solidFill>
                <a:latin typeface="Georgia" pitchFamily="-65" charset="0"/>
              </a:rPr>
              <a:t>ideas and events they want</a:t>
            </a:r>
            <a:br>
              <a:rPr lang="en-US" sz="2000" dirty="0" smtClean="0">
                <a:solidFill>
                  <a:schemeClr val="bg1"/>
                </a:solidFill>
                <a:latin typeface="Georgia" pitchFamily="-65" charset="0"/>
              </a:rPr>
            </a:br>
            <a:r>
              <a:rPr lang="en-US" sz="2000" dirty="0" smtClean="0">
                <a:solidFill>
                  <a:schemeClr val="bg1"/>
                </a:solidFill>
                <a:latin typeface="Georgia" pitchFamily="-65" charset="0"/>
              </a:rPr>
              <a:t>to learn about through </a:t>
            </a:r>
            <a:br>
              <a:rPr lang="en-US" sz="2000" dirty="0" smtClean="0">
                <a:solidFill>
                  <a:schemeClr val="bg1"/>
                </a:solidFill>
                <a:latin typeface="Georgia" pitchFamily="-65" charset="0"/>
              </a:rPr>
            </a:br>
            <a:r>
              <a:rPr lang="en-US" sz="2000" dirty="0" smtClean="0">
                <a:solidFill>
                  <a:schemeClr val="bg1"/>
                </a:solidFill>
                <a:latin typeface="Georgia" pitchFamily="-65" charset="0"/>
              </a:rPr>
              <a:t>other people, context</a:t>
            </a:r>
            <a:br>
              <a:rPr lang="en-US" sz="2000" dirty="0" smtClean="0">
                <a:solidFill>
                  <a:schemeClr val="bg1"/>
                </a:solidFill>
                <a:latin typeface="Georgia" pitchFamily="-65" charset="0"/>
              </a:rPr>
            </a:br>
            <a:r>
              <a:rPr lang="en-US" sz="2000" dirty="0" smtClean="0">
                <a:solidFill>
                  <a:schemeClr val="bg1"/>
                </a:solidFill>
                <a:latin typeface="Georgia" pitchFamily="-65" charset="0"/>
              </a:rPr>
              <a:t>awareness, and direct</a:t>
            </a:r>
            <a:br>
              <a:rPr lang="en-US" sz="2000" dirty="0" smtClean="0">
                <a:solidFill>
                  <a:schemeClr val="bg1"/>
                </a:solidFill>
                <a:latin typeface="Georgia" pitchFamily="-65" charset="0"/>
              </a:rPr>
            </a:br>
            <a:r>
              <a:rPr lang="en-US" sz="2000" dirty="0" smtClean="0">
                <a:solidFill>
                  <a:schemeClr val="bg1"/>
                </a:solidFill>
                <a:latin typeface="Georgia" pitchFamily="-65" charset="0"/>
              </a:rPr>
              <a:t>manipulation interface</a:t>
            </a:r>
            <a:br>
              <a:rPr lang="en-US" sz="2000" dirty="0" smtClean="0">
                <a:solidFill>
                  <a:schemeClr val="bg1"/>
                </a:solidFill>
                <a:latin typeface="Georgia" pitchFamily="-65" charset="0"/>
              </a:rPr>
            </a:br>
            <a:r>
              <a:rPr lang="en-US" sz="2000" dirty="0" smtClean="0">
                <a:solidFill>
                  <a:schemeClr val="bg1"/>
                </a:solidFill>
                <a:latin typeface="Georgia" pitchFamily="-65" charset="0"/>
              </a:rPr>
              <a:t/>
            </a:r>
            <a:br>
              <a:rPr lang="en-US" sz="2000" dirty="0" smtClean="0">
                <a:solidFill>
                  <a:schemeClr val="bg1"/>
                </a:solidFill>
                <a:latin typeface="Georgia" pitchFamily="-65" charset="0"/>
              </a:rPr>
            </a:br>
            <a:r>
              <a:rPr lang="en-US" sz="1600" dirty="0" err="1" smtClean="0">
                <a:solidFill>
                  <a:schemeClr val="bg1"/>
                </a:solidFill>
                <a:latin typeface="Georgia" pitchFamily="-65" charset="0"/>
              </a:rPr>
              <a:t>Renna</a:t>
            </a:r>
            <a:r>
              <a:rPr lang="en-US" sz="1600" dirty="0" smtClean="0">
                <a:solidFill>
                  <a:schemeClr val="bg1"/>
                </a:solidFill>
                <a:latin typeface="Georgia" pitchFamily="-65" charset="0"/>
              </a:rPr>
              <a:t> </a:t>
            </a:r>
            <a:r>
              <a:rPr lang="en-US" sz="1600" dirty="0" err="1" smtClean="0">
                <a:solidFill>
                  <a:schemeClr val="bg1"/>
                </a:solidFill>
                <a:latin typeface="Georgia" pitchFamily="-65" charset="0"/>
              </a:rPr>
              <a:t>Alyassini</a:t>
            </a:r>
            <a:r>
              <a:rPr lang="en-US" sz="1600" dirty="0" smtClean="0">
                <a:solidFill>
                  <a:schemeClr val="bg1"/>
                </a:solidFill>
                <a:latin typeface="Georgia" pitchFamily="-65" charset="0"/>
              </a:rPr>
              <a:t>, </a:t>
            </a:r>
            <a:r>
              <a:rPr lang="en-US" sz="1600" dirty="0" err="1" smtClean="0">
                <a:solidFill>
                  <a:schemeClr val="bg1"/>
                </a:solidFill>
                <a:latin typeface="Georgia" pitchFamily="-65" charset="0"/>
              </a:rPr>
              <a:t>Julina</a:t>
            </a:r>
            <a:r>
              <a:rPr lang="en-US" sz="1600" dirty="0" smtClean="0">
                <a:solidFill>
                  <a:schemeClr val="bg1"/>
                </a:solidFill>
                <a:latin typeface="Georgia" pitchFamily="-65" charset="0"/>
              </a:rPr>
              <a:t> </a:t>
            </a:r>
            <a:r>
              <a:rPr lang="en-US" sz="1600" dirty="0" err="1" smtClean="0">
                <a:solidFill>
                  <a:schemeClr val="bg1"/>
                </a:solidFill>
                <a:latin typeface="Georgia" pitchFamily="-65" charset="0"/>
              </a:rPr>
              <a:t>Golze</a:t>
            </a:r>
            <a:r>
              <a:rPr lang="en-US" sz="1600" dirty="0" smtClean="0">
                <a:solidFill>
                  <a:schemeClr val="bg1"/>
                </a:solidFill>
                <a:latin typeface="Georgia" pitchFamily="-65" charset="0"/>
              </a:rPr>
              <a:t>, </a:t>
            </a:r>
            <a:br>
              <a:rPr lang="en-US" sz="1600" dirty="0" smtClean="0">
                <a:solidFill>
                  <a:schemeClr val="bg1"/>
                </a:solidFill>
                <a:latin typeface="Georgia" pitchFamily="-65" charset="0"/>
              </a:rPr>
            </a:br>
            <a:r>
              <a:rPr lang="en-US" sz="1600" dirty="0" smtClean="0">
                <a:solidFill>
                  <a:schemeClr val="bg1"/>
                </a:solidFill>
                <a:latin typeface="Georgia" pitchFamily="-65" charset="0"/>
              </a:rPr>
              <a:t>Paul </a:t>
            </a:r>
            <a:r>
              <a:rPr lang="en-US" sz="1600" dirty="0" err="1" smtClean="0">
                <a:solidFill>
                  <a:schemeClr val="bg1"/>
                </a:solidFill>
                <a:latin typeface="Georgia" pitchFamily="-65" charset="0"/>
              </a:rPr>
              <a:t>Robare</a:t>
            </a:r>
            <a:r>
              <a:rPr lang="en-US" sz="1600" dirty="0" smtClean="0">
                <a:solidFill>
                  <a:schemeClr val="bg1"/>
                </a:solidFill>
                <a:latin typeface="Georgia" pitchFamily="-65" charset="0"/>
              </a:rPr>
              <a:t>, Steve </a:t>
            </a:r>
            <a:r>
              <a:rPr lang="en-US" sz="1600" dirty="0" err="1" smtClean="0">
                <a:solidFill>
                  <a:schemeClr val="bg1"/>
                </a:solidFill>
                <a:latin typeface="Georgia" pitchFamily="-65" charset="0"/>
              </a:rPr>
              <a:t>Selzer</a:t>
            </a:r>
            <a:r>
              <a:rPr lang="en-US" sz="1600" dirty="0" smtClean="0">
                <a:solidFill>
                  <a:schemeClr val="bg1"/>
                </a:solidFill>
                <a:latin typeface="Georgia" pitchFamily="-65" charset="0"/>
              </a:rPr>
              <a:t>, and</a:t>
            </a:r>
            <a:br>
              <a:rPr lang="en-US" sz="1600" dirty="0" smtClean="0">
                <a:solidFill>
                  <a:schemeClr val="bg1"/>
                </a:solidFill>
                <a:latin typeface="Georgia" pitchFamily="-65" charset="0"/>
              </a:rPr>
            </a:br>
            <a:r>
              <a:rPr lang="en-US" sz="1600" dirty="0" smtClean="0">
                <a:solidFill>
                  <a:schemeClr val="bg1"/>
                </a:solidFill>
                <a:latin typeface="Georgia" pitchFamily="-65" charset="0"/>
              </a:rPr>
              <a:t>Kyle Vice</a:t>
            </a:r>
            <a:br>
              <a:rPr lang="en-US" sz="1600" dirty="0" smtClean="0">
                <a:solidFill>
                  <a:schemeClr val="bg1"/>
                </a:solidFill>
                <a:latin typeface="Georgia" pitchFamily="-65" charset="0"/>
              </a:rPr>
            </a:br>
            <a:endParaRPr lang="en-US" sz="1600" dirty="0" smtClean="0">
              <a:solidFill>
                <a:schemeClr val="bg1"/>
              </a:solidFill>
              <a:latin typeface="Georgia" pitchFamily="-65" charset="0"/>
            </a:endParaRPr>
          </a:p>
        </p:txBody>
      </p:sp>
      <p:sp>
        <p:nvSpPr>
          <p:cNvPr id="40964" name="Slide Number Placeholder 3"/>
          <p:cNvSpPr>
            <a:spLocks noGrp="1"/>
          </p:cNvSpPr>
          <p:nvPr>
            <p:ph type="sldNum" sz="quarter" idx="10"/>
          </p:nvPr>
        </p:nvSpPr>
        <p:spPr>
          <a:noFill/>
        </p:spPr>
        <p:txBody>
          <a:bodyPr/>
          <a:lstStyle/>
          <a:p>
            <a:fld id="{221A4862-D3E9-460F-8E3C-B64321CB8898}" type="slidenum">
              <a:rPr lang="en-US"/>
              <a:pPr/>
              <a:t>8</a:t>
            </a:fld>
            <a:endParaRPr lang="en-US"/>
          </a:p>
        </p:txBody>
      </p:sp>
      <p:pic>
        <p:nvPicPr>
          <p:cNvPr id="40965" name="Picture 7" descr="Untitled Extract Pages.pdf"/>
          <p:cNvPicPr>
            <a:picLocks noChangeAspect="1"/>
          </p:cNvPicPr>
          <p:nvPr/>
        </p:nvPicPr>
        <p:blipFill>
          <a:blip r:embed="rId2" cstate="print"/>
          <a:srcRect t="20216" b="23894"/>
          <a:stretch>
            <a:fillRect/>
          </a:stretch>
        </p:blipFill>
        <p:spPr bwMode="auto">
          <a:xfrm>
            <a:off x="3678238" y="-28575"/>
            <a:ext cx="5486400" cy="2300288"/>
          </a:xfrm>
          <a:prstGeom prst="rect">
            <a:avLst/>
          </a:prstGeom>
          <a:noFill/>
          <a:ln w="9525">
            <a:noFill/>
            <a:miter lim="800000"/>
            <a:headEnd/>
            <a:tailEnd/>
          </a:ln>
        </p:spPr>
      </p:pic>
      <p:pic>
        <p:nvPicPr>
          <p:cNvPr id="40966" name="Picture 8" descr="Untitled Extract Pages.pdf"/>
          <p:cNvPicPr>
            <a:picLocks noChangeAspect="1"/>
          </p:cNvPicPr>
          <p:nvPr/>
        </p:nvPicPr>
        <p:blipFill>
          <a:blip r:embed="rId3" cstate="print"/>
          <a:srcRect t="19821"/>
          <a:stretch>
            <a:fillRect/>
          </a:stretch>
        </p:blipFill>
        <p:spPr bwMode="auto">
          <a:xfrm>
            <a:off x="3683000" y="2205038"/>
            <a:ext cx="5486400" cy="3298825"/>
          </a:xfrm>
          <a:prstGeom prst="rect">
            <a:avLst/>
          </a:prstGeom>
          <a:noFill/>
          <a:ln w="9525">
            <a:noFill/>
            <a:miter lim="800000"/>
            <a:headEnd/>
            <a:tailEnd/>
          </a:ln>
        </p:spPr>
      </p:pic>
      <p:pic>
        <p:nvPicPr>
          <p:cNvPr id="40967" name="Picture 7" descr="Untitled Extract Pages.pdf"/>
          <p:cNvPicPr>
            <a:picLocks noChangeAspect="1"/>
          </p:cNvPicPr>
          <p:nvPr/>
        </p:nvPicPr>
        <p:blipFill>
          <a:blip r:embed="rId4" cstate="print"/>
          <a:srcRect t="22263" b="17529"/>
          <a:stretch>
            <a:fillRect/>
          </a:stretch>
        </p:blipFill>
        <p:spPr bwMode="auto">
          <a:xfrm>
            <a:off x="3683000" y="4591050"/>
            <a:ext cx="5486400" cy="2478088"/>
          </a:xfrm>
          <a:prstGeom prst="rect">
            <a:avLst/>
          </a:prstGeom>
          <a:noFill/>
          <a:ln w="9525">
            <a:noFill/>
            <a:miter lim="800000"/>
            <a:headEnd/>
            <a:tailEnd/>
          </a:ln>
        </p:spPr>
      </p:pic>
      <p:sp>
        <p:nvSpPr>
          <p:cNvPr id="40968" name="Rectangle 14"/>
          <p:cNvSpPr>
            <a:spLocks noChangeArrowheads="1"/>
          </p:cNvSpPr>
          <p:nvPr/>
        </p:nvSpPr>
        <p:spPr bwMode="auto">
          <a:xfrm flipV="1">
            <a:off x="3363913" y="4494213"/>
            <a:ext cx="5803900" cy="107950"/>
          </a:xfrm>
          <a:prstGeom prst="rect">
            <a:avLst/>
          </a:prstGeom>
          <a:solidFill>
            <a:schemeClr val="tx1"/>
          </a:solidFill>
          <a:ln w="12700">
            <a:noFill/>
            <a:round/>
            <a:headEnd/>
            <a:tailEnd/>
          </a:ln>
        </p:spPr>
        <p:txBody>
          <a:bodyPr/>
          <a:lstStyle/>
          <a:p>
            <a:endParaRPr lang="en-US" sz="22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p:cNvSpPr>
            <a:spLocks noChangeArrowheads="1"/>
          </p:cNvSpPr>
          <p:nvPr/>
        </p:nvSpPr>
        <p:spPr bwMode="auto">
          <a:xfrm>
            <a:off x="0" y="0"/>
            <a:ext cx="9144000" cy="6858000"/>
          </a:xfrm>
          <a:prstGeom prst="rect">
            <a:avLst/>
          </a:prstGeom>
          <a:solidFill>
            <a:schemeClr val="tx1"/>
          </a:solidFill>
          <a:ln w="12700">
            <a:solidFill>
              <a:schemeClr val="tx1"/>
            </a:solidFill>
            <a:round/>
            <a:headEnd/>
            <a:tailEnd/>
          </a:ln>
        </p:spPr>
        <p:txBody>
          <a:bodyPr/>
          <a:lstStyle/>
          <a:p>
            <a:endParaRPr lang="en-US" sz="2200"/>
          </a:p>
        </p:txBody>
      </p:sp>
      <p:sp>
        <p:nvSpPr>
          <p:cNvPr id="41987" name="Title 1"/>
          <p:cNvSpPr>
            <a:spLocks noGrp="1"/>
          </p:cNvSpPr>
          <p:nvPr>
            <p:ph type="title"/>
          </p:nvPr>
        </p:nvSpPr>
        <p:spPr>
          <a:xfrm>
            <a:off x="2860675" y="381000"/>
            <a:ext cx="6073775" cy="2135187"/>
          </a:xfrm>
        </p:spPr>
        <p:txBody>
          <a:bodyPr>
            <a:normAutofit fontScale="90000"/>
          </a:bodyPr>
          <a:lstStyle/>
          <a:p>
            <a:pPr>
              <a:lnSpc>
                <a:spcPts val="2200"/>
              </a:lnSpc>
            </a:pPr>
            <a:r>
              <a:rPr lang="en-US" sz="2000" dirty="0" err="1" smtClean="0">
                <a:solidFill>
                  <a:schemeClr val="bg1"/>
                </a:solidFill>
                <a:latin typeface="Georgia" pitchFamily="-65" charset="0"/>
              </a:rPr>
              <a:t>markit</a:t>
            </a:r>
            <a:r>
              <a:rPr lang="en-US" sz="2000" dirty="0" smtClean="0">
                <a:solidFill>
                  <a:schemeClr val="bg1"/>
                </a:solidFill>
                <a:latin typeface="Georgia" pitchFamily="-65" charset="0"/>
              </a:rPr>
              <a:t/>
            </a:r>
            <a:br>
              <a:rPr lang="en-US" sz="2000" dirty="0" smtClean="0">
                <a:solidFill>
                  <a:schemeClr val="bg1"/>
                </a:solidFill>
                <a:latin typeface="Georgia" pitchFamily="-65" charset="0"/>
              </a:rPr>
            </a:br>
            <a:r>
              <a:rPr lang="en-US" sz="2000" dirty="0" smtClean="0">
                <a:solidFill>
                  <a:schemeClr val="bg1"/>
                </a:solidFill>
                <a:latin typeface="Georgia" pitchFamily="-65" charset="0"/>
              </a:rPr>
              <a:t>An application that helps users reflect on their </a:t>
            </a:r>
            <a:br>
              <a:rPr lang="en-US" sz="2000" dirty="0" smtClean="0">
                <a:solidFill>
                  <a:schemeClr val="bg1"/>
                </a:solidFill>
                <a:latin typeface="Georgia" pitchFamily="-65" charset="0"/>
              </a:rPr>
            </a:br>
            <a:r>
              <a:rPr lang="en-US" sz="2000" dirty="0" smtClean="0">
                <a:solidFill>
                  <a:schemeClr val="bg1"/>
                </a:solidFill>
                <a:latin typeface="Georgia" pitchFamily="-65" charset="0"/>
              </a:rPr>
              <a:t>consumer behavior, &amp; align shopping decisions</a:t>
            </a:r>
            <a:br>
              <a:rPr lang="en-US" sz="2000" dirty="0" smtClean="0">
                <a:solidFill>
                  <a:schemeClr val="bg1"/>
                </a:solidFill>
                <a:latin typeface="Georgia" pitchFamily="-65" charset="0"/>
              </a:rPr>
            </a:br>
            <a:r>
              <a:rPr lang="en-US" sz="2000" dirty="0" smtClean="0">
                <a:solidFill>
                  <a:schemeClr val="bg1"/>
                </a:solidFill>
                <a:latin typeface="Georgia" pitchFamily="-65" charset="0"/>
              </a:rPr>
              <a:t>with priorities… even as their priorities change </a:t>
            </a:r>
            <a:br>
              <a:rPr lang="en-US" sz="2000" dirty="0" smtClean="0">
                <a:solidFill>
                  <a:schemeClr val="bg1"/>
                </a:solidFill>
                <a:latin typeface="Georgia" pitchFamily="-65" charset="0"/>
              </a:rPr>
            </a:br>
            <a:r>
              <a:rPr lang="en-US" sz="2000" dirty="0" smtClean="0">
                <a:solidFill>
                  <a:schemeClr val="bg1"/>
                </a:solidFill>
                <a:latin typeface="Georgia" pitchFamily="-65" charset="0"/>
              </a:rPr>
              <a:t>over time</a:t>
            </a:r>
            <a:br>
              <a:rPr lang="en-US" sz="2000" dirty="0" smtClean="0">
                <a:solidFill>
                  <a:schemeClr val="bg1"/>
                </a:solidFill>
                <a:latin typeface="Georgia" pitchFamily="-65" charset="0"/>
              </a:rPr>
            </a:br>
            <a:r>
              <a:rPr lang="en-US" sz="2000" dirty="0" smtClean="0">
                <a:solidFill>
                  <a:schemeClr val="bg1"/>
                </a:solidFill>
                <a:latin typeface="Georgia" pitchFamily="-65" charset="0"/>
              </a:rPr>
              <a:t/>
            </a:r>
            <a:br>
              <a:rPr lang="en-US" sz="2000" dirty="0" smtClean="0">
                <a:solidFill>
                  <a:schemeClr val="bg1"/>
                </a:solidFill>
                <a:latin typeface="Georgia" pitchFamily="-65" charset="0"/>
              </a:rPr>
            </a:br>
            <a:r>
              <a:rPr lang="en-US" sz="1600" dirty="0" smtClean="0">
                <a:solidFill>
                  <a:schemeClr val="bg1"/>
                </a:solidFill>
                <a:latin typeface="Georgia" pitchFamily="-65" charset="0"/>
              </a:rPr>
              <a:t>Chris </a:t>
            </a:r>
            <a:r>
              <a:rPr lang="en-US" sz="1600" dirty="0" err="1" smtClean="0">
                <a:solidFill>
                  <a:schemeClr val="bg1"/>
                </a:solidFill>
                <a:latin typeface="Georgia" pitchFamily="-65" charset="0"/>
              </a:rPr>
              <a:t>Michaelides</a:t>
            </a:r>
            <a:r>
              <a:rPr lang="en-US" sz="1600" dirty="0" smtClean="0">
                <a:solidFill>
                  <a:schemeClr val="bg1"/>
                </a:solidFill>
                <a:latin typeface="Georgia" pitchFamily="-65" charset="0"/>
              </a:rPr>
              <a:t>, </a:t>
            </a:r>
            <a:r>
              <a:rPr lang="en-US" sz="1600" dirty="0" err="1" smtClean="0">
                <a:solidFill>
                  <a:schemeClr val="bg1"/>
                </a:solidFill>
                <a:latin typeface="Georgia" pitchFamily="-65" charset="0"/>
              </a:rPr>
              <a:t>Wiebke</a:t>
            </a:r>
            <a:r>
              <a:rPr lang="en-US" sz="1600" dirty="0" smtClean="0">
                <a:solidFill>
                  <a:schemeClr val="bg1"/>
                </a:solidFill>
                <a:latin typeface="Georgia" pitchFamily="-65" charset="0"/>
              </a:rPr>
              <a:t> </a:t>
            </a:r>
            <a:r>
              <a:rPr lang="en-US" sz="1600" dirty="0" err="1" smtClean="0">
                <a:solidFill>
                  <a:schemeClr val="bg1"/>
                </a:solidFill>
                <a:latin typeface="Georgia" pitchFamily="-65" charset="0"/>
              </a:rPr>
              <a:t>Poerschke</a:t>
            </a:r>
            <a:r>
              <a:rPr lang="en-US" sz="1600" dirty="0" smtClean="0">
                <a:solidFill>
                  <a:schemeClr val="bg1"/>
                </a:solidFill>
                <a:latin typeface="Georgia" pitchFamily="-65" charset="0"/>
              </a:rPr>
              <a:t>, Wei Zhou, and  </a:t>
            </a:r>
            <a:br>
              <a:rPr lang="en-US" sz="1600" dirty="0" smtClean="0">
                <a:solidFill>
                  <a:schemeClr val="bg1"/>
                </a:solidFill>
                <a:latin typeface="Georgia" pitchFamily="-65" charset="0"/>
              </a:rPr>
            </a:br>
            <a:r>
              <a:rPr lang="en-US" sz="1600" dirty="0" smtClean="0">
                <a:solidFill>
                  <a:schemeClr val="bg1"/>
                </a:solidFill>
                <a:latin typeface="Georgia" pitchFamily="-65" charset="0"/>
              </a:rPr>
              <a:t>Marina </a:t>
            </a:r>
            <a:r>
              <a:rPr lang="en-US" sz="1600" dirty="0" err="1" smtClean="0">
                <a:solidFill>
                  <a:schemeClr val="bg1"/>
                </a:solidFill>
                <a:latin typeface="Georgia" pitchFamily="-65" charset="0"/>
              </a:rPr>
              <a:t>Posniak</a:t>
            </a:r>
            <a:r>
              <a:rPr lang="en-US" sz="1600" dirty="0" smtClean="0">
                <a:solidFill>
                  <a:schemeClr val="bg1"/>
                </a:solidFill>
                <a:latin typeface="Georgia" pitchFamily="-65" charset="0"/>
              </a:rPr>
              <a:t/>
            </a:r>
            <a:br>
              <a:rPr lang="en-US" sz="1600" dirty="0" smtClean="0">
                <a:solidFill>
                  <a:schemeClr val="bg1"/>
                </a:solidFill>
                <a:latin typeface="Georgia" pitchFamily="-65" charset="0"/>
              </a:rPr>
            </a:br>
            <a:endParaRPr lang="en-US" sz="1600" dirty="0" smtClean="0">
              <a:solidFill>
                <a:schemeClr val="bg1"/>
              </a:solidFill>
              <a:latin typeface="Georgia" pitchFamily="-65" charset="0"/>
            </a:endParaRPr>
          </a:p>
        </p:txBody>
      </p:sp>
      <p:sp>
        <p:nvSpPr>
          <p:cNvPr id="41988" name="Slide Number Placeholder 3"/>
          <p:cNvSpPr>
            <a:spLocks noGrp="1"/>
          </p:cNvSpPr>
          <p:nvPr>
            <p:ph type="sldNum" sz="quarter" idx="10"/>
          </p:nvPr>
        </p:nvSpPr>
        <p:spPr>
          <a:noFill/>
        </p:spPr>
        <p:txBody>
          <a:bodyPr/>
          <a:lstStyle/>
          <a:p>
            <a:fld id="{4359C0B6-113A-4432-9CDA-782AD5C9E458}" type="slidenum">
              <a:rPr lang="en-US"/>
              <a:pPr/>
              <a:t>9</a:t>
            </a:fld>
            <a:endParaRPr lang="en-US"/>
          </a:p>
        </p:txBody>
      </p:sp>
      <p:pic>
        <p:nvPicPr>
          <p:cNvPr id="41989" name="Picture 12" descr="markit1"/>
          <p:cNvPicPr>
            <a:picLocks noChangeAspect="1"/>
          </p:cNvPicPr>
          <p:nvPr/>
        </p:nvPicPr>
        <p:blipFill>
          <a:blip r:embed="rId2"/>
          <a:srcRect b="-53"/>
          <a:stretch>
            <a:fillRect/>
          </a:stretch>
        </p:blipFill>
        <p:spPr bwMode="auto">
          <a:xfrm>
            <a:off x="180975" y="501650"/>
            <a:ext cx="2422525" cy="5373688"/>
          </a:xfrm>
          <a:prstGeom prst="rect">
            <a:avLst/>
          </a:prstGeom>
          <a:noFill/>
          <a:ln w="9525">
            <a:noFill/>
            <a:miter lim="800000"/>
            <a:headEnd/>
            <a:tailEnd/>
          </a:ln>
        </p:spPr>
      </p:pic>
      <p:grpSp>
        <p:nvGrpSpPr>
          <p:cNvPr id="2" name="Group 16"/>
          <p:cNvGrpSpPr>
            <a:grpSpLocks/>
          </p:cNvGrpSpPr>
          <p:nvPr/>
        </p:nvGrpSpPr>
        <p:grpSpPr bwMode="auto">
          <a:xfrm>
            <a:off x="2719388" y="2581275"/>
            <a:ext cx="6170612" cy="4332288"/>
            <a:chOff x="2733226" y="2411497"/>
            <a:chExt cx="6410774" cy="4502331"/>
          </a:xfrm>
        </p:grpSpPr>
        <p:pic>
          <p:nvPicPr>
            <p:cNvPr id="41991" name="Picture 13" descr="markit2"/>
            <p:cNvPicPr>
              <a:picLocks noChangeAspect="1"/>
            </p:cNvPicPr>
            <p:nvPr/>
          </p:nvPicPr>
          <p:blipFill>
            <a:blip r:embed="rId3"/>
            <a:srcRect/>
            <a:stretch>
              <a:fillRect/>
            </a:stretch>
          </p:blipFill>
          <p:spPr bwMode="auto">
            <a:xfrm>
              <a:off x="2733226" y="2411497"/>
              <a:ext cx="3225550" cy="4502331"/>
            </a:xfrm>
            <a:prstGeom prst="rect">
              <a:avLst/>
            </a:prstGeom>
            <a:noFill/>
            <a:ln w="9525">
              <a:noFill/>
              <a:miter lim="800000"/>
              <a:headEnd/>
              <a:tailEnd/>
            </a:ln>
          </p:spPr>
        </p:pic>
        <p:pic>
          <p:nvPicPr>
            <p:cNvPr id="41992" name="Picture 15" descr="markit3"/>
            <p:cNvPicPr>
              <a:picLocks noChangeAspect="1"/>
            </p:cNvPicPr>
            <p:nvPr/>
          </p:nvPicPr>
          <p:blipFill>
            <a:blip r:embed="rId4"/>
            <a:srcRect b="4840"/>
            <a:stretch>
              <a:fillRect/>
            </a:stretch>
          </p:blipFill>
          <p:spPr bwMode="auto">
            <a:xfrm>
              <a:off x="5922341" y="2414517"/>
              <a:ext cx="3221659" cy="444348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TotalTime>
  <Words>258</Words>
  <Application>Microsoft Office PowerPoint</Application>
  <PresentationFormat>On-screen Show (4:3)</PresentationFormat>
  <Paragraphs>92</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Design Expo</vt:lpstr>
      <vt:lpstr>Slide 3</vt:lpstr>
      <vt:lpstr>Process</vt:lpstr>
      <vt:lpstr>Agenda</vt:lpstr>
      <vt:lpstr>Slide 6</vt:lpstr>
      <vt:lpstr>Slide 7</vt:lpstr>
      <vt:lpstr>indigo A communication service that connects people to the ideas and events they want to learn about through  other people, context awareness, and direct manipulation interface  Renna Alyassini, Julina Golze,  Paul Robare, Steve Selzer, and Kyle Vice </vt:lpstr>
      <vt:lpstr>markit An application that helps users reflect on their  consumer behavior, &amp; align shopping decisions with priorities… even as their priorities change  over time  Chris Michaelides, Wiebke Poerschke, Wei Zhou, and   Marina Posniak </vt:lpstr>
      <vt:lpstr>Slide 10</vt:lpstr>
      <vt:lpstr>Slide 11</vt:lpstr>
      <vt:lpstr>Slide 12</vt:lpstr>
      <vt:lpstr>Slide 13</vt:lpstr>
      <vt:lpstr>Slide 14</vt:lpstr>
      <vt:lpstr>Slide 15</vt:lpstr>
      <vt:lpstr>Slide 16</vt:lpstr>
      <vt:lpstr>Slide 17</vt:lpstr>
      <vt:lpstr>Slide 18</vt:lpstr>
      <vt:lpstr>Slide 19</vt:lpstr>
      <vt:lpstr>http://micropedia/Design_Expo_2008  Lili Cheng- MSR Curtis Wong- MSR Andy Cargile –Hardware Design Group Craig Hally-XDR Sanders Viegers-Office Dave Vronay-ATC Beijang Adrienne Gibson (O’Donnell)-XDR  Daniel Robbins-MSR  Monica Gonzales- Office Georg Petschnigg-Pioneer Labs Leo Burd-Learning Richard Banks-MSR Cambridge Bill Buxton, Steve Kaneko, Surya Vanka, Brad Weed    </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Lili Cheng</dc:creator>
  <cp:lastModifiedBy>Shows</cp:lastModifiedBy>
  <cp:revision>338</cp:revision>
  <dcterms:created xsi:type="dcterms:W3CDTF">2007-07-15T17:42:13Z</dcterms:created>
  <dcterms:modified xsi:type="dcterms:W3CDTF">2008-07-29T18:09:23Z</dcterms:modified>
</cp:coreProperties>
</file>