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1"/>
    <p:sldMasterId id="2147483718" r:id="rId2"/>
  </p:sldMasterIdLst>
  <p:notesMasterIdLst>
    <p:notesMasterId r:id="rId6"/>
  </p:notesMasterIdLst>
  <p:handoutMasterIdLst>
    <p:handoutMasterId r:id="rId7"/>
  </p:handoutMasterIdLst>
  <p:sldIdLst>
    <p:sldId id="256" r:id="rId3"/>
    <p:sldId id="257" r:id="rId4"/>
    <p:sldId id="271" r:id="rId5"/>
  </p:sldIdLst>
  <p:sldSz cx="12188825" cy="6858000"/>
  <p:notesSz cx="6858000" cy="9144000"/>
  <p:defaultTextStyle>
    <a:defPPr>
      <a:defRPr lang="en-US"/>
    </a:defPPr>
    <a:lvl1pPr algn="l" defTabSz="912813" rtl="0" fontAlgn="base">
      <a:spcBef>
        <a:spcPct val="0"/>
      </a:spcBef>
      <a:spcAft>
        <a:spcPct val="0"/>
      </a:spcAft>
      <a:defRPr kern="1200">
        <a:solidFill>
          <a:schemeClr val="tx1"/>
        </a:solidFill>
        <a:latin typeface="Arial" pitchFamily="34" charset="0"/>
        <a:ea typeface="+mn-ea"/>
        <a:cs typeface="Arial" pitchFamily="34" charset="0"/>
      </a:defRPr>
    </a:lvl1pPr>
    <a:lvl2pPr marL="4556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2pPr>
    <a:lvl3pPr marL="9128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3pPr>
    <a:lvl4pPr marL="13700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4pPr>
    <a:lvl5pPr marL="18272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6B00"/>
    <a:srgbClr val="336699"/>
    <a:srgbClr val="CC6600"/>
    <a:srgbClr val="547FB4"/>
    <a:srgbClr val="006F6C"/>
    <a:srgbClr val="4B76AB"/>
    <a:srgbClr val="00817E"/>
    <a:srgbClr val="0088CC"/>
    <a:srgbClr val="006699"/>
    <a:srgbClr val="00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95" autoAdjust="0"/>
    <p:restoredTop sz="86164" autoAdjust="0"/>
  </p:normalViewPr>
  <p:slideViewPr>
    <p:cSldViewPr snapToGrid="0">
      <p:cViewPr varScale="1">
        <p:scale>
          <a:sx n="67" d="100"/>
          <a:sy n="67" d="100"/>
        </p:scale>
        <p:origin x="-102" y="-444"/>
      </p:cViewPr>
      <p:guideLst>
        <p:guide orient="horz" pos="2160"/>
        <p:guide pos="383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5F5E287D-E36E-4F4D-BE7B-4DF85C83BD93}" type="datetimeFigureOut">
              <a:rPr lang="en-US"/>
              <a:pPr>
                <a:defRPr/>
              </a:pPr>
              <a:t>8/1/2008</a:t>
            </a:fld>
            <a:endParaRPr lang="en-US"/>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52AD1F14-F962-4392-90C5-63DD23F8EAE7}" type="slidenum">
              <a:rPr lang="en-US"/>
              <a:pPr>
                <a:defRPr/>
              </a:pPr>
              <a:t>‹#›</a:t>
            </a:fld>
            <a:endParaRPr lang="en-US"/>
          </a:p>
        </p:txBody>
      </p:sp>
      <p:sp>
        <p:nvSpPr>
          <p:cNvPr id="6" name="Footer Placeholder 5"/>
          <p:cNvSpPr>
            <a:spLocks noGrp="1"/>
          </p:cNvSpPr>
          <p:nvPr>
            <p:ph type="ftr" sz="quarter" idx="2"/>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9573F44A-9E96-48E7-B53D-BC43916DC5CE}" type="datetimeFigureOut">
              <a:rPr lang="en-US"/>
              <a:pPr>
                <a:defRPr/>
              </a:pPr>
              <a:t>8/1/2008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8444AF52-6EAC-494E-8A65-924763C94CD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2pPr>
    <a:lvl3pPr marL="327025" indent="-11430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3pPr>
    <a:lvl4pPr marL="482600" indent="-14605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4pPr>
    <a:lvl5pPr marL="614363" indent="-11430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latin typeface="Segoe"/>
            </a:endParaRPr>
          </a:p>
        </p:txBody>
      </p:sp>
      <p:sp>
        <p:nvSpPr>
          <p:cNvPr id="2867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smtClean="0"/>
          </a:p>
        </p:txBody>
      </p:sp>
      <p:sp>
        <p:nvSpPr>
          <p:cNvPr id="2867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A549130F-F55A-4CBD-AB95-DCC6F61C21E4}" type="datetime8">
              <a:rPr lang="en-US"/>
              <a:pPr defTabSz="912813" fontAlgn="base">
                <a:spcBef>
                  <a:spcPct val="0"/>
                </a:spcBef>
                <a:spcAft>
                  <a:spcPct val="0"/>
                </a:spcAft>
                <a:defRPr/>
              </a:pPr>
              <a:t>8/1/2008 10:01 AM</a:t>
            </a:fld>
            <a:endParaRPr lang="en-US"/>
          </a:p>
        </p:txBody>
      </p:sp>
      <p:sp>
        <p:nvSpPr>
          <p:cNvPr id="2867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r>
              <a:rPr lang="en-US" dirty="0" smtClean="0">
                <a:latin typeface="Segoe"/>
              </a:rPr>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defRPr/>
            </a:pPr>
            <a:r>
              <a:rPr lang="en-US" dirty="0"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a:rPr>
            </a:br>
            <a:r>
              <a:rPr lang="en-US" dirty="0" smtClean="0">
                <a:latin typeface="Segoe"/>
              </a:rPr>
              <a:t>MICROSOFT MAKES NO WARRANTIES, EXPRESS, IMPLIED OR STATUTORY, AS TO THE INFORMATION IN THIS PRESENTATION.</a:t>
            </a:r>
          </a:p>
          <a:p>
            <a:pPr defTabSz="912813" fontAlgn="base">
              <a:spcBef>
                <a:spcPct val="0"/>
              </a:spcBef>
              <a:spcAft>
                <a:spcPct val="0"/>
              </a:spcAft>
              <a:defRPr/>
            </a:pPr>
            <a:endParaRPr lang="en-US" dirty="0" smtClean="0">
              <a:solidFill>
                <a:schemeClr val="tx1"/>
              </a:solidFill>
              <a:latin typeface="Segoe"/>
            </a:endParaRPr>
          </a:p>
        </p:txBody>
      </p:sp>
      <p:sp>
        <p:nvSpPr>
          <p:cNvPr id="28679"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BFF7859E-3B9C-4B6B-BDAA-DA00E223F605}" type="slidenum">
              <a:rPr lang="en-US"/>
              <a:pPr defTabSz="912813" fontAlgn="base">
                <a:spcBef>
                  <a:spcPct val="0"/>
                </a:spcBef>
                <a:spcAft>
                  <a:spcPct val="0"/>
                </a:spcAft>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latin typeface="Segoe"/>
            </a:endParaRPr>
          </a:p>
        </p:txBody>
      </p:sp>
      <p:sp>
        <p:nvSpPr>
          <p:cNvPr id="2970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smtClean="0"/>
          </a:p>
        </p:txBody>
      </p:sp>
      <p:sp>
        <p:nvSpPr>
          <p:cNvPr id="2970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209F70BF-8EFD-4D95-91F0-897EA638B866}" type="datetime8">
              <a:rPr lang="en-US"/>
              <a:pPr defTabSz="912813" fontAlgn="base">
                <a:spcBef>
                  <a:spcPct val="0"/>
                </a:spcBef>
                <a:spcAft>
                  <a:spcPct val="0"/>
                </a:spcAft>
                <a:defRPr/>
              </a:pPr>
              <a:t>8/1/2008 10:01 AM</a:t>
            </a:fld>
            <a:endParaRPr lang="en-US"/>
          </a:p>
        </p:txBody>
      </p:sp>
      <p:sp>
        <p:nvSpPr>
          <p:cNvPr id="2970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r>
              <a:rPr lang="en-US" dirty="0" smtClean="0">
                <a:latin typeface="Segoe"/>
              </a:rPr>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defRPr/>
            </a:pPr>
            <a:r>
              <a:rPr lang="en-US" dirty="0"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a:rPr>
            </a:br>
            <a:r>
              <a:rPr lang="en-US" dirty="0" smtClean="0">
                <a:latin typeface="Segoe"/>
              </a:rPr>
              <a:t>MICROSOFT MAKES NO WARRANTIES, EXPRESS, IMPLIED OR STATUTORY, AS TO THE INFORMATION IN THIS PRESENTATION.</a:t>
            </a:r>
          </a:p>
          <a:p>
            <a:pPr defTabSz="912813" fontAlgn="base">
              <a:spcBef>
                <a:spcPct val="0"/>
              </a:spcBef>
              <a:spcAft>
                <a:spcPct val="0"/>
              </a:spcAft>
              <a:defRPr/>
            </a:pPr>
            <a:endParaRPr lang="en-US" dirty="0" smtClean="0">
              <a:solidFill>
                <a:schemeClr val="tx1"/>
              </a:solidFill>
              <a:latin typeface="Segoe"/>
            </a:endParaRPr>
          </a:p>
        </p:txBody>
      </p:sp>
      <p:sp>
        <p:nvSpPr>
          <p:cNvPr id="2970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4F3DA9F-D443-4F03-9718-B02F4E16C531}" type="slidenum">
              <a:rPr lang="en-US"/>
              <a:pPr defTabSz="912813"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latin typeface="Segoe"/>
            </a:endParaRPr>
          </a:p>
        </p:txBody>
      </p:sp>
      <p:sp>
        <p:nvSpPr>
          <p:cNvPr id="4506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smtClean="0"/>
          </a:p>
        </p:txBody>
      </p:sp>
      <p:sp>
        <p:nvSpPr>
          <p:cNvPr id="4506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80F469C6-08F8-4DD0-8954-9241B26533B8}" type="datetime8">
              <a:rPr lang="en-US"/>
              <a:pPr defTabSz="912813" fontAlgn="base">
                <a:spcBef>
                  <a:spcPct val="0"/>
                </a:spcBef>
                <a:spcAft>
                  <a:spcPct val="0"/>
                </a:spcAft>
                <a:defRPr/>
              </a:pPr>
              <a:t>8/1/2008 10:01 AM</a:t>
            </a:fld>
            <a:endParaRPr lang="en-US"/>
          </a:p>
        </p:txBody>
      </p:sp>
      <p:sp>
        <p:nvSpPr>
          <p:cNvPr id="4506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r>
              <a:rPr lang="en-US" dirty="0" smtClean="0">
                <a:latin typeface="Segoe"/>
              </a:rPr>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defRPr/>
            </a:pPr>
            <a:r>
              <a:rPr lang="en-US" dirty="0"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a:rPr>
            </a:br>
            <a:r>
              <a:rPr lang="en-US" dirty="0" smtClean="0">
                <a:latin typeface="Segoe"/>
              </a:rPr>
              <a:t>MICROSOFT MAKES NO WARRANTIES, EXPRESS, IMPLIED OR STATUTORY, AS TO THE INFORMATION IN THIS PRESENTATION.</a:t>
            </a:r>
          </a:p>
          <a:p>
            <a:pPr defTabSz="912813" fontAlgn="base">
              <a:spcBef>
                <a:spcPct val="0"/>
              </a:spcBef>
              <a:spcAft>
                <a:spcPct val="0"/>
              </a:spcAft>
              <a:defRPr/>
            </a:pPr>
            <a:endParaRPr lang="en-US" dirty="0" smtClean="0">
              <a:solidFill>
                <a:schemeClr val="tx1"/>
              </a:solidFill>
              <a:latin typeface="Segoe"/>
            </a:endParaRPr>
          </a:p>
        </p:txBody>
      </p:sp>
      <p:sp>
        <p:nvSpPr>
          <p:cNvPr id="4506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2A3319F7-2737-4E08-8218-8619A0813D28}" type="slidenum">
              <a:rPr lang="en-US"/>
              <a:pPr defTabSz="912813" fontAlgn="base">
                <a:spcBef>
                  <a:spcPct val="0"/>
                </a:spcBef>
                <a:spcAft>
                  <a:spcPct val="0"/>
                </a:spcAft>
                <a:defRPr/>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p:nvPicPr>
        <p:blipFill>
          <a:blip r:embed="rId2"/>
          <a:srcRect b="81670"/>
          <a:stretch>
            <a:fillRect/>
          </a:stretch>
        </p:blipFill>
        <p:spPr bwMode="auto">
          <a:xfrm>
            <a:off x="0" y="0"/>
            <a:ext cx="12192000" cy="1676400"/>
          </a:xfrm>
          <a:prstGeom prst="rect">
            <a:avLst/>
          </a:prstGeom>
          <a:noFill/>
          <a:ln w="9525">
            <a:noFill/>
            <a:miter lim="800000"/>
            <a:headEnd/>
            <a:tailEnd/>
          </a:ln>
        </p:spPr>
      </p:pic>
      <p:pic>
        <p:nvPicPr>
          <p:cNvPr id="5" name="Picture 4" descr="Research_bL.PNG"/>
          <p:cNvPicPr>
            <a:picLocks noChangeAspect="1"/>
          </p:cNvPicPr>
          <p:nvPr/>
        </p:nvPicPr>
        <p:blipFill>
          <a:blip r:embed="rId3"/>
          <a:srcRect/>
          <a:stretch>
            <a:fillRect/>
          </a:stretch>
        </p:blipFill>
        <p:spPr bwMode="auto">
          <a:xfrm>
            <a:off x="9906000" y="136525"/>
            <a:ext cx="1846263" cy="512763"/>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pc="-150"/>
            </a:lvl1pPr>
          </a:lstStyle>
          <a:p>
            <a:r>
              <a:rPr lang="en-US" dirty="0" smtClean="0"/>
              <a:t>Click to edit Master title style</a:t>
            </a:r>
            <a:endParaRPr lang="en-US" dirty="0"/>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15938" y="4752975"/>
            <a:ext cx="7013575" cy="166211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cs typeface="+mn-cs"/>
              </a:rPr>
              <a:t>Microsoft Research </a:t>
            </a:r>
            <a:br>
              <a:rPr lang="en-US" sz="6000" dirty="0">
                <a:latin typeface="+mn-lt"/>
                <a:cs typeface="+mn-cs"/>
              </a:rPr>
            </a:br>
            <a:r>
              <a:rPr lang="en-US" sz="6000" dirty="0">
                <a:latin typeface="+mn-lt"/>
                <a:cs typeface="+mn-cs"/>
              </a:rPr>
              <a:t>Faculty Summit 2008</a:t>
            </a:r>
            <a:endParaRPr lang="en-US" sz="8800" dirty="0">
              <a:solidFill>
                <a:schemeClr val="bg1"/>
              </a:solidFill>
              <a:latin typeface="+mn-lt"/>
              <a:cs typeface="+mn-cs"/>
            </a:endParaRPr>
          </a:p>
        </p:txBody>
      </p:sp>
      <p:pic>
        <p:nvPicPr>
          <p:cNvPr id="3" name="Picture 4" descr="Research_bL_r.png"/>
          <p:cNvPicPr>
            <a:picLocks noChangeAspect="1"/>
          </p:cNvPicPr>
          <p:nvPr/>
        </p:nvPicPr>
        <p:blipFill>
          <a:blip r:embed="rId3"/>
          <a:srcRect/>
          <a:stretch>
            <a:fillRect/>
          </a:stretch>
        </p:blipFill>
        <p:spPr bwMode="auto">
          <a:xfrm>
            <a:off x="9948863" y="206375"/>
            <a:ext cx="1709737" cy="474663"/>
          </a:xfrm>
          <a:prstGeom prst="rect">
            <a:avLst/>
          </a:prstGeom>
          <a:noFill/>
          <a:ln w="9525">
            <a:noFill/>
            <a:miter lim="800000"/>
            <a:headEnd/>
            <a:tailEnd/>
          </a:ln>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5123"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85" r:id="rId1"/>
    <p:sldLayoutId id="2147483786" r:id="rId2"/>
    <p:sldLayoutId id="2147483778" r:id="rId3"/>
    <p:sldLayoutId id="2147483779" r:id="rId4"/>
    <p:sldLayoutId id="2147483780" r:id="rId5"/>
    <p:sldLayoutId id="2147483781" r:id="rId6"/>
    <p:sldLayoutId id="2147483782" r:id="rId7"/>
    <p:sldLayoutId id="2147483783" r:id="rId8"/>
    <p:sldLayoutId id="2147483787" r:id="rId9"/>
    <p:sldLayoutId id="2147483788" r:id="rId10"/>
    <p:sldLayoutId id="2147483789"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6146"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6148"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84" r:id="rId1"/>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42900" indent="-342900" algn="l" defTabSz="912813" rtl="0" eaLnBrk="0" fontAlgn="base" hangingPunct="0">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indent="403225"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http://research.microsoft.com/workshops/FS2008/bios.aspx#LeeD" TargetMode="External"/><Relationship Id="rId7" Type="http://schemas.openxmlformats.org/officeDocument/2006/relationships/hyperlink" Target="http://research.microsoft.com/workshops/FS2008/bios.aspx#Vijay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research.microsoft.com/workshops/FS2008/bios.aspx#NatasaM" TargetMode="External"/><Relationship Id="rId5" Type="http://schemas.openxmlformats.org/officeDocument/2006/relationships/hyperlink" Target="http://research.microsoft.com/workshops/FS2008/bios.aspx#PeterM" TargetMode="External"/><Relationship Id="rId4" Type="http://schemas.openxmlformats.org/officeDocument/2006/relationships/hyperlink" Target="http://research.microsoft.com/workshops/FS2008/bios.aspx#Paul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7267" y="3891224"/>
            <a:ext cx="10239375" cy="1009065"/>
          </a:xfrm>
        </p:spPr>
        <p:txBody>
          <a:bodyPr rtlCol="0"/>
          <a:lstStyle/>
          <a:p>
            <a:pPr defTabSz="914363" fontAlgn="auto">
              <a:lnSpc>
                <a:spcPct val="120000"/>
              </a:lnSpc>
              <a:spcAft>
                <a:spcPts val="0"/>
              </a:spcAft>
              <a:defRPr/>
            </a:pPr>
            <a:r>
              <a:rPr lang="en-US" sz="2400" dirty="0" smtClean="0">
                <a:hlinkClick r:id="rId3" action="ppaction://hlinkfile"/>
              </a:rPr>
              <a:t>Lee Dirks</a:t>
            </a:r>
            <a:r>
              <a:rPr lang="en-US" sz="2400" dirty="0" smtClean="0"/>
              <a:t>, Microsoft External Research </a:t>
            </a:r>
            <a:r>
              <a:rPr lang="en-US" sz="2400" dirty="0" smtClean="0">
                <a:solidFill>
                  <a:schemeClr val="bg1">
                    <a:lumMod val="50000"/>
                    <a:lumOff val="50000"/>
                  </a:schemeClr>
                </a:solidFill>
              </a:rPr>
              <a:t>(moderator)</a:t>
            </a:r>
          </a:p>
          <a:p>
            <a:pPr defTabSz="914363" fontAlgn="auto">
              <a:lnSpc>
                <a:spcPct val="120000"/>
              </a:lnSpc>
              <a:spcAft>
                <a:spcPts val="0"/>
              </a:spcAft>
              <a:defRPr/>
            </a:pPr>
            <a:r>
              <a:rPr lang="en-US" sz="2400" dirty="0" smtClean="0">
                <a:hlinkClick r:id="rId4" action="ppaction://hlinkfile"/>
              </a:rPr>
              <a:t>Paul Ginsparg</a:t>
            </a:r>
            <a:r>
              <a:rPr lang="en-US" sz="2400" dirty="0" smtClean="0"/>
              <a:t>, Cornell University / arXiv.org</a:t>
            </a:r>
          </a:p>
          <a:p>
            <a:pPr defTabSz="914363" fontAlgn="auto">
              <a:lnSpc>
                <a:spcPct val="120000"/>
              </a:lnSpc>
              <a:spcAft>
                <a:spcPts val="0"/>
              </a:spcAft>
              <a:defRPr/>
            </a:pPr>
            <a:r>
              <a:rPr lang="en-US" sz="2400" dirty="0" smtClean="0">
                <a:hlinkClick r:id="rId5" action="ppaction://hlinkfile"/>
              </a:rPr>
              <a:t>Peter Murray-Rust</a:t>
            </a:r>
            <a:r>
              <a:rPr lang="en-US" sz="2400" dirty="0" smtClean="0"/>
              <a:t>, University of Cambridge </a:t>
            </a:r>
          </a:p>
          <a:p>
            <a:pPr defTabSz="914363" fontAlgn="auto">
              <a:lnSpc>
                <a:spcPct val="120000"/>
              </a:lnSpc>
              <a:spcAft>
                <a:spcPts val="0"/>
              </a:spcAft>
              <a:defRPr/>
            </a:pPr>
            <a:r>
              <a:rPr lang="en-US" sz="2400" dirty="0" smtClean="0">
                <a:hlinkClick r:id="rId6" action="ppaction://hlinkfile"/>
              </a:rPr>
              <a:t>Natasa Milic-Frayling</a:t>
            </a:r>
            <a:r>
              <a:rPr lang="en-US" sz="2400" dirty="0" smtClean="0"/>
              <a:t>, Microsoft Research – Cambridge</a:t>
            </a:r>
          </a:p>
          <a:p>
            <a:pPr defTabSz="914363" fontAlgn="auto">
              <a:lnSpc>
                <a:spcPct val="120000"/>
              </a:lnSpc>
              <a:spcAft>
                <a:spcPts val="0"/>
              </a:spcAft>
              <a:defRPr/>
            </a:pPr>
            <a:r>
              <a:rPr lang="en-US" sz="2400" dirty="0" smtClean="0">
                <a:hlinkClick r:id="rId7" action="ppaction://hlinkfile"/>
              </a:rPr>
              <a:t>Vijay Rajagopalan</a:t>
            </a:r>
            <a:r>
              <a:rPr lang="en-US" sz="2400" dirty="0" smtClean="0"/>
              <a:t>, Microsoft Corporation (Interoperability)   </a:t>
            </a:r>
            <a:endParaRPr lang="en-US" sz="2400" dirty="0" smtClean="0">
              <a:solidFill>
                <a:schemeClr val="bg1">
                  <a:lumMod val="75000"/>
                  <a:lumOff val="25000"/>
                </a:schemeClr>
              </a:solidFill>
            </a:endParaRPr>
          </a:p>
        </p:txBody>
      </p:sp>
      <p:sp>
        <p:nvSpPr>
          <p:cNvPr id="5" name="Title 1"/>
          <p:cNvSpPr>
            <a:spLocks noGrp="1"/>
          </p:cNvSpPr>
          <p:nvPr>
            <p:ph type="ctrTitle"/>
          </p:nvPr>
        </p:nvSpPr>
        <p:spPr>
          <a:xfrm>
            <a:off x="973413" y="1905001"/>
            <a:ext cx="11215412" cy="1825170"/>
          </a:xfrm>
        </p:spPr>
        <p:txBody>
          <a:bodyPr>
            <a:noAutofit/>
          </a:bodyPr>
          <a:lstStyle/>
          <a:p>
            <a:pPr>
              <a:lnSpc>
                <a:spcPct val="100000"/>
              </a:lnSpc>
              <a:spcBef>
                <a:spcPts val="0"/>
              </a:spcBef>
              <a:spcAft>
                <a:spcPts val="600"/>
              </a:spcAft>
            </a:pPr>
            <a:r>
              <a:rPr b="1" smtClean="0"/>
              <a:t>New Developments in </a:t>
            </a:r>
            <a:br>
              <a:rPr b="1" smtClean="0"/>
            </a:br>
            <a:r>
              <a:rPr b="1" smtClean="0"/>
              <a:t>Scholarly Communication</a:t>
            </a:r>
            <a:r>
              <a:rPr smtClean="0"/>
              <a:t> </a:t>
            </a:r>
            <a:endParaRPr lang="en-US" sz="3600" i="1" noProof="0" dirty="0">
              <a:solidFill>
                <a:schemeClr val="accent5">
                  <a:lumMod val="75000"/>
                </a:schemeClr>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Program Files\Microsoft Resource DVD Artwork\DVD_ART\BoxShots_Logos\MICROSOFT\Microsoft logo with new tagline black.png"/>
          <p:cNvPicPr>
            <a:picLocks noChangeAspect="1" noChangeArrowheads="1"/>
          </p:cNvPicPr>
          <p:nvPr/>
        </p:nvPicPr>
        <p:blipFill>
          <a:blip r:embed="rId3"/>
          <a:srcRect/>
          <a:stretch>
            <a:fillRect/>
          </a:stretch>
        </p:blipFill>
        <p:spPr bwMode="auto">
          <a:xfrm>
            <a:off x="3021013" y="2762250"/>
            <a:ext cx="6146800" cy="1333500"/>
          </a:xfrm>
          <a:prstGeom prst="rect">
            <a:avLst/>
          </a:prstGeom>
          <a:noFill/>
          <a:ln w="9525">
            <a:noFill/>
            <a:miter lim="800000"/>
            <a:headEnd/>
            <a:tailEnd/>
          </a:ln>
        </p:spPr>
      </p:pic>
      <p:sp>
        <p:nvSpPr>
          <p:cNvPr id="23555" name="Text Box 3"/>
          <p:cNvSpPr txBox="1">
            <a:spLocks noChangeArrowheads="1"/>
          </p:cNvSpPr>
          <p:nvPr/>
        </p:nvSpPr>
        <p:spPr bwMode="blackWhite">
          <a:xfrm>
            <a:off x="508000" y="6083300"/>
            <a:ext cx="11172825" cy="41592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sz="700">
                <a:solidFill>
                  <a:schemeClr val="bg1"/>
                </a:solidFill>
                <a:latin typeface="Segoe"/>
              </a:rPr>
              <a:t>© 2008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3_16x9">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Microsoft_Research_Faculty_Summit_Template_PPT03_16x9</Template>
  <TotalTime>0</TotalTime>
  <Words>465</Words>
  <Application>Microsoft Office PowerPoint</Application>
  <PresentationFormat>Custom</PresentationFormat>
  <Paragraphs>19</Paragraphs>
  <Slides>3</Slides>
  <Notes>3</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Microsoft_Research_Faculty_Summit_Template_PPT03_16x9</vt:lpstr>
      <vt:lpstr>White with Courier font for code slides</vt:lpstr>
      <vt:lpstr>Slide 1</vt:lpstr>
      <vt:lpstr>New Developments in  Scholarly Communication </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Developments in _x000b_Scholarly Communication</dc:title>
  <dc:subject>Research Facility Summit</dc:subject>
  <dc:creator/>
  <dc:description>Event Date: July 28 &amp; 29, 2008_x000d_
Event Location: Redmond, WA</dc:description>
  <cp:lastModifiedBy/>
  <cp:revision>1</cp:revision>
  <dcterms:created xsi:type="dcterms:W3CDTF">2008-07-28T00:46:33Z</dcterms:created>
  <dcterms:modified xsi:type="dcterms:W3CDTF">2008-08-01T17:03:55Z</dcterms:modified>
</cp:coreProperties>
</file>