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3"/>
  </p:notesMasterIdLst>
  <p:handoutMasterIdLst>
    <p:handoutMasterId r:id="rId24"/>
  </p:handoutMasterIdLst>
  <p:sldIdLst>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256" r:id="rId22"/>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varScale="1">
        <p:scale>
          <a:sx n="70" d="100"/>
          <a:sy n="70" d="100"/>
        </p:scale>
        <p:origin x="-462" y="-96"/>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37DEC-6B08-4413-9F42-D6A8EFD545AA}"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1EA1C-671B-4534-B5D4-4A982B853E32}" type="slidenum">
              <a:rPr lang="en-US"/>
              <a:pPr/>
              <a:t>10</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06354-C4ED-40C7-A617-426479F67567}" type="slidenum">
              <a:rPr lang="en-US"/>
              <a:pPr/>
              <a:t>11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F72C5-D297-43D0-9998-3E2E177C7B6D}" type="slidenum">
              <a:rPr lang="en-US"/>
              <a:pPr/>
              <a:t>12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63F8-12AC-40F7-98A3-A0AF93C01B2D}" type="slidenum">
              <a:rPr lang="en-US"/>
              <a:pPr/>
              <a:t>13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077DE-8BBC-47B1-8EAA-02DA0262F86C}" type="slidenum">
              <a:rPr lang="en-US"/>
              <a:pPr/>
              <a:t>14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A9D56-F0A7-4648-A436-38608BC5BA7D}"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BF9BF-1A5A-454E-9A59-1432AC75B2BC}" type="slidenum">
              <a:rPr lang="en-US"/>
              <a:pPr/>
              <a:t>16</a:t>
            </a:fld>
            <a:endParaRPr lang="en-US"/>
          </a:p>
        </p:txBody>
      </p:sp>
      <p:sp>
        <p:nvSpPr>
          <p:cNvPr id="88066"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7B1F-7C23-42EA-ADF6-0BB130128BA6}" type="slidenum">
              <a:rPr lang="en-US"/>
              <a:pPr/>
              <a:t>17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1A4DC-091D-4663-95B1-263095B010EB}" type="slidenum">
              <a:rPr lang="en-US"/>
              <a:pPr/>
              <a:t>18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6125A-69F5-4795-B80B-4CBF0DDE406F}" type="slidenum">
              <a:rPr lang="en-US"/>
              <a:pPr/>
              <a:t>19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98EEE-3167-483B-AD6B-2783B2764E47}" type="slidenum">
              <a:rPr lang="en-US"/>
              <a:pPr/>
              <a:t>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7/29/2008 3:01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29BEC-9266-4981-AC6D-47E26F46487F}" type="slidenum">
              <a:rPr lang="en-US"/>
              <a:pPr/>
              <a:t>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2C4E8-2CA8-4179-AE45-E5B6DFBE1506}" type="slidenum">
              <a:rPr lang="en-US"/>
              <a:pPr/>
              <a:t>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7A1CF-A55F-4216-97C8-D030D2859FB5}" type="slidenum">
              <a:rPr lang="en-US"/>
              <a:pPr/>
              <a:t>5</a:t>
            </a:fld>
            <a:endParaRPr lang="en-US"/>
          </a:p>
        </p:txBody>
      </p:sp>
      <p:sp>
        <p:nvSpPr>
          <p:cNvPr id="94210" name="Rectangle 2"/>
          <p:cNvSpPr>
            <a:spLocks noGrp="1" noRot="1" noChangeAspect="1" noChangeArrowheads="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34B72-3E66-4372-ADCE-582165DFD7DF}" type="slidenum">
              <a:rPr lang="en-US"/>
              <a:pPr/>
              <a:t>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F06D8-F6A8-4C1F-866F-BB40704A1E83}" type="slidenum">
              <a:rPr lang="en-US"/>
              <a:pPr/>
              <a:t>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13B95-B54C-4B16-8530-8B281431F767}" type="slidenum">
              <a:rPr lang="en-US"/>
              <a:pPr/>
              <a:t>8</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5A775-870B-4CE7-AA2C-A74F7DC8C0A1}" type="slidenum">
              <a:rPr lang="en-US"/>
              <a:pPr/>
              <a:t>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cloverlink.org/wiki/"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tcwest.tism.msu.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lampecli@msu.edu"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mailto:steinfie@msu.edu" TargetMode="External"/><Relationship Id="rId4" Type="http://schemas.openxmlformats.org/officeDocument/2006/relationships/hyperlink" Target="mailto:nellison@m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Stock_000005417487Small"/>
          <p:cNvPicPr>
            <a:picLocks noChangeAspect="1" noChangeArrowheads="1"/>
          </p:cNvPicPr>
          <p:nvPr/>
        </p:nvPicPr>
        <p:blipFill>
          <a:blip r:embed="rId3"/>
          <a:srcRect/>
          <a:stretch>
            <a:fillRect/>
          </a:stretch>
        </p:blipFill>
        <p:spPr bwMode="auto">
          <a:xfrm>
            <a:off x="7342909" y="4306167"/>
            <a:ext cx="4139122" cy="2066925"/>
          </a:xfrm>
          <a:prstGeom prst="rect">
            <a:avLst/>
          </a:prstGeom>
          <a:noFill/>
        </p:spPr>
      </p:pic>
      <p:sp>
        <p:nvSpPr>
          <p:cNvPr id="8" name="Title 7"/>
          <p:cNvSpPr>
            <a:spLocks noGrp="1"/>
          </p:cNvSpPr>
          <p:nvPr>
            <p:ph type="ctrTitle"/>
          </p:nvPr>
        </p:nvSpPr>
        <p:spPr/>
        <p:txBody>
          <a:bodyPr/>
          <a:lstStyle/>
          <a:p>
            <a:r>
              <a:rPr lang="en-US" dirty="0" smtClean="0"/>
              <a:t>Using Social Network Sites in Education</a:t>
            </a:r>
            <a:br>
              <a:rPr lang="en-US" dirty="0" smtClean="0"/>
            </a:br>
            <a:endParaRPr lang="en-US" dirty="0"/>
          </a:p>
        </p:txBody>
      </p:sp>
      <p:sp>
        <p:nvSpPr>
          <p:cNvPr id="9" name="Subtitle 8"/>
          <p:cNvSpPr>
            <a:spLocks noGrp="1"/>
          </p:cNvSpPr>
          <p:nvPr>
            <p:ph type="subTitle" idx="1"/>
          </p:nvPr>
        </p:nvSpPr>
        <p:spPr/>
        <p:txBody>
          <a:bodyPr/>
          <a:lstStyle/>
          <a:p>
            <a:r>
              <a:rPr lang="en-US" dirty="0" smtClean="0"/>
              <a:t>Cliff Lampe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Changes in Other Reported FB Uses</a:t>
            </a:r>
            <a:endParaRPr lang="en-US" dirty="0"/>
          </a:p>
        </p:txBody>
      </p:sp>
      <p:sp>
        <p:nvSpPr>
          <p:cNvPr id="4" name="Footer Placeholder 2"/>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pic>
        <p:nvPicPr>
          <p:cNvPr id="45060" name="Picture 4" descr="fb_uses"/>
          <p:cNvPicPr>
            <a:picLocks noChangeAspect="1" noChangeArrowheads="1"/>
          </p:cNvPicPr>
          <p:nvPr/>
        </p:nvPicPr>
        <p:blipFill>
          <a:blip r:embed="rId3"/>
          <a:srcRect/>
          <a:stretch>
            <a:fillRect/>
          </a:stretch>
        </p:blipFill>
        <p:spPr bwMode="auto">
          <a:xfrm>
            <a:off x="974198" y="1981200"/>
            <a:ext cx="10238316" cy="2895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Changes in Use Over Time</a:t>
            </a:r>
            <a:endParaRPr lang="en-US" dirty="0"/>
          </a:p>
        </p:txBody>
      </p:sp>
      <p:sp>
        <p:nvSpPr>
          <p:cNvPr id="49155" name="Rectangle 3"/>
          <p:cNvSpPr>
            <a:spLocks noGrp="1" noChangeArrowheads="1"/>
          </p:cNvSpPr>
          <p:nvPr>
            <p:ph type="body" idx="1"/>
          </p:nvPr>
        </p:nvSpPr>
        <p:spPr>
          <a:xfrm>
            <a:off x="507868" y="1905000"/>
            <a:ext cx="11173090" cy="2215991"/>
          </a:xfrm>
        </p:spPr>
        <p:txBody>
          <a:bodyPr/>
          <a:lstStyle/>
          <a:p>
            <a:pPr marL="0" indent="0">
              <a:buNone/>
            </a:pPr>
            <a:r>
              <a:rPr lang="en-US" i="1" dirty="0" smtClean="0"/>
              <a:t>“I would say when I first got [</a:t>
            </a:r>
            <a:r>
              <a:rPr lang="en-US" i="1" dirty="0" err="1" smtClean="0"/>
              <a:t>Facebook</a:t>
            </a:r>
            <a:r>
              <a:rPr lang="en-US" i="1" dirty="0" smtClean="0"/>
              <a:t>], it was such a novelty that I was on a lot just searching kind of in awe, looking at everyone’s profile to see what they’re really about.  And now after being on it a couple of years, all my close friends, I’ve looked at their profiles before.”</a:t>
            </a:r>
            <a:endParaRPr lang="en-US" i="1"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Changes in Audience Perception</a:t>
            </a:r>
            <a:endParaRPr lang="en-US" dirty="0"/>
          </a:p>
        </p:txBody>
      </p:sp>
      <p:sp>
        <p:nvSpPr>
          <p:cNvPr id="4" name="Footer Placeholder 2"/>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pic>
        <p:nvPicPr>
          <p:cNvPr id="46084" name="Picture 4" descr="fb_audience"/>
          <p:cNvPicPr>
            <a:picLocks noChangeAspect="1" noChangeArrowheads="1"/>
          </p:cNvPicPr>
          <p:nvPr/>
        </p:nvPicPr>
        <p:blipFill>
          <a:blip r:embed="rId3"/>
          <a:srcRect/>
          <a:stretch>
            <a:fillRect/>
          </a:stretch>
        </p:blipFill>
        <p:spPr bwMode="auto">
          <a:xfrm>
            <a:off x="3183371" y="1017028"/>
            <a:ext cx="5822084" cy="55166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Narratives of “Surveillance”</a:t>
            </a:r>
            <a:endParaRPr lang="en-US" dirty="0"/>
          </a:p>
        </p:txBody>
      </p:sp>
      <p:sp>
        <p:nvSpPr>
          <p:cNvPr id="50179" name="Rectangle 3"/>
          <p:cNvSpPr>
            <a:spLocks noGrp="1" noChangeArrowheads="1"/>
          </p:cNvSpPr>
          <p:nvPr>
            <p:ph type="body" idx="1"/>
          </p:nvPr>
        </p:nvSpPr>
        <p:spPr>
          <a:xfrm>
            <a:off x="507868" y="1412875"/>
            <a:ext cx="11173090" cy="2659190"/>
          </a:xfrm>
        </p:spPr>
        <p:txBody>
          <a:bodyPr/>
          <a:lstStyle/>
          <a:p>
            <a:pPr marL="0" indent="0">
              <a:buNone/>
            </a:pPr>
            <a:r>
              <a:rPr lang="en-US" i="1" dirty="0" smtClean="0"/>
              <a:t>“I’ve heard rumors – many people have told me that employers and people – admission committees look at your </a:t>
            </a:r>
            <a:r>
              <a:rPr lang="en-US" i="1" dirty="0" err="1" smtClean="0"/>
              <a:t>Facebook</a:t>
            </a:r>
            <a:r>
              <a:rPr lang="en-US" i="1" dirty="0" smtClean="0"/>
              <a:t> profiles and see what you put in them.  And any pictures of me at a party, I’ve untagged myself in.  I don’t really want to convey a message of – which I’m not a big partier at all – but I just don’t want somebody getting the wrong impression.”</a:t>
            </a:r>
            <a:endParaRPr lang="en-US" i="1"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Users Report Profile Management Strategies</a:t>
            </a:r>
            <a:endParaRPr lang="en-US" dirty="0"/>
          </a:p>
        </p:txBody>
      </p:sp>
      <p:sp>
        <p:nvSpPr>
          <p:cNvPr id="51203" name="Rectangle 3"/>
          <p:cNvSpPr>
            <a:spLocks noGrp="1" noChangeArrowheads="1"/>
          </p:cNvSpPr>
          <p:nvPr>
            <p:ph type="body" idx="1"/>
          </p:nvPr>
        </p:nvSpPr>
        <p:spPr>
          <a:xfrm>
            <a:off x="507868" y="1905000"/>
            <a:ext cx="10704645" cy="2659190"/>
          </a:xfrm>
        </p:spPr>
        <p:txBody>
          <a:bodyPr/>
          <a:lstStyle/>
          <a:p>
            <a:pPr marL="0" indent="0">
              <a:buNone/>
            </a:pPr>
            <a:r>
              <a:rPr lang="en-US" i="1" dirty="0" smtClean="0"/>
              <a:t>“ I definitely wipe out my feed, not a lot shows on it.  If it does, it’s new pictures that I’ve posted or something like that.  But, yes, I’ve definitely become aware of it, I think as it’s gotten a lot bigger.  Before, it was so small it didn’t really matter and people - but now it’s getting a little bit more invasive, so yes, I keep – that.”</a:t>
            </a:r>
            <a:endParaRPr lang="en-US" i="1"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Changes in Attitudes towards FB</a:t>
            </a:r>
            <a:endParaRPr lang="en-US" dirty="0"/>
          </a:p>
        </p:txBody>
      </p:sp>
      <p:sp>
        <p:nvSpPr>
          <p:cNvPr id="4" name="Footer Placeholder 2"/>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pic>
        <p:nvPicPr>
          <p:cNvPr id="47108" name="Picture 4" descr="fb_attitudes"/>
          <p:cNvPicPr>
            <a:picLocks noChangeAspect="1" noChangeArrowheads="1"/>
          </p:cNvPicPr>
          <p:nvPr/>
        </p:nvPicPr>
        <p:blipFill>
          <a:blip r:embed="rId3"/>
          <a:srcRect/>
          <a:stretch>
            <a:fillRect/>
          </a:stretch>
        </p:blipFill>
        <p:spPr bwMode="auto">
          <a:xfrm>
            <a:off x="974198" y="1828800"/>
            <a:ext cx="10238316" cy="3200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417487Small"/>
          <p:cNvPicPr>
            <a:picLocks noChangeAspect="1" noChangeArrowheads="1"/>
          </p:cNvPicPr>
          <p:nvPr/>
        </p:nvPicPr>
        <p:blipFill>
          <a:blip r:embed="rId3"/>
          <a:srcRect/>
          <a:stretch>
            <a:fillRect/>
          </a:stretch>
        </p:blipFill>
        <p:spPr bwMode="auto">
          <a:xfrm>
            <a:off x="7342909" y="4306167"/>
            <a:ext cx="4139122" cy="2066925"/>
          </a:xfrm>
          <a:prstGeom prst="rect">
            <a:avLst/>
          </a:prstGeom>
          <a:noFill/>
        </p:spPr>
      </p:pic>
      <p:sp>
        <p:nvSpPr>
          <p:cNvPr id="8" name="Title 7"/>
          <p:cNvSpPr>
            <a:spLocks noGrp="1"/>
          </p:cNvSpPr>
          <p:nvPr>
            <p:ph type="ctrTitle"/>
          </p:nvPr>
        </p:nvSpPr>
        <p:spPr/>
        <p:txBody>
          <a:bodyPr/>
          <a:lstStyle/>
          <a:p>
            <a:r>
              <a:rPr lang="en-US" dirty="0" smtClean="0"/>
              <a:t>SNS for Rural Youth</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“Bright Flight” from Rural Michigan</a:t>
            </a:r>
            <a:endParaRPr lang="en-US" dirty="0"/>
          </a:p>
        </p:txBody>
      </p:sp>
      <p:sp>
        <p:nvSpPr>
          <p:cNvPr id="89091" name="Rectangle 3"/>
          <p:cNvSpPr>
            <a:spLocks noGrp="1" noChangeArrowheads="1"/>
          </p:cNvSpPr>
          <p:nvPr>
            <p:ph type="body" idx="1"/>
          </p:nvPr>
        </p:nvSpPr>
        <p:spPr>
          <a:xfrm>
            <a:off x="507868" y="1412875"/>
            <a:ext cx="11173090" cy="2696123"/>
          </a:xfrm>
        </p:spPr>
        <p:txBody>
          <a:bodyPr/>
          <a:lstStyle/>
          <a:p>
            <a:pPr>
              <a:spcBef>
                <a:spcPts val="2400"/>
              </a:spcBef>
              <a:buNone/>
            </a:pPr>
            <a:r>
              <a:rPr lang="en-US" dirty="0" smtClean="0"/>
              <a:t>Look back, rather than come back.</a:t>
            </a:r>
            <a:endParaRPr lang="en-US" dirty="0" smtClean="0">
              <a:hlinkClick r:id="rId3"/>
            </a:endParaRPr>
          </a:p>
          <a:p>
            <a:pPr>
              <a:spcBef>
                <a:spcPts val="2400"/>
              </a:spcBef>
              <a:buNone/>
            </a:pPr>
            <a:endParaRPr lang="en-US" dirty="0" smtClean="0">
              <a:hlinkClick r:id="rId3"/>
            </a:endParaRPr>
          </a:p>
          <a:p>
            <a:pPr>
              <a:spcBef>
                <a:spcPts val="2400"/>
              </a:spcBef>
            </a:pPr>
            <a:r>
              <a:rPr lang="en-US" dirty="0" smtClean="0">
                <a:hlinkClick r:id="rId3"/>
              </a:rPr>
              <a:t>http://cloverlink.org/wiki/</a:t>
            </a:r>
            <a:endParaRPr lang="en-US" dirty="0" smtClean="0"/>
          </a:p>
          <a:p>
            <a:pPr>
              <a:spcBef>
                <a:spcPts val="2400"/>
              </a:spcBef>
            </a:pPr>
            <a:r>
              <a:rPr lang="en-US" dirty="0" smtClean="0">
                <a:hlinkClick r:id="rId4"/>
              </a:rPr>
              <a:t>http://tcwest.tism.msu.edu/</a:t>
            </a:r>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smtClean="0"/>
              <a:t>Obligatory promotional slide</a:t>
            </a:r>
            <a:endParaRPr lang="en-US"/>
          </a:p>
        </p:txBody>
      </p:sp>
      <p:sp>
        <p:nvSpPr>
          <p:cNvPr id="1027" name="Rectangle 3"/>
          <p:cNvSpPr>
            <a:spLocks noGrp="1" noChangeArrowheads="1"/>
          </p:cNvSpPr>
          <p:nvPr>
            <p:ph type="body" idx="1"/>
          </p:nvPr>
        </p:nvSpPr>
        <p:spPr>
          <a:xfrm>
            <a:off x="507868" y="1412875"/>
            <a:ext cx="10922132" cy="5336846"/>
          </a:xfrm>
        </p:spPr>
        <p:txBody>
          <a:bodyPr/>
          <a:lstStyle/>
          <a:p>
            <a:r>
              <a:rPr lang="en-US" dirty="0" smtClean="0"/>
              <a:t>Online Social Network Use, Self-esteem, and Social Capital:  A Longitudinal Analysis</a:t>
            </a:r>
          </a:p>
          <a:p>
            <a:pPr lvl="1"/>
            <a:r>
              <a:rPr lang="en-US" dirty="0" err="1" smtClean="0"/>
              <a:t>Steinfield</a:t>
            </a:r>
            <a:r>
              <a:rPr lang="en-US" dirty="0" smtClean="0"/>
              <a:t>, Ellison, Lampe (Journal of Developmental Psychology)</a:t>
            </a:r>
          </a:p>
          <a:p>
            <a:pPr>
              <a:spcBef>
                <a:spcPts val="2400"/>
              </a:spcBef>
            </a:pPr>
            <a:r>
              <a:rPr lang="en-US" dirty="0" smtClean="0"/>
              <a:t>Changes in Participation and Perception of </a:t>
            </a:r>
            <a:r>
              <a:rPr lang="en-US" dirty="0" err="1" smtClean="0"/>
              <a:t>Facebook</a:t>
            </a:r>
            <a:endParaRPr lang="en-US" dirty="0" smtClean="0"/>
          </a:p>
          <a:p>
            <a:pPr lvl="1"/>
            <a:r>
              <a:rPr lang="en-US" dirty="0" smtClean="0"/>
              <a:t>Lampe, Ellison, </a:t>
            </a:r>
            <a:r>
              <a:rPr lang="en-US" dirty="0" err="1" smtClean="0"/>
              <a:t>Steinfield</a:t>
            </a:r>
            <a:r>
              <a:rPr lang="en-US" dirty="0" smtClean="0"/>
              <a:t> (CSCW)</a:t>
            </a:r>
          </a:p>
          <a:p>
            <a:pPr>
              <a:spcBef>
                <a:spcPts val="2400"/>
              </a:spcBef>
            </a:pPr>
            <a:r>
              <a:rPr lang="en-US" dirty="0" smtClean="0"/>
              <a:t>Social Network Sites and Society: Current Trends and Future Possibilities </a:t>
            </a:r>
          </a:p>
          <a:p>
            <a:pPr lvl="1"/>
            <a:r>
              <a:rPr lang="en-US" dirty="0" smtClean="0"/>
              <a:t>Ellison, Lampe, </a:t>
            </a:r>
            <a:r>
              <a:rPr lang="en-US" dirty="0" err="1" smtClean="0"/>
              <a:t>Steinfield</a:t>
            </a:r>
            <a:r>
              <a:rPr lang="en-US" dirty="0" smtClean="0"/>
              <a:t> (Interactions)</a:t>
            </a:r>
          </a:p>
          <a:p>
            <a:endParaRPr lang="en-US" dirty="0" smtClean="0"/>
          </a:p>
          <a:p>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Thanks!</a:t>
            </a:r>
            <a:endParaRPr lang="en-US"/>
          </a:p>
        </p:txBody>
      </p:sp>
      <p:sp>
        <p:nvSpPr>
          <p:cNvPr id="54275" name="Rectangle 3"/>
          <p:cNvSpPr>
            <a:spLocks noGrp="1" noChangeArrowheads="1"/>
          </p:cNvSpPr>
          <p:nvPr>
            <p:ph type="body" idx="1"/>
          </p:nvPr>
        </p:nvSpPr>
        <p:spPr>
          <a:xfrm>
            <a:off x="507868" y="1412875"/>
            <a:ext cx="11173090" cy="3994940"/>
          </a:xfrm>
        </p:spPr>
        <p:txBody>
          <a:bodyPr/>
          <a:lstStyle/>
          <a:p>
            <a:r>
              <a:rPr lang="en-US" dirty="0" smtClean="0"/>
              <a:t>Cliff Lampe</a:t>
            </a:r>
          </a:p>
          <a:p>
            <a:pPr lvl="1"/>
            <a:r>
              <a:rPr lang="en-US" dirty="0" smtClean="0">
                <a:hlinkClick r:id="rId3"/>
              </a:rPr>
              <a:t>lampecli@msu.edu</a:t>
            </a:r>
            <a:endParaRPr lang="en-US" dirty="0" smtClean="0"/>
          </a:p>
          <a:p>
            <a:pPr>
              <a:spcBef>
                <a:spcPts val="3000"/>
              </a:spcBef>
            </a:pPr>
            <a:r>
              <a:rPr lang="en-US" dirty="0" smtClean="0"/>
              <a:t>Nicole Ellison</a:t>
            </a:r>
          </a:p>
          <a:p>
            <a:pPr lvl="1"/>
            <a:r>
              <a:rPr lang="en-US" dirty="0" smtClean="0">
                <a:hlinkClick r:id="rId4"/>
              </a:rPr>
              <a:t>nellison@msu.edu</a:t>
            </a:r>
            <a:endParaRPr lang="en-US" dirty="0" smtClean="0"/>
          </a:p>
          <a:p>
            <a:pPr>
              <a:spcBef>
                <a:spcPts val="3000"/>
              </a:spcBef>
            </a:pPr>
            <a:r>
              <a:rPr lang="en-US" dirty="0" smtClean="0"/>
              <a:t>Charles </a:t>
            </a:r>
            <a:r>
              <a:rPr lang="en-US" dirty="0" err="1" smtClean="0"/>
              <a:t>Steinfield</a:t>
            </a:r>
            <a:endParaRPr lang="en-US" dirty="0" smtClean="0"/>
          </a:p>
          <a:p>
            <a:pPr lvl="1"/>
            <a:r>
              <a:rPr lang="en-US" dirty="0" smtClean="0">
                <a:hlinkClick r:id="rId5"/>
              </a:rPr>
              <a:t>steinfie@msu.edu</a:t>
            </a:r>
            <a:endParaRPr lang="en-US" dirty="0" smtClean="0"/>
          </a:p>
          <a:p>
            <a:pPr lvl="1"/>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4672383" y="2286000"/>
            <a:ext cx="6907001" cy="938719"/>
          </a:xfrm>
          <a:prstGeom prst="rect">
            <a:avLst/>
          </a:prstGeom>
          <a:noFill/>
          <a:ln w="9525">
            <a:noFill/>
            <a:miter lim="800000"/>
            <a:headEnd/>
            <a:tailEnd/>
          </a:ln>
        </p:spPr>
        <p:txBody>
          <a:bodyPr>
            <a:spAutoFit/>
          </a:bodyPr>
          <a:lstStyle/>
          <a:p>
            <a:pPr>
              <a:spcBef>
                <a:spcPct val="50000"/>
              </a:spcBef>
            </a:pPr>
            <a:endParaRPr lang="en-US" sz="2800" dirty="0">
              <a:solidFill>
                <a:schemeClr val="bg1"/>
              </a:solidFill>
            </a:endParaRPr>
          </a:p>
          <a:p>
            <a:pPr>
              <a:spcBef>
                <a:spcPct val="50000"/>
              </a:spcBef>
            </a:pPr>
            <a:endParaRPr lang="en-US" b="0" dirty="0"/>
          </a:p>
        </p:txBody>
      </p:sp>
      <p:pic>
        <p:nvPicPr>
          <p:cNvPr id="23562" name="Picture 10" descr="fb_homepage"/>
          <p:cNvPicPr>
            <a:picLocks noChangeAspect="1" noChangeArrowheads="1"/>
          </p:cNvPicPr>
          <p:nvPr/>
        </p:nvPicPr>
        <p:blipFill>
          <a:blip r:embed="rId3"/>
          <a:srcRect/>
          <a:stretch>
            <a:fillRect/>
          </a:stretch>
        </p:blipFill>
        <p:spPr bwMode="auto">
          <a:xfrm>
            <a:off x="988670" y="1787236"/>
            <a:ext cx="2613512" cy="3009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7"/>
          <p:cNvSpPr>
            <a:spLocks noGrp="1"/>
          </p:cNvSpPr>
          <p:nvPr>
            <p:ph type="ctrTitle"/>
          </p:nvPr>
        </p:nvSpPr>
        <p:spPr>
          <a:xfrm>
            <a:off x="3647342" y="2708565"/>
            <a:ext cx="2781168" cy="755072"/>
          </a:xfrm>
        </p:spPr>
        <p:txBody>
          <a:bodyPr/>
          <a:lstStyle/>
          <a:p>
            <a:r>
              <a:rPr lang="en-US" dirty="0" err="1" smtClean="0"/>
              <a:t>Facebook</a:t>
            </a:r>
            <a:endParaRPr lang="en-US" dirty="0"/>
          </a:p>
        </p:txBody>
      </p:sp>
      <p:pic>
        <p:nvPicPr>
          <p:cNvPr id="12" name="Picture 6" descr="iStock_000005417487Small"/>
          <p:cNvPicPr>
            <a:picLocks noChangeAspect="1" noChangeArrowheads="1"/>
          </p:cNvPicPr>
          <p:nvPr/>
        </p:nvPicPr>
        <p:blipFill>
          <a:blip r:embed="rId4"/>
          <a:srcRect/>
          <a:stretch>
            <a:fillRect/>
          </a:stretch>
        </p:blipFill>
        <p:spPr bwMode="auto">
          <a:xfrm>
            <a:off x="7342909" y="4306167"/>
            <a:ext cx="4139122" cy="206692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Talk Outline</a:t>
            </a:r>
            <a:endParaRPr lang="en-US"/>
          </a:p>
        </p:txBody>
      </p:sp>
      <p:sp>
        <p:nvSpPr>
          <p:cNvPr id="67587" name="Rectangle 3"/>
          <p:cNvSpPr>
            <a:spLocks noGrp="1" noChangeArrowheads="1"/>
          </p:cNvSpPr>
          <p:nvPr>
            <p:ph type="body" idx="1"/>
          </p:nvPr>
        </p:nvSpPr>
        <p:spPr>
          <a:xfrm>
            <a:off x="507868" y="1412875"/>
            <a:ext cx="11173090" cy="1945148"/>
          </a:xfrm>
        </p:spPr>
        <p:txBody>
          <a:bodyPr/>
          <a:lstStyle/>
          <a:p>
            <a:pPr>
              <a:spcBef>
                <a:spcPts val="2400"/>
              </a:spcBef>
            </a:pPr>
            <a:r>
              <a:rPr lang="en-US" dirty="0" smtClean="0"/>
              <a:t>General reflections on “</a:t>
            </a:r>
            <a:r>
              <a:rPr lang="en-US" dirty="0" err="1" smtClean="0"/>
              <a:t>proffing</a:t>
            </a:r>
            <a:r>
              <a:rPr lang="en-US" dirty="0" smtClean="0"/>
              <a:t>” and social network sites</a:t>
            </a:r>
          </a:p>
          <a:p>
            <a:pPr>
              <a:spcBef>
                <a:spcPts val="2400"/>
              </a:spcBef>
            </a:pPr>
            <a:r>
              <a:rPr lang="en-US" dirty="0" smtClean="0"/>
              <a:t>Some findings from surveys of </a:t>
            </a:r>
            <a:r>
              <a:rPr lang="en-US" dirty="0" err="1" smtClean="0"/>
              <a:t>Facebook</a:t>
            </a:r>
            <a:r>
              <a:rPr lang="en-US" dirty="0" smtClean="0"/>
              <a:t> users</a:t>
            </a:r>
          </a:p>
          <a:p>
            <a:pPr>
              <a:spcBef>
                <a:spcPts val="2400"/>
              </a:spcBef>
            </a:pPr>
            <a:r>
              <a:rPr lang="en-US" dirty="0" smtClean="0"/>
              <a:t>Social network sites for rural youth</a:t>
            </a:r>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15938" y="228600"/>
            <a:ext cx="11164887" cy="1329595"/>
          </a:xfrm>
        </p:spPr>
        <p:txBody>
          <a:bodyPr/>
          <a:lstStyle/>
          <a:p>
            <a:r>
              <a:rPr lang="en-US" dirty="0" smtClean="0"/>
              <a:t>How Does </a:t>
            </a:r>
            <a:r>
              <a:rPr lang="en-US" dirty="0" err="1" smtClean="0"/>
              <a:t>Facebook</a:t>
            </a:r>
            <a:r>
              <a:rPr lang="en-US" dirty="0" smtClean="0"/>
              <a:t> Change the Instructor-student Relationship?</a:t>
            </a:r>
            <a:endParaRPr lang="en-US" dirty="0"/>
          </a:p>
        </p:txBody>
      </p:sp>
      <p:sp>
        <p:nvSpPr>
          <p:cNvPr id="83971" name="Rectangle 3"/>
          <p:cNvSpPr>
            <a:spLocks noGrp="1" noChangeArrowheads="1"/>
          </p:cNvSpPr>
          <p:nvPr>
            <p:ph type="body" idx="1"/>
          </p:nvPr>
        </p:nvSpPr>
        <p:spPr>
          <a:xfrm>
            <a:off x="507868" y="1905000"/>
            <a:ext cx="11173090" cy="2696123"/>
          </a:xfrm>
        </p:spPr>
        <p:txBody>
          <a:bodyPr/>
          <a:lstStyle/>
          <a:p>
            <a:pPr>
              <a:spcBef>
                <a:spcPts val="2400"/>
              </a:spcBef>
            </a:pPr>
            <a:r>
              <a:rPr lang="en-US" dirty="0" smtClean="0"/>
              <a:t>Strategies for </a:t>
            </a:r>
            <a:r>
              <a:rPr lang="en-US" dirty="0" err="1" smtClean="0"/>
              <a:t>friending</a:t>
            </a:r>
            <a:r>
              <a:rPr lang="en-US" dirty="0" smtClean="0"/>
              <a:t> students</a:t>
            </a:r>
          </a:p>
          <a:p>
            <a:pPr>
              <a:spcBef>
                <a:spcPts val="2400"/>
              </a:spcBef>
            </a:pPr>
            <a:r>
              <a:rPr lang="en-US" dirty="0" smtClean="0"/>
              <a:t>Common experiences for students</a:t>
            </a:r>
          </a:p>
          <a:p>
            <a:pPr>
              <a:spcBef>
                <a:spcPts val="2400"/>
              </a:spcBef>
            </a:pPr>
            <a:r>
              <a:rPr lang="en-US" dirty="0" smtClean="0"/>
              <a:t>Increased “cohort” effects</a:t>
            </a:r>
          </a:p>
          <a:p>
            <a:pPr>
              <a:spcBef>
                <a:spcPts val="2400"/>
              </a:spcBef>
            </a:pPr>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417487Small"/>
          <p:cNvPicPr>
            <a:picLocks noChangeAspect="1" noChangeArrowheads="1"/>
          </p:cNvPicPr>
          <p:nvPr/>
        </p:nvPicPr>
        <p:blipFill>
          <a:blip r:embed="rId3"/>
          <a:srcRect/>
          <a:stretch>
            <a:fillRect/>
          </a:stretch>
        </p:blipFill>
        <p:spPr bwMode="auto">
          <a:xfrm>
            <a:off x="7342909" y="4306167"/>
            <a:ext cx="4139122" cy="2066925"/>
          </a:xfrm>
          <a:prstGeom prst="rect">
            <a:avLst/>
          </a:prstGeom>
          <a:noFill/>
        </p:spPr>
      </p:pic>
      <p:sp>
        <p:nvSpPr>
          <p:cNvPr id="8" name="Title 7"/>
          <p:cNvSpPr>
            <a:spLocks noGrp="1"/>
          </p:cNvSpPr>
          <p:nvPr>
            <p:ph type="ctrTitle"/>
          </p:nvPr>
        </p:nvSpPr>
        <p:spPr/>
        <p:txBody>
          <a:bodyPr/>
          <a:lstStyle/>
          <a:p>
            <a:r>
              <a:rPr lang="en-US" dirty="0" smtClean="0"/>
              <a:t>How Are Students Using </a:t>
            </a:r>
            <a:r>
              <a:rPr lang="en-US" dirty="0" err="1" smtClean="0"/>
              <a:t>Facebook</a:t>
            </a:r>
            <a:r>
              <a:rPr lang="en-US" dirty="0" smtClean="0"/>
              <a:t> for Education and Social Activities?</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Methods</a:t>
            </a:r>
            <a:endParaRPr lang="en-US"/>
          </a:p>
        </p:txBody>
      </p:sp>
      <p:sp>
        <p:nvSpPr>
          <p:cNvPr id="44035" name="Rectangle 3"/>
          <p:cNvSpPr>
            <a:spLocks noGrp="1" noChangeArrowheads="1"/>
          </p:cNvSpPr>
          <p:nvPr>
            <p:ph type="body" idx="1"/>
          </p:nvPr>
        </p:nvSpPr>
        <p:spPr>
          <a:xfrm>
            <a:off x="507868" y="1412875"/>
            <a:ext cx="11173090" cy="3834896"/>
          </a:xfrm>
        </p:spPr>
        <p:txBody>
          <a:bodyPr/>
          <a:lstStyle/>
          <a:p>
            <a:r>
              <a:rPr lang="en-US" dirty="0" smtClean="0"/>
              <a:t>Cohort survey</a:t>
            </a:r>
          </a:p>
          <a:p>
            <a:endParaRPr lang="en-US" dirty="0" smtClean="0"/>
          </a:p>
          <a:p>
            <a:endParaRPr lang="en-US" dirty="0" smtClean="0"/>
          </a:p>
          <a:p>
            <a:endParaRPr lang="en-US" dirty="0" smtClean="0"/>
          </a:p>
          <a:p>
            <a:endParaRPr lang="en-US" dirty="0" smtClean="0"/>
          </a:p>
          <a:p>
            <a:pPr>
              <a:spcBef>
                <a:spcPts val="2400"/>
              </a:spcBef>
            </a:pPr>
            <a:r>
              <a:rPr lang="en-US" dirty="0" smtClean="0"/>
              <a:t>Interviews</a:t>
            </a:r>
          </a:p>
          <a:p>
            <a:pPr lvl="1"/>
            <a:r>
              <a:rPr lang="en-US" dirty="0" smtClean="0"/>
              <a:t>18 respondents to surveys in 2007</a:t>
            </a:r>
            <a:endParaRPr lang="en-US" dirty="0"/>
          </a:p>
        </p:txBody>
      </p:sp>
      <p:sp>
        <p:nvSpPr>
          <p:cNvPr id="5"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pic>
        <p:nvPicPr>
          <p:cNvPr id="44038" name="Picture 6" descr="response_rate"/>
          <p:cNvPicPr>
            <a:picLocks noChangeAspect="1" noChangeArrowheads="1"/>
          </p:cNvPicPr>
          <p:nvPr/>
        </p:nvPicPr>
        <p:blipFill>
          <a:blip r:embed="rId3"/>
          <a:srcRect/>
          <a:stretch>
            <a:fillRect/>
          </a:stretch>
        </p:blipFill>
        <p:spPr bwMode="auto">
          <a:xfrm>
            <a:off x="962941" y="2078754"/>
            <a:ext cx="5131472" cy="1803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I Use </a:t>
            </a:r>
            <a:r>
              <a:rPr lang="en-US" dirty="0" err="1" smtClean="0"/>
              <a:t>Facebook</a:t>
            </a:r>
            <a:r>
              <a:rPr lang="en-US" dirty="0" smtClean="0"/>
              <a:t> To…</a:t>
            </a:r>
            <a:endParaRPr lang="en-US" dirty="0"/>
          </a:p>
        </p:txBody>
      </p:sp>
      <p:sp>
        <p:nvSpPr>
          <p:cNvPr id="68611" name="Rectangle 3"/>
          <p:cNvSpPr>
            <a:spLocks noGrp="1" noChangeArrowheads="1"/>
          </p:cNvSpPr>
          <p:nvPr>
            <p:ph type="body" idx="1"/>
          </p:nvPr>
        </p:nvSpPr>
        <p:spPr>
          <a:xfrm>
            <a:off x="507868" y="1412875"/>
            <a:ext cx="7832568" cy="4253472"/>
          </a:xfrm>
        </p:spPr>
        <p:txBody>
          <a:bodyPr/>
          <a:lstStyle/>
          <a:p>
            <a:r>
              <a:rPr lang="en-US" dirty="0" smtClean="0"/>
              <a:t>Arrange a study group or meeting</a:t>
            </a:r>
          </a:p>
          <a:p>
            <a:pPr lvl="1"/>
            <a:r>
              <a:rPr lang="en-US" dirty="0" smtClean="0"/>
              <a:t>43%</a:t>
            </a:r>
          </a:p>
          <a:p>
            <a:pPr>
              <a:spcBef>
                <a:spcPts val="2400"/>
              </a:spcBef>
            </a:pPr>
            <a:r>
              <a:rPr lang="en-US" dirty="0" smtClean="0"/>
              <a:t>Collaborate on an assignment in a way that your instructor would like</a:t>
            </a:r>
          </a:p>
          <a:p>
            <a:pPr lvl="1"/>
            <a:r>
              <a:rPr lang="en-US" dirty="0" smtClean="0"/>
              <a:t>30%</a:t>
            </a:r>
          </a:p>
          <a:p>
            <a:pPr>
              <a:spcBef>
                <a:spcPts val="2400"/>
              </a:spcBef>
            </a:pPr>
            <a:r>
              <a:rPr lang="en-US" dirty="0" smtClean="0"/>
              <a:t>Collaborate on an assignment in a way that your instructor might not like</a:t>
            </a:r>
          </a:p>
          <a:p>
            <a:pPr lvl="1"/>
            <a:r>
              <a:rPr lang="en-US" dirty="0" smtClean="0"/>
              <a:t>8%</a:t>
            </a:r>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I Use </a:t>
            </a:r>
            <a:r>
              <a:rPr lang="en-US" dirty="0" err="1" smtClean="0"/>
              <a:t>Facebook</a:t>
            </a:r>
            <a:r>
              <a:rPr lang="en-US" dirty="0" smtClean="0"/>
              <a:t> To…</a:t>
            </a:r>
            <a:endParaRPr lang="en-US" dirty="0"/>
          </a:p>
        </p:txBody>
      </p:sp>
      <p:sp>
        <p:nvSpPr>
          <p:cNvPr id="69635" name="Rectangle 3"/>
          <p:cNvSpPr>
            <a:spLocks noGrp="1" noChangeArrowheads="1"/>
          </p:cNvSpPr>
          <p:nvPr>
            <p:ph type="body" idx="1"/>
          </p:nvPr>
        </p:nvSpPr>
        <p:spPr>
          <a:xfrm>
            <a:off x="507867" y="1412875"/>
            <a:ext cx="8095805" cy="4795159"/>
          </a:xfrm>
        </p:spPr>
        <p:txBody>
          <a:bodyPr/>
          <a:lstStyle/>
          <a:p>
            <a:r>
              <a:rPr lang="en-US" dirty="0" smtClean="0"/>
              <a:t>View the profile of another student in one of your classes</a:t>
            </a:r>
          </a:p>
          <a:p>
            <a:pPr lvl="1"/>
            <a:r>
              <a:rPr lang="en-US" dirty="0" smtClean="0"/>
              <a:t>79%</a:t>
            </a:r>
          </a:p>
          <a:p>
            <a:pPr>
              <a:spcBef>
                <a:spcPts val="2400"/>
              </a:spcBef>
            </a:pPr>
            <a:r>
              <a:rPr lang="en-US" dirty="0" smtClean="0"/>
              <a:t>View the profile of a professor or TA</a:t>
            </a:r>
          </a:p>
          <a:p>
            <a:pPr lvl="1"/>
            <a:r>
              <a:rPr lang="en-US" dirty="0" smtClean="0"/>
              <a:t>20%</a:t>
            </a:r>
          </a:p>
          <a:p>
            <a:pPr>
              <a:spcBef>
                <a:spcPts val="2400"/>
              </a:spcBef>
            </a:pPr>
            <a:r>
              <a:rPr lang="en-US" dirty="0" smtClean="0"/>
              <a:t>Contact another student with a question related to a class or schoolwork</a:t>
            </a:r>
          </a:p>
          <a:p>
            <a:pPr lvl="1"/>
            <a:r>
              <a:rPr lang="en-US" dirty="0" smtClean="0"/>
              <a:t>63%</a:t>
            </a:r>
          </a:p>
          <a:p>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I Use </a:t>
            </a:r>
            <a:r>
              <a:rPr lang="en-US" dirty="0" err="1" smtClean="0"/>
              <a:t>Facebook</a:t>
            </a:r>
            <a:r>
              <a:rPr lang="en-US" dirty="0" smtClean="0"/>
              <a:t> To…</a:t>
            </a:r>
            <a:endParaRPr lang="en-US" dirty="0"/>
          </a:p>
        </p:txBody>
      </p:sp>
      <p:sp>
        <p:nvSpPr>
          <p:cNvPr id="82947" name="Rectangle 3"/>
          <p:cNvSpPr>
            <a:spLocks noGrp="1" noChangeArrowheads="1"/>
          </p:cNvSpPr>
          <p:nvPr>
            <p:ph type="body" idx="1"/>
          </p:nvPr>
        </p:nvSpPr>
        <p:spPr>
          <a:xfrm>
            <a:off x="507868" y="1412875"/>
            <a:ext cx="6862750" cy="2585323"/>
          </a:xfrm>
        </p:spPr>
        <p:txBody>
          <a:bodyPr/>
          <a:lstStyle/>
          <a:p>
            <a:r>
              <a:rPr lang="en-US" dirty="0" smtClean="0"/>
              <a:t>Discuss class or schoolwork</a:t>
            </a:r>
          </a:p>
          <a:p>
            <a:pPr lvl="1"/>
            <a:r>
              <a:rPr lang="en-US" dirty="0" smtClean="0"/>
              <a:t>49%</a:t>
            </a:r>
          </a:p>
          <a:p>
            <a:pPr>
              <a:spcBef>
                <a:spcPts val="2400"/>
              </a:spcBef>
            </a:pPr>
            <a:r>
              <a:rPr lang="en-US" dirty="0" smtClean="0"/>
              <a:t>Do something on </a:t>
            </a:r>
            <a:r>
              <a:rPr lang="en-US" dirty="0" err="1" smtClean="0"/>
              <a:t>Facebook</a:t>
            </a:r>
            <a:r>
              <a:rPr lang="en-US" dirty="0" smtClean="0"/>
              <a:t> as part of an assigned class exercise</a:t>
            </a:r>
          </a:p>
          <a:p>
            <a:pPr lvl="1"/>
            <a:r>
              <a:rPr lang="en-US" dirty="0" smtClean="0"/>
              <a:t>8%</a:t>
            </a:r>
            <a:endParaRPr lang="en-US" dirty="0"/>
          </a:p>
        </p:txBody>
      </p:sp>
      <p:sp>
        <p:nvSpPr>
          <p:cNvPr id="4" name="Footer Placeholder 3"/>
          <p:cNvSpPr>
            <a:spLocks noGrp="1"/>
          </p:cNvSpPr>
          <p:nvPr>
            <p:ph type="ftr" sz="quarter" idx="4294967295"/>
          </p:nvPr>
        </p:nvSpPr>
        <p:spPr>
          <a:xfrm>
            <a:off x="0" y="6096000"/>
            <a:ext cx="5180013" cy="609600"/>
          </a:xfrm>
          <a:prstGeom prst="rect">
            <a:avLst/>
          </a:prstGeom>
        </p:spPr>
        <p:txBody>
          <a:bodyPr/>
          <a:lstStyle/>
          <a:p>
            <a:r>
              <a:rPr lang="en-US"/>
              <a:t>Cliff Lampe - lampecli@msu.edu</a:t>
            </a:r>
          </a:p>
          <a:p>
            <a:r>
              <a:rPr lang="en-US"/>
              <a:t>Using Social Network Sites in Education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803</Words>
  <Application>Microsoft Office PowerPoint</Application>
  <PresentationFormat>Custom</PresentationFormat>
  <Paragraphs>121</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Microsoft_Research_Faculty_Summit_Template_PPT07_16x9</vt:lpstr>
      <vt:lpstr>White with Courier font for code slides</vt:lpstr>
      <vt:lpstr>Using Social Network Sites in Education </vt:lpstr>
      <vt:lpstr>Facebook</vt:lpstr>
      <vt:lpstr>Talk Outline</vt:lpstr>
      <vt:lpstr>How Does Facebook Change the Instructor-student Relationship?</vt:lpstr>
      <vt:lpstr>How Are Students Using Facebook for Education and Social Activities? </vt:lpstr>
      <vt:lpstr>Methods</vt:lpstr>
      <vt:lpstr>I Use Facebook To…</vt:lpstr>
      <vt:lpstr>I Use Facebook To…</vt:lpstr>
      <vt:lpstr>I Use Facebook To…</vt:lpstr>
      <vt:lpstr>Changes in Other Reported FB Uses</vt:lpstr>
      <vt:lpstr>Changes in Use Over Time</vt:lpstr>
      <vt:lpstr>Changes in Audience Perception</vt:lpstr>
      <vt:lpstr>Narratives of “Surveillance”</vt:lpstr>
      <vt:lpstr>Users Report Profile Management Strategies</vt:lpstr>
      <vt:lpstr>Changes in Attitudes towards FB</vt:lpstr>
      <vt:lpstr>SNS for Rural Youth </vt:lpstr>
      <vt:lpstr>“Bright Flight” from Rural Michigan</vt:lpstr>
      <vt:lpstr>Obligatory promotional slide</vt:lpstr>
      <vt:lpstr>Thanks!</vt:lpstr>
      <vt:lpstr>Slide 20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Social Network Sites in Educati</dc:title>
  <dc:subject>Research Facility Summit</dc:subject>
  <dc:creator>Cliff Lampe</dc:creator>
  <cp:keywords>Research Facility Summit</cp:keywords>
  <dc:description>Event Date: July 28 &amp; 29, 2008
Event Location: Redmond, WA</dc:description>
  <cp:lastModifiedBy/>
  <cp:revision>1</cp:revision>
  <dcterms:created xsi:type="dcterms:W3CDTF">2008-07-29T17:51:33Z</dcterms:created>
  <dcterms:modified xsi:type="dcterms:W3CDTF">2008-07-29T22:01:56Z</dcterms:modified>
</cp:coreProperties>
</file>