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11"/>
  </p:notesMasterIdLst>
  <p:handoutMasterIdLst>
    <p:handoutMasterId r:id="rId12"/>
  </p:handoutMasterIdLst>
  <p:sldIdLst>
    <p:sldId id="256" r:id="rId3"/>
    <p:sldId id="257" r:id="rId4"/>
    <p:sldId id="302" r:id="rId5"/>
    <p:sldId id="308" r:id="rId6"/>
    <p:sldId id="310" r:id="rId7"/>
    <p:sldId id="311" r:id="rId8"/>
    <p:sldId id="306" r:id="rId9"/>
    <p:sldId id="271" r:id="rId10"/>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98" autoAdjust="0"/>
    <p:restoredTop sz="74971" autoAdjust="0"/>
  </p:normalViewPr>
  <p:slideViewPr>
    <p:cSldViewPr snapToGrid="0">
      <p:cViewPr varScale="1">
        <p:scale>
          <a:sx n="80" d="100"/>
          <a:sy n="80" d="100"/>
        </p:scale>
        <p:origin x="-78" y="-204"/>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1B383450-234A-4716-94A6-A41757D0942B}" type="datetimeFigureOut">
              <a:rPr lang="en-US"/>
              <a:pPr>
                <a:defRPr/>
              </a:pPr>
              <a:t>7/31/2008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6A5B24E3-7AC9-4013-B2E5-13B3434224D7}"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a:solidFill>
                  <a:srgbClr val="000000"/>
                </a:solidFill>
                <a:latin typeface="Segoe"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defRPr>
            </a:lvl1pPr>
          </a:lstStyle>
          <a:p>
            <a:pPr>
              <a:defRPr/>
            </a:pPr>
            <a:fld id="{569B258F-5E07-42CB-8B32-485A6EF3AD63}" type="datetimeFigureOut">
              <a:rPr lang="en-US"/>
              <a:pPr>
                <a:defRPr/>
              </a:pPr>
              <a:t>7/31/2008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defRPr>
            </a:lvl1pPr>
          </a:lstStyle>
          <a:p>
            <a:pPr>
              <a:defRPr/>
            </a:pPr>
            <a:fld id="{CA40545A-EE7B-4959-A6C3-3A8EDF1D0A9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7/31/2008 1:55 PM</a:t>
            </a:fld>
            <a:endParaRPr lang="en-US"/>
          </a:p>
        </p:txBody>
      </p:sp>
      <p:sp>
        <p:nvSpPr>
          <p:cNvPr id="1843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3B0A1E2-97AB-4A09-B6E3-D76920700839}" type="slidenum">
              <a:rPr lang="en-US"/>
              <a:pPr defTabSz="912813"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209F70BF-8EFD-4D95-91F0-897EA638B866}" type="datetime8">
              <a:rPr lang="en-US"/>
              <a:pPr defTabSz="912813" fontAlgn="base">
                <a:spcBef>
                  <a:spcPct val="0"/>
                </a:spcBef>
                <a:spcAft>
                  <a:spcPct val="0"/>
                </a:spcAft>
                <a:defRPr/>
              </a:pPr>
              <a:t>7/31/2008 1:55 PM</a:t>
            </a:fld>
            <a:endParaRPr lang="en-US"/>
          </a:p>
        </p:txBody>
      </p:sp>
      <p:sp>
        <p:nvSpPr>
          <p:cNvPr id="2048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397A2D5D-4D75-4809-81C0-983728F6B717}" type="slidenum">
              <a:rPr lang="en-US"/>
              <a:pPr defTabSz="912813"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747F98A-54A2-4EAE-8904-ADAF99198C46}" type="slidenum">
              <a:rPr lang="en-US"/>
              <a:pPr>
                <a:defRPr/>
              </a:pPr>
              <a:t>3</a:t>
            </a:fld>
            <a:endParaRPr lang="en-US"/>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0689C4-4BE6-4447-B11F-8BBD4812A043}" type="slidenum">
              <a:rPr lang="en-US"/>
              <a:pPr>
                <a:defRPr/>
              </a:pPr>
              <a:t>4</a:t>
            </a:fld>
            <a:endParaRPr lang="en-US"/>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4506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80F469C6-08F8-4DD0-8954-9241B26533B8}" type="datetime8">
              <a:rPr lang="en-US"/>
              <a:pPr defTabSz="912813" fontAlgn="base">
                <a:spcBef>
                  <a:spcPct val="0"/>
                </a:spcBef>
                <a:spcAft>
                  <a:spcPct val="0"/>
                </a:spcAft>
                <a:defRPr/>
              </a:pPr>
              <a:t>7/31/2008 1:55 PM</a:t>
            </a:fld>
            <a:endParaRPr lang="en-US"/>
          </a:p>
        </p:txBody>
      </p:sp>
      <p:sp>
        <p:nvSpPr>
          <p:cNvPr id="2970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23E05CD1-2E47-44FC-82AE-EC3100B89F92}" type="slidenum">
              <a:rPr lang="en-US"/>
              <a:pPr defTabSz="912813" fontAlgn="base">
                <a:spcBef>
                  <a:spcPct val="0"/>
                </a:spcBef>
                <a:spcAft>
                  <a:spcPct val="0"/>
                </a:spcAft>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6" descr="Research_bL.PNG"/>
          <p:cNvPicPr>
            <a:picLocks noChangeAspect="1"/>
          </p:cNvPicPr>
          <p:nvPr userDrawn="1"/>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2"/>
          <p:cNvSpPr txBox="1"/>
          <p:nvPr userDrawn="1"/>
        </p:nvSpPr>
        <p:spPr>
          <a:xfrm>
            <a:off x="515938" y="4752975"/>
            <a:ext cx="7013575" cy="166211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a:latin typeface="+mn-lt"/>
              </a:rPr>
              <a:t>2008</a:t>
            </a:r>
            <a:endParaRPr lang="en-US" sz="8800" dirty="0">
              <a:solidFill>
                <a:schemeClr val="bg1"/>
              </a:solidFill>
              <a:latin typeface="+mn-lt"/>
            </a:endParaRPr>
          </a:p>
        </p:txBody>
      </p:sp>
      <p:pic>
        <p:nvPicPr>
          <p:cNvPr id="3" name="Picture 3" descr="Research_bL_r.png"/>
          <p:cNvPicPr>
            <a:picLocks noChangeAspect="1"/>
          </p:cNvPicPr>
          <p:nvPr userDrawn="1"/>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29" r:id="rId3"/>
    <p:sldLayoutId id="2147483728" r:id="rId4"/>
    <p:sldLayoutId id="2147483727" r:id="rId5"/>
    <p:sldLayoutId id="2147483726" r:id="rId6"/>
    <p:sldLayoutId id="2147483725" r:id="rId7"/>
    <p:sldLayoutId id="2147483724" r:id="rId8"/>
    <p:sldLayoutId id="2147483733" r:id="rId9"/>
    <p:sldLayoutId id="2147483734" r:id="rId10"/>
    <p:sldLayoutId id="2147483735" r:id="rId11"/>
  </p:sldLayoutIdLst>
  <p:transition>
    <p:fade/>
  </p:transition>
  <p:txStyles>
    <p:titleStyle>
      <a:lvl1pPr algn="l" defTabSz="1095375" rtl="0" fontAlgn="base">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fontAlgn="base">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fontAlgn="base">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3314"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3316"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0"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charset="0"/>
        <a:buChar char="•"/>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charset="0"/>
        <a:buChar char="–"/>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charset="0"/>
        <a:buChar char="»"/>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Environmental Monitoring 2.0</a:t>
            </a:r>
            <a:endParaRPr sz="4800"/>
          </a:p>
        </p:txBody>
      </p:sp>
      <p:sp>
        <p:nvSpPr>
          <p:cNvPr id="3" name="Subtitle 2"/>
          <p:cNvSpPr>
            <a:spLocks noGrp="1"/>
          </p:cNvSpPr>
          <p:nvPr>
            <p:ph type="subTitle" idx="1"/>
          </p:nvPr>
        </p:nvSpPr>
        <p:spPr>
          <a:xfrm>
            <a:off x="973138" y="4344988"/>
            <a:ext cx="10239375" cy="461962"/>
          </a:xfrm>
        </p:spPr>
        <p:txBody>
          <a:bodyPr rtlCol="0"/>
          <a:lstStyle/>
          <a:p>
            <a:pPr defTabSz="914363" fontAlgn="auto">
              <a:spcAft>
                <a:spcPts val="0"/>
              </a:spcAft>
              <a:defRPr/>
            </a:pPr>
            <a:r>
              <a:rPr lang="en-US" dirty="0" smtClean="0"/>
              <a:t>Sebastian Michel</a:t>
            </a:r>
          </a:p>
          <a:p>
            <a:pPr defTabSz="914363" fontAlgn="auto">
              <a:spcAft>
                <a:spcPts val="0"/>
              </a:spcAft>
              <a:defRPr/>
            </a:pPr>
            <a:endParaRPr lang="en-US" dirty="0" smtClean="0"/>
          </a:p>
          <a:p>
            <a:pPr defTabSz="914363" fontAlgn="auto">
              <a:spcAft>
                <a:spcPts val="0"/>
              </a:spcAft>
              <a:defRPr/>
            </a:pPr>
            <a:r>
              <a:rPr lang="fr-FR" dirty="0" smtClean="0"/>
              <a:t>Ecole Polytechnique Fédérale de Lausanne </a:t>
            </a:r>
            <a:r>
              <a:rPr lang="en-US" dirty="0" smtClean="0"/>
              <a:t>(EPFL)</a:t>
            </a:r>
          </a:p>
          <a:p>
            <a:pPr defTabSz="914363" fontAlgn="auto">
              <a:spcAft>
                <a:spcPts val="0"/>
              </a:spcAft>
              <a:defRPr/>
            </a:pPr>
            <a:r>
              <a:rPr lang="de-DE" dirty="0" smtClean="0"/>
              <a:t>Switzerland</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t>The Swiss Experiment</a:t>
            </a:r>
          </a:p>
        </p:txBody>
      </p:sp>
      <p:sp>
        <p:nvSpPr>
          <p:cNvPr id="112645" name="Rectangle 5"/>
          <p:cNvSpPr>
            <a:spLocks noChangeArrowheads="1"/>
          </p:cNvSpPr>
          <p:nvPr/>
        </p:nvSpPr>
        <p:spPr bwMode="auto">
          <a:xfrm>
            <a:off x="198438" y="1066800"/>
            <a:ext cx="11685587" cy="1531938"/>
          </a:xfrm>
          <a:prstGeom prst="rect">
            <a:avLst/>
          </a:prstGeom>
          <a:noFill/>
          <a:ln w="9525">
            <a:noFill/>
            <a:miter lim="800000"/>
            <a:headEnd/>
            <a:tailEnd/>
          </a:ln>
        </p:spPr>
        <p:txBody>
          <a:bodyPr lIns="0" tIns="0" rIns="0" bIns="0">
            <a:spAutoFit/>
          </a:bodyPr>
          <a:lstStyle/>
          <a:p>
            <a:pPr indent="-396875">
              <a:lnSpc>
                <a:spcPct val="90000"/>
              </a:lnSpc>
              <a:spcBef>
                <a:spcPct val="20000"/>
              </a:spcBef>
              <a:buSzPct val="85000"/>
              <a:buFontTx/>
              <a:buBlip>
                <a:blip r:embed="rId3"/>
              </a:buBlip>
              <a:defRPr/>
            </a:pPr>
            <a:r>
              <a:rPr lang="en-US" sz="2800" dirty="0">
                <a:solidFill>
                  <a:schemeClr val="bg1"/>
                </a:solidFill>
                <a:latin typeface="+mn-lt"/>
              </a:rPr>
              <a:t>Objectives </a:t>
            </a:r>
          </a:p>
          <a:p>
            <a:pPr lvl="2" indent="-396875">
              <a:lnSpc>
                <a:spcPct val="90000"/>
              </a:lnSpc>
              <a:spcBef>
                <a:spcPct val="20000"/>
              </a:spcBef>
              <a:buSzPct val="85000"/>
              <a:buFontTx/>
              <a:buBlip>
                <a:blip r:embed="rId3"/>
              </a:buBlip>
              <a:defRPr/>
            </a:pPr>
            <a:r>
              <a:rPr lang="en-US" sz="2400" dirty="0">
                <a:solidFill>
                  <a:schemeClr val="bg1"/>
                </a:solidFill>
                <a:latin typeface="+mn-lt"/>
              </a:rPr>
              <a:t>understanding implications of environmental change  from local to regional scales</a:t>
            </a:r>
          </a:p>
          <a:p>
            <a:pPr lvl="2" indent="-396875">
              <a:lnSpc>
                <a:spcPct val="90000"/>
              </a:lnSpc>
              <a:spcBef>
                <a:spcPct val="20000"/>
              </a:spcBef>
              <a:buSzPct val="85000"/>
              <a:buFontTx/>
              <a:buBlip>
                <a:blip r:embed="rId3"/>
              </a:buBlip>
              <a:defRPr/>
            </a:pPr>
            <a:r>
              <a:rPr lang="de-DE" sz="2400" dirty="0">
                <a:solidFill>
                  <a:schemeClr val="bg1"/>
                </a:solidFill>
                <a:latin typeface="+mn-lt"/>
              </a:rPr>
              <a:t>data access for users from academia to general public</a:t>
            </a:r>
            <a:endParaRPr lang="en-US" sz="2400" dirty="0">
              <a:solidFill>
                <a:schemeClr val="bg1"/>
              </a:solidFill>
              <a:latin typeface="+mn-lt"/>
            </a:endParaRPr>
          </a:p>
        </p:txBody>
      </p:sp>
      <p:sp>
        <p:nvSpPr>
          <p:cNvPr id="112646" name="Rectangle 6"/>
          <p:cNvSpPr>
            <a:spLocks noChangeArrowheads="1"/>
          </p:cNvSpPr>
          <p:nvPr/>
        </p:nvSpPr>
        <p:spPr bwMode="auto">
          <a:xfrm>
            <a:off x="198438" y="2835275"/>
            <a:ext cx="11685587" cy="1200150"/>
          </a:xfrm>
          <a:prstGeom prst="rect">
            <a:avLst/>
          </a:prstGeom>
          <a:noFill/>
          <a:ln w="9525">
            <a:noFill/>
            <a:miter lim="800000"/>
            <a:headEnd/>
            <a:tailEnd/>
          </a:ln>
        </p:spPr>
        <p:txBody>
          <a:bodyPr lIns="0" tIns="0" rIns="0" bIns="0">
            <a:spAutoFit/>
          </a:bodyPr>
          <a:lstStyle/>
          <a:p>
            <a:pPr indent="-396875">
              <a:lnSpc>
                <a:spcPct val="90000"/>
              </a:lnSpc>
              <a:spcBef>
                <a:spcPct val="20000"/>
              </a:spcBef>
              <a:buClr>
                <a:schemeClr val="tx2"/>
              </a:buClr>
              <a:buSzPct val="85000"/>
              <a:buFontTx/>
              <a:buBlip>
                <a:blip r:embed="rId3"/>
              </a:buBlip>
              <a:defRPr/>
            </a:pPr>
            <a:r>
              <a:rPr lang="en-US" sz="2800" dirty="0">
                <a:solidFill>
                  <a:schemeClr val="bg1"/>
                </a:solidFill>
                <a:latin typeface="+mn-lt"/>
              </a:rPr>
              <a:t>Approach</a:t>
            </a:r>
          </a:p>
          <a:p>
            <a:pPr lvl="2" indent="-396875">
              <a:lnSpc>
                <a:spcPct val="90000"/>
              </a:lnSpc>
              <a:spcBef>
                <a:spcPct val="20000"/>
              </a:spcBef>
              <a:buClr>
                <a:schemeClr val="tx2"/>
              </a:buClr>
              <a:buSzPct val="85000"/>
              <a:buFontTx/>
              <a:buBlip>
                <a:blip r:embed="rId3"/>
              </a:buBlip>
              <a:defRPr/>
            </a:pPr>
            <a:r>
              <a:rPr lang="en-US" sz="2400" dirty="0">
                <a:solidFill>
                  <a:schemeClr val="bg1"/>
                </a:solidFill>
                <a:latin typeface="+mn-lt"/>
              </a:rPr>
              <a:t>develop novel wireless sensor networks and sensors</a:t>
            </a:r>
          </a:p>
          <a:p>
            <a:pPr lvl="2" indent="-396875">
              <a:lnSpc>
                <a:spcPct val="90000"/>
              </a:lnSpc>
              <a:spcBef>
                <a:spcPct val="20000"/>
              </a:spcBef>
              <a:buClr>
                <a:schemeClr val="tx2"/>
              </a:buClr>
              <a:buSzPct val="85000"/>
              <a:buFontTx/>
              <a:buBlip>
                <a:blip r:embed="rId3"/>
              </a:buBlip>
              <a:defRPr/>
            </a:pPr>
            <a:r>
              <a:rPr lang="en-US" sz="2400" dirty="0">
                <a:solidFill>
                  <a:schemeClr val="bg1"/>
                </a:solidFill>
                <a:latin typeface="+mn-lt"/>
              </a:rPr>
              <a:t>design an integrated data and </a:t>
            </a:r>
            <a:r>
              <a:rPr lang="en-US" sz="2400">
                <a:solidFill>
                  <a:schemeClr val="bg1"/>
                </a:solidFill>
                <a:latin typeface="+mn-lt"/>
              </a:rPr>
              <a:t>meta-data infrastructure</a:t>
            </a:r>
            <a:endParaRPr lang="en-US" sz="2400" dirty="0">
              <a:solidFill>
                <a:schemeClr val="bg1"/>
              </a:solidFill>
              <a:latin typeface="+mn-lt"/>
            </a:endParaRPr>
          </a:p>
        </p:txBody>
      </p:sp>
      <p:sp>
        <p:nvSpPr>
          <p:cNvPr id="5" name="Rectangle 4"/>
          <p:cNvSpPr/>
          <p:nvPr/>
        </p:nvSpPr>
        <p:spPr>
          <a:xfrm>
            <a:off x="123825" y="4597400"/>
            <a:ext cx="11109325" cy="2030413"/>
          </a:xfrm>
          <a:prstGeom prst="rect">
            <a:avLst/>
          </a:prstGeom>
        </p:spPr>
        <p:txBody>
          <a:bodyPr>
            <a:spAutoFit/>
          </a:bodyPr>
          <a:lstStyle/>
          <a:p>
            <a:pPr lvl="1" indent="-396875">
              <a:lnSpc>
                <a:spcPct val="90000"/>
              </a:lnSpc>
              <a:spcBef>
                <a:spcPct val="20000"/>
              </a:spcBef>
              <a:buClr>
                <a:schemeClr val="tx2"/>
              </a:buClr>
              <a:buSzPct val="85000"/>
              <a:buFontTx/>
              <a:buBlip>
                <a:blip r:embed="rId3"/>
              </a:buBlip>
              <a:defRPr/>
            </a:pPr>
            <a:r>
              <a:rPr lang="en-US" sz="2800" dirty="0">
                <a:solidFill>
                  <a:schemeClr val="bg1"/>
                </a:solidFill>
                <a:latin typeface="+mn-lt"/>
              </a:rPr>
              <a:t>Extraordinary</a:t>
            </a:r>
          </a:p>
          <a:p>
            <a:pPr lvl="2" indent="-396875">
              <a:lnSpc>
                <a:spcPct val="90000"/>
              </a:lnSpc>
              <a:spcBef>
                <a:spcPct val="20000"/>
              </a:spcBef>
              <a:buClr>
                <a:schemeClr val="tx2"/>
              </a:buClr>
              <a:buSzPct val="85000"/>
              <a:buFontTx/>
              <a:buBlip>
                <a:blip r:embed="rId3"/>
              </a:buBlip>
              <a:defRPr/>
            </a:pPr>
            <a:r>
              <a:rPr lang="en-US" sz="2400" b="1" i="1" dirty="0">
                <a:solidFill>
                  <a:schemeClr val="bg1"/>
                </a:solidFill>
                <a:latin typeface="+mn-lt"/>
              </a:rPr>
              <a:t>Scale</a:t>
            </a:r>
            <a:r>
              <a:rPr lang="en-US" sz="2400" dirty="0">
                <a:solidFill>
                  <a:schemeClr val="bg1"/>
                </a:solidFill>
                <a:latin typeface="+mn-lt"/>
              </a:rPr>
              <a:t>: variety of experiments and instruments</a:t>
            </a:r>
          </a:p>
          <a:p>
            <a:pPr lvl="2" indent="-396875">
              <a:lnSpc>
                <a:spcPct val="90000"/>
              </a:lnSpc>
              <a:spcBef>
                <a:spcPct val="20000"/>
              </a:spcBef>
              <a:buClr>
                <a:schemeClr val="tx2"/>
              </a:buClr>
              <a:buSzPct val="85000"/>
              <a:buFontTx/>
              <a:buBlip>
                <a:blip r:embed="rId3"/>
              </a:buBlip>
              <a:defRPr/>
            </a:pPr>
            <a:r>
              <a:rPr lang="en-US" sz="2400" b="1" i="1" dirty="0">
                <a:solidFill>
                  <a:schemeClr val="bg1"/>
                </a:solidFill>
                <a:latin typeface="+mn-lt"/>
              </a:rPr>
              <a:t>Coverage</a:t>
            </a:r>
            <a:r>
              <a:rPr lang="en-US" sz="2400" dirty="0">
                <a:solidFill>
                  <a:schemeClr val="bg1"/>
                </a:solidFill>
                <a:latin typeface="+mn-lt"/>
              </a:rPr>
              <a:t>: experiments in multiple locations and widespread sensor networks across the alps</a:t>
            </a:r>
          </a:p>
          <a:p>
            <a:pPr lvl="2" indent="-396875">
              <a:lnSpc>
                <a:spcPct val="90000"/>
              </a:lnSpc>
              <a:spcBef>
                <a:spcPct val="20000"/>
              </a:spcBef>
              <a:buClr>
                <a:schemeClr val="tx2"/>
              </a:buClr>
              <a:buSzPct val="85000"/>
              <a:buFontTx/>
              <a:buBlip>
                <a:blip r:embed="rId3"/>
              </a:buBlip>
              <a:defRPr/>
            </a:pPr>
            <a:r>
              <a:rPr lang="en-US" sz="2400" b="1" i="1" dirty="0">
                <a:solidFill>
                  <a:schemeClr val="bg1"/>
                </a:solidFill>
                <a:latin typeface="+mn-lt"/>
              </a:rPr>
              <a:t>Team</a:t>
            </a:r>
            <a:r>
              <a:rPr lang="en-US" sz="2400" dirty="0">
                <a:solidFill>
                  <a:schemeClr val="bg1"/>
                </a:solidFill>
                <a:latin typeface="+mn-lt"/>
              </a:rPr>
              <a:t>: research, industry, community, stakeholders</a:t>
            </a:r>
          </a:p>
        </p:txBody>
      </p:sp>
      <p:pic>
        <p:nvPicPr>
          <p:cNvPr id="21509" name="Picture 5" descr="Sans titre-1 copie"/>
          <p:cNvPicPr>
            <a:picLocks noChangeAspect="1" noChangeArrowheads="1"/>
          </p:cNvPicPr>
          <p:nvPr/>
        </p:nvPicPr>
        <p:blipFill>
          <a:blip r:embed="rId4"/>
          <a:srcRect/>
          <a:stretch>
            <a:fillRect/>
          </a:stretch>
        </p:blipFill>
        <p:spPr bwMode="auto">
          <a:xfrm>
            <a:off x="8686800" y="2760663"/>
            <a:ext cx="3314700" cy="22844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defRPr/>
            </a:pPr>
            <a:r>
              <a:t>Science Workflow</a:t>
            </a:r>
          </a:p>
        </p:txBody>
      </p:sp>
      <p:sp>
        <p:nvSpPr>
          <p:cNvPr id="150552" name="Oval 3"/>
          <p:cNvSpPr>
            <a:spLocks noChangeArrowheads="1"/>
          </p:cNvSpPr>
          <p:nvPr/>
        </p:nvSpPr>
        <p:spPr bwMode="auto">
          <a:xfrm>
            <a:off x="626370" y="4038600"/>
            <a:ext cx="3436571" cy="142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r>
              <a:rPr lang="en-US" sz="2300" dirty="0">
                <a:solidFill>
                  <a:srgbClr val="FFFFFF"/>
                </a:solidFill>
                <a:effectLst>
                  <a:outerShdw blurRad="38100" dist="38100" dir="2700000" algn="tl">
                    <a:srgbClr val="000000">
                      <a:alpha val="43137"/>
                    </a:srgbClr>
                  </a:outerShdw>
                </a:effectLst>
              </a:rPr>
              <a:t>Planning </a:t>
            </a:r>
          </a:p>
          <a:p>
            <a:pPr algn="ctr" defTabSz="914099" fontAlgn="auto">
              <a:spcBef>
                <a:spcPts val="0"/>
              </a:spcBef>
              <a:spcAft>
                <a:spcPts val="0"/>
              </a:spcAft>
              <a:defRPr/>
            </a:pPr>
            <a:r>
              <a:rPr lang="en-US" sz="2300" dirty="0">
                <a:solidFill>
                  <a:srgbClr val="FFFFFF"/>
                </a:solidFill>
                <a:effectLst>
                  <a:outerShdw blurRad="38100" dist="38100" dir="2700000" algn="tl">
                    <a:srgbClr val="000000">
                      <a:alpha val="43137"/>
                    </a:srgbClr>
                  </a:outerShdw>
                </a:effectLst>
              </a:rPr>
              <a:t>experiments</a:t>
            </a:r>
          </a:p>
        </p:txBody>
      </p:sp>
      <p:sp>
        <p:nvSpPr>
          <p:cNvPr id="150553" name="Oval 4"/>
          <p:cNvSpPr>
            <a:spLocks noChangeArrowheads="1"/>
          </p:cNvSpPr>
          <p:nvPr/>
        </p:nvSpPr>
        <p:spPr bwMode="auto">
          <a:xfrm>
            <a:off x="4460772" y="1092200"/>
            <a:ext cx="3436571" cy="142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r>
              <a:rPr lang="en-US" sz="2300" dirty="0">
                <a:solidFill>
                  <a:srgbClr val="FFFFFF"/>
                </a:solidFill>
                <a:effectLst>
                  <a:outerShdw blurRad="38100" dist="38100" dir="2700000" algn="tl">
                    <a:srgbClr val="000000">
                      <a:alpha val="43137"/>
                    </a:srgbClr>
                  </a:outerShdw>
                </a:effectLst>
              </a:rPr>
              <a:t>Running</a:t>
            </a:r>
          </a:p>
          <a:p>
            <a:pPr algn="ctr" defTabSz="914099" fontAlgn="auto">
              <a:spcBef>
                <a:spcPts val="0"/>
              </a:spcBef>
              <a:spcAft>
                <a:spcPts val="0"/>
              </a:spcAft>
              <a:defRPr/>
            </a:pPr>
            <a:r>
              <a:rPr lang="en-US" sz="2300" dirty="0">
                <a:solidFill>
                  <a:srgbClr val="FFFFFF"/>
                </a:solidFill>
                <a:effectLst>
                  <a:outerShdw blurRad="38100" dist="38100" dir="2700000" algn="tl">
                    <a:srgbClr val="000000">
                      <a:alpha val="43137"/>
                    </a:srgbClr>
                  </a:outerShdw>
                </a:effectLst>
              </a:rPr>
              <a:t>experiments</a:t>
            </a:r>
          </a:p>
        </p:txBody>
      </p:sp>
      <p:sp>
        <p:nvSpPr>
          <p:cNvPr id="150554" name="Oval 5"/>
          <p:cNvSpPr>
            <a:spLocks noChangeArrowheads="1"/>
          </p:cNvSpPr>
          <p:nvPr/>
        </p:nvSpPr>
        <p:spPr bwMode="auto">
          <a:xfrm>
            <a:off x="8227457" y="4038600"/>
            <a:ext cx="3436571" cy="14224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fontAlgn="auto">
              <a:spcBef>
                <a:spcPts val="0"/>
              </a:spcBef>
              <a:spcAft>
                <a:spcPts val="0"/>
              </a:spcAft>
              <a:defRPr/>
            </a:pPr>
            <a:r>
              <a:rPr lang="en-US" sz="2300" dirty="0">
                <a:solidFill>
                  <a:srgbClr val="FFFFFF"/>
                </a:solidFill>
                <a:effectLst>
                  <a:outerShdw blurRad="38100" dist="38100" dir="2700000" algn="tl">
                    <a:srgbClr val="000000">
                      <a:alpha val="43137"/>
                    </a:srgbClr>
                  </a:outerShdw>
                </a:effectLst>
              </a:rPr>
              <a:t>Analysis, Models</a:t>
            </a:r>
          </a:p>
          <a:p>
            <a:pPr algn="ctr" defTabSz="914099" fontAlgn="auto">
              <a:spcBef>
                <a:spcPts val="0"/>
              </a:spcBef>
              <a:spcAft>
                <a:spcPts val="0"/>
              </a:spcAft>
              <a:defRPr/>
            </a:pPr>
            <a:r>
              <a:rPr lang="en-US" sz="2300" dirty="0">
                <a:solidFill>
                  <a:srgbClr val="FFFFFF"/>
                </a:solidFill>
                <a:effectLst>
                  <a:outerShdw blurRad="38100" dist="38100" dir="2700000" algn="tl">
                    <a:srgbClr val="000000">
                      <a:alpha val="43137"/>
                    </a:srgbClr>
                  </a:outerShdw>
                </a:effectLst>
              </a:rPr>
              <a:t>Knowledge</a:t>
            </a:r>
          </a:p>
        </p:txBody>
      </p:sp>
      <p:cxnSp>
        <p:nvCxnSpPr>
          <p:cNvPr id="23563" name="AutoShape 10"/>
          <p:cNvCxnSpPr>
            <a:cxnSpLocks noChangeShapeType="1"/>
            <a:stCxn id="0" idx="0"/>
            <a:endCxn id="0" idx="2"/>
          </p:cNvCxnSpPr>
          <p:nvPr/>
        </p:nvCxnSpPr>
        <p:spPr bwMode="auto">
          <a:xfrm rot="5400000" flipH="1" flipV="1">
            <a:off x="2285207" y="1862931"/>
            <a:ext cx="2235200" cy="2116137"/>
          </a:xfrm>
          <a:prstGeom prst="curvedConnector2">
            <a:avLst/>
          </a:prstGeom>
          <a:noFill/>
          <a:ln w="9525">
            <a:solidFill>
              <a:schemeClr val="bg1"/>
            </a:solidFill>
            <a:round/>
            <a:headEnd/>
            <a:tailEnd type="triangle" w="med" len="med"/>
          </a:ln>
        </p:spPr>
      </p:cxnSp>
      <p:cxnSp>
        <p:nvCxnSpPr>
          <p:cNvPr id="23564" name="AutoShape 11"/>
          <p:cNvCxnSpPr>
            <a:cxnSpLocks noChangeShapeType="1"/>
          </p:cNvCxnSpPr>
          <p:nvPr/>
        </p:nvCxnSpPr>
        <p:spPr bwMode="auto">
          <a:xfrm>
            <a:off x="7897813" y="1803400"/>
            <a:ext cx="2047875" cy="2235200"/>
          </a:xfrm>
          <a:prstGeom prst="curvedConnector2">
            <a:avLst/>
          </a:prstGeom>
          <a:noFill/>
          <a:ln w="9525">
            <a:solidFill>
              <a:schemeClr val="bg1"/>
            </a:solidFill>
            <a:round/>
            <a:headEnd/>
            <a:tailEnd type="triangle" w="med" len="med"/>
          </a:ln>
        </p:spPr>
      </p:cxnSp>
      <p:cxnSp>
        <p:nvCxnSpPr>
          <p:cNvPr id="23565" name="AutoShape 12"/>
          <p:cNvCxnSpPr>
            <a:cxnSpLocks noChangeShapeType="1"/>
          </p:cNvCxnSpPr>
          <p:nvPr/>
        </p:nvCxnSpPr>
        <p:spPr bwMode="auto">
          <a:xfrm rot="5400000">
            <a:off x="6144419" y="1661319"/>
            <a:ext cx="1588" cy="7600950"/>
          </a:xfrm>
          <a:prstGeom prst="curvedConnector3">
            <a:avLst>
              <a:gd name="adj1" fmla="val 42800014"/>
            </a:avLst>
          </a:prstGeom>
          <a:noFill/>
          <a:ln w="9525">
            <a:solidFill>
              <a:schemeClr val="tx1"/>
            </a:solidFill>
            <a:round/>
            <a:headEnd/>
            <a:tailEnd type="triangle" w="med" len="med"/>
          </a:ln>
        </p:spPr>
      </p:cxnSp>
      <p:grpSp>
        <p:nvGrpSpPr>
          <p:cNvPr id="3" name="Group 17"/>
          <p:cNvGrpSpPr>
            <a:grpSpLocks/>
          </p:cNvGrpSpPr>
          <p:nvPr/>
        </p:nvGrpSpPr>
        <p:grpSpPr bwMode="auto">
          <a:xfrm>
            <a:off x="3732213" y="3365500"/>
            <a:ext cx="4902200" cy="2760663"/>
            <a:chOff x="1814" y="1824"/>
            <a:chExt cx="1917" cy="1491"/>
          </a:xfrm>
        </p:grpSpPr>
        <p:sp>
          <p:nvSpPr>
            <p:cNvPr id="150563" name="AutoShape 18"/>
            <p:cNvSpPr>
              <a:spLocks noChangeArrowheads="1"/>
            </p:cNvSpPr>
            <p:nvPr/>
          </p:nvSpPr>
          <p:spPr bwMode="auto">
            <a:xfrm>
              <a:off x="2256" y="1824"/>
              <a:ext cx="1008" cy="1104"/>
            </a:xfrm>
            <a:prstGeom prst="can">
              <a:avLst>
                <a:gd name="adj" fmla="val 27381"/>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defRPr/>
              </a:pPr>
              <a:r>
                <a:rPr lang="en-US" sz="2300" dirty="0">
                  <a:solidFill>
                    <a:srgbClr val="FFFFFF"/>
                  </a:solidFill>
                  <a:effectLst>
                    <a:outerShdw blurRad="38100" dist="38100" dir="2700000" algn="tl">
                      <a:srgbClr val="000000">
                        <a:alpha val="43137"/>
                      </a:srgbClr>
                    </a:outerShdw>
                  </a:effectLst>
                </a:rPr>
                <a:t>Data</a:t>
              </a:r>
            </a:p>
            <a:p>
              <a:pPr algn="ctr" defTabSz="914099">
                <a:defRPr/>
              </a:pPr>
              <a:r>
                <a:rPr lang="en-US" sz="2300" dirty="0">
                  <a:solidFill>
                    <a:srgbClr val="FFFFFF"/>
                  </a:solidFill>
                  <a:effectLst>
                    <a:outerShdw blurRad="38100" dist="38100" dir="2700000" algn="tl">
                      <a:srgbClr val="000000">
                        <a:alpha val="43137"/>
                      </a:srgbClr>
                    </a:outerShdw>
                  </a:effectLst>
                </a:rPr>
                <a:t>Metadata</a:t>
              </a:r>
            </a:p>
            <a:p>
              <a:pPr algn="ctr" defTabSz="914099">
                <a:defRPr/>
              </a:pPr>
              <a:r>
                <a:rPr lang="en-US" sz="2300" dirty="0">
                  <a:solidFill>
                    <a:srgbClr val="FFFFFF"/>
                  </a:solidFill>
                  <a:effectLst>
                    <a:outerShdw blurRad="38100" dist="38100" dir="2700000" algn="tl">
                      <a:srgbClr val="000000">
                        <a:alpha val="43137"/>
                      </a:srgbClr>
                    </a:outerShdw>
                  </a:effectLst>
                </a:rPr>
                <a:t>Models</a:t>
              </a:r>
            </a:p>
            <a:p>
              <a:pPr algn="ctr" defTabSz="914099">
                <a:defRPr/>
              </a:pPr>
              <a:r>
                <a:rPr lang="en-US" sz="2300" dirty="0">
                  <a:solidFill>
                    <a:srgbClr val="FFFFFF"/>
                  </a:solidFill>
                  <a:effectLst>
                    <a:outerShdw blurRad="38100" dist="38100" dir="2700000" algn="tl">
                      <a:srgbClr val="000000">
                        <a:alpha val="43137"/>
                      </a:srgbClr>
                    </a:outerShdw>
                  </a:effectLst>
                </a:rPr>
                <a:t>Visualization</a:t>
              </a:r>
            </a:p>
          </p:txBody>
        </p:sp>
        <p:cxnSp>
          <p:nvCxnSpPr>
            <p:cNvPr id="150564" name="AutoShape 19"/>
            <p:cNvCxnSpPr>
              <a:cxnSpLocks noChangeShapeType="1"/>
              <a:stCxn id="150563" idx="2"/>
              <a:endCxn id="150569" idx="3"/>
            </p:cNvCxnSpPr>
            <p:nvPr/>
          </p:nvCxnSpPr>
          <p:spPr bwMode="auto">
            <a:xfrm rot="10800000" flipV="1">
              <a:off x="1814" y="2376"/>
              <a:ext cx="442" cy="939"/>
            </a:xfrm>
            <a:prstGeom prst="straightConnector1">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cxnSp>
        <p:cxnSp>
          <p:nvCxnSpPr>
            <p:cNvPr id="150565" name="AutoShape 20"/>
            <p:cNvCxnSpPr>
              <a:cxnSpLocks noChangeShapeType="1"/>
              <a:stCxn id="150563" idx="4"/>
              <a:endCxn id="150571" idx="1"/>
            </p:cNvCxnSpPr>
            <p:nvPr/>
          </p:nvCxnSpPr>
          <p:spPr bwMode="auto">
            <a:xfrm>
              <a:off x="3264" y="2376"/>
              <a:ext cx="467" cy="938"/>
            </a:xfrm>
            <a:prstGeom prst="straightConnector1">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cxnSp>
        <p:cxnSp>
          <p:nvCxnSpPr>
            <p:cNvPr id="150566" name="AutoShape 21"/>
            <p:cNvCxnSpPr>
              <a:cxnSpLocks noChangeShapeType="1"/>
              <a:stCxn id="150570" idx="2"/>
              <a:endCxn id="150563" idx="1"/>
            </p:cNvCxnSpPr>
            <p:nvPr/>
          </p:nvCxnSpPr>
          <p:spPr bwMode="auto">
            <a:xfrm rot="5400000" flipH="1" flipV="1">
              <a:off x="2714" y="1849"/>
              <a:ext cx="70" cy="21"/>
            </a:xfrm>
            <a:prstGeom prst="straightConnector1">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cxnSp>
      </p:grpSp>
      <p:grpSp>
        <p:nvGrpSpPr>
          <p:cNvPr id="4" name="Group 46"/>
          <p:cNvGrpSpPr>
            <a:grpSpLocks/>
          </p:cNvGrpSpPr>
          <p:nvPr/>
        </p:nvGrpSpPr>
        <p:grpSpPr bwMode="auto">
          <a:xfrm>
            <a:off x="787400" y="2641600"/>
            <a:ext cx="10791825" cy="3454400"/>
            <a:chOff x="372" y="1488"/>
            <a:chExt cx="5100" cy="2176"/>
          </a:xfrm>
        </p:grpSpPr>
        <p:sp>
          <p:nvSpPr>
            <p:cNvPr id="150569" name="Rectangle 7"/>
            <p:cNvSpPr>
              <a:spLocks noChangeArrowheads="1"/>
            </p:cNvSpPr>
            <p:nvPr/>
          </p:nvSpPr>
          <p:spPr bwMode="auto">
            <a:xfrm>
              <a:off x="372" y="3318"/>
              <a:ext cx="1392" cy="34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300" dirty="0">
                  <a:solidFill>
                    <a:srgbClr val="FFFFFF"/>
                  </a:solidFill>
                  <a:effectLst>
                    <a:outerShdw blurRad="38100" dist="38100" dir="2700000" algn="tl">
                      <a:srgbClr val="000000">
                        <a:alpha val="43137"/>
                      </a:srgbClr>
                    </a:outerShdw>
                  </a:effectLst>
                </a:rPr>
                <a:t>Email, desktop, …</a:t>
              </a:r>
            </a:p>
          </p:txBody>
        </p:sp>
        <p:sp>
          <p:nvSpPr>
            <p:cNvPr id="150570" name="Rectangle 8"/>
            <p:cNvSpPr>
              <a:spLocks noChangeArrowheads="1"/>
            </p:cNvSpPr>
            <p:nvPr/>
          </p:nvSpPr>
          <p:spPr bwMode="auto">
            <a:xfrm>
              <a:off x="2097" y="1488"/>
              <a:ext cx="1569" cy="34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300" dirty="0">
                  <a:solidFill>
                    <a:srgbClr val="FFFFFF"/>
                  </a:solidFill>
                  <a:effectLst>
                    <a:outerShdw blurRad="38100" dist="38100" dir="2700000" algn="tl">
                      <a:srgbClr val="000000">
                        <a:alpha val="43137"/>
                      </a:srgbClr>
                    </a:outerShdw>
                  </a:effectLst>
                </a:rPr>
                <a:t>Data logging</a:t>
              </a:r>
            </a:p>
          </p:txBody>
        </p:sp>
        <p:sp>
          <p:nvSpPr>
            <p:cNvPr id="150571" name="Rectangle 9"/>
            <p:cNvSpPr>
              <a:spLocks noChangeArrowheads="1"/>
            </p:cNvSpPr>
            <p:nvPr/>
          </p:nvSpPr>
          <p:spPr bwMode="auto">
            <a:xfrm>
              <a:off x="4080" y="3317"/>
              <a:ext cx="1392" cy="34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300" dirty="0">
                  <a:solidFill>
                    <a:srgbClr val="FFFFFF"/>
                  </a:solidFill>
                  <a:effectLst>
                    <a:outerShdw blurRad="38100" dist="38100" dir="2700000" algn="tl">
                      <a:srgbClr val="000000">
                        <a:alpha val="43137"/>
                      </a:srgbClr>
                    </a:outerShdw>
                  </a:effectLst>
                </a:rPr>
                <a:t>Ad-hoc file-based</a:t>
              </a:r>
            </a:p>
          </p:txBody>
        </p:sp>
      </p:grpSp>
      <p:sp>
        <p:nvSpPr>
          <p:cNvPr id="150572" name="Rectangle 44"/>
          <p:cNvSpPr>
            <a:spLocks noChangeArrowheads="1"/>
          </p:cNvSpPr>
          <p:nvPr/>
        </p:nvSpPr>
        <p:spPr bwMode="auto">
          <a:xfrm>
            <a:off x="3252487" y="2341564"/>
            <a:ext cx="6096143" cy="185784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r>
              <a:rPr lang="en-US" sz="2300" b="1" dirty="0">
                <a:solidFill>
                  <a:srgbClr val="FFFFFF"/>
                </a:solidFill>
                <a:effectLst>
                  <a:outerShdw blurRad="38100" dist="38100" dir="2700000" algn="tl">
                    <a:srgbClr val="000000">
                      <a:alpha val="43137"/>
                    </a:srgbClr>
                  </a:outerShdw>
                </a:effectLst>
              </a:rPr>
              <a:t>Factors limiting scientific progress:</a:t>
            </a:r>
          </a:p>
          <a:p>
            <a:pPr algn="ctr" defTabSz="914099">
              <a:defRPr/>
            </a:pPr>
            <a:endParaRPr lang="en-US" sz="2300" dirty="0">
              <a:solidFill>
                <a:srgbClr val="FFFFFF"/>
              </a:solidFill>
              <a:effectLst>
                <a:outerShdw blurRad="38100" dist="38100" dir="2700000" algn="tl">
                  <a:srgbClr val="000000">
                    <a:alpha val="43137"/>
                  </a:srgbClr>
                </a:outerShdw>
              </a:effectLst>
            </a:endParaRPr>
          </a:p>
          <a:p>
            <a:pPr algn="ctr" defTabSz="914099">
              <a:buClr>
                <a:srgbClr val="E5B019"/>
              </a:buClr>
              <a:defRPr/>
            </a:pPr>
            <a:r>
              <a:rPr lang="en-US" sz="2300" dirty="0">
                <a:solidFill>
                  <a:srgbClr val="FFFFFF"/>
                </a:solidFill>
                <a:effectLst>
                  <a:outerShdw blurRad="38100" dist="38100" dir="2700000" algn="tl">
                    <a:srgbClr val="000000">
                      <a:alpha val="43137"/>
                    </a:srgbClr>
                  </a:outerShdw>
                </a:effectLst>
              </a:rPr>
              <a:t>Limited data and metadata sharing and reuse</a:t>
            </a:r>
          </a:p>
          <a:p>
            <a:pPr algn="ctr" defTabSz="914099">
              <a:buClr>
                <a:srgbClr val="E5B019"/>
              </a:buClr>
              <a:defRPr/>
            </a:pPr>
            <a:r>
              <a:rPr lang="en-US" sz="2300" dirty="0">
                <a:solidFill>
                  <a:srgbClr val="FFFFFF"/>
                </a:solidFill>
                <a:effectLst>
                  <a:outerShdw blurRad="38100" dist="38100" dir="2700000" algn="tl">
                    <a:srgbClr val="000000">
                      <a:alpha val="43137"/>
                    </a:srgbClr>
                  </a:outerShdw>
                </a:effectLst>
              </a:rPr>
              <a:t> Limited real-time data access</a:t>
            </a:r>
          </a:p>
          <a:p>
            <a:pPr algn="ctr" defTabSz="914099">
              <a:buClr>
                <a:srgbClr val="E5B019"/>
              </a:buClr>
              <a:defRPr/>
            </a:pPr>
            <a:r>
              <a:rPr lang="en-US" sz="2300" dirty="0">
                <a:solidFill>
                  <a:srgbClr val="FFFFFF"/>
                </a:solidFill>
                <a:effectLst>
                  <a:outerShdw blurRad="38100" dist="38100" dir="2700000" algn="tl">
                    <a:srgbClr val="000000">
                      <a:alpha val="43137"/>
                    </a:srgbClr>
                  </a:outerShdw>
                </a:effectLst>
              </a:rPr>
              <a:t>Limited data accessibility and visualization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50572"/>
                                        </p:tgtEl>
                                        <p:attrNameLst>
                                          <p:attrName>style.visibility</p:attrName>
                                        </p:attrNameLst>
                                      </p:cBhvr>
                                      <p:to>
                                        <p:strVal val="visible"/>
                                      </p:to>
                                    </p:set>
                                    <p:anim calcmode="lin" valueType="num">
                                      <p:cBhvr>
                                        <p:cTn id="14" dur="500" fill="hold"/>
                                        <p:tgtEl>
                                          <p:spTgt spid="150572"/>
                                        </p:tgtEl>
                                        <p:attrNameLst>
                                          <p:attrName>ppt_w</p:attrName>
                                        </p:attrNameLst>
                                      </p:cBhvr>
                                      <p:tavLst>
                                        <p:tav tm="0">
                                          <p:val>
                                            <p:fltVal val="0"/>
                                          </p:val>
                                        </p:tav>
                                        <p:tav tm="100000">
                                          <p:val>
                                            <p:strVal val="#ppt_w"/>
                                          </p:val>
                                        </p:tav>
                                      </p:tavLst>
                                    </p:anim>
                                    <p:anim calcmode="lin" valueType="num">
                                      <p:cBhvr>
                                        <p:cTn id="15" dur="500" fill="hold"/>
                                        <p:tgtEl>
                                          <p:spTgt spid="150572"/>
                                        </p:tgtEl>
                                        <p:attrNameLst>
                                          <p:attrName>ppt_h</p:attrName>
                                        </p:attrNameLst>
                                      </p:cBhvr>
                                      <p:tavLst>
                                        <p:tav tm="0">
                                          <p:val>
                                            <p:fltVal val="0"/>
                                          </p:val>
                                        </p:tav>
                                        <p:tav tm="100000">
                                          <p:val>
                                            <p:strVal val="#ppt_h"/>
                                          </p:val>
                                        </p:tav>
                                      </p:tavLst>
                                    </p:anim>
                                    <p:animEffect transition="in" filter="fade">
                                      <p:cBhvr>
                                        <p:cTn id="16" dur="500"/>
                                        <p:tgtEl>
                                          <p:spTgt spid="150572"/>
                                        </p:tgtEl>
                                      </p:cBhvr>
                                    </p:animEffect>
                                  </p:childTnLst>
                                  <p:subTnLst>
                                    <p:set>
                                      <p:cBhvr override="childStyle">
                                        <p:cTn dur="1" fill="hold" display="0" masterRel="nextClick" afterEffect="1"/>
                                        <p:tgtEl>
                                          <p:spTgt spid="15057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dirty="0" smtClean="0"/>
              <a:t>Application Scenarios of SensorMap</a:t>
            </a:r>
            <a:endParaRPr dirty="0"/>
          </a:p>
        </p:txBody>
      </p:sp>
      <p:sp>
        <p:nvSpPr>
          <p:cNvPr id="25602" name="Content Placeholder 2"/>
          <p:cNvSpPr>
            <a:spLocks noGrp="1"/>
          </p:cNvSpPr>
          <p:nvPr>
            <p:ph sz="quarter" idx="2"/>
          </p:nvPr>
        </p:nvSpPr>
        <p:spPr>
          <a:xfrm>
            <a:off x="1266825" y="1908175"/>
            <a:ext cx="2714625" cy="3581400"/>
          </a:xfrm>
        </p:spPr>
        <p:txBody>
          <a:bodyPr/>
          <a:lstStyle/>
          <a:p>
            <a:pPr marL="280988" indent="-280988">
              <a:buFontTx/>
              <a:buNone/>
            </a:pPr>
            <a:r>
              <a:rPr lang="en-US" sz="1800" smtClean="0"/>
              <a:t>	To view sensor layout and visualize measurements in real-time to decide the placement of sensors</a:t>
            </a:r>
          </a:p>
        </p:txBody>
      </p:sp>
      <p:sp>
        <p:nvSpPr>
          <p:cNvPr id="25603" name="Content Placeholder 12"/>
          <p:cNvSpPr>
            <a:spLocks noGrp="1"/>
          </p:cNvSpPr>
          <p:nvPr>
            <p:ph sz="quarter" idx="4"/>
          </p:nvPr>
        </p:nvSpPr>
        <p:spPr>
          <a:xfrm>
            <a:off x="3857625" y="1908175"/>
            <a:ext cx="3048000" cy="3581400"/>
          </a:xfrm>
        </p:spPr>
        <p:txBody>
          <a:bodyPr/>
          <a:lstStyle/>
          <a:p>
            <a:pPr marL="295275" indent="-295275">
              <a:buFontTx/>
              <a:buNone/>
            </a:pPr>
            <a:r>
              <a:rPr lang="en-US" sz="1800" smtClean="0"/>
              <a:t>	To inspect real-time output of sensors, and to discover and fix broken sensors</a:t>
            </a:r>
          </a:p>
          <a:p>
            <a:pPr marL="295275" indent="-295275"/>
            <a:endParaRPr lang="en-US" sz="1800" smtClean="0"/>
          </a:p>
        </p:txBody>
      </p:sp>
      <p:sp>
        <p:nvSpPr>
          <p:cNvPr id="39" name="Content Placeholder 12"/>
          <p:cNvSpPr txBox="1">
            <a:spLocks/>
          </p:cNvSpPr>
          <p:nvPr/>
        </p:nvSpPr>
        <p:spPr>
          <a:xfrm>
            <a:off x="6656388" y="1838325"/>
            <a:ext cx="3709987" cy="3581400"/>
          </a:xfrm>
          <a:prstGeom prst="rect">
            <a:avLst/>
          </a:prstGeom>
        </p:spPr>
        <p:txBody>
          <a:bodyPr>
            <a:normAutofit/>
          </a:bodyPr>
          <a:lstStyle/>
          <a:p>
            <a:pPr marL="320040" indent="-320040">
              <a:spcBef>
                <a:spcPts val="700"/>
              </a:spcBef>
              <a:buClr>
                <a:schemeClr val="accent2"/>
              </a:buClr>
              <a:buSzPct val="60000"/>
              <a:defRPr/>
            </a:pPr>
            <a:r>
              <a:rPr lang="en-US" sz="2000" dirty="0">
                <a:solidFill>
                  <a:schemeClr val="bg1"/>
                </a:solidFill>
                <a:latin typeface="Arial" pitchFamily="34" charset="0"/>
              </a:rPr>
              <a:t>	</a:t>
            </a:r>
            <a:r>
              <a:rPr lang="en-US" dirty="0">
                <a:solidFill>
                  <a:schemeClr val="bg1"/>
                </a:solidFill>
                <a:latin typeface="+mn-lt"/>
              </a:rPr>
              <a:t>To visualize dependencies among different measurements and correlations with topological terrains</a:t>
            </a:r>
          </a:p>
        </p:txBody>
      </p:sp>
      <p:sp>
        <p:nvSpPr>
          <p:cNvPr id="51" name="Rounded Rectangle 50"/>
          <p:cNvSpPr/>
          <p:nvPr/>
        </p:nvSpPr>
        <p:spPr bwMode="auto">
          <a:xfrm>
            <a:off x="1425983" y="1246116"/>
            <a:ext cx="2546932" cy="516426"/>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1600" dirty="0">
                <a:solidFill>
                  <a:srgbClr val="FFFFFF"/>
                </a:solidFill>
                <a:effectLst>
                  <a:outerShdw blurRad="38100" dist="38100" dir="2700000" algn="tl">
                    <a:srgbClr val="000000">
                      <a:alpha val="43137"/>
                    </a:srgbClr>
                  </a:outerShdw>
                </a:effectLst>
              </a:rPr>
              <a:t>Experiment Planning</a:t>
            </a:r>
            <a:endParaRPr lang="en-US" sz="1600" dirty="0">
              <a:solidFill>
                <a:srgbClr val="FFFFFF"/>
              </a:solidFill>
              <a:effectLst>
                <a:outerShdw blurRad="38100" dist="38100" dir="2700000" algn="tl">
                  <a:srgbClr val="000000">
                    <a:alpha val="43137"/>
                  </a:srgbClr>
                </a:outerShdw>
              </a:effectLst>
            </a:endParaRPr>
          </a:p>
        </p:txBody>
      </p:sp>
      <p:sp>
        <p:nvSpPr>
          <p:cNvPr id="54" name="Rounded Rectangle 53"/>
          <p:cNvSpPr/>
          <p:nvPr/>
        </p:nvSpPr>
        <p:spPr bwMode="auto">
          <a:xfrm>
            <a:off x="7148863" y="1221823"/>
            <a:ext cx="2546932" cy="516426"/>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defTabSz="914099">
              <a:lnSpc>
                <a:spcPct val="110000"/>
              </a:lnSpc>
              <a:buClr>
                <a:schemeClr val="accent2"/>
              </a:buClr>
              <a:buSzPct val="60000"/>
              <a:defRPr/>
            </a:pPr>
            <a:r>
              <a:rPr lang="en-US" sz="1600" dirty="0">
                <a:solidFill>
                  <a:srgbClr val="FFFFFF"/>
                </a:solidFill>
                <a:effectLst>
                  <a:outerShdw blurRad="38100" dist="38100" dir="2700000" algn="tl">
                    <a:srgbClr val="000000">
                      <a:alpha val="43137"/>
                    </a:srgbClr>
                  </a:outerShdw>
                </a:effectLst>
              </a:rPr>
              <a:t>Data Analysis</a:t>
            </a:r>
          </a:p>
        </p:txBody>
      </p:sp>
      <p:sp>
        <p:nvSpPr>
          <p:cNvPr id="55" name="Rounded Rectangle 54"/>
          <p:cNvSpPr/>
          <p:nvPr/>
        </p:nvSpPr>
        <p:spPr bwMode="auto">
          <a:xfrm>
            <a:off x="4202830" y="1237588"/>
            <a:ext cx="2546932" cy="516426"/>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buClr>
                <a:schemeClr val="accent2"/>
              </a:buClr>
              <a:buSzPct val="60000"/>
              <a:defRPr/>
            </a:pPr>
            <a:r>
              <a:rPr lang="en-US" sz="1600" dirty="0">
                <a:solidFill>
                  <a:srgbClr val="FFFFFF"/>
                </a:solidFill>
                <a:effectLst>
                  <a:outerShdw blurRad="38100" dist="38100" dir="2700000" algn="tl">
                    <a:srgbClr val="000000">
                      <a:alpha val="43137"/>
                    </a:srgbClr>
                  </a:outerShdw>
                </a:effectLst>
              </a:rPr>
              <a:t>Deployment Monitoring</a:t>
            </a:r>
            <a:endParaRPr lang="en-US" sz="1600" dirty="0">
              <a:solidFill>
                <a:srgbClr val="FFFFFF"/>
              </a:solidFill>
              <a:effectLst>
                <a:outerShdw blurRad="38100" dist="38100" dir="2700000" algn="tl">
                  <a:srgbClr val="000000">
                    <a:alpha val="43137"/>
                  </a:srgbClr>
                </a:outerShdw>
              </a:effectLst>
            </a:endParaRPr>
          </a:p>
        </p:txBody>
      </p:sp>
      <p:pic>
        <p:nvPicPr>
          <p:cNvPr id="25614" name="Picture 2" descr="C:\Documents and Settings\smichel\My Documents\work\projects\swiss_ex\MSsummit2008\screenshot.png"/>
          <p:cNvPicPr>
            <a:picLocks noChangeAspect="1" noChangeArrowheads="1"/>
          </p:cNvPicPr>
          <p:nvPr/>
        </p:nvPicPr>
        <p:blipFill>
          <a:blip r:embed="rId2"/>
          <a:srcRect/>
          <a:stretch>
            <a:fillRect/>
          </a:stretch>
        </p:blipFill>
        <p:spPr bwMode="auto">
          <a:xfrm>
            <a:off x="1516063" y="3152775"/>
            <a:ext cx="8150225" cy="3208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smtClean="0"/>
              <a:t>Advanced Plots</a:t>
            </a:r>
            <a:endParaRPr dirty="0"/>
          </a:p>
        </p:txBody>
      </p:sp>
      <p:pic>
        <p:nvPicPr>
          <p:cNvPr id="7" name="Picture 9"/>
          <p:cNvPicPr>
            <a:picLocks noGrp="1" noChangeAspect="1" noChangeArrowheads="1"/>
          </p:cNvPicPr>
          <p:nvPr>
            <p:ph sz="quarter" idx="2"/>
          </p:nvPr>
        </p:nvPicPr>
        <p:blipFill>
          <a:blip r:embed="rId2"/>
          <a:srcRect l="7744" t="23094" r="38876" b="62883"/>
          <a:stretch>
            <a:fillRect/>
          </a:stretch>
        </p:blipFill>
        <p:spPr>
          <a:xfrm>
            <a:off x="5888038" y="1893888"/>
            <a:ext cx="5808662" cy="2233612"/>
          </a:xfrm>
        </p:spPr>
      </p:pic>
      <p:pic>
        <p:nvPicPr>
          <p:cNvPr id="8" name="Picture 10"/>
          <p:cNvPicPr>
            <a:picLocks noGrp="1" noChangeAspect="1" noChangeArrowheads="1"/>
          </p:cNvPicPr>
          <p:nvPr>
            <p:ph sz="half" idx="1"/>
          </p:nvPr>
        </p:nvPicPr>
        <p:blipFill>
          <a:blip r:embed="rId3"/>
          <a:srcRect l="15173" t="31990" r="31996" b="19362"/>
          <a:stretch>
            <a:fillRect/>
          </a:stretch>
        </p:blipFill>
        <p:spPr>
          <a:xfrm>
            <a:off x="496888" y="995363"/>
            <a:ext cx="5513387" cy="4062412"/>
          </a:xfrm>
        </p:spPr>
      </p:pic>
      <p:pic>
        <p:nvPicPr>
          <p:cNvPr id="9" name="Picture 15"/>
          <p:cNvPicPr>
            <a:picLocks noGrp="1" noChangeAspect="1" noChangeArrowheads="1"/>
          </p:cNvPicPr>
          <p:nvPr>
            <p:ph sz="half" idx="2"/>
          </p:nvPr>
        </p:nvPicPr>
        <p:blipFill>
          <a:blip r:embed="rId4"/>
          <a:srcRect t="34253" b="9651"/>
          <a:stretch>
            <a:fillRect/>
          </a:stretch>
        </p:blipFill>
        <p:spPr>
          <a:xfrm>
            <a:off x="6832600" y="652463"/>
            <a:ext cx="5132388" cy="3981450"/>
          </a:xfrm>
        </p:spPr>
      </p:pic>
      <p:pic>
        <p:nvPicPr>
          <p:cNvPr id="10" name="Picture 10"/>
          <p:cNvPicPr>
            <a:picLocks noGrp="1" noChangeAspect="1" noChangeArrowheads="1"/>
          </p:cNvPicPr>
          <p:nvPr>
            <p:ph sz="quarter" idx="2"/>
          </p:nvPr>
        </p:nvPicPr>
        <p:blipFill>
          <a:blip r:embed="rId5"/>
          <a:srcRect/>
          <a:stretch>
            <a:fillRect/>
          </a:stretch>
        </p:blipFill>
        <p:spPr>
          <a:xfrm>
            <a:off x="744538" y="2149475"/>
            <a:ext cx="6423025" cy="4430713"/>
          </a:xfrm>
        </p:spPr>
      </p:pic>
      <p:pic>
        <p:nvPicPr>
          <p:cNvPr id="11" name="Picture 19"/>
          <p:cNvPicPr>
            <a:picLocks noGrp="1" noChangeAspect="1" noChangeArrowheads="1"/>
          </p:cNvPicPr>
          <p:nvPr>
            <p:ph sz="quarter" idx="4"/>
          </p:nvPr>
        </p:nvPicPr>
        <p:blipFill>
          <a:blip r:embed="rId6"/>
          <a:srcRect l="2411" t="76193" r="83777" b="10826"/>
          <a:stretch>
            <a:fillRect/>
          </a:stretch>
        </p:blipFill>
        <p:spPr>
          <a:xfrm>
            <a:off x="7797800" y="3890963"/>
            <a:ext cx="4194175" cy="2967037"/>
          </a:xfrm>
        </p:spPr>
      </p:pic>
      <p:pic>
        <p:nvPicPr>
          <p:cNvPr id="12" name="Picture 8"/>
          <p:cNvPicPr>
            <a:picLocks noChangeAspect="1" noChangeArrowheads="1"/>
          </p:cNvPicPr>
          <p:nvPr/>
        </p:nvPicPr>
        <p:blipFill>
          <a:blip r:embed="rId7"/>
          <a:srcRect l="11391" t="25801" r="14883" b="17552"/>
          <a:stretch>
            <a:fillRect/>
          </a:stretch>
        </p:blipFill>
        <p:spPr bwMode="auto">
          <a:xfrm>
            <a:off x="3402013" y="2654300"/>
            <a:ext cx="6840537" cy="4203700"/>
          </a:xfrm>
          <a:prstGeom prst="rect">
            <a:avLst/>
          </a:prstGeom>
          <a:noFill/>
          <a:ln w="9525" algn="ctr">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0"/>
          <p:cNvSpPr txBox="1">
            <a:spLocks noChangeArrowheads="1"/>
          </p:cNvSpPr>
          <p:nvPr/>
        </p:nvSpPr>
        <p:spPr bwMode="auto">
          <a:xfrm>
            <a:off x="709613" y="2009775"/>
            <a:ext cx="3817937" cy="366713"/>
          </a:xfrm>
          <a:prstGeom prst="rect">
            <a:avLst/>
          </a:prstGeom>
          <a:noFill/>
          <a:ln w="9525">
            <a:noFill/>
            <a:miter lim="800000"/>
            <a:headEnd/>
            <a:tailEnd/>
          </a:ln>
        </p:spPr>
        <p:txBody>
          <a:bodyPr>
            <a:spAutoFit/>
          </a:bodyPr>
          <a:lstStyle/>
          <a:p>
            <a:endParaRPr lang="en-US">
              <a:cs typeface="Arial" charset="0"/>
            </a:endParaRPr>
          </a:p>
        </p:txBody>
      </p:sp>
      <p:sp>
        <p:nvSpPr>
          <p:cNvPr id="8" name="Title 7"/>
          <p:cNvSpPr>
            <a:spLocks noGrp="1"/>
          </p:cNvSpPr>
          <p:nvPr>
            <p:ph type="title"/>
          </p:nvPr>
        </p:nvSpPr>
        <p:spPr/>
        <p:txBody>
          <a:bodyPr/>
          <a:lstStyle/>
          <a:p>
            <a:pPr>
              <a:defRPr/>
            </a:pPr>
            <a:r>
              <a:rPr lang="de-DE" smtClean="0"/>
              <a:t>Towards Environmental Monitoring 2.0</a:t>
            </a:r>
            <a:endParaRPr/>
          </a:p>
        </p:txBody>
      </p:sp>
      <p:sp>
        <p:nvSpPr>
          <p:cNvPr id="27651" name="Text Placeholder 8"/>
          <p:cNvSpPr>
            <a:spLocks noGrp="1"/>
          </p:cNvSpPr>
          <p:nvPr>
            <p:ph sz="half" idx="1"/>
          </p:nvPr>
        </p:nvSpPr>
        <p:spPr>
          <a:xfrm>
            <a:off x="1319213" y="1984375"/>
            <a:ext cx="4556125" cy="387350"/>
          </a:xfrm>
        </p:spPr>
        <p:txBody>
          <a:bodyPr/>
          <a:lstStyle/>
          <a:p>
            <a:pPr marL="339725" indent="-339725"/>
            <a:r>
              <a:rPr lang="de-DE" smtClean="0"/>
              <a:t>Lack of communication</a:t>
            </a:r>
          </a:p>
        </p:txBody>
      </p:sp>
      <p:sp>
        <p:nvSpPr>
          <p:cNvPr id="27652" name="Text Placeholder 12"/>
          <p:cNvSpPr>
            <a:spLocks noGrp="1"/>
          </p:cNvSpPr>
          <p:nvPr>
            <p:ph sz="half" idx="2"/>
          </p:nvPr>
        </p:nvSpPr>
        <p:spPr>
          <a:xfrm>
            <a:off x="6872288" y="1968500"/>
            <a:ext cx="4586287" cy="774700"/>
          </a:xfrm>
        </p:spPr>
        <p:txBody>
          <a:bodyPr/>
          <a:lstStyle/>
          <a:p>
            <a:pPr marL="347663" indent="-347663"/>
            <a:r>
              <a:rPr lang="de-DE" smtClean="0"/>
              <a:t>Information Sharing in online communities</a:t>
            </a:r>
            <a:endParaRPr lang="en-US" smtClean="0"/>
          </a:p>
        </p:txBody>
      </p:sp>
      <p:sp>
        <p:nvSpPr>
          <p:cNvPr id="15" name="Rounded Rectangle 14"/>
          <p:cNvSpPr/>
          <p:nvPr/>
        </p:nvSpPr>
        <p:spPr bwMode="auto">
          <a:xfrm>
            <a:off x="1195395" y="993913"/>
            <a:ext cx="3885487" cy="744775"/>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r>
              <a:rPr lang="en-US" sz="2800" dirty="0">
                <a:solidFill>
                  <a:srgbClr val="FFFFFF"/>
                </a:solidFill>
                <a:effectLst>
                  <a:outerShdw blurRad="38100" dist="38100" dir="2700000" algn="tl">
                    <a:srgbClr val="000000">
                      <a:alpha val="43137"/>
                    </a:srgbClr>
                  </a:outerShdw>
                </a:effectLst>
              </a:rPr>
              <a:t>Previous State</a:t>
            </a:r>
            <a:endParaRPr lang="en-US" sz="2800" dirty="0">
              <a:solidFill>
                <a:srgbClr val="FFFFFF"/>
              </a:solidFill>
              <a:effectLst>
                <a:outerShdw blurRad="38100" dist="38100" dir="2700000" algn="tl">
                  <a:srgbClr val="000000">
                    <a:alpha val="43137"/>
                  </a:srgbClr>
                </a:outerShdw>
              </a:effectLst>
            </a:endParaRPr>
          </a:p>
        </p:txBody>
      </p:sp>
      <p:sp>
        <p:nvSpPr>
          <p:cNvPr id="16" name="Rounded Rectangle 15"/>
          <p:cNvSpPr/>
          <p:nvPr/>
        </p:nvSpPr>
        <p:spPr bwMode="auto">
          <a:xfrm>
            <a:off x="6699539" y="993338"/>
            <a:ext cx="3885487" cy="744775"/>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buClr>
                <a:schemeClr val="accent2"/>
              </a:buClr>
              <a:buSzPct val="60000"/>
              <a:defRPr/>
            </a:pPr>
            <a:r>
              <a:rPr lang="en-US" sz="2800" dirty="0">
                <a:solidFill>
                  <a:srgbClr val="FFFFFF"/>
                </a:solidFill>
                <a:effectLst>
                  <a:outerShdw blurRad="38100" dist="38100" dir="2700000" algn="tl">
                    <a:srgbClr val="000000">
                      <a:alpha val="43137"/>
                    </a:srgbClr>
                  </a:outerShdw>
                </a:effectLst>
              </a:rPr>
              <a:t>(Near) Future</a:t>
            </a:r>
          </a:p>
        </p:txBody>
      </p:sp>
      <p:sp>
        <p:nvSpPr>
          <p:cNvPr id="27659" name="Text Box 10"/>
          <p:cNvSpPr txBox="1">
            <a:spLocks noChangeArrowheads="1"/>
          </p:cNvSpPr>
          <p:nvPr/>
        </p:nvSpPr>
        <p:spPr bwMode="auto">
          <a:xfrm>
            <a:off x="711200" y="2908300"/>
            <a:ext cx="3816350" cy="366713"/>
          </a:xfrm>
          <a:prstGeom prst="rect">
            <a:avLst/>
          </a:prstGeom>
          <a:noFill/>
          <a:ln w="9525">
            <a:noFill/>
            <a:miter lim="800000"/>
            <a:headEnd/>
            <a:tailEnd/>
          </a:ln>
        </p:spPr>
        <p:txBody>
          <a:bodyPr>
            <a:spAutoFit/>
          </a:bodyPr>
          <a:lstStyle/>
          <a:p>
            <a:endParaRPr lang="en-US">
              <a:cs typeface="Arial" charset="0"/>
            </a:endParaRPr>
          </a:p>
        </p:txBody>
      </p:sp>
      <p:sp>
        <p:nvSpPr>
          <p:cNvPr id="22" name="Text Placeholder 8"/>
          <p:cNvSpPr txBox="1">
            <a:spLocks/>
          </p:cNvSpPr>
          <p:nvPr/>
        </p:nvSpPr>
        <p:spPr bwMode="auto">
          <a:xfrm>
            <a:off x="1320800" y="2884488"/>
            <a:ext cx="4556125" cy="774700"/>
          </a:xfrm>
          <a:prstGeom prst="rect">
            <a:avLst/>
          </a:prstGeom>
          <a:noFill/>
          <a:ln w="9525">
            <a:noFill/>
            <a:miter lim="800000"/>
            <a:headEnd/>
            <a:tailEnd/>
          </a:ln>
        </p:spPr>
        <p:txBody>
          <a:bodyPr lIns="0" tIns="0" rIns="0" bIns="0">
            <a:spAutoFit/>
          </a:bodyPr>
          <a:lstStyle/>
          <a:p>
            <a:pPr marL="339976" indent="-339976">
              <a:lnSpc>
                <a:spcPct val="90000"/>
              </a:lnSpc>
              <a:spcBef>
                <a:spcPct val="20000"/>
              </a:spcBef>
              <a:buSzPct val="85000"/>
              <a:buFontTx/>
              <a:buBlip>
                <a:blip r:embed="rId2"/>
              </a:buBlip>
              <a:defRPr/>
            </a:pPr>
            <a:r>
              <a:rPr lang="de-DE" sz="2800" dirty="0">
                <a:solidFill>
                  <a:schemeClr val="bg1"/>
                </a:solidFill>
                <a:latin typeface="+mn-lt"/>
              </a:rPr>
              <a:t>Randomly distributed data files</a:t>
            </a:r>
          </a:p>
        </p:txBody>
      </p:sp>
      <p:sp>
        <p:nvSpPr>
          <p:cNvPr id="23" name="Text Placeholder 12"/>
          <p:cNvSpPr txBox="1">
            <a:spLocks/>
          </p:cNvSpPr>
          <p:nvPr/>
        </p:nvSpPr>
        <p:spPr bwMode="auto">
          <a:xfrm>
            <a:off x="6873875" y="2868613"/>
            <a:ext cx="4584700" cy="774700"/>
          </a:xfrm>
          <a:prstGeom prst="rect">
            <a:avLst/>
          </a:prstGeom>
          <a:noFill/>
          <a:ln w="9525">
            <a:noFill/>
            <a:miter lim="800000"/>
            <a:headEnd/>
            <a:tailEnd/>
          </a:ln>
        </p:spPr>
        <p:txBody>
          <a:bodyPr lIns="0" tIns="0" rIns="0" bIns="0">
            <a:spAutoFit/>
          </a:bodyPr>
          <a:lstStyle/>
          <a:p>
            <a:pPr marL="347914" indent="-347914">
              <a:lnSpc>
                <a:spcPct val="90000"/>
              </a:lnSpc>
              <a:spcBef>
                <a:spcPct val="20000"/>
              </a:spcBef>
              <a:buSzPct val="85000"/>
              <a:buFontTx/>
              <a:buBlip>
                <a:blip r:embed="rId2"/>
              </a:buBlip>
              <a:defRPr/>
            </a:pPr>
            <a:r>
              <a:rPr lang="de-DE" sz="2800" dirty="0">
                <a:solidFill>
                  <a:schemeClr val="bg1"/>
                </a:solidFill>
                <a:latin typeface="+mn-lt"/>
              </a:rPr>
              <a:t>Data repository with single access point</a:t>
            </a:r>
            <a:endParaRPr lang="en-US" sz="2800" dirty="0">
              <a:solidFill>
                <a:schemeClr val="bg1"/>
              </a:solidFill>
              <a:latin typeface="+mn-lt"/>
            </a:endParaRPr>
          </a:p>
        </p:txBody>
      </p:sp>
      <p:sp>
        <p:nvSpPr>
          <p:cNvPr id="27662" name="Text Box 10"/>
          <p:cNvSpPr txBox="1">
            <a:spLocks noChangeArrowheads="1"/>
          </p:cNvSpPr>
          <p:nvPr/>
        </p:nvSpPr>
        <p:spPr bwMode="auto">
          <a:xfrm>
            <a:off x="720725" y="3800475"/>
            <a:ext cx="3816350" cy="366713"/>
          </a:xfrm>
          <a:prstGeom prst="rect">
            <a:avLst/>
          </a:prstGeom>
          <a:noFill/>
          <a:ln w="9525">
            <a:noFill/>
            <a:miter lim="800000"/>
            <a:headEnd/>
            <a:tailEnd/>
          </a:ln>
        </p:spPr>
        <p:txBody>
          <a:bodyPr>
            <a:spAutoFit/>
          </a:bodyPr>
          <a:lstStyle/>
          <a:p>
            <a:endParaRPr lang="en-US">
              <a:cs typeface="Arial" charset="0"/>
            </a:endParaRPr>
          </a:p>
        </p:txBody>
      </p:sp>
      <p:sp>
        <p:nvSpPr>
          <p:cNvPr id="25" name="Text Placeholder 8"/>
          <p:cNvSpPr txBox="1">
            <a:spLocks/>
          </p:cNvSpPr>
          <p:nvPr/>
        </p:nvSpPr>
        <p:spPr bwMode="auto">
          <a:xfrm>
            <a:off x="1328738" y="3775075"/>
            <a:ext cx="4557712" cy="388938"/>
          </a:xfrm>
          <a:prstGeom prst="rect">
            <a:avLst/>
          </a:prstGeom>
          <a:noFill/>
          <a:ln w="9525">
            <a:noFill/>
            <a:miter lim="800000"/>
            <a:headEnd/>
            <a:tailEnd/>
          </a:ln>
        </p:spPr>
        <p:txBody>
          <a:bodyPr lIns="0" tIns="0" rIns="0" bIns="0">
            <a:spAutoFit/>
          </a:bodyPr>
          <a:lstStyle/>
          <a:p>
            <a:pPr marL="339976" indent="-339976">
              <a:lnSpc>
                <a:spcPct val="90000"/>
              </a:lnSpc>
              <a:spcBef>
                <a:spcPct val="20000"/>
              </a:spcBef>
              <a:buSzPct val="85000"/>
              <a:buFontTx/>
              <a:buBlip>
                <a:blip r:embed="rId2"/>
              </a:buBlip>
              <a:defRPr/>
            </a:pPr>
            <a:r>
              <a:rPr lang="de-DE" sz="2800" dirty="0">
                <a:solidFill>
                  <a:schemeClr val="bg1"/>
                </a:solidFill>
                <a:latin typeface="+mn-lt"/>
              </a:rPr>
              <a:t>Data loss</a:t>
            </a:r>
          </a:p>
        </p:txBody>
      </p:sp>
      <p:sp>
        <p:nvSpPr>
          <p:cNvPr id="26" name="Text Placeholder 12"/>
          <p:cNvSpPr txBox="1">
            <a:spLocks/>
          </p:cNvSpPr>
          <p:nvPr/>
        </p:nvSpPr>
        <p:spPr bwMode="auto">
          <a:xfrm>
            <a:off x="6881813" y="3759200"/>
            <a:ext cx="4586287" cy="388938"/>
          </a:xfrm>
          <a:prstGeom prst="rect">
            <a:avLst/>
          </a:prstGeom>
          <a:noFill/>
          <a:ln w="9525">
            <a:noFill/>
            <a:miter lim="800000"/>
            <a:headEnd/>
            <a:tailEnd/>
          </a:ln>
        </p:spPr>
        <p:txBody>
          <a:bodyPr lIns="0" tIns="0" rIns="0" bIns="0">
            <a:spAutoFit/>
          </a:bodyPr>
          <a:lstStyle/>
          <a:p>
            <a:pPr marL="347914" indent="-347914">
              <a:lnSpc>
                <a:spcPct val="90000"/>
              </a:lnSpc>
              <a:spcBef>
                <a:spcPct val="20000"/>
              </a:spcBef>
              <a:buSzPct val="85000"/>
              <a:buFontTx/>
              <a:buBlip>
                <a:blip r:embed="rId2"/>
              </a:buBlip>
              <a:defRPr/>
            </a:pPr>
            <a:r>
              <a:rPr lang="de-DE" sz="2800" dirty="0">
                <a:solidFill>
                  <a:schemeClr val="bg1"/>
                </a:solidFill>
                <a:latin typeface="+mn-lt"/>
              </a:rPr>
              <a:t>No data loss</a:t>
            </a:r>
            <a:endParaRPr lang="en-US" sz="2800" dirty="0">
              <a:solidFill>
                <a:schemeClr val="bg1"/>
              </a:solidFill>
              <a:latin typeface="+mn-lt"/>
            </a:endParaRPr>
          </a:p>
        </p:txBody>
      </p:sp>
      <p:sp>
        <p:nvSpPr>
          <p:cNvPr id="27665" name="Text Box 10"/>
          <p:cNvSpPr txBox="1">
            <a:spLocks noChangeArrowheads="1"/>
          </p:cNvSpPr>
          <p:nvPr/>
        </p:nvSpPr>
        <p:spPr bwMode="auto">
          <a:xfrm>
            <a:off x="728663" y="4375150"/>
            <a:ext cx="3817937" cy="366713"/>
          </a:xfrm>
          <a:prstGeom prst="rect">
            <a:avLst/>
          </a:prstGeom>
          <a:noFill/>
          <a:ln w="9525">
            <a:noFill/>
            <a:miter lim="800000"/>
            <a:headEnd/>
            <a:tailEnd/>
          </a:ln>
        </p:spPr>
        <p:txBody>
          <a:bodyPr>
            <a:spAutoFit/>
          </a:bodyPr>
          <a:lstStyle/>
          <a:p>
            <a:endParaRPr lang="en-US">
              <a:cs typeface="Arial" charset="0"/>
            </a:endParaRPr>
          </a:p>
        </p:txBody>
      </p:sp>
      <p:sp>
        <p:nvSpPr>
          <p:cNvPr id="28" name="Text Placeholder 8"/>
          <p:cNvSpPr txBox="1">
            <a:spLocks/>
          </p:cNvSpPr>
          <p:nvPr/>
        </p:nvSpPr>
        <p:spPr bwMode="auto">
          <a:xfrm>
            <a:off x="1338263" y="4349750"/>
            <a:ext cx="4557712" cy="774700"/>
          </a:xfrm>
          <a:prstGeom prst="rect">
            <a:avLst/>
          </a:prstGeom>
          <a:noFill/>
          <a:ln w="9525">
            <a:noFill/>
            <a:miter lim="800000"/>
            <a:headEnd/>
            <a:tailEnd/>
          </a:ln>
        </p:spPr>
        <p:txBody>
          <a:bodyPr lIns="0" tIns="0" rIns="0" bIns="0">
            <a:spAutoFit/>
          </a:bodyPr>
          <a:lstStyle/>
          <a:p>
            <a:pPr marL="339976" indent="-339976">
              <a:lnSpc>
                <a:spcPct val="90000"/>
              </a:lnSpc>
              <a:spcBef>
                <a:spcPct val="20000"/>
              </a:spcBef>
              <a:buSzPct val="85000"/>
              <a:buFontTx/>
              <a:buBlip>
                <a:blip r:embed="rId2"/>
              </a:buBlip>
              <a:defRPr/>
            </a:pPr>
            <a:r>
              <a:rPr lang="de-DE" sz="2800" dirty="0">
                <a:solidFill>
                  <a:schemeClr val="bg1"/>
                </a:solidFill>
                <a:latin typeface="+mn-lt"/>
              </a:rPr>
              <a:t>Loss of knowledge on data collection</a:t>
            </a:r>
          </a:p>
        </p:txBody>
      </p:sp>
      <p:sp>
        <p:nvSpPr>
          <p:cNvPr id="29" name="Text Placeholder 12"/>
          <p:cNvSpPr txBox="1">
            <a:spLocks/>
          </p:cNvSpPr>
          <p:nvPr/>
        </p:nvSpPr>
        <p:spPr bwMode="auto">
          <a:xfrm>
            <a:off x="6891338" y="4333875"/>
            <a:ext cx="4586287" cy="387350"/>
          </a:xfrm>
          <a:prstGeom prst="rect">
            <a:avLst/>
          </a:prstGeom>
          <a:noFill/>
          <a:ln w="9525">
            <a:noFill/>
            <a:miter lim="800000"/>
            <a:headEnd/>
            <a:tailEnd/>
          </a:ln>
        </p:spPr>
        <p:txBody>
          <a:bodyPr lIns="0" tIns="0" rIns="0" bIns="0">
            <a:spAutoFit/>
          </a:bodyPr>
          <a:lstStyle/>
          <a:p>
            <a:pPr marL="347914" indent="-347914">
              <a:lnSpc>
                <a:spcPct val="90000"/>
              </a:lnSpc>
              <a:spcBef>
                <a:spcPct val="20000"/>
              </a:spcBef>
              <a:buSzPct val="85000"/>
              <a:buFontTx/>
              <a:buBlip>
                <a:blip r:embed="rId2"/>
              </a:buBlip>
              <a:defRPr/>
            </a:pPr>
            <a:r>
              <a:rPr lang="de-DE" sz="2800" dirty="0">
                <a:solidFill>
                  <a:schemeClr val="bg1"/>
                </a:solidFill>
                <a:latin typeface="+mn-lt"/>
              </a:rPr>
              <a:t>Provenance tracking</a:t>
            </a:r>
            <a:endParaRPr lang="en-US" sz="2800" dirty="0">
              <a:solidFill>
                <a:schemeClr val="bg1"/>
              </a:solidFill>
              <a:latin typeface="+mn-lt"/>
            </a:endParaRPr>
          </a:p>
        </p:txBody>
      </p:sp>
      <p:sp>
        <p:nvSpPr>
          <p:cNvPr id="27668" name="Text Box 10"/>
          <p:cNvSpPr txBox="1">
            <a:spLocks noChangeArrowheads="1"/>
          </p:cNvSpPr>
          <p:nvPr/>
        </p:nvSpPr>
        <p:spPr bwMode="auto">
          <a:xfrm>
            <a:off x="722313" y="5218113"/>
            <a:ext cx="3817937" cy="366712"/>
          </a:xfrm>
          <a:prstGeom prst="rect">
            <a:avLst/>
          </a:prstGeom>
          <a:noFill/>
          <a:ln w="9525">
            <a:noFill/>
            <a:miter lim="800000"/>
            <a:headEnd/>
            <a:tailEnd/>
          </a:ln>
        </p:spPr>
        <p:txBody>
          <a:bodyPr>
            <a:spAutoFit/>
          </a:bodyPr>
          <a:lstStyle/>
          <a:p>
            <a:endParaRPr lang="en-US">
              <a:cs typeface="Arial" charset="0"/>
            </a:endParaRPr>
          </a:p>
        </p:txBody>
      </p:sp>
      <p:sp>
        <p:nvSpPr>
          <p:cNvPr id="31" name="Text Placeholder 8"/>
          <p:cNvSpPr txBox="1">
            <a:spLocks/>
          </p:cNvSpPr>
          <p:nvPr/>
        </p:nvSpPr>
        <p:spPr bwMode="auto">
          <a:xfrm>
            <a:off x="1331913" y="5194300"/>
            <a:ext cx="4557712" cy="774700"/>
          </a:xfrm>
          <a:prstGeom prst="rect">
            <a:avLst/>
          </a:prstGeom>
          <a:noFill/>
          <a:ln w="9525">
            <a:noFill/>
            <a:miter lim="800000"/>
            <a:headEnd/>
            <a:tailEnd/>
          </a:ln>
        </p:spPr>
        <p:txBody>
          <a:bodyPr lIns="0" tIns="0" rIns="0" bIns="0">
            <a:spAutoFit/>
          </a:bodyPr>
          <a:lstStyle/>
          <a:p>
            <a:pPr marL="339976" indent="-339976">
              <a:lnSpc>
                <a:spcPct val="90000"/>
              </a:lnSpc>
              <a:spcBef>
                <a:spcPct val="20000"/>
              </a:spcBef>
              <a:buSzPct val="85000"/>
              <a:buFontTx/>
              <a:buBlip>
                <a:blip r:embed="rId2"/>
              </a:buBlip>
              <a:defRPr/>
            </a:pPr>
            <a:r>
              <a:rPr lang="de-DE" sz="2800" dirty="0">
                <a:solidFill>
                  <a:schemeClr val="bg1"/>
                </a:solidFill>
                <a:latin typeface="+mn-lt"/>
              </a:rPr>
              <a:t>Waste of resources replicating data collection</a:t>
            </a:r>
          </a:p>
        </p:txBody>
      </p:sp>
      <p:sp>
        <p:nvSpPr>
          <p:cNvPr id="32" name="Text Placeholder 12"/>
          <p:cNvSpPr txBox="1">
            <a:spLocks/>
          </p:cNvSpPr>
          <p:nvPr/>
        </p:nvSpPr>
        <p:spPr bwMode="auto">
          <a:xfrm>
            <a:off x="6884988" y="5178425"/>
            <a:ext cx="4586287" cy="387350"/>
          </a:xfrm>
          <a:prstGeom prst="rect">
            <a:avLst/>
          </a:prstGeom>
          <a:noFill/>
          <a:ln w="9525">
            <a:noFill/>
            <a:miter lim="800000"/>
            <a:headEnd/>
            <a:tailEnd/>
          </a:ln>
        </p:spPr>
        <p:txBody>
          <a:bodyPr lIns="0" tIns="0" rIns="0" bIns="0">
            <a:spAutoFit/>
          </a:bodyPr>
          <a:lstStyle/>
          <a:p>
            <a:pPr marL="347914" indent="-347914">
              <a:lnSpc>
                <a:spcPct val="90000"/>
              </a:lnSpc>
              <a:spcBef>
                <a:spcPct val="20000"/>
              </a:spcBef>
              <a:buSzPct val="85000"/>
              <a:buFontTx/>
              <a:buBlip>
                <a:blip r:embed="rId2"/>
              </a:buBlip>
              <a:defRPr/>
            </a:pPr>
            <a:r>
              <a:rPr lang="de-DE" sz="2800" dirty="0">
                <a:solidFill>
                  <a:schemeClr val="bg1"/>
                </a:solidFill>
                <a:latin typeface="+mn-lt"/>
              </a:rPr>
              <a:t>Data reuse</a:t>
            </a:r>
            <a:endParaRPr lang="en-US" sz="2800" dirty="0">
              <a:solidFill>
                <a:schemeClr val="bg1"/>
              </a:solidFill>
              <a:latin typeface="+mn-lt"/>
            </a:endParaRPr>
          </a:p>
        </p:txBody>
      </p:sp>
      <p:sp>
        <p:nvSpPr>
          <p:cNvPr id="27671" name="Text Box 10"/>
          <p:cNvSpPr txBox="1">
            <a:spLocks noChangeArrowheads="1"/>
          </p:cNvSpPr>
          <p:nvPr/>
        </p:nvSpPr>
        <p:spPr bwMode="auto">
          <a:xfrm>
            <a:off x="731838" y="6022975"/>
            <a:ext cx="3817937" cy="366713"/>
          </a:xfrm>
          <a:prstGeom prst="rect">
            <a:avLst/>
          </a:prstGeom>
          <a:noFill/>
          <a:ln w="9525">
            <a:noFill/>
            <a:miter lim="800000"/>
            <a:headEnd/>
            <a:tailEnd/>
          </a:ln>
        </p:spPr>
        <p:txBody>
          <a:bodyPr>
            <a:spAutoFit/>
          </a:bodyPr>
          <a:lstStyle/>
          <a:p>
            <a:endParaRPr lang="en-US">
              <a:cs typeface="Arial" charset="0"/>
            </a:endParaRPr>
          </a:p>
        </p:txBody>
      </p:sp>
      <p:sp>
        <p:nvSpPr>
          <p:cNvPr id="34" name="Text Placeholder 8"/>
          <p:cNvSpPr txBox="1">
            <a:spLocks/>
          </p:cNvSpPr>
          <p:nvPr/>
        </p:nvSpPr>
        <p:spPr bwMode="auto">
          <a:xfrm>
            <a:off x="1341438" y="5997575"/>
            <a:ext cx="4557712" cy="388938"/>
          </a:xfrm>
          <a:prstGeom prst="rect">
            <a:avLst/>
          </a:prstGeom>
          <a:noFill/>
          <a:ln w="9525">
            <a:noFill/>
            <a:miter lim="800000"/>
            <a:headEnd/>
            <a:tailEnd/>
          </a:ln>
        </p:spPr>
        <p:txBody>
          <a:bodyPr lIns="0" tIns="0" rIns="0" bIns="0">
            <a:spAutoFit/>
          </a:bodyPr>
          <a:lstStyle/>
          <a:p>
            <a:pPr marL="339976" indent="-339976">
              <a:lnSpc>
                <a:spcPct val="90000"/>
              </a:lnSpc>
              <a:spcBef>
                <a:spcPct val="20000"/>
              </a:spcBef>
              <a:buSzPct val="85000"/>
              <a:buFontTx/>
              <a:buBlip>
                <a:blip r:embed="rId2"/>
              </a:buBlip>
              <a:defRPr/>
            </a:pPr>
            <a:r>
              <a:rPr lang="de-DE" sz="2800" dirty="0">
                <a:solidFill>
                  <a:schemeClr val="bg1"/>
                </a:solidFill>
                <a:latin typeface="+mn-lt"/>
              </a:rPr>
              <a:t>Small user community</a:t>
            </a:r>
          </a:p>
        </p:txBody>
      </p:sp>
      <p:sp>
        <p:nvSpPr>
          <p:cNvPr id="35" name="Text Placeholder 12"/>
          <p:cNvSpPr txBox="1">
            <a:spLocks/>
          </p:cNvSpPr>
          <p:nvPr/>
        </p:nvSpPr>
        <p:spPr bwMode="auto">
          <a:xfrm>
            <a:off x="6894513" y="5981700"/>
            <a:ext cx="4586287" cy="388938"/>
          </a:xfrm>
          <a:prstGeom prst="rect">
            <a:avLst/>
          </a:prstGeom>
          <a:noFill/>
          <a:ln w="9525">
            <a:noFill/>
            <a:miter lim="800000"/>
            <a:headEnd/>
            <a:tailEnd/>
          </a:ln>
        </p:spPr>
        <p:txBody>
          <a:bodyPr lIns="0" tIns="0" rIns="0" bIns="0">
            <a:spAutoFit/>
          </a:bodyPr>
          <a:lstStyle/>
          <a:p>
            <a:pPr marL="347914" indent="-347914">
              <a:lnSpc>
                <a:spcPct val="90000"/>
              </a:lnSpc>
              <a:spcBef>
                <a:spcPct val="20000"/>
              </a:spcBef>
              <a:buSzPct val="85000"/>
              <a:buFontTx/>
              <a:buBlip>
                <a:blip r:embed="rId2"/>
              </a:buBlip>
              <a:defRPr/>
            </a:pPr>
            <a:r>
              <a:rPr lang="de-DE" sz="2800" dirty="0">
                <a:solidFill>
                  <a:schemeClr val="bg1"/>
                </a:solidFill>
                <a:latin typeface="+mn-lt"/>
              </a:rPr>
              <a:t>Open access</a:t>
            </a:r>
            <a:endParaRPr lang="en-US" sz="2800" dirty="0">
              <a:solidFill>
                <a:schemeClr val="bg1"/>
              </a:solidFill>
              <a:latin typeface="+mn-l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8674"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a:solidFill>
                  <a:schemeClr val="bg1"/>
                </a:solidFill>
                <a:latin typeface="Segoe" pitchFamily="34" charset="0"/>
                <a:cs typeface="Arial" charset="0"/>
              </a:rPr>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wiss_experiment">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swiss_experiment</Template>
  <TotalTime>1</TotalTime>
  <Words>628</Words>
  <Application>Microsoft Office PowerPoint</Application>
  <PresentationFormat>Custom</PresentationFormat>
  <Paragraphs>67</Paragraphs>
  <Slides>8</Slides>
  <Notes>5</Notes>
  <HiddenSlides>0</HiddenSlides>
  <MMClips>0</MMClips>
  <ScaleCrop>false</ScaleCrop>
  <HeadingPairs>
    <vt:vector size="6" baseType="variant">
      <vt:variant>
        <vt:lpstr>Fonts Used</vt:lpstr>
      </vt:variant>
      <vt:variant>
        <vt:i4>4</vt:i4>
      </vt:variant>
      <vt:variant>
        <vt:lpstr>Design Template</vt:lpstr>
      </vt:variant>
      <vt:variant>
        <vt:i4>7</vt:i4>
      </vt:variant>
      <vt:variant>
        <vt:lpstr>Slide Titles</vt:lpstr>
      </vt:variant>
      <vt:variant>
        <vt:i4>8</vt:i4>
      </vt:variant>
    </vt:vector>
  </HeadingPairs>
  <TitlesOfParts>
    <vt:vector size="19" baseType="lpstr">
      <vt:lpstr>Arial</vt:lpstr>
      <vt:lpstr>Segoe</vt:lpstr>
      <vt:lpstr>Courier New</vt:lpstr>
      <vt:lpstr>Calibri</vt:lpstr>
      <vt:lpstr>swiss_experiment</vt:lpstr>
      <vt:lpstr>White with Courier font for code slides</vt:lpstr>
      <vt:lpstr>swiss_experiment</vt:lpstr>
      <vt:lpstr>swiss_experiment</vt:lpstr>
      <vt:lpstr>swiss_experiment</vt:lpstr>
      <vt:lpstr>swiss_experiment</vt:lpstr>
      <vt:lpstr>swiss_experiment</vt:lpstr>
      <vt:lpstr>Slide 1</vt:lpstr>
      <vt:lpstr>Slide 2</vt:lpstr>
      <vt:lpstr>Slide 3</vt:lpstr>
      <vt:lpstr>Slide 4</vt:lpstr>
      <vt:lpstr>Slide 5</vt:lpstr>
      <vt:lpstr>Slide 6</vt:lpstr>
      <vt:lpstr>Slide 7</vt:lpstr>
      <vt:lpstr>Slide 8</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cp:revision>
  <dcterms:created xsi:type="dcterms:W3CDTF">2008-07-13T08:34:33Z</dcterms:created>
  <dcterms:modified xsi:type="dcterms:W3CDTF">2008-07-31T20:55:38Z</dcterms:modified>
</cp:coreProperties>
</file>