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1"/>
    <p:sldMasterId id="2147483718" r:id="rId2"/>
    <p:sldMasterId id="2147483739" r:id="rId3"/>
    <p:sldMasterId id="2147483751" r:id="rId4"/>
  </p:sldMasterIdLst>
  <p:notesMasterIdLst>
    <p:notesMasterId r:id="rId18"/>
  </p:notesMasterIdLst>
  <p:handoutMasterIdLst>
    <p:handoutMasterId r:id="rId19"/>
  </p:handoutMasterIdLst>
  <p:sldIdLst>
    <p:sldId id="308" r:id="rId5"/>
    <p:sldId id="257" r:id="rId6"/>
    <p:sldId id="297" r:id="rId7"/>
    <p:sldId id="298" r:id="rId8"/>
    <p:sldId id="299" r:id="rId9"/>
    <p:sldId id="300" r:id="rId10"/>
    <p:sldId id="301" r:id="rId11"/>
    <p:sldId id="302" r:id="rId12"/>
    <p:sldId id="303" r:id="rId13"/>
    <p:sldId id="304" r:id="rId14"/>
    <p:sldId id="305" r:id="rId15"/>
    <p:sldId id="306" r:id="rId16"/>
    <p:sldId id="307" r:id="rId17"/>
  </p:sldIdLst>
  <p:sldSz cx="12188825" cy="6858000"/>
  <p:notesSz cx="6858000" cy="9144000"/>
  <p:defaultTextStyle>
    <a:defPPr>
      <a:defRPr lang="en-US"/>
    </a:defPPr>
    <a:lvl1pPr algn="l" defTabSz="912813" rtl="0" fontAlgn="base">
      <a:spcBef>
        <a:spcPct val="0"/>
      </a:spcBef>
      <a:spcAft>
        <a:spcPct val="0"/>
      </a:spcAft>
      <a:defRPr kern="1200">
        <a:solidFill>
          <a:schemeClr val="tx1"/>
        </a:solidFill>
        <a:latin typeface="Arial" pitchFamily="34" charset="0"/>
        <a:ea typeface="+mn-ea"/>
        <a:cs typeface="+mn-cs"/>
      </a:defRPr>
    </a:lvl1pPr>
    <a:lvl2pPr marL="455613" indent="1588" algn="l" defTabSz="912813" rtl="0" fontAlgn="base">
      <a:spcBef>
        <a:spcPct val="0"/>
      </a:spcBef>
      <a:spcAft>
        <a:spcPct val="0"/>
      </a:spcAft>
      <a:defRPr kern="1200">
        <a:solidFill>
          <a:schemeClr val="tx1"/>
        </a:solidFill>
        <a:latin typeface="Arial" pitchFamily="34" charset="0"/>
        <a:ea typeface="+mn-ea"/>
        <a:cs typeface="+mn-cs"/>
      </a:defRPr>
    </a:lvl2pPr>
    <a:lvl3pPr marL="912813" indent="1588" algn="l" defTabSz="912813" rtl="0" fontAlgn="base">
      <a:spcBef>
        <a:spcPct val="0"/>
      </a:spcBef>
      <a:spcAft>
        <a:spcPct val="0"/>
      </a:spcAft>
      <a:defRPr kern="1200">
        <a:solidFill>
          <a:schemeClr val="tx1"/>
        </a:solidFill>
        <a:latin typeface="Arial" pitchFamily="34" charset="0"/>
        <a:ea typeface="+mn-ea"/>
        <a:cs typeface="+mn-cs"/>
      </a:defRPr>
    </a:lvl3pPr>
    <a:lvl4pPr marL="1370013" indent="1588" algn="l" defTabSz="912813" rtl="0" fontAlgn="base">
      <a:spcBef>
        <a:spcPct val="0"/>
      </a:spcBef>
      <a:spcAft>
        <a:spcPct val="0"/>
      </a:spcAft>
      <a:defRPr kern="1200">
        <a:solidFill>
          <a:schemeClr val="tx1"/>
        </a:solidFill>
        <a:latin typeface="Arial" pitchFamily="34" charset="0"/>
        <a:ea typeface="+mn-ea"/>
        <a:cs typeface="+mn-cs"/>
      </a:defRPr>
    </a:lvl4pPr>
    <a:lvl5pPr marL="1827213" indent="1588" algn="l" defTabSz="912813"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F8F57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05" autoAdjust="0"/>
    <p:restoredTop sz="91297" autoAdjust="0"/>
  </p:normalViewPr>
  <p:slideViewPr>
    <p:cSldViewPr snapToGrid="0">
      <p:cViewPr varScale="1">
        <p:scale>
          <a:sx n="73" d="100"/>
          <a:sy n="73" d="100"/>
        </p:scale>
        <p:origin x="-102" y="-612"/>
      </p:cViewPr>
      <p:guideLst>
        <p:guide orient="horz" pos="144"/>
        <p:guide orient="horz" pos="895"/>
        <p:guide orient="horz" pos="1484"/>
        <p:guide orient="horz" pos="1200"/>
        <p:guide orient="horz" pos="2736"/>
        <p:guide pos="3839"/>
        <p:guide pos="325"/>
        <p:guide pos="613"/>
        <p:guide pos="7353"/>
        <p:guide pos="1190"/>
        <p:guide pos="7063"/>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4" d="100"/>
          <a:sy n="74" d="100"/>
        </p:scale>
        <p:origin x="-218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mn-lt"/>
              </a:defRPr>
            </a:lvl1pPr>
          </a:lstStyle>
          <a:p>
            <a:pPr>
              <a:defRPr/>
            </a:pPr>
            <a:fld id="{65954348-9BA3-4A53-8AB3-67BAC91195B2}" type="datetimeFigureOut">
              <a:rPr lang="en-US"/>
              <a:pPr>
                <a:defRPr/>
              </a:pPr>
              <a:t>8/1/2008</a:t>
            </a:fld>
            <a:endParaRPr lang="en-US"/>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mn-lt"/>
              </a:defRPr>
            </a:lvl1pPr>
          </a:lstStyle>
          <a:p>
            <a:pPr>
              <a:defRPr/>
            </a:pPr>
            <a:fld id="{9A01EE6E-98DC-4B21-A8BA-2515EA1D1F3C}" type="slidenum">
              <a:rPr lang="en-US"/>
              <a:pPr>
                <a:defRPr/>
              </a:pPr>
              <a:t>‹#›</a:t>
            </a:fld>
            <a:endParaRPr lang="en-US"/>
          </a:p>
        </p:txBody>
      </p:sp>
      <p:sp>
        <p:nvSpPr>
          <p:cNvPr id="6" name="Footer Placeholder 5"/>
          <p:cNvSpPr>
            <a:spLocks noGrp="1"/>
          </p:cNvSpPr>
          <p:nvPr>
            <p:ph type="ftr" sz="quarter" idx="2"/>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Segoe" pitchFamily="34" charset="0"/>
              </a:defRPr>
            </a:lvl1pPr>
          </a:lstStyle>
          <a:p>
            <a:pPr>
              <a:defRPr/>
            </a:pPr>
            <a:r>
              <a:rPr lang="en-US" dirty="0"/>
              <a:t>© </a:t>
            </a:r>
            <a:r>
              <a:rPr lang="en-US" dirty="0" smtClean="0"/>
              <a:t>2008 </a:t>
            </a:r>
            <a:r>
              <a:rPr lang="en-US" dirty="0"/>
              <a:t>Microsoft Corporation. All rights reserved. Microsoft, Windows, Windows Vista and other product names are or may be registered trademarks and/or trademarks in the U.S. and/or other countries.</a:t>
            </a:r>
          </a:p>
          <a:p>
            <a:pPr>
              <a:defRPr/>
            </a:pPr>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mn-lt"/>
              </a:defRPr>
            </a:lvl1pPr>
          </a:lstStyle>
          <a:p>
            <a:pPr>
              <a:defRPr/>
            </a:pPr>
            <a:fld id="{0EA46EE7-CB15-452E-A913-9C123FAA6ED3}" type="datetimeFigureOut">
              <a:rPr lang="en-US"/>
              <a:pPr>
                <a:defRPr/>
              </a:pPr>
              <a:t>8/1/2008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Segoe" pitchFamily="34" charset="0"/>
              </a:defRPr>
            </a:lvl1pPr>
          </a:lstStyle>
          <a:p>
            <a:pPr>
              <a:defRPr/>
            </a:pPr>
            <a:r>
              <a:rPr lang="en-US" dirty="0" smtClean="0"/>
              <a:t>© 2008 Microsoft Corporation. All rights reserved. Microsoft, Windows, Windows Vista and other product names are or may be registered trademarks and/or trademarks in the U.S. and/or other countries.</a:t>
            </a:r>
          </a:p>
          <a:p>
            <a:pPr>
              <a:defRPr/>
            </a:pPr>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mn-lt"/>
              </a:defRPr>
            </a:lvl1pPr>
          </a:lstStyle>
          <a:p>
            <a:pPr>
              <a:defRPr/>
            </a:pPr>
            <a:fld id="{22907DDD-D5F5-4BDC-A0E4-DE9693AB78B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fontAlgn="base">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2pPr>
    <a:lvl3pPr marL="327025" indent="-11430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3pPr>
    <a:lvl4pPr marL="482600" indent="-14605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4pPr>
    <a:lvl5pPr marL="614363" indent="-11430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2867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A549130F-F55A-4CBD-AB95-DCC6F61C21E4}" type="datetime8">
              <a:rPr lang="en-US"/>
              <a:pPr defTabSz="912813" fontAlgn="base">
                <a:spcBef>
                  <a:spcPct val="0"/>
                </a:spcBef>
                <a:spcAft>
                  <a:spcPct val="0"/>
                </a:spcAft>
              </a:pPr>
              <a:t>8/1/2008 11:59 AM</a:t>
            </a:fld>
            <a:endParaRPr lang="en-US"/>
          </a:p>
        </p:txBody>
      </p:sp>
      <p:sp>
        <p:nvSpPr>
          <p:cNvPr id="286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2867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D0C51A04-3EAA-47F7-AC99-10134EC7E78F}" type="slidenum">
              <a:rPr lang="en-US"/>
              <a:pPr defTabSz="912813"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297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209F70BF-8EFD-4D95-91F0-897EA638B866}" type="datetime8">
              <a:rPr lang="en-US"/>
              <a:pPr defTabSz="912813" fontAlgn="base">
                <a:spcBef>
                  <a:spcPct val="0"/>
                </a:spcBef>
                <a:spcAft>
                  <a:spcPct val="0"/>
                </a:spcAft>
              </a:pPr>
              <a:t>8/1/2008 11:59 AM</a:t>
            </a:fld>
            <a:endParaRPr lang="en-US"/>
          </a:p>
        </p:txBody>
      </p:sp>
      <p:sp>
        <p:nvSpPr>
          <p:cNvPr id="297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297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AC453A4-1D56-4EB9-9A54-8CD5447CDB9E}" type="slidenum">
              <a:rPr lang="en-US"/>
              <a:pPr defTabSz="912813"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userDrawn="1"/>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userDrawn="1"/>
        </p:nvPicPr>
        <p:blipFill>
          <a:blip r:embed="rId3"/>
          <a:stretch>
            <a:fillRect/>
          </a:stretch>
        </p:blipFill>
        <p:spPr>
          <a:xfrm>
            <a:off x="9906001" y="136208"/>
            <a:ext cx="1846897" cy="513397"/>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p:nvPicPr>
        <p:blipFill>
          <a:blip r:embed="rId3"/>
          <a:stretch>
            <a:fillRect/>
          </a:stretch>
        </p:blipFill>
        <p:spPr>
          <a:xfrm>
            <a:off x="9906001" y="136208"/>
            <a:ext cx="1846897" cy="513397"/>
          </a:xfrm>
          <a:prstGeom prst="rect">
            <a:avLst/>
          </a:prstGeom>
        </p:spPr>
      </p:pic>
      <p:pic>
        <p:nvPicPr>
          <p:cNvPr id="6" name="Picture 5" descr="Title_2.png"/>
          <p:cNvPicPr>
            <a:picLocks noChangeAspect="1"/>
          </p:cNvPicPr>
          <p:nvPr userDrawn="1"/>
        </p:nvPicPr>
        <p:blipFill>
          <a:blip r:embed="rId2"/>
          <a:srcRect b="81670"/>
          <a:stretch>
            <a:fillRect/>
          </a:stretch>
        </p:blipFill>
        <p:spPr bwMode="auto">
          <a:xfrm>
            <a:off x="0" y="0"/>
            <a:ext cx="12192000" cy="1676400"/>
          </a:xfrm>
          <a:prstGeom prst="rect">
            <a:avLst/>
          </a:prstGeom>
          <a:noFill/>
          <a:ln w="9525">
            <a:noFill/>
            <a:miter lim="800000"/>
            <a:headEnd/>
            <a:tailEnd/>
          </a:ln>
        </p:spPr>
      </p:pic>
      <p:pic>
        <p:nvPicPr>
          <p:cNvPr id="8" name="Picture 7" descr="Research_bL.PNG"/>
          <p:cNvPicPr>
            <a:picLocks noChangeAspect="1"/>
          </p:cNvPicPr>
          <p:nvPr userDrawn="1"/>
        </p:nvPicPr>
        <p:blipFill>
          <a:blip r:embed="rId3"/>
          <a:stretch>
            <a:fillRect/>
          </a:stretch>
        </p:blipFill>
        <p:spPr>
          <a:xfrm>
            <a:off x="9906001" y="136208"/>
            <a:ext cx="1846897" cy="513397"/>
          </a:xfrm>
          <a:prstGeom prst="rect">
            <a:avLst/>
          </a:prstGeom>
        </p:spPr>
      </p:pic>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15938" y="4752975"/>
            <a:ext cx="7013458"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4" name="Picture 3" descr="Research_bL_r.png"/>
          <p:cNvPicPr>
            <a:picLocks noChangeAspect="1"/>
          </p:cNvPicPr>
          <p:nvPr/>
        </p:nvPicPr>
        <p:blipFill>
          <a:blip r:embed="rId3"/>
          <a:stretch>
            <a:fillRect/>
          </a:stretch>
        </p:blipFill>
        <p:spPr>
          <a:xfrm>
            <a:off x="9948088" y="206400"/>
            <a:ext cx="1709928" cy="475324"/>
          </a:xfrm>
          <a:prstGeom prst="rect">
            <a:avLst/>
          </a:prstGeom>
        </p:spPr>
      </p:pic>
      <p:sp>
        <p:nvSpPr>
          <p:cNvPr id="5" name="TextBox 4"/>
          <p:cNvSpPr txBox="1"/>
          <p:nvPr userDrawn="1"/>
        </p:nvSpPr>
        <p:spPr>
          <a:xfrm>
            <a:off x="515938" y="4752975"/>
            <a:ext cx="7013458"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6" name="Picture 5" descr="Research_bL_r.png"/>
          <p:cNvPicPr>
            <a:picLocks noChangeAspect="1"/>
          </p:cNvPicPr>
          <p:nvPr userDrawn="1"/>
        </p:nvPicPr>
        <p:blipFill>
          <a:blip r:embed="rId3"/>
          <a:stretch>
            <a:fillRect/>
          </a:stretch>
        </p:blipFill>
        <p:spPr>
          <a:xfrm>
            <a:off x="9948088" y="206400"/>
            <a:ext cx="1709928" cy="475324"/>
          </a:xfrm>
          <a:prstGeom prst="rect">
            <a:avLst/>
          </a:prstGeom>
        </p:spPr>
      </p:pic>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515938" y="4752975"/>
            <a:ext cx="7013458"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4" name="Picture 3" descr="Research_bL_r.png"/>
          <p:cNvPicPr>
            <a:picLocks noChangeAspect="1"/>
          </p:cNvPicPr>
          <p:nvPr userDrawn="1"/>
        </p:nvPicPr>
        <p:blipFill>
          <a:blip r:embed="rId3"/>
          <a:stretch>
            <a:fillRect/>
          </a:stretch>
        </p:blipFill>
        <p:spPr>
          <a:xfrm>
            <a:off x="9948088" y="206400"/>
            <a:ext cx="1709928" cy="475324"/>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4.xml"/><Relationship Id="rId1" Type="http://schemas.openxmlformats.org/officeDocument/2006/relationships/slideLayout" Target="../slideLayouts/slideLayout24.xml"/><Relationship Id="rId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34" r:id="rId1"/>
    <p:sldLayoutId id="2147483735" r:id="rId2"/>
    <p:sldLayoutId id="2147483727" r:id="rId3"/>
    <p:sldLayoutId id="2147483728" r:id="rId4"/>
    <p:sldLayoutId id="2147483729" r:id="rId5"/>
    <p:sldLayoutId id="2147483730" r:id="rId6"/>
    <p:sldLayoutId id="2147483731" r:id="rId7"/>
    <p:sldLayoutId id="2147483732" r:id="rId8"/>
    <p:sldLayoutId id="2147483736" r:id="rId9"/>
    <p:sldLayoutId id="2147483737" r:id="rId10"/>
    <p:sldLayoutId id="2147483738"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3"/>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5"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963613"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33" r:id="rId1"/>
  </p:sldLayoutIdLst>
  <p:transition>
    <p:fade/>
  </p:transition>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9pPr>
    </p:titleStyle>
    <p:bodyStyle>
      <a:lvl1pPr algn="l" defTabSz="912813" rtl="0" fontAlgn="base">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fontAlgn="base">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3"/>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5"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2052" name="Text Placeholder 2"/>
          <p:cNvSpPr>
            <a:spLocks noGrp="1"/>
          </p:cNvSpPr>
          <p:nvPr>
            <p:ph type="body" idx="1"/>
          </p:nvPr>
        </p:nvSpPr>
        <p:spPr bwMode="auto">
          <a:xfrm>
            <a:off x="963613"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52" r:id="rId1"/>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algn="l" defTabSz="912813" rtl="0" eaLnBrk="1" fontAlgn="base" hangingPunct="1">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eaLnBrk="1" fontAlgn="base" hangingPunct="1">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Sample Chinese-to-English Translations</a:t>
            </a:r>
            <a:endParaRPr lang="en-US" dirty="0"/>
          </a:p>
        </p:txBody>
      </p:sp>
      <p:sp>
        <p:nvSpPr>
          <p:cNvPr id="3" name="Text Placeholder 2"/>
          <p:cNvSpPr>
            <a:spLocks noGrp="1"/>
          </p:cNvSpPr>
          <p:nvPr>
            <p:ph type="body" sz="quarter" idx="10"/>
          </p:nvPr>
        </p:nvSpPr>
        <p:spPr>
          <a:xfrm>
            <a:off x="507868" y="1411552"/>
            <a:ext cx="11173090" cy="4351961"/>
          </a:xfrm>
        </p:spPr>
        <p:txBody>
          <a:bodyPr/>
          <a:lstStyle/>
          <a:p>
            <a:r>
              <a:rPr lang="en-US" dirty="0" smtClean="0"/>
              <a:t>Reference translation</a:t>
            </a:r>
          </a:p>
          <a:p>
            <a:pPr lvl="1"/>
            <a:r>
              <a:rPr lang="en-US" dirty="0" smtClean="0"/>
              <a:t>Relief officials said today that in total it had caused the deaths of 43 people </a:t>
            </a:r>
          </a:p>
          <a:p>
            <a:r>
              <a:rPr lang="en-US" dirty="0" smtClean="0"/>
              <a:t>15-system combination</a:t>
            </a:r>
          </a:p>
          <a:p>
            <a:pPr lvl="1"/>
            <a:r>
              <a:rPr lang="en-US" dirty="0" smtClean="0"/>
              <a:t>Rescue officials said today that a total of 43 people were killed </a:t>
            </a:r>
          </a:p>
          <a:p>
            <a:r>
              <a:rPr lang="en-US" dirty="0" smtClean="0"/>
              <a:t>Single system 1</a:t>
            </a:r>
          </a:p>
          <a:p>
            <a:pPr lvl="1"/>
            <a:r>
              <a:rPr lang="en-US" dirty="0" smtClean="0"/>
              <a:t>Rescue officials said today that killed 43 people </a:t>
            </a:r>
          </a:p>
          <a:p>
            <a:r>
              <a:rPr lang="en-US" dirty="0" smtClean="0"/>
              <a:t>Single system 2</a:t>
            </a:r>
          </a:p>
          <a:p>
            <a:pPr lvl="1"/>
            <a:r>
              <a:rPr lang="en-US" dirty="0" smtClean="0"/>
              <a:t>Rescue officials said today that a total of 43 people were killed </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Sample Chinese-to-English Translations</a:t>
            </a:r>
            <a:endParaRPr lang="en-US" dirty="0"/>
          </a:p>
        </p:txBody>
      </p:sp>
      <p:sp>
        <p:nvSpPr>
          <p:cNvPr id="3" name="Text Placeholder 2"/>
          <p:cNvSpPr>
            <a:spLocks noGrp="1"/>
          </p:cNvSpPr>
          <p:nvPr>
            <p:ph type="body" sz="quarter" idx="10"/>
          </p:nvPr>
        </p:nvSpPr>
        <p:spPr>
          <a:xfrm>
            <a:off x="507868" y="1411552"/>
            <a:ext cx="11173090" cy="4431983"/>
          </a:xfrm>
        </p:spPr>
        <p:txBody>
          <a:bodyPr/>
          <a:lstStyle/>
          <a:p>
            <a:r>
              <a:rPr lang="en-US" sz="2800" dirty="0" smtClean="0"/>
              <a:t>Reference translation</a:t>
            </a:r>
          </a:p>
          <a:p>
            <a:pPr lvl="1"/>
            <a:r>
              <a:rPr lang="en-US" sz="2400" dirty="0" smtClean="0"/>
              <a:t>white house pushes for nuclear inspectors to be sent as soon as possible to monitor north </a:t>
            </a:r>
            <a:r>
              <a:rPr lang="en-US" sz="2400" dirty="0" err="1" smtClean="0"/>
              <a:t>korea's</a:t>
            </a:r>
            <a:r>
              <a:rPr lang="en-US" sz="2400" dirty="0" smtClean="0"/>
              <a:t> closure of its nuclear reactors</a:t>
            </a:r>
          </a:p>
          <a:p>
            <a:r>
              <a:rPr lang="en-US" sz="2800" dirty="0" smtClean="0"/>
              <a:t>15-system combination</a:t>
            </a:r>
          </a:p>
          <a:p>
            <a:pPr lvl="1"/>
            <a:r>
              <a:rPr lang="en-US" sz="2400" dirty="0" smtClean="0"/>
              <a:t>the white house urges nuclear inspection and supervision north </a:t>
            </a:r>
            <a:r>
              <a:rPr lang="en-US" sz="2400" dirty="0" err="1" smtClean="0"/>
              <a:t>korea</a:t>
            </a:r>
            <a:r>
              <a:rPr lang="en-US" sz="2400" dirty="0" smtClean="0"/>
              <a:t> shut down the nuclear reaction as soon as possible to</a:t>
            </a:r>
          </a:p>
          <a:p>
            <a:r>
              <a:rPr lang="en-US" sz="2800" dirty="0" smtClean="0"/>
              <a:t>Single system 1</a:t>
            </a:r>
          </a:p>
          <a:p>
            <a:pPr lvl="1"/>
            <a:r>
              <a:rPr lang="en-US" sz="2400" dirty="0" smtClean="0"/>
              <a:t>white house urges nuclear north </a:t>
            </a:r>
            <a:r>
              <a:rPr lang="en-US" sz="2400" dirty="0" err="1" smtClean="0"/>
              <a:t>korea</a:t>
            </a:r>
            <a:r>
              <a:rPr lang="en-US" sz="2400" dirty="0" smtClean="0"/>
              <a:t> as soon as possible to close the furnace </a:t>
            </a:r>
          </a:p>
          <a:p>
            <a:r>
              <a:rPr lang="en-US" sz="2800" dirty="0" smtClean="0"/>
              <a:t>Single system 2</a:t>
            </a:r>
          </a:p>
          <a:p>
            <a:pPr lvl="1"/>
            <a:r>
              <a:rPr lang="en-US" sz="2400" dirty="0" smtClean="0"/>
              <a:t>the white house urged to send nuclear inspection to monitor north </a:t>
            </a:r>
            <a:r>
              <a:rPr lang="en-US" sz="2400" dirty="0" err="1" smtClean="0"/>
              <a:t>korea</a:t>
            </a:r>
            <a:r>
              <a:rPr lang="en-US" sz="2400" dirty="0" smtClean="0"/>
              <a:t> nuclear reactor shut down as soon as possible</a:t>
            </a:r>
            <a:endParaRPr lang="en-US" sz="2400"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Sample Chinese-to-English Translations</a:t>
            </a:r>
            <a:endParaRPr lang="en-US" dirty="0"/>
          </a:p>
        </p:txBody>
      </p:sp>
      <p:sp>
        <p:nvSpPr>
          <p:cNvPr id="3" name="Text Placeholder 2"/>
          <p:cNvSpPr>
            <a:spLocks noGrp="1"/>
          </p:cNvSpPr>
          <p:nvPr>
            <p:ph type="body" sz="quarter" idx="10"/>
          </p:nvPr>
        </p:nvSpPr>
        <p:spPr>
          <a:xfrm>
            <a:off x="507868" y="1411552"/>
            <a:ext cx="11173090" cy="4567404"/>
          </a:xfrm>
        </p:spPr>
        <p:txBody>
          <a:bodyPr/>
          <a:lstStyle/>
          <a:p>
            <a:r>
              <a:rPr lang="en-US" sz="2400" dirty="0" smtClean="0"/>
              <a:t>Reference translation</a:t>
            </a:r>
          </a:p>
          <a:p>
            <a:pPr lvl="1"/>
            <a:r>
              <a:rPr lang="en-US" sz="2000" dirty="0" smtClean="0"/>
              <a:t>from </a:t>
            </a:r>
            <a:r>
              <a:rPr lang="en-US" sz="2000" dirty="0" err="1" smtClean="0"/>
              <a:t>june</a:t>
            </a:r>
            <a:r>
              <a:rPr lang="en-US" sz="2000" dirty="0" smtClean="0"/>
              <a:t> to </a:t>
            </a:r>
            <a:r>
              <a:rPr lang="en-US" sz="2000" dirty="0" err="1" smtClean="0"/>
              <a:t>september</a:t>
            </a:r>
            <a:r>
              <a:rPr lang="en-US" sz="2000" dirty="0" smtClean="0"/>
              <a:t> every year , strong winds and heavy rains brought by the monsoon often cause widespread flood disasters and even human casualties in </a:t>
            </a:r>
            <a:r>
              <a:rPr lang="en-US" sz="2000" dirty="0" err="1" smtClean="0"/>
              <a:t>india</a:t>
            </a:r>
            <a:r>
              <a:rPr lang="en-US" sz="2000" dirty="0" smtClean="0"/>
              <a:t> , a country with a population of 1.1 billion . </a:t>
            </a:r>
          </a:p>
          <a:p>
            <a:r>
              <a:rPr lang="en-US" sz="2400" dirty="0" smtClean="0"/>
              <a:t>15-system combination</a:t>
            </a:r>
          </a:p>
          <a:p>
            <a:pPr lvl="1"/>
            <a:r>
              <a:rPr lang="en-US" sz="2000" dirty="0" smtClean="0"/>
              <a:t>from </a:t>
            </a:r>
            <a:r>
              <a:rPr lang="en-US" sz="2000" dirty="0" err="1" smtClean="0"/>
              <a:t>june</a:t>
            </a:r>
            <a:r>
              <a:rPr lang="en-US" sz="2000" dirty="0" smtClean="0"/>
              <a:t> to </a:t>
            </a:r>
            <a:r>
              <a:rPr lang="en-US" sz="2000" dirty="0" err="1" smtClean="0"/>
              <a:t>september</a:t>
            </a:r>
            <a:r>
              <a:rPr lang="en-US" sz="2000" dirty="0" smtClean="0"/>
              <a:t> every year , strong winds brought about by monsoon rains often lead to </a:t>
            </a:r>
            <a:r>
              <a:rPr lang="en-US" sz="2000" dirty="0" err="1" smtClean="0"/>
              <a:t>india</a:t>
            </a:r>
            <a:r>
              <a:rPr lang="en-US" sz="2000" dirty="0" smtClean="0"/>
              <a:t> which has a population of 1.1 billion , serious floods in the country and even causing casualties . </a:t>
            </a:r>
          </a:p>
          <a:p>
            <a:r>
              <a:rPr lang="en-US" sz="2400" dirty="0" smtClean="0"/>
              <a:t>Single system 1</a:t>
            </a:r>
          </a:p>
          <a:p>
            <a:pPr lvl="1"/>
            <a:r>
              <a:rPr lang="en-US" sz="2000" dirty="0" smtClean="0"/>
              <a:t>every monsoon winds and rains often leads to </a:t>
            </a:r>
            <a:r>
              <a:rPr lang="en-US" sz="2000" dirty="0" err="1" smtClean="0"/>
              <a:t>india</a:t>
            </a:r>
            <a:r>
              <a:rPr lang="en-US" sz="2000" dirty="0" smtClean="0"/>
              <a:t> from </a:t>
            </a:r>
            <a:r>
              <a:rPr lang="en-US" sz="2000" dirty="0" err="1" smtClean="0"/>
              <a:t>june</a:t>
            </a:r>
            <a:r>
              <a:rPr lang="en-US" sz="2000" dirty="0" smtClean="0"/>
              <a:t> to </a:t>
            </a:r>
            <a:r>
              <a:rPr lang="en-US" sz="2000" dirty="0" err="1" smtClean="0"/>
              <a:t>september</a:t>
            </a:r>
            <a:r>
              <a:rPr lang="en-US" sz="2000" dirty="0" smtClean="0"/>
              <a:t> , causing serious floods in the country with a population of 1.1 billion , and even causing casualties . </a:t>
            </a:r>
          </a:p>
          <a:p>
            <a:r>
              <a:rPr lang="en-US" sz="2400" dirty="0" smtClean="0"/>
              <a:t>Single system 2</a:t>
            </a:r>
          </a:p>
          <a:p>
            <a:pPr lvl="1"/>
            <a:r>
              <a:rPr lang="en-US" sz="2000" dirty="0" smtClean="0"/>
              <a:t>the flood swamped , causing casualties every year from </a:t>
            </a:r>
            <a:r>
              <a:rPr lang="en-US" sz="2000" dirty="0" err="1" smtClean="0"/>
              <a:t>june</a:t>
            </a:r>
            <a:r>
              <a:rPr lang="en-US" sz="2000" dirty="0" smtClean="0"/>
              <a:t> to </a:t>
            </a:r>
            <a:r>
              <a:rPr lang="en-US" sz="2000" dirty="0" err="1" smtClean="0"/>
              <a:t>september</a:t>
            </a:r>
            <a:r>
              <a:rPr lang="en-US" sz="2000" dirty="0" smtClean="0"/>
              <a:t> , strong winds and heavy rains brought by the monsoon often lead to </a:t>
            </a:r>
            <a:r>
              <a:rPr lang="en-US" sz="2000" dirty="0" err="1" smtClean="0"/>
              <a:t>india</a:t>
            </a:r>
            <a:r>
              <a:rPr lang="en-US" sz="2000" dirty="0" smtClean="0"/>
              <a:t> which has a population of 1.1 billion .</a:t>
            </a:r>
            <a:endParaRPr lang="en-US" sz="20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Future Directions</a:t>
            </a:r>
            <a:endParaRPr lang="en-US" dirty="0"/>
          </a:p>
        </p:txBody>
      </p:sp>
      <p:sp>
        <p:nvSpPr>
          <p:cNvPr id="3" name="Text Placeholder 2"/>
          <p:cNvSpPr>
            <a:spLocks noGrp="1"/>
          </p:cNvSpPr>
          <p:nvPr>
            <p:ph type="body" sz="quarter" idx="10"/>
          </p:nvPr>
        </p:nvSpPr>
        <p:spPr/>
        <p:txBody>
          <a:bodyPr/>
          <a:lstStyle/>
          <a:p>
            <a:r>
              <a:rPr lang="en-US" dirty="0" smtClean="0"/>
              <a:t>Continuing to work in most of the areas mentioned above</a:t>
            </a:r>
          </a:p>
          <a:p>
            <a:r>
              <a:rPr lang="en-US" dirty="0" smtClean="0"/>
              <a:t>Extending other approaches to syntax-based translation based on synchronous probabilistic context-free grammars, seeking</a:t>
            </a:r>
          </a:p>
          <a:p>
            <a:pPr lvl="1"/>
            <a:r>
              <a:rPr lang="en-US" dirty="0" smtClean="0"/>
              <a:t>Faster translation algorithms</a:t>
            </a:r>
          </a:p>
          <a:p>
            <a:pPr lvl="1"/>
            <a:r>
              <a:rPr lang="en-US" dirty="0" smtClean="0"/>
              <a:t>Better translation models</a:t>
            </a:r>
          </a:p>
          <a:p>
            <a:r>
              <a:rPr lang="en-US" dirty="0" smtClean="0"/>
              <a:t>Exploring “minimum </a:t>
            </a:r>
            <a:r>
              <a:rPr lang="en-US" dirty="0" err="1" smtClean="0"/>
              <a:t>Bayes</a:t>
            </a:r>
            <a:r>
              <a:rPr lang="en-US" dirty="0" smtClean="0"/>
              <a:t> risk” approaches to choosing the best translation</a:t>
            </a:r>
          </a:p>
          <a:p>
            <a:r>
              <a:rPr lang="en-US" dirty="0" smtClean="0"/>
              <a:t>Developing discriminative, syntax-based target language models for MT</a:t>
            </a:r>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smtClean="0"/>
              <a:t>Statistical Machine Translation Research at MSR</a:t>
            </a:r>
            <a:endParaRPr/>
          </a:p>
        </p:txBody>
      </p:sp>
      <p:sp>
        <p:nvSpPr>
          <p:cNvPr id="3" name="Subtitle 2"/>
          <p:cNvSpPr>
            <a:spLocks noGrp="1"/>
          </p:cNvSpPr>
          <p:nvPr>
            <p:ph type="subTitle" idx="1"/>
          </p:nvPr>
        </p:nvSpPr>
        <p:spPr/>
        <p:txBody>
          <a:bodyPr rtlCol="0"/>
          <a:lstStyle/>
          <a:p>
            <a:pPr defTabSz="914363" fontAlgn="auto">
              <a:spcAft>
                <a:spcPts val="0"/>
              </a:spcAft>
              <a:defRPr/>
            </a:pPr>
            <a:r>
              <a:rPr lang="en-US" dirty="0" smtClean="0"/>
              <a:t>Robert Moore</a:t>
            </a:r>
          </a:p>
          <a:p>
            <a:pPr defTabSz="914363" fontAlgn="auto">
              <a:spcAft>
                <a:spcPts val="0"/>
              </a:spcAft>
              <a:defRPr/>
            </a:pPr>
            <a:r>
              <a:rPr lang="en-US" dirty="0" smtClean="0"/>
              <a:t>Principal Researcher</a:t>
            </a:r>
          </a:p>
          <a:p>
            <a:pPr defTabSz="914363" fontAlgn="auto">
              <a:spcAft>
                <a:spcPts val="0"/>
              </a:spcAft>
              <a:defRPr/>
            </a:pPr>
            <a:r>
              <a:rPr lang="en-US" dirty="0" smtClean="0"/>
              <a:t>Microsoft Research</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Brief History of MT Research in the U.S.</a:t>
            </a:r>
            <a:endParaRPr lang="en-US" dirty="0"/>
          </a:p>
        </p:txBody>
      </p:sp>
      <p:sp>
        <p:nvSpPr>
          <p:cNvPr id="3" name="Text Placeholder 2"/>
          <p:cNvSpPr>
            <a:spLocks noGrp="1"/>
          </p:cNvSpPr>
          <p:nvPr>
            <p:ph type="body" sz="quarter" idx="10"/>
          </p:nvPr>
        </p:nvSpPr>
        <p:spPr>
          <a:xfrm>
            <a:off x="507868" y="1411552"/>
            <a:ext cx="11173090" cy="4912114"/>
          </a:xfrm>
        </p:spPr>
        <p:txBody>
          <a:bodyPr/>
          <a:lstStyle/>
          <a:p>
            <a:r>
              <a:rPr lang="en-US" dirty="0" smtClean="0"/>
              <a:t>1950s – mid 1960s</a:t>
            </a:r>
          </a:p>
          <a:p>
            <a:pPr lvl="1"/>
            <a:r>
              <a:rPr lang="en-US" dirty="0" smtClean="0"/>
              <a:t>MT based on ad-hoc, hand-written rules and lexicons</a:t>
            </a:r>
          </a:p>
          <a:p>
            <a:r>
              <a:rPr lang="en-US" dirty="0" smtClean="0"/>
              <a:t>1966</a:t>
            </a:r>
          </a:p>
          <a:p>
            <a:pPr lvl="1"/>
            <a:r>
              <a:rPr lang="en-US" dirty="0" smtClean="0"/>
              <a:t>ALPAC report kills MT research funding in U.S. for 20 years</a:t>
            </a:r>
          </a:p>
          <a:p>
            <a:r>
              <a:rPr lang="en-US" dirty="0" smtClean="0"/>
              <a:t>Late 1980s – early 1990s</a:t>
            </a:r>
          </a:p>
          <a:p>
            <a:pPr lvl="1"/>
            <a:r>
              <a:rPr lang="en-US" dirty="0" smtClean="0"/>
              <a:t>DARPA restarts US funding for MT research</a:t>
            </a:r>
          </a:p>
          <a:p>
            <a:pPr lvl="1"/>
            <a:r>
              <a:rPr lang="en-US" dirty="0" smtClean="0"/>
              <a:t>IBM speech recognition group lays foundation for statistical MT</a:t>
            </a:r>
          </a:p>
          <a:p>
            <a:r>
              <a:rPr lang="en-US" dirty="0" smtClean="0"/>
              <a:t>2000s</a:t>
            </a:r>
          </a:p>
          <a:p>
            <a:pPr lvl="1"/>
            <a:r>
              <a:rPr lang="en-US" dirty="0" smtClean="0"/>
              <a:t>DARPA greatly expands funding for MT research (TIDES, GALE)</a:t>
            </a:r>
          </a:p>
          <a:p>
            <a:pPr lvl="1"/>
            <a:r>
              <a:rPr lang="en-US" dirty="0" smtClean="0"/>
              <a:t>Statistical MT becomes the hottest research topic in NLP</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Sketch of Current Baseline Method for SMT </a:t>
            </a:r>
            <a:endParaRPr lang="en-US" dirty="0"/>
          </a:p>
        </p:txBody>
      </p:sp>
      <p:sp>
        <p:nvSpPr>
          <p:cNvPr id="3" name="Text Placeholder 2"/>
          <p:cNvSpPr>
            <a:spLocks noGrp="1"/>
          </p:cNvSpPr>
          <p:nvPr>
            <p:ph type="body" sz="quarter" idx="10"/>
          </p:nvPr>
        </p:nvSpPr>
        <p:spPr/>
        <p:txBody>
          <a:bodyPr/>
          <a:lstStyle/>
          <a:p>
            <a:r>
              <a:rPr lang="en-US" dirty="0" smtClean="0"/>
              <a:t>Sentence-align and word-align a parallel bilingual corpus</a:t>
            </a:r>
          </a:p>
          <a:p>
            <a:r>
              <a:rPr lang="en-US" dirty="0" smtClean="0"/>
              <a:t>Extract translation pairs of contiguous phrases</a:t>
            </a:r>
          </a:p>
          <a:p>
            <a:r>
              <a:rPr lang="en-US" dirty="0" smtClean="0"/>
              <a:t>Optimize weights of a linear model for scoring a source-string, target-string, phrase-alignment triple, combining</a:t>
            </a:r>
          </a:p>
          <a:p>
            <a:pPr lvl="1"/>
            <a:r>
              <a:rPr lang="en-US" dirty="0" smtClean="0"/>
              <a:t>Sum of logarithms of phrase-translation probabilities</a:t>
            </a:r>
          </a:p>
          <a:p>
            <a:pPr lvl="1"/>
            <a:r>
              <a:rPr lang="en-US" dirty="0" smtClean="0"/>
              <a:t>Logarithm of target language string probability</a:t>
            </a:r>
          </a:p>
          <a:p>
            <a:pPr lvl="1"/>
            <a:r>
              <a:rPr lang="en-US" dirty="0" smtClean="0"/>
              <a:t>Word reordering penalty</a:t>
            </a:r>
          </a:p>
          <a:p>
            <a:pPr lvl="1"/>
            <a:r>
              <a:rPr lang="en-US" dirty="0" smtClean="0"/>
              <a:t>Other features</a:t>
            </a:r>
          </a:p>
          <a:p>
            <a:r>
              <a:rPr lang="en-US" dirty="0" smtClean="0"/>
              <a:t>Translate a source language string by trying to find the corresponding target language string and phrase alignment that score the highest according to the linear model</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Approaches to Sentence and Word Alignment</a:t>
            </a:r>
            <a:endParaRPr lang="en-US" dirty="0"/>
          </a:p>
        </p:txBody>
      </p:sp>
      <p:sp>
        <p:nvSpPr>
          <p:cNvPr id="3" name="Text Placeholder 2"/>
          <p:cNvSpPr>
            <a:spLocks noGrp="1"/>
          </p:cNvSpPr>
          <p:nvPr>
            <p:ph type="body" sz="quarter" idx="10"/>
          </p:nvPr>
        </p:nvSpPr>
        <p:spPr>
          <a:xfrm>
            <a:off x="507868" y="1411552"/>
            <a:ext cx="11173090" cy="4930581"/>
          </a:xfrm>
        </p:spPr>
        <p:txBody>
          <a:bodyPr/>
          <a:lstStyle/>
          <a:p>
            <a:r>
              <a:rPr lang="en-US" dirty="0" smtClean="0"/>
              <a:t>Tendencies that can be leveraged in statistical alignment</a:t>
            </a:r>
          </a:p>
          <a:p>
            <a:pPr lvl="1"/>
            <a:r>
              <a:rPr lang="en-US" dirty="0" smtClean="0"/>
              <a:t>Lengths of sentences that are translations are highly correlated</a:t>
            </a:r>
          </a:p>
          <a:p>
            <a:pPr lvl="1"/>
            <a:r>
              <a:rPr lang="en-US" dirty="0" smtClean="0"/>
              <a:t>Words that are translations co-occur in sentence translation pairs far more often than chance</a:t>
            </a:r>
          </a:p>
          <a:p>
            <a:pPr lvl="1"/>
            <a:r>
              <a:rPr lang="en-US" dirty="0" smtClean="0"/>
              <a:t>N-to-M word or sentence translations are possible, but less probable the more N and M differ</a:t>
            </a:r>
          </a:p>
          <a:p>
            <a:pPr lvl="1"/>
            <a:r>
              <a:rPr lang="en-US" dirty="0" smtClean="0"/>
              <a:t>Word reordering is possible, but less probable the more extreme the reordering</a:t>
            </a:r>
          </a:p>
          <a:p>
            <a:r>
              <a:rPr lang="en-US" dirty="0" smtClean="0"/>
              <a:t>These tendencies can be reflected in the structure of statistical alignment models, whose parameters can be trained by machine learning methods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Some Issues with Baseline Approach</a:t>
            </a:r>
            <a:endParaRPr lang="en-US" dirty="0"/>
          </a:p>
        </p:txBody>
      </p:sp>
      <p:sp>
        <p:nvSpPr>
          <p:cNvPr id="3" name="Text Placeholder 2"/>
          <p:cNvSpPr>
            <a:spLocks noGrp="1"/>
          </p:cNvSpPr>
          <p:nvPr>
            <p:ph type="body" sz="quarter" idx="10"/>
          </p:nvPr>
        </p:nvSpPr>
        <p:spPr>
          <a:xfrm>
            <a:off x="507868" y="1411552"/>
            <a:ext cx="11173090" cy="5170646"/>
          </a:xfrm>
        </p:spPr>
        <p:txBody>
          <a:bodyPr/>
          <a:lstStyle/>
          <a:p>
            <a:r>
              <a:rPr lang="en-US" dirty="0" smtClean="0"/>
              <a:t>Exact search for the best translation is NP-hard, and even approximate search can be slow</a:t>
            </a:r>
          </a:p>
          <a:p>
            <a:r>
              <a:rPr lang="en-US" dirty="0" smtClean="0"/>
              <a:t>String-based reordering models are very weak, and work poorly for language pairs that have substantially different word orders</a:t>
            </a:r>
          </a:p>
          <a:p>
            <a:r>
              <a:rPr lang="en-US" dirty="0" smtClean="0"/>
              <a:t>Taking words as minimal units is problematic with heavily inflected languages, especially translation into such languages</a:t>
            </a:r>
          </a:p>
          <a:p>
            <a:r>
              <a:rPr lang="en-US" dirty="0" smtClean="0"/>
              <a:t>Variations in models that make some translations better usually make others worse; can we combine systems to get advantages of multiple approaches?</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MSR Work Addressing These Problems</a:t>
            </a:r>
            <a:endParaRPr lang="en-US" dirty="0"/>
          </a:p>
        </p:txBody>
      </p:sp>
      <p:sp>
        <p:nvSpPr>
          <p:cNvPr id="3" name="Text Placeholder 2"/>
          <p:cNvSpPr>
            <a:spLocks noGrp="1"/>
          </p:cNvSpPr>
          <p:nvPr>
            <p:ph type="body" sz="quarter" idx="10"/>
          </p:nvPr>
        </p:nvSpPr>
        <p:spPr/>
        <p:txBody>
          <a:bodyPr/>
          <a:lstStyle/>
          <a:p>
            <a:r>
              <a:rPr lang="en-US" dirty="0" smtClean="0"/>
              <a:t>Translation speed – Moore and Quirk developed improved pruning methods for a widely-used beam search algorithm, producing up to order-of-magnitude speed-ups</a:t>
            </a:r>
          </a:p>
          <a:p>
            <a:r>
              <a:rPr lang="en-US" dirty="0" smtClean="0"/>
              <a:t>Word order – Quirk, </a:t>
            </a:r>
            <a:r>
              <a:rPr lang="en-US" dirty="0" err="1" smtClean="0"/>
              <a:t>Menezes</a:t>
            </a:r>
            <a:r>
              <a:rPr lang="en-US" dirty="0" smtClean="0"/>
              <a:t>, and Cherry developed a tree-to-string translation model that leverages a dependency parse of the source sentence to make more intelligent ordering decisions</a:t>
            </a:r>
          </a:p>
          <a:p>
            <a:r>
              <a:rPr lang="en-US" dirty="0" smtClean="0"/>
              <a:t>Heavily inflected languages – </a:t>
            </a:r>
            <a:r>
              <a:rPr lang="en-US" dirty="0" err="1" smtClean="0"/>
              <a:t>Toutanova</a:t>
            </a:r>
            <a:r>
              <a:rPr lang="en-US" dirty="0" smtClean="0"/>
              <a:t> et al. developed methods for explicitly modeling word inflection that significantly improve translation into such languages</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MSR Work on MT System Combination</a:t>
            </a:r>
            <a:endParaRPr lang="en-US" dirty="0"/>
          </a:p>
        </p:txBody>
      </p:sp>
      <p:sp>
        <p:nvSpPr>
          <p:cNvPr id="3" name="Text Placeholder 2"/>
          <p:cNvSpPr>
            <a:spLocks noGrp="1"/>
          </p:cNvSpPr>
          <p:nvPr>
            <p:ph type="body" sz="quarter" idx="10"/>
          </p:nvPr>
        </p:nvSpPr>
        <p:spPr>
          <a:xfrm>
            <a:off x="507868" y="1411552"/>
            <a:ext cx="11173090" cy="4992136"/>
          </a:xfrm>
        </p:spPr>
        <p:txBody>
          <a:bodyPr/>
          <a:lstStyle/>
          <a:p>
            <a:r>
              <a:rPr lang="en-US" dirty="0" smtClean="0"/>
              <a:t>Overall approach</a:t>
            </a:r>
          </a:p>
          <a:p>
            <a:pPr lvl="1"/>
            <a:r>
              <a:rPr lang="en-US" dirty="0" smtClean="0"/>
              <a:t>Take N-best translations from several systems</a:t>
            </a:r>
          </a:p>
          <a:p>
            <a:pPr lvl="1"/>
            <a:r>
              <a:rPr lang="en-US" dirty="0" smtClean="0"/>
              <a:t>Pick one translation as a “backbone”</a:t>
            </a:r>
          </a:p>
          <a:p>
            <a:pPr lvl="1"/>
            <a:r>
              <a:rPr lang="en-US" dirty="0" smtClean="0"/>
              <a:t>Word-align all other translations to the backbone</a:t>
            </a:r>
          </a:p>
          <a:p>
            <a:pPr lvl="1"/>
            <a:r>
              <a:rPr lang="en-US" dirty="0" smtClean="0"/>
              <a:t>Use alignments to determine a set of alternative words for each position in the combined output (in backbone order)</a:t>
            </a:r>
          </a:p>
          <a:p>
            <a:pPr lvl="1"/>
            <a:r>
              <a:rPr lang="en-US" dirty="0" smtClean="0"/>
              <a:t>Choose a word from each set of alternatives by weighted vote of system outputs, plus a statistical target language model</a:t>
            </a:r>
          </a:p>
          <a:p>
            <a:r>
              <a:rPr lang="en-US" dirty="0" smtClean="0"/>
              <a:t>Our main innovation</a:t>
            </a:r>
          </a:p>
          <a:p>
            <a:pPr lvl="1"/>
            <a:r>
              <a:rPr lang="en-US" dirty="0" smtClean="0"/>
              <a:t>He et al. developed a probabilistic alignment method that consistently out-performs previous edit-distance based methods</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System Combination Results</a:t>
            </a:r>
            <a:endParaRPr lang="en-US" dirty="0"/>
          </a:p>
        </p:txBody>
      </p:sp>
      <p:sp>
        <p:nvSpPr>
          <p:cNvPr id="3" name="Text Placeholder 2"/>
          <p:cNvSpPr>
            <a:spLocks noGrp="1"/>
          </p:cNvSpPr>
          <p:nvPr>
            <p:ph type="body" sz="quarter" idx="10"/>
          </p:nvPr>
        </p:nvSpPr>
        <p:spPr>
          <a:xfrm>
            <a:off x="507868" y="1411552"/>
            <a:ext cx="11173090" cy="5195268"/>
          </a:xfrm>
        </p:spPr>
        <p:txBody>
          <a:bodyPr/>
          <a:lstStyle/>
          <a:p>
            <a:r>
              <a:rPr lang="en-US" dirty="0" smtClean="0"/>
              <a:t>A combination of 8 systems from</a:t>
            </a:r>
          </a:p>
          <a:p>
            <a:pPr lvl="1"/>
            <a:r>
              <a:rPr lang="en-US" dirty="0" smtClean="0"/>
              <a:t>MSR Redmond</a:t>
            </a:r>
          </a:p>
          <a:p>
            <a:pPr lvl="1"/>
            <a:r>
              <a:rPr lang="en-US" dirty="0" smtClean="0"/>
              <a:t>MSR Asia</a:t>
            </a:r>
          </a:p>
          <a:p>
            <a:pPr lvl="1"/>
            <a:r>
              <a:rPr lang="en-US" dirty="0" smtClean="0"/>
              <a:t>SRI International</a:t>
            </a:r>
          </a:p>
          <a:p>
            <a:pPr lvl="1"/>
            <a:r>
              <a:rPr lang="en-US" dirty="0" smtClean="0"/>
              <a:t>Canadian National Research Council</a:t>
            </a:r>
          </a:p>
          <a:p>
            <a:pPr>
              <a:buNone/>
            </a:pPr>
            <a:r>
              <a:rPr lang="en-US" dirty="0" smtClean="0"/>
              <a:t>   obtained the highest score in the NIST 2008 Open MT Evaluation on the constrained training track for Chinese-to-English  (B</a:t>
            </a:r>
            <a:r>
              <a:rPr lang="en-US" sz="2600" dirty="0" smtClean="0"/>
              <a:t>LEU</a:t>
            </a:r>
            <a:r>
              <a:rPr lang="en-US" dirty="0" smtClean="0"/>
              <a:t> = 31.0 vs. 26.2 for best single system)</a:t>
            </a:r>
          </a:p>
          <a:p>
            <a:r>
              <a:rPr lang="en-US" dirty="0" smtClean="0"/>
              <a:t>Adding 7 more systems from ISI/LW and BBN substantially improved the system combination (B</a:t>
            </a:r>
            <a:r>
              <a:rPr lang="en-US" sz="2600" dirty="0" smtClean="0"/>
              <a:t>LEU</a:t>
            </a:r>
            <a:r>
              <a:rPr lang="en-US" dirty="0" smtClean="0"/>
              <a:t> = 34.9 vs. 29.9 for best single system)</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_Research_Faculty_Summit_Template_PPT07_16x9">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Microsoft_Research_Faculty_Summit_Template_PPT07_16x9_v06">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4.xml><?xml version="1.0" encoding="utf-8"?>
<a:theme xmlns:a="http://schemas.openxmlformats.org/drawingml/2006/main" name="1_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Microsoft_Research_Faculty_Summit_Template_PPT07_16x9</Template>
  <TotalTime>0</TotalTime>
  <Words>1153</Words>
  <Application>Microsoft Office PowerPoint</Application>
  <PresentationFormat>Custom</PresentationFormat>
  <Paragraphs>110</Paragraphs>
  <Slides>13</Slides>
  <Notes>13</Notes>
  <HiddenSlides>0</HiddenSlides>
  <MMClips>0</MMClips>
  <ScaleCrop>false</ScaleCrop>
  <HeadingPairs>
    <vt:vector size="4" baseType="variant">
      <vt:variant>
        <vt:lpstr>Theme</vt:lpstr>
      </vt:variant>
      <vt:variant>
        <vt:i4>4</vt:i4>
      </vt:variant>
      <vt:variant>
        <vt:lpstr>Slide Titles</vt:lpstr>
      </vt:variant>
      <vt:variant>
        <vt:i4>13</vt:i4>
      </vt:variant>
    </vt:vector>
  </HeadingPairs>
  <TitlesOfParts>
    <vt:vector size="17" baseType="lpstr">
      <vt:lpstr>Microsoft_Research_Faculty_Summit_Template_PPT07_16x9</vt:lpstr>
      <vt:lpstr>White with Courier font for code slides</vt:lpstr>
      <vt:lpstr>Microsoft_Research_Faculty_Summit_Template_PPT07_16x9_v06</vt:lpstr>
      <vt:lpstr>1_White with Courier font for code slides</vt:lpstr>
      <vt:lpstr>Slide 1</vt:lpstr>
      <vt:lpstr>Statistical Machine Translation Research at MSR</vt:lpstr>
      <vt:lpstr>A Brief History of MT Research in the U.S.</vt:lpstr>
      <vt:lpstr>Sketch of Current Baseline Method for SMT </vt:lpstr>
      <vt:lpstr>Approaches to Sentence and Word Alignment</vt:lpstr>
      <vt:lpstr>Some Issues with Baseline Approach</vt:lpstr>
      <vt:lpstr>MSR Work Addressing These Problems</vt:lpstr>
      <vt:lpstr>MSR Work on MT System Combination</vt:lpstr>
      <vt:lpstr>System Combination Results</vt:lpstr>
      <vt:lpstr>Sample Chinese-to-English Translations</vt:lpstr>
      <vt:lpstr>Sample Chinese-to-English Translations</vt:lpstr>
      <vt:lpstr>Sample Chinese-to-English Translations</vt:lpstr>
      <vt:lpstr>Future Directions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Statistical Machine Translation Research at MSR</dc:title>
  <dc:subject>Research Facility Summit</dc:subject>
  <dc:creator/>
  <dc:description>Event Date: July 28 &amp; 29, 2008
Event Location: Redmond, WA</dc:description>
  <cp:lastModifiedBy/>
  <cp:revision>1</cp:revision>
  <dcterms:created xsi:type="dcterms:W3CDTF">2008-07-17T21:40:22Z</dcterms:created>
  <dcterms:modified xsi:type="dcterms:W3CDTF">2008-08-01T19:01:51Z</dcterms:modified>
</cp:coreProperties>
</file>