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98"/>
  </p:notesMasterIdLst>
  <p:handoutMasterIdLst>
    <p:handoutMasterId r:id="rId99"/>
  </p:handoutMasterIdLst>
  <p:sldIdLst>
    <p:sldId id="605" r:id="rId2"/>
    <p:sldId id="606" r:id="rId3"/>
    <p:sldId id="612" r:id="rId4"/>
    <p:sldId id="619" r:id="rId5"/>
    <p:sldId id="499" r:id="rId6"/>
    <p:sldId id="604" r:id="rId7"/>
    <p:sldId id="442" r:id="rId8"/>
    <p:sldId id="608" r:id="rId9"/>
    <p:sldId id="609" r:id="rId10"/>
    <p:sldId id="525" r:id="rId11"/>
    <p:sldId id="526" r:id="rId12"/>
    <p:sldId id="527" r:id="rId13"/>
    <p:sldId id="528" r:id="rId14"/>
    <p:sldId id="529" r:id="rId15"/>
    <p:sldId id="530" r:id="rId16"/>
    <p:sldId id="531" r:id="rId17"/>
    <p:sldId id="532" r:id="rId18"/>
    <p:sldId id="533" r:id="rId19"/>
    <p:sldId id="584" r:id="rId20"/>
    <p:sldId id="613" r:id="rId21"/>
    <p:sldId id="459" r:id="rId22"/>
    <p:sldId id="464" r:id="rId23"/>
    <p:sldId id="466" r:id="rId24"/>
    <p:sldId id="614" r:id="rId25"/>
    <p:sldId id="615" r:id="rId26"/>
    <p:sldId id="616" r:id="rId27"/>
    <p:sldId id="617" r:id="rId28"/>
    <p:sldId id="618" r:id="rId29"/>
    <p:sldId id="620" r:id="rId30"/>
    <p:sldId id="629" r:id="rId31"/>
    <p:sldId id="627" r:id="rId32"/>
    <p:sldId id="628" r:id="rId33"/>
    <p:sldId id="630" r:id="rId34"/>
    <p:sldId id="631" r:id="rId35"/>
    <p:sldId id="632" r:id="rId36"/>
    <p:sldId id="633" r:id="rId37"/>
    <p:sldId id="634" r:id="rId38"/>
    <p:sldId id="541" r:id="rId39"/>
    <p:sldId id="544" r:id="rId40"/>
    <p:sldId id="546" r:id="rId41"/>
    <p:sldId id="548" r:id="rId42"/>
    <p:sldId id="547" r:id="rId43"/>
    <p:sldId id="578" r:id="rId44"/>
    <p:sldId id="577" r:id="rId45"/>
    <p:sldId id="549" r:id="rId46"/>
    <p:sldId id="550" r:id="rId47"/>
    <p:sldId id="579" r:id="rId48"/>
    <p:sldId id="553" r:id="rId49"/>
    <p:sldId id="554" r:id="rId50"/>
    <p:sldId id="555" r:id="rId51"/>
    <p:sldId id="556" r:id="rId52"/>
    <p:sldId id="580" r:id="rId53"/>
    <p:sldId id="557" r:id="rId54"/>
    <p:sldId id="581" r:id="rId55"/>
    <p:sldId id="558" r:id="rId56"/>
    <p:sldId id="559" r:id="rId57"/>
    <p:sldId id="560" r:id="rId58"/>
    <p:sldId id="561" r:id="rId59"/>
    <p:sldId id="564" r:id="rId60"/>
    <p:sldId id="562" r:id="rId61"/>
    <p:sldId id="565" r:id="rId62"/>
    <p:sldId id="566" r:id="rId63"/>
    <p:sldId id="567" r:id="rId64"/>
    <p:sldId id="582" r:id="rId65"/>
    <p:sldId id="583" r:id="rId66"/>
    <p:sldId id="563" r:id="rId67"/>
    <p:sldId id="568" r:id="rId68"/>
    <p:sldId id="569" r:id="rId69"/>
    <p:sldId id="570" r:id="rId70"/>
    <p:sldId id="571" r:id="rId71"/>
    <p:sldId id="572" r:id="rId72"/>
    <p:sldId id="573" r:id="rId73"/>
    <p:sldId id="574" r:id="rId74"/>
    <p:sldId id="490" r:id="rId75"/>
    <p:sldId id="575" r:id="rId76"/>
    <p:sldId id="585" r:id="rId77"/>
    <p:sldId id="597" r:id="rId78"/>
    <p:sldId id="576" r:id="rId79"/>
    <p:sldId id="598" r:id="rId80"/>
    <p:sldId id="603" r:id="rId81"/>
    <p:sldId id="601" r:id="rId82"/>
    <p:sldId id="491" r:id="rId83"/>
    <p:sldId id="470" r:id="rId84"/>
    <p:sldId id="538" r:id="rId85"/>
    <p:sldId id="471" r:id="rId86"/>
    <p:sldId id="465" r:id="rId87"/>
    <p:sldId id="586" r:id="rId88"/>
    <p:sldId id="587" r:id="rId89"/>
    <p:sldId id="588" r:id="rId90"/>
    <p:sldId id="589" r:id="rId91"/>
    <p:sldId id="590" r:id="rId92"/>
    <p:sldId id="591" r:id="rId93"/>
    <p:sldId id="592" r:id="rId94"/>
    <p:sldId id="593" r:id="rId95"/>
    <p:sldId id="594" r:id="rId96"/>
    <p:sldId id="595" r:id="rId97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9FA76"/>
    <a:srgbClr val="D3F4F4"/>
    <a:srgbClr val="00A279"/>
    <a:srgbClr val="FF00FF"/>
    <a:srgbClr val="00CC00"/>
    <a:srgbClr val="99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8" d="100"/>
          <a:sy n="98" d="100"/>
        </p:scale>
        <p:origin x="-9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67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handoutMaster" Target="handoutMasters/handoutMaster1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t" anchorCtr="0" compatLnSpc="1">
            <a:prstTxWarp prst="textNoShape">
              <a:avLst/>
            </a:prstTxWarp>
          </a:bodyPr>
          <a:lstStyle>
            <a:lvl1pPr algn="l" defTabSz="960438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t" anchorCtr="0" compatLnSpc="1">
            <a:prstTxWarp prst="textNoShape">
              <a:avLst/>
            </a:prstTxWarp>
          </a:bodyPr>
          <a:lstStyle>
            <a:lvl1pPr algn="r" defTabSz="960438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b" anchorCtr="0" compatLnSpc="1">
            <a:prstTxWarp prst="textNoShape">
              <a:avLst/>
            </a:prstTxWarp>
          </a:bodyPr>
          <a:lstStyle>
            <a:lvl1pPr algn="l" defTabSz="960438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b" anchorCtr="0" compatLnSpc="1">
            <a:prstTxWarp prst="textNoShape">
              <a:avLst/>
            </a:prstTxWarp>
          </a:bodyPr>
          <a:lstStyle>
            <a:lvl1pPr algn="r" defTabSz="960438">
              <a:defRPr sz="1200">
                <a:latin typeface="Arial" pitchFamily="34" charset="0"/>
              </a:defRPr>
            </a:lvl1pPr>
          </a:lstStyle>
          <a:p>
            <a:fld id="{B36DC34E-65C7-48BA-B8BC-9AFE6DD69E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96" tIns="48048" rIns="96096" bIns="48048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AA059AEE-E4A5-4D6F-B8C4-0A9095B3127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53517-8CA2-410B-8EC5-7542C4D99D1C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B4401-9EF2-4A3B-A58E-CB3BE411CA6C}" type="slidenum">
              <a:rPr lang="en-US">
                <a:latin typeface="Times" pitchFamily="-112" charset="0"/>
              </a:rPr>
              <a:pPr/>
              <a:t>2</a:t>
            </a:fld>
            <a:endParaRPr lang="en-US">
              <a:latin typeface="Times" pitchFamily="-112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600450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" pitchFamily="-112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D97B27-088C-4B66-AD31-7D7A61E0B86D}" type="slidenum">
              <a:rPr lang="en-US"/>
              <a:pPr/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3B4BD8-ECA2-4B52-B010-42F3501A9120}" type="slidenum">
              <a:rPr lang="en-US"/>
              <a:pPr/>
              <a:t>92</a:t>
            </a:fld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8AC61-BDC0-486A-A8AC-8B72ACCF5BF1}" type="slidenum">
              <a:rPr lang="en-US"/>
              <a:pPr/>
              <a:t>93</a:t>
            </a:fld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94</a:t>
            </a:fld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9AEE-E4A5-4D6F-B8C4-0A9095B31278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14600" y="6248400"/>
            <a:ext cx="4114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6180C6-848C-4DED-B226-2B9F0111E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2958B-C747-4BF4-AB6A-DB2AE6E8F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41FBD-E7CC-4749-B313-CBB67A5A6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30BD9-EACB-4070-B942-80978787B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A12032-C53F-483B-8313-A702980AD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20510-7866-41E5-9D34-75C19E4AF4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53E763-22C0-46DB-9E25-A93A15C2B7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2A33C-B62E-46CE-B7A1-FCB1CCA5C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4D129B-BCAA-464A-8B67-D2E74C4799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062FD-8269-40FD-BCE4-D66364B0D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49672-4D71-4842-B4C5-B8EA198584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1722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24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fld id="{626A4521-F290-4E47-9463-D59A328FE2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457200" y="1143000"/>
            <a:ext cx="807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Comic Sans MS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AF0DDD-FA10-4C92-BD7A-CCE9F51D4F85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Active Random Testing of </a:t>
            </a:r>
            <a:br>
              <a:rPr lang="en-US" smtClean="0">
                <a:ea typeface="ＭＳ Ｐゴシック" pitchFamily="34" charset="-128"/>
              </a:rPr>
            </a:br>
            <a:r>
              <a:rPr lang="en-US" smtClean="0">
                <a:ea typeface="ＭＳ Ｐゴシック" pitchFamily="34" charset="-128"/>
              </a:rPr>
              <a:t>Parallel Programs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itchFamily="34" charset="-128"/>
              </a:rPr>
              <a:t>Koushik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Sen</a:t>
            </a:r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University of California, Berkeley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032F30-1F4D-4466-8BCC-02997F6A57BD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6628" name="Group 26"/>
          <p:cNvGrpSpPr>
            <a:grpSpLocks/>
          </p:cNvGrpSpPr>
          <p:nvPr/>
        </p:nvGrpSpPr>
        <p:grpSpPr bwMode="auto">
          <a:xfrm>
            <a:off x="609600" y="1981200"/>
            <a:ext cx="1676400" cy="838200"/>
            <a:chOff x="609600" y="1371600"/>
            <a:chExt cx="1676400" cy="838200"/>
          </a:xfrm>
        </p:grpSpPr>
        <p:sp>
          <p:nvSpPr>
            <p:cNvPr id="26631" name="Oval 4"/>
            <p:cNvSpPr>
              <a:spLocks noChangeArrowheads="1"/>
            </p:cNvSpPr>
            <p:nvPr/>
          </p:nvSpPr>
          <p:spPr bwMode="auto">
            <a:xfrm>
              <a:off x="1371600" y="13716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7"/>
            <p:cNvSpPr>
              <a:spLocks noChangeArrowheads="1"/>
            </p:cNvSpPr>
            <p:nvPr/>
          </p:nvSpPr>
          <p:spPr bwMode="auto">
            <a:xfrm>
              <a:off x="609600" y="2057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8"/>
            <p:cNvSpPr>
              <a:spLocks noChangeArrowheads="1"/>
            </p:cNvSpPr>
            <p:nvPr/>
          </p:nvSpPr>
          <p:spPr bwMode="auto">
            <a:xfrm>
              <a:off x="990600" y="2057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Oval 9"/>
            <p:cNvSpPr>
              <a:spLocks noChangeArrowheads="1"/>
            </p:cNvSpPr>
            <p:nvPr/>
          </p:nvSpPr>
          <p:spPr bwMode="auto">
            <a:xfrm>
              <a:off x="1371600" y="2057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Oval 10"/>
            <p:cNvSpPr>
              <a:spLocks noChangeArrowheads="1"/>
            </p:cNvSpPr>
            <p:nvPr/>
          </p:nvSpPr>
          <p:spPr bwMode="auto">
            <a:xfrm>
              <a:off x="1752600" y="2057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Oval 11"/>
            <p:cNvSpPr>
              <a:spLocks noChangeArrowheads="1"/>
            </p:cNvSpPr>
            <p:nvPr/>
          </p:nvSpPr>
          <p:spPr bwMode="auto">
            <a:xfrm>
              <a:off x="2133600" y="2057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637" name="Straight Arrow Connector 13"/>
            <p:cNvCxnSpPr>
              <a:cxnSpLocks noChangeShapeType="1"/>
              <a:stCxn id="26631" idx="3"/>
              <a:endCxn id="26632" idx="0"/>
            </p:cNvCxnSpPr>
            <p:nvPr/>
          </p:nvCxnSpPr>
          <p:spPr bwMode="auto">
            <a:xfrm rot="5400000">
              <a:off x="762000" y="1425482"/>
              <a:ext cx="555718" cy="708118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6638" name="Straight Arrow Connector 16"/>
            <p:cNvCxnSpPr>
              <a:cxnSpLocks noChangeShapeType="1"/>
              <a:stCxn id="26631" idx="5"/>
              <a:endCxn id="26636" idx="0"/>
            </p:cNvCxnSpPr>
            <p:nvPr/>
          </p:nvCxnSpPr>
          <p:spPr bwMode="auto">
            <a:xfrm rot="16200000" flipH="1">
              <a:off x="1577882" y="1425482"/>
              <a:ext cx="555718" cy="708118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6639" name="Straight Arrow Connector 19"/>
            <p:cNvCxnSpPr>
              <a:cxnSpLocks noChangeShapeType="1"/>
              <a:stCxn id="26631" idx="4"/>
              <a:endCxn id="26633" idx="0"/>
            </p:cNvCxnSpPr>
            <p:nvPr/>
          </p:nvCxnSpPr>
          <p:spPr bwMode="auto">
            <a:xfrm rot="5400000">
              <a:off x="990600" y="1600200"/>
              <a:ext cx="533400" cy="381000"/>
            </a:xfrm>
            <a:prstGeom prst="straightConnector1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26640" name="Straight Arrow Connector 21"/>
            <p:cNvCxnSpPr>
              <a:cxnSpLocks noChangeShapeType="1"/>
              <a:stCxn id="26631" idx="4"/>
              <a:endCxn id="26634" idx="0"/>
            </p:cNvCxnSpPr>
            <p:nvPr/>
          </p:nvCxnSpPr>
          <p:spPr bwMode="auto">
            <a:xfrm rot="5400000">
              <a:off x="1181100" y="1790700"/>
              <a:ext cx="533400" cy="1588"/>
            </a:xfrm>
            <a:prstGeom prst="straightConnector1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26641" name="Straight Arrow Connector 25"/>
            <p:cNvCxnSpPr>
              <a:cxnSpLocks noChangeShapeType="1"/>
              <a:stCxn id="26631" idx="4"/>
              <a:endCxn id="26635" idx="0"/>
            </p:cNvCxnSpPr>
            <p:nvPr/>
          </p:nvCxnSpPr>
          <p:spPr bwMode="auto">
            <a:xfrm rot="16200000" flipH="1">
              <a:off x="1371600" y="1600200"/>
              <a:ext cx="533400" cy="381000"/>
            </a:xfrm>
            <a:prstGeom prst="straightConnector1">
              <a:avLst/>
            </a:prstGeom>
            <a:noFill/>
            <a:ln w="25400">
              <a:solidFill>
                <a:srgbClr val="00A279"/>
              </a:solidFill>
              <a:round/>
              <a:headEnd/>
              <a:tailEnd type="arrow" w="med" len="med"/>
            </a:ln>
          </p:spPr>
        </p:cxnSp>
      </p:grpSp>
      <p:sp>
        <p:nvSpPr>
          <p:cNvPr id="26629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0321FC-7843-4F6F-8172-44FD4047E3C3}" type="slidenum">
              <a:rPr lang="en-US"/>
              <a:pPr/>
              <a:t>11</a:t>
            </a:fld>
            <a:endParaRPr lang="en-US"/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7654" name="Straight Arrow Connector 19"/>
          <p:cNvCxnSpPr>
            <a:cxnSpLocks noChangeShapeType="1"/>
            <a:stCxn id="27652" idx="4"/>
            <a:endCxn id="27653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27655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27656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15F86E-5170-4470-A129-F9F09820C3B5}" type="slidenum">
              <a:rPr lang="en-US"/>
              <a:pPr/>
              <a:t>12</a:t>
            </a:fld>
            <a:endParaRPr 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78" name="Straight Arrow Connector 19"/>
          <p:cNvCxnSpPr>
            <a:cxnSpLocks noChangeShapeType="1"/>
            <a:stCxn id="28676" idx="4"/>
            <a:endCxn id="28677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28679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28680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Oval 22"/>
          <p:cNvSpPr>
            <a:spLocks noChangeArrowheads="1"/>
          </p:cNvSpPr>
          <p:nvPr/>
        </p:nvSpPr>
        <p:spPr bwMode="auto">
          <a:xfrm>
            <a:off x="609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Oval 23"/>
          <p:cNvSpPr>
            <a:spLocks noChangeArrowheads="1"/>
          </p:cNvSpPr>
          <p:nvPr/>
        </p:nvSpPr>
        <p:spPr bwMode="auto">
          <a:xfrm>
            <a:off x="990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Oval 26"/>
          <p:cNvSpPr>
            <a:spLocks noChangeArrowheads="1"/>
          </p:cNvSpPr>
          <p:nvPr/>
        </p:nvSpPr>
        <p:spPr bwMode="auto">
          <a:xfrm>
            <a:off x="1752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85" name="Straight Arrow Connector 29"/>
          <p:cNvCxnSpPr>
            <a:cxnSpLocks noChangeShapeType="1"/>
            <a:stCxn id="28680" idx="5"/>
            <a:endCxn id="28684" idx="0"/>
          </p:cNvCxnSpPr>
          <p:nvPr/>
        </p:nvCxnSpPr>
        <p:spPr bwMode="auto">
          <a:xfrm rot="16200000" flipH="1">
            <a:off x="1196975" y="2720975"/>
            <a:ext cx="555625" cy="7080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8686" name="Straight Arrow Connector 30"/>
          <p:cNvCxnSpPr>
            <a:cxnSpLocks noChangeShapeType="1"/>
            <a:stCxn id="28680" idx="4"/>
            <a:endCxn id="28681" idx="0"/>
          </p:cNvCxnSpPr>
          <p:nvPr/>
        </p:nvCxnSpPr>
        <p:spPr bwMode="auto">
          <a:xfrm rot="5400000">
            <a:off x="609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8687" name="Straight Arrow Connector 31"/>
          <p:cNvCxnSpPr>
            <a:cxnSpLocks noChangeShapeType="1"/>
            <a:stCxn id="28680" idx="4"/>
            <a:endCxn id="28682" idx="0"/>
          </p:cNvCxnSpPr>
          <p:nvPr/>
        </p:nvCxnSpPr>
        <p:spPr bwMode="auto">
          <a:xfrm rot="5400000">
            <a:off x="800101" y="3086100"/>
            <a:ext cx="533400" cy="3175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8688" name="Straight Arrow Connector 32"/>
          <p:cNvCxnSpPr>
            <a:cxnSpLocks noChangeShapeType="1"/>
            <a:stCxn id="28680" idx="4"/>
            <a:endCxn id="28683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28689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912522-3A2A-49E5-B56F-5BE7D932E6F5}" type="slidenum">
              <a:rPr lang="en-US"/>
              <a:pPr/>
              <a:t>13</a:t>
            </a:fld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02" name="Straight Arrow Connector 19"/>
          <p:cNvCxnSpPr>
            <a:cxnSpLocks noChangeShapeType="1"/>
            <a:stCxn id="29700" idx="4"/>
            <a:endCxn id="29701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29703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29704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06" name="Straight Arrow Connector 32"/>
          <p:cNvCxnSpPr>
            <a:cxnSpLocks noChangeShapeType="1"/>
            <a:stCxn id="29704" idx="4"/>
            <a:endCxn id="29705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29707" name="Oval 25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3CAA14-0869-4091-9350-267D33131DF6}" type="slidenum">
              <a:rPr lang="en-US"/>
              <a:pPr/>
              <a:t>14</a:t>
            </a:fld>
            <a:endParaRPr lang="en-US"/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26" name="Straight Arrow Connector 19"/>
          <p:cNvCxnSpPr>
            <a:cxnSpLocks noChangeShapeType="1"/>
            <a:stCxn id="30724" idx="4"/>
            <a:endCxn id="30725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0727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30728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30" name="Straight Arrow Connector 32"/>
          <p:cNvCxnSpPr>
            <a:cxnSpLocks noChangeShapeType="1"/>
            <a:stCxn id="30728" idx="4"/>
            <a:endCxn id="30729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30731" name="Oval 25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Oval 3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Oval 35"/>
          <p:cNvSpPr>
            <a:spLocks noChangeArrowheads="1"/>
          </p:cNvSpPr>
          <p:nvPr/>
        </p:nvSpPr>
        <p:spPr bwMode="auto">
          <a:xfrm>
            <a:off x="13716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Oval 37"/>
          <p:cNvSpPr>
            <a:spLocks noChangeArrowheads="1"/>
          </p:cNvSpPr>
          <p:nvPr/>
        </p:nvSpPr>
        <p:spPr bwMode="auto">
          <a:xfrm>
            <a:off x="17526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35" name="Straight Arrow Connector 38"/>
          <p:cNvCxnSpPr>
            <a:cxnSpLocks noChangeShapeType="1"/>
            <a:stCxn id="30731" idx="3"/>
            <a:endCxn id="30732" idx="0"/>
          </p:cNvCxnSpPr>
          <p:nvPr/>
        </p:nvCxnSpPr>
        <p:spPr bwMode="auto">
          <a:xfrm rot="5400000">
            <a:off x="914400" y="3559175"/>
            <a:ext cx="555625" cy="4032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0736" name="Straight Arrow Connector 39"/>
          <p:cNvCxnSpPr>
            <a:cxnSpLocks noChangeShapeType="1"/>
            <a:stCxn id="30731" idx="5"/>
            <a:endCxn id="30734" idx="0"/>
          </p:cNvCxnSpPr>
          <p:nvPr/>
        </p:nvCxnSpPr>
        <p:spPr bwMode="auto">
          <a:xfrm rot="16200000" flipH="1">
            <a:off x="1387475" y="3597275"/>
            <a:ext cx="555625" cy="3270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0737" name="Straight Arrow Connector 41"/>
          <p:cNvCxnSpPr>
            <a:cxnSpLocks noChangeShapeType="1"/>
            <a:stCxn id="30731" idx="4"/>
            <a:endCxn id="30733" idx="0"/>
          </p:cNvCxnSpPr>
          <p:nvPr/>
        </p:nvCxnSpPr>
        <p:spPr bwMode="auto">
          <a:xfrm rot="5400000">
            <a:off x="1181101" y="3771900"/>
            <a:ext cx="533400" cy="3175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0738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96E146-15B5-4C40-AC7A-3713A01D8A0B}" type="slidenum">
              <a:rPr lang="en-US"/>
              <a:pPr/>
              <a:t>15</a:t>
            </a:fld>
            <a:endParaRPr lang="en-US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1750" name="Straight Arrow Connector 19"/>
          <p:cNvCxnSpPr>
            <a:cxnSpLocks noChangeShapeType="1"/>
            <a:stCxn id="31748" idx="4"/>
            <a:endCxn id="31749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1751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31752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1753" name="Straight Arrow Connector 32"/>
          <p:cNvCxnSpPr>
            <a:cxnSpLocks noChangeShapeType="1"/>
            <a:stCxn id="31752" idx="4"/>
            <a:endCxn id="31754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31754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25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3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1757" name="Straight Arrow Connector 38"/>
          <p:cNvCxnSpPr>
            <a:cxnSpLocks noChangeShapeType="1"/>
            <a:stCxn id="31755" idx="3"/>
            <a:endCxn id="31756" idx="0"/>
          </p:cNvCxnSpPr>
          <p:nvPr/>
        </p:nvCxnSpPr>
        <p:spPr bwMode="auto">
          <a:xfrm rot="5400000">
            <a:off x="914400" y="3559175"/>
            <a:ext cx="555625" cy="4032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31758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C3DDD7-A559-422E-9C62-858B4E217DEC}" type="slidenum">
              <a:rPr lang="en-US"/>
              <a:pPr/>
              <a:t>16</a:t>
            </a:fld>
            <a:endParaRPr lang="en-US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774" name="Straight Arrow Connector 19"/>
          <p:cNvCxnSpPr>
            <a:cxnSpLocks noChangeShapeType="1"/>
            <a:stCxn id="32772" idx="4"/>
            <a:endCxn id="32773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2775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32776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777" name="Straight Arrow Connector 32"/>
          <p:cNvCxnSpPr>
            <a:cxnSpLocks noChangeShapeType="1"/>
            <a:stCxn id="32776" idx="4"/>
            <a:endCxn id="32778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32778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Oval 25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Oval 3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781" name="Straight Arrow Connector 38"/>
          <p:cNvCxnSpPr>
            <a:cxnSpLocks noChangeShapeType="1"/>
            <a:stCxn id="32779" idx="3"/>
            <a:endCxn id="32780" idx="0"/>
          </p:cNvCxnSpPr>
          <p:nvPr/>
        </p:nvCxnSpPr>
        <p:spPr bwMode="auto">
          <a:xfrm rot="5400000">
            <a:off x="914400" y="3559175"/>
            <a:ext cx="555625" cy="4032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32782" name="Oval 2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Oval 29"/>
          <p:cNvSpPr>
            <a:spLocks noChangeArrowheads="1"/>
          </p:cNvSpPr>
          <p:nvPr/>
        </p:nvSpPr>
        <p:spPr bwMode="auto">
          <a:xfrm>
            <a:off x="609600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Oval 30"/>
          <p:cNvSpPr>
            <a:spLocks noChangeArrowheads="1"/>
          </p:cNvSpPr>
          <p:nvPr/>
        </p:nvSpPr>
        <p:spPr bwMode="auto">
          <a:xfrm>
            <a:off x="990600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785" name="Straight Arrow Connector 36"/>
          <p:cNvCxnSpPr>
            <a:cxnSpLocks noChangeShapeType="1"/>
            <a:stCxn id="32782" idx="5"/>
            <a:endCxn id="32784" idx="0"/>
          </p:cNvCxnSpPr>
          <p:nvPr/>
        </p:nvCxnSpPr>
        <p:spPr bwMode="auto">
          <a:xfrm rot="16200000" flipH="1">
            <a:off x="777875" y="4435475"/>
            <a:ext cx="555625" cy="222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2786" name="Straight Arrow Connector 43"/>
          <p:cNvCxnSpPr>
            <a:cxnSpLocks noChangeShapeType="1"/>
            <a:stCxn id="32782" idx="4"/>
            <a:endCxn id="32783" idx="0"/>
          </p:cNvCxnSpPr>
          <p:nvPr/>
        </p:nvCxnSpPr>
        <p:spPr bwMode="auto">
          <a:xfrm rot="5400000">
            <a:off x="571500" y="4305300"/>
            <a:ext cx="533400" cy="3048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2787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7DDAA1-51D1-4A38-965B-FDDA9340A462}" type="slidenum">
              <a:rPr lang="en-US"/>
              <a:pPr/>
              <a:t>17</a:t>
            </a:fld>
            <a:endParaRPr lang="en-US"/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1371600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3798" name="Straight Arrow Connector 19"/>
          <p:cNvCxnSpPr>
            <a:cxnSpLocks noChangeShapeType="1"/>
            <a:stCxn id="33796" idx="4"/>
            <a:endCxn id="33797" idx="0"/>
          </p:cNvCxnSpPr>
          <p:nvPr/>
        </p:nvCxnSpPr>
        <p:spPr bwMode="auto">
          <a:xfrm rot="5400000">
            <a:off x="990600" y="2209800"/>
            <a:ext cx="533400" cy="3810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3799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sp>
        <p:nvSpPr>
          <p:cNvPr id="33800" name="Oval 18"/>
          <p:cNvSpPr>
            <a:spLocks noChangeArrowheads="1"/>
          </p:cNvSpPr>
          <p:nvPr/>
        </p:nvSpPr>
        <p:spPr bwMode="auto">
          <a:xfrm>
            <a:off x="990600" y="2667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3801" name="Straight Arrow Connector 32"/>
          <p:cNvCxnSpPr>
            <a:cxnSpLocks noChangeShapeType="1"/>
            <a:stCxn id="33800" idx="4"/>
            <a:endCxn id="33802" idx="0"/>
          </p:cNvCxnSpPr>
          <p:nvPr/>
        </p:nvCxnSpPr>
        <p:spPr bwMode="auto">
          <a:xfrm rot="16200000" flipH="1">
            <a:off x="990600" y="2895600"/>
            <a:ext cx="533400" cy="381000"/>
          </a:xfrm>
          <a:prstGeom prst="straightConnector1">
            <a:avLst/>
          </a:prstGeom>
          <a:noFill/>
          <a:ln w="25400">
            <a:solidFill>
              <a:srgbClr val="00A279"/>
            </a:solidFill>
            <a:round/>
            <a:headEnd/>
            <a:tailEnd type="arrow" w="med" len="med"/>
          </a:ln>
        </p:spPr>
      </p:cxnSp>
      <p:sp>
        <p:nvSpPr>
          <p:cNvPr id="33802" name="Oval 24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Oval 25"/>
          <p:cNvSpPr>
            <a:spLocks noChangeArrowheads="1"/>
          </p:cNvSpPr>
          <p:nvPr/>
        </p:nvSpPr>
        <p:spPr bwMode="auto">
          <a:xfrm>
            <a:off x="1371600" y="33528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Oval 3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3805" name="Straight Arrow Connector 38"/>
          <p:cNvCxnSpPr>
            <a:cxnSpLocks noChangeShapeType="1"/>
            <a:stCxn id="33803" idx="3"/>
            <a:endCxn id="33804" idx="0"/>
          </p:cNvCxnSpPr>
          <p:nvPr/>
        </p:nvCxnSpPr>
        <p:spPr bwMode="auto">
          <a:xfrm rot="5400000">
            <a:off x="914400" y="3559175"/>
            <a:ext cx="555625" cy="4032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33806" name="Oval 23"/>
          <p:cNvSpPr>
            <a:spLocks noChangeArrowheads="1"/>
          </p:cNvSpPr>
          <p:nvPr/>
        </p:nvSpPr>
        <p:spPr bwMode="auto">
          <a:xfrm>
            <a:off x="914400" y="4038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Oval 29"/>
          <p:cNvSpPr>
            <a:spLocks noChangeArrowheads="1"/>
          </p:cNvSpPr>
          <p:nvPr/>
        </p:nvSpPr>
        <p:spPr bwMode="auto">
          <a:xfrm>
            <a:off x="609600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3808" name="Straight Arrow Connector 43"/>
          <p:cNvCxnSpPr>
            <a:cxnSpLocks noChangeShapeType="1"/>
            <a:stCxn id="33806" idx="4"/>
            <a:endCxn id="33807" idx="0"/>
          </p:cNvCxnSpPr>
          <p:nvPr/>
        </p:nvCxnSpPr>
        <p:spPr bwMode="auto">
          <a:xfrm rot="5400000">
            <a:off x="571500" y="4305300"/>
            <a:ext cx="533400" cy="304800"/>
          </a:xfrm>
          <a:prstGeom prst="straightConnector1">
            <a:avLst/>
          </a:prstGeom>
          <a:noFill/>
          <a:ln w="254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33809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E3136E-2693-4130-A69E-65B18DF10EBD}" type="slidenum">
              <a:rPr lang="en-US"/>
              <a:pPr/>
              <a:t>18</a:t>
            </a:fld>
            <a:endParaRPr lang="en-US"/>
          </a:p>
        </p:txBody>
      </p:sp>
      <p:sp>
        <p:nvSpPr>
          <p:cNvPr id="34820" name="TextBox 27"/>
          <p:cNvSpPr txBox="1">
            <a:spLocks noChangeArrowheads="1"/>
          </p:cNvSpPr>
          <p:nvPr/>
        </p:nvSpPr>
        <p:spPr bwMode="auto">
          <a:xfrm>
            <a:off x="457200" y="1371600"/>
            <a:ext cx="269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Simple Scheduler</a:t>
            </a:r>
          </a:p>
        </p:txBody>
      </p:sp>
      <p:grpSp>
        <p:nvGrpSpPr>
          <p:cNvPr id="34821" name="Group 22"/>
          <p:cNvGrpSpPr>
            <a:grpSpLocks/>
          </p:cNvGrpSpPr>
          <p:nvPr/>
        </p:nvGrpSpPr>
        <p:grpSpPr bwMode="auto">
          <a:xfrm>
            <a:off x="609600" y="1981200"/>
            <a:ext cx="914400" cy="3505200"/>
            <a:chOff x="609600" y="1981200"/>
            <a:chExt cx="914400" cy="3505200"/>
          </a:xfrm>
        </p:grpSpPr>
        <p:sp>
          <p:nvSpPr>
            <p:cNvPr id="34823" name="Oval 4"/>
            <p:cNvSpPr>
              <a:spLocks noChangeArrowheads="1"/>
            </p:cNvSpPr>
            <p:nvPr/>
          </p:nvSpPr>
          <p:spPr bwMode="auto">
            <a:xfrm>
              <a:off x="1371600" y="19812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Oval 8"/>
            <p:cNvSpPr>
              <a:spLocks noChangeArrowheads="1"/>
            </p:cNvSpPr>
            <p:nvPr/>
          </p:nvSpPr>
          <p:spPr bwMode="auto">
            <a:xfrm>
              <a:off x="990600" y="2667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25" name="Straight Arrow Connector 19"/>
            <p:cNvCxnSpPr>
              <a:cxnSpLocks noChangeShapeType="1"/>
              <a:stCxn id="34823" idx="4"/>
              <a:endCxn id="34824" idx="0"/>
            </p:cNvCxnSpPr>
            <p:nvPr/>
          </p:nvCxnSpPr>
          <p:spPr bwMode="auto">
            <a:xfrm rot="5400000">
              <a:off x="990600" y="2209800"/>
              <a:ext cx="533400" cy="381000"/>
            </a:xfrm>
            <a:prstGeom prst="straightConnector1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34826" name="Oval 18"/>
            <p:cNvSpPr>
              <a:spLocks noChangeArrowheads="1"/>
            </p:cNvSpPr>
            <p:nvPr/>
          </p:nvSpPr>
          <p:spPr bwMode="auto">
            <a:xfrm>
              <a:off x="990600" y="2667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27" name="Straight Arrow Connector 32"/>
            <p:cNvCxnSpPr>
              <a:cxnSpLocks noChangeShapeType="1"/>
              <a:stCxn id="34826" idx="4"/>
              <a:endCxn id="34828" idx="0"/>
            </p:cNvCxnSpPr>
            <p:nvPr/>
          </p:nvCxnSpPr>
          <p:spPr bwMode="auto">
            <a:xfrm rot="16200000" flipH="1">
              <a:off x="990600" y="2895600"/>
              <a:ext cx="533400" cy="381000"/>
            </a:xfrm>
            <a:prstGeom prst="straightConnector1">
              <a:avLst/>
            </a:prstGeom>
            <a:noFill/>
            <a:ln w="25400">
              <a:solidFill>
                <a:srgbClr val="00A279"/>
              </a:solidFill>
              <a:round/>
              <a:headEnd/>
              <a:tailEnd type="arrow" w="med" len="med"/>
            </a:ln>
          </p:spPr>
        </p:cxnSp>
        <p:sp>
          <p:nvSpPr>
            <p:cNvPr id="34828" name="Oval 24"/>
            <p:cNvSpPr>
              <a:spLocks noChangeArrowheads="1"/>
            </p:cNvSpPr>
            <p:nvPr/>
          </p:nvSpPr>
          <p:spPr bwMode="auto">
            <a:xfrm>
              <a:off x="1371600" y="33528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Oval 25"/>
            <p:cNvSpPr>
              <a:spLocks noChangeArrowheads="1"/>
            </p:cNvSpPr>
            <p:nvPr/>
          </p:nvSpPr>
          <p:spPr bwMode="auto">
            <a:xfrm>
              <a:off x="1371600" y="33528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Oval 33"/>
            <p:cNvSpPr>
              <a:spLocks noChangeArrowheads="1"/>
            </p:cNvSpPr>
            <p:nvPr/>
          </p:nvSpPr>
          <p:spPr bwMode="auto">
            <a:xfrm>
              <a:off x="914400" y="40386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31" name="Straight Arrow Connector 38"/>
            <p:cNvCxnSpPr>
              <a:cxnSpLocks noChangeShapeType="1"/>
              <a:stCxn id="34829" idx="3"/>
              <a:endCxn id="34830" idx="0"/>
            </p:cNvCxnSpPr>
            <p:nvPr/>
          </p:nvCxnSpPr>
          <p:spPr bwMode="auto">
            <a:xfrm rot="5400000">
              <a:off x="914400" y="3559082"/>
              <a:ext cx="555718" cy="403318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34832" name="Oval 23"/>
            <p:cNvSpPr>
              <a:spLocks noChangeArrowheads="1"/>
            </p:cNvSpPr>
            <p:nvPr/>
          </p:nvSpPr>
          <p:spPr bwMode="auto">
            <a:xfrm>
              <a:off x="914400" y="40386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3" name="Oval 29"/>
            <p:cNvSpPr>
              <a:spLocks noChangeArrowheads="1"/>
            </p:cNvSpPr>
            <p:nvPr/>
          </p:nvSpPr>
          <p:spPr bwMode="auto">
            <a:xfrm>
              <a:off x="609600" y="47244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Oval 30"/>
            <p:cNvSpPr>
              <a:spLocks noChangeArrowheads="1"/>
            </p:cNvSpPr>
            <p:nvPr/>
          </p:nvSpPr>
          <p:spPr bwMode="auto">
            <a:xfrm>
              <a:off x="914400" y="5334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35" name="Straight Arrow Connector 36"/>
            <p:cNvCxnSpPr>
              <a:cxnSpLocks noChangeShapeType="1"/>
              <a:stCxn id="34833" idx="4"/>
              <a:endCxn id="34834" idx="2"/>
            </p:cNvCxnSpPr>
            <p:nvPr/>
          </p:nvCxnSpPr>
          <p:spPr bwMode="auto">
            <a:xfrm rot="16200000" flipH="1">
              <a:off x="533400" y="5029200"/>
              <a:ext cx="533400" cy="2286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34836" name="Straight Arrow Connector 43"/>
            <p:cNvCxnSpPr>
              <a:cxnSpLocks noChangeShapeType="1"/>
              <a:stCxn id="34832" idx="4"/>
              <a:endCxn id="34833" idx="0"/>
            </p:cNvCxnSpPr>
            <p:nvPr/>
          </p:nvCxnSpPr>
          <p:spPr bwMode="auto">
            <a:xfrm rot="5400000">
              <a:off x="571500" y="4305300"/>
              <a:ext cx="533400" cy="304800"/>
            </a:xfrm>
            <a:prstGeom prst="straightConnector1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med" len="med"/>
            </a:ln>
          </p:spPr>
        </p:cxnSp>
      </p:grpSp>
      <p:sp>
        <p:nvSpPr>
          <p:cNvPr id="34822" name="Rectangle 3"/>
          <p:cNvSpPr txBox="1">
            <a:spLocks noChangeArrowheads="1"/>
          </p:cNvSpPr>
          <p:nvPr/>
        </p:nvSpPr>
        <p:spPr bwMode="auto">
          <a:xfrm>
            <a:off x="4495800" y="13716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/>
              <a:t>At every state during a concurrent execution 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Pick a thread randomly</a:t>
            </a:r>
          </a:p>
          <a:p>
            <a:pPr marL="742950" lvl="1" indent="-285750" algn="l">
              <a:lnSpc>
                <a:spcPct val="90000"/>
              </a:lnSpc>
              <a:buFontTx/>
              <a:buChar char="–"/>
            </a:pPr>
            <a:r>
              <a:rPr lang="en-US" sz="2000"/>
              <a:t>Execute the next instruction of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7F38D2-5916-4D72-AFF7-C6B10D8FAB23}" type="slidenum">
              <a:rPr lang="en-US"/>
              <a:pPr/>
              <a:t>19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Simple Randomized Algorithm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038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At every state during a concurrent execution 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ea typeface="ＭＳ Ｐゴシック" pitchFamily="34" charset="-128"/>
              </a:rPr>
              <a:t>Pick a thread randomly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ea typeface="ＭＳ Ｐゴシック" pitchFamily="34" charset="-128"/>
              </a:rPr>
              <a:t>Execute the next instruction of the thread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Pros: No Localized Search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ea typeface="ＭＳ Ｐゴシック" pitchFamily="34" charset="-128"/>
              </a:rPr>
              <a:t>Works well because number of choices at any state is small and finite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Cons: some state may get sampled more often than others</a:t>
            </a:r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>
            <a:off x="4800600" y="1600200"/>
            <a:ext cx="3505200" cy="4038600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6" name="Freeform 5"/>
          <p:cNvSpPr>
            <a:spLocks/>
          </p:cNvSpPr>
          <p:nvPr/>
        </p:nvSpPr>
        <p:spPr bwMode="auto">
          <a:xfrm>
            <a:off x="5367338" y="1625600"/>
            <a:ext cx="1187450" cy="4027488"/>
          </a:xfrm>
          <a:custGeom>
            <a:avLst/>
            <a:gdLst>
              <a:gd name="T0" fmla="*/ 2147483647 w 748"/>
              <a:gd name="T1" fmla="*/ 2147483647 h 2537"/>
              <a:gd name="T2" fmla="*/ 2147483647 w 748"/>
              <a:gd name="T3" fmla="*/ 2147483647 h 2537"/>
              <a:gd name="T4" fmla="*/ 2147483647 w 748"/>
              <a:gd name="T5" fmla="*/ 2147483647 h 2537"/>
              <a:gd name="T6" fmla="*/ 2147483647 w 748"/>
              <a:gd name="T7" fmla="*/ 2147483647 h 2537"/>
              <a:gd name="T8" fmla="*/ 2147483647 w 748"/>
              <a:gd name="T9" fmla="*/ 2147483647 h 2537"/>
              <a:gd name="T10" fmla="*/ 2147483647 w 748"/>
              <a:gd name="T11" fmla="*/ 2147483647 h 2537"/>
              <a:gd name="T12" fmla="*/ 2147483647 w 748"/>
              <a:gd name="T13" fmla="*/ 2147483647 h 2537"/>
              <a:gd name="T14" fmla="*/ 2147483647 w 748"/>
              <a:gd name="T15" fmla="*/ 2147483647 h 2537"/>
              <a:gd name="T16" fmla="*/ 2147483647 w 748"/>
              <a:gd name="T17" fmla="*/ 2147483647 h 2537"/>
              <a:gd name="T18" fmla="*/ 2147483647 w 748"/>
              <a:gd name="T19" fmla="*/ 2147483647 h 2537"/>
              <a:gd name="T20" fmla="*/ 2147483647 w 748"/>
              <a:gd name="T21" fmla="*/ 2147483647 h 2537"/>
              <a:gd name="T22" fmla="*/ 2147483647 w 748"/>
              <a:gd name="T23" fmla="*/ 2147483647 h 2537"/>
              <a:gd name="T24" fmla="*/ 2147483647 w 748"/>
              <a:gd name="T25" fmla="*/ 2147483647 h 2537"/>
              <a:gd name="T26" fmla="*/ 2147483647 w 748"/>
              <a:gd name="T27" fmla="*/ 2147483647 h 2537"/>
              <a:gd name="T28" fmla="*/ 2147483647 w 748"/>
              <a:gd name="T29" fmla="*/ 2147483647 h 2537"/>
              <a:gd name="T30" fmla="*/ 2147483647 w 748"/>
              <a:gd name="T31" fmla="*/ 2147483647 h 2537"/>
              <a:gd name="T32" fmla="*/ 2147483647 w 748"/>
              <a:gd name="T33" fmla="*/ 2147483647 h 2537"/>
              <a:gd name="T34" fmla="*/ 2147483647 w 748"/>
              <a:gd name="T35" fmla="*/ 2147483647 h 2537"/>
              <a:gd name="T36" fmla="*/ 2147483647 w 748"/>
              <a:gd name="T37" fmla="*/ 2147483647 h 2537"/>
              <a:gd name="T38" fmla="*/ 2147483647 w 748"/>
              <a:gd name="T39" fmla="*/ 2147483647 h 2537"/>
              <a:gd name="T40" fmla="*/ 2147483647 w 748"/>
              <a:gd name="T41" fmla="*/ 2147483647 h 2537"/>
              <a:gd name="T42" fmla="*/ 2147483647 w 748"/>
              <a:gd name="T43" fmla="*/ 2147483647 h 2537"/>
              <a:gd name="T44" fmla="*/ 2147483647 w 748"/>
              <a:gd name="T45" fmla="*/ 2147483647 h 2537"/>
              <a:gd name="T46" fmla="*/ 2147483647 w 748"/>
              <a:gd name="T47" fmla="*/ 2147483647 h 2537"/>
              <a:gd name="T48" fmla="*/ 2147483647 w 748"/>
              <a:gd name="T49" fmla="*/ 2147483647 h 2537"/>
              <a:gd name="T50" fmla="*/ 0 w 748"/>
              <a:gd name="T51" fmla="*/ 2147483647 h 253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748"/>
              <a:gd name="T79" fmla="*/ 0 h 2537"/>
              <a:gd name="T80" fmla="*/ 748 w 748"/>
              <a:gd name="T81" fmla="*/ 2537 h 2537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748" h="2537">
                <a:moveTo>
                  <a:pt x="748" y="2"/>
                </a:moveTo>
                <a:cubicBezTo>
                  <a:pt x="730" y="56"/>
                  <a:pt x="746" y="0"/>
                  <a:pt x="735" y="124"/>
                </a:cubicBezTo>
                <a:cubicBezTo>
                  <a:pt x="730" y="168"/>
                  <a:pt x="710" y="210"/>
                  <a:pt x="697" y="253"/>
                </a:cubicBezTo>
                <a:cubicBezTo>
                  <a:pt x="706" y="285"/>
                  <a:pt x="715" y="269"/>
                  <a:pt x="735" y="299"/>
                </a:cubicBezTo>
                <a:cubicBezTo>
                  <a:pt x="728" y="320"/>
                  <a:pt x="720" y="337"/>
                  <a:pt x="710" y="357"/>
                </a:cubicBezTo>
                <a:cubicBezTo>
                  <a:pt x="700" y="373"/>
                  <a:pt x="684" y="408"/>
                  <a:pt x="684" y="408"/>
                </a:cubicBezTo>
                <a:cubicBezTo>
                  <a:pt x="690" y="487"/>
                  <a:pt x="724" y="574"/>
                  <a:pt x="690" y="653"/>
                </a:cubicBezTo>
                <a:cubicBezTo>
                  <a:pt x="673" y="689"/>
                  <a:pt x="645" y="716"/>
                  <a:pt x="626" y="750"/>
                </a:cubicBezTo>
                <a:cubicBezTo>
                  <a:pt x="617" y="763"/>
                  <a:pt x="608" y="776"/>
                  <a:pt x="600" y="789"/>
                </a:cubicBezTo>
                <a:cubicBezTo>
                  <a:pt x="595" y="795"/>
                  <a:pt x="587" y="808"/>
                  <a:pt x="587" y="808"/>
                </a:cubicBezTo>
                <a:cubicBezTo>
                  <a:pt x="571" y="877"/>
                  <a:pt x="524" y="907"/>
                  <a:pt x="497" y="969"/>
                </a:cubicBezTo>
                <a:cubicBezTo>
                  <a:pt x="482" y="1000"/>
                  <a:pt x="482" y="1031"/>
                  <a:pt x="464" y="1060"/>
                </a:cubicBezTo>
                <a:cubicBezTo>
                  <a:pt x="457" y="1137"/>
                  <a:pt x="443" y="1223"/>
                  <a:pt x="471" y="1298"/>
                </a:cubicBezTo>
                <a:cubicBezTo>
                  <a:pt x="468" y="1321"/>
                  <a:pt x="471" y="1346"/>
                  <a:pt x="464" y="1369"/>
                </a:cubicBezTo>
                <a:cubicBezTo>
                  <a:pt x="461" y="1375"/>
                  <a:pt x="450" y="1372"/>
                  <a:pt x="445" y="1376"/>
                </a:cubicBezTo>
                <a:cubicBezTo>
                  <a:pt x="421" y="1392"/>
                  <a:pt x="410" y="1416"/>
                  <a:pt x="387" y="1434"/>
                </a:cubicBezTo>
                <a:cubicBezTo>
                  <a:pt x="345" y="1546"/>
                  <a:pt x="293" y="1655"/>
                  <a:pt x="258" y="1769"/>
                </a:cubicBezTo>
                <a:cubicBezTo>
                  <a:pt x="272" y="1816"/>
                  <a:pt x="251" y="1759"/>
                  <a:pt x="284" y="1808"/>
                </a:cubicBezTo>
                <a:cubicBezTo>
                  <a:pt x="291" y="1819"/>
                  <a:pt x="292" y="1834"/>
                  <a:pt x="297" y="1847"/>
                </a:cubicBezTo>
                <a:cubicBezTo>
                  <a:pt x="307" y="1927"/>
                  <a:pt x="312" y="1965"/>
                  <a:pt x="277" y="2053"/>
                </a:cubicBezTo>
                <a:cubicBezTo>
                  <a:pt x="268" y="2106"/>
                  <a:pt x="250" y="2155"/>
                  <a:pt x="239" y="2208"/>
                </a:cubicBezTo>
                <a:cubicBezTo>
                  <a:pt x="234" y="2227"/>
                  <a:pt x="245" y="2262"/>
                  <a:pt x="226" y="2266"/>
                </a:cubicBezTo>
                <a:cubicBezTo>
                  <a:pt x="180" y="2274"/>
                  <a:pt x="199" y="2269"/>
                  <a:pt x="168" y="2279"/>
                </a:cubicBezTo>
                <a:cubicBezTo>
                  <a:pt x="142" y="2295"/>
                  <a:pt x="115" y="2301"/>
                  <a:pt x="90" y="2318"/>
                </a:cubicBezTo>
                <a:cubicBezTo>
                  <a:pt x="54" y="2370"/>
                  <a:pt x="52" y="2431"/>
                  <a:pt x="26" y="2486"/>
                </a:cubicBezTo>
                <a:cubicBezTo>
                  <a:pt x="17" y="2503"/>
                  <a:pt x="8" y="2519"/>
                  <a:pt x="0" y="2537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Freeform 6"/>
          <p:cNvSpPr>
            <a:spLocks/>
          </p:cNvSpPr>
          <p:nvPr/>
        </p:nvSpPr>
        <p:spPr bwMode="auto">
          <a:xfrm>
            <a:off x="6565900" y="1638300"/>
            <a:ext cx="1350963" cy="4005263"/>
          </a:xfrm>
          <a:custGeom>
            <a:avLst/>
            <a:gdLst>
              <a:gd name="T0" fmla="*/ 0 w 851"/>
              <a:gd name="T1" fmla="*/ 0 h 2523"/>
              <a:gd name="T2" fmla="*/ 2147483647 w 851"/>
              <a:gd name="T3" fmla="*/ 2147483647 h 2523"/>
              <a:gd name="T4" fmla="*/ 2147483647 w 851"/>
              <a:gd name="T5" fmla="*/ 2147483647 h 2523"/>
              <a:gd name="T6" fmla="*/ 2147483647 w 851"/>
              <a:gd name="T7" fmla="*/ 2147483647 h 2523"/>
              <a:gd name="T8" fmla="*/ 2147483647 w 851"/>
              <a:gd name="T9" fmla="*/ 2147483647 h 2523"/>
              <a:gd name="T10" fmla="*/ 2147483647 w 851"/>
              <a:gd name="T11" fmla="*/ 2147483647 h 2523"/>
              <a:gd name="T12" fmla="*/ 2147483647 w 851"/>
              <a:gd name="T13" fmla="*/ 2147483647 h 2523"/>
              <a:gd name="T14" fmla="*/ 2147483647 w 851"/>
              <a:gd name="T15" fmla="*/ 2147483647 h 2523"/>
              <a:gd name="T16" fmla="*/ 2147483647 w 851"/>
              <a:gd name="T17" fmla="*/ 2147483647 h 2523"/>
              <a:gd name="T18" fmla="*/ 2147483647 w 851"/>
              <a:gd name="T19" fmla="*/ 2147483647 h 2523"/>
              <a:gd name="T20" fmla="*/ 2147483647 w 851"/>
              <a:gd name="T21" fmla="*/ 2147483647 h 2523"/>
              <a:gd name="T22" fmla="*/ 2147483647 w 851"/>
              <a:gd name="T23" fmla="*/ 2147483647 h 2523"/>
              <a:gd name="T24" fmla="*/ 2147483647 w 851"/>
              <a:gd name="T25" fmla="*/ 2147483647 h 2523"/>
              <a:gd name="T26" fmla="*/ 2147483647 w 851"/>
              <a:gd name="T27" fmla="*/ 2147483647 h 2523"/>
              <a:gd name="T28" fmla="*/ 2147483647 w 851"/>
              <a:gd name="T29" fmla="*/ 2147483647 h 2523"/>
              <a:gd name="T30" fmla="*/ 2147483647 w 851"/>
              <a:gd name="T31" fmla="*/ 2147483647 h 2523"/>
              <a:gd name="T32" fmla="*/ 2147483647 w 851"/>
              <a:gd name="T33" fmla="*/ 2147483647 h 2523"/>
              <a:gd name="T34" fmla="*/ 2147483647 w 851"/>
              <a:gd name="T35" fmla="*/ 2147483647 h 2523"/>
              <a:gd name="T36" fmla="*/ 2147483647 w 851"/>
              <a:gd name="T37" fmla="*/ 2147483647 h 2523"/>
              <a:gd name="T38" fmla="*/ 2147483647 w 851"/>
              <a:gd name="T39" fmla="*/ 2147483647 h 2523"/>
              <a:gd name="T40" fmla="*/ 2147483647 w 851"/>
              <a:gd name="T41" fmla="*/ 2147483647 h 2523"/>
              <a:gd name="T42" fmla="*/ 2147483647 w 851"/>
              <a:gd name="T43" fmla="*/ 2147483647 h 2523"/>
              <a:gd name="T44" fmla="*/ 2147483647 w 851"/>
              <a:gd name="T45" fmla="*/ 2147483647 h 2523"/>
              <a:gd name="T46" fmla="*/ 2147483647 w 851"/>
              <a:gd name="T47" fmla="*/ 2147483647 h 2523"/>
              <a:gd name="T48" fmla="*/ 2147483647 w 851"/>
              <a:gd name="T49" fmla="*/ 2147483647 h 2523"/>
              <a:gd name="T50" fmla="*/ 2147483647 w 851"/>
              <a:gd name="T51" fmla="*/ 2147483647 h 2523"/>
              <a:gd name="T52" fmla="*/ 2147483647 w 851"/>
              <a:gd name="T53" fmla="*/ 2147483647 h 252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851"/>
              <a:gd name="T82" fmla="*/ 0 h 2523"/>
              <a:gd name="T83" fmla="*/ 851 w 851"/>
              <a:gd name="T84" fmla="*/ 2523 h 2523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851" h="2523">
                <a:moveTo>
                  <a:pt x="0" y="0"/>
                </a:moveTo>
                <a:cubicBezTo>
                  <a:pt x="4" y="92"/>
                  <a:pt x="12" y="180"/>
                  <a:pt x="26" y="271"/>
                </a:cubicBezTo>
                <a:cubicBezTo>
                  <a:pt x="29" y="294"/>
                  <a:pt x="41" y="369"/>
                  <a:pt x="45" y="381"/>
                </a:cubicBezTo>
                <a:cubicBezTo>
                  <a:pt x="49" y="394"/>
                  <a:pt x="58" y="420"/>
                  <a:pt x="58" y="420"/>
                </a:cubicBezTo>
                <a:cubicBezTo>
                  <a:pt x="53" y="464"/>
                  <a:pt x="52" y="495"/>
                  <a:pt x="38" y="536"/>
                </a:cubicBezTo>
                <a:cubicBezTo>
                  <a:pt x="52" y="575"/>
                  <a:pt x="32" y="537"/>
                  <a:pt x="71" y="561"/>
                </a:cubicBezTo>
                <a:cubicBezTo>
                  <a:pt x="130" y="597"/>
                  <a:pt x="174" y="651"/>
                  <a:pt x="232" y="691"/>
                </a:cubicBezTo>
                <a:cubicBezTo>
                  <a:pt x="213" y="751"/>
                  <a:pt x="217" y="755"/>
                  <a:pt x="213" y="845"/>
                </a:cubicBezTo>
                <a:cubicBezTo>
                  <a:pt x="214" y="860"/>
                  <a:pt x="214" y="902"/>
                  <a:pt x="226" y="923"/>
                </a:cubicBezTo>
                <a:cubicBezTo>
                  <a:pt x="252" y="969"/>
                  <a:pt x="240" y="926"/>
                  <a:pt x="258" y="981"/>
                </a:cubicBezTo>
                <a:cubicBezTo>
                  <a:pt x="269" y="1017"/>
                  <a:pt x="278" y="1051"/>
                  <a:pt x="316" y="1065"/>
                </a:cubicBezTo>
                <a:cubicBezTo>
                  <a:pt x="312" y="1099"/>
                  <a:pt x="302" y="1139"/>
                  <a:pt x="316" y="1174"/>
                </a:cubicBezTo>
                <a:cubicBezTo>
                  <a:pt x="333" y="1219"/>
                  <a:pt x="375" y="1261"/>
                  <a:pt x="406" y="1297"/>
                </a:cubicBezTo>
                <a:cubicBezTo>
                  <a:pt x="429" y="1323"/>
                  <a:pt x="456" y="1363"/>
                  <a:pt x="490" y="1374"/>
                </a:cubicBezTo>
                <a:cubicBezTo>
                  <a:pt x="513" y="1409"/>
                  <a:pt x="494" y="1443"/>
                  <a:pt x="477" y="1478"/>
                </a:cubicBezTo>
                <a:cubicBezTo>
                  <a:pt x="482" y="1535"/>
                  <a:pt x="490" y="1661"/>
                  <a:pt x="561" y="1684"/>
                </a:cubicBezTo>
                <a:cubicBezTo>
                  <a:pt x="572" y="1720"/>
                  <a:pt x="556" y="1689"/>
                  <a:pt x="593" y="1710"/>
                </a:cubicBezTo>
                <a:cubicBezTo>
                  <a:pt x="601" y="1714"/>
                  <a:pt x="606" y="1722"/>
                  <a:pt x="613" y="1729"/>
                </a:cubicBezTo>
                <a:cubicBezTo>
                  <a:pt x="626" y="1773"/>
                  <a:pt x="617" y="1814"/>
                  <a:pt x="593" y="1852"/>
                </a:cubicBezTo>
                <a:cubicBezTo>
                  <a:pt x="583" y="1901"/>
                  <a:pt x="599" y="1922"/>
                  <a:pt x="632" y="1955"/>
                </a:cubicBezTo>
                <a:cubicBezTo>
                  <a:pt x="636" y="2029"/>
                  <a:pt x="619" y="2050"/>
                  <a:pt x="671" y="2084"/>
                </a:cubicBezTo>
                <a:cubicBezTo>
                  <a:pt x="700" y="2128"/>
                  <a:pt x="692" y="2108"/>
                  <a:pt x="703" y="2142"/>
                </a:cubicBezTo>
                <a:cubicBezTo>
                  <a:pt x="706" y="2218"/>
                  <a:pt x="693" y="2245"/>
                  <a:pt x="729" y="2297"/>
                </a:cubicBezTo>
                <a:cubicBezTo>
                  <a:pt x="734" y="2322"/>
                  <a:pt x="747" y="2342"/>
                  <a:pt x="755" y="2368"/>
                </a:cubicBezTo>
                <a:cubicBezTo>
                  <a:pt x="755" y="2371"/>
                  <a:pt x="762" y="2407"/>
                  <a:pt x="768" y="2413"/>
                </a:cubicBezTo>
                <a:cubicBezTo>
                  <a:pt x="774" y="2419"/>
                  <a:pt x="784" y="2421"/>
                  <a:pt x="793" y="2426"/>
                </a:cubicBezTo>
                <a:cubicBezTo>
                  <a:pt x="812" y="2455"/>
                  <a:pt x="851" y="2486"/>
                  <a:pt x="851" y="2523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Freeform 7"/>
          <p:cNvSpPr>
            <a:spLocks/>
          </p:cNvSpPr>
          <p:nvPr/>
        </p:nvSpPr>
        <p:spPr bwMode="auto">
          <a:xfrm>
            <a:off x="6156325" y="1709738"/>
            <a:ext cx="469900" cy="3943350"/>
          </a:xfrm>
          <a:custGeom>
            <a:avLst/>
            <a:gdLst>
              <a:gd name="T0" fmla="*/ 2147483647 w 296"/>
              <a:gd name="T1" fmla="*/ 0 h 2484"/>
              <a:gd name="T2" fmla="*/ 2147483647 w 296"/>
              <a:gd name="T3" fmla="*/ 2147483647 h 2484"/>
              <a:gd name="T4" fmla="*/ 2147483647 w 296"/>
              <a:gd name="T5" fmla="*/ 2147483647 h 2484"/>
              <a:gd name="T6" fmla="*/ 2147483647 w 296"/>
              <a:gd name="T7" fmla="*/ 2147483647 h 2484"/>
              <a:gd name="T8" fmla="*/ 2147483647 w 296"/>
              <a:gd name="T9" fmla="*/ 2147483647 h 2484"/>
              <a:gd name="T10" fmla="*/ 2147483647 w 296"/>
              <a:gd name="T11" fmla="*/ 2147483647 h 2484"/>
              <a:gd name="T12" fmla="*/ 2147483647 w 296"/>
              <a:gd name="T13" fmla="*/ 2147483647 h 2484"/>
              <a:gd name="T14" fmla="*/ 2147483647 w 296"/>
              <a:gd name="T15" fmla="*/ 2147483647 h 2484"/>
              <a:gd name="T16" fmla="*/ 2147483647 w 296"/>
              <a:gd name="T17" fmla="*/ 2147483647 h 2484"/>
              <a:gd name="T18" fmla="*/ 2147483647 w 296"/>
              <a:gd name="T19" fmla="*/ 2147483647 h 2484"/>
              <a:gd name="T20" fmla="*/ 2147483647 w 296"/>
              <a:gd name="T21" fmla="*/ 2147483647 h 2484"/>
              <a:gd name="T22" fmla="*/ 2147483647 w 296"/>
              <a:gd name="T23" fmla="*/ 2147483647 h 2484"/>
              <a:gd name="T24" fmla="*/ 2147483647 w 296"/>
              <a:gd name="T25" fmla="*/ 2147483647 h 2484"/>
              <a:gd name="T26" fmla="*/ 2147483647 w 296"/>
              <a:gd name="T27" fmla="*/ 2147483647 h 2484"/>
              <a:gd name="T28" fmla="*/ 2147483647 w 296"/>
              <a:gd name="T29" fmla="*/ 2147483647 h 2484"/>
              <a:gd name="T30" fmla="*/ 2147483647 w 296"/>
              <a:gd name="T31" fmla="*/ 2147483647 h 2484"/>
              <a:gd name="T32" fmla="*/ 2147483647 w 296"/>
              <a:gd name="T33" fmla="*/ 2147483647 h 2484"/>
              <a:gd name="T34" fmla="*/ 2147483647 w 296"/>
              <a:gd name="T35" fmla="*/ 2147483647 h 2484"/>
              <a:gd name="T36" fmla="*/ 2147483647 w 296"/>
              <a:gd name="T37" fmla="*/ 2147483647 h 2484"/>
              <a:gd name="T38" fmla="*/ 2147483647 w 296"/>
              <a:gd name="T39" fmla="*/ 2147483647 h 2484"/>
              <a:gd name="T40" fmla="*/ 2147483647 w 296"/>
              <a:gd name="T41" fmla="*/ 2147483647 h 2484"/>
              <a:gd name="T42" fmla="*/ 2147483647 w 296"/>
              <a:gd name="T43" fmla="*/ 2147483647 h 2484"/>
              <a:gd name="T44" fmla="*/ 2147483647 w 296"/>
              <a:gd name="T45" fmla="*/ 2147483647 h 2484"/>
              <a:gd name="T46" fmla="*/ 2147483647 w 296"/>
              <a:gd name="T47" fmla="*/ 2147483647 h 2484"/>
              <a:gd name="T48" fmla="*/ 2147483647 w 296"/>
              <a:gd name="T49" fmla="*/ 2147483647 h 2484"/>
              <a:gd name="T50" fmla="*/ 0 w 296"/>
              <a:gd name="T51" fmla="*/ 2147483647 h 248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96"/>
              <a:gd name="T79" fmla="*/ 0 h 2484"/>
              <a:gd name="T80" fmla="*/ 296 w 296"/>
              <a:gd name="T81" fmla="*/ 2484 h 248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96" h="2484">
                <a:moveTo>
                  <a:pt x="238" y="0"/>
                </a:moveTo>
                <a:cubicBezTo>
                  <a:pt x="244" y="74"/>
                  <a:pt x="259" y="137"/>
                  <a:pt x="225" y="207"/>
                </a:cubicBezTo>
                <a:cubicBezTo>
                  <a:pt x="219" y="231"/>
                  <a:pt x="207" y="247"/>
                  <a:pt x="200" y="271"/>
                </a:cubicBezTo>
                <a:cubicBezTo>
                  <a:pt x="220" y="303"/>
                  <a:pt x="209" y="281"/>
                  <a:pt x="225" y="329"/>
                </a:cubicBezTo>
                <a:cubicBezTo>
                  <a:pt x="227" y="335"/>
                  <a:pt x="232" y="349"/>
                  <a:pt x="232" y="349"/>
                </a:cubicBezTo>
                <a:cubicBezTo>
                  <a:pt x="236" y="398"/>
                  <a:pt x="233" y="415"/>
                  <a:pt x="258" y="452"/>
                </a:cubicBezTo>
                <a:cubicBezTo>
                  <a:pt x="279" y="516"/>
                  <a:pt x="269" y="490"/>
                  <a:pt x="284" y="529"/>
                </a:cubicBezTo>
                <a:cubicBezTo>
                  <a:pt x="267" y="586"/>
                  <a:pt x="262" y="646"/>
                  <a:pt x="245" y="704"/>
                </a:cubicBezTo>
                <a:cubicBezTo>
                  <a:pt x="240" y="738"/>
                  <a:pt x="238" y="773"/>
                  <a:pt x="232" y="807"/>
                </a:cubicBezTo>
                <a:cubicBezTo>
                  <a:pt x="223" y="851"/>
                  <a:pt x="201" y="891"/>
                  <a:pt x="193" y="936"/>
                </a:cubicBezTo>
                <a:cubicBezTo>
                  <a:pt x="182" y="993"/>
                  <a:pt x="178" y="1051"/>
                  <a:pt x="174" y="1110"/>
                </a:cubicBezTo>
                <a:cubicBezTo>
                  <a:pt x="176" y="1151"/>
                  <a:pt x="172" y="1192"/>
                  <a:pt x="180" y="1233"/>
                </a:cubicBezTo>
                <a:cubicBezTo>
                  <a:pt x="181" y="1242"/>
                  <a:pt x="196" y="1243"/>
                  <a:pt x="200" y="1252"/>
                </a:cubicBezTo>
                <a:cubicBezTo>
                  <a:pt x="205" y="1264"/>
                  <a:pt x="200" y="1278"/>
                  <a:pt x="206" y="1291"/>
                </a:cubicBezTo>
                <a:cubicBezTo>
                  <a:pt x="224" y="1335"/>
                  <a:pt x="271" y="1366"/>
                  <a:pt x="296" y="1407"/>
                </a:cubicBezTo>
                <a:cubicBezTo>
                  <a:pt x="286" y="1441"/>
                  <a:pt x="287" y="1473"/>
                  <a:pt x="251" y="1484"/>
                </a:cubicBezTo>
                <a:cubicBezTo>
                  <a:pt x="206" y="1514"/>
                  <a:pt x="171" y="1565"/>
                  <a:pt x="148" y="1613"/>
                </a:cubicBezTo>
                <a:cubicBezTo>
                  <a:pt x="137" y="1666"/>
                  <a:pt x="124" y="1733"/>
                  <a:pt x="193" y="1755"/>
                </a:cubicBezTo>
                <a:cubicBezTo>
                  <a:pt x="202" y="1885"/>
                  <a:pt x="197" y="1989"/>
                  <a:pt x="103" y="2084"/>
                </a:cubicBezTo>
                <a:cubicBezTo>
                  <a:pt x="87" y="2143"/>
                  <a:pt x="108" y="2079"/>
                  <a:pt x="77" y="2129"/>
                </a:cubicBezTo>
                <a:cubicBezTo>
                  <a:pt x="73" y="2134"/>
                  <a:pt x="74" y="2142"/>
                  <a:pt x="71" y="2149"/>
                </a:cubicBezTo>
                <a:cubicBezTo>
                  <a:pt x="67" y="2155"/>
                  <a:pt x="62" y="2161"/>
                  <a:pt x="58" y="2168"/>
                </a:cubicBezTo>
                <a:cubicBezTo>
                  <a:pt x="62" y="2219"/>
                  <a:pt x="64" y="2271"/>
                  <a:pt x="71" y="2323"/>
                </a:cubicBezTo>
                <a:cubicBezTo>
                  <a:pt x="72" y="2336"/>
                  <a:pt x="84" y="2362"/>
                  <a:pt x="84" y="2362"/>
                </a:cubicBezTo>
                <a:cubicBezTo>
                  <a:pt x="58" y="2386"/>
                  <a:pt x="51" y="2409"/>
                  <a:pt x="19" y="2426"/>
                </a:cubicBezTo>
                <a:cubicBezTo>
                  <a:pt x="4" y="2446"/>
                  <a:pt x="0" y="2458"/>
                  <a:pt x="0" y="2484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Freeform 8"/>
          <p:cNvSpPr>
            <a:spLocks/>
          </p:cNvSpPr>
          <p:nvPr/>
        </p:nvSpPr>
        <p:spPr bwMode="auto">
          <a:xfrm>
            <a:off x="6554788" y="1700213"/>
            <a:ext cx="369887" cy="3963987"/>
          </a:xfrm>
          <a:custGeom>
            <a:avLst/>
            <a:gdLst>
              <a:gd name="T0" fmla="*/ 0 w 233"/>
              <a:gd name="T1" fmla="*/ 0 h 2497"/>
              <a:gd name="T2" fmla="*/ 2147483647 w 233"/>
              <a:gd name="T3" fmla="*/ 2147483647 h 2497"/>
              <a:gd name="T4" fmla="*/ 2147483647 w 233"/>
              <a:gd name="T5" fmla="*/ 2147483647 h 2497"/>
              <a:gd name="T6" fmla="*/ 2147483647 w 233"/>
              <a:gd name="T7" fmla="*/ 2147483647 h 2497"/>
              <a:gd name="T8" fmla="*/ 2147483647 w 233"/>
              <a:gd name="T9" fmla="*/ 2147483647 h 2497"/>
              <a:gd name="T10" fmla="*/ 2147483647 w 233"/>
              <a:gd name="T11" fmla="*/ 2147483647 h 2497"/>
              <a:gd name="T12" fmla="*/ 2147483647 w 233"/>
              <a:gd name="T13" fmla="*/ 2147483647 h 2497"/>
              <a:gd name="T14" fmla="*/ 2147483647 w 233"/>
              <a:gd name="T15" fmla="*/ 2147483647 h 2497"/>
              <a:gd name="T16" fmla="*/ 2147483647 w 233"/>
              <a:gd name="T17" fmla="*/ 2147483647 h 2497"/>
              <a:gd name="T18" fmla="*/ 2147483647 w 233"/>
              <a:gd name="T19" fmla="*/ 2147483647 h 2497"/>
              <a:gd name="T20" fmla="*/ 2147483647 w 233"/>
              <a:gd name="T21" fmla="*/ 2147483647 h 2497"/>
              <a:gd name="T22" fmla="*/ 2147483647 w 233"/>
              <a:gd name="T23" fmla="*/ 2147483647 h 2497"/>
              <a:gd name="T24" fmla="*/ 2147483647 w 233"/>
              <a:gd name="T25" fmla="*/ 2147483647 h 2497"/>
              <a:gd name="T26" fmla="*/ 2147483647 w 233"/>
              <a:gd name="T27" fmla="*/ 2147483647 h 2497"/>
              <a:gd name="T28" fmla="*/ 2147483647 w 233"/>
              <a:gd name="T29" fmla="*/ 2147483647 h 2497"/>
              <a:gd name="T30" fmla="*/ 2147483647 w 233"/>
              <a:gd name="T31" fmla="*/ 2147483647 h 2497"/>
              <a:gd name="T32" fmla="*/ 2147483647 w 233"/>
              <a:gd name="T33" fmla="*/ 2147483647 h 24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33"/>
              <a:gd name="T52" fmla="*/ 0 h 2497"/>
              <a:gd name="T53" fmla="*/ 233 w 233"/>
              <a:gd name="T54" fmla="*/ 2497 h 24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33" h="2497">
                <a:moveTo>
                  <a:pt x="0" y="0"/>
                </a:moveTo>
                <a:cubicBezTo>
                  <a:pt x="4" y="191"/>
                  <a:pt x="2" y="274"/>
                  <a:pt x="39" y="432"/>
                </a:cubicBezTo>
                <a:cubicBezTo>
                  <a:pt x="41" y="470"/>
                  <a:pt x="37" y="510"/>
                  <a:pt x="45" y="548"/>
                </a:cubicBezTo>
                <a:cubicBezTo>
                  <a:pt x="46" y="555"/>
                  <a:pt x="61" y="553"/>
                  <a:pt x="65" y="561"/>
                </a:cubicBezTo>
                <a:cubicBezTo>
                  <a:pt x="73" y="579"/>
                  <a:pt x="76" y="621"/>
                  <a:pt x="84" y="645"/>
                </a:cubicBezTo>
                <a:cubicBezTo>
                  <a:pt x="89" y="703"/>
                  <a:pt x="95" y="753"/>
                  <a:pt x="123" y="806"/>
                </a:cubicBezTo>
                <a:cubicBezTo>
                  <a:pt x="137" y="868"/>
                  <a:pt x="156" y="955"/>
                  <a:pt x="97" y="993"/>
                </a:cubicBezTo>
                <a:cubicBezTo>
                  <a:pt x="84" y="1072"/>
                  <a:pt x="60" y="1053"/>
                  <a:pt x="84" y="1168"/>
                </a:cubicBezTo>
                <a:cubicBezTo>
                  <a:pt x="87" y="1183"/>
                  <a:pt x="101" y="1193"/>
                  <a:pt x="110" y="1206"/>
                </a:cubicBezTo>
                <a:cubicBezTo>
                  <a:pt x="128" y="1235"/>
                  <a:pt x="150" y="1271"/>
                  <a:pt x="162" y="1303"/>
                </a:cubicBezTo>
                <a:cubicBezTo>
                  <a:pt x="168" y="1414"/>
                  <a:pt x="175" y="1489"/>
                  <a:pt x="168" y="1606"/>
                </a:cubicBezTo>
                <a:cubicBezTo>
                  <a:pt x="164" y="1655"/>
                  <a:pt x="136" y="1695"/>
                  <a:pt x="123" y="1742"/>
                </a:cubicBezTo>
                <a:cubicBezTo>
                  <a:pt x="127" y="1804"/>
                  <a:pt x="127" y="1816"/>
                  <a:pt x="142" y="1864"/>
                </a:cubicBezTo>
                <a:cubicBezTo>
                  <a:pt x="147" y="2046"/>
                  <a:pt x="149" y="2037"/>
                  <a:pt x="162" y="2155"/>
                </a:cubicBezTo>
                <a:cubicBezTo>
                  <a:pt x="168" y="2213"/>
                  <a:pt x="160" y="2229"/>
                  <a:pt x="187" y="2271"/>
                </a:cubicBezTo>
                <a:cubicBezTo>
                  <a:pt x="179" y="2334"/>
                  <a:pt x="193" y="2378"/>
                  <a:pt x="207" y="2439"/>
                </a:cubicBezTo>
                <a:cubicBezTo>
                  <a:pt x="212" y="2464"/>
                  <a:pt x="209" y="2484"/>
                  <a:pt x="233" y="2497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Freeform 10"/>
          <p:cNvSpPr>
            <a:spLocks/>
          </p:cNvSpPr>
          <p:nvPr/>
        </p:nvSpPr>
        <p:spPr bwMode="auto">
          <a:xfrm>
            <a:off x="6551613" y="1644650"/>
            <a:ext cx="1724025" cy="3998913"/>
          </a:xfrm>
          <a:custGeom>
            <a:avLst/>
            <a:gdLst>
              <a:gd name="T0" fmla="*/ 2147483647 w 1086"/>
              <a:gd name="T1" fmla="*/ 2147483647 h 2519"/>
              <a:gd name="T2" fmla="*/ 2147483647 w 1086"/>
              <a:gd name="T3" fmla="*/ 2147483647 h 2519"/>
              <a:gd name="T4" fmla="*/ 2147483647 w 1086"/>
              <a:gd name="T5" fmla="*/ 2147483647 h 2519"/>
              <a:gd name="T6" fmla="*/ 2147483647 w 1086"/>
              <a:gd name="T7" fmla="*/ 2147483647 h 2519"/>
              <a:gd name="T8" fmla="*/ 2147483647 w 1086"/>
              <a:gd name="T9" fmla="*/ 2147483647 h 2519"/>
              <a:gd name="T10" fmla="*/ 2147483647 w 1086"/>
              <a:gd name="T11" fmla="*/ 2147483647 h 2519"/>
              <a:gd name="T12" fmla="*/ 2147483647 w 1086"/>
              <a:gd name="T13" fmla="*/ 2147483647 h 2519"/>
              <a:gd name="T14" fmla="*/ 2147483647 w 1086"/>
              <a:gd name="T15" fmla="*/ 2147483647 h 2519"/>
              <a:gd name="T16" fmla="*/ 2147483647 w 1086"/>
              <a:gd name="T17" fmla="*/ 2147483647 h 2519"/>
              <a:gd name="T18" fmla="*/ 2147483647 w 1086"/>
              <a:gd name="T19" fmla="*/ 2147483647 h 2519"/>
              <a:gd name="T20" fmla="*/ 2147483647 w 1086"/>
              <a:gd name="T21" fmla="*/ 2147483647 h 2519"/>
              <a:gd name="T22" fmla="*/ 2147483647 w 1086"/>
              <a:gd name="T23" fmla="*/ 2147483647 h 2519"/>
              <a:gd name="T24" fmla="*/ 2147483647 w 1086"/>
              <a:gd name="T25" fmla="*/ 2147483647 h 2519"/>
              <a:gd name="T26" fmla="*/ 2147483647 w 1086"/>
              <a:gd name="T27" fmla="*/ 2147483647 h 2519"/>
              <a:gd name="T28" fmla="*/ 2147483647 w 1086"/>
              <a:gd name="T29" fmla="*/ 2147483647 h 2519"/>
              <a:gd name="T30" fmla="*/ 2147483647 w 1086"/>
              <a:gd name="T31" fmla="*/ 2147483647 h 2519"/>
              <a:gd name="T32" fmla="*/ 2147483647 w 1086"/>
              <a:gd name="T33" fmla="*/ 2147483647 h 2519"/>
              <a:gd name="T34" fmla="*/ 2147483647 w 1086"/>
              <a:gd name="T35" fmla="*/ 2147483647 h 2519"/>
              <a:gd name="T36" fmla="*/ 2147483647 w 1086"/>
              <a:gd name="T37" fmla="*/ 2147483647 h 2519"/>
              <a:gd name="T38" fmla="*/ 2147483647 w 1086"/>
              <a:gd name="T39" fmla="*/ 2147483647 h 2519"/>
              <a:gd name="T40" fmla="*/ 2147483647 w 1086"/>
              <a:gd name="T41" fmla="*/ 2147483647 h 2519"/>
              <a:gd name="T42" fmla="*/ 2147483647 w 1086"/>
              <a:gd name="T43" fmla="*/ 2147483647 h 2519"/>
              <a:gd name="T44" fmla="*/ 2147483647 w 1086"/>
              <a:gd name="T45" fmla="*/ 2147483647 h 2519"/>
              <a:gd name="T46" fmla="*/ 2147483647 w 1086"/>
              <a:gd name="T47" fmla="*/ 2147483647 h 2519"/>
              <a:gd name="T48" fmla="*/ 2147483647 w 1086"/>
              <a:gd name="T49" fmla="*/ 2147483647 h 2519"/>
              <a:gd name="T50" fmla="*/ 2147483647 w 1086"/>
              <a:gd name="T51" fmla="*/ 2147483647 h 2519"/>
              <a:gd name="T52" fmla="*/ 2147483647 w 1086"/>
              <a:gd name="T53" fmla="*/ 2147483647 h 2519"/>
              <a:gd name="T54" fmla="*/ 2147483647 w 1086"/>
              <a:gd name="T55" fmla="*/ 2147483647 h 2519"/>
              <a:gd name="T56" fmla="*/ 2147483647 w 1086"/>
              <a:gd name="T57" fmla="*/ 2147483647 h 2519"/>
              <a:gd name="T58" fmla="*/ 2147483647 w 1086"/>
              <a:gd name="T59" fmla="*/ 2147483647 h 2519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086"/>
              <a:gd name="T91" fmla="*/ 0 h 2519"/>
              <a:gd name="T92" fmla="*/ 1086 w 1086"/>
              <a:gd name="T93" fmla="*/ 2519 h 2519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086" h="2519">
                <a:moveTo>
                  <a:pt x="9" y="9"/>
                </a:moveTo>
                <a:cubicBezTo>
                  <a:pt x="24" y="58"/>
                  <a:pt x="0" y="0"/>
                  <a:pt x="35" y="35"/>
                </a:cubicBezTo>
                <a:cubicBezTo>
                  <a:pt x="39" y="39"/>
                  <a:pt x="38" y="48"/>
                  <a:pt x="41" y="54"/>
                </a:cubicBezTo>
                <a:cubicBezTo>
                  <a:pt x="44" y="61"/>
                  <a:pt x="49" y="67"/>
                  <a:pt x="54" y="74"/>
                </a:cubicBezTo>
                <a:cubicBezTo>
                  <a:pt x="71" y="146"/>
                  <a:pt x="54" y="241"/>
                  <a:pt x="99" y="306"/>
                </a:cubicBezTo>
                <a:cubicBezTo>
                  <a:pt x="104" y="345"/>
                  <a:pt x="99" y="361"/>
                  <a:pt x="131" y="383"/>
                </a:cubicBezTo>
                <a:cubicBezTo>
                  <a:pt x="137" y="407"/>
                  <a:pt x="134" y="447"/>
                  <a:pt x="151" y="467"/>
                </a:cubicBezTo>
                <a:cubicBezTo>
                  <a:pt x="161" y="479"/>
                  <a:pt x="177" y="487"/>
                  <a:pt x="189" y="499"/>
                </a:cubicBezTo>
                <a:cubicBezTo>
                  <a:pt x="199" y="536"/>
                  <a:pt x="209" y="587"/>
                  <a:pt x="241" y="609"/>
                </a:cubicBezTo>
                <a:cubicBezTo>
                  <a:pt x="251" y="639"/>
                  <a:pt x="258" y="659"/>
                  <a:pt x="273" y="687"/>
                </a:cubicBezTo>
                <a:cubicBezTo>
                  <a:pt x="286" y="712"/>
                  <a:pt x="289" y="739"/>
                  <a:pt x="306" y="764"/>
                </a:cubicBezTo>
                <a:cubicBezTo>
                  <a:pt x="318" y="802"/>
                  <a:pt x="327" y="841"/>
                  <a:pt x="338" y="880"/>
                </a:cubicBezTo>
                <a:cubicBezTo>
                  <a:pt x="344" y="930"/>
                  <a:pt x="340" y="982"/>
                  <a:pt x="364" y="1028"/>
                </a:cubicBezTo>
                <a:cubicBezTo>
                  <a:pt x="367" y="1043"/>
                  <a:pt x="364" y="1062"/>
                  <a:pt x="376" y="1074"/>
                </a:cubicBezTo>
                <a:cubicBezTo>
                  <a:pt x="387" y="1085"/>
                  <a:pt x="407" y="1085"/>
                  <a:pt x="422" y="1093"/>
                </a:cubicBezTo>
                <a:cubicBezTo>
                  <a:pt x="443" y="1124"/>
                  <a:pt x="446" y="1183"/>
                  <a:pt x="486" y="1196"/>
                </a:cubicBezTo>
                <a:cubicBezTo>
                  <a:pt x="492" y="1233"/>
                  <a:pt x="491" y="1253"/>
                  <a:pt x="518" y="1280"/>
                </a:cubicBezTo>
                <a:cubicBezTo>
                  <a:pt x="524" y="1298"/>
                  <a:pt x="528" y="1321"/>
                  <a:pt x="538" y="1338"/>
                </a:cubicBezTo>
                <a:cubicBezTo>
                  <a:pt x="550" y="1360"/>
                  <a:pt x="579" y="1390"/>
                  <a:pt x="589" y="1416"/>
                </a:cubicBezTo>
                <a:cubicBezTo>
                  <a:pt x="596" y="1435"/>
                  <a:pt x="609" y="1474"/>
                  <a:pt x="609" y="1474"/>
                </a:cubicBezTo>
                <a:cubicBezTo>
                  <a:pt x="615" y="1518"/>
                  <a:pt x="617" y="1561"/>
                  <a:pt x="635" y="1603"/>
                </a:cubicBezTo>
                <a:cubicBezTo>
                  <a:pt x="645" y="1628"/>
                  <a:pt x="686" y="1667"/>
                  <a:pt x="686" y="1667"/>
                </a:cubicBezTo>
                <a:cubicBezTo>
                  <a:pt x="691" y="1682"/>
                  <a:pt x="702" y="1696"/>
                  <a:pt x="706" y="1712"/>
                </a:cubicBezTo>
                <a:cubicBezTo>
                  <a:pt x="712" y="1737"/>
                  <a:pt x="717" y="1855"/>
                  <a:pt x="718" y="1861"/>
                </a:cubicBezTo>
                <a:cubicBezTo>
                  <a:pt x="725" y="1928"/>
                  <a:pt x="771" y="1999"/>
                  <a:pt x="796" y="2061"/>
                </a:cubicBezTo>
                <a:cubicBezTo>
                  <a:pt x="807" y="2123"/>
                  <a:pt x="863" y="2163"/>
                  <a:pt x="899" y="2215"/>
                </a:cubicBezTo>
                <a:cubicBezTo>
                  <a:pt x="907" y="2254"/>
                  <a:pt x="911" y="2262"/>
                  <a:pt x="944" y="2286"/>
                </a:cubicBezTo>
                <a:cubicBezTo>
                  <a:pt x="980" y="2342"/>
                  <a:pt x="994" y="2412"/>
                  <a:pt x="1041" y="2461"/>
                </a:cubicBezTo>
                <a:cubicBezTo>
                  <a:pt x="1052" y="2497"/>
                  <a:pt x="1037" y="2464"/>
                  <a:pt x="1067" y="2493"/>
                </a:cubicBezTo>
                <a:cubicBezTo>
                  <a:pt x="1074" y="2500"/>
                  <a:pt x="1079" y="2510"/>
                  <a:pt x="1086" y="2519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Freeform 11"/>
          <p:cNvSpPr>
            <a:spLocks/>
          </p:cNvSpPr>
          <p:nvPr/>
        </p:nvSpPr>
        <p:spPr bwMode="auto">
          <a:xfrm>
            <a:off x="6523038" y="1689100"/>
            <a:ext cx="850900" cy="4073525"/>
          </a:xfrm>
          <a:custGeom>
            <a:avLst/>
            <a:gdLst>
              <a:gd name="T0" fmla="*/ 2147483647 w 536"/>
              <a:gd name="T1" fmla="*/ 0 h 2566"/>
              <a:gd name="T2" fmla="*/ 2147483647 w 536"/>
              <a:gd name="T3" fmla="*/ 2147483647 h 2566"/>
              <a:gd name="T4" fmla="*/ 2147483647 w 536"/>
              <a:gd name="T5" fmla="*/ 2147483647 h 2566"/>
              <a:gd name="T6" fmla="*/ 2147483647 w 536"/>
              <a:gd name="T7" fmla="*/ 2147483647 h 2566"/>
              <a:gd name="T8" fmla="*/ 2147483647 w 536"/>
              <a:gd name="T9" fmla="*/ 2147483647 h 2566"/>
              <a:gd name="T10" fmla="*/ 2147483647 w 536"/>
              <a:gd name="T11" fmla="*/ 2147483647 h 2566"/>
              <a:gd name="T12" fmla="*/ 2147483647 w 536"/>
              <a:gd name="T13" fmla="*/ 2147483647 h 2566"/>
              <a:gd name="T14" fmla="*/ 2147483647 w 536"/>
              <a:gd name="T15" fmla="*/ 2147483647 h 2566"/>
              <a:gd name="T16" fmla="*/ 2147483647 w 536"/>
              <a:gd name="T17" fmla="*/ 2147483647 h 2566"/>
              <a:gd name="T18" fmla="*/ 2147483647 w 536"/>
              <a:gd name="T19" fmla="*/ 2147483647 h 2566"/>
              <a:gd name="T20" fmla="*/ 2147483647 w 536"/>
              <a:gd name="T21" fmla="*/ 2147483647 h 2566"/>
              <a:gd name="T22" fmla="*/ 2147483647 w 536"/>
              <a:gd name="T23" fmla="*/ 2147483647 h 2566"/>
              <a:gd name="T24" fmla="*/ 2147483647 w 536"/>
              <a:gd name="T25" fmla="*/ 2147483647 h 2566"/>
              <a:gd name="T26" fmla="*/ 2147483647 w 536"/>
              <a:gd name="T27" fmla="*/ 2147483647 h 2566"/>
              <a:gd name="T28" fmla="*/ 2147483647 w 536"/>
              <a:gd name="T29" fmla="*/ 2147483647 h 2566"/>
              <a:gd name="T30" fmla="*/ 2147483647 w 536"/>
              <a:gd name="T31" fmla="*/ 2147483647 h 2566"/>
              <a:gd name="T32" fmla="*/ 2147483647 w 536"/>
              <a:gd name="T33" fmla="*/ 2147483647 h 2566"/>
              <a:gd name="T34" fmla="*/ 2147483647 w 536"/>
              <a:gd name="T35" fmla="*/ 2147483647 h 256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36"/>
              <a:gd name="T55" fmla="*/ 0 h 2566"/>
              <a:gd name="T56" fmla="*/ 536 w 536"/>
              <a:gd name="T57" fmla="*/ 2566 h 256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36" h="2566">
                <a:moveTo>
                  <a:pt x="20" y="0"/>
                </a:moveTo>
                <a:cubicBezTo>
                  <a:pt x="0" y="249"/>
                  <a:pt x="63" y="542"/>
                  <a:pt x="143" y="781"/>
                </a:cubicBezTo>
                <a:cubicBezTo>
                  <a:pt x="164" y="846"/>
                  <a:pt x="170" y="957"/>
                  <a:pt x="220" y="1007"/>
                </a:cubicBezTo>
                <a:cubicBezTo>
                  <a:pt x="225" y="1022"/>
                  <a:pt x="235" y="1036"/>
                  <a:pt x="240" y="1052"/>
                </a:cubicBezTo>
                <a:cubicBezTo>
                  <a:pt x="265" y="1147"/>
                  <a:pt x="265" y="1237"/>
                  <a:pt x="324" y="1323"/>
                </a:cubicBezTo>
                <a:cubicBezTo>
                  <a:pt x="328" y="1337"/>
                  <a:pt x="344" y="1347"/>
                  <a:pt x="349" y="1362"/>
                </a:cubicBezTo>
                <a:cubicBezTo>
                  <a:pt x="355" y="1384"/>
                  <a:pt x="352" y="1409"/>
                  <a:pt x="356" y="1433"/>
                </a:cubicBezTo>
                <a:cubicBezTo>
                  <a:pt x="364" y="1495"/>
                  <a:pt x="392" y="1554"/>
                  <a:pt x="414" y="1613"/>
                </a:cubicBezTo>
                <a:cubicBezTo>
                  <a:pt x="403" y="1649"/>
                  <a:pt x="393" y="1686"/>
                  <a:pt x="382" y="1723"/>
                </a:cubicBezTo>
                <a:cubicBezTo>
                  <a:pt x="378" y="1736"/>
                  <a:pt x="373" y="1749"/>
                  <a:pt x="369" y="1762"/>
                </a:cubicBezTo>
                <a:cubicBezTo>
                  <a:pt x="366" y="1768"/>
                  <a:pt x="362" y="1781"/>
                  <a:pt x="362" y="1781"/>
                </a:cubicBezTo>
                <a:cubicBezTo>
                  <a:pt x="349" y="1872"/>
                  <a:pt x="383" y="1951"/>
                  <a:pt x="420" y="2033"/>
                </a:cubicBezTo>
                <a:cubicBezTo>
                  <a:pt x="427" y="2049"/>
                  <a:pt x="428" y="2069"/>
                  <a:pt x="440" y="2084"/>
                </a:cubicBezTo>
                <a:cubicBezTo>
                  <a:pt x="451" y="2098"/>
                  <a:pt x="478" y="2123"/>
                  <a:pt x="478" y="2123"/>
                </a:cubicBezTo>
                <a:cubicBezTo>
                  <a:pt x="492" y="2163"/>
                  <a:pt x="504" y="2204"/>
                  <a:pt x="517" y="2246"/>
                </a:cubicBezTo>
                <a:cubicBezTo>
                  <a:pt x="521" y="2286"/>
                  <a:pt x="528" y="2322"/>
                  <a:pt x="536" y="2362"/>
                </a:cubicBezTo>
                <a:cubicBezTo>
                  <a:pt x="534" y="2396"/>
                  <a:pt x="534" y="2430"/>
                  <a:pt x="530" y="2465"/>
                </a:cubicBezTo>
                <a:cubicBezTo>
                  <a:pt x="516" y="2566"/>
                  <a:pt x="517" y="2481"/>
                  <a:pt x="517" y="2510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Freeform 12"/>
          <p:cNvSpPr>
            <a:spLocks/>
          </p:cNvSpPr>
          <p:nvPr/>
        </p:nvSpPr>
        <p:spPr bwMode="auto">
          <a:xfrm>
            <a:off x="5132388" y="1628775"/>
            <a:ext cx="1422400" cy="4024313"/>
          </a:xfrm>
          <a:custGeom>
            <a:avLst/>
            <a:gdLst>
              <a:gd name="T0" fmla="*/ 2147483647 w 896"/>
              <a:gd name="T1" fmla="*/ 0 h 2535"/>
              <a:gd name="T2" fmla="*/ 2147483647 w 896"/>
              <a:gd name="T3" fmla="*/ 2147483647 h 2535"/>
              <a:gd name="T4" fmla="*/ 2147483647 w 896"/>
              <a:gd name="T5" fmla="*/ 2147483647 h 2535"/>
              <a:gd name="T6" fmla="*/ 2147483647 w 896"/>
              <a:gd name="T7" fmla="*/ 2147483647 h 2535"/>
              <a:gd name="T8" fmla="*/ 2147483647 w 896"/>
              <a:gd name="T9" fmla="*/ 2147483647 h 2535"/>
              <a:gd name="T10" fmla="*/ 2147483647 w 896"/>
              <a:gd name="T11" fmla="*/ 2147483647 h 2535"/>
              <a:gd name="T12" fmla="*/ 2147483647 w 896"/>
              <a:gd name="T13" fmla="*/ 2147483647 h 2535"/>
              <a:gd name="T14" fmla="*/ 2147483647 w 896"/>
              <a:gd name="T15" fmla="*/ 2147483647 h 2535"/>
              <a:gd name="T16" fmla="*/ 2147483647 w 896"/>
              <a:gd name="T17" fmla="*/ 2147483647 h 2535"/>
              <a:gd name="T18" fmla="*/ 2147483647 w 896"/>
              <a:gd name="T19" fmla="*/ 2147483647 h 2535"/>
              <a:gd name="T20" fmla="*/ 2147483647 w 896"/>
              <a:gd name="T21" fmla="*/ 2147483647 h 2535"/>
              <a:gd name="T22" fmla="*/ 2147483647 w 896"/>
              <a:gd name="T23" fmla="*/ 2147483647 h 2535"/>
              <a:gd name="T24" fmla="*/ 2147483647 w 896"/>
              <a:gd name="T25" fmla="*/ 2147483647 h 2535"/>
              <a:gd name="T26" fmla="*/ 2147483647 w 896"/>
              <a:gd name="T27" fmla="*/ 2147483647 h 2535"/>
              <a:gd name="T28" fmla="*/ 2147483647 w 896"/>
              <a:gd name="T29" fmla="*/ 2147483647 h 2535"/>
              <a:gd name="T30" fmla="*/ 2147483647 w 896"/>
              <a:gd name="T31" fmla="*/ 2147483647 h 2535"/>
              <a:gd name="T32" fmla="*/ 2147483647 w 896"/>
              <a:gd name="T33" fmla="*/ 2147483647 h 2535"/>
              <a:gd name="T34" fmla="*/ 2147483647 w 896"/>
              <a:gd name="T35" fmla="*/ 2147483647 h 2535"/>
              <a:gd name="T36" fmla="*/ 2147483647 w 896"/>
              <a:gd name="T37" fmla="*/ 2147483647 h 2535"/>
              <a:gd name="T38" fmla="*/ 2147483647 w 896"/>
              <a:gd name="T39" fmla="*/ 2147483647 h 2535"/>
              <a:gd name="T40" fmla="*/ 2147483647 w 896"/>
              <a:gd name="T41" fmla="*/ 2147483647 h 2535"/>
              <a:gd name="T42" fmla="*/ 2147483647 w 896"/>
              <a:gd name="T43" fmla="*/ 2147483647 h 2535"/>
              <a:gd name="T44" fmla="*/ 2147483647 w 896"/>
              <a:gd name="T45" fmla="*/ 2147483647 h 2535"/>
              <a:gd name="T46" fmla="*/ 2147483647 w 896"/>
              <a:gd name="T47" fmla="*/ 2147483647 h 2535"/>
              <a:gd name="T48" fmla="*/ 2147483647 w 896"/>
              <a:gd name="T49" fmla="*/ 2147483647 h 2535"/>
              <a:gd name="T50" fmla="*/ 2147483647 w 896"/>
              <a:gd name="T51" fmla="*/ 2147483647 h 2535"/>
              <a:gd name="T52" fmla="*/ 2147483647 w 896"/>
              <a:gd name="T53" fmla="*/ 2147483647 h 2535"/>
              <a:gd name="T54" fmla="*/ 2147483647 w 896"/>
              <a:gd name="T55" fmla="*/ 2147483647 h 2535"/>
              <a:gd name="T56" fmla="*/ 2147483647 w 896"/>
              <a:gd name="T57" fmla="*/ 2147483647 h 253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896"/>
              <a:gd name="T88" fmla="*/ 0 h 2535"/>
              <a:gd name="T89" fmla="*/ 896 w 896"/>
              <a:gd name="T90" fmla="*/ 2535 h 2535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896" h="2535">
                <a:moveTo>
                  <a:pt x="896" y="0"/>
                </a:moveTo>
                <a:cubicBezTo>
                  <a:pt x="882" y="26"/>
                  <a:pt x="864" y="84"/>
                  <a:pt x="864" y="84"/>
                </a:cubicBezTo>
                <a:cubicBezTo>
                  <a:pt x="855" y="150"/>
                  <a:pt x="844" y="218"/>
                  <a:pt x="832" y="284"/>
                </a:cubicBezTo>
                <a:cubicBezTo>
                  <a:pt x="828" y="305"/>
                  <a:pt x="816" y="326"/>
                  <a:pt x="812" y="348"/>
                </a:cubicBezTo>
                <a:cubicBezTo>
                  <a:pt x="806" y="374"/>
                  <a:pt x="805" y="406"/>
                  <a:pt x="793" y="432"/>
                </a:cubicBezTo>
                <a:cubicBezTo>
                  <a:pt x="789" y="438"/>
                  <a:pt x="783" y="444"/>
                  <a:pt x="780" y="451"/>
                </a:cubicBezTo>
                <a:cubicBezTo>
                  <a:pt x="774" y="461"/>
                  <a:pt x="771" y="473"/>
                  <a:pt x="767" y="484"/>
                </a:cubicBezTo>
                <a:cubicBezTo>
                  <a:pt x="760" y="535"/>
                  <a:pt x="732" y="621"/>
                  <a:pt x="690" y="651"/>
                </a:cubicBezTo>
                <a:cubicBezTo>
                  <a:pt x="686" y="664"/>
                  <a:pt x="672" y="725"/>
                  <a:pt x="664" y="735"/>
                </a:cubicBezTo>
                <a:cubicBezTo>
                  <a:pt x="659" y="739"/>
                  <a:pt x="651" y="739"/>
                  <a:pt x="645" y="742"/>
                </a:cubicBezTo>
                <a:cubicBezTo>
                  <a:pt x="624" y="767"/>
                  <a:pt x="622" y="783"/>
                  <a:pt x="612" y="813"/>
                </a:cubicBezTo>
                <a:cubicBezTo>
                  <a:pt x="603" y="882"/>
                  <a:pt x="590" y="896"/>
                  <a:pt x="561" y="955"/>
                </a:cubicBezTo>
                <a:cubicBezTo>
                  <a:pt x="545" y="984"/>
                  <a:pt x="540" y="1010"/>
                  <a:pt x="522" y="1038"/>
                </a:cubicBezTo>
                <a:cubicBezTo>
                  <a:pt x="503" y="1065"/>
                  <a:pt x="503" y="1084"/>
                  <a:pt x="477" y="1103"/>
                </a:cubicBezTo>
                <a:cubicBezTo>
                  <a:pt x="455" y="1161"/>
                  <a:pt x="463" y="1223"/>
                  <a:pt x="451" y="1284"/>
                </a:cubicBezTo>
                <a:cubicBezTo>
                  <a:pt x="441" y="1332"/>
                  <a:pt x="426" y="1379"/>
                  <a:pt x="412" y="1426"/>
                </a:cubicBezTo>
                <a:cubicBezTo>
                  <a:pt x="402" y="1456"/>
                  <a:pt x="393" y="1450"/>
                  <a:pt x="374" y="1477"/>
                </a:cubicBezTo>
                <a:cubicBezTo>
                  <a:pt x="361" y="1493"/>
                  <a:pt x="341" y="1529"/>
                  <a:pt x="341" y="1529"/>
                </a:cubicBezTo>
                <a:cubicBezTo>
                  <a:pt x="334" y="1557"/>
                  <a:pt x="318" y="1566"/>
                  <a:pt x="309" y="1593"/>
                </a:cubicBezTo>
                <a:cubicBezTo>
                  <a:pt x="302" y="1651"/>
                  <a:pt x="296" y="1649"/>
                  <a:pt x="283" y="1696"/>
                </a:cubicBezTo>
                <a:cubicBezTo>
                  <a:pt x="275" y="1720"/>
                  <a:pt x="273" y="1750"/>
                  <a:pt x="264" y="1774"/>
                </a:cubicBezTo>
                <a:cubicBezTo>
                  <a:pt x="253" y="1797"/>
                  <a:pt x="212" y="1832"/>
                  <a:pt x="212" y="1832"/>
                </a:cubicBezTo>
                <a:cubicBezTo>
                  <a:pt x="203" y="1867"/>
                  <a:pt x="200" y="1875"/>
                  <a:pt x="174" y="1903"/>
                </a:cubicBezTo>
                <a:cubicBezTo>
                  <a:pt x="162" y="1946"/>
                  <a:pt x="144" y="1987"/>
                  <a:pt x="135" y="2032"/>
                </a:cubicBezTo>
                <a:cubicBezTo>
                  <a:pt x="130" y="2055"/>
                  <a:pt x="126" y="2079"/>
                  <a:pt x="122" y="2103"/>
                </a:cubicBezTo>
                <a:cubicBezTo>
                  <a:pt x="120" y="2113"/>
                  <a:pt x="122" y="2126"/>
                  <a:pt x="116" y="2135"/>
                </a:cubicBezTo>
                <a:cubicBezTo>
                  <a:pt x="92" y="2163"/>
                  <a:pt x="81" y="2197"/>
                  <a:pt x="58" y="2225"/>
                </a:cubicBezTo>
                <a:cubicBezTo>
                  <a:pt x="17" y="2272"/>
                  <a:pt x="43" y="2228"/>
                  <a:pt x="19" y="2277"/>
                </a:cubicBezTo>
                <a:cubicBezTo>
                  <a:pt x="0" y="2363"/>
                  <a:pt x="12" y="2447"/>
                  <a:pt x="12" y="2535"/>
                </a:cubicBezTo>
              </a:path>
            </a:pathLst>
          </a:custGeom>
          <a:noFill/>
          <a:ln w="25400">
            <a:solidFill>
              <a:srgbClr val="00A27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819400" y="6172200"/>
            <a:ext cx="3429000" cy="457200"/>
          </a:xfrm>
          <a:noFill/>
        </p:spPr>
        <p:txBody>
          <a:bodyPr/>
          <a:lstStyle/>
          <a:p>
            <a:pPr algn="ctr"/>
            <a:fld id="{366E9C05-306A-4C4B-B596-404A37C62178}" type="slidenum">
              <a:rPr lang="en-US">
                <a:latin typeface="Arial Black" pitchFamily="34" charset="0"/>
              </a:rPr>
              <a:pPr algn="ctr"/>
              <a:t>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7411" name="Rectangle 2" descr="50%"/>
          <p:cNvSpPr>
            <a:spLocks noChangeArrowheads="1"/>
          </p:cNvSpPr>
          <p:nvPr/>
        </p:nvSpPr>
        <p:spPr bwMode="auto">
          <a:xfrm rot="-5400000">
            <a:off x="-955675" y="3816350"/>
            <a:ext cx="5410200" cy="514350"/>
          </a:xfrm>
          <a:prstGeom prst="rect">
            <a:avLst/>
          </a:prstGeom>
          <a:noFill/>
          <a:ln w="50800">
            <a:solidFill>
              <a:schemeClr val="bg2"/>
            </a:solidFill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endParaRPr lang="en-US" sz="1800" b="1">
              <a:latin typeface="ariel" charset="0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2019300" y="1371600"/>
            <a:ext cx="1066800" cy="5334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Personal Health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3086100" y="1371600"/>
            <a:ext cx="1066800" cy="5334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Image Retrieval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4152900" y="1371600"/>
            <a:ext cx="1066800" cy="5334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Hearing, Music</a:t>
            </a:r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5219700" y="1371600"/>
            <a:ext cx="914400" cy="5334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Speech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6134100" y="1371600"/>
            <a:ext cx="990600" cy="5334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Parallel Browser</a:t>
            </a:r>
          </a:p>
        </p:txBody>
      </p:sp>
      <p:sp>
        <p:nvSpPr>
          <p:cNvPr id="17417" name="Rectangle 8"/>
          <p:cNvSpPr>
            <a:spLocks noChangeArrowheads="1"/>
          </p:cNvSpPr>
          <p:nvPr/>
        </p:nvSpPr>
        <p:spPr bwMode="auto">
          <a:xfrm>
            <a:off x="1866900" y="1905000"/>
            <a:ext cx="54864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Design Patterns/Motifs</a:t>
            </a:r>
          </a:p>
        </p:txBody>
      </p:sp>
      <p:sp>
        <p:nvSpPr>
          <p:cNvPr id="17418" name="Rectangle 9"/>
          <p:cNvSpPr>
            <a:spLocks noChangeArrowheads="1"/>
          </p:cNvSpPr>
          <p:nvPr/>
        </p:nvSpPr>
        <p:spPr bwMode="auto">
          <a:xfrm>
            <a:off x="4610100" y="5715000"/>
            <a:ext cx="2743200" cy="533400"/>
          </a:xfrm>
          <a:prstGeom prst="rect">
            <a:avLst/>
          </a:prstGeom>
          <a:solidFill>
            <a:srgbClr val="FFF181"/>
          </a:solidFill>
          <a:ln w="50800">
            <a:solidFill>
              <a:schemeClr val="bg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1800" b="1">
              <a:latin typeface="ariel" charset="0"/>
            </a:endParaRPr>
          </a:p>
        </p:txBody>
      </p:sp>
      <p:sp>
        <p:nvSpPr>
          <p:cNvPr id="17419" name="Rectangle 10"/>
          <p:cNvSpPr>
            <a:spLocks noChangeArrowheads="1"/>
          </p:cNvSpPr>
          <p:nvPr/>
        </p:nvSpPr>
        <p:spPr bwMode="auto">
          <a:xfrm>
            <a:off x="1866900" y="2209800"/>
            <a:ext cx="5486400" cy="16764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>
              <a:latin typeface="Times" pitchFamily="-112" charset="0"/>
            </a:endParaRPr>
          </a:p>
        </p:txBody>
      </p:sp>
      <p:sp>
        <p:nvSpPr>
          <p:cNvPr id="17420" name="Rectangle 11"/>
          <p:cNvSpPr>
            <a:spLocks noChangeArrowheads="1"/>
          </p:cNvSpPr>
          <p:nvPr/>
        </p:nvSpPr>
        <p:spPr bwMode="auto">
          <a:xfrm>
            <a:off x="1866900" y="3871913"/>
            <a:ext cx="5486400" cy="18288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>
              <a:latin typeface="Times" pitchFamily="-112" charset="0"/>
            </a:endParaRPr>
          </a:p>
        </p:txBody>
      </p:sp>
      <p:sp>
        <p:nvSpPr>
          <p:cNvPr id="17421" name="Rectangle 12"/>
          <p:cNvSpPr>
            <a:spLocks noChangeArrowheads="1"/>
          </p:cNvSpPr>
          <p:nvPr/>
        </p:nvSpPr>
        <p:spPr bwMode="auto">
          <a:xfrm>
            <a:off x="4152900" y="4114800"/>
            <a:ext cx="1905000" cy="3810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Sketching</a:t>
            </a:r>
          </a:p>
        </p:txBody>
      </p:sp>
      <p:sp>
        <p:nvSpPr>
          <p:cNvPr id="17422" name="Rectangle 13"/>
          <p:cNvSpPr>
            <a:spLocks noChangeArrowheads="1"/>
          </p:cNvSpPr>
          <p:nvPr/>
        </p:nvSpPr>
        <p:spPr bwMode="auto">
          <a:xfrm>
            <a:off x="3771900" y="4481513"/>
            <a:ext cx="2590800" cy="9144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1800" b="1">
              <a:solidFill>
                <a:srgbClr val="7F7F7F"/>
              </a:solidFill>
              <a:latin typeface="ariel" charset="0"/>
            </a:endParaRPr>
          </a:p>
        </p:txBody>
      </p:sp>
      <p:sp>
        <p:nvSpPr>
          <p:cNvPr id="17423" name="Rectangle 14"/>
          <p:cNvSpPr>
            <a:spLocks noChangeArrowheads="1"/>
          </p:cNvSpPr>
          <p:nvPr/>
        </p:nvSpPr>
        <p:spPr bwMode="auto">
          <a:xfrm>
            <a:off x="1866900" y="4862513"/>
            <a:ext cx="1066800" cy="5334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Legacy Code</a:t>
            </a:r>
          </a:p>
        </p:txBody>
      </p:sp>
      <p:sp>
        <p:nvSpPr>
          <p:cNvPr id="17424" name="Rectangle 15"/>
          <p:cNvSpPr>
            <a:spLocks noChangeArrowheads="1"/>
          </p:cNvSpPr>
          <p:nvPr/>
        </p:nvSpPr>
        <p:spPr bwMode="auto">
          <a:xfrm>
            <a:off x="3314700" y="4876800"/>
            <a:ext cx="1371600" cy="533400"/>
          </a:xfrm>
          <a:prstGeom prst="rect">
            <a:avLst/>
          </a:prstGeom>
          <a:solidFill>
            <a:schemeClr val="bg1"/>
          </a:solidFill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Schedulers</a:t>
            </a:r>
          </a:p>
        </p:txBody>
      </p:sp>
      <p:sp>
        <p:nvSpPr>
          <p:cNvPr id="17425" name="Rectangle 16"/>
          <p:cNvSpPr>
            <a:spLocks noChangeArrowheads="1"/>
          </p:cNvSpPr>
          <p:nvPr/>
        </p:nvSpPr>
        <p:spPr bwMode="auto">
          <a:xfrm>
            <a:off x="5143500" y="4876800"/>
            <a:ext cx="2209800" cy="533400"/>
          </a:xfrm>
          <a:prstGeom prst="rect">
            <a:avLst/>
          </a:prstGeom>
          <a:solidFill>
            <a:schemeClr val="bg1"/>
          </a:solidFill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Communication &amp; Synch. Primitives</a:t>
            </a:r>
          </a:p>
        </p:txBody>
      </p:sp>
      <p:sp>
        <p:nvSpPr>
          <p:cNvPr id="17426" name="Rectangle 17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5791200" cy="746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Par Lab Research Overview</a:t>
            </a:r>
          </a:p>
        </p:txBody>
      </p:sp>
      <p:sp>
        <p:nvSpPr>
          <p:cNvPr id="17427" name="Text Box 18"/>
          <p:cNvSpPr txBox="1">
            <a:spLocks noChangeArrowheads="1"/>
          </p:cNvSpPr>
          <p:nvPr/>
        </p:nvSpPr>
        <p:spPr bwMode="auto">
          <a:xfrm>
            <a:off x="0" y="685800"/>
            <a:ext cx="88392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i="1">
                <a:latin typeface="Tahoma" pitchFamily="34" charset="0"/>
              </a:rPr>
              <a:t>Easy to write </a:t>
            </a:r>
            <a:r>
              <a:rPr lang="en-US" b="1" i="1" u="sng">
                <a:latin typeface="Tahoma" pitchFamily="34" charset="0"/>
              </a:rPr>
              <a:t>correct</a:t>
            </a:r>
            <a:r>
              <a:rPr lang="en-US" i="1">
                <a:latin typeface="Tahoma" pitchFamily="34" charset="0"/>
              </a:rPr>
              <a:t> programs that run efficiently on manycore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1866900" y="6248400"/>
            <a:ext cx="2743200" cy="533400"/>
          </a:xfrm>
          <a:prstGeom prst="rect">
            <a:avLst/>
          </a:prstGeom>
          <a:solidFill>
            <a:srgbClr val="CCFF66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1800" b="1">
                <a:latin typeface="ariel" charset="0"/>
              </a:rPr>
              <a:t>Multicore/GPGPU</a:t>
            </a:r>
          </a:p>
        </p:txBody>
      </p:sp>
      <p:sp>
        <p:nvSpPr>
          <p:cNvPr id="17429" name="Rectangle 22"/>
          <p:cNvSpPr>
            <a:spLocks noChangeArrowheads="1"/>
          </p:cNvSpPr>
          <p:nvPr/>
        </p:nvSpPr>
        <p:spPr bwMode="auto">
          <a:xfrm>
            <a:off x="4610100" y="6248400"/>
            <a:ext cx="2743200" cy="533400"/>
          </a:xfrm>
          <a:prstGeom prst="rect">
            <a:avLst/>
          </a:prstGeom>
          <a:solidFill>
            <a:srgbClr val="FFFFFF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latin typeface="ariel" charset="0"/>
              </a:rPr>
              <a:t>RAMP Manycore</a:t>
            </a:r>
          </a:p>
        </p:txBody>
      </p:sp>
      <p:sp>
        <p:nvSpPr>
          <p:cNvPr id="17430" name="Text Box 24"/>
          <p:cNvSpPr txBox="1">
            <a:spLocks noChangeArrowheads="1"/>
          </p:cNvSpPr>
          <p:nvPr/>
        </p:nvSpPr>
        <p:spPr bwMode="auto">
          <a:xfrm rot="-1800000">
            <a:off x="239713" y="5729288"/>
            <a:ext cx="1970087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OS</a:t>
            </a:r>
          </a:p>
        </p:txBody>
      </p:sp>
      <p:sp>
        <p:nvSpPr>
          <p:cNvPr id="17431" name="Text Box 25"/>
          <p:cNvSpPr txBox="1">
            <a:spLocks noChangeArrowheads="1"/>
          </p:cNvSpPr>
          <p:nvPr/>
        </p:nvSpPr>
        <p:spPr bwMode="auto">
          <a:xfrm rot="-1800000">
            <a:off x="735013" y="6246813"/>
            <a:ext cx="73025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Arch</a:t>
            </a:r>
            <a:r>
              <a:rPr lang="en-US">
                <a:latin typeface="ariel" charset="0"/>
              </a:rPr>
              <a:t>.</a:t>
            </a:r>
          </a:p>
        </p:txBody>
      </p:sp>
      <p:sp>
        <p:nvSpPr>
          <p:cNvPr id="17432" name="Rectangle 26"/>
          <p:cNvSpPr>
            <a:spLocks noChangeArrowheads="1"/>
          </p:cNvSpPr>
          <p:nvPr/>
        </p:nvSpPr>
        <p:spPr bwMode="auto">
          <a:xfrm rot="-5400000">
            <a:off x="6057900" y="3492500"/>
            <a:ext cx="4038600" cy="14478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endParaRPr lang="en-US" sz="1800" b="1">
              <a:latin typeface="ariel" charset="0"/>
            </a:endParaRPr>
          </a:p>
        </p:txBody>
      </p:sp>
      <p:sp>
        <p:nvSpPr>
          <p:cNvPr id="17433" name="Text Box 27"/>
          <p:cNvSpPr txBox="1">
            <a:spLocks noChangeArrowheads="1"/>
          </p:cNvSpPr>
          <p:nvPr/>
        </p:nvSpPr>
        <p:spPr bwMode="auto">
          <a:xfrm rot="-1800000">
            <a:off x="0" y="2698750"/>
            <a:ext cx="16002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Productivity Layer</a:t>
            </a:r>
          </a:p>
        </p:txBody>
      </p:sp>
      <p:sp>
        <p:nvSpPr>
          <p:cNvPr id="17434" name="Text Box 28"/>
          <p:cNvSpPr txBox="1">
            <a:spLocks noChangeArrowheads="1"/>
          </p:cNvSpPr>
          <p:nvPr/>
        </p:nvSpPr>
        <p:spPr bwMode="auto">
          <a:xfrm rot="-1800000">
            <a:off x="228600" y="4419600"/>
            <a:ext cx="1411288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Efficiency Layer</a:t>
            </a:r>
          </a:p>
        </p:txBody>
      </p:sp>
      <p:sp>
        <p:nvSpPr>
          <p:cNvPr id="17435" name="Text Box 29"/>
          <p:cNvSpPr txBox="1">
            <a:spLocks noChangeArrowheads="1"/>
          </p:cNvSpPr>
          <p:nvPr/>
        </p:nvSpPr>
        <p:spPr bwMode="auto">
          <a:xfrm rot="-5400000">
            <a:off x="8151019" y="3867944"/>
            <a:ext cx="1643063" cy="365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Correctness</a:t>
            </a:r>
          </a:p>
        </p:txBody>
      </p:sp>
      <p:sp>
        <p:nvSpPr>
          <p:cNvPr id="17436" name="Text Box 30"/>
          <p:cNvSpPr txBox="1">
            <a:spLocks noChangeArrowheads="1"/>
          </p:cNvSpPr>
          <p:nvPr/>
        </p:nvSpPr>
        <p:spPr bwMode="auto">
          <a:xfrm rot="-1800000">
            <a:off x="-131763" y="1843088"/>
            <a:ext cx="1676401" cy="365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Applications</a:t>
            </a:r>
          </a:p>
        </p:txBody>
      </p:sp>
      <p:sp>
        <p:nvSpPr>
          <p:cNvPr id="17437" name="Text Box 31"/>
          <p:cNvSpPr txBox="1">
            <a:spLocks noChangeArrowheads="1"/>
          </p:cNvSpPr>
          <p:nvPr/>
        </p:nvSpPr>
        <p:spPr bwMode="auto">
          <a:xfrm>
            <a:off x="2041525" y="2316163"/>
            <a:ext cx="5105400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Composition &amp; Coordination Language (C&amp;CL)</a:t>
            </a:r>
          </a:p>
        </p:txBody>
      </p:sp>
      <p:sp>
        <p:nvSpPr>
          <p:cNvPr id="17438" name="Rectangle 32"/>
          <p:cNvSpPr>
            <a:spLocks noChangeArrowheads="1"/>
          </p:cNvSpPr>
          <p:nvPr/>
        </p:nvSpPr>
        <p:spPr bwMode="auto">
          <a:xfrm>
            <a:off x="3314700" y="3124200"/>
            <a:ext cx="1676400" cy="7620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lIns="182880" tIns="0" rIns="18288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Parallel Libraries</a:t>
            </a:r>
            <a:endParaRPr lang="en-US" sz="1800">
              <a:solidFill>
                <a:srgbClr val="7F7F7F"/>
              </a:solidFill>
              <a:latin typeface="ariel" charset="0"/>
            </a:endParaRPr>
          </a:p>
        </p:txBody>
      </p:sp>
      <p:sp>
        <p:nvSpPr>
          <p:cNvPr id="17439" name="Rectangle 33"/>
          <p:cNvSpPr>
            <a:spLocks noChangeArrowheads="1"/>
          </p:cNvSpPr>
          <p:nvPr/>
        </p:nvSpPr>
        <p:spPr bwMode="auto">
          <a:xfrm>
            <a:off x="4991100" y="3124200"/>
            <a:ext cx="2362200" cy="7620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lIns="182880" tIns="0" rIns="18288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Parallel Frameworks</a:t>
            </a:r>
            <a:endParaRPr lang="en-US" sz="1800">
              <a:solidFill>
                <a:srgbClr val="7F7F7F"/>
              </a:solidFill>
              <a:latin typeface="ariel" charset="0"/>
            </a:endParaRPr>
          </a:p>
        </p:txBody>
      </p:sp>
      <p:sp>
        <p:nvSpPr>
          <p:cNvPr id="17440" name="Text Box 34"/>
          <p:cNvSpPr txBox="1">
            <a:spLocks noChangeArrowheads="1"/>
          </p:cNvSpPr>
          <p:nvPr/>
        </p:nvSpPr>
        <p:spPr bwMode="auto">
          <a:xfrm>
            <a:off x="7429500" y="2346325"/>
            <a:ext cx="1327150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Static Verification</a:t>
            </a:r>
          </a:p>
        </p:txBody>
      </p:sp>
      <p:sp>
        <p:nvSpPr>
          <p:cNvPr id="17441" name="Text Box 35"/>
          <p:cNvSpPr txBox="1">
            <a:spLocks noChangeArrowheads="1"/>
          </p:cNvSpPr>
          <p:nvPr/>
        </p:nvSpPr>
        <p:spPr bwMode="auto">
          <a:xfrm>
            <a:off x="7505700" y="4800600"/>
            <a:ext cx="1174750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Dynamic Checking</a:t>
            </a:r>
          </a:p>
        </p:txBody>
      </p:sp>
      <p:sp>
        <p:nvSpPr>
          <p:cNvPr id="17442" name="Text Box 36"/>
          <p:cNvSpPr txBox="1">
            <a:spLocks noChangeArrowheads="1"/>
          </p:cNvSpPr>
          <p:nvPr/>
        </p:nvSpPr>
        <p:spPr bwMode="auto">
          <a:xfrm>
            <a:off x="7429500" y="5562600"/>
            <a:ext cx="1295400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Debugging</a:t>
            </a:r>
          </a:p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with Replay</a:t>
            </a:r>
          </a:p>
        </p:txBody>
      </p:sp>
      <p:sp>
        <p:nvSpPr>
          <p:cNvPr id="17443" name="Text Box 37"/>
          <p:cNvSpPr txBox="1">
            <a:spLocks noChangeArrowheads="1"/>
          </p:cNvSpPr>
          <p:nvPr/>
        </p:nvSpPr>
        <p:spPr bwMode="auto">
          <a:xfrm>
            <a:off x="7505700" y="4038600"/>
            <a:ext cx="1174750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Directed Testing</a:t>
            </a:r>
          </a:p>
        </p:txBody>
      </p:sp>
      <p:sp>
        <p:nvSpPr>
          <p:cNvPr id="17444" name="Text Box 38"/>
          <p:cNvSpPr txBox="1">
            <a:spLocks noChangeArrowheads="1"/>
          </p:cNvSpPr>
          <p:nvPr/>
        </p:nvSpPr>
        <p:spPr bwMode="auto">
          <a:xfrm>
            <a:off x="4475163" y="4572000"/>
            <a:ext cx="1219200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Autotuners</a:t>
            </a:r>
          </a:p>
        </p:txBody>
      </p:sp>
      <p:sp>
        <p:nvSpPr>
          <p:cNvPr id="17445" name="Text Box 39"/>
          <p:cNvSpPr txBox="1">
            <a:spLocks noChangeArrowheads="1"/>
          </p:cNvSpPr>
          <p:nvPr/>
        </p:nvSpPr>
        <p:spPr bwMode="auto">
          <a:xfrm>
            <a:off x="2781300" y="2743200"/>
            <a:ext cx="3581400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C&amp;CL Compiler/Interpreter</a:t>
            </a:r>
          </a:p>
        </p:txBody>
      </p:sp>
      <p:sp>
        <p:nvSpPr>
          <p:cNvPr id="17446" name="Text Box 40"/>
          <p:cNvSpPr txBox="1">
            <a:spLocks noChangeArrowheads="1"/>
          </p:cNvSpPr>
          <p:nvPr/>
        </p:nvSpPr>
        <p:spPr bwMode="auto">
          <a:xfrm>
            <a:off x="1773238" y="4022725"/>
            <a:ext cx="2227262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Efficiency Languages</a:t>
            </a:r>
          </a:p>
        </p:txBody>
      </p:sp>
      <p:sp>
        <p:nvSpPr>
          <p:cNvPr id="17447" name="Freeform 41"/>
          <p:cNvSpPr>
            <a:spLocks/>
          </p:cNvSpPr>
          <p:nvPr/>
        </p:nvSpPr>
        <p:spPr bwMode="auto">
          <a:xfrm>
            <a:off x="1866900" y="1371600"/>
            <a:ext cx="5486400" cy="838200"/>
          </a:xfrm>
          <a:custGeom>
            <a:avLst/>
            <a:gdLst>
              <a:gd name="T0" fmla="*/ 0 w 3456"/>
              <a:gd name="T1" fmla="*/ 2147483647 h 528"/>
              <a:gd name="T2" fmla="*/ 0 w 3456"/>
              <a:gd name="T3" fmla="*/ 2147483647 h 528"/>
              <a:gd name="T4" fmla="*/ 2147483647 w 3456"/>
              <a:gd name="T5" fmla="*/ 2147483647 h 528"/>
              <a:gd name="T6" fmla="*/ 2147483647 w 3456"/>
              <a:gd name="T7" fmla="*/ 0 h 528"/>
              <a:gd name="T8" fmla="*/ 2147483647 w 3456"/>
              <a:gd name="T9" fmla="*/ 0 h 528"/>
              <a:gd name="T10" fmla="*/ 2147483647 w 3456"/>
              <a:gd name="T11" fmla="*/ 2147483647 h 528"/>
              <a:gd name="T12" fmla="*/ 2147483647 w 3456"/>
              <a:gd name="T13" fmla="*/ 2147483647 h 528"/>
              <a:gd name="T14" fmla="*/ 2147483647 w 3456"/>
              <a:gd name="T15" fmla="*/ 2147483647 h 528"/>
              <a:gd name="T16" fmla="*/ 0 w 3456"/>
              <a:gd name="T17" fmla="*/ 2147483647 h 52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56"/>
              <a:gd name="T28" fmla="*/ 0 h 528"/>
              <a:gd name="T29" fmla="*/ 3456 w 3456"/>
              <a:gd name="T30" fmla="*/ 528 h 52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56" h="528">
                <a:moveTo>
                  <a:pt x="0" y="528"/>
                </a:moveTo>
                <a:lnTo>
                  <a:pt x="0" y="336"/>
                </a:lnTo>
                <a:lnTo>
                  <a:pt x="96" y="336"/>
                </a:lnTo>
                <a:lnTo>
                  <a:pt x="96" y="0"/>
                </a:lnTo>
                <a:lnTo>
                  <a:pt x="3312" y="0"/>
                </a:lnTo>
                <a:lnTo>
                  <a:pt x="3312" y="336"/>
                </a:lnTo>
                <a:lnTo>
                  <a:pt x="3456" y="336"/>
                </a:lnTo>
                <a:lnTo>
                  <a:pt x="3456" y="528"/>
                </a:lnTo>
                <a:lnTo>
                  <a:pt x="0" y="528"/>
                </a:lnTo>
                <a:close/>
              </a:path>
            </a:pathLst>
          </a:custGeom>
          <a:noFill/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>
              <a:latin typeface="Times" pitchFamily="-112" charset="0"/>
            </a:endParaRPr>
          </a:p>
        </p:txBody>
      </p:sp>
      <p:sp>
        <p:nvSpPr>
          <p:cNvPr id="17448" name="Text Box 42"/>
          <p:cNvSpPr txBox="1">
            <a:spLocks noChangeArrowheads="1"/>
          </p:cNvSpPr>
          <p:nvPr/>
        </p:nvSpPr>
        <p:spPr bwMode="auto">
          <a:xfrm>
            <a:off x="7429500" y="3184525"/>
            <a:ext cx="1327150" cy="549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Type Systems</a:t>
            </a:r>
          </a:p>
        </p:txBody>
      </p:sp>
      <p:sp>
        <p:nvSpPr>
          <p:cNvPr id="17449" name="Text Box 43"/>
          <p:cNvSpPr txBox="1">
            <a:spLocks noChangeArrowheads="1"/>
          </p:cNvSpPr>
          <p:nvPr/>
        </p:nvSpPr>
        <p:spPr bwMode="auto">
          <a:xfrm rot="-5400000">
            <a:off x="-496093" y="3856831"/>
            <a:ext cx="4303712" cy="365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rgbClr val="7F7F7F"/>
                </a:solidFill>
                <a:latin typeface="ariel" charset="0"/>
              </a:rPr>
              <a:t>Diagnosing Power/Performance</a:t>
            </a:r>
          </a:p>
        </p:txBody>
      </p:sp>
      <p:sp>
        <p:nvSpPr>
          <p:cNvPr id="17450" name="Rectangle 44"/>
          <p:cNvSpPr>
            <a:spLocks noChangeArrowheads="1"/>
          </p:cNvSpPr>
          <p:nvPr/>
        </p:nvSpPr>
        <p:spPr bwMode="auto">
          <a:xfrm>
            <a:off x="1866900" y="5410200"/>
            <a:ext cx="5486400" cy="3048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Efficiency Language Compilers</a:t>
            </a:r>
          </a:p>
        </p:txBody>
      </p:sp>
      <p:sp>
        <p:nvSpPr>
          <p:cNvPr id="17451" name="Rectangle 45"/>
          <p:cNvSpPr>
            <a:spLocks noChangeArrowheads="1"/>
          </p:cNvSpPr>
          <p:nvPr/>
        </p:nvSpPr>
        <p:spPr bwMode="auto">
          <a:xfrm>
            <a:off x="1866900" y="2209800"/>
            <a:ext cx="5486400" cy="457200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>
              <a:latin typeface="Times" pitchFamily="-112" charset="0"/>
            </a:endParaRPr>
          </a:p>
        </p:txBody>
      </p:sp>
      <p:sp>
        <p:nvSpPr>
          <p:cNvPr id="17452" name="Rectangle 23"/>
          <p:cNvSpPr>
            <a:spLocks noChangeArrowheads="1"/>
          </p:cNvSpPr>
          <p:nvPr/>
        </p:nvSpPr>
        <p:spPr bwMode="auto">
          <a:xfrm>
            <a:off x="4572000" y="5943600"/>
            <a:ext cx="2743200" cy="3048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Hypervisor</a:t>
            </a:r>
          </a:p>
        </p:txBody>
      </p:sp>
      <p:sp>
        <p:nvSpPr>
          <p:cNvPr id="17453" name="Rectangle 21"/>
          <p:cNvSpPr>
            <a:spLocks noChangeArrowheads="1"/>
          </p:cNvSpPr>
          <p:nvPr/>
        </p:nvSpPr>
        <p:spPr bwMode="auto">
          <a:xfrm>
            <a:off x="4610100" y="5715000"/>
            <a:ext cx="2743200" cy="2286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OS Libraries &amp; Services</a:t>
            </a:r>
          </a:p>
        </p:txBody>
      </p:sp>
      <p:sp>
        <p:nvSpPr>
          <p:cNvPr id="17454" name="Rectangle 19"/>
          <p:cNvSpPr>
            <a:spLocks noChangeArrowheads="1"/>
          </p:cNvSpPr>
          <p:nvPr/>
        </p:nvSpPr>
        <p:spPr bwMode="auto">
          <a:xfrm>
            <a:off x="1866900" y="5715000"/>
            <a:ext cx="2743200" cy="5334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Legacy OS</a:t>
            </a:r>
          </a:p>
        </p:txBody>
      </p:sp>
      <p:sp>
        <p:nvSpPr>
          <p:cNvPr id="17455" name="Rectangle 48"/>
          <p:cNvSpPr>
            <a:spLocks noChangeArrowheads="1"/>
          </p:cNvSpPr>
          <p:nvPr/>
        </p:nvSpPr>
        <p:spPr bwMode="auto">
          <a:xfrm>
            <a:off x="1854200" y="6248400"/>
            <a:ext cx="2743200" cy="5334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Multicore/GPGPU</a:t>
            </a:r>
          </a:p>
        </p:txBody>
      </p:sp>
      <p:sp>
        <p:nvSpPr>
          <p:cNvPr id="17456" name="Rectangle 49"/>
          <p:cNvSpPr>
            <a:spLocks noChangeArrowheads="1"/>
          </p:cNvSpPr>
          <p:nvPr/>
        </p:nvSpPr>
        <p:spPr bwMode="auto">
          <a:xfrm>
            <a:off x="4597400" y="6248400"/>
            <a:ext cx="2743200" cy="533400"/>
          </a:xfrm>
          <a:prstGeom prst="rect">
            <a:avLst/>
          </a:prstGeom>
          <a:solidFill>
            <a:schemeClr val="bg1"/>
          </a:solidFill>
          <a:ln w="50800">
            <a:solidFill>
              <a:srgbClr val="7F7F7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1800" b="1">
                <a:solidFill>
                  <a:srgbClr val="7F7F7F"/>
                </a:solidFill>
                <a:latin typeface="ariel" charset="0"/>
              </a:rPr>
              <a:t>RAMP Manycore</a:t>
            </a:r>
          </a:p>
        </p:txBody>
      </p:sp>
      <p:grpSp>
        <p:nvGrpSpPr>
          <p:cNvPr id="17457" name="Group 49"/>
          <p:cNvGrpSpPr>
            <a:grpSpLocks/>
          </p:cNvGrpSpPr>
          <p:nvPr/>
        </p:nvGrpSpPr>
        <p:grpSpPr bwMode="auto">
          <a:xfrm>
            <a:off x="7353300" y="2209800"/>
            <a:ext cx="1801813" cy="4038600"/>
            <a:chOff x="7353300" y="2209800"/>
            <a:chExt cx="1801813" cy="4038600"/>
          </a:xfrm>
        </p:grpSpPr>
        <p:sp>
          <p:nvSpPr>
            <p:cNvPr id="17458" name="Rectangle 27"/>
            <p:cNvSpPr>
              <a:spLocks noChangeArrowheads="1"/>
            </p:cNvSpPr>
            <p:nvPr/>
          </p:nvSpPr>
          <p:spPr bwMode="auto">
            <a:xfrm rot="-5400000">
              <a:off x="6057900" y="3505200"/>
              <a:ext cx="4038600" cy="1447800"/>
            </a:xfrm>
            <a:prstGeom prst="rect">
              <a:avLst/>
            </a:prstGeom>
            <a:solidFill>
              <a:srgbClr val="B0F6FF"/>
            </a:solidFill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lIns="0" tIns="0" rIns="0" bIns="0" anchor="ctr"/>
            <a:lstStyle/>
            <a:p>
              <a:endParaRPr lang="en-US" sz="1800" b="1">
                <a:latin typeface="ariel" charset="0"/>
              </a:endParaRPr>
            </a:p>
          </p:txBody>
        </p:sp>
        <p:sp>
          <p:nvSpPr>
            <p:cNvPr id="17459" name="Text Box 30"/>
            <p:cNvSpPr txBox="1">
              <a:spLocks noChangeArrowheads="1"/>
            </p:cNvSpPr>
            <p:nvPr/>
          </p:nvSpPr>
          <p:spPr bwMode="auto">
            <a:xfrm rot="-5400000">
              <a:off x="8151019" y="3867944"/>
              <a:ext cx="1643063" cy="3651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>
                  <a:latin typeface="ariel" charset="0"/>
                </a:rPr>
                <a:t>Correctness</a:t>
              </a:r>
            </a:p>
          </p:txBody>
        </p:sp>
        <p:sp>
          <p:nvSpPr>
            <p:cNvPr id="17460" name="Text Box 35"/>
            <p:cNvSpPr txBox="1">
              <a:spLocks noChangeArrowheads="1"/>
            </p:cNvSpPr>
            <p:nvPr/>
          </p:nvSpPr>
          <p:spPr bwMode="auto">
            <a:xfrm>
              <a:off x="7429500" y="2346325"/>
              <a:ext cx="1327150" cy="5492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r>
                <a:rPr lang="en-US" sz="1800" b="1">
                  <a:latin typeface="ariel" charset="0"/>
                </a:rPr>
                <a:t>Static Verification</a:t>
              </a:r>
            </a:p>
          </p:txBody>
        </p:sp>
        <p:sp>
          <p:nvSpPr>
            <p:cNvPr id="17461" name="Text Box 36"/>
            <p:cNvSpPr txBox="1">
              <a:spLocks noChangeArrowheads="1"/>
            </p:cNvSpPr>
            <p:nvPr/>
          </p:nvSpPr>
          <p:spPr bwMode="auto">
            <a:xfrm>
              <a:off x="7505700" y="4800600"/>
              <a:ext cx="1174750" cy="5492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r>
                <a:rPr lang="en-US" sz="1800" b="1">
                  <a:latin typeface="ariel" charset="0"/>
                </a:rPr>
                <a:t>Dynamic Checking</a:t>
              </a:r>
            </a:p>
          </p:txBody>
        </p:sp>
        <p:sp>
          <p:nvSpPr>
            <p:cNvPr id="17462" name="Text Box 37"/>
            <p:cNvSpPr txBox="1">
              <a:spLocks noChangeArrowheads="1"/>
            </p:cNvSpPr>
            <p:nvPr/>
          </p:nvSpPr>
          <p:spPr bwMode="auto">
            <a:xfrm>
              <a:off x="7429500" y="5562600"/>
              <a:ext cx="1295400" cy="5492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r>
                <a:rPr lang="en-US" sz="1800" b="1">
                  <a:latin typeface="ariel" charset="0"/>
                </a:rPr>
                <a:t>Debugging</a:t>
              </a:r>
            </a:p>
            <a:p>
              <a:r>
                <a:rPr lang="en-US" sz="1800" b="1">
                  <a:latin typeface="ariel" charset="0"/>
                </a:rPr>
                <a:t>with Replay</a:t>
              </a:r>
            </a:p>
          </p:txBody>
        </p:sp>
        <p:sp>
          <p:nvSpPr>
            <p:cNvPr id="17463" name="Text Box 38"/>
            <p:cNvSpPr txBox="1">
              <a:spLocks noChangeArrowheads="1"/>
            </p:cNvSpPr>
            <p:nvPr/>
          </p:nvSpPr>
          <p:spPr bwMode="auto">
            <a:xfrm>
              <a:off x="7505700" y="4038600"/>
              <a:ext cx="1174750" cy="5492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r>
                <a:rPr lang="en-US" sz="1800" b="1">
                  <a:latin typeface="ariel" charset="0"/>
                </a:rPr>
                <a:t>Directed Testing</a:t>
              </a:r>
            </a:p>
          </p:txBody>
        </p:sp>
        <p:sp>
          <p:nvSpPr>
            <p:cNvPr id="17464" name="Text Box 43"/>
            <p:cNvSpPr txBox="1">
              <a:spLocks noChangeArrowheads="1"/>
            </p:cNvSpPr>
            <p:nvPr/>
          </p:nvSpPr>
          <p:spPr bwMode="auto">
            <a:xfrm>
              <a:off x="7429500" y="3184525"/>
              <a:ext cx="1327150" cy="5492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r>
                <a:rPr lang="en-US" sz="1800" b="1">
                  <a:latin typeface="ariel" charset="0"/>
                </a:rPr>
                <a:t>Type Systems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Randomized Partial Order Sampling Algorithm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RAPOS (ASE’07)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Samples states (i.e. partial orders) more uniformly than the simple randomized algorithm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Randomized DPOR (dynamic partial order reduction.)</a:t>
            </a:r>
          </a:p>
          <a:p>
            <a:r>
              <a:rPr lang="en-US" smtClean="0">
                <a:ea typeface="ＭＳ Ｐゴシック" pitchFamily="34" charset="-128"/>
              </a:rPr>
              <a:t>RAPOS makes random testing of concurrent programs more effective by building on ideas from model checking  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FD4110-5133-49B8-A46D-94FDC1345A96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A23466-B96D-4F5F-B493-6FF7CBAB2567}" type="slidenum">
              <a:rPr lang="en-US"/>
              <a:pPr/>
              <a:t>21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Lessons Learned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Random testing is simple, inexpensive, and yet effective technique</a:t>
            </a:r>
          </a:p>
          <a:p>
            <a:r>
              <a:rPr lang="en-US" smtClean="0">
                <a:ea typeface="ＭＳ Ｐゴシック" pitchFamily="34" charset="-128"/>
              </a:rPr>
              <a:t>Number of states is astronomically large even for medium sized parallel programs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Cannot give good coverage of bugs</a:t>
            </a:r>
          </a:p>
          <a:p>
            <a:r>
              <a:rPr lang="en-US" smtClean="0">
                <a:ea typeface="ＭＳ Ｐゴシック" pitchFamily="34" charset="-128"/>
              </a:rPr>
              <a:t>Any Practical Solution? 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 Solution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Prioritize the Randomized Search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So that bugs can be discovered quickly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Focus on bugs such as data races, deadlocks, atomicity violations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Try to sample interleavings that have high probability of exhibiting a bug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4D9154-0F81-45B6-AEE2-C63D610ED2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Key Idea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Find potential bugs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Races [PLDI’08]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Deadlocks [Work in progress]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Atomicity violations [FSE’08]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Typestate errors [ASE’08]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Using existing dynamic or static analysis tools</a:t>
            </a:r>
          </a:p>
          <a:p>
            <a:r>
              <a:rPr lang="en-US" smtClean="0">
                <a:ea typeface="ＭＳ Ｐゴシック" pitchFamily="34" charset="-128"/>
              </a:rPr>
              <a:t>Use potential bug reports to bias the random scheduler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One can also use a systematic scheduler </a:t>
            </a:r>
          </a:p>
          <a:p>
            <a:pPr lvl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		=&gt; </a:t>
            </a:r>
            <a:r>
              <a:rPr lang="en-US" smtClean="0">
                <a:solidFill>
                  <a:srgbClr val="008000"/>
                </a:solidFill>
                <a:ea typeface="ＭＳ Ｐゴシック" pitchFamily="34" charset="-128"/>
              </a:rPr>
              <a:t>directed model checking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FED7C9-1C2D-410A-92EE-8F33320E079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Compute events involved in potential bugs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EA: Active Set of Events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EP: Passive Set of Events </a:t>
            </a:r>
          </a:p>
          <a:p>
            <a:r>
              <a:rPr lang="en-US" smtClean="0">
                <a:ea typeface="ＭＳ Ｐゴシック" pitchFamily="34" charset="-128"/>
              </a:rPr>
              <a:t>What are the active and passive sets for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Data race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Atomicity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Deadlock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Typestate errors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48E0BD-0F5C-4A1B-88AF-F730A8422A7D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Compute EA and EP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10668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Active and Passive Sets for Data Race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Use Eraser or Chord like algorithm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28BDD2-C6FE-4F8C-BC52-BC4274EAC398}" type="slidenum">
              <a:rPr lang="en-US"/>
              <a:pPr/>
              <a:t>25</a:t>
            </a:fld>
            <a:endParaRPr lang="en-US"/>
          </a:p>
        </p:txBody>
      </p:sp>
      <p:cxnSp>
        <p:nvCxnSpPr>
          <p:cNvPr id="41989" name="Straight Arrow Connector 5"/>
          <p:cNvCxnSpPr>
            <a:cxnSpLocks noChangeShapeType="1"/>
          </p:cNvCxnSpPr>
          <p:nvPr/>
        </p:nvCxnSpPr>
        <p:spPr bwMode="auto">
          <a:xfrm rot="5400000">
            <a:off x="38101" y="4229100"/>
            <a:ext cx="28194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990" name="Straight Arrow Connector 6"/>
          <p:cNvCxnSpPr>
            <a:cxnSpLocks noChangeShapeType="1"/>
          </p:cNvCxnSpPr>
          <p:nvPr/>
        </p:nvCxnSpPr>
        <p:spPr bwMode="auto">
          <a:xfrm rot="5400000">
            <a:off x="1639094" y="4228306"/>
            <a:ext cx="28194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971800" y="4724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Box 9"/>
          <p:cNvSpPr txBox="1">
            <a:spLocks noChangeArrowheads="1"/>
          </p:cNvSpPr>
          <p:nvPr/>
        </p:nvSpPr>
        <p:spPr bwMode="auto">
          <a:xfrm>
            <a:off x="304800" y="3200400"/>
            <a:ext cx="1112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e1: o1.f=2</a:t>
            </a:r>
          </a:p>
        </p:txBody>
      </p:sp>
      <p:sp>
        <p:nvSpPr>
          <p:cNvPr id="41994" name="TextBox 10"/>
          <p:cNvSpPr txBox="1">
            <a:spLocks noChangeArrowheads="1"/>
          </p:cNvSpPr>
          <p:nvPr/>
        </p:nvSpPr>
        <p:spPr bwMode="auto">
          <a:xfrm>
            <a:off x="1905000" y="4648200"/>
            <a:ext cx="1133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e2: o2.f=1</a:t>
            </a:r>
          </a:p>
        </p:txBody>
      </p:sp>
      <p:sp>
        <p:nvSpPr>
          <p:cNvPr id="41995" name="TextBox 11"/>
          <p:cNvSpPr txBox="1">
            <a:spLocks noChangeArrowheads="1"/>
          </p:cNvSpPr>
          <p:nvPr/>
        </p:nvSpPr>
        <p:spPr bwMode="auto">
          <a:xfrm>
            <a:off x="990600" y="2438400"/>
            <a:ext cx="1033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1</a:t>
            </a:r>
          </a:p>
        </p:txBody>
      </p:sp>
      <p:sp>
        <p:nvSpPr>
          <p:cNvPr id="41996" name="TextBox 12"/>
          <p:cNvSpPr txBox="1">
            <a:spLocks noChangeArrowheads="1"/>
          </p:cNvSpPr>
          <p:nvPr/>
        </p:nvSpPr>
        <p:spPr bwMode="auto">
          <a:xfrm>
            <a:off x="2590800" y="2438400"/>
            <a:ext cx="1065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2</a:t>
            </a:r>
          </a:p>
        </p:txBody>
      </p:sp>
      <p:cxnSp>
        <p:nvCxnSpPr>
          <p:cNvPr id="41997" name="Straight Arrow Connector 14"/>
          <p:cNvCxnSpPr>
            <a:cxnSpLocks noChangeShapeType="1"/>
            <a:stCxn id="41991" idx="5"/>
            <a:endCxn id="41992" idx="0"/>
          </p:cNvCxnSpPr>
          <p:nvPr/>
        </p:nvCxnSpPr>
        <p:spPr bwMode="auto">
          <a:xfrm rot="16200000" flipH="1">
            <a:off x="1616075" y="3292475"/>
            <a:ext cx="1317625" cy="154622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16" name="Oval Callout 15"/>
          <p:cNvSpPr/>
          <p:nvPr/>
        </p:nvSpPr>
        <p:spPr bwMode="auto">
          <a:xfrm>
            <a:off x="3276600" y="2895600"/>
            <a:ext cx="1828800" cy="1295400"/>
          </a:xfrm>
          <a:prstGeom prst="wedgeEllipseCallout">
            <a:avLst>
              <a:gd name="adj1" fmla="val -100754"/>
              <a:gd name="adj2" fmla="val 41226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Potential Race</a:t>
            </a:r>
          </a:p>
        </p:txBody>
      </p:sp>
      <p:sp>
        <p:nvSpPr>
          <p:cNvPr id="41999" name="TextBox 16"/>
          <p:cNvSpPr txBox="1">
            <a:spLocks noChangeArrowheads="1"/>
          </p:cNvSpPr>
          <p:nvPr/>
        </p:nvSpPr>
        <p:spPr bwMode="auto">
          <a:xfrm>
            <a:off x="5867400" y="3352800"/>
            <a:ext cx="1917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{e1, e2}</a:t>
            </a:r>
          </a:p>
        </p:txBody>
      </p:sp>
      <p:sp>
        <p:nvSpPr>
          <p:cNvPr id="42000" name="TextBox 17"/>
          <p:cNvSpPr txBox="1">
            <a:spLocks noChangeArrowheads="1"/>
          </p:cNvSpPr>
          <p:nvPr/>
        </p:nvSpPr>
        <p:spPr bwMode="auto">
          <a:xfrm>
            <a:off x="5867400" y="3962400"/>
            <a:ext cx="185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{e1, e2}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Compute EA and EP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10668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Active and Passive Sets for Atomicity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Trivial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2F6089-E584-48AC-9416-98FC8497B151}" type="slidenum">
              <a:rPr lang="en-US"/>
              <a:pPr/>
              <a:t>26</a:t>
            </a:fld>
            <a:endParaRPr lang="en-US"/>
          </a:p>
        </p:txBody>
      </p:sp>
      <p:cxnSp>
        <p:nvCxnSpPr>
          <p:cNvPr id="43013" name="Straight Arrow Connector 5"/>
          <p:cNvCxnSpPr>
            <a:cxnSpLocks noChangeShapeType="1"/>
          </p:cNvCxnSpPr>
          <p:nvPr/>
        </p:nvCxnSpPr>
        <p:spPr bwMode="auto">
          <a:xfrm rot="5400000">
            <a:off x="-227012" y="4495800"/>
            <a:ext cx="335121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3014" name="Straight Arrow Connector 6"/>
          <p:cNvCxnSpPr>
            <a:cxnSpLocks noChangeShapeType="1"/>
          </p:cNvCxnSpPr>
          <p:nvPr/>
        </p:nvCxnSpPr>
        <p:spPr bwMode="auto">
          <a:xfrm rot="5400000">
            <a:off x="1372394" y="4495006"/>
            <a:ext cx="3352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1371600" y="30480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2971800" y="5486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TextBox 9"/>
          <p:cNvSpPr txBox="1">
            <a:spLocks noChangeArrowheads="1"/>
          </p:cNvSpPr>
          <p:nvPr/>
        </p:nvSpPr>
        <p:spPr bwMode="auto">
          <a:xfrm>
            <a:off x="152400" y="2971800"/>
            <a:ext cx="1223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e1: atomic{</a:t>
            </a:r>
          </a:p>
        </p:txBody>
      </p:sp>
      <p:sp>
        <p:nvSpPr>
          <p:cNvPr id="43018" name="TextBox 10"/>
          <p:cNvSpPr txBox="1">
            <a:spLocks noChangeArrowheads="1"/>
          </p:cNvSpPr>
          <p:nvPr/>
        </p:nvSpPr>
        <p:spPr bwMode="auto">
          <a:xfrm>
            <a:off x="3048000" y="54102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e7: acq(l)</a:t>
            </a:r>
          </a:p>
        </p:txBody>
      </p:sp>
      <p:sp>
        <p:nvSpPr>
          <p:cNvPr id="43019" name="TextBox 11"/>
          <p:cNvSpPr txBox="1">
            <a:spLocks noChangeArrowheads="1"/>
          </p:cNvSpPr>
          <p:nvPr/>
        </p:nvSpPr>
        <p:spPr bwMode="auto">
          <a:xfrm>
            <a:off x="990600" y="2438400"/>
            <a:ext cx="1033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1</a:t>
            </a:r>
          </a:p>
        </p:txBody>
      </p:sp>
      <p:sp>
        <p:nvSpPr>
          <p:cNvPr id="43020" name="TextBox 12"/>
          <p:cNvSpPr txBox="1">
            <a:spLocks noChangeArrowheads="1"/>
          </p:cNvSpPr>
          <p:nvPr/>
        </p:nvSpPr>
        <p:spPr bwMode="auto">
          <a:xfrm>
            <a:off x="2590800" y="2438400"/>
            <a:ext cx="1065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2</a:t>
            </a:r>
          </a:p>
        </p:txBody>
      </p:sp>
      <p:cxnSp>
        <p:nvCxnSpPr>
          <p:cNvPr id="43021" name="Straight Arrow Connector 14"/>
          <p:cNvCxnSpPr>
            <a:cxnSpLocks noChangeShapeType="1"/>
            <a:stCxn id="43027" idx="6"/>
            <a:endCxn id="43016" idx="0"/>
          </p:cNvCxnSpPr>
          <p:nvPr/>
        </p:nvCxnSpPr>
        <p:spPr bwMode="auto">
          <a:xfrm>
            <a:off x="1524000" y="4572000"/>
            <a:ext cx="1524000" cy="91440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16" name="Oval Callout 15"/>
          <p:cNvSpPr/>
          <p:nvPr/>
        </p:nvSpPr>
        <p:spPr bwMode="auto">
          <a:xfrm>
            <a:off x="3276600" y="2895600"/>
            <a:ext cx="1828800" cy="1295400"/>
          </a:xfrm>
          <a:prstGeom prst="wedgeEllipseCallout">
            <a:avLst>
              <a:gd name="adj1" fmla="val -115821"/>
              <a:gd name="adj2" fmla="val 102272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Potential </a:t>
            </a:r>
          </a:p>
          <a:p>
            <a:r>
              <a:rPr lang="en-US" sz="1600"/>
              <a:t>Atomicity</a:t>
            </a:r>
          </a:p>
          <a:p>
            <a:r>
              <a:rPr lang="en-US" sz="1600"/>
              <a:t>Violation</a:t>
            </a:r>
          </a:p>
        </p:txBody>
      </p:sp>
      <p:sp>
        <p:nvSpPr>
          <p:cNvPr id="43023" name="TextBox 16"/>
          <p:cNvSpPr txBox="1">
            <a:spLocks noChangeArrowheads="1"/>
          </p:cNvSpPr>
          <p:nvPr/>
        </p:nvSpPr>
        <p:spPr bwMode="auto">
          <a:xfrm>
            <a:off x="5867400" y="3352800"/>
            <a:ext cx="1441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{e4}</a:t>
            </a:r>
          </a:p>
        </p:txBody>
      </p:sp>
      <p:sp>
        <p:nvSpPr>
          <p:cNvPr id="43024" name="TextBox 17"/>
          <p:cNvSpPr txBox="1">
            <a:spLocks noChangeArrowheads="1"/>
          </p:cNvSpPr>
          <p:nvPr/>
        </p:nvSpPr>
        <p:spPr bwMode="auto">
          <a:xfrm>
            <a:off x="5867400" y="3962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{e7}</a:t>
            </a:r>
          </a:p>
        </p:txBody>
      </p:sp>
      <p:sp>
        <p:nvSpPr>
          <p:cNvPr id="43025" name="Oval 18"/>
          <p:cNvSpPr>
            <a:spLocks noChangeArrowheads="1"/>
          </p:cNvSpPr>
          <p:nvPr/>
        </p:nvSpPr>
        <p:spPr bwMode="auto">
          <a:xfrm>
            <a:off x="1371600" y="35052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Oval 19"/>
          <p:cNvSpPr>
            <a:spLocks noChangeArrowheads="1"/>
          </p:cNvSpPr>
          <p:nvPr/>
        </p:nvSpPr>
        <p:spPr bwMode="auto">
          <a:xfrm>
            <a:off x="1371600" y="3962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Oval 20"/>
          <p:cNvSpPr>
            <a:spLocks noChangeArrowheads="1"/>
          </p:cNvSpPr>
          <p:nvPr/>
        </p:nvSpPr>
        <p:spPr bwMode="auto">
          <a:xfrm>
            <a:off x="1371600" y="44958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8" name="Oval 21"/>
          <p:cNvSpPr>
            <a:spLocks noChangeArrowheads="1"/>
          </p:cNvSpPr>
          <p:nvPr/>
        </p:nvSpPr>
        <p:spPr bwMode="auto">
          <a:xfrm>
            <a:off x="1371600" y="49530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Oval 22"/>
          <p:cNvSpPr>
            <a:spLocks noChangeArrowheads="1"/>
          </p:cNvSpPr>
          <p:nvPr/>
        </p:nvSpPr>
        <p:spPr bwMode="auto">
          <a:xfrm>
            <a:off x="1371600" y="54102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0" name="Oval 27"/>
          <p:cNvSpPr>
            <a:spLocks noChangeArrowheads="1"/>
          </p:cNvSpPr>
          <p:nvPr/>
        </p:nvSpPr>
        <p:spPr bwMode="auto">
          <a:xfrm>
            <a:off x="2971800" y="5867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1" name="TextBox 28"/>
          <p:cNvSpPr txBox="1">
            <a:spLocks noChangeArrowheads="1"/>
          </p:cNvSpPr>
          <p:nvPr/>
        </p:nvSpPr>
        <p:spPr bwMode="auto">
          <a:xfrm>
            <a:off x="304800" y="34290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e2: acq(l)</a:t>
            </a:r>
          </a:p>
        </p:txBody>
      </p:sp>
      <p:sp>
        <p:nvSpPr>
          <p:cNvPr id="43032" name="TextBox 29"/>
          <p:cNvSpPr txBox="1">
            <a:spLocks noChangeArrowheads="1"/>
          </p:cNvSpPr>
          <p:nvPr/>
        </p:nvSpPr>
        <p:spPr bwMode="auto">
          <a:xfrm>
            <a:off x="304800" y="38862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e3: rel(l)</a:t>
            </a:r>
          </a:p>
        </p:txBody>
      </p:sp>
      <p:sp>
        <p:nvSpPr>
          <p:cNvPr id="43033" name="TextBox 30"/>
          <p:cNvSpPr txBox="1">
            <a:spLocks noChangeArrowheads="1"/>
          </p:cNvSpPr>
          <p:nvPr/>
        </p:nvSpPr>
        <p:spPr bwMode="auto">
          <a:xfrm>
            <a:off x="304800" y="44196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e4: acq(l)</a:t>
            </a:r>
          </a:p>
        </p:txBody>
      </p:sp>
      <p:sp>
        <p:nvSpPr>
          <p:cNvPr id="43034" name="TextBox 31"/>
          <p:cNvSpPr txBox="1">
            <a:spLocks noChangeArrowheads="1"/>
          </p:cNvSpPr>
          <p:nvPr/>
        </p:nvSpPr>
        <p:spPr bwMode="auto">
          <a:xfrm>
            <a:off x="304800" y="48768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e5: rel(l)</a:t>
            </a:r>
          </a:p>
        </p:txBody>
      </p:sp>
      <p:sp>
        <p:nvSpPr>
          <p:cNvPr id="43035" name="TextBox 32"/>
          <p:cNvSpPr txBox="1">
            <a:spLocks noChangeArrowheads="1"/>
          </p:cNvSpPr>
          <p:nvPr/>
        </p:nvSpPr>
        <p:spPr bwMode="auto">
          <a:xfrm>
            <a:off x="304800" y="5334000"/>
            <a:ext cx="620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e6: }</a:t>
            </a:r>
          </a:p>
        </p:txBody>
      </p:sp>
      <p:sp>
        <p:nvSpPr>
          <p:cNvPr id="43036" name="TextBox 33"/>
          <p:cNvSpPr txBox="1">
            <a:spLocks noChangeArrowheads="1"/>
          </p:cNvSpPr>
          <p:nvPr/>
        </p:nvSpPr>
        <p:spPr bwMode="auto">
          <a:xfrm>
            <a:off x="3048000" y="57912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e8: rel(l)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Compute EA and EP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10668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Active and Passive Sets for Atomicity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Trivial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C259A5-BF82-4195-8005-97A95E73E37D}" type="slidenum">
              <a:rPr lang="en-US"/>
              <a:pPr/>
              <a:t>27</a:t>
            </a:fld>
            <a:endParaRPr lang="en-US"/>
          </a:p>
        </p:txBody>
      </p:sp>
      <p:cxnSp>
        <p:nvCxnSpPr>
          <p:cNvPr id="44037" name="Straight Arrow Connector 5"/>
          <p:cNvCxnSpPr>
            <a:cxnSpLocks noChangeShapeType="1"/>
          </p:cNvCxnSpPr>
          <p:nvPr/>
        </p:nvCxnSpPr>
        <p:spPr bwMode="auto">
          <a:xfrm rot="5400000">
            <a:off x="-227012" y="4495800"/>
            <a:ext cx="335121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38" name="Straight Arrow Connector 6"/>
          <p:cNvCxnSpPr>
            <a:cxnSpLocks noChangeShapeType="1"/>
          </p:cNvCxnSpPr>
          <p:nvPr/>
        </p:nvCxnSpPr>
        <p:spPr bwMode="auto">
          <a:xfrm rot="5400000">
            <a:off x="1372394" y="4495006"/>
            <a:ext cx="3352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1371600" y="30480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2971800" y="5486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Box 9"/>
          <p:cNvSpPr txBox="1">
            <a:spLocks noChangeArrowheads="1"/>
          </p:cNvSpPr>
          <p:nvPr/>
        </p:nvSpPr>
        <p:spPr bwMode="auto">
          <a:xfrm>
            <a:off x="152400" y="2971800"/>
            <a:ext cx="1223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e1: atomic{</a:t>
            </a:r>
          </a:p>
        </p:txBody>
      </p:sp>
      <p:sp>
        <p:nvSpPr>
          <p:cNvPr id="44042" name="TextBox 10"/>
          <p:cNvSpPr txBox="1">
            <a:spLocks noChangeArrowheads="1"/>
          </p:cNvSpPr>
          <p:nvPr/>
        </p:nvSpPr>
        <p:spPr bwMode="auto">
          <a:xfrm>
            <a:off x="3048000" y="54102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e7: acq(l)</a:t>
            </a:r>
          </a:p>
        </p:txBody>
      </p:sp>
      <p:sp>
        <p:nvSpPr>
          <p:cNvPr id="44043" name="TextBox 11"/>
          <p:cNvSpPr txBox="1">
            <a:spLocks noChangeArrowheads="1"/>
          </p:cNvSpPr>
          <p:nvPr/>
        </p:nvSpPr>
        <p:spPr bwMode="auto">
          <a:xfrm>
            <a:off x="990600" y="2438400"/>
            <a:ext cx="1033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1</a:t>
            </a:r>
          </a:p>
        </p:txBody>
      </p:sp>
      <p:sp>
        <p:nvSpPr>
          <p:cNvPr id="44044" name="TextBox 12"/>
          <p:cNvSpPr txBox="1">
            <a:spLocks noChangeArrowheads="1"/>
          </p:cNvSpPr>
          <p:nvPr/>
        </p:nvSpPr>
        <p:spPr bwMode="auto">
          <a:xfrm>
            <a:off x="2590800" y="2438400"/>
            <a:ext cx="1065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2</a:t>
            </a:r>
          </a:p>
        </p:txBody>
      </p:sp>
      <p:cxnSp>
        <p:nvCxnSpPr>
          <p:cNvPr id="44045" name="Straight Arrow Connector 14"/>
          <p:cNvCxnSpPr>
            <a:cxnSpLocks noChangeShapeType="1"/>
            <a:stCxn id="44051" idx="6"/>
            <a:endCxn id="44040" idx="0"/>
          </p:cNvCxnSpPr>
          <p:nvPr/>
        </p:nvCxnSpPr>
        <p:spPr bwMode="auto">
          <a:xfrm>
            <a:off x="1524000" y="4572000"/>
            <a:ext cx="1524000" cy="91440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16" name="Oval Callout 15"/>
          <p:cNvSpPr/>
          <p:nvPr/>
        </p:nvSpPr>
        <p:spPr bwMode="auto">
          <a:xfrm>
            <a:off x="3276600" y="2895600"/>
            <a:ext cx="1828800" cy="1295400"/>
          </a:xfrm>
          <a:prstGeom prst="wedgeEllipseCallout">
            <a:avLst>
              <a:gd name="adj1" fmla="val -115821"/>
              <a:gd name="adj2" fmla="val 102272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Potential </a:t>
            </a:r>
          </a:p>
          <a:p>
            <a:r>
              <a:rPr lang="en-US" sz="1600"/>
              <a:t>Atomicity</a:t>
            </a:r>
          </a:p>
          <a:p>
            <a:r>
              <a:rPr lang="en-US" sz="1600"/>
              <a:t>Violation</a:t>
            </a:r>
          </a:p>
        </p:txBody>
      </p:sp>
      <p:sp>
        <p:nvSpPr>
          <p:cNvPr id="44047" name="TextBox 16"/>
          <p:cNvSpPr txBox="1">
            <a:spLocks noChangeArrowheads="1"/>
          </p:cNvSpPr>
          <p:nvPr/>
        </p:nvSpPr>
        <p:spPr bwMode="auto">
          <a:xfrm>
            <a:off x="5867400" y="3352800"/>
            <a:ext cx="1441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{e4}</a:t>
            </a:r>
          </a:p>
        </p:txBody>
      </p:sp>
      <p:sp>
        <p:nvSpPr>
          <p:cNvPr id="44048" name="TextBox 17"/>
          <p:cNvSpPr txBox="1">
            <a:spLocks noChangeArrowheads="1"/>
          </p:cNvSpPr>
          <p:nvPr/>
        </p:nvSpPr>
        <p:spPr bwMode="auto">
          <a:xfrm>
            <a:off x="5867400" y="3962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{e7}</a:t>
            </a:r>
          </a:p>
        </p:txBody>
      </p:sp>
      <p:sp>
        <p:nvSpPr>
          <p:cNvPr id="44049" name="Oval 18"/>
          <p:cNvSpPr>
            <a:spLocks noChangeArrowheads="1"/>
          </p:cNvSpPr>
          <p:nvPr/>
        </p:nvSpPr>
        <p:spPr bwMode="auto">
          <a:xfrm>
            <a:off x="1371600" y="35052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Oval 19"/>
          <p:cNvSpPr>
            <a:spLocks noChangeArrowheads="1"/>
          </p:cNvSpPr>
          <p:nvPr/>
        </p:nvSpPr>
        <p:spPr bwMode="auto">
          <a:xfrm>
            <a:off x="1371600" y="3962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Oval 20"/>
          <p:cNvSpPr>
            <a:spLocks noChangeArrowheads="1"/>
          </p:cNvSpPr>
          <p:nvPr/>
        </p:nvSpPr>
        <p:spPr bwMode="auto">
          <a:xfrm>
            <a:off x="1371600" y="44958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Oval 21"/>
          <p:cNvSpPr>
            <a:spLocks noChangeArrowheads="1"/>
          </p:cNvSpPr>
          <p:nvPr/>
        </p:nvSpPr>
        <p:spPr bwMode="auto">
          <a:xfrm>
            <a:off x="1371600" y="49530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Oval 22"/>
          <p:cNvSpPr>
            <a:spLocks noChangeArrowheads="1"/>
          </p:cNvSpPr>
          <p:nvPr/>
        </p:nvSpPr>
        <p:spPr bwMode="auto">
          <a:xfrm>
            <a:off x="1371600" y="54102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2971800" y="58674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TextBox 28"/>
          <p:cNvSpPr txBox="1">
            <a:spLocks noChangeArrowheads="1"/>
          </p:cNvSpPr>
          <p:nvPr/>
        </p:nvSpPr>
        <p:spPr bwMode="auto">
          <a:xfrm>
            <a:off x="304800" y="34290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e2: acq(l)</a:t>
            </a:r>
          </a:p>
        </p:txBody>
      </p:sp>
      <p:sp>
        <p:nvSpPr>
          <p:cNvPr id="44056" name="TextBox 29"/>
          <p:cNvSpPr txBox="1">
            <a:spLocks noChangeArrowheads="1"/>
          </p:cNvSpPr>
          <p:nvPr/>
        </p:nvSpPr>
        <p:spPr bwMode="auto">
          <a:xfrm>
            <a:off x="304800" y="38862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e3: rel(l)</a:t>
            </a:r>
          </a:p>
        </p:txBody>
      </p:sp>
      <p:sp>
        <p:nvSpPr>
          <p:cNvPr id="44057" name="TextBox 30"/>
          <p:cNvSpPr txBox="1">
            <a:spLocks noChangeArrowheads="1"/>
          </p:cNvSpPr>
          <p:nvPr/>
        </p:nvSpPr>
        <p:spPr bwMode="auto">
          <a:xfrm>
            <a:off x="304800" y="4419600"/>
            <a:ext cx="1068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e4: acq(l)</a:t>
            </a:r>
          </a:p>
        </p:txBody>
      </p:sp>
      <p:sp>
        <p:nvSpPr>
          <p:cNvPr id="44058" name="TextBox 31"/>
          <p:cNvSpPr txBox="1">
            <a:spLocks noChangeArrowheads="1"/>
          </p:cNvSpPr>
          <p:nvPr/>
        </p:nvSpPr>
        <p:spPr bwMode="auto">
          <a:xfrm>
            <a:off x="304800" y="48768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e5: rel(l)</a:t>
            </a:r>
          </a:p>
        </p:txBody>
      </p:sp>
      <p:sp>
        <p:nvSpPr>
          <p:cNvPr id="44059" name="TextBox 32"/>
          <p:cNvSpPr txBox="1">
            <a:spLocks noChangeArrowheads="1"/>
          </p:cNvSpPr>
          <p:nvPr/>
        </p:nvSpPr>
        <p:spPr bwMode="auto">
          <a:xfrm>
            <a:off x="304800" y="5334000"/>
            <a:ext cx="620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e6: }</a:t>
            </a:r>
          </a:p>
        </p:txBody>
      </p:sp>
      <p:sp>
        <p:nvSpPr>
          <p:cNvPr id="44060" name="TextBox 33"/>
          <p:cNvSpPr txBox="1">
            <a:spLocks noChangeArrowheads="1"/>
          </p:cNvSpPr>
          <p:nvPr/>
        </p:nvSpPr>
        <p:spPr bwMode="auto">
          <a:xfrm>
            <a:off x="3048000" y="5791200"/>
            <a:ext cx="1019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e8: rel(l)</a:t>
            </a:r>
          </a:p>
        </p:txBody>
      </p:sp>
      <p:sp>
        <p:nvSpPr>
          <p:cNvPr id="36" name="Double Wave 35"/>
          <p:cNvSpPr/>
          <p:nvPr/>
        </p:nvSpPr>
        <p:spPr bwMode="auto">
          <a:xfrm>
            <a:off x="5105400" y="4419600"/>
            <a:ext cx="3429000" cy="1905000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2000"/>
              <a:t>Remaining  Atomicity</a:t>
            </a:r>
          </a:p>
          <a:p>
            <a:r>
              <a:rPr lang="en-US" sz="2000"/>
              <a:t>Violations are </a:t>
            </a:r>
          </a:p>
          <a:p>
            <a:r>
              <a:rPr lang="en-US" sz="2000"/>
              <a:t>due to data race </a:t>
            </a:r>
          </a:p>
          <a:p>
            <a:endParaRPr lang="en-US" sz="2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Compute EA and EP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10668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Active and Passive Sets for Deadlock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Use Goodlock algorithm (Havelund et al.)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BFE71C-6981-44C8-BC1B-58A03E16A78A}" type="slidenum">
              <a:rPr lang="en-US"/>
              <a:pPr/>
              <a:t>28</a:t>
            </a:fld>
            <a:endParaRPr lang="en-US"/>
          </a:p>
        </p:txBody>
      </p:sp>
      <p:cxnSp>
        <p:nvCxnSpPr>
          <p:cNvPr id="45061" name="Straight Arrow Connector 5"/>
          <p:cNvCxnSpPr>
            <a:cxnSpLocks noChangeShapeType="1"/>
          </p:cNvCxnSpPr>
          <p:nvPr/>
        </p:nvCxnSpPr>
        <p:spPr bwMode="auto">
          <a:xfrm rot="5400000">
            <a:off x="-227012" y="4495800"/>
            <a:ext cx="335121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2" name="Straight Arrow Connector 6"/>
          <p:cNvCxnSpPr>
            <a:cxnSpLocks noChangeShapeType="1"/>
          </p:cNvCxnSpPr>
          <p:nvPr/>
        </p:nvCxnSpPr>
        <p:spPr bwMode="auto">
          <a:xfrm rot="5400000">
            <a:off x="1372394" y="4495006"/>
            <a:ext cx="3352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5063" name="TextBox 11"/>
          <p:cNvSpPr txBox="1">
            <a:spLocks noChangeArrowheads="1"/>
          </p:cNvSpPr>
          <p:nvPr/>
        </p:nvSpPr>
        <p:spPr bwMode="auto">
          <a:xfrm>
            <a:off x="990600" y="2438400"/>
            <a:ext cx="1033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1</a:t>
            </a:r>
          </a:p>
        </p:txBody>
      </p:sp>
      <p:sp>
        <p:nvSpPr>
          <p:cNvPr id="45064" name="TextBox 12"/>
          <p:cNvSpPr txBox="1">
            <a:spLocks noChangeArrowheads="1"/>
          </p:cNvSpPr>
          <p:nvPr/>
        </p:nvSpPr>
        <p:spPr bwMode="auto">
          <a:xfrm>
            <a:off x="2590800" y="2438400"/>
            <a:ext cx="1065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Thread 2</a:t>
            </a:r>
          </a:p>
        </p:txBody>
      </p:sp>
      <p:cxnSp>
        <p:nvCxnSpPr>
          <p:cNvPr id="45065" name="Straight Arrow Connector 14"/>
          <p:cNvCxnSpPr>
            <a:cxnSpLocks noChangeShapeType="1"/>
            <a:stCxn id="45084" idx="3"/>
            <a:endCxn id="45072" idx="6"/>
          </p:cNvCxnSpPr>
          <p:nvPr/>
        </p:nvCxnSpPr>
        <p:spPr bwMode="auto">
          <a:xfrm>
            <a:off x="1498600" y="3675063"/>
            <a:ext cx="1625600" cy="1430337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16" name="Oval Callout 15"/>
          <p:cNvSpPr/>
          <p:nvPr/>
        </p:nvSpPr>
        <p:spPr bwMode="auto">
          <a:xfrm>
            <a:off x="3276600" y="2895600"/>
            <a:ext cx="1828800" cy="1295400"/>
          </a:xfrm>
          <a:prstGeom prst="wedgeEllipseCallout">
            <a:avLst>
              <a:gd name="adj1" fmla="val -107305"/>
              <a:gd name="adj2" fmla="val 55100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Potential </a:t>
            </a:r>
          </a:p>
          <a:p>
            <a:r>
              <a:rPr lang="en-US" sz="1600"/>
              <a:t>Deadlock</a:t>
            </a:r>
          </a:p>
        </p:txBody>
      </p:sp>
      <p:sp>
        <p:nvSpPr>
          <p:cNvPr id="45067" name="TextBox 16"/>
          <p:cNvSpPr txBox="1">
            <a:spLocks noChangeArrowheads="1"/>
          </p:cNvSpPr>
          <p:nvPr/>
        </p:nvSpPr>
        <p:spPr bwMode="auto">
          <a:xfrm>
            <a:off x="5867400" y="3352800"/>
            <a:ext cx="1966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{e2, e6}</a:t>
            </a:r>
          </a:p>
        </p:txBody>
      </p:sp>
      <p:sp>
        <p:nvSpPr>
          <p:cNvPr id="45068" name="TextBox 17"/>
          <p:cNvSpPr txBox="1">
            <a:spLocks noChangeArrowheads="1"/>
          </p:cNvSpPr>
          <p:nvPr/>
        </p:nvSpPr>
        <p:spPr bwMode="auto">
          <a:xfrm>
            <a:off x="5867400" y="3962400"/>
            <a:ext cx="1903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{e2, e6}</a:t>
            </a:r>
          </a:p>
        </p:txBody>
      </p:sp>
      <p:grpSp>
        <p:nvGrpSpPr>
          <p:cNvPr id="45069" name="Group 37"/>
          <p:cNvGrpSpPr>
            <a:grpSpLocks/>
          </p:cNvGrpSpPr>
          <p:nvPr/>
        </p:nvGrpSpPr>
        <p:grpSpPr bwMode="auto">
          <a:xfrm>
            <a:off x="304800" y="3124200"/>
            <a:ext cx="1219200" cy="1481138"/>
            <a:chOff x="304800" y="3124200"/>
            <a:chExt cx="1219200" cy="1481554"/>
          </a:xfrm>
        </p:grpSpPr>
        <p:sp>
          <p:nvSpPr>
            <p:cNvPr id="45079" name="Oval 18"/>
            <p:cNvSpPr>
              <a:spLocks noChangeArrowheads="1"/>
            </p:cNvSpPr>
            <p:nvPr/>
          </p:nvSpPr>
          <p:spPr bwMode="auto">
            <a:xfrm>
              <a:off x="1371600" y="3200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0" name="Oval 19"/>
            <p:cNvSpPr>
              <a:spLocks noChangeArrowheads="1"/>
            </p:cNvSpPr>
            <p:nvPr/>
          </p:nvSpPr>
          <p:spPr bwMode="auto">
            <a:xfrm>
              <a:off x="1371600" y="3581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Oval 20"/>
            <p:cNvSpPr>
              <a:spLocks noChangeArrowheads="1"/>
            </p:cNvSpPr>
            <p:nvPr/>
          </p:nvSpPr>
          <p:spPr bwMode="auto">
            <a:xfrm>
              <a:off x="1371600" y="3962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2" name="Oval 21"/>
            <p:cNvSpPr>
              <a:spLocks noChangeArrowheads="1"/>
            </p:cNvSpPr>
            <p:nvPr/>
          </p:nvSpPr>
          <p:spPr bwMode="auto">
            <a:xfrm>
              <a:off x="1371600" y="4343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3" name="TextBox 28"/>
            <p:cNvSpPr txBox="1">
              <a:spLocks noChangeArrowheads="1"/>
            </p:cNvSpPr>
            <p:nvPr/>
          </p:nvSpPr>
          <p:spPr bwMode="auto">
            <a:xfrm>
              <a:off x="304800" y="3124200"/>
              <a:ext cx="11608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e1: acq(l1)</a:t>
              </a:r>
            </a:p>
          </p:txBody>
        </p:sp>
        <p:sp>
          <p:nvSpPr>
            <p:cNvPr id="45084" name="TextBox 29"/>
            <p:cNvSpPr txBox="1">
              <a:spLocks noChangeArrowheads="1"/>
            </p:cNvSpPr>
            <p:nvPr/>
          </p:nvSpPr>
          <p:spPr bwMode="auto">
            <a:xfrm>
              <a:off x="304800" y="3505200"/>
              <a:ext cx="119375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e2: acq(l2)</a:t>
              </a:r>
            </a:p>
          </p:txBody>
        </p:sp>
        <p:sp>
          <p:nvSpPr>
            <p:cNvPr id="45085" name="TextBox 30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14386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e3: rel(l2)</a:t>
              </a:r>
            </a:p>
          </p:txBody>
        </p:sp>
        <p:sp>
          <p:nvSpPr>
            <p:cNvPr id="45086" name="TextBox 31"/>
            <p:cNvSpPr txBox="1">
              <a:spLocks noChangeArrowheads="1"/>
            </p:cNvSpPr>
            <p:nvPr/>
          </p:nvSpPr>
          <p:spPr bwMode="auto">
            <a:xfrm>
              <a:off x="304800" y="4267200"/>
              <a:ext cx="11110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e4: rel(l1)</a:t>
              </a:r>
            </a:p>
          </p:txBody>
        </p:sp>
      </p:grpSp>
      <p:grpSp>
        <p:nvGrpSpPr>
          <p:cNvPr id="45070" name="Group 38"/>
          <p:cNvGrpSpPr>
            <a:grpSpLocks/>
          </p:cNvGrpSpPr>
          <p:nvPr/>
        </p:nvGrpSpPr>
        <p:grpSpPr bwMode="auto">
          <a:xfrm>
            <a:off x="1905000" y="4572000"/>
            <a:ext cx="1219200" cy="1481138"/>
            <a:chOff x="304800" y="3124200"/>
            <a:chExt cx="1219200" cy="1481649"/>
          </a:xfrm>
        </p:grpSpPr>
        <p:sp>
          <p:nvSpPr>
            <p:cNvPr id="45071" name="Oval 39"/>
            <p:cNvSpPr>
              <a:spLocks noChangeArrowheads="1"/>
            </p:cNvSpPr>
            <p:nvPr/>
          </p:nvSpPr>
          <p:spPr bwMode="auto">
            <a:xfrm>
              <a:off x="1371600" y="3200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2" name="Oval 40"/>
            <p:cNvSpPr>
              <a:spLocks noChangeArrowheads="1"/>
            </p:cNvSpPr>
            <p:nvPr/>
          </p:nvSpPr>
          <p:spPr bwMode="auto">
            <a:xfrm>
              <a:off x="1371600" y="3581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3" name="Oval 41"/>
            <p:cNvSpPr>
              <a:spLocks noChangeArrowheads="1"/>
            </p:cNvSpPr>
            <p:nvPr/>
          </p:nvSpPr>
          <p:spPr bwMode="auto">
            <a:xfrm>
              <a:off x="1371600" y="3962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4" name="Oval 42"/>
            <p:cNvSpPr>
              <a:spLocks noChangeArrowheads="1"/>
            </p:cNvSpPr>
            <p:nvPr/>
          </p:nvSpPr>
          <p:spPr bwMode="auto">
            <a:xfrm>
              <a:off x="1371600" y="4343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5" name="TextBox 43"/>
            <p:cNvSpPr txBox="1">
              <a:spLocks noChangeArrowheads="1"/>
            </p:cNvSpPr>
            <p:nvPr/>
          </p:nvSpPr>
          <p:spPr bwMode="auto">
            <a:xfrm>
              <a:off x="304800" y="3124200"/>
              <a:ext cx="1193756" cy="338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e5: acq(l2)</a:t>
              </a:r>
            </a:p>
          </p:txBody>
        </p:sp>
        <p:sp>
          <p:nvSpPr>
            <p:cNvPr id="45076" name="TextBox 44"/>
            <p:cNvSpPr txBox="1">
              <a:spLocks noChangeArrowheads="1"/>
            </p:cNvSpPr>
            <p:nvPr/>
          </p:nvSpPr>
          <p:spPr bwMode="auto">
            <a:xfrm>
              <a:off x="304800" y="3505200"/>
              <a:ext cx="119375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e6: acq(l1)</a:t>
              </a:r>
            </a:p>
          </p:txBody>
        </p:sp>
        <p:sp>
          <p:nvSpPr>
            <p:cNvPr id="45077" name="TextBox 45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14386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e7: rel(l1)</a:t>
              </a:r>
            </a:p>
          </p:txBody>
        </p:sp>
        <p:sp>
          <p:nvSpPr>
            <p:cNvPr id="45078" name="TextBox 46"/>
            <p:cNvSpPr txBox="1">
              <a:spLocks noChangeArrowheads="1"/>
            </p:cNvSpPr>
            <p:nvPr/>
          </p:nvSpPr>
          <p:spPr bwMode="auto">
            <a:xfrm>
              <a:off x="304800" y="4267200"/>
              <a:ext cx="1143863" cy="338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e8: rel(l2)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9764A9-A0AA-4C19-8B56-6FA6FFF4E6BF}" type="slidenum">
              <a:rPr lang="en-US"/>
              <a:pPr/>
              <a:t>29</a:t>
            </a:fld>
            <a:endParaRPr lang="en-US"/>
          </a:p>
        </p:txBody>
      </p:sp>
      <p:cxnSp>
        <p:nvCxnSpPr>
          <p:cNvPr id="46084" name="Straight Arrow Connector 5"/>
          <p:cNvCxnSpPr>
            <a:cxnSpLocks noChangeShapeType="1"/>
            <a:endCxn id="46085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6085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TextBox 9"/>
          <p:cNvSpPr txBox="1">
            <a:spLocks noChangeArrowheads="1"/>
          </p:cNvSpPr>
          <p:nvPr/>
        </p:nvSpPr>
        <p:spPr bwMode="auto">
          <a:xfrm>
            <a:off x="914400" y="3200400"/>
            <a:ext cx="3905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e1</a:t>
            </a:r>
          </a:p>
        </p:txBody>
      </p:sp>
      <p:sp>
        <p:nvSpPr>
          <p:cNvPr id="46087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46088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46089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46090" name="TextBox 28"/>
          <p:cNvSpPr txBox="1">
            <a:spLocks noChangeArrowheads="1"/>
          </p:cNvSpPr>
          <p:nvPr/>
        </p:nvSpPr>
        <p:spPr bwMode="auto">
          <a:xfrm>
            <a:off x="762000" y="5634038"/>
            <a:ext cx="2211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}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Correctness and Debugging Projects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Static Analysis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Annotations</a:t>
            </a:r>
          </a:p>
          <a:p>
            <a:r>
              <a:rPr lang="en-US" sz="2400" smtClean="0">
                <a:ea typeface="ＭＳ Ｐゴシック" pitchFamily="34" charset="-128"/>
              </a:rPr>
              <a:t>Automatically generate test inputs for parallel programs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Concolic testing [DART, CUTE, jCUTE]</a:t>
            </a:r>
          </a:p>
          <a:p>
            <a:r>
              <a:rPr lang="en-US" sz="2400" smtClean="0">
                <a:ea typeface="ＭＳ Ｐゴシック" pitchFamily="34" charset="-128"/>
              </a:rPr>
              <a:t>Automatically generate schedules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Model Checking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Active Random Testing</a:t>
            </a:r>
          </a:p>
          <a:p>
            <a:r>
              <a:rPr lang="en-US" sz="2400" smtClean="0">
                <a:ea typeface="ＭＳ Ｐゴシック" pitchFamily="34" charset="-128"/>
              </a:rPr>
              <a:t>Debugging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Record/replay and checkpointing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Localize the bug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Floating point debugging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A585F-092A-44D3-B362-D005FEE98BC7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EC80E6-D47A-4F75-A64D-9385C75BF073}" type="slidenum">
              <a:rPr lang="en-US"/>
              <a:pPr/>
              <a:t>30</a:t>
            </a:fld>
            <a:endParaRPr lang="en-US"/>
          </a:p>
        </p:txBody>
      </p:sp>
      <p:cxnSp>
        <p:nvCxnSpPr>
          <p:cNvPr id="47108" name="Straight Arrow Connector 5"/>
          <p:cNvCxnSpPr>
            <a:cxnSpLocks noChangeShapeType="1"/>
            <a:endCxn id="47109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7109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TextBox 9"/>
          <p:cNvSpPr txBox="1">
            <a:spLocks noChangeArrowheads="1"/>
          </p:cNvSpPr>
          <p:nvPr/>
        </p:nvSpPr>
        <p:spPr bwMode="auto">
          <a:xfrm>
            <a:off x="914400" y="3200400"/>
            <a:ext cx="3905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e1</a:t>
            </a:r>
          </a:p>
        </p:txBody>
      </p:sp>
      <p:sp>
        <p:nvSpPr>
          <p:cNvPr id="47111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47112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47113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47114" name="TextBox 28"/>
          <p:cNvSpPr txBox="1">
            <a:spLocks noChangeArrowheads="1"/>
          </p:cNvSpPr>
          <p:nvPr/>
        </p:nvSpPr>
        <p:spPr bwMode="auto">
          <a:xfrm>
            <a:off x="762000" y="5634038"/>
            <a:ext cx="2211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} </a:t>
            </a:r>
          </a:p>
        </p:txBody>
      </p:sp>
      <p:cxnSp>
        <p:nvCxnSpPr>
          <p:cNvPr id="47115" name="Straight Arrow Connector 14"/>
          <p:cNvCxnSpPr>
            <a:cxnSpLocks noChangeShapeType="1"/>
          </p:cNvCxnSpPr>
          <p:nvPr/>
        </p:nvCxnSpPr>
        <p:spPr bwMode="auto">
          <a:xfrm flipV="1">
            <a:off x="1501775" y="1752600"/>
            <a:ext cx="6346825" cy="165417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ABA118-3C12-4130-BE08-16CFC24F62C8}" type="slidenum">
              <a:rPr lang="en-US"/>
              <a:pPr/>
              <a:t>31</a:t>
            </a:fld>
            <a:endParaRPr lang="en-US"/>
          </a:p>
        </p:txBody>
      </p:sp>
      <p:cxnSp>
        <p:nvCxnSpPr>
          <p:cNvPr id="48132" name="Straight Arrow Connector 5"/>
          <p:cNvCxnSpPr>
            <a:cxnSpLocks noChangeShapeType="1"/>
            <a:endCxn id="48133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8133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48135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48136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48137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pic>
        <p:nvPicPr>
          <p:cNvPr id="48138" name="Picture 15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810000"/>
            <a:ext cx="1519238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A78F16-590F-4CEA-8939-6D5B6614D4E5}" type="slidenum">
              <a:rPr lang="en-US"/>
              <a:pPr/>
              <a:t>32</a:t>
            </a:fld>
            <a:endParaRPr lang="en-US"/>
          </a:p>
        </p:txBody>
      </p:sp>
      <p:cxnSp>
        <p:nvCxnSpPr>
          <p:cNvPr id="49156" name="Straight Arrow Connector 5"/>
          <p:cNvCxnSpPr>
            <a:cxnSpLocks noChangeShapeType="1"/>
            <a:endCxn id="49157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9157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49159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49160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49161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cxnSp>
        <p:nvCxnSpPr>
          <p:cNvPr id="49162" name="Straight Arrow Connector 6"/>
          <p:cNvCxnSpPr>
            <a:cxnSpLocks noChangeShapeType="1"/>
          </p:cNvCxnSpPr>
          <p:nvPr/>
        </p:nvCxnSpPr>
        <p:spPr bwMode="auto">
          <a:xfrm rot="5400000">
            <a:off x="2096294" y="2323306"/>
            <a:ext cx="838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9163" name="TextBox 12"/>
          <p:cNvSpPr txBox="1">
            <a:spLocks noChangeArrowheads="1"/>
          </p:cNvSpPr>
          <p:nvPr/>
        </p:nvSpPr>
        <p:spPr bwMode="auto">
          <a:xfrm>
            <a:off x="20574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2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A455AE-0323-42F5-AC95-771B6B76B7EB}" type="slidenum">
              <a:rPr lang="en-US"/>
              <a:pPr/>
              <a:t>33</a:t>
            </a:fld>
            <a:endParaRPr lang="en-US"/>
          </a:p>
        </p:txBody>
      </p:sp>
      <p:cxnSp>
        <p:nvCxnSpPr>
          <p:cNvPr id="50180" name="Straight Arrow Connector 5"/>
          <p:cNvCxnSpPr>
            <a:cxnSpLocks noChangeShapeType="1"/>
            <a:endCxn id="50181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0181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50183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50184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50185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cxnSp>
        <p:nvCxnSpPr>
          <p:cNvPr id="50186" name="Straight Arrow Connector 6"/>
          <p:cNvCxnSpPr>
            <a:cxnSpLocks noChangeShapeType="1"/>
          </p:cNvCxnSpPr>
          <p:nvPr/>
        </p:nvCxnSpPr>
        <p:spPr bwMode="auto">
          <a:xfrm rot="5400000">
            <a:off x="2096294" y="2323306"/>
            <a:ext cx="838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0187" name="TextBox 12"/>
          <p:cNvSpPr txBox="1">
            <a:spLocks noChangeArrowheads="1"/>
          </p:cNvSpPr>
          <p:nvPr/>
        </p:nvSpPr>
        <p:spPr bwMode="auto">
          <a:xfrm>
            <a:off x="20574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2</a:t>
            </a:r>
          </a:p>
        </p:txBody>
      </p:sp>
      <p:cxnSp>
        <p:nvCxnSpPr>
          <p:cNvPr id="50188" name="Straight Arrow Connector 6"/>
          <p:cNvCxnSpPr>
            <a:cxnSpLocks noChangeShapeType="1"/>
          </p:cNvCxnSpPr>
          <p:nvPr/>
        </p:nvCxnSpPr>
        <p:spPr bwMode="auto">
          <a:xfrm rot="5400000">
            <a:off x="2401094" y="3085306"/>
            <a:ext cx="2362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0189" name="TextBox 12"/>
          <p:cNvSpPr txBox="1">
            <a:spLocks noChangeArrowheads="1"/>
          </p:cNvSpPr>
          <p:nvPr/>
        </p:nvSpPr>
        <p:spPr bwMode="auto">
          <a:xfrm>
            <a:off x="30480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3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4C878D-A33D-4DB8-99E9-2982058F1350}" type="slidenum">
              <a:rPr lang="en-US"/>
              <a:pPr/>
              <a:t>34</a:t>
            </a:fld>
            <a:endParaRPr lang="en-US"/>
          </a:p>
        </p:txBody>
      </p:sp>
      <p:cxnSp>
        <p:nvCxnSpPr>
          <p:cNvPr id="51204" name="Straight Arrow Connector 5"/>
          <p:cNvCxnSpPr>
            <a:cxnSpLocks noChangeShapeType="1"/>
            <a:endCxn id="51205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05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51207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51208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51209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cxnSp>
        <p:nvCxnSpPr>
          <p:cNvPr id="51210" name="Straight Arrow Connector 6"/>
          <p:cNvCxnSpPr>
            <a:cxnSpLocks noChangeShapeType="1"/>
          </p:cNvCxnSpPr>
          <p:nvPr/>
        </p:nvCxnSpPr>
        <p:spPr bwMode="auto">
          <a:xfrm rot="5400000">
            <a:off x="2096294" y="2323306"/>
            <a:ext cx="838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11" name="TextBox 12"/>
          <p:cNvSpPr txBox="1">
            <a:spLocks noChangeArrowheads="1"/>
          </p:cNvSpPr>
          <p:nvPr/>
        </p:nvSpPr>
        <p:spPr bwMode="auto">
          <a:xfrm>
            <a:off x="20574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2</a:t>
            </a:r>
          </a:p>
        </p:txBody>
      </p:sp>
      <p:cxnSp>
        <p:nvCxnSpPr>
          <p:cNvPr id="51212" name="Straight Arrow Connector 6"/>
          <p:cNvCxnSpPr>
            <a:cxnSpLocks noChangeShapeType="1"/>
          </p:cNvCxnSpPr>
          <p:nvPr/>
        </p:nvCxnSpPr>
        <p:spPr bwMode="auto">
          <a:xfrm rot="5400000">
            <a:off x="2401094" y="3085306"/>
            <a:ext cx="2362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13" name="TextBox 12"/>
          <p:cNvSpPr txBox="1">
            <a:spLocks noChangeArrowheads="1"/>
          </p:cNvSpPr>
          <p:nvPr/>
        </p:nvSpPr>
        <p:spPr bwMode="auto">
          <a:xfrm>
            <a:off x="30480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3</a:t>
            </a:r>
          </a:p>
        </p:txBody>
      </p:sp>
      <p:sp>
        <p:nvSpPr>
          <p:cNvPr id="51214" name="Oval 8"/>
          <p:cNvSpPr>
            <a:spLocks noChangeArrowheads="1"/>
          </p:cNvSpPr>
          <p:nvPr/>
        </p:nvSpPr>
        <p:spPr bwMode="auto">
          <a:xfrm>
            <a:off x="4419600" y="48768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TextBox 10"/>
          <p:cNvSpPr txBox="1">
            <a:spLocks noChangeArrowheads="1"/>
          </p:cNvSpPr>
          <p:nvPr/>
        </p:nvSpPr>
        <p:spPr bwMode="auto">
          <a:xfrm>
            <a:off x="4572000" y="4800600"/>
            <a:ext cx="422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</a:t>
            </a:r>
          </a:p>
        </p:txBody>
      </p:sp>
      <p:cxnSp>
        <p:nvCxnSpPr>
          <p:cNvPr id="51216" name="Straight Arrow Connector 6"/>
          <p:cNvCxnSpPr>
            <a:cxnSpLocks noChangeShapeType="1"/>
          </p:cNvCxnSpPr>
          <p:nvPr/>
        </p:nvCxnSpPr>
        <p:spPr bwMode="auto">
          <a:xfrm rot="5400000">
            <a:off x="3010694" y="3390106"/>
            <a:ext cx="2971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17" name="TextBox 12"/>
          <p:cNvSpPr txBox="1">
            <a:spLocks noChangeArrowheads="1"/>
          </p:cNvSpPr>
          <p:nvPr/>
        </p:nvSpPr>
        <p:spPr bwMode="auto">
          <a:xfrm>
            <a:off x="3962400" y="1524000"/>
            <a:ext cx="966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4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1576A3-2600-49E5-BBEB-FD32917BEC7C}" type="slidenum">
              <a:rPr lang="en-US"/>
              <a:pPr/>
              <a:t>35</a:t>
            </a:fld>
            <a:endParaRPr lang="en-US"/>
          </a:p>
        </p:txBody>
      </p:sp>
      <p:cxnSp>
        <p:nvCxnSpPr>
          <p:cNvPr id="52228" name="Straight Arrow Connector 5"/>
          <p:cNvCxnSpPr>
            <a:cxnSpLocks noChangeShapeType="1"/>
            <a:endCxn id="52229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229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52231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52232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52233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cxnSp>
        <p:nvCxnSpPr>
          <p:cNvPr id="52234" name="Straight Arrow Connector 6"/>
          <p:cNvCxnSpPr>
            <a:cxnSpLocks noChangeShapeType="1"/>
          </p:cNvCxnSpPr>
          <p:nvPr/>
        </p:nvCxnSpPr>
        <p:spPr bwMode="auto">
          <a:xfrm rot="5400000">
            <a:off x="2096294" y="2323306"/>
            <a:ext cx="838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235" name="TextBox 12"/>
          <p:cNvSpPr txBox="1">
            <a:spLocks noChangeArrowheads="1"/>
          </p:cNvSpPr>
          <p:nvPr/>
        </p:nvSpPr>
        <p:spPr bwMode="auto">
          <a:xfrm>
            <a:off x="20574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2</a:t>
            </a:r>
          </a:p>
        </p:txBody>
      </p:sp>
      <p:cxnSp>
        <p:nvCxnSpPr>
          <p:cNvPr id="52236" name="Straight Arrow Connector 6"/>
          <p:cNvCxnSpPr>
            <a:cxnSpLocks noChangeShapeType="1"/>
          </p:cNvCxnSpPr>
          <p:nvPr/>
        </p:nvCxnSpPr>
        <p:spPr bwMode="auto">
          <a:xfrm rot="5400000">
            <a:off x="2401094" y="3085306"/>
            <a:ext cx="2362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237" name="TextBox 12"/>
          <p:cNvSpPr txBox="1">
            <a:spLocks noChangeArrowheads="1"/>
          </p:cNvSpPr>
          <p:nvPr/>
        </p:nvSpPr>
        <p:spPr bwMode="auto">
          <a:xfrm>
            <a:off x="30480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3</a:t>
            </a:r>
          </a:p>
        </p:txBody>
      </p:sp>
      <p:sp>
        <p:nvSpPr>
          <p:cNvPr id="52238" name="Oval 8"/>
          <p:cNvSpPr>
            <a:spLocks noChangeArrowheads="1"/>
          </p:cNvSpPr>
          <p:nvPr/>
        </p:nvSpPr>
        <p:spPr bwMode="auto">
          <a:xfrm>
            <a:off x="4419600" y="48768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TextBox 10"/>
          <p:cNvSpPr txBox="1">
            <a:spLocks noChangeArrowheads="1"/>
          </p:cNvSpPr>
          <p:nvPr/>
        </p:nvSpPr>
        <p:spPr bwMode="auto">
          <a:xfrm>
            <a:off x="4572000" y="4800600"/>
            <a:ext cx="422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</a:t>
            </a:r>
          </a:p>
        </p:txBody>
      </p:sp>
      <p:cxnSp>
        <p:nvCxnSpPr>
          <p:cNvPr id="52240" name="Straight Arrow Connector 6"/>
          <p:cNvCxnSpPr>
            <a:cxnSpLocks noChangeShapeType="1"/>
          </p:cNvCxnSpPr>
          <p:nvPr/>
        </p:nvCxnSpPr>
        <p:spPr bwMode="auto">
          <a:xfrm rot="5400000">
            <a:off x="3010694" y="3390106"/>
            <a:ext cx="2971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241" name="TextBox 12"/>
          <p:cNvSpPr txBox="1">
            <a:spLocks noChangeArrowheads="1"/>
          </p:cNvSpPr>
          <p:nvPr/>
        </p:nvSpPr>
        <p:spPr bwMode="auto">
          <a:xfrm>
            <a:off x="3962400" y="1524000"/>
            <a:ext cx="966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4</a:t>
            </a:r>
          </a:p>
        </p:txBody>
      </p:sp>
      <p:cxnSp>
        <p:nvCxnSpPr>
          <p:cNvPr id="52242" name="Straight Arrow Connector 14"/>
          <p:cNvCxnSpPr>
            <a:cxnSpLocks noChangeShapeType="1"/>
            <a:endCxn id="52238" idx="7"/>
          </p:cNvCxnSpPr>
          <p:nvPr/>
        </p:nvCxnSpPr>
        <p:spPr bwMode="auto">
          <a:xfrm rot="10800000" flipV="1">
            <a:off x="4549775" y="2438400"/>
            <a:ext cx="3298825" cy="246062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Generic Algorithm: Active Random Scheduler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322A6F-3077-40E8-986D-A5BB7B942343}" type="slidenum">
              <a:rPr lang="en-US"/>
              <a:pPr/>
              <a:t>36</a:t>
            </a:fld>
            <a:endParaRPr lang="en-US"/>
          </a:p>
        </p:txBody>
      </p:sp>
      <p:cxnSp>
        <p:nvCxnSpPr>
          <p:cNvPr id="53252" name="Straight Arrow Connector 5"/>
          <p:cNvCxnSpPr>
            <a:cxnSpLocks noChangeShapeType="1"/>
            <a:endCxn id="53253" idx="0"/>
          </p:cNvCxnSpPr>
          <p:nvPr/>
        </p:nvCxnSpPr>
        <p:spPr bwMode="auto">
          <a:xfrm rot="5400000">
            <a:off x="762001" y="2590800"/>
            <a:ext cx="1371600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3253" name="Oval 7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TextBox 11"/>
          <p:cNvSpPr txBox="1">
            <a:spLocks noChangeArrowheads="1"/>
          </p:cNvSpPr>
          <p:nvPr/>
        </p:nvSpPr>
        <p:spPr bwMode="auto">
          <a:xfrm>
            <a:off x="990600" y="1524000"/>
            <a:ext cx="927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1</a:t>
            </a:r>
          </a:p>
        </p:txBody>
      </p:sp>
      <p:sp>
        <p:nvSpPr>
          <p:cNvPr id="53255" name="TextBox 16"/>
          <p:cNvSpPr txBox="1">
            <a:spLocks noChangeArrowheads="1"/>
          </p:cNvSpPr>
          <p:nvPr/>
        </p:nvSpPr>
        <p:spPr bwMode="auto">
          <a:xfrm>
            <a:off x="6934200" y="144780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EA= {e1}</a:t>
            </a:r>
          </a:p>
        </p:txBody>
      </p:sp>
      <p:sp>
        <p:nvSpPr>
          <p:cNvPr id="53256" name="TextBox 17"/>
          <p:cNvSpPr txBox="1">
            <a:spLocks noChangeArrowheads="1"/>
          </p:cNvSpPr>
          <p:nvPr/>
        </p:nvSpPr>
        <p:spPr bwMode="auto">
          <a:xfrm>
            <a:off x="6934200" y="20574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EP= {e2}</a:t>
            </a:r>
          </a:p>
        </p:txBody>
      </p:sp>
      <p:sp>
        <p:nvSpPr>
          <p:cNvPr id="53257" name="TextBox 10"/>
          <p:cNvSpPr txBox="1">
            <a:spLocks noChangeArrowheads="1"/>
          </p:cNvSpPr>
          <p:nvPr/>
        </p:nvSpPr>
        <p:spPr bwMode="auto">
          <a:xfrm>
            <a:off x="762000" y="5634038"/>
            <a:ext cx="2608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Postponed= { e1 } </a:t>
            </a:r>
          </a:p>
        </p:txBody>
      </p:sp>
      <p:cxnSp>
        <p:nvCxnSpPr>
          <p:cNvPr id="53258" name="Straight Arrow Connector 6"/>
          <p:cNvCxnSpPr>
            <a:cxnSpLocks noChangeShapeType="1"/>
          </p:cNvCxnSpPr>
          <p:nvPr/>
        </p:nvCxnSpPr>
        <p:spPr bwMode="auto">
          <a:xfrm rot="5400000">
            <a:off x="2096294" y="2323306"/>
            <a:ext cx="838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3259" name="TextBox 12"/>
          <p:cNvSpPr txBox="1">
            <a:spLocks noChangeArrowheads="1"/>
          </p:cNvSpPr>
          <p:nvPr/>
        </p:nvSpPr>
        <p:spPr bwMode="auto">
          <a:xfrm>
            <a:off x="20574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2</a:t>
            </a:r>
          </a:p>
        </p:txBody>
      </p:sp>
      <p:cxnSp>
        <p:nvCxnSpPr>
          <p:cNvPr id="53260" name="Straight Arrow Connector 6"/>
          <p:cNvCxnSpPr>
            <a:cxnSpLocks noChangeShapeType="1"/>
          </p:cNvCxnSpPr>
          <p:nvPr/>
        </p:nvCxnSpPr>
        <p:spPr bwMode="auto">
          <a:xfrm rot="5400000">
            <a:off x="2401094" y="3085306"/>
            <a:ext cx="23622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3261" name="TextBox 12"/>
          <p:cNvSpPr txBox="1">
            <a:spLocks noChangeArrowheads="1"/>
          </p:cNvSpPr>
          <p:nvPr/>
        </p:nvSpPr>
        <p:spPr bwMode="auto">
          <a:xfrm>
            <a:off x="3048000" y="1524000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3</a:t>
            </a:r>
          </a:p>
        </p:txBody>
      </p:sp>
      <p:sp>
        <p:nvSpPr>
          <p:cNvPr id="53262" name="Oval 8"/>
          <p:cNvSpPr>
            <a:spLocks noChangeArrowheads="1"/>
          </p:cNvSpPr>
          <p:nvPr/>
        </p:nvSpPr>
        <p:spPr bwMode="auto">
          <a:xfrm>
            <a:off x="4419600" y="4876800"/>
            <a:ext cx="152400" cy="152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TextBox 10"/>
          <p:cNvSpPr txBox="1">
            <a:spLocks noChangeArrowheads="1"/>
          </p:cNvSpPr>
          <p:nvPr/>
        </p:nvSpPr>
        <p:spPr bwMode="auto">
          <a:xfrm>
            <a:off x="4572000" y="4800600"/>
            <a:ext cx="422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e2</a:t>
            </a:r>
          </a:p>
        </p:txBody>
      </p:sp>
      <p:cxnSp>
        <p:nvCxnSpPr>
          <p:cNvPr id="53264" name="Straight Arrow Connector 6"/>
          <p:cNvCxnSpPr>
            <a:cxnSpLocks noChangeShapeType="1"/>
          </p:cNvCxnSpPr>
          <p:nvPr/>
        </p:nvCxnSpPr>
        <p:spPr bwMode="auto">
          <a:xfrm rot="5400000">
            <a:off x="3010694" y="3390106"/>
            <a:ext cx="29718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3265" name="TextBox 12"/>
          <p:cNvSpPr txBox="1">
            <a:spLocks noChangeArrowheads="1"/>
          </p:cNvSpPr>
          <p:nvPr/>
        </p:nvSpPr>
        <p:spPr bwMode="auto">
          <a:xfrm>
            <a:off x="3962400" y="1524000"/>
            <a:ext cx="966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Thread 4</a:t>
            </a:r>
          </a:p>
        </p:txBody>
      </p:sp>
      <p:cxnSp>
        <p:nvCxnSpPr>
          <p:cNvPr id="53266" name="Straight Arrow Connector 14"/>
          <p:cNvCxnSpPr>
            <a:cxnSpLocks noChangeShapeType="1"/>
            <a:endCxn id="53262" idx="3"/>
          </p:cNvCxnSpPr>
          <p:nvPr/>
        </p:nvCxnSpPr>
        <p:spPr bwMode="auto">
          <a:xfrm flipV="1">
            <a:off x="3048000" y="5006975"/>
            <a:ext cx="1393825" cy="86042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22" name="Oval Callout 21"/>
          <p:cNvSpPr/>
          <p:nvPr/>
        </p:nvSpPr>
        <p:spPr bwMode="auto">
          <a:xfrm>
            <a:off x="5410200" y="4191000"/>
            <a:ext cx="2590800" cy="1828800"/>
          </a:xfrm>
          <a:prstGeom prst="wedgeEllipseCallout">
            <a:avLst>
              <a:gd name="adj1" fmla="val -115629"/>
              <a:gd name="adj2" fmla="val 20916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Bug?</a:t>
            </a:r>
          </a:p>
          <a:p>
            <a:r>
              <a:rPr lang="en-US" sz="1600"/>
              <a:t>Bug </a:t>
            </a:r>
            <a:r>
              <a:rPr lang="en-US" sz="1600">
                <a:latin typeface="Lucida Grande" pitchFamily="-112" charset="0"/>
              </a:rPr>
              <a:t>ε</a:t>
            </a:r>
            <a:r>
              <a:rPr lang="en-US" sz="1600"/>
              <a:t> {Race, Deadlock, </a:t>
            </a:r>
          </a:p>
          <a:p>
            <a:r>
              <a:rPr lang="en-US" sz="1600"/>
              <a:t>Atomicity Violation, …}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Instance: RACEFUZZER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RaceFuzzer: Race directed random testing</a:t>
            </a:r>
          </a:p>
          <a:p>
            <a:r>
              <a:rPr lang="en-US" smtClean="0">
                <a:ea typeface="ＭＳ Ｐゴシック" pitchFamily="34" charset="-128"/>
              </a:rPr>
              <a:t>STEP1: Use an existing technique to find set of pairs of events that could potentially race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We use hybrid dynamic race detection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Static race detection can also be used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Events are approximated using program statements	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C58A17-1310-4D94-BDC5-D6AD10A9A103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Instance: RACEFUZZER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RaceFuzzer: Race directed random testing</a:t>
            </a:r>
          </a:p>
          <a:p>
            <a:r>
              <a:rPr lang="en-US" smtClean="0">
                <a:ea typeface="ＭＳ Ｐゴシック" pitchFamily="34" charset="-128"/>
              </a:rPr>
              <a:t>STEP1: Use an existing technique to find set of pairs of events that could potentially race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We use hybrid dynamic race detection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Static race detection can also be used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Events are approximated using program statements	</a:t>
            </a:r>
          </a:p>
          <a:p>
            <a:r>
              <a:rPr lang="en-US" smtClean="0">
                <a:ea typeface="ＭＳ Ｐゴシック" pitchFamily="34" charset="-128"/>
              </a:rPr>
              <a:t>STEP2: Bias a random scheduler so that two events under race can be executed temporally next to each other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155B40-9BD9-4836-8E29-620194109335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5632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8B8069-B989-4898-B9FA-B07E815EEE12}" type="slidenum">
              <a:rPr lang="en-US"/>
              <a:pPr/>
              <a:t>39</a:t>
            </a:fld>
            <a:endParaRPr lang="en-US"/>
          </a:p>
        </p:txBody>
      </p:sp>
      <p:sp>
        <p:nvSpPr>
          <p:cNvPr id="5632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56327" name="TextBox 6"/>
          <p:cNvSpPr txBox="1">
            <a:spLocks noChangeArrowheads="1"/>
          </p:cNvSpPr>
          <p:nvPr/>
        </p:nvSpPr>
        <p:spPr bwMode="auto">
          <a:xfrm>
            <a:off x="838200" y="6019800"/>
            <a:ext cx="7083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Run ERASER: Statement pair (s5,s6) are in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Correctness and Debugging Projects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Static Analysis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Annotations</a:t>
            </a:r>
          </a:p>
          <a:p>
            <a:r>
              <a:rPr lang="en-US" sz="2400" smtClean="0">
                <a:ea typeface="ＭＳ Ｐゴシック" pitchFamily="34" charset="-128"/>
              </a:rPr>
              <a:t>Automatically generate test inputs for parallel programs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Concolic testing [DART, CUTE, jCUTE]</a:t>
            </a:r>
          </a:p>
          <a:p>
            <a:r>
              <a:rPr lang="en-US" sz="2400" smtClean="0">
                <a:ea typeface="ＭＳ Ｐゴシック" pitchFamily="34" charset="-128"/>
              </a:rPr>
              <a:t>Automatically generate schedules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Model Checking</a:t>
            </a:r>
          </a:p>
          <a:p>
            <a:pPr lvl="1"/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Active Random Testing</a:t>
            </a:r>
          </a:p>
          <a:p>
            <a:r>
              <a:rPr lang="en-US" sz="2400" smtClean="0">
                <a:ea typeface="ＭＳ Ｐゴシック" pitchFamily="34" charset="-128"/>
              </a:rPr>
              <a:t>Debugging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Record/replay and checkpointing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Localize the bug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Floating point debugging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1B9EA1-E619-4742-938F-AB365360C5C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5734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5F65FC-CAA9-4BCE-AFF1-6536BEFA758F}" type="slidenum">
              <a:rPr lang="en-US"/>
              <a:pPr/>
              <a:t>40</a:t>
            </a:fld>
            <a:endParaRPr lang="en-US"/>
          </a:p>
        </p:txBody>
      </p:sp>
      <p:sp>
        <p:nvSpPr>
          <p:cNvPr id="5734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57351" name="TextBox 6"/>
          <p:cNvSpPr txBox="1">
            <a:spLocks noChangeArrowheads="1"/>
          </p:cNvSpPr>
          <p:nvPr/>
        </p:nvSpPr>
        <p:spPr bwMode="auto">
          <a:xfrm>
            <a:off x="838200" y="6019800"/>
            <a:ext cx="7083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Run ERASER: Statement pair (s5,s6) are in race</a:t>
            </a:r>
          </a:p>
        </p:txBody>
      </p:sp>
      <p:cxnSp>
        <p:nvCxnSpPr>
          <p:cNvPr id="57352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1600200" y="3200400"/>
            <a:ext cx="1295400" cy="990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5837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360F2D-6E42-4A10-9457-EA080500150D}" type="slidenum">
              <a:rPr lang="en-US"/>
              <a:pPr/>
              <a:t>41</a:t>
            </a:fld>
            <a:endParaRPr lang="en-US"/>
          </a:p>
        </p:txBody>
      </p:sp>
      <p:sp>
        <p:nvSpPr>
          <p:cNvPr id="5837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cxnSp>
        <p:nvCxnSpPr>
          <p:cNvPr id="5837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1600200" y="3200400"/>
            <a:ext cx="1295400" cy="990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5943600"/>
            <a:ext cx="5911850" cy="461963"/>
          </a:xfrm>
          <a:prstGeom prst="rect">
            <a:avLst/>
          </a:prstGeom>
          <a:gradFill rotWithShape="1">
            <a:gsLst>
              <a:gs pos="0">
                <a:srgbClr val="E0FFF4"/>
              </a:gs>
              <a:gs pos="64999">
                <a:srgbClr val="B2FFE3"/>
              </a:gs>
              <a:gs pos="100000">
                <a:srgbClr val="90FFDA"/>
              </a:gs>
            </a:gsLst>
            <a:lin ang="5400000" scaled="1"/>
          </a:gradFill>
          <a:ln w="9525">
            <a:solidFill>
              <a:srgbClr val="00CC98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Goal: Create a trace exhibiting the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5939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94297C-C73D-46D0-AB25-885EB812A7ED}" type="slidenum">
              <a:rPr lang="en-US"/>
              <a:pPr/>
              <a:t>42</a:t>
            </a:fld>
            <a:endParaRPr lang="en-US"/>
          </a:p>
        </p:txBody>
      </p:sp>
      <p:sp>
        <p:nvSpPr>
          <p:cNvPr id="5939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cxnSp>
        <p:nvCxnSpPr>
          <p:cNvPr id="59399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1600200" y="3200400"/>
            <a:ext cx="1295400" cy="990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</a:t>
            </a: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Example Trace: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o1.f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s5:  o2.f = 1;</a:t>
            </a:r>
          </a:p>
        </p:txBody>
      </p:sp>
      <p:sp>
        <p:nvSpPr>
          <p:cNvPr id="59401" name="Freeform 24"/>
          <p:cNvSpPr>
            <a:spLocks noChangeArrowheads="1"/>
          </p:cNvSpPr>
          <p:nvPr/>
        </p:nvSpPr>
        <p:spPr bwMode="auto">
          <a:xfrm>
            <a:off x="6096000" y="4419600"/>
            <a:ext cx="330200" cy="371475"/>
          </a:xfrm>
          <a:custGeom>
            <a:avLst/>
            <a:gdLst>
              <a:gd name="T0" fmla="*/ 326165 w 330606"/>
              <a:gd name="T1" fmla="*/ 0 h 370991"/>
              <a:gd name="T2" fmla="*/ 2345 w 330606"/>
              <a:gd name="T3" fmla="*/ 202650 h 370991"/>
              <a:gd name="T4" fmla="*/ 312087 w 330606"/>
              <a:gd name="T5" fmla="*/ 376350 h 370991"/>
              <a:gd name="T6" fmla="*/ 312087 w 330606"/>
              <a:gd name="T7" fmla="*/ 376350 h 370991"/>
              <a:gd name="T8" fmla="*/ 0 60000 65536"/>
              <a:gd name="T9" fmla="*/ 0 60000 65536"/>
              <a:gd name="T10" fmla="*/ 0 60000 65536"/>
              <a:gd name="T11" fmla="*/ 0 60000 65536"/>
              <a:gd name="T12" fmla="*/ 0 w 330606"/>
              <a:gd name="T13" fmla="*/ 0 h 370991"/>
              <a:gd name="T14" fmla="*/ 330606 w 330606"/>
              <a:gd name="T15" fmla="*/ 370991 h 37099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0606" h="370991">
                <a:moveTo>
                  <a:pt x="330606" y="0"/>
                </a:moveTo>
                <a:cubicBezTo>
                  <a:pt x="167681" y="68966"/>
                  <a:pt x="4756" y="137932"/>
                  <a:pt x="2378" y="199764"/>
                </a:cubicBezTo>
                <a:cubicBezTo>
                  <a:pt x="0" y="261596"/>
                  <a:pt x="316335" y="370991"/>
                  <a:pt x="316335" y="37099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Callout 25"/>
          <p:cNvSpPr/>
          <p:nvPr/>
        </p:nvSpPr>
        <p:spPr bwMode="auto">
          <a:xfrm>
            <a:off x="3429000" y="3810000"/>
            <a:ext cx="2362200" cy="1219200"/>
          </a:xfrm>
          <a:prstGeom prst="wedgeEllipseCallout">
            <a:avLst>
              <a:gd name="adj1" fmla="val 63141"/>
              <a:gd name="adj2" fmla="val 11005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Racing Statements </a:t>
            </a:r>
          </a:p>
          <a:p>
            <a:r>
              <a:rPr lang="en-US" sz="1600"/>
              <a:t>Temporally Adjacent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52400" y="5943600"/>
            <a:ext cx="5911850" cy="461963"/>
          </a:xfrm>
          <a:prstGeom prst="rect">
            <a:avLst/>
          </a:prstGeom>
          <a:gradFill rotWithShape="1">
            <a:gsLst>
              <a:gs pos="0">
                <a:srgbClr val="E0FFF4"/>
              </a:gs>
              <a:gs pos="64999">
                <a:srgbClr val="B2FFE3"/>
              </a:gs>
              <a:gs pos="100000">
                <a:srgbClr val="90FFDA"/>
              </a:gs>
            </a:gsLst>
            <a:lin ang="5400000" scaled="1"/>
          </a:gradFill>
          <a:ln w="9525">
            <a:solidFill>
              <a:srgbClr val="00CC98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Goal: Create a trace exhibiting the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041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97930D-3BD6-4394-BE85-D537291E4641}" type="slidenum">
              <a:rPr lang="en-US"/>
              <a:pPr/>
              <a:t>43</a:t>
            </a:fld>
            <a:endParaRPr lang="en-US"/>
          </a:p>
        </p:txBody>
      </p:sp>
      <p:sp>
        <p:nvSpPr>
          <p:cNvPr id="6042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60423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pic>
        <p:nvPicPr>
          <p:cNvPr id="60425" name="Picture 15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4763" y="1828800"/>
            <a:ext cx="15192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144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750209-6917-47B7-9D28-78072EC81CB3}" type="slidenum">
              <a:rPr lang="en-US"/>
              <a:pPr/>
              <a:t>44</a:t>
            </a:fld>
            <a:endParaRPr lang="en-US"/>
          </a:p>
        </p:txBody>
      </p:sp>
      <p:sp>
        <p:nvSpPr>
          <p:cNvPr id="6144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61447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246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8A7BDA-2747-4A9B-AF27-915D0928FF5E}" type="slidenum">
              <a:rPr lang="en-US"/>
              <a:pPr/>
              <a:t>45</a:t>
            </a:fld>
            <a:endParaRPr lang="en-US"/>
          </a:p>
        </p:txBody>
      </p:sp>
      <p:sp>
        <p:nvSpPr>
          <p:cNvPr id="6246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62471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pic>
        <p:nvPicPr>
          <p:cNvPr id="62473" name="Picture 15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4763" y="1828800"/>
            <a:ext cx="15192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349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8773CE-37FA-40A5-AA8D-351F9EA97C31}" type="slidenum">
              <a:rPr lang="en-US"/>
              <a:pPr/>
              <a:t>46</a:t>
            </a:fld>
            <a:endParaRPr lang="en-US"/>
          </a:p>
        </p:txBody>
      </p:sp>
      <p:sp>
        <p:nvSpPr>
          <p:cNvPr id="6349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451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5DB40-5692-4147-883D-E50F976CF068}" type="slidenum">
              <a:rPr lang="en-US"/>
              <a:pPr/>
              <a:t>47</a:t>
            </a:fld>
            <a:endParaRPr lang="en-US"/>
          </a:p>
        </p:txBody>
      </p:sp>
      <p:sp>
        <p:nvSpPr>
          <p:cNvPr id="6451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pic>
        <p:nvPicPr>
          <p:cNvPr id="64521" name="Picture 8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4763" y="1828800"/>
            <a:ext cx="15192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553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5698D6-62CB-4B07-8B19-F5A7967F9F33}" type="slidenum">
              <a:rPr lang="en-US"/>
              <a:pPr/>
              <a:t>48</a:t>
            </a:fld>
            <a:endParaRPr lang="en-US"/>
          </a:p>
        </p:txBody>
      </p:sp>
      <p:sp>
        <p:nvSpPr>
          <p:cNvPr id="6554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656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304B69-0067-4DC9-8FD6-784C01C3512B}" type="slidenum">
              <a:rPr lang="en-US"/>
              <a:pPr/>
              <a:t>49</a:t>
            </a:fld>
            <a:endParaRPr lang="en-US"/>
          </a:p>
        </p:txBody>
      </p:sp>
      <p:sp>
        <p:nvSpPr>
          <p:cNvPr id="6656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cxnSp>
        <p:nvCxnSpPr>
          <p:cNvPr id="66569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6210300" y="1181100"/>
            <a:ext cx="17526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Goal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Build a tool to test and verify parallel programs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More Practical: That works for large programs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Efficient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No false alarms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Finds many bugs quickly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Reproducible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51F8D8-CD4A-4E16-A54A-573799944EA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758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E3F2DB-A764-4D97-A72D-E6EB4B03BD28}" type="slidenum">
              <a:rPr lang="en-US"/>
              <a:pPr/>
              <a:t>50</a:t>
            </a:fld>
            <a:endParaRPr lang="en-US"/>
          </a:p>
        </p:txBody>
      </p:sp>
      <p:sp>
        <p:nvSpPr>
          <p:cNvPr id="6758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cxnSp>
        <p:nvCxnSpPr>
          <p:cNvPr id="67593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6210300" y="1181100"/>
            <a:ext cx="17526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67594" name="TextBox 15"/>
          <p:cNvSpPr txBox="1">
            <a:spLocks noChangeArrowheads="1"/>
          </p:cNvSpPr>
          <p:nvPr/>
        </p:nvSpPr>
        <p:spPr bwMode="auto">
          <a:xfrm>
            <a:off x="457200" y="6019800"/>
            <a:ext cx="2300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86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78FCED-A9FA-4E44-9078-C019E1AE9787}" type="slidenum">
              <a:rPr lang="en-US"/>
              <a:pPr/>
              <a:t>51</a:t>
            </a:fld>
            <a:endParaRPr lang="en-US"/>
          </a:p>
        </p:txBody>
      </p:sp>
      <p:sp>
        <p:nvSpPr>
          <p:cNvPr id="6861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68617" name="TextBox 15"/>
          <p:cNvSpPr txBox="1">
            <a:spLocks noChangeArrowheads="1"/>
          </p:cNvSpPr>
          <p:nvPr/>
        </p:nvSpPr>
        <p:spPr bwMode="auto">
          <a:xfrm>
            <a:off x="457200" y="6019800"/>
            <a:ext cx="4121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                         </a:t>
            </a:r>
            <a:r>
              <a:rPr lang="en-US"/>
              <a:t>}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438400" y="6076950"/>
            <a:ext cx="1984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s6:  if (o1.f==1)</a:t>
            </a:r>
            <a:endParaRPr lang="en-US"/>
          </a:p>
        </p:txBody>
      </p:sp>
      <p:cxnSp>
        <p:nvCxnSpPr>
          <p:cNvPr id="19" name="Straight Arrow Connector 18"/>
          <p:cNvCxnSpPr>
            <a:cxnSpLocks noChangeShapeType="1"/>
            <a:endCxn id="17" idx="0"/>
          </p:cNvCxnSpPr>
          <p:nvPr/>
        </p:nvCxnSpPr>
        <p:spPr bwMode="auto">
          <a:xfrm rot="5400000">
            <a:off x="3248819" y="2848769"/>
            <a:ext cx="3409950" cy="304641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397625" y="2438400"/>
            <a:ext cx="1984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s6:  if (o1.f==1)</a:t>
            </a:r>
            <a:endParaRPr lang="en-US"/>
          </a:p>
        </p:txBody>
      </p:sp>
      <p:sp>
        <p:nvSpPr>
          <p:cNvPr id="13" name="Oval Callout 12"/>
          <p:cNvSpPr/>
          <p:nvPr/>
        </p:nvSpPr>
        <p:spPr bwMode="auto">
          <a:xfrm>
            <a:off x="609600" y="4724400"/>
            <a:ext cx="2819400" cy="1143000"/>
          </a:xfrm>
          <a:prstGeom prst="wedgeEllipseCallout">
            <a:avLst>
              <a:gd name="adj1" fmla="val 39931"/>
              <a:gd name="adj2" fmla="val 72983"/>
            </a:avLst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800"/>
              <a:t>Do not postpone</a:t>
            </a:r>
          </a:p>
          <a:p>
            <a:r>
              <a:rPr lang="en-US" sz="1800"/>
              <a:t>if there is a deadlock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1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6963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EAE21A-A004-4B98-B73E-286ED25EF6D7}" type="slidenum">
              <a:rPr lang="en-US"/>
              <a:pPr/>
              <a:t>52</a:t>
            </a:fld>
            <a:endParaRPr lang="en-US"/>
          </a:p>
        </p:txBody>
      </p:sp>
      <p:sp>
        <p:nvSpPr>
          <p:cNvPr id="6963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pic>
        <p:nvPicPr>
          <p:cNvPr id="69641" name="Picture 8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4763" y="1828800"/>
            <a:ext cx="15192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065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89F2F5-B926-4DDD-8CF2-1F59E01D52C0}" type="slidenum">
              <a:rPr lang="en-US"/>
              <a:pPr/>
              <a:t>53</a:t>
            </a:fld>
            <a:endParaRPr lang="en-US"/>
          </a:p>
        </p:txBody>
      </p:sp>
      <p:sp>
        <p:nvSpPr>
          <p:cNvPr id="7066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0665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168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B4DAF0-05B6-4FDA-B1C7-E9B38B356903}" type="slidenum">
              <a:rPr lang="en-US"/>
              <a:pPr/>
              <a:t>54</a:t>
            </a:fld>
            <a:endParaRPr lang="en-US"/>
          </a:p>
        </p:txBody>
      </p:sp>
      <p:sp>
        <p:nvSpPr>
          <p:cNvPr id="7168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1689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  <p:pic>
        <p:nvPicPr>
          <p:cNvPr id="71690" name="Picture 11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4763" y="1828800"/>
            <a:ext cx="15192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270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F6B38A-081D-43F5-B946-E00718333F7F}" type="slidenum">
              <a:rPr lang="en-US"/>
              <a:pPr/>
              <a:t>55</a:t>
            </a:fld>
            <a:endParaRPr lang="en-US"/>
          </a:p>
        </p:txBody>
      </p:sp>
      <p:sp>
        <p:nvSpPr>
          <p:cNvPr id="7270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2713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373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358079-01F8-4827-ACCE-B1D4D57282F4}" type="slidenum">
              <a:rPr lang="en-US"/>
              <a:pPr/>
              <a:t>56</a:t>
            </a:fld>
            <a:endParaRPr lang="en-US"/>
          </a:p>
        </p:txBody>
      </p:sp>
      <p:sp>
        <p:nvSpPr>
          <p:cNvPr id="7373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3737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475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B3F8F8-9663-462A-A1AF-17598DEA33D5}" type="slidenum">
              <a:rPr lang="en-US"/>
              <a:pPr/>
              <a:t>57</a:t>
            </a:fld>
            <a:endParaRPr lang="en-US"/>
          </a:p>
        </p:txBody>
      </p:sp>
      <p:sp>
        <p:nvSpPr>
          <p:cNvPr id="7475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4761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577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B9302C-7407-49F6-8434-3CCF48CA0F9F}" type="slidenum">
              <a:rPr lang="en-US"/>
              <a:pPr/>
              <a:t>58</a:t>
            </a:fld>
            <a:endParaRPr lang="en-US"/>
          </a:p>
        </p:txBody>
      </p:sp>
      <p:sp>
        <p:nvSpPr>
          <p:cNvPr id="7578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5785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680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DCCC5-0A40-4494-AF88-30EC2AB4D693}" type="slidenum">
              <a:rPr lang="en-US"/>
              <a:pPr/>
              <a:t>59</a:t>
            </a:fld>
            <a:endParaRPr lang="en-US"/>
          </a:p>
        </p:txBody>
      </p:sp>
      <p:sp>
        <p:nvSpPr>
          <p:cNvPr id="7680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s5:  o2.f = 1;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6809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762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Techniques for Effective Random Testing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“Effective Random Testing of Concurrent Programs” Koushik Sen, 					</a:t>
            </a:r>
            <a:r>
              <a:rPr lang="en-US" sz="2400" u="sng" smtClean="0">
                <a:ea typeface="ＭＳ Ｐゴシック" pitchFamily="34" charset="-128"/>
              </a:rPr>
              <a:t>[ASE'07]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Making random testing effective through randomized partial order reduction</a:t>
            </a:r>
          </a:p>
          <a:p>
            <a:r>
              <a:rPr lang="en-US" sz="2400" smtClean="0">
                <a:ea typeface="ＭＳ Ｐゴシック" pitchFamily="34" charset="-128"/>
              </a:rPr>
              <a:t>“Race Directed Random Testing of Concurrent Programs” Koushik Sen, 			</a:t>
            </a:r>
            <a:r>
              <a:rPr lang="en-US" sz="2400" u="sng" smtClean="0">
                <a:ea typeface="ＭＳ Ｐゴシック" pitchFamily="34" charset="-128"/>
              </a:rPr>
              <a:t>[PLDI'08]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Making random testing directed towards bugs using race detection</a:t>
            </a:r>
          </a:p>
          <a:p>
            <a:r>
              <a:rPr lang="en-US" sz="2400" smtClean="0">
                <a:ea typeface="ＭＳ Ｐゴシック" pitchFamily="34" charset="-128"/>
              </a:rPr>
              <a:t>“Randomized Active Atomicity Violation Detection in Concurrent Programs” Chang-Seo Park and Koushik Sen						</a:t>
            </a:r>
            <a:r>
              <a:rPr lang="en-US" sz="2400" u="sng" smtClean="0">
                <a:ea typeface="ＭＳ Ｐゴシック" pitchFamily="34" charset="-128"/>
              </a:rPr>
              <a:t>[FSE’08]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Make random testing directed towards atomicity violation detection 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A35E49-405D-4615-B32A-16D4BF5DEFA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782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3F7E48-4131-4CCB-9F7B-11C09E8C07A4}" type="slidenum">
              <a:rPr lang="en-US"/>
              <a:pPr/>
              <a:t>60</a:t>
            </a:fld>
            <a:endParaRPr lang="en-US"/>
          </a:p>
        </p:txBody>
      </p:sp>
      <p:sp>
        <p:nvSpPr>
          <p:cNvPr id="7782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s5:  o2.f = 1;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7833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  <p:cxnSp>
        <p:nvCxnSpPr>
          <p:cNvPr id="77834" name="Straight Arrow Connector 15"/>
          <p:cNvCxnSpPr>
            <a:cxnSpLocks noChangeShapeType="1"/>
          </p:cNvCxnSpPr>
          <p:nvPr/>
        </p:nvCxnSpPr>
        <p:spPr bwMode="auto">
          <a:xfrm rot="5400000">
            <a:off x="5105400" y="2286000"/>
            <a:ext cx="35814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885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5518D-A0C1-4779-A6A6-31125EF07559}" type="slidenum">
              <a:rPr lang="en-US"/>
              <a:pPr/>
              <a:t>61</a:t>
            </a:fld>
            <a:endParaRPr lang="en-US"/>
          </a:p>
        </p:txBody>
      </p:sp>
      <p:sp>
        <p:nvSpPr>
          <p:cNvPr id="7885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s5:  o2.f = 1;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8857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  <p:cxnSp>
        <p:nvCxnSpPr>
          <p:cNvPr id="78858" name="Straight Arrow Connector 15"/>
          <p:cNvCxnSpPr>
            <a:cxnSpLocks noChangeShapeType="1"/>
          </p:cNvCxnSpPr>
          <p:nvPr/>
        </p:nvCxnSpPr>
        <p:spPr bwMode="auto">
          <a:xfrm rot="5400000">
            <a:off x="5105400" y="2286000"/>
            <a:ext cx="35814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78859" name="Straight Arrow Connector 16"/>
          <p:cNvCxnSpPr>
            <a:cxnSpLocks noChangeShapeType="1"/>
          </p:cNvCxnSpPr>
          <p:nvPr/>
        </p:nvCxnSpPr>
        <p:spPr bwMode="auto">
          <a:xfrm flipV="1">
            <a:off x="3657600" y="4572000"/>
            <a:ext cx="3505200" cy="1524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8" name="Oval Callout 17"/>
          <p:cNvSpPr/>
          <p:nvPr/>
        </p:nvSpPr>
        <p:spPr bwMode="auto">
          <a:xfrm>
            <a:off x="5638800" y="5181600"/>
            <a:ext cx="2362200" cy="1219200"/>
          </a:xfrm>
          <a:prstGeom prst="wedgeEllipseCallout">
            <a:avLst>
              <a:gd name="adj1" fmla="val -40165"/>
              <a:gd name="adj2" fmla="val -52194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2000"/>
              <a:t>Race?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7987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492FB3-DD1A-4DEE-B3AE-DA89B48178B3}" type="slidenum">
              <a:rPr lang="en-US"/>
              <a:pPr/>
              <a:t>62</a:t>
            </a:fld>
            <a:endParaRPr lang="en-US"/>
          </a:p>
        </p:txBody>
      </p:sp>
      <p:sp>
        <p:nvSpPr>
          <p:cNvPr id="7987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s5:  o2.f = 1;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79881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4237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 </a:t>
            </a:r>
            <a:r>
              <a:rPr lang="en-US"/>
              <a:t>}</a:t>
            </a:r>
          </a:p>
        </p:txBody>
      </p:sp>
      <p:cxnSp>
        <p:nvCxnSpPr>
          <p:cNvPr id="79882" name="Straight Arrow Connector 15"/>
          <p:cNvCxnSpPr>
            <a:cxnSpLocks noChangeShapeType="1"/>
          </p:cNvCxnSpPr>
          <p:nvPr/>
        </p:nvCxnSpPr>
        <p:spPr bwMode="auto">
          <a:xfrm rot="5400000">
            <a:off x="5105400" y="2286000"/>
            <a:ext cx="35814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79883" name="Straight Arrow Connector 16"/>
          <p:cNvCxnSpPr>
            <a:cxnSpLocks noChangeShapeType="1"/>
          </p:cNvCxnSpPr>
          <p:nvPr/>
        </p:nvCxnSpPr>
        <p:spPr bwMode="auto">
          <a:xfrm flipV="1">
            <a:off x="3657600" y="4572000"/>
            <a:ext cx="3505200" cy="1524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8" name="Oval Callout 17"/>
          <p:cNvSpPr/>
          <p:nvPr/>
        </p:nvSpPr>
        <p:spPr bwMode="auto">
          <a:xfrm>
            <a:off x="5638800" y="5181600"/>
            <a:ext cx="2362200" cy="1219200"/>
          </a:xfrm>
          <a:prstGeom prst="wedgeEllipseCallout">
            <a:avLst>
              <a:gd name="adj1" fmla="val -40165"/>
              <a:gd name="adj2" fmla="val -52194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2000"/>
              <a:t>Race?</a:t>
            </a:r>
          </a:p>
          <a:p>
            <a:r>
              <a:rPr lang="en-US" sz="2000"/>
              <a:t>NO</a:t>
            </a:r>
          </a:p>
          <a:p>
            <a:r>
              <a:rPr lang="en-US" sz="2000"/>
              <a:t>o1.f ≠ o2.f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089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AAC322-884D-4F27-9880-CDE6B5E4E8D9}" type="slidenum">
              <a:rPr lang="en-US"/>
              <a:pPr/>
              <a:t>63</a:t>
            </a:fld>
            <a:endParaRPr lang="en-US"/>
          </a:p>
        </p:txBody>
      </p:sp>
      <p:sp>
        <p:nvSpPr>
          <p:cNvPr id="8090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80905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599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                        </a:t>
            </a:r>
            <a:r>
              <a:rPr lang="en-US"/>
              <a:t>}</a:t>
            </a:r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rot="5400000">
            <a:off x="5105400" y="2286000"/>
            <a:ext cx="35814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9" name="TextBox 18"/>
          <p:cNvSpPr txBox="1"/>
          <p:nvPr/>
        </p:nvSpPr>
        <p:spPr>
          <a:xfrm>
            <a:off x="4419600" y="6096000"/>
            <a:ext cx="1727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664D"/>
                </a:solidFill>
              </a:rPr>
              <a:t>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4600" y="4267200"/>
            <a:ext cx="1727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664D"/>
                </a:solidFill>
              </a:rPr>
              <a:t>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</a:p>
        </p:txBody>
      </p:sp>
      <p:cxnSp>
        <p:nvCxnSpPr>
          <p:cNvPr id="22" name="Straight Arrow Connector 21"/>
          <p:cNvCxnSpPr>
            <a:cxnSpLocks noChangeShapeType="1"/>
            <a:stCxn id="20" idx="2"/>
            <a:endCxn id="19" idx="0"/>
          </p:cNvCxnSpPr>
          <p:nvPr/>
        </p:nvCxnSpPr>
        <p:spPr bwMode="auto">
          <a:xfrm rot="5400000">
            <a:off x="5521325" y="4429125"/>
            <a:ext cx="1428750" cy="1905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192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A82FAA-D805-4096-978D-68A7F4156808}" type="slidenum">
              <a:rPr lang="en-US"/>
              <a:pPr/>
              <a:t>64</a:t>
            </a:fld>
            <a:endParaRPr lang="en-US"/>
          </a:p>
        </p:txBody>
      </p:sp>
      <p:sp>
        <p:nvSpPr>
          <p:cNvPr id="8192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57023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294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9CD1EC-8181-42C9-B445-A8106036B3AB}" type="slidenum">
              <a:rPr lang="en-US"/>
              <a:pPr/>
              <a:t>65</a:t>
            </a:fld>
            <a:endParaRPr lang="en-US"/>
          </a:p>
        </p:txBody>
      </p:sp>
      <p:sp>
        <p:nvSpPr>
          <p:cNvPr id="8294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57023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397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74B3D9-7B9E-4B35-AF10-AE1B61742451}" type="slidenum">
              <a:rPr lang="en-US"/>
              <a:pPr/>
              <a:t>66</a:t>
            </a:fld>
            <a:endParaRPr lang="en-US"/>
          </a:p>
        </p:txBody>
      </p:sp>
      <p:sp>
        <p:nvSpPr>
          <p:cNvPr id="8397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o1.f = 1;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57023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499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B1AD57-69B4-4F80-9B34-2276871B6B8F}" type="slidenum">
              <a:rPr lang="en-US"/>
              <a:pPr/>
              <a:t>67</a:t>
            </a:fld>
            <a:endParaRPr lang="en-US"/>
          </a:p>
        </p:txBody>
      </p:sp>
      <p:sp>
        <p:nvSpPr>
          <p:cNvPr id="8499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o1.f = 1;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57023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  <p:cxnSp>
        <p:nvCxnSpPr>
          <p:cNvPr id="85002" name="Straight Arrow Connector 15"/>
          <p:cNvCxnSpPr>
            <a:cxnSpLocks noChangeShapeType="1"/>
          </p:cNvCxnSpPr>
          <p:nvPr/>
        </p:nvCxnSpPr>
        <p:spPr bwMode="auto">
          <a:xfrm rot="5400000" flipH="1" flipV="1">
            <a:off x="4953000" y="2514600"/>
            <a:ext cx="38862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601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93CE00-EB4E-485E-BE2E-6B307042D372}" type="slidenum">
              <a:rPr lang="en-US"/>
              <a:pPr/>
              <a:t>68</a:t>
            </a:fld>
            <a:endParaRPr lang="en-US"/>
          </a:p>
        </p:txBody>
      </p:sp>
      <p:sp>
        <p:nvSpPr>
          <p:cNvPr id="8602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o1.f = 1;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57023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FF0000"/>
                </a:solidFill>
              </a:rPr>
              <a:t>s6:  if (o1.f==1), 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  <p:cxnSp>
        <p:nvCxnSpPr>
          <p:cNvPr id="86026" name="Straight Arrow Connector 15"/>
          <p:cNvCxnSpPr>
            <a:cxnSpLocks noChangeShapeType="1"/>
          </p:cNvCxnSpPr>
          <p:nvPr/>
        </p:nvCxnSpPr>
        <p:spPr bwMode="auto">
          <a:xfrm rot="5400000" flipH="1" flipV="1">
            <a:off x="4953000" y="2514600"/>
            <a:ext cx="38862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86027" name="Straight Arrow Connector 16"/>
          <p:cNvCxnSpPr>
            <a:cxnSpLocks noChangeShapeType="1"/>
          </p:cNvCxnSpPr>
          <p:nvPr/>
        </p:nvCxnSpPr>
        <p:spPr bwMode="auto">
          <a:xfrm flipV="1">
            <a:off x="3505200" y="4953000"/>
            <a:ext cx="3581400" cy="1219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8" name="Oval Callout 17"/>
          <p:cNvSpPr/>
          <p:nvPr/>
        </p:nvSpPr>
        <p:spPr bwMode="auto">
          <a:xfrm>
            <a:off x="6477000" y="5181600"/>
            <a:ext cx="2362200" cy="1219200"/>
          </a:xfrm>
          <a:prstGeom prst="wedgeEllipseCallout">
            <a:avLst>
              <a:gd name="adj1" fmla="val -82455"/>
              <a:gd name="adj2" fmla="val -28787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2000"/>
              <a:t>Race?</a:t>
            </a:r>
          </a:p>
          <a:p>
            <a:r>
              <a:rPr lang="en-US" sz="2000"/>
              <a:t>YES</a:t>
            </a:r>
          </a:p>
          <a:p>
            <a:r>
              <a:rPr lang="en-US" sz="2000"/>
              <a:t>o1.f = o1.f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7043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4954C8-F4F2-4422-AF94-C2CCB8F095E2}" type="slidenum">
              <a:rPr lang="en-US"/>
              <a:pPr/>
              <a:t>69</a:t>
            </a:fld>
            <a:endParaRPr lang="en-US"/>
          </a:p>
        </p:txBody>
      </p:sp>
      <p:sp>
        <p:nvSpPr>
          <p:cNvPr id="87045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38798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  <p:sp>
        <p:nvSpPr>
          <p:cNvPr id="87050" name="TextBox 18"/>
          <p:cNvSpPr txBox="1">
            <a:spLocks noChangeArrowheads="1"/>
          </p:cNvSpPr>
          <p:nvPr/>
        </p:nvSpPr>
        <p:spPr bwMode="auto">
          <a:xfrm>
            <a:off x="5181600" y="4724400"/>
            <a:ext cx="3722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s6:  if (o1.f==1)    </a:t>
            </a:r>
            <a:r>
              <a:rPr lang="en-US" sz="2000">
                <a:solidFill>
                  <a:srgbClr val="000090"/>
                </a:solidFill>
              </a:rPr>
              <a:t>s5:  o1.f = 1;</a:t>
            </a:r>
            <a:endParaRPr lang="en-US" sz="2000"/>
          </a:p>
        </p:txBody>
      </p:sp>
      <p:pic>
        <p:nvPicPr>
          <p:cNvPr id="87051" name="Picture 20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5257800"/>
            <a:ext cx="1519238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54FA80-4769-4287-B2D7-B7DD63819033}" type="slidenum">
              <a:rPr lang="en-US"/>
              <a:pPr/>
              <a:t>7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Testing Parallel Programs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Stress Testing: repeated execution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Cannot come up with bugs that may happen under different schedule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Schedule changes with environment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No effort to control thread scheduler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Same schedule gets tested many times</a:t>
            </a:r>
          </a:p>
          <a:p>
            <a:r>
              <a:rPr lang="en-US" smtClean="0">
                <a:ea typeface="ＭＳ Ｐゴシック" pitchFamily="34" charset="-128"/>
              </a:rPr>
              <a:t>Advantages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Testing is inexpensive compared to formal techniques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Scales to very large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8067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ADDD57-4D60-46E8-A754-61733EEB36C6}" type="slidenum">
              <a:rPr lang="en-US"/>
              <a:pPr/>
              <a:t>70</a:t>
            </a:fld>
            <a:endParaRPr lang="en-US"/>
          </a:p>
        </p:txBody>
      </p:sp>
      <p:sp>
        <p:nvSpPr>
          <p:cNvPr id="88069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s5:  o1.f = 1;</a:t>
            </a:r>
            <a:endParaRPr lang="en-US" sz="200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38798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8909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CC831F-E403-4124-9134-9BB4CDD43EE7}" type="slidenum">
              <a:rPr lang="en-US"/>
              <a:pPr/>
              <a:t>71</a:t>
            </a:fld>
            <a:endParaRPr lang="en-US"/>
          </a:p>
        </p:txBody>
      </p:sp>
      <p:sp>
        <p:nvSpPr>
          <p:cNvPr id="89093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s5:  o1.f = 1;</a:t>
            </a:r>
            <a:endParaRPr lang="en-US" sz="200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38798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  <p:sp>
        <p:nvSpPr>
          <p:cNvPr id="89098" name="Freeform 11"/>
          <p:cNvSpPr>
            <a:spLocks noChangeArrowheads="1"/>
          </p:cNvSpPr>
          <p:nvPr/>
        </p:nvSpPr>
        <p:spPr bwMode="auto">
          <a:xfrm>
            <a:off x="6172200" y="4800600"/>
            <a:ext cx="330200" cy="371475"/>
          </a:xfrm>
          <a:custGeom>
            <a:avLst/>
            <a:gdLst>
              <a:gd name="T0" fmla="*/ 326165 w 330606"/>
              <a:gd name="T1" fmla="*/ 0 h 370991"/>
              <a:gd name="T2" fmla="*/ 2345 w 330606"/>
              <a:gd name="T3" fmla="*/ 202650 h 370991"/>
              <a:gd name="T4" fmla="*/ 312087 w 330606"/>
              <a:gd name="T5" fmla="*/ 376350 h 370991"/>
              <a:gd name="T6" fmla="*/ 312087 w 330606"/>
              <a:gd name="T7" fmla="*/ 376350 h 370991"/>
              <a:gd name="T8" fmla="*/ 0 60000 65536"/>
              <a:gd name="T9" fmla="*/ 0 60000 65536"/>
              <a:gd name="T10" fmla="*/ 0 60000 65536"/>
              <a:gd name="T11" fmla="*/ 0 60000 65536"/>
              <a:gd name="T12" fmla="*/ 0 w 330606"/>
              <a:gd name="T13" fmla="*/ 0 h 370991"/>
              <a:gd name="T14" fmla="*/ 330606 w 330606"/>
              <a:gd name="T15" fmla="*/ 370991 h 37099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0606" h="370991">
                <a:moveTo>
                  <a:pt x="330606" y="0"/>
                </a:moveTo>
                <a:cubicBezTo>
                  <a:pt x="167681" y="68966"/>
                  <a:pt x="4756" y="137932"/>
                  <a:pt x="2378" y="199764"/>
                </a:cubicBezTo>
                <a:cubicBezTo>
                  <a:pt x="0" y="261596"/>
                  <a:pt x="316335" y="370991"/>
                  <a:pt x="316335" y="37099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Callout 15"/>
          <p:cNvSpPr/>
          <p:nvPr/>
        </p:nvSpPr>
        <p:spPr bwMode="auto">
          <a:xfrm>
            <a:off x="3505200" y="4191000"/>
            <a:ext cx="2362200" cy="1219200"/>
          </a:xfrm>
          <a:prstGeom prst="wedgeEllipseCallout">
            <a:avLst>
              <a:gd name="adj1" fmla="val 63141"/>
              <a:gd name="adj2" fmla="val 11005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Racing Statements </a:t>
            </a:r>
          </a:p>
          <a:p>
            <a:r>
              <a:rPr lang="en-US" sz="1600"/>
              <a:t>Temporally Adjacent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90115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657389-9916-4FCC-89B7-21EDEC0EFC9F}" type="slidenum">
              <a:rPr lang="en-US"/>
              <a:pPr/>
              <a:t>72</a:t>
            </a:fld>
            <a:endParaRPr lang="en-US"/>
          </a:p>
        </p:txBody>
      </p:sp>
      <p:sp>
        <p:nvSpPr>
          <p:cNvPr id="90117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s5:  o1.f = 1;</a:t>
            </a:r>
            <a:endParaRPr lang="en-US" sz="200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019800"/>
            <a:ext cx="38798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/>
              <a:t>Postponed = {</a:t>
            </a:r>
            <a:r>
              <a:rPr lang="en-US" sz="2000">
                <a:solidFill>
                  <a:srgbClr val="00664D"/>
                </a:solidFill>
              </a:rPr>
              <a:t>s5:  o2.f = 1;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/>
              <a:t>}</a:t>
            </a:r>
          </a:p>
        </p:txBody>
      </p:sp>
      <p:sp>
        <p:nvSpPr>
          <p:cNvPr id="90122" name="Freeform 11"/>
          <p:cNvSpPr>
            <a:spLocks noChangeArrowheads="1"/>
          </p:cNvSpPr>
          <p:nvPr/>
        </p:nvSpPr>
        <p:spPr bwMode="auto">
          <a:xfrm>
            <a:off x="6172200" y="4800600"/>
            <a:ext cx="330200" cy="371475"/>
          </a:xfrm>
          <a:custGeom>
            <a:avLst/>
            <a:gdLst>
              <a:gd name="T0" fmla="*/ 326165 w 330606"/>
              <a:gd name="T1" fmla="*/ 0 h 370991"/>
              <a:gd name="T2" fmla="*/ 2345 w 330606"/>
              <a:gd name="T3" fmla="*/ 202650 h 370991"/>
              <a:gd name="T4" fmla="*/ 312087 w 330606"/>
              <a:gd name="T5" fmla="*/ 376350 h 370991"/>
              <a:gd name="T6" fmla="*/ 312087 w 330606"/>
              <a:gd name="T7" fmla="*/ 376350 h 370991"/>
              <a:gd name="T8" fmla="*/ 0 60000 65536"/>
              <a:gd name="T9" fmla="*/ 0 60000 65536"/>
              <a:gd name="T10" fmla="*/ 0 60000 65536"/>
              <a:gd name="T11" fmla="*/ 0 60000 65536"/>
              <a:gd name="T12" fmla="*/ 0 w 330606"/>
              <a:gd name="T13" fmla="*/ 0 h 370991"/>
              <a:gd name="T14" fmla="*/ 330606 w 330606"/>
              <a:gd name="T15" fmla="*/ 370991 h 37099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0606" h="370991">
                <a:moveTo>
                  <a:pt x="330606" y="0"/>
                </a:moveTo>
                <a:cubicBezTo>
                  <a:pt x="167681" y="68966"/>
                  <a:pt x="4756" y="137932"/>
                  <a:pt x="2378" y="199764"/>
                </a:cubicBezTo>
                <a:cubicBezTo>
                  <a:pt x="0" y="261596"/>
                  <a:pt x="316335" y="370991"/>
                  <a:pt x="316335" y="37099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Callout 15"/>
          <p:cNvSpPr/>
          <p:nvPr/>
        </p:nvSpPr>
        <p:spPr bwMode="auto">
          <a:xfrm>
            <a:off x="3505200" y="4191000"/>
            <a:ext cx="2362200" cy="1219200"/>
          </a:xfrm>
          <a:prstGeom prst="wedgeEllipseCallout">
            <a:avLst>
              <a:gd name="adj1" fmla="val 63141"/>
              <a:gd name="adj2" fmla="val 11005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Racing Statements </a:t>
            </a:r>
          </a:p>
          <a:p>
            <a:r>
              <a:rPr lang="en-US" sz="1600"/>
              <a:t>Temporally Adjacent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 using an example</a:t>
            </a:r>
          </a:p>
        </p:txBody>
      </p:sp>
      <p:sp>
        <p:nvSpPr>
          <p:cNvPr id="91139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Thread1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foo(o1);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sync foo(C x)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s5:  x.f = 1;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9BCFF7-510E-4916-87BA-73C1664572D3}" type="slidenum">
              <a:rPr lang="en-US"/>
              <a:pPr/>
              <a:t>73</a:t>
            </a:fld>
            <a:endParaRPr lang="en-US"/>
          </a:p>
        </p:txBody>
      </p:sp>
      <p:sp>
        <p:nvSpPr>
          <p:cNvPr id="91141" name="Content Placeholder 10"/>
          <p:cNvSpPr>
            <a:spLocks noGrp="1"/>
          </p:cNvSpPr>
          <p:nvPr>
            <p:ph sz="half" idx="1"/>
          </p:nvPr>
        </p:nvSpPr>
        <p:spPr>
          <a:xfrm>
            <a:off x="2514600" y="1295400"/>
            <a:ext cx="2895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FF0000"/>
                </a:solidFill>
                <a:ea typeface="ＭＳ Ｐゴシック" pitchFamily="34" charset="-128"/>
              </a:rPr>
              <a:t>Thread2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bar(o1);</a:t>
            </a:r>
          </a:p>
          <a:p>
            <a:pPr>
              <a:buFontTx/>
              <a:buNone/>
            </a:pPr>
            <a:endParaRPr lang="en-US" sz="200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bar(C y) {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(y.f==1)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1"/>
          </p:nvPr>
        </p:nvSpPr>
        <p:spPr>
          <a:xfrm>
            <a:off x="4572000" y="1295400"/>
            <a:ext cx="1676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664D"/>
                </a:solidFill>
                <a:ea typeface="ＭＳ Ｐゴシック" pitchFamily="34" charset="-128"/>
              </a:rPr>
              <a:t>Thread3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foo(o2);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</p:txBody>
      </p:sp>
      <p:sp>
        <p:nvSpPr>
          <p:cNvPr id="15" name="Content Placeholder 10"/>
          <p:cNvSpPr>
            <a:spLocks noGrp="1"/>
          </p:cNvSpPr>
          <p:nvPr>
            <p:ph sz="half" idx="1"/>
          </p:nvPr>
        </p:nvSpPr>
        <p:spPr>
          <a:xfrm>
            <a:off x="6248400" y="1295400"/>
            <a:ext cx="2209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 smtClean="0">
                <a:solidFill>
                  <a:srgbClr val="000090"/>
                </a:solidFill>
                <a:ea typeface="ＭＳ Ｐゴシック" pitchFamily="34" charset="-128"/>
              </a:rPr>
              <a:t>Execution: 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s1:  g1();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s2:  g2();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s3:  g3();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s4:  g4();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s5:  o1.f = 1;</a:t>
            </a:r>
            <a:endParaRPr lang="en-US" sz="200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s6:  if (o1.f==1)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FF0000"/>
                </a:solidFill>
                <a:ea typeface="ＭＳ Ｐゴシック" pitchFamily="34" charset="-128"/>
              </a:rPr>
              <a:t>  s7:     ERROR;</a:t>
            </a:r>
          </a:p>
          <a:p>
            <a:pPr>
              <a:buFontTx/>
              <a:buNone/>
            </a:pPr>
            <a:r>
              <a:rPr lang="en-US" sz="2000" smtClean="0">
                <a:solidFill>
                  <a:srgbClr val="000090"/>
                </a:solidFill>
                <a:ea typeface="ＭＳ Ｐゴシック" pitchFamily="34" charset="-128"/>
              </a:rPr>
              <a:t>  </a:t>
            </a: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s5:  o2.f = 1;</a:t>
            </a:r>
          </a:p>
          <a:p>
            <a:pPr>
              <a:buFontTx/>
              <a:buNone/>
            </a:pPr>
            <a:endParaRPr lang="en-US" sz="2000" smtClean="0">
              <a:solidFill>
                <a:srgbClr val="00664D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z="2000" smtClean="0">
                <a:solidFill>
                  <a:srgbClr val="00664D"/>
                </a:solidFill>
                <a:ea typeface="ＭＳ Ｐゴシック" pitchFamily="34" charset="-128"/>
              </a:rPr>
              <a:t> 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381000"/>
            <a:ext cx="2233613" cy="461963"/>
          </a:xfrm>
          <a:prstGeom prst="rect">
            <a:avLst/>
          </a:prstGeom>
          <a:gradFill rotWithShape="1">
            <a:gsLst>
              <a:gs pos="0">
                <a:srgbClr val="E1E1FF"/>
              </a:gs>
              <a:gs pos="64999">
                <a:srgbClr val="B6B6FF"/>
              </a:gs>
              <a:gs pos="100000">
                <a:srgbClr val="9595FF"/>
              </a:gs>
            </a:gsLst>
            <a:lin ang="5400000" scaled="1"/>
          </a:gradFill>
          <a:ln w="9525">
            <a:solidFill>
              <a:srgbClr val="2E2ECB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(s5,s6) in race</a:t>
            </a:r>
          </a:p>
        </p:txBody>
      </p:sp>
      <p:sp>
        <p:nvSpPr>
          <p:cNvPr id="91145" name="TextBox 8"/>
          <p:cNvSpPr txBox="1">
            <a:spLocks noChangeArrowheads="1"/>
          </p:cNvSpPr>
          <p:nvPr/>
        </p:nvSpPr>
        <p:spPr bwMode="auto">
          <a:xfrm>
            <a:off x="457200" y="6019800"/>
            <a:ext cx="2390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Postponed = {  }</a:t>
            </a:r>
          </a:p>
        </p:txBody>
      </p:sp>
      <p:sp>
        <p:nvSpPr>
          <p:cNvPr id="91146" name="Freeform 11"/>
          <p:cNvSpPr>
            <a:spLocks noChangeArrowheads="1"/>
          </p:cNvSpPr>
          <p:nvPr/>
        </p:nvSpPr>
        <p:spPr bwMode="auto">
          <a:xfrm>
            <a:off x="6172200" y="4800600"/>
            <a:ext cx="330200" cy="371475"/>
          </a:xfrm>
          <a:custGeom>
            <a:avLst/>
            <a:gdLst>
              <a:gd name="T0" fmla="*/ 326165 w 330606"/>
              <a:gd name="T1" fmla="*/ 0 h 370991"/>
              <a:gd name="T2" fmla="*/ 2345 w 330606"/>
              <a:gd name="T3" fmla="*/ 202650 h 370991"/>
              <a:gd name="T4" fmla="*/ 312087 w 330606"/>
              <a:gd name="T5" fmla="*/ 376350 h 370991"/>
              <a:gd name="T6" fmla="*/ 312087 w 330606"/>
              <a:gd name="T7" fmla="*/ 376350 h 370991"/>
              <a:gd name="T8" fmla="*/ 0 60000 65536"/>
              <a:gd name="T9" fmla="*/ 0 60000 65536"/>
              <a:gd name="T10" fmla="*/ 0 60000 65536"/>
              <a:gd name="T11" fmla="*/ 0 60000 65536"/>
              <a:gd name="T12" fmla="*/ 0 w 330606"/>
              <a:gd name="T13" fmla="*/ 0 h 370991"/>
              <a:gd name="T14" fmla="*/ 330606 w 330606"/>
              <a:gd name="T15" fmla="*/ 370991 h 37099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0606" h="370991">
                <a:moveTo>
                  <a:pt x="330606" y="0"/>
                </a:moveTo>
                <a:cubicBezTo>
                  <a:pt x="167681" y="68966"/>
                  <a:pt x="4756" y="137932"/>
                  <a:pt x="2378" y="199764"/>
                </a:cubicBezTo>
                <a:cubicBezTo>
                  <a:pt x="0" y="261596"/>
                  <a:pt x="316335" y="370991"/>
                  <a:pt x="316335" y="37099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Callout 15"/>
          <p:cNvSpPr/>
          <p:nvPr/>
        </p:nvSpPr>
        <p:spPr bwMode="auto">
          <a:xfrm>
            <a:off x="3505200" y="4191000"/>
            <a:ext cx="2362200" cy="1219200"/>
          </a:xfrm>
          <a:prstGeom prst="wedgeEllipseCallout">
            <a:avLst>
              <a:gd name="adj1" fmla="val 63141"/>
              <a:gd name="adj2" fmla="val 11005"/>
            </a:avLst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r>
              <a:rPr lang="en-US" sz="1600"/>
              <a:t>Racing Statements </a:t>
            </a:r>
          </a:p>
          <a:p>
            <a:r>
              <a:rPr lang="en-US" sz="1600"/>
              <a:t>Temporally Adjacent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92163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1:	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7: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92164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11: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13: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93187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1:	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7: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93188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11: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13: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cxnSp>
        <p:nvCxnSpPr>
          <p:cNvPr id="93189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2247900" y="2400300"/>
            <a:ext cx="2971800" cy="2133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7" name="TextBox 6"/>
          <p:cNvSpPr txBox="1"/>
          <p:nvPr/>
        </p:nvSpPr>
        <p:spPr>
          <a:xfrm>
            <a:off x="3505200" y="38862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72200"/>
            <a:ext cx="275748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(8,10)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10137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1:	</a:t>
            </a: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7:	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10138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11:	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13:	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6172200"/>
            <a:ext cx="69945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(8,10)    Postponed Set = {Thread2}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87043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1:	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7: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95236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11:	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13:	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87043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1:	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7: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9626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11:	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13:	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pic>
        <p:nvPicPr>
          <p:cNvPr id="96261" name="Picture 20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4114800"/>
            <a:ext cx="1519238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97283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Thread1{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1:	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2:	f1();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3:	f2();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4:	f3();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5:	f4();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6:	f5(); 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7:	</a:t>
            </a:r>
            <a:r>
              <a:rPr lang="en-US" sz="2400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8:	if (x==0)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9:		ERROR;</a:t>
            </a:r>
          </a:p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}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97284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Thread2{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262699"/>
                </a:solidFill>
                <a:ea typeface="ＭＳ Ｐゴシック" pitchFamily="34" charset="-128"/>
              </a:rPr>
              <a:t>10:	x = 1;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11:	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12:	f6();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13:	unlock(L);</a:t>
            </a:r>
          </a:p>
          <a:p>
            <a:pPr>
              <a:buFontTx/>
              <a:buNone/>
            </a:pPr>
            <a:r>
              <a:rPr lang="en-US" sz="2400" smtClean="0">
                <a:solidFill>
                  <a:srgbClr val="A6A6A6"/>
                </a:solidFill>
                <a:ea typeface="ＭＳ Ｐゴシック" pitchFamily="34" charset="-128"/>
              </a:rPr>
              <a:t>}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43400" y="4876800"/>
            <a:ext cx="4425950" cy="461963"/>
          </a:xfrm>
          <a:prstGeom prst="rect">
            <a:avLst/>
          </a:prstGeom>
          <a:gradFill rotWithShape="1">
            <a:gsLst>
              <a:gs pos="0">
                <a:srgbClr val="E0FFF4"/>
              </a:gs>
              <a:gs pos="64999">
                <a:srgbClr val="B2FFE3"/>
              </a:gs>
              <a:gs pos="100000">
                <a:srgbClr val="90FFDA"/>
              </a:gs>
            </a:gsLst>
            <a:lin ang="5400000" scaled="1"/>
          </a:gradFill>
          <a:ln w="9525">
            <a:solidFill>
              <a:srgbClr val="00CC98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Hit error with 0.5 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0D7E10-9BDE-463B-AF2F-ED66F22D0A94}" type="slidenum">
              <a:rPr lang="en-US"/>
              <a:pPr/>
              <a:t>8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Model Checking Parallel Programs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Systematically search the state space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SPIN, Verisoft, Java Pathfinder, BOGOR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Suffers from the state-explosion problem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Partial order reduction methods to combat state space explosion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Dynamic partial order reduction (DPOR)</a:t>
            </a:r>
          </a:p>
          <a:p>
            <a:r>
              <a:rPr lang="en-US" smtClean="0">
                <a:ea typeface="ＭＳ Ｐゴシック" pitchFamily="34" charset="-128"/>
              </a:rPr>
              <a:t>Key observation: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 number of interleavings are equivalent to each other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Equivalent interleavings are called partial orders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D6A9A1-C643-450E-A051-D69C702BE8D6}" type="slidenum">
              <a:rPr lang="en-US"/>
              <a:pPr/>
              <a:t>80</a:t>
            </a:fld>
            <a:endParaRPr lang="en-US"/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Implementation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114800" cy="4724400"/>
          </a:xfrm>
        </p:spPr>
        <p:txBody>
          <a:bodyPr/>
          <a:lstStyle/>
          <a:p>
            <a:r>
              <a:rPr lang="en-US" sz="2000" smtClean="0">
                <a:ea typeface="ＭＳ Ｐゴシック" pitchFamily="34" charset="-128"/>
              </a:rPr>
              <a:t>RaceFuzzer: Part of CalFuzzer tool suite</a:t>
            </a:r>
          </a:p>
          <a:p>
            <a:r>
              <a:rPr lang="en-US" sz="2000" smtClean="0">
                <a:ea typeface="ＭＳ Ｐゴシック" pitchFamily="34" charset="-128"/>
              </a:rPr>
              <a:t>Instrument using SOOT compiler framework</a:t>
            </a:r>
          </a:p>
          <a:p>
            <a:r>
              <a:rPr lang="en-US" sz="2000" smtClean="0">
                <a:ea typeface="ＭＳ Ｐゴシック" pitchFamily="34" charset="-128"/>
              </a:rPr>
              <a:t>Instrumentations are used to “hijack” the scheduler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Implement a custom scheduler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Run one thread at a time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Use semaphores to control threads</a:t>
            </a:r>
          </a:p>
          <a:p>
            <a:r>
              <a:rPr lang="en-US" sz="2200" smtClean="0">
                <a:ea typeface="ＭＳ Ｐゴシック" pitchFamily="34" charset="-128"/>
              </a:rPr>
              <a:t>Deadlock detector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Because we cannot instrument native method calls</a:t>
            </a:r>
          </a:p>
        </p:txBody>
      </p:sp>
      <p:sp>
        <p:nvSpPr>
          <p:cNvPr id="6" name="Vertical Scroll 5"/>
          <p:cNvSpPr/>
          <p:nvPr/>
        </p:nvSpPr>
        <p:spPr bwMode="auto">
          <a:xfrm>
            <a:off x="4572000" y="1524000"/>
            <a:ext cx="2438400" cy="464820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/>
            <a:r>
              <a:rPr lang="en-US" sz="180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800"/>
              <a:t>lock(L1);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800"/>
              <a:t>X=1;</a:t>
            </a:r>
          </a:p>
          <a:p>
            <a:pPr algn="l"/>
            <a:r>
              <a:rPr lang="en-US" sz="1800"/>
              <a:t>unlock(L1);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 </a:t>
            </a:r>
          </a:p>
          <a:p>
            <a:pPr algn="l"/>
            <a:endParaRPr lang="en-US" sz="1800"/>
          </a:p>
          <a:p>
            <a:pPr algn="l"/>
            <a:r>
              <a:rPr lang="en-US" sz="180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800"/>
              <a:t>lock(L2);</a:t>
            </a:r>
          </a:p>
          <a:p>
            <a:pPr algn="l"/>
            <a:r>
              <a:rPr lang="en-US" sz="1800"/>
              <a:t>Y=2;</a:t>
            </a:r>
          </a:p>
          <a:p>
            <a:pPr algn="l"/>
            <a:r>
              <a:rPr lang="en-US" sz="1800"/>
              <a:t>unlock(L2);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 </a:t>
            </a:r>
          </a:p>
          <a:p>
            <a:pPr algn="l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B9CD85-4F3C-4753-AA86-A2382614EDF0}" type="slidenum">
              <a:rPr lang="en-US"/>
              <a:pPr/>
              <a:t>81</a:t>
            </a:fld>
            <a:endParaRPr lang="en-US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Implementation</a:t>
            </a:r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114800" cy="4724400"/>
          </a:xfrm>
        </p:spPr>
        <p:txBody>
          <a:bodyPr/>
          <a:lstStyle/>
          <a:p>
            <a:r>
              <a:rPr lang="en-US" sz="2000" smtClean="0">
                <a:ea typeface="ＭＳ Ｐゴシック" pitchFamily="34" charset="-128"/>
              </a:rPr>
              <a:t>CalFuzzer</a:t>
            </a:r>
          </a:p>
          <a:p>
            <a:r>
              <a:rPr lang="en-US" sz="2000" smtClean="0">
                <a:ea typeface="ＭＳ Ｐゴシック" pitchFamily="34" charset="-128"/>
              </a:rPr>
              <a:t>Instrument using SOOT compiler framework</a:t>
            </a:r>
          </a:p>
          <a:p>
            <a:r>
              <a:rPr lang="en-US" sz="2000" smtClean="0">
                <a:ea typeface="ＭＳ Ｐゴシック" pitchFamily="34" charset="-128"/>
              </a:rPr>
              <a:t>Instrumentations are used to “hijack” the scheduler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Implement a custom scheduler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Run one thread at a time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Use semaphores to control threads</a:t>
            </a:r>
          </a:p>
          <a:p>
            <a:r>
              <a:rPr lang="en-US" sz="2200" smtClean="0">
                <a:ea typeface="ＭＳ Ｐゴシック" pitchFamily="34" charset="-128"/>
              </a:rPr>
              <a:t>Deadlock detector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Because we cannot instrument native method calls</a:t>
            </a:r>
          </a:p>
        </p:txBody>
      </p:sp>
      <p:sp>
        <p:nvSpPr>
          <p:cNvPr id="6" name="Vertical Scroll 5"/>
          <p:cNvSpPr/>
          <p:nvPr/>
        </p:nvSpPr>
        <p:spPr bwMode="auto">
          <a:xfrm>
            <a:off x="4572000" y="1524000"/>
            <a:ext cx="2438400" cy="464820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/>
            <a:r>
              <a:rPr lang="en-US" sz="1800">
                <a:solidFill>
                  <a:srgbClr val="FF0000"/>
                </a:solidFill>
              </a:rPr>
              <a:t>ins_lock(L1);</a:t>
            </a:r>
          </a:p>
          <a:p>
            <a:pPr algn="l"/>
            <a:r>
              <a:rPr lang="en-US" sz="1800"/>
              <a:t>lock(L1);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ins_write(&amp;X);</a:t>
            </a:r>
          </a:p>
          <a:p>
            <a:pPr algn="l"/>
            <a:r>
              <a:rPr lang="en-US" sz="1800"/>
              <a:t>X=1;</a:t>
            </a:r>
          </a:p>
          <a:p>
            <a:pPr algn="l"/>
            <a:r>
              <a:rPr lang="en-US" sz="1800"/>
              <a:t>unlock(L1);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ins_unlock(L1);</a:t>
            </a:r>
          </a:p>
          <a:p>
            <a:pPr algn="l"/>
            <a:endParaRPr lang="en-US" sz="1800"/>
          </a:p>
          <a:p>
            <a:pPr algn="l"/>
            <a:r>
              <a:rPr lang="en-US" sz="1800">
                <a:solidFill>
                  <a:srgbClr val="FF0000"/>
                </a:solidFill>
              </a:rPr>
              <a:t>ins_lock(L1);</a:t>
            </a:r>
          </a:p>
          <a:p>
            <a:pPr algn="l"/>
            <a:r>
              <a:rPr lang="en-US" sz="1800"/>
              <a:t>lock(L2);</a:t>
            </a:r>
          </a:p>
          <a:p>
            <a:pPr algn="l"/>
            <a:r>
              <a:rPr lang="en-US" sz="1800"/>
              <a:t>Y=2;</a:t>
            </a:r>
          </a:p>
          <a:p>
            <a:pPr algn="l"/>
            <a:r>
              <a:rPr lang="en-US" sz="1800"/>
              <a:t>unlock(L2);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ins_unlock(L1);</a:t>
            </a:r>
          </a:p>
          <a:p>
            <a:pPr algn="l"/>
            <a:endParaRPr lang="en-US" sz="1800"/>
          </a:p>
        </p:txBody>
      </p:sp>
      <p:sp>
        <p:nvSpPr>
          <p:cNvPr id="99334" name="Predefined Process 6"/>
          <p:cNvSpPr>
            <a:spLocks noChangeArrowheads="1"/>
          </p:cNvSpPr>
          <p:nvPr/>
        </p:nvSpPr>
        <p:spPr bwMode="auto">
          <a:xfrm>
            <a:off x="7467600" y="2971800"/>
            <a:ext cx="1295400" cy="1752600"/>
          </a:xfrm>
          <a:prstGeom prst="flowChartPredefinedProcess">
            <a:avLst/>
          </a:prstGeom>
          <a:solidFill>
            <a:srgbClr val="F9FA76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/>
              <a:t>Custom</a:t>
            </a:r>
          </a:p>
          <a:p>
            <a:r>
              <a:rPr lang="en-US" sz="1600"/>
              <a:t>Scheduler</a:t>
            </a:r>
          </a:p>
        </p:txBody>
      </p:sp>
      <p:cxnSp>
        <p:nvCxnSpPr>
          <p:cNvPr id="99335" name="Straight Arrow Connector 8"/>
          <p:cNvCxnSpPr>
            <a:cxnSpLocks noChangeShapeType="1"/>
          </p:cNvCxnSpPr>
          <p:nvPr/>
        </p:nvCxnSpPr>
        <p:spPr bwMode="auto">
          <a:xfrm rot="16200000" flipH="1">
            <a:off x="6248400" y="1981200"/>
            <a:ext cx="1219200" cy="1219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9336" name="Straight Arrow Connector 10"/>
          <p:cNvCxnSpPr>
            <a:cxnSpLocks noChangeShapeType="1"/>
          </p:cNvCxnSpPr>
          <p:nvPr/>
        </p:nvCxnSpPr>
        <p:spPr bwMode="auto">
          <a:xfrm>
            <a:off x="6477000" y="2743200"/>
            <a:ext cx="9906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9337" name="Straight Arrow Connector 12"/>
          <p:cNvCxnSpPr>
            <a:cxnSpLocks noChangeShapeType="1"/>
          </p:cNvCxnSpPr>
          <p:nvPr/>
        </p:nvCxnSpPr>
        <p:spPr bwMode="auto">
          <a:xfrm>
            <a:off x="6477000" y="3657600"/>
            <a:ext cx="9906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9338" name="Straight Arrow Connector 14"/>
          <p:cNvCxnSpPr>
            <a:cxnSpLocks noChangeShapeType="1"/>
          </p:cNvCxnSpPr>
          <p:nvPr/>
        </p:nvCxnSpPr>
        <p:spPr bwMode="auto">
          <a:xfrm flipV="1">
            <a:off x="6248400" y="4038600"/>
            <a:ext cx="1219200" cy="228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9339" name="Straight Arrow Connector 16"/>
          <p:cNvCxnSpPr>
            <a:cxnSpLocks noChangeShapeType="1"/>
          </p:cNvCxnSpPr>
          <p:nvPr/>
        </p:nvCxnSpPr>
        <p:spPr bwMode="auto">
          <a:xfrm rot="5400000" flipH="1" flipV="1">
            <a:off x="6362700" y="4457700"/>
            <a:ext cx="12954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Experimental Results</a:t>
            </a:r>
          </a:p>
        </p:txBody>
      </p:sp>
      <p:sp>
        <p:nvSpPr>
          <p:cNvPr id="1003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29DD7D-971B-4367-B91D-A90FE10D174B}" type="slidenum">
              <a:rPr lang="en-US"/>
              <a:pPr/>
              <a:t>82</a:t>
            </a:fld>
            <a:endParaRPr lang="en-US"/>
          </a:p>
        </p:txBody>
      </p:sp>
      <p:pic>
        <p:nvPicPr>
          <p:cNvPr id="100356" name="Picture 4" descr="Picture 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8813800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RACEFUZZER: Useful Features</a:t>
            </a:r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Classify real races from false alarms</a:t>
            </a:r>
          </a:p>
          <a:p>
            <a:r>
              <a:rPr lang="en-US" sz="2400" smtClean="0">
                <a:ea typeface="ＭＳ Ｐゴシック" pitchFamily="34" charset="-128"/>
              </a:rPr>
              <a:t>Inexpensive replay of a concurrent execution exhibiting a real race</a:t>
            </a:r>
          </a:p>
          <a:p>
            <a:r>
              <a:rPr lang="en-US" sz="2400" smtClean="0">
                <a:ea typeface="ＭＳ Ｐゴシック" pitchFamily="34" charset="-128"/>
              </a:rPr>
              <a:t>Separate some harmful races from benign races</a:t>
            </a:r>
          </a:p>
          <a:p>
            <a:r>
              <a:rPr lang="en-US" sz="2400" smtClean="0">
                <a:ea typeface="ＭＳ Ｐゴシック" pitchFamily="34" charset="-128"/>
              </a:rPr>
              <a:t>No false warning</a:t>
            </a:r>
          </a:p>
          <a:p>
            <a:r>
              <a:rPr lang="en-US" sz="2400" smtClean="0">
                <a:ea typeface="ＭＳ Ｐゴシック" pitchFamily="34" charset="-128"/>
              </a:rPr>
              <a:t>Very efficient 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We instrument at most two memory access statements and all synchronization statements</a:t>
            </a:r>
          </a:p>
          <a:p>
            <a:r>
              <a:rPr lang="en-US" sz="2400" smtClean="0">
                <a:ea typeface="ＭＳ Ｐゴシック" pitchFamily="34" charset="-128"/>
              </a:rPr>
              <a:t>Embarrassingly parallel</a:t>
            </a: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F9FB39-EA85-4230-A9B1-0845356A3171}" type="slidenum">
              <a:rPr lang="en-US"/>
              <a:pPr/>
              <a:t>83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RACEFUZZER: Limitations</a:t>
            </a:r>
          </a:p>
        </p:txBody>
      </p:sp>
      <p:sp>
        <p:nvSpPr>
          <p:cNvPr id="1034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Not complete: can miss a real race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Can only detect races that happen on the given test suite on some schedule</a:t>
            </a:r>
          </a:p>
          <a:p>
            <a:r>
              <a:rPr lang="en-US" sz="2400" smtClean="0">
                <a:ea typeface="ＭＳ Ｐゴシック" pitchFamily="34" charset="-128"/>
              </a:rPr>
              <a:t>May not be able to separate all real races from false warnings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Being random in nature</a:t>
            </a:r>
          </a:p>
          <a:p>
            <a:r>
              <a:rPr lang="en-US" sz="2400" smtClean="0">
                <a:ea typeface="ＭＳ Ｐゴシック" pitchFamily="34" charset="-128"/>
              </a:rPr>
              <a:t>May not be able to separate harmful races from benign races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If a harmful race does not cause in a program crash </a:t>
            </a:r>
          </a:p>
          <a:p>
            <a:r>
              <a:rPr lang="en-US" sz="2400" smtClean="0">
                <a:ea typeface="ＭＳ Ｐゴシック" pitchFamily="34" charset="-128"/>
              </a:rPr>
              <a:t>Each test run is sequential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D3D84-5ADE-43A8-9DA0-10F4F4103A05}" type="slidenum">
              <a:rPr lang="en-US"/>
              <a:pPr/>
              <a:t>84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Summary</a:t>
            </a:r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>
                <a:ea typeface="ＭＳ Ｐゴシック" pitchFamily="34" charset="-128"/>
              </a:rPr>
              <a:t>Parallel computing will become more widespread with the manycore revolution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Need verification and testing tools</a:t>
            </a:r>
          </a:p>
          <a:p>
            <a:r>
              <a:rPr lang="en-US" sz="2000" smtClean="0">
                <a:ea typeface="ＭＳ Ｐゴシック" pitchFamily="34" charset="-128"/>
              </a:rPr>
              <a:t>Claim: testing (a.k.a verification in industry) is the most practical way to find software bugs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We need to make software testing systematic and rigorous</a:t>
            </a:r>
          </a:p>
          <a:p>
            <a:r>
              <a:rPr lang="en-US" sz="2000" smtClean="0">
                <a:ea typeface="ＭＳ Ｐゴシック" pitchFamily="34" charset="-128"/>
              </a:rPr>
              <a:t>Random testing works amazingly well in practice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Randomizing a scheduler is more effective than randomizing inputs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We need to make random testing smarter and closer to verification</a:t>
            </a:r>
          </a:p>
          <a:p>
            <a:pPr lvl="2"/>
            <a:r>
              <a:rPr lang="en-US" sz="1600" smtClean="0">
                <a:ea typeface="ＭＳ Ｐゴシック" pitchFamily="34" charset="-128"/>
              </a:rPr>
              <a:t>Bias random testing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 Prioritize random testing</a:t>
            </a:r>
          </a:p>
          <a:p>
            <a:pPr lvl="2"/>
            <a:r>
              <a:rPr lang="en-US" sz="1600" smtClean="0">
                <a:solidFill>
                  <a:srgbClr val="FF0000"/>
                </a:solidFill>
                <a:ea typeface="ＭＳ Ｐゴシック" pitchFamily="34" charset="-128"/>
              </a:rPr>
              <a:t>Find interesting preemption points in the program</a:t>
            </a:r>
          </a:p>
          <a:p>
            <a:pPr lvl="2"/>
            <a:r>
              <a:rPr lang="en-US" sz="1600" smtClean="0">
                <a:solidFill>
                  <a:srgbClr val="FF0000"/>
                </a:solidFill>
                <a:ea typeface="ＭＳ Ｐゴシック" pitchFamily="34" charset="-128"/>
              </a:rPr>
              <a:t>Randomly or systematically preempt threads at these interesting points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2B1082-8412-4E9C-9149-CB16A301A95B}" type="slidenum">
              <a:rPr lang="en-US"/>
              <a:pPr/>
              <a:t>85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AD9327-2217-4B52-8DA5-75C3231BB9CF}" type="slidenum">
              <a:rPr lang="en-US"/>
              <a:pPr/>
              <a:t>86</a:t>
            </a:fld>
            <a:endParaRPr lang="en-US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Related work</a:t>
            </a:r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Stoller et al. and Edelstein et al. [ConTest]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Inserts yield() and sleep() randomly in Java code</a:t>
            </a:r>
          </a:p>
          <a:p>
            <a:r>
              <a:rPr lang="en-US" sz="2400" smtClean="0">
                <a:ea typeface="ＭＳ Ｐゴシック" pitchFamily="34" charset="-128"/>
              </a:rPr>
              <a:t>Parallel randomized depth-first search by Dwyer et al.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Modifies search strategy in Java Pathfinder by Visser et al.  </a:t>
            </a:r>
          </a:p>
          <a:p>
            <a:r>
              <a:rPr lang="en-US" sz="2400" smtClean="0">
                <a:ea typeface="ＭＳ Ｐゴシック" pitchFamily="34" charset="-128"/>
              </a:rPr>
              <a:t>Iterative context bounding (Musuvathi and Qadeer)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Systematic testing with bounded context switches</a:t>
            </a:r>
          </a:p>
          <a:p>
            <a:r>
              <a:rPr lang="en-US" sz="2400" smtClean="0">
                <a:ea typeface="ＭＳ Ｐゴシック" pitchFamily="34" charset="-128"/>
              </a:rPr>
              <a:t>Satish Narayanasamy, Zhenghao Wang, Jordan Tigani, Andrew Edwards and Brad Calder “Automatically Classifying Benign and Harmful Data Races Using Replay Analysis”, PLDI 07</a:t>
            </a:r>
          </a:p>
          <a:p>
            <a:pPr lvl="1"/>
            <a:endParaRPr lang="en-US" sz="2000" smtClean="0">
              <a:ea typeface="ＭＳ Ｐゴシック" pitchFamily="34" charset="-128"/>
            </a:endParaRPr>
          </a:p>
          <a:p>
            <a:pPr lvl="1"/>
            <a:endParaRPr lang="en-US" sz="20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06499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06500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07523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07524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cxnSp>
        <p:nvCxnSpPr>
          <p:cNvPr id="107525" name="Straight Arrow Connector 5"/>
          <p:cNvCxnSpPr>
            <a:cxnSpLocks noChangeShapeType="1"/>
          </p:cNvCxnSpPr>
          <p:nvPr/>
        </p:nvCxnSpPr>
        <p:spPr bwMode="auto">
          <a:xfrm>
            <a:off x="2286000" y="2133600"/>
            <a:ext cx="3886200" cy="15240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sp>
        <p:nvSpPr>
          <p:cNvPr id="7" name="TextBox 6"/>
          <p:cNvSpPr txBox="1"/>
          <p:nvPr/>
        </p:nvSpPr>
        <p:spPr>
          <a:xfrm>
            <a:off x="3352800" y="21336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08547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08548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cxnSp>
        <p:nvCxnSpPr>
          <p:cNvPr id="108549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2781300" y="2171700"/>
            <a:ext cx="2514600" cy="24384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08550" name="Straight Arrow Connector 10"/>
          <p:cNvCxnSpPr>
            <a:cxnSpLocks noChangeShapeType="1"/>
          </p:cNvCxnSpPr>
          <p:nvPr/>
        </p:nvCxnSpPr>
        <p:spPr bwMode="auto">
          <a:xfrm>
            <a:off x="2286000" y="2133600"/>
            <a:ext cx="3886200" cy="15240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3352800" y="21336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05200" y="38862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260D17-8B1F-422A-A955-952EEC05FDCE}" type="slidenum">
              <a:rPr lang="en-US"/>
              <a:pPr/>
              <a:t>9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Limitations of DPOR Techniques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6080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>
                <a:ea typeface="ＭＳ Ｐゴシック" pitchFamily="34" charset="-128"/>
              </a:rPr>
              <a:t>Localized Search</a:t>
            </a:r>
            <a:endParaRPr lang="en-US" sz="220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25605" name="AutoShape 4"/>
          <p:cNvSpPr>
            <a:spLocks noChangeArrowheads="1"/>
          </p:cNvSpPr>
          <p:nvPr/>
        </p:nvSpPr>
        <p:spPr bwMode="auto">
          <a:xfrm>
            <a:off x="838200" y="1981200"/>
            <a:ext cx="3505200" cy="4038600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5606" name="Group 6"/>
          <p:cNvGrpSpPr>
            <a:grpSpLocks/>
          </p:cNvGrpSpPr>
          <p:nvPr/>
        </p:nvGrpSpPr>
        <p:grpSpPr bwMode="auto">
          <a:xfrm>
            <a:off x="4343400" y="4648200"/>
            <a:ext cx="2667000" cy="936625"/>
            <a:chOff x="2736" y="2928"/>
            <a:chExt cx="1680" cy="590"/>
          </a:xfrm>
        </p:grpSpPr>
        <p:sp>
          <p:nvSpPr>
            <p:cNvPr id="25612" name="AutoShape 7"/>
            <p:cNvSpPr>
              <a:spLocks noChangeArrowheads="1"/>
            </p:cNvSpPr>
            <p:nvPr/>
          </p:nvSpPr>
          <p:spPr bwMode="auto">
            <a:xfrm>
              <a:off x="2736" y="2928"/>
              <a:ext cx="1680" cy="576"/>
            </a:xfrm>
            <a:prstGeom prst="wedgeRoundRectCallout">
              <a:avLst>
                <a:gd name="adj1" fmla="val -128810"/>
                <a:gd name="adj2" fmla="val 73787"/>
                <a:gd name="adj3" fmla="val 16667"/>
              </a:avLst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eaLnBrk="1" hangingPunct="1">
                <a:spcBef>
                  <a:spcPct val="50000"/>
                </a:spcBef>
              </a:pPr>
              <a:endParaRPr lang="en-US" sz="1800" b="1"/>
            </a:p>
          </p:txBody>
        </p:sp>
        <p:sp>
          <p:nvSpPr>
            <p:cNvPr id="25613" name="Text Box 8"/>
            <p:cNvSpPr txBox="1">
              <a:spLocks noChangeArrowheads="1"/>
            </p:cNvSpPr>
            <p:nvPr/>
          </p:nvSpPr>
          <p:spPr bwMode="auto">
            <a:xfrm>
              <a:off x="2784" y="3024"/>
              <a:ext cx="1584" cy="4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Explored by  DPOR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(Must be DFS)</a:t>
              </a:r>
            </a:p>
          </p:txBody>
        </p:sp>
      </p:grpSp>
      <p:grpSp>
        <p:nvGrpSpPr>
          <p:cNvPr id="25607" name="Group 9"/>
          <p:cNvGrpSpPr>
            <a:grpSpLocks/>
          </p:cNvGrpSpPr>
          <p:nvPr/>
        </p:nvGrpSpPr>
        <p:grpSpPr bwMode="auto">
          <a:xfrm>
            <a:off x="5105400" y="1828800"/>
            <a:ext cx="2667000" cy="914400"/>
            <a:chOff x="2736" y="2928"/>
            <a:chExt cx="1680" cy="576"/>
          </a:xfrm>
        </p:grpSpPr>
        <p:sp>
          <p:nvSpPr>
            <p:cNvPr id="25610" name="AutoShape 10"/>
            <p:cNvSpPr>
              <a:spLocks noChangeArrowheads="1"/>
            </p:cNvSpPr>
            <p:nvPr/>
          </p:nvSpPr>
          <p:spPr bwMode="auto">
            <a:xfrm>
              <a:off x="2736" y="2928"/>
              <a:ext cx="1680" cy="576"/>
            </a:xfrm>
            <a:prstGeom prst="wedgeRoundRectCallout">
              <a:avLst>
                <a:gd name="adj1" fmla="val -128810"/>
                <a:gd name="adj2" fmla="val 73787"/>
                <a:gd name="adj3" fmla="val 16667"/>
              </a:avLst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eaLnBrk="1" hangingPunct="1">
                <a:spcBef>
                  <a:spcPct val="50000"/>
                </a:spcBef>
              </a:pPr>
              <a:endParaRPr lang="en-US" sz="1800" b="1"/>
            </a:p>
          </p:txBody>
        </p:sp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2784" y="3024"/>
              <a:ext cx="1584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Entire State Space</a:t>
              </a:r>
            </a:p>
          </p:txBody>
        </p:sp>
      </p:grpSp>
      <p:sp>
        <p:nvSpPr>
          <p:cNvPr id="25608" name="Line 12"/>
          <p:cNvSpPr>
            <a:spLocks noChangeShapeType="1"/>
          </p:cNvSpPr>
          <p:nvPr/>
        </p:nvSpPr>
        <p:spPr bwMode="auto">
          <a:xfrm flipH="1">
            <a:off x="2057400" y="1981200"/>
            <a:ext cx="533400" cy="3429000"/>
          </a:xfrm>
          <a:prstGeom prst="line">
            <a:avLst/>
          </a:prstGeom>
          <a:noFill/>
          <a:ln w="31750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9" name="AutoShape 14"/>
          <p:cNvSpPr>
            <a:spLocks noChangeArrowheads="1"/>
          </p:cNvSpPr>
          <p:nvPr/>
        </p:nvSpPr>
        <p:spPr bwMode="auto">
          <a:xfrm>
            <a:off x="1752600" y="5410200"/>
            <a:ext cx="609600" cy="60960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31750">
            <a:solidFill>
              <a:srgbClr val="008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09571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09572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cxnSp>
        <p:nvCxnSpPr>
          <p:cNvPr id="109573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2781300" y="2171700"/>
            <a:ext cx="2514600" cy="24384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09574" name="Straight Arrow Connector 10"/>
          <p:cNvCxnSpPr>
            <a:cxnSpLocks noChangeShapeType="1"/>
          </p:cNvCxnSpPr>
          <p:nvPr/>
        </p:nvCxnSpPr>
        <p:spPr bwMode="auto">
          <a:xfrm>
            <a:off x="2286000" y="2133600"/>
            <a:ext cx="3886200" cy="15240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3352800" y="21336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05200" y="38862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109577" name="TextBox 8"/>
          <p:cNvSpPr txBox="1">
            <a:spLocks noChangeArrowheads="1"/>
          </p:cNvSpPr>
          <p:nvPr/>
        </p:nvSpPr>
        <p:spPr bwMode="auto">
          <a:xfrm>
            <a:off x="3429000" y="1981200"/>
            <a:ext cx="712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10595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10596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cxnSp>
        <p:nvCxnSpPr>
          <p:cNvPr id="110597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2781300" y="2171700"/>
            <a:ext cx="2514600" cy="24384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sp>
        <p:nvSpPr>
          <p:cNvPr id="13" name="TextBox 12"/>
          <p:cNvSpPr txBox="1"/>
          <p:nvPr/>
        </p:nvSpPr>
        <p:spPr>
          <a:xfrm>
            <a:off x="3505200" y="38862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2800" y="6172200"/>
            <a:ext cx="261778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(5,7)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11619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2: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4:	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93188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262699"/>
                </a:solidFill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8: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14:	unlock(L); 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72200"/>
            <a:ext cx="68548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(5,7)    Postponed Set = {Thread2}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13667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solidFill>
                  <a:srgbClr val="262699"/>
                </a:solidFill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262699"/>
                </a:solidFill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8: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14:	unlock(L); 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72200"/>
            <a:ext cx="68548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(5,7)    Postponed Set = {Thread2}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15715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2: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</a:p>
          <a:p>
            <a:pPr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}</a:t>
            </a:r>
          </a:p>
        </p:txBody>
      </p:sp>
      <p:sp>
        <p:nvSpPr>
          <p:cNvPr id="115716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cxnSp>
        <p:nvCxnSpPr>
          <p:cNvPr id="115717" name="Straight Arrow Connector 10"/>
          <p:cNvCxnSpPr>
            <a:cxnSpLocks noChangeShapeType="1"/>
          </p:cNvCxnSpPr>
          <p:nvPr/>
        </p:nvCxnSpPr>
        <p:spPr bwMode="auto">
          <a:xfrm>
            <a:off x="2286000" y="2133600"/>
            <a:ext cx="3886200" cy="15240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 type="arrow" w="med" len="med"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3352800" y="2133600"/>
            <a:ext cx="862013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Race</a:t>
            </a:r>
          </a:p>
        </p:txBody>
      </p:sp>
      <p:sp>
        <p:nvSpPr>
          <p:cNvPr id="115719" name="TextBox 8"/>
          <p:cNvSpPr txBox="1">
            <a:spLocks noChangeArrowheads="1"/>
          </p:cNvSpPr>
          <p:nvPr/>
        </p:nvSpPr>
        <p:spPr bwMode="auto">
          <a:xfrm>
            <a:off x="3429000" y="1981200"/>
            <a:ext cx="712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72200"/>
            <a:ext cx="270827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(1,10)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262699"/>
                </a:solidFill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2: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4:	unlock(L);</a:t>
            </a:r>
          </a:p>
          <a:p>
            <a:pPr>
              <a:buFontTx/>
              <a:buNone/>
            </a:pPr>
            <a:endParaRPr lang="en-US" smtClean="0">
              <a:solidFill>
                <a:srgbClr val="BFBFBF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16740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8: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9:	if (y==1)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14:	unlock(L); 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72200"/>
            <a:ext cx="69945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(1,10)    Postponed Set = {Thread 1}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Example: Assume x = y = z = 0</a:t>
            </a:r>
          </a:p>
        </p:txBody>
      </p:sp>
      <p:sp>
        <p:nvSpPr>
          <p:cNvPr id="117763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Thread1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262699"/>
                </a:solidFill>
                <a:ea typeface="ＭＳ Ｐゴシック" pitchFamily="34" charset="-128"/>
              </a:rPr>
              <a:t>1:	x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2:	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3:	y = 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4:	unlock(L);</a:t>
            </a:r>
          </a:p>
          <a:p>
            <a:pPr>
              <a:buFontTx/>
              <a:buNone/>
            </a:pPr>
            <a:endParaRPr lang="en-US" smtClean="0">
              <a:solidFill>
                <a:srgbClr val="BFBFBF"/>
              </a:solidFill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5:	if (z==1)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6:		ERROR1;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}</a:t>
            </a:r>
          </a:p>
        </p:txBody>
      </p:sp>
      <p:sp>
        <p:nvSpPr>
          <p:cNvPr id="117764" name="Content Placeholder 18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Thread2 {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7:	z = 1;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8: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lock(L);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9:</a:t>
            </a:r>
            <a:r>
              <a:rPr lang="en-US" smtClean="0">
                <a:ea typeface="ＭＳ Ｐゴシック" pitchFamily="34" charset="-128"/>
              </a:rPr>
              <a:t>	</a:t>
            </a: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if (y==1) 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10:		if (x != 1){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11:			ERROR2;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12:		}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BFBFBF"/>
                </a:solidFill>
                <a:ea typeface="ＭＳ Ｐゴシック" pitchFamily="34" charset="-128"/>
              </a:rPr>
              <a:t>13:	}</a:t>
            </a:r>
          </a:p>
          <a:p>
            <a:pPr>
              <a:buFontTx/>
              <a:buNone/>
            </a:pPr>
            <a:r>
              <a:rPr lang="en-US" smtClean="0">
                <a:ea typeface="ＭＳ Ｐゴシック" pitchFamily="34" charset="-128"/>
              </a:rPr>
              <a:t>14:	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unlock(L);</a:t>
            </a:r>
            <a:r>
              <a:rPr lang="en-US" smtClean="0">
                <a:ea typeface="ＭＳ Ｐゴシック" pitchFamily="34" charset="-128"/>
              </a:rPr>
              <a:t> 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172200"/>
            <a:ext cx="69945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Racing Pair: (1,10)    Postponed Set = {Thread 1}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fp99">
  <a:themeElements>
    <a:clrScheme name="icfp9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icfp99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icfp9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fp99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15370</TotalTime>
  <Words>6273</Words>
  <Application>Microsoft PowerPoint</Application>
  <PresentationFormat>On-screen Show (4:3)</PresentationFormat>
  <Paragraphs>1949</Paragraphs>
  <Slides>96</Slides>
  <Notes>96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96</vt:i4>
      </vt:variant>
    </vt:vector>
  </HeadingPairs>
  <TitlesOfParts>
    <vt:vector size="97" baseType="lpstr">
      <vt:lpstr>icfp99</vt:lpstr>
      <vt:lpstr>Active Random Testing of  Parallel Programs</vt:lpstr>
      <vt:lpstr>Par Lab Research Overview</vt:lpstr>
      <vt:lpstr>Correctness and Debugging Projects</vt:lpstr>
      <vt:lpstr>Correctness and Debugging Projects</vt:lpstr>
      <vt:lpstr>Goal</vt:lpstr>
      <vt:lpstr>Techniques for Effective Random Testing</vt:lpstr>
      <vt:lpstr>Testing Parallel Programs</vt:lpstr>
      <vt:lpstr>Model Checking Parallel Programs</vt:lpstr>
      <vt:lpstr>Limitations of DPOR Techniques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Simple Randomized Algorithm</vt:lpstr>
      <vt:lpstr>Randomized Partial Order Sampling Algorithm</vt:lpstr>
      <vt:lpstr>Lessons Learned</vt:lpstr>
      <vt:lpstr>A Solution</vt:lpstr>
      <vt:lpstr>Key Idea</vt:lpstr>
      <vt:lpstr>Generic Algorithm</vt:lpstr>
      <vt:lpstr>Generic Algorithm: Compute EA and EP</vt:lpstr>
      <vt:lpstr>Generic Algorithm: Compute EA and EP</vt:lpstr>
      <vt:lpstr>Generic Algorithm: Compute EA and EP</vt:lpstr>
      <vt:lpstr>Generic Algorithm: Compute EA and EP</vt:lpstr>
      <vt:lpstr>Generic Algorithm: Active Random Scheduler</vt:lpstr>
      <vt:lpstr>Generic Algorithm: Active Random Scheduler</vt:lpstr>
      <vt:lpstr>Generic Algorithm: Active Random Scheduler</vt:lpstr>
      <vt:lpstr>Generic Algorithm: Active Random Scheduler</vt:lpstr>
      <vt:lpstr>Generic Algorithm: Active Random Scheduler</vt:lpstr>
      <vt:lpstr>Generic Algorithm: Active Random Scheduler</vt:lpstr>
      <vt:lpstr>Generic Algorithm: Active Random Scheduler</vt:lpstr>
      <vt:lpstr>Generic Algorithm: Active Random Scheduler</vt:lpstr>
      <vt:lpstr>An Instance: RACEFUZZER</vt:lpstr>
      <vt:lpstr>An Instance: RACEFUZZER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RACEFUZZER using an example</vt:lpstr>
      <vt:lpstr>Another Example</vt:lpstr>
      <vt:lpstr>Another Example</vt:lpstr>
      <vt:lpstr>Another Example</vt:lpstr>
      <vt:lpstr>Another Example</vt:lpstr>
      <vt:lpstr>Another Example</vt:lpstr>
      <vt:lpstr>Another Example</vt:lpstr>
      <vt:lpstr>Implementation</vt:lpstr>
      <vt:lpstr>Implementation</vt:lpstr>
      <vt:lpstr>Experimental Results</vt:lpstr>
      <vt:lpstr>RACEFUZZER: Useful Features</vt:lpstr>
      <vt:lpstr>RACEFUZZER: Limitations</vt:lpstr>
      <vt:lpstr>Summary</vt:lpstr>
      <vt:lpstr>Related work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  <vt:lpstr>An Example: Assume x = y = z = 0</vt:lpstr>
    </vt:vector>
  </TitlesOfParts>
  <Company>Digital Integrity,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Languages and Compilers</dc:title>
  <dc:subject>Research Facility Summit</dc:subject>
  <dc:creator> Koushik Sen </dc:creator>
  <cp:keywords>Research Facility Summit</cp:keywords>
  <dc:description>Event Date: July 28 &amp; 29, 2008
Event Location: Redmond, WA</dc:description>
  <cp:lastModifiedBy>a-nakell</cp:lastModifiedBy>
  <cp:revision>537</cp:revision>
  <cp:lastPrinted>2008-07-28T17:10:48Z</cp:lastPrinted>
  <dcterms:created xsi:type="dcterms:W3CDTF">2008-07-28T16:58:26Z</dcterms:created>
  <dcterms:modified xsi:type="dcterms:W3CDTF">2008-08-01T19:07:01Z</dcterms:modified>
</cp:coreProperties>
</file>