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2" r:id="rId4"/>
    <p:sldId id="271" r:id="rId5"/>
    <p:sldId id="272" r:id="rId6"/>
    <p:sldId id="273" r:id="rId7"/>
    <p:sldId id="274" r:id="rId8"/>
    <p:sldId id="275" r:id="rId9"/>
    <p:sldId id="276" r:id="rId10"/>
    <p:sldId id="277" r:id="rId11"/>
    <p:sldId id="278" r:id="rId12"/>
    <p:sldId id="279" r:id="rId13"/>
    <p:sldId id="280" r:id="rId14"/>
    <p:sldId id="281" r:id="rId15"/>
    <p:sldId id="265" r:id="rId16"/>
    <p:sldId id="266" r:id="rId17"/>
    <p:sldId id="261" r:id="rId18"/>
    <p:sldId id="262" r:id="rId19"/>
    <p:sldId id="263" r:id="rId20"/>
    <p:sldId id="260" r:id="rId21"/>
    <p:sldId id="258" r:id="rId22"/>
    <p:sldId id="259" r:id="rId23"/>
    <p:sldId id="268" r:id="rId24"/>
    <p:sldId id="269" r:id="rId25"/>
    <p:sldId id="270" r:id="rId26"/>
    <p:sldId id="284" r:id="rId27"/>
    <p:sldId id="287" r:id="rId28"/>
    <p:sldId id="285" r:id="rId29"/>
    <p:sldId id="286" r:id="rId30"/>
    <p:sldId id="267" r:id="rId31"/>
    <p:sldId id="283" r:id="rId32"/>
    <p:sldId id="26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4" d="100"/>
          <a:sy n="84" d="100"/>
        </p:scale>
        <p:origin x="-32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4343C375-6929-49B1-AF37-0FE7E6896784}" type="datetimeFigureOut">
              <a:rPr lang="en-US"/>
              <a:pPr>
                <a:defRPr/>
              </a:pPr>
              <a:t>7/29/2008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00A9DA48-F801-4FF2-9B8B-84B41A3C1A9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6EAF0F-04FB-4350-8173-44513A3D92C8}"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3B2C85-A376-40E5-A88A-BD2D94582B7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E5A2A6-E29F-4A94-BC7A-013DEB9BCE0F}" type="slidenum">
              <a:rPr lang="en-US" smtClean="0"/>
              <a:pPr/>
              <a:t>11</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11A22BB-45AD-4DC1-8836-55772CD7C2CA}" type="slidenum">
              <a:rPr lang="en-US" smtClean="0"/>
              <a:pPr/>
              <a:t>12</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57E7B7F-7DF9-40F7-A257-16DA45DE7304}" type="slidenum">
              <a:rPr lang="en-US" smtClean="0"/>
              <a:pPr/>
              <a:t>13</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E926E0-2926-4877-9F7E-39F080062114}" type="slidenum">
              <a:rPr lang="en-US" smtClean="0"/>
              <a:pPr/>
              <a:t>14</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39873B-F4D4-45E3-BBEF-D6CD57A79FA9}"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2D0D54-3029-4B7F-8BCF-FBCB2EB78564}"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97BE87-B386-4430-9693-0F63393B266C}"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BD4CD1-D72A-449B-AA8D-96DDDF956A4D}"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3DCCEE-C028-4FC4-875C-7991FBFA5D63}"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3D1BAB-D8AC-4B4A-8F44-EB3071C5339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CE6538-CE5E-4886-ADB7-EB45CF1F52DD}"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802AEE-6F6B-4C24-A48B-A6B2E9F17F92}"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0E6BF1-79D3-4EC0-8994-4C5B5E0A7A4A}"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A93381-FE4D-444C-8016-BAC5591E0D7E}"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2B7FC2-FA06-4FAD-AD63-9B749E6AC368}"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6D91E-73FB-4E3B-BB48-CE5C4A5148DD}"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912523-6C90-45D5-873B-4C6FD53A628B}"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41A11F-78F2-452E-8B04-8AFE0DD375A9}"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EBC65D-9828-45D7-8A64-30167C2BF91E}"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D92AD0-42A6-4192-964C-599A58967281}"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D79F64-C9AE-4B75-948B-41E774110330}"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9B6F62-3BC9-4B65-87E4-1A6C2E5D1906}"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08027-C90D-466A-99C7-F5656D6202A5}"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39F610-31FB-4C01-8234-5389D78FFCA0}" type="slidenum">
              <a:rPr lang="en-US" smtClean="0"/>
              <a:pPr/>
              <a:t>32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4797F9-35B2-4497-8126-48D9D327918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latin typeface="Segoe Semibold" pitchFamily="34" charset="0"/>
            </a:endParaRPr>
          </a:p>
        </p:txBody>
      </p:sp>
      <p:sp>
        <p:nvSpPr>
          <p:cNvPr id="430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961FCBC-CC22-4B44-A555-992CFCF7138F}" type="datetime8">
              <a:rPr lang="en-US" smtClean="0">
                <a:latin typeface="Segoe Semibold" pitchFamily="34" charset="0"/>
              </a:rPr>
              <a:pPr/>
              <a:t>7/29/2008 1:44 PM</a:t>
            </a:fld>
            <a:endParaRPr lang="en-US" smtClean="0">
              <a:latin typeface="Segoe Semibold" pitchFamily="34" charset="0"/>
            </a:endParaRPr>
          </a:p>
        </p:txBody>
      </p:sp>
      <p:sp>
        <p:nvSpPr>
          <p:cNvPr id="430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p>
          <a:p>
            <a:endParaRPr lang="en-US" smtClean="0">
              <a:latin typeface="Segoe" pitchFamily="34" charset="0"/>
            </a:endParaRPr>
          </a:p>
        </p:txBody>
      </p:sp>
      <p:sp>
        <p:nvSpPr>
          <p:cNvPr id="4301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F0AD0A-A27E-4B99-8F43-85F8E098A2B5}" type="slidenum">
              <a:rPr lang="en-US" smtClean="0">
                <a:latin typeface="Segoe Semibold" pitchFamily="34" charset="0"/>
              </a:rPr>
              <a:pPr/>
              <a:t>5</a:t>
            </a:fld>
            <a:endParaRPr lang="en-US" smtClean="0">
              <a:latin typeface="Segoe Semibold"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3C60BA-BEE0-486B-9112-768D5A0DAF03}"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A80808-EF99-4424-BDB4-4885274BE244}"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6DB3DB-4DEA-4FFB-8A94-C2492D1F863D}"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26FA97-4F5C-411C-BB15-52FD9AEC9FE2}" type="slidenum">
              <a:rPr lang="en-US" smtClean="0"/>
              <a:pPr/>
              <a:t>9</a:t>
            </a:fld>
            <a:endParaRPr lang="en-US" smtClean="0"/>
          </a:p>
        </p:txBody>
      </p:sp>
      <p:sp>
        <p:nvSpPr>
          <p:cNvPr id="47107" name="Rectangle 7"/>
          <p:cNvSpPr txBox="1">
            <a:spLocks noGrp="1" noChangeArrowheads="1"/>
          </p:cNvSpPr>
          <p:nvPr/>
        </p:nvSpPr>
        <p:spPr bwMode="auto">
          <a:xfrm>
            <a:off x="6184900" y="8685213"/>
            <a:ext cx="671513" cy="457200"/>
          </a:xfrm>
          <a:prstGeom prst="rect">
            <a:avLst/>
          </a:prstGeom>
          <a:noFill/>
          <a:ln w="9525">
            <a:noFill/>
            <a:miter lim="800000"/>
            <a:headEnd/>
            <a:tailEnd/>
          </a:ln>
        </p:spPr>
        <p:txBody>
          <a:bodyPr lIns="91435" tIns="45717" rIns="91435" bIns="45717" anchor="b"/>
          <a:lstStyle/>
          <a:p>
            <a:pPr algn="r"/>
            <a:fld id="{63CF5C35-B571-4E6D-A8F5-D2DC83D3C3DA}" type="slidenum">
              <a:rPr lang="en-US" sz="1200">
                <a:latin typeface="Segoe Semibold" pitchFamily="34" charset="0"/>
              </a:rPr>
              <a:pPr algn="r"/>
              <a:t>9</a:t>
            </a:fld>
            <a:endParaRPr lang="en-US" sz="1200">
              <a:latin typeface="Segoe Semibold" pitchFamily="34" charset="0"/>
            </a:endParaRPr>
          </a:p>
        </p:txBody>
      </p:sp>
      <p:sp>
        <p:nvSpPr>
          <p:cNvPr id="47108" name="Rectangle 2"/>
          <p:cNvSpPr>
            <a:spLocks noGrp="1" noRot="1" noChangeAspect="1" noChangeArrowheads="1" noTextEdit="1"/>
          </p:cNvSpPr>
          <p:nvPr>
            <p:ph type="sldImg"/>
          </p:nvPr>
        </p:nvSpPr>
        <p:spPr bwMode="auto">
          <a:xfrm>
            <a:off x="1243013" y="558800"/>
            <a:ext cx="4179887" cy="3135313"/>
          </a:xfrm>
          <a:noFill/>
          <a:ln>
            <a:solidFill>
              <a:srgbClr val="000000"/>
            </a:solidFill>
            <a:miter lim="800000"/>
            <a:headEnd/>
            <a:tailEnd/>
          </a:ln>
        </p:spPr>
      </p:sp>
      <p:sp>
        <p:nvSpPr>
          <p:cNvPr id="47109" name="Rectangle 3"/>
          <p:cNvSpPr>
            <a:spLocks noGrp="1" noChangeArrowheads="1"/>
          </p:cNvSpPr>
          <p:nvPr>
            <p:ph type="body" idx="1"/>
          </p:nvPr>
        </p:nvSpPr>
        <p:spPr bwMode="auto">
          <a:xfrm>
            <a:off x="414338" y="3798888"/>
            <a:ext cx="6021387" cy="274637"/>
          </a:xfrm>
          <a:noFill/>
        </p:spPr>
        <p:txBody>
          <a:bodyPr wrap="square" numCol="1" anchor="t" anchorCtr="0" compatLnSpc="1">
            <a:prstTxWarp prst="textNoShape">
              <a:avLst/>
            </a:prstTxWarp>
            <a:spAutoFit/>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F8F0D7-45D6-4B78-BC5E-FBB5EE7560CD}" type="datetimeFigureOut">
              <a:rPr lang="en-US"/>
              <a:pPr>
                <a:defRPr/>
              </a:pPr>
              <a:t>7/29/2008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A8FA76-3991-43C1-A7B4-B973F32B91B4}"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84887E-E6B6-4CA0-BA98-6BE0CA4C63A9}" type="datetimeFigureOut">
              <a:rPr lang="en-US"/>
              <a:pPr>
                <a:defRPr/>
              </a:pPr>
              <a:t>7/29/2008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532C3A-EEDB-4CC2-812A-3469BF140350}"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29B357-DEE2-4035-9A23-0105DA121748}" type="datetimeFigureOut">
              <a:rPr lang="en-US"/>
              <a:pPr>
                <a:defRPr/>
              </a:pPr>
              <a:t>7/29/2008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223E26-9877-48CD-86BC-F9C41E0DA789}"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4892CA8-7133-4E7C-81C1-52D36ADDF0A8}" type="datetime1">
              <a:rPr lang="en-US"/>
              <a:pPr>
                <a:defRPr/>
              </a:pPr>
              <a:t>7/29/2008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Community Tools and Approaches</a:t>
            </a:r>
          </a:p>
        </p:txBody>
      </p:sp>
      <p:sp>
        <p:nvSpPr>
          <p:cNvPr id="8" name="Slide Number Placeholder 5"/>
          <p:cNvSpPr>
            <a:spLocks noGrp="1"/>
          </p:cNvSpPr>
          <p:nvPr>
            <p:ph type="sldNum" sz="quarter" idx="12"/>
          </p:nvPr>
        </p:nvSpPr>
        <p:spPr/>
        <p:txBody>
          <a:bodyPr/>
          <a:lstStyle>
            <a:lvl1pPr>
              <a:defRPr/>
            </a:lvl1pPr>
          </a:lstStyle>
          <a:p>
            <a:pPr>
              <a:defRPr/>
            </a:pPr>
            <a:fld id="{5999D8D4-D212-4151-AB0D-DA7072828AB7}"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00E3D926-C362-461C-B1C2-4C417FA3D611}" type="datetime1">
              <a:rPr lang="en-US"/>
              <a:pPr>
                <a:defRPr/>
              </a:pPr>
              <a:t>7/29/2008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Community Tools and Approaches</a:t>
            </a:r>
          </a:p>
        </p:txBody>
      </p:sp>
      <p:sp>
        <p:nvSpPr>
          <p:cNvPr id="8" name="Slide Number Placeholder 5"/>
          <p:cNvSpPr>
            <a:spLocks noGrp="1"/>
          </p:cNvSpPr>
          <p:nvPr>
            <p:ph type="sldNum" sz="quarter" idx="12"/>
          </p:nvPr>
        </p:nvSpPr>
        <p:spPr/>
        <p:txBody>
          <a:bodyPr/>
          <a:lstStyle>
            <a:lvl1pPr>
              <a:defRPr/>
            </a:lvl1pPr>
          </a:lstStyle>
          <a:p>
            <a:pPr>
              <a:defRPr/>
            </a:pPr>
            <a:fld id="{4D6F39D6-3ABA-4587-8C1C-471D72CE584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E08E76-C09B-43C0-BA96-CA3AD9F674CB}" type="datetimeFigureOut">
              <a:rPr lang="en-US"/>
              <a:pPr>
                <a:defRPr/>
              </a:pPr>
              <a:t>7/29/2008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8348FF-4E60-4C82-8D20-DDE88E264BE5}"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7E8326-6EC8-4A0A-A44E-22BB91D8D174}" type="datetimeFigureOut">
              <a:rPr lang="en-US"/>
              <a:pPr>
                <a:defRPr/>
              </a:pPr>
              <a:t>7/29/2008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505F94-8FAC-44A3-80E1-B99A3B5FB1E7}"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D0D6DF-8EDA-493F-829D-404EE77086BB}" type="datetimeFigureOut">
              <a:rPr lang="en-US"/>
              <a:pPr>
                <a:defRPr/>
              </a:pPr>
              <a:t>7/29/2008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AD38A7-FE49-42C6-89FF-36A4DB5AD44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8AC999-272C-4007-B194-6E15D1455E30}" type="datetimeFigureOut">
              <a:rPr lang="en-US"/>
              <a:pPr>
                <a:defRPr/>
              </a:pPr>
              <a:t>7/29/2008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C2A1D4-0BF8-4BE1-A616-413D7D734596}"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2EE246-EEF9-4D6E-ABCA-7B4DFDEF148D}" type="datetimeFigureOut">
              <a:rPr lang="en-US"/>
              <a:pPr>
                <a:defRPr/>
              </a:pPr>
              <a:t>7/29/2008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40C57E-45B3-4DD8-ABDA-B7EEA2CCB932}"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C5D2EA-1E70-464C-93BE-BC0CE1012011}" type="datetimeFigureOut">
              <a:rPr lang="en-US"/>
              <a:pPr>
                <a:defRPr/>
              </a:pPr>
              <a:t>7/29/2008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49F73CD-BE28-4D1B-8845-4DB9A15449DB}"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14EAE2-D645-4403-BF8E-F271F8F1873E}" type="datetimeFigureOut">
              <a:rPr lang="en-US"/>
              <a:pPr>
                <a:defRPr/>
              </a:pPr>
              <a:t>7/29/2008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E87C2-B01F-4815-9719-F9208AEF2E1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7C81B7-55AF-4437-AF5E-13DEC26AC229}" type="datetimeFigureOut">
              <a:rPr lang="en-US"/>
              <a:pPr>
                <a:defRPr/>
              </a:pPr>
              <a:t>7/29/2008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B9C4E2-6401-413C-AA27-BA79FD9C8333}"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FDBFF90-E66D-4D91-824F-EC22490DC928}" type="datetimeFigureOut">
              <a:rPr lang="en-US"/>
              <a:pPr>
                <a:defRPr/>
              </a:pPr>
              <a:t>7/29/2008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83A4F55-48ED-47B1-BD1B-CFA21CE34E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hyperlink" Target="http://research.microsoft.com/~masmith/" TargetMode="External"/><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research.microsoft.com/~tcombs/" TargetMode="External"/><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jpe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odeplex.com/netmap"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Documents%20and%20Settings\masmith\Desktop\Desktop%20Clutter\lang.c.april.wmv"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cybergeography.org/atlas/cox_1457_large.jpg" TargetMode="External"/><Relationship Id="rId7" Type="http://schemas.openxmlformats.org/officeDocument/2006/relationships/hyperlink" Target="http://flickr.com/photos/darwinbel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flickr.com/photo_zoom.gne?id=315051291&amp;size=o"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dirty="0" smtClean="0"/>
              <a:t>(Excel) .</a:t>
            </a:r>
            <a:r>
              <a:rPr lang="en-US" dirty="0" err="1" smtClean="0"/>
              <a:t>NetMap</a:t>
            </a:r>
            <a:r>
              <a:rPr lang="en-US" dirty="0" smtClean="0"/>
              <a:t/>
            </a:r>
            <a:br>
              <a:rPr lang="en-US" dirty="0" smtClean="0"/>
            </a:br>
            <a:r>
              <a:rPr lang="en-US" dirty="0" smtClean="0"/>
              <a:t>A toolkit for </a:t>
            </a:r>
            <a:br>
              <a:rPr lang="en-US" dirty="0" smtClean="0"/>
            </a:br>
            <a:r>
              <a:rPr lang="en-US" dirty="0" smtClean="0"/>
              <a:t>Social Network Analysis</a:t>
            </a:r>
          </a:p>
        </p:txBody>
      </p:sp>
      <p:sp>
        <p:nvSpPr>
          <p:cNvPr id="3" name="Subtitle 2"/>
          <p:cNvSpPr>
            <a:spLocks noGrp="1"/>
          </p:cNvSpPr>
          <p:nvPr>
            <p:ph type="subTitle" idx="1"/>
          </p:nvPr>
        </p:nvSpPr>
        <p:spPr>
          <a:xfrm>
            <a:off x="1371600" y="3886200"/>
            <a:ext cx="6400800" cy="2590800"/>
          </a:xfrm>
        </p:spPr>
        <p:txBody>
          <a:bodyPr rtlCol="0">
            <a:normAutofit fontScale="47500" lnSpcReduction="2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Microsoft Research</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Marc Smith (MSR Silicon Valley)</a:t>
            </a:r>
          </a:p>
          <a:p>
            <a:pPr eaLnBrk="1" fontAlgn="auto" hangingPunct="1">
              <a:spcAft>
                <a:spcPts val="0"/>
              </a:spcAft>
              <a:buFont typeface="Arial" pitchFamily="34" charset="0"/>
              <a:buNone/>
              <a:defRPr/>
            </a:pPr>
            <a:r>
              <a:rPr lang="en-US" dirty="0" smtClean="0"/>
              <a:t>Tony Capone (MSR Redmond)</a:t>
            </a:r>
          </a:p>
          <a:p>
            <a:pPr eaLnBrk="1" fontAlgn="auto" hangingPunct="1">
              <a:spcAft>
                <a:spcPts val="0"/>
              </a:spcAft>
              <a:buFont typeface="Arial" pitchFamily="34" charset="0"/>
              <a:buNone/>
              <a:defRPr/>
            </a:pPr>
            <a:r>
              <a:rPr lang="en-US" dirty="0" smtClean="0"/>
              <a:t>Natasa Milic-Frayling (MSR Cambridge)</a:t>
            </a:r>
          </a:p>
          <a:p>
            <a:pPr eaLnBrk="1" fontAlgn="auto" hangingPunct="1">
              <a:spcAft>
                <a:spcPts val="0"/>
              </a:spcAft>
              <a:buFont typeface="Arial" pitchFamily="34" charset="0"/>
              <a:buNone/>
              <a:defRPr/>
            </a:pPr>
            <a:r>
              <a:rPr lang="en-US" dirty="0" smtClean="0"/>
              <a:t>Eduarda Mendes Rodrigues (MSR Cambridge)</a:t>
            </a:r>
          </a:p>
          <a:p>
            <a:pPr eaLnBrk="1" fontAlgn="auto" hangingPunct="1">
              <a:spcAft>
                <a:spcPts val="0"/>
              </a:spcAft>
              <a:buFont typeface="Arial" pitchFamily="34" charset="0"/>
              <a:buNone/>
              <a:defRPr/>
            </a:pPr>
            <a:r>
              <a:rPr lang="en-US" dirty="0" smtClean="0"/>
              <a:t>Eric Gleave (U Washington)</a:t>
            </a:r>
          </a:p>
          <a:p>
            <a:pPr eaLnBrk="1" fontAlgn="auto" hangingPunct="1">
              <a:spcAft>
                <a:spcPts val="0"/>
              </a:spcAft>
              <a:defRPr/>
            </a:pPr>
            <a:r>
              <a:rPr lang="en-US" dirty="0" smtClean="0"/>
              <a:t>Adam Perer (U Maryland)</a:t>
            </a:r>
          </a:p>
          <a:p>
            <a:pPr eaLnBrk="1" fontAlgn="auto" hangingPunct="1">
              <a:spcAft>
                <a:spcPts val="0"/>
              </a:spcAft>
              <a:buFont typeface="Arial" pitchFamily="34" charset="0"/>
              <a:buNone/>
              <a:defRPr/>
            </a:pPr>
            <a:r>
              <a:rPr lang="en-US" dirty="0" smtClean="0"/>
              <a:t>Ben Shneiderman (U Maryland)</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C#UNG images\servergen1monthoutdegreeover30.bmp"/>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5E2E4834-BDDD-41F9-8E09-0B185ABBD45C}" type="slidenum">
              <a:rPr lang="en-US"/>
              <a:pPr>
                <a:defRPr/>
              </a:pPr>
              <a:t>10</a:t>
            </a:fld>
            <a:endParaRPr lang="en-US"/>
          </a:p>
        </p:txBody>
      </p:sp>
      <p:sp>
        <p:nvSpPr>
          <p:cNvPr id="4" name="Oval 3"/>
          <p:cNvSpPr/>
          <p:nvPr/>
        </p:nvSpPr>
        <p:spPr>
          <a:xfrm>
            <a:off x="2057400" y="3733800"/>
            <a:ext cx="1447800" cy="1447800"/>
          </a:xfrm>
          <a:prstGeom prst="ellipse">
            <a:avLst/>
          </a:prstGeom>
          <a:solidFill>
            <a:schemeClr val="accent3">
              <a:lumMod val="60000"/>
              <a:lumOff val="4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2286000" y="1447800"/>
            <a:ext cx="1447800" cy="1447800"/>
          </a:xfrm>
          <a:prstGeom prst="ellipse">
            <a:avLst/>
          </a:prstGeom>
          <a:solidFill>
            <a:schemeClr val="accent3">
              <a:lumMod val="60000"/>
              <a:lumOff val="4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3"/>
          </p:nvPr>
        </p:nvSpPr>
        <p:spPr>
          <a:xfrm>
            <a:off x="3581400" y="1524000"/>
            <a:ext cx="5181600" cy="4525963"/>
          </a:xfrm>
        </p:spPr>
        <p:txBody>
          <a:bodyPr rtlCol="0">
            <a:normAutofit lnSpcReduction="10000"/>
          </a:bodyPr>
          <a:lstStyle/>
          <a:p>
            <a:pPr eaLnBrk="1" fontAlgn="auto" hangingPunct="1">
              <a:spcAft>
                <a:spcPts val="0"/>
              </a:spcAft>
              <a:defRPr/>
            </a:pPr>
            <a:r>
              <a:rPr lang="en-US" sz="2800" b="1" dirty="0" smtClean="0"/>
              <a:t>Answer person</a:t>
            </a:r>
          </a:p>
          <a:p>
            <a:pPr lvl="1" eaLnBrk="1" fontAlgn="auto" hangingPunct="1">
              <a:spcAft>
                <a:spcPts val="0"/>
              </a:spcAft>
              <a:defRPr/>
            </a:pPr>
            <a:r>
              <a:rPr lang="en-US" sz="2400" dirty="0" smtClean="0"/>
              <a:t>Outward ties to local isolates</a:t>
            </a:r>
          </a:p>
          <a:p>
            <a:pPr lvl="1" eaLnBrk="1" fontAlgn="auto" hangingPunct="1">
              <a:spcAft>
                <a:spcPts val="0"/>
              </a:spcAft>
              <a:defRPr/>
            </a:pPr>
            <a:r>
              <a:rPr lang="en-US" sz="2400" dirty="0" smtClean="0"/>
              <a:t>Relative absence of triangles</a:t>
            </a:r>
          </a:p>
          <a:p>
            <a:pPr lvl="1" eaLnBrk="1" fontAlgn="auto" hangingPunct="1">
              <a:spcAft>
                <a:spcPts val="0"/>
              </a:spcAft>
              <a:defRPr/>
            </a:pPr>
            <a:r>
              <a:rPr lang="en-US" sz="2400" dirty="0" smtClean="0"/>
              <a:t>Few intense ties</a:t>
            </a:r>
          </a:p>
          <a:p>
            <a:pPr eaLnBrk="1" fontAlgn="auto" hangingPunct="1">
              <a:spcAft>
                <a:spcPts val="0"/>
              </a:spcAft>
              <a:defRPr/>
            </a:pPr>
            <a:endParaRPr lang="en-US" sz="2800" dirty="0" smtClean="0"/>
          </a:p>
          <a:p>
            <a:pPr eaLnBrk="1" fontAlgn="auto" hangingPunct="1">
              <a:spcAft>
                <a:spcPts val="0"/>
              </a:spcAft>
              <a:defRPr/>
            </a:pPr>
            <a:r>
              <a:rPr lang="en-US" sz="2800" b="1" dirty="0" smtClean="0"/>
              <a:t>Reply Magnet</a:t>
            </a:r>
          </a:p>
          <a:p>
            <a:pPr lvl="1" eaLnBrk="1" fontAlgn="auto" hangingPunct="1">
              <a:spcAft>
                <a:spcPts val="0"/>
              </a:spcAft>
              <a:defRPr/>
            </a:pPr>
            <a:r>
              <a:rPr lang="en-US" sz="2400" dirty="0" smtClean="0"/>
              <a:t>Ties from local isolates often inward only</a:t>
            </a:r>
          </a:p>
          <a:p>
            <a:pPr lvl="1" eaLnBrk="1" fontAlgn="auto" hangingPunct="1">
              <a:spcAft>
                <a:spcPts val="0"/>
              </a:spcAft>
              <a:defRPr/>
            </a:pPr>
            <a:r>
              <a:rPr lang="en-US" sz="2400" dirty="0" smtClean="0"/>
              <a:t>Sparse, few triangles</a:t>
            </a:r>
          </a:p>
          <a:p>
            <a:pPr lvl="1" eaLnBrk="1" fontAlgn="auto" hangingPunct="1">
              <a:spcAft>
                <a:spcPts val="0"/>
              </a:spcAft>
              <a:defRPr/>
            </a:pPr>
            <a:r>
              <a:rPr lang="en-US" sz="2400" dirty="0" smtClean="0"/>
              <a:t>Few intense ties</a:t>
            </a:r>
          </a:p>
        </p:txBody>
      </p:sp>
      <p:pic>
        <p:nvPicPr>
          <p:cNvPr id="16387" name="Picture 4" descr="richmcc@online"/>
          <p:cNvPicPr>
            <a:picLocks noGrp="1" noChangeAspect="1" noChangeArrowheads="1"/>
          </p:cNvPicPr>
          <p:nvPr>
            <p:ph sz="quarter" idx="1"/>
          </p:nvPr>
        </p:nvPicPr>
        <p:blipFill>
          <a:blip r:embed="rId3"/>
          <a:srcRect/>
          <a:stretch>
            <a:fillRect/>
          </a:stretch>
        </p:blipFill>
        <p:spPr>
          <a:xfrm>
            <a:off x="-76200" y="-228600"/>
            <a:ext cx="3563938" cy="3579813"/>
          </a:xfrm>
        </p:spPr>
      </p:pic>
      <p:pic>
        <p:nvPicPr>
          <p:cNvPr id="7" name="Picture 12" descr="C:\Documents and Settings\t-itaih\My Documents\plots\RM60204193_ab_July2006.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 y="2667000"/>
            <a:ext cx="4953000" cy="5638800"/>
          </a:xfrm>
          <a:prstGeom prst="rect">
            <a:avLst/>
          </a:prstGeom>
          <a:noFill/>
          <a:ln w="9525">
            <a:noFill/>
            <a:miter lim="800000"/>
            <a:headEnd/>
            <a:tailEnd/>
          </a:ln>
        </p:spPr>
      </p:pic>
      <p:sp>
        <p:nvSpPr>
          <p:cNvPr id="16389" name="Rectangle 2"/>
          <p:cNvSpPr>
            <a:spLocks noGrp="1" noChangeArrowheads="1"/>
          </p:cNvSpPr>
          <p:nvPr>
            <p:ph type="title"/>
          </p:nvPr>
        </p:nvSpPr>
        <p:spPr/>
        <p:txBody>
          <a:bodyPr/>
          <a:lstStyle/>
          <a:p>
            <a:pPr eaLnBrk="1" hangingPunct="1"/>
            <a:r>
              <a:rPr lang="en-US" smtClean="0"/>
              <a:t>Distinguishing attributes:</a:t>
            </a:r>
          </a:p>
        </p:txBody>
      </p:sp>
      <p:sp>
        <p:nvSpPr>
          <p:cNvPr id="6" name="Slide Number Placeholder 5"/>
          <p:cNvSpPr>
            <a:spLocks noGrp="1"/>
          </p:cNvSpPr>
          <p:nvPr>
            <p:ph type="sldNum" sz="quarter" idx="12"/>
          </p:nvPr>
        </p:nvSpPr>
        <p:spPr/>
        <p:txBody>
          <a:bodyPr/>
          <a:lstStyle/>
          <a:p>
            <a:pPr>
              <a:defRPr/>
            </a:pPr>
            <a:fld id="{F7D85CB1-B645-4F46-9E2A-1657E444C7CD}" type="slidenum">
              <a:rPr lang="en-US" smtClean="0"/>
              <a:pPr>
                <a:defRPr/>
              </a:pPr>
              <a:t>11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richmcc@online"/>
          <p:cNvPicPr>
            <a:picLocks noGrp="1" noChangeAspect="1" noChangeArrowheads="1"/>
          </p:cNvPicPr>
          <p:nvPr>
            <p:ph sz="quarter" idx="1"/>
          </p:nvPr>
        </p:nvPicPr>
        <p:blipFill>
          <a:blip r:embed="rId3"/>
          <a:srcRect/>
          <a:stretch>
            <a:fillRect/>
          </a:stretch>
        </p:blipFill>
        <p:spPr>
          <a:xfrm>
            <a:off x="-76200" y="-228600"/>
            <a:ext cx="3563938" cy="3579813"/>
          </a:xfrm>
        </p:spPr>
      </p:pic>
      <p:sp>
        <p:nvSpPr>
          <p:cNvPr id="17411" name="Rectangle 2"/>
          <p:cNvSpPr>
            <a:spLocks noGrp="1" noChangeArrowheads="1"/>
          </p:cNvSpPr>
          <p:nvPr>
            <p:ph type="title"/>
          </p:nvPr>
        </p:nvSpPr>
        <p:spPr/>
        <p:txBody>
          <a:bodyPr/>
          <a:lstStyle/>
          <a:p>
            <a:pPr eaLnBrk="1" hangingPunct="1"/>
            <a:r>
              <a:rPr lang="en-US" smtClean="0"/>
              <a:t>Distinguishing attributes:</a:t>
            </a:r>
          </a:p>
        </p:txBody>
      </p:sp>
      <p:sp>
        <p:nvSpPr>
          <p:cNvPr id="19459" name="Rectangle 3"/>
          <p:cNvSpPr>
            <a:spLocks noGrp="1" noChangeArrowheads="1"/>
          </p:cNvSpPr>
          <p:nvPr>
            <p:ph type="body" sz="half" idx="3"/>
          </p:nvPr>
        </p:nvSpPr>
        <p:spPr>
          <a:xfrm>
            <a:off x="3581400" y="1524000"/>
            <a:ext cx="5181600" cy="4525963"/>
          </a:xfrm>
        </p:spPr>
        <p:txBody>
          <a:bodyPr rtlCol="0">
            <a:normAutofit lnSpcReduction="10000"/>
          </a:bodyPr>
          <a:lstStyle/>
          <a:p>
            <a:pPr eaLnBrk="1" fontAlgn="auto" hangingPunct="1">
              <a:spcAft>
                <a:spcPts val="0"/>
              </a:spcAft>
              <a:defRPr/>
            </a:pPr>
            <a:r>
              <a:rPr lang="en-US" sz="2800" b="1" dirty="0" smtClean="0"/>
              <a:t>Answer person</a:t>
            </a:r>
          </a:p>
          <a:p>
            <a:pPr lvl="1" eaLnBrk="1" fontAlgn="auto" hangingPunct="1">
              <a:spcAft>
                <a:spcPts val="0"/>
              </a:spcAft>
              <a:defRPr/>
            </a:pPr>
            <a:r>
              <a:rPr lang="en-US" sz="2400" dirty="0" smtClean="0"/>
              <a:t>Outward ties to local isolates</a:t>
            </a:r>
          </a:p>
          <a:p>
            <a:pPr lvl="1" eaLnBrk="1" fontAlgn="auto" hangingPunct="1">
              <a:spcAft>
                <a:spcPts val="0"/>
              </a:spcAft>
              <a:defRPr/>
            </a:pPr>
            <a:r>
              <a:rPr lang="en-US" sz="2400" dirty="0" smtClean="0"/>
              <a:t>Relative absence of triangles</a:t>
            </a:r>
          </a:p>
          <a:p>
            <a:pPr lvl="1" eaLnBrk="1" fontAlgn="auto" hangingPunct="1">
              <a:spcAft>
                <a:spcPts val="0"/>
              </a:spcAft>
              <a:defRPr/>
            </a:pPr>
            <a:r>
              <a:rPr lang="en-US" sz="2400" dirty="0" smtClean="0"/>
              <a:t>Few intense ties</a:t>
            </a:r>
          </a:p>
          <a:p>
            <a:pPr eaLnBrk="1" fontAlgn="auto" hangingPunct="1">
              <a:spcAft>
                <a:spcPts val="0"/>
              </a:spcAft>
              <a:defRPr/>
            </a:pPr>
            <a:endParaRPr lang="en-US" sz="2800" dirty="0" smtClean="0"/>
          </a:p>
          <a:p>
            <a:pPr eaLnBrk="1" fontAlgn="auto" hangingPunct="1">
              <a:spcAft>
                <a:spcPts val="0"/>
              </a:spcAft>
              <a:defRPr/>
            </a:pPr>
            <a:r>
              <a:rPr lang="en-US" sz="2800" b="1" dirty="0" smtClean="0"/>
              <a:t>Discussion person</a:t>
            </a:r>
          </a:p>
          <a:p>
            <a:pPr lvl="1" eaLnBrk="1" fontAlgn="auto" hangingPunct="1">
              <a:spcAft>
                <a:spcPts val="0"/>
              </a:spcAft>
              <a:defRPr/>
            </a:pPr>
            <a:r>
              <a:rPr lang="en-US" sz="2400" dirty="0" smtClean="0"/>
              <a:t>Ties from local isolates often inward only</a:t>
            </a:r>
          </a:p>
          <a:p>
            <a:pPr lvl="1" eaLnBrk="1" fontAlgn="auto" hangingPunct="1">
              <a:spcAft>
                <a:spcPts val="0"/>
              </a:spcAft>
              <a:defRPr/>
            </a:pPr>
            <a:r>
              <a:rPr lang="en-US" sz="2400" dirty="0" smtClean="0"/>
              <a:t>Dense, many triangles</a:t>
            </a:r>
          </a:p>
          <a:p>
            <a:pPr lvl="1" eaLnBrk="1" fontAlgn="auto" hangingPunct="1">
              <a:spcAft>
                <a:spcPts val="0"/>
              </a:spcAft>
              <a:defRPr/>
            </a:pPr>
            <a:r>
              <a:rPr lang="en-US" sz="2400" dirty="0" smtClean="0"/>
              <a:t>Numerous intense ties</a:t>
            </a:r>
          </a:p>
          <a:p>
            <a:pPr lvl="1" eaLnBrk="1" fontAlgn="auto" hangingPunct="1">
              <a:spcAft>
                <a:spcPts val="0"/>
              </a:spcAft>
              <a:defRPr/>
            </a:pPr>
            <a:endParaRPr lang="en-US" sz="2400" dirty="0" smtClean="0"/>
          </a:p>
        </p:txBody>
      </p:sp>
      <p:pic>
        <p:nvPicPr>
          <p:cNvPr id="17413" name="Picture 5" descr="Dr Entropy _entropy@chaos"/>
          <p:cNvPicPr>
            <a:picLocks noGrp="1" noChangeAspect="1" noChangeArrowheads="1"/>
          </p:cNvPicPr>
          <p:nvPr>
            <p:ph sz="quarter" idx="2"/>
          </p:nvPr>
        </p:nvPicPr>
        <p:blipFill>
          <a:blip r:embed="rId4"/>
          <a:srcRect/>
          <a:stretch>
            <a:fillRect/>
          </a:stretch>
        </p:blipFill>
        <p:spPr>
          <a:xfrm>
            <a:off x="152400" y="3938588"/>
            <a:ext cx="3508375" cy="3240087"/>
          </a:xfrm>
        </p:spPr>
      </p:pic>
      <p:sp>
        <p:nvSpPr>
          <p:cNvPr id="6" name="Slide Number Placeholder 5"/>
          <p:cNvSpPr>
            <a:spLocks noGrp="1"/>
          </p:cNvSpPr>
          <p:nvPr>
            <p:ph type="sldNum" sz="quarter" idx="12"/>
          </p:nvPr>
        </p:nvSpPr>
        <p:spPr/>
        <p:txBody>
          <a:bodyPr/>
          <a:lstStyle/>
          <a:p>
            <a:pPr>
              <a:defRPr/>
            </a:pPr>
            <a:fld id="{D861DEE8-AB7C-49C5-8D77-D47264DD0D74}" type="slidenum">
              <a:rPr lang="en-US" smtClean="0"/>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Clear and consistent signatures</a:t>
            </a:r>
            <a:br>
              <a:rPr lang="en-US" smtClean="0"/>
            </a:br>
            <a:r>
              <a:rPr lang="en-US" smtClean="0"/>
              <a:t>of an “Answer Person”</a:t>
            </a:r>
          </a:p>
        </p:txBody>
      </p:sp>
      <p:pic>
        <p:nvPicPr>
          <p:cNvPr id="1028" name="Picture 3" descr="2004_kgafvert@NEWSilopia"/>
          <p:cNvPicPr>
            <a:picLocks noGrp="1" noChangeAspect="1" noChangeArrowheads="1"/>
          </p:cNvPicPr>
          <p:nvPr>
            <p:ph sz="quarter" idx="1"/>
          </p:nvPr>
        </p:nvPicPr>
        <p:blipFill>
          <a:blip r:embed="rId4">
            <a:lum bright="-32000" contrast="44000"/>
          </a:blip>
          <a:srcRect b="2560"/>
          <a:stretch>
            <a:fillRect/>
          </a:stretch>
        </p:blipFill>
        <p:spPr>
          <a:xfrm>
            <a:off x="685800" y="1600200"/>
            <a:ext cx="2185988" cy="2185988"/>
          </a:xfrm>
        </p:spPr>
      </p:pic>
      <p:sp>
        <p:nvSpPr>
          <p:cNvPr id="1029" name="Rectangle 4"/>
          <p:cNvSpPr>
            <a:spLocks noGrp="1" noChangeArrowheads="1"/>
          </p:cNvSpPr>
          <p:nvPr>
            <p:ph type="body" sz="half" idx="3"/>
          </p:nvPr>
        </p:nvSpPr>
        <p:spPr/>
        <p:txBody>
          <a:bodyPr/>
          <a:lstStyle/>
          <a:p>
            <a:pPr eaLnBrk="1" hangingPunct="1"/>
            <a:r>
              <a:rPr lang="en-US" sz="2800" smtClean="0"/>
              <a:t>Light touch to numerous threads initiated by someone else</a:t>
            </a:r>
          </a:p>
          <a:p>
            <a:pPr eaLnBrk="1" hangingPunct="1"/>
            <a:r>
              <a:rPr lang="en-US" sz="2800" smtClean="0"/>
              <a:t>Most ties are outward to local isolates</a:t>
            </a:r>
          </a:p>
          <a:p>
            <a:pPr eaLnBrk="1" hangingPunct="1"/>
            <a:r>
              <a:rPr lang="en-US" sz="2800" smtClean="0"/>
              <a:t>Many more ties to small fish than big fish</a:t>
            </a:r>
          </a:p>
        </p:txBody>
      </p:sp>
      <p:pic>
        <p:nvPicPr>
          <p:cNvPr id="1030" name="Picture 5" descr="kgafvert@NEWSilopia"/>
          <p:cNvPicPr>
            <a:picLocks noChangeAspect="1" noChangeArrowheads="1"/>
          </p:cNvPicPr>
          <p:nvPr/>
        </p:nvPicPr>
        <p:blipFill>
          <a:blip r:embed="rId5"/>
          <a:srcRect/>
          <a:stretch>
            <a:fillRect/>
          </a:stretch>
        </p:blipFill>
        <p:spPr bwMode="auto">
          <a:xfrm>
            <a:off x="3048000" y="1524000"/>
            <a:ext cx="2438400" cy="2406650"/>
          </a:xfrm>
          <a:prstGeom prst="rect">
            <a:avLst/>
          </a:prstGeom>
          <a:noFill/>
          <a:ln w="9525">
            <a:noFill/>
            <a:miter lim="800000"/>
            <a:headEnd/>
            <a:tailEnd/>
          </a:ln>
        </p:spPr>
      </p:pic>
      <p:graphicFrame>
        <p:nvGraphicFramePr>
          <p:cNvPr id="1026" name="Object 6"/>
          <p:cNvGraphicFramePr>
            <a:graphicFrameLocks noChangeAspect="1"/>
          </p:cNvGraphicFramePr>
          <p:nvPr>
            <p:ph sz="quarter" idx="2"/>
          </p:nvPr>
        </p:nvGraphicFramePr>
        <p:xfrm>
          <a:off x="5627688" y="1600200"/>
          <a:ext cx="2373312" cy="2185988"/>
        </p:xfrm>
        <a:graphic>
          <a:graphicData uri="http://schemas.openxmlformats.org/presentationml/2006/ole">
            <p:oleObj spid="_x0000_s1026" name="Chart" r:id="rId6" imgW="4572000" imgH="4210050" progId="Excel.Sheet.8">
              <p:embed/>
            </p:oleObj>
          </a:graphicData>
        </a:graphic>
      </p:graphicFrame>
      <p:sp>
        <p:nvSpPr>
          <p:cNvPr id="7" name="Slide Number Placeholder 6"/>
          <p:cNvSpPr>
            <a:spLocks noGrp="1"/>
          </p:cNvSpPr>
          <p:nvPr>
            <p:ph type="sldNum" sz="quarter" idx="12"/>
          </p:nvPr>
        </p:nvSpPr>
        <p:spPr/>
        <p:txBody>
          <a:bodyPr/>
          <a:lstStyle/>
          <a:p>
            <a:pPr>
              <a:defRPr/>
            </a:pPr>
            <a:fld id="{518C633B-89B2-46BB-83C4-E46B11B8B7AA}" type="slidenum">
              <a:rPr lang="en-US" smtClean="0"/>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ricGleave"/>
          <p:cNvPicPr>
            <a:picLocks noChangeAspect="1" noChangeArrowheads="1"/>
          </p:cNvPicPr>
          <p:nvPr/>
        </p:nvPicPr>
        <p:blipFill>
          <a:blip r:embed="rId3"/>
          <a:srcRect/>
          <a:stretch>
            <a:fillRect/>
          </a:stretch>
        </p:blipFill>
        <p:spPr bwMode="auto">
          <a:xfrm>
            <a:off x="8077200" y="5238750"/>
            <a:ext cx="838200" cy="628650"/>
          </a:xfrm>
          <a:prstGeom prst="rect">
            <a:avLst/>
          </a:prstGeom>
          <a:noFill/>
          <a:ln w="9525">
            <a:noFill/>
            <a:miter lim="800000"/>
            <a:headEnd/>
            <a:tailEnd/>
          </a:ln>
        </p:spPr>
      </p:pic>
      <p:pic>
        <p:nvPicPr>
          <p:cNvPr id="18435" name="Picture 3" descr="TedWelser"/>
          <p:cNvPicPr>
            <a:picLocks noChangeAspect="1" noChangeArrowheads="1"/>
          </p:cNvPicPr>
          <p:nvPr/>
        </p:nvPicPr>
        <p:blipFill>
          <a:blip r:embed="rId4"/>
          <a:srcRect/>
          <a:stretch>
            <a:fillRect/>
          </a:stretch>
        </p:blipFill>
        <p:spPr bwMode="auto">
          <a:xfrm>
            <a:off x="6858000" y="5257800"/>
            <a:ext cx="838200" cy="628650"/>
          </a:xfrm>
          <a:prstGeom prst="rect">
            <a:avLst/>
          </a:prstGeom>
          <a:noFill/>
          <a:ln w="9525">
            <a:noFill/>
            <a:miter lim="800000"/>
            <a:headEnd/>
            <a:tailEnd/>
          </a:ln>
        </p:spPr>
      </p:pic>
      <p:pic>
        <p:nvPicPr>
          <p:cNvPr id="18436" name="Picture 4" descr="cropped roles image"/>
          <p:cNvPicPr>
            <a:picLocks noChangeAspect="1" noChangeArrowheads="1"/>
          </p:cNvPicPr>
          <p:nvPr/>
        </p:nvPicPr>
        <p:blipFill>
          <a:blip r:embed="rId5"/>
          <a:srcRect/>
          <a:stretch>
            <a:fillRect/>
          </a:stretch>
        </p:blipFill>
        <p:spPr bwMode="auto">
          <a:xfrm>
            <a:off x="0" y="0"/>
            <a:ext cx="5486400" cy="5876925"/>
          </a:xfrm>
          <a:prstGeom prst="rect">
            <a:avLst/>
          </a:prstGeom>
          <a:noFill/>
          <a:ln w="9525">
            <a:noFill/>
            <a:miter lim="800000"/>
            <a:headEnd/>
            <a:tailEnd/>
          </a:ln>
        </p:spPr>
      </p:pic>
      <p:sp>
        <p:nvSpPr>
          <p:cNvPr id="18437" name="Rectangle 5"/>
          <p:cNvSpPr>
            <a:spLocks noGrp="1" noChangeArrowheads="1"/>
          </p:cNvSpPr>
          <p:nvPr>
            <p:ph type="title"/>
          </p:nvPr>
        </p:nvSpPr>
        <p:spPr>
          <a:xfrm>
            <a:off x="5334000" y="274638"/>
            <a:ext cx="3352800" cy="1143000"/>
          </a:xfrm>
        </p:spPr>
        <p:txBody>
          <a:bodyPr/>
          <a:lstStyle/>
          <a:p>
            <a:pPr eaLnBrk="1" hangingPunct="1"/>
            <a:r>
              <a:rPr lang="en-US" sz="4000" smtClean="0"/>
              <a:t>Roles Project</a:t>
            </a:r>
          </a:p>
        </p:txBody>
      </p:sp>
      <p:sp>
        <p:nvSpPr>
          <p:cNvPr id="18438" name="Rectangle 6"/>
          <p:cNvSpPr>
            <a:spLocks noGrp="1" noChangeArrowheads="1"/>
          </p:cNvSpPr>
          <p:nvPr>
            <p:ph type="body" idx="1"/>
          </p:nvPr>
        </p:nvSpPr>
        <p:spPr>
          <a:xfrm>
            <a:off x="5257800" y="1219200"/>
            <a:ext cx="3429000" cy="4525963"/>
          </a:xfrm>
        </p:spPr>
        <p:txBody>
          <a:bodyPr/>
          <a:lstStyle/>
          <a:p>
            <a:pPr eaLnBrk="1" hangingPunct="1">
              <a:lnSpc>
                <a:spcPct val="90000"/>
              </a:lnSpc>
            </a:pPr>
            <a:r>
              <a:rPr lang="en-US" smtClean="0"/>
              <a:t>Using Netscan data to derive social roles in Usenet</a:t>
            </a:r>
          </a:p>
          <a:p>
            <a:pPr eaLnBrk="1" hangingPunct="1">
              <a:lnSpc>
                <a:spcPct val="90000"/>
              </a:lnSpc>
            </a:pPr>
            <a:endParaRPr lang="en-US" smtClean="0"/>
          </a:p>
          <a:p>
            <a:pPr eaLnBrk="1" hangingPunct="1">
              <a:lnSpc>
                <a:spcPct val="90000"/>
              </a:lnSpc>
            </a:pPr>
            <a:r>
              <a:rPr lang="en-US" smtClean="0"/>
              <a:t>Next steps: quantify &amp; explore in more depth</a:t>
            </a:r>
          </a:p>
        </p:txBody>
      </p:sp>
      <p:sp>
        <p:nvSpPr>
          <p:cNvPr id="18439" name="Rectangle 7"/>
          <p:cNvSpPr>
            <a:spLocks noChangeArrowheads="1"/>
          </p:cNvSpPr>
          <p:nvPr/>
        </p:nvSpPr>
        <p:spPr bwMode="auto">
          <a:xfrm>
            <a:off x="304800" y="1524000"/>
            <a:ext cx="4572000" cy="304800"/>
          </a:xfrm>
          <a:prstGeom prst="rect">
            <a:avLst/>
          </a:prstGeom>
          <a:noFill/>
          <a:ln w="9525">
            <a:noFill/>
            <a:miter lim="800000"/>
            <a:headEnd/>
            <a:tailEnd/>
          </a:ln>
        </p:spPr>
        <p:txBody>
          <a:bodyPr/>
          <a:lstStyle/>
          <a:p>
            <a:pPr marL="342900" indent="-342900">
              <a:spcBef>
                <a:spcPct val="20000"/>
              </a:spcBef>
            </a:pPr>
            <a:r>
              <a:rPr lang="en-US" sz="1400" b="1">
                <a:latin typeface="Calibri" pitchFamily="34" charset="0"/>
              </a:rPr>
              <a:t>Answer Person, </a:t>
            </a:r>
            <a:r>
              <a:rPr lang="en-US" sz="1400">
                <a:latin typeface="Calibri" pitchFamily="34" charset="0"/>
              </a:rPr>
              <a:t>microsoft.public.windows.server.general</a:t>
            </a:r>
          </a:p>
        </p:txBody>
      </p:sp>
      <p:sp>
        <p:nvSpPr>
          <p:cNvPr id="18440" name="Rectangle 8"/>
          <p:cNvSpPr>
            <a:spLocks noChangeArrowheads="1"/>
          </p:cNvSpPr>
          <p:nvPr/>
        </p:nvSpPr>
        <p:spPr bwMode="auto">
          <a:xfrm>
            <a:off x="304800" y="3048000"/>
            <a:ext cx="4572000" cy="304800"/>
          </a:xfrm>
          <a:prstGeom prst="rect">
            <a:avLst/>
          </a:prstGeom>
          <a:noFill/>
          <a:ln w="9525">
            <a:noFill/>
            <a:miter lim="800000"/>
            <a:headEnd/>
            <a:tailEnd/>
          </a:ln>
        </p:spPr>
        <p:txBody>
          <a:bodyPr/>
          <a:lstStyle/>
          <a:p>
            <a:pPr marL="342900" indent="-342900">
              <a:spcBef>
                <a:spcPct val="20000"/>
              </a:spcBef>
            </a:pPr>
            <a:r>
              <a:rPr lang="en-US" sz="1400" b="1">
                <a:latin typeface="Calibri" pitchFamily="34" charset="0"/>
              </a:rPr>
              <a:t>Discussion</a:t>
            </a:r>
            <a:r>
              <a:rPr lang="en-US" sz="1400">
                <a:latin typeface="Calibri" pitchFamily="34" charset="0"/>
              </a:rPr>
              <a:t>, rec.kites</a:t>
            </a:r>
          </a:p>
        </p:txBody>
      </p:sp>
      <p:sp>
        <p:nvSpPr>
          <p:cNvPr id="18441" name="Rectangle 9"/>
          <p:cNvSpPr>
            <a:spLocks noChangeArrowheads="1"/>
          </p:cNvSpPr>
          <p:nvPr/>
        </p:nvSpPr>
        <p:spPr bwMode="auto">
          <a:xfrm>
            <a:off x="304800" y="4419600"/>
            <a:ext cx="4572000" cy="304800"/>
          </a:xfrm>
          <a:prstGeom prst="rect">
            <a:avLst/>
          </a:prstGeom>
          <a:noFill/>
          <a:ln w="9525">
            <a:noFill/>
            <a:miter lim="800000"/>
            <a:headEnd/>
            <a:tailEnd/>
          </a:ln>
        </p:spPr>
        <p:txBody>
          <a:bodyPr/>
          <a:lstStyle/>
          <a:p>
            <a:pPr marL="342900" indent="-342900">
              <a:spcBef>
                <a:spcPct val="20000"/>
              </a:spcBef>
            </a:pPr>
            <a:r>
              <a:rPr lang="en-US" sz="1400" b="1">
                <a:latin typeface="Calibri" pitchFamily="34" charset="0"/>
              </a:rPr>
              <a:t>Flame, </a:t>
            </a:r>
            <a:r>
              <a:rPr lang="en-US" sz="1400">
                <a:latin typeface="Calibri" pitchFamily="34" charset="0"/>
              </a:rPr>
              <a:t>alt.flame</a:t>
            </a:r>
          </a:p>
        </p:txBody>
      </p:sp>
      <p:sp>
        <p:nvSpPr>
          <p:cNvPr id="18442" name="Rectangle 10"/>
          <p:cNvSpPr>
            <a:spLocks noChangeArrowheads="1"/>
          </p:cNvSpPr>
          <p:nvPr/>
        </p:nvSpPr>
        <p:spPr bwMode="auto">
          <a:xfrm>
            <a:off x="304800" y="5715000"/>
            <a:ext cx="4572000" cy="304800"/>
          </a:xfrm>
          <a:prstGeom prst="rect">
            <a:avLst/>
          </a:prstGeom>
          <a:noFill/>
          <a:ln w="9525">
            <a:noFill/>
            <a:miter lim="800000"/>
            <a:headEnd/>
            <a:tailEnd/>
          </a:ln>
        </p:spPr>
        <p:txBody>
          <a:bodyPr/>
          <a:lstStyle/>
          <a:p>
            <a:pPr marL="342900" indent="-342900">
              <a:spcBef>
                <a:spcPct val="20000"/>
              </a:spcBef>
            </a:pPr>
            <a:r>
              <a:rPr lang="en-US" sz="1400" b="1">
                <a:latin typeface="Calibri" pitchFamily="34" charset="0"/>
              </a:rPr>
              <a:t>Social Support, </a:t>
            </a:r>
            <a:r>
              <a:rPr lang="en-US" sz="1400">
                <a:latin typeface="Calibri" pitchFamily="34" charset="0"/>
              </a:rPr>
              <a:t>alt.support.divorce</a:t>
            </a:r>
          </a:p>
        </p:txBody>
      </p:sp>
      <p:pic>
        <p:nvPicPr>
          <p:cNvPr id="18443" name="Picture 11" descr="tcombs">
            <a:hlinkClick r:id="rId6"/>
          </p:cNvPr>
          <p:cNvPicPr>
            <a:picLocks noChangeAspect="1" noChangeArrowheads="1"/>
          </p:cNvPicPr>
          <p:nvPr/>
        </p:nvPicPr>
        <p:blipFill>
          <a:blip r:embed="rId7"/>
          <a:srcRect/>
          <a:stretch>
            <a:fillRect/>
          </a:stretch>
        </p:blipFill>
        <p:spPr bwMode="auto">
          <a:xfrm>
            <a:off x="8305800" y="5791200"/>
            <a:ext cx="714375" cy="714375"/>
          </a:xfrm>
          <a:prstGeom prst="rect">
            <a:avLst/>
          </a:prstGeom>
          <a:noFill/>
          <a:ln w="9525">
            <a:noFill/>
            <a:miter lim="800000"/>
            <a:headEnd/>
            <a:tailEnd/>
          </a:ln>
        </p:spPr>
      </p:pic>
      <p:pic>
        <p:nvPicPr>
          <p:cNvPr id="18444" name="Picture 12" descr="masmith">
            <a:hlinkClick r:id="rId8"/>
          </p:cNvPr>
          <p:cNvPicPr>
            <a:picLocks noChangeAspect="1" noChangeArrowheads="1"/>
          </p:cNvPicPr>
          <p:nvPr/>
        </p:nvPicPr>
        <p:blipFill>
          <a:blip r:embed="rId9"/>
          <a:srcRect/>
          <a:stretch>
            <a:fillRect/>
          </a:stretch>
        </p:blipFill>
        <p:spPr bwMode="auto">
          <a:xfrm>
            <a:off x="7467600" y="5791200"/>
            <a:ext cx="714375" cy="714375"/>
          </a:xfrm>
          <a:prstGeom prst="rect">
            <a:avLst/>
          </a:prstGeom>
          <a:noFill/>
          <a:ln w="9525">
            <a:noFill/>
            <a:miter lim="800000"/>
            <a:headEnd/>
            <a:tailEnd/>
          </a:ln>
        </p:spPr>
      </p:pic>
      <p:pic>
        <p:nvPicPr>
          <p:cNvPr id="18445" name="Picture 13" descr="danyelf"/>
          <p:cNvPicPr>
            <a:picLocks noChangeAspect="1" noChangeArrowheads="1"/>
          </p:cNvPicPr>
          <p:nvPr/>
        </p:nvPicPr>
        <p:blipFill>
          <a:blip r:embed="rId10"/>
          <a:srcRect/>
          <a:stretch>
            <a:fillRect/>
          </a:stretch>
        </p:blipFill>
        <p:spPr bwMode="auto">
          <a:xfrm>
            <a:off x="6629400" y="5791200"/>
            <a:ext cx="714375" cy="714375"/>
          </a:xfrm>
          <a:prstGeom prst="rect">
            <a:avLst/>
          </a:prstGeom>
          <a:noFill/>
          <a:ln w="9525">
            <a:noFill/>
            <a:miter lim="800000"/>
            <a:headEnd/>
            <a:tailEnd/>
          </a:ln>
        </p:spPr>
      </p:pic>
      <p:sp>
        <p:nvSpPr>
          <p:cNvPr id="17422" name="Rectangle 14"/>
          <p:cNvSpPr>
            <a:spLocks noChangeArrowheads="1"/>
          </p:cNvSpPr>
          <p:nvPr/>
        </p:nvSpPr>
        <p:spPr bwMode="auto">
          <a:xfrm>
            <a:off x="304800" y="6019800"/>
            <a:ext cx="6096000" cy="762000"/>
          </a:xfrm>
          <a:prstGeom prst="rect">
            <a:avLst/>
          </a:prstGeom>
          <a:solidFill>
            <a:schemeClr val="bg1"/>
          </a:solidFill>
          <a:ln w="12700">
            <a:solidFill>
              <a:schemeClr val="tx1"/>
            </a:solidFill>
            <a:miter lim="800000"/>
            <a:headEnd/>
            <a:tailEnd/>
          </a:ln>
        </p:spPr>
        <p:txBody>
          <a:bodyPr/>
          <a:lstStyle/>
          <a:p>
            <a:pPr marL="342900" indent="-342900" algn="ctr">
              <a:spcBef>
                <a:spcPct val="20000"/>
              </a:spcBef>
            </a:pPr>
            <a:r>
              <a:rPr lang="en-US" sz="2000" b="1">
                <a:latin typeface="Calibri" pitchFamily="34" charset="0"/>
              </a:rPr>
              <a:t>PUBLISHED in HICSS, JCMC, JoSS, IEEE Internet Communications (special issue on Social Networks)</a:t>
            </a:r>
            <a:endParaRPr lang="en-US" sz="2000">
              <a:latin typeface="Calibri" pitchFamily="34" charset="0"/>
            </a:endParaRPr>
          </a:p>
        </p:txBody>
      </p:sp>
      <p:pic>
        <p:nvPicPr>
          <p:cNvPr id="18447" name="Picture 15" descr="clip_image001"/>
          <p:cNvPicPr>
            <a:picLocks noChangeAspect="1" noChangeArrowheads="1"/>
          </p:cNvPicPr>
          <p:nvPr/>
        </p:nvPicPr>
        <p:blipFill>
          <a:blip r:embed="rId11"/>
          <a:srcRect/>
          <a:stretch>
            <a:fillRect/>
          </a:stretch>
        </p:blipFill>
        <p:spPr bwMode="auto">
          <a:xfrm>
            <a:off x="7639050" y="5257800"/>
            <a:ext cx="438150" cy="581025"/>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32A7BE5B-A5C6-417A-BD52-587C31F4AEE7}" type="slidenum">
              <a:rPr lang="en-US"/>
              <a:pPr>
                <a:defRPr/>
              </a:pPr>
              <a:t>14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Problem: No network chart in Excel</a:t>
            </a:r>
          </a:p>
        </p:txBody>
      </p:sp>
      <p:pic>
        <p:nvPicPr>
          <p:cNvPr id="19459" name="Picture 2"/>
          <p:cNvPicPr>
            <a:picLocks noChangeAspect="1" noChangeArrowheads="1"/>
          </p:cNvPicPr>
          <p:nvPr/>
        </p:nvPicPr>
        <p:blipFill>
          <a:blip r:embed="rId3"/>
          <a:srcRect/>
          <a:stretch>
            <a:fillRect/>
          </a:stretch>
        </p:blipFill>
        <p:spPr bwMode="auto">
          <a:xfrm>
            <a:off x="1066800" y="1447800"/>
            <a:ext cx="7056438" cy="2028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14288"/>
            <a:ext cx="9144000" cy="6843712"/>
          </a:xfrm>
          <a:prstGeom prst="rect">
            <a:avLst/>
          </a:prstGeom>
          <a:noFill/>
          <a:ln w="9525">
            <a:noFill/>
            <a:miter lim="800000"/>
            <a:headEnd/>
            <a:tailEnd/>
          </a:ln>
        </p:spPr>
      </p:pic>
      <p:sp>
        <p:nvSpPr>
          <p:cNvPr id="20483" name="Title 1"/>
          <p:cNvSpPr>
            <a:spLocks noGrp="1"/>
          </p:cNvSpPr>
          <p:nvPr>
            <p:ph type="title"/>
          </p:nvPr>
        </p:nvSpPr>
        <p:spPr>
          <a:xfrm>
            <a:off x="3810000" y="3352800"/>
            <a:ext cx="4800600" cy="2697163"/>
          </a:xfrm>
        </p:spPr>
        <p:txBody>
          <a:bodyPr/>
          <a:lstStyle/>
          <a:p>
            <a:pPr eaLnBrk="1" hangingPunct="1"/>
            <a:r>
              <a:rPr lang="en-US" smtClean="0"/>
              <a:t>Problem: No network chart in Excel</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id:image002.png@01C876B4.7227F030"/>
          <p:cNvPicPr>
            <a:picLocks noChangeAspect="1" noChangeArrowheads="1"/>
          </p:cNvPicPr>
          <p:nvPr/>
        </p:nvPicPr>
        <p:blipFill>
          <a:blip r:embed="rId3"/>
          <a:srcRect/>
          <a:stretch>
            <a:fillRect/>
          </a:stretch>
        </p:blipFill>
        <p:spPr bwMode="auto">
          <a:xfrm>
            <a:off x="1066800" y="1447800"/>
            <a:ext cx="6477000" cy="3962400"/>
          </a:xfrm>
          <a:prstGeom prst="rect">
            <a:avLst/>
          </a:prstGeom>
          <a:noFill/>
          <a:ln w="9525">
            <a:noFill/>
            <a:miter lim="800000"/>
            <a:headEnd/>
            <a:tailEnd/>
          </a:ln>
        </p:spPr>
      </p:pic>
      <p:sp>
        <p:nvSpPr>
          <p:cNvPr id="5" name="Rectangle 4"/>
          <p:cNvSpPr/>
          <p:nvPr/>
        </p:nvSpPr>
        <p:spPr>
          <a:xfrm>
            <a:off x="2514600" y="4114800"/>
            <a:ext cx="3733800" cy="685800"/>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8" name="Title 5"/>
          <p:cNvSpPr>
            <a:spLocks noGrp="1"/>
          </p:cNvSpPr>
          <p:nvPr>
            <p:ph type="title"/>
          </p:nvPr>
        </p:nvSpPr>
        <p:spPr/>
        <p:txBody>
          <a:bodyPr/>
          <a:lstStyle/>
          <a:p>
            <a:pPr eaLnBrk="1" hangingPunct="1"/>
            <a:r>
              <a:rPr lang="en-US" smtClean="0"/>
              <a:t>.NetMap: Worksheets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pPr eaLnBrk="1" hangingPunct="1"/>
            <a:r>
              <a:rPr lang="en-US" smtClean="0"/>
              <a:t>.NetMap: Edges Worksheet</a:t>
            </a:r>
          </a:p>
        </p:txBody>
      </p:sp>
      <p:pic>
        <p:nvPicPr>
          <p:cNvPr id="22531" name="Picture 5"/>
          <p:cNvPicPr>
            <a:picLocks noChangeAspect="1" noChangeArrowheads="1"/>
          </p:cNvPicPr>
          <p:nvPr/>
        </p:nvPicPr>
        <p:blipFill>
          <a:blip r:embed="rId3"/>
          <a:srcRect/>
          <a:stretch>
            <a:fillRect/>
          </a:stretch>
        </p:blipFill>
        <p:spPr bwMode="auto">
          <a:xfrm>
            <a:off x="152400" y="1676400"/>
            <a:ext cx="9236075" cy="3048000"/>
          </a:xfrm>
          <a:prstGeom prst="rect">
            <a:avLst/>
          </a:prstGeom>
          <a:noFill/>
          <a:ln w="9525">
            <a:noFill/>
            <a:miter lim="800000"/>
            <a:headEnd/>
            <a:tailEnd/>
          </a:ln>
        </p:spPr>
      </p:pic>
      <p:sp>
        <p:nvSpPr>
          <p:cNvPr id="3" name="Rectangle 2"/>
          <p:cNvSpPr/>
          <p:nvPr/>
        </p:nvSpPr>
        <p:spPr>
          <a:xfrm>
            <a:off x="381000" y="4191000"/>
            <a:ext cx="6019800" cy="609600"/>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3"/>
          <a:srcRect/>
          <a:stretch>
            <a:fillRect/>
          </a:stretch>
        </p:blipFill>
        <p:spPr bwMode="auto">
          <a:xfrm>
            <a:off x="0" y="2076450"/>
            <a:ext cx="9144000" cy="2411413"/>
          </a:xfrm>
          <a:prstGeom prst="rect">
            <a:avLst/>
          </a:prstGeom>
          <a:noFill/>
          <a:ln w="9525">
            <a:noFill/>
            <a:miter lim="800000"/>
            <a:headEnd/>
            <a:tailEnd/>
          </a:ln>
        </p:spPr>
      </p:pic>
      <p:sp>
        <p:nvSpPr>
          <p:cNvPr id="23555" name="Title 1"/>
          <p:cNvSpPr>
            <a:spLocks noGrp="1"/>
          </p:cNvSpPr>
          <p:nvPr>
            <p:ph type="title"/>
          </p:nvPr>
        </p:nvSpPr>
        <p:spPr/>
        <p:txBody>
          <a:bodyPr/>
          <a:lstStyle/>
          <a:p>
            <a:pPr eaLnBrk="1" hangingPunct="1"/>
            <a:r>
              <a:rPr lang="en-US" smtClean="0"/>
              <a:t>.NetMap: Vertices Worksheet</a:t>
            </a:r>
          </a:p>
        </p:txBody>
      </p:sp>
      <p:sp>
        <p:nvSpPr>
          <p:cNvPr id="4" name="Rectangle 3"/>
          <p:cNvSpPr/>
          <p:nvPr/>
        </p:nvSpPr>
        <p:spPr>
          <a:xfrm>
            <a:off x="0" y="3352800"/>
            <a:ext cx="9144000" cy="381000"/>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Goal: Make SNA easier</a:t>
            </a:r>
          </a:p>
        </p:txBody>
      </p:sp>
      <p:sp>
        <p:nvSpPr>
          <p:cNvPr id="7171" name="Content Placeholder 2"/>
          <p:cNvSpPr>
            <a:spLocks noGrp="1"/>
          </p:cNvSpPr>
          <p:nvPr>
            <p:ph idx="1"/>
          </p:nvPr>
        </p:nvSpPr>
        <p:spPr/>
        <p:txBody>
          <a:bodyPr/>
          <a:lstStyle/>
          <a:p>
            <a:pPr eaLnBrk="1" hangingPunct="1"/>
            <a:r>
              <a:rPr lang="en-US" smtClean="0"/>
              <a:t>Existing Social Network Tools are challenging for many novice users</a:t>
            </a:r>
          </a:p>
          <a:p>
            <a:pPr eaLnBrk="1" hangingPunct="1"/>
            <a:r>
              <a:rPr lang="en-US" smtClean="0"/>
              <a:t>Tools like Excel are widely used</a:t>
            </a:r>
          </a:p>
          <a:p>
            <a:pPr eaLnBrk="1" hangingPunct="1"/>
            <a:r>
              <a:rPr lang="en-US" smtClean="0"/>
              <a:t>Leveraging a spreadsheet as a host for SNA lowers barriers to network data analysis and display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a:srcRect/>
          <a:stretch>
            <a:fillRect/>
          </a:stretch>
        </p:blipFill>
        <p:spPr bwMode="auto">
          <a:xfrm>
            <a:off x="152400" y="152400"/>
            <a:ext cx="8763000" cy="594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a:srcRect/>
          <a:stretch>
            <a:fillRect/>
          </a:stretch>
        </p:blipFill>
        <p:spPr bwMode="auto">
          <a:xfrm>
            <a:off x="-161925" y="-28575"/>
            <a:ext cx="9467850" cy="691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0" y="0"/>
            <a:ext cx="10558463" cy="6858000"/>
          </a:xfrm>
          <a:prstGeom prst="rect">
            <a:avLst/>
          </a:prstGeom>
          <a:noFill/>
          <a:ln w="9525">
            <a:noFill/>
            <a:miter lim="800000"/>
            <a:headEnd/>
            <a:tailEnd/>
          </a:ln>
        </p:spPr>
      </p:pic>
      <p:sp>
        <p:nvSpPr>
          <p:cNvPr id="27651" name="TextBox 2"/>
          <p:cNvSpPr txBox="1">
            <a:spLocks noChangeArrowheads="1"/>
          </p:cNvSpPr>
          <p:nvPr/>
        </p:nvSpPr>
        <p:spPr bwMode="auto">
          <a:xfrm>
            <a:off x="228600" y="685800"/>
            <a:ext cx="2643188" cy="369888"/>
          </a:xfrm>
          <a:prstGeom prst="rect">
            <a:avLst/>
          </a:prstGeom>
          <a:noFill/>
          <a:ln w="9525">
            <a:noFill/>
            <a:miter lim="800000"/>
            <a:headEnd/>
            <a:tailEnd/>
          </a:ln>
        </p:spPr>
        <p:txBody>
          <a:bodyPr wrap="none">
            <a:spAutoFit/>
          </a:bodyPr>
          <a:lstStyle/>
          <a:p>
            <a:r>
              <a:rPr lang="en-US"/>
              <a:t>Marc’s Facebook Graph</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0" y="914400"/>
            <a:ext cx="9150350" cy="5943600"/>
          </a:xfrm>
          <a:prstGeom prst="rect">
            <a:avLst/>
          </a:prstGeom>
          <a:noFill/>
          <a:ln w="9525">
            <a:noFill/>
            <a:miter lim="800000"/>
            <a:headEnd/>
            <a:tailEnd/>
          </a:ln>
        </p:spPr>
      </p:pic>
      <p:sp>
        <p:nvSpPr>
          <p:cNvPr id="28675" name="TextBox 2"/>
          <p:cNvSpPr txBox="1">
            <a:spLocks noChangeArrowheads="1"/>
          </p:cNvSpPr>
          <p:nvPr/>
        </p:nvSpPr>
        <p:spPr bwMode="auto">
          <a:xfrm>
            <a:off x="228600" y="228600"/>
            <a:ext cx="2643188" cy="369888"/>
          </a:xfrm>
          <a:prstGeom prst="rect">
            <a:avLst/>
          </a:prstGeom>
          <a:noFill/>
          <a:ln w="9525">
            <a:noFill/>
            <a:miter lim="800000"/>
            <a:headEnd/>
            <a:tailEnd/>
          </a:ln>
        </p:spPr>
        <p:txBody>
          <a:bodyPr wrap="none">
            <a:spAutoFit/>
          </a:bodyPr>
          <a:lstStyle/>
          <a:p>
            <a:r>
              <a:rPr lang="en-US"/>
              <a:t>Marc’s Facebook Graph</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77788" y="533400"/>
            <a:ext cx="9221788" cy="556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1790700" y="1042988"/>
            <a:ext cx="5562600" cy="4772025"/>
          </a:xfrm>
          <a:prstGeom prst="rect">
            <a:avLst/>
          </a:prstGeom>
          <a:noFill/>
          <a:ln w="9525">
            <a:noFill/>
            <a:miter lim="800000"/>
            <a:headEnd/>
            <a:tailEnd/>
          </a:ln>
        </p:spPr>
      </p:pic>
      <p:pic>
        <p:nvPicPr>
          <p:cNvPr id="30723" name="Picture 3"/>
          <p:cNvPicPr>
            <a:picLocks noChangeAspect="1" noChangeArrowheads="1"/>
          </p:cNvPicPr>
          <p:nvPr/>
        </p:nvPicPr>
        <p:blipFill>
          <a:blip r:embed="rId4"/>
          <a:srcRect/>
          <a:stretch>
            <a:fillRect/>
          </a:stretch>
        </p:blipFill>
        <p:spPr bwMode="auto">
          <a:xfrm>
            <a:off x="1790700" y="1042988"/>
            <a:ext cx="5562600" cy="4772025"/>
          </a:xfrm>
          <a:prstGeom prst="rect">
            <a:avLst/>
          </a:prstGeom>
          <a:noFill/>
          <a:ln w="9525">
            <a:noFill/>
            <a:miter lim="800000"/>
            <a:headEnd/>
            <a:tailEnd/>
          </a:ln>
        </p:spPr>
      </p:pic>
      <p:sp>
        <p:nvSpPr>
          <p:cNvPr id="30724" name="TextBox 3"/>
          <p:cNvSpPr txBox="1">
            <a:spLocks noChangeArrowheads="1"/>
          </p:cNvSpPr>
          <p:nvPr/>
        </p:nvSpPr>
        <p:spPr bwMode="auto">
          <a:xfrm>
            <a:off x="381000" y="457200"/>
            <a:ext cx="2762250" cy="369888"/>
          </a:xfrm>
          <a:prstGeom prst="rect">
            <a:avLst/>
          </a:prstGeom>
          <a:noFill/>
          <a:ln w="9525">
            <a:noFill/>
            <a:miter lim="800000"/>
            <a:headEnd/>
            <a:tailEnd/>
          </a:ln>
        </p:spPr>
        <p:txBody>
          <a:bodyPr wrap="none">
            <a:spAutoFit/>
          </a:bodyPr>
          <a:lstStyle/>
          <a:p>
            <a:r>
              <a:rPr lang="en-US"/>
              <a:t>Create Subgraph Images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0" y="228600"/>
            <a:ext cx="9144000"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2633663" y="714375"/>
            <a:ext cx="3876675" cy="5429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1905000" y="1295400"/>
            <a:ext cx="5300663" cy="4229100"/>
          </a:xfrm>
          <a:prstGeom prst="rect">
            <a:avLst/>
          </a:prstGeom>
          <a:noFill/>
          <a:ln w="9525">
            <a:noFill/>
            <a:miter lim="800000"/>
            <a:headEnd/>
            <a:tailEnd/>
          </a:ln>
        </p:spPr>
      </p:pic>
      <p:sp>
        <p:nvSpPr>
          <p:cNvPr id="33795" name="TextBox 2"/>
          <p:cNvSpPr txBox="1">
            <a:spLocks noChangeArrowheads="1"/>
          </p:cNvSpPr>
          <p:nvPr/>
        </p:nvSpPr>
        <p:spPr bwMode="auto">
          <a:xfrm>
            <a:off x="609600" y="609600"/>
            <a:ext cx="2338388" cy="369888"/>
          </a:xfrm>
          <a:prstGeom prst="rect">
            <a:avLst/>
          </a:prstGeom>
          <a:noFill/>
          <a:ln w="9525">
            <a:noFill/>
            <a:miter lim="800000"/>
            <a:headEnd/>
            <a:tailEnd/>
          </a:ln>
        </p:spPr>
        <p:txBody>
          <a:bodyPr wrap="none">
            <a:spAutoFit/>
          </a:bodyPr>
          <a:lstStyle/>
          <a:p>
            <a:r>
              <a:rPr lang="en-US"/>
              <a:t>Select Graph Metrics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8001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Social Network Science of Science</a:t>
            </a:r>
            <a:br>
              <a:rPr lang="en-US" sz="2800" dirty="0"/>
            </a:br>
            <a:r>
              <a:rPr lang="en-US" dirty="0"/>
              <a:t>Study social network structure of email and web boards of </a:t>
            </a:r>
            <a:br>
              <a:rPr lang="en-US" dirty="0"/>
            </a:br>
            <a:r>
              <a:rPr lang="en-US" dirty="0"/>
              <a:t>different scientific communities</a:t>
            </a:r>
          </a:p>
        </p:txBody>
      </p:sp>
      <p:sp>
        <p:nvSpPr>
          <p:cNvPr id="3" name="Rectangle 2"/>
          <p:cNvSpPr/>
          <p:nvPr/>
        </p:nvSpPr>
        <p:spPr>
          <a:xfrm>
            <a:off x="533400" y="2743200"/>
            <a:ext cx="2514600" cy="3276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Sociologist</a:t>
            </a:r>
          </a:p>
          <a:p>
            <a:pPr algn="ctr">
              <a:defRPr/>
            </a:pPr>
            <a:endParaRPr lang="en-US" sz="2000" dirty="0"/>
          </a:p>
          <a:p>
            <a:pPr algn="ctr">
              <a:defRPr/>
            </a:pPr>
            <a:r>
              <a:rPr lang="en-US" sz="2000" dirty="0"/>
              <a:t>“What are the structures of communication in scientific discussions?”</a:t>
            </a:r>
            <a:endParaRPr lang="en-US" dirty="0"/>
          </a:p>
        </p:txBody>
      </p:sp>
      <p:sp>
        <p:nvSpPr>
          <p:cNvPr id="4" name="Rectangle 3"/>
          <p:cNvSpPr/>
          <p:nvPr/>
        </p:nvSpPr>
        <p:spPr>
          <a:xfrm>
            <a:off x="3124200" y="2743200"/>
            <a:ext cx="2667000" cy="3276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User Experience </a:t>
            </a:r>
            <a:r>
              <a:rPr lang="en-US" dirty="0"/>
              <a:t>Information Visualization</a:t>
            </a:r>
          </a:p>
          <a:p>
            <a:pPr algn="ctr">
              <a:defRPr/>
            </a:pPr>
            <a:endParaRPr lang="en-US" dirty="0"/>
          </a:p>
          <a:p>
            <a:pPr algn="ctr">
              <a:defRPr/>
            </a:pPr>
            <a:r>
              <a:rPr lang="en-US" dirty="0"/>
              <a:t>“What are the best UI/UX workflows for network analysis tools?”</a:t>
            </a:r>
          </a:p>
          <a:p>
            <a:pPr algn="ctr">
              <a:defRPr/>
            </a:pPr>
            <a:endParaRPr lang="en-US" dirty="0"/>
          </a:p>
          <a:p>
            <a:pPr algn="ctr">
              <a:defRPr/>
            </a:pPr>
            <a:endParaRPr lang="en-US" dirty="0"/>
          </a:p>
        </p:txBody>
      </p:sp>
      <p:sp>
        <p:nvSpPr>
          <p:cNvPr id="5" name="Rectangle 4"/>
          <p:cNvSpPr/>
          <p:nvPr/>
        </p:nvSpPr>
        <p:spPr>
          <a:xfrm>
            <a:off x="5867400" y="2743200"/>
            <a:ext cx="2667000" cy="3276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Computer Scientist </a:t>
            </a:r>
            <a:r>
              <a:rPr lang="en-US" dirty="0" err="1"/>
              <a:t>Algorithmicist</a:t>
            </a:r>
            <a:r>
              <a:rPr lang="en-US" dirty="0"/>
              <a:t> for Social Network Measures</a:t>
            </a:r>
          </a:p>
          <a:p>
            <a:pPr algn="ctr">
              <a:defRPr/>
            </a:pPr>
            <a:endParaRPr lang="en-US" dirty="0"/>
          </a:p>
          <a:p>
            <a:pPr algn="ctr">
              <a:defRPr/>
            </a:pPr>
            <a:r>
              <a:rPr lang="en-US" dirty="0"/>
              <a:t>“What are the measures and algorithms needed for understanding networks?”</a:t>
            </a:r>
          </a:p>
          <a:p>
            <a:pPr algn="ctr">
              <a:defRPr/>
            </a:pP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.NetMap Next Steps</a:t>
            </a:r>
          </a:p>
        </p:txBody>
      </p:sp>
      <p:sp>
        <p:nvSpPr>
          <p:cNvPr id="34819" name="Content Placeholder 2"/>
          <p:cNvSpPr>
            <a:spLocks noGrp="1"/>
          </p:cNvSpPr>
          <p:nvPr>
            <p:ph idx="1"/>
          </p:nvPr>
        </p:nvSpPr>
        <p:spPr/>
        <p:txBody>
          <a:bodyPr/>
          <a:lstStyle/>
          <a:p>
            <a:pPr eaLnBrk="1" hangingPunct="1"/>
            <a:r>
              <a:rPr lang="en-US" smtClean="0"/>
              <a:t>Enhanced layout controls</a:t>
            </a:r>
          </a:p>
          <a:p>
            <a:pPr lvl="1" eaLnBrk="1" hangingPunct="1"/>
            <a:r>
              <a:rPr lang="en-US" smtClean="0"/>
              <a:t>Smart selection of nodes</a:t>
            </a:r>
          </a:p>
          <a:p>
            <a:pPr eaLnBrk="1" hangingPunct="1"/>
            <a:r>
              <a:rPr lang="en-US" smtClean="0"/>
              <a:t>Clustering and composite nodes</a:t>
            </a:r>
          </a:p>
          <a:p>
            <a:pPr lvl="1" eaLnBrk="1" hangingPunct="1"/>
            <a:r>
              <a:rPr lang="en-US" smtClean="0"/>
              <a:t>Add/remove a node to/from a cluster</a:t>
            </a:r>
          </a:p>
          <a:p>
            <a:pPr lvl="1" eaLnBrk="1" hangingPunct="1"/>
            <a:r>
              <a:rPr lang="en-US" smtClean="0"/>
              <a:t>Add/remove a node to/from a composite</a:t>
            </a:r>
          </a:p>
          <a:p>
            <a:pPr eaLnBrk="1" hangingPunct="1"/>
            <a:r>
              <a:rPr lang="en-US" smtClean="0"/>
              <a:t>Zoom and scale networks</a:t>
            </a:r>
          </a:p>
          <a:p>
            <a:pPr eaLnBrk="1" hangingPunct="1"/>
            <a:r>
              <a:rPr lang="en-US" smtClean="0"/>
              <a:t>Right-click behaviors</a:t>
            </a:r>
          </a:p>
          <a:p>
            <a:pPr eaLnBrk="1" hangingPunct="1"/>
            <a:r>
              <a:rPr lang="en-US" smtClean="0"/>
              <a:t>Social Network data sources:</a:t>
            </a:r>
          </a:p>
          <a:p>
            <a:pPr lvl="1" eaLnBrk="1" hangingPunct="1"/>
            <a:r>
              <a:rPr lang="en-US" smtClean="0"/>
              <a:t>Facebook, Outlook, Messenger, etc.</a:t>
            </a:r>
          </a:p>
          <a:p>
            <a:pPr eaLnBrk="1" hangingPunct="1"/>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5843" name="Title 1"/>
          <p:cNvSpPr>
            <a:spLocks noGrp="1"/>
          </p:cNvSpPr>
          <p:nvPr>
            <p:ph type="title"/>
          </p:nvPr>
        </p:nvSpPr>
        <p:spPr>
          <a:xfrm>
            <a:off x="609600" y="2362200"/>
            <a:ext cx="2057400" cy="3962400"/>
          </a:xfrm>
        </p:spPr>
        <p:txBody>
          <a:bodyPr/>
          <a:lstStyle/>
          <a:p>
            <a:pPr eaLnBrk="1" hangingPunct="1"/>
            <a:r>
              <a:rPr lang="en-US" smtClean="0"/>
              <a:t>Social Action – Adam Perer</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(Excel) .NetMap</a:t>
            </a:r>
            <a:br>
              <a:rPr lang="en-US" dirty="0" smtClean="0"/>
            </a:br>
            <a:endParaRPr lang="en-US" sz="2400" dirty="0" smtClean="0"/>
          </a:p>
        </p:txBody>
      </p:sp>
      <p:sp>
        <p:nvSpPr>
          <p:cNvPr id="3" name="Text Placeholder 2"/>
          <p:cNvSpPr>
            <a:spLocks noGrp="1"/>
          </p:cNvSpPr>
          <p:nvPr>
            <p:ph type="body" idx="1"/>
          </p:nvPr>
        </p:nvSpPr>
        <p:spPr>
          <a:xfrm>
            <a:off x="722313" y="5129213"/>
            <a:ext cx="7772400" cy="1500187"/>
          </a:xfrm>
        </p:spPr>
        <p:txBody>
          <a:bodyPr rtlCol="0">
            <a:normAutofit/>
          </a:bodyPr>
          <a:lstStyle/>
          <a:p>
            <a:pPr eaLnBrk="1" fontAlgn="auto" hangingPunct="1">
              <a:spcAft>
                <a:spcPts val="0"/>
              </a:spcAft>
              <a:buFont typeface="Arial" pitchFamily="34" charset="0"/>
              <a:buNone/>
              <a:defRPr/>
            </a:pPr>
            <a:r>
              <a:rPr lang="en-US" dirty="0" smtClean="0">
                <a:latin typeface="Arial" pitchFamily="34" charset="0"/>
                <a:cs typeface="Arial" pitchFamily="34" charset="0"/>
                <a:hlinkClick r:id="rId3"/>
              </a:rPr>
              <a:t>http://www.codeplex.com/netmap</a:t>
            </a:r>
            <a:r>
              <a:rPr lang="en-US" dirty="0" smtClean="0">
                <a:latin typeface="Arial" pitchFamily="34" charset="0"/>
                <a:cs typeface="Arial" pitchFamily="34" charset="0"/>
              </a:rPr>
              <a:t> </a:t>
            </a:r>
            <a:r>
              <a:rPr lang="en-US" dirty="0" smtClean="0"/>
              <a:t/>
            </a:r>
            <a:br>
              <a:rPr lang="en-US" dirty="0" smtClean="0"/>
            </a:br>
            <a:r>
              <a:rPr lang="en-US" sz="1600" i="1" dirty="0" smtClean="0"/>
              <a:t>masmith@microsoft.com</a:t>
            </a:r>
            <a:endParaRPr lang="en-US" dirty="0" smtClean="0"/>
          </a:p>
        </p:txBody>
      </p:sp>
      <p:sp>
        <p:nvSpPr>
          <p:cNvPr id="36868" name="TextBox 3"/>
          <p:cNvSpPr txBox="1">
            <a:spLocks noChangeArrowheads="1"/>
          </p:cNvSpPr>
          <p:nvPr/>
        </p:nvSpPr>
        <p:spPr bwMode="auto">
          <a:xfrm>
            <a:off x="1447800" y="12954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5" name="Subtitle 2"/>
          <p:cNvSpPr txBox="1">
            <a:spLocks/>
          </p:cNvSpPr>
          <p:nvPr/>
        </p:nvSpPr>
        <p:spPr>
          <a:xfrm>
            <a:off x="762000" y="304800"/>
            <a:ext cx="6400800" cy="2590800"/>
          </a:xfrm>
          <a:prstGeom prst="rect">
            <a:avLst/>
          </a:prstGeom>
        </p:spPr>
        <p:txBody>
          <a:bodyPr anchor="b">
            <a:normAutofit/>
          </a:bodyPr>
          <a:lstStyle/>
          <a:p>
            <a:pPr fontAlgn="auto">
              <a:spcBef>
                <a:spcPct val="20000"/>
              </a:spcBef>
              <a:spcAft>
                <a:spcPts val="0"/>
              </a:spcAft>
              <a:buFont typeface="Arial" pitchFamily="34" charset="0"/>
              <a:buNone/>
              <a:defRPr/>
            </a:pPr>
            <a:endParaRPr lang="en-US" sz="2000" dirty="0">
              <a:solidFill>
                <a:schemeClr val="tx1">
                  <a:tint val="75000"/>
                </a:schemeClr>
              </a:solidFill>
              <a:latin typeface="+mn-lt"/>
              <a:cs typeface="+mn-cs"/>
            </a:endParaRPr>
          </a:p>
          <a:p>
            <a:pPr fontAlgn="auto">
              <a:spcBef>
                <a:spcPct val="20000"/>
              </a:spcBef>
              <a:spcAft>
                <a:spcPts val="0"/>
              </a:spcAft>
              <a:buFont typeface="Arial" pitchFamily="34" charset="0"/>
              <a:buNone/>
              <a:defRPr/>
            </a:pPr>
            <a:r>
              <a:rPr lang="en-US" sz="2000" b="1" dirty="0">
                <a:solidFill>
                  <a:schemeClr val="tx1">
                    <a:tint val="75000"/>
                  </a:schemeClr>
                </a:solidFill>
                <a:latin typeface="+mn-lt"/>
                <a:cs typeface="+mn-cs"/>
              </a:rPr>
              <a:t>Microsoft Research</a:t>
            </a:r>
          </a:p>
          <a:p>
            <a:pPr fontAlgn="auto">
              <a:spcBef>
                <a:spcPct val="20000"/>
              </a:spcBef>
              <a:spcAft>
                <a:spcPts val="0"/>
              </a:spcAft>
              <a:buFont typeface="Arial" pitchFamily="34" charset="0"/>
              <a:buNone/>
              <a:defRPr/>
            </a:pPr>
            <a:endParaRPr lang="en-US" sz="2000" dirty="0">
              <a:solidFill>
                <a:schemeClr val="tx1">
                  <a:tint val="75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2062163" y="119063"/>
            <a:ext cx="5019675" cy="6619875"/>
          </a:xfrm>
          <a:prstGeom prst="rect">
            <a:avLst/>
          </a:prstGeom>
          <a:noFill/>
          <a:ln w="9525">
            <a:noFill/>
            <a:miter lim="800000"/>
            <a:headEnd/>
            <a:tailEnd/>
          </a:ln>
        </p:spPr>
      </p:pic>
      <p:pic>
        <p:nvPicPr>
          <p:cNvPr id="100354" name="Picture 2"/>
          <p:cNvPicPr>
            <a:picLocks noChangeAspect="1" noChangeArrowheads="1"/>
          </p:cNvPicPr>
          <p:nvPr/>
        </p:nvPicPr>
        <p:blipFill>
          <a:blip r:embed="rId4"/>
          <a:srcRect/>
          <a:stretch>
            <a:fillRect/>
          </a:stretch>
        </p:blipFill>
        <p:spPr bwMode="auto">
          <a:xfrm>
            <a:off x="2278063" y="1944688"/>
            <a:ext cx="4427537" cy="57816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A329CA4-84E5-473C-BC66-37777D235ACA}" type="slidenum">
              <a:rPr lang="en-US"/>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eaLnBrk="1" fontAlgn="auto" hangingPunct="1">
              <a:spcAft>
                <a:spcPts val="0"/>
              </a:spcAft>
              <a:defRPr/>
            </a:pPr>
            <a:r>
              <a:rPr smtClean="0">
                <a:solidFill>
                  <a:schemeClr val="tx2">
                    <a:satMod val="200000"/>
                  </a:schemeClr>
                </a:solidFill>
              </a:rPr>
              <a:t>The Ties that B</a:t>
            </a:r>
            <a:r>
              <a:rPr lang="en-US" dirty="0" smtClean="0">
                <a:solidFill>
                  <a:schemeClr val="tx2">
                    <a:satMod val="200000"/>
                  </a:schemeClr>
                </a:solidFill>
              </a:rPr>
              <a:t>l</a:t>
            </a:r>
            <a:r>
              <a:rPr smtClean="0">
                <a:solidFill>
                  <a:schemeClr val="tx2">
                    <a:satMod val="200000"/>
                  </a:schemeClr>
                </a:solidFill>
              </a:rPr>
              <a:t>ind</a:t>
            </a:r>
            <a:r>
              <a:rPr lang="en-US" dirty="0" smtClean="0">
                <a:solidFill>
                  <a:schemeClr val="tx2">
                    <a:satMod val="200000"/>
                  </a:schemeClr>
                </a:solidFill>
              </a:rPr>
              <a:t>?</a:t>
            </a:r>
            <a:endParaRPr>
              <a:solidFill>
                <a:schemeClr val="tx2">
                  <a:satMod val="200000"/>
                </a:schemeClr>
              </a:solidFill>
            </a:endParaRPr>
          </a:p>
        </p:txBody>
      </p:sp>
      <p:pic>
        <p:nvPicPr>
          <p:cNvPr id="4" name="lang.c.april.wmv">
            <a:hlinkClick r:id="" action="ppaction://media"/>
          </p:cNvPr>
          <p:cNvPicPr>
            <a:picLocks noGrp="1" noRot="1" noChangeAspect="1" noChangeArrowheads="1"/>
          </p:cNvPicPr>
          <p:nvPr>
            <p:ph idx="1"/>
            <a:videoFile r:link="rId1"/>
          </p:nvPr>
        </p:nvPicPr>
        <p:blipFill>
          <a:blip r:embed="rId4"/>
          <a:srcRect/>
          <a:stretch>
            <a:fillRect/>
          </a:stretch>
        </p:blipFill>
        <p:spPr>
          <a:xfrm>
            <a:off x="1066800" y="1143000"/>
            <a:ext cx="7620000" cy="5715000"/>
          </a:xfrm>
        </p:spPr>
      </p:pic>
      <p:sp>
        <p:nvSpPr>
          <p:cNvPr id="5" name="Slide Number Placeholder 4"/>
          <p:cNvSpPr>
            <a:spLocks noGrp="1"/>
          </p:cNvSpPr>
          <p:nvPr>
            <p:ph type="sldNum" sz="quarter" idx="12"/>
          </p:nvPr>
        </p:nvSpPr>
        <p:spPr/>
        <p:txBody>
          <a:bodyPr/>
          <a:lstStyle/>
          <a:p>
            <a:pPr>
              <a:defRPr/>
            </a:pPr>
            <a:fld id="{5B397047-3B0E-4070-AEB2-1FD939A9CAFC}" type="slidenum">
              <a:rPr lang="en-US"/>
              <a:pPr>
                <a:defRPr/>
              </a:pPr>
              <a:t>5</a:t>
            </a:fld>
            <a:endParaRPr 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642938" y="1138238"/>
            <a:ext cx="7572375" cy="5214937"/>
          </a:xfrm>
          <a:prstGeom prst="rect">
            <a:avLst/>
          </a:prstGeom>
          <a:noFill/>
          <a:ln w="9525">
            <a:noFill/>
            <a:miter lim="800000"/>
            <a:headEnd/>
            <a:tailEnd/>
          </a:ln>
        </p:spPr>
      </p:pic>
      <p:sp>
        <p:nvSpPr>
          <p:cNvPr id="11267" name="TextBox 4"/>
          <p:cNvSpPr txBox="1">
            <a:spLocks noChangeArrowheads="1"/>
          </p:cNvSpPr>
          <p:nvPr/>
        </p:nvSpPr>
        <p:spPr bwMode="auto">
          <a:xfrm>
            <a:off x="4357688" y="6000750"/>
            <a:ext cx="4786312" cy="738188"/>
          </a:xfrm>
          <a:prstGeom prst="rect">
            <a:avLst/>
          </a:prstGeom>
          <a:noFill/>
          <a:ln w="9525">
            <a:noFill/>
            <a:miter lim="800000"/>
            <a:headEnd/>
            <a:tailEnd/>
          </a:ln>
        </p:spPr>
        <p:txBody>
          <a:bodyPr>
            <a:spAutoFit/>
          </a:bodyPr>
          <a:lstStyle/>
          <a:p>
            <a:r>
              <a:rPr lang="en-US" sz="1400">
                <a:latin typeface="Calibri" pitchFamily="34" charset="0"/>
              </a:rPr>
              <a:t>Reply-To Network</a:t>
            </a:r>
            <a:endParaRPr lang="en-GB" sz="1400">
              <a:latin typeface="Calibri" pitchFamily="34" charset="0"/>
            </a:endParaRPr>
          </a:p>
          <a:p>
            <a:r>
              <a:rPr lang="en-US" sz="1400">
                <a:latin typeface="Calibri" pitchFamily="34" charset="0"/>
              </a:rPr>
              <a:t>Network at distance 2 for the most prolific author of the microsoft.public.internetexplorer.general newsgroup</a:t>
            </a:r>
            <a:endParaRPr lang="en-GB" sz="1400">
              <a:latin typeface="Calibri" pitchFamily="34" charset="0"/>
            </a:endParaRPr>
          </a:p>
        </p:txBody>
      </p:sp>
      <p:sp>
        <p:nvSpPr>
          <p:cNvPr id="6" name="Title 1"/>
          <p:cNvSpPr>
            <a:spLocks noGrp="1"/>
          </p:cNvSpPr>
          <p:nvPr>
            <p:ph type="title"/>
          </p:nvPr>
        </p:nvSpPr>
        <p:spPr/>
        <p:txBody>
          <a:bodyPr rtlCol="0">
            <a:normAutofit/>
          </a:bodyPr>
          <a:lstStyle/>
          <a:p>
            <a:pPr algn="l" eaLnBrk="1" fontAlgn="auto" hangingPunct="1">
              <a:spcAft>
                <a:spcPts val="0"/>
              </a:spcAft>
              <a:defRPr/>
            </a:pPr>
            <a:r>
              <a:rPr smtClean="0">
                <a:solidFill>
                  <a:schemeClr val="tx2">
                    <a:satMod val="200000"/>
                  </a:schemeClr>
                </a:solidFill>
              </a:rPr>
              <a:t>The Ties that B</a:t>
            </a:r>
            <a:r>
              <a:rPr lang="en-US" dirty="0" smtClean="0">
                <a:solidFill>
                  <a:schemeClr val="tx2">
                    <a:satMod val="200000"/>
                  </a:schemeClr>
                </a:solidFill>
              </a:rPr>
              <a:t>l</a:t>
            </a:r>
            <a:r>
              <a:rPr smtClean="0">
                <a:solidFill>
                  <a:schemeClr val="tx2">
                    <a:satMod val="200000"/>
                  </a:schemeClr>
                </a:solidFill>
              </a:rPr>
              <a:t>ind</a:t>
            </a:r>
            <a:r>
              <a:rPr lang="en-US" dirty="0" smtClean="0">
                <a:solidFill>
                  <a:schemeClr val="tx2">
                    <a:satMod val="200000"/>
                  </a:schemeClr>
                </a:solidFill>
              </a:rPr>
              <a:t>?</a:t>
            </a:r>
            <a:endParaRPr>
              <a:solidFill>
                <a:schemeClr val="tx2">
                  <a:satMod val="200000"/>
                </a:schemeClr>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hlinkClick r:id="rId3"/>
          </p:cNvPr>
          <p:cNvPicPr>
            <a:picLocks noChangeAspect="1" noChangeArrowheads="1"/>
          </p:cNvPicPr>
          <p:nvPr/>
        </p:nvPicPr>
        <p:blipFill>
          <a:blip r:embed="rId4"/>
          <a:srcRect/>
          <a:stretch>
            <a:fillRect/>
          </a:stretch>
        </p:blipFill>
        <p:spPr bwMode="auto">
          <a:xfrm>
            <a:off x="0" y="0"/>
            <a:ext cx="6096000" cy="4486275"/>
          </a:xfrm>
          <a:prstGeom prst="rect">
            <a:avLst/>
          </a:prstGeom>
          <a:noFill/>
          <a:ln w="9525">
            <a:noFill/>
            <a:miter lim="800000"/>
            <a:headEnd/>
            <a:tailEnd/>
          </a:ln>
        </p:spPr>
      </p:pic>
      <p:pic>
        <p:nvPicPr>
          <p:cNvPr id="84995" name="Picture 3">
            <a:hlinkClick r:id="rId5"/>
          </p:cNvPr>
          <p:cNvPicPr>
            <a:picLocks noChangeAspect="1" noChangeArrowheads="1"/>
          </p:cNvPicPr>
          <p:nvPr/>
        </p:nvPicPr>
        <p:blipFill>
          <a:blip r:embed="rId6"/>
          <a:srcRect/>
          <a:stretch>
            <a:fillRect/>
          </a:stretch>
        </p:blipFill>
        <p:spPr bwMode="auto">
          <a:xfrm>
            <a:off x="4913313" y="1489075"/>
            <a:ext cx="4230687" cy="5368925"/>
          </a:xfrm>
          <a:prstGeom prst="rect">
            <a:avLst/>
          </a:prstGeom>
          <a:noFill/>
          <a:ln w="9525">
            <a:noFill/>
            <a:miter lim="800000"/>
            <a:headEnd/>
            <a:tailEnd/>
          </a:ln>
        </p:spPr>
      </p:pic>
      <p:sp>
        <p:nvSpPr>
          <p:cNvPr id="8" name="Rectangle 7"/>
          <p:cNvSpPr>
            <a:spLocks noChangeArrowheads="1"/>
          </p:cNvSpPr>
          <p:nvPr/>
        </p:nvSpPr>
        <p:spPr bwMode="auto">
          <a:xfrm>
            <a:off x="7816850" y="6488113"/>
            <a:ext cx="1327150" cy="369887"/>
          </a:xfrm>
          <a:prstGeom prst="rect">
            <a:avLst/>
          </a:prstGeom>
          <a:noFill/>
          <a:ln w="9525">
            <a:noFill/>
            <a:miter lim="800000"/>
            <a:headEnd/>
            <a:tailEnd/>
          </a:ln>
        </p:spPr>
        <p:txBody>
          <a:bodyPr wrap="none">
            <a:spAutoFit/>
          </a:bodyPr>
          <a:lstStyle/>
          <a:p>
            <a:r>
              <a:rPr lang="en-US" b="1">
                <a:latin typeface="Corbel" pitchFamily="34" charset="0"/>
                <a:hlinkClick r:id="rId7" tooltip="Link to Darwin Bell's photos"/>
              </a:rPr>
              <a:t>Darwin Bell</a:t>
            </a:r>
            <a:endParaRPr lang="en-US">
              <a:latin typeface="Corbel" pitchFamily="34" charset="0"/>
            </a:endParaRPr>
          </a:p>
        </p:txBody>
      </p:sp>
      <p:sp>
        <p:nvSpPr>
          <p:cNvPr id="5" name="Slide Number Placeholder 4"/>
          <p:cNvSpPr>
            <a:spLocks noGrp="1"/>
          </p:cNvSpPr>
          <p:nvPr>
            <p:ph type="sldNum" sz="quarter" idx="12"/>
          </p:nvPr>
        </p:nvSpPr>
        <p:spPr/>
        <p:txBody>
          <a:bodyPr/>
          <a:lstStyle/>
          <a:p>
            <a:pPr>
              <a:defRPr/>
            </a:pPr>
            <a:fld id="{0A8C797D-5120-4959-8A5A-C13069E8E9D3}" type="slidenum">
              <a:rPr lang="en-US"/>
              <a:pPr>
                <a:defRPr/>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smith\AppData\Local\Microsoft\Windows\Temporary Internet Files\Content.Outlook\UOSMYL14\large network (2).jpg"/>
          <p:cNvPicPr>
            <a:picLocks noChangeAspect="1" noChangeArrowheads="1"/>
          </p:cNvPicPr>
          <p:nvPr/>
        </p:nvPicPr>
        <p:blipFill>
          <a:blip r:embed="rId3"/>
          <a:srcRect/>
          <a:stretch>
            <a:fillRect/>
          </a:stretch>
        </p:blipFill>
        <p:spPr bwMode="auto">
          <a:xfrm>
            <a:off x="0" y="-152400"/>
            <a:ext cx="9144000" cy="6232478"/>
          </a:xfrm>
          <a:prstGeom prst="rect">
            <a:avLst/>
          </a:prstGeom>
          <a:noFill/>
          <a:scene3d>
            <a:camera prst="orthographicFront"/>
            <a:lightRig rig="threePt" dir="t"/>
          </a:scene3d>
          <a:sp3d>
            <a:bevelT w="6350"/>
            <a:bevelB w="6350" h="82550"/>
          </a:sp3d>
        </p:spPr>
      </p:pic>
      <p:sp>
        <p:nvSpPr>
          <p:cNvPr id="13315" name="TextBox 2"/>
          <p:cNvSpPr txBox="1">
            <a:spLocks noChangeArrowheads="1"/>
          </p:cNvSpPr>
          <p:nvPr/>
        </p:nvSpPr>
        <p:spPr bwMode="auto">
          <a:xfrm>
            <a:off x="1524000" y="6019800"/>
            <a:ext cx="5956300" cy="830263"/>
          </a:xfrm>
          <a:prstGeom prst="rect">
            <a:avLst/>
          </a:prstGeom>
          <a:noFill/>
          <a:ln w="9525">
            <a:noFill/>
            <a:miter lim="800000"/>
            <a:headEnd/>
            <a:tailEnd/>
          </a:ln>
        </p:spPr>
        <p:txBody>
          <a:bodyPr wrap="none">
            <a:spAutoFit/>
          </a:bodyPr>
          <a:lstStyle/>
          <a:p>
            <a:pPr algn="ctr"/>
            <a:r>
              <a:rPr lang="en-US" sz="2400">
                <a:latin typeface="Calibri" pitchFamily="34" charset="0"/>
              </a:rPr>
              <a:t>Pajek without modification can </a:t>
            </a:r>
            <a:br>
              <a:rPr lang="en-US" sz="2400">
                <a:latin typeface="Calibri" pitchFamily="34" charset="0"/>
              </a:rPr>
            </a:br>
            <a:r>
              <a:rPr lang="en-US" sz="2400">
                <a:latin typeface="Calibri" pitchFamily="34" charset="0"/>
              </a:rPr>
              <a:t>sometimes reveal structures of great interest.</a:t>
            </a:r>
          </a:p>
        </p:txBody>
      </p:sp>
      <p:sp>
        <p:nvSpPr>
          <p:cNvPr id="4" name="Oval 3"/>
          <p:cNvSpPr/>
          <p:nvPr/>
        </p:nvSpPr>
        <p:spPr>
          <a:xfrm>
            <a:off x="4343400" y="3048000"/>
            <a:ext cx="1447800" cy="1447800"/>
          </a:xfrm>
          <a:prstGeom prst="ellipse">
            <a:avLst/>
          </a:prstGeom>
          <a:solidFill>
            <a:schemeClr val="accent3">
              <a:lumMod val="60000"/>
              <a:lumOff val="4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1905000" y="2438400"/>
            <a:ext cx="1447800" cy="1447800"/>
          </a:xfrm>
          <a:prstGeom prst="ellipse">
            <a:avLst/>
          </a:prstGeom>
          <a:solidFill>
            <a:schemeClr val="accent3">
              <a:lumMod val="60000"/>
              <a:lumOff val="4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txBox="1">
            <a:spLocks/>
          </p:cNvSpPr>
          <p:nvPr/>
        </p:nvSpPr>
        <p:spPr>
          <a:xfrm>
            <a:off x="457200" y="274638"/>
            <a:ext cx="8229600" cy="1143000"/>
          </a:xfrm>
          <a:prstGeom prst="rect">
            <a:avLst/>
          </a:prstGeom>
        </p:spPr>
        <p:txBody>
          <a:bodyPr/>
          <a:lstStyle/>
          <a:p>
            <a:pPr fontAlgn="auto">
              <a:spcAft>
                <a:spcPts val="0"/>
              </a:spcAft>
              <a:defRPr/>
            </a:pPr>
            <a:r>
              <a:rPr lang="en-US" sz="4400">
                <a:solidFill>
                  <a:schemeClr val="tx2">
                    <a:satMod val="200000"/>
                  </a:schemeClr>
                </a:solidFill>
                <a:latin typeface="+mj-lt"/>
                <a:ea typeface="+mj-ea"/>
                <a:cs typeface="+mj-cs"/>
              </a:rPr>
              <a:t>The Ties that Blind?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0" y="0"/>
            <a:ext cx="9525000" cy="9144000"/>
          </a:xfrm>
          <a:prstGeom prst="rect">
            <a:avLst/>
          </a:prstGeom>
          <a:solidFill>
            <a:schemeClr val="accent5">
              <a:alpha val="50000"/>
            </a:schemeClr>
          </a:solidFill>
          <a:ln w="9525">
            <a:noFill/>
            <a:miter lim="800000"/>
            <a:headEnd/>
            <a:tailEnd/>
          </a:ln>
        </p:spPr>
      </p:pic>
      <p:sp>
        <p:nvSpPr>
          <p:cNvPr id="14339" name="Text Box 3"/>
          <p:cNvSpPr txBox="1">
            <a:spLocks noChangeArrowheads="1"/>
          </p:cNvSpPr>
          <p:nvPr/>
        </p:nvSpPr>
        <p:spPr bwMode="auto">
          <a:xfrm>
            <a:off x="822325" y="6437313"/>
            <a:ext cx="6208713" cy="465137"/>
          </a:xfrm>
          <a:prstGeom prst="rect">
            <a:avLst/>
          </a:prstGeom>
          <a:noFill/>
          <a:ln w="9525">
            <a:noFill/>
            <a:miter lim="800000"/>
            <a:headEnd/>
            <a:tailEnd/>
          </a:ln>
        </p:spPr>
        <p:txBody>
          <a:bodyPr wrap="none" lIns="91436" tIns="45718" rIns="91436" bIns="45718">
            <a:spAutoFit/>
          </a:bodyPr>
          <a:lstStyle/>
          <a:p>
            <a:pPr defTabSz="762000"/>
            <a:r>
              <a:rPr lang="en-US" sz="2400">
                <a:latin typeface="Segoe Semibold" pitchFamily="34" charset="0"/>
              </a:rPr>
              <a:t>Two “answer people” with an emerging 3</a:t>
            </a:r>
            <a:r>
              <a:rPr lang="en-US" sz="2400" baseline="30000">
                <a:latin typeface="Segoe Semibold" pitchFamily="34" charset="0"/>
              </a:rPr>
              <a:t>rd</a:t>
            </a:r>
            <a:r>
              <a:rPr lang="en-US" sz="2400">
                <a:latin typeface="Segoe Semibold" pitchFamily="34" charset="0"/>
              </a:rPr>
              <a:t>.</a:t>
            </a:r>
          </a:p>
        </p:txBody>
      </p:sp>
      <p:sp>
        <p:nvSpPr>
          <p:cNvPr id="14340" name="Text Box 4"/>
          <p:cNvSpPr txBox="1">
            <a:spLocks noChangeArrowheads="1"/>
          </p:cNvSpPr>
          <p:nvPr/>
        </p:nvSpPr>
        <p:spPr bwMode="auto">
          <a:xfrm>
            <a:off x="152400" y="174625"/>
            <a:ext cx="1828800" cy="1570038"/>
          </a:xfrm>
          <a:prstGeom prst="rect">
            <a:avLst/>
          </a:prstGeom>
          <a:noFill/>
          <a:ln w="9525">
            <a:noFill/>
            <a:miter lim="800000"/>
            <a:headEnd/>
            <a:tailEnd/>
          </a:ln>
        </p:spPr>
        <p:txBody>
          <a:bodyPr wrap="none" lIns="91436" tIns="45718" rIns="91436" bIns="45718">
            <a:spAutoFit/>
          </a:bodyPr>
          <a:lstStyle/>
          <a:p>
            <a:pPr defTabSz="762000"/>
            <a:r>
              <a:rPr lang="en-US" sz="2400">
                <a:latin typeface="Segoe Semibold" pitchFamily="34" charset="0"/>
              </a:rPr>
              <a:t>Mapping </a:t>
            </a:r>
            <a:br>
              <a:rPr lang="en-US" sz="2400">
                <a:latin typeface="Segoe Semibold" pitchFamily="34" charset="0"/>
              </a:rPr>
            </a:br>
            <a:r>
              <a:rPr lang="en-US" sz="2400">
                <a:latin typeface="Segoe Semibold" pitchFamily="34" charset="0"/>
              </a:rPr>
              <a:t>Newsgroup </a:t>
            </a:r>
            <a:br>
              <a:rPr lang="en-US" sz="2400">
                <a:latin typeface="Segoe Semibold" pitchFamily="34" charset="0"/>
              </a:rPr>
            </a:br>
            <a:r>
              <a:rPr lang="en-US" sz="2400">
                <a:latin typeface="Segoe Semibold" pitchFamily="34" charset="0"/>
              </a:rPr>
              <a:t>Social </a:t>
            </a:r>
            <a:br>
              <a:rPr lang="en-US" sz="2400">
                <a:latin typeface="Segoe Semibold" pitchFamily="34" charset="0"/>
              </a:rPr>
            </a:br>
            <a:r>
              <a:rPr lang="en-US" sz="2400">
                <a:latin typeface="Segoe Semibold" pitchFamily="34" charset="0"/>
              </a:rPr>
              <a:t>Ties</a:t>
            </a:r>
          </a:p>
        </p:txBody>
      </p:sp>
      <p:sp>
        <p:nvSpPr>
          <p:cNvPr id="14341" name="Text Box 5"/>
          <p:cNvSpPr txBox="1">
            <a:spLocks noChangeArrowheads="1"/>
          </p:cNvSpPr>
          <p:nvPr/>
        </p:nvSpPr>
        <p:spPr bwMode="auto">
          <a:xfrm>
            <a:off x="152400" y="5867400"/>
            <a:ext cx="6122988" cy="463550"/>
          </a:xfrm>
          <a:prstGeom prst="rect">
            <a:avLst/>
          </a:prstGeom>
          <a:noFill/>
          <a:ln w="9525">
            <a:noFill/>
            <a:miter lim="800000"/>
            <a:headEnd/>
            <a:tailEnd/>
          </a:ln>
        </p:spPr>
        <p:txBody>
          <a:bodyPr wrap="none" lIns="91436" tIns="45718" rIns="91436" bIns="45718">
            <a:spAutoFit/>
          </a:bodyPr>
          <a:lstStyle/>
          <a:p>
            <a:pPr defTabSz="762000"/>
            <a:r>
              <a:rPr lang="en-US" sz="2400">
                <a:latin typeface="Segoe Semibold" pitchFamily="34" charset="0"/>
              </a:rPr>
              <a:t>Microsoft.public.windowsxp.server.general</a:t>
            </a:r>
          </a:p>
        </p:txBody>
      </p:sp>
      <p:sp>
        <p:nvSpPr>
          <p:cNvPr id="7" name="Freeform 6"/>
          <p:cNvSpPr>
            <a:spLocks noChangeArrowheads="1"/>
          </p:cNvSpPr>
          <p:nvPr/>
        </p:nvSpPr>
        <p:spPr bwMode="auto">
          <a:xfrm>
            <a:off x="4695825" y="2719388"/>
            <a:ext cx="4095750" cy="4592637"/>
          </a:xfrm>
          <a:custGeom>
            <a:avLst/>
            <a:gdLst>
              <a:gd name="T0" fmla="*/ 0 w 4915466"/>
              <a:gd name="T1" fmla="*/ 0 h 5510580"/>
              <a:gd name="T2" fmla="*/ 4915466 w 4915466"/>
              <a:gd name="T3" fmla="*/ 5510580 h 5510580"/>
            </a:gdLst>
            <a:ahLst/>
            <a:cxnLst/>
            <a:rect l="T0" t="T1" r="T2" b="T3"/>
            <a:pathLst>
              <a:path w="4915466" h="5510580">
                <a:moveTo>
                  <a:pt x="958928" y="2046411"/>
                </a:moveTo>
                <a:cubicBezTo>
                  <a:pt x="947205" y="2081580"/>
                  <a:pt x="949973" y="2125705"/>
                  <a:pt x="923759" y="2151919"/>
                </a:cubicBezTo>
                <a:cubicBezTo>
                  <a:pt x="865143" y="2210534"/>
                  <a:pt x="793893" y="2258792"/>
                  <a:pt x="747912" y="2327765"/>
                </a:cubicBezTo>
                <a:cubicBezTo>
                  <a:pt x="736189" y="2345350"/>
                  <a:pt x="726959" y="2364881"/>
                  <a:pt x="712743" y="2380519"/>
                </a:cubicBezTo>
                <a:cubicBezTo>
                  <a:pt x="668134" y="2429588"/>
                  <a:pt x="608851" y="2466017"/>
                  <a:pt x="572066" y="2521195"/>
                </a:cubicBezTo>
                <a:cubicBezTo>
                  <a:pt x="560343" y="2538780"/>
                  <a:pt x="550099" y="2557446"/>
                  <a:pt x="536897" y="2573949"/>
                </a:cubicBezTo>
                <a:cubicBezTo>
                  <a:pt x="526540" y="2586895"/>
                  <a:pt x="511675" y="2595856"/>
                  <a:pt x="501728" y="2609119"/>
                </a:cubicBezTo>
                <a:cubicBezTo>
                  <a:pt x="476367" y="2642933"/>
                  <a:pt x="454835" y="2679457"/>
                  <a:pt x="431389" y="2714626"/>
                </a:cubicBezTo>
                <a:cubicBezTo>
                  <a:pt x="419666" y="2732211"/>
                  <a:pt x="411164" y="2752436"/>
                  <a:pt x="396220" y="2767380"/>
                </a:cubicBezTo>
                <a:lnTo>
                  <a:pt x="343466" y="2820134"/>
                </a:lnTo>
                <a:cubicBezTo>
                  <a:pt x="309844" y="2921003"/>
                  <a:pt x="348644" y="2830814"/>
                  <a:pt x="290712" y="2908057"/>
                </a:cubicBezTo>
                <a:cubicBezTo>
                  <a:pt x="290704" y="2908067"/>
                  <a:pt x="202793" y="3039937"/>
                  <a:pt x="185205" y="3066319"/>
                </a:cubicBezTo>
                <a:cubicBezTo>
                  <a:pt x="173482" y="3083903"/>
                  <a:pt x="157884" y="3099450"/>
                  <a:pt x="150035" y="3119072"/>
                </a:cubicBezTo>
                <a:cubicBezTo>
                  <a:pt x="126727" y="3177343"/>
                  <a:pt x="94748" y="3252298"/>
                  <a:pt x="79697" y="3312503"/>
                </a:cubicBezTo>
                <a:cubicBezTo>
                  <a:pt x="73835" y="3335949"/>
                  <a:pt x="67355" y="3359250"/>
                  <a:pt x="62112" y="3382842"/>
                </a:cubicBezTo>
                <a:cubicBezTo>
                  <a:pt x="55628" y="3412018"/>
                  <a:pt x="51777" y="3441769"/>
                  <a:pt x="44528" y="3470765"/>
                </a:cubicBezTo>
                <a:cubicBezTo>
                  <a:pt x="40032" y="3488747"/>
                  <a:pt x="32805" y="3505934"/>
                  <a:pt x="26943" y="3523519"/>
                </a:cubicBezTo>
                <a:cubicBezTo>
                  <a:pt x="3673" y="3802763"/>
                  <a:pt x="0" y="3731849"/>
                  <a:pt x="26943" y="4068642"/>
                </a:cubicBezTo>
                <a:cubicBezTo>
                  <a:pt x="31603" y="4126889"/>
                  <a:pt x="64176" y="4268264"/>
                  <a:pt x="79697" y="4314826"/>
                </a:cubicBezTo>
                <a:cubicBezTo>
                  <a:pt x="85559" y="4332411"/>
                  <a:pt x="92190" y="4349757"/>
                  <a:pt x="97282" y="4367580"/>
                </a:cubicBezTo>
                <a:cubicBezTo>
                  <a:pt x="103921" y="4390818"/>
                  <a:pt x="108227" y="4414681"/>
                  <a:pt x="114866" y="4437919"/>
                </a:cubicBezTo>
                <a:cubicBezTo>
                  <a:pt x="119958" y="4455741"/>
                  <a:pt x="127359" y="4472850"/>
                  <a:pt x="132451" y="4490672"/>
                </a:cubicBezTo>
                <a:cubicBezTo>
                  <a:pt x="145202" y="4535299"/>
                  <a:pt x="149547" y="4571595"/>
                  <a:pt x="167620" y="4613765"/>
                </a:cubicBezTo>
                <a:cubicBezTo>
                  <a:pt x="177946" y="4637859"/>
                  <a:pt x="193054" y="4659764"/>
                  <a:pt x="202789" y="4684103"/>
                </a:cubicBezTo>
                <a:cubicBezTo>
                  <a:pt x="216557" y="4718523"/>
                  <a:pt x="226236" y="4754442"/>
                  <a:pt x="237959" y="4789611"/>
                </a:cubicBezTo>
                <a:cubicBezTo>
                  <a:pt x="243821" y="4807196"/>
                  <a:pt x="245261" y="4826942"/>
                  <a:pt x="255543" y="4842365"/>
                </a:cubicBezTo>
                <a:cubicBezTo>
                  <a:pt x="267266" y="4859950"/>
                  <a:pt x="280226" y="4876770"/>
                  <a:pt x="290712" y="4895119"/>
                </a:cubicBezTo>
                <a:cubicBezTo>
                  <a:pt x="303718" y="4917879"/>
                  <a:pt x="311989" y="4943228"/>
                  <a:pt x="325882" y="4965457"/>
                </a:cubicBezTo>
                <a:cubicBezTo>
                  <a:pt x="341415" y="4990310"/>
                  <a:pt x="361600" y="5011947"/>
                  <a:pt x="378635" y="5035795"/>
                </a:cubicBezTo>
                <a:cubicBezTo>
                  <a:pt x="390919" y="5052993"/>
                  <a:pt x="399764" y="5072753"/>
                  <a:pt x="413805" y="5088549"/>
                </a:cubicBezTo>
                <a:cubicBezTo>
                  <a:pt x="446848" y="5125723"/>
                  <a:pt x="491723" y="5152674"/>
                  <a:pt x="519312" y="5194057"/>
                </a:cubicBezTo>
                <a:cubicBezTo>
                  <a:pt x="531035" y="5211642"/>
                  <a:pt x="538577" y="5232894"/>
                  <a:pt x="554482" y="5246811"/>
                </a:cubicBezTo>
                <a:cubicBezTo>
                  <a:pt x="586292" y="5274645"/>
                  <a:pt x="624820" y="5293703"/>
                  <a:pt x="659989" y="5317149"/>
                </a:cubicBezTo>
                <a:cubicBezTo>
                  <a:pt x="677574" y="5328872"/>
                  <a:pt x="692693" y="5345636"/>
                  <a:pt x="712743" y="5352319"/>
                </a:cubicBezTo>
                <a:cubicBezTo>
                  <a:pt x="839229" y="5394479"/>
                  <a:pt x="681274" y="5343328"/>
                  <a:pt x="835835" y="5387488"/>
                </a:cubicBezTo>
                <a:cubicBezTo>
                  <a:pt x="853658" y="5392580"/>
                  <a:pt x="870607" y="5400576"/>
                  <a:pt x="888589" y="5405072"/>
                </a:cubicBezTo>
                <a:cubicBezTo>
                  <a:pt x="917585" y="5412321"/>
                  <a:pt x="947389" y="5415936"/>
                  <a:pt x="976512" y="5422657"/>
                </a:cubicBezTo>
                <a:cubicBezTo>
                  <a:pt x="1023610" y="5433526"/>
                  <a:pt x="1069792" y="5448346"/>
                  <a:pt x="1117189" y="5457826"/>
                </a:cubicBezTo>
                <a:cubicBezTo>
                  <a:pt x="1146497" y="5463688"/>
                  <a:pt x="1175590" y="5470750"/>
                  <a:pt x="1205112" y="5475411"/>
                </a:cubicBezTo>
                <a:cubicBezTo>
                  <a:pt x="1286992" y="5488340"/>
                  <a:pt x="1451297" y="5510580"/>
                  <a:pt x="1451297" y="5510580"/>
                </a:cubicBezTo>
                <a:lnTo>
                  <a:pt x="2031589" y="5492995"/>
                </a:lnTo>
                <a:cubicBezTo>
                  <a:pt x="2119308" y="5489008"/>
                  <a:pt x="2401978" y="5457549"/>
                  <a:pt x="2471205" y="5440242"/>
                </a:cubicBezTo>
                <a:cubicBezTo>
                  <a:pt x="2494651" y="5434380"/>
                  <a:pt x="2517845" y="5427397"/>
                  <a:pt x="2541543" y="5422657"/>
                </a:cubicBezTo>
                <a:cubicBezTo>
                  <a:pt x="2639072" y="5403151"/>
                  <a:pt x="2687913" y="5405551"/>
                  <a:pt x="2787728" y="5369903"/>
                </a:cubicBezTo>
                <a:lnTo>
                  <a:pt x="3033912" y="5281980"/>
                </a:lnTo>
                <a:cubicBezTo>
                  <a:pt x="3051391" y="5275811"/>
                  <a:pt x="3070087" y="5272684"/>
                  <a:pt x="3086666" y="5264395"/>
                </a:cubicBezTo>
                <a:cubicBezTo>
                  <a:pt x="3110112" y="5252672"/>
                  <a:pt x="3134245" y="5242232"/>
                  <a:pt x="3157005" y="5229226"/>
                </a:cubicBezTo>
                <a:cubicBezTo>
                  <a:pt x="3175355" y="5218741"/>
                  <a:pt x="3190856" y="5203509"/>
                  <a:pt x="3209759" y="5194057"/>
                </a:cubicBezTo>
                <a:cubicBezTo>
                  <a:pt x="3226338" y="5185768"/>
                  <a:pt x="3244928" y="5182334"/>
                  <a:pt x="3262512" y="5176472"/>
                </a:cubicBezTo>
                <a:cubicBezTo>
                  <a:pt x="3477179" y="5004739"/>
                  <a:pt x="3242639" y="5182299"/>
                  <a:pt x="3420774" y="5070965"/>
                </a:cubicBezTo>
                <a:cubicBezTo>
                  <a:pt x="3445627" y="5055432"/>
                  <a:pt x="3467102" y="5035018"/>
                  <a:pt x="3491112" y="5018211"/>
                </a:cubicBezTo>
                <a:cubicBezTo>
                  <a:pt x="3525739" y="4993972"/>
                  <a:pt x="3561451" y="4971318"/>
                  <a:pt x="3596620" y="4947872"/>
                </a:cubicBezTo>
                <a:lnTo>
                  <a:pt x="3702128" y="4877534"/>
                </a:lnTo>
                <a:lnTo>
                  <a:pt x="3913143" y="4736857"/>
                </a:lnTo>
                <a:cubicBezTo>
                  <a:pt x="3930728" y="4725134"/>
                  <a:pt x="3948990" y="4714369"/>
                  <a:pt x="3965897" y="4701688"/>
                </a:cubicBezTo>
                <a:cubicBezTo>
                  <a:pt x="3989343" y="4684103"/>
                  <a:pt x="4012386" y="4665969"/>
                  <a:pt x="4036235" y="4648934"/>
                </a:cubicBezTo>
                <a:cubicBezTo>
                  <a:pt x="4053432" y="4636650"/>
                  <a:pt x="4072486" y="4626967"/>
                  <a:pt x="4088989" y="4613765"/>
                </a:cubicBezTo>
                <a:cubicBezTo>
                  <a:pt x="4101935" y="4603408"/>
                  <a:pt x="4110896" y="4588543"/>
                  <a:pt x="4124159" y="4578595"/>
                </a:cubicBezTo>
                <a:cubicBezTo>
                  <a:pt x="4157973" y="4553234"/>
                  <a:pt x="4195852" y="4533618"/>
                  <a:pt x="4229666" y="4508257"/>
                </a:cubicBezTo>
                <a:lnTo>
                  <a:pt x="4300005" y="4455503"/>
                </a:lnTo>
                <a:cubicBezTo>
                  <a:pt x="4387319" y="4324530"/>
                  <a:pt x="4275103" y="4485385"/>
                  <a:pt x="4387928" y="4349995"/>
                </a:cubicBezTo>
                <a:cubicBezTo>
                  <a:pt x="4461197" y="4262072"/>
                  <a:pt x="4379135" y="4326551"/>
                  <a:pt x="4475851" y="4262072"/>
                </a:cubicBezTo>
                <a:cubicBezTo>
                  <a:pt x="4618138" y="4048644"/>
                  <a:pt x="4419405" y="4356765"/>
                  <a:pt x="4528605" y="4156565"/>
                </a:cubicBezTo>
                <a:cubicBezTo>
                  <a:pt x="4555084" y="4108019"/>
                  <a:pt x="4586840" y="4062541"/>
                  <a:pt x="4616528" y="4015888"/>
                </a:cubicBezTo>
                <a:cubicBezTo>
                  <a:pt x="4627874" y="3998058"/>
                  <a:pt x="4645014" y="3983184"/>
                  <a:pt x="4651697" y="3963134"/>
                </a:cubicBezTo>
                <a:cubicBezTo>
                  <a:pt x="4657559" y="3945549"/>
                  <a:pt x="4660280" y="3926583"/>
                  <a:pt x="4669282" y="3910380"/>
                </a:cubicBezTo>
                <a:cubicBezTo>
                  <a:pt x="4689809" y="3873431"/>
                  <a:pt x="4739620" y="3804872"/>
                  <a:pt x="4739620" y="3804872"/>
                </a:cubicBezTo>
                <a:cubicBezTo>
                  <a:pt x="4745482" y="3781426"/>
                  <a:pt x="4750260" y="3757682"/>
                  <a:pt x="4757205" y="3734534"/>
                </a:cubicBezTo>
                <a:cubicBezTo>
                  <a:pt x="4767858" y="3699026"/>
                  <a:pt x="4783383" y="3664991"/>
                  <a:pt x="4792374" y="3629026"/>
                </a:cubicBezTo>
                <a:cubicBezTo>
                  <a:pt x="4798236" y="3605580"/>
                  <a:pt x="4803320" y="3581926"/>
                  <a:pt x="4809959" y="3558688"/>
                </a:cubicBezTo>
                <a:cubicBezTo>
                  <a:pt x="4815051" y="3540865"/>
                  <a:pt x="4823522" y="3524028"/>
                  <a:pt x="4827543" y="3505934"/>
                </a:cubicBezTo>
                <a:cubicBezTo>
                  <a:pt x="4835277" y="3471129"/>
                  <a:pt x="4838750" y="3435505"/>
                  <a:pt x="4845128" y="3400426"/>
                </a:cubicBezTo>
                <a:cubicBezTo>
                  <a:pt x="4894282" y="3130078"/>
                  <a:pt x="4828479" y="3517898"/>
                  <a:pt x="4880297" y="3206995"/>
                </a:cubicBezTo>
                <a:cubicBezTo>
                  <a:pt x="4852222" y="2898176"/>
                  <a:pt x="4859986" y="3085665"/>
                  <a:pt x="4880297" y="2679457"/>
                </a:cubicBezTo>
                <a:cubicBezTo>
                  <a:pt x="4902235" y="2240707"/>
                  <a:pt x="4883486" y="2439745"/>
                  <a:pt x="4915466" y="2151919"/>
                </a:cubicBezTo>
                <a:cubicBezTo>
                  <a:pt x="4909605" y="2093303"/>
                  <a:pt x="4905667" y="2034463"/>
                  <a:pt x="4897882" y="1976072"/>
                </a:cubicBezTo>
                <a:cubicBezTo>
                  <a:pt x="4893932" y="1946446"/>
                  <a:pt x="4885644" y="1917555"/>
                  <a:pt x="4880297" y="1888149"/>
                </a:cubicBezTo>
                <a:cubicBezTo>
                  <a:pt x="4873919" y="1853070"/>
                  <a:pt x="4869704" y="1817604"/>
                  <a:pt x="4862712" y="1782642"/>
                </a:cubicBezTo>
                <a:cubicBezTo>
                  <a:pt x="4829813" y="1618147"/>
                  <a:pt x="4861069" y="1793653"/>
                  <a:pt x="4827543" y="1659549"/>
                </a:cubicBezTo>
                <a:cubicBezTo>
                  <a:pt x="4811027" y="1593486"/>
                  <a:pt x="4816494" y="1575151"/>
                  <a:pt x="4792374" y="1518872"/>
                </a:cubicBezTo>
                <a:cubicBezTo>
                  <a:pt x="4782048" y="1494778"/>
                  <a:pt x="4767531" y="1472628"/>
                  <a:pt x="4757205" y="1448534"/>
                </a:cubicBezTo>
                <a:cubicBezTo>
                  <a:pt x="4714931" y="1349894"/>
                  <a:pt x="4771102" y="1442082"/>
                  <a:pt x="4704451" y="1325442"/>
                </a:cubicBezTo>
                <a:cubicBezTo>
                  <a:pt x="4693966" y="1307092"/>
                  <a:pt x="4678733" y="1291591"/>
                  <a:pt x="4669282" y="1272688"/>
                </a:cubicBezTo>
                <a:cubicBezTo>
                  <a:pt x="4660992" y="1256109"/>
                  <a:pt x="4661979" y="1235357"/>
                  <a:pt x="4651697" y="1219934"/>
                </a:cubicBezTo>
                <a:cubicBezTo>
                  <a:pt x="4637902" y="1199242"/>
                  <a:pt x="4616528" y="1184765"/>
                  <a:pt x="4598943" y="1167180"/>
                </a:cubicBezTo>
                <a:cubicBezTo>
                  <a:pt x="4567993" y="1074326"/>
                  <a:pt x="4591642" y="1129851"/>
                  <a:pt x="4511020" y="1008919"/>
                </a:cubicBezTo>
                <a:cubicBezTo>
                  <a:pt x="4499297" y="991334"/>
                  <a:pt x="4482534" y="976215"/>
                  <a:pt x="4475851" y="956165"/>
                </a:cubicBezTo>
                <a:cubicBezTo>
                  <a:pt x="4469989" y="938580"/>
                  <a:pt x="4468090" y="919129"/>
                  <a:pt x="4458266" y="903411"/>
                </a:cubicBezTo>
                <a:cubicBezTo>
                  <a:pt x="4422485" y="846161"/>
                  <a:pt x="4381277" y="808837"/>
                  <a:pt x="4335174" y="762734"/>
                </a:cubicBezTo>
                <a:cubicBezTo>
                  <a:pt x="4320872" y="719829"/>
                  <a:pt x="4316507" y="691313"/>
                  <a:pt x="4282420" y="657226"/>
                </a:cubicBezTo>
                <a:cubicBezTo>
                  <a:pt x="4267476" y="642282"/>
                  <a:pt x="4247251" y="633780"/>
                  <a:pt x="4229666" y="622057"/>
                </a:cubicBezTo>
                <a:cubicBezTo>
                  <a:pt x="4157197" y="513352"/>
                  <a:pt x="4237659" y="619393"/>
                  <a:pt x="4141743" y="534134"/>
                </a:cubicBezTo>
                <a:cubicBezTo>
                  <a:pt x="4104569" y="501091"/>
                  <a:pt x="4071404" y="463795"/>
                  <a:pt x="4036235" y="428626"/>
                </a:cubicBezTo>
                <a:cubicBezTo>
                  <a:pt x="4018651" y="411041"/>
                  <a:pt x="4004174" y="389666"/>
                  <a:pt x="3983482" y="375872"/>
                </a:cubicBezTo>
                <a:cubicBezTo>
                  <a:pt x="3948313" y="352426"/>
                  <a:pt x="3915780" y="324437"/>
                  <a:pt x="3877974" y="305534"/>
                </a:cubicBezTo>
                <a:cubicBezTo>
                  <a:pt x="3819359" y="276226"/>
                  <a:pt x="3764299" y="238334"/>
                  <a:pt x="3702128" y="217611"/>
                </a:cubicBezTo>
                <a:lnTo>
                  <a:pt x="3596620" y="182442"/>
                </a:lnTo>
                <a:cubicBezTo>
                  <a:pt x="3486030" y="108714"/>
                  <a:pt x="3604664" y="179261"/>
                  <a:pt x="3403189" y="112103"/>
                </a:cubicBezTo>
                <a:lnTo>
                  <a:pt x="3297682" y="76934"/>
                </a:lnTo>
                <a:cubicBezTo>
                  <a:pt x="3280097" y="71072"/>
                  <a:pt x="3262751" y="64441"/>
                  <a:pt x="3244928" y="59349"/>
                </a:cubicBezTo>
                <a:cubicBezTo>
                  <a:pt x="3104013" y="19088"/>
                  <a:pt x="3162318" y="37675"/>
                  <a:pt x="3069082" y="6595"/>
                </a:cubicBezTo>
                <a:cubicBezTo>
                  <a:pt x="2702609" y="39911"/>
                  <a:pt x="3031712" y="0"/>
                  <a:pt x="2734974" y="59349"/>
                </a:cubicBezTo>
                <a:cubicBezTo>
                  <a:pt x="2711099" y="64124"/>
                  <a:pt x="2605093" y="83876"/>
                  <a:pt x="2576712" y="94519"/>
                </a:cubicBezTo>
                <a:cubicBezTo>
                  <a:pt x="2552168" y="103723"/>
                  <a:pt x="2530468" y="119362"/>
                  <a:pt x="2506374" y="129688"/>
                </a:cubicBezTo>
                <a:cubicBezTo>
                  <a:pt x="2489337" y="136990"/>
                  <a:pt x="2470976" y="140764"/>
                  <a:pt x="2453620" y="147272"/>
                </a:cubicBezTo>
                <a:cubicBezTo>
                  <a:pt x="2321180" y="196937"/>
                  <a:pt x="2413224" y="170561"/>
                  <a:pt x="2295359" y="200026"/>
                </a:cubicBezTo>
                <a:cubicBezTo>
                  <a:pt x="2283636" y="211749"/>
                  <a:pt x="2274405" y="226665"/>
                  <a:pt x="2260189" y="235195"/>
                </a:cubicBezTo>
                <a:cubicBezTo>
                  <a:pt x="2162091" y="294053"/>
                  <a:pt x="2251698" y="203060"/>
                  <a:pt x="2154682" y="287949"/>
                </a:cubicBezTo>
                <a:cubicBezTo>
                  <a:pt x="2154676" y="287954"/>
                  <a:pt x="2056209" y="386422"/>
                  <a:pt x="2031589" y="411042"/>
                </a:cubicBezTo>
                <a:lnTo>
                  <a:pt x="1978835" y="463795"/>
                </a:lnTo>
                <a:cubicBezTo>
                  <a:pt x="1967112" y="475518"/>
                  <a:pt x="1952862" y="485170"/>
                  <a:pt x="1943666" y="498965"/>
                </a:cubicBezTo>
                <a:cubicBezTo>
                  <a:pt x="1931943" y="516550"/>
                  <a:pt x="1922027" y="535483"/>
                  <a:pt x="1908497" y="551719"/>
                </a:cubicBezTo>
                <a:cubicBezTo>
                  <a:pt x="1838448" y="635777"/>
                  <a:pt x="1878432" y="576773"/>
                  <a:pt x="1802989" y="639642"/>
                </a:cubicBezTo>
                <a:cubicBezTo>
                  <a:pt x="1727800" y="702299"/>
                  <a:pt x="1770395" y="675986"/>
                  <a:pt x="1715066" y="745149"/>
                </a:cubicBezTo>
                <a:cubicBezTo>
                  <a:pt x="1704709" y="758095"/>
                  <a:pt x="1691620" y="768596"/>
                  <a:pt x="1679897" y="780319"/>
                </a:cubicBezTo>
                <a:cubicBezTo>
                  <a:pt x="1635693" y="912925"/>
                  <a:pt x="1695323" y="749462"/>
                  <a:pt x="1627143" y="885826"/>
                </a:cubicBezTo>
                <a:cubicBezTo>
                  <a:pt x="1581490" y="977134"/>
                  <a:pt x="1643083" y="905057"/>
                  <a:pt x="1574389" y="973749"/>
                </a:cubicBezTo>
                <a:cubicBezTo>
                  <a:pt x="1556197" y="1028327"/>
                  <a:pt x="1554231" y="1042515"/>
                  <a:pt x="1521635" y="1096842"/>
                </a:cubicBezTo>
                <a:cubicBezTo>
                  <a:pt x="1499888" y="1133086"/>
                  <a:pt x="1464664" y="1162250"/>
                  <a:pt x="1451297" y="1202349"/>
                </a:cubicBezTo>
                <a:cubicBezTo>
                  <a:pt x="1420345" y="1295202"/>
                  <a:pt x="1443994" y="1239680"/>
                  <a:pt x="1363374" y="1360611"/>
                </a:cubicBezTo>
                <a:cubicBezTo>
                  <a:pt x="1351651" y="1378196"/>
                  <a:pt x="1334888" y="1393315"/>
                  <a:pt x="1328205" y="1413365"/>
                </a:cubicBezTo>
                <a:cubicBezTo>
                  <a:pt x="1309631" y="1469085"/>
                  <a:pt x="1314409" y="1470174"/>
                  <a:pt x="1275451" y="1518872"/>
                </a:cubicBezTo>
                <a:cubicBezTo>
                  <a:pt x="1265094" y="1531818"/>
                  <a:pt x="1249069" y="1539983"/>
                  <a:pt x="1240282" y="1554042"/>
                </a:cubicBezTo>
                <a:cubicBezTo>
                  <a:pt x="1219442" y="1587385"/>
                  <a:pt x="1203498" y="1623618"/>
                  <a:pt x="1187528" y="1659549"/>
                </a:cubicBezTo>
                <a:cubicBezTo>
                  <a:pt x="1180000" y="1676487"/>
                  <a:pt x="1178945" y="1696100"/>
                  <a:pt x="1169943" y="1712303"/>
                </a:cubicBezTo>
                <a:cubicBezTo>
                  <a:pt x="1149416" y="1749252"/>
                  <a:pt x="1112972" y="1777712"/>
                  <a:pt x="1099605" y="1817811"/>
                </a:cubicBezTo>
                <a:cubicBezTo>
                  <a:pt x="1068654" y="1910663"/>
                  <a:pt x="1092301" y="1855144"/>
                  <a:pt x="1011682" y="1976072"/>
                </a:cubicBezTo>
                <a:lnTo>
                  <a:pt x="941343" y="2081580"/>
                </a:lnTo>
                <a:cubicBezTo>
                  <a:pt x="929620" y="2099165"/>
                  <a:pt x="923759" y="2122611"/>
                  <a:pt x="906174" y="2134334"/>
                </a:cubicBezTo>
                <a:cubicBezTo>
                  <a:pt x="888589" y="2146057"/>
                  <a:pt x="869656" y="2155973"/>
                  <a:pt x="853420" y="2169503"/>
                </a:cubicBezTo>
                <a:cubicBezTo>
                  <a:pt x="834315" y="2185423"/>
                  <a:pt x="821358" y="2208462"/>
                  <a:pt x="800666" y="2222257"/>
                </a:cubicBezTo>
                <a:cubicBezTo>
                  <a:pt x="768728" y="2243549"/>
                  <a:pt x="746249" y="2239842"/>
                  <a:pt x="712743" y="2239842"/>
                </a:cubicBezTo>
              </a:path>
            </a:pathLst>
          </a:custGeom>
          <a:solidFill>
            <a:srgbClr val="DE843A">
              <a:alpha val="27843"/>
            </a:srgbClr>
          </a:solidFill>
          <a:ln w="120650" cmpd="thickThin" algn="ctr">
            <a:noFill/>
            <a:miter lim="800000"/>
            <a:headEnd/>
            <a:tailEnd/>
          </a:ln>
          <a:effectLst>
            <a:outerShdw dist="38100" dir="5400000" rotWithShape="0">
              <a:srgbClr val="000000">
                <a:alpha val="34999"/>
              </a:srgbClr>
            </a:outerShdw>
          </a:effectLst>
        </p:spPr>
        <p:txBody>
          <a:bodyPr lIns="91436" tIns="45718" rIns="91436" bIns="45718" anchor="ctr"/>
          <a:lstStyle/>
          <a:p>
            <a:pPr fontAlgn="auto">
              <a:spcBef>
                <a:spcPts val="0"/>
              </a:spcBef>
              <a:spcAft>
                <a:spcPts val="0"/>
              </a:spcAft>
              <a:defRPr/>
            </a:pPr>
            <a:endParaRPr lang="en-US" sz="2400">
              <a:solidFill>
                <a:schemeClr val="bg2"/>
              </a:solidFill>
              <a:latin typeface="Segoe Semibold" pitchFamily="34" charset="0"/>
              <a:cs typeface="+mn-cs"/>
            </a:endParaRPr>
          </a:p>
        </p:txBody>
      </p:sp>
      <p:sp>
        <p:nvSpPr>
          <p:cNvPr id="9" name="Freeform 8"/>
          <p:cNvSpPr>
            <a:spLocks noChangeArrowheads="1"/>
          </p:cNvSpPr>
          <p:nvPr/>
        </p:nvSpPr>
        <p:spPr bwMode="auto">
          <a:xfrm flipH="1" flipV="1">
            <a:off x="1700213" y="-190500"/>
            <a:ext cx="4090987" cy="3005138"/>
          </a:xfrm>
          <a:custGeom>
            <a:avLst/>
            <a:gdLst>
              <a:gd name="T0" fmla="*/ 0 w 4915466"/>
              <a:gd name="T1" fmla="*/ 0 h 5510580"/>
              <a:gd name="T2" fmla="*/ 4915466 w 4915466"/>
              <a:gd name="T3" fmla="*/ 5510580 h 5510580"/>
            </a:gdLst>
            <a:ahLst/>
            <a:cxnLst/>
            <a:rect l="T0" t="T1" r="T2" b="T3"/>
            <a:pathLst>
              <a:path w="4915466" h="5510580">
                <a:moveTo>
                  <a:pt x="958928" y="2046411"/>
                </a:moveTo>
                <a:cubicBezTo>
                  <a:pt x="947205" y="2081580"/>
                  <a:pt x="949973" y="2125705"/>
                  <a:pt x="923759" y="2151919"/>
                </a:cubicBezTo>
                <a:cubicBezTo>
                  <a:pt x="865143" y="2210534"/>
                  <a:pt x="793893" y="2258792"/>
                  <a:pt x="747912" y="2327765"/>
                </a:cubicBezTo>
                <a:cubicBezTo>
                  <a:pt x="736189" y="2345350"/>
                  <a:pt x="726959" y="2364881"/>
                  <a:pt x="712743" y="2380519"/>
                </a:cubicBezTo>
                <a:cubicBezTo>
                  <a:pt x="668134" y="2429588"/>
                  <a:pt x="608851" y="2466017"/>
                  <a:pt x="572066" y="2521195"/>
                </a:cubicBezTo>
                <a:cubicBezTo>
                  <a:pt x="560343" y="2538780"/>
                  <a:pt x="550099" y="2557446"/>
                  <a:pt x="536897" y="2573949"/>
                </a:cubicBezTo>
                <a:cubicBezTo>
                  <a:pt x="526540" y="2586895"/>
                  <a:pt x="511675" y="2595856"/>
                  <a:pt x="501728" y="2609119"/>
                </a:cubicBezTo>
                <a:cubicBezTo>
                  <a:pt x="476367" y="2642933"/>
                  <a:pt x="454835" y="2679457"/>
                  <a:pt x="431389" y="2714626"/>
                </a:cubicBezTo>
                <a:cubicBezTo>
                  <a:pt x="419666" y="2732211"/>
                  <a:pt x="411164" y="2752436"/>
                  <a:pt x="396220" y="2767380"/>
                </a:cubicBezTo>
                <a:lnTo>
                  <a:pt x="343466" y="2820134"/>
                </a:lnTo>
                <a:cubicBezTo>
                  <a:pt x="309844" y="2921003"/>
                  <a:pt x="348644" y="2830814"/>
                  <a:pt x="290712" y="2908057"/>
                </a:cubicBezTo>
                <a:cubicBezTo>
                  <a:pt x="290704" y="2908067"/>
                  <a:pt x="202793" y="3039937"/>
                  <a:pt x="185205" y="3066319"/>
                </a:cubicBezTo>
                <a:cubicBezTo>
                  <a:pt x="173482" y="3083903"/>
                  <a:pt x="157884" y="3099450"/>
                  <a:pt x="150035" y="3119072"/>
                </a:cubicBezTo>
                <a:cubicBezTo>
                  <a:pt x="126727" y="3177343"/>
                  <a:pt x="94748" y="3252298"/>
                  <a:pt x="79697" y="3312503"/>
                </a:cubicBezTo>
                <a:cubicBezTo>
                  <a:pt x="73835" y="3335949"/>
                  <a:pt x="67355" y="3359250"/>
                  <a:pt x="62112" y="3382842"/>
                </a:cubicBezTo>
                <a:cubicBezTo>
                  <a:pt x="55628" y="3412018"/>
                  <a:pt x="51777" y="3441769"/>
                  <a:pt x="44528" y="3470765"/>
                </a:cubicBezTo>
                <a:cubicBezTo>
                  <a:pt x="40032" y="3488747"/>
                  <a:pt x="32805" y="3505934"/>
                  <a:pt x="26943" y="3523519"/>
                </a:cubicBezTo>
                <a:cubicBezTo>
                  <a:pt x="3673" y="3802763"/>
                  <a:pt x="0" y="3731849"/>
                  <a:pt x="26943" y="4068642"/>
                </a:cubicBezTo>
                <a:cubicBezTo>
                  <a:pt x="31603" y="4126889"/>
                  <a:pt x="64176" y="4268264"/>
                  <a:pt x="79697" y="4314826"/>
                </a:cubicBezTo>
                <a:cubicBezTo>
                  <a:pt x="85559" y="4332411"/>
                  <a:pt x="92190" y="4349757"/>
                  <a:pt x="97282" y="4367580"/>
                </a:cubicBezTo>
                <a:cubicBezTo>
                  <a:pt x="103921" y="4390818"/>
                  <a:pt x="108227" y="4414681"/>
                  <a:pt x="114866" y="4437919"/>
                </a:cubicBezTo>
                <a:cubicBezTo>
                  <a:pt x="119958" y="4455741"/>
                  <a:pt x="127359" y="4472850"/>
                  <a:pt x="132451" y="4490672"/>
                </a:cubicBezTo>
                <a:cubicBezTo>
                  <a:pt x="145202" y="4535299"/>
                  <a:pt x="149547" y="4571595"/>
                  <a:pt x="167620" y="4613765"/>
                </a:cubicBezTo>
                <a:cubicBezTo>
                  <a:pt x="177946" y="4637859"/>
                  <a:pt x="193054" y="4659764"/>
                  <a:pt x="202789" y="4684103"/>
                </a:cubicBezTo>
                <a:cubicBezTo>
                  <a:pt x="216557" y="4718523"/>
                  <a:pt x="226236" y="4754442"/>
                  <a:pt x="237959" y="4789611"/>
                </a:cubicBezTo>
                <a:cubicBezTo>
                  <a:pt x="243821" y="4807196"/>
                  <a:pt x="245261" y="4826942"/>
                  <a:pt x="255543" y="4842365"/>
                </a:cubicBezTo>
                <a:cubicBezTo>
                  <a:pt x="267266" y="4859950"/>
                  <a:pt x="280226" y="4876770"/>
                  <a:pt x="290712" y="4895119"/>
                </a:cubicBezTo>
                <a:cubicBezTo>
                  <a:pt x="303718" y="4917879"/>
                  <a:pt x="311989" y="4943228"/>
                  <a:pt x="325882" y="4965457"/>
                </a:cubicBezTo>
                <a:cubicBezTo>
                  <a:pt x="341415" y="4990310"/>
                  <a:pt x="361600" y="5011947"/>
                  <a:pt x="378635" y="5035795"/>
                </a:cubicBezTo>
                <a:cubicBezTo>
                  <a:pt x="390919" y="5052993"/>
                  <a:pt x="399764" y="5072753"/>
                  <a:pt x="413805" y="5088549"/>
                </a:cubicBezTo>
                <a:cubicBezTo>
                  <a:pt x="446848" y="5125723"/>
                  <a:pt x="491723" y="5152674"/>
                  <a:pt x="519312" y="5194057"/>
                </a:cubicBezTo>
                <a:cubicBezTo>
                  <a:pt x="531035" y="5211642"/>
                  <a:pt x="538577" y="5232894"/>
                  <a:pt x="554482" y="5246811"/>
                </a:cubicBezTo>
                <a:cubicBezTo>
                  <a:pt x="586292" y="5274645"/>
                  <a:pt x="624820" y="5293703"/>
                  <a:pt x="659989" y="5317149"/>
                </a:cubicBezTo>
                <a:cubicBezTo>
                  <a:pt x="677574" y="5328872"/>
                  <a:pt x="692693" y="5345636"/>
                  <a:pt x="712743" y="5352319"/>
                </a:cubicBezTo>
                <a:cubicBezTo>
                  <a:pt x="839229" y="5394479"/>
                  <a:pt x="681274" y="5343328"/>
                  <a:pt x="835835" y="5387488"/>
                </a:cubicBezTo>
                <a:cubicBezTo>
                  <a:pt x="853658" y="5392580"/>
                  <a:pt x="870607" y="5400576"/>
                  <a:pt x="888589" y="5405072"/>
                </a:cubicBezTo>
                <a:cubicBezTo>
                  <a:pt x="917585" y="5412321"/>
                  <a:pt x="947389" y="5415936"/>
                  <a:pt x="976512" y="5422657"/>
                </a:cubicBezTo>
                <a:cubicBezTo>
                  <a:pt x="1023610" y="5433526"/>
                  <a:pt x="1069792" y="5448346"/>
                  <a:pt x="1117189" y="5457826"/>
                </a:cubicBezTo>
                <a:cubicBezTo>
                  <a:pt x="1146497" y="5463688"/>
                  <a:pt x="1175590" y="5470750"/>
                  <a:pt x="1205112" y="5475411"/>
                </a:cubicBezTo>
                <a:cubicBezTo>
                  <a:pt x="1286992" y="5488340"/>
                  <a:pt x="1451297" y="5510580"/>
                  <a:pt x="1451297" y="5510580"/>
                </a:cubicBezTo>
                <a:lnTo>
                  <a:pt x="2031589" y="5492995"/>
                </a:lnTo>
                <a:cubicBezTo>
                  <a:pt x="2119308" y="5489008"/>
                  <a:pt x="2401978" y="5457549"/>
                  <a:pt x="2471205" y="5440242"/>
                </a:cubicBezTo>
                <a:cubicBezTo>
                  <a:pt x="2494651" y="5434380"/>
                  <a:pt x="2517845" y="5427397"/>
                  <a:pt x="2541543" y="5422657"/>
                </a:cubicBezTo>
                <a:cubicBezTo>
                  <a:pt x="2639072" y="5403151"/>
                  <a:pt x="2687913" y="5405551"/>
                  <a:pt x="2787728" y="5369903"/>
                </a:cubicBezTo>
                <a:lnTo>
                  <a:pt x="3033912" y="5281980"/>
                </a:lnTo>
                <a:cubicBezTo>
                  <a:pt x="3051391" y="5275811"/>
                  <a:pt x="3070087" y="5272684"/>
                  <a:pt x="3086666" y="5264395"/>
                </a:cubicBezTo>
                <a:cubicBezTo>
                  <a:pt x="3110112" y="5252672"/>
                  <a:pt x="3134245" y="5242232"/>
                  <a:pt x="3157005" y="5229226"/>
                </a:cubicBezTo>
                <a:cubicBezTo>
                  <a:pt x="3175355" y="5218741"/>
                  <a:pt x="3190856" y="5203509"/>
                  <a:pt x="3209759" y="5194057"/>
                </a:cubicBezTo>
                <a:cubicBezTo>
                  <a:pt x="3226338" y="5185768"/>
                  <a:pt x="3244928" y="5182334"/>
                  <a:pt x="3262512" y="5176472"/>
                </a:cubicBezTo>
                <a:cubicBezTo>
                  <a:pt x="3477179" y="5004739"/>
                  <a:pt x="3242639" y="5182299"/>
                  <a:pt x="3420774" y="5070965"/>
                </a:cubicBezTo>
                <a:cubicBezTo>
                  <a:pt x="3445627" y="5055432"/>
                  <a:pt x="3467102" y="5035018"/>
                  <a:pt x="3491112" y="5018211"/>
                </a:cubicBezTo>
                <a:cubicBezTo>
                  <a:pt x="3525739" y="4993972"/>
                  <a:pt x="3561451" y="4971318"/>
                  <a:pt x="3596620" y="4947872"/>
                </a:cubicBezTo>
                <a:lnTo>
                  <a:pt x="3702128" y="4877534"/>
                </a:lnTo>
                <a:lnTo>
                  <a:pt x="3913143" y="4736857"/>
                </a:lnTo>
                <a:cubicBezTo>
                  <a:pt x="3930728" y="4725134"/>
                  <a:pt x="3948990" y="4714369"/>
                  <a:pt x="3965897" y="4701688"/>
                </a:cubicBezTo>
                <a:cubicBezTo>
                  <a:pt x="3989343" y="4684103"/>
                  <a:pt x="4012386" y="4665969"/>
                  <a:pt x="4036235" y="4648934"/>
                </a:cubicBezTo>
                <a:cubicBezTo>
                  <a:pt x="4053432" y="4636650"/>
                  <a:pt x="4072486" y="4626967"/>
                  <a:pt x="4088989" y="4613765"/>
                </a:cubicBezTo>
                <a:cubicBezTo>
                  <a:pt x="4101935" y="4603408"/>
                  <a:pt x="4110896" y="4588543"/>
                  <a:pt x="4124159" y="4578595"/>
                </a:cubicBezTo>
                <a:cubicBezTo>
                  <a:pt x="4157973" y="4553234"/>
                  <a:pt x="4195852" y="4533618"/>
                  <a:pt x="4229666" y="4508257"/>
                </a:cubicBezTo>
                <a:lnTo>
                  <a:pt x="4300005" y="4455503"/>
                </a:lnTo>
                <a:cubicBezTo>
                  <a:pt x="4387319" y="4324530"/>
                  <a:pt x="4275103" y="4485385"/>
                  <a:pt x="4387928" y="4349995"/>
                </a:cubicBezTo>
                <a:cubicBezTo>
                  <a:pt x="4461197" y="4262072"/>
                  <a:pt x="4379135" y="4326551"/>
                  <a:pt x="4475851" y="4262072"/>
                </a:cubicBezTo>
                <a:cubicBezTo>
                  <a:pt x="4618138" y="4048644"/>
                  <a:pt x="4419405" y="4356765"/>
                  <a:pt x="4528605" y="4156565"/>
                </a:cubicBezTo>
                <a:cubicBezTo>
                  <a:pt x="4555084" y="4108019"/>
                  <a:pt x="4586840" y="4062541"/>
                  <a:pt x="4616528" y="4015888"/>
                </a:cubicBezTo>
                <a:cubicBezTo>
                  <a:pt x="4627874" y="3998058"/>
                  <a:pt x="4645014" y="3983184"/>
                  <a:pt x="4651697" y="3963134"/>
                </a:cubicBezTo>
                <a:cubicBezTo>
                  <a:pt x="4657559" y="3945549"/>
                  <a:pt x="4660280" y="3926583"/>
                  <a:pt x="4669282" y="3910380"/>
                </a:cubicBezTo>
                <a:cubicBezTo>
                  <a:pt x="4689809" y="3873431"/>
                  <a:pt x="4739620" y="3804872"/>
                  <a:pt x="4739620" y="3804872"/>
                </a:cubicBezTo>
                <a:cubicBezTo>
                  <a:pt x="4745482" y="3781426"/>
                  <a:pt x="4750260" y="3757682"/>
                  <a:pt x="4757205" y="3734534"/>
                </a:cubicBezTo>
                <a:cubicBezTo>
                  <a:pt x="4767858" y="3699026"/>
                  <a:pt x="4783383" y="3664991"/>
                  <a:pt x="4792374" y="3629026"/>
                </a:cubicBezTo>
                <a:cubicBezTo>
                  <a:pt x="4798236" y="3605580"/>
                  <a:pt x="4803320" y="3581926"/>
                  <a:pt x="4809959" y="3558688"/>
                </a:cubicBezTo>
                <a:cubicBezTo>
                  <a:pt x="4815051" y="3540865"/>
                  <a:pt x="4823522" y="3524028"/>
                  <a:pt x="4827543" y="3505934"/>
                </a:cubicBezTo>
                <a:cubicBezTo>
                  <a:pt x="4835277" y="3471129"/>
                  <a:pt x="4838750" y="3435505"/>
                  <a:pt x="4845128" y="3400426"/>
                </a:cubicBezTo>
                <a:cubicBezTo>
                  <a:pt x="4894282" y="3130078"/>
                  <a:pt x="4828479" y="3517898"/>
                  <a:pt x="4880297" y="3206995"/>
                </a:cubicBezTo>
                <a:cubicBezTo>
                  <a:pt x="4852222" y="2898176"/>
                  <a:pt x="4859986" y="3085665"/>
                  <a:pt x="4880297" y="2679457"/>
                </a:cubicBezTo>
                <a:cubicBezTo>
                  <a:pt x="4902235" y="2240707"/>
                  <a:pt x="4883486" y="2439745"/>
                  <a:pt x="4915466" y="2151919"/>
                </a:cubicBezTo>
                <a:cubicBezTo>
                  <a:pt x="4909605" y="2093303"/>
                  <a:pt x="4905667" y="2034463"/>
                  <a:pt x="4897882" y="1976072"/>
                </a:cubicBezTo>
                <a:cubicBezTo>
                  <a:pt x="4893932" y="1946446"/>
                  <a:pt x="4885644" y="1917555"/>
                  <a:pt x="4880297" y="1888149"/>
                </a:cubicBezTo>
                <a:cubicBezTo>
                  <a:pt x="4873919" y="1853070"/>
                  <a:pt x="4869704" y="1817604"/>
                  <a:pt x="4862712" y="1782642"/>
                </a:cubicBezTo>
                <a:cubicBezTo>
                  <a:pt x="4829813" y="1618147"/>
                  <a:pt x="4861069" y="1793653"/>
                  <a:pt x="4827543" y="1659549"/>
                </a:cubicBezTo>
                <a:cubicBezTo>
                  <a:pt x="4811027" y="1593486"/>
                  <a:pt x="4816494" y="1575151"/>
                  <a:pt x="4792374" y="1518872"/>
                </a:cubicBezTo>
                <a:cubicBezTo>
                  <a:pt x="4782048" y="1494778"/>
                  <a:pt x="4767531" y="1472628"/>
                  <a:pt x="4757205" y="1448534"/>
                </a:cubicBezTo>
                <a:cubicBezTo>
                  <a:pt x="4714931" y="1349894"/>
                  <a:pt x="4771102" y="1442082"/>
                  <a:pt x="4704451" y="1325442"/>
                </a:cubicBezTo>
                <a:cubicBezTo>
                  <a:pt x="4693966" y="1307092"/>
                  <a:pt x="4678733" y="1291591"/>
                  <a:pt x="4669282" y="1272688"/>
                </a:cubicBezTo>
                <a:cubicBezTo>
                  <a:pt x="4660992" y="1256109"/>
                  <a:pt x="4661979" y="1235357"/>
                  <a:pt x="4651697" y="1219934"/>
                </a:cubicBezTo>
                <a:cubicBezTo>
                  <a:pt x="4637902" y="1199242"/>
                  <a:pt x="4616528" y="1184765"/>
                  <a:pt x="4598943" y="1167180"/>
                </a:cubicBezTo>
                <a:cubicBezTo>
                  <a:pt x="4567993" y="1074326"/>
                  <a:pt x="4591642" y="1129851"/>
                  <a:pt x="4511020" y="1008919"/>
                </a:cubicBezTo>
                <a:cubicBezTo>
                  <a:pt x="4499297" y="991334"/>
                  <a:pt x="4482534" y="976215"/>
                  <a:pt x="4475851" y="956165"/>
                </a:cubicBezTo>
                <a:cubicBezTo>
                  <a:pt x="4469989" y="938580"/>
                  <a:pt x="4468090" y="919129"/>
                  <a:pt x="4458266" y="903411"/>
                </a:cubicBezTo>
                <a:cubicBezTo>
                  <a:pt x="4422485" y="846161"/>
                  <a:pt x="4381277" y="808837"/>
                  <a:pt x="4335174" y="762734"/>
                </a:cubicBezTo>
                <a:cubicBezTo>
                  <a:pt x="4320872" y="719829"/>
                  <a:pt x="4316507" y="691313"/>
                  <a:pt x="4282420" y="657226"/>
                </a:cubicBezTo>
                <a:cubicBezTo>
                  <a:pt x="4267476" y="642282"/>
                  <a:pt x="4247251" y="633780"/>
                  <a:pt x="4229666" y="622057"/>
                </a:cubicBezTo>
                <a:cubicBezTo>
                  <a:pt x="4157197" y="513352"/>
                  <a:pt x="4237659" y="619393"/>
                  <a:pt x="4141743" y="534134"/>
                </a:cubicBezTo>
                <a:cubicBezTo>
                  <a:pt x="4104569" y="501091"/>
                  <a:pt x="4071404" y="463795"/>
                  <a:pt x="4036235" y="428626"/>
                </a:cubicBezTo>
                <a:cubicBezTo>
                  <a:pt x="4018651" y="411041"/>
                  <a:pt x="4004174" y="389666"/>
                  <a:pt x="3983482" y="375872"/>
                </a:cubicBezTo>
                <a:cubicBezTo>
                  <a:pt x="3948313" y="352426"/>
                  <a:pt x="3915780" y="324437"/>
                  <a:pt x="3877974" y="305534"/>
                </a:cubicBezTo>
                <a:cubicBezTo>
                  <a:pt x="3819359" y="276226"/>
                  <a:pt x="3764299" y="238334"/>
                  <a:pt x="3702128" y="217611"/>
                </a:cubicBezTo>
                <a:lnTo>
                  <a:pt x="3596620" y="182442"/>
                </a:lnTo>
                <a:cubicBezTo>
                  <a:pt x="3486030" y="108714"/>
                  <a:pt x="3604664" y="179261"/>
                  <a:pt x="3403189" y="112103"/>
                </a:cubicBezTo>
                <a:lnTo>
                  <a:pt x="3297682" y="76934"/>
                </a:lnTo>
                <a:cubicBezTo>
                  <a:pt x="3280097" y="71072"/>
                  <a:pt x="3262751" y="64441"/>
                  <a:pt x="3244928" y="59349"/>
                </a:cubicBezTo>
                <a:cubicBezTo>
                  <a:pt x="3104013" y="19088"/>
                  <a:pt x="3162318" y="37675"/>
                  <a:pt x="3069082" y="6595"/>
                </a:cubicBezTo>
                <a:cubicBezTo>
                  <a:pt x="2702609" y="39911"/>
                  <a:pt x="3031712" y="0"/>
                  <a:pt x="2734974" y="59349"/>
                </a:cubicBezTo>
                <a:cubicBezTo>
                  <a:pt x="2711099" y="64124"/>
                  <a:pt x="2605093" y="83876"/>
                  <a:pt x="2576712" y="94519"/>
                </a:cubicBezTo>
                <a:cubicBezTo>
                  <a:pt x="2552168" y="103723"/>
                  <a:pt x="2530468" y="119362"/>
                  <a:pt x="2506374" y="129688"/>
                </a:cubicBezTo>
                <a:cubicBezTo>
                  <a:pt x="2489337" y="136990"/>
                  <a:pt x="2470976" y="140764"/>
                  <a:pt x="2453620" y="147272"/>
                </a:cubicBezTo>
                <a:cubicBezTo>
                  <a:pt x="2321180" y="196937"/>
                  <a:pt x="2413224" y="170561"/>
                  <a:pt x="2295359" y="200026"/>
                </a:cubicBezTo>
                <a:cubicBezTo>
                  <a:pt x="2283636" y="211749"/>
                  <a:pt x="2274405" y="226665"/>
                  <a:pt x="2260189" y="235195"/>
                </a:cubicBezTo>
                <a:cubicBezTo>
                  <a:pt x="2162091" y="294053"/>
                  <a:pt x="2251698" y="203060"/>
                  <a:pt x="2154682" y="287949"/>
                </a:cubicBezTo>
                <a:cubicBezTo>
                  <a:pt x="2154676" y="287954"/>
                  <a:pt x="2056209" y="386422"/>
                  <a:pt x="2031589" y="411042"/>
                </a:cubicBezTo>
                <a:lnTo>
                  <a:pt x="1978835" y="463795"/>
                </a:lnTo>
                <a:cubicBezTo>
                  <a:pt x="1967112" y="475518"/>
                  <a:pt x="1952862" y="485170"/>
                  <a:pt x="1943666" y="498965"/>
                </a:cubicBezTo>
                <a:cubicBezTo>
                  <a:pt x="1931943" y="516550"/>
                  <a:pt x="1922027" y="535483"/>
                  <a:pt x="1908497" y="551719"/>
                </a:cubicBezTo>
                <a:cubicBezTo>
                  <a:pt x="1838448" y="635777"/>
                  <a:pt x="1878432" y="576773"/>
                  <a:pt x="1802989" y="639642"/>
                </a:cubicBezTo>
                <a:cubicBezTo>
                  <a:pt x="1727800" y="702299"/>
                  <a:pt x="1770395" y="675986"/>
                  <a:pt x="1715066" y="745149"/>
                </a:cubicBezTo>
                <a:cubicBezTo>
                  <a:pt x="1704709" y="758095"/>
                  <a:pt x="1691620" y="768596"/>
                  <a:pt x="1679897" y="780319"/>
                </a:cubicBezTo>
                <a:cubicBezTo>
                  <a:pt x="1635693" y="912925"/>
                  <a:pt x="1695323" y="749462"/>
                  <a:pt x="1627143" y="885826"/>
                </a:cubicBezTo>
                <a:cubicBezTo>
                  <a:pt x="1581490" y="977134"/>
                  <a:pt x="1643083" y="905057"/>
                  <a:pt x="1574389" y="973749"/>
                </a:cubicBezTo>
                <a:cubicBezTo>
                  <a:pt x="1556197" y="1028327"/>
                  <a:pt x="1554231" y="1042515"/>
                  <a:pt x="1521635" y="1096842"/>
                </a:cubicBezTo>
                <a:cubicBezTo>
                  <a:pt x="1499888" y="1133086"/>
                  <a:pt x="1464664" y="1162250"/>
                  <a:pt x="1451297" y="1202349"/>
                </a:cubicBezTo>
                <a:cubicBezTo>
                  <a:pt x="1420345" y="1295202"/>
                  <a:pt x="1443994" y="1239680"/>
                  <a:pt x="1363374" y="1360611"/>
                </a:cubicBezTo>
                <a:cubicBezTo>
                  <a:pt x="1351651" y="1378196"/>
                  <a:pt x="1334888" y="1393315"/>
                  <a:pt x="1328205" y="1413365"/>
                </a:cubicBezTo>
                <a:cubicBezTo>
                  <a:pt x="1309631" y="1469085"/>
                  <a:pt x="1314409" y="1470174"/>
                  <a:pt x="1275451" y="1518872"/>
                </a:cubicBezTo>
                <a:cubicBezTo>
                  <a:pt x="1265094" y="1531818"/>
                  <a:pt x="1249069" y="1539983"/>
                  <a:pt x="1240282" y="1554042"/>
                </a:cubicBezTo>
                <a:cubicBezTo>
                  <a:pt x="1219442" y="1587385"/>
                  <a:pt x="1203498" y="1623618"/>
                  <a:pt x="1187528" y="1659549"/>
                </a:cubicBezTo>
                <a:cubicBezTo>
                  <a:pt x="1180000" y="1676487"/>
                  <a:pt x="1178945" y="1696100"/>
                  <a:pt x="1169943" y="1712303"/>
                </a:cubicBezTo>
                <a:cubicBezTo>
                  <a:pt x="1149416" y="1749252"/>
                  <a:pt x="1112972" y="1777712"/>
                  <a:pt x="1099605" y="1817811"/>
                </a:cubicBezTo>
                <a:cubicBezTo>
                  <a:pt x="1068654" y="1910663"/>
                  <a:pt x="1092301" y="1855144"/>
                  <a:pt x="1011682" y="1976072"/>
                </a:cubicBezTo>
                <a:lnTo>
                  <a:pt x="941343" y="2081580"/>
                </a:lnTo>
                <a:cubicBezTo>
                  <a:pt x="929620" y="2099165"/>
                  <a:pt x="923759" y="2122611"/>
                  <a:pt x="906174" y="2134334"/>
                </a:cubicBezTo>
                <a:cubicBezTo>
                  <a:pt x="888589" y="2146057"/>
                  <a:pt x="869656" y="2155973"/>
                  <a:pt x="853420" y="2169503"/>
                </a:cubicBezTo>
                <a:cubicBezTo>
                  <a:pt x="834315" y="2185423"/>
                  <a:pt x="821358" y="2208462"/>
                  <a:pt x="800666" y="2222257"/>
                </a:cubicBezTo>
                <a:cubicBezTo>
                  <a:pt x="768728" y="2243549"/>
                  <a:pt x="746249" y="2239842"/>
                  <a:pt x="712743" y="2239842"/>
                </a:cubicBezTo>
              </a:path>
            </a:pathLst>
          </a:custGeom>
          <a:solidFill>
            <a:srgbClr val="DE843A">
              <a:alpha val="27843"/>
            </a:srgbClr>
          </a:solidFill>
          <a:ln w="120650" cmpd="thickThin" algn="ctr">
            <a:noFill/>
            <a:miter lim="800000"/>
            <a:headEnd/>
            <a:tailEnd/>
          </a:ln>
          <a:effectLst>
            <a:outerShdw dist="38100" dir="5400000" rotWithShape="0">
              <a:srgbClr val="000000">
                <a:alpha val="34999"/>
              </a:srgbClr>
            </a:outerShdw>
          </a:effectLst>
        </p:spPr>
        <p:txBody>
          <a:bodyPr lIns="91436" tIns="45718" rIns="91436" bIns="45718" anchor="ctr"/>
          <a:lstStyle/>
          <a:p>
            <a:pPr fontAlgn="auto">
              <a:spcBef>
                <a:spcPts val="0"/>
              </a:spcBef>
              <a:spcAft>
                <a:spcPts val="0"/>
              </a:spcAft>
              <a:defRPr/>
            </a:pPr>
            <a:endParaRPr lang="en-US" sz="2400">
              <a:solidFill>
                <a:schemeClr val="bg2"/>
              </a:solidFill>
              <a:latin typeface="Segoe Semibold" pitchFamily="34" charset="0"/>
              <a:cs typeface="+mn-cs"/>
            </a:endParaRPr>
          </a:p>
        </p:txBody>
      </p:sp>
      <p:grpSp>
        <p:nvGrpSpPr>
          <p:cNvPr id="2" name="Oval 9"/>
          <p:cNvGrpSpPr>
            <a:grpSpLocks/>
          </p:cNvGrpSpPr>
          <p:nvPr/>
        </p:nvGrpSpPr>
        <p:grpSpPr bwMode="auto">
          <a:xfrm>
            <a:off x="3962400" y="1736725"/>
            <a:ext cx="431800" cy="438150"/>
            <a:chOff x="2995" y="1313"/>
            <a:chExt cx="327" cy="331"/>
          </a:xfrm>
        </p:grpSpPr>
        <p:pic>
          <p:nvPicPr>
            <p:cNvPr id="14349" name="Oval 9"/>
            <p:cNvPicPr>
              <a:picLocks noChangeArrowheads="1"/>
            </p:cNvPicPr>
            <p:nvPr/>
          </p:nvPicPr>
          <p:blipFill>
            <a:blip r:embed="rId4"/>
            <a:srcRect/>
            <a:stretch>
              <a:fillRect/>
            </a:stretch>
          </p:blipFill>
          <p:spPr bwMode="auto">
            <a:xfrm>
              <a:off x="2995" y="1313"/>
              <a:ext cx="327" cy="331"/>
            </a:xfrm>
            <a:prstGeom prst="rect">
              <a:avLst/>
            </a:prstGeom>
            <a:noFill/>
            <a:ln w="9525">
              <a:noFill/>
              <a:miter lim="800000"/>
              <a:headEnd/>
              <a:tailEnd/>
            </a:ln>
          </p:spPr>
        </p:pic>
        <p:sp>
          <p:nvSpPr>
            <p:cNvPr id="58378" name="Text Box 10"/>
            <p:cNvSpPr txBox="1">
              <a:spLocks noChangeArrowheads="1"/>
            </p:cNvSpPr>
            <p:nvPr/>
          </p:nvSpPr>
          <p:spPr bwMode="auto">
            <a:xfrm>
              <a:off x="3080" y="1375"/>
              <a:ext cx="161" cy="163"/>
            </a:xfrm>
            <a:prstGeom prst="rect">
              <a:avLst/>
            </a:prstGeom>
            <a:noFill/>
            <a:ln w="9525">
              <a:noFill/>
              <a:miter lim="800000"/>
              <a:headEnd/>
              <a:tailEnd/>
            </a:ln>
          </p:spPr>
          <p:txBody>
            <a:bodyPr lIns="91436" tIns="45718" rIns="91436" bIns="45718" anchor="ctr"/>
            <a:lstStyle/>
            <a:p>
              <a:pPr algn="ctr" fontAlgn="auto">
                <a:spcBef>
                  <a:spcPts val="0"/>
                </a:spcBef>
                <a:spcAft>
                  <a:spcPts val="0"/>
                </a:spcAft>
                <a:defRPr/>
              </a:pPr>
              <a:endParaRPr lang="en-US" sz="2400">
                <a:effectLst>
                  <a:outerShdw blurRad="38100" dist="38100" dir="2700000" algn="tl">
                    <a:srgbClr val="C0C0C0"/>
                  </a:outerShdw>
                </a:effectLst>
                <a:latin typeface="Segoe" pitchFamily="34" charset="0"/>
                <a:cs typeface="+mn-cs"/>
              </a:endParaRPr>
            </a:p>
          </p:txBody>
        </p:sp>
      </p:grpSp>
      <p:grpSp>
        <p:nvGrpSpPr>
          <p:cNvPr id="3" name="Oval 11"/>
          <p:cNvGrpSpPr>
            <a:grpSpLocks/>
          </p:cNvGrpSpPr>
          <p:nvPr/>
        </p:nvGrpSpPr>
        <p:grpSpPr bwMode="auto">
          <a:xfrm>
            <a:off x="6029325" y="4505325"/>
            <a:ext cx="431800" cy="436563"/>
            <a:chOff x="4558" y="3406"/>
            <a:chExt cx="326" cy="330"/>
          </a:xfrm>
        </p:grpSpPr>
        <p:pic>
          <p:nvPicPr>
            <p:cNvPr id="14347" name="Oval 11"/>
            <p:cNvPicPr>
              <a:picLocks noChangeArrowheads="1"/>
            </p:cNvPicPr>
            <p:nvPr/>
          </p:nvPicPr>
          <p:blipFill>
            <a:blip r:embed="rId5"/>
            <a:srcRect/>
            <a:stretch>
              <a:fillRect/>
            </a:stretch>
          </p:blipFill>
          <p:spPr bwMode="auto">
            <a:xfrm>
              <a:off x="4558" y="3406"/>
              <a:ext cx="326" cy="330"/>
            </a:xfrm>
            <a:prstGeom prst="rect">
              <a:avLst/>
            </a:prstGeom>
            <a:noFill/>
            <a:ln w="9525">
              <a:noFill/>
              <a:miter lim="800000"/>
              <a:headEnd/>
              <a:tailEnd/>
            </a:ln>
          </p:spPr>
        </p:pic>
        <p:sp>
          <p:nvSpPr>
            <p:cNvPr id="58381" name="Text Box 13"/>
            <p:cNvSpPr txBox="1">
              <a:spLocks noChangeArrowheads="1"/>
            </p:cNvSpPr>
            <p:nvPr/>
          </p:nvSpPr>
          <p:spPr bwMode="auto">
            <a:xfrm>
              <a:off x="4642" y="3468"/>
              <a:ext cx="163" cy="163"/>
            </a:xfrm>
            <a:prstGeom prst="rect">
              <a:avLst/>
            </a:prstGeom>
            <a:noFill/>
            <a:ln w="9525">
              <a:noFill/>
              <a:miter lim="800000"/>
              <a:headEnd/>
              <a:tailEnd/>
            </a:ln>
          </p:spPr>
          <p:txBody>
            <a:bodyPr lIns="91436" tIns="45718" rIns="91436" bIns="45718" anchor="ctr"/>
            <a:lstStyle/>
            <a:p>
              <a:pPr algn="ctr" fontAlgn="auto">
                <a:spcBef>
                  <a:spcPts val="0"/>
                </a:spcBef>
                <a:spcAft>
                  <a:spcPts val="0"/>
                </a:spcAft>
                <a:defRPr/>
              </a:pPr>
              <a:endParaRPr lang="en-US" sz="2400">
                <a:effectLst>
                  <a:outerShdw blurRad="38100" dist="38100" dir="2700000" algn="tl">
                    <a:srgbClr val="C0C0C0"/>
                  </a:outerShdw>
                </a:effectLst>
                <a:latin typeface="Segoe" pitchFamily="34" charset="0"/>
                <a:cs typeface="+mn-cs"/>
              </a:endParaRPr>
            </a:p>
          </p:txBody>
        </p:sp>
      </p:grpSp>
      <p:sp>
        <p:nvSpPr>
          <p:cNvPr id="14" name="Slide Number Placeholder 13"/>
          <p:cNvSpPr>
            <a:spLocks noGrp="1"/>
          </p:cNvSpPr>
          <p:nvPr>
            <p:ph type="sldNum" sz="quarter" idx="12"/>
          </p:nvPr>
        </p:nvSpPr>
        <p:spPr/>
        <p:txBody>
          <a:bodyPr/>
          <a:lstStyle/>
          <a:p>
            <a:pPr>
              <a:defRPr/>
            </a:pPr>
            <a:fld id="{E6E3070E-5055-4790-8B90-9F13328B20B2}" type="slidenum">
              <a:rPr lang="en-US"/>
              <a:pPr>
                <a:defRPr/>
              </a:pPr>
              <a:t>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5116</TotalTime>
  <Words>583</Words>
  <Application>Microsoft Office PowerPoint</Application>
  <PresentationFormat>On-screen Show (4:3)</PresentationFormat>
  <Paragraphs>137</Paragraphs>
  <Slides>32</Slides>
  <Notes>32</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Corbel</vt:lpstr>
      <vt:lpstr>Segoe Semibold</vt:lpstr>
      <vt:lpstr>Segoe</vt:lpstr>
      <vt:lpstr>Office Theme</vt:lpstr>
      <vt:lpstr>Chart</vt:lpstr>
      <vt:lpstr>(Excel) .NetMap A toolkit for  Social Network Analysis</vt:lpstr>
      <vt:lpstr>Goal: Make SNA easier</vt:lpstr>
      <vt:lpstr>Slide 3</vt:lpstr>
      <vt:lpstr>Slide 4</vt:lpstr>
      <vt:lpstr>The Ties that Blind?</vt:lpstr>
      <vt:lpstr>The Ties that Blind?</vt:lpstr>
      <vt:lpstr>Slide 7</vt:lpstr>
      <vt:lpstr>Slide 8</vt:lpstr>
      <vt:lpstr>Slide 9</vt:lpstr>
      <vt:lpstr>Slide 10</vt:lpstr>
      <vt:lpstr>Distinguishing attributes:</vt:lpstr>
      <vt:lpstr>Distinguishing attributes:</vt:lpstr>
      <vt:lpstr>Clear and consistent signatures of an “Answer Person”</vt:lpstr>
      <vt:lpstr>Roles Project</vt:lpstr>
      <vt:lpstr>Problem: No network chart in Excel</vt:lpstr>
      <vt:lpstr>Problem: No network chart in Excel</vt:lpstr>
      <vt:lpstr>.NetMap: Worksheets</vt:lpstr>
      <vt:lpstr>.NetMap: Edges Worksheet</vt:lpstr>
      <vt:lpstr>.NetMap: Vertices Worksheet</vt:lpstr>
      <vt:lpstr>Slide 20</vt:lpstr>
      <vt:lpstr>Slide 21</vt:lpstr>
      <vt:lpstr>Slide 22</vt:lpstr>
      <vt:lpstr>Slide 23</vt:lpstr>
      <vt:lpstr>Slide 24</vt:lpstr>
      <vt:lpstr>Slide 25</vt:lpstr>
      <vt:lpstr>Slide 26</vt:lpstr>
      <vt:lpstr>Slide 27</vt:lpstr>
      <vt:lpstr>Slide 28</vt:lpstr>
      <vt:lpstr>Slide 29</vt:lpstr>
      <vt:lpstr>.NetMap Next Steps</vt:lpstr>
      <vt:lpstr>Social Action – Adam Perer</vt:lpstr>
      <vt:lpstr>(Excel) .NetMap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.NetMap A toolkit for  Social Network Analysis</dc:title>
  <dc:subject>Research Facility Summit</dc:subject>
  <dc:creator>Marc A. Smith</dc:creator>
  <cp:keywords>Research Facility Summit</cp:keywords>
  <dc:description>Event Date: July 28 &amp; 29, 2008
Event Location: Redmond, WA</dc:description>
  <cp:lastModifiedBy>Shows</cp:lastModifiedBy>
  <cp:revision>15</cp:revision>
  <dcterms:created xsi:type="dcterms:W3CDTF">2008-02-29T07:27:50Z</dcterms:created>
  <dcterms:modified xsi:type="dcterms:W3CDTF">2008-07-29T20:44:56Z</dcterms:modified>
</cp:coreProperties>
</file>