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Default Extension="vml" ContentType="application/vnd.openxmlformats-officedocument.vmlDrawing"/>
  <Override PartName="/ppt/tags/tag3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34"/>
  </p:notesMasterIdLst>
  <p:handoutMasterIdLst>
    <p:handoutMasterId r:id="rId35"/>
  </p:handoutMasterIdLst>
  <p:sldIdLst>
    <p:sldId id="257" r:id="rId3"/>
    <p:sldId id="296" r:id="rId4"/>
    <p:sldId id="323" r:id="rId5"/>
    <p:sldId id="297" r:id="rId6"/>
    <p:sldId id="335" r:id="rId7"/>
    <p:sldId id="336" r:id="rId8"/>
    <p:sldId id="337" r:id="rId9"/>
    <p:sldId id="319" r:id="rId10"/>
    <p:sldId id="316" r:id="rId11"/>
    <p:sldId id="315" r:id="rId12"/>
    <p:sldId id="321" r:id="rId13"/>
    <p:sldId id="322" r:id="rId14"/>
    <p:sldId id="331" r:id="rId15"/>
    <p:sldId id="317" r:id="rId16"/>
    <p:sldId id="324" r:id="rId17"/>
    <p:sldId id="325" r:id="rId18"/>
    <p:sldId id="318" r:id="rId19"/>
    <p:sldId id="341" r:id="rId20"/>
    <p:sldId id="320" r:id="rId21"/>
    <p:sldId id="338" r:id="rId22"/>
    <p:sldId id="302" r:id="rId23"/>
    <p:sldId id="339" r:id="rId24"/>
    <p:sldId id="340" r:id="rId25"/>
    <p:sldId id="342" r:id="rId26"/>
    <p:sldId id="299" r:id="rId27"/>
    <p:sldId id="327" r:id="rId28"/>
    <p:sldId id="328" r:id="rId29"/>
    <p:sldId id="334" r:id="rId30"/>
    <p:sldId id="329" r:id="rId31"/>
    <p:sldId id="330" r:id="rId32"/>
    <p:sldId id="256" r:id="rId33"/>
  </p:sldIdLst>
  <p:sldSz cx="12188825" cy="6858000"/>
  <p:notesSz cx="6858000" cy="9144000"/>
  <p:custDataLst>
    <p:tags r:id="rId36"/>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88" autoAdjust="0"/>
    <p:restoredTop sz="85613" autoAdjust="0"/>
  </p:normalViewPr>
  <p:slideViewPr>
    <p:cSldViewPr snapToGrid="0" showGuides="1">
      <p:cViewPr>
        <p:scale>
          <a:sx n="50" d="100"/>
          <a:sy n="50" d="100"/>
        </p:scale>
        <p:origin x="-978" y="-144"/>
      </p:cViewPr>
      <p:guideLst>
        <p:guide orient="horz" pos="900"/>
        <p:guide orient="horz" pos="156"/>
        <p:guide orient="horz" pos="1200"/>
        <p:guide orient="horz" pos="1488"/>
        <p:guide pos="388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E2B20D4D-C2A2-4DE3-A084-52EC59CC1FA2}"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D8766167-192C-43D3-ADD1-550ED1397773}"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081E3BA0-2394-4359-ADFA-7CA3546A417A}"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6DB0ABD1-727A-4358-BB1F-F68AE2FC5CF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7/29/2008 1:34 PM</a:t>
            </a:fld>
            <a:endParaRPr lang="en-US"/>
          </a:p>
        </p:txBody>
      </p:sp>
      <p:sp>
        <p:nvSpPr>
          <p:cNvPr id="29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2D48194-30A7-40B7-BA56-947664A84C8E}" type="slidenum">
              <a:rPr lang="en-US"/>
              <a:pPr defTabSz="912813"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549581D7-736C-4F56-B0BB-0B8712400E93}"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FF0066"/>
              </a:solidFill>
            </a:endParaRPr>
          </a:p>
        </p:txBody>
      </p:sp>
      <p:sp>
        <p:nvSpPr>
          <p:cNvPr id="39940" name="Header Placeholder 3"/>
          <p:cNvSpPr txBox="1">
            <a:spLocks noGrp="1"/>
          </p:cNvSpPr>
          <p:nvPr/>
        </p:nvSpPr>
        <p:spPr bwMode="auto">
          <a:xfrm>
            <a:off x="0" y="0"/>
            <a:ext cx="2971800" cy="457200"/>
          </a:xfrm>
          <a:prstGeom prst="rect">
            <a:avLst/>
          </a:prstGeom>
          <a:noFill/>
          <a:ln>
            <a:miter lim="800000"/>
            <a:headEnd/>
            <a:tailEnd/>
          </a:ln>
        </p:spPr>
        <p:txBody>
          <a:bodyPr/>
          <a:lstStyle/>
          <a:p>
            <a:pPr>
              <a:defRPr/>
            </a:pPr>
            <a:endParaRPr lang="en-US" sz="1200">
              <a:latin typeface="+mn-lt"/>
              <a:cs typeface="+mn-cs"/>
            </a:endParaRPr>
          </a:p>
        </p:txBody>
      </p:sp>
      <p:sp>
        <p:nvSpPr>
          <p:cNvPr id="39941" name="Date Placeholder 4"/>
          <p:cNvSpPr txBox="1">
            <a:spLocks noGrp="1"/>
          </p:cNvSpPr>
          <p:nvPr/>
        </p:nvSpPr>
        <p:spPr bwMode="auto">
          <a:xfrm>
            <a:off x="3884613" y="0"/>
            <a:ext cx="2971800" cy="457200"/>
          </a:xfrm>
          <a:prstGeom prst="rect">
            <a:avLst/>
          </a:prstGeom>
          <a:noFill/>
          <a:ln>
            <a:miter lim="800000"/>
            <a:headEnd/>
            <a:tailEnd/>
          </a:ln>
        </p:spPr>
        <p:txBody>
          <a:bodyPr/>
          <a:lstStyle/>
          <a:p>
            <a:pPr algn="r">
              <a:defRPr/>
            </a:pPr>
            <a:fld id="{5378B20B-17BF-496E-9B2F-565C8928DD30}" type="datetime8">
              <a:rPr lang="en-US" sz="1200">
                <a:latin typeface="+mn-lt"/>
                <a:cs typeface="+mn-cs"/>
              </a:rPr>
              <a:pPr algn="r">
                <a:defRPr/>
              </a:pPr>
              <a:t>7/29/2008 1:34 PM</a:t>
            </a:fld>
            <a:endParaRPr lang="en-US" sz="1200">
              <a:latin typeface="+mn-lt"/>
              <a:cs typeface="+mn-cs"/>
            </a:endParaRPr>
          </a:p>
        </p:txBody>
      </p:sp>
      <p:sp>
        <p:nvSpPr>
          <p:cNvPr id="39942" name="Footer Placeholder 5"/>
          <p:cNvSpPr txBox="1">
            <a:spLocks noGrp="1"/>
          </p:cNvSpPr>
          <p:nvPr/>
        </p:nvSpPr>
        <p:spPr bwMode="auto">
          <a:xfrm>
            <a:off x="0" y="8685213"/>
            <a:ext cx="6172200" cy="457200"/>
          </a:xfrm>
          <a:prstGeom prst="rect">
            <a:avLst/>
          </a:prstGeom>
          <a:noFill/>
          <a:ln>
            <a:miter lim="800000"/>
            <a:headEnd/>
            <a:tailEnd/>
          </a:ln>
        </p:spPr>
        <p:txBody>
          <a:bodyPr anchor="b"/>
          <a:lstStyle/>
          <a:p>
            <a:pPr>
              <a:defRPr/>
            </a:pPr>
            <a:r>
              <a:rPr lang="en-US" sz="500" dirty="0">
                <a:solidFill>
                  <a:srgbClr val="000000"/>
                </a:solidFill>
                <a:latin typeface="Segoe"/>
                <a:cs typeface="+mn-cs"/>
              </a:rPr>
              <a:t>© 2007 Microsoft Corporation. All rights reserved. Microsoft, Windows, Windows Vista and other product names are or may be registered trademarks and/or trademarks in the U.S. and/or other countries.</a:t>
            </a:r>
          </a:p>
          <a:p>
            <a:pPr>
              <a:defRPr/>
            </a:pPr>
            <a:r>
              <a:rPr lang="en-US" sz="500" dirty="0">
                <a:solidFill>
                  <a:srgbClr val="000000"/>
                </a:solidFill>
                <a:latin typeface="Segoe"/>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a:cs typeface="+mn-cs"/>
              </a:rPr>
            </a:br>
            <a:r>
              <a:rPr lang="en-US" sz="500" dirty="0">
                <a:solidFill>
                  <a:srgbClr val="000000"/>
                </a:solidFill>
                <a:latin typeface="Segoe"/>
                <a:cs typeface="+mn-cs"/>
              </a:rPr>
              <a:t>MICROSOFT MAKES NO WARRANTIES, EXPRESS, IMPLIED OR STATUTORY, AS TO THE INFORMATION IN THIS PRESENTATION.</a:t>
            </a:r>
          </a:p>
          <a:p>
            <a:pPr>
              <a:defRPr/>
            </a:pPr>
            <a:endParaRPr lang="en-US" sz="500" dirty="0">
              <a:latin typeface="Segoe"/>
              <a:cs typeface="+mn-cs"/>
            </a:endParaRPr>
          </a:p>
        </p:txBody>
      </p:sp>
      <p:sp>
        <p:nvSpPr>
          <p:cNvPr id="39943"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lstStyle/>
          <a:p>
            <a:pPr algn="r">
              <a:defRPr/>
            </a:pPr>
            <a:fld id="{AB698757-7879-4C6B-892B-65B2789966EF}" type="slidenum">
              <a:rPr lang="en-US" sz="1200">
                <a:latin typeface="+mn-lt"/>
                <a:cs typeface="+mn-cs"/>
              </a:rPr>
              <a:pPr algn="r">
                <a:defRPr/>
              </a:pPr>
              <a:t>21</a:t>
            </a:fld>
            <a:endParaRPr lang="en-US"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Header Placeholder 3"/>
          <p:cNvSpPr txBox="1">
            <a:spLocks noGrp="1"/>
          </p:cNvSpPr>
          <p:nvPr/>
        </p:nvSpPr>
        <p:spPr bwMode="auto">
          <a:xfrm>
            <a:off x="0" y="0"/>
            <a:ext cx="2971800" cy="457200"/>
          </a:xfrm>
          <a:prstGeom prst="rect">
            <a:avLst/>
          </a:prstGeom>
          <a:noFill/>
          <a:ln>
            <a:miter lim="800000"/>
            <a:headEnd/>
            <a:tailEnd/>
          </a:ln>
        </p:spPr>
        <p:txBody>
          <a:bodyPr/>
          <a:lstStyle/>
          <a:p>
            <a:pPr>
              <a:defRPr/>
            </a:pPr>
            <a:endParaRPr lang="en-US" sz="1200">
              <a:latin typeface="+mn-lt"/>
              <a:cs typeface="+mn-cs"/>
            </a:endParaRPr>
          </a:p>
        </p:txBody>
      </p:sp>
      <p:sp>
        <p:nvSpPr>
          <p:cNvPr id="39941" name="Date Placeholder 4"/>
          <p:cNvSpPr txBox="1">
            <a:spLocks noGrp="1"/>
          </p:cNvSpPr>
          <p:nvPr/>
        </p:nvSpPr>
        <p:spPr bwMode="auto">
          <a:xfrm>
            <a:off x="3884613" y="0"/>
            <a:ext cx="2971800" cy="457200"/>
          </a:xfrm>
          <a:prstGeom prst="rect">
            <a:avLst/>
          </a:prstGeom>
          <a:noFill/>
          <a:ln>
            <a:miter lim="800000"/>
            <a:headEnd/>
            <a:tailEnd/>
          </a:ln>
        </p:spPr>
        <p:txBody>
          <a:bodyPr/>
          <a:lstStyle/>
          <a:p>
            <a:pPr algn="r">
              <a:defRPr/>
            </a:pPr>
            <a:fld id="{5378B20B-17BF-496E-9B2F-565C8928DD30}" type="datetime8">
              <a:rPr lang="en-US" sz="1200">
                <a:latin typeface="+mn-lt"/>
                <a:cs typeface="+mn-cs"/>
              </a:rPr>
              <a:pPr algn="r">
                <a:defRPr/>
              </a:pPr>
              <a:t>7/29/2008 1:34 PM</a:t>
            </a:fld>
            <a:endParaRPr lang="en-US" sz="1200">
              <a:latin typeface="+mn-lt"/>
              <a:cs typeface="+mn-cs"/>
            </a:endParaRPr>
          </a:p>
        </p:txBody>
      </p:sp>
      <p:sp>
        <p:nvSpPr>
          <p:cNvPr id="39942" name="Footer Placeholder 5"/>
          <p:cNvSpPr txBox="1">
            <a:spLocks noGrp="1"/>
          </p:cNvSpPr>
          <p:nvPr/>
        </p:nvSpPr>
        <p:spPr bwMode="auto">
          <a:xfrm>
            <a:off x="0" y="8685213"/>
            <a:ext cx="6172200" cy="457200"/>
          </a:xfrm>
          <a:prstGeom prst="rect">
            <a:avLst/>
          </a:prstGeom>
          <a:noFill/>
          <a:ln>
            <a:miter lim="800000"/>
            <a:headEnd/>
            <a:tailEnd/>
          </a:ln>
        </p:spPr>
        <p:txBody>
          <a:bodyPr anchor="b"/>
          <a:lstStyle/>
          <a:p>
            <a:pPr>
              <a:defRPr/>
            </a:pPr>
            <a:r>
              <a:rPr lang="en-US" sz="500" dirty="0">
                <a:solidFill>
                  <a:srgbClr val="000000"/>
                </a:solidFill>
                <a:latin typeface="Segoe"/>
                <a:cs typeface="+mn-cs"/>
              </a:rPr>
              <a:t>© 2007 Microsoft Corporation. All rights reserved. Microsoft, Windows, Windows Vista and other product names are or may be registered trademarks and/or trademarks in the U.S. and/or other countries.</a:t>
            </a:r>
          </a:p>
          <a:p>
            <a:pPr>
              <a:defRPr/>
            </a:pPr>
            <a:r>
              <a:rPr lang="en-US" sz="500" dirty="0">
                <a:solidFill>
                  <a:srgbClr val="000000"/>
                </a:solidFill>
                <a:latin typeface="Segoe"/>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a:cs typeface="+mn-cs"/>
              </a:rPr>
            </a:br>
            <a:r>
              <a:rPr lang="en-US" sz="500" dirty="0">
                <a:solidFill>
                  <a:srgbClr val="000000"/>
                </a:solidFill>
                <a:latin typeface="Segoe"/>
                <a:cs typeface="+mn-cs"/>
              </a:rPr>
              <a:t>MICROSOFT MAKES NO WARRANTIES, EXPRESS, IMPLIED OR STATUTORY, AS TO THE INFORMATION IN THIS PRESENTATION.</a:t>
            </a:r>
          </a:p>
          <a:p>
            <a:pPr>
              <a:defRPr/>
            </a:pPr>
            <a:endParaRPr lang="en-US" sz="500" dirty="0">
              <a:latin typeface="Segoe"/>
              <a:cs typeface="+mn-cs"/>
            </a:endParaRPr>
          </a:p>
        </p:txBody>
      </p:sp>
      <p:sp>
        <p:nvSpPr>
          <p:cNvPr id="39943"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lstStyle/>
          <a:p>
            <a:pPr algn="r">
              <a:defRPr/>
            </a:pPr>
            <a:fld id="{AD6356A8-43AE-41BD-95AE-8EFC7082E46A}" type="slidenum">
              <a:rPr lang="en-US" sz="1200">
                <a:latin typeface="+mn-lt"/>
                <a:cs typeface="+mn-cs"/>
              </a:rPr>
              <a:pPr algn="r">
                <a:defRPr/>
              </a:pPr>
              <a:t>22</a:t>
            </a:fld>
            <a:endParaRPr lang="en-US"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olidFill>
                <a:srgbClr val="FF0066"/>
              </a:solidFill>
            </a:endParaRPr>
          </a:p>
        </p:txBody>
      </p:sp>
      <p:sp>
        <p:nvSpPr>
          <p:cNvPr id="39940" name="Header Placeholder 3"/>
          <p:cNvSpPr txBox="1">
            <a:spLocks noGrp="1"/>
          </p:cNvSpPr>
          <p:nvPr/>
        </p:nvSpPr>
        <p:spPr bwMode="auto">
          <a:xfrm>
            <a:off x="0" y="0"/>
            <a:ext cx="2971800" cy="457200"/>
          </a:xfrm>
          <a:prstGeom prst="rect">
            <a:avLst/>
          </a:prstGeom>
          <a:noFill/>
          <a:ln>
            <a:miter lim="800000"/>
            <a:headEnd/>
            <a:tailEnd/>
          </a:ln>
        </p:spPr>
        <p:txBody>
          <a:bodyPr/>
          <a:lstStyle/>
          <a:p>
            <a:pPr>
              <a:defRPr/>
            </a:pPr>
            <a:endParaRPr lang="en-US" sz="1200">
              <a:latin typeface="+mn-lt"/>
              <a:cs typeface="+mn-cs"/>
            </a:endParaRPr>
          </a:p>
        </p:txBody>
      </p:sp>
      <p:sp>
        <p:nvSpPr>
          <p:cNvPr id="39941" name="Date Placeholder 4"/>
          <p:cNvSpPr txBox="1">
            <a:spLocks noGrp="1"/>
          </p:cNvSpPr>
          <p:nvPr/>
        </p:nvSpPr>
        <p:spPr bwMode="auto">
          <a:xfrm>
            <a:off x="3884613" y="0"/>
            <a:ext cx="2971800" cy="457200"/>
          </a:xfrm>
          <a:prstGeom prst="rect">
            <a:avLst/>
          </a:prstGeom>
          <a:noFill/>
          <a:ln>
            <a:miter lim="800000"/>
            <a:headEnd/>
            <a:tailEnd/>
          </a:ln>
        </p:spPr>
        <p:txBody>
          <a:bodyPr/>
          <a:lstStyle/>
          <a:p>
            <a:pPr algn="r">
              <a:defRPr/>
            </a:pPr>
            <a:fld id="{5378B20B-17BF-496E-9B2F-565C8928DD30}" type="datetime8">
              <a:rPr lang="en-US" sz="1200">
                <a:latin typeface="+mn-lt"/>
                <a:cs typeface="+mn-cs"/>
              </a:rPr>
              <a:pPr algn="r">
                <a:defRPr/>
              </a:pPr>
              <a:t>7/29/2008 1:34 PM</a:t>
            </a:fld>
            <a:endParaRPr lang="en-US" sz="1200">
              <a:latin typeface="+mn-lt"/>
              <a:cs typeface="+mn-cs"/>
            </a:endParaRPr>
          </a:p>
        </p:txBody>
      </p:sp>
      <p:sp>
        <p:nvSpPr>
          <p:cNvPr id="39942" name="Footer Placeholder 5"/>
          <p:cNvSpPr txBox="1">
            <a:spLocks noGrp="1"/>
          </p:cNvSpPr>
          <p:nvPr/>
        </p:nvSpPr>
        <p:spPr bwMode="auto">
          <a:xfrm>
            <a:off x="0" y="8685213"/>
            <a:ext cx="6172200" cy="457200"/>
          </a:xfrm>
          <a:prstGeom prst="rect">
            <a:avLst/>
          </a:prstGeom>
          <a:noFill/>
          <a:ln>
            <a:miter lim="800000"/>
            <a:headEnd/>
            <a:tailEnd/>
          </a:ln>
        </p:spPr>
        <p:txBody>
          <a:bodyPr anchor="b"/>
          <a:lstStyle/>
          <a:p>
            <a:pPr>
              <a:defRPr/>
            </a:pPr>
            <a:r>
              <a:rPr lang="en-US" sz="500" dirty="0">
                <a:solidFill>
                  <a:srgbClr val="000000"/>
                </a:solidFill>
                <a:latin typeface="Segoe"/>
                <a:cs typeface="+mn-cs"/>
              </a:rPr>
              <a:t>© 2007 Microsoft Corporation. All rights reserved. Microsoft, Windows, Windows Vista and other product names are or may be registered trademarks and/or trademarks in the U.S. and/or other countries.</a:t>
            </a:r>
          </a:p>
          <a:p>
            <a:pPr>
              <a:defRPr/>
            </a:pPr>
            <a:r>
              <a:rPr lang="en-US" sz="500" dirty="0">
                <a:solidFill>
                  <a:srgbClr val="000000"/>
                </a:solidFill>
                <a:latin typeface="Segoe"/>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a:cs typeface="+mn-cs"/>
              </a:rPr>
            </a:br>
            <a:r>
              <a:rPr lang="en-US" sz="500" dirty="0">
                <a:solidFill>
                  <a:srgbClr val="000000"/>
                </a:solidFill>
                <a:latin typeface="Segoe"/>
                <a:cs typeface="+mn-cs"/>
              </a:rPr>
              <a:t>MICROSOFT MAKES NO WARRANTIES, EXPRESS, IMPLIED OR STATUTORY, AS TO THE INFORMATION IN THIS PRESENTATION.</a:t>
            </a:r>
          </a:p>
          <a:p>
            <a:pPr>
              <a:defRPr/>
            </a:pPr>
            <a:endParaRPr lang="en-US" sz="500" dirty="0">
              <a:latin typeface="Segoe"/>
              <a:cs typeface="+mn-cs"/>
            </a:endParaRPr>
          </a:p>
        </p:txBody>
      </p:sp>
      <p:sp>
        <p:nvSpPr>
          <p:cNvPr id="39943"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lstStyle/>
          <a:p>
            <a:pPr algn="r">
              <a:defRPr/>
            </a:pPr>
            <a:fld id="{11C2B5E2-1BF2-46BA-855F-24666781FE55}" type="slidenum">
              <a:rPr lang="en-US" sz="1200">
                <a:latin typeface="+mn-lt"/>
                <a:cs typeface="+mn-cs"/>
              </a:rPr>
              <a:pPr algn="r">
                <a:defRPr/>
              </a:pPr>
              <a:t>23</a:t>
            </a:fld>
            <a:endParaRPr lang="en-US" sz="1200">
              <a:latin typeface="+mn-lt"/>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F6CB3D-FEF8-4B35-956F-A9C83F77911E}"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7/29/2008 1:34 PM</a:t>
            </a:fld>
            <a:endParaRPr lang="en-US"/>
          </a:p>
        </p:txBody>
      </p:sp>
      <p:sp>
        <p:nvSpPr>
          <p:cNvPr id="286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5C899AA6-536A-4AA1-A17E-ED3F146DDAD1}" type="slidenum">
              <a:rPr lang="en-US"/>
              <a:pPr defTabSz="912813" fontAlgn="base">
                <a:spcBef>
                  <a:spcPct val="0"/>
                </a:spcBef>
                <a:spcAft>
                  <a:spcPct val="0"/>
                </a:spcAft>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DB0ABD1-727A-4358-BB1F-F68AE2FC5CF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5" name="TextBox 4"/>
          <p:cNvSpPr txBox="1"/>
          <p:nvPr userDrawn="1"/>
        </p:nvSpPr>
        <p:spPr>
          <a:xfrm>
            <a:off x="0" y="6488113"/>
            <a:ext cx="12188825" cy="369887"/>
          </a:xfrm>
          <a:prstGeom prst="rect">
            <a:avLst/>
          </a:prstGeom>
          <a:noFill/>
        </p:spPr>
        <p:txBody>
          <a:bodyPr>
            <a:spAutoFit/>
          </a:bodyPr>
          <a:lstStyle/>
          <a:p>
            <a:pPr algn="ctr">
              <a:defRPr/>
            </a:pPr>
            <a:r>
              <a:rPr lang="en-US" dirty="0"/>
              <a:t>http://reassess.cs.washington.edu</a:t>
            </a:r>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cs typeface="+mn-cs"/>
              </a:rPr>
              <a:t>Microsoft Research </a:t>
            </a:r>
            <a:br>
              <a:rPr lang="en-US" sz="6000" dirty="0">
                <a:latin typeface="+mn-lt"/>
                <a:cs typeface="+mn-cs"/>
              </a:rPr>
            </a:br>
            <a:r>
              <a:rPr lang="en-US" sz="6000" dirty="0">
                <a:latin typeface="+mn-lt"/>
                <a:cs typeface="+mn-cs"/>
              </a:rPr>
              <a:t>Faculty Summit 2008</a:t>
            </a:r>
            <a:endParaRPr lang="en-US" sz="8800" dirty="0">
              <a:solidFill>
                <a:schemeClr val="bg1"/>
              </a:solidFill>
              <a:latin typeface="+mn-lt"/>
              <a:cs typeface="+mn-cs"/>
            </a:endParaRPr>
          </a:p>
        </p:txBody>
      </p:sp>
      <p:pic>
        <p:nvPicPr>
          <p:cNvPr id="3" name="Picture 4" descr="Research_bL_r.png"/>
          <p:cNvPicPr>
            <a:picLocks noChangeAspect="1"/>
          </p:cNvPicPr>
          <p:nvPr/>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614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950" r:id="rId1"/>
    <p:sldLayoutId id="2147483951" r:id="rId2"/>
    <p:sldLayoutId id="2147483943" r:id="rId3"/>
    <p:sldLayoutId id="2147483944" r:id="rId4"/>
    <p:sldLayoutId id="2147483945" r:id="rId5"/>
    <p:sldLayoutId id="2147483946" r:id="rId6"/>
    <p:sldLayoutId id="2147483947" r:id="rId7"/>
    <p:sldLayoutId id="2147483948" r:id="rId8"/>
    <p:sldLayoutId id="2147483952" r:id="rId9"/>
    <p:sldLayoutId id="2147483953" r:id="rId10"/>
    <p:sldLayoutId id="2147483954" r:id="rId11"/>
    <p:sldLayoutId id="2147483949" r:id="rId12"/>
  </p:sldLayoutIdLst>
  <p:transition>
    <p:fade/>
  </p:transition>
  <p:txStyles>
    <p:titleStyle>
      <a:lvl1pPr algn="l" defTabSz="1095375" rtl="0" eaLnBrk="0" fontAlgn="base" hangingPunct="0">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SzPct val="85000"/>
        <a:buBlip>
          <a:blip r:embed="rId15"/>
        </a:buBlip>
        <a:defRPr sz="3200" kern="1200">
          <a:solidFill>
            <a:schemeClr val="bg1"/>
          </a:solidFill>
          <a:latin typeface="+mn-lt"/>
          <a:ea typeface="+mn-ea"/>
          <a:cs typeface="+mn-cs"/>
        </a:defRPr>
      </a:lvl1pPr>
      <a:lvl2pPr marL="914400" indent="-396875" algn="l" defTabSz="912813" rtl="0" eaLnBrk="0" fontAlgn="base" hangingPunct="0">
        <a:lnSpc>
          <a:spcPct val="90000"/>
        </a:lnSpc>
        <a:spcBef>
          <a:spcPct val="20000"/>
        </a:spcBef>
        <a:spcAft>
          <a:spcPct val="0"/>
        </a:spcAft>
        <a:buSzPct val="85000"/>
        <a:buBlip>
          <a:blip r:embed="rId15"/>
        </a:buBlip>
        <a:defRPr sz="2800" kern="1200">
          <a:solidFill>
            <a:schemeClr val="bg1"/>
          </a:solidFill>
          <a:latin typeface="+mn-lt"/>
          <a:ea typeface="+mn-ea"/>
          <a:cs typeface="+mn-cs"/>
        </a:defRPr>
      </a:lvl2pPr>
      <a:lvl3pPr marL="1258888" indent="-344488" algn="l" defTabSz="912813" rtl="0" eaLnBrk="0" fontAlgn="base" hangingPunct="0">
        <a:lnSpc>
          <a:spcPct val="90000"/>
        </a:lnSpc>
        <a:spcBef>
          <a:spcPct val="20000"/>
        </a:spcBef>
        <a:spcAft>
          <a:spcPct val="0"/>
        </a:spcAft>
        <a:buSzPct val="85000"/>
        <a:buBlip>
          <a:blip r:embed="rId15"/>
        </a:buBlip>
        <a:defRPr sz="2400" kern="1200">
          <a:solidFill>
            <a:schemeClr val="bg1"/>
          </a:solidFill>
          <a:latin typeface="+mn-lt"/>
          <a:ea typeface="+mn-ea"/>
          <a:cs typeface="+mn-cs"/>
        </a:defRPr>
      </a:lvl3pPr>
      <a:lvl4pPr marL="1604963" indent="-346075" algn="l" defTabSz="912813" rtl="0" eaLnBrk="0" fontAlgn="base" hangingPunct="0">
        <a:lnSpc>
          <a:spcPct val="90000"/>
        </a:lnSpc>
        <a:spcBef>
          <a:spcPct val="20000"/>
        </a:spcBef>
        <a:spcAft>
          <a:spcPct val="0"/>
        </a:spcAft>
        <a:buSzPct val="85000"/>
        <a:buBlip>
          <a:blip r:embed="rId15"/>
        </a:buBlip>
        <a:defRPr sz="2400" kern="1200">
          <a:solidFill>
            <a:schemeClr val="bg1"/>
          </a:solidFill>
          <a:latin typeface="+mn-lt"/>
          <a:ea typeface="+mn-ea"/>
          <a:cs typeface="+mn-cs"/>
        </a:defRPr>
      </a:lvl4pPr>
      <a:lvl5pPr marL="1941513" indent="-336550" algn="l" defTabSz="912813" rtl="0" eaLnBrk="0" fontAlgn="base" hangingPunct="0">
        <a:lnSpc>
          <a:spcPct val="90000"/>
        </a:lnSpc>
        <a:spcBef>
          <a:spcPct val="20000"/>
        </a:spcBef>
        <a:spcAft>
          <a:spcPct val="0"/>
        </a:spcAft>
        <a:buSzPct val="85000"/>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717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717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55"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26.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7.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8.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9.xml"/><Relationship Id="rId4"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0.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73414" y="1905001"/>
            <a:ext cx="10593746" cy="683653"/>
          </a:xfrm>
        </p:spPr>
        <p:txBody>
          <a:bodyPr/>
          <a:lstStyle/>
          <a:p>
            <a:pPr>
              <a:defRPr/>
            </a:pPr>
            <a:r>
              <a:rPr sz="4000" u="sng" spc="0" smtClean="0"/>
              <a:t>REAssess: Resources for Educational Assessment</a:t>
            </a:r>
            <a:endParaRPr sz="4000" u="sng" spc="0"/>
          </a:p>
        </p:txBody>
      </p:sp>
      <p:sp>
        <p:nvSpPr>
          <p:cNvPr id="3" name="Subtitle 2"/>
          <p:cNvSpPr>
            <a:spLocks noGrp="1"/>
          </p:cNvSpPr>
          <p:nvPr>
            <p:ph type="subTitle" idx="1"/>
          </p:nvPr>
        </p:nvSpPr>
        <p:spPr>
          <a:xfrm>
            <a:off x="973138" y="2546350"/>
            <a:ext cx="10239375" cy="1111250"/>
          </a:xfrm>
        </p:spPr>
        <p:txBody>
          <a:bodyPr/>
          <a:lstStyle/>
          <a:p>
            <a:pPr eaLnBrk="1" hangingPunct="1">
              <a:defRPr/>
            </a:pPr>
            <a:r>
              <a:rPr lang="en-US" sz="2400" dirty="0" smtClean="0"/>
              <a:t>Steve Tanimoto, Professor, Dept. of Computer Science &amp; Engineering</a:t>
            </a:r>
          </a:p>
          <a:p>
            <a:pPr eaLnBrk="1" hangingPunct="1">
              <a:defRPr/>
            </a:pPr>
            <a:r>
              <a:rPr lang="en-US" sz="2400" dirty="0" smtClean="0"/>
              <a:t>Steve Kerr, Professor, Dept. of Curriculum and Instruction</a:t>
            </a:r>
          </a:p>
          <a:p>
            <a:pPr eaLnBrk="1" hangingPunct="1">
              <a:defRPr/>
            </a:pPr>
            <a:r>
              <a:rPr lang="en-US" sz="2400" dirty="0" smtClean="0"/>
              <a:t>University of Washington, Seattle</a:t>
            </a:r>
          </a:p>
        </p:txBody>
      </p:sp>
      <p:sp>
        <p:nvSpPr>
          <p:cNvPr id="6" name="TextBox 5"/>
          <p:cNvSpPr txBox="1"/>
          <p:nvPr/>
        </p:nvSpPr>
        <p:spPr>
          <a:xfrm>
            <a:off x="6813550" y="4370388"/>
            <a:ext cx="4754563" cy="1292225"/>
          </a:xfrm>
          <a:prstGeom prst="rect">
            <a:avLst/>
          </a:prstGeom>
        </p:spPr>
        <p:txBody>
          <a:bodyPr wrap="none" lIns="0" tIns="0" rIns="0" bIns="0">
            <a:spAutoFit/>
          </a:bodyPr>
          <a:lstStyle/>
          <a:p>
            <a:pPr marL="396875" indent="-396875" algn="r" defTabSz="914363" fontAlgn="auto">
              <a:lnSpc>
                <a:spcPct val="90000"/>
              </a:lnSpc>
              <a:spcBef>
                <a:spcPct val="20000"/>
              </a:spcBef>
              <a:spcAft>
                <a:spcPts val="0"/>
              </a:spcAft>
              <a:buSzPct val="85000"/>
              <a:defRPr/>
            </a:pPr>
            <a:r>
              <a:rPr lang="en-US" sz="2000" dirty="0">
                <a:solidFill>
                  <a:schemeClr val="bg1"/>
                </a:solidFill>
              </a:rPr>
              <a:t>Jamie Cromack, Microsoft Research</a:t>
            </a:r>
          </a:p>
          <a:p>
            <a:pPr marL="396875" indent="-396875" algn="r" defTabSz="914363" fontAlgn="auto">
              <a:lnSpc>
                <a:spcPct val="90000"/>
              </a:lnSpc>
              <a:spcBef>
                <a:spcPct val="20000"/>
              </a:spcBef>
              <a:spcAft>
                <a:spcPts val="0"/>
              </a:spcAft>
              <a:buSzPct val="85000"/>
              <a:defRPr/>
            </a:pPr>
            <a:r>
              <a:rPr lang="en-US" sz="2000" dirty="0">
                <a:solidFill>
                  <a:schemeClr val="bg1"/>
                </a:solidFill>
                <a:latin typeface="+mn-lt"/>
                <a:cs typeface="+mn-cs"/>
              </a:rPr>
              <a:t>Laura Bofferding, </a:t>
            </a:r>
            <a:r>
              <a:rPr lang="en-US" sz="2000" dirty="0">
                <a:solidFill>
                  <a:schemeClr val="bg1"/>
                </a:solidFill>
              </a:rPr>
              <a:t>Stanford University</a:t>
            </a:r>
          </a:p>
          <a:p>
            <a:pPr marL="396875" indent="-396875" algn="r" defTabSz="914363" fontAlgn="auto">
              <a:lnSpc>
                <a:spcPct val="90000"/>
              </a:lnSpc>
              <a:spcBef>
                <a:spcPct val="20000"/>
              </a:spcBef>
              <a:spcAft>
                <a:spcPts val="0"/>
              </a:spcAft>
              <a:buSzPct val="85000"/>
              <a:defRPr/>
            </a:pPr>
            <a:r>
              <a:rPr lang="en-US" sz="2000" dirty="0" err="1">
                <a:solidFill>
                  <a:schemeClr val="bg1"/>
                </a:solidFill>
              </a:rPr>
              <a:t>Turadg</a:t>
            </a:r>
            <a:r>
              <a:rPr lang="en-US" sz="2000" dirty="0">
                <a:solidFill>
                  <a:schemeClr val="bg1"/>
                </a:solidFill>
              </a:rPr>
              <a:t> </a:t>
            </a:r>
            <a:r>
              <a:rPr lang="en-US" sz="2000" dirty="0" err="1">
                <a:solidFill>
                  <a:schemeClr val="bg1"/>
                </a:solidFill>
              </a:rPr>
              <a:t>Aleahmad</a:t>
            </a:r>
            <a:r>
              <a:rPr lang="en-US" sz="2000" dirty="0">
                <a:solidFill>
                  <a:schemeClr val="bg1"/>
                </a:solidFill>
              </a:rPr>
              <a:t>, Carnegie-Mellon Univ.</a:t>
            </a:r>
          </a:p>
          <a:p>
            <a:pPr marL="396875" indent="-396875" algn="r" defTabSz="914363" fontAlgn="auto">
              <a:lnSpc>
                <a:spcPct val="90000"/>
              </a:lnSpc>
              <a:spcBef>
                <a:spcPct val="20000"/>
              </a:spcBef>
              <a:spcAft>
                <a:spcPts val="0"/>
              </a:spcAft>
              <a:buSzPct val="85000"/>
              <a:defRPr/>
            </a:pPr>
            <a:r>
              <a:rPr lang="en-US" sz="2000" dirty="0">
                <a:solidFill>
                  <a:schemeClr val="bg1"/>
                </a:solidFill>
              </a:rPr>
              <a:t>James </a:t>
            </a:r>
            <a:r>
              <a:rPr lang="en-US" sz="2000" dirty="0" err="1">
                <a:solidFill>
                  <a:schemeClr val="bg1"/>
                </a:solidFill>
              </a:rPr>
              <a:t>Wen</a:t>
            </a:r>
            <a:r>
              <a:rPr lang="en-US" sz="2000" dirty="0">
                <a:solidFill>
                  <a:schemeClr val="bg1"/>
                </a:solidFill>
              </a:rPr>
              <a:t>, Positive Motion</a:t>
            </a:r>
          </a:p>
        </p:txBody>
      </p:sp>
      <p:sp>
        <p:nvSpPr>
          <p:cNvPr id="7" name="TextBox 6"/>
          <p:cNvSpPr txBox="1"/>
          <p:nvPr/>
        </p:nvSpPr>
        <p:spPr>
          <a:xfrm>
            <a:off x="974725" y="4370388"/>
            <a:ext cx="5673725" cy="1630362"/>
          </a:xfrm>
          <a:prstGeom prst="rect">
            <a:avLst/>
          </a:prstGeom>
        </p:spPr>
        <p:txBody>
          <a:bodyPr wrap="none" lIns="0" tIns="0" rIns="0" bIns="0">
            <a:spAutoFit/>
          </a:bodyPr>
          <a:lstStyle/>
          <a:p>
            <a:pPr marL="396875" indent="-396875" defTabSz="914363" fontAlgn="auto">
              <a:lnSpc>
                <a:spcPct val="90000"/>
              </a:lnSpc>
              <a:spcBef>
                <a:spcPct val="20000"/>
              </a:spcBef>
              <a:spcAft>
                <a:spcPts val="0"/>
              </a:spcAft>
              <a:buSzPct val="85000"/>
              <a:defRPr/>
            </a:pPr>
            <a:r>
              <a:rPr lang="en-US" sz="2000" dirty="0">
                <a:solidFill>
                  <a:schemeClr val="bg1"/>
                </a:solidFill>
              </a:rPr>
              <a:t>Tyler Robison, University of Washington, Seattle </a:t>
            </a:r>
          </a:p>
          <a:p>
            <a:pPr marL="396875" indent="-396875" defTabSz="914363" fontAlgn="auto">
              <a:lnSpc>
                <a:spcPct val="90000"/>
              </a:lnSpc>
              <a:spcBef>
                <a:spcPct val="20000"/>
              </a:spcBef>
              <a:spcAft>
                <a:spcPts val="0"/>
              </a:spcAft>
              <a:buSzPct val="85000"/>
              <a:defRPr/>
            </a:pPr>
            <a:r>
              <a:rPr lang="en-US" sz="2000" dirty="0">
                <a:solidFill>
                  <a:schemeClr val="bg1"/>
                </a:solidFill>
              </a:rPr>
              <a:t>Brad Goring, University of Washington, Seattle</a:t>
            </a:r>
          </a:p>
          <a:p>
            <a:pPr marL="396875" indent="-396875" defTabSz="914363" fontAlgn="auto">
              <a:lnSpc>
                <a:spcPct val="90000"/>
              </a:lnSpc>
              <a:spcBef>
                <a:spcPct val="20000"/>
              </a:spcBef>
              <a:spcAft>
                <a:spcPts val="0"/>
              </a:spcAft>
              <a:buSzPct val="85000"/>
              <a:defRPr/>
            </a:pPr>
            <a:r>
              <a:rPr lang="en-US" sz="2000" dirty="0">
                <a:solidFill>
                  <a:schemeClr val="bg1"/>
                </a:solidFill>
              </a:rPr>
              <a:t>Eliana Medina, University of Washington, Seattle</a:t>
            </a:r>
          </a:p>
          <a:p>
            <a:pPr marL="396875" indent="-396875" defTabSz="914363" fontAlgn="auto">
              <a:lnSpc>
                <a:spcPct val="90000"/>
              </a:lnSpc>
              <a:spcBef>
                <a:spcPct val="20000"/>
              </a:spcBef>
              <a:spcAft>
                <a:spcPts val="0"/>
              </a:spcAft>
              <a:buSzPct val="85000"/>
              <a:defRPr/>
            </a:pPr>
            <a:r>
              <a:rPr lang="en-US" sz="2000" dirty="0">
                <a:solidFill>
                  <a:schemeClr val="bg1"/>
                </a:solidFill>
              </a:rPr>
              <a:t>Yen-Ling Lee, University of Washington, Seattle</a:t>
            </a:r>
          </a:p>
          <a:p>
            <a:pPr marL="396875" indent="-396875" defTabSz="914363" fontAlgn="auto">
              <a:lnSpc>
                <a:spcPct val="90000"/>
              </a:lnSpc>
              <a:spcBef>
                <a:spcPct val="20000"/>
              </a:spcBef>
              <a:spcAft>
                <a:spcPts val="0"/>
              </a:spcAft>
              <a:buSzPct val="85000"/>
              <a:defRPr/>
            </a:pPr>
            <a:r>
              <a:rPr lang="en-US" sz="2000" dirty="0">
                <a:solidFill>
                  <a:schemeClr val="bg1"/>
                </a:solidFill>
                <a:latin typeface="+mn-lt"/>
                <a:cs typeface="+mn-cs"/>
              </a:rPr>
              <a:t>Mikhail </a:t>
            </a:r>
            <a:r>
              <a:rPr lang="en-US" sz="2000" dirty="0" err="1">
                <a:solidFill>
                  <a:schemeClr val="bg1"/>
                </a:solidFill>
                <a:latin typeface="+mn-lt"/>
                <a:cs typeface="+mn-cs"/>
              </a:rPr>
              <a:t>Manyak</a:t>
            </a:r>
            <a:r>
              <a:rPr lang="en-US" sz="2000" dirty="0">
                <a:solidFill>
                  <a:schemeClr val="bg1"/>
                </a:solidFill>
                <a:latin typeface="+mn-lt"/>
                <a:cs typeface="+mn-cs"/>
              </a:rPr>
              <a:t>, University of Washington, Seattle </a:t>
            </a:r>
          </a:p>
        </p:txBody>
      </p:sp>
      <p:cxnSp>
        <p:nvCxnSpPr>
          <p:cNvPr id="18" name="Straight Connector 17"/>
          <p:cNvCxnSpPr/>
          <p:nvPr/>
        </p:nvCxnSpPr>
        <p:spPr>
          <a:xfrm>
            <a:off x="990600" y="4191000"/>
            <a:ext cx="10515600" cy="1588"/>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4"/>
          <a:srcRect/>
          <a:stretch>
            <a:fillRect/>
          </a:stretch>
        </p:blipFill>
        <p:spPr bwMode="auto">
          <a:xfrm>
            <a:off x="1893094" y="247650"/>
            <a:ext cx="8555037" cy="6416675"/>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4"/>
          <a:srcRect/>
          <a:stretch>
            <a:fillRect/>
          </a:stretch>
        </p:blipFill>
        <p:spPr bwMode="auto">
          <a:xfrm>
            <a:off x="1702594" y="247650"/>
            <a:ext cx="8936037" cy="6702425"/>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4"/>
          <a:srcRect/>
          <a:stretch>
            <a:fillRect/>
          </a:stretch>
        </p:blipFill>
        <p:spPr bwMode="auto">
          <a:xfrm>
            <a:off x="1788319" y="247650"/>
            <a:ext cx="8764587" cy="6573838"/>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4"/>
          <a:srcRect/>
          <a:stretch>
            <a:fillRect/>
          </a:stretch>
        </p:blipFill>
        <p:spPr bwMode="auto">
          <a:xfrm>
            <a:off x="1852613" y="247650"/>
            <a:ext cx="8636000" cy="647700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a:defRPr/>
            </a:pPr>
            <a:r>
              <a:rPr smtClean="0"/>
              <a:t>What is REAssess?</a:t>
            </a:r>
          </a:p>
        </p:txBody>
      </p:sp>
      <p:sp>
        <p:nvSpPr>
          <p:cNvPr id="27651" name="Rectangle 4"/>
          <p:cNvSpPr>
            <a:spLocks noGrp="1"/>
          </p:cNvSpPr>
          <p:nvPr>
            <p:ph type="body" idx="1"/>
          </p:nvPr>
        </p:nvSpPr>
        <p:spPr>
          <a:xfrm>
            <a:off x="508000" y="1412875"/>
            <a:ext cx="4692650" cy="2222500"/>
          </a:xfrm>
        </p:spPr>
        <p:txBody>
          <a:bodyPr/>
          <a:lstStyle/>
          <a:p>
            <a:pPr>
              <a:buNone/>
            </a:pPr>
            <a:r>
              <a:rPr lang="en-US" sz="3600" b="1" dirty="0" smtClean="0"/>
              <a:t>Contribute</a:t>
            </a:r>
          </a:p>
          <a:p>
            <a:pPr marL="742950" lvl="1" indent="-400050"/>
            <a:r>
              <a:rPr lang="en-US" dirty="0" smtClean="0"/>
              <a:t>Contribute Multiple Choice Question</a:t>
            </a:r>
          </a:p>
          <a:p>
            <a:pPr marL="742950" lvl="1" indent="-400050"/>
            <a:r>
              <a:rPr lang="en-US" dirty="0" smtClean="0"/>
              <a:t>Contribute Other Resources &amp; Reviews</a:t>
            </a:r>
          </a:p>
        </p:txBody>
      </p:sp>
      <p:pic>
        <p:nvPicPr>
          <p:cNvPr id="28677" name="Picture 5"/>
          <p:cNvPicPr>
            <a:picLocks noChangeAspect="1" noChangeArrowheads="1"/>
          </p:cNvPicPr>
          <p:nvPr/>
        </p:nvPicPr>
        <p:blipFill>
          <a:blip r:embed="rId4"/>
          <a:srcRect/>
          <a:stretch>
            <a:fillRect/>
          </a:stretch>
        </p:blipFill>
        <p:spPr bwMode="auto">
          <a:xfrm>
            <a:off x="6170613" y="1905000"/>
            <a:ext cx="5457825" cy="1209675"/>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4"/>
          <a:srcRect/>
          <a:stretch>
            <a:fillRect/>
          </a:stretch>
        </p:blipFill>
        <p:spPr bwMode="auto">
          <a:xfrm>
            <a:off x="1797844" y="247650"/>
            <a:ext cx="8745537" cy="655955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4"/>
          <a:srcRect/>
          <a:stretch>
            <a:fillRect/>
          </a:stretch>
        </p:blipFill>
        <p:spPr bwMode="auto">
          <a:xfrm>
            <a:off x="1808163" y="222250"/>
            <a:ext cx="8669337" cy="650240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a:defRPr/>
            </a:pPr>
            <a:r>
              <a:rPr smtClean="0"/>
              <a:t>What is REAssess?</a:t>
            </a:r>
          </a:p>
        </p:txBody>
      </p:sp>
      <p:sp>
        <p:nvSpPr>
          <p:cNvPr id="30723" name="Rectangle 4"/>
          <p:cNvSpPr>
            <a:spLocks noGrp="1"/>
          </p:cNvSpPr>
          <p:nvPr>
            <p:ph type="body" idx="1"/>
          </p:nvPr>
        </p:nvSpPr>
        <p:spPr>
          <a:xfrm>
            <a:off x="508000" y="1412875"/>
            <a:ext cx="5033963" cy="2695575"/>
          </a:xfrm>
        </p:spPr>
        <p:txBody>
          <a:bodyPr/>
          <a:lstStyle/>
          <a:p>
            <a:pPr>
              <a:buNone/>
            </a:pPr>
            <a:r>
              <a:rPr lang="en-US" sz="3600" b="1" dirty="0" smtClean="0"/>
              <a:t>Communicate</a:t>
            </a:r>
          </a:p>
          <a:p>
            <a:pPr marL="742950" lvl="1" indent="-457200"/>
            <a:r>
              <a:rPr lang="en-US" dirty="0" smtClean="0"/>
              <a:t>Share News about Assessment</a:t>
            </a:r>
          </a:p>
          <a:p>
            <a:pPr marL="742950" lvl="1" indent="-457200"/>
            <a:r>
              <a:rPr lang="en-US" dirty="0" smtClean="0"/>
              <a:t>Read the Assessment Blog</a:t>
            </a:r>
          </a:p>
          <a:p>
            <a:pPr marL="742950" lvl="1" indent="-457200"/>
            <a:r>
              <a:rPr lang="en-US" dirty="0" smtClean="0"/>
              <a:t>Contribute to the Assessment Wiki</a:t>
            </a:r>
          </a:p>
        </p:txBody>
      </p:sp>
      <p:pic>
        <p:nvPicPr>
          <p:cNvPr id="32773" name="Picture 5"/>
          <p:cNvPicPr>
            <a:picLocks noChangeAspect="1" noChangeArrowheads="1"/>
          </p:cNvPicPr>
          <p:nvPr/>
        </p:nvPicPr>
        <p:blipFill>
          <a:blip r:embed="rId4"/>
          <a:srcRect/>
          <a:stretch>
            <a:fillRect/>
          </a:stretch>
        </p:blipFill>
        <p:spPr bwMode="auto">
          <a:xfrm>
            <a:off x="6170613" y="1905000"/>
            <a:ext cx="5457825" cy="140970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4"/>
          <a:srcRect/>
          <a:stretch>
            <a:fillRect/>
          </a:stretch>
        </p:blipFill>
        <p:spPr bwMode="auto">
          <a:xfrm>
            <a:off x="666750" y="266700"/>
            <a:ext cx="6800850" cy="5100638"/>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pic>
        <p:nvPicPr>
          <p:cNvPr id="71683" name="Picture 3"/>
          <p:cNvPicPr>
            <a:picLocks noChangeAspect="1" noChangeArrowheads="1"/>
          </p:cNvPicPr>
          <p:nvPr/>
        </p:nvPicPr>
        <p:blipFill>
          <a:blip r:embed="rId5"/>
          <a:srcRect/>
          <a:stretch>
            <a:fillRect/>
          </a:stretch>
        </p:blipFill>
        <p:spPr bwMode="auto">
          <a:xfrm>
            <a:off x="4284663" y="1276350"/>
            <a:ext cx="7126287" cy="5345113"/>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a:defRPr/>
            </a:pPr>
            <a:r>
              <a:rPr smtClean="0"/>
              <a:t>What is REAssess?</a:t>
            </a:r>
          </a:p>
        </p:txBody>
      </p:sp>
      <p:sp>
        <p:nvSpPr>
          <p:cNvPr id="32771" name="Rectangle 4"/>
          <p:cNvSpPr>
            <a:spLocks noGrp="1"/>
          </p:cNvSpPr>
          <p:nvPr>
            <p:ph type="body" idx="1"/>
          </p:nvPr>
        </p:nvSpPr>
        <p:spPr>
          <a:xfrm>
            <a:off x="508000" y="1412875"/>
            <a:ext cx="4992688" cy="3170238"/>
          </a:xfrm>
        </p:spPr>
        <p:txBody>
          <a:bodyPr/>
          <a:lstStyle/>
          <a:p>
            <a:pPr>
              <a:buNone/>
            </a:pPr>
            <a:r>
              <a:rPr lang="en-US" sz="3600" b="1" dirty="0" smtClean="0"/>
              <a:t>Learn</a:t>
            </a:r>
          </a:p>
          <a:p>
            <a:pPr marL="685800" lvl="1" indent="-457200"/>
            <a:r>
              <a:rPr lang="en-US" dirty="0" smtClean="0"/>
              <a:t>Cases in Effective Assessment</a:t>
            </a:r>
          </a:p>
          <a:p>
            <a:pPr marL="685800" lvl="1" indent="-457200"/>
            <a:r>
              <a:rPr lang="en-US" dirty="0" smtClean="0"/>
              <a:t>About Educational Assessment</a:t>
            </a:r>
          </a:p>
          <a:p>
            <a:pPr marL="685800" lvl="1" indent="-457200"/>
            <a:r>
              <a:rPr lang="en-US" dirty="0" smtClean="0"/>
              <a:t>Featured Resources</a:t>
            </a:r>
          </a:p>
          <a:p>
            <a:pPr marL="685800" lvl="1" indent="-457200"/>
            <a:r>
              <a:rPr lang="en-US" dirty="0" smtClean="0"/>
              <a:t>FAQ</a:t>
            </a:r>
          </a:p>
        </p:txBody>
      </p:sp>
      <p:pic>
        <p:nvPicPr>
          <p:cNvPr id="33797" name="Picture 5"/>
          <p:cNvPicPr>
            <a:picLocks noChangeAspect="1" noChangeArrowheads="1"/>
          </p:cNvPicPr>
          <p:nvPr/>
        </p:nvPicPr>
        <p:blipFill>
          <a:blip r:embed="rId4"/>
          <a:srcRect/>
          <a:stretch>
            <a:fillRect/>
          </a:stretch>
        </p:blipFill>
        <p:spPr bwMode="auto">
          <a:xfrm>
            <a:off x="6170613" y="1905000"/>
            <a:ext cx="5476875" cy="1571625"/>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en-US" smtClean="0"/>
              <a:t>Outline</a:t>
            </a:r>
          </a:p>
        </p:txBody>
      </p:sp>
      <p:sp>
        <p:nvSpPr>
          <p:cNvPr id="15363" name="Rectangle 3"/>
          <p:cNvSpPr>
            <a:spLocks noGrp="1"/>
          </p:cNvSpPr>
          <p:nvPr>
            <p:ph type="body" idx="1"/>
          </p:nvPr>
        </p:nvSpPr>
        <p:spPr>
          <a:xfrm>
            <a:off x="507868" y="1412875"/>
            <a:ext cx="11173090" cy="3813352"/>
          </a:xfrm>
        </p:spPr>
        <p:txBody>
          <a:bodyPr/>
          <a:lstStyle/>
          <a:p>
            <a:pPr>
              <a:spcBef>
                <a:spcPts val="1800"/>
              </a:spcBef>
            </a:pPr>
            <a:r>
              <a:rPr lang="en-US" dirty="0" smtClean="0"/>
              <a:t>Origins of the </a:t>
            </a:r>
            <a:r>
              <a:rPr lang="en-US" dirty="0" err="1" smtClean="0"/>
              <a:t>REAssess</a:t>
            </a:r>
            <a:r>
              <a:rPr lang="en-US" dirty="0" smtClean="0"/>
              <a:t> project</a:t>
            </a:r>
          </a:p>
          <a:p>
            <a:pPr>
              <a:spcBef>
                <a:spcPts val="1800"/>
              </a:spcBef>
            </a:pPr>
            <a:r>
              <a:rPr lang="en-US" dirty="0" smtClean="0"/>
              <a:t>Goals of the </a:t>
            </a:r>
            <a:r>
              <a:rPr lang="en-US" dirty="0" err="1" smtClean="0"/>
              <a:t>REAssess</a:t>
            </a:r>
            <a:r>
              <a:rPr lang="en-US" dirty="0" smtClean="0"/>
              <a:t> project</a:t>
            </a:r>
          </a:p>
          <a:p>
            <a:pPr>
              <a:spcBef>
                <a:spcPts val="1800"/>
              </a:spcBef>
            </a:pPr>
            <a:r>
              <a:rPr lang="en-US" dirty="0" smtClean="0"/>
              <a:t>Assessment Framework</a:t>
            </a:r>
          </a:p>
          <a:p>
            <a:pPr>
              <a:spcBef>
                <a:spcPts val="1800"/>
              </a:spcBef>
            </a:pPr>
            <a:r>
              <a:rPr lang="en-US" dirty="0" smtClean="0"/>
              <a:t>What is </a:t>
            </a:r>
            <a:r>
              <a:rPr lang="en-US" dirty="0" err="1" smtClean="0"/>
              <a:t>REAssess</a:t>
            </a:r>
            <a:r>
              <a:rPr lang="en-US" dirty="0" smtClean="0"/>
              <a:t>?</a:t>
            </a:r>
          </a:p>
          <a:p>
            <a:pPr>
              <a:spcBef>
                <a:spcPts val="1800"/>
              </a:spcBef>
            </a:pPr>
            <a:r>
              <a:rPr lang="en-US" dirty="0" err="1" smtClean="0"/>
              <a:t>REAssess</a:t>
            </a:r>
            <a:r>
              <a:rPr lang="en-US" dirty="0" smtClean="0"/>
              <a:t> Demonstration</a:t>
            </a:r>
          </a:p>
          <a:p>
            <a:pPr>
              <a:spcBef>
                <a:spcPts val="1800"/>
              </a:spcBef>
            </a:pPr>
            <a:r>
              <a:rPr lang="en-US" dirty="0" smtClean="0"/>
              <a:t>Issues &amp; Feedback</a:t>
            </a:r>
          </a:p>
        </p:txBody>
      </p:sp>
    </p:spTree>
    <p:custDataLst>
      <p:tags r:id="rId1"/>
    </p:custData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4"/>
          <a:srcRect/>
          <a:stretch>
            <a:fillRect/>
          </a:stretch>
        </p:blipFill>
        <p:spPr bwMode="auto">
          <a:xfrm>
            <a:off x="0" y="0"/>
            <a:ext cx="4953000" cy="371475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pic>
      <p:pic>
        <p:nvPicPr>
          <p:cNvPr id="33795" name="Picture 4"/>
          <p:cNvPicPr>
            <a:picLocks noChangeAspect="1" noChangeArrowheads="1"/>
          </p:cNvPicPr>
          <p:nvPr/>
        </p:nvPicPr>
        <p:blipFill>
          <a:blip r:embed="rId5"/>
          <a:srcRect/>
          <a:stretch>
            <a:fillRect/>
          </a:stretch>
        </p:blipFill>
        <p:spPr bwMode="auto">
          <a:xfrm>
            <a:off x="7261225" y="0"/>
            <a:ext cx="4927600" cy="369570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pic>
      <p:pic>
        <p:nvPicPr>
          <p:cNvPr id="70659" name="Picture 3"/>
          <p:cNvPicPr>
            <a:picLocks noChangeAspect="1" noChangeArrowheads="1"/>
          </p:cNvPicPr>
          <p:nvPr/>
        </p:nvPicPr>
        <p:blipFill>
          <a:blip r:embed="rId6"/>
          <a:srcRect/>
          <a:stretch>
            <a:fillRect/>
          </a:stretch>
        </p:blipFill>
        <p:spPr bwMode="auto">
          <a:xfrm>
            <a:off x="2798763" y="1619250"/>
            <a:ext cx="6592887" cy="4945063"/>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34818" name="Subtitle 2"/>
          <p:cNvSpPr>
            <a:spLocks noGrp="1"/>
          </p:cNvSpPr>
          <p:nvPr>
            <p:ph type="subTitle" idx="1"/>
          </p:nvPr>
        </p:nvSpPr>
        <p:spPr/>
        <p:txBody>
          <a:bodyPr/>
          <a:lstStyle/>
          <a:p>
            <a:pPr marL="0" indent="0" algn="r" eaLnBrk="1" hangingPunct="1">
              <a:spcBef>
                <a:spcPct val="0"/>
              </a:spcBef>
              <a:buFontTx/>
              <a:buNone/>
            </a:pPr>
            <a:r>
              <a:rPr lang="en-US" dirty="0" smtClean="0">
                <a:solidFill>
                  <a:srgbClr val="3D618C"/>
                </a:solidFill>
              </a:rPr>
              <a:t>Eliana Medina</a:t>
            </a:r>
          </a:p>
        </p:txBody>
      </p:sp>
      <p:sp>
        <p:nvSpPr>
          <p:cNvPr id="4" name="Text Placeholder 3"/>
          <p:cNvSpPr>
            <a:spLocks noGrp="1"/>
          </p:cNvSpPr>
          <p:nvPr>
            <p:ph type="body" sz="quarter" idx="10"/>
          </p:nvPr>
        </p:nvSpPr>
        <p:spPr/>
        <p:txBody>
          <a:bodyPr rtlCol="0">
            <a:noAutofit/>
            <a:scene3d>
              <a:camera prst="orthographicFront"/>
              <a:lightRig rig="flat" dir="t"/>
            </a:scene3d>
            <a:sp3d extrusionH="88900" contourW="2540">
              <a:bevelT w="38100" h="31750"/>
              <a:contourClr>
                <a:srgbClr val="F4A234"/>
              </a:contourClr>
            </a:sp3d>
          </a:bodyPr>
          <a:lstStyle/>
          <a:p>
            <a:pPr marL="0" indent="0" algn="r" defTabSz="914363" eaLnBrk="1" fontAlgn="auto" hangingPunct="1">
              <a:spcAft>
                <a:spcPts val="0"/>
              </a:spcAft>
              <a:buFontTx/>
              <a:buNone/>
              <a:defRPr/>
            </a:pPr>
            <a:r>
              <a:rPr lang="en-US" sz="7200" b="1" i="1" kern="600" spc="-250" dirty="0" smtClean="0">
                <a:ln w="11430"/>
                <a:solidFill>
                  <a:schemeClr val="accent5"/>
                </a:solidFill>
                <a:effectLst>
                  <a:outerShdw blurRad="50800" dist="38100" dir="2700000" algn="tl" rotWithShape="0">
                    <a:prstClr val="black">
                      <a:alpha val="57000"/>
                    </a:prstClr>
                  </a:outerShdw>
                </a:effectLst>
              </a:rPr>
              <a:t>REAssess demo: </a:t>
            </a:r>
          </a:p>
          <a:p>
            <a:pPr marL="0" indent="0" algn="r" defTabSz="914363" eaLnBrk="1" fontAlgn="auto" hangingPunct="1">
              <a:spcAft>
                <a:spcPts val="0"/>
              </a:spcAft>
              <a:buFontTx/>
              <a:buNone/>
              <a:defRPr/>
            </a:pPr>
            <a:r>
              <a:rPr lang="en-US" sz="7200" b="1" i="1" kern="600" spc="-250" dirty="0" smtClean="0">
                <a:ln w="11430"/>
                <a:solidFill>
                  <a:schemeClr val="accent5"/>
                </a:solidFill>
                <a:effectLst>
                  <a:outerShdw blurRad="50800" dist="38100" dir="2700000" algn="tl" rotWithShape="0">
                    <a:prstClr val="black">
                      <a:alpha val="57000"/>
                    </a:prstClr>
                  </a:outerShdw>
                </a:effectLst>
              </a:rPr>
              <a:t>search </a:t>
            </a:r>
            <a:endParaRPr lang="en-US" sz="7200" b="1" i="1" kern="600" spc="-250" dirty="0">
              <a:ln w="11430"/>
              <a:solidFill>
                <a:schemeClr val="accent5"/>
              </a:solidFill>
              <a:effectLst>
                <a:outerShdw blurRad="50800" dist="38100" dir="2700000" algn="tl" rotWithShape="0">
                  <a:prstClr val="black">
                    <a:alpha val="57000"/>
                  </a:prstClr>
                </a:outerShdw>
              </a:effectLst>
            </a:endParaRPr>
          </a:p>
        </p:txBody>
      </p:sp>
    </p:spTree>
    <p:custDataLst>
      <p:tags r:id="rId1"/>
    </p:custData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35842" name="Subtitle 2"/>
          <p:cNvSpPr>
            <a:spLocks noGrp="1"/>
          </p:cNvSpPr>
          <p:nvPr>
            <p:ph type="subTitle" idx="1"/>
          </p:nvPr>
        </p:nvSpPr>
        <p:spPr/>
        <p:txBody>
          <a:bodyPr/>
          <a:lstStyle/>
          <a:p>
            <a:pPr marL="0" indent="0" algn="r" eaLnBrk="1" hangingPunct="1">
              <a:spcBef>
                <a:spcPct val="0"/>
              </a:spcBef>
              <a:buFontTx/>
              <a:buNone/>
            </a:pPr>
            <a:r>
              <a:rPr lang="en-US" smtClean="0">
                <a:solidFill>
                  <a:srgbClr val="3D618C"/>
                </a:solidFill>
              </a:rPr>
              <a:t>Tyler Robison</a:t>
            </a:r>
          </a:p>
        </p:txBody>
      </p:sp>
      <p:sp>
        <p:nvSpPr>
          <p:cNvPr id="4" name="Text Placeholder 3"/>
          <p:cNvSpPr>
            <a:spLocks noGrp="1"/>
          </p:cNvSpPr>
          <p:nvPr>
            <p:ph type="body" sz="quarter" idx="10"/>
          </p:nvPr>
        </p:nvSpPr>
        <p:spPr/>
        <p:txBody>
          <a:bodyPr rtlCol="0">
            <a:noAutofit/>
            <a:scene3d>
              <a:camera prst="orthographicFront"/>
              <a:lightRig rig="flat" dir="t"/>
            </a:scene3d>
            <a:sp3d extrusionH="88900" contourW="2540">
              <a:bevelT w="38100" h="31750"/>
              <a:contourClr>
                <a:srgbClr val="F4A234"/>
              </a:contourClr>
            </a:sp3d>
          </a:bodyPr>
          <a:lstStyle/>
          <a:p>
            <a:pPr marL="0" indent="0" algn="r" defTabSz="914363" eaLnBrk="1" fontAlgn="auto" hangingPunct="1">
              <a:lnSpc>
                <a:spcPct val="100000"/>
              </a:lnSpc>
              <a:spcBef>
                <a:spcPts val="0"/>
              </a:spcBef>
              <a:spcAft>
                <a:spcPts val="0"/>
              </a:spcAft>
              <a:buFontTx/>
              <a:buNone/>
              <a:defRPr/>
            </a:pPr>
            <a:r>
              <a:rPr lang="en-US" sz="7200" b="1" i="1" kern="600" spc="-250" dirty="0" smtClean="0">
                <a:ln w="11430"/>
                <a:solidFill>
                  <a:schemeClr val="accent5"/>
                </a:solidFill>
                <a:effectLst>
                  <a:outerShdw blurRad="50800" dist="38100" dir="2700000" algn="tl" rotWithShape="0">
                    <a:prstClr val="black">
                      <a:alpha val="57000"/>
                    </a:prstClr>
                  </a:outerShdw>
                </a:effectLst>
              </a:rPr>
              <a:t>REAssess demo: </a:t>
            </a:r>
          </a:p>
          <a:p>
            <a:pPr marL="0" indent="0" algn="r" defTabSz="914363" eaLnBrk="1" fontAlgn="auto" hangingPunct="1">
              <a:lnSpc>
                <a:spcPct val="100000"/>
              </a:lnSpc>
              <a:spcAft>
                <a:spcPts val="0"/>
              </a:spcAft>
              <a:buFontTx/>
              <a:buNone/>
              <a:defRPr/>
            </a:pPr>
            <a:r>
              <a:rPr lang="en-US" sz="7200" b="1" i="1" kern="600" spc="-250" dirty="0" smtClean="0">
                <a:ln w="11430"/>
                <a:solidFill>
                  <a:schemeClr val="accent5"/>
                </a:solidFill>
                <a:effectLst>
                  <a:outerShdw blurRad="50800" dist="38100" dir="2700000" algn="tl" rotWithShape="0">
                    <a:prstClr val="black">
                      <a:alpha val="57000"/>
                    </a:prstClr>
                  </a:outerShdw>
                </a:effectLst>
              </a:rPr>
              <a:t>multiple choice questions</a:t>
            </a:r>
            <a:endParaRPr lang="en-US" sz="7200" b="1" i="1" kern="600" spc="-250" dirty="0">
              <a:ln w="11430"/>
              <a:solidFill>
                <a:schemeClr val="accent5"/>
              </a:solidFill>
              <a:effectLst>
                <a:outerShdw blurRad="50800" dist="38100" dir="2700000" algn="tl" rotWithShape="0">
                  <a:prstClr val="black">
                    <a:alpha val="57000"/>
                  </a:prstClr>
                </a:outerShdw>
              </a:effectLst>
            </a:endParaRPr>
          </a:p>
        </p:txBody>
      </p:sp>
    </p:spTree>
    <p:custDataLst>
      <p:tags r:id="rId1"/>
    </p:custData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36866" name="Subtitle 2"/>
          <p:cNvSpPr>
            <a:spLocks noGrp="1"/>
          </p:cNvSpPr>
          <p:nvPr>
            <p:ph type="subTitle" idx="1"/>
          </p:nvPr>
        </p:nvSpPr>
        <p:spPr/>
        <p:txBody>
          <a:bodyPr/>
          <a:lstStyle/>
          <a:p>
            <a:pPr marL="0" indent="0" algn="r" eaLnBrk="1" hangingPunct="1">
              <a:spcBef>
                <a:spcPct val="0"/>
              </a:spcBef>
              <a:buFontTx/>
              <a:buNone/>
            </a:pPr>
            <a:r>
              <a:rPr lang="en-US" dirty="0" smtClean="0">
                <a:solidFill>
                  <a:srgbClr val="3D618C"/>
                </a:solidFill>
              </a:rPr>
              <a:t>Turadg Aleahmad</a:t>
            </a:r>
          </a:p>
        </p:txBody>
      </p:sp>
      <p:sp>
        <p:nvSpPr>
          <p:cNvPr id="4" name="Text Placeholder 3"/>
          <p:cNvSpPr>
            <a:spLocks noGrp="1"/>
          </p:cNvSpPr>
          <p:nvPr>
            <p:ph type="body" sz="quarter" idx="10"/>
          </p:nvPr>
        </p:nvSpPr>
        <p:spPr/>
        <p:txBody>
          <a:bodyPr rtlCol="0">
            <a:noAutofit/>
            <a:scene3d>
              <a:camera prst="orthographicFront"/>
              <a:lightRig rig="flat" dir="t"/>
            </a:scene3d>
            <a:sp3d extrusionH="88900" contourW="2540">
              <a:bevelT w="38100" h="31750"/>
              <a:contourClr>
                <a:srgbClr val="F4A234"/>
              </a:contourClr>
            </a:sp3d>
          </a:bodyPr>
          <a:lstStyle/>
          <a:p>
            <a:pPr marL="0" indent="0" algn="r" defTabSz="914363" eaLnBrk="1" fontAlgn="auto" hangingPunct="1">
              <a:spcAft>
                <a:spcPts val="0"/>
              </a:spcAft>
              <a:buFontTx/>
              <a:buNone/>
              <a:defRPr/>
            </a:pPr>
            <a:r>
              <a:rPr sz="7200"/>
              <a:t>REAssess illustration: </a:t>
            </a:r>
          </a:p>
          <a:p>
            <a:pPr marL="0" indent="0" algn="r" defTabSz="914363" eaLnBrk="1" fontAlgn="auto" hangingPunct="1">
              <a:spcAft>
                <a:spcPts val="0"/>
              </a:spcAft>
              <a:buFontTx/>
              <a:buNone/>
              <a:defRPr/>
            </a:pPr>
            <a:r>
              <a:rPr lang="en-US" sz="5400" b="1" i="1" kern="600" spc="-250" dirty="0" smtClean="0">
                <a:ln w="11430"/>
                <a:solidFill>
                  <a:schemeClr val="accent5"/>
                </a:solidFill>
                <a:effectLst>
                  <a:outerShdw blurRad="50800" dist="38100" dir="2700000" algn="tl" rotWithShape="0">
                    <a:prstClr val="black">
                      <a:alpha val="57000"/>
                    </a:prstClr>
                  </a:outerShdw>
                </a:effectLst>
              </a:rPr>
              <a:t>Data Fusion Assessment Engine</a:t>
            </a:r>
          </a:p>
        </p:txBody>
      </p:sp>
    </p:spTree>
    <p:custDataLst>
      <p:tags r:id="rId1"/>
    </p:custData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4"/>
          <a:srcRect/>
          <a:stretch>
            <a:fillRect/>
          </a:stretch>
        </p:blipFill>
        <p:spPr bwMode="auto">
          <a:xfrm>
            <a:off x="1852613" y="247650"/>
            <a:ext cx="8636000" cy="647700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r>
              <a:rPr lang="en-US" smtClean="0"/>
              <a:t>Issues &amp; Feedback</a:t>
            </a:r>
            <a:endParaRPr lang="en-US"/>
          </a:p>
        </p:txBody>
      </p:sp>
    </p:spTree>
    <p:custDataLst>
      <p:tags r:id="rId1"/>
    </p:custData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15938" y="228600"/>
            <a:ext cx="11164887" cy="1329595"/>
          </a:xfrm>
        </p:spPr>
        <p:txBody>
          <a:bodyPr/>
          <a:lstStyle/>
          <a:p>
            <a:r>
              <a:rPr lang="en-US" dirty="0" smtClean="0"/>
              <a:t>Which of these </a:t>
            </a:r>
            <a:r>
              <a:rPr lang="en-US" dirty="0" err="1" smtClean="0"/>
              <a:t>REAssess</a:t>
            </a:r>
            <a:r>
              <a:rPr lang="en-US" dirty="0" smtClean="0"/>
              <a:t> Features is Most </a:t>
            </a:r>
            <a:r>
              <a:rPr smtClean="0"/>
              <a:t>I</a:t>
            </a:r>
            <a:r>
              <a:rPr lang="en-US" dirty="0" err="1" smtClean="0"/>
              <a:t>mportant</a:t>
            </a:r>
            <a:r>
              <a:rPr lang="en-US" dirty="0" smtClean="0"/>
              <a:t> to You?</a:t>
            </a:r>
          </a:p>
        </p:txBody>
      </p:sp>
      <p:sp>
        <p:nvSpPr>
          <p:cNvPr id="1028" name="TPAnswers"/>
          <p:cNvSpPr>
            <a:spLocks noGrp="1"/>
          </p:cNvSpPr>
          <p:nvPr>
            <p:ph type="body" idx="1"/>
            <p:custDataLst>
              <p:tags r:id="rId3"/>
            </p:custDataLst>
          </p:nvPr>
        </p:nvSpPr>
        <p:spPr>
          <a:xfrm>
            <a:off x="512763" y="1905000"/>
            <a:ext cx="11164887" cy="4179606"/>
          </a:xfrm>
        </p:spPr>
        <p:txBody>
          <a:bodyPr/>
          <a:lstStyle/>
          <a:p>
            <a:pPr marL="514350" indent="-514350">
              <a:spcBef>
                <a:spcPts val="1200"/>
              </a:spcBef>
              <a:buFont typeface="+mj-lt"/>
              <a:buAutoNum type="arabicPeriod"/>
            </a:pPr>
            <a:r>
              <a:rPr lang="en-US" sz="2800" dirty="0" smtClean="0"/>
              <a:t>Promote sharing and reuse</a:t>
            </a:r>
          </a:p>
          <a:p>
            <a:pPr marL="514350" indent="-514350">
              <a:spcBef>
                <a:spcPts val="1200"/>
              </a:spcBef>
              <a:buFont typeface="+mj-lt"/>
              <a:buAutoNum type="arabicPeriod"/>
            </a:pPr>
            <a:r>
              <a:rPr lang="en-US" sz="2800" dirty="0" smtClean="0"/>
              <a:t>Reviews and ratings of assessment resources</a:t>
            </a:r>
          </a:p>
          <a:p>
            <a:pPr marL="514350" indent="-514350">
              <a:spcBef>
                <a:spcPts val="1200"/>
              </a:spcBef>
              <a:buFont typeface="+mj-lt"/>
              <a:buAutoNum type="arabicPeriod"/>
            </a:pPr>
            <a:r>
              <a:rPr lang="en-US" sz="2800" dirty="0" smtClean="0"/>
              <a:t>Easily adaptable tools and templates</a:t>
            </a:r>
          </a:p>
          <a:p>
            <a:pPr marL="514350" indent="-514350">
              <a:spcBef>
                <a:spcPts val="1200"/>
              </a:spcBef>
              <a:buFont typeface="+mj-lt"/>
              <a:buAutoNum type="arabicPeriod"/>
            </a:pPr>
            <a:r>
              <a:rPr lang="en-US" sz="2800" dirty="0" smtClean="0"/>
              <a:t>Attract and promote cutting-edge assessments</a:t>
            </a:r>
          </a:p>
          <a:p>
            <a:pPr marL="514350" indent="-514350">
              <a:spcBef>
                <a:spcPts val="1200"/>
              </a:spcBef>
              <a:buFont typeface="+mj-lt"/>
              <a:buAutoNum type="arabicPeriod"/>
            </a:pPr>
            <a:r>
              <a:rPr lang="en-US" sz="2800" dirty="0" smtClean="0"/>
              <a:t>Assessment tutorials &amp; information</a:t>
            </a:r>
          </a:p>
          <a:p>
            <a:pPr marL="514350" indent="-514350">
              <a:spcBef>
                <a:spcPts val="1200"/>
              </a:spcBef>
              <a:buFont typeface="+mj-lt"/>
              <a:buAutoNum type="arabicPeriod"/>
            </a:pPr>
            <a:r>
              <a:rPr lang="en-US" sz="2800" dirty="0" smtClean="0"/>
              <a:t>Respect  for authorship of materials</a:t>
            </a:r>
          </a:p>
          <a:p>
            <a:pPr marL="514350" indent="-514350">
              <a:spcBef>
                <a:spcPts val="1200"/>
              </a:spcBef>
              <a:buFont typeface="+mj-lt"/>
              <a:buAutoNum type="arabicPeriod"/>
            </a:pPr>
            <a:r>
              <a:rPr lang="en-US" sz="2800" dirty="0" smtClean="0"/>
              <a:t>Options for peer communication / interaction</a:t>
            </a:r>
          </a:p>
          <a:p>
            <a:pPr marL="514350" indent="-514350">
              <a:spcBef>
                <a:spcPts val="1200"/>
              </a:spcBef>
              <a:buFont typeface="+mj-lt"/>
              <a:buAutoNum type="arabicPeriod"/>
            </a:pPr>
            <a:r>
              <a:rPr lang="en-US" sz="2800" dirty="0" smtClean="0"/>
              <a:t>Free access to assessment materials</a:t>
            </a:r>
          </a:p>
        </p:txBody>
      </p:sp>
      <p:graphicFrame>
        <p:nvGraphicFramePr>
          <p:cNvPr id="4" name="TPChart"/>
          <p:cNvGraphicFramePr>
            <a:graphicFrameLocks noChangeAspect="1"/>
          </p:cNvGraphicFramePr>
          <p:nvPr/>
        </p:nvGraphicFramePr>
        <p:xfrm>
          <a:off x="6032500" y="1651000"/>
          <a:ext cx="6096000" cy="5143500"/>
        </p:xfrm>
        <a:graphic>
          <a:graphicData uri="http://schemas.openxmlformats.org/presentationml/2006/ole">
            <p:oleObj spid="_x0000_s1026" name="Chart" r:id="rId6" imgW="6096000" imgH="5143500" progId="MSGraph.Chart.8">
              <p:embed followColorScheme="full"/>
            </p:oleObj>
          </a:graphicData>
        </a:graphic>
      </p:graphicFrame>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15938" y="228600"/>
            <a:ext cx="11389550" cy="1661993"/>
          </a:xfrm>
        </p:spPr>
        <p:txBody>
          <a:bodyPr/>
          <a:lstStyle/>
          <a:p>
            <a:pPr>
              <a:defRPr/>
            </a:pPr>
            <a:r>
              <a:rPr sz="4000" spc="0" smtClean="0"/>
              <a:t>Under Which Circumstance Would You be Likely to Use the REAssess Multiple Choice Question Generator </a:t>
            </a:r>
            <a:r>
              <a:rPr sz="4000" b="1" spc="0" smtClean="0"/>
              <a:t>for Tests</a:t>
            </a:r>
            <a:r>
              <a:rPr sz="4000" spc="0" smtClean="0"/>
              <a:t>?</a:t>
            </a:r>
            <a:endParaRPr sz="4000" spc="0"/>
          </a:p>
        </p:txBody>
      </p:sp>
      <p:graphicFrame>
        <p:nvGraphicFramePr>
          <p:cNvPr id="4" name="TPChart"/>
          <p:cNvGraphicFramePr>
            <a:graphicFrameLocks noChangeAspect="1"/>
          </p:cNvGraphicFramePr>
          <p:nvPr/>
        </p:nvGraphicFramePr>
        <p:xfrm>
          <a:off x="6032500" y="1651000"/>
          <a:ext cx="6096000" cy="5143500"/>
        </p:xfrm>
        <a:graphic>
          <a:graphicData uri="http://schemas.openxmlformats.org/presentationml/2006/ole">
            <p:oleObj spid="_x0000_s2050" name="Chart" r:id="rId6" imgW="6096000" imgH="5143500" progId="MSGraph.Chart.8">
              <p:embed followColorScheme="full"/>
            </p:oleObj>
          </a:graphicData>
        </a:graphic>
      </p:graphicFrame>
      <p:sp>
        <p:nvSpPr>
          <p:cNvPr id="2052" name="TPAnswers"/>
          <p:cNvSpPr>
            <a:spLocks noGrp="1"/>
          </p:cNvSpPr>
          <p:nvPr>
            <p:ph type="body" idx="1"/>
            <p:custDataLst>
              <p:tags r:id="rId3"/>
            </p:custDataLst>
          </p:nvPr>
        </p:nvSpPr>
        <p:spPr>
          <a:xfrm>
            <a:off x="512763" y="2362200"/>
            <a:ext cx="7448550" cy="3459409"/>
          </a:xfrm>
          <a:noFill/>
          <a:ln w="9525">
            <a:noFill/>
            <a:miter lim="800000"/>
            <a:headEnd/>
            <a:tailEnd/>
          </a:ln>
        </p:spPr>
        <p:txBody>
          <a:bodyPr vert="horz" wrap="square" lIns="0" tIns="0" rIns="0" bIns="0" numCol="1" anchor="t" anchorCtr="0" compatLnSpc="1">
            <a:prstTxWarp prst="textNoShape">
              <a:avLst/>
            </a:prstTxWarp>
            <a:spAutoFit/>
          </a:bodyPr>
          <a:lstStyle/>
          <a:p>
            <a:pPr marL="514350" indent="-514350">
              <a:lnSpc>
                <a:spcPct val="110000"/>
              </a:lnSpc>
              <a:spcBef>
                <a:spcPts val="1200"/>
              </a:spcBef>
              <a:buFont typeface="+mj-lt"/>
              <a:buAutoNum type="arabicPeriod"/>
              <a:defRPr/>
            </a:pPr>
            <a:r>
              <a:rPr lang="en-US" sz="2800" dirty="0" smtClean="0"/>
              <a:t>Only if new question instances are automatically generated.</a:t>
            </a:r>
          </a:p>
          <a:p>
            <a:pPr marL="514350" indent="-514350">
              <a:lnSpc>
                <a:spcPct val="110000"/>
              </a:lnSpc>
              <a:spcBef>
                <a:spcPts val="1200"/>
              </a:spcBef>
              <a:buFont typeface="+mj-lt"/>
              <a:buAutoNum type="arabicPeriod"/>
              <a:defRPr/>
            </a:pPr>
            <a:r>
              <a:rPr lang="en-US" sz="2800" dirty="0" smtClean="0"/>
              <a:t>Only if “use with variation” is encouraged</a:t>
            </a:r>
          </a:p>
          <a:p>
            <a:pPr marL="514350" indent="-514350">
              <a:lnSpc>
                <a:spcPct val="110000"/>
              </a:lnSpc>
              <a:spcBef>
                <a:spcPts val="1200"/>
              </a:spcBef>
              <a:buFont typeface="+mj-lt"/>
              <a:buAutoNum type="arabicPeriod"/>
              <a:defRPr/>
            </a:pPr>
            <a:r>
              <a:rPr lang="en-US" sz="2800" dirty="0" smtClean="0"/>
              <a:t>Only with limited access by students </a:t>
            </a:r>
          </a:p>
          <a:p>
            <a:pPr marL="514350" indent="-514350">
              <a:lnSpc>
                <a:spcPct val="110000"/>
              </a:lnSpc>
              <a:spcBef>
                <a:spcPts val="1200"/>
              </a:spcBef>
              <a:buFont typeface="+mj-lt"/>
              <a:buAutoNum type="arabicPeriod"/>
              <a:defRPr/>
            </a:pPr>
            <a:r>
              <a:rPr lang="en-US" sz="2800" dirty="0" smtClean="0"/>
              <a:t>Only if it is restricted to use by faculty</a:t>
            </a:r>
          </a:p>
          <a:p>
            <a:pPr marL="514350" indent="-514350">
              <a:lnSpc>
                <a:spcPct val="110000"/>
              </a:lnSpc>
              <a:spcBef>
                <a:spcPts val="1200"/>
              </a:spcBef>
              <a:buFont typeface="+mj-lt"/>
              <a:buAutoNum type="arabicPeriod"/>
              <a:defRPr/>
            </a:pPr>
            <a:r>
              <a:rPr lang="en-US" sz="2800" dirty="0" smtClean="0"/>
              <a:t>Only for practice tests, not for real tests</a:t>
            </a: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15938" y="228600"/>
            <a:ext cx="11164887" cy="1329595"/>
          </a:xfrm>
        </p:spPr>
        <p:txBody>
          <a:bodyPr/>
          <a:lstStyle/>
          <a:p>
            <a:r>
              <a:rPr lang="en-US" dirty="0" smtClean="0"/>
              <a:t>How Would Student Access Change Your Level of Contribution of Materials?</a:t>
            </a:r>
            <a:endParaRPr lang="en-US" dirty="0"/>
          </a:p>
        </p:txBody>
      </p:sp>
      <p:sp>
        <p:nvSpPr>
          <p:cNvPr id="3" name="TPAnswers"/>
          <p:cNvSpPr>
            <a:spLocks noGrp="1"/>
          </p:cNvSpPr>
          <p:nvPr>
            <p:ph type="body" idx="1"/>
            <p:custDataLst>
              <p:tags r:id="rId3"/>
            </p:custDataLst>
          </p:nvPr>
        </p:nvSpPr>
        <p:spPr>
          <a:xfrm>
            <a:off x="512763" y="1905000"/>
            <a:ext cx="11164887" cy="2609945"/>
          </a:xfrm>
          <a:noFill/>
          <a:ln w="9525">
            <a:noFill/>
            <a:miter lim="800000"/>
            <a:headEnd/>
            <a:tailEnd/>
          </a:ln>
        </p:spPr>
        <p:txBody>
          <a:bodyPr vert="horz" wrap="square" lIns="0" tIns="0" rIns="0" bIns="0" numCol="1" anchor="t" anchorCtr="0" compatLnSpc="1">
            <a:prstTxWarp prst="textNoShape">
              <a:avLst/>
            </a:prstTxWarp>
            <a:spAutoFit/>
          </a:bodyPr>
          <a:lstStyle/>
          <a:p>
            <a:pPr marL="514350" indent="-514350">
              <a:spcBef>
                <a:spcPts val="1200"/>
              </a:spcBef>
              <a:buFont typeface="+mj-lt"/>
              <a:buAutoNum type="arabicPeriod"/>
            </a:pPr>
            <a:r>
              <a:rPr lang="en-US" sz="2800" dirty="0" smtClean="0"/>
              <a:t>I would contribute much more</a:t>
            </a:r>
          </a:p>
          <a:p>
            <a:pPr marL="514350" indent="-514350">
              <a:spcBef>
                <a:spcPts val="1200"/>
              </a:spcBef>
              <a:buFont typeface="+mj-lt"/>
              <a:buAutoNum type="arabicPeriod"/>
            </a:pPr>
            <a:r>
              <a:rPr lang="en-US" sz="2800" dirty="0" smtClean="0"/>
              <a:t>I would contribute more</a:t>
            </a:r>
          </a:p>
          <a:p>
            <a:pPr marL="514350" indent="-514350">
              <a:spcBef>
                <a:spcPts val="1200"/>
              </a:spcBef>
              <a:buFont typeface="+mj-lt"/>
              <a:buAutoNum type="arabicPeriod"/>
            </a:pPr>
            <a:r>
              <a:rPr lang="en-US" sz="2800" dirty="0" smtClean="0"/>
              <a:t>No effect</a:t>
            </a:r>
          </a:p>
          <a:p>
            <a:pPr marL="514350" indent="-514350">
              <a:spcBef>
                <a:spcPts val="1200"/>
              </a:spcBef>
              <a:buFont typeface="+mj-lt"/>
              <a:buAutoNum type="arabicPeriod"/>
            </a:pPr>
            <a:r>
              <a:rPr lang="en-US" sz="2800" dirty="0" smtClean="0"/>
              <a:t>I would contribute less</a:t>
            </a:r>
          </a:p>
          <a:p>
            <a:pPr marL="514350" indent="-514350">
              <a:spcBef>
                <a:spcPts val="1200"/>
              </a:spcBef>
              <a:buFont typeface="+mj-lt"/>
              <a:buAutoNum type="arabicPeriod"/>
            </a:pPr>
            <a:r>
              <a:rPr lang="en-US" sz="2800" dirty="0" smtClean="0"/>
              <a:t>I would contribute much less</a:t>
            </a:r>
          </a:p>
        </p:txBody>
      </p:sp>
      <p:graphicFrame>
        <p:nvGraphicFramePr>
          <p:cNvPr id="4" name="TPChart"/>
          <p:cNvGraphicFramePr>
            <a:graphicFrameLocks noChangeAspect="1"/>
          </p:cNvGraphicFramePr>
          <p:nvPr/>
        </p:nvGraphicFramePr>
        <p:xfrm>
          <a:off x="6032500" y="1651000"/>
          <a:ext cx="6096000" cy="5143500"/>
        </p:xfrm>
        <a:graphic>
          <a:graphicData uri="http://schemas.openxmlformats.org/presentationml/2006/ole">
            <p:oleObj spid="_x0000_s3074" name="Chart" r:id="rId6" imgW="6096000" imgH="5143500" progId="MSGraph.Chart.8">
              <p:embed followColorScheme="full"/>
            </p:oleObj>
          </a:graphicData>
        </a:graphic>
      </p:graphicFrame>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15938" y="228600"/>
            <a:ext cx="11164887" cy="1329595"/>
          </a:xfrm>
        </p:spPr>
        <p:txBody>
          <a:bodyPr/>
          <a:lstStyle/>
          <a:p>
            <a:r>
              <a:rPr lang="en-US" dirty="0" smtClean="0"/>
              <a:t>What Would be a Realistic way to have Separate Access for Faculty &amp; Students?</a:t>
            </a:r>
            <a:endParaRPr lang="en-US" dirty="0"/>
          </a:p>
        </p:txBody>
      </p:sp>
      <p:sp>
        <p:nvSpPr>
          <p:cNvPr id="4100" name="TPAnswers"/>
          <p:cNvSpPr>
            <a:spLocks noGrp="1"/>
          </p:cNvSpPr>
          <p:nvPr>
            <p:ph type="body" idx="1"/>
            <p:custDataLst>
              <p:tags r:id="rId3"/>
            </p:custDataLst>
          </p:nvPr>
        </p:nvSpPr>
        <p:spPr>
          <a:xfrm>
            <a:off x="512763" y="1905000"/>
            <a:ext cx="11164887" cy="2400657"/>
          </a:xfrm>
          <a:noFill/>
          <a:ln w="9525">
            <a:noFill/>
            <a:miter lim="800000"/>
            <a:headEnd/>
            <a:tailEnd/>
          </a:ln>
        </p:spPr>
        <p:txBody>
          <a:bodyPr vert="horz" wrap="square" lIns="0" tIns="0" rIns="0" bIns="0" numCol="1" anchor="t" anchorCtr="0" compatLnSpc="1">
            <a:prstTxWarp prst="textNoShape">
              <a:avLst/>
            </a:prstTxWarp>
            <a:spAutoFit/>
          </a:bodyPr>
          <a:lstStyle/>
          <a:p>
            <a:pPr marL="514350" indent="-514350">
              <a:spcBef>
                <a:spcPts val="1200"/>
              </a:spcBef>
              <a:buFont typeface="+mj-lt"/>
              <a:buAutoNum type="arabicPeriod"/>
            </a:pPr>
            <a:r>
              <a:rPr lang="en-US" sz="2800" dirty="0" smtClean="0"/>
              <a:t>Bona-fide faculty vetted through detailed application process</a:t>
            </a:r>
          </a:p>
          <a:p>
            <a:pPr marL="514350" indent="-514350">
              <a:spcBef>
                <a:spcPts val="1200"/>
              </a:spcBef>
              <a:buFont typeface="+mj-lt"/>
              <a:buAutoNum type="arabicPeriod"/>
            </a:pPr>
            <a:r>
              <a:rPr lang="en-US" sz="2800" dirty="0" smtClean="0"/>
              <a:t>Bona-fide faculty vetted through a return-email process</a:t>
            </a:r>
          </a:p>
          <a:p>
            <a:pPr marL="514350" indent="-514350">
              <a:spcBef>
                <a:spcPts val="1200"/>
              </a:spcBef>
              <a:buFont typeface="+mj-lt"/>
              <a:buAutoNum type="arabicPeriod"/>
            </a:pPr>
            <a:r>
              <a:rPr lang="en-US" sz="2800" dirty="0" smtClean="0"/>
              <a:t>Access to resources increases with level of involvement with </a:t>
            </a:r>
            <a:r>
              <a:rPr lang="en-US" sz="2800" dirty="0" err="1" smtClean="0"/>
              <a:t>REAssess</a:t>
            </a:r>
            <a:r>
              <a:rPr lang="en-US" sz="2800" dirty="0" smtClean="0"/>
              <a:t> site</a:t>
            </a:r>
          </a:p>
          <a:p>
            <a:pPr marL="514350" indent="-514350">
              <a:spcBef>
                <a:spcPts val="1200"/>
              </a:spcBef>
              <a:buFont typeface="+mj-lt"/>
              <a:buAutoNum type="arabicPeriod"/>
            </a:pPr>
            <a:r>
              <a:rPr lang="en-US" sz="2800" dirty="0" smtClean="0"/>
              <a:t>Other	</a:t>
            </a:r>
          </a:p>
        </p:txBody>
      </p:sp>
      <p:graphicFrame>
        <p:nvGraphicFramePr>
          <p:cNvPr id="4" name="TPChart"/>
          <p:cNvGraphicFramePr>
            <a:graphicFrameLocks noChangeAspect="1"/>
          </p:cNvGraphicFramePr>
          <p:nvPr/>
        </p:nvGraphicFramePr>
        <p:xfrm>
          <a:off x="6032500" y="1651000"/>
          <a:ext cx="6096000" cy="5143500"/>
        </p:xfrm>
        <a:graphic>
          <a:graphicData uri="http://schemas.openxmlformats.org/presentationml/2006/ole">
            <p:oleObj spid="_x0000_s4098" name="Chart" r:id="rId6" imgW="6096000" imgH="5143500" progId="MSGraph.Chart.8">
              <p:embed followColorScheme="full"/>
            </p:oleObj>
          </a:graphicData>
        </a:graphic>
      </p:graphicFrame>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the REAssess Project</a:t>
            </a:r>
            <a:endParaRPr lang="en-US" dirty="0"/>
          </a:p>
        </p:txBody>
      </p:sp>
      <p:sp>
        <p:nvSpPr>
          <p:cNvPr id="16387" name="Content Placeholder 2"/>
          <p:cNvSpPr>
            <a:spLocks noGrp="1"/>
          </p:cNvSpPr>
          <p:nvPr>
            <p:ph idx="1"/>
          </p:nvPr>
        </p:nvSpPr>
        <p:spPr>
          <a:xfrm>
            <a:off x="507868" y="1412875"/>
            <a:ext cx="11173090" cy="4308872"/>
          </a:xfrm>
        </p:spPr>
        <p:txBody>
          <a:bodyPr/>
          <a:lstStyle/>
          <a:p>
            <a:r>
              <a:rPr lang="en-US" sz="2800" dirty="0" smtClean="0"/>
              <a:t>Wanted to determine impact of funded projects on students</a:t>
            </a:r>
          </a:p>
          <a:p>
            <a:r>
              <a:rPr lang="en-US" sz="2800" dirty="0" smtClean="0"/>
              <a:t>Created a document-based “assessment toolkit” for use on a small scale (Arizona State University)</a:t>
            </a:r>
          </a:p>
          <a:p>
            <a:r>
              <a:rPr lang="en-US" sz="2800" dirty="0" smtClean="0"/>
              <a:t>Recognized the value of deploying a web-based site to support all STEM faculty</a:t>
            </a:r>
          </a:p>
          <a:p>
            <a:r>
              <a:rPr lang="en-US" sz="2800" dirty="0" smtClean="0"/>
              <a:t>Identified team of PIs to head the project (University of Washington)</a:t>
            </a:r>
          </a:p>
          <a:p>
            <a:endParaRPr lang="en-US" sz="2800" dirty="0" smtClean="0"/>
          </a:p>
          <a:p>
            <a:r>
              <a:rPr lang="en-US" sz="2800" i="1" dirty="0" err="1" smtClean="0"/>
              <a:t>REAssess</a:t>
            </a:r>
            <a:r>
              <a:rPr lang="en-US" sz="2800" i="1" dirty="0" smtClean="0"/>
              <a:t> the future of assessment and learning in science, technology, math and engineering with searchable annotated resources, tools and templates focused on the STEM disciplines</a:t>
            </a:r>
          </a:p>
        </p:txBody>
      </p:sp>
    </p:spTree>
    <p:custDataLst>
      <p:tags r:id="rId1"/>
    </p:custData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15938" y="228600"/>
            <a:ext cx="11164887" cy="1329595"/>
          </a:xfrm>
        </p:spPr>
        <p:txBody>
          <a:bodyPr/>
          <a:lstStyle/>
          <a:p>
            <a:r>
              <a:rPr lang="en-US" dirty="0" smtClean="0"/>
              <a:t>Should </a:t>
            </a:r>
            <a:r>
              <a:rPr lang="en-US" dirty="0" err="1" smtClean="0"/>
              <a:t>REAssess</a:t>
            </a:r>
            <a:r>
              <a:rPr lang="en-US" dirty="0" smtClean="0"/>
              <a:t> Resources be Associated with Particular Textbooks or Publishers?</a:t>
            </a:r>
          </a:p>
        </p:txBody>
      </p:sp>
      <p:sp>
        <p:nvSpPr>
          <p:cNvPr id="5124" name="TPAnswers"/>
          <p:cNvSpPr>
            <a:spLocks noGrp="1"/>
          </p:cNvSpPr>
          <p:nvPr>
            <p:ph type="body" idx="1"/>
            <p:custDataLst>
              <p:tags r:id="rId3"/>
            </p:custDataLst>
          </p:nvPr>
        </p:nvSpPr>
        <p:spPr>
          <a:xfrm>
            <a:off x="512763" y="1905000"/>
            <a:ext cx="11164887" cy="1483483"/>
          </a:xfrm>
          <a:noFill/>
          <a:ln w="9525">
            <a:noFill/>
            <a:miter lim="800000"/>
            <a:headEnd/>
            <a:tailEnd/>
          </a:ln>
        </p:spPr>
        <p:txBody>
          <a:bodyPr vert="horz" wrap="square" lIns="0" tIns="0" rIns="0" bIns="0" numCol="1" anchor="t" anchorCtr="0" compatLnSpc="1">
            <a:prstTxWarp prst="textNoShape">
              <a:avLst/>
            </a:prstTxWarp>
            <a:spAutoFit/>
          </a:bodyPr>
          <a:lstStyle/>
          <a:p>
            <a:pPr marL="514350" indent="-514350">
              <a:spcBef>
                <a:spcPts val="1200"/>
              </a:spcBef>
              <a:buFont typeface="+mj-lt"/>
              <a:buAutoNum type="arabicPeriod"/>
            </a:pPr>
            <a:r>
              <a:rPr lang="en-US" sz="4800" dirty="0" smtClean="0"/>
              <a:t>Yes</a:t>
            </a:r>
          </a:p>
          <a:p>
            <a:pPr marL="514350" indent="-514350">
              <a:spcBef>
                <a:spcPts val="1200"/>
              </a:spcBef>
              <a:buFont typeface="+mj-lt"/>
              <a:buAutoNum type="arabicPeriod"/>
            </a:pPr>
            <a:r>
              <a:rPr lang="en-US" sz="4800" dirty="0" smtClean="0"/>
              <a:t>No</a:t>
            </a:r>
          </a:p>
        </p:txBody>
      </p:sp>
      <p:graphicFrame>
        <p:nvGraphicFramePr>
          <p:cNvPr id="4" name="TPChart"/>
          <p:cNvGraphicFramePr>
            <a:graphicFrameLocks noChangeAspect="1"/>
          </p:cNvGraphicFramePr>
          <p:nvPr/>
        </p:nvGraphicFramePr>
        <p:xfrm>
          <a:off x="6032500" y="1651000"/>
          <a:ext cx="6096000" cy="5143500"/>
        </p:xfrm>
        <a:graphic>
          <a:graphicData uri="http://schemas.openxmlformats.org/presentationml/2006/ole">
            <p:oleObj spid="_x0000_s5122" name="Chart" r:id="rId6" imgW="6096000" imgH="5143500" progId="MSGraph.Chart.8">
              <p:embed followColorScheme="full"/>
            </p:oleObj>
          </a:graphicData>
        </a:graphic>
      </p:graphicFrame>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pPr lvl="1"/>
            <a:r>
              <a:rPr lang="en-US" kern="1200" spc="-36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ea typeface="+mn-ea"/>
                <a:cs typeface="Arial" charset="0"/>
              </a:rPr>
              <a:t>Goals of the REAssess Project</a:t>
            </a:r>
          </a:p>
        </p:txBody>
      </p:sp>
      <p:sp>
        <p:nvSpPr>
          <p:cNvPr id="17411" name="Rectangle 3"/>
          <p:cNvSpPr>
            <a:spLocks noGrp="1"/>
          </p:cNvSpPr>
          <p:nvPr>
            <p:ph type="body" sz="quarter" idx="10"/>
          </p:nvPr>
        </p:nvSpPr>
        <p:spPr>
          <a:xfrm>
            <a:off x="507868" y="1411552"/>
            <a:ext cx="11173090" cy="4238083"/>
          </a:xfrm>
        </p:spPr>
        <p:txBody>
          <a:bodyPr/>
          <a:lstStyle/>
          <a:p>
            <a:r>
              <a:rPr lang="en-US" dirty="0" smtClean="0"/>
              <a:t>Engage the science, technology, engineering and math teaching (STEM) communities in deeper thinking about educational assessment</a:t>
            </a:r>
          </a:p>
          <a:p>
            <a:pPr>
              <a:spcBef>
                <a:spcPts val="1800"/>
              </a:spcBef>
            </a:pPr>
            <a:r>
              <a:rPr lang="en-US" dirty="0" smtClean="0"/>
              <a:t>Offer useful, annotated, well-organized, targeted resources for educational assessment</a:t>
            </a:r>
          </a:p>
          <a:p>
            <a:pPr>
              <a:spcBef>
                <a:spcPts val="1800"/>
              </a:spcBef>
            </a:pPr>
            <a:r>
              <a:rPr lang="en-US" dirty="0" smtClean="0"/>
              <a:t>Provide a clearinghouse for educational assessment-related activities (search, contribute, communicate, learn)</a:t>
            </a:r>
          </a:p>
          <a:p>
            <a:pPr>
              <a:spcBef>
                <a:spcPts val="1800"/>
              </a:spcBef>
            </a:pPr>
            <a:r>
              <a:rPr lang="en-US" dirty="0" smtClean="0"/>
              <a:t>Host assessment-related services (future)</a:t>
            </a:r>
          </a:p>
        </p:txBody>
      </p:sp>
    </p:spTree>
    <p:custDataLst>
      <p:tags r:id="rId1"/>
    </p:custData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pPr>
              <a:defRPr/>
            </a:pPr>
            <a:r>
              <a:rPr smtClean="0"/>
              <a:t>Assessment Framework</a:t>
            </a:r>
          </a:p>
        </p:txBody>
      </p:sp>
      <p:sp>
        <p:nvSpPr>
          <p:cNvPr id="18435" name="Rectangle 3"/>
          <p:cNvSpPr>
            <a:spLocks noGrp="1"/>
          </p:cNvSpPr>
          <p:nvPr>
            <p:ph type="body" idx="1"/>
          </p:nvPr>
        </p:nvSpPr>
        <p:spPr>
          <a:xfrm>
            <a:off x="508000" y="1412875"/>
            <a:ext cx="11172825" cy="4232275"/>
          </a:xfrm>
        </p:spPr>
        <p:txBody>
          <a:bodyPr/>
          <a:lstStyle/>
          <a:p>
            <a:pPr>
              <a:spcAft>
                <a:spcPts val="600"/>
              </a:spcAft>
            </a:pPr>
            <a:r>
              <a:rPr lang="en-US" dirty="0" smtClean="0"/>
              <a:t>Traditional assessment landscape</a:t>
            </a:r>
          </a:p>
          <a:p>
            <a:pPr lvl="1">
              <a:spcAft>
                <a:spcPts val="600"/>
              </a:spcAft>
            </a:pPr>
            <a:r>
              <a:rPr lang="en-US" i="1" dirty="0" smtClean="0"/>
              <a:t>“Measure whether they can recall facts and do procedures”</a:t>
            </a:r>
          </a:p>
          <a:p>
            <a:pPr marL="1371600" lvl="2" indent="-457200">
              <a:spcAft>
                <a:spcPts val="600"/>
              </a:spcAft>
            </a:pPr>
            <a:r>
              <a:rPr lang="en-US" sz="2800" dirty="0" smtClean="0"/>
              <a:t>Standardized tests</a:t>
            </a:r>
          </a:p>
          <a:p>
            <a:pPr marL="1371600" lvl="2" indent="-457200">
              <a:spcAft>
                <a:spcPts val="600"/>
              </a:spcAft>
            </a:pPr>
            <a:r>
              <a:rPr lang="en-US" sz="2800" dirty="0" smtClean="0"/>
              <a:t>Short-answer tests</a:t>
            </a:r>
          </a:p>
          <a:p>
            <a:pPr marL="1371600" lvl="2" indent="-457200">
              <a:spcAft>
                <a:spcPts val="600"/>
              </a:spcAft>
            </a:pPr>
            <a:r>
              <a:rPr lang="en-US" sz="2800" dirty="0" smtClean="0"/>
              <a:t>Essay tests</a:t>
            </a:r>
          </a:p>
          <a:p>
            <a:pPr lvl="1">
              <a:spcAft>
                <a:spcPts val="600"/>
              </a:spcAft>
            </a:pPr>
            <a:r>
              <a:rPr lang="en-US" dirty="0" smtClean="0"/>
              <a:t>Summative privileged over formative</a:t>
            </a:r>
          </a:p>
          <a:p>
            <a:pPr lvl="1">
              <a:spcAft>
                <a:spcPts val="600"/>
              </a:spcAft>
            </a:pPr>
            <a:r>
              <a:rPr lang="en-US" dirty="0" smtClean="0"/>
              <a:t>Provide valuable information</a:t>
            </a:r>
          </a:p>
          <a:p>
            <a:pPr marL="1143000" lvl="2" indent="-228600">
              <a:spcAft>
                <a:spcPts val="600"/>
              </a:spcAft>
            </a:pPr>
            <a:r>
              <a:rPr lang="en-US" dirty="0" smtClean="0"/>
              <a:t>But are only part of the picture</a:t>
            </a:r>
          </a:p>
        </p:txBody>
      </p:sp>
    </p:spTree>
    <p:custDataLst>
      <p:tags r:id="rId1"/>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sz="quarter" idx="10"/>
          </p:nvPr>
        </p:nvSpPr>
        <p:spPr/>
        <p:txBody>
          <a:bodyPr/>
          <a:lstStyle/>
          <a:p>
            <a:r>
              <a:rPr lang="en-US" smtClean="0"/>
              <a:t>Growing concerns over traditional assessment approaches</a:t>
            </a:r>
          </a:p>
          <a:p>
            <a:pPr lvl="1"/>
            <a:r>
              <a:rPr lang="en-US" smtClean="0"/>
              <a:t>How People Learn (NRC/NAP 1999)</a:t>
            </a:r>
          </a:p>
          <a:p>
            <a:pPr lvl="1"/>
            <a:r>
              <a:rPr lang="en-US" smtClean="0"/>
              <a:t>National Action Plan for … STEM Education (NSF, 2007)</a:t>
            </a:r>
          </a:p>
          <a:p>
            <a:pPr lvl="1"/>
            <a:r>
              <a:rPr lang="en-US" smtClean="0"/>
              <a:t>ABET 2008</a:t>
            </a:r>
            <a:r>
              <a:rPr lang="ru-RU" smtClean="0"/>
              <a:t>-</a:t>
            </a:r>
            <a:r>
              <a:rPr lang="en-US" smtClean="0"/>
              <a:t>09 Criteria for Accrediting Computing Programs</a:t>
            </a:r>
            <a:endParaRPr lang="ru-RU" smtClean="0"/>
          </a:p>
          <a:p>
            <a:pPr lvl="1"/>
            <a:r>
              <a:rPr lang="en-US" smtClean="0"/>
              <a:t>Commission on … Higher Education (Miller-Malandra, 2006)</a:t>
            </a:r>
          </a:p>
          <a:p>
            <a:pPr lvl="1"/>
            <a:endParaRPr lang="en-US" smtClean="0"/>
          </a:p>
          <a:p>
            <a:r>
              <a:rPr lang="en-US" smtClean="0"/>
              <a:t>Quality of US higher education system</a:t>
            </a:r>
          </a:p>
          <a:p>
            <a:pPr lvl="1"/>
            <a:r>
              <a:rPr lang="en-US" smtClean="0"/>
              <a:t>The Post-American World (Zakaria, 2008)</a:t>
            </a:r>
          </a:p>
        </p:txBody>
      </p:sp>
      <p:sp>
        <p:nvSpPr>
          <p:cNvPr id="10" name="Rectangle 2"/>
          <p:cNvSpPr>
            <a:spLocks noGrp="1"/>
          </p:cNvSpPr>
          <p:nvPr>
            <p:ph type="title"/>
          </p:nvPr>
        </p:nvSpPr>
        <p:spPr/>
        <p:txBody>
          <a:bodyPr/>
          <a:lstStyle/>
          <a:p>
            <a:pPr>
              <a:defRPr/>
            </a:pPr>
            <a:r>
              <a:rPr smtClean="0"/>
              <a:t>Assessment Framework</a:t>
            </a:r>
          </a:p>
        </p:txBody>
      </p:sp>
    </p:spTree>
    <p:custDataLst>
      <p:tags r:id="rId1"/>
    </p:custData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1"/>
          </p:nvPr>
        </p:nvSpPr>
        <p:spPr>
          <a:xfrm>
            <a:off x="512763" y="1428750"/>
            <a:ext cx="11164887" cy="5399087"/>
          </a:xfrm>
        </p:spPr>
        <p:txBody>
          <a:bodyPr/>
          <a:lstStyle/>
          <a:p>
            <a:r>
              <a:rPr lang="en-US" dirty="0" smtClean="0"/>
              <a:t>Contemporary Assessment Approaches</a:t>
            </a:r>
          </a:p>
          <a:p>
            <a:pPr lvl="1"/>
            <a:r>
              <a:rPr lang="en-US" i="1" dirty="0" smtClean="0"/>
              <a:t>“Assess in order to see how much they understand and can do”</a:t>
            </a:r>
          </a:p>
          <a:p>
            <a:pPr lvl="1"/>
            <a:r>
              <a:rPr lang="en-US" dirty="0" smtClean="0"/>
              <a:t>Authentic assessment (“in context”)</a:t>
            </a:r>
          </a:p>
          <a:p>
            <a:pPr lvl="2"/>
            <a:r>
              <a:rPr lang="en-US" dirty="0" smtClean="0"/>
              <a:t>Real world settings, simulations, portfolios</a:t>
            </a:r>
          </a:p>
          <a:p>
            <a:pPr lvl="1"/>
            <a:r>
              <a:rPr lang="en-US" dirty="0" smtClean="0"/>
              <a:t>Group learning</a:t>
            </a:r>
          </a:p>
          <a:p>
            <a:pPr lvl="2"/>
            <a:r>
              <a:rPr lang="en-US" dirty="0" smtClean="0"/>
              <a:t>Projects, presentations, role-plays</a:t>
            </a:r>
          </a:p>
          <a:p>
            <a:pPr lvl="1"/>
            <a:r>
              <a:rPr lang="en-US" dirty="0" smtClean="0"/>
              <a:t>Identifying components of competence</a:t>
            </a:r>
          </a:p>
          <a:p>
            <a:pPr lvl="2"/>
            <a:r>
              <a:rPr lang="en-US" dirty="0" smtClean="0"/>
              <a:t>Adaptive expertise and self assessment</a:t>
            </a:r>
          </a:p>
          <a:p>
            <a:pPr lvl="1"/>
            <a:r>
              <a:rPr lang="en-US" dirty="0" smtClean="0"/>
              <a:t>Continuous unobtrusive assessment</a:t>
            </a:r>
          </a:p>
          <a:p>
            <a:pPr lvl="1"/>
            <a:r>
              <a:rPr lang="en-US" dirty="0" smtClean="0"/>
              <a:t>Regular formative feedback to learners </a:t>
            </a:r>
          </a:p>
          <a:p>
            <a:pPr lvl="2"/>
            <a:r>
              <a:rPr lang="en-US" dirty="0" smtClean="0"/>
              <a:t>And to improve instruction!</a:t>
            </a:r>
          </a:p>
          <a:p>
            <a:endParaRPr lang="en-US" dirty="0" smtClean="0"/>
          </a:p>
        </p:txBody>
      </p:sp>
      <p:sp>
        <p:nvSpPr>
          <p:cNvPr id="5" name="Rectangle 2"/>
          <p:cNvSpPr>
            <a:spLocks noGrp="1"/>
          </p:cNvSpPr>
          <p:nvPr>
            <p:ph type="title"/>
          </p:nvPr>
        </p:nvSpPr>
        <p:spPr/>
        <p:txBody>
          <a:bodyPr/>
          <a:lstStyle/>
          <a:p>
            <a:pPr>
              <a:defRPr/>
            </a:pPr>
            <a:r>
              <a:rPr smtClean="0"/>
              <a:t>Assessment Framework</a:t>
            </a:r>
          </a:p>
        </p:txBody>
      </p:sp>
    </p:spTree>
    <p:custDataLst>
      <p:tags r:id="rId1"/>
    </p:custData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en-US" dirty="0" smtClean="0"/>
              <a:t>What is </a:t>
            </a:r>
            <a:r>
              <a:rPr lang="en-US" dirty="0" err="1" smtClean="0"/>
              <a:t>REAssess</a:t>
            </a:r>
            <a:r>
              <a:rPr lang="en-US" dirty="0" smtClean="0"/>
              <a:t>?</a:t>
            </a:r>
          </a:p>
        </p:txBody>
      </p:sp>
      <p:sp>
        <p:nvSpPr>
          <p:cNvPr id="21507" name="Content Placeholder 7"/>
          <p:cNvSpPr>
            <a:spLocks noGrp="1"/>
          </p:cNvSpPr>
          <p:nvPr>
            <p:ph idx="1"/>
          </p:nvPr>
        </p:nvSpPr>
        <p:spPr>
          <a:xfrm>
            <a:off x="507868" y="1412875"/>
            <a:ext cx="11173090" cy="2465290"/>
          </a:xfrm>
        </p:spPr>
        <p:txBody>
          <a:bodyPr/>
          <a:lstStyle/>
          <a:p>
            <a:r>
              <a:rPr lang="en-US" dirty="0" smtClean="0"/>
              <a:t>Search</a:t>
            </a:r>
          </a:p>
          <a:p>
            <a:pPr>
              <a:spcBef>
                <a:spcPts val="1800"/>
              </a:spcBef>
            </a:pPr>
            <a:r>
              <a:rPr lang="en-US" dirty="0" smtClean="0"/>
              <a:t>Contribute</a:t>
            </a:r>
          </a:p>
          <a:p>
            <a:pPr>
              <a:spcBef>
                <a:spcPts val="1800"/>
              </a:spcBef>
            </a:pPr>
            <a:r>
              <a:rPr lang="en-US" dirty="0" smtClean="0"/>
              <a:t>Communicate</a:t>
            </a:r>
          </a:p>
          <a:p>
            <a:pPr>
              <a:spcBef>
                <a:spcPts val="1800"/>
              </a:spcBef>
            </a:pPr>
            <a:r>
              <a:rPr lang="en-US" dirty="0" smtClean="0"/>
              <a:t>Learn </a:t>
            </a:r>
          </a:p>
        </p:txBody>
      </p:sp>
      <p:pic>
        <p:nvPicPr>
          <p:cNvPr id="22533" name="Picture 5"/>
          <p:cNvPicPr>
            <a:picLocks noChangeAspect="1" noChangeArrowheads="1"/>
          </p:cNvPicPr>
          <p:nvPr/>
        </p:nvPicPr>
        <p:blipFill>
          <a:blip r:embed="rId4"/>
          <a:stretch>
            <a:fillRect/>
          </a:stretch>
        </p:blipFill>
        <p:spPr bwMode="auto">
          <a:xfrm>
            <a:off x="5143500" y="1428750"/>
            <a:ext cx="6654800" cy="4991100"/>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a:defRPr/>
            </a:pPr>
            <a:r>
              <a:rPr smtClean="0"/>
              <a:t>What is REAssess?</a:t>
            </a:r>
          </a:p>
        </p:txBody>
      </p:sp>
      <p:sp>
        <p:nvSpPr>
          <p:cNvPr id="22531" name="Rectangle 4"/>
          <p:cNvSpPr>
            <a:spLocks noGrp="1"/>
          </p:cNvSpPr>
          <p:nvPr>
            <p:ph type="body" idx="1"/>
          </p:nvPr>
        </p:nvSpPr>
        <p:spPr>
          <a:xfrm>
            <a:off x="508000" y="1412875"/>
            <a:ext cx="5245100" cy="3170099"/>
          </a:xfrm>
        </p:spPr>
        <p:txBody>
          <a:bodyPr/>
          <a:lstStyle/>
          <a:p>
            <a:pPr>
              <a:buNone/>
            </a:pPr>
            <a:r>
              <a:rPr lang="en-US" sz="3600" b="1" dirty="0" smtClean="0"/>
              <a:t>Search</a:t>
            </a:r>
            <a:endParaRPr lang="en-US" b="1" dirty="0" smtClean="0"/>
          </a:p>
          <a:p>
            <a:pPr marL="685800" lvl="1" indent="-400050"/>
            <a:r>
              <a:rPr lang="en-US" dirty="0" smtClean="0"/>
              <a:t>Simple Search by Keywords and Discipline</a:t>
            </a:r>
          </a:p>
          <a:p>
            <a:pPr marL="685800" lvl="1" indent="-400050"/>
            <a:r>
              <a:rPr lang="en-US" dirty="0" smtClean="0"/>
              <a:t>Search by Wizard</a:t>
            </a:r>
          </a:p>
          <a:p>
            <a:pPr marL="685800" lvl="1" indent="-400050"/>
            <a:r>
              <a:rPr lang="en-US" dirty="0" smtClean="0"/>
              <a:t>Search Multiple Choice Questions</a:t>
            </a:r>
          </a:p>
          <a:p>
            <a:pPr marL="685800" lvl="1" indent="-400050"/>
            <a:r>
              <a:rPr lang="en-US" dirty="0" smtClean="0"/>
              <a:t>Explore Assessment Services</a:t>
            </a:r>
          </a:p>
        </p:txBody>
      </p:sp>
      <p:pic>
        <p:nvPicPr>
          <p:cNvPr id="23558" name="Picture 6"/>
          <p:cNvPicPr>
            <a:picLocks noChangeAspect="1" noChangeArrowheads="1"/>
          </p:cNvPicPr>
          <p:nvPr/>
        </p:nvPicPr>
        <p:blipFill>
          <a:blip r:embed="rId4"/>
          <a:srcRect/>
          <a:stretch>
            <a:fillRect/>
          </a:stretch>
        </p:blipFill>
        <p:spPr bwMode="auto">
          <a:xfrm>
            <a:off x="6227763" y="2424113"/>
            <a:ext cx="5448300" cy="1590675"/>
          </a:xfrm>
          <a:prstGeom prst="rect">
            <a:avLst/>
          </a:prstGeom>
          <a:noFill/>
          <a:ln>
            <a:noFill/>
          </a:ln>
          <a:effectLst>
            <a:outerShdw blurRad="444500" sx="102000" sy="102000" algn="ctr" rotWithShape="0">
              <a:prstClr val="black">
                <a:alpha val="68000"/>
              </a:prstClr>
            </a:outerShdw>
            <a:reflection blurRad="6350" stA="52000" endA="300" endPos="35000" dir="5400000" sy="-100000" algn="bl" rotWithShape="0"/>
          </a:effectLst>
        </p:spPr>
        <p:style>
          <a:lnRef idx="2">
            <a:schemeClr val="accent2"/>
          </a:lnRef>
          <a:fillRef idx="1">
            <a:schemeClr val="lt1"/>
          </a:fillRef>
          <a:effectRef idx="0">
            <a:schemeClr val="accent2"/>
          </a:effectRef>
          <a:fontRef idx="minor">
            <a:schemeClr val="dk1"/>
          </a:fontRef>
        </p:style>
      </p:pic>
    </p:spTree>
    <p:custDataLst>
      <p:tags r:id="rId1"/>
    </p:custData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SLIDEID" val="2ED3F8CD976E413484055704D031A429"/>
  <p:tag name="SLIDEORDER" val="1"/>
  <p:tag name="DEMOGRAPHIC" val="False"/>
  <p:tag name="TEAMASSIGN" val="False"/>
  <p:tag name="SPEEDSCORING" val="False"/>
  <p:tag name="CORRECTPOINTVALUE" val="100"/>
  <p:tag name="INCORRECTPOINTVALUE" val="0"/>
  <p:tag name="ZEROBASED" val="False"/>
  <p:tag name="DELIMITERS" val="3.1"/>
  <p:tag name="VALUEFORMAT" val="0%"/>
  <p:tag name="SLIDETYPE" val="Q"/>
  <p:tag name="SLIDEGUID" val="2ED3F8CD976E413484055704D031A429"/>
  <p:tag name="QUESTIONALIAS" val="Which of these REAssess features is most important to you?"/>
  <p:tag name="ANSWERSALIAS" val="Promote sharing and reuse|smicln|Reviews and ratings of assessment resources|smicln|Easily adaptable tools and templates|smicln|Attract and promote cutting-edge assessments|smicln|Assessment tutorials &amp; information|smicln|Respect  for authorship of materials|smicln|Options for peer communication / interaction|smicln|Free access to assessment materials"/>
  <p:tag name="RESPONSESGATHERED" val="False"/>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OLDNUMANSWERS" val="8"/>
  <p:tag name="TEXTLENGTH" val="304"/>
  <p:tag name="FONTSIZE" val="24"/>
  <p:tag name="BULLETTYPE" val="ppBulletArabicPeriod"/>
  <p:tag name="ANSWERTEXT" val="Promote sharing and reuse&#10;Reviews and ratings of assessment resources&#10;Easily adaptable tools and templates&#10;Attract and promote cutting-edge assessments&#10;Assessment tutorials &amp; information&#10;Respect  for authorship of materials&#10;Options for peer communication / interaction&#10;Free access to assessment materials"/>
</p:tagLst>
</file>

<file path=ppt/tags/tag29.xml><?xml version="1.0" encoding="utf-8"?>
<p:tagLst xmlns:a="http://schemas.openxmlformats.org/drawingml/2006/main" xmlns:r="http://schemas.openxmlformats.org/officeDocument/2006/relationships" xmlns:p="http://schemas.openxmlformats.org/presentationml/2006/main">
  <p:tag name="SLIDEGUID" val="EC9F1D2ACC0B4574AA86F6BBA9F61199"/>
  <p:tag name="SLIDEID" val="EC9F1D2ACC0B4574AA86F6BBA9F6119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Under which circumstance would you be likely to use the REAssess multiple choice question generator for tests?"/>
  <p:tag name="ANSWERSALIAS" val="Only if new question instances are automatically generated.|smicln|Only if “use with variation” is encouraged|smicln|Only with limited access by students |smicln|Only if it is restricted to use by faculty|smicln|Only for practice tests, not for real tests"/>
  <p:tag name="RESPONSESGATHERED"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227"/>
  <p:tag name="FONTSIZE" val="26"/>
  <p:tag name="BULLETTYPE" val="ppBulletArabicPeriod"/>
  <p:tag name="ANSWERTEXT" val="Only if new question instances are automatically generated.&#10;Only if “use with variation” is encouraged&#10;Only with limited access by students &#10;Only if it is restricted to use by faculty&#10;Only for practice tests, not for real tests"/>
</p:tagLst>
</file>

<file path=ppt/tags/tag31.xml><?xml version="1.0" encoding="utf-8"?>
<p:tagLst xmlns:a="http://schemas.openxmlformats.org/drawingml/2006/main" xmlns:r="http://schemas.openxmlformats.org/officeDocument/2006/relationships" xmlns:p="http://schemas.openxmlformats.org/presentationml/2006/main">
  <p:tag name="SLIDEGUID" val="7DDB22D8A49543918142A692306B31FC"/>
  <p:tag name="SLIDEID" val="7DDB22D8A49543918142A692306B31FC"/>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How would student access change your level of contribution of materials?"/>
  <p:tag name="ANSWERSALIAS" val="I would contribute much more|smicln|I would contribute more|smicln|No effect|smicln|I would contribute less|smicln|I would contribute much less"/>
  <p:tag name="RESPONSESGATHERED" val="False"/>
</p:tagLst>
</file>

<file path=ppt/tags/tag32.xml><?xml version="1.0" encoding="utf-8"?>
<p:tagLst xmlns:a="http://schemas.openxmlformats.org/drawingml/2006/main" xmlns:r="http://schemas.openxmlformats.org/officeDocument/2006/relationships" xmlns:p="http://schemas.openxmlformats.org/presentationml/2006/main">
  <p:tag name="OLDNUMANSWERS" val="5"/>
  <p:tag name="ANSWERBULLETS" val="3"/>
  <p:tag name="TEXTLENGTH" val="115"/>
  <p:tag name="FONTSIZE" val="30"/>
  <p:tag name="BULLETTYPE" val="ppBulletArabicPeriod"/>
  <p:tag name="ANSWERTEXT" val="I would contribute much more&#10;I would contribute more&#10;No effect&#10;I would contribute less&#10;I would contribute much less"/>
</p:tagLst>
</file>

<file path=ppt/tags/tag33.xml><?xml version="1.0" encoding="utf-8"?>
<p:tagLst xmlns:a="http://schemas.openxmlformats.org/drawingml/2006/main" xmlns:r="http://schemas.openxmlformats.org/officeDocument/2006/relationships" xmlns:p="http://schemas.openxmlformats.org/presentationml/2006/main">
  <p:tag name="SLIDEGUID" val="E7F1B5B31C2F4E35B796F9D2063519AE"/>
  <p:tag name="SLIDEID" val="E7F1B5B31C2F4E35B796F9D2063519AE"/>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What would be a realistic way to have separate access for faculty &amp; students?"/>
  <p:tag name="ANSWERSALIAS" val="Bona-fide faculty vetted through detailed application process|smicln|Bona-fide faculty vetted through a return-email process|smicln|Access to resources increases with level of involvement with REAssess site|smicln|Other "/>
  <p:tag name="RESPONSESGATHERED" val="False"/>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199"/>
  <p:tag name="FONTSIZE" val="28"/>
  <p:tag name="BULLETTYPE" val="ppBulletArabicPeriod"/>
  <p:tag name="ANSWERTEXT" val="Bona-fide faculty vetted through detailed application process&#10;Bona-fide faculty vetted through a return-email process&#10;Access to resources increases with level of involvement with REAssess site&#10;Other "/>
</p:tagLst>
</file>

<file path=ppt/tags/tag35.xml><?xml version="1.0" encoding="utf-8"?>
<p:tagLst xmlns:a="http://schemas.openxmlformats.org/drawingml/2006/main" xmlns:r="http://schemas.openxmlformats.org/officeDocument/2006/relationships" xmlns:p="http://schemas.openxmlformats.org/presentationml/2006/main">
  <p:tag name="SLIDEGUID" val="2DA3041FEE0248D5A76848BADA1403B4"/>
  <p:tag name="SLIDEID" val="2DA3041FEE0248D5A76848BADA1403B4"/>
  <p:tag name="SLIDEORDER" val="1"/>
  <p:tag name="SLIDETYPE" val="Q"/>
  <p:tag name="DEMOGRAPHIC" val="False"/>
  <p:tag name="TEAMASSIGN" val="False"/>
  <p:tag name="SPEEDSCORING" val="False"/>
  <p:tag name="CORRECTPOINTVALUE" val="100"/>
  <p:tag name="INCORRECTPOINTVALUE" val="0"/>
  <p:tag name="ZEROBASED" val="False"/>
  <p:tag name="QUESTIONALIAS" val="Do you agree?"/>
  <p:tag name="ANSWERSALIAS" val="Yes|smicln|No"/>
  <p:tag name="DELIMITERS" val="3.1"/>
  <p:tag name="VALUEFORMAT" val="0%"/>
  <p:tag name="RESPONSESGATHERED" val="False"/>
</p:tagLst>
</file>

<file path=ppt/tags/tag36.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6"/>
  <p:tag name="FONTSIZE" val="44"/>
  <p:tag name="BULLETTYPE" val="ppBulletArabicPeriod"/>
  <p:tag name="ANSWERTEXT" val="Yes&#10;No"/>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icrosoft_Research_Faculty_Summit_Template_PPT03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Microsoft_Research_Faculty_Summit_Template_PPT03_16x9</Template>
  <TotalTime>0</TotalTime>
  <Words>1255</Words>
  <Application>Microsoft Office PowerPoint</Application>
  <PresentationFormat>Custom</PresentationFormat>
  <Paragraphs>173</Paragraphs>
  <Slides>31</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Microsoft_Research_Faculty_Summit_Template_PPT03_16x9</vt:lpstr>
      <vt:lpstr>White with Courier font for code slides</vt:lpstr>
      <vt:lpstr>Chart</vt:lpstr>
      <vt:lpstr>REAssess: Resources for Educational Assessment</vt:lpstr>
      <vt:lpstr>Outline</vt:lpstr>
      <vt:lpstr>Origins of the REAssess Project</vt:lpstr>
      <vt:lpstr>Goals of the REAssess Project</vt:lpstr>
      <vt:lpstr>Assessment Framework</vt:lpstr>
      <vt:lpstr>Assessment Framework</vt:lpstr>
      <vt:lpstr>Assessment Framework</vt:lpstr>
      <vt:lpstr>What is REAssess?</vt:lpstr>
      <vt:lpstr>What is REAssess?</vt:lpstr>
      <vt:lpstr>Slide 10</vt:lpstr>
      <vt:lpstr>Slide 11</vt:lpstr>
      <vt:lpstr>Slide 12</vt:lpstr>
      <vt:lpstr>Slide 13</vt:lpstr>
      <vt:lpstr>What is REAssess?</vt:lpstr>
      <vt:lpstr>Slide 15</vt:lpstr>
      <vt:lpstr>Slide 16</vt:lpstr>
      <vt:lpstr>What is REAssess?</vt:lpstr>
      <vt:lpstr>Slide 18</vt:lpstr>
      <vt:lpstr>What is REAssess?</vt:lpstr>
      <vt:lpstr>Slide 20</vt:lpstr>
      <vt:lpstr>Slide 21</vt:lpstr>
      <vt:lpstr>Slide 22</vt:lpstr>
      <vt:lpstr>Slide 23</vt:lpstr>
      <vt:lpstr>Slide 24</vt:lpstr>
      <vt:lpstr>Slide 25</vt:lpstr>
      <vt:lpstr>Which of these REAssess Features is Most Important to You?</vt:lpstr>
      <vt:lpstr>Under Which Circumstance Would You be Likely to Use the REAssess Multiple Choice Question Generator for Tests?</vt:lpstr>
      <vt:lpstr>How Would Student Access Change Your Level of Contribution of Materials?</vt:lpstr>
      <vt:lpstr>What Would be a Realistic way to have Separate Access for Faculty &amp; Students?</vt:lpstr>
      <vt:lpstr>Should REAssess Resources be Associated with Particular Textbooks or Publishers?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REAssess: Resources for Educational Assessment</dc:title>
  <dc:subject>Research Facility Summit</dc:subject>
  <dc:creator>Steve Tanimoto</dc:creator>
  <cp:keywords>Research Facility Summit</cp:keywords>
  <dc:description>Event Date: July 28 &amp; 29, 2008
Event Location: Redmond, WA</dc:description>
  <cp:lastModifiedBy/>
  <cp:revision>14</cp:revision>
  <dcterms:created xsi:type="dcterms:W3CDTF">2008-07-17T20:00:24Z</dcterms:created>
  <dcterms:modified xsi:type="dcterms:W3CDTF">2008-07-29T20:38:10Z</dcterms:modified>
  <cp:category>Educational Assessment</cp:category>
</cp:coreProperties>
</file>