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14"/>
  </p:notesMasterIdLst>
  <p:handoutMasterIdLst>
    <p:handoutMasterId r:id="rId15"/>
  </p:handoutMasterIdLst>
  <p:sldIdLst>
    <p:sldId id="256" r:id="rId3"/>
    <p:sldId id="257" r:id="rId4"/>
    <p:sldId id="296" r:id="rId5"/>
    <p:sldId id="297" r:id="rId6"/>
    <p:sldId id="298" r:id="rId7"/>
    <p:sldId id="299" r:id="rId8"/>
    <p:sldId id="300" r:id="rId9"/>
    <p:sldId id="301" r:id="rId10"/>
    <p:sldId id="302" r:id="rId11"/>
    <p:sldId id="303" r:id="rId12"/>
    <p:sldId id="304" r:id="rId13"/>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49" autoAdjust="0"/>
    <p:restoredTop sz="91300" autoAdjust="0"/>
  </p:normalViewPr>
  <p:slideViewPr>
    <p:cSldViewPr snapToGrid="0">
      <p:cViewPr varScale="1">
        <p:scale>
          <a:sx n="67" d="100"/>
          <a:sy n="67" d="100"/>
        </p:scale>
        <p:origin x="-102" y="-558"/>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7/31/2008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7/31/2008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7/31/2008 1:12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7/31/2008 1:12 PM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p>
            <a:fld id="{B7D02CC2-9B3A-4F43-A152-CECF3729EE5D}" type="slidenum">
              <a:rPr lang="en-GB"/>
              <a:pPr/>
              <a:t>7</a:t>
            </a:fld>
            <a:endParaRPr lang="en-GB"/>
          </a:p>
        </p:txBody>
      </p:sp>
      <p:sp>
        <p:nvSpPr>
          <p:cNvPr id="17411" name="Text Box 1"/>
          <p:cNvSpPr txBox="1">
            <a:spLocks noGrp="1" noRot="1" noChangeAspect="1" noChangeArrowheads="1"/>
          </p:cNvSpPr>
          <p:nvPr>
            <p:ph type="sldImg"/>
          </p:nvPr>
        </p:nvSpPr>
        <p:spPr>
          <a:xfrm>
            <a:off x="642938" y="914400"/>
            <a:ext cx="5570537" cy="3135313"/>
          </a:xfrm>
          <a:solidFill>
            <a:srgbClr val="FFFFFF"/>
          </a:solidFill>
          <a:ln>
            <a:solidFill>
              <a:srgbClr val="000000"/>
            </a:solidFill>
            <a:miter lim="800000"/>
          </a:ln>
        </p:spPr>
      </p:sp>
      <p:sp>
        <p:nvSpPr>
          <p:cNvPr id="17412" name="Text Box 2"/>
          <p:cNvSpPr txBox="1">
            <a:spLocks noGrp="1" noChangeArrowheads="1"/>
          </p:cNvSpPr>
          <p:nvPr>
            <p:ph type="body" idx="1"/>
          </p:nvPr>
        </p:nvSpPr>
        <p:spPr>
          <a:xfrm>
            <a:off x="1046350" y="4352637"/>
            <a:ext cx="4770904" cy="34795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40C15-6948-40A9-A262-5C25641F085E}"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3F614F-2469-4856-B925-26460B9CDD23}" type="slidenum">
              <a:rPr lang="en-US"/>
              <a:pPr/>
              <a:t>10</a:t>
            </a:fld>
            <a:endParaRPr lang="en-US"/>
          </a:p>
        </p:txBody>
      </p:sp>
      <p:sp>
        <p:nvSpPr>
          <p:cNvPr id="337922"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lIns="91429" tIns="45715" rIns="91429" bIns="45715" anchor="b"/>
          <a:lstStyle/>
          <a:p>
            <a:pPr algn="r" eaLnBrk="1" hangingPunct="1"/>
            <a:fld id="{EB57C4E6-09E1-4376-A0C1-EA8457BD41A4}" type="slidenum">
              <a:rPr lang="en-US" sz="1200" b="0">
                <a:solidFill>
                  <a:schemeClr val="tx1"/>
                </a:solidFill>
                <a:effectLst/>
                <a:latin typeface="Arial" pitchFamily="34" charset="0"/>
              </a:rPr>
              <a:pPr algn="r" eaLnBrk="1" hangingPunct="1"/>
              <a:t>10</a:t>
            </a:fld>
            <a:endParaRPr lang="en-US" sz="1200" b="0">
              <a:solidFill>
                <a:schemeClr val="tx1"/>
              </a:solidFill>
              <a:effectLst/>
              <a:latin typeface="Arial" pitchFamily="34" charset="0"/>
            </a:endParaRPr>
          </a:p>
        </p:txBody>
      </p:sp>
      <p:sp>
        <p:nvSpPr>
          <p:cNvPr id="337923" name="Rectangle 2"/>
          <p:cNvSpPr>
            <a:spLocks noGrp="1" noRot="1" noChangeAspect="1" noChangeArrowheads="1" noTextEdit="1"/>
          </p:cNvSpPr>
          <p:nvPr>
            <p:ph type="sldImg"/>
          </p:nvPr>
        </p:nvSpPr>
        <p:spPr>
          <a:xfrm>
            <a:off x="449263" y="706438"/>
            <a:ext cx="6018212" cy="3387725"/>
          </a:xfrm>
          <a:ln/>
        </p:spPr>
      </p:sp>
      <p:sp>
        <p:nvSpPr>
          <p:cNvPr id="337924" name="Rectangle 3"/>
          <p:cNvSpPr>
            <a:spLocks noGrp="1" noChangeArrowheads="1"/>
          </p:cNvSpPr>
          <p:nvPr>
            <p:ph type="body" idx="1"/>
          </p:nvPr>
        </p:nvSpPr>
        <p:spPr>
          <a:xfrm>
            <a:off x="930524" y="4376778"/>
            <a:ext cx="5036994" cy="4094546"/>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atom.research.microsoft.com/sensewebv3/sensormap"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research.microsoft.com/ur/us/fundingopps/rfps/SensorMap_RFP_Awards_2007.aspx"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oleObject" Target="../embeddings/oleObject1.bin"/><Relationship Id="rId12"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image" Target="../media/image23.jpe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01574" y="1295400"/>
            <a:ext cx="5891265" cy="1181862"/>
          </a:xfrm>
        </p:spPr>
        <p:txBody>
          <a:bodyPr/>
          <a:lstStyle/>
          <a:p>
            <a:pPr fontAlgn="ctr">
              <a:lnSpc>
                <a:spcPct val="80000"/>
              </a:lnSpc>
              <a:buClr>
                <a:srgbClr val="000099"/>
              </a:buClr>
              <a:buFont typeface="Wingdings" pitchFamily="2" charset="2"/>
              <a:buChar char="v"/>
            </a:pPr>
            <a:r>
              <a:rPr lang="en-US" sz="2000" dirty="0"/>
              <a:t>Research</a:t>
            </a:r>
          </a:p>
          <a:p>
            <a:pPr lvl="1" fontAlgn="ctr">
              <a:lnSpc>
                <a:spcPct val="80000"/>
              </a:lnSpc>
              <a:buClr>
                <a:srgbClr val="000099"/>
              </a:buClr>
              <a:buFont typeface="Wingdings" pitchFamily="2" charset="2"/>
              <a:buChar char="§"/>
            </a:pPr>
            <a:r>
              <a:rPr lang="en-US" sz="1600" dirty="0"/>
              <a:t>Sensor grid architecture for the integration of sensor networks and grid computing.</a:t>
            </a:r>
          </a:p>
          <a:p>
            <a:pPr lvl="1" fontAlgn="ctr">
              <a:lnSpc>
                <a:spcPct val="80000"/>
              </a:lnSpc>
              <a:buClr>
                <a:srgbClr val="000099"/>
              </a:buClr>
              <a:buFont typeface="Wingdings" pitchFamily="2" charset="2"/>
              <a:buChar char="§"/>
            </a:pPr>
            <a:r>
              <a:rPr lang="en-US" sz="1600" dirty="0"/>
              <a:t>Service-oriented middleware design for sensor grids.</a:t>
            </a:r>
          </a:p>
          <a:p>
            <a:pPr lvl="1" fontAlgn="ctr">
              <a:lnSpc>
                <a:spcPct val="80000"/>
              </a:lnSpc>
              <a:buClr>
                <a:srgbClr val="000099"/>
              </a:buClr>
              <a:buFont typeface="Wingdings" pitchFamily="2" charset="2"/>
              <a:buChar char="§"/>
            </a:pPr>
            <a:r>
              <a:rPr lang="en-GB" sz="1600" dirty="0"/>
              <a:t>Data management techniques for sensor grids.</a:t>
            </a:r>
            <a:endParaRPr lang="en-US" sz="1600" dirty="0"/>
          </a:p>
        </p:txBody>
      </p:sp>
      <p:pic>
        <p:nvPicPr>
          <p:cNvPr id="336900" name="Picture 2"/>
          <p:cNvPicPr>
            <a:picLocks noChangeAspect="1" noChangeArrowheads="1"/>
          </p:cNvPicPr>
          <p:nvPr/>
        </p:nvPicPr>
        <p:blipFill>
          <a:blip r:embed="rId3" cstate="print"/>
          <a:srcRect l="6290" t="14151" b="7233"/>
          <a:stretch>
            <a:fillRect/>
          </a:stretch>
        </p:blipFill>
        <p:spPr bwMode="auto">
          <a:xfrm>
            <a:off x="4469236" y="4108450"/>
            <a:ext cx="3555074" cy="1790700"/>
          </a:xfrm>
          <a:prstGeom prst="rect">
            <a:avLst/>
          </a:prstGeom>
          <a:noFill/>
          <a:ln w="9525">
            <a:solidFill>
              <a:schemeClr val="accent1"/>
            </a:solidFill>
            <a:miter lim="800000"/>
            <a:headEnd/>
            <a:tailEnd/>
          </a:ln>
        </p:spPr>
      </p:pic>
      <p:sp>
        <p:nvSpPr>
          <p:cNvPr id="15" name="TextBox 14"/>
          <p:cNvSpPr txBox="1"/>
          <p:nvPr/>
        </p:nvSpPr>
        <p:spPr>
          <a:xfrm>
            <a:off x="4752795" y="5899151"/>
            <a:ext cx="2535822" cy="276999"/>
          </a:xfrm>
          <a:prstGeom prst="rect">
            <a:avLst/>
          </a:prstGeom>
          <a:noFill/>
        </p:spPr>
        <p:txBody>
          <a:bodyPr wrap="none">
            <a:spAutoFit/>
          </a:bodyPr>
          <a:lstStyle/>
          <a:p>
            <a:r>
              <a:rPr lang="en-US" sz="1200" dirty="0">
                <a:solidFill>
                  <a:schemeClr val="bg1"/>
                </a:solidFill>
                <a:effectLst>
                  <a:outerShdw blurRad="38100" dist="38100" dir="2700000" algn="tl">
                    <a:srgbClr val="C0C0C0"/>
                  </a:outerShdw>
                </a:effectLst>
                <a:latin typeface="Arial" pitchFamily="34" charset="0"/>
              </a:rPr>
              <a:t>(b) Sumatran </a:t>
            </a:r>
            <a:r>
              <a:rPr lang="en-US" sz="1200" dirty="0" err="1">
                <a:solidFill>
                  <a:schemeClr val="bg1"/>
                </a:solidFill>
                <a:effectLst>
                  <a:outerShdw blurRad="38100" dist="38100" dir="2700000" algn="tl">
                    <a:srgbClr val="C0C0C0"/>
                  </a:outerShdw>
                </a:effectLst>
                <a:latin typeface="Arial" pitchFamily="34" charset="0"/>
              </a:rPr>
              <a:t>cGPS</a:t>
            </a:r>
            <a:r>
              <a:rPr lang="en-US" sz="1200" dirty="0">
                <a:solidFill>
                  <a:schemeClr val="bg1"/>
                </a:solidFill>
                <a:effectLst>
                  <a:outerShdw blurRad="38100" dist="38100" dir="2700000" algn="tl">
                    <a:srgbClr val="C0C0C0"/>
                  </a:outerShdw>
                </a:effectLst>
                <a:latin typeface="Arial" pitchFamily="34" charset="0"/>
              </a:rPr>
              <a:t> Array (</a:t>
            </a:r>
            <a:r>
              <a:rPr lang="en-US" sz="1200" dirty="0" err="1">
                <a:solidFill>
                  <a:schemeClr val="bg1"/>
                </a:solidFill>
                <a:effectLst>
                  <a:outerShdw blurRad="38100" dist="38100" dir="2700000" algn="tl">
                    <a:srgbClr val="C0C0C0"/>
                  </a:outerShdw>
                </a:effectLst>
                <a:latin typeface="Arial" pitchFamily="34" charset="0"/>
              </a:rPr>
              <a:t>SuGAr</a:t>
            </a:r>
            <a:r>
              <a:rPr lang="en-US" sz="1200" dirty="0">
                <a:solidFill>
                  <a:schemeClr val="bg1"/>
                </a:solidFill>
                <a:effectLst>
                  <a:outerShdw blurRad="38100" dist="38100" dir="2700000" algn="tl">
                    <a:srgbClr val="C0C0C0"/>
                  </a:outerShdw>
                </a:effectLst>
                <a:latin typeface="Arial" pitchFamily="34" charset="0"/>
              </a:rPr>
              <a:t>)</a:t>
            </a:r>
          </a:p>
        </p:txBody>
      </p:sp>
      <p:pic>
        <p:nvPicPr>
          <p:cNvPr id="336902" name="Picture 2"/>
          <p:cNvPicPr>
            <a:picLocks noChangeAspect="1" noChangeArrowheads="1"/>
          </p:cNvPicPr>
          <p:nvPr/>
        </p:nvPicPr>
        <p:blipFill>
          <a:blip r:embed="rId4" cstate="print"/>
          <a:srcRect l="18681" t="15109" r="2554" b="14835"/>
          <a:stretch>
            <a:fillRect/>
          </a:stretch>
        </p:blipFill>
        <p:spPr bwMode="auto">
          <a:xfrm>
            <a:off x="8430604" y="4038600"/>
            <a:ext cx="3351927" cy="1860550"/>
          </a:xfrm>
          <a:prstGeom prst="rect">
            <a:avLst/>
          </a:prstGeom>
          <a:noFill/>
          <a:ln w="9525">
            <a:solidFill>
              <a:schemeClr val="accent1"/>
            </a:solidFill>
            <a:miter lim="800000"/>
            <a:headEnd/>
            <a:tailEnd/>
          </a:ln>
        </p:spPr>
      </p:pic>
      <p:sp>
        <p:nvSpPr>
          <p:cNvPr id="17" name="TextBox 16"/>
          <p:cNvSpPr txBox="1"/>
          <p:nvPr/>
        </p:nvSpPr>
        <p:spPr>
          <a:xfrm>
            <a:off x="8481391" y="5899151"/>
            <a:ext cx="2702535" cy="276999"/>
          </a:xfrm>
          <a:prstGeom prst="rect">
            <a:avLst/>
          </a:prstGeom>
          <a:noFill/>
        </p:spPr>
        <p:txBody>
          <a:bodyPr wrap="none">
            <a:spAutoFit/>
          </a:bodyPr>
          <a:lstStyle/>
          <a:p>
            <a:r>
              <a:rPr lang="en-US" sz="1200" dirty="0">
                <a:solidFill>
                  <a:schemeClr val="bg1"/>
                </a:solidFill>
                <a:effectLst>
                  <a:outerShdw blurRad="38100" dist="38100" dir="2700000" algn="tl">
                    <a:srgbClr val="C0C0C0"/>
                  </a:outerShdw>
                </a:effectLst>
                <a:latin typeface="Arial" pitchFamily="34" charset="0"/>
              </a:rPr>
              <a:t>(c) APEC Environmental Sensor Grid</a:t>
            </a:r>
          </a:p>
        </p:txBody>
      </p:sp>
      <p:pic>
        <p:nvPicPr>
          <p:cNvPr id="336904" name="Picture 4"/>
          <p:cNvPicPr>
            <a:picLocks noChangeAspect="1" noChangeArrowheads="1"/>
          </p:cNvPicPr>
          <p:nvPr/>
        </p:nvPicPr>
        <p:blipFill>
          <a:blip r:embed="rId5" cstate="print"/>
          <a:srcRect/>
          <a:stretch>
            <a:fillRect/>
          </a:stretch>
        </p:blipFill>
        <p:spPr bwMode="auto">
          <a:xfrm>
            <a:off x="609442" y="3124200"/>
            <a:ext cx="1419914" cy="869950"/>
          </a:xfrm>
          <a:prstGeom prst="rect">
            <a:avLst/>
          </a:prstGeom>
          <a:noFill/>
          <a:ln w="9525">
            <a:noFill/>
            <a:miter lim="800000"/>
            <a:headEnd/>
            <a:tailEnd/>
          </a:ln>
        </p:spPr>
      </p:pic>
      <p:pic>
        <p:nvPicPr>
          <p:cNvPr id="336905" name="Picture 5"/>
          <p:cNvPicPr>
            <a:picLocks noChangeAspect="1" noChangeArrowheads="1"/>
          </p:cNvPicPr>
          <p:nvPr/>
        </p:nvPicPr>
        <p:blipFill>
          <a:blip r:embed="rId6" cstate="print"/>
          <a:srcRect/>
          <a:stretch>
            <a:fillRect/>
          </a:stretch>
        </p:blipFill>
        <p:spPr bwMode="auto">
          <a:xfrm>
            <a:off x="5383399" y="3232150"/>
            <a:ext cx="1637873" cy="685800"/>
          </a:xfrm>
          <a:prstGeom prst="rect">
            <a:avLst/>
          </a:prstGeom>
          <a:noFill/>
          <a:ln w="9525">
            <a:noFill/>
            <a:miter lim="800000"/>
            <a:headEnd/>
            <a:tailEnd/>
          </a:ln>
        </p:spPr>
      </p:pic>
      <p:pic>
        <p:nvPicPr>
          <p:cNvPr id="336906" name="Picture 6"/>
          <p:cNvPicPr>
            <a:picLocks noChangeAspect="1" noChangeArrowheads="1"/>
          </p:cNvPicPr>
          <p:nvPr/>
        </p:nvPicPr>
        <p:blipFill>
          <a:blip r:embed="rId7"/>
          <a:srcRect/>
          <a:stretch>
            <a:fillRect/>
          </a:stretch>
        </p:blipFill>
        <p:spPr bwMode="auto">
          <a:xfrm>
            <a:off x="9852634" y="3460750"/>
            <a:ext cx="1853717" cy="457200"/>
          </a:xfrm>
          <a:prstGeom prst="rect">
            <a:avLst/>
          </a:prstGeom>
          <a:noFill/>
          <a:ln w="9525">
            <a:noFill/>
            <a:miter lim="800000"/>
            <a:headEnd/>
            <a:tailEnd/>
          </a:ln>
        </p:spPr>
      </p:pic>
      <p:pic>
        <p:nvPicPr>
          <p:cNvPr id="336907" name="Picture 9"/>
          <p:cNvPicPr>
            <a:picLocks noChangeAspect="1" noChangeArrowheads="1"/>
          </p:cNvPicPr>
          <p:nvPr/>
        </p:nvPicPr>
        <p:blipFill>
          <a:blip r:embed="rId8"/>
          <a:srcRect/>
          <a:stretch>
            <a:fillRect/>
          </a:stretch>
        </p:blipFill>
        <p:spPr bwMode="auto">
          <a:xfrm>
            <a:off x="8329031" y="3460750"/>
            <a:ext cx="1434726" cy="457200"/>
          </a:xfrm>
          <a:prstGeom prst="rect">
            <a:avLst/>
          </a:prstGeom>
          <a:noFill/>
          <a:ln w="9525">
            <a:noFill/>
            <a:miter lim="800000"/>
            <a:headEnd/>
            <a:tailEnd/>
          </a:ln>
        </p:spPr>
      </p:pic>
      <p:pic>
        <p:nvPicPr>
          <p:cNvPr id="336908" name="Picture 2"/>
          <p:cNvPicPr>
            <a:picLocks noChangeAspect="1" noChangeArrowheads="1"/>
          </p:cNvPicPr>
          <p:nvPr/>
        </p:nvPicPr>
        <p:blipFill>
          <a:blip r:embed="rId9" cstate="print"/>
          <a:srcRect l="3548" t="16129" b="6451"/>
          <a:stretch>
            <a:fillRect/>
          </a:stretch>
        </p:blipFill>
        <p:spPr bwMode="auto">
          <a:xfrm>
            <a:off x="355508" y="4113214"/>
            <a:ext cx="3707434" cy="1785937"/>
          </a:xfrm>
          <a:prstGeom prst="rect">
            <a:avLst/>
          </a:prstGeom>
          <a:noFill/>
          <a:ln w="9525">
            <a:noFill/>
            <a:miter lim="800000"/>
            <a:headEnd/>
            <a:tailEnd/>
          </a:ln>
        </p:spPr>
      </p:pic>
      <p:sp>
        <p:nvSpPr>
          <p:cNvPr id="336909" name="TextBox 22"/>
          <p:cNvSpPr txBox="1">
            <a:spLocks noChangeArrowheads="1"/>
          </p:cNvSpPr>
          <p:nvPr/>
        </p:nvSpPr>
        <p:spPr bwMode="auto">
          <a:xfrm>
            <a:off x="711015" y="5899151"/>
            <a:ext cx="2554354" cy="276999"/>
          </a:xfrm>
          <a:prstGeom prst="rect">
            <a:avLst/>
          </a:prstGeom>
          <a:noFill/>
          <a:ln w="9525">
            <a:noFill/>
            <a:miter lim="800000"/>
            <a:headEnd/>
            <a:tailEnd/>
          </a:ln>
        </p:spPr>
        <p:txBody>
          <a:bodyPr wrap="none">
            <a:spAutoFit/>
          </a:bodyPr>
          <a:lstStyle/>
          <a:p>
            <a:r>
              <a:rPr lang="en-US" sz="1200" dirty="0">
                <a:solidFill>
                  <a:schemeClr val="bg1"/>
                </a:solidFill>
                <a:effectLst/>
                <a:latin typeface="Arial" pitchFamily="34" charset="0"/>
              </a:rPr>
              <a:t>(a) National Weather Study Project</a:t>
            </a:r>
          </a:p>
        </p:txBody>
      </p:sp>
      <p:pic>
        <p:nvPicPr>
          <p:cNvPr id="336910" name="Picture 22"/>
          <p:cNvPicPr>
            <a:picLocks noChangeAspect="1" noChangeArrowheads="1"/>
          </p:cNvPicPr>
          <p:nvPr/>
        </p:nvPicPr>
        <p:blipFill>
          <a:blip r:embed="rId10"/>
          <a:srcRect/>
          <a:stretch>
            <a:fillRect/>
          </a:stretch>
        </p:blipFill>
        <p:spPr bwMode="auto">
          <a:xfrm>
            <a:off x="2437766" y="3173413"/>
            <a:ext cx="1214650" cy="811212"/>
          </a:xfrm>
          <a:prstGeom prst="rect">
            <a:avLst/>
          </a:prstGeom>
          <a:noFill/>
          <a:ln w="9525">
            <a:noFill/>
            <a:miter lim="800000"/>
            <a:headEnd/>
            <a:tailEnd/>
          </a:ln>
        </p:spPr>
      </p:pic>
      <p:sp>
        <p:nvSpPr>
          <p:cNvPr id="336911" name="Rectangle 15"/>
          <p:cNvSpPr>
            <a:spLocks noChangeArrowheads="1"/>
          </p:cNvSpPr>
          <p:nvPr/>
        </p:nvSpPr>
        <p:spPr bwMode="auto">
          <a:xfrm>
            <a:off x="609441" y="402777"/>
            <a:ext cx="10969943" cy="609600"/>
          </a:xfrm>
          <a:prstGeom prst="rect">
            <a:avLst/>
          </a:prstGeom>
          <a:noFill/>
          <a:ln w="9525">
            <a:noFill/>
            <a:miter lim="800000"/>
            <a:headEnd/>
            <a:tailEnd/>
          </a:ln>
          <a:effectLst/>
        </p:spPr>
        <p:txBody>
          <a:bodyPr anchor="ctr"/>
          <a:lstStyle/>
          <a:p>
            <a:pPr algn="ctr" eaLnBrk="1" hangingPunct="1"/>
            <a:r>
              <a:rPr lang="en-US" sz="3200" dirty="0">
                <a:effectLst>
                  <a:outerShdw blurRad="38100" dist="38100" dir="2700000" algn="tl">
                    <a:srgbClr val="C0C0C0"/>
                  </a:outerShdw>
                </a:effectLst>
                <a:latin typeface="Arial" pitchFamily="34" charset="0"/>
              </a:rPr>
              <a:t>National Weather Sensor Grid</a:t>
            </a:r>
          </a:p>
        </p:txBody>
      </p:sp>
      <p:sp>
        <p:nvSpPr>
          <p:cNvPr id="2" name="Content Placeholder 6"/>
          <p:cNvSpPr>
            <a:spLocks/>
          </p:cNvSpPr>
          <p:nvPr/>
        </p:nvSpPr>
        <p:spPr bwMode="auto">
          <a:xfrm>
            <a:off x="6094413" y="1295400"/>
            <a:ext cx="5891265" cy="2133600"/>
          </a:xfrm>
          <a:prstGeom prst="rect">
            <a:avLst/>
          </a:prstGeom>
          <a:noFill/>
          <a:ln w="9525">
            <a:noFill/>
            <a:miter lim="800000"/>
            <a:headEnd/>
            <a:tailEnd/>
          </a:ln>
        </p:spPr>
        <p:txBody>
          <a:bodyPr/>
          <a:lstStyle/>
          <a:p>
            <a:pPr marL="342900" indent="-342900" eaLnBrk="1" fontAlgn="ctr" hangingPunct="1">
              <a:lnSpc>
                <a:spcPct val="80000"/>
              </a:lnSpc>
              <a:spcBef>
                <a:spcPct val="20000"/>
              </a:spcBef>
              <a:buClr>
                <a:srgbClr val="000099"/>
              </a:buClr>
              <a:buSzPct val="75000"/>
              <a:buFont typeface="Wingdings" pitchFamily="2" charset="2"/>
              <a:buChar char="v"/>
            </a:pPr>
            <a:r>
              <a:rPr lang="en-US" sz="2000" b="0" dirty="0" smtClean="0">
                <a:solidFill>
                  <a:schemeClr val="bg1"/>
                </a:solidFill>
                <a:effectLst/>
                <a:latin typeface="Arial" pitchFamily="34" charset="0"/>
              </a:rPr>
              <a:t>Integration with </a:t>
            </a:r>
            <a:r>
              <a:rPr lang="en-US" sz="2000" b="0" dirty="0" err="1" smtClean="0">
                <a:solidFill>
                  <a:schemeClr val="bg1"/>
                </a:solidFill>
                <a:effectLst/>
                <a:latin typeface="Arial" pitchFamily="34" charset="0"/>
              </a:rPr>
              <a:t>SensorMap</a:t>
            </a:r>
            <a:endParaRPr lang="en-US" sz="2000" b="0" dirty="0">
              <a:solidFill>
                <a:schemeClr val="bg1"/>
              </a:solidFill>
              <a:effectLst/>
              <a:latin typeface="Arial" pitchFamily="34" charset="0"/>
            </a:endParaRPr>
          </a:p>
          <a:p>
            <a:pPr marL="742950" lvl="1" indent="-285750" eaLnBrk="1" fontAlgn="ctr" hangingPunct="1">
              <a:lnSpc>
                <a:spcPct val="80000"/>
              </a:lnSpc>
              <a:spcBef>
                <a:spcPct val="20000"/>
              </a:spcBef>
              <a:buClr>
                <a:srgbClr val="000099"/>
              </a:buClr>
              <a:buSzPct val="80000"/>
              <a:buFont typeface="Wingdings" pitchFamily="2" charset="2"/>
              <a:buChar char="§"/>
            </a:pPr>
            <a:r>
              <a:rPr lang="en-US" sz="1600" b="0" dirty="0">
                <a:solidFill>
                  <a:schemeClr val="bg1"/>
                </a:solidFill>
                <a:effectLst/>
                <a:latin typeface="Arial" pitchFamily="34" charset="0"/>
              </a:rPr>
              <a:t>Helped to define the weather multi-modal sensor type and icon.</a:t>
            </a:r>
          </a:p>
          <a:p>
            <a:pPr marL="742950" lvl="1" indent="-285750" eaLnBrk="1" fontAlgn="ctr" hangingPunct="1">
              <a:lnSpc>
                <a:spcPct val="80000"/>
              </a:lnSpc>
              <a:spcBef>
                <a:spcPct val="20000"/>
              </a:spcBef>
              <a:buClr>
                <a:srgbClr val="000099"/>
              </a:buClr>
              <a:buSzPct val="80000"/>
              <a:buFont typeface="Wingdings" pitchFamily="2" charset="2"/>
              <a:buChar char="§"/>
            </a:pPr>
            <a:r>
              <a:rPr lang="en-US" sz="1600" b="0" dirty="0">
                <a:solidFill>
                  <a:schemeClr val="bg1"/>
                </a:solidFill>
                <a:effectLst/>
                <a:latin typeface="Arial" pitchFamily="34" charset="0"/>
              </a:rPr>
              <a:t>Developed tools for publishing sensors on </a:t>
            </a:r>
            <a:r>
              <a:rPr lang="en-US" sz="1600" b="0" dirty="0" err="1">
                <a:solidFill>
                  <a:schemeClr val="bg1"/>
                </a:solidFill>
                <a:effectLst/>
                <a:latin typeface="Arial" pitchFamily="34" charset="0"/>
              </a:rPr>
              <a:t>SensorMap</a:t>
            </a:r>
            <a:r>
              <a:rPr lang="en-US" sz="1600" b="0" dirty="0">
                <a:solidFill>
                  <a:schemeClr val="bg1"/>
                </a:solidFill>
                <a:effectLst/>
                <a:latin typeface="Arial" pitchFamily="34" charset="0"/>
              </a:rPr>
              <a:t>.</a:t>
            </a:r>
          </a:p>
          <a:p>
            <a:pPr marL="742950" lvl="1" indent="-285750" eaLnBrk="1" fontAlgn="ctr" hangingPunct="1">
              <a:lnSpc>
                <a:spcPct val="80000"/>
              </a:lnSpc>
              <a:spcBef>
                <a:spcPct val="20000"/>
              </a:spcBef>
              <a:buClr>
                <a:srgbClr val="000099"/>
              </a:buClr>
              <a:buSzPct val="80000"/>
              <a:buFont typeface="Wingdings" pitchFamily="2" charset="2"/>
              <a:buChar char="§"/>
            </a:pPr>
            <a:r>
              <a:rPr lang="en-US" sz="1600" b="0" dirty="0">
                <a:solidFill>
                  <a:schemeClr val="bg1"/>
                </a:solidFill>
                <a:effectLst/>
                <a:latin typeface="Arial" pitchFamily="34" charset="0"/>
              </a:rPr>
              <a:t>Published the sensors deployed in several large-scale environmental monitoring projects on </a:t>
            </a:r>
            <a:r>
              <a:rPr lang="en-US" sz="1600" b="0" dirty="0" err="1">
                <a:solidFill>
                  <a:schemeClr val="bg1"/>
                </a:solidFill>
                <a:effectLst/>
                <a:latin typeface="Arial" pitchFamily="34" charset="0"/>
              </a:rPr>
              <a:t>SensorMap</a:t>
            </a:r>
            <a:r>
              <a:rPr lang="en-US" sz="1600" b="0" dirty="0">
                <a:solidFill>
                  <a:schemeClr val="bg1"/>
                </a:solidFill>
                <a:effectLst/>
                <a:latin typeface="Arial" pitchFamily="34" charset="0"/>
              </a:rPr>
              <a:t>.</a:t>
            </a:r>
          </a:p>
        </p:txBody>
      </p:sp>
      <p:sp>
        <p:nvSpPr>
          <p:cNvPr id="3" name="Content Placeholder 6"/>
          <p:cNvSpPr>
            <a:spLocks/>
          </p:cNvSpPr>
          <p:nvPr/>
        </p:nvSpPr>
        <p:spPr bwMode="auto">
          <a:xfrm>
            <a:off x="703943" y="6458853"/>
            <a:ext cx="11180162" cy="228600"/>
          </a:xfrm>
          <a:prstGeom prst="rect">
            <a:avLst/>
          </a:prstGeom>
          <a:noFill/>
          <a:ln w="9525">
            <a:noFill/>
            <a:miter lim="800000"/>
            <a:headEnd/>
            <a:tailEnd/>
          </a:ln>
          <a:effectLst/>
        </p:spPr>
        <p:txBody>
          <a:bodyPr/>
          <a:lstStyle/>
          <a:p>
            <a:pPr marL="342900" indent="-342900" fontAlgn="ctr">
              <a:lnSpc>
                <a:spcPct val="80000"/>
              </a:lnSpc>
              <a:spcBef>
                <a:spcPct val="20000"/>
              </a:spcBef>
              <a:buClr>
                <a:srgbClr val="000099"/>
              </a:buClr>
              <a:buSzPct val="75000"/>
            </a:pPr>
            <a:r>
              <a:rPr lang="en-US" sz="1200" dirty="0" smtClean="0">
                <a:solidFill>
                  <a:schemeClr val="bg1"/>
                </a:solidFill>
              </a:rPr>
              <a:t>Source: </a:t>
            </a:r>
            <a:r>
              <a:rPr lang="en-US" sz="1200" b="0" dirty="0" smtClean="0">
                <a:solidFill>
                  <a:schemeClr val="bg1"/>
                </a:solidFill>
                <a:effectLst/>
                <a:latin typeface="Arial" pitchFamily="34" charset="0"/>
              </a:rPr>
              <a:t>Hock </a:t>
            </a:r>
            <a:r>
              <a:rPr lang="en-US" sz="1200" b="0" dirty="0">
                <a:solidFill>
                  <a:schemeClr val="bg1"/>
                </a:solidFill>
                <a:effectLst/>
                <a:latin typeface="Arial" pitchFamily="34" charset="0"/>
              </a:rPr>
              <a:t>Beng Lim (PI), </a:t>
            </a:r>
            <a:r>
              <a:rPr lang="en-US" sz="1200" b="0" dirty="0" err="1">
                <a:solidFill>
                  <a:schemeClr val="bg1"/>
                </a:solidFill>
                <a:effectLst/>
                <a:latin typeface="Arial" pitchFamily="34" charset="0"/>
              </a:rPr>
              <a:t>Wenqiang</a:t>
            </a:r>
            <a:r>
              <a:rPr lang="en-US" sz="1200" b="0" dirty="0">
                <a:solidFill>
                  <a:schemeClr val="bg1"/>
                </a:solidFill>
                <a:effectLst/>
                <a:latin typeface="Arial" pitchFamily="34" charset="0"/>
              </a:rPr>
              <a:t> Wang, </a:t>
            </a:r>
            <a:r>
              <a:rPr lang="en-US" sz="1200" b="0" dirty="0" err="1">
                <a:solidFill>
                  <a:schemeClr val="bg1"/>
                </a:solidFill>
                <a:effectLst/>
                <a:latin typeface="Arial" pitchFamily="34" charset="0"/>
              </a:rPr>
              <a:t>Mudasser</a:t>
            </a:r>
            <a:r>
              <a:rPr lang="en-US" sz="1200" b="0" dirty="0">
                <a:solidFill>
                  <a:schemeClr val="bg1"/>
                </a:solidFill>
                <a:effectLst/>
                <a:latin typeface="Arial" pitchFamily="34" charset="0"/>
              </a:rPr>
              <a:t> </a:t>
            </a:r>
            <a:r>
              <a:rPr lang="en-US" sz="1200" b="0" dirty="0" err="1">
                <a:solidFill>
                  <a:schemeClr val="bg1"/>
                </a:solidFill>
                <a:effectLst/>
                <a:latin typeface="Arial" pitchFamily="34" charset="0"/>
              </a:rPr>
              <a:t>Iqbal</a:t>
            </a:r>
            <a:r>
              <a:rPr lang="en-US" sz="1200" b="0" dirty="0">
                <a:solidFill>
                  <a:schemeClr val="bg1"/>
                </a:solidFill>
                <a:effectLst/>
                <a:latin typeface="Arial" pitchFamily="34" charset="0"/>
              </a:rPr>
              <a:t>, </a:t>
            </a:r>
            <a:r>
              <a:rPr lang="en-US" sz="1200" b="0" dirty="0" err="1">
                <a:solidFill>
                  <a:schemeClr val="bg1"/>
                </a:solidFill>
                <a:effectLst/>
                <a:latin typeface="Arial" pitchFamily="34" charset="0"/>
              </a:rPr>
              <a:t>Yuxia</a:t>
            </a:r>
            <a:r>
              <a:rPr lang="en-US" sz="1200" b="0" dirty="0">
                <a:solidFill>
                  <a:schemeClr val="bg1"/>
                </a:solidFill>
                <a:effectLst/>
                <a:latin typeface="Arial" pitchFamily="34" charset="0"/>
              </a:rPr>
              <a:t> </a:t>
            </a:r>
            <a:r>
              <a:rPr lang="en-US" sz="1200" b="0" dirty="0" smtClean="0">
                <a:solidFill>
                  <a:schemeClr val="bg1"/>
                </a:solidFill>
                <a:effectLst/>
                <a:latin typeface="Arial" pitchFamily="34" charset="0"/>
              </a:rPr>
              <a:t>Yao, </a:t>
            </a:r>
            <a:r>
              <a:rPr lang="en-US" sz="1200" b="0" dirty="0" err="1" smtClean="0">
                <a:solidFill>
                  <a:schemeClr val="bg1"/>
                </a:solidFill>
                <a:effectLst/>
                <a:latin typeface="Arial" pitchFamily="34" charset="0"/>
              </a:rPr>
              <a:t>Nanyang</a:t>
            </a:r>
            <a:r>
              <a:rPr lang="en-US" sz="1200" b="0" dirty="0" smtClean="0">
                <a:solidFill>
                  <a:schemeClr val="bg1"/>
                </a:solidFill>
                <a:effectLst/>
                <a:latin typeface="Arial" pitchFamily="34" charset="0"/>
              </a:rPr>
              <a:t> Technological University, Singapore.      </a:t>
            </a:r>
            <a:r>
              <a:rPr lang="en-US" sz="1200" dirty="0" smtClean="0">
                <a:solidFill>
                  <a:schemeClr val="bg1"/>
                </a:solidFill>
              </a:rPr>
              <a:t>http://www.ntu.edu.sg/intellisys</a:t>
            </a:r>
          </a:p>
          <a:p>
            <a:pPr marL="342900" indent="-342900" eaLnBrk="1" fontAlgn="ctr" hangingPunct="1">
              <a:lnSpc>
                <a:spcPct val="80000"/>
              </a:lnSpc>
              <a:spcBef>
                <a:spcPct val="20000"/>
              </a:spcBef>
              <a:buClr>
                <a:srgbClr val="000099"/>
              </a:buClr>
              <a:buSzPct val="75000"/>
              <a:buFont typeface="Wingdings" pitchFamily="2" charset="2"/>
              <a:buNone/>
            </a:pPr>
            <a:endParaRPr lang="en-US" sz="1200" b="0" dirty="0">
              <a:solidFill>
                <a:schemeClr val="bg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Event detection and notification, </a:t>
            </a:r>
            <a:r>
              <a:rPr lang="en-US" dirty="0" err="1" smtClean="0"/>
              <a:t>Magda</a:t>
            </a:r>
            <a:r>
              <a:rPr lang="en-US" dirty="0" smtClean="0"/>
              <a:t> Balazinska, UW</a:t>
            </a:r>
          </a:p>
          <a:p>
            <a:r>
              <a:rPr lang="en-US" dirty="0" smtClean="0"/>
              <a:t>Participatory </a:t>
            </a:r>
            <a:r>
              <a:rPr lang="en-US" dirty="0" err="1" smtClean="0"/>
              <a:t>SensorWeb</a:t>
            </a:r>
            <a:r>
              <a:rPr lang="en-US" dirty="0" smtClean="0"/>
              <a:t>, Tarek Abdelzaher, UIUC</a:t>
            </a:r>
          </a:p>
          <a:p>
            <a:r>
              <a:rPr lang="en-US" dirty="0" err="1" smtClean="0"/>
              <a:t>SwissEx</a:t>
            </a:r>
            <a:r>
              <a:rPr lang="en-US" dirty="0" smtClean="0"/>
              <a:t>, Sebastian Michel, EPFL </a:t>
            </a:r>
          </a:p>
          <a:p>
            <a:r>
              <a:rPr lang="en-US" dirty="0" err="1" smtClean="0"/>
              <a:t>SenseWeb</a:t>
            </a:r>
            <a:r>
              <a:rPr lang="en-US" dirty="0" smtClean="0"/>
              <a:t>/</a:t>
            </a:r>
            <a:r>
              <a:rPr lang="en-US" dirty="0" err="1" smtClean="0"/>
              <a:t>SensorMap</a:t>
            </a:r>
            <a:r>
              <a:rPr lang="en-US" dirty="0" smtClean="0"/>
              <a:t>, Liqian Luo, MSR</a:t>
            </a:r>
          </a:p>
          <a:p>
            <a:r>
              <a:rPr lang="en-US" dirty="0" smtClean="0"/>
              <a:t>Catalog scientific data, Bora Beran, MSR</a:t>
            </a:r>
          </a:p>
          <a:p>
            <a:r>
              <a:rPr lang="en-US" dirty="0" smtClean="0"/>
              <a:t>Manage meta data, Prashant Doshi, U Georgia</a:t>
            </a:r>
          </a:p>
          <a:p>
            <a:r>
              <a:rPr lang="en-US" dirty="0" smtClean="0"/>
              <a:t>Virtual Earth, Evelyne Viegas/Bill Chen, Microsoft </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Panel: Browsing the Physical World in Real-Time</a:t>
            </a:r>
            <a:endParaRPr/>
          </a:p>
        </p:txBody>
      </p:sp>
      <p:sp>
        <p:nvSpPr>
          <p:cNvPr id="3" name="Subtitle 2"/>
          <p:cNvSpPr>
            <a:spLocks noGrp="1"/>
          </p:cNvSpPr>
          <p:nvPr>
            <p:ph type="subTitle" idx="1"/>
          </p:nvPr>
        </p:nvSpPr>
        <p:spPr>
          <a:xfrm>
            <a:off x="973138" y="4344988"/>
            <a:ext cx="10239375" cy="461962"/>
          </a:xfrm>
        </p:spPr>
        <p:txBody>
          <a:bodyPr rtlCol="0"/>
          <a:lstStyle/>
          <a:p>
            <a:pPr defTabSz="914363" fontAlgn="auto">
              <a:spcAft>
                <a:spcPts val="0"/>
              </a:spcAft>
              <a:defRPr/>
            </a:pPr>
            <a:r>
              <a:rPr lang="en-US" dirty="0" smtClean="0"/>
              <a:t>Feng Zhao and Stewart Tansley</a:t>
            </a:r>
          </a:p>
          <a:p>
            <a:pPr defTabSz="914363" fontAlgn="auto">
              <a:spcAft>
                <a:spcPts val="0"/>
              </a:spcAft>
              <a:defRPr/>
            </a:pPr>
            <a:r>
              <a:rPr lang="en-US" dirty="0" smtClean="0"/>
              <a:t>Microsoft Research</a:t>
            </a:r>
          </a:p>
          <a:p>
            <a:pPr defTabSz="914363" fontAlgn="auto">
              <a:spcAft>
                <a:spcPts val="0"/>
              </a:spcAft>
              <a:defRPr/>
            </a:pPr>
            <a:r>
              <a:rPr lang="en-US" dirty="0" smtClean="0"/>
              <a:t>July 29, 2008</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Presenters</a:t>
            </a:r>
            <a:endParaRPr lang="en-US" dirty="0"/>
          </a:p>
        </p:txBody>
      </p:sp>
      <p:sp>
        <p:nvSpPr>
          <p:cNvPr id="3" name="Content Placeholder 2"/>
          <p:cNvSpPr>
            <a:spLocks noGrp="1"/>
          </p:cNvSpPr>
          <p:nvPr>
            <p:ph idx="1"/>
          </p:nvPr>
        </p:nvSpPr>
        <p:spPr/>
        <p:txBody>
          <a:bodyPr>
            <a:normAutofit fontScale="47500" lnSpcReduction="20000"/>
          </a:bodyPr>
          <a:lstStyle/>
          <a:p>
            <a:r>
              <a:rPr lang="en-US" sz="4200" dirty="0" smtClean="0"/>
              <a:t>Introduction, Feng Zhao, MSR</a:t>
            </a:r>
          </a:p>
          <a:p>
            <a:r>
              <a:rPr lang="en-US" sz="4200" dirty="0" smtClean="0"/>
              <a:t>Event detection and notification, </a:t>
            </a:r>
            <a:r>
              <a:rPr lang="en-US" sz="4200" dirty="0" err="1" smtClean="0"/>
              <a:t>Magda</a:t>
            </a:r>
            <a:r>
              <a:rPr lang="en-US" sz="4200" dirty="0" smtClean="0"/>
              <a:t> Balazinska, UW</a:t>
            </a:r>
          </a:p>
          <a:p>
            <a:r>
              <a:rPr lang="en-US" sz="4200" dirty="0" smtClean="0"/>
              <a:t>Participatory </a:t>
            </a:r>
            <a:r>
              <a:rPr lang="en-US" sz="4200" dirty="0" err="1" smtClean="0"/>
              <a:t>SensorWeb</a:t>
            </a:r>
            <a:r>
              <a:rPr lang="en-US" sz="4200" dirty="0" smtClean="0"/>
              <a:t>, Tarek Abdelzaher, UIUC</a:t>
            </a:r>
          </a:p>
          <a:p>
            <a:r>
              <a:rPr lang="en-US" sz="4200" dirty="0" err="1" smtClean="0"/>
              <a:t>SwissEx</a:t>
            </a:r>
            <a:r>
              <a:rPr lang="en-US" sz="4200" dirty="0" smtClean="0"/>
              <a:t>, Sebastian Michel, EPFL </a:t>
            </a:r>
          </a:p>
          <a:p>
            <a:r>
              <a:rPr lang="en-US" sz="4200" dirty="0" err="1" smtClean="0"/>
              <a:t>SenseWeb</a:t>
            </a:r>
            <a:r>
              <a:rPr lang="en-US" sz="4200" dirty="0" smtClean="0"/>
              <a:t>/</a:t>
            </a:r>
            <a:r>
              <a:rPr lang="en-US" sz="4200" dirty="0" err="1" smtClean="0"/>
              <a:t>SensorMap</a:t>
            </a:r>
            <a:r>
              <a:rPr lang="en-US" sz="4200" dirty="0" smtClean="0"/>
              <a:t>, Liqian Luo, MSR</a:t>
            </a:r>
          </a:p>
          <a:p>
            <a:r>
              <a:rPr lang="en-US" sz="4200" dirty="0" smtClean="0"/>
              <a:t>Catalog scientific data, Bora Beran, MSR</a:t>
            </a:r>
          </a:p>
          <a:p>
            <a:r>
              <a:rPr lang="en-US" sz="4200" dirty="0" smtClean="0"/>
              <a:t>Manage meta data, Prashant Doshi, U Georgia</a:t>
            </a:r>
          </a:p>
          <a:p>
            <a:r>
              <a:rPr lang="en-US" sz="4200" dirty="0" smtClean="0"/>
              <a:t>Virtual Earth, Evelyne Viegas/Bill Chen, Microsoft</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SenseWeb</a:t>
            </a:r>
            <a:r>
              <a:rPr lang="en-US" dirty="0" smtClean="0"/>
              <a:t>: Wikipedia of Sensors</a:t>
            </a:r>
            <a:endParaRPr lang="en-US" dirty="0"/>
          </a:p>
        </p:txBody>
      </p:sp>
      <p:sp>
        <p:nvSpPr>
          <p:cNvPr id="3" name="Content Placeholder 2"/>
          <p:cNvSpPr>
            <a:spLocks noGrp="1"/>
          </p:cNvSpPr>
          <p:nvPr>
            <p:ph idx="1"/>
          </p:nvPr>
        </p:nvSpPr>
        <p:spPr/>
        <p:txBody>
          <a:bodyPr>
            <a:noAutofit/>
          </a:bodyPr>
          <a:lstStyle/>
          <a:p>
            <a:pPr marL="228600" indent="-228600" defTabSz="4075113" fontAlgn="base">
              <a:spcAft>
                <a:spcPct val="0"/>
              </a:spcAft>
              <a:defRPr/>
            </a:pPr>
            <a:r>
              <a:rPr lang="en-US" sz="2400" dirty="0" smtClean="0"/>
              <a:t>Enable sharing of deployed </a:t>
            </a:r>
            <a:r>
              <a:rPr lang="en-US" sz="2400" i="1" dirty="0" smtClean="0"/>
              <a:t>instrumentation </a:t>
            </a:r>
            <a:r>
              <a:rPr lang="en-US" sz="2400" dirty="0" smtClean="0"/>
              <a:t>and </a:t>
            </a:r>
            <a:r>
              <a:rPr lang="en-US" sz="2400" i="1" dirty="0" smtClean="0"/>
              <a:t>data </a:t>
            </a:r>
            <a:r>
              <a:rPr lang="en-US" sz="2400" dirty="0" smtClean="0"/>
              <a:t>for communities of scientists and hobbyists</a:t>
            </a:r>
          </a:p>
          <a:p>
            <a:pPr marL="228600" indent="-228600" defTabSz="4075113" fontAlgn="base">
              <a:spcAft>
                <a:spcPct val="0"/>
              </a:spcAft>
              <a:defRPr/>
            </a:pPr>
            <a:r>
              <a:rPr lang="en-US" sz="2400" kern="0" dirty="0" smtClean="0"/>
              <a:t>Share sensors</a:t>
            </a:r>
          </a:p>
          <a:p>
            <a:pPr marL="685800" lvl="1" defTabSz="4075113" fontAlgn="base">
              <a:spcAft>
                <a:spcPct val="0"/>
              </a:spcAft>
              <a:defRPr/>
            </a:pPr>
            <a:r>
              <a:rPr lang="en-US" sz="2000" kern="0" dirty="0" smtClean="0"/>
              <a:t>Each deploys </a:t>
            </a:r>
            <a:r>
              <a:rPr lang="en-US" sz="2000" kern="0" dirty="0"/>
              <a:t>at small </a:t>
            </a:r>
            <a:r>
              <a:rPr lang="en-US" sz="2000" kern="0" dirty="0" smtClean="0"/>
              <a:t>scale; </a:t>
            </a:r>
            <a:r>
              <a:rPr lang="en-US" sz="2000" kern="0" dirty="0"/>
              <a:t>everyone can use shared </a:t>
            </a:r>
            <a:r>
              <a:rPr lang="en-US" sz="2000" kern="0" dirty="0" smtClean="0"/>
              <a:t>instrumentation</a:t>
            </a:r>
          </a:p>
          <a:p>
            <a:pPr marL="685800" lvl="1" defTabSz="4075113" fontAlgn="base">
              <a:spcAft>
                <a:spcPct val="0"/>
              </a:spcAft>
              <a:defRPr/>
            </a:pPr>
            <a:r>
              <a:rPr lang="en-US" sz="2000" kern="0" dirty="0" smtClean="0"/>
              <a:t>Larger real-time, </a:t>
            </a:r>
            <a:r>
              <a:rPr lang="en-US" sz="2000" kern="0" dirty="0" err="1" smtClean="0"/>
              <a:t>spatio</a:t>
            </a:r>
            <a:r>
              <a:rPr lang="en-US" sz="2000" kern="0" dirty="0" smtClean="0"/>
              <a:t>-temporal </a:t>
            </a:r>
            <a:r>
              <a:rPr lang="en-US" sz="2000" kern="0" dirty="0"/>
              <a:t>coverage than any single </a:t>
            </a:r>
            <a:r>
              <a:rPr lang="en-US" sz="2000" kern="0" dirty="0" smtClean="0"/>
              <a:t>system</a:t>
            </a:r>
          </a:p>
          <a:p>
            <a:pPr marL="685800" lvl="1" defTabSz="4075113" fontAlgn="base">
              <a:spcAft>
                <a:spcPct val="0"/>
              </a:spcAft>
              <a:defRPr/>
            </a:pPr>
            <a:r>
              <a:rPr lang="en-US" sz="2000" kern="0" dirty="0" smtClean="0"/>
              <a:t>Cost </a:t>
            </a:r>
            <a:r>
              <a:rPr lang="en-US" sz="2000" kern="0" dirty="0"/>
              <a:t>amortized over multiple </a:t>
            </a:r>
            <a:r>
              <a:rPr lang="en-US" sz="2000" kern="0" dirty="0" smtClean="0"/>
              <a:t>experiments</a:t>
            </a:r>
          </a:p>
          <a:p>
            <a:pPr marL="228600" lvl="0" indent="-228600" defTabSz="4075113">
              <a:defRPr/>
            </a:pPr>
            <a:r>
              <a:rPr lang="en-US" sz="2400" kern="0" dirty="0" smtClean="0"/>
              <a:t>Share Data</a:t>
            </a:r>
          </a:p>
          <a:p>
            <a:pPr marL="685800" lvl="1" defTabSz="4075113">
              <a:defRPr/>
            </a:pPr>
            <a:r>
              <a:rPr lang="en-US" sz="2000" kern="0" dirty="0" smtClean="0"/>
              <a:t>Same datasets used for multiple analyses</a:t>
            </a:r>
          </a:p>
          <a:p>
            <a:pPr marL="227013" indent="-284163" defTabSz="4075113">
              <a:defRPr/>
            </a:pPr>
            <a:r>
              <a:rPr lang="en-US" sz="2400" kern="0" dirty="0" err="1" smtClean="0"/>
              <a:t>SensorMap</a:t>
            </a:r>
            <a:r>
              <a:rPr lang="en-US" sz="2400" kern="0" dirty="0" smtClean="0"/>
              <a:t> as the portal</a:t>
            </a:r>
          </a:p>
          <a:p>
            <a:pPr marL="685800" lvl="1" defTabSz="4075113">
              <a:defRPr/>
            </a:pPr>
            <a:r>
              <a:rPr lang="en-US" sz="2000" dirty="0" smtClean="0"/>
              <a:t>Three major releases in the past 3 years</a:t>
            </a:r>
          </a:p>
          <a:p>
            <a:pPr marL="685800" lvl="1" defTabSz="4075113">
              <a:defRPr/>
            </a:pPr>
            <a:r>
              <a:rPr lang="en-US" sz="2000" dirty="0" smtClean="0">
                <a:hlinkClick r:id="rId2"/>
              </a:rPr>
              <a:t>http</a:t>
            </a:r>
            <a:r>
              <a:rPr lang="en-US" sz="2000" dirty="0">
                <a:hlinkClick r:id="rId2"/>
              </a:rPr>
              <a:t>://</a:t>
            </a:r>
            <a:r>
              <a:rPr lang="en-US" sz="2000" dirty="0" smtClean="0">
                <a:hlinkClick r:id="rId2"/>
              </a:rPr>
              <a:t>atom.research.microsoft.com/sensewebv3/sensormap</a:t>
            </a:r>
            <a:r>
              <a:rPr lang="en-US" sz="2000" dirty="0" smtClean="0"/>
              <a:t> </a:t>
            </a:r>
            <a:endParaRPr lang="en-US" sz="2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117309" y="609600"/>
            <a:ext cx="10157354" cy="5715000"/>
          </a:xfrm>
          <a:prstGeom prst="rect">
            <a:avLst/>
          </a:prstGeom>
          <a:noFill/>
          <a:ln w="9525">
            <a:noFill/>
            <a:miter lim="800000"/>
            <a:headEnd/>
            <a:tailEnd/>
          </a:ln>
        </p:spPr>
      </p:pic>
      <p:sp>
        <p:nvSpPr>
          <p:cNvPr id="3" name="TextBox 2"/>
          <p:cNvSpPr txBox="1"/>
          <p:nvPr/>
        </p:nvSpPr>
        <p:spPr>
          <a:xfrm>
            <a:off x="7884691" y="6489032"/>
            <a:ext cx="3449056" cy="276999"/>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2000" b="0" i="1" u="none" strike="noStrike" kern="1200" cap="none" spc="0" normalizeH="0" baseline="0" noProof="0" dirty="0" smtClean="0">
                <a:ln>
                  <a:noFill/>
                </a:ln>
                <a:solidFill>
                  <a:schemeClr val="bg1"/>
                </a:solidFill>
                <a:effectLst/>
                <a:uLnTx/>
                <a:uFillTx/>
                <a:latin typeface="+mn-lt"/>
                <a:ea typeface="+mn-ea"/>
                <a:cs typeface="+mn-cs"/>
              </a:rPr>
              <a:t>Data</a:t>
            </a:r>
            <a:r>
              <a:rPr kumimoji="0" lang="en-US" sz="2000" b="0" i="1" u="none" strike="noStrike" kern="1200" cap="none" spc="0" normalizeH="0" noProof="0" dirty="0" smtClean="0">
                <a:ln>
                  <a:noFill/>
                </a:ln>
                <a:solidFill>
                  <a:schemeClr val="bg1"/>
                </a:solidFill>
                <a:effectLst/>
                <a:uLnTx/>
                <a:uFillTx/>
                <a:latin typeface="+mn-lt"/>
                <a:ea typeface="+mn-ea"/>
                <a:cs typeface="+mn-cs"/>
              </a:rPr>
              <a:t> from Swiss Experiment</a:t>
            </a:r>
            <a:endParaRPr kumimoji="0" lang="en-US" sz="2000" b="0"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020762"/>
          </a:xfrm>
        </p:spPr>
        <p:txBody>
          <a:bodyPr>
            <a:noAutofit/>
          </a:bodyPr>
          <a:lstStyle/>
          <a:p>
            <a:r>
              <a:rPr lang="en-US" sz="3600" dirty="0" smtClean="0"/>
              <a:t>List of </a:t>
            </a:r>
            <a:r>
              <a:rPr lang="en-US" sz="3600" dirty="0" err="1" smtClean="0"/>
              <a:t>SensorMap</a:t>
            </a:r>
            <a:r>
              <a:rPr lang="en-US" sz="3600" dirty="0" smtClean="0"/>
              <a:t> RFP Projects</a:t>
            </a:r>
            <a:endParaRPr lang="en-US" sz="3600" dirty="0"/>
          </a:p>
        </p:txBody>
      </p:sp>
      <p:sp>
        <p:nvSpPr>
          <p:cNvPr id="3" name="Content Placeholder 2"/>
          <p:cNvSpPr>
            <a:spLocks noGrp="1"/>
          </p:cNvSpPr>
          <p:nvPr>
            <p:ph idx="1"/>
          </p:nvPr>
        </p:nvSpPr>
        <p:spPr>
          <a:xfrm>
            <a:off x="711015" y="1828801"/>
            <a:ext cx="10868369" cy="4114800"/>
          </a:xfrm>
        </p:spPr>
        <p:txBody>
          <a:bodyPr>
            <a:normAutofit fontScale="55000" lnSpcReduction="20000"/>
          </a:bodyPr>
          <a:lstStyle/>
          <a:p>
            <a:r>
              <a:rPr lang="en-US" sz="3800" dirty="0" smtClean="0">
                <a:hlinkClick r:id="" action="ppaction://hlinkfile"/>
              </a:rPr>
              <a:t>Marmite</a:t>
            </a:r>
            <a:r>
              <a:rPr lang="en-US" sz="3800" dirty="0">
                <a:hlinkClick r:id="" action="ppaction://hlinkfile"/>
              </a:rPr>
              <a:t>: End-User Programming for Large Sets of Real-Time Sensor </a:t>
            </a:r>
            <a:r>
              <a:rPr lang="en-US" sz="3800" dirty="0" smtClean="0">
                <a:hlinkClick r:id="" action="ppaction://hlinkfile"/>
              </a:rPr>
              <a:t>Data</a:t>
            </a:r>
            <a:r>
              <a:rPr lang="en-US" sz="3800" dirty="0" smtClean="0"/>
              <a:t>, CMU </a:t>
            </a:r>
            <a:endParaRPr lang="en-US" sz="3800" dirty="0"/>
          </a:p>
          <a:p>
            <a:r>
              <a:rPr lang="en-US" sz="3800" dirty="0">
                <a:hlinkClick r:id="" action="ppaction://hlinkfile"/>
              </a:rPr>
              <a:t>Leveraging the </a:t>
            </a:r>
            <a:r>
              <a:rPr lang="en-US" sz="3800" dirty="0" err="1">
                <a:hlinkClick r:id="" action="ppaction://hlinkfile"/>
              </a:rPr>
              <a:t>SensorMap</a:t>
            </a:r>
            <a:r>
              <a:rPr lang="en-US" sz="3800" dirty="0">
                <a:hlinkClick r:id="" action="ppaction://hlinkfile"/>
              </a:rPr>
              <a:t> Infrastructure for Large-Scale Urban </a:t>
            </a:r>
            <a:r>
              <a:rPr lang="en-US" sz="3800" dirty="0" smtClean="0">
                <a:hlinkClick r:id="" action="ppaction://hlinkfile"/>
              </a:rPr>
              <a:t>Monitoring</a:t>
            </a:r>
            <a:r>
              <a:rPr lang="en-US" sz="3800" dirty="0" smtClean="0"/>
              <a:t>, Harvard</a:t>
            </a:r>
            <a:endParaRPr lang="en-US" sz="3800" dirty="0"/>
          </a:p>
          <a:p>
            <a:r>
              <a:rPr lang="en-US" sz="3800" dirty="0" err="1">
                <a:hlinkClick r:id="" action="ppaction://hlinkfile"/>
              </a:rPr>
              <a:t>SensorMap</a:t>
            </a:r>
            <a:r>
              <a:rPr lang="en-US" sz="3800" dirty="0">
                <a:hlinkClick r:id="" action="ppaction://hlinkfile"/>
              </a:rPr>
              <a:t> for the National Weather Study </a:t>
            </a:r>
            <a:r>
              <a:rPr lang="en-US" sz="3800" dirty="0" smtClean="0">
                <a:hlinkClick r:id="" action="ppaction://hlinkfile"/>
              </a:rPr>
              <a:t>Project</a:t>
            </a:r>
            <a:r>
              <a:rPr lang="en-US" sz="3800" dirty="0" smtClean="0"/>
              <a:t>, NTU, Singapore</a:t>
            </a:r>
            <a:endParaRPr lang="en-US" sz="3800" dirty="0"/>
          </a:p>
          <a:p>
            <a:r>
              <a:rPr lang="en-US" sz="3800" dirty="0">
                <a:hlinkClick r:id="" action="ppaction://hlinkfile"/>
              </a:rPr>
              <a:t>Real-Time Debris Flow Monitoring and Warning via </a:t>
            </a:r>
            <a:r>
              <a:rPr lang="en-US" sz="3800" dirty="0" err="1" smtClean="0">
                <a:hlinkClick r:id="" action="ppaction://hlinkfile"/>
              </a:rPr>
              <a:t>SensorMap</a:t>
            </a:r>
            <a:r>
              <a:rPr lang="en-US" sz="3800" dirty="0" smtClean="0"/>
              <a:t>, NTHU et al., Taiwan</a:t>
            </a:r>
            <a:endParaRPr lang="en-US" sz="3800" dirty="0"/>
          </a:p>
          <a:p>
            <a:r>
              <a:rPr lang="en-US" sz="3800" dirty="0">
                <a:hlinkClick r:id="" action="ppaction://hlinkfile"/>
              </a:rPr>
              <a:t>Through the looking glass: On human mobility and equipment </a:t>
            </a:r>
            <a:r>
              <a:rPr lang="en-US" sz="3800" dirty="0" smtClean="0">
                <a:hlinkClick r:id="" action="ppaction://hlinkfile"/>
              </a:rPr>
              <a:t>health</a:t>
            </a:r>
            <a:r>
              <a:rPr lang="en-US" sz="3800" dirty="0" smtClean="0"/>
              <a:t>, Ohio State</a:t>
            </a:r>
            <a:endParaRPr lang="en-US" sz="3800" dirty="0"/>
          </a:p>
          <a:p>
            <a:r>
              <a:rPr lang="en-US" sz="3800" dirty="0">
                <a:hlinkClick r:id="" action="ppaction://hlinkfile"/>
              </a:rPr>
              <a:t>Semantic Reconciliation with Disparate Sensor Meta-Data for Automatic </a:t>
            </a:r>
            <a:r>
              <a:rPr lang="en-US" sz="3800" dirty="0" smtClean="0">
                <a:hlinkClick r:id="" action="ppaction://hlinkfile"/>
              </a:rPr>
              <a:t>Publication</a:t>
            </a:r>
            <a:r>
              <a:rPr lang="en-US" sz="3800" dirty="0" smtClean="0"/>
              <a:t>, U Georgia</a:t>
            </a:r>
            <a:endParaRPr lang="en-US" sz="3800" dirty="0"/>
          </a:p>
          <a:p>
            <a:r>
              <a:rPr lang="en-US" sz="3800" dirty="0">
                <a:hlinkClick r:id="" action="ppaction://hlinkfile"/>
              </a:rPr>
              <a:t>Action Web: Towards Viewing a Mobile World in the First </a:t>
            </a:r>
            <a:r>
              <a:rPr lang="en-US" sz="3800" dirty="0" smtClean="0">
                <a:hlinkClick r:id="" action="ppaction://hlinkfile"/>
              </a:rPr>
              <a:t>Person</a:t>
            </a:r>
            <a:r>
              <a:rPr lang="en-US" sz="3800" dirty="0" smtClean="0"/>
              <a:t>, UIUC</a:t>
            </a:r>
            <a:endParaRPr lang="en-US" sz="3800" dirty="0"/>
          </a:p>
          <a:p>
            <a:r>
              <a:rPr lang="en-US" sz="3800" dirty="0" err="1">
                <a:hlinkClick r:id="" action="ppaction://hlinkfile"/>
              </a:rPr>
              <a:t>SensorMap</a:t>
            </a:r>
            <a:r>
              <a:rPr lang="en-US" sz="3800" dirty="0">
                <a:hlinkClick r:id="" action="ppaction://hlinkfile"/>
              </a:rPr>
              <a:t> for the Great Barrier </a:t>
            </a:r>
            <a:r>
              <a:rPr lang="en-US" sz="3800" dirty="0" smtClean="0">
                <a:hlinkClick r:id="" action="ppaction://hlinkfile"/>
              </a:rPr>
              <a:t>Reef</a:t>
            </a:r>
            <a:r>
              <a:rPr lang="en-US" sz="3800" dirty="0" smtClean="0"/>
              <a:t>, U Melbourne et al., Australia</a:t>
            </a:r>
            <a:endParaRPr lang="en-US" sz="3800" dirty="0"/>
          </a:p>
          <a:p>
            <a:r>
              <a:rPr lang="en-US" sz="3800" dirty="0">
                <a:hlinkClick r:id="" action="ppaction://hlinkfile"/>
              </a:rPr>
              <a:t>Publishing and Searching Private Sensor Data Streams: Integration with the </a:t>
            </a:r>
            <a:r>
              <a:rPr lang="en-US" sz="3800" dirty="0" err="1">
                <a:hlinkClick r:id="" action="ppaction://hlinkfile"/>
              </a:rPr>
              <a:t>SensorMap</a:t>
            </a:r>
            <a:r>
              <a:rPr lang="en-US" sz="3800" dirty="0">
                <a:hlinkClick r:id="" action="ppaction://hlinkfile"/>
              </a:rPr>
              <a:t> </a:t>
            </a:r>
            <a:r>
              <a:rPr lang="en-US" sz="3800" dirty="0" smtClean="0">
                <a:hlinkClick r:id="" action="ppaction://hlinkfile"/>
              </a:rPr>
              <a:t>Platform</a:t>
            </a:r>
            <a:r>
              <a:rPr lang="en-US" sz="3800" dirty="0" smtClean="0"/>
              <a:t>, UVA</a:t>
            </a:r>
            <a:endParaRPr lang="en-US" sz="3800" dirty="0"/>
          </a:p>
          <a:p>
            <a:r>
              <a:rPr lang="en-US" sz="3800" dirty="0">
                <a:hlinkClick r:id="" action="ppaction://hlinkfile"/>
              </a:rPr>
              <a:t>Event Detection and Notification in the World-Wide Sensor </a:t>
            </a:r>
            <a:r>
              <a:rPr lang="en-US" sz="3800" dirty="0" smtClean="0">
                <a:hlinkClick r:id="" action="ppaction://hlinkfile"/>
              </a:rPr>
              <a:t>Web</a:t>
            </a:r>
            <a:r>
              <a:rPr lang="en-US" sz="3800" dirty="0" smtClean="0"/>
              <a:t>, UW</a:t>
            </a:r>
            <a:endParaRPr lang="en-US" sz="3800" dirty="0"/>
          </a:p>
          <a:p>
            <a:r>
              <a:rPr lang="en-US" sz="3800" dirty="0">
                <a:hlinkClick r:id="" action="ppaction://hlinkfile"/>
              </a:rPr>
              <a:t>Mobile Air Quality Monitoring </a:t>
            </a:r>
            <a:r>
              <a:rPr lang="en-US" sz="3800" dirty="0" smtClean="0">
                <a:hlinkClick r:id="" action="ppaction://hlinkfile"/>
              </a:rPr>
              <a:t>Network</a:t>
            </a:r>
            <a:r>
              <a:rPr lang="en-US" sz="3800" dirty="0" smtClean="0"/>
              <a:t>, Vanderbilt</a:t>
            </a:r>
          </a:p>
          <a:p>
            <a:endParaRPr lang="en-US" dirty="0"/>
          </a:p>
        </p:txBody>
      </p:sp>
      <p:sp>
        <p:nvSpPr>
          <p:cNvPr id="8" name="TextBox 7"/>
          <p:cNvSpPr txBox="1"/>
          <p:nvPr/>
        </p:nvSpPr>
        <p:spPr>
          <a:xfrm>
            <a:off x="1015735" y="6172200"/>
            <a:ext cx="10462075" cy="338554"/>
          </a:xfrm>
          <a:prstGeom prst="rect">
            <a:avLst/>
          </a:prstGeom>
          <a:noFill/>
        </p:spPr>
        <p:txBody>
          <a:bodyPr wrap="square" rtlCol="0">
            <a:spAutoFit/>
          </a:bodyPr>
          <a:lstStyle/>
          <a:p>
            <a:r>
              <a:rPr lang="en-US" sz="1600" dirty="0" smtClean="0">
                <a:hlinkClick r:id="rId2"/>
              </a:rPr>
              <a:t>http://research.microsoft.com/ur/us/fundingopps/rfps/SensorMap_RFP_Awards_2007.aspx</a:t>
            </a:r>
            <a:r>
              <a:rPr lang="en-US" sz="1600" dirty="0" smtClean="0"/>
              <a:t> </a:t>
            </a:r>
            <a:endParaRPr lang="en-US" sz="16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32261" y="0"/>
            <a:ext cx="11482449" cy="456528"/>
          </a:xfrm>
          <a:prstGeom prst="rect">
            <a:avLst/>
          </a:prstGeom>
          <a:noFill/>
          <a:ln w="9525">
            <a:noFill/>
            <a:round/>
            <a:headEnd/>
            <a:tailEnd/>
          </a:ln>
        </p:spPr>
        <p:txBody>
          <a:bodyPr lIns="0" tIns="0" rIns="0" bIns="0" anchor="ctr"/>
          <a:lstStyle/>
          <a:p>
            <a:pPr>
              <a:spcBef>
                <a:spcPts val="2064"/>
              </a:spcBef>
              <a:spcAft>
                <a:spcPts val="2064"/>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sz="3300" dirty="0" err="1">
                <a:solidFill>
                  <a:srgbClr val="FFC000"/>
                </a:solidFill>
                <a:latin typeface="GillSans" pitchFamily="32" charset="0"/>
              </a:rPr>
              <a:t>CitySense</a:t>
            </a:r>
            <a:r>
              <a:rPr lang="en-GB" sz="3300" dirty="0">
                <a:solidFill>
                  <a:srgbClr val="FFC000"/>
                </a:solidFill>
                <a:latin typeface="GillSans" pitchFamily="32" charset="0"/>
              </a:rPr>
              <a:t> (Harvard)</a:t>
            </a:r>
          </a:p>
        </p:txBody>
      </p:sp>
      <p:pic>
        <p:nvPicPr>
          <p:cNvPr id="16387" name="Picture 3"/>
          <p:cNvPicPr>
            <a:picLocks noChangeAspect="1" noChangeArrowheads="1"/>
          </p:cNvPicPr>
          <p:nvPr/>
        </p:nvPicPr>
        <p:blipFill>
          <a:blip r:embed="rId3" cstate="print"/>
          <a:srcRect/>
          <a:stretch>
            <a:fillRect/>
          </a:stretch>
        </p:blipFill>
        <p:spPr bwMode="auto">
          <a:xfrm>
            <a:off x="289846" y="663910"/>
            <a:ext cx="6038747" cy="3424680"/>
          </a:xfrm>
          <a:prstGeom prst="rect">
            <a:avLst/>
          </a:prstGeom>
          <a:noFill/>
          <a:ln w="9525">
            <a:noFill/>
            <a:round/>
            <a:headEnd/>
            <a:tailEnd/>
          </a:ln>
        </p:spPr>
      </p:pic>
      <p:pic>
        <p:nvPicPr>
          <p:cNvPr id="16388" name="Picture 3"/>
          <p:cNvPicPr>
            <a:picLocks noChangeAspect="1" noChangeArrowheads="1"/>
          </p:cNvPicPr>
          <p:nvPr/>
        </p:nvPicPr>
        <p:blipFill>
          <a:blip r:embed="rId4"/>
          <a:srcRect/>
          <a:stretch>
            <a:fillRect/>
          </a:stretch>
        </p:blipFill>
        <p:spPr bwMode="auto">
          <a:xfrm>
            <a:off x="6462957" y="41765"/>
            <a:ext cx="5620296" cy="3189934"/>
          </a:xfrm>
          <a:prstGeom prst="rect">
            <a:avLst/>
          </a:prstGeom>
          <a:noFill/>
          <a:ln w="9525">
            <a:noFill/>
            <a:round/>
            <a:headEnd/>
            <a:tailEnd/>
          </a:ln>
        </p:spPr>
      </p:pic>
      <p:pic>
        <p:nvPicPr>
          <p:cNvPr id="7" name="Picture 4"/>
          <p:cNvPicPr>
            <a:picLocks noChangeAspect="1" noChangeArrowheads="1"/>
          </p:cNvPicPr>
          <p:nvPr/>
        </p:nvPicPr>
        <p:blipFill>
          <a:blip r:embed="rId5"/>
          <a:srcRect b="13615"/>
          <a:stretch>
            <a:fillRect/>
          </a:stretch>
        </p:blipFill>
        <p:spPr bwMode="auto">
          <a:xfrm>
            <a:off x="8286483" y="2645559"/>
            <a:ext cx="3902344" cy="4212442"/>
          </a:xfrm>
          <a:prstGeom prst="rect">
            <a:avLst/>
          </a:prstGeom>
          <a:noFill/>
          <a:ln w="9525">
            <a:noFill/>
            <a:round/>
            <a:headEnd/>
            <a:tailEnd/>
          </a:ln>
        </p:spPr>
      </p:pic>
      <p:sp>
        <p:nvSpPr>
          <p:cNvPr id="10" name="Rectangle 2"/>
          <p:cNvSpPr txBox="1">
            <a:spLocks noChangeArrowheads="1"/>
          </p:cNvSpPr>
          <p:nvPr/>
        </p:nvSpPr>
        <p:spPr bwMode="auto">
          <a:xfrm>
            <a:off x="203147" y="4120275"/>
            <a:ext cx="11686236" cy="2530345"/>
          </a:xfrm>
          <a:prstGeom prst="rect">
            <a:avLst/>
          </a:prstGeom>
          <a:noFill/>
          <a:ln w="9525">
            <a:noFill/>
            <a:round/>
            <a:headEnd/>
            <a:tailEnd/>
          </a:ln>
          <a:effectLst/>
        </p:spPr>
        <p:txBody>
          <a:bodyPr lIns="0" tIns="0" rIns="0" bIns="0"/>
          <a:lstStyle/>
          <a:p>
            <a:pPr marL="391686" indent="-293764">
              <a:spcAft>
                <a:spcPts val="658"/>
              </a:spcAft>
              <a:buClr>
                <a:srgbClr val="993333"/>
              </a:buClr>
              <a:buSzPct val="5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sz="2000" dirty="0">
                <a:solidFill>
                  <a:srgbClr val="000000"/>
                </a:solidFill>
                <a:latin typeface="Gill Sans" charset="0"/>
              </a:rPr>
              <a:t>Open sensor network </a:t>
            </a:r>
            <a:r>
              <a:rPr lang="en-GB" sz="2000" dirty="0" err="1">
                <a:solidFill>
                  <a:srgbClr val="000000"/>
                </a:solidFill>
                <a:latin typeface="Gill Sans" charset="0"/>
              </a:rPr>
              <a:t>testbed</a:t>
            </a:r>
            <a:r>
              <a:rPr lang="en-GB" sz="2000" dirty="0">
                <a:solidFill>
                  <a:srgbClr val="000000"/>
                </a:solidFill>
                <a:latin typeface="Gill Sans" charset="0"/>
              </a:rPr>
              <a:t> in Cambridge MA</a:t>
            </a:r>
          </a:p>
          <a:p>
            <a:pPr marL="391686" indent="-293764">
              <a:spcAft>
                <a:spcPts val="658"/>
              </a:spcAft>
              <a:buClr>
                <a:srgbClr val="993333"/>
              </a:buClr>
              <a:buSzPct val="5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sz="2000" dirty="0">
                <a:solidFill>
                  <a:srgbClr val="000000"/>
                </a:solidFill>
                <a:latin typeface="Gill Sans" charset="0"/>
              </a:rPr>
              <a:t>Single-board computers with dual </a:t>
            </a:r>
            <a:r>
              <a:rPr lang="en-GB" sz="2000" dirty="0" err="1">
                <a:solidFill>
                  <a:srgbClr val="000000"/>
                </a:solidFill>
                <a:latin typeface="Gill Sans" charset="0"/>
              </a:rPr>
              <a:t>WiFi</a:t>
            </a:r>
            <a:r>
              <a:rPr lang="en-GB" sz="2000" dirty="0">
                <a:solidFill>
                  <a:srgbClr val="000000"/>
                </a:solidFill>
                <a:latin typeface="Gill Sans" charset="0"/>
              </a:rPr>
              <a:t> mounted</a:t>
            </a:r>
            <a:br>
              <a:rPr lang="en-GB" sz="2000" dirty="0">
                <a:solidFill>
                  <a:srgbClr val="000000"/>
                </a:solidFill>
                <a:latin typeface="Gill Sans" charset="0"/>
              </a:rPr>
            </a:br>
            <a:r>
              <a:rPr lang="en-GB" sz="2000" dirty="0">
                <a:solidFill>
                  <a:srgbClr val="000000"/>
                </a:solidFill>
                <a:latin typeface="Gill Sans" charset="0"/>
              </a:rPr>
              <a:t>on streetlights</a:t>
            </a:r>
          </a:p>
          <a:p>
            <a:pPr marL="391686" indent="-293764">
              <a:spcAft>
                <a:spcPts val="658"/>
              </a:spcAft>
              <a:buClr>
                <a:srgbClr val="993333"/>
              </a:buClr>
              <a:buSzPct val="5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sz="2000" dirty="0">
                <a:solidFill>
                  <a:srgbClr val="000000"/>
                </a:solidFill>
                <a:latin typeface="Gill Sans" charset="0"/>
              </a:rPr>
              <a:t>12 nodes currently deployed, 100 nodes planned.</a:t>
            </a:r>
          </a:p>
          <a:p>
            <a:pPr marL="391686" indent="-293764">
              <a:spcAft>
                <a:spcPts val="658"/>
              </a:spcAft>
              <a:buClr>
                <a:srgbClr val="993333"/>
              </a:buClr>
              <a:buSzPct val="5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sz="2000" dirty="0">
                <a:solidFill>
                  <a:srgbClr val="000000"/>
                </a:solidFill>
                <a:latin typeface="Gill Sans" charset="0"/>
              </a:rPr>
              <a:t>Weather, CO2, noise pollution sensors</a:t>
            </a:r>
          </a:p>
          <a:p>
            <a:pPr marL="391686" indent="-293764">
              <a:spcAft>
                <a:spcPts val="658"/>
              </a:spcAft>
              <a:buClr>
                <a:srgbClr val="993333"/>
              </a:buClr>
              <a:buSzPct val="5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sz="2000" dirty="0">
                <a:solidFill>
                  <a:srgbClr val="000000"/>
                </a:solidFill>
                <a:latin typeface="Gill Sans" charset="0"/>
              </a:rPr>
              <a:t>Eventually programmable by anyone</a:t>
            </a:r>
            <a:endParaRPr lang="en-GB" sz="2200" dirty="0">
              <a:solidFill>
                <a:srgbClr val="000000"/>
              </a:solidFill>
              <a:latin typeface="Gill Sans" charset="0"/>
            </a:endParaRPr>
          </a:p>
        </p:txBody>
      </p:sp>
      <p:pic>
        <p:nvPicPr>
          <p:cNvPr id="16391" name="Picture 1"/>
          <p:cNvPicPr>
            <a:picLocks noChangeAspect="1" noChangeArrowheads="1"/>
          </p:cNvPicPr>
          <p:nvPr/>
        </p:nvPicPr>
        <p:blipFill>
          <a:blip r:embed="rId6"/>
          <a:srcRect l="19707" r="17229"/>
          <a:stretch>
            <a:fillRect/>
          </a:stretch>
        </p:blipFill>
        <p:spPr bwMode="auto">
          <a:xfrm>
            <a:off x="5818004" y="2184710"/>
            <a:ext cx="1195849" cy="1778586"/>
          </a:xfrm>
          <a:prstGeom prst="rect">
            <a:avLst/>
          </a:prstGeom>
          <a:noFill/>
          <a:ln w="9525">
            <a:noFill/>
            <a:round/>
            <a:headEnd/>
            <a:tailEnd/>
          </a:ln>
        </p:spPr>
      </p:pic>
      <p:sp>
        <p:nvSpPr>
          <p:cNvPr id="8" name="TextBox 7"/>
          <p:cNvSpPr txBox="1"/>
          <p:nvPr/>
        </p:nvSpPr>
        <p:spPr>
          <a:xfrm>
            <a:off x="4266089" y="6553201"/>
            <a:ext cx="3961368" cy="307777"/>
          </a:xfrm>
          <a:prstGeom prst="rect">
            <a:avLst/>
          </a:prstGeom>
          <a:noFill/>
        </p:spPr>
        <p:txBody>
          <a:bodyPr wrap="square" rtlCol="0">
            <a:spAutoFit/>
          </a:bodyPr>
          <a:lstStyle/>
          <a:p>
            <a:r>
              <a:rPr lang="en-US" sz="1400" i="1" dirty="0" smtClean="0">
                <a:solidFill>
                  <a:srgbClr val="0070C0"/>
                </a:solidFill>
              </a:rPr>
              <a:t>Source: Matt Welsh et al., Harvard</a:t>
            </a:r>
            <a:endParaRPr lang="en-US" sz="1400" i="1" dirty="0">
              <a:solidFill>
                <a:srgbClr val="0070C0"/>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圖片 3" descr="sesensorMap2-雨量資訊.JPG"/>
          <p:cNvPicPr>
            <a:picLocks noChangeAspect="1"/>
          </p:cNvPicPr>
          <p:nvPr/>
        </p:nvPicPr>
        <p:blipFill>
          <a:blip r:embed="rId3"/>
          <a:srcRect l="11665" t="15625" r="34167" b="7291"/>
          <a:stretch>
            <a:fillRect/>
          </a:stretch>
        </p:blipFill>
        <p:spPr bwMode="auto">
          <a:xfrm>
            <a:off x="3237657" y="1214439"/>
            <a:ext cx="6189638" cy="5286375"/>
          </a:xfrm>
          <a:prstGeom prst="rect">
            <a:avLst/>
          </a:prstGeom>
          <a:noFill/>
          <a:ln w="9525">
            <a:noFill/>
            <a:miter lim="800000"/>
            <a:headEnd/>
            <a:tailEnd/>
          </a:ln>
        </p:spPr>
      </p:pic>
      <p:grpSp>
        <p:nvGrpSpPr>
          <p:cNvPr id="2" name="群組 73"/>
          <p:cNvGrpSpPr>
            <a:grpSpLocks/>
          </p:cNvGrpSpPr>
          <p:nvPr/>
        </p:nvGrpSpPr>
        <p:grpSpPr bwMode="auto">
          <a:xfrm>
            <a:off x="6189639" y="1214439"/>
            <a:ext cx="5808736" cy="3786187"/>
            <a:chOff x="4643438" y="1214422"/>
            <a:chExt cx="4357654" cy="3786214"/>
          </a:xfrm>
        </p:grpSpPr>
        <p:sp>
          <p:nvSpPr>
            <p:cNvPr id="24" name="圓角矩形 23"/>
            <p:cNvSpPr/>
            <p:nvPr/>
          </p:nvSpPr>
          <p:spPr>
            <a:xfrm>
              <a:off x="7143731" y="1214422"/>
              <a:ext cx="1857361" cy="3786214"/>
            </a:xfrm>
            <a:prstGeom prst="roundRect">
              <a:avLst/>
            </a:pr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endParaRPr>
            </a:p>
          </p:txBody>
        </p:sp>
        <p:grpSp>
          <p:nvGrpSpPr>
            <p:cNvPr id="3" name="群組 71"/>
            <p:cNvGrpSpPr>
              <a:grpSpLocks/>
            </p:cNvGrpSpPr>
            <p:nvPr/>
          </p:nvGrpSpPr>
          <p:grpSpPr bwMode="auto">
            <a:xfrm>
              <a:off x="4643438" y="1643050"/>
              <a:ext cx="4286218" cy="2857521"/>
              <a:chOff x="4643438" y="1643050"/>
              <a:chExt cx="4286218" cy="2857521"/>
            </a:xfrm>
          </p:grpSpPr>
          <p:sp>
            <p:nvSpPr>
              <p:cNvPr id="16" name="橢圓 15"/>
              <p:cNvSpPr/>
              <p:nvPr/>
            </p:nvSpPr>
            <p:spPr>
              <a:xfrm>
                <a:off x="7429479" y="1643050"/>
                <a:ext cx="1428739" cy="7858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kumimoji="0" lang="en-US" altLang="zh-TW">
                    <a:solidFill>
                      <a:srgbClr val="000000"/>
                    </a:solidFill>
                  </a:rPr>
                  <a:t>Add-on</a:t>
                </a:r>
              </a:p>
              <a:p>
                <a:pPr algn="ctr"/>
                <a:r>
                  <a:rPr kumimoji="0" lang="en-US" altLang="zh-TW">
                    <a:solidFill>
                      <a:srgbClr val="000000"/>
                    </a:solidFill>
                  </a:rPr>
                  <a:t>Service</a:t>
                </a:r>
                <a:endParaRPr kumimoji="0" lang="zh-TW" altLang="en-US">
                  <a:solidFill>
                    <a:srgbClr val="000000"/>
                  </a:solidFill>
                </a:endParaRPr>
              </a:p>
            </p:txBody>
          </p:sp>
          <p:cxnSp>
            <p:nvCxnSpPr>
              <p:cNvPr id="18" name="直線單箭頭接點 17"/>
              <p:cNvCxnSpPr>
                <a:stCxn id="16" idx="4"/>
                <a:endCxn id="19" idx="0"/>
              </p:cNvCxnSpPr>
              <p:nvPr/>
            </p:nvCxnSpPr>
            <p:spPr>
              <a:xfrm rot="5400000">
                <a:off x="7893815" y="2678901"/>
                <a:ext cx="500067" cy="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菱形 18"/>
              <p:cNvSpPr/>
              <p:nvPr/>
            </p:nvSpPr>
            <p:spPr>
              <a:xfrm>
                <a:off x="7358043" y="2928934"/>
                <a:ext cx="1571613" cy="857256"/>
              </a:xfrm>
              <a:prstGeom prst="diamond">
                <a:avLst/>
              </a:prstGeom>
            </p:spPr>
            <p:style>
              <a:lnRef idx="1">
                <a:schemeClr val="accent2"/>
              </a:lnRef>
              <a:fillRef idx="2">
                <a:schemeClr val="accent2"/>
              </a:fillRef>
              <a:effectRef idx="1">
                <a:schemeClr val="accent2"/>
              </a:effectRef>
              <a:fontRef idx="minor">
                <a:schemeClr val="dk1"/>
              </a:fontRef>
            </p:style>
            <p:txBody>
              <a:bodyPr lIns="0" rIns="0" anchor="ctr"/>
              <a:lstStyle/>
              <a:p>
                <a:pPr algn="ctr"/>
                <a:r>
                  <a:rPr kumimoji="0" lang="en-US" altLang="zh-TW">
                    <a:solidFill>
                      <a:srgbClr val="000000"/>
                    </a:solidFill>
                  </a:rPr>
                  <a:t>Warning?</a:t>
                </a:r>
                <a:endParaRPr kumimoji="0" lang="zh-TW" altLang="en-US">
                  <a:solidFill>
                    <a:srgbClr val="000000"/>
                  </a:solidFill>
                </a:endParaRPr>
              </a:p>
            </p:txBody>
          </p:sp>
          <p:cxnSp>
            <p:nvCxnSpPr>
              <p:cNvPr id="20" name="肘形接點 19"/>
              <p:cNvCxnSpPr>
                <a:stCxn id="19" idx="1"/>
                <a:endCxn id="16" idx="2"/>
              </p:cNvCxnSpPr>
              <p:nvPr/>
            </p:nvCxnSpPr>
            <p:spPr>
              <a:xfrm rot="10800000" flipH="1">
                <a:off x="7358043" y="2036753"/>
                <a:ext cx="71436" cy="1320809"/>
              </a:xfrm>
              <a:prstGeom prst="bentConnector3">
                <a:avLst>
                  <a:gd name="adj1" fmla="val -161974"/>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44" name="文字方塊 20"/>
              <p:cNvSpPr txBox="1">
                <a:spLocks noChangeArrowheads="1"/>
              </p:cNvSpPr>
              <p:nvPr/>
            </p:nvSpPr>
            <p:spPr bwMode="auto">
              <a:xfrm>
                <a:off x="7072330" y="3357562"/>
                <a:ext cx="364615" cy="369335"/>
              </a:xfrm>
              <a:prstGeom prst="rect">
                <a:avLst/>
              </a:prstGeom>
              <a:noFill/>
              <a:ln w="9525">
                <a:noFill/>
                <a:miter lim="800000"/>
                <a:headEnd/>
                <a:tailEnd/>
              </a:ln>
            </p:spPr>
            <p:txBody>
              <a:bodyPr wrap="none">
                <a:spAutoFit/>
              </a:bodyPr>
              <a:lstStyle/>
              <a:p>
                <a:r>
                  <a:rPr kumimoji="0" lang="en-US" altLang="zh-TW">
                    <a:latin typeface="Calibri" pitchFamily="34" charset="0"/>
                  </a:rPr>
                  <a:t>NO</a:t>
                </a:r>
                <a:endParaRPr kumimoji="0" lang="zh-TW" altLang="en-US">
                  <a:latin typeface="Calibri" pitchFamily="34" charset="0"/>
                </a:endParaRPr>
              </a:p>
            </p:txBody>
          </p:sp>
          <p:cxnSp>
            <p:nvCxnSpPr>
              <p:cNvPr id="22" name="圖案 21"/>
              <p:cNvCxnSpPr>
                <a:stCxn id="19" idx="2"/>
              </p:cNvCxnSpPr>
              <p:nvPr/>
            </p:nvCxnSpPr>
            <p:spPr>
              <a:xfrm rot="5400000">
                <a:off x="6250764" y="2607486"/>
                <a:ext cx="714380" cy="3071789"/>
              </a:xfrm>
              <a:prstGeom prst="bentConnector2">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46" name="文字方塊 22"/>
              <p:cNvSpPr txBox="1">
                <a:spLocks noChangeArrowheads="1"/>
              </p:cNvSpPr>
              <p:nvPr/>
            </p:nvSpPr>
            <p:spPr bwMode="auto">
              <a:xfrm>
                <a:off x="8215338" y="3786190"/>
                <a:ext cx="384578" cy="369335"/>
              </a:xfrm>
              <a:prstGeom prst="rect">
                <a:avLst/>
              </a:prstGeom>
              <a:noFill/>
              <a:ln w="9525">
                <a:noFill/>
                <a:miter lim="800000"/>
                <a:headEnd/>
                <a:tailEnd/>
              </a:ln>
            </p:spPr>
            <p:txBody>
              <a:bodyPr wrap="none">
                <a:spAutoFit/>
              </a:bodyPr>
              <a:lstStyle/>
              <a:p>
                <a:r>
                  <a:rPr kumimoji="0" lang="en-US" altLang="zh-TW">
                    <a:latin typeface="Calibri" pitchFamily="34" charset="0"/>
                  </a:rPr>
                  <a:t>YES</a:t>
                </a:r>
                <a:endParaRPr kumimoji="0" lang="zh-TW" altLang="en-US">
                  <a:latin typeface="Calibri" pitchFamily="34" charset="0"/>
                </a:endParaRPr>
              </a:p>
            </p:txBody>
          </p:sp>
          <p:cxnSp>
            <p:nvCxnSpPr>
              <p:cNvPr id="58" name="肘形接點 57"/>
              <p:cNvCxnSpPr>
                <a:endCxn id="16" idx="0"/>
              </p:cNvCxnSpPr>
              <p:nvPr/>
            </p:nvCxnSpPr>
            <p:spPr>
              <a:xfrm flipV="1">
                <a:off x="4643438" y="1643050"/>
                <a:ext cx="3500411" cy="2571768"/>
              </a:xfrm>
              <a:prstGeom prst="bentConnector4">
                <a:avLst>
                  <a:gd name="adj1" fmla="val 62048"/>
                  <a:gd name="adj2" fmla="val 122058"/>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pic>
        <p:nvPicPr>
          <p:cNvPr id="1030" name="Picture 2"/>
          <p:cNvPicPr>
            <a:picLocks noChangeAspect="1" noChangeArrowheads="1"/>
          </p:cNvPicPr>
          <p:nvPr/>
        </p:nvPicPr>
        <p:blipFill>
          <a:blip r:embed="rId4"/>
          <a:srcRect/>
          <a:stretch>
            <a:fillRect/>
          </a:stretch>
        </p:blipFill>
        <p:spPr bwMode="auto">
          <a:xfrm>
            <a:off x="1618829" y="1071564"/>
            <a:ext cx="1428377" cy="1089025"/>
          </a:xfrm>
          <a:prstGeom prst="rect">
            <a:avLst/>
          </a:prstGeom>
          <a:noFill/>
          <a:ln w="9525">
            <a:noFill/>
            <a:miter lim="800000"/>
            <a:headEnd/>
            <a:tailEnd/>
          </a:ln>
        </p:spPr>
      </p:pic>
      <p:pic>
        <p:nvPicPr>
          <p:cNvPr id="1031" name="Picture 5"/>
          <p:cNvPicPr>
            <a:picLocks noChangeAspect="1" noChangeArrowheads="1"/>
          </p:cNvPicPr>
          <p:nvPr/>
        </p:nvPicPr>
        <p:blipFill>
          <a:blip r:embed="rId5"/>
          <a:srcRect/>
          <a:stretch>
            <a:fillRect/>
          </a:stretch>
        </p:blipFill>
        <p:spPr bwMode="auto">
          <a:xfrm>
            <a:off x="190451" y="1928813"/>
            <a:ext cx="1680196" cy="939800"/>
          </a:xfrm>
          <a:prstGeom prst="rect">
            <a:avLst/>
          </a:prstGeom>
          <a:noFill/>
          <a:ln w="9525">
            <a:noFill/>
            <a:miter lim="800000"/>
            <a:headEnd/>
            <a:tailEnd/>
          </a:ln>
        </p:spPr>
      </p:pic>
      <p:pic>
        <p:nvPicPr>
          <p:cNvPr id="1032" name="Picture 3"/>
          <p:cNvPicPr>
            <a:picLocks noChangeAspect="1" noChangeArrowheads="1"/>
          </p:cNvPicPr>
          <p:nvPr/>
        </p:nvPicPr>
        <p:blipFill>
          <a:blip r:embed="rId6"/>
          <a:srcRect/>
          <a:stretch>
            <a:fillRect/>
          </a:stretch>
        </p:blipFill>
        <p:spPr bwMode="auto">
          <a:xfrm>
            <a:off x="190450" y="571500"/>
            <a:ext cx="1618829" cy="833438"/>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190450" y="4489451"/>
          <a:ext cx="2820783" cy="2011363"/>
        </p:xfrm>
        <a:graphic>
          <a:graphicData uri="http://schemas.openxmlformats.org/presentationml/2006/ole">
            <p:oleObj spid="_x0000_s49154" name="點陣圖影像" r:id="rId7" imgW="3448531" imgH="3277057" progId="PBrush">
              <p:embed/>
            </p:oleObj>
          </a:graphicData>
        </a:graphic>
      </p:graphicFrame>
      <p:pic>
        <p:nvPicPr>
          <p:cNvPr id="1033" name="Picture 7" descr="中游地音b"/>
          <p:cNvPicPr>
            <a:picLocks noChangeAspect="1" noChangeArrowheads="1"/>
          </p:cNvPicPr>
          <p:nvPr/>
        </p:nvPicPr>
        <p:blipFill>
          <a:blip r:embed="rId8"/>
          <a:srcRect l="23438" t="20833" r="14063" b="6248"/>
          <a:stretch>
            <a:fillRect/>
          </a:stretch>
        </p:blipFill>
        <p:spPr bwMode="auto">
          <a:xfrm>
            <a:off x="1523603" y="2428876"/>
            <a:ext cx="1523603" cy="1000125"/>
          </a:xfrm>
          <a:prstGeom prst="rect">
            <a:avLst/>
          </a:prstGeom>
          <a:noFill/>
          <a:ln w="9525">
            <a:solidFill>
              <a:srgbClr val="000000"/>
            </a:solidFill>
            <a:prstDash val="dash"/>
            <a:miter lim="800000"/>
            <a:headEnd/>
            <a:tailEnd/>
          </a:ln>
        </p:spPr>
      </p:pic>
      <p:graphicFrame>
        <p:nvGraphicFramePr>
          <p:cNvPr id="1027" name="Object 3"/>
          <p:cNvGraphicFramePr>
            <a:graphicFrameLocks noChangeAspect="1"/>
          </p:cNvGraphicFramePr>
          <p:nvPr/>
        </p:nvGraphicFramePr>
        <p:xfrm>
          <a:off x="190450" y="3216276"/>
          <a:ext cx="1999730" cy="1069975"/>
        </p:xfrm>
        <a:graphic>
          <a:graphicData uri="http://schemas.openxmlformats.org/presentationml/2006/ole">
            <p:oleObj spid="_x0000_s49155" name="點陣圖影像" r:id="rId9" imgW="3685714" imgH="2629267" progId="PBrush">
              <p:embed/>
            </p:oleObj>
          </a:graphicData>
        </a:graphic>
      </p:graphicFrame>
      <p:pic>
        <p:nvPicPr>
          <p:cNvPr id="14" name="Picture 2"/>
          <p:cNvPicPr>
            <a:picLocks noChangeAspect="1" noChangeArrowheads="1"/>
          </p:cNvPicPr>
          <p:nvPr/>
        </p:nvPicPr>
        <p:blipFill>
          <a:blip r:embed="rId10"/>
          <a:srcRect l="78384" t="5634" b="13797"/>
          <a:stretch>
            <a:fillRect/>
          </a:stretch>
        </p:blipFill>
        <p:spPr bwMode="auto">
          <a:xfrm>
            <a:off x="9332069" y="1214438"/>
            <a:ext cx="1938362" cy="4572000"/>
          </a:xfrm>
          <a:prstGeom prst="rect">
            <a:avLst/>
          </a:prstGeom>
          <a:noFill/>
          <a:ln w="9525">
            <a:noFill/>
            <a:miter lim="800000"/>
            <a:headEnd/>
            <a:tailEnd/>
          </a:ln>
        </p:spPr>
      </p:pic>
      <p:pic>
        <p:nvPicPr>
          <p:cNvPr id="15" name="圖片 14" descr="複製 -p3.jpg"/>
          <p:cNvPicPr>
            <a:picLocks noChangeAspect="1"/>
          </p:cNvPicPr>
          <p:nvPr/>
        </p:nvPicPr>
        <p:blipFill>
          <a:blip r:embed="rId11">
            <a:clrChange>
              <a:clrFrom>
                <a:srgbClr val="FFFFFF"/>
              </a:clrFrom>
              <a:clrTo>
                <a:srgbClr val="FFFFFF">
                  <a:alpha val="0"/>
                </a:srgbClr>
              </a:clrTo>
            </a:clrChange>
          </a:blip>
          <a:srcRect/>
          <a:stretch>
            <a:fillRect/>
          </a:stretch>
        </p:blipFill>
        <p:spPr bwMode="auto">
          <a:xfrm>
            <a:off x="7808466" y="3429001"/>
            <a:ext cx="2310798" cy="1552575"/>
          </a:xfrm>
          <a:prstGeom prst="rect">
            <a:avLst/>
          </a:prstGeom>
          <a:noFill/>
          <a:ln w="9525">
            <a:noFill/>
            <a:miter lim="800000"/>
            <a:headEnd/>
            <a:tailEnd/>
          </a:ln>
        </p:spPr>
      </p:pic>
      <p:pic>
        <p:nvPicPr>
          <p:cNvPr id="75" name="圖片 74" descr="複製 -p3.jpg"/>
          <p:cNvPicPr>
            <a:picLocks noChangeAspect="1"/>
          </p:cNvPicPr>
          <p:nvPr/>
        </p:nvPicPr>
        <p:blipFill>
          <a:blip r:embed="rId12">
            <a:clrChange>
              <a:clrFrom>
                <a:srgbClr val="FFFFFF"/>
              </a:clrFrom>
              <a:clrTo>
                <a:srgbClr val="FFFFFF">
                  <a:alpha val="0"/>
                </a:srgbClr>
              </a:clrTo>
            </a:clrChange>
          </a:blip>
          <a:srcRect/>
          <a:stretch>
            <a:fillRect/>
          </a:stretch>
        </p:blipFill>
        <p:spPr bwMode="auto">
          <a:xfrm>
            <a:off x="5808738" y="4286251"/>
            <a:ext cx="374552" cy="252413"/>
          </a:xfrm>
          <a:prstGeom prst="rect">
            <a:avLst/>
          </a:prstGeom>
          <a:noFill/>
          <a:ln w="9525">
            <a:noFill/>
            <a:miter lim="800000"/>
            <a:headEnd/>
            <a:tailEnd/>
          </a:ln>
        </p:spPr>
      </p:pic>
      <p:sp>
        <p:nvSpPr>
          <p:cNvPr id="76" name="橢圓 75"/>
          <p:cNvSpPr/>
          <p:nvPr/>
        </p:nvSpPr>
        <p:spPr>
          <a:xfrm>
            <a:off x="9141619" y="2928939"/>
            <a:ext cx="2285405" cy="42862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endParaRPr>
          </a:p>
        </p:txBody>
      </p:sp>
      <p:sp>
        <p:nvSpPr>
          <p:cNvPr id="25" name="Title 24"/>
          <p:cNvSpPr>
            <a:spLocks noGrp="1"/>
          </p:cNvSpPr>
          <p:nvPr>
            <p:ph type="title"/>
          </p:nvPr>
        </p:nvSpPr>
        <p:spPr>
          <a:xfrm>
            <a:off x="1929898" y="152400"/>
            <a:ext cx="9649486" cy="944562"/>
          </a:xfrm>
        </p:spPr>
        <p:txBody>
          <a:bodyPr>
            <a:noAutofit/>
          </a:bodyPr>
          <a:lstStyle/>
          <a:p>
            <a:pPr algn="r"/>
            <a:r>
              <a:rPr lang="en-US" sz="3200" dirty="0" smtClean="0"/>
              <a:t>Real-Time  Debris  Flow  Monitoring  and  Warning  via  </a:t>
            </a:r>
            <a:r>
              <a:rPr lang="en-US" sz="3200" dirty="0" err="1" smtClean="0"/>
              <a:t>SensorMap</a:t>
            </a:r>
            <a:r>
              <a:rPr lang="en-US" sz="3200" dirty="0" smtClean="0"/>
              <a:t>,  NTHU  et  al.,  Taiwan</a:t>
            </a:r>
            <a:endParaRPr lang="en-US" sz="3200" dirty="0"/>
          </a:p>
        </p:txBody>
      </p:sp>
      <p:sp>
        <p:nvSpPr>
          <p:cNvPr id="27" name="TextBox 26"/>
          <p:cNvSpPr txBox="1"/>
          <p:nvPr/>
        </p:nvSpPr>
        <p:spPr>
          <a:xfrm>
            <a:off x="8024310" y="6553201"/>
            <a:ext cx="4164515" cy="307777"/>
          </a:xfrm>
          <a:prstGeom prst="rect">
            <a:avLst/>
          </a:prstGeom>
          <a:noFill/>
        </p:spPr>
        <p:txBody>
          <a:bodyPr wrap="square" rtlCol="0">
            <a:spAutoFit/>
          </a:bodyPr>
          <a:lstStyle/>
          <a:p>
            <a:r>
              <a:rPr lang="en-US" sz="1400" i="1" dirty="0" smtClean="0">
                <a:solidFill>
                  <a:schemeClr val="bg1"/>
                </a:solidFill>
              </a:rPr>
              <a:t>Source: </a:t>
            </a:r>
            <a:r>
              <a:rPr lang="en-US" sz="1400" i="1" dirty="0" err="1" smtClean="0">
                <a:solidFill>
                  <a:schemeClr val="bg1"/>
                </a:solidFill>
              </a:rPr>
              <a:t>Pai</a:t>
            </a:r>
            <a:r>
              <a:rPr lang="en-US" sz="1400" i="1" dirty="0" smtClean="0">
                <a:solidFill>
                  <a:schemeClr val="bg1"/>
                </a:solidFill>
              </a:rPr>
              <a:t> Chou, NTHU, Taiwan</a:t>
            </a:r>
            <a:endParaRPr lang="en-US" sz="1400" i="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par>
                          <p:cTn id="20" fill="hold">
                            <p:stCondLst>
                              <p:cond delay="500"/>
                            </p:stCondLst>
                            <p:childTnLst>
                              <p:par>
                                <p:cTn id="21" presetID="35" presetClass="path" presetSubtype="0" accel="50000" decel="50000" fill="hold" nodeType="afterEffect">
                                  <p:stCondLst>
                                    <p:cond delay="0"/>
                                  </p:stCondLst>
                                  <p:childTnLst>
                                    <p:animMotion origin="layout" path="M 3.33333E-6 1.2951E-7 L -0.21962 1.2951E-7 " pathEditMode="relative" rAng="0" ptsTypes="AA">
                                      <p:cBhvr>
                                        <p:cTn id="22" dur="3000" fill="hold"/>
                                        <p:tgtEl>
                                          <p:spTgt spid="15"/>
                                        </p:tgtEl>
                                        <p:attrNameLst>
                                          <p:attrName>ppt_x</p:attrName>
                                          <p:attrName>ppt_y</p:attrName>
                                        </p:attrNameLst>
                                      </p:cBhvr>
                                      <p:rCtr x="-110" y="0"/>
                                    </p:animMotion>
                                  </p:childTnLst>
                                </p:cTn>
                              </p:par>
                            </p:childTnLst>
                          </p:cTn>
                        </p:par>
                        <p:par>
                          <p:cTn id="23" fill="hold">
                            <p:stCondLst>
                              <p:cond delay="3500"/>
                            </p:stCondLst>
                            <p:childTnLst>
                              <p:par>
                                <p:cTn id="24" presetID="9" presetClass="exit" presetSubtype="0" fill="hold" nodeType="afterEffect">
                                  <p:stCondLst>
                                    <p:cond delay="0"/>
                                  </p:stCondLst>
                                  <p:childTnLst>
                                    <p:animEffect transition="out" filter="dissolv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4000"/>
                            </p:stCondLst>
                            <p:childTnLst>
                              <p:par>
                                <p:cTn id="28" presetID="9" presetClass="entr" presetSubtype="0"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dissolve">
                                      <p:cBhvr>
                                        <p:cTn id="3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MergeCut1 copy.png"/>
          <p:cNvPicPr>
            <a:picLocks noChangeAspect="1" noChangeArrowheads="1"/>
          </p:cNvPicPr>
          <p:nvPr/>
        </p:nvPicPr>
        <p:blipFill>
          <a:blip r:embed="rId3" cstate="print"/>
          <a:srcRect/>
          <a:stretch>
            <a:fillRect/>
          </a:stretch>
        </p:blipFill>
        <p:spPr bwMode="auto">
          <a:xfrm>
            <a:off x="6703854" y="838201"/>
            <a:ext cx="5688118" cy="2844801"/>
          </a:xfrm>
          <a:prstGeom prst="rect">
            <a:avLst/>
          </a:prstGeom>
          <a:noFill/>
          <a:effectLst>
            <a:outerShdw blurRad="228600" dist="241300" dir="2700000" algn="tl" rotWithShape="0">
              <a:prstClr val="black">
                <a:alpha val="40000"/>
              </a:prstClr>
            </a:outerShdw>
          </a:effectLst>
        </p:spPr>
      </p:pic>
      <p:sp>
        <p:nvSpPr>
          <p:cNvPr id="6" name="Rectangle 5"/>
          <p:cNvSpPr/>
          <p:nvPr/>
        </p:nvSpPr>
        <p:spPr>
          <a:xfrm>
            <a:off x="203146" y="1307040"/>
            <a:ext cx="3656648" cy="2031325"/>
          </a:xfrm>
          <a:prstGeom prst="rect">
            <a:avLst/>
          </a:prstGeom>
        </p:spPr>
        <p:txBody>
          <a:bodyPr wrap="square">
            <a:spAutoFit/>
          </a:bodyPr>
          <a:lstStyle/>
          <a:p>
            <a:pPr marL="171450" indent="-171450" defTabSz="3135313">
              <a:spcBef>
                <a:spcPct val="50000"/>
              </a:spcBef>
              <a:buFont typeface="Arial" pitchFamily="34" charset="0"/>
              <a:buChar char="•"/>
            </a:pPr>
            <a:r>
              <a:rPr lang="en-US" sz="1050" dirty="0" smtClean="0">
                <a:solidFill>
                  <a:schemeClr val="bg1"/>
                </a:solidFill>
                <a:latin typeface="Verdana" pitchFamily="34" charset="0"/>
              </a:rPr>
              <a:t>Autonomous data collection (car mounted)</a:t>
            </a:r>
          </a:p>
          <a:p>
            <a:pPr marL="171450" indent="-171450" defTabSz="3135313">
              <a:spcBef>
                <a:spcPct val="50000"/>
              </a:spcBef>
              <a:buFont typeface="Arial" pitchFamily="34" charset="0"/>
              <a:buChar char="•"/>
            </a:pPr>
            <a:r>
              <a:rPr lang="en-US" sz="1050" dirty="0" smtClean="0">
                <a:solidFill>
                  <a:schemeClr val="bg1"/>
                </a:solidFill>
                <a:latin typeface="Verdana" pitchFamily="34" charset="0"/>
              </a:rPr>
              <a:t>On-board </a:t>
            </a:r>
            <a:r>
              <a:rPr lang="en-US" sz="1050" b="1" dirty="0" smtClean="0">
                <a:solidFill>
                  <a:schemeClr val="bg1"/>
                </a:solidFill>
                <a:latin typeface="Verdana" pitchFamily="34" charset="0"/>
              </a:rPr>
              <a:t>GPS</a:t>
            </a:r>
          </a:p>
          <a:p>
            <a:pPr marL="171450" indent="-171450" defTabSz="3135313">
              <a:spcBef>
                <a:spcPct val="50000"/>
              </a:spcBef>
              <a:buFont typeface="Arial" pitchFamily="34" charset="0"/>
              <a:buChar char="•"/>
            </a:pPr>
            <a:r>
              <a:rPr lang="en-US" sz="1050" b="1" dirty="0" smtClean="0">
                <a:solidFill>
                  <a:schemeClr val="bg1"/>
                </a:solidFill>
                <a:latin typeface="Verdana" pitchFamily="34" charset="0"/>
              </a:rPr>
              <a:t>Bluetooth</a:t>
            </a:r>
            <a:r>
              <a:rPr lang="en-US" sz="1050" dirty="0" smtClean="0">
                <a:solidFill>
                  <a:schemeClr val="bg1"/>
                </a:solidFill>
                <a:latin typeface="Verdana" pitchFamily="34" charset="0"/>
              </a:rPr>
              <a:t>® and </a:t>
            </a:r>
            <a:r>
              <a:rPr lang="en-US" sz="1050" b="1" dirty="0" smtClean="0">
                <a:solidFill>
                  <a:schemeClr val="bg1"/>
                </a:solidFill>
                <a:latin typeface="Verdana" pitchFamily="34" charset="0"/>
              </a:rPr>
              <a:t>USB</a:t>
            </a:r>
            <a:r>
              <a:rPr lang="en-US" sz="1050" dirty="0" smtClean="0">
                <a:solidFill>
                  <a:schemeClr val="bg1"/>
                </a:solidFill>
                <a:latin typeface="Verdana" pitchFamily="34" charset="0"/>
              </a:rPr>
              <a:t> connectivity</a:t>
            </a:r>
          </a:p>
          <a:p>
            <a:pPr marL="171450" indent="-171450" defTabSz="3135313">
              <a:spcBef>
                <a:spcPct val="50000"/>
              </a:spcBef>
              <a:buFont typeface="Arial" pitchFamily="34" charset="0"/>
              <a:buChar char="•"/>
            </a:pPr>
            <a:r>
              <a:rPr lang="en-US" sz="1050" dirty="0" smtClean="0">
                <a:solidFill>
                  <a:schemeClr val="bg1"/>
                </a:solidFill>
                <a:latin typeface="Verdana" pitchFamily="34" charset="0"/>
              </a:rPr>
              <a:t>Gas sensors: </a:t>
            </a:r>
            <a:r>
              <a:rPr lang="en-US" sz="1050" b="1" dirty="0" smtClean="0">
                <a:solidFill>
                  <a:schemeClr val="bg1"/>
                </a:solidFill>
                <a:latin typeface="Verdana" pitchFamily="34" charset="0"/>
              </a:rPr>
              <a:t>O3</a:t>
            </a:r>
            <a:r>
              <a:rPr lang="en-US" sz="1050" dirty="0" smtClean="0">
                <a:solidFill>
                  <a:schemeClr val="bg1"/>
                </a:solidFill>
                <a:latin typeface="Verdana" pitchFamily="34" charset="0"/>
              </a:rPr>
              <a:t>, </a:t>
            </a:r>
            <a:r>
              <a:rPr lang="en-US" sz="1050" b="1" dirty="0" smtClean="0">
                <a:solidFill>
                  <a:schemeClr val="bg1"/>
                </a:solidFill>
                <a:latin typeface="Verdana" pitchFamily="34" charset="0"/>
              </a:rPr>
              <a:t>NO2</a:t>
            </a:r>
            <a:r>
              <a:rPr lang="en-US" sz="1050" dirty="0" smtClean="0">
                <a:solidFill>
                  <a:schemeClr val="bg1"/>
                </a:solidFill>
                <a:latin typeface="Verdana" pitchFamily="34" charset="0"/>
              </a:rPr>
              <a:t>, </a:t>
            </a:r>
            <a:r>
              <a:rPr lang="en-US" sz="1050" b="1" dirty="0" smtClean="0">
                <a:solidFill>
                  <a:schemeClr val="bg1"/>
                </a:solidFill>
                <a:latin typeface="Verdana" pitchFamily="34" charset="0"/>
              </a:rPr>
              <a:t>CO</a:t>
            </a:r>
            <a:r>
              <a:rPr lang="en-US" sz="1050" dirty="0" smtClean="0">
                <a:solidFill>
                  <a:schemeClr val="bg1"/>
                </a:solidFill>
                <a:latin typeface="Verdana" pitchFamily="34" charset="0"/>
              </a:rPr>
              <a:t>/</a:t>
            </a:r>
            <a:r>
              <a:rPr lang="en-US" sz="1050" b="1" dirty="0" smtClean="0">
                <a:solidFill>
                  <a:schemeClr val="bg1"/>
                </a:solidFill>
                <a:latin typeface="Verdana" pitchFamily="34" charset="0"/>
              </a:rPr>
              <a:t>VOC</a:t>
            </a:r>
          </a:p>
          <a:p>
            <a:pPr marL="171450" indent="-171450" defTabSz="3135313">
              <a:spcBef>
                <a:spcPct val="50000"/>
              </a:spcBef>
              <a:buFont typeface="Arial" pitchFamily="34" charset="0"/>
              <a:buChar char="•"/>
            </a:pPr>
            <a:r>
              <a:rPr lang="en-US" sz="1050" b="1" dirty="0" smtClean="0">
                <a:solidFill>
                  <a:schemeClr val="bg1"/>
                </a:solidFill>
                <a:latin typeface="Verdana" pitchFamily="34" charset="0"/>
              </a:rPr>
              <a:t>Temperature</a:t>
            </a:r>
            <a:r>
              <a:rPr lang="en-US" sz="1050" dirty="0" smtClean="0">
                <a:solidFill>
                  <a:schemeClr val="bg1"/>
                </a:solidFill>
                <a:latin typeface="Verdana" pitchFamily="34" charset="0"/>
              </a:rPr>
              <a:t>, relative </a:t>
            </a:r>
            <a:r>
              <a:rPr lang="en-US" sz="1050" b="1" dirty="0" smtClean="0">
                <a:solidFill>
                  <a:schemeClr val="bg1"/>
                </a:solidFill>
                <a:latin typeface="Verdana" pitchFamily="34" charset="0"/>
              </a:rPr>
              <a:t>humidity</a:t>
            </a:r>
            <a:r>
              <a:rPr lang="en-US" sz="1050" dirty="0" smtClean="0">
                <a:solidFill>
                  <a:schemeClr val="bg1"/>
                </a:solidFill>
                <a:latin typeface="Verdana" pitchFamily="34" charset="0"/>
              </a:rPr>
              <a:t> sensors </a:t>
            </a:r>
            <a:br>
              <a:rPr lang="en-US" sz="1050" dirty="0" smtClean="0">
                <a:solidFill>
                  <a:schemeClr val="bg1"/>
                </a:solidFill>
                <a:latin typeface="Verdana" pitchFamily="34" charset="0"/>
              </a:rPr>
            </a:br>
            <a:r>
              <a:rPr lang="en-US" sz="1050" dirty="0" smtClean="0">
                <a:solidFill>
                  <a:schemeClr val="bg1"/>
                </a:solidFill>
                <a:latin typeface="Verdana" pitchFamily="34" charset="0"/>
              </a:rPr>
              <a:t>(sensor compensation)</a:t>
            </a:r>
          </a:p>
          <a:p>
            <a:pPr marL="171450" indent="-171450" defTabSz="3135313">
              <a:spcBef>
                <a:spcPct val="50000"/>
              </a:spcBef>
              <a:buFont typeface="Arial" pitchFamily="34" charset="0"/>
              <a:buChar char="•"/>
            </a:pPr>
            <a:r>
              <a:rPr lang="en-US" sz="1050" dirty="0" smtClean="0">
                <a:solidFill>
                  <a:schemeClr val="bg1"/>
                </a:solidFill>
                <a:latin typeface="Verdana" pitchFamily="34" charset="0"/>
              </a:rPr>
              <a:t>Li-Ion </a:t>
            </a:r>
            <a:r>
              <a:rPr lang="en-US" sz="1050" b="1" dirty="0" smtClean="0">
                <a:solidFill>
                  <a:schemeClr val="bg1"/>
                </a:solidFill>
                <a:latin typeface="Verdana" pitchFamily="34" charset="0"/>
              </a:rPr>
              <a:t>battery</a:t>
            </a:r>
          </a:p>
          <a:p>
            <a:pPr marL="171450" indent="-171450" defTabSz="3135313">
              <a:spcBef>
                <a:spcPct val="50000"/>
              </a:spcBef>
              <a:buFont typeface="Arial" pitchFamily="34" charset="0"/>
              <a:buChar char="•"/>
            </a:pPr>
            <a:r>
              <a:rPr lang="en-US" sz="1050" dirty="0" smtClean="0">
                <a:solidFill>
                  <a:schemeClr val="bg1"/>
                </a:solidFill>
                <a:latin typeface="Verdana" pitchFamily="34" charset="0"/>
              </a:rPr>
              <a:t>Smart power management </a:t>
            </a:r>
            <a:br>
              <a:rPr lang="en-US" sz="1050" dirty="0" smtClean="0">
                <a:solidFill>
                  <a:schemeClr val="bg1"/>
                </a:solidFill>
                <a:latin typeface="Verdana" pitchFamily="34" charset="0"/>
              </a:rPr>
            </a:br>
            <a:r>
              <a:rPr lang="en-US" sz="1050" dirty="0" smtClean="0">
                <a:solidFill>
                  <a:schemeClr val="bg1"/>
                </a:solidFill>
                <a:latin typeface="Verdana" pitchFamily="34" charset="0"/>
              </a:rPr>
              <a:t>(MEMS </a:t>
            </a:r>
            <a:r>
              <a:rPr lang="en-US" sz="1050" b="1" dirty="0" smtClean="0">
                <a:solidFill>
                  <a:schemeClr val="bg1"/>
                </a:solidFill>
                <a:latin typeface="Verdana" pitchFamily="34" charset="0"/>
              </a:rPr>
              <a:t>accelerometer</a:t>
            </a:r>
            <a:r>
              <a:rPr lang="en-US" sz="1050" dirty="0" smtClean="0">
                <a:solidFill>
                  <a:schemeClr val="bg1"/>
                </a:solidFill>
                <a:latin typeface="Verdana" pitchFamily="34" charset="0"/>
              </a:rPr>
              <a:t>)</a:t>
            </a:r>
          </a:p>
        </p:txBody>
      </p:sp>
      <p:grpSp>
        <p:nvGrpSpPr>
          <p:cNvPr id="2" name="Group 7"/>
          <p:cNvGrpSpPr/>
          <p:nvPr/>
        </p:nvGrpSpPr>
        <p:grpSpPr>
          <a:xfrm>
            <a:off x="6805428" y="4419601"/>
            <a:ext cx="4918006" cy="1709057"/>
            <a:chOff x="1143000" y="17145000"/>
            <a:chExt cx="16078200" cy="6738257"/>
          </a:xfrm>
        </p:grpSpPr>
        <p:sp>
          <p:nvSpPr>
            <p:cNvPr id="9" name="Can 8"/>
            <p:cNvSpPr/>
            <p:nvPr/>
          </p:nvSpPr>
          <p:spPr>
            <a:xfrm>
              <a:off x="7747000" y="21989143"/>
              <a:ext cx="2209800" cy="1894114"/>
            </a:xfrm>
            <a:prstGeom prst="can">
              <a:avLst/>
            </a:prstGeom>
            <a:solidFill>
              <a:schemeClr val="accent1">
                <a:lumMod val="50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Verdana" pitchFamily="34" charset="0"/>
                </a:rPr>
                <a:t>DB</a:t>
              </a:r>
              <a:endParaRPr lang="en-US" sz="1100" dirty="0">
                <a:latin typeface="Verdana" pitchFamily="34" charset="0"/>
              </a:endParaRPr>
            </a:p>
          </p:txBody>
        </p:sp>
        <p:sp>
          <p:nvSpPr>
            <p:cNvPr id="10" name="Cloud 9"/>
            <p:cNvSpPr/>
            <p:nvPr/>
          </p:nvSpPr>
          <p:spPr>
            <a:xfrm>
              <a:off x="9525000" y="17983200"/>
              <a:ext cx="6705600" cy="4724400"/>
            </a:xfrm>
            <a:prstGeom prst="cloud">
              <a:avLst/>
            </a:prstGeom>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dirty="0" smtClean="0">
                  <a:solidFill>
                    <a:schemeClr val="tx1">
                      <a:lumMod val="75000"/>
                      <a:lumOff val="25000"/>
                    </a:schemeClr>
                  </a:solidFill>
                  <a:latin typeface="Verdana" pitchFamily="34" charset="0"/>
                </a:rPr>
                <a:t>Web</a:t>
              </a:r>
              <a:endParaRPr lang="en-US" sz="1100" dirty="0">
                <a:solidFill>
                  <a:schemeClr val="tx1">
                    <a:lumMod val="75000"/>
                    <a:lumOff val="25000"/>
                  </a:schemeClr>
                </a:solidFill>
                <a:latin typeface="Verdana" pitchFamily="34" charset="0"/>
              </a:endParaRPr>
            </a:p>
          </p:txBody>
        </p:sp>
        <p:sp>
          <p:nvSpPr>
            <p:cNvPr id="11" name="Rounded Rectangle 10"/>
            <p:cNvSpPr/>
            <p:nvPr/>
          </p:nvSpPr>
          <p:spPr>
            <a:xfrm>
              <a:off x="14859000" y="17145000"/>
              <a:ext cx="2362200" cy="1828800"/>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Verdana" pitchFamily="34" charset="0"/>
                </a:rPr>
                <a:t>Client</a:t>
              </a:r>
              <a:endParaRPr lang="en-US" sz="1100" dirty="0">
                <a:latin typeface="Verdana" pitchFamily="34" charset="0"/>
              </a:endParaRPr>
            </a:p>
          </p:txBody>
        </p:sp>
        <p:sp>
          <p:nvSpPr>
            <p:cNvPr id="12" name="Rounded Rectangle 11"/>
            <p:cNvSpPr/>
            <p:nvPr/>
          </p:nvSpPr>
          <p:spPr>
            <a:xfrm>
              <a:off x="7391400" y="18516600"/>
              <a:ext cx="3276600" cy="1828800"/>
            </a:xfrm>
            <a:prstGeom prst="roundRect">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latin typeface="Verdana" pitchFamily="34" charset="0"/>
                </a:rPr>
                <a:t>SensorMap</a:t>
              </a:r>
              <a:endParaRPr lang="en-US" sz="1200" dirty="0">
                <a:latin typeface="Verdana" pitchFamily="34" charset="0"/>
              </a:endParaRPr>
            </a:p>
          </p:txBody>
        </p:sp>
        <p:sp>
          <p:nvSpPr>
            <p:cNvPr id="13" name="Rounded Rectangle 12"/>
            <p:cNvSpPr/>
            <p:nvPr/>
          </p:nvSpPr>
          <p:spPr>
            <a:xfrm>
              <a:off x="10668000" y="22021800"/>
              <a:ext cx="3276600" cy="1828800"/>
            </a:xfrm>
            <a:prstGeom prst="roundRect">
              <a:avLst/>
            </a:prstGeom>
            <a:solidFill>
              <a:schemeClr val="accent1">
                <a:lumMod val="60000"/>
                <a:lumOff val="40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accent2">
                      <a:lumMod val="75000"/>
                    </a:schemeClr>
                  </a:solidFill>
                  <a:latin typeface="Verdana" pitchFamily="34" charset="0"/>
                </a:rPr>
                <a:t>Web Server</a:t>
              </a:r>
              <a:endParaRPr lang="en-US" sz="1050" dirty="0">
                <a:solidFill>
                  <a:schemeClr val="accent2">
                    <a:lumMod val="75000"/>
                  </a:schemeClr>
                </a:solidFill>
                <a:latin typeface="Verdana" pitchFamily="34" charset="0"/>
              </a:endParaRPr>
            </a:p>
          </p:txBody>
        </p:sp>
        <p:sp>
          <p:nvSpPr>
            <p:cNvPr id="14" name="Rounded Rectangle 13"/>
            <p:cNvSpPr/>
            <p:nvPr/>
          </p:nvSpPr>
          <p:spPr>
            <a:xfrm>
              <a:off x="4368800" y="22021800"/>
              <a:ext cx="2667000" cy="1828800"/>
            </a:xfrm>
            <a:prstGeom prst="roundRect">
              <a:avLst/>
            </a:prstGeom>
            <a:solidFill>
              <a:schemeClr val="accent2">
                <a:lumMod val="50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Verdana" pitchFamily="34" charset="0"/>
                </a:rPr>
                <a:t>Gateway</a:t>
              </a:r>
              <a:endParaRPr lang="en-US" sz="1100" dirty="0">
                <a:latin typeface="Verdana" pitchFamily="34" charset="0"/>
              </a:endParaRPr>
            </a:p>
          </p:txBody>
        </p:sp>
        <p:sp>
          <p:nvSpPr>
            <p:cNvPr id="15" name="Rounded Rectangle 14"/>
            <p:cNvSpPr/>
            <p:nvPr/>
          </p:nvSpPr>
          <p:spPr>
            <a:xfrm>
              <a:off x="1143000" y="22021800"/>
              <a:ext cx="2514600" cy="1828800"/>
            </a:xfrm>
            <a:prstGeom prst="roundRect">
              <a:avLst/>
            </a:prstGeom>
            <a:solidFill>
              <a:schemeClr val="accent2">
                <a:lumMod val="75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Verdana" pitchFamily="34" charset="0"/>
                </a:rPr>
                <a:t>Sensor</a:t>
              </a:r>
              <a:endParaRPr lang="en-US" sz="1100" dirty="0">
                <a:latin typeface="Verdana" pitchFamily="34" charset="0"/>
              </a:endParaRPr>
            </a:p>
          </p:txBody>
        </p:sp>
        <p:sp>
          <p:nvSpPr>
            <p:cNvPr id="16" name="Chevron 15"/>
            <p:cNvSpPr/>
            <p:nvPr/>
          </p:nvSpPr>
          <p:spPr>
            <a:xfrm>
              <a:off x="3276600" y="22669500"/>
              <a:ext cx="1066800" cy="6096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a:solidFill>
                  <a:schemeClr val="tx1"/>
                </a:solidFill>
              </a:endParaRPr>
            </a:p>
          </p:txBody>
        </p:sp>
        <p:sp>
          <p:nvSpPr>
            <p:cNvPr id="17" name="Chevron 16"/>
            <p:cNvSpPr/>
            <p:nvPr/>
          </p:nvSpPr>
          <p:spPr>
            <a:xfrm>
              <a:off x="6705600" y="22669500"/>
              <a:ext cx="1066800" cy="6096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a:solidFill>
                  <a:schemeClr val="tx1"/>
                </a:solidFill>
              </a:endParaRPr>
            </a:p>
          </p:txBody>
        </p:sp>
        <p:sp>
          <p:nvSpPr>
            <p:cNvPr id="18" name="Chevron 17"/>
            <p:cNvSpPr/>
            <p:nvPr/>
          </p:nvSpPr>
          <p:spPr>
            <a:xfrm>
              <a:off x="9601200" y="22669500"/>
              <a:ext cx="1066800" cy="6096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a:solidFill>
                  <a:schemeClr val="tx1"/>
                </a:solidFill>
              </a:endParaRPr>
            </a:p>
          </p:txBody>
        </p:sp>
        <p:sp>
          <p:nvSpPr>
            <p:cNvPr id="19" name="Chevron 18"/>
            <p:cNvSpPr/>
            <p:nvPr/>
          </p:nvSpPr>
          <p:spPr>
            <a:xfrm rot="18900000">
              <a:off x="5783869" y="20838785"/>
              <a:ext cx="1826557" cy="52032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a:solidFill>
                  <a:schemeClr val="tx1"/>
                </a:solidFill>
              </a:endParaRPr>
            </a:p>
          </p:txBody>
        </p:sp>
        <p:sp>
          <p:nvSpPr>
            <p:cNvPr id="20" name="Chevron 19"/>
            <p:cNvSpPr/>
            <p:nvPr/>
          </p:nvSpPr>
          <p:spPr>
            <a:xfrm rot="20624993">
              <a:off x="10734218" y="18593483"/>
              <a:ext cx="3886200" cy="48347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a:solidFill>
                  <a:schemeClr val="tx1"/>
                </a:solidFill>
              </a:endParaRPr>
            </a:p>
          </p:txBody>
        </p:sp>
        <p:sp>
          <p:nvSpPr>
            <p:cNvPr id="21" name="Chevron 20"/>
            <p:cNvSpPr/>
            <p:nvPr/>
          </p:nvSpPr>
          <p:spPr>
            <a:xfrm rot="18314638">
              <a:off x="13163957" y="20296111"/>
              <a:ext cx="3723180" cy="57621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a:solidFill>
                  <a:schemeClr val="tx1"/>
                </a:solidFill>
              </a:endParaRPr>
            </a:p>
          </p:txBody>
        </p:sp>
      </p:grpSp>
      <p:sp>
        <p:nvSpPr>
          <p:cNvPr id="22" name="Text Box 94"/>
          <p:cNvSpPr txBox="1">
            <a:spLocks noChangeArrowheads="1"/>
          </p:cNvSpPr>
          <p:nvPr/>
        </p:nvSpPr>
        <p:spPr bwMode="auto">
          <a:xfrm>
            <a:off x="6399133" y="3962401"/>
            <a:ext cx="4469236" cy="670507"/>
          </a:xfrm>
          <a:prstGeom prst="rect">
            <a:avLst/>
          </a:prstGeom>
          <a:noFill/>
          <a:ln w="9525" algn="ctr">
            <a:noFill/>
            <a:miter lim="800000"/>
            <a:headEnd/>
            <a:tailEnd/>
          </a:ln>
          <a:effectLst/>
        </p:spPr>
        <p:txBody>
          <a:bodyPr wrap="square" lIns="313502" tIns="156751" rIns="313502" bIns="156751">
            <a:spAutoFit/>
          </a:bodyPr>
          <a:lstStyle/>
          <a:p>
            <a:pPr marL="171450" indent="-171450" defTabSz="3135313">
              <a:buFont typeface="Arial" pitchFamily="34" charset="0"/>
              <a:buChar char="•"/>
            </a:pPr>
            <a:r>
              <a:rPr lang="en-US" sz="1050" dirty="0" smtClean="0">
                <a:solidFill>
                  <a:schemeClr val="bg1"/>
                </a:solidFill>
                <a:latin typeface="Verdana" pitchFamily="34" charset="0"/>
              </a:rPr>
              <a:t>Integrated with </a:t>
            </a:r>
            <a:r>
              <a:rPr lang="en-US" sz="1050" b="1" dirty="0" err="1" smtClean="0">
                <a:solidFill>
                  <a:schemeClr val="bg1"/>
                </a:solidFill>
                <a:latin typeface="Verdana" pitchFamily="34" charset="0"/>
              </a:rPr>
              <a:t>SensorMap</a:t>
            </a:r>
            <a:r>
              <a:rPr lang="en-US" sz="1050" dirty="0" smtClean="0">
                <a:solidFill>
                  <a:schemeClr val="bg1"/>
                </a:solidFill>
                <a:latin typeface="Verdana" pitchFamily="34" charset="0"/>
              </a:rPr>
              <a:t> 1.0</a:t>
            </a:r>
          </a:p>
          <a:p>
            <a:pPr marL="171450" indent="-171450" defTabSz="3135313">
              <a:buFont typeface="Arial" pitchFamily="34" charset="0"/>
              <a:buChar char="•"/>
            </a:pPr>
            <a:endParaRPr lang="en-US" sz="200" dirty="0" smtClean="0">
              <a:solidFill>
                <a:schemeClr val="bg1"/>
              </a:solidFill>
              <a:latin typeface="Verdana" pitchFamily="34" charset="0"/>
            </a:endParaRPr>
          </a:p>
          <a:p>
            <a:pPr marL="171450" indent="-171450" defTabSz="3135313">
              <a:buFont typeface="Arial" pitchFamily="34" charset="0"/>
              <a:buChar char="•"/>
            </a:pPr>
            <a:r>
              <a:rPr lang="en-US" sz="1050" dirty="0" smtClean="0">
                <a:solidFill>
                  <a:schemeClr val="bg1"/>
                </a:solidFill>
                <a:latin typeface="Verdana" pitchFamily="34" charset="0"/>
              </a:rPr>
              <a:t>Local </a:t>
            </a:r>
            <a:r>
              <a:rPr lang="en-US" sz="1050" b="1" dirty="0" smtClean="0">
                <a:solidFill>
                  <a:schemeClr val="bg1"/>
                </a:solidFill>
                <a:latin typeface="Verdana" pitchFamily="34" charset="0"/>
              </a:rPr>
              <a:t>gateway, database server, web server</a:t>
            </a:r>
          </a:p>
        </p:txBody>
      </p:sp>
      <p:sp>
        <p:nvSpPr>
          <p:cNvPr id="23" name="Rectangle 22"/>
          <p:cNvSpPr/>
          <p:nvPr/>
        </p:nvSpPr>
        <p:spPr>
          <a:xfrm>
            <a:off x="3040566" y="5397190"/>
            <a:ext cx="3460141" cy="670883"/>
          </a:xfrm>
          <a:prstGeom prst="rect">
            <a:avLst/>
          </a:prstGeom>
        </p:spPr>
        <p:txBody>
          <a:bodyPr wrap="square">
            <a:spAutoFit/>
          </a:bodyPr>
          <a:lstStyle/>
          <a:p>
            <a:pPr marL="457200" indent="-457200" defTabSz="3135313">
              <a:spcBef>
                <a:spcPct val="50000"/>
              </a:spcBef>
              <a:buFont typeface="Arial" pitchFamily="34" charset="0"/>
              <a:buChar char="•"/>
            </a:pPr>
            <a:r>
              <a:rPr lang="en-US" sz="1050" dirty="0" smtClean="0">
                <a:solidFill>
                  <a:schemeClr val="bg1"/>
                </a:solidFill>
                <a:latin typeface="Verdana" pitchFamily="34" charset="0"/>
              </a:rPr>
              <a:t>Consistent view with </a:t>
            </a:r>
            <a:r>
              <a:rPr lang="en-US" sz="1050" b="1" dirty="0" smtClean="0">
                <a:solidFill>
                  <a:schemeClr val="bg1"/>
                </a:solidFill>
                <a:latin typeface="Verdana" pitchFamily="34" charset="0"/>
              </a:rPr>
              <a:t>different sensors</a:t>
            </a:r>
          </a:p>
          <a:p>
            <a:pPr marL="457200" indent="-457200" defTabSz="3135313">
              <a:spcBef>
                <a:spcPct val="50000"/>
              </a:spcBef>
              <a:buFont typeface="Arial" pitchFamily="34" charset="0"/>
              <a:buChar char="•"/>
            </a:pPr>
            <a:r>
              <a:rPr lang="en-US" sz="1050" dirty="0" smtClean="0">
                <a:solidFill>
                  <a:schemeClr val="bg1"/>
                </a:solidFill>
                <a:latin typeface="Verdana" pitchFamily="34" charset="0"/>
              </a:rPr>
              <a:t>Short </a:t>
            </a:r>
            <a:r>
              <a:rPr lang="en-US" sz="1050" b="1" dirty="0" smtClean="0">
                <a:solidFill>
                  <a:schemeClr val="bg1"/>
                </a:solidFill>
                <a:latin typeface="Verdana" pitchFamily="34" charset="0"/>
              </a:rPr>
              <a:t>survey</a:t>
            </a:r>
            <a:r>
              <a:rPr lang="en-US" sz="1050" dirty="0" smtClean="0">
                <a:solidFill>
                  <a:schemeClr val="bg1"/>
                </a:solidFill>
                <a:latin typeface="Verdana" pitchFamily="34" charset="0"/>
              </a:rPr>
              <a:t> in a limited area </a:t>
            </a:r>
            <a:br>
              <a:rPr lang="en-US" sz="1050" dirty="0" smtClean="0">
                <a:solidFill>
                  <a:schemeClr val="bg1"/>
                </a:solidFill>
                <a:latin typeface="Verdana" pitchFamily="34" charset="0"/>
              </a:rPr>
            </a:br>
            <a:r>
              <a:rPr lang="en-US" sz="1050" dirty="0" smtClean="0">
                <a:solidFill>
                  <a:schemeClr val="bg1"/>
                </a:solidFill>
                <a:latin typeface="Verdana" pitchFamily="34" charset="0"/>
              </a:rPr>
              <a:t>(East Nashville)</a:t>
            </a:r>
          </a:p>
        </p:txBody>
      </p:sp>
      <p:pic>
        <p:nvPicPr>
          <p:cNvPr id="31" name="Picture 71" descr="C:\Projects\SmogPod\scope.bmp"/>
          <p:cNvPicPr>
            <a:picLocks noChangeAspect="1" noChangeArrowheads="1"/>
          </p:cNvPicPr>
          <p:nvPr/>
        </p:nvPicPr>
        <p:blipFill>
          <a:blip r:embed="rId4" cstate="print"/>
          <a:srcRect l="1463" t="14000" r="1989" b="6000"/>
          <a:stretch>
            <a:fillRect/>
          </a:stretch>
        </p:blipFill>
        <p:spPr bwMode="auto">
          <a:xfrm>
            <a:off x="3250353" y="3962400"/>
            <a:ext cx="2930397" cy="1332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 name="Picture 40" descr="no.png"/>
          <p:cNvPicPr>
            <a:picLocks/>
          </p:cNvPicPr>
          <p:nvPr/>
        </p:nvPicPr>
        <p:blipFill>
          <a:blip r:embed="rId5" cstate="print"/>
          <a:stretch>
            <a:fillRect/>
          </a:stretch>
        </p:blipFill>
        <p:spPr>
          <a:xfrm>
            <a:off x="1422029" y="4876800"/>
            <a:ext cx="1828324" cy="137160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5" name="Rounded Rectangle 34"/>
          <p:cNvSpPr/>
          <p:nvPr/>
        </p:nvSpPr>
        <p:spPr>
          <a:xfrm>
            <a:off x="1828324" y="5791201"/>
            <a:ext cx="519616" cy="289441"/>
          </a:xfrm>
          <a:prstGeom prst="roundRect">
            <a:avLst/>
          </a:prstGeom>
          <a:gradFill rotWithShape="1">
            <a:gsLst>
              <a:gs pos="0">
                <a:srgbClr val="9FB8CD">
                  <a:tint val="70000"/>
                  <a:satMod val="130000"/>
                </a:srgbClr>
              </a:gs>
              <a:gs pos="43000">
                <a:srgbClr val="9FB8CD">
                  <a:tint val="44000"/>
                  <a:satMod val="165000"/>
                </a:srgbClr>
              </a:gs>
              <a:gs pos="93000">
                <a:srgbClr val="9FB8CD">
                  <a:tint val="15000"/>
                  <a:satMod val="165000"/>
                </a:srgbClr>
              </a:gs>
              <a:gs pos="100000">
                <a:srgbClr val="9FB8CD">
                  <a:tint val="5000"/>
                  <a:satMod val="250000"/>
                </a:srgbClr>
              </a:gs>
            </a:gsLst>
            <a:path path="circle">
              <a:fillToRect l="50000" t="130000" r="50000" b="-30000"/>
            </a:path>
          </a:gradFill>
          <a:ln w="9525" cap="flat" cmpd="sng" algn="ctr">
            <a:solidFill>
              <a:srgbClr val="9FB8CD">
                <a:shade val="50000"/>
                <a:satMod val="103000"/>
              </a:srgbClr>
            </a:solidFill>
            <a:prstDash val="solid"/>
          </a:ln>
          <a:effectLst>
            <a:outerShdw blurRad="57150" dist="38100" dir="5400000" algn="ctr" rotWithShape="0">
              <a:srgbClr val="9FB8CD">
                <a:shade val="9000"/>
                <a:satMod val="105000"/>
                <a:alpha val="48000"/>
              </a:srgbClr>
            </a:outerShdw>
          </a:effectLst>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464653">
                    <a:lumMod val="75000"/>
                  </a:srgbClr>
                </a:solidFill>
                <a:effectLst/>
                <a:uLnTx/>
                <a:uFillTx/>
                <a:latin typeface="Arial Black" pitchFamily="34" charset="0"/>
                <a:ea typeface="+mn-ea"/>
                <a:cs typeface="+mn-cs"/>
              </a:rPr>
              <a:t>NO</a:t>
            </a:r>
            <a:r>
              <a:rPr kumimoji="0" lang="en-US" sz="900" b="0" i="0" u="none" strike="noStrike" kern="0" cap="none" spc="0" normalizeH="0" baseline="0" noProof="0" dirty="0" smtClean="0">
                <a:ln>
                  <a:noFill/>
                </a:ln>
                <a:solidFill>
                  <a:srgbClr val="464653">
                    <a:lumMod val="75000"/>
                  </a:srgbClr>
                </a:solidFill>
                <a:effectLst/>
                <a:uLnTx/>
                <a:uFillTx/>
                <a:latin typeface="Arial Black" pitchFamily="34" charset="0"/>
                <a:ea typeface="+mn-ea"/>
                <a:cs typeface="+mn-cs"/>
              </a:rPr>
              <a:t>2</a:t>
            </a:r>
            <a:endParaRPr kumimoji="0" lang="en-US" sz="1100" b="0" i="0" u="none" strike="noStrike" kern="0" cap="none" spc="0" normalizeH="0" baseline="0" noProof="0" dirty="0">
              <a:ln>
                <a:noFill/>
              </a:ln>
              <a:solidFill>
                <a:srgbClr val="464653">
                  <a:lumMod val="75000"/>
                </a:srgbClr>
              </a:solidFill>
              <a:effectLst/>
              <a:uLnTx/>
              <a:uFillTx/>
              <a:latin typeface="Arial Black" pitchFamily="34" charset="0"/>
              <a:ea typeface="+mn-ea"/>
              <a:cs typeface="+mn-cs"/>
            </a:endParaRPr>
          </a:p>
        </p:txBody>
      </p:sp>
      <p:pic>
        <p:nvPicPr>
          <p:cNvPr id="43" name="Picture 42" descr="co.png"/>
          <p:cNvPicPr>
            <a:picLocks/>
          </p:cNvPicPr>
          <p:nvPr/>
        </p:nvPicPr>
        <p:blipFill>
          <a:blip r:embed="rId6" cstate="print"/>
          <a:stretch>
            <a:fillRect/>
          </a:stretch>
        </p:blipFill>
        <p:spPr>
          <a:xfrm>
            <a:off x="304721" y="4267200"/>
            <a:ext cx="1828324" cy="137160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3" name="Rounded Rectangle 32"/>
          <p:cNvSpPr/>
          <p:nvPr/>
        </p:nvSpPr>
        <p:spPr>
          <a:xfrm>
            <a:off x="711015" y="5181601"/>
            <a:ext cx="438492" cy="289441"/>
          </a:xfrm>
          <a:prstGeom prst="roundRect">
            <a:avLst/>
          </a:prstGeom>
          <a:gradFill rotWithShape="1">
            <a:gsLst>
              <a:gs pos="0">
                <a:srgbClr val="9FB8CD">
                  <a:tint val="70000"/>
                  <a:satMod val="130000"/>
                </a:srgbClr>
              </a:gs>
              <a:gs pos="43000">
                <a:srgbClr val="9FB8CD">
                  <a:tint val="44000"/>
                  <a:satMod val="165000"/>
                </a:srgbClr>
              </a:gs>
              <a:gs pos="93000">
                <a:srgbClr val="9FB8CD">
                  <a:tint val="15000"/>
                  <a:satMod val="165000"/>
                </a:srgbClr>
              </a:gs>
              <a:gs pos="100000">
                <a:srgbClr val="9FB8CD">
                  <a:tint val="5000"/>
                  <a:satMod val="250000"/>
                </a:srgbClr>
              </a:gs>
            </a:gsLst>
            <a:path path="circle">
              <a:fillToRect l="50000" t="130000" r="50000" b="-30000"/>
            </a:path>
          </a:gradFill>
          <a:ln w="9525" cap="flat" cmpd="sng" algn="ctr">
            <a:solidFill>
              <a:srgbClr val="9FB8CD">
                <a:shade val="50000"/>
                <a:satMod val="103000"/>
              </a:srgbClr>
            </a:solidFill>
            <a:prstDash val="solid"/>
          </a:ln>
          <a:effectLst>
            <a:outerShdw blurRad="57150" dist="38100" dir="5400000" algn="ctr" rotWithShape="0">
              <a:srgbClr val="9FB8CD">
                <a:shade val="9000"/>
                <a:satMod val="105000"/>
                <a:alpha val="48000"/>
              </a:srgbClr>
            </a:outerShdw>
          </a:effectLst>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464653">
                    <a:lumMod val="75000"/>
                  </a:srgbClr>
                </a:solidFill>
                <a:effectLst/>
                <a:uLnTx/>
                <a:uFillTx/>
                <a:latin typeface="Arial Black" pitchFamily="34" charset="0"/>
                <a:ea typeface="+mn-ea"/>
                <a:cs typeface="+mn-cs"/>
              </a:rPr>
              <a:t>CO</a:t>
            </a:r>
            <a:endParaRPr kumimoji="0" lang="en-US" sz="1100" b="0" i="0" u="none" strike="noStrike" kern="0" cap="none" spc="0" normalizeH="0" baseline="0" noProof="0" dirty="0">
              <a:ln>
                <a:noFill/>
              </a:ln>
              <a:solidFill>
                <a:srgbClr val="464653">
                  <a:lumMod val="75000"/>
                </a:srgbClr>
              </a:solidFill>
              <a:effectLst/>
              <a:uLnTx/>
              <a:uFillTx/>
              <a:latin typeface="Arial Black" pitchFamily="34" charset="0"/>
              <a:ea typeface="+mn-ea"/>
              <a:cs typeface="+mn-cs"/>
            </a:endParaRPr>
          </a:p>
        </p:txBody>
      </p:sp>
      <p:pic>
        <p:nvPicPr>
          <p:cNvPr id="42" name="Picture 41" descr="o3.png"/>
          <p:cNvPicPr>
            <a:picLocks/>
          </p:cNvPicPr>
          <p:nvPr/>
        </p:nvPicPr>
        <p:blipFill>
          <a:blip r:embed="rId7" cstate="print"/>
          <a:stretch>
            <a:fillRect/>
          </a:stretch>
        </p:blipFill>
        <p:spPr>
          <a:xfrm>
            <a:off x="1828324" y="3962400"/>
            <a:ext cx="1828324" cy="137160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7" name="Rounded Rectangle 36"/>
          <p:cNvSpPr/>
          <p:nvPr/>
        </p:nvSpPr>
        <p:spPr>
          <a:xfrm>
            <a:off x="2336192" y="4892160"/>
            <a:ext cx="404262" cy="289441"/>
          </a:xfrm>
          <a:prstGeom prst="roundRect">
            <a:avLst/>
          </a:prstGeom>
          <a:gradFill rotWithShape="1">
            <a:gsLst>
              <a:gs pos="0">
                <a:srgbClr val="9FB8CD">
                  <a:tint val="70000"/>
                  <a:satMod val="130000"/>
                </a:srgbClr>
              </a:gs>
              <a:gs pos="43000">
                <a:srgbClr val="9FB8CD">
                  <a:tint val="44000"/>
                  <a:satMod val="165000"/>
                </a:srgbClr>
              </a:gs>
              <a:gs pos="93000">
                <a:srgbClr val="9FB8CD">
                  <a:tint val="15000"/>
                  <a:satMod val="165000"/>
                </a:srgbClr>
              </a:gs>
              <a:gs pos="100000">
                <a:srgbClr val="9FB8CD">
                  <a:tint val="5000"/>
                  <a:satMod val="250000"/>
                </a:srgbClr>
              </a:gs>
            </a:gsLst>
            <a:path path="circle">
              <a:fillToRect l="50000" t="130000" r="50000" b="-30000"/>
            </a:path>
          </a:gradFill>
          <a:ln w="9525" cap="flat" cmpd="sng" algn="ctr">
            <a:solidFill>
              <a:srgbClr val="9FB8CD">
                <a:shade val="50000"/>
                <a:satMod val="103000"/>
              </a:srgbClr>
            </a:solidFill>
            <a:prstDash val="solid"/>
          </a:ln>
          <a:effectLst>
            <a:outerShdw blurRad="57150" dist="38100" dir="5400000" algn="ctr" rotWithShape="0">
              <a:srgbClr val="9FB8CD">
                <a:shade val="9000"/>
                <a:satMod val="105000"/>
                <a:alpha val="48000"/>
              </a:srgbClr>
            </a:outerShdw>
          </a:effectLst>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464653">
                    <a:lumMod val="75000"/>
                  </a:srgbClr>
                </a:solidFill>
                <a:effectLst/>
                <a:uLnTx/>
                <a:uFillTx/>
                <a:latin typeface="Arial Black" pitchFamily="34" charset="0"/>
                <a:ea typeface="+mn-ea"/>
                <a:cs typeface="+mn-cs"/>
              </a:rPr>
              <a:t>O</a:t>
            </a:r>
            <a:r>
              <a:rPr kumimoji="0" lang="en-US" sz="900" b="0" i="0" u="none" strike="noStrike" kern="0" cap="none" spc="0" normalizeH="0" baseline="0" noProof="0" dirty="0" smtClean="0">
                <a:ln>
                  <a:noFill/>
                </a:ln>
                <a:solidFill>
                  <a:srgbClr val="464653">
                    <a:lumMod val="75000"/>
                  </a:srgbClr>
                </a:solidFill>
                <a:effectLst/>
                <a:uLnTx/>
                <a:uFillTx/>
                <a:latin typeface="Arial Black" pitchFamily="34" charset="0"/>
                <a:ea typeface="+mn-ea"/>
                <a:cs typeface="+mn-cs"/>
              </a:rPr>
              <a:t>3</a:t>
            </a:r>
            <a:endParaRPr kumimoji="0" lang="en-US" sz="1100" b="0" i="0" u="none" strike="noStrike" kern="0" cap="none" spc="0" normalizeH="0" baseline="0" noProof="0" dirty="0">
              <a:ln>
                <a:noFill/>
              </a:ln>
              <a:solidFill>
                <a:srgbClr val="464653">
                  <a:lumMod val="75000"/>
                </a:srgbClr>
              </a:solidFill>
              <a:effectLst/>
              <a:uLnTx/>
              <a:uFillTx/>
              <a:latin typeface="Arial Black" pitchFamily="34" charset="0"/>
              <a:ea typeface="+mn-ea"/>
              <a:cs typeface="+mn-cs"/>
            </a:endParaRPr>
          </a:p>
        </p:txBody>
      </p:sp>
      <p:sp>
        <p:nvSpPr>
          <p:cNvPr id="48" name="Rectangle 47"/>
          <p:cNvSpPr/>
          <p:nvPr/>
        </p:nvSpPr>
        <p:spPr>
          <a:xfrm>
            <a:off x="101574" y="76200"/>
            <a:ext cx="10360501" cy="523220"/>
          </a:xfrm>
          <a:prstGeom prst="rect">
            <a:avLst/>
          </a:prstGeom>
        </p:spPr>
        <p:txBody>
          <a:bodyPr wrap="square">
            <a:spAutoFit/>
          </a:bodyPr>
          <a:lstStyle/>
          <a:p>
            <a:r>
              <a:rPr lang="en-US" sz="2800" dirty="0" smtClean="0">
                <a:ln w="12700">
                  <a:solidFill>
                    <a:schemeClr val="tx1"/>
                  </a:solidFill>
                </a:ln>
                <a:effectLst>
                  <a:reflection blurRad="6350" stA="50000" endA="300" endPos="50000" dist="29997" dir="5400000" sy="-100000" algn="bl" rotWithShape="0"/>
                </a:effectLst>
              </a:rPr>
              <a:t>Mobile Air Quality Monitoring Network</a:t>
            </a:r>
            <a:endParaRPr lang="en-US" sz="2800" dirty="0">
              <a:ln w="12700">
                <a:solidFill>
                  <a:schemeClr val="tx1"/>
                </a:solidFill>
              </a:ln>
              <a:effectLst>
                <a:reflection blurRad="6350" stA="50000" endA="300" endPos="50000" dist="29997" dir="5400000" sy="-100000" algn="bl" rotWithShape="0"/>
              </a:effectLst>
            </a:endParaRPr>
          </a:p>
        </p:txBody>
      </p:sp>
      <p:sp>
        <p:nvSpPr>
          <p:cNvPr id="49" name="Rectangle 48"/>
          <p:cNvSpPr/>
          <p:nvPr/>
        </p:nvSpPr>
        <p:spPr>
          <a:xfrm>
            <a:off x="3758221" y="695389"/>
            <a:ext cx="8430604" cy="400110"/>
          </a:xfrm>
          <a:prstGeom prst="rect">
            <a:avLst/>
          </a:prstGeom>
        </p:spPr>
        <p:txBody>
          <a:bodyPr wrap="square">
            <a:spAutoFit/>
          </a:bodyPr>
          <a:lstStyle/>
          <a:p>
            <a:pPr algn="r"/>
            <a:r>
              <a:rPr lang="en-US" sz="1000" dirty="0" err="1" smtClean="0"/>
              <a:t>Péter</a:t>
            </a:r>
            <a:r>
              <a:rPr lang="en-US" sz="1000" dirty="0" smtClean="0"/>
              <a:t> </a:t>
            </a:r>
            <a:r>
              <a:rPr lang="en-US" sz="1000" dirty="0" err="1" smtClean="0"/>
              <a:t>Völgyesi</a:t>
            </a:r>
            <a:r>
              <a:rPr lang="en-US" sz="1000" dirty="0" smtClean="0"/>
              <a:t>, </a:t>
            </a:r>
            <a:r>
              <a:rPr lang="en-US" sz="1000" dirty="0" err="1" smtClean="0"/>
              <a:t>András</a:t>
            </a:r>
            <a:r>
              <a:rPr lang="en-US" sz="1000" dirty="0" smtClean="0"/>
              <a:t> </a:t>
            </a:r>
            <a:r>
              <a:rPr lang="en-US" sz="1000" dirty="0" err="1" smtClean="0"/>
              <a:t>Nádas</a:t>
            </a:r>
            <a:r>
              <a:rPr lang="en-US" sz="1000" dirty="0" smtClean="0"/>
              <a:t>, </a:t>
            </a:r>
            <a:r>
              <a:rPr lang="en-US" sz="1000" dirty="0" err="1" smtClean="0"/>
              <a:t>Xenofon</a:t>
            </a:r>
            <a:r>
              <a:rPr lang="en-US" sz="1000" dirty="0" smtClean="0"/>
              <a:t> </a:t>
            </a:r>
            <a:r>
              <a:rPr lang="en-US" sz="1000" dirty="0" err="1" smtClean="0"/>
              <a:t>Koutsoukos</a:t>
            </a:r>
            <a:r>
              <a:rPr lang="en-US" sz="1000" dirty="0" smtClean="0"/>
              <a:t>, </a:t>
            </a:r>
            <a:r>
              <a:rPr lang="en-US" sz="1000" dirty="0" err="1" smtClean="0"/>
              <a:t>Ákos</a:t>
            </a:r>
            <a:r>
              <a:rPr lang="en-US" sz="1000" dirty="0" smtClean="0"/>
              <a:t> </a:t>
            </a:r>
            <a:r>
              <a:rPr lang="en-US" sz="1000" dirty="0" err="1" smtClean="0"/>
              <a:t>Lédeczi</a:t>
            </a:r>
            <a:r>
              <a:rPr lang="en-US" sz="1000" dirty="0" smtClean="0"/>
              <a:t> </a:t>
            </a:r>
          </a:p>
          <a:p>
            <a:pPr algn="r"/>
            <a:r>
              <a:rPr lang="en-US" sz="1000" dirty="0" smtClean="0"/>
              <a:t>akos.ledeczi@vanderbilt.edu</a:t>
            </a:r>
            <a:endParaRPr lang="en-US" sz="1000" dirty="0"/>
          </a:p>
        </p:txBody>
      </p:sp>
      <p:grpSp>
        <p:nvGrpSpPr>
          <p:cNvPr id="3" name="Group 123"/>
          <p:cNvGrpSpPr/>
          <p:nvPr/>
        </p:nvGrpSpPr>
        <p:grpSpPr>
          <a:xfrm>
            <a:off x="8649580" y="129638"/>
            <a:ext cx="3351927" cy="438876"/>
            <a:chOff x="6400800" y="25840"/>
            <a:chExt cx="2514600" cy="438876"/>
          </a:xfrm>
        </p:grpSpPr>
        <p:grpSp>
          <p:nvGrpSpPr>
            <p:cNvPr id="5" name="Group 2092"/>
            <p:cNvGrpSpPr/>
            <p:nvPr/>
          </p:nvGrpSpPr>
          <p:grpSpPr>
            <a:xfrm>
              <a:off x="8347644" y="32100"/>
              <a:ext cx="567756" cy="426357"/>
              <a:chOff x="-3508375" y="15000288"/>
              <a:chExt cx="2071687" cy="1555750"/>
            </a:xfrm>
          </p:grpSpPr>
          <p:sp>
            <p:nvSpPr>
              <p:cNvPr id="113" name="Freeform 6"/>
              <p:cNvSpPr>
                <a:spLocks/>
              </p:cNvSpPr>
              <p:nvPr/>
            </p:nvSpPr>
            <p:spPr bwMode="auto">
              <a:xfrm>
                <a:off x="-3508375" y="15011400"/>
                <a:ext cx="133350" cy="1533525"/>
              </a:xfrm>
              <a:custGeom>
                <a:avLst/>
                <a:gdLst/>
                <a:ahLst/>
                <a:cxnLst>
                  <a:cxn ang="0">
                    <a:pos x="84" y="894"/>
                  </a:cxn>
                  <a:cxn ang="0">
                    <a:pos x="0" y="966"/>
                  </a:cxn>
                  <a:cxn ang="0">
                    <a:pos x="0" y="71"/>
                  </a:cxn>
                  <a:cxn ang="0">
                    <a:pos x="84" y="0"/>
                  </a:cxn>
                  <a:cxn ang="0">
                    <a:pos x="84" y="894"/>
                  </a:cxn>
                </a:cxnLst>
                <a:rect l="0" t="0" r="r" b="b"/>
                <a:pathLst>
                  <a:path w="84" h="966">
                    <a:moveTo>
                      <a:pt x="84" y="894"/>
                    </a:moveTo>
                    <a:lnTo>
                      <a:pt x="0" y="966"/>
                    </a:lnTo>
                    <a:lnTo>
                      <a:pt x="0" y="71"/>
                    </a:lnTo>
                    <a:lnTo>
                      <a:pt x="84" y="0"/>
                    </a:lnTo>
                    <a:lnTo>
                      <a:pt x="84" y="894"/>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7"/>
              <p:cNvSpPr>
                <a:spLocks/>
              </p:cNvSpPr>
              <p:nvPr/>
            </p:nvSpPr>
            <p:spPr bwMode="auto">
              <a:xfrm>
                <a:off x="-2286000" y="15011400"/>
                <a:ext cx="134938" cy="1533525"/>
              </a:xfrm>
              <a:custGeom>
                <a:avLst/>
                <a:gdLst/>
                <a:ahLst/>
                <a:cxnLst>
                  <a:cxn ang="0">
                    <a:pos x="85" y="894"/>
                  </a:cxn>
                  <a:cxn ang="0">
                    <a:pos x="0" y="966"/>
                  </a:cxn>
                  <a:cxn ang="0">
                    <a:pos x="0" y="71"/>
                  </a:cxn>
                  <a:cxn ang="0">
                    <a:pos x="85" y="0"/>
                  </a:cxn>
                  <a:cxn ang="0">
                    <a:pos x="85" y="894"/>
                  </a:cxn>
                </a:cxnLst>
                <a:rect l="0" t="0" r="r" b="b"/>
                <a:pathLst>
                  <a:path w="85" h="966">
                    <a:moveTo>
                      <a:pt x="85" y="894"/>
                    </a:moveTo>
                    <a:lnTo>
                      <a:pt x="0" y="966"/>
                    </a:lnTo>
                    <a:lnTo>
                      <a:pt x="0" y="71"/>
                    </a:lnTo>
                    <a:lnTo>
                      <a:pt x="85" y="0"/>
                    </a:lnTo>
                    <a:lnTo>
                      <a:pt x="85" y="894"/>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8"/>
              <p:cNvSpPr>
                <a:spLocks/>
              </p:cNvSpPr>
              <p:nvPr/>
            </p:nvSpPr>
            <p:spPr bwMode="auto">
              <a:xfrm>
                <a:off x="-1747838" y="15000288"/>
                <a:ext cx="311150" cy="1554163"/>
              </a:xfrm>
              <a:custGeom>
                <a:avLst/>
                <a:gdLst/>
                <a:ahLst/>
                <a:cxnLst>
                  <a:cxn ang="0">
                    <a:pos x="13" y="274"/>
                  </a:cxn>
                  <a:cxn ang="0">
                    <a:pos x="13" y="274"/>
                  </a:cxn>
                  <a:cxn ang="0">
                    <a:pos x="7" y="320"/>
                  </a:cxn>
                  <a:cxn ang="0">
                    <a:pos x="0" y="359"/>
                  </a:cxn>
                  <a:cxn ang="0">
                    <a:pos x="0" y="405"/>
                  </a:cxn>
                  <a:cxn ang="0">
                    <a:pos x="7" y="451"/>
                  </a:cxn>
                  <a:cxn ang="0">
                    <a:pos x="7" y="451"/>
                  </a:cxn>
                  <a:cxn ang="0">
                    <a:pos x="26" y="496"/>
                  </a:cxn>
                  <a:cxn ang="0">
                    <a:pos x="46" y="548"/>
                  </a:cxn>
                  <a:cxn ang="0">
                    <a:pos x="91" y="653"/>
                  </a:cxn>
                  <a:cxn ang="0">
                    <a:pos x="91" y="653"/>
                  </a:cxn>
                  <a:cxn ang="0">
                    <a:pos x="105" y="692"/>
                  </a:cxn>
                  <a:cxn ang="0">
                    <a:pos x="118" y="738"/>
                  </a:cxn>
                  <a:cxn ang="0">
                    <a:pos x="118" y="777"/>
                  </a:cxn>
                  <a:cxn ang="0">
                    <a:pos x="111" y="823"/>
                  </a:cxn>
                  <a:cxn ang="0">
                    <a:pos x="98" y="862"/>
                  </a:cxn>
                  <a:cxn ang="0">
                    <a:pos x="78" y="901"/>
                  </a:cxn>
                  <a:cxn ang="0">
                    <a:pos x="52" y="940"/>
                  </a:cxn>
                  <a:cxn ang="0">
                    <a:pos x="20" y="979"/>
                  </a:cxn>
                  <a:cxn ang="0">
                    <a:pos x="20" y="979"/>
                  </a:cxn>
                  <a:cxn ang="0">
                    <a:pos x="72" y="934"/>
                  </a:cxn>
                  <a:cxn ang="0">
                    <a:pos x="118" y="881"/>
                  </a:cxn>
                  <a:cxn ang="0">
                    <a:pos x="157" y="829"/>
                  </a:cxn>
                  <a:cxn ang="0">
                    <a:pos x="189" y="764"/>
                  </a:cxn>
                  <a:cxn ang="0">
                    <a:pos x="189" y="764"/>
                  </a:cxn>
                  <a:cxn ang="0">
                    <a:pos x="196" y="731"/>
                  </a:cxn>
                  <a:cxn ang="0">
                    <a:pos x="196" y="699"/>
                  </a:cxn>
                  <a:cxn ang="0">
                    <a:pos x="196" y="666"/>
                  </a:cxn>
                  <a:cxn ang="0">
                    <a:pos x="189" y="633"/>
                  </a:cxn>
                  <a:cxn ang="0">
                    <a:pos x="170" y="575"/>
                  </a:cxn>
                  <a:cxn ang="0">
                    <a:pos x="144" y="516"/>
                  </a:cxn>
                  <a:cxn ang="0">
                    <a:pos x="144" y="516"/>
                  </a:cxn>
                  <a:cxn ang="0">
                    <a:pos x="111" y="457"/>
                  </a:cxn>
                  <a:cxn ang="0">
                    <a:pos x="98" y="392"/>
                  </a:cxn>
                  <a:cxn ang="0">
                    <a:pos x="85" y="327"/>
                  </a:cxn>
                  <a:cxn ang="0">
                    <a:pos x="85" y="261"/>
                  </a:cxn>
                  <a:cxn ang="0">
                    <a:pos x="85" y="261"/>
                  </a:cxn>
                  <a:cxn ang="0">
                    <a:pos x="98" y="189"/>
                  </a:cxn>
                  <a:cxn ang="0">
                    <a:pos x="118" y="124"/>
                  </a:cxn>
                  <a:cxn ang="0">
                    <a:pos x="144" y="65"/>
                  </a:cxn>
                  <a:cxn ang="0">
                    <a:pos x="176" y="0"/>
                  </a:cxn>
                  <a:cxn ang="0">
                    <a:pos x="176" y="0"/>
                  </a:cxn>
                  <a:cxn ang="0">
                    <a:pos x="144" y="26"/>
                  </a:cxn>
                  <a:cxn ang="0">
                    <a:pos x="118" y="59"/>
                  </a:cxn>
                  <a:cxn ang="0">
                    <a:pos x="91" y="91"/>
                  </a:cxn>
                  <a:cxn ang="0">
                    <a:pos x="72" y="124"/>
                  </a:cxn>
                  <a:cxn ang="0">
                    <a:pos x="46" y="189"/>
                  </a:cxn>
                  <a:cxn ang="0">
                    <a:pos x="13" y="274"/>
                  </a:cxn>
                  <a:cxn ang="0">
                    <a:pos x="13" y="274"/>
                  </a:cxn>
                </a:cxnLst>
                <a:rect l="0" t="0" r="r" b="b"/>
                <a:pathLst>
                  <a:path w="196" h="979">
                    <a:moveTo>
                      <a:pt x="13" y="274"/>
                    </a:moveTo>
                    <a:lnTo>
                      <a:pt x="13" y="274"/>
                    </a:lnTo>
                    <a:lnTo>
                      <a:pt x="7" y="320"/>
                    </a:lnTo>
                    <a:lnTo>
                      <a:pt x="0" y="359"/>
                    </a:lnTo>
                    <a:lnTo>
                      <a:pt x="0" y="405"/>
                    </a:lnTo>
                    <a:lnTo>
                      <a:pt x="7" y="451"/>
                    </a:lnTo>
                    <a:lnTo>
                      <a:pt x="7" y="451"/>
                    </a:lnTo>
                    <a:lnTo>
                      <a:pt x="26" y="496"/>
                    </a:lnTo>
                    <a:lnTo>
                      <a:pt x="46" y="548"/>
                    </a:lnTo>
                    <a:lnTo>
                      <a:pt x="91" y="653"/>
                    </a:lnTo>
                    <a:lnTo>
                      <a:pt x="91" y="653"/>
                    </a:lnTo>
                    <a:lnTo>
                      <a:pt x="105" y="692"/>
                    </a:lnTo>
                    <a:lnTo>
                      <a:pt x="118" y="738"/>
                    </a:lnTo>
                    <a:lnTo>
                      <a:pt x="118" y="777"/>
                    </a:lnTo>
                    <a:lnTo>
                      <a:pt x="111" y="823"/>
                    </a:lnTo>
                    <a:lnTo>
                      <a:pt x="98" y="862"/>
                    </a:lnTo>
                    <a:lnTo>
                      <a:pt x="78" y="901"/>
                    </a:lnTo>
                    <a:lnTo>
                      <a:pt x="52" y="940"/>
                    </a:lnTo>
                    <a:lnTo>
                      <a:pt x="20" y="979"/>
                    </a:lnTo>
                    <a:lnTo>
                      <a:pt x="20" y="979"/>
                    </a:lnTo>
                    <a:lnTo>
                      <a:pt x="72" y="934"/>
                    </a:lnTo>
                    <a:lnTo>
                      <a:pt x="118" y="881"/>
                    </a:lnTo>
                    <a:lnTo>
                      <a:pt x="157" y="829"/>
                    </a:lnTo>
                    <a:lnTo>
                      <a:pt x="189" y="764"/>
                    </a:lnTo>
                    <a:lnTo>
                      <a:pt x="189" y="764"/>
                    </a:lnTo>
                    <a:lnTo>
                      <a:pt x="196" y="731"/>
                    </a:lnTo>
                    <a:lnTo>
                      <a:pt x="196" y="699"/>
                    </a:lnTo>
                    <a:lnTo>
                      <a:pt x="196" y="666"/>
                    </a:lnTo>
                    <a:lnTo>
                      <a:pt x="189" y="633"/>
                    </a:lnTo>
                    <a:lnTo>
                      <a:pt x="170" y="575"/>
                    </a:lnTo>
                    <a:lnTo>
                      <a:pt x="144" y="516"/>
                    </a:lnTo>
                    <a:lnTo>
                      <a:pt x="144" y="516"/>
                    </a:lnTo>
                    <a:lnTo>
                      <a:pt x="111" y="457"/>
                    </a:lnTo>
                    <a:lnTo>
                      <a:pt x="98" y="392"/>
                    </a:lnTo>
                    <a:lnTo>
                      <a:pt x="85" y="327"/>
                    </a:lnTo>
                    <a:lnTo>
                      <a:pt x="85" y="261"/>
                    </a:lnTo>
                    <a:lnTo>
                      <a:pt x="85" y="261"/>
                    </a:lnTo>
                    <a:lnTo>
                      <a:pt x="98" y="189"/>
                    </a:lnTo>
                    <a:lnTo>
                      <a:pt x="118" y="124"/>
                    </a:lnTo>
                    <a:lnTo>
                      <a:pt x="144" y="65"/>
                    </a:lnTo>
                    <a:lnTo>
                      <a:pt x="176" y="0"/>
                    </a:lnTo>
                    <a:lnTo>
                      <a:pt x="176" y="0"/>
                    </a:lnTo>
                    <a:lnTo>
                      <a:pt x="144" y="26"/>
                    </a:lnTo>
                    <a:lnTo>
                      <a:pt x="118" y="59"/>
                    </a:lnTo>
                    <a:lnTo>
                      <a:pt x="91" y="91"/>
                    </a:lnTo>
                    <a:lnTo>
                      <a:pt x="72" y="124"/>
                    </a:lnTo>
                    <a:lnTo>
                      <a:pt x="46" y="189"/>
                    </a:lnTo>
                    <a:lnTo>
                      <a:pt x="13" y="274"/>
                    </a:lnTo>
                    <a:lnTo>
                      <a:pt x="13" y="274"/>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9"/>
              <p:cNvSpPr>
                <a:spLocks/>
              </p:cNvSpPr>
              <p:nvPr/>
            </p:nvSpPr>
            <p:spPr bwMode="auto">
              <a:xfrm>
                <a:off x="-2970213" y="15011400"/>
                <a:ext cx="320675" cy="1543050"/>
              </a:xfrm>
              <a:custGeom>
                <a:avLst/>
                <a:gdLst/>
                <a:ahLst/>
                <a:cxnLst>
                  <a:cxn ang="0">
                    <a:pos x="20" y="261"/>
                  </a:cxn>
                  <a:cxn ang="0">
                    <a:pos x="20" y="261"/>
                  </a:cxn>
                  <a:cxn ang="0">
                    <a:pos x="6" y="300"/>
                  </a:cxn>
                  <a:cxn ang="0">
                    <a:pos x="0" y="346"/>
                  </a:cxn>
                  <a:cxn ang="0">
                    <a:pos x="6" y="391"/>
                  </a:cxn>
                  <a:cxn ang="0">
                    <a:pos x="13" y="431"/>
                  </a:cxn>
                  <a:cxn ang="0">
                    <a:pos x="13" y="431"/>
                  </a:cxn>
                  <a:cxn ang="0">
                    <a:pos x="26" y="483"/>
                  </a:cxn>
                  <a:cxn ang="0">
                    <a:pos x="46" y="535"/>
                  </a:cxn>
                  <a:cxn ang="0">
                    <a:pos x="91" y="633"/>
                  </a:cxn>
                  <a:cxn ang="0">
                    <a:pos x="91" y="633"/>
                  </a:cxn>
                  <a:cxn ang="0">
                    <a:pos x="111" y="679"/>
                  </a:cxn>
                  <a:cxn ang="0">
                    <a:pos x="117" y="724"/>
                  </a:cxn>
                  <a:cxn ang="0">
                    <a:pos x="117" y="770"/>
                  </a:cxn>
                  <a:cxn ang="0">
                    <a:pos x="111" y="809"/>
                  </a:cxn>
                  <a:cxn ang="0">
                    <a:pos x="98" y="848"/>
                  </a:cxn>
                  <a:cxn ang="0">
                    <a:pos x="78" y="894"/>
                  </a:cxn>
                  <a:cxn ang="0">
                    <a:pos x="52" y="933"/>
                  </a:cxn>
                  <a:cxn ang="0">
                    <a:pos x="20" y="972"/>
                  </a:cxn>
                  <a:cxn ang="0">
                    <a:pos x="20" y="972"/>
                  </a:cxn>
                  <a:cxn ang="0">
                    <a:pos x="72" y="920"/>
                  </a:cxn>
                  <a:cxn ang="0">
                    <a:pos x="117" y="874"/>
                  </a:cxn>
                  <a:cxn ang="0">
                    <a:pos x="163" y="816"/>
                  </a:cxn>
                  <a:cxn ang="0">
                    <a:pos x="189" y="750"/>
                  </a:cxn>
                  <a:cxn ang="0">
                    <a:pos x="189" y="750"/>
                  </a:cxn>
                  <a:cxn ang="0">
                    <a:pos x="196" y="718"/>
                  </a:cxn>
                  <a:cxn ang="0">
                    <a:pos x="202" y="685"/>
                  </a:cxn>
                  <a:cxn ang="0">
                    <a:pos x="196" y="652"/>
                  </a:cxn>
                  <a:cxn ang="0">
                    <a:pos x="189" y="620"/>
                  </a:cxn>
                  <a:cxn ang="0">
                    <a:pos x="170" y="555"/>
                  </a:cxn>
                  <a:cxn ang="0">
                    <a:pos x="144" y="496"/>
                  </a:cxn>
                  <a:cxn ang="0">
                    <a:pos x="144" y="496"/>
                  </a:cxn>
                  <a:cxn ang="0">
                    <a:pos x="117" y="437"/>
                  </a:cxn>
                  <a:cxn ang="0">
                    <a:pos x="98" y="378"/>
                  </a:cxn>
                  <a:cxn ang="0">
                    <a:pos x="85" y="313"/>
                  </a:cxn>
                  <a:cxn ang="0">
                    <a:pos x="85" y="248"/>
                  </a:cxn>
                  <a:cxn ang="0">
                    <a:pos x="85" y="248"/>
                  </a:cxn>
                  <a:cxn ang="0">
                    <a:pos x="98" y="176"/>
                  </a:cxn>
                  <a:cxn ang="0">
                    <a:pos x="117" y="117"/>
                  </a:cxn>
                  <a:cxn ang="0">
                    <a:pos x="150" y="58"/>
                  </a:cxn>
                  <a:cxn ang="0">
                    <a:pos x="189" y="0"/>
                  </a:cxn>
                  <a:cxn ang="0">
                    <a:pos x="189" y="0"/>
                  </a:cxn>
                  <a:cxn ang="0">
                    <a:pos x="150" y="26"/>
                  </a:cxn>
                  <a:cxn ang="0">
                    <a:pos x="124" y="52"/>
                  </a:cxn>
                  <a:cxn ang="0">
                    <a:pos x="78" y="111"/>
                  </a:cxn>
                  <a:cxn ang="0">
                    <a:pos x="46" y="176"/>
                  </a:cxn>
                  <a:cxn ang="0">
                    <a:pos x="20" y="261"/>
                  </a:cxn>
                  <a:cxn ang="0">
                    <a:pos x="20" y="261"/>
                  </a:cxn>
                </a:cxnLst>
                <a:rect l="0" t="0" r="r" b="b"/>
                <a:pathLst>
                  <a:path w="202" h="972">
                    <a:moveTo>
                      <a:pt x="20" y="261"/>
                    </a:moveTo>
                    <a:lnTo>
                      <a:pt x="20" y="261"/>
                    </a:lnTo>
                    <a:lnTo>
                      <a:pt x="6" y="300"/>
                    </a:lnTo>
                    <a:lnTo>
                      <a:pt x="0" y="346"/>
                    </a:lnTo>
                    <a:lnTo>
                      <a:pt x="6" y="391"/>
                    </a:lnTo>
                    <a:lnTo>
                      <a:pt x="13" y="431"/>
                    </a:lnTo>
                    <a:lnTo>
                      <a:pt x="13" y="431"/>
                    </a:lnTo>
                    <a:lnTo>
                      <a:pt x="26" y="483"/>
                    </a:lnTo>
                    <a:lnTo>
                      <a:pt x="46" y="535"/>
                    </a:lnTo>
                    <a:lnTo>
                      <a:pt x="91" y="633"/>
                    </a:lnTo>
                    <a:lnTo>
                      <a:pt x="91" y="633"/>
                    </a:lnTo>
                    <a:lnTo>
                      <a:pt x="111" y="679"/>
                    </a:lnTo>
                    <a:lnTo>
                      <a:pt x="117" y="724"/>
                    </a:lnTo>
                    <a:lnTo>
                      <a:pt x="117" y="770"/>
                    </a:lnTo>
                    <a:lnTo>
                      <a:pt x="111" y="809"/>
                    </a:lnTo>
                    <a:lnTo>
                      <a:pt x="98" y="848"/>
                    </a:lnTo>
                    <a:lnTo>
                      <a:pt x="78" y="894"/>
                    </a:lnTo>
                    <a:lnTo>
                      <a:pt x="52" y="933"/>
                    </a:lnTo>
                    <a:lnTo>
                      <a:pt x="20" y="972"/>
                    </a:lnTo>
                    <a:lnTo>
                      <a:pt x="20" y="972"/>
                    </a:lnTo>
                    <a:lnTo>
                      <a:pt x="72" y="920"/>
                    </a:lnTo>
                    <a:lnTo>
                      <a:pt x="117" y="874"/>
                    </a:lnTo>
                    <a:lnTo>
                      <a:pt x="163" y="816"/>
                    </a:lnTo>
                    <a:lnTo>
                      <a:pt x="189" y="750"/>
                    </a:lnTo>
                    <a:lnTo>
                      <a:pt x="189" y="750"/>
                    </a:lnTo>
                    <a:lnTo>
                      <a:pt x="196" y="718"/>
                    </a:lnTo>
                    <a:lnTo>
                      <a:pt x="202" y="685"/>
                    </a:lnTo>
                    <a:lnTo>
                      <a:pt x="196" y="652"/>
                    </a:lnTo>
                    <a:lnTo>
                      <a:pt x="189" y="620"/>
                    </a:lnTo>
                    <a:lnTo>
                      <a:pt x="170" y="555"/>
                    </a:lnTo>
                    <a:lnTo>
                      <a:pt x="144" y="496"/>
                    </a:lnTo>
                    <a:lnTo>
                      <a:pt x="144" y="496"/>
                    </a:lnTo>
                    <a:lnTo>
                      <a:pt x="117" y="437"/>
                    </a:lnTo>
                    <a:lnTo>
                      <a:pt x="98" y="378"/>
                    </a:lnTo>
                    <a:lnTo>
                      <a:pt x="85" y="313"/>
                    </a:lnTo>
                    <a:lnTo>
                      <a:pt x="85" y="248"/>
                    </a:lnTo>
                    <a:lnTo>
                      <a:pt x="85" y="248"/>
                    </a:lnTo>
                    <a:lnTo>
                      <a:pt x="98" y="176"/>
                    </a:lnTo>
                    <a:lnTo>
                      <a:pt x="117" y="117"/>
                    </a:lnTo>
                    <a:lnTo>
                      <a:pt x="150" y="58"/>
                    </a:lnTo>
                    <a:lnTo>
                      <a:pt x="189" y="0"/>
                    </a:lnTo>
                    <a:lnTo>
                      <a:pt x="189" y="0"/>
                    </a:lnTo>
                    <a:lnTo>
                      <a:pt x="150" y="26"/>
                    </a:lnTo>
                    <a:lnTo>
                      <a:pt x="124" y="52"/>
                    </a:lnTo>
                    <a:lnTo>
                      <a:pt x="78" y="111"/>
                    </a:lnTo>
                    <a:lnTo>
                      <a:pt x="46" y="176"/>
                    </a:lnTo>
                    <a:lnTo>
                      <a:pt x="20" y="261"/>
                    </a:lnTo>
                    <a:lnTo>
                      <a:pt x="20" y="261"/>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10"/>
              <p:cNvSpPr>
                <a:spLocks noChangeShapeType="1"/>
              </p:cNvSpPr>
              <p:nvPr/>
            </p:nvSpPr>
            <p:spPr bwMode="auto">
              <a:xfrm>
                <a:off x="-3498850" y="15124113"/>
                <a:ext cx="19177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11"/>
              <p:cNvSpPr>
                <a:spLocks noChangeShapeType="1"/>
              </p:cNvSpPr>
              <p:nvPr/>
            </p:nvSpPr>
            <p:spPr bwMode="auto">
              <a:xfrm>
                <a:off x="-3363913" y="15000288"/>
                <a:ext cx="18954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12"/>
              <p:cNvSpPr>
                <a:spLocks noChangeShapeType="1"/>
              </p:cNvSpPr>
              <p:nvPr/>
            </p:nvSpPr>
            <p:spPr bwMode="auto">
              <a:xfrm>
                <a:off x="-3498850" y="16554450"/>
                <a:ext cx="1782763"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13"/>
              <p:cNvSpPr>
                <a:spLocks noChangeShapeType="1"/>
              </p:cNvSpPr>
              <p:nvPr/>
            </p:nvSpPr>
            <p:spPr bwMode="auto">
              <a:xfrm>
                <a:off x="-3375025" y="16430625"/>
                <a:ext cx="1751013"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2093"/>
            <p:cNvGrpSpPr/>
            <p:nvPr/>
          </p:nvGrpSpPr>
          <p:grpSpPr>
            <a:xfrm>
              <a:off x="6916336" y="57764"/>
              <a:ext cx="1354310" cy="375028"/>
              <a:chOff x="-3365500" y="13373100"/>
              <a:chExt cx="4941888" cy="1368425"/>
            </a:xfrm>
          </p:grpSpPr>
          <p:sp>
            <p:nvSpPr>
              <p:cNvPr id="56" name="Freeform 14"/>
              <p:cNvSpPr>
                <a:spLocks/>
              </p:cNvSpPr>
              <p:nvPr/>
            </p:nvSpPr>
            <p:spPr bwMode="auto">
              <a:xfrm>
                <a:off x="-3365500" y="13382625"/>
                <a:ext cx="71438" cy="239713"/>
              </a:xfrm>
              <a:custGeom>
                <a:avLst/>
                <a:gdLst/>
                <a:ahLst/>
                <a:cxnLst>
                  <a:cxn ang="0">
                    <a:pos x="6" y="33"/>
                  </a:cxn>
                  <a:cxn ang="0">
                    <a:pos x="6" y="33"/>
                  </a:cxn>
                  <a:cxn ang="0">
                    <a:pos x="6" y="13"/>
                  </a:cxn>
                  <a:cxn ang="0">
                    <a:pos x="6" y="0"/>
                  </a:cxn>
                  <a:cxn ang="0">
                    <a:pos x="0" y="0"/>
                  </a:cxn>
                  <a:cxn ang="0">
                    <a:pos x="0" y="0"/>
                  </a:cxn>
                  <a:cxn ang="0">
                    <a:pos x="45" y="0"/>
                  </a:cxn>
                  <a:cxn ang="0">
                    <a:pos x="45" y="0"/>
                  </a:cxn>
                  <a:cxn ang="0">
                    <a:pos x="45" y="0"/>
                  </a:cxn>
                  <a:cxn ang="0">
                    <a:pos x="39" y="0"/>
                  </a:cxn>
                  <a:cxn ang="0">
                    <a:pos x="39" y="13"/>
                  </a:cxn>
                  <a:cxn ang="0">
                    <a:pos x="39" y="33"/>
                  </a:cxn>
                  <a:cxn ang="0">
                    <a:pos x="39" y="118"/>
                  </a:cxn>
                  <a:cxn ang="0">
                    <a:pos x="39" y="118"/>
                  </a:cxn>
                  <a:cxn ang="0">
                    <a:pos x="39" y="137"/>
                  </a:cxn>
                  <a:cxn ang="0">
                    <a:pos x="39" y="151"/>
                  </a:cxn>
                  <a:cxn ang="0">
                    <a:pos x="45" y="151"/>
                  </a:cxn>
                  <a:cxn ang="0">
                    <a:pos x="45" y="151"/>
                  </a:cxn>
                  <a:cxn ang="0">
                    <a:pos x="0" y="151"/>
                  </a:cxn>
                  <a:cxn ang="0">
                    <a:pos x="0" y="151"/>
                  </a:cxn>
                  <a:cxn ang="0">
                    <a:pos x="0" y="151"/>
                  </a:cxn>
                  <a:cxn ang="0">
                    <a:pos x="6" y="151"/>
                  </a:cxn>
                  <a:cxn ang="0">
                    <a:pos x="6" y="137"/>
                  </a:cxn>
                  <a:cxn ang="0">
                    <a:pos x="6" y="118"/>
                  </a:cxn>
                  <a:cxn ang="0">
                    <a:pos x="6" y="33"/>
                  </a:cxn>
                </a:cxnLst>
                <a:rect l="0" t="0" r="r" b="b"/>
                <a:pathLst>
                  <a:path w="45" h="151">
                    <a:moveTo>
                      <a:pt x="6" y="33"/>
                    </a:moveTo>
                    <a:lnTo>
                      <a:pt x="6" y="33"/>
                    </a:lnTo>
                    <a:lnTo>
                      <a:pt x="6" y="13"/>
                    </a:lnTo>
                    <a:lnTo>
                      <a:pt x="6" y="0"/>
                    </a:lnTo>
                    <a:lnTo>
                      <a:pt x="0" y="0"/>
                    </a:lnTo>
                    <a:lnTo>
                      <a:pt x="0" y="0"/>
                    </a:lnTo>
                    <a:lnTo>
                      <a:pt x="45" y="0"/>
                    </a:lnTo>
                    <a:lnTo>
                      <a:pt x="45" y="0"/>
                    </a:lnTo>
                    <a:lnTo>
                      <a:pt x="45" y="0"/>
                    </a:lnTo>
                    <a:lnTo>
                      <a:pt x="39" y="0"/>
                    </a:lnTo>
                    <a:lnTo>
                      <a:pt x="39" y="13"/>
                    </a:lnTo>
                    <a:lnTo>
                      <a:pt x="39" y="33"/>
                    </a:lnTo>
                    <a:lnTo>
                      <a:pt x="39" y="118"/>
                    </a:lnTo>
                    <a:lnTo>
                      <a:pt x="39" y="118"/>
                    </a:lnTo>
                    <a:lnTo>
                      <a:pt x="39" y="137"/>
                    </a:lnTo>
                    <a:lnTo>
                      <a:pt x="39" y="151"/>
                    </a:lnTo>
                    <a:lnTo>
                      <a:pt x="45" y="151"/>
                    </a:lnTo>
                    <a:lnTo>
                      <a:pt x="45" y="151"/>
                    </a:lnTo>
                    <a:lnTo>
                      <a:pt x="0" y="151"/>
                    </a:lnTo>
                    <a:lnTo>
                      <a:pt x="0" y="151"/>
                    </a:lnTo>
                    <a:lnTo>
                      <a:pt x="0" y="151"/>
                    </a:lnTo>
                    <a:lnTo>
                      <a:pt x="6" y="151"/>
                    </a:lnTo>
                    <a:lnTo>
                      <a:pt x="6" y="137"/>
                    </a:lnTo>
                    <a:lnTo>
                      <a:pt x="6" y="118"/>
                    </a:lnTo>
                    <a:lnTo>
                      <a:pt x="6"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5"/>
              <p:cNvSpPr>
                <a:spLocks/>
              </p:cNvSpPr>
              <p:nvPr/>
            </p:nvSpPr>
            <p:spPr bwMode="auto">
              <a:xfrm>
                <a:off x="-3273425" y="13382625"/>
                <a:ext cx="280988" cy="260350"/>
              </a:xfrm>
              <a:custGeom>
                <a:avLst/>
                <a:gdLst/>
                <a:ahLst/>
                <a:cxnLst>
                  <a:cxn ang="0">
                    <a:pos x="33" y="124"/>
                  </a:cxn>
                  <a:cxn ang="0">
                    <a:pos x="33" y="124"/>
                  </a:cxn>
                  <a:cxn ang="0">
                    <a:pos x="40" y="137"/>
                  </a:cxn>
                  <a:cxn ang="0">
                    <a:pos x="53" y="151"/>
                  </a:cxn>
                  <a:cxn ang="0">
                    <a:pos x="53" y="151"/>
                  </a:cxn>
                  <a:cxn ang="0">
                    <a:pos x="0" y="151"/>
                  </a:cxn>
                  <a:cxn ang="0">
                    <a:pos x="0" y="151"/>
                  </a:cxn>
                  <a:cxn ang="0">
                    <a:pos x="0" y="151"/>
                  </a:cxn>
                  <a:cxn ang="0">
                    <a:pos x="13" y="137"/>
                  </a:cxn>
                  <a:cxn ang="0">
                    <a:pos x="20" y="124"/>
                  </a:cxn>
                  <a:cxn ang="0">
                    <a:pos x="20" y="26"/>
                  </a:cxn>
                  <a:cxn ang="0">
                    <a:pos x="20" y="26"/>
                  </a:cxn>
                  <a:cxn ang="0">
                    <a:pos x="13" y="13"/>
                  </a:cxn>
                  <a:cxn ang="0">
                    <a:pos x="7" y="0"/>
                  </a:cxn>
                  <a:cxn ang="0">
                    <a:pos x="7" y="0"/>
                  </a:cxn>
                  <a:cxn ang="0">
                    <a:pos x="40" y="0"/>
                  </a:cxn>
                  <a:cxn ang="0">
                    <a:pos x="40" y="0"/>
                  </a:cxn>
                  <a:cxn ang="0">
                    <a:pos x="40" y="0"/>
                  </a:cxn>
                  <a:cxn ang="0">
                    <a:pos x="46" y="0"/>
                  </a:cxn>
                  <a:cxn ang="0">
                    <a:pos x="46" y="7"/>
                  </a:cxn>
                  <a:cxn ang="0">
                    <a:pos x="144" y="118"/>
                  </a:cxn>
                  <a:cxn ang="0">
                    <a:pos x="144" y="26"/>
                  </a:cxn>
                  <a:cxn ang="0">
                    <a:pos x="144" y="26"/>
                  </a:cxn>
                  <a:cxn ang="0">
                    <a:pos x="144" y="13"/>
                  </a:cxn>
                  <a:cxn ang="0">
                    <a:pos x="131" y="0"/>
                  </a:cxn>
                  <a:cxn ang="0">
                    <a:pos x="131" y="0"/>
                  </a:cxn>
                  <a:cxn ang="0">
                    <a:pos x="177" y="0"/>
                  </a:cxn>
                  <a:cxn ang="0">
                    <a:pos x="177" y="0"/>
                  </a:cxn>
                  <a:cxn ang="0">
                    <a:pos x="177" y="0"/>
                  </a:cxn>
                  <a:cxn ang="0">
                    <a:pos x="164" y="13"/>
                  </a:cxn>
                  <a:cxn ang="0">
                    <a:pos x="164" y="26"/>
                  </a:cxn>
                  <a:cxn ang="0">
                    <a:pos x="164" y="164"/>
                  </a:cxn>
                  <a:cxn ang="0">
                    <a:pos x="164" y="164"/>
                  </a:cxn>
                  <a:cxn ang="0">
                    <a:pos x="144" y="151"/>
                  </a:cxn>
                  <a:cxn ang="0">
                    <a:pos x="124" y="131"/>
                  </a:cxn>
                  <a:cxn ang="0">
                    <a:pos x="33" y="33"/>
                  </a:cxn>
                  <a:cxn ang="0">
                    <a:pos x="33" y="124"/>
                  </a:cxn>
                </a:cxnLst>
                <a:rect l="0" t="0" r="r" b="b"/>
                <a:pathLst>
                  <a:path w="177" h="164">
                    <a:moveTo>
                      <a:pt x="33" y="124"/>
                    </a:moveTo>
                    <a:lnTo>
                      <a:pt x="33" y="124"/>
                    </a:lnTo>
                    <a:lnTo>
                      <a:pt x="40" y="137"/>
                    </a:lnTo>
                    <a:lnTo>
                      <a:pt x="53" y="151"/>
                    </a:lnTo>
                    <a:lnTo>
                      <a:pt x="53" y="151"/>
                    </a:lnTo>
                    <a:lnTo>
                      <a:pt x="0" y="151"/>
                    </a:lnTo>
                    <a:lnTo>
                      <a:pt x="0" y="151"/>
                    </a:lnTo>
                    <a:lnTo>
                      <a:pt x="0" y="151"/>
                    </a:lnTo>
                    <a:lnTo>
                      <a:pt x="13" y="137"/>
                    </a:lnTo>
                    <a:lnTo>
                      <a:pt x="20" y="124"/>
                    </a:lnTo>
                    <a:lnTo>
                      <a:pt x="20" y="26"/>
                    </a:lnTo>
                    <a:lnTo>
                      <a:pt x="20" y="26"/>
                    </a:lnTo>
                    <a:lnTo>
                      <a:pt x="13" y="13"/>
                    </a:lnTo>
                    <a:lnTo>
                      <a:pt x="7" y="0"/>
                    </a:lnTo>
                    <a:lnTo>
                      <a:pt x="7" y="0"/>
                    </a:lnTo>
                    <a:lnTo>
                      <a:pt x="40" y="0"/>
                    </a:lnTo>
                    <a:lnTo>
                      <a:pt x="40" y="0"/>
                    </a:lnTo>
                    <a:lnTo>
                      <a:pt x="40" y="0"/>
                    </a:lnTo>
                    <a:lnTo>
                      <a:pt x="46" y="0"/>
                    </a:lnTo>
                    <a:lnTo>
                      <a:pt x="46" y="7"/>
                    </a:lnTo>
                    <a:lnTo>
                      <a:pt x="144" y="118"/>
                    </a:lnTo>
                    <a:lnTo>
                      <a:pt x="144" y="26"/>
                    </a:lnTo>
                    <a:lnTo>
                      <a:pt x="144" y="26"/>
                    </a:lnTo>
                    <a:lnTo>
                      <a:pt x="144" y="13"/>
                    </a:lnTo>
                    <a:lnTo>
                      <a:pt x="131" y="0"/>
                    </a:lnTo>
                    <a:lnTo>
                      <a:pt x="131" y="0"/>
                    </a:lnTo>
                    <a:lnTo>
                      <a:pt x="177" y="0"/>
                    </a:lnTo>
                    <a:lnTo>
                      <a:pt x="177" y="0"/>
                    </a:lnTo>
                    <a:lnTo>
                      <a:pt x="177" y="0"/>
                    </a:lnTo>
                    <a:lnTo>
                      <a:pt x="164" y="13"/>
                    </a:lnTo>
                    <a:lnTo>
                      <a:pt x="164" y="26"/>
                    </a:lnTo>
                    <a:lnTo>
                      <a:pt x="164" y="164"/>
                    </a:lnTo>
                    <a:lnTo>
                      <a:pt x="164" y="164"/>
                    </a:lnTo>
                    <a:lnTo>
                      <a:pt x="144" y="151"/>
                    </a:lnTo>
                    <a:lnTo>
                      <a:pt x="124" y="131"/>
                    </a:lnTo>
                    <a:lnTo>
                      <a:pt x="33" y="33"/>
                    </a:lnTo>
                    <a:lnTo>
                      <a:pt x="33"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6"/>
              <p:cNvSpPr>
                <a:spLocks/>
              </p:cNvSpPr>
              <p:nvPr/>
            </p:nvSpPr>
            <p:spPr bwMode="auto">
              <a:xfrm>
                <a:off x="-2982912" y="13373100"/>
                <a:ext cx="196850" cy="258763"/>
              </a:xfrm>
              <a:custGeom>
                <a:avLst/>
                <a:gdLst/>
                <a:ahLst/>
                <a:cxnLst>
                  <a:cxn ang="0">
                    <a:pos x="105" y="32"/>
                  </a:cxn>
                  <a:cxn ang="0">
                    <a:pos x="105" y="32"/>
                  </a:cxn>
                  <a:cxn ang="0">
                    <a:pos x="85" y="19"/>
                  </a:cxn>
                  <a:cxn ang="0">
                    <a:pos x="65" y="19"/>
                  </a:cxn>
                  <a:cxn ang="0">
                    <a:pos x="65" y="19"/>
                  </a:cxn>
                  <a:cxn ang="0">
                    <a:pos x="46" y="19"/>
                  </a:cxn>
                  <a:cxn ang="0">
                    <a:pos x="33" y="26"/>
                  </a:cxn>
                  <a:cxn ang="0">
                    <a:pos x="33" y="39"/>
                  </a:cxn>
                  <a:cxn ang="0">
                    <a:pos x="33" y="39"/>
                  </a:cxn>
                  <a:cxn ang="0">
                    <a:pos x="39" y="52"/>
                  </a:cxn>
                  <a:cxn ang="0">
                    <a:pos x="46" y="59"/>
                  </a:cxn>
                  <a:cxn ang="0">
                    <a:pos x="79" y="72"/>
                  </a:cxn>
                  <a:cxn ang="0">
                    <a:pos x="105" y="91"/>
                  </a:cxn>
                  <a:cxn ang="0">
                    <a:pos x="118" y="98"/>
                  </a:cxn>
                  <a:cxn ang="0">
                    <a:pos x="124" y="117"/>
                  </a:cxn>
                  <a:cxn ang="0">
                    <a:pos x="124" y="117"/>
                  </a:cxn>
                  <a:cxn ang="0">
                    <a:pos x="118" y="130"/>
                  </a:cxn>
                  <a:cxn ang="0">
                    <a:pos x="105" y="150"/>
                  </a:cxn>
                  <a:cxn ang="0">
                    <a:pos x="79" y="157"/>
                  </a:cxn>
                  <a:cxn ang="0">
                    <a:pos x="52" y="163"/>
                  </a:cxn>
                  <a:cxn ang="0">
                    <a:pos x="52" y="163"/>
                  </a:cxn>
                  <a:cxn ang="0">
                    <a:pos x="26" y="163"/>
                  </a:cxn>
                  <a:cxn ang="0">
                    <a:pos x="7" y="157"/>
                  </a:cxn>
                  <a:cxn ang="0">
                    <a:pos x="0" y="124"/>
                  </a:cxn>
                  <a:cxn ang="0">
                    <a:pos x="0" y="124"/>
                  </a:cxn>
                  <a:cxn ang="0">
                    <a:pos x="26" y="143"/>
                  </a:cxn>
                  <a:cxn ang="0">
                    <a:pos x="52" y="143"/>
                  </a:cxn>
                  <a:cxn ang="0">
                    <a:pos x="52" y="143"/>
                  </a:cxn>
                  <a:cxn ang="0">
                    <a:pos x="79" y="137"/>
                  </a:cxn>
                  <a:cxn ang="0">
                    <a:pos x="92" y="130"/>
                  </a:cxn>
                  <a:cxn ang="0">
                    <a:pos x="92" y="124"/>
                  </a:cxn>
                  <a:cxn ang="0">
                    <a:pos x="92" y="124"/>
                  </a:cxn>
                  <a:cxn ang="0">
                    <a:pos x="92" y="111"/>
                  </a:cxn>
                  <a:cxn ang="0">
                    <a:pos x="79" y="98"/>
                  </a:cxn>
                  <a:cxn ang="0">
                    <a:pos x="46" y="85"/>
                  </a:cxn>
                  <a:cxn ang="0">
                    <a:pos x="20" y="72"/>
                  </a:cxn>
                  <a:cxn ang="0">
                    <a:pos x="7" y="59"/>
                  </a:cxn>
                  <a:cxn ang="0">
                    <a:pos x="7" y="39"/>
                  </a:cxn>
                  <a:cxn ang="0">
                    <a:pos x="7" y="39"/>
                  </a:cxn>
                  <a:cxn ang="0">
                    <a:pos x="7" y="19"/>
                  </a:cxn>
                  <a:cxn ang="0">
                    <a:pos x="26" y="6"/>
                  </a:cxn>
                  <a:cxn ang="0">
                    <a:pos x="46" y="0"/>
                  </a:cxn>
                  <a:cxn ang="0">
                    <a:pos x="65" y="0"/>
                  </a:cxn>
                  <a:cxn ang="0">
                    <a:pos x="65" y="0"/>
                  </a:cxn>
                  <a:cxn ang="0">
                    <a:pos x="105" y="6"/>
                  </a:cxn>
                  <a:cxn ang="0">
                    <a:pos x="105" y="32"/>
                  </a:cxn>
                </a:cxnLst>
                <a:rect l="0" t="0" r="r" b="b"/>
                <a:pathLst>
                  <a:path w="124" h="163">
                    <a:moveTo>
                      <a:pt x="105" y="32"/>
                    </a:moveTo>
                    <a:lnTo>
                      <a:pt x="105" y="32"/>
                    </a:lnTo>
                    <a:lnTo>
                      <a:pt x="85" y="19"/>
                    </a:lnTo>
                    <a:lnTo>
                      <a:pt x="65" y="19"/>
                    </a:lnTo>
                    <a:lnTo>
                      <a:pt x="65" y="19"/>
                    </a:lnTo>
                    <a:lnTo>
                      <a:pt x="46" y="19"/>
                    </a:lnTo>
                    <a:lnTo>
                      <a:pt x="33" y="26"/>
                    </a:lnTo>
                    <a:lnTo>
                      <a:pt x="33" y="39"/>
                    </a:lnTo>
                    <a:lnTo>
                      <a:pt x="33" y="39"/>
                    </a:lnTo>
                    <a:lnTo>
                      <a:pt x="39" y="52"/>
                    </a:lnTo>
                    <a:lnTo>
                      <a:pt x="46" y="59"/>
                    </a:lnTo>
                    <a:lnTo>
                      <a:pt x="79" y="72"/>
                    </a:lnTo>
                    <a:lnTo>
                      <a:pt x="105" y="91"/>
                    </a:lnTo>
                    <a:lnTo>
                      <a:pt x="118" y="98"/>
                    </a:lnTo>
                    <a:lnTo>
                      <a:pt x="124" y="117"/>
                    </a:lnTo>
                    <a:lnTo>
                      <a:pt x="124" y="117"/>
                    </a:lnTo>
                    <a:lnTo>
                      <a:pt x="118" y="130"/>
                    </a:lnTo>
                    <a:lnTo>
                      <a:pt x="105" y="150"/>
                    </a:lnTo>
                    <a:lnTo>
                      <a:pt x="79" y="157"/>
                    </a:lnTo>
                    <a:lnTo>
                      <a:pt x="52" y="163"/>
                    </a:lnTo>
                    <a:lnTo>
                      <a:pt x="52" y="163"/>
                    </a:lnTo>
                    <a:lnTo>
                      <a:pt x="26" y="163"/>
                    </a:lnTo>
                    <a:lnTo>
                      <a:pt x="7" y="157"/>
                    </a:lnTo>
                    <a:lnTo>
                      <a:pt x="0" y="124"/>
                    </a:lnTo>
                    <a:lnTo>
                      <a:pt x="0" y="124"/>
                    </a:lnTo>
                    <a:lnTo>
                      <a:pt x="26" y="143"/>
                    </a:lnTo>
                    <a:lnTo>
                      <a:pt x="52" y="143"/>
                    </a:lnTo>
                    <a:lnTo>
                      <a:pt x="52" y="143"/>
                    </a:lnTo>
                    <a:lnTo>
                      <a:pt x="79" y="137"/>
                    </a:lnTo>
                    <a:lnTo>
                      <a:pt x="92" y="130"/>
                    </a:lnTo>
                    <a:lnTo>
                      <a:pt x="92" y="124"/>
                    </a:lnTo>
                    <a:lnTo>
                      <a:pt x="92" y="124"/>
                    </a:lnTo>
                    <a:lnTo>
                      <a:pt x="92" y="111"/>
                    </a:lnTo>
                    <a:lnTo>
                      <a:pt x="79" y="98"/>
                    </a:lnTo>
                    <a:lnTo>
                      <a:pt x="46" y="85"/>
                    </a:lnTo>
                    <a:lnTo>
                      <a:pt x="20" y="72"/>
                    </a:lnTo>
                    <a:lnTo>
                      <a:pt x="7" y="59"/>
                    </a:lnTo>
                    <a:lnTo>
                      <a:pt x="7" y="39"/>
                    </a:lnTo>
                    <a:lnTo>
                      <a:pt x="7" y="39"/>
                    </a:lnTo>
                    <a:lnTo>
                      <a:pt x="7" y="19"/>
                    </a:lnTo>
                    <a:lnTo>
                      <a:pt x="26" y="6"/>
                    </a:lnTo>
                    <a:lnTo>
                      <a:pt x="46" y="0"/>
                    </a:lnTo>
                    <a:lnTo>
                      <a:pt x="65" y="0"/>
                    </a:lnTo>
                    <a:lnTo>
                      <a:pt x="65" y="0"/>
                    </a:lnTo>
                    <a:lnTo>
                      <a:pt x="105" y="6"/>
                    </a:lnTo>
                    <a:lnTo>
                      <a:pt x="105"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7"/>
              <p:cNvSpPr>
                <a:spLocks/>
              </p:cNvSpPr>
              <p:nvPr/>
            </p:nvSpPr>
            <p:spPr bwMode="auto">
              <a:xfrm>
                <a:off x="-2795587" y="13373100"/>
                <a:ext cx="217488" cy="249238"/>
              </a:xfrm>
              <a:custGeom>
                <a:avLst/>
                <a:gdLst/>
                <a:ahLst/>
                <a:cxnLst>
                  <a:cxn ang="0">
                    <a:pos x="85" y="130"/>
                  </a:cxn>
                  <a:cxn ang="0">
                    <a:pos x="85" y="130"/>
                  </a:cxn>
                  <a:cxn ang="0">
                    <a:pos x="85" y="143"/>
                  </a:cxn>
                  <a:cxn ang="0">
                    <a:pos x="98" y="157"/>
                  </a:cxn>
                  <a:cxn ang="0">
                    <a:pos x="98" y="157"/>
                  </a:cxn>
                  <a:cxn ang="0">
                    <a:pos x="45" y="157"/>
                  </a:cxn>
                  <a:cxn ang="0">
                    <a:pos x="45" y="157"/>
                  </a:cxn>
                  <a:cxn ang="0">
                    <a:pos x="45" y="157"/>
                  </a:cxn>
                  <a:cxn ang="0">
                    <a:pos x="52" y="157"/>
                  </a:cxn>
                  <a:cxn ang="0">
                    <a:pos x="52" y="143"/>
                  </a:cxn>
                  <a:cxn ang="0">
                    <a:pos x="58" y="124"/>
                  </a:cxn>
                  <a:cxn ang="0">
                    <a:pos x="58" y="19"/>
                  </a:cxn>
                  <a:cxn ang="0">
                    <a:pos x="32" y="19"/>
                  </a:cxn>
                  <a:cxn ang="0">
                    <a:pos x="32" y="19"/>
                  </a:cxn>
                  <a:cxn ang="0">
                    <a:pos x="19" y="19"/>
                  </a:cxn>
                  <a:cxn ang="0">
                    <a:pos x="0" y="32"/>
                  </a:cxn>
                  <a:cxn ang="0">
                    <a:pos x="0" y="32"/>
                  </a:cxn>
                  <a:cxn ang="0">
                    <a:pos x="13" y="0"/>
                  </a:cxn>
                  <a:cxn ang="0">
                    <a:pos x="13" y="0"/>
                  </a:cxn>
                  <a:cxn ang="0">
                    <a:pos x="13" y="0"/>
                  </a:cxn>
                  <a:cxn ang="0">
                    <a:pos x="19" y="6"/>
                  </a:cxn>
                  <a:cxn ang="0">
                    <a:pos x="124" y="6"/>
                  </a:cxn>
                  <a:cxn ang="0">
                    <a:pos x="124" y="6"/>
                  </a:cxn>
                  <a:cxn ang="0">
                    <a:pos x="137" y="0"/>
                  </a:cxn>
                  <a:cxn ang="0">
                    <a:pos x="137" y="0"/>
                  </a:cxn>
                  <a:cxn ang="0">
                    <a:pos x="130" y="32"/>
                  </a:cxn>
                  <a:cxn ang="0">
                    <a:pos x="130" y="32"/>
                  </a:cxn>
                  <a:cxn ang="0">
                    <a:pos x="130" y="32"/>
                  </a:cxn>
                  <a:cxn ang="0">
                    <a:pos x="117" y="19"/>
                  </a:cxn>
                  <a:cxn ang="0">
                    <a:pos x="104" y="19"/>
                  </a:cxn>
                  <a:cxn ang="0">
                    <a:pos x="85" y="19"/>
                  </a:cxn>
                  <a:cxn ang="0">
                    <a:pos x="85" y="130"/>
                  </a:cxn>
                </a:cxnLst>
                <a:rect l="0" t="0" r="r" b="b"/>
                <a:pathLst>
                  <a:path w="137" h="157">
                    <a:moveTo>
                      <a:pt x="85" y="130"/>
                    </a:moveTo>
                    <a:lnTo>
                      <a:pt x="85" y="130"/>
                    </a:lnTo>
                    <a:lnTo>
                      <a:pt x="85" y="143"/>
                    </a:lnTo>
                    <a:lnTo>
                      <a:pt x="98" y="157"/>
                    </a:lnTo>
                    <a:lnTo>
                      <a:pt x="98" y="157"/>
                    </a:lnTo>
                    <a:lnTo>
                      <a:pt x="45" y="157"/>
                    </a:lnTo>
                    <a:lnTo>
                      <a:pt x="45" y="157"/>
                    </a:lnTo>
                    <a:lnTo>
                      <a:pt x="45" y="157"/>
                    </a:lnTo>
                    <a:lnTo>
                      <a:pt x="52" y="157"/>
                    </a:lnTo>
                    <a:lnTo>
                      <a:pt x="52" y="143"/>
                    </a:lnTo>
                    <a:lnTo>
                      <a:pt x="58" y="124"/>
                    </a:lnTo>
                    <a:lnTo>
                      <a:pt x="58" y="19"/>
                    </a:lnTo>
                    <a:lnTo>
                      <a:pt x="32" y="19"/>
                    </a:lnTo>
                    <a:lnTo>
                      <a:pt x="32" y="19"/>
                    </a:lnTo>
                    <a:lnTo>
                      <a:pt x="19" y="19"/>
                    </a:lnTo>
                    <a:lnTo>
                      <a:pt x="0" y="32"/>
                    </a:lnTo>
                    <a:lnTo>
                      <a:pt x="0" y="32"/>
                    </a:lnTo>
                    <a:lnTo>
                      <a:pt x="13" y="0"/>
                    </a:lnTo>
                    <a:lnTo>
                      <a:pt x="13" y="0"/>
                    </a:lnTo>
                    <a:lnTo>
                      <a:pt x="13" y="0"/>
                    </a:lnTo>
                    <a:lnTo>
                      <a:pt x="19" y="6"/>
                    </a:lnTo>
                    <a:lnTo>
                      <a:pt x="124" y="6"/>
                    </a:lnTo>
                    <a:lnTo>
                      <a:pt x="124" y="6"/>
                    </a:lnTo>
                    <a:lnTo>
                      <a:pt x="137" y="0"/>
                    </a:lnTo>
                    <a:lnTo>
                      <a:pt x="137" y="0"/>
                    </a:lnTo>
                    <a:lnTo>
                      <a:pt x="130" y="32"/>
                    </a:lnTo>
                    <a:lnTo>
                      <a:pt x="130" y="32"/>
                    </a:lnTo>
                    <a:lnTo>
                      <a:pt x="130" y="32"/>
                    </a:lnTo>
                    <a:lnTo>
                      <a:pt x="117" y="19"/>
                    </a:lnTo>
                    <a:lnTo>
                      <a:pt x="104" y="19"/>
                    </a:lnTo>
                    <a:lnTo>
                      <a:pt x="85" y="19"/>
                    </a:lnTo>
                    <a:lnTo>
                      <a:pt x="85"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8"/>
              <p:cNvSpPr>
                <a:spLocks/>
              </p:cNvSpPr>
              <p:nvPr/>
            </p:nvSpPr>
            <p:spPr bwMode="auto">
              <a:xfrm>
                <a:off x="-2547937" y="13382625"/>
                <a:ext cx="84138" cy="239713"/>
              </a:xfrm>
              <a:custGeom>
                <a:avLst/>
                <a:gdLst/>
                <a:ahLst/>
                <a:cxnLst>
                  <a:cxn ang="0">
                    <a:pos x="13" y="33"/>
                  </a:cxn>
                  <a:cxn ang="0">
                    <a:pos x="13" y="33"/>
                  </a:cxn>
                  <a:cxn ang="0">
                    <a:pos x="13" y="13"/>
                  </a:cxn>
                  <a:cxn ang="0">
                    <a:pos x="7" y="0"/>
                  </a:cxn>
                  <a:cxn ang="0">
                    <a:pos x="0" y="0"/>
                  </a:cxn>
                  <a:cxn ang="0">
                    <a:pos x="0" y="0"/>
                  </a:cxn>
                  <a:cxn ang="0">
                    <a:pos x="53" y="0"/>
                  </a:cxn>
                  <a:cxn ang="0">
                    <a:pos x="53" y="0"/>
                  </a:cxn>
                  <a:cxn ang="0">
                    <a:pos x="53" y="0"/>
                  </a:cxn>
                  <a:cxn ang="0">
                    <a:pos x="39" y="0"/>
                  </a:cxn>
                  <a:cxn ang="0">
                    <a:pos x="39" y="13"/>
                  </a:cxn>
                  <a:cxn ang="0">
                    <a:pos x="39" y="33"/>
                  </a:cxn>
                  <a:cxn ang="0">
                    <a:pos x="39" y="118"/>
                  </a:cxn>
                  <a:cxn ang="0">
                    <a:pos x="39" y="118"/>
                  </a:cxn>
                  <a:cxn ang="0">
                    <a:pos x="39" y="137"/>
                  </a:cxn>
                  <a:cxn ang="0">
                    <a:pos x="39" y="151"/>
                  </a:cxn>
                  <a:cxn ang="0">
                    <a:pos x="53" y="151"/>
                  </a:cxn>
                  <a:cxn ang="0">
                    <a:pos x="53" y="151"/>
                  </a:cxn>
                  <a:cxn ang="0">
                    <a:pos x="0" y="151"/>
                  </a:cxn>
                  <a:cxn ang="0">
                    <a:pos x="0" y="151"/>
                  </a:cxn>
                  <a:cxn ang="0">
                    <a:pos x="0" y="151"/>
                  </a:cxn>
                  <a:cxn ang="0">
                    <a:pos x="7" y="151"/>
                  </a:cxn>
                  <a:cxn ang="0">
                    <a:pos x="13" y="137"/>
                  </a:cxn>
                  <a:cxn ang="0">
                    <a:pos x="13" y="118"/>
                  </a:cxn>
                  <a:cxn ang="0">
                    <a:pos x="13" y="33"/>
                  </a:cxn>
                </a:cxnLst>
                <a:rect l="0" t="0" r="r" b="b"/>
                <a:pathLst>
                  <a:path w="53" h="151">
                    <a:moveTo>
                      <a:pt x="13" y="33"/>
                    </a:moveTo>
                    <a:lnTo>
                      <a:pt x="13" y="33"/>
                    </a:lnTo>
                    <a:lnTo>
                      <a:pt x="13" y="13"/>
                    </a:lnTo>
                    <a:lnTo>
                      <a:pt x="7" y="0"/>
                    </a:lnTo>
                    <a:lnTo>
                      <a:pt x="0" y="0"/>
                    </a:lnTo>
                    <a:lnTo>
                      <a:pt x="0" y="0"/>
                    </a:lnTo>
                    <a:lnTo>
                      <a:pt x="53" y="0"/>
                    </a:lnTo>
                    <a:lnTo>
                      <a:pt x="53" y="0"/>
                    </a:lnTo>
                    <a:lnTo>
                      <a:pt x="53" y="0"/>
                    </a:lnTo>
                    <a:lnTo>
                      <a:pt x="39" y="0"/>
                    </a:lnTo>
                    <a:lnTo>
                      <a:pt x="39" y="13"/>
                    </a:lnTo>
                    <a:lnTo>
                      <a:pt x="39" y="33"/>
                    </a:lnTo>
                    <a:lnTo>
                      <a:pt x="39" y="118"/>
                    </a:lnTo>
                    <a:lnTo>
                      <a:pt x="39" y="118"/>
                    </a:lnTo>
                    <a:lnTo>
                      <a:pt x="39" y="137"/>
                    </a:lnTo>
                    <a:lnTo>
                      <a:pt x="39" y="151"/>
                    </a:lnTo>
                    <a:lnTo>
                      <a:pt x="53" y="151"/>
                    </a:lnTo>
                    <a:lnTo>
                      <a:pt x="53" y="151"/>
                    </a:lnTo>
                    <a:lnTo>
                      <a:pt x="0" y="151"/>
                    </a:lnTo>
                    <a:lnTo>
                      <a:pt x="0" y="151"/>
                    </a:lnTo>
                    <a:lnTo>
                      <a:pt x="0" y="151"/>
                    </a:lnTo>
                    <a:lnTo>
                      <a:pt x="7" y="151"/>
                    </a:lnTo>
                    <a:lnTo>
                      <a:pt x="13" y="137"/>
                    </a:lnTo>
                    <a:lnTo>
                      <a:pt x="13" y="118"/>
                    </a:lnTo>
                    <a:lnTo>
                      <a:pt x="13"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9"/>
              <p:cNvSpPr>
                <a:spLocks/>
              </p:cNvSpPr>
              <p:nvPr/>
            </p:nvSpPr>
            <p:spPr bwMode="auto">
              <a:xfrm>
                <a:off x="-2443162" y="13373100"/>
                <a:ext cx="217488" cy="249238"/>
              </a:xfrm>
              <a:custGeom>
                <a:avLst/>
                <a:gdLst/>
                <a:ahLst/>
                <a:cxnLst>
                  <a:cxn ang="0">
                    <a:pos x="78" y="130"/>
                  </a:cxn>
                  <a:cxn ang="0">
                    <a:pos x="78" y="130"/>
                  </a:cxn>
                  <a:cxn ang="0">
                    <a:pos x="84" y="143"/>
                  </a:cxn>
                  <a:cxn ang="0">
                    <a:pos x="91" y="157"/>
                  </a:cxn>
                  <a:cxn ang="0">
                    <a:pos x="91" y="157"/>
                  </a:cxn>
                  <a:cxn ang="0">
                    <a:pos x="45" y="157"/>
                  </a:cxn>
                  <a:cxn ang="0">
                    <a:pos x="45" y="157"/>
                  </a:cxn>
                  <a:cxn ang="0">
                    <a:pos x="45" y="157"/>
                  </a:cxn>
                  <a:cxn ang="0">
                    <a:pos x="52" y="157"/>
                  </a:cxn>
                  <a:cxn ang="0">
                    <a:pos x="52" y="143"/>
                  </a:cxn>
                  <a:cxn ang="0">
                    <a:pos x="52" y="124"/>
                  </a:cxn>
                  <a:cxn ang="0">
                    <a:pos x="52" y="19"/>
                  </a:cxn>
                  <a:cxn ang="0">
                    <a:pos x="32" y="19"/>
                  </a:cxn>
                  <a:cxn ang="0">
                    <a:pos x="32" y="19"/>
                  </a:cxn>
                  <a:cxn ang="0">
                    <a:pos x="13" y="19"/>
                  </a:cxn>
                  <a:cxn ang="0">
                    <a:pos x="0" y="32"/>
                  </a:cxn>
                  <a:cxn ang="0">
                    <a:pos x="0" y="32"/>
                  </a:cxn>
                  <a:cxn ang="0">
                    <a:pos x="6" y="0"/>
                  </a:cxn>
                  <a:cxn ang="0">
                    <a:pos x="13" y="0"/>
                  </a:cxn>
                  <a:cxn ang="0">
                    <a:pos x="13" y="0"/>
                  </a:cxn>
                  <a:cxn ang="0">
                    <a:pos x="19" y="6"/>
                  </a:cxn>
                  <a:cxn ang="0">
                    <a:pos x="124" y="6"/>
                  </a:cxn>
                  <a:cxn ang="0">
                    <a:pos x="124" y="6"/>
                  </a:cxn>
                  <a:cxn ang="0">
                    <a:pos x="137" y="0"/>
                  </a:cxn>
                  <a:cxn ang="0">
                    <a:pos x="137" y="0"/>
                  </a:cxn>
                  <a:cxn ang="0">
                    <a:pos x="130" y="32"/>
                  </a:cxn>
                  <a:cxn ang="0">
                    <a:pos x="124" y="32"/>
                  </a:cxn>
                  <a:cxn ang="0">
                    <a:pos x="124" y="32"/>
                  </a:cxn>
                  <a:cxn ang="0">
                    <a:pos x="117" y="19"/>
                  </a:cxn>
                  <a:cxn ang="0">
                    <a:pos x="104" y="19"/>
                  </a:cxn>
                  <a:cxn ang="0">
                    <a:pos x="78" y="19"/>
                  </a:cxn>
                  <a:cxn ang="0">
                    <a:pos x="78" y="130"/>
                  </a:cxn>
                </a:cxnLst>
                <a:rect l="0" t="0" r="r" b="b"/>
                <a:pathLst>
                  <a:path w="137" h="157">
                    <a:moveTo>
                      <a:pt x="78" y="130"/>
                    </a:moveTo>
                    <a:lnTo>
                      <a:pt x="78" y="130"/>
                    </a:lnTo>
                    <a:lnTo>
                      <a:pt x="84" y="143"/>
                    </a:lnTo>
                    <a:lnTo>
                      <a:pt x="91" y="157"/>
                    </a:lnTo>
                    <a:lnTo>
                      <a:pt x="91" y="157"/>
                    </a:lnTo>
                    <a:lnTo>
                      <a:pt x="45" y="157"/>
                    </a:lnTo>
                    <a:lnTo>
                      <a:pt x="45" y="157"/>
                    </a:lnTo>
                    <a:lnTo>
                      <a:pt x="45" y="157"/>
                    </a:lnTo>
                    <a:lnTo>
                      <a:pt x="52" y="157"/>
                    </a:lnTo>
                    <a:lnTo>
                      <a:pt x="52" y="143"/>
                    </a:lnTo>
                    <a:lnTo>
                      <a:pt x="52" y="124"/>
                    </a:lnTo>
                    <a:lnTo>
                      <a:pt x="52" y="19"/>
                    </a:lnTo>
                    <a:lnTo>
                      <a:pt x="32" y="19"/>
                    </a:lnTo>
                    <a:lnTo>
                      <a:pt x="32" y="19"/>
                    </a:lnTo>
                    <a:lnTo>
                      <a:pt x="13" y="19"/>
                    </a:lnTo>
                    <a:lnTo>
                      <a:pt x="0" y="32"/>
                    </a:lnTo>
                    <a:lnTo>
                      <a:pt x="0" y="32"/>
                    </a:lnTo>
                    <a:lnTo>
                      <a:pt x="6" y="0"/>
                    </a:lnTo>
                    <a:lnTo>
                      <a:pt x="13" y="0"/>
                    </a:lnTo>
                    <a:lnTo>
                      <a:pt x="13" y="0"/>
                    </a:lnTo>
                    <a:lnTo>
                      <a:pt x="19" y="6"/>
                    </a:lnTo>
                    <a:lnTo>
                      <a:pt x="124" y="6"/>
                    </a:lnTo>
                    <a:lnTo>
                      <a:pt x="124" y="6"/>
                    </a:lnTo>
                    <a:lnTo>
                      <a:pt x="137" y="0"/>
                    </a:lnTo>
                    <a:lnTo>
                      <a:pt x="137" y="0"/>
                    </a:lnTo>
                    <a:lnTo>
                      <a:pt x="130" y="32"/>
                    </a:lnTo>
                    <a:lnTo>
                      <a:pt x="124" y="32"/>
                    </a:lnTo>
                    <a:lnTo>
                      <a:pt x="124" y="32"/>
                    </a:lnTo>
                    <a:lnTo>
                      <a:pt x="117" y="19"/>
                    </a:lnTo>
                    <a:lnTo>
                      <a:pt x="104" y="19"/>
                    </a:lnTo>
                    <a:lnTo>
                      <a:pt x="78" y="19"/>
                    </a:lnTo>
                    <a:lnTo>
                      <a:pt x="78"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0"/>
              <p:cNvSpPr>
                <a:spLocks/>
              </p:cNvSpPr>
              <p:nvPr/>
            </p:nvSpPr>
            <p:spPr bwMode="auto">
              <a:xfrm>
                <a:off x="-2205037" y="13382625"/>
                <a:ext cx="258763" cy="249238"/>
              </a:xfrm>
              <a:custGeom>
                <a:avLst/>
                <a:gdLst/>
                <a:ahLst/>
                <a:cxnLst>
                  <a:cxn ang="0">
                    <a:pos x="124" y="137"/>
                  </a:cxn>
                  <a:cxn ang="0">
                    <a:pos x="124" y="137"/>
                  </a:cxn>
                  <a:cxn ang="0">
                    <a:pos x="111" y="144"/>
                  </a:cxn>
                  <a:cxn ang="0">
                    <a:pos x="104" y="151"/>
                  </a:cxn>
                  <a:cxn ang="0">
                    <a:pos x="71" y="157"/>
                  </a:cxn>
                  <a:cxn ang="0">
                    <a:pos x="71" y="157"/>
                  </a:cxn>
                  <a:cxn ang="0">
                    <a:pos x="45" y="151"/>
                  </a:cxn>
                  <a:cxn ang="0">
                    <a:pos x="26" y="137"/>
                  </a:cxn>
                  <a:cxn ang="0">
                    <a:pos x="26" y="137"/>
                  </a:cxn>
                  <a:cxn ang="0">
                    <a:pos x="19" y="131"/>
                  </a:cxn>
                  <a:cxn ang="0">
                    <a:pos x="13" y="118"/>
                  </a:cxn>
                  <a:cxn ang="0">
                    <a:pos x="13" y="92"/>
                  </a:cxn>
                  <a:cxn ang="0">
                    <a:pos x="13" y="33"/>
                  </a:cxn>
                  <a:cxn ang="0">
                    <a:pos x="13" y="33"/>
                  </a:cxn>
                  <a:cxn ang="0">
                    <a:pos x="13" y="13"/>
                  </a:cxn>
                  <a:cxn ang="0">
                    <a:pos x="6" y="0"/>
                  </a:cxn>
                  <a:cxn ang="0">
                    <a:pos x="0" y="0"/>
                  </a:cxn>
                  <a:cxn ang="0">
                    <a:pos x="0" y="0"/>
                  </a:cxn>
                  <a:cxn ang="0">
                    <a:pos x="52" y="0"/>
                  </a:cxn>
                  <a:cxn ang="0">
                    <a:pos x="52" y="0"/>
                  </a:cxn>
                  <a:cxn ang="0">
                    <a:pos x="52" y="0"/>
                  </a:cxn>
                  <a:cxn ang="0">
                    <a:pos x="45" y="0"/>
                  </a:cxn>
                  <a:cxn ang="0">
                    <a:pos x="39" y="13"/>
                  </a:cxn>
                  <a:cxn ang="0">
                    <a:pos x="39" y="33"/>
                  </a:cxn>
                  <a:cxn ang="0">
                    <a:pos x="39" y="92"/>
                  </a:cxn>
                  <a:cxn ang="0">
                    <a:pos x="39" y="92"/>
                  </a:cxn>
                  <a:cxn ang="0">
                    <a:pos x="45" y="111"/>
                  </a:cxn>
                  <a:cxn ang="0">
                    <a:pos x="52" y="131"/>
                  </a:cxn>
                  <a:cxn ang="0">
                    <a:pos x="65" y="137"/>
                  </a:cxn>
                  <a:cxn ang="0">
                    <a:pos x="78" y="137"/>
                  </a:cxn>
                  <a:cxn ang="0">
                    <a:pos x="78" y="137"/>
                  </a:cxn>
                  <a:cxn ang="0">
                    <a:pos x="104" y="137"/>
                  </a:cxn>
                  <a:cxn ang="0">
                    <a:pos x="117" y="124"/>
                  </a:cxn>
                  <a:cxn ang="0">
                    <a:pos x="117" y="124"/>
                  </a:cxn>
                  <a:cxn ang="0">
                    <a:pos x="124" y="111"/>
                  </a:cxn>
                  <a:cxn ang="0">
                    <a:pos x="124" y="105"/>
                  </a:cxn>
                  <a:cxn ang="0">
                    <a:pos x="124" y="33"/>
                  </a:cxn>
                  <a:cxn ang="0">
                    <a:pos x="124" y="33"/>
                  </a:cxn>
                  <a:cxn ang="0">
                    <a:pos x="124" y="13"/>
                  </a:cxn>
                  <a:cxn ang="0">
                    <a:pos x="117" y="0"/>
                  </a:cxn>
                  <a:cxn ang="0">
                    <a:pos x="111" y="0"/>
                  </a:cxn>
                  <a:cxn ang="0">
                    <a:pos x="111" y="0"/>
                  </a:cxn>
                  <a:cxn ang="0">
                    <a:pos x="163" y="0"/>
                  </a:cxn>
                  <a:cxn ang="0">
                    <a:pos x="163" y="0"/>
                  </a:cxn>
                  <a:cxn ang="0">
                    <a:pos x="163" y="0"/>
                  </a:cxn>
                  <a:cxn ang="0">
                    <a:pos x="156" y="0"/>
                  </a:cxn>
                  <a:cxn ang="0">
                    <a:pos x="150" y="13"/>
                  </a:cxn>
                  <a:cxn ang="0">
                    <a:pos x="150" y="33"/>
                  </a:cxn>
                  <a:cxn ang="0">
                    <a:pos x="150" y="118"/>
                  </a:cxn>
                  <a:cxn ang="0">
                    <a:pos x="150" y="118"/>
                  </a:cxn>
                  <a:cxn ang="0">
                    <a:pos x="150" y="137"/>
                  </a:cxn>
                  <a:cxn ang="0">
                    <a:pos x="156" y="151"/>
                  </a:cxn>
                  <a:cxn ang="0">
                    <a:pos x="163" y="151"/>
                  </a:cxn>
                  <a:cxn ang="0">
                    <a:pos x="163" y="151"/>
                  </a:cxn>
                  <a:cxn ang="0">
                    <a:pos x="124" y="151"/>
                  </a:cxn>
                  <a:cxn ang="0">
                    <a:pos x="124" y="137"/>
                  </a:cxn>
                </a:cxnLst>
                <a:rect l="0" t="0" r="r" b="b"/>
                <a:pathLst>
                  <a:path w="163" h="157">
                    <a:moveTo>
                      <a:pt x="124" y="137"/>
                    </a:moveTo>
                    <a:lnTo>
                      <a:pt x="124" y="137"/>
                    </a:lnTo>
                    <a:lnTo>
                      <a:pt x="111" y="144"/>
                    </a:lnTo>
                    <a:lnTo>
                      <a:pt x="104" y="151"/>
                    </a:lnTo>
                    <a:lnTo>
                      <a:pt x="71" y="157"/>
                    </a:lnTo>
                    <a:lnTo>
                      <a:pt x="71" y="157"/>
                    </a:lnTo>
                    <a:lnTo>
                      <a:pt x="45" y="151"/>
                    </a:lnTo>
                    <a:lnTo>
                      <a:pt x="26" y="137"/>
                    </a:lnTo>
                    <a:lnTo>
                      <a:pt x="26" y="137"/>
                    </a:lnTo>
                    <a:lnTo>
                      <a:pt x="19" y="131"/>
                    </a:lnTo>
                    <a:lnTo>
                      <a:pt x="13" y="118"/>
                    </a:lnTo>
                    <a:lnTo>
                      <a:pt x="13" y="92"/>
                    </a:lnTo>
                    <a:lnTo>
                      <a:pt x="13" y="33"/>
                    </a:lnTo>
                    <a:lnTo>
                      <a:pt x="13" y="33"/>
                    </a:lnTo>
                    <a:lnTo>
                      <a:pt x="13" y="13"/>
                    </a:lnTo>
                    <a:lnTo>
                      <a:pt x="6" y="0"/>
                    </a:lnTo>
                    <a:lnTo>
                      <a:pt x="0" y="0"/>
                    </a:lnTo>
                    <a:lnTo>
                      <a:pt x="0" y="0"/>
                    </a:lnTo>
                    <a:lnTo>
                      <a:pt x="52" y="0"/>
                    </a:lnTo>
                    <a:lnTo>
                      <a:pt x="52" y="0"/>
                    </a:lnTo>
                    <a:lnTo>
                      <a:pt x="52" y="0"/>
                    </a:lnTo>
                    <a:lnTo>
                      <a:pt x="45" y="0"/>
                    </a:lnTo>
                    <a:lnTo>
                      <a:pt x="39" y="13"/>
                    </a:lnTo>
                    <a:lnTo>
                      <a:pt x="39" y="33"/>
                    </a:lnTo>
                    <a:lnTo>
                      <a:pt x="39" y="92"/>
                    </a:lnTo>
                    <a:lnTo>
                      <a:pt x="39" y="92"/>
                    </a:lnTo>
                    <a:lnTo>
                      <a:pt x="45" y="111"/>
                    </a:lnTo>
                    <a:lnTo>
                      <a:pt x="52" y="131"/>
                    </a:lnTo>
                    <a:lnTo>
                      <a:pt x="65" y="137"/>
                    </a:lnTo>
                    <a:lnTo>
                      <a:pt x="78" y="137"/>
                    </a:lnTo>
                    <a:lnTo>
                      <a:pt x="78" y="137"/>
                    </a:lnTo>
                    <a:lnTo>
                      <a:pt x="104" y="137"/>
                    </a:lnTo>
                    <a:lnTo>
                      <a:pt x="117" y="124"/>
                    </a:lnTo>
                    <a:lnTo>
                      <a:pt x="117" y="124"/>
                    </a:lnTo>
                    <a:lnTo>
                      <a:pt x="124" y="111"/>
                    </a:lnTo>
                    <a:lnTo>
                      <a:pt x="124" y="105"/>
                    </a:lnTo>
                    <a:lnTo>
                      <a:pt x="124" y="33"/>
                    </a:lnTo>
                    <a:lnTo>
                      <a:pt x="124" y="33"/>
                    </a:lnTo>
                    <a:lnTo>
                      <a:pt x="124" y="13"/>
                    </a:lnTo>
                    <a:lnTo>
                      <a:pt x="117" y="0"/>
                    </a:lnTo>
                    <a:lnTo>
                      <a:pt x="111" y="0"/>
                    </a:lnTo>
                    <a:lnTo>
                      <a:pt x="111" y="0"/>
                    </a:lnTo>
                    <a:lnTo>
                      <a:pt x="163" y="0"/>
                    </a:lnTo>
                    <a:lnTo>
                      <a:pt x="163" y="0"/>
                    </a:lnTo>
                    <a:lnTo>
                      <a:pt x="163" y="0"/>
                    </a:lnTo>
                    <a:lnTo>
                      <a:pt x="156" y="0"/>
                    </a:lnTo>
                    <a:lnTo>
                      <a:pt x="150" y="13"/>
                    </a:lnTo>
                    <a:lnTo>
                      <a:pt x="150" y="33"/>
                    </a:lnTo>
                    <a:lnTo>
                      <a:pt x="150" y="118"/>
                    </a:lnTo>
                    <a:lnTo>
                      <a:pt x="150" y="118"/>
                    </a:lnTo>
                    <a:lnTo>
                      <a:pt x="150" y="137"/>
                    </a:lnTo>
                    <a:lnTo>
                      <a:pt x="156" y="151"/>
                    </a:lnTo>
                    <a:lnTo>
                      <a:pt x="163" y="151"/>
                    </a:lnTo>
                    <a:lnTo>
                      <a:pt x="163" y="151"/>
                    </a:lnTo>
                    <a:lnTo>
                      <a:pt x="124" y="151"/>
                    </a:lnTo>
                    <a:lnTo>
                      <a:pt x="124"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1"/>
              <p:cNvSpPr>
                <a:spLocks/>
              </p:cNvSpPr>
              <p:nvPr/>
            </p:nvSpPr>
            <p:spPr bwMode="auto">
              <a:xfrm>
                <a:off x="-1916112" y="13373100"/>
                <a:ext cx="207963" cy="249238"/>
              </a:xfrm>
              <a:custGeom>
                <a:avLst/>
                <a:gdLst/>
                <a:ahLst/>
                <a:cxnLst>
                  <a:cxn ang="0">
                    <a:pos x="79" y="130"/>
                  </a:cxn>
                  <a:cxn ang="0">
                    <a:pos x="79" y="130"/>
                  </a:cxn>
                  <a:cxn ang="0">
                    <a:pos x="79" y="143"/>
                  </a:cxn>
                  <a:cxn ang="0">
                    <a:pos x="92" y="157"/>
                  </a:cxn>
                  <a:cxn ang="0">
                    <a:pos x="92" y="157"/>
                  </a:cxn>
                  <a:cxn ang="0">
                    <a:pos x="40" y="157"/>
                  </a:cxn>
                  <a:cxn ang="0">
                    <a:pos x="40" y="157"/>
                  </a:cxn>
                  <a:cxn ang="0">
                    <a:pos x="40" y="157"/>
                  </a:cxn>
                  <a:cxn ang="0">
                    <a:pos x="46" y="157"/>
                  </a:cxn>
                  <a:cxn ang="0">
                    <a:pos x="53" y="143"/>
                  </a:cxn>
                  <a:cxn ang="0">
                    <a:pos x="53" y="124"/>
                  </a:cxn>
                  <a:cxn ang="0">
                    <a:pos x="53" y="19"/>
                  </a:cxn>
                  <a:cxn ang="0">
                    <a:pos x="27" y="19"/>
                  </a:cxn>
                  <a:cxn ang="0">
                    <a:pos x="27" y="19"/>
                  </a:cxn>
                  <a:cxn ang="0">
                    <a:pos x="14" y="19"/>
                  </a:cxn>
                  <a:cxn ang="0">
                    <a:pos x="0" y="32"/>
                  </a:cxn>
                  <a:cxn ang="0">
                    <a:pos x="0" y="32"/>
                  </a:cxn>
                  <a:cxn ang="0">
                    <a:pos x="7" y="0"/>
                  </a:cxn>
                  <a:cxn ang="0">
                    <a:pos x="7" y="0"/>
                  </a:cxn>
                  <a:cxn ang="0">
                    <a:pos x="7" y="0"/>
                  </a:cxn>
                  <a:cxn ang="0">
                    <a:pos x="20" y="6"/>
                  </a:cxn>
                  <a:cxn ang="0">
                    <a:pos x="118" y="6"/>
                  </a:cxn>
                  <a:cxn ang="0">
                    <a:pos x="118" y="6"/>
                  </a:cxn>
                  <a:cxn ang="0">
                    <a:pos x="131" y="0"/>
                  </a:cxn>
                  <a:cxn ang="0">
                    <a:pos x="131" y="0"/>
                  </a:cxn>
                  <a:cxn ang="0">
                    <a:pos x="124" y="32"/>
                  </a:cxn>
                  <a:cxn ang="0">
                    <a:pos x="124" y="32"/>
                  </a:cxn>
                  <a:cxn ang="0">
                    <a:pos x="124" y="32"/>
                  </a:cxn>
                  <a:cxn ang="0">
                    <a:pos x="111" y="19"/>
                  </a:cxn>
                  <a:cxn ang="0">
                    <a:pos x="98" y="19"/>
                  </a:cxn>
                  <a:cxn ang="0">
                    <a:pos x="79" y="19"/>
                  </a:cxn>
                  <a:cxn ang="0">
                    <a:pos x="79" y="130"/>
                  </a:cxn>
                </a:cxnLst>
                <a:rect l="0" t="0" r="r" b="b"/>
                <a:pathLst>
                  <a:path w="131" h="157">
                    <a:moveTo>
                      <a:pt x="79" y="130"/>
                    </a:moveTo>
                    <a:lnTo>
                      <a:pt x="79" y="130"/>
                    </a:lnTo>
                    <a:lnTo>
                      <a:pt x="79" y="143"/>
                    </a:lnTo>
                    <a:lnTo>
                      <a:pt x="92" y="157"/>
                    </a:lnTo>
                    <a:lnTo>
                      <a:pt x="92" y="157"/>
                    </a:lnTo>
                    <a:lnTo>
                      <a:pt x="40" y="157"/>
                    </a:lnTo>
                    <a:lnTo>
                      <a:pt x="40" y="157"/>
                    </a:lnTo>
                    <a:lnTo>
                      <a:pt x="40" y="157"/>
                    </a:lnTo>
                    <a:lnTo>
                      <a:pt x="46" y="157"/>
                    </a:lnTo>
                    <a:lnTo>
                      <a:pt x="53" y="143"/>
                    </a:lnTo>
                    <a:lnTo>
                      <a:pt x="53" y="124"/>
                    </a:lnTo>
                    <a:lnTo>
                      <a:pt x="53" y="19"/>
                    </a:lnTo>
                    <a:lnTo>
                      <a:pt x="27" y="19"/>
                    </a:lnTo>
                    <a:lnTo>
                      <a:pt x="27" y="19"/>
                    </a:lnTo>
                    <a:lnTo>
                      <a:pt x="14" y="19"/>
                    </a:lnTo>
                    <a:lnTo>
                      <a:pt x="0" y="32"/>
                    </a:lnTo>
                    <a:lnTo>
                      <a:pt x="0" y="32"/>
                    </a:lnTo>
                    <a:lnTo>
                      <a:pt x="7" y="0"/>
                    </a:lnTo>
                    <a:lnTo>
                      <a:pt x="7" y="0"/>
                    </a:lnTo>
                    <a:lnTo>
                      <a:pt x="7" y="0"/>
                    </a:lnTo>
                    <a:lnTo>
                      <a:pt x="20" y="6"/>
                    </a:lnTo>
                    <a:lnTo>
                      <a:pt x="118" y="6"/>
                    </a:lnTo>
                    <a:lnTo>
                      <a:pt x="118" y="6"/>
                    </a:lnTo>
                    <a:lnTo>
                      <a:pt x="131" y="0"/>
                    </a:lnTo>
                    <a:lnTo>
                      <a:pt x="131" y="0"/>
                    </a:lnTo>
                    <a:lnTo>
                      <a:pt x="124" y="32"/>
                    </a:lnTo>
                    <a:lnTo>
                      <a:pt x="124" y="32"/>
                    </a:lnTo>
                    <a:lnTo>
                      <a:pt x="124" y="32"/>
                    </a:lnTo>
                    <a:lnTo>
                      <a:pt x="111" y="19"/>
                    </a:lnTo>
                    <a:lnTo>
                      <a:pt x="98" y="19"/>
                    </a:lnTo>
                    <a:lnTo>
                      <a:pt x="79" y="19"/>
                    </a:lnTo>
                    <a:lnTo>
                      <a:pt x="79"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2"/>
              <p:cNvSpPr>
                <a:spLocks/>
              </p:cNvSpPr>
              <p:nvPr/>
            </p:nvSpPr>
            <p:spPr bwMode="auto">
              <a:xfrm>
                <a:off x="-1666875" y="13373100"/>
                <a:ext cx="187325" cy="249238"/>
              </a:xfrm>
              <a:custGeom>
                <a:avLst/>
                <a:gdLst/>
                <a:ahLst/>
                <a:cxnLst>
                  <a:cxn ang="0">
                    <a:pos x="33" y="137"/>
                  </a:cxn>
                  <a:cxn ang="0">
                    <a:pos x="65" y="143"/>
                  </a:cxn>
                  <a:cxn ang="0">
                    <a:pos x="65" y="143"/>
                  </a:cxn>
                  <a:cxn ang="0">
                    <a:pos x="91" y="137"/>
                  </a:cxn>
                  <a:cxn ang="0">
                    <a:pos x="118" y="130"/>
                  </a:cxn>
                  <a:cxn ang="0">
                    <a:pos x="118" y="130"/>
                  </a:cxn>
                  <a:cxn ang="0">
                    <a:pos x="105" y="157"/>
                  </a:cxn>
                  <a:cxn ang="0">
                    <a:pos x="0" y="157"/>
                  </a:cxn>
                  <a:cxn ang="0">
                    <a:pos x="0" y="157"/>
                  </a:cxn>
                  <a:cxn ang="0">
                    <a:pos x="0" y="157"/>
                  </a:cxn>
                  <a:cxn ang="0">
                    <a:pos x="7" y="157"/>
                  </a:cxn>
                  <a:cxn ang="0">
                    <a:pos x="7" y="143"/>
                  </a:cxn>
                  <a:cxn ang="0">
                    <a:pos x="7" y="124"/>
                  </a:cxn>
                  <a:cxn ang="0">
                    <a:pos x="7" y="39"/>
                  </a:cxn>
                  <a:cxn ang="0">
                    <a:pos x="7" y="39"/>
                  </a:cxn>
                  <a:cxn ang="0">
                    <a:pos x="7" y="19"/>
                  </a:cxn>
                  <a:cxn ang="0">
                    <a:pos x="7" y="6"/>
                  </a:cxn>
                  <a:cxn ang="0">
                    <a:pos x="0" y="6"/>
                  </a:cxn>
                  <a:cxn ang="0">
                    <a:pos x="0" y="6"/>
                  </a:cxn>
                  <a:cxn ang="0">
                    <a:pos x="78" y="6"/>
                  </a:cxn>
                  <a:cxn ang="0">
                    <a:pos x="78" y="6"/>
                  </a:cxn>
                  <a:cxn ang="0">
                    <a:pos x="91" y="0"/>
                  </a:cxn>
                  <a:cxn ang="0">
                    <a:pos x="91" y="0"/>
                  </a:cxn>
                  <a:cxn ang="0">
                    <a:pos x="91" y="32"/>
                  </a:cxn>
                  <a:cxn ang="0">
                    <a:pos x="91" y="32"/>
                  </a:cxn>
                  <a:cxn ang="0">
                    <a:pos x="91" y="32"/>
                  </a:cxn>
                  <a:cxn ang="0">
                    <a:pos x="78" y="19"/>
                  </a:cxn>
                  <a:cxn ang="0">
                    <a:pos x="59" y="19"/>
                  </a:cxn>
                  <a:cxn ang="0">
                    <a:pos x="59" y="19"/>
                  </a:cxn>
                  <a:cxn ang="0">
                    <a:pos x="33" y="19"/>
                  </a:cxn>
                  <a:cxn ang="0">
                    <a:pos x="33" y="65"/>
                  </a:cxn>
                  <a:cxn ang="0">
                    <a:pos x="65" y="65"/>
                  </a:cxn>
                  <a:cxn ang="0">
                    <a:pos x="65" y="65"/>
                  </a:cxn>
                  <a:cxn ang="0">
                    <a:pos x="78" y="65"/>
                  </a:cxn>
                  <a:cxn ang="0">
                    <a:pos x="78" y="65"/>
                  </a:cxn>
                  <a:cxn ang="0">
                    <a:pos x="78" y="91"/>
                  </a:cxn>
                  <a:cxn ang="0">
                    <a:pos x="78" y="91"/>
                  </a:cxn>
                  <a:cxn ang="0">
                    <a:pos x="78" y="91"/>
                  </a:cxn>
                  <a:cxn ang="0">
                    <a:pos x="65" y="85"/>
                  </a:cxn>
                  <a:cxn ang="0">
                    <a:pos x="52" y="85"/>
                  </a:cxn>
                  <a:cxn ang="0">
                    <a:pos x="33" y="85"/>
                  </a:cxn>
                  <a:cxn ang="0">
                    <a:pos x="33" y="137"/>
                  </a:cxn>
                </a:cxnLst>
                <a:rect l="0" t="0" r="r" b="b"/>
                <a:pathLst>
                  <a:path w="118" h="157">
                    <a:moveTo>
                      <a:pt x="33" y="137"/>
                    </a:moveTo>
                    <a:lnTo>
                      <a:pt x="65" y="143"/>
                    </a:lnTo>
                    <a:lnTo>
                      <a:pt x="65" y="143"/>
                    </a:lnTo>
                    <a:lnTo>
                      <a:pt x="91" y="137"/>
                    </a:lnTo>
                    <a:lnTo>
                      <a:pt x="118" y="130"/>
                    </a:lnTo>
                    <a:lnTo>
                      <a:pt x="118" y="130"/>
                    </a:lnTo>
                    <a:lnTo>
                      <a:pt x="105" y="157"/>
                    </a:lnTo>
                    <a:lnTo>
                      <a:pt x="0" y="157"/>
                    </a:lnTo>
                    <a:lnTo>
                      <a:pt x="0" y="157"/>
                    </a:lnTo>
                    <a:lnTo>
                      <a:pt x="0" y="157"/>
                    </a:lnTo>
                    <a:lnTo>
                      <a:pt x="7" y="157"/>
                    </a:lnTo>
                    <a:lnTo>
                      <a:pt x="7" y="143"/>
                    </a:lnTo>
                    <a:lnTo>
                      <a:pt x="7" y="124"/>
                    </a:lnTo>
                    <a:lnTo>
                      <a:pt x="7" y="39"/>
                    </a:lnTo>
                    <a:lnTo>
                      <a:pt x="7" y="39"/>
                    </a:lnTo>
                    <a:lnTo>
                      <a:pt x="7" y="19"/>
                    </a:lnTo>
                    <a:lnTo>
                      <a:pt x="7" y="6"/>
                    </a:lnTo>
                    <a:lnTo>
                      <a:pt x="0" y="6"/>
                    </a:lnTo>
                    <a:lnTo>
                      <a:pt x="0" y="6"/>
                    </a:lnTo>
                    <a:lnTo>
                      <a:pt x="78" y="6"/>
                    </a:lnTo>
                    <a:lnTo>
                      <a:pt x="78" y="6"/>
                    </a:lnTo>
                    <a:lnTo>
                      <a:pt x="91" y="0"/>
                    </a:lnTo>
                    <a:lnTo>
                      <a:pt x="91" y="0"/>
                    </a:lnTo>
                    <a:lnTo>
                      <a:pt x="91" y="32"/>
                    </a:lnTo>
                    <a:lnTo>
                      <a:pt x="91" y="32"/>
                    </a:lnTo>
                    <a:lnTo>
                      <a:pt x="91" y="32"/>
                    </a:lnTo>
                    <a:lnTo>
                      <a:pt x="78" y="19"/>
                    </a:lnTo>
                    <a:lnTo>
                      <a:pt x="59" y="19"/>
                    </a:lnTo>
                    <a:lnTo>
                      <a:pt x="59" y="19"/>
                    </a:lnTo>
                    <a:lnTo>
                      <a:pt x="33" y="19"/>
                    </a:lnTo>
                    <a:lnTo>
                      <a:pt x="33" y="65"/>
                    </a:lnTo>
                    <a:lnTo>
                      <a:pt x="65" y="65"/>
                    </a:lnTo>
                    <a:lnTo>
                      <a:pt x="65" y="65"/>
                    </a:lnTo>
                    <a:lnTo>
                      <a:pt x="78" y="65"/>
                    </a:lnTo>
                    <a:lnTo>
                      <a:pt x="78" y="65"/>
                    </a:lnTo>
                    <a:lnTo>
                      <a:pt x="78" y="91"/>
                    </a:lnTo>
                    <a:lnTo>
                      <a:pt x="78" y="91"/>
                    </a:lnTo>
                    <a:lnTo>
                      <a:pt x="78" y="91"/>
                    </a:lnTo>
                    <a:lnTo>
                      <a:pt x="65" y="85"/>
                    </a:lnTo>
                    <a:lnTo>
                      <a:pt x="52" y="85"/>
                    </a:lnTo>
                    <a:lnTo>
                      <a:pt x="33" y="85"/>
                    </a:lnTo>
                    <a:lnTo>
                      <a:pt x="33"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3"/>
              <p:cNvSpPr>
                <a:spLocks/>
              </p:cNvSpPr>
              <p:nvPr/>
            </p:nvSpPr>
            <p:spPr bwMode="auto">
              <a:xfrm>
                <a:off x="-1355725" y="13373100"/>
                <a:ext cx="155575" cy="249238"/>
              </a:xfrm>
              <a:custGeom>
                <a:avLst/>
                <a:gdLst/>
                <a:ahLst/>
                <a:cxnLst>
                  <a:cxn ang="0">
                    <a:pos x="39" y="124"/>
                  </a:cxn>
                  <a:cxn ang="0">
                    <a:pos x="39" y="124"/>
                  </a:cxn>
                  <a:cxn ang="0">
                    <a:pos x="39" y="143"/>
                  </a:cxn>
                  <a:cxn ang="0">
                    <a:pos x="46" y="157"/>
                  </a:cxn>
                  <a:cxn ang="0">
                    <a:pos x="52" y="157"/>
                  </a:cxn>
                  <a:cxn ang="0">
                    <a:pos x="52" y="157"/>
                  </a:cxn>
                  <a:cxn ang="0">
                    <a:pos x="0" y="157"/>
                  </a:cxn>
                  <a:cxn ang="0">
                    <a:pos x="0" y="157"/>
                  </a:cxn>
                  <a:cxn ang="0">
                    <a:pos x="0" y="157"/>
                  </a:cxn>
                  <a:cxn ang="0">
                    <a:pos x="6" y="157"/>
                  </a:cxn>
                  <a:cxn ang="0">
                    <a:pos x="13" y="143"/>
                  </a:cxn>
                  <a:cxn ang="0">
                    <a:pos x="13" y="124"/>
                  </a:cxn>
                  <a:cxn ang="0">
                    <a:pos x="13" y="39"/>
                  </a:cxn>
                  <a:cxn ang="0">
                    <a:pos x="13" y="39"/>
                  </a:cxn>
                  <a:cxn ang="0">
                    <a:pos x="13" y="19"/>
                  </a:cxn>
                  <a:cxn ang="0">
                    <a:pos x="6" y="6"/>
                  </a:cxn>
                  <a:cxn ang="0">
                    <a:pos x="0" y="6"/>
                  </a:cxn>
                  <a:cxn ang="0">
                    <a:pos x="0" y="6"/>
                  </a:cxn>
                  <a:cxn ang="0">
                    <a:pos x="85" y="6"/>
                  </a:cxn>
                  <a:cxn ang="0">
                    <a:pos x="85" y="6"/>
                  </a:cxn>
                  <a:cxn ang="0">
                    <a:pos x="98" y="0"/>
                  </a:cxn>
                  <a:cxn ang="0">
                    <a:pos x="98" y="0"/>
                  </a:cxn>
                  <a:cxn ang="0">
                    <a:pos x="98" y="32"/>
                  </a:cxn>
                  <a:cxn ang="0">
                    <a:pos x="98" y="32"/>
                  </a:cxn>
                  <a:cxn ang="0">
                    <a:pos x="98" y="32"/>
                  </a:cxn>
                  <a:cxn ang="0">
                    <a:pos x="85" y="19"/>
                  </a:cxn>
                  <a:cxn ang="0">
                    <a:pos x="65" y="19"/>
                  </a:cxn>
                  <a:cxn ang="0">
                    <a:pos x="65" y="19"/>
                  </a:cxn>
                  <a:cxn ang="0">
                    <a:pos x="39" y="19"/>
                  </a:cxn>
                  <a:cxn ang="0">
                    <a:pos x="39" y="65"/>
                  </a:cxn>
                  <a:cxn ang="0">
                    <a:pos x="72" y="65"/>
                  </a:cxn>
                  <a:cxn ang="0">
                    <a:pos x="72" y="65"/>
                  </a:cxn>
                  <a:cxn ang="0">
                    <a:pos x="85" y="65"/>
                  </a:cxn>
                  <a:cxn ang="0">
                    <a:pos x="85" y="65"/>
                  </a:cxn>
                  <a:cxn ang="0">
                    <a:pos x="85" y="91"/>
                  </a:cxn>
                  <a:cxn ang="0">
                    <a:pos x="85" y="91"/>
                  </a:cxn>
                  <a:cxn ang="0">
                    <a:pos x="85" y="91"/>
                  </a:cxn>
                  <a:cxn ang="0">
                    <a:pos x="72" y="85"/>
                  </a:cxn>
                  <a:cxn ang="0">
                    <a:pos x="59" y="85"/>
                  </a:cxn>
                  <a:cxn ang="0">
                    <a:pos x="39" y="85"/>
                  </a:cxn>
                  <a:cxn ang="0">
                    <a:pos x="39" y="124"/>
                  </a:cxn>
                </a:cxnLst>
                <a:rect l="0" t="0" r="r" b="b"/>
                <a:pathLst>
                  <a:path w="98" h="157">
                    <a:moveTo>
                      <a:pt x="39" y="124"/>
                    </a:moveTo>
                    <a:lnTo>
                      <a:pt x="39" y="124"/>
                    </a:lnTo>
                    <a:lnTo>
                      <a:pt x="39" y="143"/>
                    </a:lnTo>
                    <a:lnTo>
                      <a:pt x="46" y="157"/>
                    </a:lnTo>
                    <a:lnTo>
                      <a:pt x="52" y="157"/>
                    </a:lnTo>
                    <a:lnTo>
                      <a:pt x="52" y="157"/>
                    </a:lnTo>
                    <a:lnTo>
                      <a:pt x="0" y="157"/>
                    </a:lnTo>
                    <a:lnTo>
                      <a:pt x="0" y="157"/>
                    </a:lnTo>
                    <a:lnTo>
                      <a:pt x="0" y="157"/>
                    </a:lnTo>
                    <a:lnTo>
                      <a:pt x="6" y="157"/>
                    </a:lnTo>
                    <a:lnTo>
                      <a:pt x="13" y="143"/>
                    </a:lnTo>
                    <a:lnTo>
                      <a:pt x="13" y="124"/>
                    </a:lnTo>
                    <a:lnTo>
                      <a:pt x="13" y="39"/>
                    </a:lnTo>
                    <a:lnTo>
                      <a:pt x="13" y="39"/>
                    </a:lnTo>
                    <a:lnTo>
                      <a:pt x="13" y="19"/>
                    </a:lnTo>
                    <a:lnTo>
                      <a:pt x="6" y="6"/>
                    </a:lnTo>
                    <a:lnTo>
                      <a:pt x="0" y="6"/>
                    </a:lnTo>
                    <a:lnTo>
                      <a:pt x="0" y="6"/>
                    </a:lnTo>
                    <a:lnTo>
                      <a:pt x="85" y="6"/>
                    </a:lnTo>
                    <a:lnTo>
                      <a:pt x="85" y="6"/>
                    </a:lnTo>
                    <a:lnTo>
                      <a:pt x="98" y="0"/>
                    </a:lnTo>
                    <a:lnTo>
                      <a:pt x="98" y="0"/>
                    </a:lnTo>
                    <a:lnTo>
                      <a:pt x="98" y="32"/>
                    </a:lnTo>
                    <a:lnTo>
                      <a:pt x="98" y="32"/>
                    </a:lnTo>
                    <a:lnTo>
                      <a:pt x="98" y="32"/>
                    </a:lnTo>
                    <a:lnTo>
                      <a:pt x="85" y="19"/>
                    </a:lnTo>
                    <a:lnTo>
                      <a:pt x="65" y="19"/>
                    </a:lnTo>
                    <a:lnTo>
                      <a:pt x="65" y="19"/>
                    </a:lnTo>
                    <a:lnTo>
                      <a:pt x="39" y="19"/>
                    </a:lnTo>
                    <a:lnTo>
                      <a:pt x="39" y="65"/>
                    </a:lnTo>
                    <a:lnTo>
                      <a:pt x="72" y="65"/>
                    </a:lnTo>
                    <a:lnTo>
                      <a:pt x="72" y="65"/>
                    </a:lnTo>
                    <a:lnTo>
                      <a:pt x="85" y="65"/>
                    </a:lnTo>
                    <a:lnTo>
                      <a:pt x="85" y="65"/>
                    </a:lnTo>
                    <a:lnTo>
                      <a:pt x="85" y="91"/>
                    </a:lnTo>
                    <a:lnTo>
                      <a:pt x="85" y="91"/>
                    </a:lnTo>
                    <a:lnTo>
                      <a:pt x="85" y="91"/>
                    </a:lnTo>
                    <a:lnTo>
                      <a:pt x="72" y="85"/>
                    </a:lnTo>
                    <a:lnTo>
                      <a:pt x="59" y="85"/>
                    </a:lnTo>
                    <a:lnTo>
                      <a:pt x="39" y="85"/>
                    </a:lnTo>
                    <a:lnTo>
                      <a:pt x="39"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EditPoints="1"/>
              </p:cNvSpPr>
              <p:nvPr/>
            </p:nvSpPr>
            <p:spPr bwMode="auto">
              <a:xfrm>
                <a:off x="-1190625" y="13373100"/>
                <a:ext cx="301625" cy="258763"/>
              </a:xfrm>
              <a:custGeom>
                <a:avLst/>
                <a:gdLst/>
                <a:ahLst/>
                <a:cxnLst>
                  <a:cxn ang="0">
                    <a:pos x="98" y="19"/>
                  </a:cxn>
                  <a:cxn ang="0">
                    <a:pos x="98" y="19"/>
                  </a:cxn>
                  <a:cxn ang="0">
                    <a:pos x="124" y="19"/>
                  </a:cxn>
                  <a:cxn ang="0">
                    <a:pos x="144" y="39"/>
                  </a:cxn>
                  <a:cxn ang="0">
                    <a:pos x="157" y="59"/>
                  </a:cxn>
                  <a:cxn ang="0">
                    <a:pos x="164" y="85"/>
                  </a:cxn>
                  <a:cxn ang="0">
                    <a:pos x="164" y="85"/>
                  </a:cxn>
                  <a:cxn ang="0">
                    <a:pos x="157" y="111"/>
                  </a:cxn>
                  <a:cxn ang="0">
                    <a:pos x="144" y="130"/>
                  </a:cxn>
                  <a:cxn ang="0">
                    <a:pos x="124" y="143"/>
                  </a:cxn>
                  <a:cxn ang="0">
                    <a:pos x="98" y="143"/>
                  </a:cxn>
                  <a:cxn ang="0">
                    <a:pos x="98" y="143"/>
                  </a:cxn>
                  <a:cxn ang="0">
                    <a:pos x="72" y="143"/>
                  </a:cxn>
                  <a:cxn ang="0">
                    <a:pos x="46" y="124"/>
                  </a:cxn>
                  <a:cxn ang="0">
                    <a:pos x="33" y="104"/>
                  </a:cxn>
                  <a:cxn ang="0">
                    <a:pos x="33" y="78"/>
                  </a:cxn>
                  <a:cxn ang="0">
                    <a:pos x="33" y="78"/>
                  </a:cxn>
                  <a:cxn ang="0">
                    <a:pos x="33" y="52"/>
                  </a:cxn>
                  <a:cxn ang="0">
                    <a:pos x="46" y="32"/>
                  </a:cxn>
                  <a:cxn ang="0">
                    <a:pos x="66" y="19"/>
                  </a:cxn>
                  <a:cxn ang="0">
                    <a:pos x="98" y="19"/>
                  </a:cxn>
                  <a:cxn ang="0">
                    <a:pos x="98" y="19"/>
                  </a:cxn>
                  <a:cxn ang="0">
                    <a:pos x="98" y="0"/>
                  </a:cxn>
                  <a:cxn ang="0">
                    <a:pos x="98" y="0"/>
                  </a:cxn>
                  <a:cxn ang="0">
                    <a:pos x="59" y="6"/>
                  </a:cxn>
                  <a:cxn ang="0">
                    <a:pos x="26" y="19"/>
                  </a:cxn>
                  <a:cxn ang="0">
                    <a:pos x="7" y="52"/>
                  </a:cxn>
                  <a:cxn ang="0">
                    <a:pos x="0" y="78"/>
                  </a:cxn>
                  <a:cxn ang="0">
                    <a:pos x="0" y="78"/>
                  </a:cxn>
                  <a:cxn ang="0">
                    <a:pos x="0" y="98"/>
                  </a:cxn>
                  <a:cxn ang="0">
                    <a:pos x="7" y="117"/>
                  </a:cxn>
                  <a:cxn ang="0">
                    <a:pos x="26" y="143"/>
                  </a:cxn>
                  <a:cxn ang="0">
                    <a:pos x="59" y="157"/>
                  </a:cxn>
                  <a:cxn ang="0">
                    <a:pos x="98" y="163"/>
                  </a:cxn>
                  <a:cxn ang="0">
                    <a:pos x="98" y="163"/>
                  </a:cxn>
                  <a:cxn ang="0">
                    <a:pos x="131" y="157"/>
                  </a:cxn>
                  <a:cxn ang="0">
                    <a:pos x="164" y="137"/>
                  </a:cxn>
                  <a:cxn ang="0">
                    <a:pos x="183" y="111"/>
                  </a:cxn>
                  <a:cxn ang="0">
                    <a:pos x="190" y="98"/>
                  </a:cxn>
                  <a:cxn ang="0">
                    <a:pos x="190" y="78"/>
                  </a:cxn>
                  <a:cxn ang="0">
                    <a:pos x="190" y="78"/>
                  </a:cxn>
                  <a:cxn ang="0">
                    <a:pos x="183" y="52"/>
                  </a:cxn>
                  <a:cxn ang="0">
                    <a:pos x="164" y="26"/>
                  </a:cxn>
                  <a:cxn ang="0">
                    <a:pos x="137" y="6"/>
                  </a:cxn>
                  <a:cxn ang="0">
                    <a:pos x="98" y="0"/>
                  </a:cxn>
                  <a:cxn ang="0">
                    <a:pos x="98" y="0"/>
                  </a:cxn>
                </a:cxnLst>
                <a:rect l="0" t="0" r="r" b="b"/>
                <a:pathLst>
                  <a:path w="190" h="163">
                    <a:moveTo>
                      <a:pt x="98" y="19"/>
                    </a:moveTo>
                    <a:lnTo>
                      <a:pt x="98" y="19"/>
                    </a:lnTo>
                    <a:lnTo>
                      <a:pt x="124" y="19"/>
                    </a:lnTo>
                    <a:lnTo>
                      <a:pt x="144" y="39"/>
                    </a:lnTo>
                    <a:lnTo>
                      <a:pt x="157" y="59"/>
                    </a:lnTo>
                    <a:lnTo>
                      <a:pt x="164" y="85"/>
                    </a:lnTo>
                    <a:lnTo>
                      <a:pt x="164" y="85"/>
                    </a:lnTo>
                    <a:lnTo>
                      <a:pt x="157" y="111"/>
                    </a:lnTo>
                    <a:lnTo>
                      <a:pt x="144" y="130"/>
                    </a:lnTo>
                    <a:lnTo>
                      <a:pt x="124" y="143"/>
                    </a:lnTo>
                    <a:lnTo>
                      <a:pt x="98" y="143"/>
                    </a:lnTo>
                    <a:lnTo>
                      <a:pt x="98" y="143"/>
                    </a:lnTo>
                    <a:lnTo>
                      <a:pt x="72" y="143"/>
                    </a:lnTo>
                    <a:lnTo>
                      <a:pt x="46" y="124"/>
                    </a:lnTo>
                    <a:lnTo>
                      <a:pt x="33" y="104"/>
                    </a:lnTo>
                    <a:lnTo>
                      <a:pt x="33" y="78"/>
                    </a:lnTo>
                    <a:lnTo>
                      <a:pt x="33" y="78"/>
                    </a:lnTo>
                    <a:lnTo>
                      <a:pt x="33" y="52"/>
                    </a:lnTo>
                    <a:lnTo>
                      <a:pt x="46" y="32"/>
                    </a:lnTo>
                    <a:lnTo>
                      <a:pt x="66" y="19"/>
                    </a:lnTo>
                    <a:lnTo>
                      <a:pt x="98" y="19"/>
                    </a:lnTo>
                    <a:lnTo>
                      <a:pt x="98" y="19"/>
                    </a:lnTo>
                    <a:close/>
                    <a:moveTo>
                      <a:pt x="98" y="0"/>
                    </a:moveTo>
                    <a:lnTo>
                      <a:pt x="98" y="0"/>
                    </a:lnTo>
                    <a:lnTo>
                      <a:pt x="59" y="6"/>
                    </a:lnTo>
                    <a:lnTo>
                      <a:pt x="26" y="19"/>
                    </a:lnTo>
                    <a:lnTo>
                      <a:pt x="7" y="52"/>
                    </a:lnTo>
                    <a:lnTo>
                      <a:pt x="0" y="78"/>
                    </a:lnTo>
                    <a:lnTo>
                      <a:pt x="0" y="78"/>
                    </a:lnTo>
                    <a:lnTo>
                      <a:pt x="0" y="98"/>
                    </a:lnTo>
                    <a:lnTo>
                      <a:pt x="7" y="117"/>
                    </a:lnTo>
                    <a:lnTo>
                      <a:pt x="26" y="143"/>
                    </a:lnTo>
                    <a:lnTo>
                      <a:pt x="59" y="157"/>
                    </a:lnTo>
                    <a:lnTo>
                      <a:pt x="98" y="163"/>
                    </a:lnTo>
                    <a:lnTo>
                      <a:pt x="98" y="163"/>
                    </a:lnTo>
                    <a:lnTo>
                      <a:pt x="131" y="157"/>
                    </a:lnTo>
                    <a:lnTo>
                      <a:pt x="164" y="137"/>
                    </a:lnTo>
                    <a:lnTo>
                      <a:pt x="183" y="111"/>
                    </a:lnTo>
                    <a:lnTo>
                      <a:pt x="190" y="98"/>
                    </a:lnTo>
                    <a:lnTo>
                      <a:pt x="190" y="78"/>
                    </a:lnTo>
                    <a:lnTo>
                      <a:pt x="190" y="78"/>
                    </a:lnTo>
                    <a:lnTo>
                      <a:pt x="183" y="52"/>
                    </a:lnTo>
                    <a:lnTo>
                      <a:pt x="164" y="26"/>
                    </a:lnTo>
                    <a:lnTo>
                      <a:pt x="137" y="6"/>
                    </a:lnTo>
                    <a:lnTo>
                      <a:pt x="98" y="0"/>
                    </a:lnTo>
                    <a:lnTo>
                      <a:pt x="9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5"/>
              <p:cNvSpPr>
                <a:spLocks/>
              </p:cNvSpPr>
              <p:nvPr/>
            </p:nvSpPr>
            <p:spPr bwMode="auto">
              <a:xfrm>
                <a:off x="-868362" y="13382625"/>
                <a:ext cx="247650" cy="239713"/>
              </a:xfrm>
              <a:custGeom>
                <a:avLst/>
                <a:gdLst/>
                <a:ahLst/>
                <a:cxnLst>
                  <a:cxn ang="0">
                    <a:pos x="65" y="0"/>
                  </a:cxn>
                  <a:cxn ang="0">
                    <a:pos x="65" y="0"/>
                  </a:cxn>
                  <a:cxn ang="0">
                    <a:pos x="85" y="0"/>
                  </a:cxn>
                  <a:cxn ang="0">
                    <a:pos x="104" y="7"/>
                  </a:cxn>
                  <a:cxn ang="0">
                    <a:pos x="111" y="20"/>
                  </a:cxn>
                  <a:cxn ang="0">
                    <a:pos x="117" y="33"/>
                  </a:cxn>
                  <a:cxn ang="0">
                    <a:pos x="117" y="33"/>
                  </a:cxn>
                  <a:cxn ang="0">
                    <a:pos x="111" y="53"/>
                  </a:cxn>
                  <a:cxn ang="0">
                    <a:pos x="104" y="66"/>
                  </a:cxn>
                  <a:cxn ang="0">
                    <a:pos x="91" y="72"/>
                  </a:cxn>
                  <a:cxn ang="0">
                    <a:pos x="78" y="79"/>
                  </a:cxn>
                  <a:cxn ang="0">
                    <a:pos x="111" y="118"/>
                  </a:cxn>
                  <a:cxn ang="0">
                    <a:pos x="111" y="118"/>
                  </a:cxn>
                  <a:cxn ang="0">
                    <a:pos x="130" y="137"/>
                  </a:cxn>
                  <a:cxn ang="0">
                    <a:pos x="156" y="151"/>
                  </a:cxn>
                  <a:cxn ang="0">
                    <a:pos x="130" y="151"/>
                  </a:cxn>
                  <a:cxn ang="0">
                    <a:pos x="130" y="151"/>
                  </a:cxn>
                  <a:cxn ang="0">
                    <a:pos x="111" y="151"/>
                  </a:cxn>
                  <a:cxn ang="0">
                    <a:pos x="104" y="144"/>
                  </a:cxn>
                  <a:cxn ang="0">
                    <a:pos x="71" y="105"/>
                  </a:cxn>
                  <a:cxn ang="0">
                    <a:pos x="45" y="72"/>
                  </a:cxn>
                  <a:cxn ang="0">
                    <a:pos x="45" y="72"/>
                  </a:cxn>
                  <a:cxn ang="0">
                    <a:pos x="78" y="66"/>
                  </a:cxn>
                  <a:cxn ang="0">
                    <a:pos x="85" y="53"/>
                  </a:cxn>
                  <a:cxn ang="0">
                    <a:pos x="91" y="40"/>
                  </a:cxn>
                  <a:cxn ang="0">
                    <a:pos x="91" y="40"/>
                  </a:cxn>
                  <a:cxn ang="0">
                    <a:pos x="85" y="26"/>
                  </a:cxn>
                  <a:cxn ang="0">
                    <a:pos x="78" y="20"/>
                  </a:cxn>
                  <a:cxn ang="0">
                    <a:pos x="71" y="13"/>
                  </a:cxn>
                  <a:cxn ang="0">
                    <a:pos x="58" y="13"/>
                  </a:cxn>
                  <a:cxn ang="0">
                    <a:pos x="58" y="13"/>
                  </a:cxn>
                  <a:cxn ang="0">
                    <a:pos x="39" y="13"/>
                  </a:cxn>
                  <a:cxn ang="0">
                    <a:pos x="39" y="118"/>
                  </a:cxn>
                  <a:cxn ang="0">
                    <a:pos x="39" y="118"/>
                  </a:cxn>
                  <a:cxn ang="0">
                    <a:pos x="39" y="137"/>
                  </a:cxn>
                  <a:cxn ang="0">
                    <a:pos x="45" y="151"/>
                  </a:cxn>
                  <a:cxn ang="0">
                    <a:pos x="52" y="151"/>
                  </a:cxn>
                  <a:cxn ang="0">
                    <a:pos x="52" y="151"/>
                  </a:cxn>
                  <a:cxn ang="0">
                    <a:pos x="0" y="151"/>
                  </a:cxn>
                  <a:cxn ang="0">
                    <a:pos x="0" y="151"/>
                  </a:cxn>
                  <a:cxn ang="0">
                    <a:pos x="0" y="151"/>
                  </a:cxn>
                  <a:cxn ang="0">
                    <a:pos x="6" y="151"/>
                  </a:cxn>
                  <a:cxn ang="0">
                    <a:pos x="13" y="137"/>
                  </a:cxn>
                  <a:cxn ang="0">
                    <a:pos x="13" y="118"/>
                  </a:cxn>
                  <a:cxn ang="0">
                    <a:pos x="13" y="33"/>
                  </a:cxn>
                  <a:cxn ang="0">
                    <a:pos x="13" y="33"/>
                  </a:cxn>
                  <a:cxn ang="0">
                    <a:pos x="13" y="13"/>
                  </a:cxn>
                  <a:cxn ang="0">
                    <a:pos x="6" y="0"/>
                  </a:cxn>
                  <a:cxn ang="0">
                    <a:pos x="0" y="0"/>
                  </a:cxn>
                  <a:cxn ang="0">
                    <a:pos x="0" y="0"/>
                  </a:cxn>
                  <a:cxn ang="0">
                    <a:pos x="65" y="0"/>
                  </a:cxn>
                </a:cxnLst>
                <a:rect l="0" t="0" r="r" b="b"/>
                <a:pathLst>
                  <a:path w="156" h="151">
                    <a:moveTo>
                      <a:pt x="65" y="0"/>
                    </a:moveTo>
                    <a:lnTo>
                      <a:pt x="65" y="0"/>
                    </a:lnTo>
                    <a:lnTo>
                      <a:pt x="85" y="0"/>
                    </a:lnTo>
                    <a:lnTo>
                      <a:pt x="104" y="7"/>
                    </a:lnTo>
                    <a:lnTo>
                      <a:pt x="111" y="20"/>
                    </a:lnTo>
                    <a:lnTo>
                      <a:pt x="117" y="33"/>
                    </a:lnTo>
                    <a:lnTo>
                      <a:pt x="117" y="33"/>
                    </a:lnTo>
                    <a:lnTo>
                      <a:pt x="111" y="53"/>
                    </a:lnTo>
                    <a:lnTo>
                      <a:pt x="104" y="66"/>
                    </a:lnTo>
                    <a:lnTo>
                      <a:pt x="91" y="72"/>
                    </a:lnTo>
                    <a:lnTo>
                      <a:pt x="78" y="79"/>
                    </a:lnTo>
                    <a:lnTo>
                      <a:pt x="111" y="118"/>
                    </a:lnTo>
                    <a:lnTo>
                      <a:pt x="111" y="118"/>
                    </a:lnTo>
                    <a:lnTo>
                      <a:pt x="130" y="137"/>
                    </a:lnTo>
                    <a:lnTo>
                      <a:pt x="156" y="151"/>
                    </a:lnTo>
                    <a:lnTo>
                      <a:pt x="130" y="151"/>
                    </a:lnTo>
                    <a:lnTo>
                      <a:pt x="130" y="151"/>
                    </a:lnTo>
                    <a:lnTo>
                      <a:pt x="111" y="151"/>
                    </a:lnTo>
                    <a:lnTo>
                      <a:pt x="104" y="144"/>
                    </a:lnTo>
                    <a:lnTo>
                      <a:pt x="71" y="105"/>
                    </a:lnTo>
                    <a:lnTo>
                      <a:pt x="45" y="72"/>
                    </a:lnTo>
                    <a:lnTo>
                      <a:pt x="45" y="72"/>
                    </a:lnTo>
                    <a:lnTo>
                      <a:pt x="78" y="66"/>
                    </a:lnTo>
                    <a:lnTo>
                      <a:pt x="85" y="53"/>
                    </a:lnTo>
                    <a:lnTo>
                      <a:pt x="91" y="40"/>
                    </a:lnTo>
                    <a:lnTo>
                      <a:pt x="91" y="40"/>
                    </a:lnTo>
                    <a:lnTo>
                      <a:pt x="85" y="26"/>
                    </a:lnTo>
                    <a:lnTo>
                      <a:pt x="78" y="20"/>
                    </a:lnTo>
                    <a:lnTo>
                      <a:pt x="71" y="13"/>
                    </a:lnTo>
                    <a:lnTo>
                      <a:pt x="58" y="13"/>
                    </a:lnTo>
                    <a:lnTo>
                      <a:pt x="58" y="13"/>
                    </a:lnTo>
                    <a:lnTo>
                      <a:pt x="39" y="13"/>
                    </a:lnTo>
                    <a:lnTo>
                      <a:pt x="39" y="118"/>
                    </a:lnTo>
                    <a:lnTo>
                      <a:pt x="39" y="118"/>
                    </a:lnTo>
                    <a:lnTo>
                      <a:pt x="39" y="137"/>
                    </a:lnTo>
                    <a:lnTo>
                      <a:pt x="45" y="151"/>
                    </a:lnTo>
                    <a:lnTo>
                      <a:pt x="52" y="151"/>
                    </a:lnTo>
                    <a:lnTo>
                      <a:pt x="52" y="151"/>
                    </a:lnTo>
                    <a:lnTo>
                      <a:pt x="0" y="151"/>
                    </a:lnTo>
                    <a:lnTo>
                      <a:pt x="0" y="151"/>
                    </a:lnTo>
                    <a:lnTo>
                      <a:pt x="0" y="151"/>
                    </a:lnTo>
                    <a:lnTo>
                      <a:pt x="6" y="151"/>
                    </a:lnTo>
                    <a:lnTo>
                      <a:pt x="13" y="137"/>
                    </a:lnTo>
                    <a:lnTo>
                      <a:pt x="13" y="118"/>
                    </a:lnTo>
                    <a:lnTo>
                      <a:pt x="13" y="33"/>
                    </a:lnTo>
                    <a:lnTo>
                      <a:pt x="13" y="33"/>
                    </a:lnTo>
                    <a:lnTo>
                      <a:pt x="13" y="13"/>
                    </a:lnTo>
                    <a:lnTo>
                      <a:pt x="6" y="0"/>
                    </a:lnTo>
                    <a:lnTo>
                      <a:pt x="0" y="0"/>
                    </a:lnTo>
                    <a:lnTo>
                      <a:pt x="0" y="0"/>
                    </a:lnTo>
                    <a:lnTo>
                      <a:pt x="6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6"/>
              <p:cNvSpPr>
                <a:spLocks/>
              </p:cNvSpPr>
              <p:nvPr/>
            </p:nvSpPr>
            <p:spPr bwMode="auto">
              <a:xfrm>
                <a:off x="-515937" y="13373100"/>
                <a:ext cx="196850" cy="258763"/>
              </a:xfrm>
              <a:custGeom>
                <a:avLst/>
                <a:gdLst/>
                <a:ahLst/>
                <a:cxnLst>
                  <a:cxn ang="0">
                    <a:pos x="104" y="32"/>
                  </a:cxn>
                  <a:cxn ang="0">
                    <a:pos x="104" y="32"/>
                  </a:cxn>
                  <a:cxn ang="0">
                    <a:pos x="91" y="19"/>
                  </a:cxn>
                  <a:cxn ang="0">
                    <a:pos x="65" y="19"/>
                  </a:cxn>
                  <a:cxn ang="0">
                    <a:pos x="65" y="19"/>
                  </a:cxn>
                  <a:cxn ang="0">
                    <a:pos x="45" y="19"/>
                  </a:cxn>
                  <a:cxn ang="0">
                    <a:pos x="39" y="26"/>
                  </a:cxn>
                  <a:cxn ang="0">
                    <a:pos x="32" y="39"/>
                  </a:cxn>
                  <a:cxn ang="0">
                    <a:pos x="32" y="39"/>
                  </a:cxn>
                  <a:cxn ang="0">
                    <a:pos x="39" y="52"/>
                  </a:cxn>
                  <a:cxn ang="0">
                    <a:pos x="45" y="59"/>
                  </a:cxn>
                  <a:cxn ang="0">
                    <a:pos x="78" y="72"/>
                  </a:cxn>
                  <a:cxn ang="0">
                    <a:pos x="111" y="91"/>
                  </a:cxn>
                  <a:cxn ang="0">
                    <a:pos x="117" y="98"/>
                  </a:cxn>
                  <a:cxn ang="0">
                    <a:pos x="124" y="117"/>
                  </a:cxn>
                  <a:cxn ang="0">
                    <a:pos x="124" y="117"/>
                  </a:cxn>
                  <a:cxn ang="0">
                    <a:pos x="117" y="130"/>
                  </a:cxn>
                  <a:cxn ang="0">
                    <a:pos x="104" y="150"/>
                  </a:cxn>
                  <a:cxn ang="0">
                    <a:pos x="78" y="157"/>
                  </a:cxn>
                  <a:cxn ang="0">
                    <a:pos x="52" y="163"/>
                  </a:cxn>
                  <a:cxn ang="0">
                    <a:pos x="52" y="163"/>
                  </a:cxn>
                  <a:cxn ang="0">
                    <a:pos x="32" y="163"/>
                  </a:cxn>
                  <a:cxn ang="0">
                    <a:pos x="6" y="157"/>
                  </a:cxn>
                  <a:cxn ang="0">
                    <a:pos x="0" y="124"/>
                  </a:cxn>
                  <a:cxn ang="0">
                    <a:pos x="0" y="124"/>
                  </a:cxn>
                  <a:cxn ang="0">
                    <a:pos x="26" y="143"/>
                  </a:cxn>
                  <a:cxn ang="0">
                    <a:pos x="58" y="143"/>
                  </a:cxn>
                  <a:cxn ang="0">
                    <a:pos x="58" y="143"/>
                  </a:cxn>
                  <a:cxn ang="0">
                    <a:pos x="78" y="137"/>
                  </a:cxn>
                  <a:cxn ang="0">
                    <a:pos x="91" y="130"/>
                  </a:cxn>
                  <a:cxn ang="0">
                    <a:pos x="91" y="124"/>
                  </a:cxn>
                  <a:cxn ang="0">
                    <a:pos x="91" y="124"/>
                  </a:cxn>
                  <a:cxn ang="0">
                    <a:pos x="91" y="111"/>
                  </a:cxn>
                  <a:cxn ang="0">
                    <a:pos x="78" y="98"/>
                  </a:cxn>
                  <a:cxn ang="0">
                    <a:pos x="45" y="85"/>
                  </a:cxn>
                  <a:cxn ang="0">
                    <a:pos x="19" y="72"/>
                  </a:cxn>
                  <a:cxn ang="0">
                    <a:pos x="6" y="59"/>
                  </a:cxn>
                  <a:cxn ang="0">
                    <a:pos x="6" y="39"/>
                  </a:cxn>
                  <a:cxn ang="0">
                    <a:pos x="6" y="39"/>
                  </a:cxn>
                  <a:cxn ang="0">
                    <a:pos x="13" y="19"/>
                  </a:cxn>
                  <a:cxn ang="0">
                    <a:pos x="26" y="6"/>
                  </a:cxn>
                  <a:cxn ang="0">
                    <a:pos x="45" y="0"/>
                  </a:cxn>
                  <a:cxn ang="0">
                    <a:pos x="71" y="0"/>
                  </a:cxn>
                  <a:cxn ang="0">
                    <a:pos x="71" y="0"/>
                  </a:cxn>
                  <a:cxn ang="0">
                    <a:pos x="104" y="6"/>
                  </a:cxn>
                  <a:cxn ang="0">
                    <a:pos x="104" y="32"/>
                  </a:cxn>
                </a:cxnLst>
                <a:rect l="0" t="0" r="r" b="b"/>
                <a:pathLst>
                  <a:path w="124" h="163">
                    <a:moveTo>
                      <a:pt x="104" y="32"/>
                    </a:moveTo>
                    <a:lnTo>
                      <a:pt x="104" y="32"/>
                    </a:lnTo>
                    <a:lnTo>
                      <a:pt x="91" y="19"/>
                    </a:lnTo>
                    <a:lnTo>
                      <a:pt x="65" y="19"/>
                    </a:lnTo>
                    <a:lnTo>
                      <a:pt x="65" y="19"/>
                    </a:lnTo>
                    <a:lnTo>
                      <a:pt x="45" y="19"/>
                    </a:lnTo>
                    <a:lnTo>
                      <a:pt x="39" y="26"/>
                    </a:lnTo>
                    <a:lnTo>
                      <a:pt x="32" y="39"/>
                    </a:lnTo>
                    <a:lnTo>
                      <a:pt x="32" y="39"/>
                    </a:lnTo>
                    <a:lnTo>
                      <a:pt x="39" y="52"/>
                    </a:lnTo>
                    <a:lnTo>
                      <a:pt x="45" y="59"/>
                    </a:lnTo>
                    <a:lnTo>
                      <a:pt x="78" y="72"/>
                    </a:lnTo>
                    <a:lnTo>
                      <a:pt x="111" y="91"/>
                    </a:lnTo>
                    <a:lnTo>
                      <a:pt x="117" y="98"/>
                    </a:lnTo>
                    <a:lnTo>
                      <a:pt x="124" y="117"/>
                    </a:lnTo>
                    <a:lnTo>
                      <a:pt x="124" y="117"/>
                    </a:lnTo>
                    <a:lnTo>
                      <a:pt x="117" y="130"/>
                    </a:lnTo>
                    <a:lnTo>
                      <a:pt x="104" y="150"/>
                    </a:lnTo>
                    <a:lnTo>
                      <a:pt x="78" y="157"/>
                    </a:lnTo>
                    <a:lnTo>
                      <a:pt x="52" y="163"/>
                    </a:lnTo>
                    <a:lnTo>
                      <a:pt x="52" y="163"/>
                    </a:lnTo>
                    <a:lnTo>
                      <a:pt x="32" y="163"/>
                    </a:lnTo>
                    <a:lnTo>
                      <a:pt x="6" y="157"/>
                    </a:lnTo>
                    <a:lnTo>
                      <a:pt x="0" y="124"/>
                    </a:lnTo>
                    <a:lnTo>
                      <a:pt x="0" y="124"/>
                    </a:lnTo>
                    <a:lnTo>
                      <a:pt x="26" y="143"/>
                    </a:lnTo>
                    <a:lnTo>
                      <a:pt x="58" y="143"/>
                    </a:lnTo>
                    <a:lnTo>
                      <a:pt x="58" y="143"/>
                    </a:lnTo>
                    <a:lnTo>
                      <a:pt x="78" y="137"/>
                    </a:lnTo>
                    <a:lnTo>
                      <a:pt x="91" y="130"/>
                    </a:lnTo>
                    <a:lnTo>
                      <a:pt x="91" y="124"/>
                    </a:lnTo>
                    <a:lnTo>
                      <a:pt x="91" y="124"/>
                    </a:lnTo>
                    <a:lnTo>
                      <a:pt x="91" y="111"/>
                    </a:lnTo>
                    <a:lnTo>
                      <a:pt x="78" y="98"/>
                    </a:lnTo>
                    <a:lnTo>
                      <a:pt x="45" y="85"/>
                    </a:lnTo>
                    <a:lnTo>
                      <a:pt x="19" y="72"/>
                    </a:lnTo>
                    <a:lnTo>
                      <a:pt x="6" y="59"/>
                    </a:lnTo>
                    <a:lnTo>
                      <a:pt x="6" y="39"/>
                    </a:lnTo>
                    <a:lnTo>
                      <a:pt x="6" y="39"/>
                    </a:lnTo>
                    <a:lnTo>
                      <a:pt x="13" y="19"/>
                    </a:lnTo>
                    <a:lnTo>
                      <a:pt x="26" y="6"/>
                    </a:lnTo>
                    <a:lnTo>
                      <a:pt x="45" y="0"/>
                    </a:lnTo>
                    <a:lnTo>
                      <a:pt x="71" y="0"/>
                    </a:lnTo>
                    <a:lnTo>
                      <a:pt x="71" y="0"/>
                    </a:lnTo>
                    <a:lnTo>
                      <a:pt x="104" y="6"/>
                    </a:lnTo>
                    <a:lnTo>
                      <a:pt x="104"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7"/>
              <p:cNvSpPr>
                <a:spLocks noEditPoints="1"/>
              </p:cNvSpPr>
              <p:nvPr/>
            </p:nvSpPr>
            <p:spPr bwMode="auto">
              <a:xfrm>
                <a:off x="-298450" y="13373100"/>
                <a:ext cx="300038" cy="258763"/>
              </a:xfrm>
              <a:custGeom>
                <a:avLst/>
                <a:gdLst/>
                <a:ahLst/>
                <a:cxnLst>
                  <a:cxn ang="0">
                    <a:pos x="91" y="19"/>
                  </a:cxn>
                  <a:cxn ang="0">
                    <a:pos x="91" y="19"/>
                  </a:cxn>
                  <a:cxn ang="0">
                    <a:pos x="124" y="19"/>
                  </a:cxn>
                  <a:cxn ang="0">
                    <a:pos x="143" y="39"/>
                  </a:cxn>
                  <a:cxn ang="0">
                    <a:pos x="156" y="59"/>
                  </a:cxn>
                  <a:cxn ang="0">
                    <a:pos x="156" y="85"/>
                  </a:cxn>
                  <a:cxn ang="0">
                    <a:pos x="156" y="85"/>
                  </a:cxn>
                  <a:cxn ang="0">
                    <a:pos x="156" y="111"/>
                  </a:cxn>
                  <a:cxn ang="0">
                    <a:pos x="143" y="130"/>
                  </a:cxn>
                  <a:cxn ang="0">
                    <a:pos x="117" y="143"/>
                  </a:cxn>
                  <a:cxn ang="0">
                    <a:pos x="91" y="143"/>
                  </a:cxn>
                  <a:cxn ang="0">
                    <a:pos x="91" y="143"/>
                  </a:cxn>
                  <a:cxn ang="0">
                    <a:pos x="65" y="143"/>
                  </a:cxn>
                  <a:cxn ang="0">
                    <a:pos x="45" y="124"/>
                  </a:cxn>
                  <a:cxn ang="0">
                    <a:pos x="32" y="104"/>
                  </a:cxn>
                  <a:cxn ang="0">
                    <a:pos x="26" y="78"/>
                  </a:cxn>
                  <a:cxn ang="0">
                    <a:pos x="26" y="78"/>
                  </a:cxn>
                  <a:cxn ang="0">
                    <a:pos x="32" y="52"/>
                  </a:cxn>
                  <a:cxn ang="0">
                    <a:pos x="45" y="32"/>
                  </a:cxn>
                  <a:cxn ang="0">
                    <a:pos x="65" y="19"/>
                  </a:cxn>
                  <a:cxn ang="0">
                    <a:pos x="91" y="19"/>
                  </a:cxn>
                  <a:cxn ang="0">
                    <a:pos x="91" y="19"/>
                  </a:cxn>
                  <a:cxn ang="0">
                    <a:pos x="98" y="0"/>
                  </a:cxn>
                  <a:cxn ang="0">
                    <a:pos x="98" y="0"/>
                  </a:cxn>
                  <a:cxn ang="0">
                    <a:pos x="58" y="6"/>
                  </a:cxn>
                  <a:cxn ang="0">
                    <a:pos x="26" y="19"/>
                  </a:cxn>
                  <a:cxn ang="0">
                    <a:pos x="6" y="52"/>
                  </a:cxn>
                  <a:cxn ang="0">
                    <a:pos x="0" y="78"/>
                  </a:cxn>
                  <a:cxn ang="0">
                    <a:pos x="0" y="78"/>
                  </a:cxn>
                  <a:cxn ang="0">
                    <a:pos x="0" y="98"/>
                  </a:cxn>
                  <a:cxn ang="0">
                    <a:pos x="6" y="117"/>
                  </a:cxn>
                  <a:cxn ang="0">
                    <a:pos x="26" y="143"/>
                  </a:cxn>
                  <a:cxn ang="0">
                    <a:pos x="58" y="157"/>
                  </a:cxn>
                  <a:cxn ang="0">
                    <a:pos x="91" y="163"/>
                  </a:cxn>
                  <a:cxn ang="0">
                    <a:pos x="91" y="163"/>
                  </a:cxn>
                  <a:cxn ang="0">
                    <a:pos x="130" y="157"/>
                  </a:cxn>
                  <a:cxn ang="0">
                    <a:pos x="156" y="137"/>
                  </a:cxn>
                  <a:cxn ang="0">
                    <a:pos x="182" y="111"/>
                  </a:cxn>
                  <a:cxn ang="0">
                    <a:pos x="182" y="98"/>
                  </a:cxn>
                  <a:cxn ang="0">
                    <a:pos x="189" y="78"/>
                  </a:cxn>
                  <a:cxn ang="0">
                    <a:pos x="189" y="78"/>
                  </a:cxn>
                  <a:cxn ang="0">
                    <a:pos x="182" y="52"/>
                  </a:cxn>
                  <a:cxn ang="0">
                    <a:pos x="163" y="26"/>
                  </a:cxn>
                  <a:cxn ang="0">
                    <a:pos x="130" y="6"/>
                  </a:cxn>
                  <a:cxn ang="0">
                    <a:pos x="98" y="0"/>
                  </a:cxn>
                  <a:cxn ang="0">
                    <a:pos x="98" y="0"/>
                  </a:cxn>
                </a:cxnLst>
                <a:rect l="0" t="0" r="r" b="b"/>
                <a:pathLst>
                  <a:path w="189" h="163">
                    <a:moveTo>
                      <a:pt x="91" y="19"/>
                    </a:moveTo>
                    <a:lnTo>
                      <a:pt x="91" y="19"/>
                    </a:lnTo>
                    <a:lnTo>
                      <a:pt x="124" y="19"/>
                    </a:lnTo>
                    <a:lnTo>
                      <a:pt x="143" y="39"/>
                    </a:lnTo>
                    <a:lnTo>
                      <a:pt x="156" y="59"/>
                    </a:lnTo>
                    <a:lnTo>
                      <a:pt x="156" y="85"/>
                    </a:lnTo>
                    <a:lnTo>
                      <a:pt x="156" y="85"/>
                    </a:lnTo>
                    <a:lnTo>
                      <a:pt x="156" y="111"/>
                    </a:lnTo>
                    <a:lnTo>
                      <a:pt x="143" y="130"/>
                    </a:lnTo>
                    <a:lnTo>
                      <a:pt x="117" y="143"/>
                    </a:lnTo>
                    <a:lnTo>
                      <a:pt x="91" y="143"/>
                    </a:lnTo>
                    <a:lnTo>
                      <a:pt x="91" y="143"/>
                    </a:lnTo>
                    <a:lnTo>
                      <a:pt x="65" y="143"/>
                    </a:lnTo>
                    <a:lnTo>
                      <a:pt x="45" y="124"/>
                    </a:lnTo>
                    <a:lnTo>
                      <a:pt x="32" y="104"/>
                    </a:lnTo>
                    <a:lnTo>
                      <a:pt x="26" y="78"/>
                    </a:lnTo>
                    <a:lnTo>
                      <a:pt x="26" y="78"/>
                    </a:lnTo>
                    <a:lnTo>
                      <a:pt x="32" y="52"/>
                    </a:lnTo>
                    <a:lnTo>
                      <a:pt x="45" y="32"/>
                    </a:lnTo>
                    <a:lnTo>
                      <a:pt x="65" y="19"/>
                    </a:lnTo>
                    <a:lnTo>
                      <a:pt x="91" y="19"/>
                    </a:lnTo>
                    <a:lnTo>
                      <a:pt x="91" y="19"/>
                    </a:lnTo>
                    <a:close/>
                    <a:moveTo>
                      <a:pt x="98" y="0"/>
                    </a:moveTo>
                    <a:lnTo>
                      <a:pt x="98" y="0"/>
                    </a:lnTo>
                    <a:lnTo>
                      <a:pt x="58" y="6"/>
                    </a:lnTo>
                    <a:lnTo>
                      <a:pt x="26" y="19"/>
                    </a:lnTo>
                    <a:lnTo>
                      <a:pt x="6" y="52"/>
                    </a:lnTo>
                    <a:lnTo>
                      <a:pt x="0" y="78"/>
                    </a:lnTo>
                    <a:lnTo>
                      <a:pt x="0" y="78"/>
                    </a:lnTo>
                    <a:lnTo>
                      <a:pt x="0" y="98"/>
                    </a:lnTo>
                    <a:lnTo>
                      <a:pt x="6" y="117"/>
                    </a:lnTo>
                    <a:lnTo>
                      <a:pt x="26" y="143"/>
                    </a:lnTo>
                    <a:lnTo>
                      <a:pt x="58" y="157"/>
                    </a:lnTo>
                    <a:lnTo>
                      <a:pt x="91" y="163"/>
                    </a:lnTo>
                    <a:lnTo>
                      <a:pt x="91" y="163"/>
                    </a:lnTo>
                    <a:lnTo>
                      <a:pt x="130" y="157"/>
                    </a:lnTo>
                    <a:lnTo>
                      <a:pt x="156" y="137"/>
                    </a:lnTo>
                    <a:lnTo>
                      <a:pt x="182" y="111"/>
                    </a:lnTo>
                    <a:lnTo>
                      <a:pt x="182" y="98"/>
                    </a:lnTo>
                    <a:lnTo>
                      <a:pt x="189" y="78"/>
                    </a:lnTo>
                    <a:lnTo>
                      <a:pt x="189" y="78"/>
                    </a:lnTo>
                    <a:lnTo>
                      <a:pt x="182" y="52"/>
                    </a:lnTo>
                    <a:lnTo>
                      <a:pt x="163" y="26"/>
                    </a:lnTo>
                    <a:lnTo>
                      <a:pt x="130" y="6"/>
                    </a:lnTo>
                    <a:lnTo>
                      <a:pt x="98" y="0"/>
                    </a:lnTo>
                    <a:lnTo>
                      <a:pt x="9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8"/>
              <p:cNvSpPr>
                <a:spLocks/>
              </p:cNvSpPr>
              <p:nvPr/>
            </p:nvSpPr>
            <p:spPr bwMode="auto">
              <a:xfrm>
                <a:off x="22225" y="13373100"/>
                <a:ext cx="144463" cy="249238"/>
              </a:xfrm>
              <a:custGeom>
                <a:avLst/>
                <a:gdLst/>
                <a:ahLst/>
                <a:cxnLst>
                  <a:cxn ang="0">
                    <a:pos x="39" y="124"/>
                  </a:cxn>
                  <a:cxn ang="0">
                    <a:pos x="39" y="124"/>
                  </a:cxn>
                  <a:cxn ang="0">
                    <a:pos x="39" y="143"/>
                  </a:cxn>
                  <a:cxn ang="0">
                    <a:pos x="39" y="157"/>
                  </a:cxn>
                  <a:cxn ang="0">
                    <a:pos x="46" y="157"/>
                  </a:cxn>
                  <a:cxn ang="0">
                    <a:pos x="46" y="157"/>
                  </a:cxn>
                  <a:cxn ang="0">
                    <a:pos x="0" y="157"/>
                  </a:cxn>
                  <a:cxn ang="0">
                    <a:pos x="0" y="157"/>
                  </a:cxn>
                  <a:cxn ang="0">
                    <a:pos x="0" y="157"/>
                  </a:cxn>
                  <a:cxn ang="0">
                    <a:pos x="6" y="157"/>
                  </a:cxn>
                  <a:cxn ang="0">
                    <a:pos x="6" y="143"/>
                  </a:cxn>
                  <a:cxn ang="0">
                    <a:pos x="13" y="124"/>
                  </a:cxn>
                  <a:cxn ang="0">
                    <a:pos x="13" y="39"/>
                  </a:cxn>
                  <a:cxn ang="0">
                    <a:pos x="13" y="39"/>
                  </a:cxn>
                  <a:cxn ang="0">
                    <a:pos x="6" y="19"/>
                  </a:cxn>
                  <a:cxn ang="0">
                    <a:pos x="6" y="6"/>
                  </a:cxn>
                  <a:cxn ang="0">
                    <a:pos x="0" y="6"/>
                  </a:cxn>
                  <a:cxn ang="0">
                    <a:pos x="0" y="6"/>
                  </a:cxn>
                  <a:cxn ang="0">
                    <a:pos x="78" y="6"/>
                  </a:cxn>
                  <a:cxn ang="0">
                    <a:pos x="78" y="6"/>
                  </a:cxn>
                  <a:cxn ang="0">
                    <a:pos x="91" y="0"/>
                  </a:cxn>
                  <a:cxn ang="0">
                    <a:pos x="91" y="0"/>
                  </a:cxn>
                  <a:cxn ang="0">
                    <a:pos x="91" y="32"/>
                  </a:cxn>
                  <a:cxn ang="0">
                    <a:pos x="91" y="32"/>
                  </a:cxn>
                  <a:cxn ang="0">
                    <a:pos x="91" y="32"/>
                  </a:cxn>
                  <a:cxn ang="0">
                    <a:pos x="78" y="19"/>
                  </a:cxn>
                  <a:cxn ang="0">
                    <a:pos x="65" y="19"/>
                  </a:cxn>
                  <a:cxn ang="0">
                    <a:pos x="65" y="19"/>
                  </a:cxn>
                  <a:cxn ang="0">
                    <a:pos x="39" y="19"/>
                  </a:cxn>
                  <a:cxn ang="0">
                    <a:pos x="39" y="65"/>
                  </a:cxn>
                  <a:cxn ang="0">
                    <a:pos x="65" y="65"/>
                  </a:cxn>
                  <a:cxn ang="0">
                    <a:pos x="65" y="65"/>
                  </a:cxn>
                  <a:cxn ang="0">
                    <a:pos x="78" y="65"/>
                  </a:cxn>
                  <a:cxn ang="0">
                    <a:pos x="78" y="65"/>
                  </a:cxn>
                  <a:cxn ang="0">
                    <a:pos x="78" y="91"/>
                  </a:cxn>
                  <a:cxn ang="0">
                    <a:pos x="78" y="91"/>
                  </a:cxn>
                  <a:cxn ang="0">
                    <a:pos x="78" y="91"/>
                  </a:cxn>
                  <a:cxn ang="0">
                    <a:pos x="72" y="85"/>
                  </a:cxn>
                  <a:cxn ang="0">
                    <a:pos x="59" y="85"/>
                  </a:cxn>
                  <a:cxn ang="0">
                    <a:pos x="39" y="85"/>
                  </a:cxn>
                  <a:cxn ang="0">
                    <a:pos x="39" y="124"/>
                  </a:cxn>
                </a:cxnLst>
                <a:rect l="0" t="0" r="r" b="b"/>
                <a:pathLst>
                  <a:path w="91" h="157">
                    <a:moveTo>
                      <a:pt x="39" y="124"/>
                    </a:moveTo>
                    <a:lnTo>
                      <a:pt x="39" y="124"/>
                    </a:lnTo>
                    <a:lnTo>
                      <a:pt x="39" y="143"/>
                    </a:lnTo>
                    <a:lnTo>
                      <a:pt x="39" y="157"/>
                    </a:lnTo>
                    <a:lnTo>
                      <a:pt x="46" y="157"/>
                    </a:lnTo>
                    <a:lnTo>
                      <a:pt x="46" y="157"/>
                    </a:lnTo>
                    <a:lnTo>
                      <a:pt x="0" y="157"/>
                    </a:lnTo>
                    <a:lnTo>
                      <a:pt x="0" y="157"/>
                    </a:lnTo>
                    <a:lnTo>
                      <a:pt x="0" y="157"/>
                    </a:lnTo>
                    <a:lnTo>
                      <a:pt x="6" y="157"/>
                    </a:lnTo>
                    <a:lnTo>
                      <a:pt x="6" y="143"/>
                    </a:lnTo>
                    <a:lnTo>
                      <a:pt x="13" y="124"/>
                    </a:lnTo>
                    <a:lnTo>
                      <a:pt x="13" y="39"/>
                    </a:lnTo>
                    <a:lnTo>
                      <a:pt x="13" y="39"/>
                    </a:lnTo>
                    <a:lnTo>
                      <a:pt x="6" y="19"/>
                    </a:lnTo>
                    <a:lnTo>
                      <a:pt x="6" y="6"/>
                    </a:lnTo>
                    <a:lnTo>
                      <a:pt x="0" y="6"/>
                    </a:lnTo>
                    <a:lnTo>
                      <a:pt x="0" y="6"/>
                    </a:lnTo>
                    <a:lnTo>
                      <a:pt x="78" y="6"/>
                    </a:lnTo>
                    <a:lnTo>
                      <a:pt x="78" y="6"/>
                    </a:lnTo>
                    <a:lnTo>
                      <a:pt x="91" y="0"/>
                    </a:lnTo>
                    <a:lnTo>
                      <a:pt x="91" y="0"/>
                    </a:lnTo>
                    <a:lnTo>
                      <a:pt x="91" y="32"/>
                    </a:lnTo>
                    <a:lnTo>
                      <a:pt x="91" y="32"/>
                    </a:lnTo>
                    <a:lnTo>
                      <a:pt x="91" y="32"/>
                    </a:lnTo>
                    <a:lnTo>
                      <a:pt x="78" y="19"/>
                    </a:lnTo>
                    <a:lnTo>
                      <a:pt x="65" y="19"/>
                    </a:lnTo>
                    <a:lnTo>
                      <a:pt x="65" y="19"/>
                    </a:lnTo>
                    <a:lnTo>
                      <a:pt x="39" y="19"/>
                    </a:lnTo>
                    <a:lnTo>
                      <a:pt x="39" y="65"/>
                    </a:lnTo>
                    <a:lnTo>
                      <a:pt x="65" y="65"/>
                    </a:lnTo>
                    <a:lnTo>
                      <a:pt x="65" y="65"/>
                    </a:lnTo>
                    <a:lnTo>
                      <a:pt x="78" y="65"/>
                    </a:lnTo>
                    <a:lnTo>
                      <a:pt x="78" y="65"/>
                    </a:lnTo>
                    <a:lnTo>
                      <a:pt x="78" y="91"/>
                    </a:lnTo>
                    <a:lnTo>
                      <a:pt x="78" y="91"/>
                    </a:lnTo>
                    <a:lnTo>
                      <a:pt x="78" y="91"/>
                    </a:lnTo>
                    <a:lnTo>
                      <a:pt x="72" y="85"/>
                    </a:lnTo>
                    <a:lnTo>
                      <a:pt x="59" y="85"/>
                    </a:lnTo>
                    <a:lnTo>
                      <a:pt x="39" y="85"/>
                    </a:lnTo>
                    <a:lnTo>
                      <a:pt x="39"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9"/>
              <p:cNvSpPr>
                <a:spLocks/>
              </p:cNvSpPr>
              <p:nvPr/>
            </p:nvSpPr>
            <p:spPr bwMode="auto">
              <a:xfrm>
                <a:off x="187325" y="13373100"/>
                <a:ext cx="217488" cy="249238"/>
              </a:xfrm>
              <a:custGeom>
                <a:avLst/>
                <a:gdLst/>
                <a:ahLst/>
                <a:cxnLst>
                  <a:cxn ang="0">
                    <a:pos x="85" y="130"/>
                  </a:cxn>
                  <a:cxn ang="0">
                    <a:pos x="85" y="130"/>
                  </a:cxn>
                  <a:cxn ang="0">
                    <a:pos x="85" y="143"/>
                  </a:cxn>
                  <a:cxn ang="0">
                    <a:pos x="98" y="157"/>
                  </a:cxn>
                  <a:cxn ang="0">
                    <a:pos x="98" y="157"/>
                  </a:cxn>
                  <a:cxn ang="0">
                    <a:pos x="46" y="157"/>
                  </a:cxn>
                  <a:cxn ang="0">
                    <a:pos x="46" y="157"/>
                  </a:cxn>
                  <a:cxn ang="0">
                    <a:pos x="46" y="157"/>
                  </a:cxn>
                  <a:cxn ang="0">
                    <a:pos x="53" y="157"/>
                  </a:cxn>
                  <a:cxn ang="0">
                    <a:pos x="53" y="143"/>
                  </a:cxn>
                  <a:cxn ang="0">
                    <a:pos x="59" y="124"/>
                  </a:cxn>
                  <a:cxn ang="0">
                    <a:pos x="59" y="19"/>
                  </a:cxn>
                  <a:cxn ang="0">
                    <a:pos x="33" y="19"/>
                  </a:cxn>
                  <a:cxn ang="0">
                    <a:pos x="33" y="19"/>
                  </a:cxn>
                  <a:cxn ang="0">
                    <a:pos x="20" y="19"/>
                  </a:cxn>
                  <a:cxn ang="0">
                    <a:pos x="0" y="32"/>
                  </a:cxn>
                  <a:cxn ang="0">
                    <a:pos x="0" y="32"/>
                  </a:cxn>
                  <a:cxn ang="0">
                    <a:pos x="13" y="0"/>
                  </a:cxn>
                  <a:cxn ang="0">
                    <a:pos x="13" y="0"/>
                  </a:cxn>
                  <a:cxn ang="0">
                    <a:pos x="13" y="0"/>
                  </a:cxn>
                  <a:cxn ang="0">
                    <a:pos x="20" y="6"/>
                  </a:cxn>
                  <a:cxn ang="0">
                    <a:pos x="124" y="6"/>
                  </a:cxn>
                  <a:cxn ang="0">
                    <a:pos x="124" y="6"/>
                  </a:cxn>
                  <a:cxn ang="0">
                    <a:pos x="137" y="0"/>
                  </a:cxn>
                  <a:cxn ang="0">
                    <a:pos x="137" y="0"/>
                  </a:cxn>
                  <a:cxn ang="0">
                    <a:pos x="131" y="32"/>
                  </a:cxn>
                  <a:cxn ang="0">
                    <a:pos x="131" y="32"/>
                  </a:cxn>
                  <a:cxn ang="0">
                    <a:pos x="131" y="32"/>
                  </a:cxn>
                  <a:cxn ang="0">
                    <a:pos x="118" y="19"/>
                  </a:cxn>
                  <a:cxn ang="0">
                    <a:pos x="105" y="19"/>
                  </a:cxn>
                  <a:cxn ang="0">
                    <a:pos x="85" y="19"/>
                  </a:cxn>
                  <a:cxn ang="0">
                    <a:pos x="85" y="130"/>
                  </a:cxn>
                </a:cxnLst>
                <a:rect l="0" t="0" r="r" b="b"/>
                <a:pathLst>
                  <a:path w="137" h="157">
                    <a:moveTo>
                      <a:pt x="85" y="130"/>
                    </a:moveTo>
                    <a:lnTo>
                      <a:pt x="85" y="130"/>
                    </a:lnTo>
                    <a:lnTo>
                      <a:pt x="85" y="143"/>
                    </a:lnTo>
                    <a:lnTo>
                      <a:pt x="98" y="157"/>
                    </a:lnTo>
                    <a:lnTo>
                      <a:pt x="98" y="157"/>
                    </a:lnTo>
                    <a:lnTo>
                      <a:pt x="46" y="157"/>
                    </a:lnTo>
                    <a:lnTo>
                      <a:pt x="46" y="157"/>
                    </a:lnTo>
                    <a:lnTo>
                      <a:pt x="46" y="157"/>
                    </a:lnTo>
                    <a:lnTo>
                      <a:pt x="53" y="157"/>
                    </a:lnTo>
                    <a:lnTo>
                      <a:pt x="53" y="143"/>
                    </a:lnTo>
                    <a:lnTo>
                      <a:pt x="59" y="124"/>
                    </a:lnTo>
                    <a:lnTo>
                      <a:pt x="59" y="19"/>
                    </a:lnTo>
                    <a:lnTo>
                      <a:pt x="33" y="19"/>
                    </a:lnTo>
                    <a:lnTo>
                      <a:pt x="33" y="19"/>
                    </a:lnTo>
                    <a:lnTo>
                      <a:pt x="20" y="19"/>
                    </a:lnTo>
                    <a:lnTo>
                      <a:pt x="0" y="32"/>
                    </a:lnTo>
                    <a:lnTo>
                      <a:pt x="0" y="32"/>
                    </a:lnTo>
                    <a:lnTo>
                      <a:pt x="13" y="0"/>
                    </a:lnTo>
                    <a:lnTo>
                      <a:pt x="13" y="0"/>
                    </a:lnTo>
                    <a:lnTo>
                      <a:pt x="13" y="0"/>
                    </a:lnTo>
                    <a:lnTo>
                      <a:pt x="20" y="6"/>
                    </a:lnTo>
                    <a:lnTo>
                      <a:pt x="124" y="6"/>
                    </a:lnTo>
                    <a:lnTo>
                      <a:pt x="124" y="6"/>
                    </a:lnTo>
                    <a:lnTo>
                      <a:pt x="137" y="0"/>
                    </a:lnTo>
                    <a:lnTo>
                      <a:pt x="137" y="0"/>
                    </a:lnTo>
                    <a:lnTo>
                      <a:pt x="131" y="32"/>
                    </a:lnTo>
                    <a:lnTo>
                      <a:pt x="131" y="32"/>
                    </a:lnTo>
                    <a:lnTo>
                      <a:pt x="131" y="32"/>
                    </a:lnTo>
                    <a:lnTo>
                      <a:pt x="118" y="19"/>
                    </a:lnTo>
                    <a:lnTo>
                      <a:pt x="105" y="19"/>
                    </a:lnTo>
                    <a:lnTo>
                      <a:pt x="85" y="19"/>
                    </a:lnTo>
                    <a:lnTo>
                      <a:pt x="85"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30"/>
              <p:cNvSpPr>
                <a:spLocks/>
              </p:cNvSpPr>
              <p:nvPr/>
            </p:nvSpPr>
            <p:spPr bwMode="auto">
              <a:xfrm>
                <a:off x="427038" y="13382625"/>
                <a:ext cx="382588" cy="260350"/>
              </a:xfrm>
              <a:custGeom>
                <a:avLst/>
                <a:gdLst/>
                <a:ahLst/>
                <a:cxnLst>
                  <a:cxn ang="0">
                    <a:pos x="84" y="164"/>
                  </a:cxn>
                  <a:cxn ang="0">
                    <a:pos x="84" y="164"/>
                  </a:cxn>
                  <a:cxn ang="0">
                    <a:pos x="58" y="144"/>
                  </a:cxn>
                  <a:cxn ang="0">
                    <a:pos x="52" y="124"/>
                  </a:cxn>
                  <a:cxn ang="0">
                    <a:pos x="19" y="33"/>
                  </a:cxn>
                  <a:cxn ang="0">
                    <a:pos x="19" y="33"/>
                  </a:cxn>
                  <a:cxn ang="0">
                    <a:pos x="13" y="13"/>
                  </a:cxn>
                  <a:cxn ang="0">
                    <a:pos x="0" y="0"/>
                  </a:cxn>
                  <a:cxn ang="0">
                    <a:pos x="0" y="0"/>
                  </a:cxn>
                  <a:cxn ang="0">
                    <a:pos x="32" y="0"/>
                  </a:cxn>
                  <a:cxn ang="0">
                    <a:pos x="32" y="0"/>
                  </a:cxn>
                  <a:cxn ang="0">
                    <a:pos x="39" y="13"/>
                  </a:cxn>
                  <a:cxn ang="0">
                    <a:pos x="78" y="124"/>
                  </a:cxn>
                  <a:cxn ang="0">
                    <a:pos x="104" y="33"/>
                  </a:cxn>
                  <a:cxn ang="0">
                    <a:pos x="104" y="33"/>
                  </a:cxn>
                  <a:cxn ang="0">
                    <a:pos x="110" y="13"/>
                  </a:cxn>
                  <a:cxn ang="0">
                    <a:pos x="110" y="7"/>
                  </a:cxn>
                  <a:cxn ang="0">
                    <a:pos x="104" y="0"/>
                  </a:cxn>
                  <a:cxn ang="0">
                    <a:pos x="104" y="0"/>
                  </a:cxn>
                  <a:cxn ang="0">
                    <a:pos x="137" y="0"/>
                  </a:cxn>
                  <a:cxn ang="0">
                    <a:pos x="137" y="0"/>
                  </a:cxn>
                  <a:cxn ang="0">
                    <a:pos x="143" y="20"/>
                  </a:cxn>
                  <a:cxn ang="0">
                    <a:pos x="176" y="124"/>
                  </a:cxn>
                  <a:cxn ang="0">
                    <a:pos x="208" y="40"/>
                  </a:cxn>
                  <a:cxn ang="0">
                    <a:pos x="208" y="40"/>
                  </a:cxn>
                  <a:cxn ang="0">
                    <a:pos x="215" y="13"/>
                  </a:cxn>
                  <a:cxn ang="0">
                    <a:pos x="208" y="7"/>
                  </a:cxn>
                  <a:cxn ang="0">
                    <a:pos x="202" y="0"/>
                  </a:cxn>
                  <a:cxn ang="0">
                    <a:pos x="202" y="0"/>
                  </a:cxn>
                  <a:cxn ang="0">
                    <a:pos x="241" y="0"/>
                  </a:cxn>
                  <a:cxn ang="0">
                    <a:pos x="189" y="164"/>
                  </a:cxn>
                  <a:cxn ang="0">
                    <a:pos x="189" y="164"/>
                  </a:cxn>
                  <a:cxn ang="0">
                    <a:pos x="163" y="144"/>
                  </a:cxn>
                  <a:cxn ang="0">
                    <a:pos x="150" y="124"/>
                  </a:cxn>
                  <a:cxn ang="0">
                    <a:pos x="124" y="40"/>
                  </a:cxn>
                  <a:cxn ang="0">
                    <a:pos x="84" y="164"/>
                  </a:cxn>
                </a:cxnLst>
                <a:rect l="0" t="0" r="r" b="b"/>
                <a:pathLst>
                  <a:path w="241" h="164">
                    <a:moveTo>
                      <a:pt x="84" y="164"/>
                    </a:moveTo>
                    <a:lnTo>
                      <a:pt x="84" y="164"/>
                    </a:lnTo>
                    <a:lnTo>
                      <a:pt x="58" y="144"/>
                    </a:lnTo>
                    <a:lnTo>
                      <a:pt x="52" y="124"/>
                    </a:lnTo>
                    <a:lnTo>
                      <a:pt x="19" y="33"/>
                    </a:lnTo>
                    <a:lnTo>
                      <a:pt x="19" y="33"/>
                    </a:lnTo>
                    <a:lnTo>
                      <a:pt x="13" y="13"/>
                    </a:lnTo>
                    <a:lnTo>
                      <a:pt x="0" y="0"/>
                    </a:lnTo>
                    <a:lnTo>
                      <a:pt x="0" y="0"/>
                    </a:lnTo>
                    <a:lnTo>
                      <a:pt x="32" y="0"/>
                    </a:lnTo>
                    <a:lnTo>
                      <a:pt x="32" y="0"/>
                    </a:lnTo>
                    <a:lnTo>
                      <a:pt x="39" y="13"/>
                    </a:lnTo>
                    <a:lnTo>
                      <a:pt x="78" y="124"/>
                    </a:lnTo>
                    <a:lnTo>
                      <a:pt x="104" y="33"/>
                    </a:lnTo>
                    <a:lnTo>
                      <a:pt x="104" y="33"/>
                    </a:lnTo>
                    <a:lnTo>
                      <a:pt x="110" y="13"/>
                    </a:lnTo>
                    <a:lnTo>
                      <a:pt x="110" y="7"/>
                    </a:lnTo>
                    <a:lnTo>
                      <a:pt x="104" y="0"/>
                    </a:lnTo>
                    <a:lnTo>
                      <a:pt x="104" y="0"/>
                    </a:lnTo>
                    <a:lnTo>
                      <a:pt x="137" y="0"/>
                    </a:lnTo>
                    <a:lnTo>
                      <a:pt x="137" y="0"/>
                    </a:lnTo>
                    <a:lnTo>
                      <a:pt x="143" y="20"/>
                    </a:lnTo>
                    <a:lnTo>
                      <a:pt x="176" y="124"/>
                    </a:lnTo>
                    <a:lnTo>
                      <a:pt x="208" y="40"/>
                    </a:lnTo>
                    <a:lnTo>
                      <a:pt x="208" y="40"/>
                    </a:lnTo>
                    <a:lnTo>
                      <a:pt x="215" y="13"/>
                    </a:lnTo>
                    <a:lnTo>
                      <a:pt x="208" y="7"/>
                    </a:lnTo>
                    <a:lnTo>
                      <a:pt x="202" y="0"/>
                    </a:lnTo>
                    <a:lnTo>
                      <a:pt x="202" y="0"/>
                    </a:lnTo>
                    <a:lnTo>
                      <a:pt x="241" y="0"/>
                    </a:lnTo>
                    <a:lnTo>
                      <a:pt x="189" y="164"/>
                    </a:lnTo>
                    <a:lnTo>
                      <a:pt x="189" y="164"/>
                    </a:lnTo>
                    <a:lnTo>
                      <a:pt x="163" y="144"/>
                    </a:lnTo>
                    <a:lnTo>
                      <a:pt x="150" y="124"/>
                    </a:lnTo>
                    <a:lnTo>
                      <a:pt x="124" y="40"/>
                    </a:lnTo>
                    <a:lnTo>
                      <a:pt x="84" y="1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31"/>
              <p:cNvSpPr>
                <a:spLocks noEditPoints="1"/>
              </p:cNvSpPr>
              <p:nvPr/>
            </p:nvSpPr>
            <p:spPr bwMode="auto">
              <a:xfrm>
                <a:off x="798513" y="13382625"/>
                <a:ext cx="301625" cy="239713"/>
              </a:xfrm>
              <a:custGeom>
                <a:avLst/>
                <a:gdLst/>
                <a:ahLst/>
                <a:cxnLst>
                  <a:cxn ang="0">
                    <a:pos x="118" y="79"/>
                  </a:cxn>
                  <a:cxn ang="0">
                    <a:pos x="66" y="79"/>
                  </a:cxn>
                  <a:cxn ang="0">
                    <a:pos x="92" y="20"/>
                  </a:cxn>
                  <a:cxn ang="0">
                    <a:pos x="118" y="79"/>
                  </a:cxn>
                  <a:cxn ang="0">
                    <a:pos x="124" y="92"/>
                  </a:cxn>
                  <a:cxn ang="0">
                    <a:pos x="138" y="131"/>
                  </a:cxn>
                  <a:cxn ang="0">
                    <a:pos x="138" y="131"/>
                  </a:cxn>
                  <a:cxn ang="0">
                    <a:pos x="144" y="144"/>
                  </a:cxn>
                  <a:cxn ang="0">
                    <a:pos x="138" y="151"/>
                  </a:cxn>
                  <a:cxn ang="0">
                    <a:pos x="138" y="151"/>
                  </a:cxn>
                  <a:cxn ang="0">
                    <a:pos x="190" y="151"/>
                  </a:cxn>
                  <a:cxn ang="0">
                    <a:pos x="190" y="151"/>
                  </a:cxn>
                  <a:cxn ang="0">
                    <a:pos x="190" y="151"/>
                  </a:cxn>
                  <a:cxn ang="0">
                    <a:pos x="170" y="137"/>
                  </a:cxn>
                  <a:cxn ang="0">
                    <a:pos x="164" y="118"/>
                  </a:cxn>
                  <a:cxn ang="0">
                    <a:pos x="111" y="0"/>
                  </a:cxn>
                  <a:cxn ang="0">
                    <a:pos x="66" y="0"/>
                  </a:cxn>
                  <a:cxn ang="0">
                    <a:pos x="66" y="0"/>
                  </a:cxn>
                  <a:cxn ang="0">
                    <a:pos x="66" y="0"/>
                  </a:cxn>
                  <a:cxn ang="0">
                    <a:pos x="72" y="0"/>
                  </a:cxn>
                  <a:cxn ang="0">
                    <a:pos x="72" y="7"/>
                  </a:cxn>
                  <a:cxn ang="0">
                    <a:pos x="72" y="20"/>
                  </a:cxn>
                  <a:cxn ang="0">
                    <a:pos x="27" y="118"/>
                  </a:cxn>
                  <a:cxn ang="0">
                    <a:pos x="27" y="118"/>
                  </a:cxn>
                  <a:cxn ang="0">
                    <a:pos x="20" y="137"/>
                  </a:cxn>
                  <a:cxn ang="0">
                    <a:pos x="0" y="151"/>
                  </a:cxn>
                  <a:cxn ang="0">
                    <a:pos x="0" y="151"/>
                  </a:cxn>
                  <a:cxn ang="0">
                    <a:pos x="53" y="151"/>
                  </a:cxn>
                  <a:cxn ang="0">
                    <a:pos x="53" y="151"/>
                  </a:cxn>
                  <a:cxn ang="0">
                    <a:pos x="53" y="151"/>
                  </a:cxn>
                  <a:cxn ang="0">
                    <a:pos x="46" y="151"/>
                  </a:cxn>
                  <a:cxn ang="0">
                    <a:pos x="40" y="144"/>
                  </a:cxn>
                  <a:cxn ang="0">
                    <a:pos x="46" y="131"/>
                  </a:cxn>
                  <a:cxn ang="0">
                    <a:pos x="59" y="92"/>
                  </a:cxn>
                  <a:cxn ang="0">
                    <a:pos x="124" y="92"/>
                  </a:cxn>
                </a:cxnLst>
                <a:rect l="0" t="0" r="r" b="b"/>
                <a:pathLst>
                  <a:path w="190" h="151">
                    <a:moveTo>
                      <a:pt x="118" y="79"/>
                    </a:moveTo>
                    <a:lnTo>
                      <a:pt x="66" y="79"/>
                    </a:lnTo>
                    <a:lnTo>
                      <a:pt x="92" y="20"/>
                    </a:lnTo>
                    <a:lnTo>
                      <a:pt x="118" y="79"/>
                    </a:lnTo>
                    <a:close/>
                    <a:moveTo>
                      <a:pt x="124" y="92"/>
                    </a:moveTo>
                    <a:lnTo>
                      <a:pt x="138" y="131"/>
                    </a:lnTo>
                    <a:lnTo>
                      <a:pt x="138" y="131"/>
                    </a:lnTo>
                    <a:lnTo>
                      <a:pt x="144" y="144"/>
                    </a:lnTo>
                    <a:lnTo>
                      <a:pt x="138" y="151"/>
                    </a:lnTo>
                    <a:lnTo>
                      <a:pt x="138" y="151"/>
                    </a:lnTo>
                    <a:lnTo>
                      <a:pt x="190" y="151"/>
                    </a:lnTo>
                    <a:lnTo>
                      <a:pt x="190" y="151"/>
                    </a:lnTo>
                    <a:lnTo>
                      <a:pt x="190" y="151"/>
                    </a:lnTo>
                    <a:lnTo>
                      <a:pt x="170" y="137"/>
                    </a:lnTo>
                    <a:lnTo>
                      <a:pt x="164" y="118"/>
                    </a:lnTo>
                    <a:lnTo>
                      <a:pt x="111" y="0"/>
                    </a:lnTo>
                    <a:lnTo>
                      <a:pt x="66" y="0"/>
                    </a:lnTo>
                    <a:lnTo>
                      <a:pt x="66" y="0"/>
                    </a:lnTo>
                    <a:lnTo>
                      <a:pt x="66" y="0"/>
                    </a:lnTo>
                    <a:lnTo>
                      <a:pt x="72" y="0"/>
                    </a:lnTo>
                    <a:lnTo>
                      <a:pt x="72" y="7"/>
                    </a:lnTo>
                    <a:lnTo>
                      <a:pt x="72" y="20"/>
                    </a:lnTo>
                    <a:lnTo>
                      <a:pt x="27" y="118"/>
                    </a:lnTo>
                    <a:lnTo>
                      <a:pt x="27" y="118"/>
                    </a:lnTo>
                    <a:lnTo>
                      <a:pt x="20" y="137"/>
                    </a:lnTo>
                    <a:lnTo>
                      <a:pt x="0" y="151"/>
                    </a:lnTo>
                    <a:lnTo>
                      <a:pt x="0" y="151"/>
                    </a:lnTo>
                    <a:lnTo>
                      <a:pt x="53" y="151"/>
                    </a:lnTo>
                    <a:lnTo>
                      <a:pt x="53" y="151"/>
                    </a:lnTo>
                    <a:lnTo>
                      <a:pt x="53" y="151"/>
                    </a:lnTo>
                    <a:lnTo>
                      <a:pt x="46" y="151"/>
                    </a:lnTo>
                    <a:lnTo>
                      <a:pt x="40" y="144"/>
                    </a:lnTo>
                    <a:lnTo>
                      <a:pt x="46" y="131"/>
                    </a:lnTo>
                    <a:lnTo>
                      <a:pt x="59" y="92"/>
                    </a:lnTo>
                    <a:lnTo>
                      <a:pt x="124"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32"/>
              <p:cNvSpPr>
                <a:spLocks/>
              </p:cNvSpPr>
              <p:nvPr/>
            </p:nvSpPr>
            <p:spPr bwMode="auto">
              <a:xfrm>
                <a:off x="1141413" y="13382625"/>
                <a:ext cx="238125" cy="239713"/>
              </a:xfrm>
              <a:custGeom>
                <a:avLst/>
                <a:gdLst/>
                <a:ahLst/>
                <a:cxnLst>
                  <a:cxn ang="0">
                    <a:pos x="59" y="0"/>
                  </a:cxn>
                  <a:cxn ang="0">
                    <a:pos x="59" y="0"/>
                  </a:cxn>
                  <a:cxn ang="0">
                    <a:pos x="85" y="0"/>
                  </a:cxn>
                  <a:cxn ang="0">
                    <a:pos x="98" y="7"/>
                  </a:cxn>
                  <a:cxn ang="0">
                    <a:pos x="111" y="20"/>
                  </a:cxn>
                  <a:cxn ang="0">
                    <a:pos x="117" y="33"/>
                  </a:cxn>
                  <a:cxn ang="0">
                    <a:pos x="117" y="33"/>
                  </a:cxn>
                  <a:cxn ang="0">
                    <a:pos x="111" y="53"/>
                  </a:cxn>
                  <a:cxn ang="0">
                    <a:pos x="104" y="66"/>
                  </a:cxn>
                  <a:cxn ang="0">
                    <a:pos x="91" y="72"/>
                  </a:cxn>
                  <a:cxn ang="0">
                    <a:pos x="72" y="79"/>
                  </a:cxn>
                  <a:cxn ang="0">
                    <a:pos x="111" y="118"/>
                  </a:cxn>
                  <a:cxn ang="0">
                    <a:pos x="111" y="118"/>
                  </a:cxn>
                  <a:cxn ang="0">
                    <a:pos x="130" y="137"/>
                  </a:cxn>
                  <a:cxn ang="0">
                    <a:pos x="150" y="151"/>
                  </a:cxn>
                  <a:cxn ang="0">
                    <a:pos x="130" y="151"/>
                  </a:cxn>
                  <a:cxn ang="0">
                    <a:pos x="130" y="151"/>
                  </a:cxn>
                  <a:cxn ang="0">
                    <a:pos x="111" y="151"/>
                  </a:cxn>
                  <a:cxn ang="0">
                    <a:pos x="98" y="144"/>
                  </a:cxn>
                  <a:cxn ang="0">
                    <a:pos x="65" y="105"/>
                  </a:cxn>
                  <a:cxn ang="0">
                    <a:pos x="46" y="72"/>
                  </a:cxn>
                  <a:cxn ang="0">
                    <a:pos x="46" y="72"/>
                  </a:cxn>
                  <a:cxn ang="0">
                    <a:pos x="72" y="66"/>
                  </a:cxn>
                  <a:cxn ang="0">
                    <a:pos x="85" y="53"/>
                  </a:cxn>
                  <a:cxn ang="0">
                    <a:pos x="91" y="40"/>
                  </a:cxn>
                  <a:cxn ang="0">
                    <a:pos x="91" y="40"/>
                  </a:cxn>
                  <a:cxn ang="0">
                    <a:pos x="85" y="26"/>
                  </a:cxn>
                  <a:cxn ang="0">
                    <a:pos x="78" y="20"/>
                  </a:cxn>
                  <a:cxn ang="0">
                    <a:pos x="65" y="13"/>
                  </a:cxn>
                  <a:cxn ang="0">
                    <a:pos x="52" y="13"/>
                  </a:cxn>
                  <a:cxn ang="0">
                    <a:pos x="52" y="13"/>
                  </a:cxn>
                  <a:cxn ang="0">
                    <a:pos x="39" y="13"/>
                  </a:cxn>
                  <a:cxn ang="0">
                    <a:pos x="39" y="118"/>
                  </a:cxn>
                  <a:cxn ang="0">
                    <a:pos x="39" y="118"/>
                  </a:cxn>
                  <a:cxn ang="0">
                    <a:pos x="39" y="137"/>
                  </a:cxn>
                  <a:cxn ang="0">
                    <a:pos x="39" y="151"/>
                  </a:cxn>
                  <a:cxn ang="0">
                    <a:pos x="52" y="151"/>
                  </a:cxn>
                  <a:cxn ang="0">
                    <a:pos x="52" y="151"/>
                  </a:cxn>
                  <a:cxn ang="0">
                    <a:pos x="0" y="151"/>
                  </a:cxn>
                  <a:cxn ang="0">
                    <a:pos x="0" y="151"/>
                  </a:cxn>
                  <a:cxn ang="0">
                    <a:pos x="0" y="151"/>
                  </a:cxn>
                  <a:cxn ang="0">
                    <a:pos x="6" y="151"/>
                  </a:cxn>
                  <a:cxn ang="0">
                    <a:pos x="13" y="137"/>
                  </a:cxn>
                  <a:cxn ang="0">
                    <a:pos x="13" y="118"/>
                  </a:cxn>
                  <a:cxn ang="0">
                    <a:pos x="13" y="33"/>
                  </a:cxn>
                  <a:cxn ang="0">
                    <a:pos x="13" y="33"/>
                  </a:cxn>
                  <a:cxn ang="0">
                    <a:pos x="13" y="13"/>
                  </a:cxn>
                  <a:cxn ang="0">
                    <a:pos x="6" y="0"/>
                  </a:cxn>
                  <a:cxn ang="0">
                    <a:pos x="0" y="0"/>
                  </a:cxn>
                  <a:cxn ang="0">
                    <a:pos x="0" y="0"/>
                  </a:cxn>
                  <a:cxn ang="0">
                    <a:pos x="59" y="0"/>
                  </a:cxn>
                </a:cxnLst>
                <a:rect l="0" t="0" r="r" b="b"/>
                <a:pathLst>
                  <a:path w="150" h="151">
                    <a:moveTo>
                      <a:pt x="59" y="0"/>
                    </a:moveTo>
                    <a:lnTo>
                      <a:pt x="59" y="0"/>
                    </a:lnTo>
                    <a:lnTo>
                      <a:pt x="85" y="0"/>
                    </a:lnTo>
                    <a:lnTo>
                      <a:pt x="98" y="7"/>
                    </a:lnTo>
                    <a:lnTo>
                      <a:pt x="111" y="20"/>
                    </a:lnTo>
                    <a:lnTo>
                      <a:pt x="117" y="33"/>
                    </a:lnTo>
                    <a:lnTo>
                      <a:pt x="117" y="33"/>
                    </a:lnTo>
                    <a:lnTo>
                      <a:pt x="111" y="53"/>
                    </a:lnTo>
                    <a:lnTo>
                      <a:pt x="104" y="66"/>
                    </a:lnTo>
                    <a:lnTo>
                      <a:pt x="91" y="72"/>
                    </a:lnTo>
                    <a:lnTo>
                      <a:pt x="72" y="79"/>
                    </a:lnTo>
                    <a:lnTo>
                      <a:pt x="111" y="118"/>
                    </a:lnTo>
                    <a:lnTo>
                      <a:pt x="111" y="118"/>
                    </a:lnTo>
                    <a:lnTo>
                      <a:pt x="130" y="137"/>
                    </a:lnTo>
                    <a:lnTo>
                      <a:pt x="150" y="151"/>
                    </a:lnTo>
                    <a:lnTo>
                      <a:pt x="130" y="151"/>
                    </a:lnTo>
                    <a:lnTo>
                      <a:pt x="130" y="151"/>
                    </a:lnTo>
                    <a:lnTo>
                      <a:pt x="111" y="151"/>
                    </a:lnTo>
                    <a:lnTo>
                      <a:pt x="98" y="144"/>
                    </a:lnTo>
                    <a:lnTo>
                      <a:pt x="65" y="105"/>
                    </a:lnTo>
                    <a:lnTo>
                      <a:pt x="46" y="72"/>
                    </a:lnTo>
                    <a:lnTo>
                      <a:pt x="46" y="72"/>
                    </a:lnTo>
                    <a:lnTo>
                      <a:pt x="72" y="66"/>
                    </a:lnTo>
                    <a:lnTo>
                      <a:pt x="85" y="53"/>
                    </a:lnTo>
                    <a:lnTo>
                      <a:pt x="91" y="40"/>
                    </a:lnTo>
                    <a:lnTo>
                      <a:pt x="91" y="40"/>
                    </a:lnTo>
                    <a:lnTo>
                      <a:pt x="85" y="26"/>
                    </a:lnTo>
                    <a:lnTo>
                      <a:pt x="78" y="20"/>
                    </a:lnTo>
                    <a:lnTo>
                      <a:pt x="65" y="13"/>
                    </a:lnTo>
                    <a:lnTo>
                      <a:pt x="52" y="13"/>
                    </a:lnTo>
                    <a:lnTo>
                      <a:pt x="52" y="13"/>
                    </a:lnTo>
                    <a:lnTo>
                      <a:pt x="39" y="13"/>
                    </a:lnTo>
                    <a:lnTo>
                      <a:pt x="39" y="118"/>
                    </a:lnTo>
                    <a:lnTo>
                      <a:pt x="39" y="118"/>
                    </a:lnTo>
                    <a:lnTo>
                      <a:pt x="39" y="137"/>
                    </a:lnTo>
                    <a:lnTo>
                      <a:pt x="39" y="151"/>
                    </a:lnTo>
                    <a:lnTo>
                      <a:pt x="52" y="151"/>
                    </a:lnTo>
                    <a:lnTo>
                      <a:pt x="52" y="151"/>
                    </a:lnTo>
                    <a:lnTo>
                      <a:pt x="0" y="151"/>
                    </a:lnTo>
                    <a:lnTo>
                      <a:pt x="0" y="151"/>
                    </a:lnTo>
                    <a:lnTo>
                      <a:pt x="0" y="151"/>
                    </a:lnTo>
                    <a:lnTo>
                      <a:pt x="6" y="151"/>
                    </a:lnTo>
                    <a:lnTo>
                      <a:pt x="13" y="137"/>
                    </a:lnTo>
                    <a:lnTo>
                      <a:pt x="13" y="118"/>
                    </a:lnTo>
                    <a:lnTo>
                      <a:pt x="13" y="33"/>
                    </a:lnTo>
                    <a:lnTo>
                      <a:pt x="13" y="33"/>
                    </a:lnTo>
                    <a:lnTo>
                      <a:pt x="13" y="13"/>
                    </a:lnTo>
                    <a:lnTo>
                      <a:pt x="6" y="0"/>
                    </a:lnTo>
                    <a:lnTo>
                      <a:pt x="0" y="0"/>
                    </a:lnTo>
                    <a:lnTo>
                      <a:pt x="0" y="0"/>
                    </a:lnTo>
                    <a:lnTo>
                      <a:pt x="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3"/>
              <p:cNvSpPr>
                <a:spLocks/>
              </p:cNvSpPr>
              <p:nvPr/>
            </p:nvSpPr>
            <p:spPr bwMode="auto">
              <a:xfrm>
                <a:off x="1390650" y="13373100"/>
                <a:ext cx="185738" cy="249238"/>
              </a:xfrm>
              <a:custGeom>
                <a:avLst/>
                <a:gdLst/>
                <a:ahLst/>
                <a:cxnLst>
                  <a:cxn ang="0">
                    <a:pos x="39" y="137"/>
                  </a:cxn>
                  <a:cxn ang="0">
                    <a:pos x="71" y="143"/>
                  </a:cxn>
                  <a:cxn ang="0">
                    <a:pos x="71" y="143"/>
                  </a:cxn>
                  <a:cxn ang="0">
                    <a:pos x="97" y="137"/>
                  </a:cxn>
                  <a:cxn ang="0">
                    <a:pos x="117" y="130"/>
                  </a:cxn>
                  <a:cxn ang="0">
                    <a:pos x="117" y="130"/>
                  </a:cxn>
                  <a:cxn ang="0">
                    <a:pos x="110" y="157"/>
                  </a:cxn>
                  <a:cxn ang="0">
                    <a:pos x="0" y="157"/>
                  </a:cxn>
                  <a:cxn ang="0">
                    <a:pos x="0" y="157"/>
                  </a:cxn>
                  <a:cxn ang="0">
                    <a:pos x="0" y="157"/>
                  </a:cxn>
                  <a:cxn ang="0">
                    <a:pos x="6" y="157"/>
                  </a:cxn>
                  <a:cxn ang="0">
                    <a:pos x="13" y="143"/>
                  </a:cxn>
                  <a:cxn ang="0">
                    <a:pos x="13" y="124"/>
                  </a:cxn>
                  <a:cxn ang="0">
                    <a:pos x="13" y="39"/>
                  </a:cxn>
                  <a:cxn ang="0">
                    <a:pos x="13" y="39"/>
                  </a:cxn>
                  <a:cxn ang="0">
                    <a:pos x="13" y="19"/>
                  </a:cxn>
                  <a:cxn ang="0">
                    <a:pos x="6" y="6"/>
                  </a:cxn>
                  <a:cxn ang="0">
                    <a:pos x="0" y="6"/>
                  </a:cxn>
                  <a:cxn ang="0">
                    <a:pos x="0" y="6"/>
                  </a:cxn>
                  <a:cxn ang="0">
                    <a:pos x="84" y="6"/>
                  </a:cxn>
                  <a:cxn ang="0">
                    <a:pos x="84" y="6"/>
                  </a:cxn>
                  <a:cxn ang="0">
                    <a:pos x="97" y="0"/>
                  </a:cxn>
                  <a:cxn ang="0">
                    <a:pos x="97" y="0"/>
                  </a:cxn>
                  <a:cxn ang="0">
                    <a:pos x="97" y="32"/>
                  </a:cxn>
                  <a:cxn ang="0">
                    <a:pos x="97" y="32"/>
                  </a:cxn>
                  <a:cxn ang="0">
                    <a:pos x="97" y="32"/>
                  </a:cxn>
                  <a:cxn ang="0">
                    <a:pos x="84" y="19"/>
                  </a:cxn>
                  <a:cxn ang="0">
                    <a:pos x="65" y="19"/>
                  </a:cxn>
                  <a:cxn ang="0">
                    <a:pos x="65" y="19"/>
                  </a:cxn>
                  <a:cxn ang="0">
                    <a:pos x="39" y="19"/>
                  </a:cxn>
                  <a:cxn ang="0">
                    <a:pos x="39" y="65"/>
                  </a:cxn>
                  <a:cxn ang="0">
                    <a:pos x="71" y="65"/>
                  </a:cxn>
                  <a:cxn ang="0">
                    <a:pos x="71" y="65"/>
                  </a:cxn>
                  <a:cxn ang="0">
                    <a:pos x="78" y="65"/>
                  </a:cxn>
                  <a:cxn ang="0">
                    <a:pos x="84" y="65"/>
                  </a:cxn>
                  <a:cxn ang="0">
                    <a:pos x="84" y="91"/>
                  </a:cxn>
                  <a:cxn ang="0">
                    <a:pos x="78" y="91"/>
                  </a:cxn>
                  <a:cxn ang="0">
                    <a:pos x="78" y="91"/>
                  </a:cxn>
                  <a:cxn ang="0">
                    <a:pos x="71" y="85"/>
                  </a:cxn>
                  <a:cxn ang="0">
                    <a:pos x="58" y="85"/>
                  </a:cxn>
                  <a:cxn ang="0">
                    <a:pos x="39" y="85"/>
                  </a:cxn>
                  <a:cxn ang="0">
                    <a:pos x="39" y="137"/>
                  </a:cxn>
                </a:cxnLst>
                <a:rect l="0" t="0" r="r" b="b"/>
                <a:pathLst>
                  <a:path w="117" h="157">
                    <a:moveTo>
                      <a:pt x="39" y="137"/>
                    </a:moveTo>
                    <a:lnTo>
                      <a:pt x="71" y="143"/>
                    </a:lnTo>
                    <a:lnTo>
                      <a:pt x="71" y="143"/>
                    </a:lnTo>
                    <a:lnTo>
                      <a:pt x="97" y="137"/>
                    </a:lnTo>
                    <a:lnTo>
                      <a:pt x="117" y="130"/>
                    </a:lnTo>
                    <a:lnTo>
                      <a:pt x="117" y="130"/>
                    </a:lnTo>
                    <a:lnTo>
                      <a:pt x="110" y="157"/>
                    </a:lnTo>
                    <a:lnTo>
                      <a:pt x="0" y="157"/>
                    </a:lnTo>
                    <a:lnTo>
                      <a:pt x="0" y="157"/>
                    </a:lnTo>
                    <a:lnTo>
                      <a:pt x="0" y="157"/>
                    </a:lnTo>
                    <a:lnTo>
                      <a:pt x="6" y="157"/>
                    </a:lnTo>
                    <a:lnTo>
                      <a:pt x="13" y="143"/>
                    </a:lnTo>
                    <a:lnTo>
                      <a:pt x="13" y="124"/>
                    </a:lnTo>
                    <a:lnTo>
                      <a:pt x="13" y="39"/>
                    </a:lnTo>
                    <a:lnTo>
                      <a:pt x="13" y="39"/>
                    </a:lnTo>
                    <a:lnTo>
                      <a:pt x="13" y="19"/>
                    </a:lnTo>
                    <a:lnTo>
                      <a:pt x="6" y="6"/>
                    </a:lnTo>
                    <a:lnTo>
                      <a:pt x="0" y="6"/>
                    </a:lnTo>
                    <a:lnTo>
                      <a:pt x="0" y="6"/>
                    </a:lnTo>
                    <a:lnTo>
                      <a:pt x="84" y="6"/>
                    </a:lnTo>
                    <a:lnTo>
                      <a:pt x="84" y="6"/>
                    </a:lnTo>
                    <a:lnTo>
                      <a:pt x="97" y="0"/>
                    </a:lnTo>
                    <a:lnTo>
                      <a:pt x="97" y="0"/>
                    </a:lnTo>
                    <a:lnTo>
                      <a:pt x="97" y="32"/>
                    </a:lnTo>
                    <a:lnTo>
                      <a:pt x="97" y="32"/>
                    </a:lnTo>
                    <a:lnTo>
                      <a:pt x="97" y="32"/>
                    </a:lnTo>
                    <a:lnTo>
                      <a:pt x="84" y="19"/>
                    </a:lnTo>
                    <a:lnTo>
                      <a:pt x="65" y="19"/>
                    </a:lnTo>
                    <a:lnTo>
                      <a:pt x="65" y="19"/>
                    </a:lnTo>
                    <a:lnTo>
                      <a:pt x="39" y="19"/>
                    </a:lnTo>
                    <a:lnTo>
                      <a:pt x="39" y="65"/>
                    </a:lnTo>
                    <a:lnTo>
                      <a:pt x="71" y="65"/>
                    </a:lnTo>
                    <a:lnTo>
                      <a:pt x="71" y="65"/>
                    </a:lnTo>
                    <a:lnTo>
                      <a:pt x="78" y="65"/>
                    </a:lnTo>
                    <a:lnTo>
                      <a:pt x="84" y="65"/>
                    </a:lnTo>
                    <a:lnTo>
                      <a:pt x="84" y="91"/>
                    </a:lnTo>
                    <a:lnTo>
                      <a:pt x="78" y="91"/>
                    </a:lnTo>
                    <a:lnTo>
                      <a:pt x="78" y="91"/>
                    </a:lnTo>
                    <a:lnTo>
                      <a:pt x="71" y="85"/>
                    </a:lnTo>
                    <a:lnTo>
                      <a:pt x="58" y="85"/>
                    </a:lnTo>
                    <a:lnTo>
                      <a:pt x="39" y="85"/>
                    </a:lnTo>
                    <a:lnTo>
                      <a:pt x="39"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4"/>
              <p:cNvSpPr>
                <a:spLocks/>
              </p:cNvSpPr>
              <p:nvPr/>
            </p:nvSpPr>
            <p:spPr bwMode="auto">
              <a:xfrm>
                <a:off x="-3024187" y="13808075"/>
                <a:ext cx="82550" cy="249238"/>
              </a:xfrm>
              <a:custGeom>
                <a:avLst/>
                <a:gdLst/>
                <a:ahLst/>
                <a:cxnLst>
                  <a:cxn ang="0">
                    <a:pos x="13" y="33"/>
                  </a:cxn>
                  <a:cxn ang="0">
                    <a:pos x="13" y="33"/>
                  </a:cxn>
                  <a:cxn ang="0">
                    <a:pos x="13" y="13"/>
                  </a:cxn>
                  <a:cxn ang="0">
                    <a:pos x="7" y="7"/>
                  </a:cxn>
                  <a:cxn ang="0">
                    <a:pos x="0" y="0"/>
                  </a:cxn>
                  <a:cxn ang="0">
                    <a:pos x="0" y="0"/>
                  </a:cxn>
                  <a:cxn ang="0">
                    <a:pos x="52" y="0"/>
                  </a:cxn>
                  <a:cxn ang="0">
                    <a:pos x="52" y="0"/>
                  </a:cxn>
                  <a:cxn ang="0">
                    <a:pos x="52" y="0"/>
                  </a:cxn>
                  <a:cxn ang="0">
                    <a:pos x="39" y="7"/>
                  </a:cxn>
                  <a:cxn ang="0">
                    <a:pos x="39" y="13"/>
                  </a:cxn>
                  <a:cxn ang="0">
                    <a:pos x="39" y="33"/>
                  </a:cxn>
                  <a:cxn ang="0">
                    <a:pos x="39" y="118"/>
                  </a:cxn>
                  <a:cxn ang="0">
                    <a:pos x="39" y="118"/>
                  </a:cxn>
                  <a:cxn ang="0">
                    <a:pos x="39" y="137"/>
                  </a:cxn>
                  <a:cxn ang="0">
                    <a:pos x="39" y="150"/>
                  </a:cxn>
                  <a:cxn ang="0">
                    <a:pos x="52" y="150"/>
                  </a:cxn>
                  <a:cxn ang="0">
                    <a:pos x="52" y="157"/>
                  </a:cxn>
                  <a:cxn ang="0">
                    <a:pos x="0" y="157"/>
                  </a:cxn>
                  <a:cxn ang="0">
                    <a:pos x="0" y="150"/>
                  </a:cxn>
                  <a:cxn ang="0">
                    <a:pos x="0" y="150"/>
                  </a:cxn>
                  <a:cxn ang="0">
                    <a:pos x="7" y="150"/>
                  </a:cxn>
                  <a:cxn ang="0">
                    <a:pos x="13" y="137"/>
                  </a:cxn>
                  <a:cxn ang="0">
                    <a:pos x="13" y="118"/>
                  </a:cxn>
                  <a:cxn ang="0">
                    <a:pos x="13" y="33"/>
                  </a:cxn>
                </a:cxnLst>
                <a:rect l="0" t="0" r="r" b="b"/>
                <a:pathLst>
                  <a:path w="52" h="157">
                    <a:moveTo>
                      <a:pt x="13" y="33"/>
                    </a:moveTo>
                    <a:lnTo>
                      <a:pt x="13" y="33"/>
                    </a:lnTo>
                    <a:lnTo>
                      <a:pt x="13" y="13"/>
                    </a:lnTo>
                    <a:lnTo>
                      <a:pt x="7" y="7"/>
                    </a:lnTo>
                    <a:lnTo>
                      <a:pt x="0" y="0"/>
                    </a:lnTo>
                    <a:lnTo>
                      <a:pt x="0" y="0"/>
                    </a:lnTo>
                    <a:lnTo>
                      <a:pt x="52" y="0"/>
                    </a:lnTo>
                    <a:lnTo>
                      <a:pt x="52" y="0"/>
                    </a:lnTo>
                    <a:lnTo>
                      <a:pt x="52" y="0"/>
                    </a:lnTo>
                    <a:lnTo>
                      <a:pt x="39" y="7"/>
                    </a:lnTo>
                    <a:lnTo>
                      <a:pt x="39" y="13"/>
                    </a:lnTo>
                    <a:lnTo>
                      <a:pt x="39" y="33"/>
                    </a:lnTo>
                    <a:lnTo>
                      <a:pt x="39" y="118"/>
                    </a:lnTo>
                    <a:lnTo>
                      <a:pt x="39" y="118"/>
                    </a:lnTo>
                    <a:lnTo>
                      <a:pt x="39" y="137"/>
                    </a:lnTo>
                    <a:lnTo>
                      <a:pt x="39" y="150"/>
                    </a:lnTo>
                    <a:lnTo>
                      <a:pt x="52" y="150"/>
                    </a:lnTo>
                    <a:lnTo>
                      <a:pt x="52" y="157"/>
                    </a:lnTo>
                    <a:lnTo>
                      <a:pt x="0" y="157"/>
                    </a:lnTo>
                    <a:lnTo>
                      <a:pt x="0" y="150"/>
                    </a:lnTo>
                    <a:lnTo>
                      <a:pt x="0" y="150"/>
                    </a:lnTo>
                    <a:lnTo>
                      <a:pt x="7" y="150"/>
                    </a:lnTo>
                    <a:lnTo>
                      <a:pt x="13" y="137"/>
                    </a:lnTo>
                    <a:lnTo>
                      <a:pt x="13" y="118"/>
                    </a:lnTo>
                    <a:lnTo>
                      <a:pt x="13"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5"/>
              <p:cNvSpPr>
                <a:spLocks/>
              </p:cNvSpPr>
              <p:nvPr/>
            </p:nvSpPr>
            <p:spPr bwMode="auto">
              <a:xfrm>
                <a:off x="-2921000" y="13808075"/>
                <a:ext cx="269875" cy="258763"/>
              </a:xfrm>
              <a:custGeom>
                <a:avLst/>
                <a:gdLst/>
                <a:ahLst/>
                <a:cxnLst>
                  <a:cxn ang="0">
                    <a:pos x="33" y="124"/>
                  </a:cxn>
                  <a:cxn ang="0">
                    <a:pos x="33" y="124"/>
                  </a:cxn>
                  <a:cxn ang="0">
                    <a:pos x="33" y="144"/>
                  </a:cxn>
                  <a:cxn ang="0">
                    <a:pos x="46" y="150"/>
                  </a:cxn>
                  <a:cxn ang="0">
                    <a:pos x="46" y="157"/>
                  </a:cxn>
                  <a:cxn ang="0">
                    <a:pos x="0" y="157"/>
                  </a:cxn>
                  <a:cxn ang="0">
                    <a:pos x="0" y="150"/>
                  </a:cxn>
                  <a:cxn ang="0">
                    <a:pos x="0" y="150"/>
                  </a:cxn>
                  <a:cxn ang="0">
                    <a:pos x="13" y="144"/>
                  </a:cxn>
                  <a:cxn ang="0">
                    <a:pos x="13" y="124"/>
                  </a:cxn>
                  <a:cxn ang="0">
                    <a:pos x="13" y="26"/>
                  </a:cxn>
                  <a:cxn ang="0">
                    <a:pos x="13" y="26"/>
                  </a:cxn>
                  <a:cxn ang="0">
                    <a:pos x="13" y="13"/>
                  </a:cxn>
                  <a:cxn ang="0">
                    <a:pos x="0" y="0"/>
                  </a:cxn>
                  <a:cxn ang="0">
                    <a:pos x="0" y="0"/>
                  </a:cxn>
                  <a:cxn ang="0">
                    <a:pos x="40" y="0"/>
                  </a:cxn>
                  <a:cxn ang="0">
                    <a:pos x="40" y="0"/>
                  </a:cxn>
                  <a:cxn ang="0">
                    <a:pos x="40" y="0"/>
                  </a:cxn>
                  <a:cxn ang="0">
                    <a:pos x="40" y="7"/>
                  </a:cxn>
                  <a:cxn ang="0">
                    <a:pos x="46" y="7"/>
                  </a:cxn>
                  <a:cxn ang="0">
                    <a:pos x="137" y="118"/>
                  </a:cxn>
                  <a:cxn ang="0">
                    <a:pos x="137" y="26"/>
                  </a:cxn>
                  <a:cxn ang="0">
                    <a:pos x="137" y="26"/>
                  </a:cxn>
                  <a:cxn ang="0">
                    <a:pos x="137" y="13"/>
                  </a:cxn>
                  <a:cxn ang="0">
                    <a:pos x="124" y="0"/>
                  </a:cxn>
                  <a:cxn ang="0">
                    <a:pos x="124" y="0"/>
                  </a:cxn>
                  <a:cxn ang="0">
                    <a:pos x="170" y="0"/>
                  </a:cxn>
                  <a:cxn ang="0">
                    <a:pos x="170" y="0"/>
                  </a:cxn>
                  <a:cxn ang="0">
                    <a:pos x="170" y="0"/>
                  </a:cxn>
                  <a:cxn ang="0">
                    <a:pos x="157" y="13"/>
                  </a:cxn>
                  <a:cxn ang="0">
                    <a:pos x="157" y="26"/>
                  </a:cxn>
                  <a:cxn ang="0">
                    <a:pos x="157" y="163"/>
                  </a:cxn>
                  <a:cxn ang="0">
                    <a:pos x="157" y="163"/>
                  </a:cxn>
                  <a:cxn ang="0">
                    <a:pos x="137" y="150"/>
                  </a:cxn>
                  <a:cxn ang="0">
                    <a:pos x="118" y="137"/>
                  </a:cxn>
                  <a:cxn ang="0">
                    <a:pos x="33" y="33"/>
                  </a:cxn>
                  <a:cxn ang="0">
                    <a:pos x="33" y="124"/>
                  </a:cxn>
                </a:cxnLst>
                <a:rect l="0" t="0" r="r" b="b"/>
                <a:pathLst>
                  <a:path w="170" h="163">
                    <a:moveTo>
                      <a:pt x="33" y="124"/>
                    </a:moveTo>
                    <a:lnTo>
                      <a:pt x="33" y="124"/>
                    </a:lnTo>
                    <a:lnTo>
                      <a:pt x="33" y="144"/>
                    </a:lnTo>
                    <a:lnTo>
                      <a:pt x="46" y="150"/>
                    </a:lnTo>
                    <a:lnTo>
                      <a:pt x="46" y="157"/>
                    </a:lnTo>
                    <a:lnTo>
                      <a:pt x="0" y="157"/>
                    </a:lnTo>
                    <a:lnTo>
                      <a:pt x="0" y="150"/>
                    </a:lnTo>
                    <a:lnTo>
                      <a:pt x="0" y="150"/>
                    </a:lnTo>
                    <a:lnTo>
                      <a:pt x="13" y="144"/>
                    </a:lnTo>
                    <a:lnTo>
                      <a:pt x="13" y="124"/>
                    </a:lnTo>
                    <a:lnTo>
                      <a:pt x="13" y="26"/>
                    </a:lnTo>
                    <a:lnTo>
                      <a:pt x="13" y="26"/>
                    </a:lnTo>
                    <a:lnTo>
                      <a:pt x="13" y="13"/>
                    </a:lnTo>
                    <a:lnTo>
                      <a:pt x="0" y="0"/>
                    </a:lnTo>
                    <a:lnTo>
                      <a:pt x="0" y="0"/>
                    </a:lnTo>
                    <a:lnTo>
                      <a:pt x="40" y="0"/>
                    </a:lnTo>
                    <a:lnTo>
                      <a:pt x="40" y="0"/>
                    </a:lnTo>
                    <a:lnTo>
                      <a:pt x="40" y="0"/>
                    </a:lnTo>
                    <a:lnTo>
                      <a:pt x="40" y="7"/>
                    </a:lnTo>
                    <a:lnTo>
                      <a:pt x="46" y="7"/>
                    </a:lnTo>
                    <a:lnTo>
                      <a:pt x="137" y="118"/>
                    </a:lnTo>
                    <a:lnTo>
                      <a:pt x="137" y="26"/>
                    </a:lnTo>
                    <a:lnTo>
                      <a:pt x="137" y="26"/>
                    </a:lnTo>
                    <a:lnTo>
                      <a:pt x="137" y="13"/>
                    </a:lnTo>
                    <a:lnTo>
                      <a:pt x="124" y="0"/>
                    </a:lnTo>
                    <a:lnTo>
                      <a:pt x="124" y="0"/>
                    </a:lnTo>
                    <a:lnTo>
                      <a:pt x="170" y="0"/>
                    </a:lnTo>
                    <a:lnTo>
                      <a:pt x="170" y="0"/>
                    </a:lnTo>
                    <a:lnTo>
                      <a:pt x="170" y="0"/>
                    </a:lnTo>
                    <a:lnTo>
                      <a:pt x="157" y="13"/>
                    </a:lnTo>
                    <a:lnTo>
                      <a:pt x="157" y="26"/>
                    </a:lnTo>
                    <a:lnTo>
                      <a:pt x="157" y="163"/>
                    </a:lnTo>
                    <a:lnTo>
                      <a:pt x="157" y="163"/>
                    </a:lnTo>
                    <a:lnTo>
                      <a:pt x="137" y="150"/>
                    </a:lnTo>
                    <a:lnTo>
                      <a:pt x="118" y="137"/>
                    </a:lnTo>
                    <a:lnTo>
                      <a:pt x="33" y="33"/>
                    </a:lnTo>
                    <a:lnTo>
                      <a:pt x="33"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6"/>
              <p:cNvSpPr>
                <a:spLocks/>
              </p:cNvSpPr>
              <p:nvPr/>
            </p:nvSpPr>
            <p:spPr bwMode="auto">
              <a:xfrm>
                <a:off x="-2630487" y="13798550"/>
                <a:ext cx="217488" cy="258763"/>
              </a:xfrm>
              <a:custGeom>
                <a:avLst/>
                <a:gdLst/>
                <a:ahLst/>
                <a:cxnLst>
                  <a:cxn ang="0">
                    <a:pos x="85" y="130"/>
                  </a:cxn>
                  <a:cxn ang="0">
                    <a:pos x="85" y="130"/>
                  </a:cxn>
                  <a:cxn ang="0">
                    <a:pos x="85" y="150"/>
                  </a:cxn>
                  <a:cxn ang="0">
                    <a:pos x="98" y="156"/>
                  </a:cxn>
                  <a:cxn ang="0">
                    <a:pos x="98" y="163"/>
                  </a:cxn>
                  <a:cxn ang="0">
                    <a:pos x="46" y="163"/>
                  </a:cxn>
                  <a:cxn ang="0">
                    <a:pos x="46" y="156"/>
                  </a:cxn>
                  <a:cxn ang="0">
                    <a:pos x="46" y="156"/>
                  </a:cxn>
                  <a:cxn ang="0">
                    <a:pos x="52" y="156"/>
                  </a:cxn>
                  <a:cxn ang="0">
                    <a:pos x="52" y="143"/>
                  </a:cxn>
                  <a:cxn ang="0">
                    <a:pos x="59" y="124"/>
                  </a:cxn>
                  <a:cxn ang="0">
                    <a:pos x="59" y="19"/>
                  </a:cxn>
                  <a:cxn ang="0">
                    <a:pos x="33" y="19"/>
                  </a:cxn>
                  <a:cxn ang="0">
                    <a:pos x="33" y="19"/>
                  </a:cxn>
                  <a:cxn ang="0">
                    <a:pos x="20" y="26"/>
                  </a:cxn>
                  <a:cxn ang="0">
                    <a:pos x="0" y="32"/>
                  </a:cxn>
                  <a:cxn ang="0">
                    <a:pos x="0" y="32"/>
                  </a:cxn>
                  <a:cxn ang="0">
                    <a:pos x="13" y="0"/>
                  </a:cxn>
                  <a:cxn ang="0">
                    <a:pos x="13" y="0"/>
                  </a:cxn>
                  <a:cxn ang="0">
                    <a:pos x="13" y="0"/>
                  </a:cxn>
                  <a:cxn ang="0">
                    <a:pos x="20" y="6"/>
                  </a:cxn>
                  <a:cxn ang="0">
                    <a:pos x="124" y="6"/>
                  </a:cxn>
                  <a:cxn ang="0">
                    <a:pos x="124" y="6"/>
                  </a:cxn>
                  <a:cxn ang="0">
                    <a:pos x="137" y="0"/>
                  </a:cxn>
                  <a:cxn ang="0">
                    <a:pos x="137" y="0"/>
                  </a:cxn>
                  <a:cxn ang="0">
                    <a:pos x="131" y="32"/>
                  </a:cxn>
                  <a:cxn ang="0">
                    <a:pos x="131" y="32"/>
                  </a:cxn>
                  <a:cxn ang="0">
                    <a:pos x="131" y="32"/>
                  </a:cxn>
                  <a:cxn ang="0">
                    <a:pos x="118" y="26"/>
                  </a:cxn>
                  <a:cxn ang="0">
                    <a:pos x="105" y="19"/>
                  </a:cxn>
                  <a:cxn ang="0">
                    <a:pos x="85" y="19"/>
                  </a:cxn>
                  <a:cxn ang="0">
                    <a:pos x="85" y="130"/>
                  </a:cxn>
                </a:cxnLst>
                <a:rect l="0" t="0" r="r" b="b"/>
                <a:pathLst>
                  <a:path w="137" h="163">
                    <a:moveTo>
                      <a:pt x="85" y="130"/>
                    </a:moveTo>
                    <a:lnTo>
                      <a:pt x="85" y="130"/>
                    </a:lnTo>
                    <a:lnTo>
                      <a:pt x="85" y="150"/>
                    </a:lnTo>
                    <a:lnTo>
                      <a:pt x="98" y="156"/>
                    </a:lnTo>
                    <a:lnTo>
                      <a:pt x="98" y="163"/>
                    </a:lnTo>
                    <a:lnTo>
                      <a:pt x="46" y="163"/>
                    </a:lnTo>
                    <a:lnTo>
                      <a:pt x="46" y="156"/>
                    </a:lnTo>
                    <a:lnTo>
                      <a:pt x="46" y="156"/>
                    </a:lnTo>
                    <a:lnTo>
                      <a:pt x="52" y="156"/>
                    </a:lnTo>
                    <a:lnTo>
                      <a:pt x="52" y="143"/>
                    </a:lnTo>
                    <a:lnTo>
                      <a:pt x="59" y="124"/>
                    </a:lnTo>
                    <a:lnTo>
                      <a:pt x="59" y="19"/>
                    </a:lnTo>
                    <a:lnTo>
                      <a:pt x="33" y="19"/>
                    </a:lnTo>
                    <a:lnTo>
                      <a:pt x="33" y="19"/>
                    </a:lnTo>
                    <a:lnTo>
                      <a:pt x="20" y="26"/>
                    </a:lnTo>
                    <a:lnTo>
                      <a:pt x="0" y="32"/>
                    </a:lnTo>
                    <a:lnTo>
                      <a:pt x="0" y="32"/>
                    </a:lnTo>
                    <a:lnTo>
                      <a:pt x="13" y="0"/>
                    </a:lnTo>
                    <a:lnTo>
                      <a:pt x="13" y="0"/>
                    </a:lnTo>
                    <a:lnTo>
                      <a:pt x="13" y="0"/>
                    </a:lnTo>
                    <a:lnTo>
                      <a:pt x="20" y="6"/>
                    </a:lnTo>
                    <a:lnTo>
                      <a:pt x="124" y="6"/>
                    </a:lnTo>
                    <a:lnTo>
                      <a:pt x="124" y="6"/>
                    </a:lnTo>
                    <a:lnTo>
                      <a:pt x="137" y="0"/>
                    </a:lnTo>
                    <a:lnTo>
                      <a:pt x="137" y="0"/>
                    </a:lnTo>
                    <a:lnTo>
                      <a:pt x="131" y="32"/>
                    </a:lnTo>
                    <a:lnTo>
                      <a:pt x="131" y="32"/>
                    </a:lnTo>
                    <a:lnTo>
                      <a:pt x="131" y="32"/>
                    </a:lnTo>
                    <a:lnTo>
                      <a:pt x="118" y="26"/>
                    </a:lnTo>
                    <a:lnTo>
                      <a:pt x="105" y="19"/>
                    </a:lnTo>
                    <a:lnTo>
                      <a:pt x="85" y="19"/>
                    </a:lnTo>
                    <a:lnTo>
                      <a:pt x="85"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37"/>
              <p:cNvSpPr>
                <a:spLocks/>
              </p:cNvSpPr>
              <p:nvPr/>
            </p:nvSpPr>
            <p:spPr bwMode="auto">
              <a:xfrm>
                <a:off x="-2381250" y="13798550"/>
                <a:ext cx="196850" cy="258763"/>
              </a:xfrm>
              <a:custGeom>
                <a:avLst/>
                <a:gdLst/>
                <a:ahLst/>
                <a:cxnLst>
                  <a:cxn ang="0">
                    <a:pos x="39" y="143"/>
                  </a:cxn>
                  <a:cxn ang="0">
                    <a:pos x="72" y="143"/>
                  </a:cxn>
                  <a:cxn ang="0">
                    <a:pos x="72" y="143"/>
                  </a:cxn>
                  <a:cxn ang="0">
                    <a:pos x="98" y="143"/>
                  </a:cxn>
                  <a:cxn ang="0">
                    <a:pos x="117" y="130"/>
                  </a:cxn>
                  <a:cxn ang="0">
                    <a:pos x="124" y="130"/>
                  </a:cxn>
                  <a:cxn ang="0">
                    <a:pos x="111" y="163"/>
                  </a:cxn>
                  <a:cxn ang="0">
                    <a:pos x="0" y="163"/>
                  </a:cxn>
                  <a:cxn ang="0">
                    <a:pos x="0" y="156"/>
                  </a:cxn>
                  <a:cxn ang="0">
                    <a:pos x="0" y="156"/>
                  </a:cxn>
                  <a:cxn ang="0">
                    <a:pos x="6" y="156"/>
                  </a:cxn>
                  <a:cxn ang="0">
                    <a:pos x="13" y="143"/>
                  </a:cxn>
                  <a:cxn ang="0">
                    <a:pos x="13" y="130"/>
                  </a:cxn>
                  <a:cxn ang="0">
                    <a:pos x="13" y="39"/>
                  </a:cxn>
                  <a:cxn ang="0">
                    <a:pos x="13" y="39"/>
                  </a:cxn>
                  <a:cxn ang="0">
                    <a:pos x="13" y="19"/>
                  </a:cxn>
                  <a:cxn ang="0">
                    <a:pos x="6" y="13"/>
                  </a:cxn>
                  <a:cxn ang="0">
                    <a:pos x="0" y="6"/>
                  </a:cxn>
                  <a:cxn ang="0">
                    <a:pos x="0" y="6"/>
                  </a:cxn>
                  <a:cxn ang="0">
                    <a:pos x="85" y="6"/>
                  </a:cxn>
                  <a:cxn ang="0">
                    <a:pos x="85" y="6"/>
                  </a:cxn>
                  <a:cxn ang="0">
                    <a:pos x="98" y="0"/>
                  </a:cxn>
                  <a:cxn ang="0">
                    <a:pos x="98" y="0"/>
                  </a:cxn>
                  <a:cxn ang="0">
                    <a:pos x="98" y="32"/>
                  </a:cxn>
                  <a:cxn ang="0">
                    <a:pos x="98" y="32"/>
                  </a:cxn>
                  <a:cxn ang="0">
                    <a:pos x="98" y="32"/>
                  </a:cxn>
                  <a:cxn ang="0">
                    <a:pos x="85" y="26"/>
                  </a:cxn>
                  <a:cxn ang="0">
                    <a:pos x="65" y="19"/>
                  </a:cxn>
                  <a:cxn ang="0">
                    <a:pos x="65" y="19"/>
                  </a:cxn>
                  <a:cxn ang="0">
                    <a:pos x="39" y="26"/>
                  </a:cxn>
                  <a:cxn ang="0">
                    <a:pos x="39" y="65"/>
                  </a:cxn>
                  <a:cxn ang="0">
                    <a:pos x="72" y="65"/>
                  </a:cxn>
                  <a:cxn ang="0">
                    <a:pos x="72" y="65"/>
                  </a:cxn>
                  <a:cxn ang="0">
                    <a:pos x="85" y="65"/>
                  </a:cxn>
                  <a:cxn ang="0">
                    <a:pos x="85" y="65"/>
                  </a:cxn>
                  <a:cxn ang="0">
                    <a:pos x="85" y="91"/>
                  </a:cxn>
                  <a:cxn ang="0">
                    <a:pos x="85" y="91"/>
                  </a:cxn>
                  <a:cxn ang="0">
                    <a:pos x="85" y="91"/>
                  </a:cxn>
                  <a:cxn ang="0">
                    <a:pos x="72" y="84"/>
                  </a:cxn>
                  <a:cxn ang="0">
                    <a:pos x="58" y="84"/>
                  </a:cxn>
                  <a:cxn ang="0">
                    <a:pos x="39" y="84"/>
                  </a:cxn>
                  <a:cxn ang="0">
                    <a:pos x="39" y="143"/>
                  </a:cxn>
                </a:cxnLst>
                <a:rect l="0" t="0" r="r" b="b"/>
                <a:pathLst>
                  <a:path w="124" h="163">
                    <a:moveTo>
                      <a:pt x="39" y="143"/>
                    </a:moveTo>
                    <a:lnTo>
                      <a:pt x="72" y="143"/>
                    </a:lnTo>
                    <a:lnTo>
                      <a:pt x="72" y="143"/>
                    </a:lnTo>
                    <a:lnTo>
                      <a:pt x="98" y="143"/>
                    </a:lnTo>
                    <a:lnTo>
                      <a:pt x="117" y="130"/>
                    </a:lnTo>
                    <a:lnTo>
                      <a:pt x="124" y="130"/>
                    </a:lnTo>
                    <a:lnTo>
                      <a:pt x="111" y="163"/>
                    </a:lnTo>
                    <a:lnTo>
                      <a:pt x="0" y="163"/>
                    </a:lnTo>
                    <a:lnTo>
                      <a:pt x="0" y="156"/>
                    </a:lnTo>
                    <a:lnTo>
                      <a:pt x="0" y="156"/>
                    </a:lnTo>
                    <a:lnTo>
                      <a:pt x="6" y="156"/>
                    </a:lnTo>
                    <a:lnTo>
                      <a:pt x="13" y="143"/>
                    </a:lnTo>
                    <a:lnTo>
                      <a:pt x="13" y="130"/>
                    </a:lnTo>
                    <a:lnTo>
                      <a:pt x="13" y="39"/>
                    </a:lnTo>
                    <a:lnTo>
                      <a:pt x="13" y="39"/>
                    </a:lnTo>
                    <a:lnTo>
                      <a:pt x="13" y="19"/>
                    </a:lnTo>
                    <a:lnTo>
                      <a:pt x="6" y="13"/>
                    </a:lnTo>
                    <a:lnTo>
                      <a:pt x="0" y="6"/>
                    </a:lnTo>
                    <a:lnTo>
                      <a:pt x="0" y="6"/>
                    </a:lnTo>
                    <a:lnTo>
                      <a:pt x="85" y="6"/>
                    </a:lnTo>
                    <a:lnTo>
                      <a:pt x="85" y="6"/>
                    </a:lnTo>
                    <a:lnTo>
                      <a:pt x="98" y="0"/>
                    </a:lnTo>
                    <a:lnTo>
                      <a:pt x="98" y="0"/>
                    </a:lnTo>
                    <a:lnTo>
                      <a:pt x="98" y="32"/>
                    </a:lnTo>
                    <a:lnTo>
                      <a:pt x="98" y="32"/>
                    </a:lnTo>
                    <a:lnTo>
                      <a:pt x="98" y="32"/>
                    </a:lnTo>
                    <a:lnTo>
                      <a:pt x="85" y="26"/>
                    </a:lnTo>
                    <a:lnTo>
                      <a:pt x="65" y="19"/>
                    </a:lnTo>
                    <a:lnTo>
                      <a:pt x="65" y="19"/>
                    </a:lnTo>
                    <a:lnTo>
                      <a:pt x="39" y="26"/>
                    </a:lnTo>
                    <a:lnTo>
                      <a:pt x="39" y="65"/>
                    </a:lnTo>
                    <a:lnTo>
                      <a:pt x="72" y="65"/>
                    </a:lnTo>
                    <a:lnTo>
                      <a:pt x="72" y="65"/>
                    </a:lnTo>
                    <a:lnTo>
                      <a:pt x="85" y="65"/>
                    </a:lnTo>
                    <a:lnTo>
                      <a:pt x="85" y="65"/>
                    </a:lnTo>
                    <a:lnTo>
                      <a:pt x="85" y="91"/>
                    </a:lnTo>
                    <a:lnTo>
                      <a:pt x="85" y="91"/>
                    </a:lnTo>
                    <a:lnTo>
                      <a:pt x="85" y="91"/>
                    </a:lnTo>
                    <a:lnTo>
                      <a:pt x="72" y="84"/>
                    </a:lnTo>
                    <a:lnTo>
                      <a:pt x="58" y="84"/>
                    </a:lnTo>
                    <a:lnTo>
                      <a:pt x="39" y="84"/>
                    </a:lnTo>
                    <a:lnTo>
                      <a:pt x="39" y="1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38"/>
              <p:cNvSpPr>
                <a:spLocks/>
              </p:cNvSpPr>
              <p:nvPr/>
            </p:nvSpPr>
            <p:spPr bwMode="auto">
              <a:xfrm>
                <a:off x="-2174875" y="13798550"/>
                <a:ext cx="258763" cy="258763"/>
              </a:xfrm>
              <a:custGeom>
                <a:avLst/>
                <a:gdLst/>
                <a:ahLst/>
                <a:cxnLst>
                  <a:cxn ang="0">
                    <a:pos x="144" y="32"/>
                  </a:cxn>
                  <a:cxn ang="0">
                    <a:pos x="144" y="32"/>
                  </a:cxn>
                  <a:cxn ang="0">
                    <a:pos x="144" y="32"/>
                  </a:cxn>
                  <a:cxn ang="0">
                    <a:pos x="124" y="19"/>
                  </a:cxn>
                  <a:cxn ang="0">
                    <a:pos x="98" y="19"/>
                  </a:cxn>
                  <a:cxn ang="0">
                    <a:pos x="98" y="19"/>
                  </a:cxn>
                  <a:cxn ang="0">
                    <a:pos x="72" y="19"/>
                  </a:cxn>
                  <a:cxn ang="0">
                    <a:pos x="46" y="32"/>
                  </a:cxn>
                  <a:cxn ang="0">
                    <a:pos x="33" y="52"/>
                  </a:cxn>
                  <a:cxn ang="0">
                    <a:pos x="26" y="78"/>
                  </a:cxn>
                  <a:cxn ang="0">
                    <a:pos x="26" y="78"/>
                  </a:cxn>
                  <a:cxn ang="0">
                    <a:pos x="33" y="104"/>
                  </a:cxn>
                  <a:cxn ang="0">
                    <a:pos x="46" y="130"/>
                  </a:cxn>
                  <a:cxn ang="0">
                    <a:pos x="72" y="143"/>
                  </a:cxn>
                  <a:cxn ang="0">
                    <a:pos x="98" y="150"/>
                  </a:cxn>
                  <a:cxn ang="0">
                    <a:pos x="98" y="150"/>
                  </a:cxn>
                  <a:cxn ang="0">
                    <a:pos x="137" y="143"/>
                  </a:cxn>
                  <a:cxn ang="0">
                    <a:pos x="137" y="111"/>
                  </a:cxn>
                  <a:cxn ang="0">
                    <a:pos x="137" y="111"/>
                  </a:cxn>
                  <a:cxn ang="0">
                    <a:pos x="137" y="91"/>
                  </a:cxn>
                  <a:cxn ang="0">
                    <a:pos x="131" y="84"/>
                  </a:cxn>
                  <a:cxn ang="0">
                    <a:pos x="124" y="84"/>
                  </a:cxn>
                  <a:cxn ang="0">
                    <a:pos x="124" y="78"/>
                  </a:cxn>
                  <a:cxn ang="0">
                    <a:pos x="163" y="78"/>
                  </a:cxn>
                  <a:cxn ang="0">
                    <a:pos x="163" y="84"/>
                  </a:cxn>
                  <a:cxn ang="0">
                    <a:pos x="163" y="84"/>
                  </a:cxn>
                  <a:cxn ang="0">
                    <a:pos x="163" y="91"/>
                  </a:cxn>
                  <a:cxn ang="0">
                    <a:pos x="163" y="143"/>
                  </a:cxn>
                  <a:cxn ang="0">
                    <a:pos x="163" y="143"/>
                  </a:cxn>
                  <a:cxn ang="0">
                    <a:pos x="163" y="156"/>
                  </a:cxn>
                  <a:cxn ang="0">
                    <a:pos x="163" y="156"/>
                  </a:cxn>
                  <a:cxn ang="0">
                    <a:pos x="105" y="163"/>
                  </a:cxn>
                  <a:cxn ang="0">
                    <a:pos x="105" y="163"/>
                  </a:cxn>
                  <a:cxn ang="0">
                    <a:pos x="59" y="156"/>
                  </a:cxn>
                  <a:cxn ang="0">
                    <a:pos x="26" y="143"/>
                  </a:cxn>
                  <a:cxn ang="0">
                    <a:pos x="7" y="117"/>
                  </a:cxn>
                  <a:cxn ang="0">
                    <a:pos x="0" y="84"/>
                  </a:cxn>
                  <a:cxn ang="0">
                    <a:pos x="0" y="84"/>
                  </a:cxn>
                  <a:cxn ang="0">
                    <a:pos x="0" y="65"/>
                  </a:cxn>
                  <a:cxn ang="0">
                    <a:pos x="7" y="52"/>
                  </a:cxn>
                  <a:cxn ang="0">
                    <a:pos x="13" y="32"/>
                  </a:cxn>
                  <a:cxn ang="0">
                    <a:pos x="26" y="26"/>
                  </a:cxn>
                  <a:cxn ang="0">
                    <a:pos x="59" y="6"/>
                  </a:cxn>
                  <a:cxn ang="0">
                    <a:pos x="105" y="0"/>
                  </a:cxn>
                  <a:cxn ang="0">
                    <a:pos x="105" y="0"/>
                  </a:cxn>
                  <a:cxn ang="0">
                    <a:pos x="144" y="6"/>
                  </a:cxn>
                  <a:cxn ang="0">
                    <a:pos x="144" y="32"/>
                  </a:cxn>
                </a:cxnLst>
                <a:rect l="0" t="0" r="r" b="b"/>
                <a:pathLst>
                  <a:path w="163" h="163">
                    <a:moveTo>
                      <a:pt x="144" y="32"/>
                    </a:moveTo>
                    <a:lnTo>
                      <a:pt x="144" y="32"/>
                    </a:lnTo>
                    <a:lnTo>
                      <a:pt x="144" y="32"/>
                    </a:lnTo>
                    <a:lnTo>
                      <a:pt x="124" y="19"/>
                    </a:lnTo>
                    <a:lnTo>
                      <a:pt x="98" y="19"/>
                    </a:lnTo>
                    <a:lnTo>
                      <a:pt x="98" y="19"/>
                    </a:lnTo>
                    <a:lnTo>
                      <a:pt x="72" y="19"/>
                    </a:lnTo>
                    <a:lnTo>
                      <a:pt x="46" y="32"/>
                    </a:lnTo>
                    <a:lnTo>
                      <a:pt x="33" y="52"/>
                    </a:lnTo>
                    <a:lnTo>
                      <a:pt x="26" y="78"/>
                    </a:lnTo>
                    <a:lnTo>
                      <a:pt x="26" y="78"/>
                    </a:lnTo>
                    <a:lnTo>
                      <a:pt x="33" y="104"/>
                    </a:lnTo>
                    <a:lnTo>
                      <a:pt x="46" y="130"/>
                    </a:lnTo>
                    <a:lnTo>
                      <a:pt x="72" y="143"/>
                    </a:lnTo>
                    <a:lnTo>
                      <a:pt x="98" y="150"/>
                    </a:lnTo>
                    <a:lnTo>
                      <a:pt x="98" y="150"/>
                    </a:lnTo>
                    <a:lnTo>
                      <a:pt x="137" y="143"/>
                    </a:lnTo>
                    <a:lnTo>
                      <a:pt x="137" y="111"/>
                    </a:lnTo>
                    <a:lnTo>
                      <a:pt x="137" y="111"/>
                    </a:lnTo>
                    <a:lnTo>
                      <a:pt x="137" y="91"/>
                    </a:lnTo>
                    <a:lnTo>
                      <a:pt x="131" y="84"/>
                    </a:lnTo>
                    <a:lnTo>
                      <a:pt x="124" y="84"/>
                    </a:lnTo>
                    <a:lnTo>
                      <a:pt x="124" y="78"/>
                    </a:lnTo>
                    <a:lnTo>
                      <a:pt x="163" y="78"/>
                    </a:lnTo>
                    <a:lnTo>
                      <a:pt x="163" y="84"/>
                    </a:lnTo>
                    <a:lnTo>
                      <a:pt x="163" y="84"/>
                    </a:lnTo>
                    <a:lnTo>
                      <a:pt x="163" y="91"/>
                    </a:lnTo>
                    <a:lnTo>
                      <a:pt x="163" y="143"/>
                    </a:lnTo>
                    <a:lnTo>
                      <a:pt x="163" y="143"/>
                    </a:lnTo>
                    <a:lnTo>
                      <a:pt x="163" y="156"/>
                    </a:lnTo>
                    <a:lnTo>
                      <a:pt x="163" y="156"/>
                    </a:lnTo>
                    <a:lnTo>
                      <a:pt x="105" y="163"/>
                    </a:lnTo>
                    <a:lnTo>
                      <a:pt x="105" y="163"/>
                    </a:lnTo>
                    <a:lnTo>
                      <a:pt x="59" y="156"/>
                    </a:lnTo>
                    <a:lnTo>
                      <a:pt x="26" y="143"/>
                    </a:lnTo>
                    <a:lnTo>
                      <a:pt x="7" y="117"/>
                    </a:lnTo>
                    <a:lnTo>
                      <a:pt x="0" y="84"/>
                    </a:lnTo>
                    <a:lnTo>
                      <a:pt x="0" y="84"/>
                    </a:lnTo>
                    <a:lnTo>
                      <a:pt x="0" y="65"/>
                    </a:lnTo>
                    <a:lnTo>
                      <a:pt x="7" y="52"/>
                    </a:lnTo>
                    <a:lnTo>
                      <a:pt x="13" y="32"/>
                    </a:lnTo>
                    <a:lnTo>
                      <a:pt x="26" y="26"/>
                    </a:lnTo>
                    <a:lnTo>
                      <a:pt x="59" y="6"/>
                    </a:lnTo>
                    <a:lnTo>
                      <a:pt x="105" y="0"/>
                    </a:lnTo>
                    <a:lnTo>
                      <a:pt x="105" y="0"/>
                    </a:lnTo>
                    <a:lnTo>
                      <a:pt x="144" y="6"/>
                    </a:lnTo>
                    <a:lnTo>
                      <a:pt x="144"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9"/>
              <p:cNvSpPr>
                <a:spLocks/>
              </p:cNvSpPr>
              <p:nvPr/>
            </p:nvSpPr>
            <p:spPr bwMode="auto">
              <a:xfrm>
                <a:off x="-1893887" y="13808075"/>
                <a:ext cx="238125" cy="249238"/>
              </a:xfrm>
              <a:custGeom>
                <a:avLst/>
                <a:gdLst/>
                <a:ahLst/>
                <a:cxnLst>
                  <a:cxn ang="0">
                    <a:pos x="58" y="0"/>
                  </a:cxn>
                  <a:cxn ang="0">
                    <a:pos x="58" y="0"/>
                  </a:cxn>
                  <a:cxn ang="0">
                    <a:pos x="84" y="0"/>
                  </a:cxn>
                  <a:cxn ang="0">
                    <a:pos x="104" y="7"/>
                  </a:cxn>
                  <a:cxn ang="0">
                    <a:pos x="110" y="20"/>
                  </a:cxn>
                  <a:cxn ang="0">
                    <a:pos x="117" y="39"/>
                  </a:cxn>
                  <a:cxn ang="0">
                    <a:pos x="117" y="39"/>
                  </a:cxn>
                  <a:cxn ang="0">
                    <a:pos x="110" y="52"/>
                  </a:cxn>
                  <a:cxn ang="0">
                    <a:pos x="104" y="65"/>
                  </a:cxn>
                  <a:cxn ang="0">
                    <a:pos x="91" y="72"/>
                  </a:cxn>
                  <a:cxn ang="0">
                    <a:pos x="71" y="78"/>
                  </a:cxn>
                  <a:cxn ang="0">
                    <a:pos x="110" y="118"/>
                  </a:cxn>
                  <a:cxn ang="0">
                    <a:pos x="110" y="118"/>
                  </a:cxn>
                  <a:cxn ang="0">
                    <a:pos x="130" y="137"/>
                  </a:cxn>
                  <a:cxn ang="0">
                    <a:pos x="150" y="157"/>
                  </a:cxn>
                  <a:cxn ang="0">
                    <a:pos x="130" y="157"/>
                  </a:cxn>
                  <a:cxn ang="0">
                    <a:pos x="130" y="157"/>
                  </a:cxn>
                  <a:cxn ang="0">
                    <a:pos x="110" y="150"/>
                  </a:cxn>
                  <a:cxn ang="0">
                    <a:pos x="97" y="144"/>
                  </a:cxn>
                  <a:cxn ang="0">
                    <a:pos x="65" y="105"/>
                  </a:cxn>
                  <a:cxn ang="0">
                    <a:pos x="45" y="72"/>
                  </a:cxn>
                  <a:cxn ang="0">
                    <a:pos x="45" y="72"/>
                  </a:cxn>
                  <a:cxn ang="0">
                    <a:pos x="71" y="65"/>
                  </a:cxn>
                  <a:cxn ang="0">
                    <a:pos x="84" y="52"/>
                  </a:cxn>
                  <a:cxn ang="0">
                    <a:pos x="91" y="39"/>
                  </a:cxn>
                  <a:cxn ang="0">
                    <a:pos x="91" y="39"/>
                  </a:cxn>
                  <a:cxn ang="0">
                    <a:pos x="84" y="26"/>
                  </a:cxn>
                  <a:cxn ang="0">
                    <a:pos x="78" y="20"/>
                  </a:cxn>
                  <a:cxn ang="0">
                    <a:pos x="65" y="13"/>
                  </a:cxn>
                  <a:cxn ang="0">
                    <a:pos x="52" y="13"/>
                  </a:cxn>
                  <a:cxn ang="0">
                    <a:pos x="52" y="13"/>
                  </a:cxn>
                  <a:cxn ang="0">
                    <a:pos x="39" y="13"/>
                  </a:cxn>
                  <a:cxn ang="0">
                    <a:pos x="39" y="118"/>
                  </a:cxn>
                  <a:cxn ang="0">
                    <a:pos x="39" y="118"/>
                  </a:cxn>
                  <a:cxn ang="0">
                    <a:pos x="39" y="137"/>
                  </a:cxn>
                  <a:cxn ang="0">
                    <a:pos x="39" y="150"/>
                  </a:cxn>
                  <a:cxn ang="0">
                    <a:pos x="52" y="150"/>
                  </a:cxn>
                  <a:cxn ang="0">
                    <a:pos x="52" y="157"/>
                  </a:cxn>
                  <a:cxn ang="0">
                    <a:pos x="0" y="157"/>
                  </a:cxn>
                  <a:cxn ang="0">
                    <a:pos x="0" y="150"/>
                  </a:cxn>
                  <a:cxn ang="0">
                    <a:pos x="0" y="150"/>
                  </a:cxn>
                  <a:cxn ang="0">
                    <a:pos x="6" y="150"/>
                  </a:cxn>
                  <a:cxn ang="0">
                    <a:pos x="13" y="137"/>
                  </a:cxn>
                  <a:cxn ang="0">
                    <a:pos x="13" y="118"/>
                  </a:cxn>
                  <a:cxn ang="0">
                    <a:pos x="13" y="33"/>
                  </a:cxn>
                  <a:cxn ang="0">
                    <a:pos x="13" y="33"/>
                  </a:cxn>
                  <a:cxn ang="0">
                    <a:pos x="13" y="13"/>
                  </a:cxn>
                  <a:cxn ang="0">
                    <a:pos x="6" y="7"/>
                  </a:cxn>
                  <a:cxn ang="0">
                    <a:pos x="0" y="0"/>
                  </a:cxn>
                  <a:cxn ang="0">
                    <a:pos x="0" y="0"/>
                  </a:cxn>
                  <a:cxn ang="0">
                    <a:pos x="58" y="0"/>
                  </a:cxn>
                </a:cxnLst>
                <a:rect l="0" t="0" r="r" b="b"/>
                <a:pathLst>
                  <a:path w="150" h="157">
                    <a:moveTo>
                      <a:pt x="58" y="0"/>
                    </a:moveTo>
                    <a:lnTo>
                      <a:pt x="58" y="0"/>
                    </a:lnTo>
                    <a:lnTo>
                      <a:pt x="84" y="0"/>
                    </a:lnTo>
                    <a:lnTo>
                      <a:pt x="104" y="7"/>
                    </a:lnTo>
                    <a:lnTo>
                      <a:pt x="110" y="20"/>
                    </a:lnTo>
                    <a:lnTo>
                      <a:pt x="117" y="39"/>
                    </a:lnTo>
                    <a:lnTo>
                      <a:pt x="117" y="39"/>
                    </a:lnTo>
                    <a:lnTo>
                      <a:pt x="110" y="52"/>
                    </a:lnTo>
                    <a:lnTo>
                      <a:pt x="104" y="65"/>
                    </a:lnTo>
                    <a:lnTo>
                      <a:pt x="91" y="72"/>
                    </a:lnTo>
                    <a:lnTo>
                      <a:pt x="71" y="78"/>
                    </a:lnTo>
                    <a:lnTo>
                      <a:pt x="110" y="118"/>
                    </a:lnTo>
                    <a:lnTo>
                      <a:pt x="110" y="118"/>
                    </a:lnTo>
                    <a:lnTo>
                      <a:pt x="130" y="137"/>
                    </a:lnTo>
                    <a:lnTo>
                      <a:pt x="150" y="157"/>
                    </a:lnTo>
                    <a:lnTo>
                      <a:pt x="130" y="157"/>
                    </a:lnTo>
                    <a:lnTo>
                      <a:pt x="130" y="157"/>
                    </a:lnTo>
                    <a:lnTo>
                      <a:pt x="110" y="150"/>
                    </a:lnTo>
                    <a:lnTo>
                      <a:pt x="97" y="144"/>
                    </a:lnTo>
                    <a:lnTo>
                      <a:pt x="65" y="105"/>
                    </a:lnTo>
                    <a:lnTo>
                      <a:pt x="45" y="72"/>
                    </a:lnTo>
                    <a:lnTo>
                      <a:pt x="45" y="72"/>
                    </a:lnTo>
                    <a:lnTo>
                      <a:pt x="71" y="65"/>
                    </a:lnTo>
                    <a:lnTo>
                      <a:pt x="84" y="52"/>
                    </a:lnTo>
                    <a:lnTo>
                      <a:pt x="91" y="39"/>
                    </a:lnTo>
                    <a:lnTo>
                      <a:pt x="91" y="39"/>
                    </a:lnTo>
                    <a:lnTo>
                      <a:pt x="84" y="26"/>
                    </a:lnTo>
                    <a:lnTo>
                      <a:pt x="78" y="20"/>
                    </a:lnTo>
                    <a:lnTo>
                      <a:pt x="65" y="13"/>
                    </a:lnTo>
                    <a:lnTo>
                      <a:pt x="52" y="13"/>
                    </a:lnTo>
                    <a:lnTo>
                      <a:pt x="52" y="13"/>
                    </a:lnTo>
                    <a:lnTo>
                      <a:pt x="39" y="13"/>
                    </a:lnTo>
                    <a:lnTo>
                      <a:pt x="39" y="118"/>
                    </a:lnTo>
                    <a:lnTo>
                      <a:pt x="39" y="118"/>
                    </a:lnTo>
                    <a:lnTo>
                      <a:pt x="39" y="137"/>
                    </a:lnTo>
                    <a:lnTo>
                      <a:pt x="39" y="150"/>
                    </a:lnTo>
                    <a:lnTo>
                      <a:pt x="52" y="150"/>
                    </a:lnTo>
                    <a:lnTo>
                      <a:pt x="52" y="157"/>
                    </a:lnTo>
                    <a:lnTo>
                      <a:pt x="0" y="157"/>
                    </a:lnTo>
                    <a:lnTo>
                      <a:pt x="0" y="150"/>
                    </a:lnTo>
                    <a:lnTo>
                      <a:pt x="0" y="150"/>
                    </a:lnTo>
                    <a:lnTo>
                      <a:pt x="6" y="150"/>
                    </a:lnTo>
                    <a:lnTo>
                      <a:pt x="13" y="137"/>
                    </a:lnTo>
                    <a:lnTo>
                      <a:pt x="13" y="118"/>
                    </a:lnTo>
                    <a:lnTo>
                      <a:pt x="13" y="33"/>
                    </a:lnTo>
                    <a:lnTo>
                      <a:pt x="13" y="33"/>
                    </a:lnTo>
                    <a:lnTo>
                      <a:pt x="13" y="13"/>
                    </a:lnTo>
                    <a:lnTo>
                      <a:pt x="6" y="7"/>
                    </a:lnTo>
                    <a:lnTo>
                      <a:pt x="0" y="0"/>
                    </a:lnTo>
                    <a:lnTo>
                      <a:pt x="0" y="0"/>
                    </a:lnTo>
                    <a:lnTo>
                      <a:pt x="5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40"/>
              <p:cNvSpPr>
                <a:spLocks noEditPoints="1"/>
              </p:cNvSpPr>
              <p:nvPr/>
            </p:nvSpPr>
            <p:spPr bwMode="auto">
              <a:xfrm>
                <a:off x="-1625600" y="13808075"/>
                <a:ext cx="290513" cy="249238"/>
              </a:xfrm>
              <a:custGeom>
                <a:avLst/>
                <a:gdLst/>
                <a:ahLst/>
                <a:cxnLst>
                  <a:cxn ang="0">
                    <a:pos x="111" y="78"/>
                  </a:cxn>
                  <a:cxn ang="0">
                    <a:pos x="59" y="78"/>
                  </a:cxn>
                  <a:cxn ang="0">
                    <a:pos x="85" y="20"/>
                  </a:cxn>
                  <a:cxn ang="0">
                    <a:pos x="111" y="78"/>
                  </a:cxn>
                  <a:cxn ang="0">
                    <a:pos x="118" y="98"/>
                  </a:cxn>
                  <a:cxn ang="0">
                    <a:pos x="131" y="131"/>
                  </a:cxn>
                  <a:cxn ang="0">
                    <a:pos x="131" y="131"/>
                  </a:cxn>
                  <a:cxn ang="0">
                    <a:pos x="137" y="144"/>
                  </a:cxn>
                  <a:cxn ang="0">
                    <a:pos x="131" y="150"/>
                  </a:cxn>
                  <a:cxn ang="0">
                    <a:pos x="131" y="157"/>
                  </a:cxn>
                  <a:cxn ang="0">
                    <a:pos x="183" y="157"/>
                  </a:cxn>
                  <a:cxn ang="0">
                    <a:pos x="183" y="150"/>
                  </a:cxn>
                  <a:cxn ang="0">
                    <a:pos x="183" y="150"/>
                  </a:cxn>
                  <a:cxn ang="0">
                    <a:pos x="163" y="137"/>
                  </a:cxn>
                  <a:cxn ang="0">
                    <a:pos x="157" y="118"/>
                  </a:cxn>
                  <a:cxn ang="0">
                    <a:pos x="105" y="0"/>
                  </a:cxn>
                  <a:cxn ang="0">
                    <a:pos x="65" y="0"/>
                  </a:cxn>
                  <a:cxn ang="0">
                    <a:pos x="65" y="0"/>
                  </a:cxn>
                  <a:cxn ang="0">
                    <a:pos x="65" y="0"/>
                  </a:cxn>
                  <a:cxn ang="0">
                    <a:pos x="72" y="0"/>
                  </a:cxn>
                  <a:cxn ang="0">
                    <a:pos x="72" y="7"/>
                  </a:cxn>
                  <a:cxn ang="0">
                    <a:pos x="65" y="20"/>
                  </a:cxn>
                  <a:cxn ang="0">
                    <a:pos x="26" y="118"/>
                  </a:cxn>
                  <a:cxn ang="0">
                    <a:pos x="26" y="118"/>
                  </a:cxn>
                  <a:cxn ang="0">
                    <a:pos x="13" y="137"/>
                  </a:cxn>
                  <a:cxn ang="0">
                    <a:pos x="0" y="150"/>
                  </a:cxn>
                  <a:cxn ang="0">
                    <a:pos x="0" y="157"/>
                  </a:cxn>
                  <a:cxn ang="0">
                    <a:pos x="46" y="157"/>
                  </a:cxn>
                  <a:cxn ang="0">
                    <a:pos x="46" y="150"/>
                  </a:cxn>
                  <a:cxn ang="0">
                    <a:pos x="46" y="150"/>
                  </a:cxn>
                  <a:cxn ang="0">
                    <a:pos x="39" y="150"/>
                  </a:cxn>
                  <a:cxn ang="0">
                    <a:pos x="39" y="144"/>
                  </a:cxn>
                  <a:cxn ang="0">
                    <a:pos x="39" y="131"/>
                  </a:cxn>
                  <a:cxn ang="0">
                    <a:pos x="52" y="98"/>
                  </a:cxn>
                  <a:cxn ang="0">
                    <a:pos x="118" y="98"/>
                  </a:cxn>
                </a:cxnLst>
                <a:rect l="0" t="0" r="r" b="b"/>
                <a:pathLst>
                  <a:path w="183" h="157">
                    <a:moveTo>
                      <a:pt x="111" y="78"/>
                    </a:moveTo>
                    <a:lnTo>
                      <a:pt x="59" y="78"/>
                    </a:lnTo>
                    <a:lnTo>
                      <a:pt x="85" y="20"/>
                    </a:lnTo>
                    <a:lnTo>
                      <a:pt x="111" y="78"/>
                    </a:lnTo>
                    <a:close/>
                    <a:moveTo>
                      <a:pt x="118" y="98"/>
                    </a:moveTo>
                    <a:lnTo>
                      <a:pt x="131" y="131"/>
                    </a:lnTo>
                    <a:lnTo>
                      <a:pt x="131" y="131"/>
                    </a:lnTo>
                    <a:lnTo>
                      <a:pt x="137" y="144"/>
                    </a:lnTo>
                    <a:lnTo>
                      <a:pt x="131" y="150"/>
                    </a:lnTo>
                    <a:lnTo>
                      <a:pt x="131" y="157"/>
                    </a:lnTo>
                    <a:lnTo>
                      <a:pt x="183" y="157"/>
                    </a:lnTo>
                    <a:lnTo>
                      <a:pt x="183" y="150"/>
                    </a:lnTo>
                    <a:lnTo>
                      <a:pt x="183" y="150"/>
                    </a:lnTo>
                    <a:lnTo>
                      <a:pt x="163" y="137"/>
                    </a:lnTo>
                    <a:lnTo>
                      <a:pt x="157" y="118"/>
                    </a:lnTo>
                    <a:lnTo>
                      <a:pt x="105" y="0"/>
                    </a:lnTo>
                    <a:lnTo>
                      <a:pt x="65" y="0"/>
                    </a:lnTo>
                    <a:lnTo>
                      <a:pt x="65" y="0"/>
                    </a:lnTo>
                    <a:lnTo>
                      <a:pt x="65" y="0"/>
                    </a:lnTo>
                    <a:lnTo>
                      <a:pt x="72" y="0"/>
                    </a:lnTo>
                    <a:lnTo>
                      <a:pt x="72" y="7"/>
                    </a:lnTo>
                    <a:lnTo>
                      <a:pt x="65" y="20"/>
                    </a:lnTo>
                    <a:lnTo>
                      <a:pt x="26" y="118"/>
                    </a:lnTo>
                    <a:lnTo>
                      <a:pt x="26" y="118"/>
                    </a:lnTo>
                    <a:lnTo>
                      <a:pt x="13" y="137"/>
                    </a:lnTo>
                    <a:lnTo>
                      <a:pt x="0" y="150"/>
                    </a:lnTo>
                    <a:lnTo>
                      <a:pt x="0" y="157"/>
                    </a:lnTo>
                    <a:lnTo>
                      <a:pt x="46" y="157"/>
                    </a:lnTo>
                    <a:lnTo>
                      <a:pt x="46" y="150"/>
                    </a:lnTo>
                    <a:lnTo>
                      <a:pt x="46" y="150"/>
                    </a:lnTo>
                    <a:lnTo>
                      <a:pt x="39" y="150"/>
                    </a:lnTo>
                    <a:lnTo>
                      <a:pt x="39" y="144"/>
                    </a:lnTo>
                    <a:lnTo>
                      <a:pt x="39" y="131"/>
                    </a:lnTo>
                    <a:lnTo>
                      <a:pt x="52" y="98"/>
                    </a:lnTo>
                    <a:lnTo>
                      <a:pt x="118"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41"/>
              <p:cNvSpPr>
                <a:spLocks/>
              </p:cNvSpPr>
              <p:nvPr/>
            </p:nvSpPr>
            <p:spPr bwMode="auto">
              <a:xfrm>
                <a:off x="-1376362" y="13798550"/>
                <a:ext cx="217488" cy="258763"/>
              </a:xfrm>
              <a:custGeom>
                <a:avLst/>
                <a:gdLst/>
                <a:ahLst/>
                <a:cxnLst>
                  <a:cxn ang="0">
                    <a:pos x="78" y="130"/>
                  </a:cxn>
                  <a:cxn ang="0">
                    <a:pos x="78" y="130"/>
                  </a:cxn>
                  <a:cxn ang="0">
                    <a:pos x="85" y="150"/>
                  </a:cxn>
                  <a:cxn ang="0">
                    <a:pos x="91" y="156"/>
                  </a:cxn>
                  <a:cxn ang="0">
                    <a:pos x="91" y="163"/>
                  </a:cxn>
                  <a:cxn ang="0">
                    <a:pos x="46" y="163"/>
                  </a:cxn>
                  <a:cxn ang="0">
                    <a:pos x="46" y="156"/>
                  </a:cxn>
                  <a:cxn ang="0">
                    <a:pos x="46" y="156"/>
                  </a:cxn>
                  <a:cxn ang="0">
                    <a:pos x="52" y="156"/>
                  </a:cxn>
                  <a:cxn ang="0">
                    <a:pos x="52" y="143"/>
                  </a:cxn>
                  <a:cxn ang="0">
                    <a:pos x="52" y="124"/>
                  </a:cxn>
                  <a:cxn ang="0">
                    <a:pos x="52" y="19"/>
                  </a:cxn>
                  <a:cxn ang="0">
                    <a:pos x="32" y="19"/>
                  </a:cxn>
                  <a:cxn ang="0">
                    <a:pos x="32" y="19"/>
                  </a:cxn>
                  <a:cxn ang="0">
                    <a:pos x="13" y="26"/>
                  </a:cxn>
                  <a:cxn ang="0">
                    <a:pos x="0" y="32"/>
                  </a:cxn>
                  <a:cxn ang="0">
                    <a:pos x="0" y="32"/>
                  </a:cxn>
                  <a:cxn ang="0">
                    <a:pos x="6" y="0"/>
                  </a:cxn>
                  <a:cxn ang="0">
                    <a:pos x="6" y="0"/>
                  </a:cxn>
                  <a:cxn ang="0">
                    <a:pos x="6" y="0"/>
                  </a:cxn>
                  <a:cxn ang="0">
                    <a:pos x="19" y="6"/>
                  </a:cxn>
                  <a:cxn ang="0">
                    <a:pos x="124" y="6"/>
                  </a:cxn>
                  <a:cxn ang="0">
                    <a:pos x="124" y="6"/>
                  </a:cxn>
                  <a:cxn ang="0">
                    <a:pos x="137" y="0"/>
                  </a:cxn>
                  <a:cxn ang="0">
                    <a:pos x="137" y="0"/>
                  </a:cxn>
                  <a:cxn ang="0">
                    <a:pos x="124" y="32"/>
                  </a:cxn>
                  <a:cxn ang="0">
                    <a:pos x="124" y="32"/>
                  </a:cxn>
                  <a:cxn ang="0">
                    <a:pos x="124" y="32"/>
                  </a:cxn>
                  <a:cxn ang="0">
                    <a:pos x="117" y="26"/>
                  </a:cxn>
                  <a:cxn ang="0">
                    <a:pos x="104" y="19"/>
                  </a:cxn>
                  <a:cxn ang="0">
                    <a:pos x="78" y="19"/>
                  </a:cxn>
                  <a:cxn ang="0">
                    <a:pos x="78" y="130"/>
                  </a:cxn>
                </a:cxnLst>
                <a:rect l="0" t="0" r="r" b="b"/>
                <a:pathLst>
                  <a:path w="137" h="163">
                    <a:moveTo>
                      <a:pt x="78" y="130"/>
                    </a:moveTo>
                    <a:lnTo>
                      <a:pt x="78" y="130"/>
                    </a:lnTo>
                    <a:lnTo>
                      <a:pt x="85" y="150"/>
                    </a:lnTo>
                    <a:lnTo>
                      <a:pt x="91" y="156"/>
                    </a:lnTo>
                    <a:lnTo>
                      <a:pt x="91" y="163"/>
                    </a:lnTo>
                    <a:lnTo>
                      <a:pt x="46" y="163"/>
                    </a:lnTo>
                    <a:lnTo>
                      <a:pt x="46" y="156"/>
                    </a:lnTo>
                    <a:lnTo>
                      <a:pt x="46" y="156"/>
                    </a:lnTo>
                    <a:lnTo>
                      <a:pt x="52" y="156"/>
                    </a:lnTo>
                    <a:lnTo>
                      <a:pt x="52" y="143"/>
                    </a:lnTo>
                    <a:lnTo>
                      <a:pt x="52" y="124"/>
                    </a:lnTo>
                    <a:lnTo>
                      <a:pt x="52" y="19"/>
                    </a:lnTo>
                    <a:lnTo>
                      <a:pt x="32" y="19"/>
                    </a:lnTo>
                    <a:lnTo>
                      <a:pt x="32" y="19"/>
                    </a:lnTo>
                    <a:lnTo>
                      <a:pt x="13" y="26"/>
                    </a:lnTo>
                    <a:lnTo>
                      <a:pt x="0" y="32"/>
                    </a:lnTo>
                    <a:lnTo>
                      <a:pt x="0" y="32"/>
                    </a:lnTo>
                    <a:lnTo>
                      <a:pt x="6" y="0"/>
                    </a:lnTo>
                    <a:lnTo>
                      <a:pt x="6" y="0"/>
                    </a:lnTo>
                    <a:lnTo>
                      <a:pt x="6" y="0"/>
                    </a:lnTo>
                    <a:lnTo>
                      <a:pt x="19" y="6"/>
                    </a:lnTo>
                    <a:lnTo>
                      <a:pt x="124" y="6"/>
                    </a:lnTo>
                    <a:lnTo>
                      <a:pt x="124" y="6"/>
                    </a:lnTo>
                    <a:lnTo>
                      <a:pt x="137" y="0"/>
                    </a:lnTo>
                    <a:lnTo>
                      <a:pt x="137" y="0"/>
                    </a:lnTo>
                    <a:lnTo>
                      <a:pt x="124" y="32"/>
                    </a:lnTo>
                    <a:lnTo>
                      <a:pt x="124" y="32"/>
                    </a:lnTo>
                    <a:lnTo>
                      <a:pt x="124" y="32"/>
                    </a:lnTo>
                    <a:lnTo>
                      <a:pt x="117" y="26"/>
                    </a:lnTo>
                    <a:lnTo>
                      <a:pt x="104" y="19"/>
                    </a:lnTo>
                    <a:lnTo>
                      <a:pt x="78" y="19"/>
                    </a:lnTo>
                    <a:lnTo>
                      <a:pt x="78"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42"/>
              <p:cNvSpPr>
                <a:spLocks/>
              </p:cNvSpPr>
              <p:nvPr/>
            </p:nvSpPr>
            <p:spPr bwMode="auto">
              <a:xfrm>
                <a:off x="-1128712" y="13798550"/>
                <a:ext cx="187325" cy="258763"/>
              </a:xfrm>
              <a:custGeom>
                <a:avLst/>
                <a:gdLst/>
                <a:ahLst/>
                <a:cxnLst>
                  <a:cxn ang="0">
                    <a:pos x="40" y="143"/>
                  </a:cxn>
                  <a:cxn ang="0">
                    <a:pos x="72" y="143"/>
                  </a:cxn>
                  <a:cxn ang="0">
                    <a:pos x="72" y="143"/>
                  </a:cxn>
                  <a:cxn ang="0">
                    <a:pos x="98" y="143"/>
                  </a:cxn>
                  <a:cxn ang="0">
                    <a:pos x="118" y="130"/>
                  </a:cxn>
                  <a:cxn ang="0">
                    <a:pos x="118" y="130"/>
                  </a:cxn>
                  <a:cxn ang="0">
                    <a:pos x="105" y="163"/>
                  </a:cxn>
                  <a:cxn ang="0">
                    <a:pos x="0" y="163"/>
                  </a:cxn>
                  <a:cxn ang="0">
                    <a:pos x="0" y="156"/>
                  </a:cxn>
                  <a:cxn ang="0">
                    <a:pos x="0" y="156"/>
                  </a:cxn>
                  <a:cxn ang="0">
                    <a:pos x="7" y="156"/>
                  </a:cxn>
                  <a:cxn ang="0">
                    <a:pos x="14" y="143"/>
                  </a:cxn>
                  <a:cxn ang="0">
                    <a:pos x="14" y="130"/>
                  </a:cxn>
                  <a:cxn ang="0">
                    <a:pos x="14" y="39"/>
                  </a:cxn>
                  <a:cxn ang="0">
                    <a:pos x="14" y="39"/>
                  </a:cxn>
                  <a:cxn ang="0">
                    <a:pos x="14" y="19"/>
                  </a:cxn>
                  <a:cxn ang="0">
                    <a:pos x="7" y="13"/>
                  </a:cxn>
                  <a:cxn ang="0">
                    <a:pos x="0" y="6"/>
                  </a:cxn>
                  <a:cxn ang="0">
                    <a:pos x="0" y="6"/>
                  </a:cxn>
                  <a:cxn ang="0">
                    <a:pos x="85" y="6"/>
                  </a:cxn>
                  <a:cxn ang="0">
                    <a:pos x="85" y="6"/>
                  </a:cxn>
                  <a:cxn ang="0">
                    <a:pos x="92" y="0"/>
                  </a:cxn>
                  <a:cxn ang="0">
                    <a:pos x="98" y="0"/>
                  </a:cxn>
                  <a:cxn ang="0">
                    <a:pos x="98" y="32"/>
                  </a:cxn>
                  <a:cxn ang="0">
                    <a:pos x="92" y="32"/>
                  </a:cxn>
                  <a:cxn ang="0">
                    <a:pos x="92" y="32"/>
                  </a:cxn>
                  <a:cxn ang="0">
                    <a:pos x="79" y="26"/>
                  </a:cxn>
                  <a:cxn ang="0">
                    <a:pos x="66" y="19"/>
                  </a:cxn>
                  <a:cxn ang="0">
                    <a:pos x="66" y="19"/>
                  </a:cxn>
                  <a:cxn ang="0">
                    <a:pos x="40" y="26"/>
                  </a:cxn>
                  <a:cxn ang="0">
                    <a:pos x="40" y="65"/>
                  </a:cxn>
                  <a:cxn ang="0">
                    <a:pos x="66" y="65"/>
                  </a:cxn>
                  <a:cxn ang="0">
                    <a:pos x="66" y="65"/>
                  </a:cxn>
                  <a:cxn ang="0">
                    <a:pos x="79" y="65"/>
                  </a:cxn>
                  <a:cxn ang="0">
                    <a:pos x="79" y="65"/>
                  </a:cxn>
                  <a:cxn ang="0">
                    <a:pos x="79" y="91"/>
                  </a:cxn>
                  <a:cxn ang="0">
                    <a:pos x="79" y="91"/>
                  </a:cxn>
                  <a:cxn ang="0">
                    <a:pos x="79" y="91"/>
                  </a:cxn>
                  <a:cxn ang="0">
                    <a:pos x="72" y="84"/>
                  </a:cxn>
                  <a:cxn ang="0">
                    <a:pos x="59" y="84"/>
                  </a:cxn>
                  <a:cxn ang="0">
                    <a:pos x="40" y="84"/>
                  </a:cxn>
                  <a:cxn ang="0">
                    <a:pos x="40" y="143"/>
                  </a:cxn>
                </a:cxnLst>
                <a:rect l="0" t="0" r="r" b="b"/>
                <a:pathLst>
                  <a:path w="118" h="163">
                    <a:moveTo>
                      <a:pt x="40" y="143"/>
                    </a:moveTo>
                    <a:lnTo>
                      <a:pt x="72" y="143"/>
                    </a:lnTo>
                    <a:lnTo>
                      <a:pt x="72" y="143"/>
                    </a:lnTo>
                    <a:lnTo>
                      <a:pt x="98" y="143"/>
                    </a:lnTo>
                    <a:lnTo>
                      <a:pt x="118" y="130"/>
                    </a:lnTo>
                    <a:lnTo>
                      <a:pt x="118" y="130"/>
                    </a:lnTo>
                    <a:lnTo>
                      <a:pt x="105" y="163"/>
                    </a:lnTo>
                    <a:lnTo>
                      <a:pt x="0" y="163"/>
                    </a:lnTo>
                    <a:lnTo>
                      <a:pt x="0" y="156"/>
                    </a:lnTo>
                    <a:lnTo>
                      <a:pt x="0" y="156"/>
                    </a:lnTo>
                    <a:lnTo>
                      <a:pt x="7" y="156"/>
                    </a:lnTo>
                    <a:lnTo>
                      <a:pt x="14" y="143"/>
                    </a:lnTo>
                    <a:lnTo>
                      <a:pt x="14" y="130"/>
                    </a:lnTo>
                    <a:lnTo>
                      <a:pt x="14" y="39"/>
                    </a:lnTo>
                    <a:lnTo>
                      <a:pt x="14" y="39"/>
                    </a:lnTo>
                    <a:lnTo>
                      <a:pt x="14" y="19"/>
                    </a:lnTo>
                    <a:lnTo>
                      <a:pt x="7" y="13"/>
                    </a:lnTo>
                    <a:lnTo>
                      <a:pt x="0" y="6"/>
                    </a:lnTo>
                    <a:lnTo>
                      <a:pt x="0" y="6"/>
                    </a:lnTo>
                    <a:lnTo>
                      <a:pt x="85" y="6"/>
                    </a:lnTo>
                    <a:lnTo>
                      <a:pt x="85" y="6"/>
                    </a:lnTo>
                    <a:lnTo>
                      <a:pt x="92" y="0"/>
                    </a:lnTo>
                    <a:lnTo>
                      <a:pt x="98" y="0"/>
                    </a:lnTo>
                    <a:lnTo>
                      <a:pt x="98" y="32"/>
                    </a:lnTo>
                    <a:lnTo>
                      <a:pt x="92" y="32"/>
                    </a:lnTo>
                    <a:lnTo>
                      <a:pt x="92" y="32"/>
                    </a:lnTo>
                    <a:lnTo>
                      <a:pt x="79" y="26"/>
                    </a:lnTo>
                    <a:lnTo>
                      <a:pt x="66" y="19"/>
                    </a:lnTo>
                    <a:lnTo>
                      <a:pt x="66" y="19"/>
                    </a:lnTo>
                    <a:lnTo>
                      <a:pt x="40" y="26"/>
                    </a:lnTo>
                    <a:lnTo>
                      <a:pt x="40" y="65"/>
                    </a:lnTo>
                    <a:lnTo>
                      <a:pt x="66" y="65"/>
                    </a:lnTo>
                    <a:lnTo>
                      <a:pt x="66" y="65"/>
                    </a:lnTo>
                    <a:lnTo>
                      <a:pt x="79" y="65"/>
                    </a:lnTo>
                    <a:lnTo>
                      <a:pt x="79" y="65"/>
                    </a:lnTo>
                    <a:lnTo>
                      <a:pt x="79" y="91"/>
                    </a:lnTo>
                    <a:lnTo>
                      <a:pt x="79" y="91"/>
                    </a:lnTo>
                    <a:lnTo>
                      <a:pt x="79" y="91"/>
                    </a:lnTo>
                    <a:lnTo>
                      <a:pt x="72" y="84"/>
                    </a:lnTo>
                    <a:lnTo>
                      <a:pt x="59" y="84"/>
                    </a:lnTo>
                    <a:lnTo>
                      <a:pt x="40" y="84"/>
                    </a:lnTo>
                    <a:lnTo>
                      <a:pt x="40" y="1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43"/>
              <p:cNvSpPr>
                <a:spLocks noEditPoints="1"/>
              </p:cNvSpPr>
              <p:nvPr/>
            </p:nvSpPr>
            <p:spPr bwMode="auto">
              <a:xfrm>
                <a:off x="-889000" y="13808075"/>
                <a:ext cx="247650" cy="249238"/>
              </a:xfrm>
              <a:custGeom>
                <a:avLst/>
                <a:gdLst/>
                <a:ahLst/>
                <a:cxnLst>
                  <a:cxn ang="0">
                    <a:pos x="39" y="20"/>
                  </a:cxn>
                  <a:cxn ang="0">
                    <a:pos x="39" y="20"/>
                  </a:cxn>
                  <a:cxn ang="0">
                    <a:pos x="58" y="13"/>
                  </a:cxn>
                  <a:cxn ang="0">
                    <a:pos x="58" y="13"/>
                  </a:cxn>
                  <a:cxn ang="0">
                    <a:pos x="91" y="20"/>
                  </a:cxn>
                  <a:cxn ang="0">
                    <a:pos x="111" y="33"/>
                  </a:cxn>
                  <a:cxn ang="0">
                    <a:pos x="124" y="52"/>
                  </a:cxn>
                  <a:cxn ang="0">
                    <a:pos x="130" y="78"/>
                  </a:cxn>
                  <a:cxn ang="0">
                    <a:pos x="130" y="78"/>
                  </a:cxn>
                  <a:cxn ang="0">
                    <a:pos x="124" y="105"/>
                  </a:cxn>
                  <a:cxn ang="0">
                    <a:pos x="104" y="124"/>
                  </a:cxn>
                  <a:cxn ang="0">
                    <a:pos x="84" y="131"/>
                  </a:cxn>
                  <a:cxn ang="0">
                    <a:pos x="58" y="137"/>
                  </a:cxn>
                  <a:cxn ang="0">
                    <a:pos x="58" y="137"/>
                  </a:cxn>
                  <a:cxn ang="0">
                    <a:pos x="39" y="137"/>
                  </a:cxn>
                  <a:cxn ang="0">
                    <a:pos x="39" y="20"/>
                  </a:cxn>
                  <a:cxn ang="0">
                    <a:pos x="13" y="118"/>
                  </a:cxn>
                  <a:cxn ang="0">
                    <a:pos x="13" y="118"/>
                  </a:cxn>
                  <a:cxn ang="0">
                    <a:pos x="13" y="137"/>
                  </a:cxn>
                  <a:cxn ang="0">
                    <a:pos x="6" y="144"/>
                  </a:cxn>
                  <a:cxn ang="0">
                    <a:pos x="0" y="150"/>
                  </a:cxn>
                  <a:cxn ang="0">
                    <a:pos x="0" y="157"/>
                  </a:cxn>
                  <a:cxn ang="0">
                    <a:pos x="58" y="157"/>
                  </a:cxn>
                  <a:cxn ang="0">
                    <a:pos x="58" y="157"/>
                  </a:cxn>
                  <a:cxn ang="0">
                    <a:pos x="104" y="150"/>
                  </a:cxn>
                  <a:cxn ang="0">
                    <a:pos x="130" y="131"/>
                  </a:cxn>
                  <a:cxn ang="0">
                    <a:pos x="150" y="105"/>
                  </a:cxn>
                  <a:cxn ang="0">
                    <a:pos x="156" y="72"/>
                  </a:cxn>
                  <a:cxn ang="0">
                    <a:pos x="156" y="72"/>
                  </a:cxn>
                  <a:cxn ang="0">
                    <a:pos x="150" y="46"/>
                  </a:cxn>
                  <a:cxn ang="0">
                    <a:pos x="130" y="20"/>
                  </a:cxn>
                  <a:cxn ang="0">
                    <a:pos x="104" y="0"/>
                  </a:cxn>
                  <a:cxn ang="0">
                    <a:pos x="65" y="0"/>
                  </a:cxn>
                  <a:cxn ang="0">
                    <a:pos x="0" y="0"/>
                  </a:cxn>
                  <a:cxn ang="0">
                    <a:pos x="0" y="0"/>
                  </a:cxn>
                  <a:cxn ang="0">
                    <a:pos x="0" y="0"/>
                  </a:cxn>
                  <a:cxn ang="0">
                    <a:pos x="6" y="7"/>
                  </a:cxn>
                  <a:cxn ang="0">
                    <a:pos x="13" y="13"/>
                  </a:cxn>
                  <a:cxn ang="0">
                    <a:pos x="13" y="33"/>
                  </a:cxn>
                  <a:cxn ang="0">
                    <a:pos x="13" y="118"/>
                  </a:cxn>
                </a:cxnLst>
                <a:rect l="0" t="0" r="r" b="b"/>
                <a:pathLst>
                  <a:path w="156" h="157">
                    <a:moveTo>
                      <a:pt x="39" y="20"/>
                    </a:moveTo>
                    <a:lnTo>
                      <a:pt x="39" y="20"/>
                    </a:lnTo>
                    <a:lnTo>
                      <a:pt x="58" y="13"/>
                    </a:lnTo>
                    <a:lnTo>
                      <a:pt x="58" y="13"/>
                    </a:lnTo>
                    <a:lnTo>
                      <a:pt x="91" y="20"/>
                    </a:lnTo>
                    <a:lnTo>
                      <a:pt x="111" y="33"/>
                    </a:lnTo>
                    <a:lnTo>
                      <a:pt x="124" y="52"/>
                    </a:lnTo>
                    <a:lnTo>
                      <a:pt x="130" y="78"/>
                    </a:lnTo>
                    <a:lnTo>
                      <a:pt x="130" y="78"/>
                    </a:lnTo>
                    <a:lnTo>
                      <a:pt x="124" y="105"/>
                    </a:lnTo>
                    <a:lnTo>
                      <a:pt x="104" y="124"/>
                    </a:lnTo>
                    <a:lnTo>
                      <a:pt x="84" y="131"/>
                    </a:lnTo>
                    <a:lnTo>
                      <a:pt x="58" y="137"/>
                    </a:lnTo>
                    <a:lnTo>
                      <a:pt x="58" y="137"/>
                    </a:lnTo>
                    <a:lnTo>
                      <a:pt x="39" y="137"/>
                    </a:lnTo>
                    <a:lnTo>
                      <a:pt x="39" y="20"/>
                    </a:lnTo>
                    <a:close/>
                    <a:moveTo>
                      <a:pt x="13" y="118"/>
                    </a:moveTo>
                    <a:lnTo>
                      <a:pt x="13" y="118"/>
                    </a:lnTo>
                    <a:lnTo>
                      <a:pt x="13" y="137"/>
                    </a:lnTo>
                    <a:lnTo>
                      <a:pt x="6" y="144"/>
                    </a:lnTo>
                    <a:lnTo>
                      <a:pt x="0" y="150"/>
                    </a:lnTo>
                    <a:lnTo>
                      <a:pt x="0" y="157"/>
                    </a:lnTo>
                    <a:lnTo>
                      <a:pt x="58" y="157"/>
                    </a:lnTo>
                    <a:lnTo>
                      <a:pt x="58" y="157"/>
                    </a:lnTo>
                    <a:lnTo>
                      <a:pt x="104" y="150"/>
                    </a:lnTo>
                    <a:lnTo>
                      <a:pt x="130" y="131"/>
                    </a:lnTo>
                    <a:lnTo>
                      <a:pt x="150" y="105"/>
                    </a:lnTo>
                    <a:lnTo>
                      <a:pt x="156" y="72"/>
                    </a:lnTo>
                    <a:lnTo>
                      <a:pt x="156" y="72"/>
                    </a:lnTo>
                    <a:lnTo>
                      <a:pt x="150" y="46"/>
                    </a:lnTo>
                    <a:lnTo>
                      <a:pt x="130" y="20"/>
                    </a:lnTo>
                    <a:lnTo>
                      <a:pt x="104" y="0"/>
                    </a:lnTo>
                    <a:lnTo>
                      <a:pt x="65" y="0"/>
                    </a:lnTo>
                    <a:lnTo>
                      <a:pt x="0" y="0"/>
                    </a:lnTo>
                    <a:lnTo>
                      <a:pt x="0" y="0"/>
                    </a:lnTo>
                    <a:lnTo>
                      <a:pt x="0" y="0"/>
                    </a:lnTo>
                    <a:lnTo>
                      <a:pt x="6" y="7"/>
                    </a:lnTo>
                    <a:lnTo>
                      <a:pt x="13" y="13"/>
                    </a:lnTo>
                    <a:lnTo>
                      <a:pt x="13" y="33"/>
                    </a:lnTo>
                    <a:lnTo>
                      <a:pt x="13"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44"/>
              <p:cNvSpPr>
                <a:spLocks/>
              </p:cNvSpPr>
              <p:nvPr/>
            </p:nvSpPr>
            <p:spPr bwMode="auto">
              <a:xfrm>
                <a:off x="-485775" y="13798550"/>
                <a:ext cx="196850" cy="258763"/>
              </a:xfrm>
              <a:custGeom>
                <a:avLst/>
                <a:gdLst/>
                <a:ahLst/>
                <a:cxnLst>
                  <a:cxn ang="0">
                    <a:pos x="111" y="32"/>
                  </a:cxn>
                  <a:cxn ang="0">
                    <a:pos x="111" y="32"/>
                  </a:cxn>
                  <a:cxn ang="0">
                    <a:pos x="92" y="19"/>
                  </a:cxn>
                  <a:cxn ang="0">
                    <a:pos x="72" y="19"/>
                  </a:cxn>
                  <a:cxn ang="0">
                    <a:pos x="72" y="19"/>
                  </a:cxn>
                  <a:cxn ang="0">
                    <a:pos x="46" y="19"/>
                  </a:cxn>
                  <a:cxn ang="0">
                    <a:pos x="39" y="26"/>
                  </a:cxn>
                  <a:cxn ang="0">
                    <a:pos x="33" y="39"/>
                  </a:cxn>
                  <a:cxn ang="0">
                    <a:pos x="33" y="39"/>
                  </a:cxn>
                  <a:cxn ang="0">
                    <a:pos x="39" y="52"/>
                  </a:cxn>
                  <a:cxn ang="0">
                    <a:pos x="52" y="58"/>
                  </a:cxn>
                  <a:cxn ang="0">
                    <a:pos x="78" y="71"/>
                  </a:cxn>
                  <a:cxn ang="0">
                    <a:pos x="111" y="91"/>
                  </a:cxn>
                  <a:cxn ang="0">
                    <a:pos x="124" y="97"/>
                  </a:cxn>
                  <a:cxn ang="0">
                    <a:pos x="124" y="117"/>
                  </a:cxn>
                  <a:cxn ang="0">
                    <a:pos x="124" y="117"/>
                  </a:cxn>
                  <a:cxn ang="0">
                    <a:pos x="118" y="130"/>
                  </a:cxn>
                  <a:cxn ang="0">
                    <a:pos x="105" y="150"/>
                  </a:cxn>
                  <a:cxn ang="0">
                    <a:pos x="85" y="163"/>
                  </a:cxn>
                  <a:cxn ang="0">
                    <a:pos x="59" y="163"/>
                  </a:cxn>
                  <a:cxn ang="0">
                    <a:pos x="59" y="163"/>
                  </a:cxn>
                  <a:cxn ang="0">
                    <a:pos x="33" y="163"/>
                  </a:cxn>
                  <a:cxn ang="0">
                    <a:pos x="7" y="156"/>
                  </a:cxn>
                  <a:cxn ang="0">
                    <a:pos x="0" y="130"/>
                  </a:cxn>
                  <a:cxn ang="0">
                    <a:pos x="0" y="130"/>
                  </a:cxn>
                  <a:cxn ang="0">
                    <a:pos x="26" y="143"/>
                  </a:cxn>
                  <a:cxn ang="0">
                    <a:pos x="59" y="150"/>
                  </a:cxn>
                  <a:cxn ang="0">
                    <a:pos x="59" y="150"/>
                  </a:cxn>
                  <a:cxn ang="0">
                    <a:pos x="85" y="143"/>
                  </a:cxn>
                  <a:cxn ang="0">
                    <a:pos x="92" y="130"/>
                  </a:cxn>
                  <a:cxn ang="0">
                    <a:pos x="98" y="124"/>
                  </a:cxn>
                  <a:cxn ang="0">
                    <a:pos x="98" y="124"/>
                  </a:cxn>
                  <a:cxn ang="0">
                    <a:pos x="92" y="111"/>
                  </a:cxn>
                  <a:cxn ang="0">
                    <a:pos x="78" y="104"/>
                  </a:cxn>
                  <a:cxn ang="0">
                    <a:pos x="52" y="84"/>
                  </a:cxn>
                  <a:cxn ang="0">
                    <a:pos x="20" y="71"/>
                  </a:cxn>
                  <a:cxn ang="0">
                    <a:pos x="13" y="58"/>
                  </a:cxn>
                  <a:cxn ang="0">
                    <a:pos x="7" y="39"/>
                  </a:cxn>
                  <a:cxn ang="0">
                    <a:pos x="7" y="39"/>
                  </a:cxn>
                  <a:cxn ang="0">
                    <a:pos x="13" y="26"/>
                  </a:cxn>
                  <a:cxn ang="0">
                    <a:pos x="26" y="13"/>
                  </a:cxn>
                  <a:cxn ang="0">
                    <a:pos x="46" y="0"/>
                  </a:cxn>
                  <a:cxn ang="0">
                    <a:pos x="72" y="0"/>
                  </a:cxn>
                  <a:cxn ang="0">
                    <a:pos x="72" y="0"/>
                  </a:cxn>
                  <a:cxn ang="0">
                    <a:pos x="111" y="6"/>
                  </a:cxn>
                  <a:cxn ang="0">
                    <a:pos x="111" y="32"/>
                  </a:cxn>
                </a:cxnLst>
                <a:rect l="0" t="0" r="r" b="b"/>
                <a:pathLst>
                  <a:path w="124" h="163">
                    <a:moveTo>
                      <a:pt x="111" y="32"/>
                    </a:moveTo>
                    <a:lnTo>
                      <a:pt x="111" y="32"/>
                    </a:lnTo>
                    <a:lnTo>
                      <a:pt x="92" y="19"/>
                    </a:lnTo>
                    <a:lnTo>
                      <a:pt x="72" y="19"/>
                    </a:lnTo>
                    <a:lnTo>
                      <a:pt x="72" y="19"/>
                    </a:lnTo>
                    <a:lnTo>
                      <a:pt x="46" y="19"/>
                    </a:lnTo>
                    <a:lnTo>
                      <a:pt x="39" y="26"/>
                    </a:lnTo>
                    <a:lnTo>
                      <a:pt x="33" y="39"/>
                    </a:lnTo>
                    <a:lnTo>
                      <a:pt x="33" y="39"/>
                    </a:lnTo>
                    <a:lnTo>
                      <a:pt x="39" y="52"/>
                    </a:lnTo>
                    <a:lnTo>
                      <a:pt x="52" y="58"/>
                    </a:lnTo>
                    <a:lnTo>
                      <a:pt x="78" y="71"/>
                    </a:lnTo>
                    <a:lnTo>
                      <a:pt x="111" y="91"/>
                    </a:lnTo>
                    <a:lnTo>
                      <a:pt x="124" y="97"/>
                    </a:lnTo>
                    <a:lnTo>
                      <a:pt x="124" y="117"/>
                    </a:lnTo>
                    <a:lnTo>
                      <a:pt x="124" y="117"/>
                    </a:lnTo>
                    <a:lnTo>
                      <a:pt x="118" y="130"/>
                    </a:lnTo>
                    <a:lnTo>
                      <a:pt x="105" y="150"/>
                    </a:lnTo>
                    <a:lnTo>
                      <a:pt x="85" y="163"/>
                    </a:lnTo>
                    <a:lnTo>
                      <a:pt x="59" y="163"/>
                    </a:lnTo>
                    <a:lnTo>
                      <a:pt x="59" y="163"/>
                    </a:lnTo>
                    <a:lnTo>
                      <a:pt x="33" y="163"/>
                    </a:lnTo>
                    <a:lnTo>
                      <a:pt x="7" y="156"/>
                    </a:lnTo>
                    <a:lnTo>
                      <a:pt x="0" y="130"/>
                    </a:lnTo>
                    <a:lnTo>
                      <a:pt x="0" y="130"/>
                    </a:lnTo>
                    <a:lnTo>
                      <a:pt x="26" y="143"/>
                    </a:lnTo>
                    <a:lnTo>
                      <a:pt x="59" y="150"/>
                    </a:lnTo>
                    <a:lnTo>
                      <a:pt x="59" y="150"/>
                    </a:lnTo>
                    <a:lnTo>
                      <a:pt x="85" y="143"/>
                    </a:lnTo>
                    <a:lnTo>
                      <a:pt x="92" y="130"/>
                    </a:lnTo>
                    <a:lnTo>
                      <a:pt x="98" y="124"/>
                    </a:lnTo>
                    <a:lnTo>
                      <a:pt x="98" y="124"/>
                    </a:lnTo>
                    <a:lnTo>
                      <a:pt x="92" y="111"/>
                    </a:lnTo>
                    <a:lnTo>
                      <a:pt x="78" y="104"/>
                    </a:lnTo>
                    <a:lnTo>
                      <a:pt x="52" y="84"/>
                    </a:lnTo>
                    <a:lnTo>
                      <a:pt x="20" y="71"/>
                    </a:lnTo>
                    <a:lnTo>
                      <a:pt x="13" y="58"/>
                    </a:lnTo>
                    <a:lnTo>
                      <a:pt x="7" y="39"/>
                    </a:lnTo>
                    <a:lnTo>
                      <a:pt x="7" y="39"/>
                    </a:lnTo>
                    <a:lnTo>
                      <a:pt x="13" y="26"/>
                    </a:lnTo>
                    <a:lnTo>
                      <a:pt x="26" y="13"/>
                    </a:lnTo>
                    <a:lnTo>
                      <a:pt x="46" y="0"/>
                    </a:lnTo>
                    <a:lnTo>
                      <a:pt x="72" y="0"/>
                    </a:lnTo>
                    <a:lnTo>
                      <a:pt x="72" y="0"/>
                    </a:lnTo>
                    <a:lnTo>
                      <a:pt x="111" y="6"/>
                    </a:lnTo>
                    <a:lnTo>
                      <a:pt x="11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45"/>
              <p:cNvSpPr>
                <a:spLocks/>
              </p:cNvSpPr>
              <p:nvPr/>
            </p:nvSpPr>
            <p:spPr bwMode="auto">
              <a:xfrm>
                <a:off x="-288925" y="13808075"/>
                <a:ext cx="249238" cy="249238"/>
              </a:xfrm>
              <a:custGeom>
                <a:avLst/>
                <a:gdLst/>
                <a:ahLst/>
                <a:cxnLst>
                  <a:cxn ang="0">
                    <a:pos x="92" y="124"/>
                  </a:cxn>
                  <a:cxn ang="0">
                    <a:pos x="92" y="124"/>
                  </a:cxn>
                  <a:cxn ang="0">
                    <a:pos x="98" y="137"/>
                  </a:cxn>
                  <a:cxn ang="0">
                    <a:pos x="105" y="150"/>
                  </a:cxn>
                  <a:cxn ang="0">
                    <a:pos x="105" y="157"/>
                  </a:cxn>
                  <a:cxn ang="0">
                    <a:pos x="59" y="157"/>
                  </a:cxn>
                  <a:cxn ang="0">
                    <a:pos x="59" y="150"/>
                  </a:cxn>
                  <a:cxn ang="0">
                    <a:pos x="59" y="150"/>
                  </a:cxn>
                  <a:cxn ang="0">
                    <a:pos x="65" y="150"/>
                  </a:cxn>
                  <a:cxn ang="0">
                    <a:pos x="65" y="137"/>
                  </a:cxn>
                  <a:cxn ang="0">
                    <a:pos x="65" y="118"/>
                  </a:cxn>
                  <a:cxn ang="0">
                    <a:pos x="65" y="85"/>
                  </a:cxn>
                  <a:cxn ang="0">
                    <a:pos x="26" y="20"/>
                  </a:cxn>
                  <a:cxn ang="0">
                    <a:pos x="26" y="20"/>
                  </a:cxn>
                  <a:cxn ang="0">
                    <a:pos x="13" y="7"/>
                  </a:cxn>
                  <a:cxn ang="0">
                    <a:pos x="0" y="0"/>
                  </a:cxn>
                  <a:cxn ang="0">
                    <a:pos x="20" y="0"/>
                  </a:cxn>
                  <a:cxn ang="0">
                    <a:pos x="20" y="0"/>
                  </a:cxn>
                  <a:cxn ang="0">
                    <a:pos x="33" y="0"/>
                  </a:cxn>
                  <a:cxn ang="0">
                    <a:pos x="39" y="7"/>
                  </a:cxn>
                  <a:cxn ang="0">
                    <a:pos x="85" y="65"/>
                  </a:cxn>
                  <a:cxn ang="0">
                    <a:pos x="118" y="20"/>
                  </a:cxn>
                  <a:cxn ang="0">
                    <a:pos x="118" y="20"/>
                  </a:cxn>
                  <a:cxn ang="0">
                    <a:pos x="118" y="13"/>
                  </a:cxn>
                  <a:cxn ang="0">
                    <a:pos x="118" y="7"/>
                  </a:cxn>
                  <a:cxn ang="0">
                    <a:pos x="111" y="0"/>
                  </a:cxn>
                  <a:cxn ang="0">
                    <a:pos x="111" y="0"/>
                  </a:cxn>
                  <a:cxn ang="0">
                    <a:pos x="157" y="0"/>
                  </a:cxn>
                  <a:cxn ang="0">
                    <a:pos x="92" y="85"/>
                  </a:cxn>
                  <a:cxn ang="0">
                    <a:pos x="92" y="124"/>
                  </a:cxn>
                </a:cxnLst>
                <a:rect l="0" t="0" r="r" b="b"/>
                <a:pathLst>
                  <a:path w="157" h="157">
                    <a:moveTo>
                      <a:pt x="92" y="124"/>
                    </a:moveTo>
                    <a:lnTo>
                      <a:pt x="92" y="124"/>
                    </a:lnTo>
                    <a:lnTo>
                      <a:pt x="98" y="137"/>
                    </a:lnTo>
                    <a:lnTo>
                      <a:pt x="105" y="150"/>
                    </a:lnTo>
                    <a:lnTo>
                      <a:pt x="105" y="157"/>
                    </a:lnTo>
                    <a:lnTo>
                      <a:pt x="59" y="157"/>
                    </a:lnTo>
                    <a:lnTo>
                      <a:pt x="59" y="150"/>
                    </a:lnTo>
                    <a:lnTo>
                      <a:pt x="59" y="150"/>
                    </a:lnTo>
                    <a:lnTo>
                      <a:pt x="65" y="150"/>
                    </a:lnTo>
                    <a:lnTo>
                      <a:pt x="65" y="137"/>
                    </a:lnTo>
                    <a:lnTo>
                      <a:pt x="65" y="118"/>
                    </a:lnTo>
                    <a:lnTo>
                      <a:pt x="65" y="85"/>
                    </a:lnTo>
                    <a:lnTo>
                      <a:pt x="26" y="20"/>
                    </a:lnTo>
                    <a:lnTo>
                      <a:pt x="26" y="20"/>
                    </a:lnTo>
                    <a:lnTo>
                      <a:pt x="13" y="7"/>
                    </a:lnTo>
                    <a:lnTo>
                      <a:pt x="0" y="0"/>
                    </a:lnTo>
                    <a:lnTo>
                      <a:pt x="20" y="0"/>
                    </a:lnTo>
                    <a:lnTo>
                      <a:pt x="20" y="0"/>
                    </a:lnTo>
                    <a:lnTo>
                      <a:pt x="33" y="0"/>
                    </a:lnTo>
                    <a:lnTo>
                      <a:pt x="39" y="7"/>
                    </a:lnTo>
                    <a:lnTo>
                      <a:pt x="85" y="65"/>
                    </a:lnTo>
                    <a:lnTo>
                      <a:pt x="118" y="20"/>
                    </a:lnTo>
                    <a:lnTo>
                      <a:pt x="118" y="20"/>
                    </a:lnTo>
                    <a:lnTo>
                      <a:pt x="118" y="13"/>
                    </a:lnTo>
                    <a:lnTo>
                      <a:pt x="118" y="7"/>
                    </a:lnTo>
                    <a:lnTo>
                      <a:pt x="111" y="0"/>
                    </a:lnTo>
                    <a:lnTo>
                      <a:pt x="111" y="0"/>
                    </a:lnTo>
                    <a:lnTo>
                      <a:pt x="157" y="0"/>
                    </a:lnTo>
                    <a:lnTo>
                      <a:pt x="92" y="85"/>
                    </a:lnTo>
                    <a:lnTo>
                      <a:pt x="92"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46"/>
              <p:cNvSpPr>
                <a:spLocks/>
              </p:cNvSpPr>
              <p:nvPr/>
            </p:nvSpPr>
            <p:spPr bwMode="auto">
              <a:xfrm>
                <a:off x="-19050" y="13798550"/>
                <a:ext cx="185738" cy="258763"/>
              </a:xfrm>
              <a:custGeom>
                <a:avLst/>
                <a:gdLst/>
                <a:ahLst/>
                <a:cxnLst>
                  <a:cxn ang="0">
                    <a:pos x="104" y="32"/>
                  </a:cxn>
                  <a:cxn ang="0">
                    <a:pos x="104" y="32"/>
                  </a:cxn>
                  <a:cxn ang="0">
                    <a:pos x="85" y="19"/>
                  </a:cxn>
                  <a:cxn ang="0">
                    <a:pos x="65" y="19"/>
                  </a:cxn>
                  <a:cxn ang="0">
                    <a:pos x="65" y="19"/>
                  </a:cxn>
                  <a:cxn ang="0">
                    <a:pos x="46" y="19"/>
                  </a:cxn>
                  <a:cxn ang="0">
                    <a:pos x="32" y="26"/>
                  </a:cxn>
                  <a:cxn ang="0">
                    <a:pos x="32" y="39"/>
                  </a:cxn>
                  <a:cxn ang="0">
                    <a:pos x="32" y="39"/>
                  </a:cxn>
                  <a:cxn ang="0">
                    <a:pos x="32" y="52"/>
                  </a:cxn>
                  <a:cxn ang="0">
                    <a:pos x="46" y="58"/>
                  </a:cxn>
                  <a:cxn ang="0">
                    <a:pos x="78" y="71"/>
                  </a:cxn>
                  <a:cxn ang="0">
                    <a:pos x="104" y="91"/>
                  </a:cxn>
                  <a:cxn ang="0">
                    <a:pos x="117" y="97"/>
                  </a:cxn>
                  <a:cxn ang="0">
                    <a:pos x="117" y="117"/>
                  </a:cxn>
                  <a:cxn ang="0">
                    <a:pos x="117" y="117"/>
                  </a:cxn>
                  <a:cxn ang="0">
                    <a:pos x="117" y="130"/>
                  </a:cxn>
                  <a:cxn ang="0">
                    <a:pos x="98" y="150"/>
                  </a:cxn>
                  <a:cxn ang="0">
                    <a:pos x="78" y="163"/>
                  </a:cxn>
                  <a:cxn ang="0">
                    <a:pos x="52" y="163"/>
                  </a:cxn>
                  <a:cxn ang="0">
                    <a:pos x="52" y="163"/>
                  </a:cxn>
                  <a:cxn ang="0">
                    <a:pos x="26" y="163"/>
                  </a:cxn>
                  <a:cxn ang="0">
                    <a:pos x="6" y="156"/>
                  </a:cxn>
                  <a:cxn ang="0">
                    <a:pos x="0" y="130"/>
                  </a:cxn>
                  <a:cxn ang="0">
                    <a:pos x="0" y="130"/>
                  </a:cxn>
                  <a:cxn ang="0">
                    <a:pos x="26" y="143"/>
                  </a:cxn>
                  <a:cxn ang="0">
                    <a:pos x="52" y="150"/>
                  </a:cxn>
                  <a:cxn ang="0">
                    <a:pos x="52" y="150"/>
                  </a:cxn>
                  <a:cxn ang="0">
                    <a:pos x="78" y="143"/>
                  </a:cxn>
                  <a:cxn ang="0">
                    <a:pos x="85" y="130"/>
                  </a:cxn>
                  <a:cxn ang="0">
                    <a:pos x="91" y="124"/>
                  </a:cxn>
                  <a:cxn ang="0">
                    <a:pos x="91" y="124"/>
                  </a:cxn>
                  <a:cxn ang="0">
                    <a:pos x="85" y="111"/>
                  </a:cxn>
                  <a:cxn ang="0">
                    <a:pos x="78" y="104"/>
                  </a:cxn>
                  <a:cxn ang="0">
                    <a:pos x="46" y="84"/>
                  </a:cxn>
                  <a:cxn ang="0">
                    <a:pos x="13" y="71"/>
                  </a:cxn>
                  <a:cxn ang="0">
                    <a:pos x="6" y="58"/>
                  </a:cxn>
                  <a:cxn ang="0">
                    <a:pos x="0" y="39"/>
                  </a:cxn>
                  <a:cxn ang="0">
                    <a:pos x="0" y="39"/>
                  </a:cxn>
                  <a:cxn ang="0">
                    <a:pos x="6" y="26"/>
                  </a:cxn>
                  <a:cxn ang="0">
                    <a:pos x="19" y="13"/>
                  </a:cxn>
                  <a:cxn ang="0">
                    <a:pos x="46" y="0"/>
                  </a:cxn>
                  <a:cxn ang="0">
                    <a:pos x="65" y="0"/>
                  </a:cxn>
                  <a:cxn ang="0">
                    <a:pos x="65" y="0"/>
                  </a:cxn>
                  <a:cxn ang="0">
                    <a:pos x="104" y="6"/>
                  </a:cxn>
                  <a:cxn ang="0">
                    <a:pos x="104" y="32"/>
                  </a:cxn>
                </a:cxnLst>
                <a:rect l="0" t="0" r="r" b="b"/>
                <a:pathLst>
                  <a:path w="117" h="163">
                    <a:moveTo>
                      <a:pt x="104" y="32"/>
                    </a:moveTo>
                    <a:lnTo>
                      <a:pt x="104" y="32"/>
                    </a:lnTo>
                    <a:lnTo>
                      <a:pt x="85" y="19"/>
                    </a:lnTo>
                    <a:lnTo>
                      <a:pt x="65" y="19"/>
                    </a:lnTo>
                    <a:lnTo>
                      <a:pt x="65" y="19"/>
                    </a:lnTo>
                    <a:lnTo>
                      <a:pt x="46" y="19"/>
                    </a:lnTo>
                    <a:lnTo>
                      <a:pt x="32" y="26"/>
                    </a:lnTo>
                    <a:lnTo>
                      <a:pt x="32" y="39"/>
                    </a:lnTo>
                    <a:lnTo>
                      <a:pt x="32" y="39"/>
                    </a:lnTo>
                    <a:lnTo>
                      <a:pt x="32" y="52"/>
                    </a:lnTo>
                    <a:lnTo>
                      <a:pt x="46" y="58"/>
                    </a:lnTo>
                    <a:lnTo>
                      <a:pt x="78" y="71"/>
                    </a:lnTo>
                    <a:lnTo>
                      <a:pt x="104" y="91"/>
                    </a:lnTo>
                    <a:lnTo>
                      <a:pt x="117" y="97"/>
                    </a:lnTo>
                    <a:lnTo>
                      <a:pt x="117" y="117"/>
                    </a:lnTo>
                    <a:lnTo>
                      <a:pt x="117" y="117"/>
                    </a:lnTo>
                    <a:lnTo>
                      <a:pt x="117" y="130"/>
                    </a:lnTo>
                    <a:lnTo>
                      <a:pt x="98" y="150"/>
                    </a:lnTo>
                    <a:lnTo>
                      <a:pt x="78" y="163"/>
                    </a:lnTo>
                    <a:lnTo>
                      <a:pt x="52" y="163"/>
                    </a:lnTo>
                    <a:lnTo>
                      <a:pt x="52" y="163"/>
                    </a:lnTo>
                    <a:lnTo>
                      <a:pt x="26" y="163"/>
                    </a:lnTo>
                    <a:lnTo>
                      <a:pt x="6" y="156"/>
                    </a:lnTo>
                    <a:lnTo>
                      <a:pt x="0" y="130"/>
                    </a:lnTo>
                    <a:lnTo>
                      <a:pt x="0" y="130"/>
                    </a:lnTo>
                    <a:lnTo>
                      <a:pt x="26" y="143"/>
                    </a:lnTo>
                    <a:lnTo>
                      <a:pt x="52" y="150"/>
                    </a:lnTo>
                    <a:lnTo>
                      <a:pt x="52" y="150"/>
                    </a:lnTo>
                    <a:lnTo>
                      <a:pt x="78" y="143"/>
                    </a:lnTo>
                    <a:lnTo>
                      <a:pt x="85" y="130"/>
                    </a:lnTo>
                    <a:lnTo>
                      <a:pt x="91" y="124"/>
                    </a:lnTo>
                    <a:lnTo>
                      <a:pt x="91" y="124"/>
                    </a:lnTo>
                    <a:lnTo>
                      <a:pt x="85" y="111"/>
                    </a:lnTo>
                    <a:lnTo>
                      <a:pt x="78" y="104"/>
                    </a:lnTo>
                    <a:lnTo>
                      <a:pt x="46" y="84"/>
                    </a:lnTo>
                    <a:lnTo>
                      <a:pt x="13" y="71"/>
                    </a:lnTo>
                    <a:lnTo>
                      <a:pt x="6" y="58"/>
                    </a:lnTo>
                    <a:lnTo>
                      <a:pt x="0" y="39"/>
                    </a:lnTo>
                    <a:lnTo>
                      <a:pt x="0" y="39"/>
                    </a:lnTo>
                    <a:lnTo>
                      <a:pt x="6" y="26"/>
                    </a:lnTo>
                    <a:lnTo>
                      <a:pt x="19" y="13"/>
                    </a:lnTo>
                    <a:lnTo>
                      <a:pt x="46" y="0"/>
                    </a:lnTo>
                    <a:lnTo>
                      <a:pt x="65" y="0"/>
                    </a:lnTo>
                    <a:lnTo>
                      <a:pt x="65" y="0"/>
                    </a:lnTo>
                    <a:lnTo>
                      <a:pt x="104" y="6"/>
                    </a:lnTo>
                    <a:lnTo>
                      <a:pt x="104"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47"/>
              <p:cNvSpPr>
                <a:spLocks/>
              </p:cNvSpPr>
              <p:nvPr/>
            </p:nvSpPr>
            <p:spPr bwMode="auto">
              <a:xfrm>
                <a:off x="166688" y="13798550"/>
                <a:ext cx="217488" cy="258763"/>
              </a:xfrm>
              <a:custGeom>
                <a:avLst/>
                <a:gdLst/>
                <a:ahLst/>
                <a:cxnLst>
                  <a:cxn ang="0">
                    <a:pos x="79" y="130"/>
                  </a:cxn>
                  <a:cxn ang="0">
                    <a:pos x="79" y="130"/>
                  </a:cxn>
                  <a:cxn ang="0">
                    <a:pos x="85" y="150"/>
                  </a:cxn>
                  <a:cxn ang="0">
                    <a:pos x="92" y="156"/>
                  </a:cxn>
                  <a:cxn ang="0">
                    <a:pos x="92" y="163"/>
                  </a:cxn>
                  <a:cxn ang="0">
                    <a:pos x="46" y="163"/>
                  </a:cxn>
                  <a:cxn ang="0">
                    <a:pos x="46" y="156"/>
                  </a:cxn>
                  <a:cxn ang="0">
                    <a:pos x="46" y="156"/>
                  </a:cxn>
                  <a:cxn ang="0">
                    <a:pos x="53" y="156"/>
                  </a:cxn>
                  <a:cxn ang="0">
                    <a:pos x="53" y="143"/>
                  </a:cxn>
                  <a:cxn ang="0">
                    <a:pos x="53" y="124"/>
                  </a:cxn>
                  <a:cxn ang="0">
                    <a:pos x="53" y="19"/>
                  </a:cxn>
                  <a:cxn ang="0">
                    <a:pos x="33" y="19"/>
                  </a:cxn>
                  <a:cxn ang="0">
                    <a:pos x="33" y="19"/>
                  </a:cxn>
                  <a:cxn ang="0">
                    <a:pos x="13" y="26"/>
                  </a:cxn>
                  <a:cxn ang="0">
                    <a:pos x="0" y="32"/>
                  </a:cxn>
                  <a:cxn ang="0">
                    <a:pos x="0" y="32"/>
                  </a:cxn>
                  <a:cxn ang="0">
                    <a:pos x="7" y="0"/>
                  </a:cxn>
                  <a:cxn ang="0">
                    <a:pos x="13" y="0"/>
                  </a:cxn>
                  <a:cxn ang="0">
                    <a:pos x="13" y="0"/>
                  </a:cxn>
                  <a:cxn ang="0">
                    <a:pos x="20" y="6"/>
                  </a:cxn>
                  <a:cxn ang="0">
                    <a:pos x="124" y="6"/>
                  </a:cxn>
                  <a:cxn ang="0">
                    <a:pos x="124" y="6"/>
                  </a:cxn>
                  <a:cxn ang="0">
                    <a:pos x="137" y="0"/>
                  </a:cxn>
                  <a:cxn ang="0">
                    <a:pos x="137" y="0"/>
                  </a:cxn>
                  <a:cxn ang="0">
                    <a:pos x="124" y="32"/>
                  </a:cxn>
                  <a:cxn ang="0">
                    <a:pos x="124" y="32"/>
                  </a:cxn>
                  <a:cxn ang="0">
                    <a:pos x="124" y="32"/>
                  </a:cxn>
                  <a:cxn ang="0">
                    <a:pos x="118" y="26"/>
                  </a:cxn>
                  <a:cxn ang="0">
                    <a:pos x="105" y="19"/>
                  </a:cxn>
                  <a:cxn ang="0">
                    <a:pos x="79" y="19"/>
                  </a:cxn>
                  <a:cxn ang="0">
                    <a:pos x="79" y="130"/>
                  </a:cxn>
                </a:cxnLst>
                <a:rect l="0" t="0" r="r" b="b"/>
                <a:pathLst>
                  <a:path w="137" h="163">
                    <a:moveTo>
                      <a:pt x="79" y="130"/>
                    </a:moveTo>
                    <a:lnTo>
                      <a:pt x="79" y="130"/>
                    </a:lnTo>
                    <a:lnTo>
                      <a:pt x="85" y="150"/>
                    </a:lnTo>
                    <a:lnTo>
                      <a:pt x="92" y="156"/>
                    </a:lnTo>
                    <a:lnTo>
                      <a:pt x="92" y="163"/>
                    </a:lnTo>
                    <a:lnTo>
                      <a:pt x="46" y="163"/>
                    </a:lnTo>
                    <a:lnTo>
                      <a:pt x="46" y="156"/>
                    </a:lnTo>
                    <a:lnTo>
                      <a:pt x="46" y="156"/>
                    </a:lnTo>
                    <a:lnTo>
                      <a:pt x="53" y="156"/>
                    </a:lnTo>
                    <a:lnTo>
                      <a:pt x="53" y="143"/>
                    </a:lnTo>
                    <a:lnTo>
                      <a:pt x="53" y="124"/>
                    </a:lnTo>
                    <a:lnTo>
                      <a:pt x="53" y="19"/>
                    </a:lnTo>
                    <a:lnTo>
                      <a:pt x="33" y="19"/>
                    </a:lnTo>
                    <a:lnTo>
                      <a:pt x="33" y="19"/>
                    </a:lnTo>
                    <a:lnTo>
                      <a:pt x="13" y="26"/>
                    </a:lnTo>
                    <a:lnTo>
                      <a:pt x="0" y="32"/>
                    </a:lnTo>
                    <a:lnTo>
                      <a:pt x="0" y="32"/>
                    </a:lnTo>
                    <a:lnTo>
                      <a:pt x="7" y="0"/>
                    </a:lnTo>
                    <a:lnTo>
                      <a:pt x="13" y="0"/>
                    </a:lnTo>
                    <a:lnTo>
                      <a:pt x="13" y="0"/>
                    </a:lnTo>
                    <a:lnTo>
                      <a:pt x="20" y="6"/>
                    </a:lnTo>
                    <a:lnTo>
                      <a:pt x="124" y="6"/>
                    </a:lnTo>
                    <a:lnTo>
                      <a:pt x="124" y="6"/>
                    </a:lnTo>
                    <a:lnTo>
                      <a:pt x="137" y="0"/>
                    </a:lnTo>
                    <a:lnTo>
                      <a:pt x="137" y="0"/>
                    </a:lnTo>
                    <a:lnTo>
                      <a:pt x="124" y="32"/>
                    </a:lnTo>
                    <a:lnTo>
                      <a:pt x="124" y="32"/>
                    </a:lnTo>
                    <a:lnTo>
                      <a:pt x="124" y="32"/>
                    </a:lnTo>
                    <a:lnTo>
                      <a:pt x="118" y="26"/>
                    </a:lnTo>
                    <a:lnTo>
                      <a:pt x="105" y="19"/>
                    </a:lnTo>
                    <a:lnTo>
                      <a:pt x="79" y="19"/>
                    </a:lnTo>
                    <a:lnTo>
                      <a:pt x="79"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48"/>
              <p:cNvSpPr>
                <a:spLocks/>
              </p:cNvSpPr>
              <p:nvPr/>
            </p:nvSpPr>
            <p:spPr bwMode="auto">
              <a:xfrm>
                <a:off x="415925" y="13798550"/>
                <a:ext cx="185738" cy="258763"/>
              </a:xfrm>
              <a:custGeom>
                <a:avLst/>
                <a:gdLst/>
                <a:ahLst/>
                <a:cxnLst>
                  <a:cxn ang="0">
                    <a:pos x="39" y="143"/>
                  </a:cxn>
                  <a:cxn ang="0">
                    <a:pos x="72" y="143"/>
                  </a:cxn>
                  <a:cxn ang="0">
                    <a:pos x="72" y="143"/>
                  </a:cxn>
                  <a:cxn ang="0">
                    <a:pos x="98" y="143"/>
                  </a:cxn>
                  <a:cxn ang="0">
                    <a:pos x="117" y="130"/>
                  </a:cxn>
                  <a:cxn ang="0">
                    <a:pos x="117" y="130"/>
                  </a:cxn>
                  <a:cxn ang="0">
                    <a:pos x="111" y="163"/>
                  </a:cxn>
                  <a:cxn ang="0">
                    <a:pos x="0" y="163"/>
                  </a:cxn>
                  <a:cxn ang="0">
                    <a:pos x="0" y="156"/>
                  </a:cxn>
                  <a:cxn ang="0">
                    <a:pos x="0" y="156"/>
                  </a:cxn>
                  <a:cxn ang="0">
                    <a:pos x="7" y="156"/>
                  </a:cxn>
                  <a:cxn ang="0">
                    <a:pos x="13" y="143"/>
                  </a:cxn>
                  <a:cxn ang="0">
                    <a:pos x="13" y="130"/>
                  </a:cxn>
                  <a:cxn ang="0">
                    <a:pos x="13" y="39"/>
                  </a:cxn>
                  <a:cxn ang="0">
                    <a:pos x="13" y="39"/>
                  </a:cxn>
                  <a:cxn ang="0">
                    <a:pos x="13" y="19"/>
                  </a:cxn>
                  <a:cxn ang="0">
                    <a:pos x="7" y="13"/>
                  </a:cxn>
                  <a:cxn ang="0">
                    <a:pos x="0" y="6"/>
                  </a:cxn>
                  <a:cxn ang="0">
                    <a:pos x="0" y="6"/>
                  </a:cxn>
                  <a:cxn ang="0">
                    <a:pos x="85" y="6"/>
                  </a:cxn>
                  <a:cxn ang="0">
                    <a:pos x="85" y="6"/>
                  </a:cxn>
                  <a:cxn ang="0">
                    <a:pos x="98" y="0"/>
                  </a:cxn>
                  <a:cxn ang="0">
                    <a:pos x="98" y="0"/>
                  </a:cxn>
                  <a:cxn ang="0">
                    <a:pos x="98" y="32"/>
                  </a:cxn>
                  <a:cxn ang="0">
                    <a:pos x="98" y="32"/>
                  </a:cxn>
                  <a:cxn ang="0">
                    <a:pos x="98" y="32"/>
                  </a:cxn>
                  <a:cxn ang="0">
                    <a:pos x="78" y="26"/>
                  </a:cxn>
                  <a:cxn ang="0">
                    <a:pos x="65" y="19"/>
                  </a:cxn>
                  <a:cxn ang="0">
                    <a:pos x="65" y="19"/>
                  </a:cxn>
                  <a:cxn ang="0">
                    <a:pos x="39" y="26"/>
                  </a:cxn>
                  <a:cxn ang="0">
                    <a:pos x="39" y="65"/>
                  </a:cxn>
                  <a:cxn ang="0">
                    <a:pos x="72" y="65"/>
                  </a:cxn>
                  <a:cxn ang="0">
                    <a:pos x="72" y="65"/>
                  </a:cxn>
                  <a:cxn ang="0">
                    <a:pos x="78" y="65"/>
                  </a:cxn>
                  <a:cxn ang="0">
                    <a:pos x="78" y="65"/>
                  </a:cxn>
                  <a:cxn ang="0">
                    <a:pos x="78" y="91"/>
                  </a:cxn>
                  <a:cxn ang="0">
                    <a:pos x="78" y="91"/>
                  </a:cxn>
                  <a:cxn ang="0">
                    <a:pos x="78" y="91"/>
                  </a:cxn>
                  <a:cxn ang="0">
                    <a:pos x="72" y="84"/>
                  </a:cxn>
                  <a:cxn ang="0">
                    <a:pos x="59" y="84"/>
                  </a:cxn>
                  <a:cxn ang="0">
                    <a:pos x="39" y="84"/>
                  </a:cxn>
                  <a:cxn ang="0">
                    <a:pos x="39" y="143"/>
                  </a:cxn>
                </a:cxnLst>
                <a:rect l="0" t="0" r="r" b="b"/>
                <a:pathLst>
                  <a:path w="117" h="163">
                    <a:moveTo>
                      <a:pt x="39" y="143"/>
                    </a:moveTo>
                    <a:lnTo>
                      <a:pt x="72" y="143"/>
                    </a:lnTo>
                    <a:lnTo>
                      <a:pt x="72" y="143"/>
                    </a:lnTo>
                    <a:lnTo>
                      <a:pt x="98" y="143"/>
                    </a:lnTo>
                    <a:lnTo>
                      <a:pt x="117" y="130"/>
                    </a:lnTo>
                    <a:lnTo>
                      <a:pt x="117" y="130"/>
                    </a:lnTo>
                    <a:lnTo>
                      <a:pt x="111" y="163"/>
                    </a:lnTo>
                    <a:lnTo>
                      <a:pt x="0" y="163"/>
                    </a:lnTo>
                    <a:lnTo>
                      <a:pt x="0" y="156"/>
                    </a:lnTo>
                    <a:lnTo>
                      <a:pt x="0" y="156"/>
                    </a:lnTo>
                    <a:lnTo>
                      <a:pt x="7" y="156"/>
                    </a:lnTo>
                    <a:lnTo>
                      <a:pt x="13" y="143"/>
                    </a:lnTo>
                    <a:lnTo>
                      <a:pt x="13" y="130"/>
                    </a:lnTo>
                    <a:lnTo>
                      <a:pt x="13" y="39"/>
                    </a:lnTo>
                    <a:lnTo>
                      <a:pt x="13" y="39"/>
                    </a:lnTo>
                    <a:lnTo>
                      <a:pt x="13" y="19"/>
                    </a:lnTo>
                    <a:lnTo>
                      <a:pt x="7" y="13"/>
                    </a:lnTo>
                    <a:lnTo>
                      <a:pt x="0" y="6"/>
                    </a:lnTo>
                    <a:lnTo>
                      <a:pt x="0" y="6"/>
                    </a:lnTo>
                    <a:lnTo>
                      <a:pt x="85" y="6"/>
                    </a:lnTo>
                    <a:lnTo>
                      <a:pt x="85" y="6"/>
                    </a:lnTo>
                    <a:lnTo>
                      <a:pt x="98" y="0"/>
                    </a:lnTo>
                    <a:lnTo>
                      <a:pt x="98" y="0"/>
                    </a:lnTo>
                    <a:lnTo>
                      <a:pt x="98" y="32"/>
                    </a:lnTo>
                    <a:lnTo>
                      <a:pt x="98" y="32"/>
                    </a:lnTo>
                    <a:lnTo>
                      <a:pt x="98" y="32"/>
                    </a:lnTo>
                    <a:lnTo>
                      <a:pt x="78" y="26"/>
                    </a:lnTo>
                    <a:lnTo>
                      <a:pt x="65" y="19"/>
                    </a:lnTo>
                    <a:lnTo>
                      <a:pt x="65" y="19"/>
                    </a:lnTo>
                    <a:lnTo>
                      <a:pt x="39" y="26"/>
                    </a:lnTo>
                    <a:lnTo>
                      <a:pt x="39" y="65"/>
                    </a:lnTo>
                    <a:lnTo>
                      <a:pt x="72" y="65"/>
                    </a:lnTo>
                    <a:lnTo>
                      <a:pt x="72" y="65"/>
                    </a:lnTo>
                    <a:lnTo>
                      <a:pt x="78" y="65"/>
                    </a:lnTo>
                    <a:lnTo>
                      <a:pt x="78" y="65"/>
                    </a:lnTo>
                    <a:lnTo>
                      <a:pt x="78" y="91"/>
                    </a:lnTo>
                    <a:lnTo>
                      <a:pt x="78" y="91"/>
                    </a:lnTo>
                    <a:lnTo>
                      <a:pt x="78" y="91"/>
                    </a:lnTo>
                    <a:lnTo>
                      <a:pt x="72" y="84"/>
                    </a:lnTo>
                    <a:lnTo>
                      <a:pt x="59" y="84"/>
                    </a:lnTo>
                    <a:lnTo>
                      <a:pt x="39" y="84"/>
                    </a:lnTo>
                    <a:lnTo>
                      <a:pt x="39" y="1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49"/>
              <p:cNvSpPr>
                <a:spLocks/>
              </p:cNvSpPr>
              <p:nvPr/>
            </p:nvSpPr>
            <p:spPr bwMode="auto">
              <a:xfrm>
                <a:off x="644525" y="13808075"/>
                <a:ext cx="361950" cy="249238"/>
              </a:xfrm>
              <a:custGeom>
                <a:avLst/>
                <a:gdLst/>
                <a:ahLst/>
                <a:cxnLst>
                  <a:cxn ang="0">
                    <a:pos x="156" y="13"/>
                  </a:cxn>
                  <a:cxn ang="0">
                    <a:pos x="156" y="13"/>
                  </a:cxn>
                  <a:cxn ang="0">
                    <a:pos x="163" y="0"/>
                  </a:cxn>
                  <a:cxn ang="0">
                    <a:pos x="163" y="0"/>
                  </a:cxn>
                  <a:cxn ang="0">
                    <a:pos x="208" y="0"/>
                  </a:cxn>
                  <a:cxn ang="0">
                    <a:pos x="208" y="0"/>
                  </a:cxn>
                  <a:cxn ang="0">
                    <a:pos x="208" y="0"/>
                  </a:cxn>
                  <a:cxn ang="0">
                    <a:pos x="202" y="7"/>
                  </a:cxn>
                  <a:cxn ang="0">
                    <a:pos x="202" y="13"/>
                  </a:cxn>
                  <a:cxn ang="0">
                    <a:pos x="215" y="131"/>
                  </a:cxn>
                  <a:cxn ang="0">
                    <a:pos x="215" y="131"/>
                  </a:cxn>
                  <a:cxn ang="0">
                    <a:pos x="221" y="144"/>
                  </a:cxn>
                  <a:cxn ang="0">
                    <a:pos x="228" y="150"/>
                  </a:cxn>
                  <a:cxn ang="0">
                    <a:pos x="228" y="157"/>
                  </a:cxn>
                  <a:cxn ang="0">
                    <a:pos x="182" y="157"/>
                  </a:cxn>
                  <a:cxn ang="0">
                    <a:pos x="182" y="150"/>
                  </a:cxn>
                  <a:cxn ang="0">
                    <a:pos x="182" y="150"/>
                  </a:cxn>
                  <a:cxn ang="0">
                    <a:pos x="189" y="144"/>
                  </a:cxn>
                  <a:cxn ang="0">
                    <a:pos x="189" y="137"/>
                  </a:cxn>
                  <a:cxn ang="0">
                    <a:pos x="176" y="20"/>
                  </a:cxn>
                  <a:cxn ang="0">
                    <a:pos x="117" y="157"/>
                  </a:cxn>
                  <a:cxn ang="0">
                    <a:pos x="117" y="157"/>
                  </a:cxn>
                  <a:cxn ang="0">
                    <a:pos x="104" y="144"/>
                  </a:cxn>
                  <a:cxn ang="0">
                    <a:pos x="97" y="131"/>
                  </a:cxn>
                  <a:cxn ang="0">
                    <a:pos x="45" y="20"/>
                  </a:cxn>
                  <a:cxn ang="0">
                    <a:pos x="32" y="124"/>
                  </a:cxn>
                  <a:cxn ang="0">
                    <a:pos x="32" y="124"/>
                  </a:cxn>
                  <a:cxn ang="0">
                    <a:pos x="32" y="144"/>
                  </a:cxn>
                  <a:cxn ang="0">
                    <a:pos x="32" y="150"/>
                  </a:cxn>
                  <a:cxn ang="0">
                    <a:pos x="39" y="150"/>
                  </a:cxn>
                  <a:cxn ang="0">
                    <a:pos x="39" y="157"/>
                  </a:cxn>
                  <a:cxn ang="0">
                    <a:pos x="0" y="157"/>
                  </a:cxn>
                  <a:cxn ang="0">
                    <a:pos x="0" y="150"/>
                  </a:cxn>
                  <a:cxn ang="0">
                    <a:pos x="0" y="150"/>
                  </a:cxn>
                  <a:cxn ang="0">
                    <a:pos x="6" y="137"/>
                  </a:cxn>
                  <a:cxn ang="0">
                    <a:pos x="13" y="118"/>
                  </a:cxn>
                  <a:cxn ang="0">
                    <a:pos x="26" y="20"/>
                  </a:cxn>
                  <a:cxn ang="0">
                    <a:pos x="26" y="20"/>
                  </a:cxn>
                  <a:cxn ang="0">
                    <a:pos x="26" y="7"/>
                  </a:cxn>
                  <a:cxn ang="0">
                    <a:pos x="26" y="7"/>
                  </a:cxn>
                  <a:cxn ang="0">
                    <a:pos x="19" y="0"/>
                  </a:cxn>
                  <a:cxn ang="0">
                    <a:pos x="19" y="0"/>
                  </a:cxn>
                  <a:cxn ang="0">
                    <a:pos x="65" y="0"/>
                  </a:cxn>
                  <a:cxn ang="0">
                    <a:pos x="65" y="0"/>
                  </a:cxn>
                  <a:cxn ang="0">
                    <a:pos x="65" y="0"/>
                  </a:cxn>
                  <a:cxn ang="0">
                    <a:pos x="65" y="7"/>
                  </a:cxn>
                  <a:cxn ang="0">
                    <a:pos x="117" y="111"/>
                  </a:cxn>
                  <a:cxn ang="0">
                    <a:pos x="156" y="13"/>
                  </a:cxn>
                </a:cxnLst>
                <a:rect l="0" t="0" r="r" b="b"/>
                <a:pathLst>
                  <a:path w="228" h="157">
                    <a:moveTo>
                      <a:pt x="156" y="13"/>
                    </a:moveTo>
                    <a:lnTo>
                      <a:pt x="156" y="13"/>
                    </a:lnTo>
                    <a:lnTo>
                      <a:pt x="163" y="0"/>
                    </a:lnTo>
                    <a:lnTo>
                      <a:pt x="163" y="0"/>
                    </a:lnTo>
                    <a:lnTo>
                      <a:pt x="208" y="0"/>
                    </a:lnTo>
                    <a:lnTo>
                      <a:pt x="208" y="0"/>
                    </a:lnTo>
                    <a:lnTo>
                      <a:pt x="208" y="0"/>
                    </a:lnTo>
                    <a:lnTo>
                      <a:pt x="202" y="7"/>
                    </a:lnTo>
                    <a:lnTo>
                      <a:pt x="202" y="13"/>
                    </a:lnTo>
                    <a:lnTo>
                      <a:pt x="215" y="131"/>
                    </a:lnTo>
                    <a:lnTo>
                      <a:pt x="215" y="131"/>
                    </a:lnTo>
                    <a:lnTo>
                      <a:pt x="221" y="144"/>
                    </a:lnTo>
                    <a:lnTo>
                      <a:pt x="228" y="150"/>
                    </a:lnTo>
                    <a:lnTo>
                      <a:pt x="228" y="157"/>
                    </a:lnTo>
                    <a:lnTo>
                      <a:pt x="182" y="157"/>
                    </a:lnTo>
                    <a:lnTo>
                      <a:pt x="182" y="150"/>
                    </a:lnTo>
                    <a:lnTo>
                      <a:pt x="182" y="150"/>
                    </a:lnTo>
                    <a:lnTo>
                      <a:pt x="189" y="144"/>
                    </a:lnTo>
                    <a:lnTo>
                      <a:pt x="189" y="137"/>
                    </a:lnTo>
                    <a:lnTo>
                      <a:pt x="176" y="20"/>
                    </a:lnTo>
                    <a:lnTo>
                      <a:pt x="117" y="157"/>
                    </a:lnTo>
                    <a:lnTo>
                      <a:pt x="117" y="157"/>
                    </a:lnTo>
                    <a:lnTo>
                      <a:pt x="104" y="144"/>
                    </a:lnTo>
                    <a:lnTo>
                      <a:pt x="97" y="131"/>
                    </a:lnTo>
                    <a:lnTo>
                      <a:pt x="45" y="20"/>
                    </a:lnTo>
                    <a:lnTo>
                      <a:pt x="32" y="124"/>
                    </a:lnTo>
                    <a:lnTo>
                      <a:pt x="32" y="124"/>
                    </a:lnTo>
                    <a:lnTo>
                      <a:pt x="32" y="144"/>
                    </a:lnTo>
                    <a:lnTo>
                      <a:pt x="32" y="150"/>
                    </a:lnTo>
                    <a:lnTo>
                      <a:pt x="39" y="150"/>
                    </a:lnTo>
                    <a:lnTo>
                      <a:pt x="39" y="157"/>
                    </a:lnTo>
                    <a:lnTo>
                      <a:pt x="0" y="157"/>
                    </a:lnTo>
                    <a:lnTo>
                      <a:pt x="0" y="150"/>
                    </a:lnTo>
                    <a:lnTo>
                      <a:pt x="0" y="150"/>
                    </a:lnTo>
                    <a:lnTo>
                      <a:pt x="6" y="137"/>
                    </a:lnTo>
                    <a:lnTo>
                      <a:pt x="13" y="118"/>
                    </a:lnTo>
                    <a:lnTo>
                      <a:pt x="26" y="20"/>
                    </a:lnTo>
                    <a:lnTo>
                      <a:pt x="26" y="20"/>
                    </a:lnTo>
                    <a:lnTo>
                      <a:pt x="26" y="7"/>
                    </a:lnTo>
                    <a:lnTo>
                      <a:pt x="26" y="7"/>
                    </a:lnTo>
                    <a:lnTo>
                      <a:pt x="19" y="0"/>
                    </a:lnTo>
                    <a:lnTo>
                      <a:pt x="19" y="0"/>
                    </a:lnTo>
                    <a:lnTo>
                      <a:pt x="65" y="0"/>
                    </a:lnTo>
                    <a:lnTo>
                      <a:pt x="65" y="0"/>
                    </a:lnTo>
                    <a:lnTo>
                      <a:pt x="65" y="0"/>
                    </a:lnTo>
                    <a:lnTo>
                      <a:pt x="65" y="7"/>
                    </a:lnTo>
                    <a:lnTo>
                      <a:pt x="117" y="111"/>
                    </a:lnTo>
                    <a:lnTo>
                      <a:pt x="156"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50"/>
              <p:cNvSpPr>
                <a:spLocks/>
              </p:cNvSpPr>
              <p:nvPr/>
            </p:nvSpPr>
            <p:spPr bwMode="auto">
              <a:xfrm>
                <a:off x="1038225" y="13798550"/>
                <a:ext cx="196850" cy="258763"/>
              </a:xfrm>
              <a:custGeom>
                <a:avLst/>
                <a:gdLst/>
                <a:ahLst/>
                <a:cxnLst>
                  <a:cxn ang="0">
                    <a:pos x="111" y="32"/>
                  </a:cxn>
                  <a:cxn ang="0">
                    <a:pos x="111" y="32"/>
                  </a:cxn>
                  <a:cxn ang="0">
                    <a:pos x="91" y="19"/>
                  </a:cxn>
                  <a:cxn ang="0">
                    <a:pos x="71" y="19"/>
                  </a:cxn>
                  <a:cxn ang="0">
                    <a:pos x="71" y="19"/>
                  </a:cxn>
                  <a:cxn ang="0">
                    <a:pos x="45" y="19"/>
                  </a:cxn>
                  <a:cxn ang="0">
                    <a:pos x="39" y="26"/>
                  </a:cxn>
                  <a:cxn ang="0">
                    <a:pos x="39" y="39"/>
                  </a:cxn>
                  <a:cxn ang="0">
                    <a:pos x="39" y="39"/>
                  </a:cxn>
                  <a:cxn ang="0">
                    <a:pos x="39" y="52"/>
                  </a:cxn>
                  <a:cxn ang="0">
                    <a:pos x="52" y="58"/>
                  </a:cxn>
                  <a:cxn ang="0">
                    <a:pos x="78" y="71"/>
                  </a:cxn>
                  <a:cxn ang="0">
                    <a:pos x="111" y="91"/>
                  </a:cxn>
                  <a:cxn ang="0">
                    <a:pos x="124" y="97"/>
                  </a:cxn>
                  <a:cxn ang="0">
                    <a:pos x="124" y="117"/>
                  </a:cxn>
                  <a:cxn ang="0">
                    <a:pos x="124" y="117"/>
                  </a:cxn>
                  <a:cxn ang="0">
                    <a:pos x="117" y="130"/>
                  </a:cxn>
                  <a:cxn ang="0">
                    <a:pos x="104" y="150"/>
                  </a:cxn>
                  <a:cxn ang="0">
                    <a:pos x="84" y="163"/>
                  </a:cxn>
                  <a:cxn ang="0">
                    <a:pos x="58" y="163"/>
                  </a:cxn>
                  <a:cxn ang="0">
                    <a:pos x="58" y="163"/>
                  </a:cxn>
                  <a:cxn ang="0">
                    <a:pos x="32" y="163"/>
                  </a:cxn>
                  <a:cxn ang="0">
                    <a:pos x="6" y="156"/>
                  </a:cxn>
                  <a:cxn ang="0">
                    <a:pos x="0" y="130"/>
                  </a:cxn>
                  <a:cxn ang="0">
                    <a:pos x="0" y="130"/>
                  </a:cxn>
                  <a:cxn ang="0">
                    <a:pos x="26" y="143"/>
                  </a:cxn>
                  <a:cxn ang="0">
                    <a:pos x="58" y="150"/>
                  </a:cxn>
                  <a:cxn ang="0">
                    <a:pos x="58" y="150"/>
                  </a:cxn>
                  <a:cxn ang="0">
                    <a:pos x="84" y="143"/>
                  </a:cxn>
                  <a:cxn ang="0">
                    <a:pos x="91" y="130"/>
                  </a:cxn>
                  <a:cxn ang="0">
                    <a:pos x="98" y="124"/>
                  </a:cxn>
                  <a:cxn ang="0">
                    <a:pos x="98" y="124"/>
                  </a:cxn>
                  <a:cxn ang="0">
                    <a:pos x="91" y="111"/>
                  </a:cxn>
                  <a:cxn ang="0">
                    <a:pos x="84" y="104"/>
                  </a:cxn>
                  <a:cxn ang="0">
                    <a:pos x="52" y="84"/>
                  </a:cxn>
                  <a:cxn ang="0">
                    <a:pos x="19" y="71"/>
                  </a:cxn>
                  <a:cxn ang="0">
                    <a:pos x="13" y="58"/>
                  </a:cxn>
                  <a:cxn ang="0">
                    <a:pos x="6" y="39"/>
                  </a:cxn>
                  <a:cxn ang="0">
                    <a:pos x="6" y="39"/>
                  </a:cxn>
                  <a:cxn ang="0">
                    <a:pos x="13" y="26"/>
                  </a:cxn>
                  <a:cxn ang="0">
                    <a:pos x="26" y="13"/>
                  </a:cxn>
                  <a:cxn ang="0">
                    <a:pos x="45" y="0"/>
                  </a:cxn>
                  <a:cxn ang="0">
                    <a:pos x="71" y="0"/>
                  </a:cxn>
                  <a:cxn ang="0">
                    <a:pos x="71" y="0"/>
                  </a:cxn>
                  <a:cxn ang="0">
                    <a:pos x="111" y="6"/>
                  </a:cxn>
                  <a:cxn ang="0">
                    <a:pos x="111" y="32"/>
                  </a:cxn>
                </a:cxnLst>
                <a:rect l="0" t="0" r="r" b="b"/>
                <a:pathLst>
                  <a:path w="124" h="163">
                    <a:moveTo>
                      <a:pt x="111" y="32"/>
                    </a:moveTo>
                    <a:lnTo>
                      <a:pt x="111" y="32"/>
                    </a:lnTo>
                    <a:lnTo>
                      <a:pt x="91" y="19"/>
                    </a:lnTo>
                    <a:lnTo>
                      <a:pt x="71" y="19"/>
                    </a:lnTo>
                    <a:lnTo>
                      <a:pt x="71" y="19"/>
                    </a:lnTo>
                    <a:lnTo>
                      <a:pt x="45" y="19"/>
                    </a:lnTo>
                    <a:lnTo>
                      <a:pt x="39" y="26"/>
                    </a:lnTo>
                    <a:lnTo>
                      <a:pt x="39" y="39"/>
                    </a:lnTo>
                    <a:lnTo>
                      <a:pt x="39" y="39"/>
                    </a:lnTo>
                    <a:lnTo>
                      <a:pt x="39" y="52"/>
                    </a:lnTo>
                    <a:lnTo>
                      <a:pt x="52" y="58"/>
                    </a:lnTo>
                    <a:lnTo>
                      <a:pt x="78" y="71"/>
                    </a:lnTo>
                    <a:lnTo>
                      <a:pt x="111" y="91"/>
                    </a:lnTo>
                    <a:lnTo>
                      <a:pt x="124" y="97"/>
                    </a:lnTo>
                    <a:lnTo>
                      <a:pt x="124" y="117"/>
                    </a:lnTo>
                    <a:lnTo>
                      <a:pt x="124" y="117"/>
                    </a:lnTo>
                    <a:lnTo>
                      <a:pt x="117" y="130"/>
                    </a:lnTo>
                    <a:lnTo>
                      <a:pt x="104" y="150"/>
                    </a:lnTo>
                    <a:lnTo>
                      <a:pt x="84" y="163"/>
                    </a:lnTo>
                    <a:lnTo>
                      <a:pt x="58" y="163"/>
                    </a:lnTo>
                    <a:lnTo>
                      <a:pt x="58" y="163"/>
                    </a:lnTo>
                    <a:lnTo>
                      <a:pt x="32" y="163"/>
                    </a:lnTo>
                    <a:lnTo>
                      <a:pt x="6" y="156"/>
                    </a:lnTo>
                    <a:lnTo>
                      <a:pt x="0" y="130"/>
                    </a:lnTo>
                    <a:lnTo>
                      <a:pt x="0" y="130"/>
                    </a:lnTo>
                    <a:lnTo>
                      <a:pt x="26" y="143"/>
                    </a:lnTo>
                    <a:lnTo>
                      <a:pt x="58" y="150"/>
                    </a:lnTo>
                    <a:lnTo>
                      <a:pt x="58" y="150"/>
                    </a:lnTo>
                    <a:lnTo>
                      <a:pt x="84" y="143"/>
                    </a:lnTo>
                    <a:lnTo>
                      <a:pt x="91" y="130"/>
                    </a:lnTo>
                    <a:lnTo>
                      <a:pt x="98" y="124"/>
                    </a:lnTo>
                    <a:lnTo>
                      <a:pt x="98" y="124"/>
                    </a:lnTo>
                    <a:lnTo>
                      <a:pt x="91" y="111"/>
                    </a:lnTo>
                    <a:lnTo>
                      <a:pt x="84" y="104"/>
                    </a:lnTo>
                    <a:lnTo>
                      <a:pt x="52" y="84"/>
                    </a:lnTo>
                    <a:lnTo>
                      <a:pt x="19" y="71"/>
                    </a:lnTo>
                    <a:lnTo>
                      <a:pt x="13" y="58"/>
                    </a:lnTo>
                    <a:lnTo>
                      <a:pt x="6" y="39"/>
                    </a:lnTo>
                    <a:lnTo>
                      <a:pt x="6" y="39"/>
                    </a:lnTo>
                    <a:lnTo>
                      <a:pt x="13" y="26"/>
                    </a:lnTo>
                    <a:lnTo>
                      <a:pt x="26" y="13"/>
                    </a:lnTo>
                    <a:lnTo>
                      <a:pt x="45" y="0"/>
                    </a:lnTo>
                    <a:lnTo>
                      <a:pt x="71" y="0"/>
                    </a:lnTo>
                    <a:lnTo>
                      <a:pt x="71" y="0"/>
                    </a:lnTo>
                    <a:lnTo>
                      <a:pt x="111" y="6"/>
                    </a:lnTo>
                    <a:lnTo>
                      <a:pt x="11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51"/>
              <p:cNvSpPr>
                <a:spLocks/>
              </p:cNvSpPr>
              <p:nvPr/>
            </p:nvSpPr>
            <p:spPr bwMode="auto">
              <a:xfrm>
                <a:off x="-3252787" y="14481175"/>
                <a:ext cx="239713" cy="260350"/>
              </a:xfrm>
              <a:custGeom>
                <a:avLst/>
                <a:gdLst/>
                <a:ahLst/>
                <a:cxnLst>
                  <a:cxn ang="0">
                    <a:pos x="111" y="40"/>
                  </a:cxn>
                  <a:cxn ang="0">
                    <a:pos x="111" y="40"/>
                  </a:cxn>
                  <a:cxn ang="0">
                    <a:pos x="118" y="13"/>
                  </a:cxn>
                  <a:cxn ang="0">
                    <a:pos x="118" y="7"/>
                  </a:cxn>
                  <a:cxn ang="0">
                    <a:pos x="111" y="0"/>
                  </a:cxn>
                  <a:cxn ang="0">
                    <a:pos x="111" y="0"/>
                  </a:cxn>
                  <a:cxn ang="0">
                    <a:pos x="151" y="0"/>
                  </a:cxn>
                  <a:cxn ang="0">
                    <a:pos x="85" y="164"/>
                  </a:cxn>
                  <a:cxn ang="0">
                    <a:pos x="85" y="164"/>
                  </a:cxn>
                  <a:cxn ang="0">
                    <a:pos x="66" y="151"/>
                  </a:cxn>
                  <a:cxn ang="0">
                    <a:pos x="53" y="131"/>
                  </a:cxn>
                  <a:cxn ang="0">
                    <a:pos x="20" y="33"/>
                  </a:cxn>
                  <a:cxn ang="0">
                    <a:pos x="20" y="33"/>
                  </a:cxn>
                  <a:cxn ang="0">
                    <a:pos x="14" y="13"/>
                  </a:cxn>
                  <a:cxn ang="0">
                    <a:pos x="0" y="0"/>
                  </a:cxn>
                  <a:cxn ang="0">
                    <a:pos x="0" y="0"/>
                  </a:cxn>
                  <a:cxn ang="0">
                    <a:pos x="33" y="0"/>
                  </a:cxn>
                  <a:cxn ang="0">
                    <a:pos x="33" y="0"/>
                  </a:cxn>
                  <a:cxn ang="0">
                    <a:pos x="33" y="0"/>
                  </a:cxn>
                  <a:cxn ang="0">
                    <a:pos x="40" y="20"/>
                  </a:cxn>
                  <a:cxn ang="0">
                    <a:pos x="79" y="131"/>
                  </a:cxn>
                  <a:cxn ang="0">
                    <a:pos x="111" y="40"/>
                  </a:cxn>
                </a:cxnLst>
                <a:rect l="0" t="0" r="r" b="b"/>
                <a:pathLst>
                  <a:path w="151" h="164">
                    <a:moveTo>
                      <a:pt x="111" y="40"/>
                    </a:moveTo>
                    <a:lnTo>
                      <a:pt x="111" y="40"/>
                    </a:lnTo>
                    <a:lnTo>
                      <a:pt x="118" y="13"/>
                    </a:lnTo>
                    <a:lnTo>
                      <a:pt x="118" y="7"/>
                    </a:lnTo>
                    <a:lnTo>
                      <a:pt x="111" y="0"/>
                    </a:lnTo>
                    <a:lnTo>
                      <a:pt x="111" y="0"/>
                    </a:lnTo>
                    <a:lnTo>
                      <a:pt x="151" y="0"/>
                    </a:lnTo>
                    <a:lnTo>
                      <a:pt x="85" y="164"/>
                    </a:lnTo>
                    <a:lnTo>
                      <a:pt x="85" y="164"/>
                    </a:lnTo>
                    <a:lnTo>
                      <a:pt x="66" y="151"/>
                    </a:lnTo>
                    <a:lnTo>
                      <a:pt x="53" y="131"/>
                    </a:lnTo>
                    <a:lnTo>
                      <a:pt x="20" y="33"/>
                    </a:lnTo>
                    <a:lnTo>
                      <a:pt x="20" y="33"/>
                    </a:lnTo>
                    <a:lnTo>
                      <a:pt x="14" y="13"/>
                    </a:lnTo>
                    <a:lnTo>
                      <a:pt x="0" y="0"/>
                    </a:lnTo>
                    <a:lnTo>
                      <a:pt x="0" y="0"/>
                    </a:lnTo>
                    <a:lnTo>
                      <a:pt x="33" y="0"/>
                    </a:lnTo>
                    <a:lnTo>
                      <a:pt x="33" y="0"/>
                    </a:lnTo>
                    <a:lnTo>
                      <a:pt x="33" y="0"/>
                    </a:lnTo>
                    <a:lnTo>
                      <a:pt x="40" y="20"/>
                    </a:lnTo>
                    <a:lnTo>
                      <a:pt x="79" y="131"/>
                    </a:lnTo>
                    <a:lnTo>
                      <a:pt x="111"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52"/>
              <p:cNvSpPr>
                <a:spLocks noEditPoints="1"/>
              </p:cNvSpPr>
              <p:nvPr/>
            </p:nvSpPr>
            <p:spPr bwMode="auto">
              <a:xfrm>
                <a:off x="-3033712" y="14481175"/>
                <a:ext cx="279400" cy="249238"/>
              </a:xfrm>
              <a:custGeom>
                <a:avLst/>
                <a:gdLst/>
                <a:ahLst/>
                <a:cxnLst>
                  <a:cxn ang="0">
                    <a:pos x="111" y="79"/>
                  </a:cxn>
                  <a:cxn ang="0">
                    <a:pos x="58" y="79"/>
                  </a:cxn>
                  <a:cxn ang="0">
                    <a:pos x="84" y="20"/>
                  </a:cxn>
                  <a:cxn ang="0">
                    <a:pos x="111" y="79"/>
                  </a:cxn>
                  <a:cxn ang="0">
                    <a:pos x="117" y="98"/>
                  </a:cxn>
                  <a:cxn ang="0">
                    <a:pos x="130" y="131"/>
                  </a:cxn>
                  <a:cxn ang="0">
                    <a:pos x="130" y="131"/>
                  </a:cxn>
                  <a:cxn ang="0">
                    <a:pos x="137" y="151"/>
                  </a:cxn>
                  <a:cxn ang="0">
                    <a:pos x="124" y="157"/>
                  </a:cxn>
                  <a:cxn ang="0">
                    <a:pos x="124" y="157"/>
                  </a:cxn>
                  <a:cxn ang="0">
                    <a:pos x="176" y="157"/>
                  </a:cxn>
                  <a:cxn ang="0">
                    <a:pos x="176" y="157"/>
                  </a:cxn>
                  <a:cxn ang="0">
                    <a:pos x="176" y="157"/>
                  </a:cxn>
                  <a:cxn ang="0">
                    <a:pos x="163" y="144"/>
                  </a:cxn>
                  <a:cxn ang="0">
                    <a:pos x="150" y="124"/>
                  </a:cxn>
                  <a:cxn ang="0">
                    <a:pos x="97" y="0"/>
                  </a:cxn>
                  <a:cxn ang="0">
                    <a:pos x="65" y="0"/>
                  </a:cxn>
                  <a:cxn ang="0">
                    <a:pos x="65" y="0"/>
                  </a:cxn>
                  <a:cxn ang="0">
                    <a:pos x="65" y="0"/>
                  </a:cxn>
                  <a:cxn ang="0">
                    <a:pos x="65" y="0"/>
                  </a:cxn>
                  <a:cxn ang="0">
                    <a:pos x="71" y="7"/>
                  </a:cxn>
                  <a:cxn ang="0">
                    <a:pos x="65" y="20"/>
                  </a:cxn>
                  <a:cxn ang="0">
                    <a:pos x="26" y="124"/>
                  </a:cxn>
                  <a:cxn ang="0">
                    <a:pos x="26" y="124"/>
                  </a:cxn>
                  <a:cxn ang="0">
                    <a:pos x="19" y="144"/>
                  </a:cxn>
                  <a:cxn ang="0">
                    <a:pos x="0" y="157"/>
                  </a:cxn>
                  <a:cxn ang="0">
                    <a:pos x="0" y="157"/>
                  </a:cxn>
                  <a:cxn ang="0">
                    <a:pos x="45" y="157"/>
                  </a:cxn>
                  <a:cxn ang="0">
                    <a:pos x="45" y="157"/>
                  </a:cxn>
                  <a:cxn ang="0">
                    <a:pos x="45" y="157"/>
                  </a:cxn>
                  <a:cxn ang="0">
                    <a:pos x="39" y="151"/>
                  </a:cxn>
                  <a:cxn ang="0">
                    <a:pos x="39" y="151"/>
                  </a:cxn>
                  <a:cxn ang="0">
                    <a:pos x="39" y="131"/>
                  </a:cxn>
                  <a:cxn ang="0">
                    <a:pos x="52" y="98"/>
                  </a:cxn>
                  <a:cxn ang="0">
                    <a:pos x="117" y="98"/>
                  </a:cxn>
                </a:cxnLst>
                <a:rect l="0" t="0" r="r" b="b"/>
                <a:pathLst>
                  <a:path w="176" h="157">
                    <a:moveTo>
                      <a:pt x="111" y="79"/>
                    </a:moveTo>
                    <a:lnTo>
                      <a:pt x="58" y="79"/>
                    </a:lnTo>
                    <a:lnTo>
                      <a:pt x="84" y="20"/>
                    </a:lnTo>
                    <a:lnTo>
                      <a:pt x="111" y="79"/>
                    </a:lnTo>
                    <a:close/>
                    <a:moveTo>
                      <a:pt x="117" y="98"/>
                    </a:moveTo>
                    <a:lnTo>
                      <a:pt x="130" y="131"/>
                    </a:lnTo>
                    <a:lnTo>
                      <a:pt x="130" y="131"/>
                    </a:lnTo>
                    <a:lnTo>
                      <a:pt x="137" y="151"/>
                    </a:lnTo>
                    <a:lnTo>
                      <a:pt x="124" y="157"/>
                    </a:lnTo>
                    <a:lnTo>
                      <a:pt x="124" y="157"/>
                    </a:lnTo>
                    <a:lnTo>
                      <a:pt x="176" y="157"/>
                    </a:lnTo>
                    <a:lnTo>
                      <a:pt x="176" y="157"/>
                    </a:lnTo>
                    <a:lnTo>
                      <a:pt x="176" y="157"/>
                    </a:lnTo>
                    <a:lnTo>
                      <a:pt x="163" y="144"/>
                    </a:lnTo>
                    <a:lnTo>
                      <a:pt x="150" y="124"/>
                    </a:lnTo>
                    <a:lnTo>
                      <a:pt x="97" y="0"/>
                    </a:lnTo>
                    <a:lnTo>
                      <a:pt x="65" y="0"/>
                    </a:lnTo>
                    <a:lnTo>
                      <a:pt x="65" y="0"/>
                    </a:lnTo>
                    <a:lnTo>
                      <a:pt x="65" y="0"/>
                    </a:lnTo>
                    <a:lnTo>
                      <a:pt x="65" y="0"/>
                    </a:lnTo>
                    <a:lnTo>
                      <a:pt x="71" y="7"/>
                    </a:lnTo>
                    <a:lnTo>
                      <a:pt x="65" y="20"/>
                    </a:lnTo>
                    <a:lnTo>
                      <a:pt x="26" y="124"/>
                    </a:lnTo>
                    <a:lnTo>
                      <a:pt x="26" y="124"/>
                    </a:lnTo>
                    <a:lnTo>
                      <a:pt x="19" y="144"/>
                    </a:lnTo>
                    <a:lnTo>
                      <a:pt x="0" y="157"/>
                    </a:lnTo>
                    <a:lnTo>
                      <a:pt x="0" y="157"/>
                    </a:lnTo>
                    <a:lnTo>
                      <a:pt x="45" y="157"/>
                    </a:lnTo>
                    <a:lnTo>
                      <a:pt x="45" y="157"/>
                    </a:lnTo>
                    <a:lnTo>
                      <a:pt x="45" y="157"/>
                    </a:lnTo>
                    <a:lnTo>
                      <a:pt x="39" y="151"/>
                    </a:lnTo>
                    <a:lnTo>
                      <a:pt x="39" y="151"/>
                    </a:lnTo>
                    <a:lnTo>
                      <a:pt x="39" y="131"/>
                    </a:lnTo>
                    <a:lnTo>
                      <a:pt x="52" y="98"/>
                    </a:lnTo>
                    <a:lnTo>
                      <a:pt x="117"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53"/>
              <p:cNvSpPr>
                <a:spLocks/>
              </p:cNvSpPr>
              <p:nvPr/>
            </p:nvSpPr>
            <p:spPr bwMode="auto">
              <a:xfrm>
                <a:off x="-2713037" y="14481175"/>
                <a:ext cx="249238" cy="260350"/>
              </a:xfrm>
              <a:custGeom>
                <a:avLst/>
                <a:gdLst/>
                <a:ahLst/>
                <a:cxnLst>
                  <a:cxn ang="0">
                    <a:pos x="26" y="124"/>
                  </a:cxn>
                  <a:cxn ang="0">
                    <a:pos x="26" y="124"/>
                  </a:cxn>
                  <a:cxn ang="0">
                    <a:pos x="33" y="144"/>
                  </a:cxn>
                  <a:cxn ang="0">
                    <a:pos x="39" y="157"/>
                  </a:cxn>
                  <a:cxn ang="0">
                    <a:pos x="39" y="157"/>
                  </a:cxn>
                  <a:cxn ang="0">
                    <a:pos x="0" y="157"/>
                  </a:cxn>
                  <a:cxn ang="0">
                    <a:pos x="0" y="157"/>
                  </a:cxn>
                  <a:cxn ang="0">
                    <a:pos x="0" y="157"/>
                  </a:cxn>
                  <a:cxn ang="0">
                    <a:pos x="6" y="144"/>
                  </a:cxn>
                  <a:cxn ang="0">
                    <a:pos x="13" y="124"/>
                  </a:cxn>
                  <a:cxn ang="0">
                    <a:pos x="13" y="27"/>
                  </a:cxn>
                  <a:cxn ang="0">
                    <a:pos x="13" y="27"/>
                  </a:cxn>
                  <a:cxn ang="0">
                    <a:pos x="6" y="13"/>
                  </a:cxn>
                  <a:cxn ang="0">
                    <a:pos x="0" y="0"/>
                  </a:cxn>
                  <a:cxn ang="0">
                    <a:pos x="0" y="0"/>
                  </a:cxn>
                  <a:cxn ang="0">
                    <a:pos x="33" y="0"/>
                  </a:cxn>
                  <a:cxn ang="0">
                    <a:pos x="33" y="0"/>
                  </a:cxn>
                  <a:cxn ang="0">
                    <a:pos x="33" y="0"/>
                  </a:cxn>
                  <a:cxn ang="0">
                    <a:pos x="39" y="0"/>
                  </a:cxn>
                  <a:cxn ang="0">
                    <a:pos x="39" y="7"/>
                  </a:cxn>
                  <a:cxn ang="0">
                    <a:pos x="130" y="118"/>
                  </a:cxn>
                  <a:cxn ang="0">
                    <a:pos x="130" y="27"/>
                  </a:cxn>
                  <a:cxn ang="0">
                    <a:pos x="130" y="27"/>
                  </a:cxn>
                  <a:cxn ang="0">
                    <a:pos x="130" y="13"/>
                  </a:cxn>
                  <a:cxn ang="0">
                    <a:pos x="117" y="0"/>
                  </a:cxn>
                  <a:cxn ang="0">
                    <a:pos x="117" y="0"/>
                  </a:cxn>
                  <a:cxn ang="0">
                    <a:pos x="157" y="0"/>
                  </a:cxn>
                  <a:cxn ang="0">
                    <a:pos x="157" y="0"/>
                  </a:cxn>
                  <a:cxn ang="0">
                    <a:pos x="157" y="0"/>
                  </a:cxn>
                  <a:cxn ang="0">
                    <a:pos x="150" y="13"/>
                  </a:cxn>
                  <a:cxn ang="0">
                    <a:pos x="150" y="27"/>
                  </a:cxn>
                  <a:cxn ang="0">
                    <a:pos x="150" y="164"/>
                  </a:cxn>
                  <a:cxn ang="0">
                    <a:pos x="150" y="164"/>
                  </a:cxn>
                  <a:cxn ang="0">
                    <a:pos x="124" y="157"/>
                  </a:cxn>
                  <a:cxn ang="0">
                    <a:pos x="111" y="138"/>
                  </a:cxn>
                  <a:cxn ang="0">
                    <a:pos x="26" y="33"/>
                  </a:cxn>
                  <a:cxn ang="0">
                    <a:pos x="26" y="124"/>
                  </a:cxn>
                </a:cxnLst>
                <a:rect l="0" t="0" r="r" b="b"/>
                <a:pathLst>
                  <a:path w="157" h="164">
                    <a:moveTo>
                      <a:pt x="26" y="124"/>
                    </a:moveTo>
                    <a:lnTo>
                      <a:pt x="26" y="124"/>
                    </a:lnTo>
                    <a:lnTo>
                      <a:pt x="33" y="144"/>
                    </a:lnTo>
                    <a:lnTo>
                      <a:pt x="39" y="157"/>
                    </a:lnTo>
                    <a:lnTo>
                      <a:pt x="39" y="157"/>
                    </a:lnTo>
                    <a:lnTo>
                      <a:pt x="0" y="157"/>
                    </a:lnTo>
                    <a:lnTo>
                      <a:pt x="0" y="157"/>
                    </a:lnTo>
                    <a:lnTo>
                      <a:pt x="0" y="157"/>
                    </a:lnTo>
                    <a:lnTo>
                      <a:pt x="6" y="144"/>
                    </a:lnTo>
                    <a:lnTo>
                      <a:pt x="13" y="124"/>
                    </a:lnTo>
                    <a:lnTo>
                      <a:pt x="13" y="27"/>
                    </a:lnTo>
                    <a:lnTo>
                      <a:pt x="13" y="27"/>
                    </a:lnTo>
                    <a:lnTo>
                      <a:pt x="6" y="13"/>
                    </a:lnTo>
                    <a:lnTo>
                      <a:pt x="0" y="0"/>
                    </a:lnTo>
                    <a:lnTo>
                      <a:pt x="0" y="0"/>
                    </a:lnTo>
                    <a:lnTo>
                      <a:pt x="33" y="0"/>
                    </a:lnTo>
                    <a:lnTo>
                      <a:pt x="33" y="0"/>
                    </a:lnTo>
                    <a:lnTo>
                      <a:pt x="33" y="0"/>
                    </a:lnTo>
                    <a:lnTo>
                      <a:pt x="39" y="0"/>
                    </a:lnTo>
                    <a:lnTo>
                      <a:pt x="39" y="7"/>
                    </a:lnTo>
                    <a:lnTo>
                      <a:pt x="130" y="118"/>
                    </a:lnTo>
                    <a:lnTo>
                      <a:pt x="130" y="27"/>
                    </a:lnTo>
                    <a:lnTo>
                      <a:pt x="130" y="27"/>
                    </a:lnTo>
                    <a:lnTo>
                      <a:pt x="130" y="13"/>
                    </a:lnTo>
                    <a:lnTo>
                      <a:pt x="117" y="0"/>
                    </a:lnTo>
                    <a:lnTo>
                      <a:pt x="117" y="0"/>
                    </a:lnTo>
                    <a:lnTo>
                      <a:pt x="157" y="0"/>
                    </a:lnTo>
                    <a:lnTo>
                      <a:pt x="157" y="0"/>
                    </a:lnTo>
                    <a:lnTo>
                      <a:pt x="157" y="0"/>
                    </a:lnTo>
                    <a:lnTo>
                      <a:pt x="150" y="13"/>
                    </a:lnTo>
                    <a:lnTo>
                      <a:pt x="150" y="27"/>
                    </a:lnTo>
                    <a:lnTo>
                      <a:pt x="150" y="164"/>
                    </a:lnTo>
                    <a:lnTo>
                      <a:pt x="150" y="164"/>
                    </a:lnTo>
                    <a:lnTo>
                      <a:pt x="124" y="157"/>
                    </a:lnTo>
                    <a:lnTo>
                      <a:pt x="111" y="138"/>
                    </a:lnTo>
                    <a:lnTo>
                      <a:pt x="26" y="33"/>
                    </a:lnTo>
                    <a:lnTo>
                      <a:pt x="26"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54"/>
              <p:cNvSpPr>
                <a:spLocks noEditPoints="1"/>
              </p:cNvSpPr>
              <p:nvPr/>
            </p:nvSpPr>
            <p:spPr bwMode="auto">
              <a:xfrm>
                <a:off x="-2413000" y="14481175"/>
                <a:ext cx="238125" cy="249238"/>
              </a:xfrm>
              <a:custGeom>
                <a:avLst/>
                <a:gdLst/>
                <a:ahLst/>
                <a:cxnLst>
                  <a:cxn ang="0">
                    <a:pos x="39" y="20"/>
                  </a:cxn>
                  <a:cxn ang="0">
                    <a:pos x="39" y="20"/>
                  </a:cxn>
                  <a:cxn ang="0">
                    <a:pos x="59" y="13"/>
                  </a:cxn>
                  <a:cxn ang="0">
                    <a:pos x="59" y="13"/>
                  </a:cxn>
                  <a:cxn ang="0">
                    <a:pos x="85" y="20"/>
                  </a:cxn>
                  <a:cxn ang="0">
                    <a:pos x="105" y="33"/>
                  </a:cxn>
                  <a:cxn ang="0">
                    <a:pos x="118" y="53"/>
                  </a:cxn>
                  <a:cxn ang="0">
                    <a:pos x="124" y="79"/>
                  </a:cxn>
                  <a:cxn ang="0">
                    <a:pos x="124" y="79"/>
                  </a:cxn>
                  <a:cxn ang="0">
                    <a:pos x="118" y="105"/>
                  </a:cxn>
                  <a:cxn ang="0">
                    <a:pos x="105" y="124"/>
                  </a:cxn>
                  <a:cxn ang="0">
                    <a:pos x="78" y="138"/>
                  </a:cxn>
                  <a:cxn ang="0">
                    <a:pos x="52" y="138"/>
                  </a:cxn>
                  <a:cxn ang="0">
                    <a:pos x="52" y="138"/>
                  </a:cxn>
                  <a:cxn ang="0">
                    <a:pos x="39" y="138"/>
                  </a:cxn>
                  <a:cxn ang="0">
                    <a:pos x="39" y="20"/>
                  </a:cxn>
                  <a:cxn ang="0">
                    <a:pos x="13" y="124"/>
                  </a:cxn>
                  <a:cxn ang="0">
                    <a:pos x="13" y="124"/>
                  </a:cxn>
                  <a:cxn ang="0">
                    <a:pos x="13" y="144"/>
                  </a:cxn>
                  <a:cxn ang="0">
                    <a:pos x="7" y="151"/>
                  </a:cxn>
                  <a:cxn ang="0">
                    <a:pos x="0" y="157"/>
                  </a:cxn>
                  <a:cxn ang="0">
                    <a:pos x="0" y="157"/>
                  </a:cxn>
                  <a:cxn ang="0">
                    <a:pos x="59" y="157"/>
                  </a:cxn>
                  <a:cxn ang="0">
                    <a:pos x="59" y="157"/>
                  </a:cxn>
                  <a:cxn ang="0">
                    <a:pos x="98" y="151"/>
                  </a:cxn>
                  <a:cxn ang="0">
                    <a:pos x="124" y="138"/>
                  </a:cxn>
                  <a:cxn ang="0">
                    <a:pos x="144" y="111"/>
                  </a:cxn>
                  <a:cxn ang="0">
                    <a:pos x="150" y="79"/>
                  </a:cxn>
                  <a:cxn ang="0">
                    <a:pos x="150" y="79"/>
                  </a:cxn>
                  <a:cxn ang="0">
                    <a:pos x="144" y="46"/>
                  </a:cxn>
                  <a:cxn ang="0">
                    <a:pos x="124" y="20"/>
                  </a:cxn>
                  <a:cxn ang="0">
                    <a:pos x="98" y="0"/>
                  </a:cxn>
                  <a:cxn ang="0">
                    <a:pos x="59" y="0"/>
                  </a:cxn>
                  <a:cxn ang="0">
                    <a:pos x="0" y="0"/>
                  </a:cxn>
                  <a:cxn ang="0">
                    <a:pos x="0" y="0"/>
                  </a:cxn>
                  <a:cxn ang="0">
                    <a:pos x="0" y="0"/>
                  </a:cxn>
                  <a:cxn ang="0">
                    <a:pos x="7" y="0"/>
                  </a:cxn>
                  <a:cxn ang="0">
                    <a:pos x="13" y="13"/>
                  </a:cxn>
                  <a:cxn ang="0">
                    <a:pos x="13" y="33"/>
                  </a:cxn>
                  <a:cxn ang="0">
                    <a:pos x="13" y="124"/>
                  </a:cxn>
                </a:cxnLst>
                <a:rect l="0" t="0" r="r" b="b"/>
                <a:pathLst>
                  <a:path w="150" h="157">
                    <a:moveTo>
                      <a:pt x="39" y="20"/>
                    </a:moveTo>
                    <a:lnTo>
                      <a:pt x="39" y="20"/>
                    </a:lnTo>
                    <a:lnTo>
                      <a:pt x="59" y="13"/>
                    </a:lnTo>
                    <a:lnTo>
                      <a:pt x="59" y="13"/>
                    </a:lnTo>
                    <a:lnTo>
                      <a:pt x="85" y="20"/>
                    </a:lnTo>
                    <a:lnTo>
                      <a:pt x="105" y="33"/>
                    </a:lnTo>
                    <a:lnTo>
                      <a:pt x="118" y="53"/>
                    </a:lnTo>
                    <a:lnTo>
                      <a:pt x="124" y="79"/>
                    </a:lnTo>
                    <a:lnTo>
                      <a:pt x="124" y="79"/>
                    </a:lnTo>
                    <a:lnTo>
                      <a:pt x="118" y="105"/>
                    </a:lnTo>
                    <a:lnTo>
                      <a:pt x="105" y="124"/>
                    </a:lnTo>
                    <a:lnTo>
                      <a:pt x="78" y="138"/>
                    </a:lnTo>
                    <a:lnTo>
                      <a:pt x="52" y="138"/>
                    </a:lnTo>
                    <a:lnTo>
                      <a:pt x="52" y="138"/>
                    </a:lnTo>
                    <a:lnTo>
                      <a:pt x="39" y="138"/>
                    </a:lnTo>
                    <a:lnTo>
                      <a:pt x="39" y="20"/>
                    </a:lnTo>
                    <a:close/>
                    <a:moveTo>
                      <a:pt x="13" y="124"/>
                    </a:moveTo>
                    <a:lnTo>
                      <a:pt x="13" y="124"/>
                    </a:lnTo>
                    <a:lnTo>
                      <a:pt x="13" y="144"/>
                    </a:lnTo>
                    <a:lnTo>
                      <a:pt x="7" y="151"/>
                    </a:lnTo>
                    <a:lnTo>
                      <a:pt x="0" y="157"/>
                    </a:lnTo>
                    <a:lnTo>
                      <a:pt x="0" y="157"/>
                    </a:lnTo>
                    <a:lnTo>
                      <a:pt x="59" y="157"/>
                    </a:lnTo>
                    <a:lnTo>
                      <a:pt x="59" y="157"/>
                    </a:lnTo>
                    <a:lnTo>
                      <a:pt x="98" y="151"/>
                    </a:lnTo>
                    <a:lnTo>
                      <a:pt x="124" y="138"/>
                    </a:lnTo>
                    <a:lnTo>
                      <a:pt x="144" y="111"/>
                    </a:lnTo>
                    <a:lnTo>
                      <a:pt x="150" y="79"/>
                    </a:lnTo>
                    <a:lnTo>
                      <a:pt x="150" y="79"/>
                    </a:lnTo>
                    <a:lnTo>
                      <a:pt x="144" y="46"/>
                    </a:lnTo>
                    <a:lnTo>
                      <a:pt x="124" y="20"/>
                    </a:lnTo>
                    <a:lnTo>
                      <a:pt x="98" y="0"/>
                    </a:lnTo>
                    <a:lnTo>
                      <a:pt x="59" y="0"/>
                    </a:lnTo>
                    <a:lnTo>
                      <a:pt x="0" y="0"/>
                    </a:lnTo>
                    <a:lnTo>
                      <a:pt x="0" y="0"/>
                    </a:lnTo>
                    <a:lnTo>
                      <a:pt x="0" y="0"/>
                    </a:lnTo>
                    <a:lnTo>
                      <a:pt x="7" y="0"/>
                    </a:lnTo>
                    <a:lnTo>
                      <a:pt x="13" y="13"/>
                    </a:lnTo>
                    <a:lnTo>
                      <a:pt x="13" y="33"/>
                    </a:lnTo>
                    <a:lnTo>
                      <a:pt x="13"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55"/>
              <p:cNvSpPr>
                <a:spLocks/>
              </p:cNvSpPr>
              <p:nvPr/>
            </p:nvSpPr>
            <p:spPr bwMode="auto">
              <a:xfrm>
                <a:off x="-2122487" y="14471650"/>
                <a:ext cx="176213" cy="258763"/>
              </a:xfrm>
              <a:custGeom>
                <a:avLst/>
                <a:gdLst/>
                <a:ahLst/>
                <a:cxnLst>
                  <a:cxn ang="0">
                    <a:pos x="39" y="144"/>
                  </a:cxn>
                  <a:cxn ang="0">
                    <a:pos x="65" y="144"/>
                  </a:cxn>
                  <a:cxn ang="0">
                    <a:pos x="65" y="144"/>
                  </a:cxn>
                  <a:cxn ang="0">
                    <a:pos x="91" y="144"/>
                  </a:cxn>
                  <a:cxn ang="0">
                    <a:pos x="111" y="130"/>
                  </a:cxn>
                  <a:cxn ang="0">
                    <a:pos x="111" y="130"/>
                  </a:cxn>
                  <a:cxn ang="0">
                    <a:pos x="104" y="163"/>
                  </a:cxn>
                  <a:cxn ang="0">
                    <a:pos x="0" y="163"/>
                  </a:cxn>
                  <a:cxn ang="0">
                    <a:pos x="0" y="163"/>
                  </a:cxn>
                  <a:cxn ang="0">
                    <a:pos x="0" y="163"/>
                  </a:cxn>
                  <a:cxn ang="0">
                    <a:pos x="6" y="157"/>
                  </a:cxn>
                  <a:cxn ang="0">
                    <a:pos x="13" y="150"/>
                  </a:cxn>
                  <a:cxn ang="0">
                    <a:pos x="13" y="130"/>
                  </a:cxn>
                  <a:cxn ang="0">
                    <a:pos x="13" y="39"/>
                  </a:cxn>
                  <a:cxn ang="0">
                    <a:pos x="13" y="39"/>
                  </a:cxn>
                  <a:cxn ang="0">
                    <a:pos x="13" y="19"/>
                  </a:cxn>
                  <a:cxn ang="0">
                    <a:pos x="6" y="13"/>
                  </a:cxn>
                  <a:cxn ang="0">
                    <a:pos x="0" y="6"/>
                  </a:cxn>
                  <a:cxn ang="0">
                    <a:pos x="0" y="6"/>
                  </a:cxn>
                  <a:cxn ang="0">
                    <a:pos x="78" y="6"/>
                  </a:cxn>
                  <a:cxn ang="0">
                    <a:pos x="78" y="6"/>
                  </a:cxn>
                  <a:cxn ang="0">
                    <a:pos x="91" y="0"/>
                  </a:cxn>
                  <a:cxn ang="0">
                    <a:pos x="91" y="0"/>
                  </a:cxn>
                  <a:cxn ang="0">
                    <a:pos x="91" y="33"/>
                  </a:cxn>
                  <a:cxn ang="0">
                    <a:pos x="91" y="33"/>
                  </a:cxn>
                  <a:cxn ang="0">
                    <a:pos x="91" y="33"/>
                  </a:cxn>
                  <a:cxn ang="0">
                    <a:pos x="78" y="19"/>
                  </a:cxn>
                  <a:cxn ang="0">
                    <a:pos x="59" y="19"/>
                  </a:cxn>
                  <a:cxn ang="0">
                    <a:pos x="59" y="19"/>
                  </a:cxn>
                  <a:cxn ang="0">
                    <a:pos x="39" y="19"/>
                  </a:cxn>
                  <a:cxn ang="0">
                    <a:pos x="39" y="65"/>
                  </a:cxn>
                  <a:cxn ang="0">
                    <a:pos x="65" y="65"/>
                  </a:cxn>
                  <a:cxn ang="0">
                    <a:pos x="65" y="65"/>
                  </a:cxn>
                  <a:cxn ang="0">
                    <a:pos x="78" y="65"/>
                  </a:cxn>
                  <a:cxn ang="0">
                    <a:pos x="78" y="65"/>
                  </a:cxn>
                  <a:cxn ang="0">
                    <a:pos x="78" y="91"/>
                  </a:cxn>
                  <a:cxn ang="0">
                    <a:pos x="78" y="91"/>
                  </a:cxn>
                  <a:cxn ang="0">
                    <a:pos x="78" y="91"/>
                  </a:cxn>
                  <a:cxn ang="0">
                    <a:pos x="65" y="85"/>
                  </a:cxn>
                  <a:cxn ang="0">
                    <a:pos x="52" y="85"/>
                  </a:cxn>
                  <a:cxn ang="0">
                    <a:pos x="39" y="85"/>
                  </a:cxn>
                  <a:cxn ang="0">
                    <a:pos x="39" y="144"/>
                  </a:cxn>
                </a:cxnLst>
                <a:rect l="0" t="0" r="r" b="b"/>
                <a:pathLst>
                  <a:path w="111" h="163">
                    <a:moveTo>
                      <a:pt x="39" y="144"/>
                    </a:moveTo>
                    <a:lnTo>
                      <a:pt x="65" y="144"/>
                    </a:lnTo>
                    <a:lnTo>
                      <a:pt x="65" y="144"/>
                    </a:lnTo>
                    <a:lnTo>
                      <a:pt x="91" y="144"/>
                    </a:lnTo>
                    <a:lnTo>
                      <a:pt x="111" y="130"/>
                    </a:lnTo>
                    <a:lnTo>
                      <a:pt x="111" y="130"/>
                    </a:lnTo>
                    <a:lnTo>
                      <a:pt x="104" y="163"/>
                    </a:lnTo>
                    <a:lnTo>
                      <a:pt x="0" y="163"/>
                    </a:lnTo>
                    <a:lnTo>
                      <a:pt x="0" y="163"/>
                    </a:lnTo>
                    <a:lnTo>
                      <a:pt x="0" y="163"/>
                    </a:lnTo>
                    <a:lnTo>
                      <a:pt x="6" y="157"/>
                    </a:lnTo>
                    <a:lnTo>
                      <a:pt x="13" y="150"/>
                    </a:lnTo>
                    <a:lnTo>
                      <a:pt x="13" y="130"/>
                    </a:lnTo>
                    <a:lnTo>
                      <a:pt x="13" y="39"/>
                    </a:lnTo>
                    <a:lnTo>
                      <a:pt x="13" y="39"/>
                    </a:lnTo>
                    <a:lnTo>
                      <a:pt x="13" y="19"/>
                    </a:lnTo>
                    <a:lnTo>
                      <a:pt x="6" y="13"/>
                    </a:lnTo>
                    <a:lnTo>
                      <a:pt x="0" y="6"/>
                    </a:lnTo>
                    <a:lnTo>
                      <a:pt x="0" y="6"/>
                    </a:lnTo>
                    <a:lnTo>
                      <a:pt x="78" y="6"/>
                    </a:lnTo>
                    <a:lnTo>
                      <a:pt x="78" y="6"/>
                    </a:lnTo>
                    <a:lnTo>
                      <a:pt x="91" y="0"/>
                    </a:lnTo>
                    <a:lnTo>
                      <a:pt x="91" y="0"/>
                    </a:lnTo>
                    <a:lnTo>
                      <a:pt x="91" y="33"/>
                    </a:lnTo>
                    <a:lnTo>
                      <a:pt x="91" y="33"/>
                    </a:lnTo>
                    <a:lnTo>
                      <a:pt x="91" y="33"/>
                    </a:lnTo>
                    <a:lnTo>
                      <a:pt x="78" y="19"/>
                    </a:lnTo>
                    <a:lnTo>
                      <a:pt x="59" y="19"/>
                    </a:lnTo>
                    <a:lnTo>
                      <a:pt x="59" y="19"/>
                    </a:lnTo>
                    <a:lnTo>
                      <a:pt x="39" y="19"/>
                    </a:lnTo>
                    <a:lnTo>
                      <a:pt x="39" y="65"/>
                    </a:lnTo>
                    <a:lnTo>
                      <a:pt x="65" y="65"/>
                    </a:lnTo>
                    <a:lnTo>
                      <a:pt x="65" y="65"/>
                    </a:lnTo>
                    <a:lnTo>
                      <a:pt x="78" y="65"/>
                    </a:lnTo>
                    <a:lnTo>
                      <a:pt x="78" y="65"/>
                    </a:lnTo>
                    <a:lnTo>
                      <a:pt x="78" y="91"/>
                    </a:lnTo>
                    <a:lnTo>
                      <a:pt x="78" y="91"/>
                    </a:lnTo>
                    <a:lnTo>
                      <a:pt x="78" y="91"/>
                    </a:lnTo>
                    <a:lnTo>
                      <a:pt x="65" y="85"/>
                    </a:lnTo>
                    <a:lnTo>
                      <a:pt x="52" y="85"/>
                    </a:lnTo>
                    <a:lnTo>
                      <a:pt x="39" y="85"/>
                    </a:lnTo>
                    <a:lnTo>
                      <a:pt x="39" y="1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56"/>
              <p:cNvSpPr>
                <a:spLocks/>
              </p:cNvSpPr>
              <p:nvPr/>
            </p:nvSpPr>
            <p:spPr bwMode="auto">
              <a:xfrm>
                <a:off x="-1893887" y="14481175"/>
                <a:ext cx="227013" cy="249238"/>
              </a:xfrm>
              <a:custGeom>
                <a:avLst/>
                <a:gdLst/>
                <a:ahLst/>
                <a:cxnLst>
                  <a:cxn ang="0">
                    <a:pos x="58" y="0"/>
                  </a:cxn>
                  <a:cxn ang="0">
                    <a:pos x="58" y="0"/>
                  </a:cxn>
                  <a:cxn ang="0">
                    <a:pos x="78" y="0"/>
                  </a:cxn>
                  <a:cxn ang="0">
                    <a:pos x="97" y="7"/>
                  </a:cxn>
                  <a:cxn ang="0">
                    <a:pos x="104" y="20"/>
                  </a:cxn>
                  <a:cxn ang="0">
                    <a:pos x="104" y="40"/>
                  </a:cxn>
                  <a:cxn ang="0">
                    <a:pos x="104" y="40"/>
                  </a:cxn>
                  <a:cxn ang="0">
                    <a:pos x="104" y="53"/>
                  </a:cxn>
                  <a:cxn ang="0">
                    <a:pos x="97" y="66"/>
                  </a:cxn>
                  <a:cxn ang="0">
                    <a:pos x="84" y="72"/>
                  </a:cxn>
                  <a:cxn ang="0">
                    <a:pos x="71" y="79"/>
                  </a:cxn>
                  <a:cxn ang="0">
                    <a:pos x="104" y="124"/>
                  </a:cxn>
                  <a:cxn ang="0">
                    <a:pos x="104" y="124"/>
                  </a:cxn>
                  <a:cxn ang="0">
                    <a:pos x="124" y="144"/>
                  </a:cxn>
                  <a:cxn ang="0">
                    <a:pos x="143" y="157"/>
                  </a:cxn>
                  <a:cxn ang="0">
                    <a:pos x="124" y="157"/>
                  </a:cxn>
                  <a:cxn ang="0">
                    <a:pos x="124" y="157"/>
                  </a:cxn>
                  <a:cxn ang="0">
                    <a:pos x="104" y="157"/>
                  </a:cxn>
                  <a:cxn ang="0">
                    <a:pos x="91" y="144"/>
                  </a:cxn>
                  <a:cxn ang="0">
                    <a:pos x="65" y="111"/>
                  </a:cxn>
                  <a:cxn ang="0">
                    <a:pos x="39" y="72"/>
                  </a:cxn>
                  <a:cxn ang="0">
                    <a:pos x="39" y="72"/>
                  </a:cxn>
                  <a:cxn ang="0">
                    <a:pos x="71" y="66"/>
                  </a:cxn>
                  <a:cxn ang="0">
                    <a:pos x="78" y="53"/>
                  </a:cxn>
                  <a:cxn ang="0">
                    <a:pos x="84" y="40"/>
                  </a:cxn>
                  <a:cxn ang="0">
                    <a:pos x="84" y="40"/>
                  </a:cxn>
                  <a:cxn ang="0">
                    <a:pos x="78" y="27"/>
                  </a:cxn>
                  <a:cxn ang="0">
                    <a:pos x="71" y="20"/>
                  </a:cxn>
                  <a:cxn ang="0">
                    <a:pos x="65" y="13"/>
                  </a:cxn>
                  <a:cxn ang="0">
                    <a:pos x="52" y="13"/>
                  </a:cxn>
                  <a:cxn ang="0">
                    <a:pos x="52" y="13"/>
                  </a:cxn>
                  <a:cxn ang="0">
                    <a:pos x="32" y="13"/>
                  </a:cxn>
                  <a:cxn ang="0">
                    <a:pos x="32" y="124"/>
                  </a:cxn>
                  <a:cxn ang="0">
                    <a:pos x="32" y="124"/>
                  </a:cxn>
                  <a:cxn ang="0">
                    <a:pos x="32" y="144"/>
                  </a:cxn>
                  <a:cxn ang="0">
                    <a:pos x="39" y="151"/>
                  </a:cxn>
                  <a:cxn ang="0">
                    <a:pos x="45" y="157"/>
                  </a:cxn>
                  <a:cxn ang="0">
                    <a:pos x="45" y="157"/>
                  </a:cxn>
                  <a:cxn ang="0">
                    <a:pos x="0" y="157"/>
                  </a:cxn>
                  <a:cxn ang="0">
                    <a:pos x="0" y="157"/>
                  </a:cxn>
                  <a:cxn ang="0">
                    <a:pos x="0" y="157"/>
                  </a:cxn>
                  <a:cxn ang="0">
                    <a:pos x="6" y="151"/>
                  </a:cxn>
                  <a:cxn ang="0">
                    <a:pos x="6" y="144"/>
                  </a:cxn>
                  <a:cxn ang="0">
                    <a:pos x="13" y="124"/>
                  </a:cxn>
                  <a:cxn ang="0">
                    <a:pos x="13" y="33"/>
                  </a:cxn>
                  <a:cxn ang="0">
                    <a:pos x="13" y="33"/>
                  </a:cxn>
                  <a:cxn ang="0">
                    <a:pos x="6" y="13"/>
                  </a:cxn>
                  <a:cxn ang="0">
                    <a:pos x="6" y="7"/>
                  </a:cxn>
                  <a:cxn ang="0">
                    <a:pos x="0" y="0"/>
                  </a:cxn>
                  <a:cxn ang="0">
                    <a:pos x="0" y="0"/>
                  </a:cxn>
                  <a:cxn ang="0">
                    <a:pos x="58" y="0"/>
                  </a:cxn>
                </a:cxnLst>
                <a:rect l="0" t="0" r="r" b="b"/>
                <a:pathLst>
                  <a:path w="143" h="157">
                    <a:moveTo>
                      <a:pt x="58" y="0"/>
                    </a:moveTo>
                    <a:lnTo>
                      <a:pt x="58" y="0"/>
                    </a:lnTo>
                    <a:lnTo>
                      <a:pt x="78" y="0"/>
                    </a:lnTo>
                    <a:lnTo>
                      <a:pt x="97" y="7"/>
                    </a:lnTo>
                    <a:lnTo>
                      <a:pt x="104" y="20"/>
                    </a:lnTo>
                    <a:lnTo>
                      <a:pt x="104" y="40"/>
                    </a:lnTo>
                    <a:lnTo>
                      <a:pt x="104" y="40"/>
                    </a:lnTo>
                    <a:lnTo>
                      <a:pt x="104" y="53"/>
                    </a:lnTo>
                    <a:lnTo>
                      <a:pt x="97" y="66"/>
                    </a:lnTo>
                    <a:lnTo>
                      <a:pt x="84" y="72"/>
                    </a:lnTo>
                    <a:lnTo>
                      <a:pt x="71" y="79"/>
                    </a:lnTo>
                    <a:lnTo>
                      <a:pt x="104" y="124"/>
                    </a:lnTo>
                    <a:lnTo>
                      <a:pt x="104" y="124"/>
                    </a:lnTo>
                    <a:lnTo>
                      <a:pt x="124" y="144"/>
                    </a:lnTo>
                    <a:lnTo>
                      <a:pt x="143" y="157"/>
                    </a:lnTo>
                    <a:lnTo>
                      <a:pt x="124" y="157"/>
                    </a:lnTo>
                    <a:lnTo>
                      <a:pt x="124" y="157"/>
                    </a:lnTo>
                    <a:lnTo>
                      <a:pt x="104" y="157"/>
                    </a:lnTo>
                    <a:lnTo>
                      <a:pt x="91" y="144"/>
                    </a:lnTo>
                    <a:lnTo>
                      <a:pt x="65" y="111"/>
                    </a:lnTo>
                    <a:lnTo>
                      <a:pt x="39" y="72"/>
                    </a:lnTo>
                    <a:lnTo>
                      <a:pt x="39" y="72"/>
                    </a:lnTo>
                    <a:lnTo>
                      <a:pt x="71" y="66"/>
                    </a:lnTo>
                    <a:lnTo>
                      <a:pt x="78" y="53"/>
                    </a:lnTo>
                    <a:lnTo>
                      <a:pt x="84" y="40"/>
                    </a:lnTo>
                    <a:lnTo>
                      <a:pt x="84" y="40"/>
                    </a:lnTo>
                    <a:lnTo>
                      <a:pt x="78" y="27"/>
                    </a:lnTo>
                    <a:lnTo>
                      <a:pt x="71" y="20"/>
                    </a:lnTo>
                    <a:lnTo>
                      <a:pt x="65" y="13"/>
                    </a:lnTo>
                    <a:lnTo>
                      <a:pt x="52" y="13"/>
                    </a:lnTo>
                    <a:lnTo>
                      <a:pt x="52" y="13"/>
                    </a:lnTo>
                    <a:lnTo>
                      <a:pt x="32" y="13"/>
                    </a:lnTo>
                    <a:lnTo>
                      <a:pt x="32" y="124"/>
                    </a:lnTo>
                    <a:lnTo>
                      <a:pt x="32" y="124"/>
                    </a:lnTo>
                    <a:lnTo>
                      <a:pt x="32" y="144"/>
                    </a:lnTo>
                    <a:lnTo>
                      <a:pt x="39" y="151"/>
                    </a:lnTo>
                    <a:lnTo>
                      <a:pt x="45" y="157"/>
                    </a:lnTo>
                    <a:lnTo>
                      <a:pt x="45" y="157"/>
                    </a:lnTo>
                    <a:lnTo>
                      <a:pt x="0" y="157"/>
                    </a:lnTo>
                    <a:lnTo>
                      <a:pt x="0" y="157"/>
                    </a:lnTo>
                    <a:lnTo>
                      <a:pt x="0" y="157"/>
                    </a:lnTo>
                    <a:lnTo>
                      <a:pt x="6" y="151"/>
                    </a:lnTo>
                    <a:lnTo>
                      <a:pt x="6" y="144"/>
                    </a:lnTo>
                    <a:lnTo>
                      <a:pt x="13" y="124"/>
                    </a:lnTo>
                    <a:lnTo>
                      <a:pt x="13" y="33"/>
                    </a:lnTo>
                    <a:lnTo>
                      <a:pt x="13" y="33"/>
                    </a:lnTo>
                    <a:lnTo>
                      <a:pt x="6" y="13"/>
                    </a:lnTo>
                    <a:lnTo>
                      <a:pt x="6" y="7"/>
                    </a:lnTo>
                    <a:lnTo>
                      <a:pt x="0" y="0"/>
                    </a:lnTo>
                    <a:lnTo>
                      <a:pt x="0" y="0"/>
                    </a:lnTo>
                    <a:lnTo>
                      <a:pt x="5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57"/>
              <p:cNvSpPr>
                <a:spLocks noEditPoints="1"/>
              </p:cNvSpPr>
              <p:nvPr/>
            </p:nvSpPr>
            <p:spPr bwMode="auto">
              <a:xfrm>
                <a:off x="-1655762" y="14481175"/>
                <a:ext cx="185738" cy="249238"/>
              </a:xfrm>
              <a:custGeom>
                <a:avLst/>
                <a:gdLst/>
                <a:ahLst/>
                <a:cxnLst>
                  <a:cxn ang="0">
                    <a:pos x="32" y="138"/>
                  </a:cxn>
                  <a:cxn ang="0">
                    <a:pos x="32" y="79"/>
                  </a:cxn>
                  <a:cxn ang="0">
                    <a:pos x="52" y="79"/>
                  </a:cxn>
                  <a:cxn ang="0">
                    <a:pos x="52" y="79"/>
                  </a:cxn>
                  <a:cxn ang="0">
                    <a:pos x="65" y="79"/>
                  </a:cxn>
                  <a:cxn ang="0">
                    <a:pos x="78" y="85"/>
                  </a:cxn>
                  <a:cxn ang="0">
                    <a:pos x="91" y="92"/>
                  </a:cxn>
                  <a:cxn ang="0">
                    <a:pos x="91" y="111"/>
                  </a:cxn>
                  <a:cxn ang="0">
                    <a:pos x="91" y="111"/>
                  </a:cxn>
                  <a:cxn ang="0">
                    <a:pos x="91" y="124"/>
                  </a:cxn>
                  <a:cxn ang="0">
                    <a:pos x="78" y="131"/>
                  </a:cxn>
                  <a:cxn ang="0">
                    <a:pos x="65" y="138"/>
                  </a:cxn>
                  <a:cxn ang="0">
                    <a:pos x="52" y="138"/>
                  </a:cxn>
                  <a:cxn ang="0">
                    <a:pos x="32" y="138"/>
                  </a:cxn>
                  <a:cxn ang="0">
                    <a:pos x="6" y="124"/>
                  </a:cxn>
                  <a:cxn ang="0">
                    <a:pos x="6" y="124"/>
                  </a:cxn>
                  <a:cxn ang="0">
                    <a:pos x="6" y="144"/>
                  </a:cxn>
                  <a:cxn ang="0">
                    <a:pos x="6" y="151"/>
                  </a:cxn>
                  <a:cxn ang="0">
                    <a:pos x="0" y="157"/>
                  </a:cxn>
                  <a:cxn ang="0">
                    <a:pos x="0" y="157"/>
                  </a:cxn>
                  <a:cxn ang="0">
                    <a:pos x="39" y="157"/>
                  </a:cxn>
                  <a:cxn ang="0">
                    <a:pos x="39" y="157"/>
                  </a:cxn>
                  <a:cxn ang="0">
                    <a:pos x="65" y="157"/>
                  </a:cxn>
                  <a:cxn ang="0">
                    <a:pos x="91" y="151"/>
                  </a:cxn>
                  <a:cxn ang="0">
                    <a:pos x="91" y="151"/>
                  </a:cxn>
                  <a:cxn ang="0">
                    <a:pos x="111" y="131"/>
                  </a:cxn>
                  <a:cxn ang="0">
                    <a:pos x="117" y="118"/>
                  </a:cxn>
                  <a:cxn ang="0">
                    <a:pos x="117" y="105"/>
                  </a:cxn>
                  <a:cxn ang="0">
                    <a:pos x="117" y="105"/>
                  </a:cxn>
                  <a:cxn ang="0">
                    <a:pos x="117" y="92"/>
                  </a:cxn>
                  <a:cxn ang="0">
                    <a:pos x="111" y="79"/>
                  </a:cxn>
                  <a:cxn ang="0">
                    <a:pos x="98" y="72"/>
                  </a:cxn>
                  <a:cxn ang="0">
                    <a:pos x="78" y="66"/>
                  </a:cxn>
                  <a:cxn ang="0">
                    <a:pos x="78" y="66"/>
                  </a:cxn>
                  <a:cxn ang="0">
                    <a:pos x="98" y="53"/>
                  </a:cxn>
                  <a:cxn ang="0">
                    <a:pos x="104" y="46"/>
                  </a:cxn>
                  <a:cxn ang="0">
                    <a:pos x="104" y="33"/>
                  </a:cxn>
                  <a:cxn ang="0">
                    <a:pos x="104" y="33"/>
                  </a:cxn>
                  <a:cxn ang="0">
                    <a:pos x="104" y="20"/>
                  </a:cxn>
                  <a:cxn ang="0">
                    <a:pos x="91" y="7"/>
                  </a:cxn>
                  <a:cxn ang="0">
                    <a:pos x="78" y="0"/>
                  </a:cxn>
                  <a:cxn ang="0">
                    <a:pos x="52" y="0"/>
                  </a:cxn>
                  <a:cxn ang="0">
                    <a:pos x="0" y="0"/>
                  </a:cxn>
                  <a:cxn ang="0">
                    <a:pos x="0" y="0"/>
                  </a:cxn>
                  <a:cxn ang="0">
                    <a:pos x="0" y="0"/>
                  </a:cxn>
                  <a:cxn ang="0">
                    <a:pos x="6" y="0"/>
                  </a:cxn>
                  <a:cxn ang="0">
                    <a:pos x="6" y="13"/>
                  </a:cxn>
                  <a:cxn ang="0">
                    <a:pos x="6" y="33"/>
                  </a:cxn>
                  <a:cxn ang="0">
                    <a:pos x="6" y="124"/>
                  </a:cxn>
                  <a:cxn ang="0">
                    <a:pos x="32" y="59"/>
                  </a:cxn>
                  <a:cxn ang="0">
                    <a:pos x="32" y="13"/>
                  </a:cxn>
                  <a:cxn ang="0">
                    <a:pos x="45" y="13"/>
                  </a:cxn>
                  <a:cxn ang="0">
                    <a:pos x="45" y="13"/>
                  </a:cxn>
                  <a:cxn ang="0">
                    <a:pos x="71" y="20"/>
                  </a:cxn>
                  <a:cxn ang="0">
                    <a:pos x="78" y="27"/>
                  </a:cxn>
                  <a:cxn ang="0">
                    <a:pos x="78" y="40"/>
                  </a:cxn>
                  <a:cxn ang="0">
                    <a:pos x="78" y="40"/>
                  </a:cxn>
                  <a:cxn ang="0">
                    <a:pos x="78" y="46"/>
                  </a:cxn>
                  <a:cxn ang="0">
                    <a:pos x="65" y="59"/>
                  </a:cxn>
                  <a:cxn ang="0">
                    <a:pos x="39" y="59"/>
                  </a:cxn>
                  <a:cxn ang="0">
                    <a:pos x="32" y="59"/>
                  </a:cxn>
                </a:cxnLst>
                <a:rect l="0" t="0" r="r" b="b"/>
                <a:pathLst>
                  <a:path w="117" h="157">
                    <a:moveTo>
                      <a:pt x="32" y="138"/>
                    </a:moveTo>
                    <a:lnTo>
                      <a:pt x="32" y="79"/>
                    </a:lnTo>
                    <a:lnTo>
                      <a:pt x="52" y="79"/>
                    </a:lnTo>
                    <a:lnTo>
                      <a:pt x="52" y="79"/>
                    </a:lnTo>
                    <a:lnTo>
                      <a:pt x="65" y="79"/>
                    </a:lnTo>
                    <a:lnTo>
                      <a:pt x="78" y="85"/>
                    </a:lnTo>
                    <a:lnTo>
                      <a:pt x="91" y="92"/>
                    </a:lnTo>
                    <a:lnTo>
                      <a:pt x="91" y="111"/>
                    </a:lnTo>
                    <a:lnTo>
                      <a:pt x="91" y="111"/>
                    </a:lnTo>
                    <a:lnTo>
                      <a:pt x="91" y="124"/>
                    </a:lnTo>
                    <a:lnTo>
                      <a:pt x="78" y="131"/>
                    </a:lnTo>
                    <a:lnTo>
                      <a:pt x="65" y="138"/>
                    </a:lnTo>
                    <a:lnTo>
                      <a:pt x="52" y="138"/>
                    </a:lnTo>
                    <a:lnTo>
                      <a:pt x="32" y="138"/>
                    </a:lnTo>
                    <a:close/>
                    <a:moveTo>
                      <a:pt x="6" y="124"/>
                    </a:moveTo>
                    <a:lnTo>
                      <a:pt x="6" y="124"/>
                    </a:lnTo>
                    <a:lnTo>
                      <a:pt x="6" y="144"/>
                    </a:lnTo>
                    <a:lnTo>
                      <a:pt x="6" y="151"/>
                    </a:lnTo>
                    <a:lnTo>
                      <a:pt x="0" y="157"/>
                    </a:lnTo>
                    <a:lnTo>
                      <a:pt x="0" y="157"/>
                    </a:lnTo>
                    <a:lnTo>
                      <a:pt x="39" y="157"/>
                    </a:lnTo>
                    <a:lnTo>
                      <a:pt x="39" y="157"/>
                    </a:lnTo>
                    <a:lnTo>
                      <a:pt x="65" y="157"/>
                    </a:lnTo>
                    <a:lnTo>
                      <a:pt x="91" y="151"/>
                    </a:lnTo>
                    <a:lnTo>
                      <a:pt x="91" y="151"/>
                    </a:lnTo>
                    <a:lnTo>
                      <a:pt x="111" y="131"/>
                    </a:lnTo>
                    <a:lnTo>
                      <a:pt x="117" y="118"/>
                    </a:lnTo>
                    <a:lnTo>
                      <a:pt x="117" y="105"/>
                    </a:lnTo>
                    <a:lnTo>
                      <a:pt x="117" y="105"/>
                    </a:lnTo>
                    <a:lnTo>
                      <a:pt x="117" y="92"/>
                    </a:lnTo>
                    <a:lnTo>
                      <a:pt x="111" y="79"/>
                    </a:lnTo>
                    <a:lnTo>
                      <a:pt x="98" y="72"/>
                    </a:lnTo>
                    <a:lnTo>
                      <a:pt x="78" y="66"/>
                    </a:lnTo>
                    <a:lnTo>
                      <a:pt x="78" y="66"/>
                    </a:lnTo>
                    <a:lnTo>
                      <a:pt x="98" y="53"/>
                    </a:lnTo>
                    <a:lnTo>
                      <a:pt x="104" y="46"/>
                    </a:lnTo>
                    <a:lnTo>
                      <a:pt x="104" y="33"/>
                    </a:lnTo>
                    <a:lnTo>
                      <a:pt x="104" y="33"/>
                    </a:lnTo>
                    <a:lnTo>
                      <a:pt x="104" y="20"/>
                    </a:lnTo>
                    <a:lnTo>
                      <a:pt x="91" y="7"/>
                    </a:lnTo>
                    <a:lnTo>
                      <a:pt x="78" y="0"/>
                    </a:lnTo>
                    <a:lnTo>
                      <a:pt x="52" y="0"/>
                    </a:lnTo>
                    <a:lnTo>
                      <a:pt x="0" y="0"/>
                    </a:lnTo>
                    <a:lnTo>
                      <a:pt x="0" y="0"/>
                    </a:lnTo>
                    <a:lnTo>
                      <a:pt x="0" y="0"/>
                    </a:lnTo>
                    <a:lnTo>
                      <a:pt x="6" y="0"/>
                    </a:lnTo>
                    <a:lnTo>
                      <a:pt x="6" y="13"/>
                    </a:lnTo>
                    <a:lnTo>
                      <a:pt x="6" y="33"/>
                    </a:lnTo>
                    <a:lnTo>
                      <a:pt x="6" y="124"/>
                    </a:lnTo>
                    <a:close/>
                    <a:moveTo>
                      <a:pt x="32" y="59"/>
                    </a:moveTo>
                    <a:lnTo>
                      <a:pt x="32" y="13"/>
                    </a:lnTo>
                    <a:lnTo>
                      <a:pt x="45" y="13"/>
                    </a:lnTo>
                    <a:lnTo>
                      <a:pt x="45" y="13"/>
                    </a:lnTo>
                    <a:lnTo>
                      <a:pt x="71" y="20"/>
                    </a:lnTo>
                    <a:lnTo>
                      <a:pt x="78" y="27"/>
                    </a:lnTo>
                    <a:lnTo>
                      <a:pt x="78" y="40"/>
                    </a:lnTo>
                    <a:lnTo>
                      <a:pt x="78" y="40"/>
                    </a:lnTo>
                    <a:lnTo>
                      <a:pt x="78" y="46"/>
                    </a:lnTo>
                    <a:lnTo>
                      <a:pt x="65" y="59"/>
                    </a:lnTo>
                    <a:lnTo>
                      <a:pt x="39" y="59"/>
                    </a:lnTo>
                    <a:lnTo>
                      <a:pt x="32"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8"/>
              <p:cNvSpPr>
                <a:spLocks/>
              </p:cNvSpPr>
              <p:nvPr/>
            </p:nvSpPr>
            <p:spPr bwMode="auto">
              <a:xfrm>
                <a:off x="-1408112" y="14481175"/>
                <a:ext cx="73025" cy="249238"/>
              </a:xfrm>
              <a:custGeom>
                <a:avLst/>
                <a:gdLst/>
                <a:ahLst/>
                <a:cxnLst>
                  <a:cxn ang="0">
                    <a:pos x="7" y="33"/>
                  </a:cxn>
                  <a:cxn ang="0">
                    <a:pos x="7" y="33"/>
                  </a:cxn>
                  <a:cxn ang="0">
                    <a:pos x="7" y="13"/>
                  </a:cxn>
                  <a:cxn ang="0">
                    <a:pos x="7" y="7"/>
                  </a:cxn>
                  <a:cxn ang="0">
                    <a:pos x="0" y="0"/>
                  </a:cxn>
                  <a:cxn ang="0">
                    <a:pos x="0" y="0"/>
                  </a:cxn>
                  <a:cxn ang="0">
                    <a:pos x="46" y="0"/>
                  </a:cxn>
                  <a:cxn ang="0">
                    <a:pos x="46" y="0"/>
                  </a:cxn>
                  <a:cxn ang="0">
                    <a:pos x="46" y="0"/>
                  </a:cxn>
                  <a:cxn ang="0">
                    <a:pos x="39" y="7"/>
                  </a:cxn>
                  <a:cxn ang="0">
                    <a:pos x="33" y="13"/>
                  </a:cxn>
                  <a:cxn ang="0">
                    <a:pos x="33" y="33"/>
                  </a:cxn>
                  <a:cxn ang="0">
                    <a:pos x="33" y="124"/>
                  </a:cxn>
                  <a:cxn ang="0">
                    <a:pos x="33" y="124"/>
                  </a:cxn>
                  <a:cxn ang="0">
                    <a:pos x="33" y="144"/>
                  </a:cxn>
                  <a:cxn ang="0">
                    <a:pos x="39" y="151"/>
                  </a:cxn>
                  <a:cxn ang="0">
                    <a:pos x="46" y="157"/>
                  </a:cxn>
                  <a:cxn ang="0">
                    <a:pos x="46" y="157"/>
                  </a:cxn>
                  <a:cxn ang="0">
                    <a:pos x="0" y="157"/>
                  </a:cxn>
                  <a:cxn ang="0">
                    <a:pos x="0" y="157"/>
                  </a:cxn>
                  <a:cxn ang="0">
                    <a:pos x="0" y="157"/>
                  </a:cxn>
                  <a:cxn ang="0">
                    <a:pos x="7" y="151"/>
                  </a:cxn>
                  <a:cxn ang="0">
                    <a:pos x="7" y="144"/>
                  </a:cxn>
                  <a:cxn ang="0">
                    <a:pos x="7" y="124"/>
                  </a:cxn>
                  <a:cxn ang="0">
                    <a:pos x="7" y="33"/>
                  </a:cxn>
                </a:cxnLst>
                <a:rect l="0" t="0" r="r" b="b"/>
                <a:pathLst>
                  <a:path w="46" h="157">
                    <a:moveTo>
                      <a:pt x="7" y="33"/>
                    </a:moveTo>
                    <a:lnTo>
                      <a:pt x="7" y="33"/>
                    </a:lnTo>
                    <a:lnTo>
                      <a:pt x="7" y="13"/>
                    </a:lnTo>
                    <a:lnTo>
                      <a:pt x="7" y="7"/>
                    </a:lnTo>
                    <a:lnTo>
                      <a:pt x="0" y="0"/>
                    </a:lnTo>
                    <a:lnTo>
                      <a:pt x="0" y="0"/>
                    </a:lnTo>
                    <a:lnTo>
                      <a:pt x="46" y="0"/>
                    </a:lnTo>
                    <a:lnTo>
                      <a:pt x="46" y="0"/>
                    </a:lnTo>
                    <a:lnTo>
                      <a:pt x="46" y="0"/>
                    </a:lnTo>
                    <a:lnTo>
                      <a:pt x="39" y="7"/>
                    </a:lnTo>
                    <a:lnTo>
                      <a:pt x="33" y="13"/>
                    </a:lnTo>
                    <a:lnTo>
                      <a:pt x="33" y="33"/>
                    </a:lnTo>
                    <a:lnTo>
                      <a:pt x="33" y="124"/>
                    </a:lnTo>
                    <a:lnTo>
                      <a:pt x="33" y="124"/>
                    </a:lnTo>
                    <a:lnTo>
                      <a:pt x="33" y="144"/>
                    </a:lnTo>
                    <a:lnTo>
                      <a:pt x="39" y="151"/>
                    </a:lnTo>
                    <a:lnTo>
                      <a:pt x="46" y="157"/>
                    </a:lnTo>
                    <a:lnTo>
                      <a:pt x="46" y="157"/>
                    </a:lnTo>
                    <a:lnTo>
                      <a:pt x="0" y="157"/>
                    </a:lnTo>
                    <a:lnTo>
                      <a:pt x="0" y="157"/>
                    </a:lnTo>
                    <a:lnTo>
                      <a:pt x="0" y="157"/>
                    </a:lnTo>
                    <a:lnTo>
                      <a:pt x="7" y="151"/>
                    </a:lnTo>
                    <a:lnTo>
                      <a:pt x="7" y="144"/>
                    </a:lnTo>
                    <a:lnTo>
                      <a:pt x="7" y="124"/>
                    </a:lnTo>
                    <a:lnTo>
                      <a:pt x="7"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59"/>
              <p:cNvSpPr>
                <a:spLocks/>
              </p:cNvSpPr>
              <p:nvPr/>
            </p:nvSpPr>
            <p:spPr bwMode="auto">
              <a:xfrm>
                <a:off x="-1282700" y="14481175"/>
                <a:ext cx="176213" cy="249238"/>
              </a:xfrm>
              <a:custGeom>
                <a:avLst/>
                <a:gdLst/>
                <a:ahLst/>
                <a:cxnLst>
                  <a:cxn ang="0">
                    <a:pos x="71" y="138"/>
                  </a:cxn>
                  <a:cxn ang="0">
                    <a:pos x="71" y="138"/>
                  </a:cxn>
                  <a:cxn ang="0">
                    <a:pos x="91" y="138"/>
                  </a:cxn>
                  <a:cxn ang="0">
                    <a:pos x="111" y="124"/>
                  </a:cxn>
                  <a:cxn ang="0">
                    <a:pos x="111" y="124"/>
                  </a:cxn>
                  <a:cxn ang="0">
                    <a:pos x="97" y="157"/>
                  </a:cxn>
                  <a:cxn ang="0">
                    <a:pos x="0" y="157"/>
                  </a:cxn>
                  <a:cxn ang="0">
                    <a:pos x="0" y="157"/>
                  </a:cxn>
                  <a:cxn ang="0">
                    <a:pos x="0" y="157"/>
                  </a:cxn>
                  <a:cxn ang="0">
                    <a:pos x="6" y="151"/>
                  </a:cxn>
                  <a:cxn ang="0">
                    <a:pos x="13" y="144"/>
                  </a:cxn>
                  <a:cxn ang="0">
                    <a:pos x="13" y="124"/>
                  </a:cxn>
                  <a:cxn ang="0">
                    <a:pos x="13" y="33"/>
                  </a:cxn>
                  <a:cxn ang="0">
                    <a:pos x="13" y="33"/>
                  </a:cxn>
                  <a:cxn ang="0">
                    <a:pos x="13" y="13"/>
                  </a:cxn>
                  <a:cxn ang="0">
                    <a:pos x="6" y="7"/>
                  </a:cxn>
                  <a:cxn ang="0">
                    <a:pos x="0" y="0"/>
                  </a:cxn>
                  <a:cxn ang="0">
                    <a:pos x="0" y="0"/>
                  </a:cxn>
                  <a:cxn ang="0">
                    <a:pos x="45" y="0"/>
                  </a:cxn>
                  <a:cxn ang="0">
                    <a:pos x="45" y="0"/>
                  </a:cxn>
                  <a:cxn ang="0">
                    <a:pos x="45" y="0"/>
                  </a:cxn>
                  <a:cxn ang="0">
                    <a:pos x="39" y="7"/>
                  </a:cxn>
                  <a:cxn ang="0">
                    <a:pos x="39" y="13"/>
                  </a:cxn>
                  <a:cxn ang="0">
                    <a:pos x="32" y="33"/>
                  </a:cxn>
                  <a:cxn ang="0">
                    <a:pos x="32" y="138"/>
                  </a:cxn>
                  <a:cxn ang="0">
                    <a:pos x="71" y="138"/>
                  </a:cxn>
                </a:cxnLst>
                <a:rect l="0" t="0" r="r" b="b"/>
                <a:pathLst>
                  <a:path w="111" h="157">
                    <a:moveTo>
                      <a:pt x="71" y="138"/>
                    </a:moveTo>
                    <a:lnTo>
                      <a:pt x="71" y="138"/>
                    </a:lnTo>
                    <a:lnTo>
                      <a:pt x="91" y="138"/>
                    </a:lnTo>
                    <a:lnTo>
                      <a:pt x="111" y="124"/>
                    </a:lnTo>
                    <a:lnTo>
                      <a:pt x="111" y="124"/>
                    </a:lnTo>
                    <a:lnTo>
                      <a:pt x="97" y="157"/>
                    </a:lnTo>
                    <a:lnTo>
                      <a:pt x="0" y="157"/>
                    </a:lnTo>
                    <a:lnTo>
                      <a:pt x="0" y="157"/>
                    </a:lnTo>
                    <a:lnTo>
                      <a:pt x="0" y="157"/>
                    </a:lnTo>
                    <a:lnTo>
                      <a:pt x="6" y="151"/>
                    </a:lnTo>
                    <a:lnTo>
                      <a:pt x="13" y="144"/>
                    </a:lnTo>
                    <a:lnTo>
                      <a:pt x="13" y="124"/>
                    </a:lnTo>
                    <a:lnTo>
                      <a:pt x="13" y="33"/>
                    </a:lnTo>
                    <a:lnTo>
                      <a:pt x="13" y="33"/>
                    </a:lnTo>
                    <a:lnTo>
                      <a:pt x="13" y="13"/>
                    </a:lnTo>
                    <a:lnTo>
                      <a:pt x="6" y="7"/>
                    </a:lnTo>
                    <a:lnTo>
                      <a:pt x="0" y="0"/>
                    </a:lnTo>
                    <a:lnTo>
                      <a:pt x="0" y="0"/>
                    </a:lnTo>
                    <a:lnTo>
                      <a:pt x="45" y="0"/>
                    </a:lnTo>
                    <a:lnTo>
                      <a:pt x="45" y="0"/>
                    </a:lnTo>
                    <a:lnTo>
                      <a:pt x="45" y="0"/>
                    </a:lnTo>
                    <a:lnTo>
                      <a:pt x="39" y="7"/>
                    </a:lnTo>
                    <a:lnTo>
                      <a:pt x="39" y="13"/>
                    </a:lnTo>
                    <a:lnTo>
                      <a:pt x="32" y="33"/>
                    </a:lnTo>
                    <a:lnTo>
                      <a:pt x="32" y="138"/>
                    </a:lnTo>
                    <a:lnTo>
                      <a:pt x="71" y="1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60"/>
              <p:cNvSpPr>
                <a:spLocks/>
              </p:cNvSpPr>
              <p:nvPr/>
            </p:nvSpPr>
            <p:spPr bwMode="auto">
              <a:xfrm>
                <a:off x="-1096962" y="14471650"/>
                <a:ext cx="196850" cy="258763"/>
              </a:xfrm>
              <a:custGeom>
                <a:avLst/>
                <a:gdLst/>
                <a:ahLst/>
                <a:cxnLst>
                  <a:cxn ang="0">
                    <a:pos x="72" y="130"/>
                  </a:cxn>
                  <a:cxn ang="0">
                    <a:pos x="72" y="130"/>
                  </a:cxn>
                  <a:cxn ang="0">
                    <a:pos x="72" y="150"/>
                  </a:cxn>
                  <a:cxn ang="0">
                    <a:pos x="85" y="163"/>
                  </a:cxn>
                  <a:cxn ang="0">
                    <a:pos x="85" y="163"/>
                  </a:cxn>
                  <a:cxn ang="0">
                    <a:pos x="39" y="163"/>
                  </a:cxn>
                  <a:cxn ang="0">
                    <a:pos x="39" y="163"/>
                  </a:cxn>
                  <a:cxn ang="0">
                    <a:pos x="39" y="163"/>
                  </a:cxn>
                  <a:cxn ang="0">
                    <a:pos x="46" y="157"/>
                  </a:cxn>
                  <a:cxn ang="0">
                    <a:pos x="46" y="150"/>
                  </a:cxn>
                  <a:cxn ang="0">
                    <a:pos x="46" y="130"/>
                  </a:cxn>
                  <a:cxn ang="0">
                    <a:pos x="46" y="19"/>
                  </a:cxn>
                  <a:cxn ang="0">
                    <a:pos x="26" y="19"/>
                  </a:cxn>
                  <a:cxn ang="0">
                    <a:pos x="26" y="19"/>
                  </a:cxn>
                  <a:cxn ang="0">
                    <a:pos x="13" y="26"/>
                  </a:cxn>
                  <a:cxn ang="0">
                    <a:pos x="0" y="33"/>
                  </a:cxn>
                  <a:cxn ang="0">
                    <a:pos x="0" y="33"/>
                  </a:cxn>
                  <a:cxn ang="0">
                    <a:pos x="7" y="0"/>
                  </a:cxn>
                  <a:cxn ang="0">
                    <a:pos x="7" y="0"/>
                  </a:cxn>
                  <a:cxn ang="0">
                    <a:pos x="7" y="0"/>
                  </a:cxn>
                  <a:cxn ang="0">
                    <a:pos x="13" y="6"/>
                  </a:cxn>
                  <a:cxn ang="0">
                    <a:pos x="111" y="6"/>
                  </a:cxn>
                  <a:cxn ang="0">
                    <a:pos x="111" y="6"/>
                  </a:cxn>
                  <a:cxn ang="0">
                    <a:pos x="124" y="0"/>
                  </a:cxn>
                  <a:cxn ang="0">
                    <a:pos x="124" y="0"/>
                  </a:cxn>
                  <a:cxn ang="0">
                    <a:pos x="118" y="33"/>
                  </a:cxn>
                  <a:cxn ang="0">
                    <a:pos x="118" y="33"/>
                  </a:cxn>
                  <a:cxn ang="0">
                    <a:pos x="118" y="33"/>
                  </a:cxn>
                  <a:cxn ang="0">
                    <a:pos x="105" y="19"/>
                  </a:cxn>
                  <a:cxn ang="0">
                    <a:pos x="98" y="19"/>
                  </a:cxn>
                  <a:cxn ang="0">
                    <a:pos x="72" y="19"/>
                  </a:cxn>
                  <a:cxn ang="0">
                    <a:pos x="72" y="130"/>
                  </a:cxn>
                </a:cxnLst>
                <a:rect l="0" t="0" r="r" b="b"/>
                <a:pathLst>
                  <a:path w="124" h="163">
                    <a:moveTo>
                      <a:pt x="72" y="130"/>
                    </a:moveTo>
                    <a:lnTo>
                      <a:pt x="72" y="130"/>
                    </a:lnTo>
                    <a:lnTo>
                      <a:pt x="72" y="150"/>
                    </a:lnTo>
                    <a:lnTo>
                      <a:pt x="85" y="163"/>
                    </a:lnTo>
                    <a:lnTo>
                      <a:pt x="85" y="163"/>
                    </a:lnTo>
                    <a:lnTo>
                      <a:pt x="39" y="163"/>
                    </a:lnTo>
                    <a:lnTo>
                      <a:pt x="39" y="163"/>
                    </a:lnTo>
                    <a:lnTo>
                      <a:pt x="39" y="163"/>
                    </a:lnTo>
                    <a:lnTo>
                      <a:pt x="46" y="157"/>
                    </a:lnTo>
                    <a:lnTo>
                      <a:pt x="46" y="150"/>
                    </a:lnTo>
                    <a:lnTo>
                      <a:pt x="46" y="130"/>
                    </a:lnTo>
                    <a:lnTo>
                      <a:pt x="46" y="19"/>
                    </a:lnTo>
                    <a:lnTo>
                      <a:pt x="26" y="19"/>
                    </a:lnTo>
                    <a:lnTo>
                      <a:pt x="26" y="19"/>
                    </a:lnTo>
                    <a:lnTo>
                      <a:pt x="13" y="26"/>
                    </a:lnTo>
                    <a:lnTo>
                      <a:pt x="0" y="33"/>
                    </a:lnTo>
                    <a:lnTo>
                      <a:pt x="0" y="33"/>
                    </a:lnTo>
                    <a:lnTo>
                      <a:pt x="7" y="0"/>
                    </a:lnTo>
                    <a:lnTo>
                      <a:pt x="7" y="0"/>
                    </a:lnTo>
                    <a:lnTo>
                      <a:pt x="7" y="0"/>
                    </a:lnTo>
                    <a:lnTo>
                      <a:pt x="13" y="6"/>
                    </a:lnTo>
                    <a:lnTo>
                      <a:pt x="111" y="6"/>
                    </a:lnTo>
                    <a:lnTo>
                      <a:pt x="111" y="6"/>
                    </a:lnTo>
                    <a:lnTo>
                      <a:pt x="124" y="0"/>
                    </a:lnTo>
                    <a:lnTo>
                      <a:pt x="124" y="0"/>
                    </a:lnTo>
                    <a:lnTo>
                      <a:pt x="118" y="33"/>
                    </a:lnTo>
                    <a:lnTo>
                      <a:pt x="118" y="33"/>
                    </a:lnTo>
                    <a:lnTo>
                      <a:pt x="118" y="33"/>
                    </a:lnTo>
                    <a:lnTo>
                      <a:pt x="105" y="19"/>
                    </a:lnTo>
                    <a:lnTo>
                      <a:pt x="98" y="19"/>
                    </a:lnTo>
                    <a:lnTo>
                      <a:pt x="72" y="19"/>
                    </a:lnTo>
                    <a:lnTo>
                      <a:pt x="72"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61"/>
              <p:cNvSpPr>
                <a:spLocks/>
              </p:cNvSpPr>
              <p:nvPr/>
            </p:nvSpPr>
            <p:spPr bwMode="auto">
              <a:xfrm>
                <a:off x="-744537" y="14481175"/>
                <a:ext cx="238125" cy="260350"/>
              </a:xfrm>
              <a:custGeom>
                <a:avLst/>
                <a:gdLst/>
                <a:ahLst/>
                <a:cxnLst>
                  <a:cxn ang="0">
                    <a:pos x="117" y="144"/>
                  </a:cxn>
                  <a:cxn ang="0">
                    <a:pos x="117" y="144"/>
                  </a:cxn>
                  <a:cxn ang="0">
                    <a:pos x="111" y="151"/>
                  </a:cxn>
                  <a:cxn ang="0">
                    <a:pos x="98" y="157"/>
                  </a:cxn>
                  <a:cxn ang="0">
                    <a:pos x="72" y="164"/>
                  </a:cxn>
                  <a:cxn ang="0">
                    <a:pos x="72" y="164"/>
                  </a:cxn>
                  <a:cxn ang="0">
                    <a:pos x="46" y="157"/>
                  </a:cxn>
                  <a:cxn ang="0">
                    <a:pos x="26" y="144"/>
                  </a:cxn>
                  <a:cxn ang="0">
                    <a:pos x="26" y="144"/>
                  </a:cxn>
                  <a:cxn ang="0">
                    <a:pos x="20" y="131"/>
                  </a:cxn>
                  <a:cxn ang="0">
                    <a:pos x="13" y="124"/>
                  </a:cxn>
                  <a:cxn ang="0">
                    <a:pos x="13" y="98"/>
                  </a:cxn>
                  <a:cxn ang="0">
                    <a:pos x="13" y="33"/>
                  </a:cxn>
                  <a:cxn ang="0">
                    <a:pos x="13" y="33"/>
                  </a:cxn>
                  <a:cxn ang="0">
                    <a:pos x="13" y="13"/>
                  </a:cxn>
                  <a:cxn ang="0">
                    <a:pos x="7" y="7"/>
                  </a:cxn>
                  <a:cxn ang="0">
                    <a:pos x="0" y="0"/>
                  </a:cxn>
                  <a:cxn ang="0">
                    <a:pos x="0" y="0"/>
                  </a:cxn>
                  <a:cxn ang="0">
                    <a:pos x="46" y="0"/>
                  </a:cxn>
                  <a:cxn ang="0">
                    <a:pos x="46" y="0"/>
                  </a:cxn>
                  <a:cxn ang="0">
                    <a:pos x="46" y="0"/>
                  </a:cxn>
                  <a:cxn ang="0">
                    <a:pos x="39" y="7"/>
                  </a:cxn>
                  <a:cxn ang="0">
                    <a:pos x="39" y="13"/>
                  </a:cxn>
                  <a:cxn ang="0">
                    <a:pos x="39" y="33"/>
                  </a:cxn>
                  <a:cxn ang="0">
                    <a:pos x="39" y="98"/>
                  </a:cxn>
                  <a:cxn ang="0">
                    <a:pos x="39" y="98"/>
                  </a:cxn>
                  <a:cxn ang="0">
                    <a:pos x="39" y="118"/>
                  </a:cxn>
                  <a:cxn ang="0">
                    <a:pos x="46" y="131"/>
                  </a:cxn>
                  <a:cxn ang="0">
                    <a:pos x="59" y="144"/>
                  </a:cxn>
                  <a:cxn ang="0">
                    <a:pos x="78" y="144"/>
                  </a:cxn>
                  <a:cxn ang="0">
                    <a:pos x="78" y="144"/>
                  </a:cxn>
                  <a:cxn ang="0">
                    <a:pos x="98" y="138"/>
                  </a:cxn>
                  <a:cxn ang="0">
                    <a:pos x="111" y="124"/>
                  </a:cxn>
                  <a:cxn ang="0">
                    <a:pos x="111" y="124"/>
                  </a:cxn>
                  <a:cxn ang="0">
                    <a:pos x="117" y="118"/>
                  </a:cxn>
                  <a:cxn ang="0">
                    <a:pos x="117" y="105"/>
                  </a:cxn>
                  <a:cxn ang="0">
                    <a:pos x="117" y="33"/>
                  </a:cxn>
                  <a:cxn ang="0">
                    <a:pos x="117" y="33"/>
                  </a:cxn>
                  <a:cxn ang="0">
                    <a:pos x="117" y="13"/>
                  </a:cxn>
                  <a:cxn ang="0">
                    <a:pos x="111" y="7"/>
                  </a:cxn>
                  <a:cxn ang="0">
                    <a:pos x="104" y="0"/>
                  </a:cxn>
                  <a:cxn ang="0">
                    <a:pos x="104" y="0"/>
                  </a:cxn>
                  <a:cxn ang="0">
                    <a:pos x="150" y="0"/>
                  </a:cxn>
                  <a:cxn ang="0">
                    <a:pos x="150" y="0"/>
                  </a:cxn>
                  <a:cxn ang="0">
                    <a:pos x="150" y="0"/>
                  </a:cxn>
                  <a:cxn ang="0">
                    <a:pos x="144" y="7"/>
                  </a:cxn>
                  <a:cxn ang="0">
                    <a:pos x="144" y="13"/>
                  </a:cxn>
                  <a:cxn ang="0">
                    <a:pos x="144" y="33"/>
                  </a:cxn>
                  <a:cxn ang="0">
                    <a:pos x="144" y="124"/>
                  </a:cxn>
                  <a:cxn ang="0">
                    <a:pos x="144" y="124"/>
                  </a:cxn>
                  <a:cxn ang="0">
                    <a:pos x="144" y="144"/>
                  </a:cxn>
                  <a:cxn ang="0">
                    <a:pos x="144" y="151"/>
                  </a:cxn>
                  <a:cxn ang="0">
                    <a:pos x="150" y="157"/>
                  </a:cxn>
                  <a:cxn ang="0">
                    <a:pos x="150" y="157"/>
                  </a:cxn>
                  <a:cxn ang="0">
                    <a:pos x="117" y="157"/>
                  </a:cxn>
                  <a:cxn ang="0">
                    <a:pos x="117" y="144"/>
                  </a:cxn>
                </a:cxnLst>
                <a:rect l="0" t="0" r="r" b="b"/>
                <a:pathLst>
                  <a:path w="150" h="164">
                    <a:moveTo>
                      <a:pt x="117" y="144"/>
                    </a:moveTo>
                    <a:lnTo>
                      <a:pt x="117" y="144"/>
                    </a:lnTo>
                    <a:lnTo>
                      <a:pt x="111" y="151"/>
                    </a:lnTo>
                    <a:lnTo>
                      <a:pt x="98" y="157"/>
                    </a:lnTo>
                    <a:lnTo>
                      <a:pt x="72" y="164"/>
                    </a:lnTo>
                    <a:lnTo>
                      <a:pt x="72" y="164"/>
                    </a:lnTo>
                    <a:lnTo>
                      <a:pt x="46" y="157"/>
                    </a:lnTo>
                    <a:lnTo>
                      <a:pt x="26" y="144"/>
                    </a:lnTo>
                    <a:lnTo>
                      <a:pt x="26" y="144"/>
                    </a:lnTo>
                    <a:lnTo>
                      <a:pt x="20" y="131"/>
                    </a:lnTo>
                    <a:lnTo>
                      <a:pt x="13" y="124"/>
                    </a:lnTo>
                    <a:lnTo>
                      <a:pt x="13" y="98"/>
                    </a:lnTo>
                    <a:lnTo>
                      <a:pt x="13" y="33"/>
                    </a:lnTo>
                    <a:lnTo>
                      <a:pt x="13" y="33"/>
                    </a:lnTo>
                    <a:lnTo>
                      <a:pt x="13" y="13"/>
                    </a:lnTo>
                    <a:lnTo>
                      <a:pt x="7" y="7"/>
                    </a:lnTo>
                    <a:lnTo>
                      <a:pt x="0" y="0"/>
                    </a:lnTo>
                    <a:lnTo>
                      <a:pt x="0" y="0"/>
                    </a:lnTo>
                    <a:lnTo>
                      <a:pt x="46" y="0"/>
                    </a:lnTo>
                    <a:lnTo>
                      <a:pt x="46" y="0"/>
                    </a:lnTo>
                    <a:lnTo>
                      <a:pt x="46" y="0"/>
                    </a:lnTo>
                    <a:lnTo>
                      <a:pt x="39" y="7"/>
                    </a:lnTo>
                    <a:lnTo>
                      <a:pt x="39" y="13"/>
                    </a:lnTo>
                    <a:lnTo>
                      <a:pt x="39" y="33"/>
                    </a:lnTo>
                    <a:lnTo>
                      <a:pt x="39" y="98"/>
                    </a:lnTo>
                    <a:lnTo>
                      <a:pt x="39" y="98"/>
                    </a:lnTo>
                    <a:lnTo>
                      <a:pt x="39" y="118"/>
                    </a:lnTo>
                    <a:lnTo>
                      <a:pt x="46" y="131"/>
                    </a:lnTo>
                    <a:lnTo>
                      <a:pt x="59" y="144"/>
                    </a:lnTo>
                    <a:lnTo>
                      <a:pt x="78" y="144"/>
                    </a:lnTo>
                    <a:lnTo>
                      <a:pt x="78" y="144"/>
                    </a:lnTo>
                    <a:lnTo>
                      <a:pt x="98" y="138"/>
                    </a:lnTo>
                    <a:lnTo>
                      <a:pt x="111" y="124"/>
                    </a:lnTo>
                    <a:lnTo>
                      <a:pt x="111" y="124"/>
                    </a:lnTo>
                    <a:lnTo>
                      <a:pt x="117" y="118"/>
                    </a:lnTo>
                    <a:lnTo>
                      <a:pt x="117" y="105"/>
                    </a:lnTo>
                    <a:lnTo>
                      <a:pt x="117" y="33"/>
                    </a:lnTo>
                    <a:lnTo>
                      <a:pt x="117" y="33"/>
                    </a:lnTo>
                    <a:lnTo>
                      <a:pt x="117" y="13"/>
                    </a:lnTo>
                    <a:lnTo>
                      <a:pt x="111" y="7"/>
                    </a:lnTo>
                    <a:lnTo>
                      <a:pt x="104" y="0"/>
                    </a:lnTo>
                    <a:lnTo>
                      <a:pt x="104" y="0"/>
                    </a:lnTo>
                    <a:lnTo>
                      <a:pt x="150" y="0"/>
                    </a:lnTo>
                    <a:lnTo>
                      <a:pt x="150" y="0"/>
                    </a:lnTo>
                    <a:lnTo>
                      <a:pt x="150" y="0"/>
                    </a:lnTo>
                    <a:lnTo>
                      <a:pt x="144" y="7"/>
                    </a:lnTo>
                    <a:lnTo>
                      <a:pt x="144" y="13"/>
                    </a:lnTo>
                    <a:lnTo>
                      <a:pt x="144" y="33"/>
                    </a:lnTo>
                    <a:lnTo>
                      <a:pt x="144" y="124"/>
                    </a:lnTo>
                    <a:lnTo>
                      <a:pt x="144" y="124"/>
                    </a:lnTo>
                    <a:lnTo>
                      <a:pt x="144" y="144"/>
                    </a:lnTo>
                    <a:lnTo>
                      <a:pt x="144" y="151"/>
                    </a:lnTo>
                    <a:lnTo>
                      <a:pt x="150" y="157"/>
                    </a:lnTo>
                    <a:lnTo>
                      <a:pt x="150" y="157"/>
                    </a:lnTo>
                    <a:lnTo>
                      <a:pt x="117" y="157"/>
                    </a:lnTo>
                    <a:lnTo>
                      <a:pt x="117" y="1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62"/>
              <p:cNvSpPr>
                <a:spLocks/>
              </p:cNvSpPr>
              <p:nvPr/>
            </p:nvSpPr>
            <p:spPr bwMode="auto">
              <a:xfrm>
                <a:off x="-444500" y="14481175"/>
                <a:ext cx="249238" cy="260350"/>
              </a:xfrm>
              <a:custGeom>
                <a:avLst/>
                <a:gdLst/>
                <a:ahLst/>
                <a:cxnLst>
                  <a:cxn ang="0">
                    <a:pos x="26" y="124"/>
                  </a:cxn>
                  <a:cxn ang="0">
                    <a:pos x="26" y="124"/>
                  </a:cxn>
                  <a:cxn ang="0">
                    <a:pos x="26" y="144"/>
                  </a:cxn>
                  <a:cxn ang="0">
                    <a:pos x="39" y="157"/>
                  </a:cxn>
                  <a:cxn ang="0">
                    <a:pos x="39" y="157"/>
                  </a:cxn>
                  <a:cxn ang="0">
                    <a:pos x="0" y="157"/>
                  </a:cxn>
                  <a:cxn ang="0">
                    <a:pos x="0" y="157"/>
                  </a:cxn>
                  <a:cxn ang="0">
                    <a:pos x="0" y="157"/>
                  </a:cxn>
                  <a:cxn ang="0">
                    <a:pos x="7" y="144"/>
                  </a:cxn>
                  <a:cxn ang="0">
                    <a:pos x="13" y="124"/>
                  </a:cxn>
                  <a:cxn ang="0">
                    <a:pos x="13" y="27"/>
                  </a:cxn>
                  <a:cxn ang="0">
                    <a:pos x="13" y="27"/>
                  </a:cxn>
                  <a:cxn ang="0">
                    <a:pos x="7" y="13"/>
                  </a:cxn>
                  <a:cxn ang="0">
                    <a:pos x="0" y="0"/>
                  </a:cxn>
                  <a:cxn ang="0">
                    <a:pos x="0" y="0"/>
                  </a:cxn>
                  <a:cxn ang="0">
                    <a:pos x="33" y="0"/>
                  </a:cxn>
                  <a:cxn ang="0">
                    <a:pos x="33" y="0"/>
                  </a:cxn>
                  <a:cxn ang="0">
                    <a:pos x="33" y="0"/>
                  </a:cxn>
                  <a:cxn ang="0">
                    <a:pos x="39" y="0"/>
                  </a:cxn>
                  <a:cxn ang="0">
                    <a:pos x="39" y="7"/>
                  </a:cxn>
                  <a:cxn ang="0">
                    <a:pos x="131" y="118"/>
                  </a:cxn>
                  <a:cxn ang="0">
                    <a:pos x="131" y="27"/>
                  </a:cxn>
                  <a:cxn ang="0">
                    <a:pos x="131" y="27"/>
                  </a:cxn>
                  <a:cxn ang="0">
                    <a:pos x="131" y="13"/>
                  </a:cxn>
                  <a:cxn ang="0">
                    <a:pos x="118" y="0"/>
                  </a:cxn>
                  <a:cxn ang="0">
                    <a:pos x="118" y="0"/>
                  </a:cxn>
                  <a:cxn ang="0">
                    <a:pos x="157" y="0"/>
                  </a:cxn>
                  <a:cxn ang="0">
                    <a:pos x="157" y="0"/>
                  </a:cxn>
                  <a:cxn ang="0">
                    <a:pos x="157" y="0"/>
                  </a:cxn>
                  <a:cxn ang="0">
                    <a:pos x="150" y="13"/>
                  </a:cxn>
                  <a:cxn ang="0">
                    <a:pos x="144" y="27"/>
                  </a:cxn>
                  <a:cxn ang="0">
                    <a:pos x="144" y="164"/>
                  </a:cxn>
                  <a:cxn ang="0">
                    <a:pos x="144" y="164"/>
                  </a:cxn>
                  <a:cxn ang="0">
                    <a:pos x="124" y="157"/>
                  </a:cxn>
                  <a:cxn ang="0">
                    <a:pos x="111" y="138"/>
                  </a:cxn>
                  <a:cxn ang="0">
                    <a:pos x="26" y="33"/>
                  </a:cxn>
                  <a:cxn ang="0">
                    <a:pos x="26" y="124"/>
                  </a:cxn>
                </a:cxnLst>
                <a:rect l="0" t="0" r="r" b="b"/>
                <a:pathLst>
                  <a:path w="157" h="164">
                    <a:moveTo>
                      <a:pt x="26" y="124"/>
                    </a:moveTo>
                    <a:lnTo>
                      <a:pt x="26" y="124"/>
                    </a:lnTo>
                    <a:lnTo>
                      <a:pt x="26" y="144"/>
                    </a:lnTo>
                    <a:lnTo>
                      <a:pt x="39" y="157"/>
                    </a:lnTo>
                    <a:lnTo>
                      <a:pt x="39" y="157"/>
                    </a:lnTo>
                    <a:lnTo>
                      <a:pt x="0" y="157"/>
                    </a:lnTo>
                    <a:lnTo>
                      <a:pt x="0" y="157"/>
                    </a:lnTo>
                    <a:lnTo>
                      <a:pt x="0" y="157"/>
                    </a:lnTo>
                    <a:lnTo>
                      <a:pt x="7" y="144"/>
                    </a:lnTo>
                    <a:lnTo>
                      <a:pt x="13" y="124"/>
                    </a:lnTo>
                    <a:lnTo>
                      <a:pt x="13" y="27"/>
                    </a:lnTo>
                    <a:lnTo>
                      <a:pt x="13" y="27"/>
                    </a:lnTo>
                    <a:lnTo>
                      <a:pt x="7" y="13"/>
                    </a:lnTo>
                    <a:lnTo>
                      <a:pt x="0" y="0"/>
                    </a:lnTo>
                    <a:lnTo>
                      <a:pt x="0" y="0"/>
                    </a:lnTo>
                    <a:lnTo>
                      <a:pt x="33" y="0"/>
                    </a:lnTo>
                    <a:lnTo>
                      <a:pt x="33" y="0"/>
                    </a:lnTo>
                    <a:lnTo>
                      <a:pt x="33" y="0"/>
                    </a:lnTo>
                    <a:lnTo>
                      <a:pt x="39" y="0"/>
                    </a:lnTo>
                    <a:lnTo>
                      <a:pt x="39" y="7"/>
                    </a:lnTo>
                    <a:lnTo>
                      <a:pt x="131" y="118"/>
                    </a:lnTo>
                    <a:lnTo>
                      <a:pt x="131" y="27"/>
                    </a:lnTo>
                    <a:lnTo>
                      <a:pt x="131" y="27"/>
                    </a:lnTo>
                    <a:lnTo>
                      <a:pt x="131" y="13"/>
                    </a:lnTo>
                    <a:lnTo>
                      <a:pt x="118" y="0"/>
                    </a:lnTo>
                    <a:lnTo>
                      <a:pt x="118" y="0"/>
                    </a:lnTo>
                    <a:lnTo>
                      <a:pt x="157" y="0"/>
                    </a:lnTo>
                    <a:lnTo>
                      <a:pt x="157" y="0"/>
                    </a:lnTo>
                    <a:lnTo>
                      <a:pt x="157" y="0"/>
                    </a:lnTo>
                    <a:lnTo>
                      <a:pt x="150" y="13"/>
                    </a:lnTo>
                    <a:lnTo>
                      <a:pt x="144" y="27"/>
                    </a:lnTo>
                    <a:lnTo>
                      <a:pt x="144" y="164"/>
                    </a:lnTo>
                    <a:lnTo>
                      <a:pt x="144" y="164"/>
                    </a:lnTo>
                    <a:lnTo>
                      <a:pt x="124" y="157"/>
                    </a:lnTo>
                    <a:lnTo>
                      <a:pt x="111" y="138"/>
                    </a:lnTo>
                    <a:lnTo>
                      <a:pt x="26" y="33"/>
                    </a:lnTo>
                    <a:lnTo>
                      <a:pt x="26"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63"/>
              <p:cNvSpPr>
                <a:spLocks/>
              </p:cNvSpPr>
              <p:nvPr/>
            </p:nvSpPr>
            <p:spPr bwMode="auto">
              <a:xfrm>
                <a:off x="-142875" y="14481175"/>
                <a:ext cx="71438" cy="249238"/>
              </a:xfrm>
              <a:custGeom>
                <a:avLst/>
                <a:gdLst/>
                <a:ahLst/>
                <a:cxnLst>
                  <a:cxn ang="0">
                    <a:pos x="13" y="33"/>
                  </a:cxn>
                  <a:cxn ang="0">
                    <a:pos x="13" y="33"/>
                  </a:cxn>
                  <a:cxn ang="0">
                    <a:pos x="13" y="13"/>
                  </a:cxn>
                  <a:cxn ang="0">
                    <a:pos x="6" y="7"/>
                  </a:cxn>
                  <a:cxn ang="0">
                    <a:pos x="0" y="0"/>
                  </a:cxn>
                  <a:cxn ang="0">
                    <a:pos x="0" y="0"/>
                  </a:cxn>
                  <a:cxn ang="0">
                    <a:pos x="45" y="0"/>
                  </a:cxn>
                  <a:cxn ang="0">
                    <a:pos x="45" y="0"/>
                  </a:cxn>
                  <a:cxn ang="0">
                    <a:pos x="45" y="0"/>
                  </a:cxn>
                  <a:cxn ang="0">
                    <a:pos x="39" y="7"/>
                  </a:cxn>
                  <a:cxn ang="0">
                    <a:pos x="39" y="13"/>
                  </a:cxn>
                  <a:cxn ang="0">
                    <a:pos x="32" y="33"/>
                  </a:cxn>
                  <a:cxn ang="0">
                    <a:pos x="32" y="124"/>
                  </a:cxn>
                  <a:cxn ang="0">
                    <a:pos x="32" y="124"/>
                  </a:cxn>
                  <a:cxn ang="0">
                    <a:pos x="39" y="144"/>
                  </a:cxn>
                  <a:cxn ang="0">
                    <a:pos x="39" y="151"/>
                  </a:cxn>
                  <a:cxn ang="0">
                    <a:pos x="45" y="157"/>
                  </a:cxn>
                  <a:cxn ang="0">
                    <a:pos x="45" y="157"/>
                  </a:cxn>
                  <a:cxn ang="0">
                    <a:pos x="0" y="157"/>
                  </a:cxn>
                  <a:cxn ang="0">
                    <a:pos x="0" y="157"/>
                  </a:cxn>
                  <a:cxn ang="0">
                    <a:pos x="0" y="157"/>
                  </a:cxn>
                  <a:cxn ang="0">
                    <a:pos x="6" y="151"/>
                  </a:cxn>
                  <a:cxn ang="0">
                    <a:pos x="13" y="144"/>
                  </a:cxn>
                  <a:cxn ang="0">
                    <a:pos x="13" y="124"/>
                  </a:cxn>
                  <a:cxn ang="0">
                    <a:pos x="13" y="33"/>
                  </a:cxn>
                </a:cxnLst>
                <a:rect l="0" t="0" r="r" b="b"/>
                <a:pathLst>
                  <a:path w="45" h="157">
                    <a:moveTo>
                      <a:pt x="13" y="33"/>
                    </a:moveTo>
                    <a:lnTo>
                      <a:pt x="13" y="33"/>
                    </a:lnTo>
                    <a:lnTo>
                      <a:pt x="13" y="13"/>
                    </a:lnTo>
                    <a:lnTo>
                      <a:pt x="6" y="7"/>
                    </a:lnTo>
                    <a:lnTo>
                      <a:pt x="0" y="0"/>
                    </a:lnTo>
                    <a:lnTo>
                      <a:pt x="0" y="0"/>
                    </a:lnTo>
                    <a:lnTo>
                      <a:pt x="45" y="0"/>
                    </a:lnTo>
                    <a:lnTo>
                      <a:pt x="45" y="0"/>
                    </a:lnTo>
                    <a:lnTo>
                      <a:pt x="45" y="0"/>
                    </a:lnTo>
                    <a:lnTo>
                      <a:pt x="39" y="7"/>
                    </a:lnTo>
                    <a:lnTo>
                      <a:pt x="39" y="13"/>
                    </a:lnTo>
                    <a:lnTo>
                      <a:pt x="32" y="33"/>
                    </a:lnTo>
                    <a:lnTo>
                      <a:pt x="32" y="124"/>
                    </a:lnTo>
                    <a:lnTo>
                      <a:pt x="32" y="124"/>
                    </a:lnTo>
                    <a:lnTo>
                      <a:pt x="39" y="144"/>
                    </a:lnTo>
                    <a:lnTo>
                      <a:pt x="39" y="151"/>
                    </a:lnTo>
                    <a:lnTo>
                      <a:pt x="45" y="157"/>
                    </a:lnTo>
                    <a:lnTo>
                      <a:pt x="45" y="157"/>
                    </a:lnTo>
                    <a:lnTo>
                      <a:pt x="0" y="157"/>
                    </a:lnTo>
                    <a:lnTo>
                      <a:pt x="0" y="157"/>
                    </a:lnTo>
                    <a:lnTo>
                      <a:pt x="0" y="157"/>
                    </a:lnTo>
                    <a:lnTo>
                      <a:pt x="6" y="151"/>
                    </a:lnTo>
                    <a:lnTo>
                      <a:pt x="13" y="144"/>
                    </a:lnTo>
                    <a:lnTo>
                      <a:pt x="13" y="124"/>
                    </a:lnTo>
                    <a:lnTo>
                      <a:pt x="13"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4"/>
              <p:cNvSpPr>
                <a:spLocks/>
              </p:cNvSpPr>
              <p:nvPr/>
            </p:nvSpPr>
            <p:spPr bwMode="auto">
              <a:xfrm>
                <a:off x="-39687" y="14481175"/>
                <a:ext cx="238125" cy="260350"/>
              </a:xfrm>
              <a:custGeom>
                <a:avLst/>
                <a:gdLst/>
                <a:ahLst/>
                <a:cxnLst>
                  <a:cxn ang="0">
                    <a:pos x="117" y="40"/>
                  </a:cxn>
                  <a:cxn ang="0">
                    <a:pos x="117" y="40"/>
                  </a:cxn>
                  <a:cxn ang="0">
                    <a:pos x="124" y="13"/>
                  </a:cxn>
                  <a:cxn ang="0">
                    <a:pos x="124" y="7"/>
                  </a:cxn>
                  <a:cxn ang="0">
                    <a:pos x="117" y="0"/>
                  </a:cxn>
                  <a:cxn ang="0">
                    <a:pos x="117" y="0"/>
                  </a:cxn>
                  <a:cxn ang="0">
                    <a:pos x="150" y="0"/>
                  </a:cxn>
                  <a:cxn ang="0">
                    <a:pos x="85" y="164"/>
                  </a:cxn>
                  <a:cxn ang="0">
                    <a:pos x="85" y="164"/>
                  </a:cxn>
                  <a:cxn ang="0">
                    <a:pos x="72" y="151"/>
                  </a:cxn>
                  <a:cxn ang="0">
                    <a:pos x="59" y="131"/>
                  </a:cxn>
                  <a:cxn ang="0">
                    <a:pos x="19" y="33"/>
                  </a:cxn>
                  <a:cxn ang="0">
                    <a:pos x="19" y="33"/>
                  </a:cxn>
                  <a:cxn ang="0">
                    <a:pos x="13" y="13"/>
                  </a:cxn>
                  <a:cxn ang="0">
                    <a:pos x="0" y="0"/>
                  </a:cxn>
                  <a:cxn ang="0">
                    <a:pos x="0" y="0"/>
                  </a:cxn>
                  <a:cxn ang="0">
                    <a:pos x="39" y="0"/>
                  </a:cxn>
                  <a:cxn ang="0">
                    <a:pos x="39" y="0"/>
                  </a:cxn>
                  <a:cxn ang="0">
                    <a:pos x="39" y="0"/>
                  </a:cxn>
                  <a:cxn ang="0">
                    <a:pos x="45" y="20"/>
                  </a:cxn>
                  <a:cxn ang="0">
                    <a:pos x="85" y="131"/>
                  </a:cxn>
                  <a:cxn ang="0">
                    <a:pos x="117" y="40"/>
                  </a:cxn>
                </a:cxnLst>
                <a:rect l="0" t="0" r="r" b="b"/>
                <a:pathLst>
                  <a:path w="150" h="164">
                    <a:moveTo>
                      <a:pt x="117" y="40"/>
                    </a:moveTo>
                    <a:lnTo>
                      <a:pt x="117" y="40"/>
                    </a:lnTo>
                    <a:lnTo>
                      <a:pt x="124" y="13"/>
                    </a:lnTo>
                    <a:lnTo>
                      <a:pt x="124" y="7"/>
                    </a:lnTo>
                    <a:lnTo>
                      <a:pt x="117" y="0"/>
                    </a:lnTo>
                    <a:lnTo>
                      <a:pt x="117" y="0"/>
                    </a:lnTo>
                    <a:lnTo>
                      <a:pt x="150" y="0"/>
                    </a:lnTo>
                    <a:lnTo>
                      <a:pt x="85" y="164"/>
                    </a:lnTo>
                    <a:lnTo>
                      <a:pt x="85" y="164"/>
                    </a:lnTo>
                    <a:lnTo>
                      <a:pt x="72" y="151"/>
                    </a:lnTo>
                    <a:lnTo>
                      <a:pt x="59" y="131"/>
                    </a:lnTo>
                    <a:lnTo>
                      <a:pt x="19" y="33"/>
                    </a:lnTo>
                    <a:lnTo>
                      <a:pt x="19" y="33"/>
                    </a:lnTo>
                    <a:lnTo>
                      <a:pt x="13" y="13"/>
                    </a:lnTo>
                    <a:lnTo>
                      <a:pt x="0" y="0"/>
                    </a:lnTo>
                    <a:lnTo>
                      <a:pt x="0" y="0"/>
                    </a:lnTo>
                    <a:lnTo>
                      <a:pt x="39" y="0"/>
                    </a:lnTo>
                    <a:lnTo>
                      <a:pt x="39" y="0"/>
                    </a:lnTo>
                    <a:lnTo>
                      <a:pt x="39" y="0"/>
                    </a:lnTo>
                    <a:lnTo>
                      <a:pt x="45" y="20"/>
                    </a:lnTo>
                    <a:lnTo>
                      <a:pt x="85" y="131"/>
                    </a:lnTo>
                    <a:lnTo>
                      <a:pt x="117"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65"/>
              <p:cNvSpPr>
                <a:spLocks/>
              </p:cNvSpPr>
              <p:nvPr/>
            </p:nvSpPr>
            <p:spPr bwMode="auto">
              <a:xfrm>
                <a:off x="239713" y="14471650"/>
                <a:ext cx="176213" cy="258763"/>
              </a:xfrm>
              <a:custGeom>
                <a:avLst/>
                <a:gdLst/>
                <a:ahLst/>
                <a:cxnLst>
                  <a:cxn ang="0">
                    <a:pos x="39" y="144"/>
                  </a:cxn>
                  <a:cxn ang="0">
                    <a:pos x="65" y="144"/>
                  </a:cxn>
                  <a:cxn ang="0">
                    <a:pos x="65" y="144"/>
                  </a:cxn>
                  <a:cxn ang="0">
                    <a:pos x="91" y="144"/>
                  </a:cxn>
                  <a:cxn ang="0">
                    <a:pos x="111" y="130"/>
                  </a:cxn>
                  <a:cxn ang="0">
                    <a:pos x="111" y="130"/>
                  </a:cxn>
                  <a:cxn ang="0">
                    <a:pos x="104" y="163"/>
                  </a:cxn>
                  <a:cxn ang="0">
                    <a:pos x="0" y="163"/>
                  </a:cxn>
                  <a:cxn ang="0">
                    <a:pos x="0" y="163"/>
                  </a:cxn>
                  <a:cxn ang="0">
                    <a:pos x="0" y="163"/>
                  </a:cxn>
                  <a:cxn ang="0">
                    <a:pos x="7" y="157"/>
                  </a:cxn>
                  <a:cxn ang="0">
                    <a:pos x="13" y="150"/>
                  </a:cxn>
                  <a:cxn ang="0">
                    <a:pos x="13" y="130"/>
                  </a:cxn>
                  <a:cxn ang="0">
                    <a:pos x="13" y="39"/>
                  </a:cxn>
                  <a:cxn ang="0">
                    <a:pos x="13" y="39"/>
                  </a:cxn>
                  <a:cxn ang="0">
                    <a:pos x="13" y="19"/>
                  </a:cxn>
                  <a:cxn ang="0">
                    <a:pos x="7" y="13"/>
                  </a:cxn>
                  <a:cxn ang="0">
                    <a:pos x="0" y="6"/>
                  </a:cxn>
                  <a:cxn ang="0">
                    <a:pos x="0" y="6"/>
                  </a:cxn>
                  <a:cxn ang="0">
                    <a:pos x="78" y="6"/>
                  </a:cxn>
                  <a:cxn ang="0">
                    <a:pos x="78" y="6"/>
                  </a:cxn>
                  <a:cxn ang="0">
                    <a:pos x="91" y="0"/>
                  </a:cxn>
                  <a:cxn ang="0">
                    <a:pos x="91" y="0"/>
                  </a:cxn>
                  <a:cxn ang="0">
                    <a:pos x="91" y="33"/>
                  </a:cxn>
                  <a:cxn ang="0">
                    <a:pos x="91" y="33"/>
                  </a:cxn>
                  <a:cxn ang="0">
                    <a:pos x="91" y="33"/>
                  </a:cxn>
                  <a:cxn ang="0">
                    <a:pos x="78" y="19"/>
                  </a:cxn>
                  <a:cxn ang="0">
                    <a:pos x="65" y="19"/>
                  </a:cxn>
                  <a:cxn ang="0">
                    <a:pos x="65" y="19"/>
                  </a:cxn>
                  <a:cxn ang="0">
                    <a:pos x="39" y="19"/>
                  </a:cxn>
                  <a:cxn ang="0">
                    <a:pos x="39" y="65"/>
                  </a:cxn>
                  <a:cxn ang="0">
                    <a:pos x="65" y="65"/>
                  </a:cxn>
                  <a:cxn ang="0">
                    <a:pos x="65" y="65"/>
                  </a:cxn>
                  <a:cxn ang="0">
                    <a:pos x="78" y="65"/>
                  </a:cxn>
                  <a:cxn ang="0">
                    <a:pos x="78" y="65"/>
                  </a:cxn>
                  <a:cxn ang="0">
                    <a:pos x="78" y="91"/>
                  </a:cxn>
                  <a:cxn ang="0">
                    <a:pos x="78" y="91"/>
                  </a:cxn>
                  <a:cxn ang="0">
                    <a:pos x="78" y="91"/>
                  </a:cxn>
                  <a:cxn ang="0">
                    <a:pos x="65" y="85"/>
                  </a:cxn>
                  <a:cxn ang="0">
                    <a:pos x="52" y="85"/>
                  </a:cxn>
                  <a:cxn ang="0">
                    <a:pos x="39" y="85"/>
                  </a:cxn>
                  <a:cxn ang="0">
                    <a:pos x="39" y="144"/>
                  </a:cxn>
                </a:cxnLst>
                <a:rect l="0" t="0" r="r" b="b"/>
                <a:pathLst>
                  <a:path w="111" h="163">
                    <a:moveTo>
                      <a:pt x="39" y="144"/>
                    </a:moveTo>
                    <a:lnTo>
                      <a:pt x="65" y="144"/>
                    </a:lnTo>
                    <a:lnTo>
                      <a:pt x="65" y="144"/>
                    </a:lnTo>
                    <a:lnTo>
                      <a:pt x="91" y="144"/>
                    </a:lnTo>
                    <a:lnTo>
                      <a:pt x="111" y="130"/>
                    </a:lnTo>
                    <a:lnTo>
                      <a:pt x="111" y="130"/>
                    </a:lnTo>
                    <a:lnTo>
                      <a:pt x="104" y="163"/>
                    </a:lnTo>
                    <a:lnTo>
                      <a:pt x="0" y="163"/>
                    </a:lnTo>
                    <a:lnTo>
                      <a:pt x="0" y="163"/>
                    </a:lnTo>
                    <a:lnTo>
                      <a:pt x="0" y="163"/>
                    </a:lnTo>
                    <a:lnTo>
                      <a:pt x="7" y="157"/>
                    </a:lnTo>
                    <a:lnTo>
                      <a:pt x="13" y="150"/>
                    </a:lnTo>
                    <a:lnTo>
                      <a:pt x="13" y="130"/>
                    </a:lnTo>
                    <a:lnTo>
                      <a:pt x="13" y="39"/>
                    </a:lnTo>
                    <a:lnTo>
                      <a:pt x="13" y="39"/>
                    </a:lnTo>
                    <a:lnTo>
                      <a:pt x="13" y="19"/>
                    </a:lnTo>
                    <a:lnTo>
                      <a:pt x="7" y="13"/>
                    </a:lnTo>
                    <a:lnTo>
                      <a:pt x="0" y="6"/>
                    </a:lnTo>
                    <a:lnTo>
                      <a:pt x="0" y="6"/>
                    </a:lnTo>
                    <a:lnTo>
                      <a:pt x="78" y="6"/>
                    </a:lnTo>
                    <a:lnTo>
                      <a:pt x="78" y="6"/>
                    </a:lnTo>
                    <a:lnTo>
                      <a:pt x="91" y="0"/>
                    </a:lnTo>
                    <a:lnTo>
                      <a:pt x="91" y="0"/>
                    </a:lnTo>
                    <a:lnTo>
                      <a:pt x="91" y="33"/>
                    </a:lnTo>
                    <a:lnTo>
                      <a:pt x="91" y="33"/>
                    </a:lnTo>
                    <a:lnTo>
                      <a:pt x="91" y="33"/>
                    </a:lnTo>
                    <a:lnTo>
                      <a:pt x="78" y="19"/>
                    </a:lnTo>
                    <a:lnTo>
                      <a:pt x="65" y="19"/>
                    </a:lnTo>
                    <a:lnTo>
                      <a:pt x="65" y="19"/>
                    </a:lnTo>
                    <a:lnTo>
                      <a:pt x="39" y="19"/>
                    </a:lnTo>
                    <a:lnTo>
                      <a:pt x="39" y="65"/>
                    </a:lnTo>
                    <a:lnTo>
                      <a:pt x="65" y="65"/>
                    </a:lnTo>
                    <a:lnTo>
                      <a:pt x="65" y="65"/>
                    </a:lnTo>
                    <a:lnTo>
                      <a:pt x="78" y="65"/>
                    </a:lnTo>
                    <a:lnTo>
                      <a:pt x="78" y="65"/>
                    </a:lnTo>
                    <a:lnTo>
                      <a:pt x="78" y="91"/>
                    </a:lnTo>
                    <a:lnTo>
                      <a:pt x="78" y="91"/>
                    </a:lnTo>
                    <a:lnTo>
                      <a:pt x="78" y="91"/>
                    </a:lnTo>
                    <a:lnTo>
                      <a:pt x="65" y="85"/>
                    </a:lnTo>
                    <a:lnTo>
                      <a:pt x="52" y="85"/>
                    </a:lnTo>
                    <a:lnTo>
                      <a:pt x="39" y="85"/>
                    </a:lnTo>
                    <a:lnTo>
                      <a:pt x="39" y="1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66"/>
              <p:cNvSpPr>
                <a:spLocks/>
              </p:cNvSpPr>
              <p:nvPr/>
            </p:nvSpPr>
            <p:spPr bwMode="auto">
              <a:xfrm>
                <a:off x="468313" y="14481175"/>
                <a:ext cx="227013" cy="249238"/>
              </a:xfrm>
              <a:custGeom>
                <a:avLst/>
                <a:gdLst/>
                <a:ahLst/>
                <a:cxnLst>
                  <a:cxn ang="0">
                    <a:pos x="58" y="0"/>
                  </a:cxn>
                  <a:cxn ang="0">
                    <a:pos x="58" y="0"/>
                  </a:cxn>
                  <a:cxn ang="0">
                    <a:pos x="78" y="0"/>
                  </a:cxn>
                  <a:cxn ang="0">
                    <a:pos x="98" y="7"/>
                  </a:cxn>
                  <a:cxn ang="0">
                    <a:pos x="104" y="20"/>
                  </a:cxn>
                  <a:cxn ang="0">
                    <a:pos x="111" y="40"/>
                  </a:cxn>
                  <a:cxn ang="0">
                    <a:pos x="111" y="40"/>
                  </a:cxn>
                  <a:cxn ang="0">
                    <a:pos x="104" y="53"/>
                  </a:cxn>
                  <a:cxn ang="0">
                    <a:pos x="98" y="66"/>
                  </a:cxn>
                  <a:cxn ang="0">
                    <a:pos x="84" y="72"/>
                  </a:cxn>
                  <a:cxn ang="0">
                    <a:pos x="71" y="79"/>
                  </a:cxn>
                  <a:cxn ang="0">
                    <a:pos x="104" y="124"/>
                  </a:cxn>
                  <a:cxn ang="0">
                    <a:pos x="104" y="124"/>
                  </a:cxn>
                  <a:cxn ang="0">
                    <a:pos x="124" y="144"/>
                  </a:cxn>
                  <a:cxn ang="0">
                    <a:pos x="143" y="157"/>
                  </a:cxn>
                  <a:cxn ang="0">
                    <a:pos x="124" y="157"/>
                  </a:cxn>
                  <a:cxn ang="0">
                    <a:pos x="124" y="157"/>
                  </a:cxn>
                  <a:cxn ang="0">
                    <a:pos x="104" y="157"/>
                  </a:cxn>
                  <a:cxn ang="0">
                    <a:pos x="91" y="144"/>
                  </a:cxn>
                  <a:cxn ang="0">
                    <a:pos x="65" y="111"/>
                  </a:cxn>
                  <a:cxn ang="0">
                    <a:pos x="39" y="72"/>
                  </a:cxn>
                  <a:cxn ang="0">
                    <a:pos x="39" y="72"/>
                  </a:cxn>
                  <a:cxn ang="0">
                    <a:pos x="71" y="66"/>
                  </a:cxn>
                  <a:cxn ang="0">
                    <a:pos x="78" y="53"/>
                  </a:cxn>
                  <a:cxn ang="0">
                    <a:pos x="84" y="40"/>
                  </a:cxn>
                  <a:cxn ang="0">
                    <a:pos x="84" y="40"/>
                  </a:cxn>
                  <a:cxn ang="0">
                    <a:pos x="78" y="27"/>
                  </a:cxn>
                  <a:cxn ang="0">
                    <a:pos x="71" y="20"/>
                  </a:cxn>
                  <a:cxn ang="0">
                    <a:pos x="65" y="13"/>
                  </a:cxn>
                  <a:cxn ang="0">
                    <a:pos x="52" y="13"/>
                  </a:cxn>
                  <a:cxn ang="0">
                    <a:pos x="52" y="13"/>
                  </a:cxn>
                  <a:cxn ang="0">
                    <a:pos x="32" y="13"/>
                  </a:cxn>
                  <a:cxn ang="0">
                    <a:pos x="32" y="124"/>
                  </a:cxn>
                  <a:cxn ang="0">
                    <a:pos x="32" y="124"/>
                  </a:cxn>
                  <a:cxn ang="0">
                    <a:pos x="39" y="144"/>
                  </a:cxn>
                  <a:cxn ang="0">
                    <a:pos x="39" y="151"/>
                  </a:cxn>
                  <a:cxn ang="0">
                    <a:pos x="45" y="157"/>
                  </a:cxn>
                  <a:cxn ang="0">
                    <a:pos x="45" y="157"/>
                  </a:cxn>
                  <a:cxn ang="0">
                    <a:pos x="0" y="157"/>
                  </a:cxn>
                  <a:cxn ang="0">
                    <a:pos x="0" y="157"/>
                  </a:cxn>
                  <a:cxn ang="0">
                    <a:pos x="0" y="157"/>
                  </a:cxn>
                  <a:cxn ang="0">
                    <a:pos x="6" y="151"/>
                  </a:cxn>
                  <a:cxn ang="0">
                    <a:pos x="13" y="144"/>
                  </a:cxn>
                  <a:cxn ang="0">
                    <a:pos x="13" y="124"/>
                  </a:cxn>
                  <a:cxn ang="0">
                    <a:pos x="13" y="33"/>
                  </a:cxn>
                  <a:cxn ang="0">
                    <a:pos x="13" y="33"/>
                  </a:cxn>
                  <a:cxn ang="0">
                    <a:pos x="13" y="13"/>
                  </a:cxn>
                  <a:cxn ang="0">
                    <a:pos x="6" y="7"/>
                  </a:cxn>
                  <a:cxn ang="0">
                    <a:pos x="0" y="0"/>
                  </a:cxn>
                  <a:cxn ang="0">
                    <a:pos x="0" y="0"/>
                  </a:cxn>
                  <a:cxn ang="0">
                    <a:pos x="58" y="0"/>
                  </a:cxn>
                </a:cxnLst>
                <a:rect l="0" t="0" r="r" b="b"/>
                <a:pathLst>
                  <a:path w="143" h="157">
                    <a:moveTo>
                      <a:pt x="58" y="0"/>
                    </a:moveTo>
                    <a:lnTo>
                      <a:pt x="58" y="0"/>
                    </a:lnTo>
                    <a:lnTo>
                      <a:pt x="78" y="0"/>
                    </a:lnTo>
                    <a:lnTo>
                      <a:pt x="98" y="7"/>
                    </a:lnTo>
                    <a:lnTo>
                      <a:pt x="104" y="20"/>
                    </a:lnTo>
                    <a:lnTo>
                      <a:pt x="111" y="40"/>
                    </a:lnTo>
                    <a:lnTo>
                      <a:pt x="111" y="40"/>
                    </a:lnTo>
                    <a:lnTo>
                      <a:pt x="104" y="53"/>
                    </a:lnTo>
                    <a:lnTo>
                      <a:pt x="98" y="66"/>
                    </a:lnTo>
                    <a:lnTo>
                      <a:pt x="84" y="72"/>
                    </a:lnTo>
                    <a:lnTo>
                      <a:pt x="71" y="79"/>
                    </a:lnTo>
                    <a:lnTo>
                      <a:pt x="104" y="124"/>
                    </a:lnTo>
                    <a:lnTo>
                      <a:pt x="104" y="124"/>
                    </a:lnTo>
                    <a:lnTo>
                      <a:pt x="124" y="144"/>
                    </a:lnTo>
                    <a:lnTo>
                      <a:pt x="143" y="157"/>
                    </a:lnTo>
                    <a:lnTo>
                      <a:pt x="124" y="157"/>
                    </a:lnTo>
                    <a:lnTo>
                      <a:pt x="124" y="157"/>
                    </a:lnTo>
                    <a:lnTo>
                      <a:pt x="104" y="157"/>
                    </a:lnTo>
                    <a:lnTo>
                      <a:pt x="91" y="144"/>
                    </a:lnTo>
                    <a:lnTo>
                      <a:pt x="65" y="111"/>
                    </a:lnTo>
                    <a:lnTo>
                      <a:pt x="39" y="72"/>
                    </a:lnTo>
                    <a:lnTo>
                      <a:pt x="39" y="72"/>
                    </a:lnTo>
                    <a:lnTo>
                      <a:pt x="71" y="66"/>
                    </a:lnTo>
                    <a:lnTo>
                      <a:pt x="78" y="53"/>
                    </a:lnTo>
                    <a:lnTo>
                      <a:pt x="84" y="40"/>
                    </a:lnTo>
                    <a:lnTo>
                      <a:pt x="84" y="40"/>
                    </a:lnTo>
                    <a:lnTo>
                      <a:pt x="78" y="27"/>
                    </a:lnTo>
                    <a:lnTo>
                      <a:pt x="71" y="20"/>
                    </a:lnTo>
                    <a:lnTo>
                      <a:pt x="65" y="13"/>
                    </a:lnTo>
                    <a:lnTo>
                      <a:pt x="52" y="13"/>
                    </a:lnTo>
                    <a:lnTo>
                      <a:pt x="52" y="13"/>
                    </a:lnTo>
                    <a:lnTo>
                      <a:pt x="32" y="13"/>
                    </a:lnTo>
                    <a:lnTo>
                      <a:pt x="32" y="124"/>
                    </a:lnTo>
                    <a:lnTo>
                      <a:pt x="32" y="124"/>
                    </a:lnTo>
                    <a:lnTo>
                      <a:pt x="39" y="144"/>
                    </a:lnTo>
                    <a:lnTo>
                      <a:pt x="39" y="151"/>
                    </a:lnTo>
                    <a:lnTo>
                      <a:pt x="45" y="157"/>
                    </a:lnTo>
                    <a:lnTo>
                      <a:pt x="45" y="157"/>
                    </a:lnTo>
                    <a:lnTo>
                      <a:pt x="0" y="157"/>
                    </a:lnTo>
                    <a:lnTo>
                      <a:pt x="0" y="157"/>
                    </a:lnTo>
                    <a:lnTo>
                      <a:pt x="0" y="157"/>
                    </a:lnTo>
                    <a:lnTo>
                      <a:pt x="6" y="151"/>
                    </a:lnTo>
                    <a:lnTo>
                      <a:pt x="13" y="144"/>
                    </a:lnTo>
                    <a:lnTo>
                      <a:pt x="13" y="124"/>
                    </a:lnTo>
                    <a:lnTo>
                      <a:pt x="13" y="33"/>
                    </a:lnTo>
                    <a:lnTo>
                      <a:pt x="13" y="33"/>
                    </a:lnTo>
                    <a:lnTo>
                      <a:pt x="13" y="13"/>
                    </a:lnTo>
                    <a:lnTo>
                      <a:pt x="6" y="7"/>
                    </a:lnTo>
                    <a:lnTo>
                      <a:pt x="0" y="0"/>
                    </a:lnTo>
                    <a:lnTo>
                      <a:pt x="0" y="0"/>
                    </a:lnTo>
                    <a:lnTo>
                      <a:pt x="5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67"/>
              <p:cNvSpPr>
                <a:spLocks/>
              </p:cNvSpPr>
              <p:nvPr/>
            </p:nvSpPr>
            <p:spPr bwMode="auto">
              <a:xfrm>
                <a:off x="695325" y="14471650"/>
                <a:ext cx="176213" cy="269875"/>
              </a:xfrm>
              <a:custGeom>
                <a:avLst/>
                <a:gdLst/>
                <a:ahLst/>
                <a:cxnLst>
                  <a:cxn ang="0">
                    <a:pos x="98" y="33"/>
                  </a:cxn>
                  <a:cxn ang="0">
                    <a:pos x="98" y="33"/>
                  </a:cxn>
                  <a:cxn ang="0">
                    <a:pos x="79" y="19"/>
                  </a:cxn>
                  <a:cxn ang="0">
                    <a:pos x="59" y="19"/>
                  </a:cxn>
                  <a:cxn ang="0">
                    <a:pos x="59" y="19"/>
                  </a:cxn>
                  <a:cxn ang="0">
                    <a:pos x="39" y="19"/>
                  </a:cxn>
                  <a:cxn ang="0">
                    <a:pos x="33" y="26"/>
                  </a:cxn>
                  <a:cxn ang="0">
                    <a:pos x="26" y="39"/>
                  </a:cxn>
                  <a:cxn ang="0">
                    <a:pos x="26" y="39"/>
                  </a:cxn>
                  <a:cxn ang="0">
                    <a:pos x="33" y="52"/>
                  </a:cxn>
                  <a:cxn ang="0">
                    <a:pos x="39" y="59"/>
                  </a:cxn>
                  <a:cxn ang="0">
                    <a:pos x="72" y="72"/>
                  </a:cxn>
                  <a:cxn ang="0">
                    <a:pos x="98" y="91"/>
                  </a:cxn>
                  <a:cxn ang="0">
                    <a:pos x="111" y="104"/>
                  </a:cxn>
                  <a:cxn ang="0">
                    <a:pos x="111" y="117"/>
                  </a:cxn>
                  <a:cxn ang="0">
                    <a:pos x="111" y="117"/>
                  </a:cxn>
                  <a:cxn ang="0">
                    <a:pos x="111" y="137"/>
                  </a:cxn>
                  <a:cxn ang="0">
                    <a:pos x="92" y="150"/>
                  </a:cxn>
                  <a:cxn ang="0">
                    <a:pos x="72" y="163"/>
                  </a:cxn>
                  <a:cxn ang="0">
                    <a:pos x="46" y="170"/>
                  </a:cxn>
                  <a:cxn ang="0">
                    <a:pos x="46" y="170"/>
                  </a:cxn>
                  <a:cxn ang="0">
                    <a:pos x="26" y="163"/>
                  </a:cxn>
                  <a:cxn ang="0">
                    <a:pos x="7" y="163"/>
                  </a:cxn>
                  <a:cxn ang="0">
                    <a:pos x="0" y="130"/>
                  </a:cxn>
                  <a:cxn ang="0">
                    <a:pos x="0" y="130"/>
                  </a:cxn>
                  <a:cxn ang="0">
                    <a:pos x="20" y="144"/>
                  </a:cxn>
                  <a:cxn ang="0">
                    <a:pos x="52" y="150"/>
                  </a:cxn>
                  <a:cxn ang="0">
                    <a:pos x="52" y="150"/>
                  </a:cxn>
                  <a:cxn ang="0">
                    <a:pos x="72" y="144"/>
                  </a:cxn>
                  <a:cxn ang="0">
                    <a:pos x="85" y="137"/>
                  </a:cxn>
                  <a:cxn ang="0">
                    <a:pos x="85" y="124"/>
                  </a:cxn>
                  <a:cxn ang="0">
                    <a:pos x="85" y="124"/>
                  </a:cxn>
                  <a:cxn ang="0">
                    <a:pos x="79" y="111"/>
                  </a:cxn>
                  <a:cxn ang="0">
                    <a:pos x="72" y="104"/>
                  </a:cxn>
                  <a:cxn ang="0">
                    <a:pos x="46" y="91"/>
                  </a:cxn>
                  <a:cxn ang="0">
                    <a:pos x="13" y="72"/>
                  </a:cxn>
                  <a:cxn ang="0">
                    <a:pos x="7" y="59"/>
                  </a:cxn>
                  <a:cxn ang="0">
                    <a:pos x="0" y="39"/>
                  </a:cxn>
                  <a:cxn ang="0">
                    <a:pos x="0" y="39"/>
                  </a:cxn>
                  <a:cxn ang="0">
                    <a:pos x="7" y="19"/>
                  </a:cxn>
                  <a:cxn ang="0">
                    <a:pos x="20" y="6"/>
                  </a:cxn>
                  <a:cxn ang="0">
                    <a:pos x="39" y="0"/>
                  </a:cxn>
                  <a:cxn ang="0">
                    <a:pos x="65" y="0"/>
                  </a:cxn>
                  <a:cxn ang="0">
                    <a:pos x="65" y="0"/>
                  </a:cxn>
                  <a:cxn ang="0">
                    <a:pos x="98" y="6"/>
                  </a:cxn>
                  <a:cxn ang="0">
                    <a:pos x="98" y="33"/>
                  </a:cxn>
                </a:cxnLst>
                <a:rect l="0" t="0" r="r" b="b"/>
                <a:pathLst>
                  <a:path w="111" h="170">
                    <a:moveTo>
                      <a:pt x="98" y="33"/>
                    </a:moveTo>
                    <a:lnTo>
                      <a:pt x="98" y="33"/>
                    </a:lnTo>
                    <a:lnTo>
                      <a:pt x="79" y="19"/>
                    </a:lnTo>
                    <a:lnTo>
                      <a:pt x="59" y="19"/>
                    </a:lnTo>
                    <a:lnTo>
                      <a:pt x="59" y="19"/>
                    </a:lnTo>
                    <a:lnTo>
                      <a:pt x="39" y="19"/>
                    </a:lnTo>
                    <a:lnTo>
                      <a:pt x="33" y="26"/>
                    </a:lnTo>
                    <a:lnTo>
                      <a:pt x="26" y="39"/>
                    </a:lnTo>
                    <a:lnTo>
                      <a:pt x="26" y="39"/>
                    </a:lnTo>
                    <a:lnTo>
                      <a:pt x="33" y="52"/>
                    </a:lnTo>
                    <a:lnTo>
                      <a:pt x="39" y="59"/>
                    </a:lnTo>
                    <a:lnTo>
                      <a:pt x="72" y="72"/>
                    </a:lnTo>
                    <a:lnTo>
                      <a:pt x="98" y="91"/>
                    </a:lnTo>
                    <a:lnTo>
                      <a:pt x="111" y="104"/>
                    </a:lnTo>
                    <a:lnTo>
                      <a:pt x="111" y="117"/>
                    </a:lnTo>
                    <a:lnTo>
                      <a:pt x="111" y="117"/>
                    </a:lnTo>
                    <a:lnTo>
                      <a:pt x="111" y="137"/>
                    </a:lnTo>
                    <a:lnTo>
                      <a:pt x="92" y="150"/>
                    </a:lnTo>
                    <a:lnTo>
                      <a:pt x="72" y="163"/>
                    </a:lnTo>
                    <a:lnTo>
                      <a:pt x="46" y="170"/>
                    </a:lnTo>
                    <a:lnTo>
                      <a:pt x="46" y="170"/>
                    </a:lnTo>
                    <a:lnTo>
                      <a:pt x="26" y="163"/>
                    </a:lnTo>
                    <a:lnTo>
                      <a:pt x="7" y="163"/>
                    </a:lnTo>
                    <a:lnTo>
                      <a:pt x="0" y="130"/>
                    </a:lnTo>
                    <a:lnTo>
                      <a:pt x="0" y="130"/>
                    </a:lnTo>
                    <a:lnTo>
                      <a:pt x="20" y="144"/>
                    </a:lnTo>
                    <a:lnTo>
                      <a:pt x="52" y="150"/>
                    </a:lnTo>
                    <a:lnTo>
                      <a:pt x="52" y="150"/>
                    </a:lnTo>
                    <a:lnTo>
                      <a:pt x="72" y="144"/>
                    </a:lnTo>
                    <a:lnTo>
                      <a:pt x="85" y="137"/>
                    </a:lnTo>
                    <a:lnTo>
                      <a:pt x="85" y="124"/>
                    </a:lnTo>
                    <a:lnTo>
                      <a:pt x="85" y="124"/>
                    </a:lnTo>
                    <a:lnTo>
                      <a:pt x="79" y="111"/>
                    </a:lnTo>
                    <a:lnTo>
                      <a:pt x="72" y="104"/>
                    </a:lnTo>
                    <a:lnTo>
                      <a:pt x="46" y="91"/>
                    </a:lnTo>
                    <a:lnTo>
                      <a:pt x="13" y="72"/>
                    </a:lnTo>
                    <a:lnTo>
                      <a:pt x="7" y="59"/>
                    </a:lnTo>
                    <a:lnTo>
                      <a:pt x="0" y="39"/>
                    </a:lnTo>
                    <a:lnTo>
                      <a:pt x="0" y="39"/>
                    </a:lnTo>
                    <a:lnTo>
                      <a:pt x="7" y="19"/>
                    </a:lnTo>
                    <a:lnTo>
                      <a:pt x="20" y="6"/>
                    </a:lnTo>
                    <a:lnTo>
                      <a:pt x="39" y="0"/>
                    </a:lnTo>
                    <a:lnTo>
                      <a:pt x="65" y="0"/>
                    </a:lnTo>
                    <a:lnTo>
                      <a:pt x="65" y="0"/>
                    </a:lnTo>
                    <a:lnTo>
                      <a:pt x="98" y="6"/>
                    </a:lnTo>
                    <a:lnTo>
                      <a:pt x="9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68"/>
              <p:cNvSpPr>
                <a:spLocks/>
              </p:cNvSpPr>
              <p:nvPr/>
            </p:nvSpPr>
            <p:spPr bwMode="auto">
              <a:xfrm>
                <a:off x="923925" y="14481175"/>
                <a:ext cx="82550" cy="249238"/>
              </a:xfrm>
              <a:custGeom>
                <a:avLst/>
                <a:gdLst/>
                <a:ahLst/>
                <a:cxnLst>
                  <a:cxn ang="0">
                    <a:pos x="13" y="33"/>
                  </a:cxn>
                  <a:cxn ang="0">
                    <a:pos x="13" y="33"/>
                  </a:cxn>
                  <a:cxn ang="0">
                    <a:pos x="13" y="13"/>
                  </a:cxn>
                  <a:cxn ang="0">
                    <a:pos x="6" y="7"/>
                  </a:cxn>
                  <a:cxn ang="0">
                    <a:pos x="0" y="0"/>
                  </a:cxn>
                  <a:cxn ang="0">
                    <a:pos x="0" y="0"/>
                  </a:cxn>
                  <a:cxn ang="0">
                    <a:pos x="52" y="0"/>
                  </a:cxn>
                  <a:cxn ang="0">
                    <a:pos x="52" y="0"/>
                  </a:cxn>
                  <a:cxn ang="0">
                    <a:pos x="52" y="0"/>
                  </a:cxn>
                  <a:cxn ang="0">
                    <a:pos x="39" y="7"/>
                  </a:cxn>
                  <a:cxn ang="0">
                    <a:pos x="39" y="13"/>
                  </a:cxn>
                  <a:cxn ang="0">
                    <a:pos x="39" y="33"/>
                  </a:cxn>
                  <a:cxn ang="0">
                    <a:pos x="39" y="124"/>
                  </a:cxn>
                  <a:cxn ang="0">
                    <a:pos x="39" y="124"/>
                  </a:cxn>
                  <a:cxn ang="0">
                    <a:pos x="39" y="144"/>
                  </a:cxn>
                  <a:cxn ang="0">
                    <a:pos x="39" y="151"/>
                  </a:cxn>
                  <a:cxn ang="0">
                    <a:pos x="52" y="157"/>
                  </a:cxn>
                  <a:cxn ang="0">
                    <a:pos x="52" y="157"/>
                  </a:cxn>
                  <a:cxn ang="0">
                    <a:pos x="0" y="157"/>
                  </a:cxn>
                  <a:cxn ang="0">
                    <a:pos x="0" y="157"/>
                  </a:cxn>
                  <a:cxn ang="0">
                    <a:pos x="0" y="157"/>
                  </a:cxn>
                  <a:cxn ang="0">
                    <a:pos x="6" y="151"/>
                  </a:cxn>
                  <a:cxn ang="0">
                    <a:pos x="13" y="144"/>
                  </a:cxn>
                  <a:cxn ang="0">
                    <a:pos x="13" y="124"/>
                  </a:cxn>
                  <a:cxn ang="0">
                    <a:pos x="13" y="33"/>
                  </a:cxn>
                </a:cxnLst>
                <a:rect l="0" t="0" r="r" b="b"/>
                <a:pathLst>
                  <a:path w="52" h="157">
                    <a:moveTo>
                      <a:pt x="13" y="33"/>
                    </a:moveTo>
                    <a:lnTo>
                      <a:pt x="13" y="33"/>
                    </a:lnTo>
                    <a:lnTo>
                      <a:pt x="13" y="13"/>
                    </a:lnTo>
                    <a:lnTo>
                      <a:pt x="6" y="7"/>
                    </a:lnTo>
                    <a:lnTo>
                      <a:pt x="0" y="0"/>
                    </a:lnTo>
                    <a:lnTo>
                      <a:pt x="0" y="0"/>
                    </a:lnTo>
                    <a:lnTo>
                      <a:pt x="52" y="0"/>
                    </a:lnTo>
                    <a:lnTo>
                      <a:pt x="52" y="0"/>
                    </a:lnTo>
                    <a:lnTo>
                      <a:pt x="52" y="0"/>
                    </a:lnTo>
                    <a:lnTo>
                      <a:pt x="39" y="7"/>
                    </a:lnTo>
                    <a:lnTo>
                      <a:pt x="39" y="13"/>
                    </a:lnTo>
                    <a:lnTo>
                      <a:pt x="39" y="33"/>
                    </a:lnTo>
                    <a:lnTo>
                      <a:pt x="39" y="124"/>
                    </a:lnTo>
                    <a:lnTo>
                      <a:pt x="39" y="124"/>
                    </a:lnTo>
                    <a:lnTo>
                      <a:pt x="39" y="144"/>
                    </a:lnTo>
                    <a:lnTo>
                      <a:pt x="39" y="151"/>
                    </a:lnTo>
                    <a:lnTo>
                      <a:pt x="52" y="157"/>
                    </a:lnTo>
                    <a:lnTo>
                      <a:pt x="52" y="157"/>
                    </a:lnTo>
                    <a:lnTo>
                      <a:pt x="0" y="157"/>
                    </a:lnTo>
                    <a:lnTo>
                      <a:pt x="0" y="157"/>
                    </a:lnTo>
                    <a:lnTo>
                      <a:pt x="0" y="157"/>
                    </a:lnTo>
                    <a:lnTo>
                      <a:pt x="6" y="151"/>
                    </a:lnTo>
                    <a:lnTo>
                      <a:pt x="13" y="144"/>
                    </a:lnTo>
                    <a:lnTo>
                      <a:pt x="13" y="124"/>
                    </a:lnTo>
                    <a:lnTo>
                      <a:pt x="13"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69"/>
              <p:cNvSpPr>
                <a:spLocks/>
              </p:cNvSpPr>
              <p:nvPr/>
            </p:nvSpPr>
            <p:spPr bwMode="auto">
              <a:xfrm>
                <a:off x="1027113" y="14471650"/>
                <a:ext cx="196850" cy="258763"/>
              </a:xfrm>
              <a:custGeom>
                <a:avLst/>
                <a:gdLst/>
                <a:ahLst/>
                <a:cxnLst>
                  <a:cxn ang="0">
                    <a:pos x="78" y="130"/>
                  </a:cxn>
                  <a:cxn ang="0">
                    <a:pos x="78" y="130"/>
                  </a:cxn>
                  <a:cxn ang="0">
                    <a:pos x="78" y="150"/>
                  </a:cxn>
                  <a:cxn ang="0">
                    <a:pos x="85" y="163"/>
                  </a:cxn>
                  <a:cxn ang="0">
                    <a:pos x="85" y="163"/>
                  </a:cxn>
                  <a:cxn ang="0">
                    <a:pos x="39" y="163"/>
                  </a:cxn>
                  <a:cxn ang="0">
                    <a:pos x="39" y="163"/>
                  </a:cxn>
                  <a:cxn ang="0">
                    <a:pos x="39" y="163"/>
                  </a:cxn>
                  <a:cxn ang="0">
                    <a:pos x="46" y="157"/>
                  </a:cxn>
                  <a:cxn ang="0">
                    <a:pos x="52" y="150"/>
                  </a:cxn>
                  <a:cxn ang="0">
                    <a:pos x="52" y="130"/>
                  </a:cxn>
                  <a:cxn ang="0">
                    <a:pos x="52" y="19"/>
                  </a:cxn>
                  <a:cxn ang="0">
                    <a:pos x="26" y="19"/>
                  </a:cxn>
                  <a:cxn ang="0">
                    <a:pos x="26" y="19"/>
                  </a:cxn>
                  <a:cxn ang="0">
                    <a:pos x="13" y="26"/>
                  </a:cxn>
                  <a:cxn ang="0">
                    <a:pos x="0" y="33"/>
                  </a:cxn>
                  <a:cxn ang="0">
                    <a:pos x="0" y="33"/>
                  </a:cxn>
                  <a:cxn ang="0">
                    <a:pos x="7" y="0"/>
                  </a:cxn>
                  <a:cxn ang="0">
                    <a:pos x="7" y="0"/>
                  </a:cxn>
                  <a:cxn ang="0">
                    <a:pos x="7" y="0"/>
                  </a:cxn>
                  <a:cxn ang="0">
                    <a:pos x="20" y="6"/>
                  </a:cxn>
                  <a:cxn ang="0">
                    <a:pos x="118" y="6"/>
                  </a:cxn>
                  <a:cxn ang="0">
                    <a:pos x="118" y="6"/>
                  </a:cxn>
                  <a:cxn ang="0">
                    <a:pos x="124" y="0"/>
                  </a:cxn>
                  <a:cxn ang="0">
                    <a:pos x="124" y="0"/>
                  </a:cxn>
                  <a:cxn ang="0">
                    <a:pos x="118" y="33"/>
                  </a:cxn>
                  <a:cxn ang="0">
                    <a:pos x="118" y="33"/>
                  </a:cxn>
                  <a:cxn ang="0">
                    <a:pos x="118" y="33"/>
                  </a:cxn>
                  <a:cxn ang="0">
                    <a:pos x="111" y="19"/>
                  </a:cxn>
                  <a:cxn ang="0">
                    <a:pos x="98" y="19"/>
                  </a:cxn>
                  <a:cxn ang="0">
                    <a:pos x="78" y="19"/>
                  </a:cxn>
                  <a:cxn ang="0">
                    <a:pos x="78" y="130"/>
                  </a:cxn>
                </a:cxnLst>
                <a:rect l="0" t="0" r="r" b="b"/>
                <a:pathLst>
                  <a:path w="124" h="163">
                    <a:moveTo>
                      <a:pt x="78" y="130"/>
                    </a:moveTo>
                    <a:lnTo>
                      <a:pt x="78" y="130"/>
                    </a:lnTo>
                    <a:lnTo>
                      <a:pt x="78" y="150"/>
                    </a:lnTo>
                    <a:lnTo>
                      <a:pt x="85" y="163"/>
                    </a:lnTo>
                    <a:lnTo>
                      <a:pt x="85" y="163"/>
                    </a:lnTo>
                    <a:lnTo>
                      <a:pt x="39" y="163"/>
                    </a:lnTo>
                    <a:lnTo>
                      <a:pt x="39" y="163"/>
                    </a:lnTo>
                    <a:lnTo>
                      <a:pt x="39" y="163"/>
                    </a:lnTo>
                    <a:lnTo>
                      <a:pt x="46" y="157"/>
                    </a:lnTo>
                    <a:lnTo>
                      <a:pt x="52" y="150"/>
                    </a:lnTo>
                    <a:lnTo>
                      <a:pt x="52" y="130"/>
                    </a:lnTo>
                    <a:lnTo>
                      <a:pt x="52" y="19"/>
                    </a:lnTo>
                    <a:lnTo>
                      <a:pt x="26" y="19"/>
                    </a:lnTo>
                    <a:lnTo>
                      <a:pt x="26" y="19"/>
                    </a:lnTo>
                    <a:lnTo>
                      <a:pt x="13" y="26"/>
                    </a:lnTo>
                    <a:lnTo>
                      <a:pt x="0" y="33"/>
                    </a:lnTo>
                    <a:lnTo>
                      <a:pt x="0" y="33"/>
                    </a:lnTo>
                    <a:lnTo>
                      <a:pt x="7" y="0"/>
                    </a:lnTo>
                    <a:lnTo>
                      <a:pt x="7" y="0"/>
                    </a:lnTo>
                    <a:lnTo>
                      <a:pt x="7" y="0"/>
                    </a:lnTo>
                    <a:lnTo>
                      <a:pt x="20" y="6"/>
                    </a:lnTo>
                    <a:lnTo>
                      <a:pt x="118" y="6"/>
                    </a:lnTo>
                    <a:lnTo>
                      <a:pt x="118" y="6"/>
                    </a:lnTo>
                    <a:lnTo>
                      <a:pt x="124" y="0"/>
                    </a:lnTo>
                    <a:lnTo>
                      <a:pt x="124" y="0"/>
                    </a:lnTo>
                    <a:lnTo>
                      <a:pt x="118" y="33"/>
                    </a:lnTo>
                    <a:lnTo>
                      <a:pt x="118" y="33"/>
                    </a:lnTo>
                    <a:lnTo>
                      <a:pt x="118" y="33"/>
                    </a:lnTo>
                    <a:lnTo>
                      <a:pt x="111" y="19"/>
                    </a:lnTo>
                    <a:lnTo>
                      <a:pt x="98" y="19"/>
                    </a:lnTo>
                    <a:lnTo>
                      <a:pt x="78" y="19"/>
                    </a:lnTo>
                    <a:lnTo>
                      <a:pt x="78"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70"/>
              <p:cNvSpPr>
                <a:spLocks/>
              </p:cNvSpPr>
              <p:nvPr/>
            </p:nvSpPr>
            <p:spPr bwMode="auto">
              <a:xfrm>
                <a:off x="1235075" y="14481175"/>
                <a:ext cx="227013" cy="249238"/>
              </a:xfrm>
              <a:custGeom>
                <a:avLst/>
                <a:gdLst/>
                <a:ahLst/>
                <a:cxnLst>
                  <a:cxn ang="0">
                    <a:pos x="84" y="124"/>
                  </a:cxn>
                  <a:cxn ang="0">
                    <a:pos x="84" y="124"/>
                  </a:cxn>
                  <a:cxn ang="0">
                    <a:pos x="84" y="144"/>
                  </a:cxn>
                  <a:cxn ang="0">
                    <a:pos x="98" y="157"/>
                  </a:cxn>
                  <a:cxn ang="0">
                    <a:pos x="98" y="157"/>
                  </a:cxn>
                  <a:cxn ang="0">
                    <a:pos x="52" y="157"/>
                  </a:cxn>
                  <a:cxn ang="0">
                    <a:pos x="52" y="157"/>
                  </a:cxn>
                  <a:cxn ang="0">
                    <a:pos x="52" y="157"/>
                  </a:cxn>
                  <a:cxn ang="0">
                    <a:pos x="58" y="151"/>
                  </a:cxn>
                  <a:cxn ang="0">
                    <a:pos x="58" y="144"/>
                  </a:cxn>
                  <a:cxn ang="0">
                    <a:pos x="58" y="124"/>
                  </a:cxn>
                  <a:cxn ang="0">
                    <a:pos x="58" y="85"/>
                  </a:cxn>
                  <a:cxn ang="0">
                    <a:pos x="19" y="20"/>
                  </a:cxn>
                  <a:cxn ang="0">
                    <a:pos x="19" y="20"/>
                  </a:cxn>
                  <a:cxn ang="0">
                    <a:pos x="13" y="7"/>
                  </a:cxn>
                  <a:cxn ang="0">
                    <a:pos x="0" y="0"/>
                  </a:cxn>
                  <a:cxn ang="0">
                    <a:pos x="19" y="0"/>
                  </a:cxn>
                  <a:cxn ang="0">
                    <a:pos x="19" y="0"/>
                  </a:cxn>
                  <a:cxn ang="0">
                    <a:pos x="32" y="0"/>
                  </a:cxn>
                  <a:cxn ang="0">
                    <a:pos x="39" y="7"/>
                  </a:cxn>
                  <a:cxn ang="0">
                    <a:pos x="78" y="66"/>
                  </a:cxn>
                  <a:cxn ang="0">
                    <a:pos x="104" y="20"/>
                  </a:cxn>
                  <a:cxn ang="0">
                    <a:pos x="104" y="20"/>
                  </a:cxn>
                  <a:cxn ang="0">
                    <a:pos x="111" y="13"/>
                  </a:cxn>
                  <a:cxn ang="0">
                    <a:pos x="111" y="7"/>
                  </a:cxn>
                  <a:cxn ang="0">
                    <a:pos x="104" y="0"/>
                  </a:cxn>
                  <a:cxn ang="0">
                    <a:pos x="104" y="0"/>
                  </a:cxn>
                  <a:cxn ang="0">
                    <a:pos x="143" y="0"/>
                  </a:cxn>
                  <a:cxn ang="0">
                    <a:pos x="84" y="85"/>
                  </a:cxn>
                  <a:cxn ang="0">
                    <a:pos x="84" y="124"/>
                  </a:cxn>
                </a:cxnLst>
                <a:rect l="0" t="0" r="r" b="b"/>
                <a:pathLst>
                  <a:path w="143" h="157">
                    <a:moveTo>
                      <a:pt x="84" y="124"/>
                    </a:moveTo>
                    <a:lnTo>
                      <a:pt x="84" y="124"/>
                    </a:lnTo>
                    <a:lnTo>
                      <a:pt x="84" y="144"/>
                    </a:lnTo>
                    <a:lnTo>
                      <a:pt x="98" y="157"/>
                    </a:lnTo>
                    <a:lnTo>
                      <a:pt x="98" y="157"/>
                    </a:lnTo>
                    <a:lnTo>
                      <a:pt x="52" y="157"/>
                    </a:lnTo>
                    <a:lnTo>
                      <a:pt x="52" y="157"/>
                    </a:lnTo>
                    <a:lnTo>
                      <a:pt x="52" y="157"/>
                    </a:lnTo>
                    <a:lnTo>
                      <a:pt x="58" y="151"/>
                    </a:lnTo>
                    <a:lnTo>
                      <a:pt x="58" y="144"/>
                    </a:lnTo>
                    <a:lnTo>
                      <a:pt x="58" y="124"/>
                    </a:lnTo>
                    <a:lnTo>
                      <a:pt x="58" y="85"/>
                    </a:lnTo>
                    <a:lnTo>
                      <a:pt x="19" y="20"/>
                    </a:lnTo>
                    <a:lnTo>
                      <a:pt x="19" y="20"/>
                    </a:lnTo>
                    <a:lnTo>
                      <a:pt x="13" y="7"/>
                    </a:lnTo>
                    <a:lnTo>
                      <a:pt x="0" y="0"/>
                    </a:lnTo>
                    <a:lnTo>
                      <a:pt x="19" y="0"/>
                    </a:lnTo>
                    <a:lnTo>
                      <a:pt x="19" y="0"/>
                    </a:lnTo>
                    <a:lnTo>
                      <a:pt x="32" y="0"/>
                    </a:lnTo>
                    <a:lnTo>
                      <a:pt x="39" y="7"/>
                    </a:lnTo>
                    <a:lnTo>
                      <a:pt x="78" y="66"/>
                    </a:lnTo>
                    <a:lnTo>
                      <a:pt x="104" y="20"/>
                    </a:lnTo>
                    <a:lnTo>
                      <a:pt x="104" y="20"/>
                    </a:lnTo>
                    <a:lnTo>
                      <a:pt x="111" y="13"/>
                    </a:lnTo>
                    <a:lnTo>
                      <a:pt x="111" y="7"/>
                    </a:lnTo>
                    <a:lnTo>
                      <a:pt x="104" y="0"/>
                    </a:lnTo>
                    <a:lnTo>
                      <a:pt x="104" y="0"/>
                    </a:lnTo>
                    <a:lnTo>
                      <a:pt x="143" y="0"/>
                    </a:lnTo>
                    <a:lnTo>
                      <a:pt x="84" y="85"/>
                    </a:lnTo>
                    <a:lnTo>
                      <a:pt x="84"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2090"/>
            <p:cNvGrpSpPr/>
            <p:nvPr/>
          </p:nvGrpSpPr>
          <p:grpSpPr>
            <a:xfrm>
              <a:off x="6400800" y="25840"/>
              <a:ext cx="438539" cy="438876"/>
              <a:chOff x="36763325" y="212725"/>
              <a:chExt cx="2062163" cy="2063750"/>
            </a:xfrm>
          </p:grpSpPr>
          <p:sp>
            <p:nvSpPr>
              <p:cNvPr id="54" name="Freeform 1065"/>
              <p:cNvSpPr>
                <a:spLocks noEditPoints="1"/>
              </p:cNvSpPr>
              <p:nvPr/>
            </p:nvSpPr>
            <p:spPr bwMode="auto">
              <a:xfrm>
                <a:off x="36763325" y="212725"/>
                <a:ext cx="2062163" cy="2063750"/>
              </a:xfrm>
              <a:custGeom>
                <a:avLst/>
                <a:gdLst/>
                <a:ahLst/>
                <a:cxnLst>
                  <a:cxn ang="0">
                    <a:pos x="0" y="0"/>
                  </a:cxn>
                  <a:cxn ang="0">
                    <a:pos x="0" y="2599"/>
                  </a:cxn>
                  <a:cxn ang="0">
                    <a:pos x="2598" y="2599"/>
                  </a:cxn>
                  <a:cxn ang="0">
                    <a:pos x="2598" y="0"/>
                  </a:cxn>
                  <a:cxn ang="0">
                    <a:pos x="0" y="0"/>
                  </a:cxn>
                  <a:cxn ang="0">
                    <a:pos x="2525" y="73"/>
                  </a:cxn>
                  <a:cxn ang="0">
                    <a:pos x="2525" y="2526"/>
                  </a:cxn>
                  <a:cxn ang="0">
                    <a:pos x="72" y="2526"/>
                  </a:cxn>
                  <a:cxn ang="0">
                    <a:pos x="72" y="73"/>
                  </a:cxn>
                  <a:cxn ang="0">
                    <a:pos x="2525" y="73"/>
                  </a:cxn>
                </a:cxnLst>
                <a:rect l="0" t="0" r="r" b="b"/>
                <a:pathLst>
                  <a:path w="2598" h="2599">
                    <a:moveTo>
                      <a:pt x="0" y="0"/>
                    </a:moveTo>
                    <a:lnTo>
                      <a:pt x="0" y="2599"/>
                    </a:lnTo>
                    <a:lnTo>
                      <a:pt x="2598" y="2599"/>
                    </a:lnTo>
                    <a:lnTo>
                      <a:pt x="2598" y="0"/>
                    </a:lnTo>
                    <a:lnTo>
                      <a:pt x="0" y="0"/>
                    </a:lnTo>
                    <a:close/>
                    <a:moveTo>
                      <a:pt x="2525" y="73"/>
                    </a:moveTo>
                    <a:lnTo>
                      <a:pt x="2525" y="2526"/>
                    </a:lnTo>
                    <a:lnTo>
                      <a:pt x="72" y="2526"/>
                    </a:lnTo>
                    <a:lnTo>
                      <a:pt x="72" y="73"/>
                    </a:lnTo>
                    <a:lnTo>
                      <a:pt x="2525" y="7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066"/>
              <p:cNvSpPr>
                <a:spLocks noEditPoints="1"/>
              </p:cNvSpPr>
              <p:nvPr/>
            </p:nvSpPr>
            <p:spPr bwMode="auto">
              <a:xfrm>
                <a:off x="36922075" y="525463"/>
                <a:ext cx="1746250" cy="1439863"/>
              </a:xfrm>
              <a:custGeom>
                <a:avLst/>
                <a:gdLst/>
                <a:ahLst/>
                <a:cxnLst>
                  <a:cxn ang="0">
                    <a:pos x="1341" y="122"/>
                  </a:cxn>
                  <a:cxn ang="0">
                    <a:pos x="1420" y="182"/>
                  </a:cxn>
                  <a:cxn ang="0">
                    <a:pos x="1350" y="296"/>
                  </a:cxn>
                  <a:cxn ang="0">
                    <a:pos x="1278" y="449"/>
                  </a:cxn>
                  <a:cxn ang="0">
                    <a:pos x="1336" y="498"/>
                  </a:cxn>
                  <a:cxn ang="0">
                    <a:pos x="1457" y="413"/>
                  </a:cxn>
                  <a:cxn ang="0">
                    <a:pos x="1571" y="387"/>
                  </a:cxn>
                  <a:cxn ang="0">
                    <a:pos x="1574" y="519"/>
                  </a:cxn>
                  <a:cxn ang="0">
                    <a:pos x="1444" y="681"/>
                  </a:cxn>
                  <a:cxn ang="0">
                    <a:pos x="1392" y="793"/>
                  </a:cxn>
                  <a:cxn ang="0">
                    <a:pos x="1442" y="834"/>
                  </a:cxn>
                  <a:cxn ang="0">
                    <a:pos x="1553" y="785"/>
                  </a:cxn>
                  <a:cxn ang="0">
                    <a:pos x="1586" y="862"/>
                  </a:cxn>
                  <a:cxn ang="0">
                    <a:pos x="1482" y="1018"/>
                  </a:cxn>
                  <a:cxn ang="0">
                    <a:pos x="1372" y="1201"/>
                  </a:cxn>
                  <a:cxn ang="0">
                    <a:pos x="1418" y="1386"/>
                  </a:cxn>
                  <a:cxn ang="0">
                    <a:pos x="1341" y="1393"/>
                  </a:cxn>
                  <a:cxn ang="0">
                    <a:pos x="1304" y="1295"/>
                  </a:cxn>
                  <a:cxn ang="0">
                    <a:pos x="1250" y="1160"/>
                  </a:cxn>
                  <a:cxn ang="0">
                    <a:pos x="1146" y="1108"/>
                  </a:cxn>
                  <a:cxn ang="0">
                    <a:pos x="1074" y="1127"/>
                  </a:cxn>
                  <a:cxn ang="0">
                    <a:pos x="981" y="1181"/>
                  </a:cxn>
                  <a:cxn ang="0">
                    <a:pos x="949" y="1142"/>
                  </a:cxn>
                  <a:cxn ang="0">
                    <a:pos x="1019" y="911"/>
                  </a:cxn>
                  <a:cxn ang="0">
                    <a:pos x="1069" y="901"/>
                  </a:cxn>
                  <a:cxn ang="0">
                    <a:pos x="1126" y="1025"/>
                  </a:cxn>
                  <a:cxn ang="0">
                    <a:pos x="1165" y="1051"/>
                  </a:cxn>
                  <a:cxn ang="0">
                    <a:pos x="1218" y="1067"/>
                  </a:cxn>
                  <a:cxn ang="0">
                    <a:pos x="1218" y="1057"/>
                  </a:cxn>
                  <a:cxn ang="0">
                    <a:pos x="1172" y="933"/>
                  </a:cxn>
                  <a:cxn ang="0">
                    <a:pos x="1108" y="811"/>
                  </a:cxn>
                  <a:cxn ang="0">
                    <a:pos x="942" y="707"/>
                  </a:cxn>
                  <a:cxn ang="0">
                    <a:pos x="769" y="562"/>
                  </a:cxn>
                  <a:cxn ang="0">
                    <a:pos x="808" y="472"/>
                  </a:cxn>
                  <a:cxn ang="0">
                    <a:pos x="932" y="497"/>
                  </a:cxn>
                  <a:cxn ang="0">
                    <a:pos x="1043" y="516"/>
                  </a:cxn>
                  <a:cxn ang="0">
                    <a:pos x="1035" y="427"/>
                  </a:cxn>
                  <a:cxn ang="0">
                    <a:pos x="883" y="288"/>
                  </a:cxn>
                  <a:cxn ang="0">
                    <a:pos x="810" y="174"/>
                  </a:cxn>
                  <a:cxn ang="0">
                    <a:pos x="870" y="122"/>
                  </a:cxn>
                  <a:cxn ang="0">
                    <a:pos x="0" y="0"/>
                  </a:cxn>
                  <a:cxn ang="0">
                    <a:pos x="105" y="127"/>
                  </a:cxn>
                  <a:cxn ang="0">
                    <a:pos x="235" y="233"/>
                  </a:cxn>
                  <a:cxn ang="0">
                    <a:pos x="316" y="423"/>
                  </a:cxn>
                  <a:cxn ang="0">
                    <a:pos x="422" y="692"/>
                  </a:cxn>
                  <a:cxn ang="0">
                    <a:pos x="561" y="1047"/>
                  </a:cxn>
                  <a:cxn ang="0">
                    <a:pos x="703" y="1408"/>
                  </a:cxn>
                  <a:cxn ang="0">
                    <a:pos x="815" y="1693"/>
                  </a:cxn>
                  <a:cxn ang="0">
                    <a:pos x="1341" y="1813"/>
                  </a:cxn>
                  <a:cxn ang="0">
                    <a:pos x="1423" y="1605"/>
                  </a:cxn>
                  <a:cxn ang="0">
                    <a:pos x="1547" y="1287"/>
                  </a:cxn>
                  <a:cxn ang="0">
                    <a:pos x="1690" y="919"/>
                  </a:cxn>
                  <a:cxn ang="0">
                    <a:pos x="1822" y="583"/>
                  </a:cxn>
                  <a:cxn ang="0">
                    <a:pos x="1920" y="332"/>
                  </a:cxn>
                  <a:cxn ang="0">
                    <a:pos x="2036" y="158"/>
                  </a:cxn>
                  <a:cxn ang="0">
                    <a:pos x="2200" y="120"/>
                  </a:cxn>
                  <a:cxn ang="0">
                    <a:pos x="817" y="1087"/>
                  </a:cxn>
                  <a:cxn ang="0">
                    <a:pos x="771" y="977"/>
                  </a:cxn>
                  <a:cxn ang="0">
                    <a:pos x="794" y="933"/>
                  </a:cxn>
                  <a:cxn ang="0">
                    <a:pos x="901" y="889"/>
                  </a:cxn>
                  <a:cxn ang="0">
                    <a:pos x="988" y="907"/>
                  </a:cxn>
                  <a:cxn ang="0">
                    <a:pos x="921" y="1131"/>
                  </a:cxn>
                </a:cxnLst>
                <a:rect l="0" t="0" r="r" b="b"/>
                <a:pathLst>
                  <a:path w="2200" h="1813">
                    <a:moveTo>
                      <a:pt x="1219" y="1"/>
                    </a:moveTo>
                    <a:lnTo>
                      <a:pt x="1219" y="119"/>
                    </a:lnTo>
                    <a:lnTo>
                      <a:pt x="1291" y="119"/>
                    </a:lnTo>
                    <a:lnTo>
                      <a:pt x="1317" y="120"/>
                    </a:lnTo>
                    <a:lnTo>
                      <a:pt x="1341" y="122"/>
                    </a:lnTo>
                    <a:lnTo>
                      <a:pt x="1366" y="125"/>
                    </a:lnTo>
                    <a:lnTo>
                      <a:pt x="1387" y="133"/>
                    </a:lnTo>
                    <a:lnTo>
                      <a:pt x="1402" y="143"/>
                    </a:lnTo>
                    <a:lnTo>
                      <a:pt x="1415" y="163"/>
                    </a:lnTo>
                    <a:lnTo>
                      <a:pt x="1420" y="182"/>
                    </a:lnTo>
                    <a:lnTo>
                      <a:pt x="1416" y="203"/>
                    </a:lnTo>
                    <a:lnTo>
                      <a:pt x="1407" y="224"/>
                    </a:lnTo>
                    <a:lnTo>
                      <a:pt x="1390" y="246"/>
                    </a:lnTo>
                    <a:lnTo>
                      <a:pt x="1371" y="270"/>
                    </a:lnTo>
                    <a:lnTo>
                      <a:pt x="1350" y="296"/>
                    </a:lnTo>
                    <a:lnTo>
                      <a:pt x="1327" y="325"/>
                    </a:lnTo>
                    <a:lnTo>
                      <a:pt x="1304" y="361"/>
                    </a:lnTo>
                    <a:lnTo>
                      <a:pt x="1288" y="394"/>
                    </a:lnTo>
                    <a:lnTo>
                      <a:pt x="1279" y="423"/>
                    </a:lnTo>
                    <a:lnTo>
                      <a:pt x="1278" y="449"/>
                    </a:lnTo>
                    <a:lnTo>
                      <a:pt x="1283" y="469"/>
                    </a:lnTo>
                    <a:lnTo>
                      <a:pt x="1291" y="485"/>
                    </a:lnTo>
                    <a:lnTo>
                      <a:pt x="1304" y="495"/>
                    </a:lnTo>
                    <a:lnTo>
                      <a:pt x="1319" y="500"/>
                    </a:lnTo>
                    <a:lnTo>
                      <a:pt x="1336" y="498"/>
                    </a:lnTo>
                    <a:lnTo>
                      <a:pt x="1354" y="488"/>
                    </a:lnTo>
                    <a:lnTo>
                      <a:pt x="1376" y="472"/>
                    </a:lnTo>
                    <a:lnTo>
                      <a:pt x="1402" y="454"/>
                    </a:lnTo>
                    <a:lnTo>
                      <a:pt x="1429" y="433"/>
                    </a:lnTo>
                    <a:lnTo>
                      <a:pt x="1457" y="413"/>
                    </a:lnTo>
                    <a:lnTo>
                      <a:pt x="1483" y="397"/>
                    </a:lnTo>
                    <a:lnTo>
                      <a:pt x="1504" y="384"/>
                    </a:lnTo>
                    <a:lnTo>
                      <a:pt x="1530" y="376"/>
                    </a:lnTo>
                    <a:lnTo>
                      <a:pt x="1552" y="378"/>
                    </a:lnTo>
                    <a:lnTo>
                      <a:pt x="1571" y="387"/>
                    </a:lnTo>
                    <a:lnTo>
                      <a:pt x="1584" y="405"/>
                    </a:lnTo>
                    <a:lnTo>
                      <a:pt x="1592" y="427"/>
                    </a:lnTo>
                    <a:lnTo>
                      <a:pt x="1594" y="454"/>
                    </a:lnTo>
                    <a:lnTo>
                      <a:pt x="1589" y="485"/>
                    </a:lnTo>
                    <a:lnTo>
                      <a:pt x="1574" y="519"/>
                    </a:lnTo>
                    <a:lnTo>
                      <a:pt x="1552" y="555"/>
                    </a:lnTo>
                    <a:lnTo>
                      <a:pt x="1529" y="583"/>
                    </a:lnTo>
                    <a:lnTo>
                      <a:pt x="1501" y="614"/>
                    </a:lnTo>
                    <a:lnTo>
                      <a:pt x="1472" y="647"/>
                    </a:lnTo>
                    <a:lnTo>
                      <a:pt x="1444" y="681"/>
                    </a:lnTo>
                    <a:lnTo>
                      <a:pt x="1418" y="715"/>
                    </a:lnTo>
                    <a:lnTo>
                      <a:pt x="1407" y="735"/>
                    </a:lnTo>
                    <a:lnTo>
                      <a:pt x="1398" y="756"/>
                    </a:lnTo>
                    <a:lnTo>
                      <a:pt x="1394" y="775"/>
                    </a:lnTo>
                    <a:lnTo>
                      <a:pt x="1392" y="793"/>
                    </a:lnTo>
                    <a:lnTo>
                      <a:pt x="1395" y="809"/>
                    </a:lnTo>
                    <a:lnTo>
                      <a:pt x="1402" y="823"/>
                    </a:lnTo>
                    <a:lnTo>
                      <a:pt x="1411" y="832"/>
                    </a:lnTo>
                    <a:lnTo>
                      <a:pt x="1424" y="836"/>
                    </a:lnTo>
                    <a:lnTo>
                      <a:pt x="1442" y="834"/>
                    </a:lnTo>
                    <a:lnTo>
                      <a:pt x="1462" y="827"/>
                    </a:lnTo>
                    <a:lnTo>
                      <a:pt x="1486" y="811"/>
                    </a:lnTo>
                    <a:lnTo>
                      <a:pt x="1512" y="795"/>
                    </a:lnTo>
                    <a:lnTo>
                      <a:pt x="1535" y="787"/>
                    </a:lnTo>
                    <a:lnTo>
                      <a:pt x="1553" y="785"/>
                    </a:lnTo>
                    <a:lnTo>
                      <a:pt x="1570" y="790"/>
                    </a:lnTo>
                    <a:lnTo>
                      <a:pt x="1581" y="801"/>
                    </a:lnTo>
                    <a:lnTo>
                      <a:pt x="1587" y="818"/>
                    </a:lnTo>
                    <a:lnTo>
                      <a:pt x="1589" y="839"/>
                    </a:lnTo>
                    <a:lnTo>
                      <a:pt x="1586" y="862"/>
                    </a:lnTo>
                    <a:lnTo>
                      <a:pt x="1578" y="889"/>
                    </a:lnTo>
                    <a:lnTo>
                      <a:pt x="1565" y="917"/>
                    </a:lnTo>
                    <a:lnTo>
                      <a:pt x="1545" y="946"/>
                    </a:lnTo>
                    <a:lnTo>
                      <a:pt x="1519" y="977"/>
                    </a:lnTo>
                    <a:lnTo>
                      <a:pt x="1482" y="1018"/>
                    </a:lnTo>
                    <a:lnTo>
                      <a:pt x="1447" y="1057"/>
                    </a:lnTo>
                    <a:lnTo>
                      <a:pt x="1420" y="1095"/>
                    </a:lnTo>
                    <a:lnTo>
                      <a:pt x="1398" y="1131"/>
                    </a:lnTo>
                    <a:lnTo>
                      <a:pt x="1382" y="1165"/>
                    </a:lnTo>
                    <a:lnTo>
                      <a:pt x="1372" y="1201"/>
                    </a:lnTo>
                    <a:lnTo>
                      <a:pt x="1372" y="1236"/>
                    </a:lnTo>
                    <a:lnTo>
                      <a:pt x="1379" y="1272"/>
                    </a:lnTo>
                    <a:lnTo>
                      <a:pt x="1398" y="1329"/>
                    </a:lnTo>
                    <a:lnTo>
                      <a:pt x="1416" y="1383"/>
                    </a:lnTo>
                    <a:lnTo>
                      <a:pt x="1418" y="1386"/>
                    </a:lnTo>
                    <a:lnTo>
                      <a:pt x="1421" y="1390"/>
                    </a:lnTo>
                    <a:lnTo>
                      <a:pt x="1418" y="1395"/>
                    </a:lnTo>
                    <a:lnTo>
                      <a:pt x="1416" y="1395"/>
                    </a:lnTo>
                    <a:lnTo>
                      <a:pt x="1413" y="1393"/>
                    </a:lnTo>
                    <a:lnTo>
                      <a:pt x="1341" y="1393"/>
                    </a:lnTo>
                    <a:lnTo>
                      <a:pt x="1338" y="1385"/>
                    </a:lnTo>
                    <a:lnTo>
                      <a:pt x="1333" y="1372"/>
                    </a:lnTo>
                    <a:lnTo>
                      <a:pt x="1325" y="1351"/>
                    </a:lnTo>
                    <a:lnTo>
                      <a:pt x="1315" y="1324"/>
                    </a:lnTo>
                    <a:lnTo>
                      <a:pt x="1304" y="1295"/>
                    </a:lnTo>
                    <a:lnTo>
                      <a:pt x="1292" y="1261"/>
                    </a:lnTo>
                    <a:lnTo>
                      <a:pt x="1279" y="1225"/>
                    </a:lnTo>
                    <a:lnTo>
                      <a:pt x="1265" y="1188"/>
                    </a:lnTo>
                    <a:lnTo>
                      <a:pt x="1258" y="1173"/>
                    </a:lnTo>
                    <a:lnTo>
                      <a:pt x="1250" y="1160"/>
                    </a:lnTo>
                    <a:lnTo>
                      <a:pt x="1239" y="1147"/>
                    </a:lnTo>
                    <a:lnTo>
                      <a:pt x="1221" y="1135"/>
                    </a:lnTo>
                    <a:lnTo>
                      <a:pt x="1198" y="1126"/>
                    </a:lnTo>
                    <a:lnTo>
                      <a:pt x="1165" y="1114"/>
                    </a:lnTo>
                    <a:lnTo>
                      <a:pt x="1146" y="1108"/>
                    </a:lnTo>
                    <a:lnTo>
                      <a:pt x="1130" y="1103"/>
                    </a:lnTo>
                    <a:lnTo>
                      <a:pt x="1118" y="1101"/>
                    </a:lnTo>
                    <a:lnTo>
                      <a:pt x="1110" y="1103"/>
                    </a:lnTo>
                    <a:lnTo>
                      <a:pt x="1100" y="1108"/>
                    </a:lnTo>
                    <a:lnTo>
                      <a:pt x="1074" y="1127"/>
                    </a:lnTo>
                    <a:lnTo>
                      <a:pt x="1063" y="1137"/>
                    </a:lnTo>
                    <a:lnTo>
                      <a:pt x="1055" y="1142"/>
                    </a:lnTo>
                    <a:lnTo>
                      <a:pt x="1011" y="1171"/>
                    </a:lnTo>
                    <a:lnTo>
                      <a:pt x="996" y="1178"/>
                    </a:lnTo>
                    <a:lnTo>
                      <a:pt x="981" y="1181"/>
                    </a:lnTo>
                    <a:lnTo>
                      <a:pt x="970" y="1179"/>
                    </a:lnTo>
                    <a:lnTo>
                      <a:pt x="958" y="1173"/>
                    </a:lnTo>
                    <a:lnTo>
                      <a:pt x="950" y="1163"/>
                    </a:lnTo>
                    <a:lnTo>
                      <a:pt x="949" y="1147"/>
                    </a:lnTo>
                    <a:lnTo>
                      <a:pt x="949" y="1142"/>
                    </a:lnTo>
                    <a:lnTo>
                      <a:pt x="976" y="1088"/>
                    </a:lnTo>
                    <a:lnTo>
                      <a:pt x="998" y="1031"/>
                    </a:lnTo>
                    <a:lnTo>
                      <a:pt x="1011" y="972"/>
                    </a:lnTo>
                    <a:lnTo>
                      <a:pt x="1017" y="914"/>
                    </a:lnTo>
                    <a:lnTo>
                      <a:pt x="1019" y="911"/>
                    </a:lnTo>
                    <a:lnTo>
                      <a:pt x="1020" y="909"/>
                    </a:lnTo>
                    <a:lnTo>
                      <a:pt x="1030" y="897"/>
                    </a:lnTo>
                    <a:lnTo>
                      <a:pt x="1043" y="891"/>
                    </a:lnTo>
                    <a:lnTo>
                      <a:pt x="1056" y="893"/>
                    </a:lnTo>
                    <a:lnTo>
                      <a:pt x="1069" y="901"/>
                    </a:lnTo>
                    <a:lnTo>
                      <a:pt x="1081" y="915"/>
                    </a:lnTo>
                    <a:lnTo>
                      <a:pt x="1094" y="938"/>
                    </a:lnTo>
                    <a:lnTo>
                      <a:pt x="1107" y="969"/>
                    </a:lnTo>
                    <a:lnTo>
                      <a:pt x="1120" y="1008"/>
                    </a:lnTo>
                    <a:lnTo>
                      <a:pt x="1126" y="1025"/>
                    </a:lnTo>
                    <a:lnTo>
                      <a:pt x="1128" y="1031"/>
                    </a:lnTo>
                    <a:lnTo>
                      <a:pt x="1131" y="1036"/>
                    </a:lnTo>
                    <a:lnTo>
                      <a:pt x="1141" y="1043"/>
                    </a:lnTo>
                    <a:lnTo>
                      <a:pt x="1149" y="1046"/>
                    </a:lnTo>
                    <a:lnTo>
                      <a:pt x="1165" y="1051"/>
                    </a:lnTo>
                    <a:lnTo>
                      <a:pt x="1187" y="1056"/>
                    </a:lnTo>
                    <a:lnTo>
                      <a:pt x="1211" y="1064"/>
                    </a:lnTo>
                    <a:lnTo>
                      <a:pt x="1214" y="1067"/>
                    </a:lnTo>
                    <a:lnTo>
                      <a:pt x="1218" y="1069"/>
                    </a:lnTo>
                    <a:lnTo>
                      <a:pt x="1218" y="1067"/>
                    </a:lnTo>
                    <a:lnTo>
                      <a:pt x="1221" y="1065"/>
                    </a:lnTo>
                    <a:lnTo>
                      <a:pt x="1222" y="1064"/>
                    </a:lnTo>
                    <a:lnTo>
                      <a:pt x="1221" y="1062"/>
                    </a:lnTo>
                    <a:lnTo>
                      <a:pt x="1219" y="1059"/>
                    </a:lnTo>
                    <a:lnTo>
                      <a:pt x="1218" y="1057"/>
                    </a:lnTo>
                    <a:lnTo>
                      <a:pt x="1204" y="1023"/>
                    </a:lnTo>
                    <a:lnTo>
                      <a:pt x="1195" y="994"/>
                    </a:lnTo>
                    <a:lnTo>
                      <a:pt x="1185" y="968"/>
                    </a:lnTo>
                    <a:lnTo>
                      <a:pt x="1177" y="948"/>
                    </a:lnTo>
                    <a:lnTo>
                      <a:pt x="1172" y="933"/>
                    </a:lnTo>
                    <a:lnTo>
                      <a:pt x="1170" y="927"/>
                    </a:lnTo>
                    <a:lnTo>
                      <a:pt x="1156" y="889"/>
                    </a:lnTo>
                    <a:lnTo>
                      <a:pt x="1141" y="860"/>
                    </a:lnTo>
                    <a:lnTo>
                      <a:pt x="1126" y="834"/>
                    </a:lnTo>
                    <a:lnTo>
                      <a:pt x="1108" y="811"/>
                    </a:lnTo>
                    <a:lnTo>
                      <a:pt x="1087" y="792"/>
                    </a:lnTo>
                    <a:lnTo>
                      <a:pt x="1061" y="770"/>
                    </a:lnTo>
                    <a:lnTo>
                      <a:pt x="1024" y="748"/>
                    </a:lnTo>
                    <a:lnTo>
                      <a:pt x="983" y="726"/>
                    </a:lnTo>
                    <a:lnTo>
                      <a:pt x="942" y="707"/>
                    </a:lnTo>
                    <a:lnTo>
                      <a:pt x="870" y="671"/>
                    </a:lnTo>
                    <a:lnTo>
                      <a:pt x="831" y="645"/>
                    </a:lnTo>
                    <a:lnTo>
                      <a:pt x="802" y="617"/>
                    </a:lnTo>
                    <a:lnTo>
                      <a:pt x="781" y="589"/>
                    </a:lnTo>
                    <a:lnTo>
                      <a:pt x="769" y="562"/>
                    </a:lnTo>
                    <a:lnTo>
                      <a:pt x="764" y="537"/>
                    </a:lnTo>
                    <a:lnTo>
                      <a:pt x="766" y="515"/>
                    </a:lnTo>
                    <a:lnTo>
                      <a:pt x="774" y="495"/>
                    </a:lnTo>
                    <a:lnTo>
                      <a:pt x="789" y="480"/>
                    </a:lnTo>
                    <a:lnTo>
                      <a:pt x="808" y="472"/>
                    </a:lnTo>
                    <a:lnTo>
                      <a:pt x="831" y="469"/>
                    </a:lnTo>
                    <a:lnTo>
                      <a:pt x="851" y="472"/>
                    </a:lnTo>
                    <a:lnTo>
                      <a:pt x="875" y="479"/>
                    </a:lnTo>
                    <a:lnTo>
                      <a:pt x="903" y="487"/>
                    </a:lnTo>
                    <a:lnTo>
                      <a:pt x="932" y="497"/>
                    </a:lnTo>
                    <a:lnTo>
                      <a:pt x="962" y="508"/>
                    </a:lnTo>
                    <a:lnTo>
                      <a:pt x="989" y="518"/>
                    </a:lnTo>
                    <a:lnTo>
                      <a:pt x="1012" y="524"/>
                    </a:lnTo>
                    <a:lnTo>
                      <a:pt x="1030" y="523"/>
                    </a:lnTo>
                    <a:lnTo>
                      <a:pt x="1043" y="516"/>
                    </a:lnTo>
                    <a:lnTo>
                      <a:pt x="1053" y="505"/>
                    </a:lnTo>
                    <a:lnTo>
                      <a:pt x="1056" y="490"/>
                    </a:lnTo>
                    <a:lnTo>
                      <a:pt x="1055" y="471"/>
                    </a:lnTo>
                    <a:lnTo>
                      <a:pt x="1048" y="449"/>
                    </a:lnTo>
                    <a:lnTo>
                      <a:pt x="1035" y="427"/>
                    </a:lnTo>
                    <a:lnTo>
                      <a:pt x="1019" y="402"/>
                    </a:lnTo>
                    <a:lnTo>
                      <a:pt x="994" y="378"/>
                    </a:lnTo>
                    <a:lnTo>
                      <a:pt x="965" y="353"/>
                    </a:lnTo>
                    <a:lnTo>
                      <a:pt x="919" y="319"/>
                    </a:lnTo>
                    <a:lnTo>
                      <a:pt x="883" y="288"/>
                    </a:lnTo>
                    <a:lnTo>
                      <a:pt x="854" y="260"/>
                    </a:lnTo>
                    <a:lnTo>
                      <a:pt x="833" y="236"/>
                    </a:lnTo>
                    <a:lnTo>
                      <a:pt x="818" y="213"/>
                    </a:lnTo>
                    <a:lnTo>
                      <a:pt x="812" y="194"/>
                    </a:lnTo>
                    <a:lnTo>
                      <a:pt x="810" y="174"/>
                    </a:lnTo>
                    <a:lnTo>
                      <a:pt x="813" y="158"/>
                    </a:lnTo>
                    <a:lnTo>
                      <a:pt x="823" y="143"/>
                    </a:lnTo>
                    <a:lnTo>
                      <a:pt x="835" y="133"/>
                    </a:lnTo>
                    <a:lnTo>
                      <a:pt x="851" y="125"/>
                    </a:lnTo>
                    <a:lnTo>
                      <a:pt x="870" y="122"/>
                    </a:lnTo>
                    <a:lnTo>
                      <a:pt x="893" y="120"/>
                    </a:lnTo>
                    <a:lnTo>
                      <a:pt x="919" y="119"/>
                    </a:lnTo>
                    <a:lnTo>
                      <a:pt x="984" y="119"/>
                    </a:lnTo>
                    <a:lnTo>
                      <a:pt x="984" y="1"/>
                    </a:lnTo>
                    <a:lnTo>
                      <a:pt x="0" y="0"/>
                    </a:lnTo>
                    <a:lnTo>
                      <a:pt x="0" y="119"/>
                    </a:lnTo>
                    <a:lnTo>
                      <a:pt x="23" y="119"/>
                    </a:lnTo>
                    <a:lnTo>
                      <a:pt x="47" y="120"/>
                    </a:lnTo>
                    <a:lnTo>
                      <a:pt x="74" y="122"/>
                    </a:lnTo>
                    <a:lnTo>
                      <a:pt x="105" y="127"/>
                    </a:lnTo>
                    <a:lnTo>
                      <a:pt x="132" y="135"/>
                    </a:lnTo>
                    <a:lnTo>
                      <a:pt x="160" y="148"/>
                    </a:lnTo>
                    <a:lnTo>
                      <a:pt x="186" y="169"/>
                    </a:lnTo>
                    <a:lnTo>
                      <a:pt x="210" y="197"/>
                    </a:lnTo>
                    <a:lnTo>
                      <a:pt x="235" y="233"/>
                    </a:lnTo>
                    <a:lnTo>
                      <a:pt x="259" y="280"/>
                    </a:lnTo>
                    <a:lnTo>
                      <a:pt x="284" y="337"/>
                    </a:lnTo>
                    <a:lnTo>
                      <a:pt x="292" y="358"/>
                    </a:lnTo>
                    <a:lnTo>
                      <a:pt x="303" y="387"/>
                    </a:lnTo>
                    <a:lnTo>
                      <a:pt x="316" y="423"/>
                    </a:lnTo>
                    <a:lnTo>
                      <a:pt x="334" y="466"/>
                    </a:lnTo>
                    <a:lnTo>
                      <a:pt x="352" y="515"/>
                    </a:lnTo>
                    <a:lnTo>
                      <a:pt x="373" y="570"/>
                    </a:lnTo>
                    <a:lnTo>
                      <a:pt x="398" y="629"/>
                    </a:lnTo>
                    <a:lnTo>
                      <a:pt x="422" y="692"/>
                    </a:lnTo>
                    <a:lnTo>
                      <a:pt x="448" y="759"/>
                    </a:lnTo>
                    <a:lnTo>
                      <a:pt x="476" y="829"/>
                    </a:lnTo>
                    <a:lnTo>
                      <a:pt x="504" y="901"/>
                    </a:lnTo>
                    <a:lnTo>
                      <a:pt x="533" y="972"/>
                    </a:lnTo>
                    <a:lnTo>
                      <a:pt x="561" y="1047"/>
                    </a:lnTo>
                    <a:lnTo>
                      <a:pt x="590" y="1121"/>
                    </a:lnTo>
                    <a:lnTo>
                      <a:pt x="619" y="1196"/>
                    </a:lnTo>
                    <a:lnTo>
                      <a:pt x="649" y="1267"/>
                    </a:lnTo>
                    <a:lnTo>
                      <a:pt x="676" y="1339"/>
                    </a:lnTo>
                    <a:lnTo>
                      <a:pt x="703" y="1408"/>
                    </a:lnTo>
                    <a:lnTo>
                      <a:pt x="729" y="1473"/>
                    </a:lnTo>
                    <a:lnTo>
                      <a:pt x="753" y="1535"/>
                    </a:lnTo>
                    <a:lnTo>
                      <a:pt x="776" y="1593"/>
                    </a:lnTo>
                    <a:lnTo>
                      <a:pt x="797" y="1645"/>
                    </a:lnTo>
                    <a:lnTo>
                      <a:pt x="815" y="1693"/>
                    </a:lnTo>
                    <a:lnTo>
                      <a:pt x="831" y="1733"/>
                    </a:lnTo>
                    <a:lnTo>
                      <a:pt x="844" y="1768"/>
                    </a:lnTo>
                    <a:lnTo>
                      <a:pt x="856" y="1795"/>
                    </a:lnTo>
                    <a:lnTo>
                      <a:pt x="862" y="1813"/>
                    </a:lnTo>
                    <a:lnTo>
                      <a:pt x="1341" y="1813"/>
                    </a:lnTo>
                    <a:lnTo>
                      <a:pt x="1358" y="1773"/>
                    </a:lnTo>
                    <a:lnTo>
                      <a:pt x="1371" y="1742"/>
                    </a:lnTo>
                    <a:lnTo>
                      <a:pt x="1385" y="1702"/>
                    </a:lnTo>
                    <a:lnTo>
                      <a:pt x="1403" y="1657"/>
                    </a:lnTo>
                    <a:lnTo>
                      <a:pt x="1423" y="1605"/>
                    </a:lnTo>
                    <a:lnTo>
                      <a:pt x="1444" y="1549"/>
                    </a:lnTo>
                    <a:lnTo>
                      <a:pt x="1468" y="1489"/>
                    </a:lnTo>
                    <a:lnTo>
                      <a:pt x="1493" y="1424"/>
                    </a:lnTo>
                    <a:lnTo>
                      <a:pt x="1521" y="1357"/>
                    </a:lnTo>
                    <a:lnTo>
                      <a:pt x="1547" y="1287"/>
                    </a:lnTo>
                    <a:lnTo>
                      <a:pt x="1576" y="1214"/>
                    </a:lnTo>
                    <a:lnTo>
                      <a:pt x="1604" y="1140"/>
                    </a:lnTo>
                    <a:lnTo>
                      <a:pt x="1633" y="1067"/>
                    </a:lnTo>
                    <a:lnTo>
                      <a:pt x="1662" y="992"/>
                    </a:lnTo>
                    <a:lnTo>
                      <a:pt x="1690" y="919"/>
                    </a:lnTo>
                    <a:lnTo>
                      <a:pt x="1718" y="847"/>
                    </a:lnTo>
                    <a:lnTo>
                      <a:pt x="1746" y="777"/>
                    </a:lnTo>
                    <a:lnTo>
                      <a:pt x="1773" y="708"/>
                    </a:lnTo>
                    <a:lnTo>
                      <a:pt x="1798" y="643"/>
                    </a:lnTo>
                    <a:lnTo>
                      <a:pt x="1822" y="583"/>
                    </a:lnTo>
                    <a:lnTo>
                      <a:pt x="1843" y="526"/>
                    </a:lnTo>
                    <a:lnTo>
                      <a:pt x="1864" y="475"/>
                    </a:lnTo>
                    <a:lnTo>
                      <a:pt x="1882" y="430"/>
                    </a:lnTo>
                    <a:lnTo>
                      <a:pt x="1897" y="389"/>
                    </a:lnTo>
                    <a:lnTo>
                      <a:pt x="1920" y="332"/>
                    </a:lnTo>
                    <a:lnTo>
                      <a:pt x="1943" y="280"/>
                    </a:lnTo>
                    <a:lnTo>
                      <a:pt x="1965" y="238"/>
                    </a:lnTo>
                    <a:lnTo>
                      <a:pt x="1988" y="203"/>
                    </a:lnTo>
                    <a:lnTo>
                      <a:pt x="2013" y="177"/>
                    </a:lnTo>
                    <a:lnTo>
                      <a:pt x="2036" y="158"/>
                    </a:lnTo>
                    <a:lnTo>
                      <a:pt x="2062" y="143"/>
                    </a:lnTo>
                    <a:lnTo>
                      <a:pt x="2086" y="133"/>
                    </a:lnTo>
                    <a:lnTo>
                      <a:pt x="2112" y="127"/>
                    </a:lnTo>
                    <a:lnTo>
                      <a:pt x="2138" y="123"/>
                    </a:lnTo>
                    <a:lnTo>
                      <a:pt x="2200" y="120"/>
                    </a:lnTo>
                    <a:lnTo>
                      <a:pt x="2200" y="1"/>
                    </a:lnTo>
                    <a:lnTo>
                      <a:pt x="1219" y="1"/>
                    </a:lnTo>
                    <a:close/>
                    <a:moveTo>
                      <a:pt x="867" y="1109"/>
                    </a:moveTo>
                    <a:lnTo>
                      <a:pt x="839" y="1098"/>
                    </a:lnTo>
                    <a:lnTo>
                      <a:pt x="817" y="1087"/>
                    </a:lnTo>
                    <a:lnTo>
                      <a:pt x="800" y="1072"/>
                    </a:lnTo>
                    <a:lnTo>
                      <a:pt x="787" y="1056"/>
                    </a:lnTo>
                    <a:lnTo>
                      <a:pt x="779" y="1033"/>
                    </a:lnTo>
                    <a:lnTo>
                      <a:pt x="774" y="1003"/>
                    </a:lnTo>
                    <a:lnTo>
                      <a:pt x="771" y="977"/>
                    </a:lnTo>
                    <a:lnTo>
                      <a:pt x="771" y="964"/>
                    </a:lnTo>
                    <a:lnTo>
                      <a:pt x="773" y="961"/>
                    </a:lnTo>
                    <a:lnTo>
                      <a:pt x="779" y="953"/>
                    </a:lnTo>
                    <a:lnTo>
                      <a:pt x="786" y="943"/>
                    </a:lnTo>
                    <a:lnTo>
                      <a:pt x="794" y="933"/>
                    </a:lnTo>
                    <a:lnTo>
                      <a:pt x="815" y="912"/>
                    </a:lnTo>
                    <a:lnTo>
                      <a:pt x="835" y="897"/>
                    </a:lnTo>
                    <a:lnTo>
                      <a:pt x="854" y="889"/>
                    </a:lnTo>
                    <a:lnTo>
                      <a:pt x="877" y="888"/>
                    </a:lnTo>
                    <a:lnTo>
                      <a:pt x="901" y="889"/>
                    </a:lnTo>
                    <a:lnTo>
                      <a:pt x="931" y="896"/>
                    </a:lnTo>
                    <a:lnTo>
                      <a:pt x="940" y="897"/>
                    </a:lnTo>
                    <a:lnTo>
                      <a:pt x="954" y="901"/>
                    </a:lnTo>
                    <a:lnTo>
                      <a:pt x="971" y="904"/>
                    </a:lnTo>
                    <a:lnTo>
                      <a:pt x="988" y="907"/>
                    </a:lnTo>
                    <a:lnTo>
                      <a:pt x="983" y="966"/>
                    </a:lnTo>
                    <a:lnTo>
                      <a:pt x="970" y="1023"/>
                    </a:lnTo>
                    <a:lnTo>
                      <a:pt x="957" y="1060"/>
                    </a:lnTo>
                    <a:lnTo>
                      <a:pt x="940" y="1096"/>
                    </a:lnTo>
                    <a:lnTo>
                      <a:pt x="921" y="1131"/>
                    </a:lnTo>
                    <a:lnTo>
                      <a:pt x="888" y="1117"/>
                    </a:lnTo>
                    <a:lnTo>
                      <a:pt x="875" y="1113"/>
                    </a:lnTo>
                    <a:lnTo>
                      <a:pt x="867" y="110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121" name="Picture 1072" descr="C:\Projects\SmogPod\hardware_recolor.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351927" y="1304460"/>
            <a:ext cx="3656648" cy="2353141"/>
          </a:xfrm>
          <a:prstGeom prst="rect">
            <a:avLst/>
          </a:prstGeom>
          <a:noFill/>
          <a:effectLst>
            <a:outerShdw blurRad="88900" dist="889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802</Words>
  <Application>Microsoft Office PowerPoint</Application>
  <PresentationFormat>Custom</PresentationFormat>
  <Paragraphs>110</Paragraphs>
  <Slides>11</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Microsoft_Research_Faculty_Summit_Template_PPT07_16x9</vt:lpstr>
      <vt:lpstr>White with Courier font for code slides</vt:lpstr>
      <vt:lpstr>點陣圖影像</vt:lpstr>
      <vt:lpstr>Slide 1</vt:lpstr>
      <vt:lpstr>Panel: Browsing the Physical World in Real-Time</vt:lpstr>
      <vt:lpstr>Presenters</vt:lpstr>
      <vt:lpstr>SenseWeb: Wikipedia of Sensors</vt:lpstr>
      <vt:lpstr>Slide 5</vt:lpstr>
      <vt:lpstr>List of SensorMap RFP Projects</vt:lpstr>
      <vt:lpstr>Slide 7</vt:lpstr>
      <vt:lpstr>Real-Time  Debris  Flow  Monitoring  and  Warning  via  SensorMap,  NTHU  et  al.,  Taiwan</vt:lpstr>
      <vt:lpstr>Slide 9</vt:lpstr>
      <vt:lpstr>Slide 10</vt:lpstr>
      <vt:lpstr>Presenters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2008-07-29T15:43:00Z</dcterms:created>
  <dcterms:modified xsi:type="dcterms:W3CDTF">2008-07-31T20:14:15Z</dcterms:modified>
</cp:coreProperties>
</file>