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notesSlides/notesSlide11.xml" ContentType="application/vnd.openxmlformats-officedocument.presentationml.notesSlide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20.xml" ContentType="application/vnd.openxmlformats-officedocument.presentationml.tags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23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710" r:id="rId5"/>
  </p:sldMasterIdLst>
  <p:notesMasterIdLst>
    <p:notesMasterId r:id="rId76"/>
  </p:notesMasterIdLst>
  <p:sldIdLst>
    <p:sldId id="257" r:id="rId6"/>
    <p:sldId id="258" r:id="rId7"/>
    <p:sldId id="329" r:id="rId8"/>
    <p:sldId id="259" r:id="rId9"/>
    <p:sldId id="291" r:id="rId10"/>
    <p:sldId id="292" r:id="rId11"/>
    <p:sldId id="293" r:id="rId12"/>
    <p:sldId id="294" r:id="rId13"/>
    <p:sldId id="295" r:id="rId14"/>
    <p:sldId id="296" r:id="rId15"/>
    <p:sldId id="298" r:id="rId16"/>
    <p:sldId id="297" r:id="rId17"/>
    <p:sldId id="260" r:id="rId18"/>
    <p:sldId id="261" r:id="rId19"/>
    <p:sldId id="343" r:id="rId20"/>
    <p:sldId id="344" r:id="rId21"/>
    <p:sldId id="262" r:id="rId22"/>
    <p:sldId id="303" r:id="rId23"/>
    <p:sldId id="322" r:id="rId24"/>
    <p:sldId id="325" r:id="rId25"/>
    <p:sldId id="323" r:id="rId26"/>
    <p:sldId id="299" r:id="rId27"/>
    <p:sldId id="300" r:id="rId28"/>
    <p:sldId id="301" r:id="rId29"/>
    <p:sldId id="302" r:id="rId30"/>
    <p:sldId id="282" r:id="rId31"/>
    <p:sldId id="283" r:id="rId32"/>
    <p:sldId id="284" r:id="rId33"/>
    <p:sldId id="285" r:id="rId34"/>
    <p:sldId id="287" r:id="rId35"/>
    <p:sldId id="289" r:id="rId36"/>
    <p:sldId id="327" r:id="rId37"/>
    <p:sldId id="290" r:id="rId38"/>
    <p:sldId id="339" r:id="rId39"/>
    <p:sldId id="380" r:id="rId40"/>
    <p:sldId id="379" r:id="rId41"/>
    <p:sldId id="381" r:id="rId42"/>
    <p:sldId id="382" r:id="rId43"/>
    <p:sldId id="383" r:id="rId44"/>
    <p:sldId id="384" r:id="rId45"/>
    <p:sldId id="385" r:id="rId46"/>
    <p:sldId id="386" r:id="rId47"/>
    <p:sldId id="387" r:id="rId48"/>
    <p:sldId id="388" r:id="rId49"/>
    <p:sldId id="389" r:id="rId50"/>
    <p:sldId id="390" r:id="rId51"/>
    <p:sldId id="391" r:id="rId52"/>
    <p:sldId id="392" r:id="rId53"/>
    <p:sldId id="393" r:id="rId54"/>
    <p:sldId id="394" r:id="rId55"/>
    <p:sldId id="395" r:id="rId56"/>
    <p:sldId id="396" r:id="rId57"/>
    <p:sldId id="397" r:id="rId58"/>
    <p:sldId id="398" r:id="rId59"/>
    <p:sldId id="399" r:id="rId60"/>
    <p:sldId id="400" r:id="rId61"/>
    <p:sldId id="401" r:id="rId62"/>
    <p:sldId id="402" r:id="rId63"/>
    <p:sldId id="403" r:id="rId64"/>
    <p:sldId id="404" r:id="rId65"/>
    <p:sldId id="405" r:id="rId66"/>
    <p:sldId id="406" r:id="rId67"/>
    <p:sldId id="407" r:id="rId68"/>
    <p:sldId id="408" r:id="rId69"/>
    <p:sldId id="409" r:id="rId70"/>
    <p:sldId id="410" r:id="rId71"/>
    <p:sldId id="411" r:id="rId72"/>
    <p:sldId id="412" r:id="rId73"/>
    <p:sldId id="413" r:id="rId74"/>
    <p:sldId id="414" r:id="rId7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0" autoAdjust="0"/>
    <p:restoredTop sz="94700" autoAdjust="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qualnet\config\BandwidthAllocation\adaptiveBandwidt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2 40MHz</c:v>
                </c:pt>
              </c:strCache>
            </c:strRef>
          </c:tx>
          <c:xVal>
            <c:numRef>
              <c:f>Sheet2!$A$2:$A$12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</c:numCache>
            </c:numRef>
          </c:xVal>
          <c:yVal>
            <c:numRef>
              <c:f>Sheet2!$B$2:$B$12</c:f>
              <c:numCache>
                <c:formatCode>General</c:formatCode>
                <c:ptCount val="11"/>
                <c:pt idx="0">
                  <c:v>25.600100000000001</c:v>
                </c:pt>
                <c:pt idx="1">
                  <c:v>68.0304</c:v>
                </c:pt>
                <c:pt idx="2">
                  <c:v>68.033299999999997</c:v>
                </c:pt>
                <c:pt idx="3">
                  <c:v>68.035699999999991</c:v>
                </c:pt>
                <c:pt idx="4">
                  <c:v>68.038399999999982</c:v>
                </c:pt>
                <c:pt idx="5">
                  <c:v>68.041399999999996</c:v>
                </c:pt>
                <c:pt idx="6">
                  <c:v>68.045400000000001</c:v>
                </c:pt>
                <c:pt idx="7">
                  <c:v>68.049099999999996</c:v>
                </c:pt>
                <c:pt idx="8">
                  <c:v>68.055199999999999</c:v>
                </c:pt>
                <c:pt idx="9">
                  <c:v>68.061899999999994</c:v>
                </c:pt>
                <c:pt idx="10">
                  <c:v>68.063999999999993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A74-45F0-AEF5-8B35BF35502F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4 20MHz</c:v>
                </c:pt>
              </c:strCache>
            </c:strRef>
          </c:tx>
          <c:spPr>
            <a:ln>
              <a:solidFill>
                <a:srgbClr val="F79646">
                  <a:lumMod val="75000"/>
                </a:srgbClr>
              </a:solidFill>
            </a:ln>
          </c:spPr>
          <c:marker>
            <c:symbol val="circle"/>
            <c:size val="7"/>
            <c:spPr>
              <a:solidFill>
                <a:srgbClr val="F79646">
                  <a:lumMod val="75000"/>
                </a:srgbClr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xVal>
            <c:numRef>
              <c:f>Sheet2!$A$2:$A$12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</c:numCache>
            </c:numRef>
          </c:xVal>
          <c:yVal>
            <c:numRef>
              <c:f>Sheet2!$C$2:$C$12</c:f>
              <c:numCache>
                <c:formatCode>General</c:formatCode>
                <c:ptCount val="11"/>
                <c:pt idx="0">
                  <c:v>17.979599999999973</c:v>
                </c:pt>
                <c:pt idx="1">
                  <c:v>53.869400000000006</c:v>
                </c:pt>
                <c:pt idx="2">
                  <c:v>76.846000000000004</c:v>
                </c:pt>
                <c:pt idx="3">
                  <c:v>76.848600000000005</c:v>
                </c:pt>
                <c:pt idx="4">
                  <c:v>76.851100000000002</c:v>
                </c:pt>
                <c:pt idx="5">
                  <c:v>76.853799999999978</c:v>
                </c:pt>
                <c:pt idx="6">
                  <c:v>76.856899999999982</c:v>
                </c:pt>
                <c:pt idx="7">
                  <c:v>76.859499999999983</c:v>
                </c:pt>
                <c:pt idx="8">
                  <c:v>76.863500000000002</c:v>
                </c:pt>
                <c:pt idx="9">
                  <c:v>76.867900000000006</c:v>
                </c:pt>
                <c:pt idx="10">
                  <c:v>76.870099999999979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A74-45F0-AEF5-8B35BF35502F}"/>
            </c:ext>
          </c:extLst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8 10MHz</c:v>
                </c:pt>
              </c:strCache>
            </c:strRef>
          </c:tx>
          <c:xVal>
            <c:numRef>
              <c:f>Sheet2!$A$2:$A$12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</c:numCache>
            </c:numRef>
          </c:xVal>
          <c:yVal>
            <c:numRef>
              <c:f>Sheet2!$D$2:$D$12</c:f>
              <c:numCache>
                <c:formatCode>General</c:formatCode>
                <c:ptCount val="11"/>
                <c:pt idx="0">
                  <c:v>9.658100000000001</c:v>
                </c:pt>
                <c:pt idx="1">
                  <c:v>28.938599999999973</c:v>
                </c:pt>
                <c:pt idx="2">
                  <c:v>48.200900000000011</c:v>
                </c:pt>
                <c:pt idx="3">
                  <c:v>67.428600000000003</c:v>
                </c:pt>
                <c:pt idx="4">
                  <c:v>82.216800000000006</c:v>
                </c:pt>
                <c:pt idx="5">
                  <c:v>82.220600000000005</c:v>
                </c:pt>
                <c:pt idx="6">
                  <c:v>82.222899999999981</c:v>
                </c:pt>
                <c:pt idx="7">
                  <c:v>82.224500000000006</c:v>
                </c:pt>
                <c:pt idx="8">
                  <c:v>82.225700000000003</c:v>
                </c:pt>
                <c:pt idx="9">
                  <c:v>82.227700000000013</c:v>
                </c:pt>
                <c:pt idx="10">
                  <c:v>82.229399999999998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A74-45F0-AEF5-8B35BF35502F}"/>
            </c:ext>
          </c:extLst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16 5MHz</c:v>
                </c:pt>
              </c:strCache>
            </c:strRef>
          </c:tx>
          <c:xVal>
            <c:numRef>
              <c:f>Sheet2!$A$2:$A$12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</c:numCache>
            </c:numRef>
          </c:xVal>
          <c:yVal>
            <c:numRef>
              <c:f>Sheet2!$E$2:$E$12</c:f>
              <c:numCache>
                <c:formatCode>General</c:formatCode>
                <c:ptCount val="11"/>
                <c:pt idx="0">
                  <c:v>4.9909999999999997</c:v>
                </c:pt>
                <c:pt idx="1">
                  <c:v>14.954600000000006</c:v>
                </c:pt>
                <c:pt idx="2">
                  <c:v>24.908099999999973</c:v>
                </c:pt>
                <c:pt idx="3">
                  <c:v>34.833100000000002</c:v>
                </c:pt>
                <c:pt idx="4">
                  <c:v>44.724400000000003</c:v>
                </c:pt>
                <c:pt idx="5">
                  <c:v>54.541600000000003</c:v>
                </c:pt>
                <c:pt idx="6">
                  <c:v>64.200500000000005</c:v>
                </c:pt>
                <c:pt idx="7">
                  <c:v>73.517200000000116</c:v>
                </c:pt>
                <c:pt idx="8">
                  <c:v>82.077100000000002</c:v>
                </c:pt>
                <c:pt idx="9">
                  <c:v>85.124799999999979</c:v>
                </c:pt>
                <c:pt idx="10">
                  <c:v>85.160799999999981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A74-45F0-AEF5-8B35BF35502F}"/>
            </c:ext>
          </c:extLst>
        </c:ser>
        <c:ser>
          <c:idx val="4"/>
          <c:order val="4"/>
          <c:tx>
            <c:strRef>
              <c:f>Sheet2!$F$1</c:f>
              <c:strCache>
                <c:ptCount val="1"/>
                <c:pt idx="0">
                  <c:v>KNOWS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pPr>
              <a:solidFill>
                <a:srgbClr val="0000FF"/>
              </a:solidFill>
            </c:spPr>
          </c:marker>
          <c:xVal>
            <c:numRef>
              <c:f>Sheet2!$A$2:$A$12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</c:numCache>
            </c:numRef>
          </c:xVal>
          <c:yVal>
            <c:numRef>
              <c:f>Sheet2!$F$2:$F$12</c:f>
              <c:numCache>
                <c:formatCode>General</c:formatCode>
                <c:ptCount val="11"/>
                <c:pt idx="0">
                  <c:v>25.6</c:v>
                </c:pt>
                <c:pt idx="1">
                  <c:v>68.029699999999991</c:v>
                </c:pt>
                <c:pt idx="2">
                  <c:v>76.839200000000005</c:v>
                </c:pt>
                <c:pt idx="3">
                  <c:v>76.845600000000005</c:v>
                </c:pt>
                <c:pt idx="4">
                  <c:v>82.190399999999983</c:v>
                </c:pt>
                <c:pt idx="5">
                  <c:v>82.217600000000104</c:v>
                </c:pt>
                <c:pt idx="6">
                  <c:v>82.218800000000002</c:v>
                </c:pt>
                <c:pt idx="7">
                  <c:v>82.220200000000006</c:v>
                </c:pt>
                <c:pt idx="8">
                  <c:v>81.644800000000004</c:v>
                </c:pt>
                <c:pt idx="9">
                  <c:v>83.691000000000003</c:v>
                </c:pt>
                <c:pt idx="10">
                  <c:v>85.110900000000001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A74-45F0-AEF5-8B35BF355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922688"/>
        <c:axId val="39924864"/>
      </c:scatterChart>
      <c:valAx>
        <c:axId val="3992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924864"/>
        <c:crosses val="autoZero"/>
        <c:crossBetween val="midCat"/>
      </c:valAx>
      <c:valAx>
        <c:axId val="39924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922688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8A85C-BFAC-4E01-9646-BCE4E909FBB7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5F463-4987-4D24-B6A3-76D94B4164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6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 dirty="0">
              <a:latin typeface="Arial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7A07A-4410-442A-94F5-8BF8D23DF6E5}" type="slidenum">
              <a:rPr lang="en-US" altLang="en-US"/>
              <a:pPr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 dirty="0">
              <a:latin typeface="Arial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7A07A-4410-442A-94F5-8BF8D23DF6E5}" type="slidenum">
              <a:rPr lang="en-US" altLang="en-US"/>
              <a:pPr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>
              <a:latin typeface="Arial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C9F72D-64BB-4B44-B504-D071E698AAC8}" type="slidenum">
              <a:rPr lang="en-US" altLang="en-US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>
              <a:latin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2D06F-D783-46BA-ABA1-8F3AF1182EEE}" type="slidenum">
              <a:rPr lang="en-US" altLang="en-US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dirty="0">
              <a:latin typeface="Arial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6F8DC-D665-4939-8FE2-D61AD3063ECF}" type="slidenum">
              <a:rPr lang="en-US" altLang="en-US"/>
              <a:pPr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E0AC3-B85B-496E-BF08-22EEBA075017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38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>
                <a:solidFill>
                  <a:prstClr val="black"/>
                </a:solidFill>
              </a:rPr>
              <a:pPr/>
              <a:t>57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1D911-68A4-49D7-B0DD-47ED99B0E0FD}" type="slidenum">
              <a:rPr lang="en-US">
                <a:solidFill>
                  <a:prstClr val="black"/>
                </a:solidFill>
              </a:rPr>
              <a:pPr/>
              <a:t>60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 dirty="0">
              <a:latin typeface="Arial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7A07A-4410-442A-94F5-8BF8D23DF6E5}" type="slidenum">
              <a:rPr lang="en-US" altLang="en-US">
                <a:solidFill>
                  <a:prstClr val="black"/>
                </a:solidFill>
              </a:rPr>
              <a:pPr/>
              <a:t>62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 dirty="0">
              <a:latin typeface="Arial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7A07A-4410-442A-94F5-8BF8D23DF6E5}" type="slidenum">
              <a:rPr lang="en-US" altLang="en-US">
                <a:solidFill>
                  <a:prstClr val="black"/>
                </a:solidFill>
              </a:rPr>
              <a:pPr/>
              <a:t>63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>
              <a:latin typeface="Arial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C9F72D-64BB-4B44-B504-D071E698AAC8}" type="slidenum">
              <a:rPr lang="en-US" altLang="en-US">
                <a:solidFill>
                  <a:prstClr val="black"/>
                </a:solidFill>
              </a:rPr>
              <a:pPr/>
              <a:t>64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dirty="0">
              <a:latin typeface="Arial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E88DDE-353E-4B5E-9AE9-F9621353ED54}" type="slidenum">
              <a:rPr lang="en-US" altLang="en-US">
                <a:solidFill>
                  <a:prstClr val="black"/>
                </a:solidFill>
              </a:rPr>
              <a:pPr/>
              <a:t>66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>
              <a:latin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2D06F-D783-46BA-ABA1-8F3AF1182EEE}" type="slidenum">
              <a:rPr lang="en-US" altLang="en-US">
                <a:solidFill>
                  <a:prstClr val="black"/>
                </a:solidFill>
              </a:rPr>
              <a:pPr/>
              <a:t>67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dirty="0">
              <a:latin typeface="Arial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6F8DC-D665-4939-8FE2-D61AD3063ECF}" type="slidenum">
              <a:rPr lang="en-US" altLang="en-US">
                <a:solidFill>
                  <a:prstClr val="black"/>
                </a:solidFill>
              </a:rPr>
              <a:pPr/>
              <a:t>68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dirty="0">
              <a:latin typeface="Arial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6F8DC-D665-4939-8FE2-D61AD3063ECF}" type="slidenum">
              <a:rPr lang="en-US" altLang="en-US">
                <a:solidFill>
                  <a:prstClr val="black"/>
                </a:solidFill>
              </a:rPr>
              <a:pPr/>
              <a:t>69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5F463-4987-4D24-B6A3-76D94B4164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1D911-68A4-49D7-B0DD-47ED99B0E0FD}" type="slidenum">
              <a:rPr lang="en-US"/>
              <a:pPr/>
              <a:t>24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Thomas Moscibroda, Microsoft Research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4"/>
          <p:cNvSpPr>
            <a:spLocks noGrp="1"/>
          </p:cNvSpPr>
          <p:nvPr>
            <p:ph type="title"/>
          </p:nvPr>
        </p:nvSpPr>
        <p:spPr>
          <a:xfrm>
            <a:off x="457200" y="0"/>
            <a:ext cx="76962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8" name="Footer Placeholder 9"/>
          <p:cNvSpPr txBox="1">
            <a:spLocks/>
          </p:cNvSpPr>
          <p:nvPr userDrawn="1"/>
        </p:nvSpPr>
        <p:spPr>
          <a:xfrm>
            <a:off x="2895600" y="6381750"/>
            <a:ext cx="4267200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Thomas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Moscibroda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Microsoft Research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80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4"/>
          <p:cNvSpPr>
            <a:spLocks noGrp="1"/>
          </p:cNvSpPr>
          <p:nvPr>
            <p:ph type="title"/>
          </p:nvPr>
        </p:nvSpPr>
        <p:spPr>
          <a:xfrm>
            <a:off x="1447800" y="0"/>
            <a:ext cx="76962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8" name="Footer Placeholder 9"/>
          <p:cNvSpPr txBox="1">
            <a:spLocks/>
          </p:cNvSpPr>
          <p:nvPr userDrawn="1"/>
        </p:nvSpPr>
        <p:spPr>
          <a:xfrm>
            <a:off x="2895600" y="6381750"/>
            <a:ext cx="4267200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US" sz="1600" dirty="0">
                <a:solidFill>
                  <a:srgbClr val="4F271C"/>
                </a:solidFill>
              </a:rPr>
              <a:t>Thomas </a:t>
            </a:r>
            <a:r>
              <a:rPr lang="en-US" sz="1600" dirty="0" err="1">
                <a:solidFill>
                  <a:srgbClr val="4F271C"/>
                </a:solidFill>
              </a:rPr>
              <a:t>Moscibroda</a:t>
            </a:r>
            <a:r>
              <a:rPr lang="en-US" sz="1600" dirty="0">
                <a:solidFill>
                  <a:srgbClr val="4F271C"/>
                </a:solidFill>
              </a:rPr>
              <a:t>, Microsoft Research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600200" y="914400"/>
            <a:ext cx="7543800" cy="1588"/>
          </a:xfrm>
          <a:prstGeom prst="line">
            <a:avLst/>
          </a:prstGeom>
          <a:ln w="19050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090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97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Footer Placeholder 9"/>
          <p:cNvSpPr txBox="1">
            <a:spLocks/>
          </p:cNvSpPr>
          <p:nvPr userDrawn="1"/>
        </p:nvSpPr>
        <p:spPr>
          <a:xfrm>
            <a:off x="2895599" y="6381750"/>
            <a:ext cx="4158343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US" sz="1600" dirty="0">
                <a:solidFill>
                  <a:srgbClr val="4F271C"/>
                </a:solidFill>
              </a:rPr>
              <a:t>Thomas </a:t>
            </a:r>
            <a:r>
              <a:rPr lang="en-US" sz="1600" dirty="0" err="1">
                <a:solidFill>
                  <a:srgbClr val="4F271C"/>
                </a:solidFill>
              </a:rPr>
              <a:t>Moscibroda</a:t>
            </a:r>
            <a:r>
              <a:rPr lang="en-US" sz="1600" dirty="0">
                <a:solidFill>
                  <a:srgbClr val="4F271C"/>
                </a:solidFill>
              </a:rPr>
              <a:t>, Microsoft Research</a:t>
            </a:r>
          </a:p>
        </p:txBody>
      </p:sp>
    </p:spTree>
    <p:extLst>
      <p:ext uri="{BB962C8B-B14F-4D97-AF65-F5344CB8AC3E}">
        <p14:creationId xmlns:p14="http://schemas.microsoft.com/office/powerpoint/2010/main" val="112355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741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16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378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545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58877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0102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26E0FB4C-8DCD-44B7-8861-B1E89B2C0BE7}" type="datetimeFigureOut">
              <a:rPr lang="en-US" smtClean="0">
                <a:solidFill>
                  <a:prstClr val="black"/>
                </a:solidFill>
              </a:rPr>
              <a:pPr/>
              <a:t>7/15/2016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/>
          <a:p>
            <a:fld id="{CA4B621B-B773-4569-B034-09EB2CFDDBB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238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t>Thomas Moscibroda, Microsoft Research</a:t>
            </a:r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265D7-BF19-4714-A418-682DE1FD270F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AF482-60C8-4F02-853E-C8A92EB97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698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220972" y="114509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$</a:t>
            </a: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47800" y="0"/>
            <a:ext cx="76962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352800" y="6381750"/>
            <a:ext cx="3581400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dirty="0">
                <a:solidFill>
                  <a:srgbClr val="E7DEC9">
                    <a:shade val="50000"/>
                    <a:satMod val="200000"/>
                  </a:srgbClr>
                </a:solidFill>
              </a:rPr>
              <a:t>Thomas </a:t>
            </a:r>
            <a:r>
              <a:rPr lang="en-US" dirty="0" err="1">
                <a:solidFill>
                  <a:srgbClr val="E7DEC9">
                    <a:shade val="50000"/>
                    <a:satMod val="200000"/>
                  </a:srgbClr>
                </a:solidFill>
              </a:rPr>
              <a:t>Moscibroda</a:t>
            </a:r>
            <a:r>
              <a:rPr lang="en-US" dirty="0">
                <a:solidFill>
                  <a:srgbClr val="E7DEC9">
                    <a:shade val="50000"/>
                    <a:satMod val="200000"/>
                  </a:srgbClr>
                </a:solidFill>
              </a:rPr>
              <a:t>, Microsoft Research</a:t>
            </a: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1600200" y="914400"/>
            <a:ext cx="7543800" cy="1588"/>
          </a:xfrm>
          <a:prstGeom prst="line">
            <a:avLst/>
          </a:prstGeom>
          <a:ln w="19050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13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chart" Target="../charts/char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notesSlide" Target="../notesSlides/notesSlide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3.xml"/><Relationship Id="rId4" Type="http://schemas.openxmlformats.org/officeDocument/2006/relationships/image" Target="../media/image21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5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5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jpe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04800" y="990600"/>
            <a:ext cx="8610600" cy="1471613"/>
          </a:xfrm>
          <a:noFill/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33CC"/>
                </a:solidFill>
              </a:rPr>
              <a:t>Wireless Networking in the TV Bands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3505200"/>
            <a:ext cx="9144000" cy="2125839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81000" indent="-381000" algn="ctr">
              <a:buFontTx/>
              <a:buNone/>
            </a:pPr>
            <a:r>
              <a:rPr lang="en-US" sz="3200" dirty="0"/>
              <a:t>Ranveer Chandra</a:t>
            </a:r>
          </a:p>
          <a:p>
            <a:pPr marL="381000" indent="-381000" algn="ctr">
              <a:buFontTx/>
              <a:buNone/>
            </a:pPr>
            <a:endParaRPr lang="en-US" sz="2400" i="1" dirty="0"/>
          </a:p>
          <a:p>
            <a:pPr marL="381000" indent="-381000" algn="ctr">
              <a:buFontTx/>
              <a:buNone/>
            </a:pPr>
            <a:r>
              <a:rPr lang="en-US" sz="2200" i="1" dirty="0"/>
              <a:t>Collaborators: </a:t>
            </a:r>
          </a:p>
          <a:p>
            <a:pPr marL="381000" indent="-381000" algn="ctr">
              <a:buFontTx/>
              <a:buNone/>
            </a:pPr>
            <a:r>
              <a:rPr lang="en-US" sz="2200" i="1" dirty="0"/>
              <a:t>Thomas Moscibroda, Srihari Narlanka, Victor Bahl, Yunnan Wu, Yuan </a:t>
            </a:r>
            <a:r>
              <a:rPr lang="en-US" sz="2200" i="1" dirty="0" err="1"/>
              <a:t>Yuan</a:t>
            </a:r>
            <a:endParaRPr lang="en-US" sz="2200" i="1" dirty="0"/>
          </a:p>
          <a:p>
            <a:pPr marL="381000" indent="-381000" algn="ctr"/>
            <a:endParaRPr lang="en-US" sz="2800" dirty="0"/>
          </a:p>
        </p:txBody>
      </p:sp>
      <p:pic>
        <p:nvPicPr>
          <p:cNvPr id="8" name="Picture 17" descr="image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5791200"/>
            <a:ext cx="2897187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Networking in TV Bands</a:t>
            </a:r>
          </a:p>
          <a:p>
            <a:endParaRPr lang="en-US" dirty="0"/>
          </a:p>
          <a:p>
            <a:r>
              <a:rPr lang="en-US" dirty="0"/>
              <a:t>KNOWS Platform – the hardware</a:t>
            </a:r>
          </a:p>
          <a:p>
            <a:endParaRPr lang="en-US" dirty="0"/>
          </a:p>
          <a:p>
            <a:r>
              <a:rPr lang="en-US" dirty="0"/>
              <a:t>CMAC – the MAC protocol</a:t>
            </a:r>
          </a:p>
          <a:p>
            <a:endParaRPr lang="en-US" dirty="0"/>
          </a:p>
          <a:p>
            <a:r>
              <a:rPr lang="en-US" dirty="0"/>
              <a:t>B-SMART – spectrum sharing algorithm</a:t>
            </a:r>
          </a:p>
          <a:p>
            <a:endParaRPr lang="en-US" dirty="0"/>
          </a:p>
          <a:p>
            <a:r>
              <a:rPr lang="en-US" dirty="0"/>
              <a:t>Future directions and conclusions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Hardware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257800"/>
          </a:xfrm>
        </p:spPr>
        <p:txBody>
          <a:bodyPr>
            <a:normAutofit fontScale="92500"/>
          </a:bodyPr>
          <a:lstStyle/>
          <a:p>
            <a:r>
              <a:rPr lang="en-US" dirty="0"/>
              <a:t>Send high data rate signals in TV bands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Wi-Fi card + UHF translator</a:t>
            </a:r>
          </a:p>
          <a:p>
            <a:r>
              <a:rPr lang="en-US" dirty="0"/>
              <a:t>Operate in vacant TV bands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Detect TV transmissions using a scanner</a:t>
            </a:r>
          </a:p>
          <a:p>
            <a:r>
              <a:rPr lang="en-US" dirty="0"/>
              <a:t>Avoid hidden terminal problem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Detect TV transmission much below decode threshold</a:t>
            </a:r>
          </a:p>
          <a:p>
            <a:r>
              <a:rPr lang="en-US" dirty="0"/>
              <a:t>Signal should fit in TV band (6 MHz)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Modify Wi-Fi driver to generate 5 MHz signals</a:t>
            </a:r>
          </a:p>
          <a:p>
            <a:r>
              <a:rPr lang="en-US" dirty="0"/>
              <a:t>Utilize fragments of different widths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Modify Wi-Fi driver to generate 5-10-20-40 MHz signals</a:t>
            </a:r>
            <a:endParaRPr lang="en-US" dirty="0"/>
          </a:p>
          <a:p>
            <a:pPr algn="r">
              <a:buNone/>
            </a:pPr>
            <a:endParaRPr lang="en-US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Operating in TV Bands</a:t>
            </a:r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2915550" y="4214813"/>
            <a:ext cx="8937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 flipH="1">
            <a:off x="3553725" y="4214813"/>
            <a:ext cx="255588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 flipH="1">
            <a:off x="2659963" y="4452938"/>
            <a:ext cx="893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" name="Line 24"/>
          <p:cNvSpPr>
            <a:spLocks noChangeShapeType="1"/>
          </p:cNvSpPr>
          <p:nvPr/>
        </p:nvSpPr>
        <p:spPr bwMode="auto">
          <a:xfrm flipV="1">
            <a:off x="2659963" y="4214813"/>
            <a:ext cx="255587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 flipV="1">
            <a:off x="3809313" y="4167188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 flipH="1">
            <a:off x="3553725" y="4167188"/>
            <a:ext cx="255588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0" name="Line 27"/>
          <p:cNvSpPr>
            <a:spLocks noChangeShapeType="1"/>
          </p:cNvSpPr>
          <p:nvPr/>
        </p:nvSpPr>
        <p:spPr bwMode="auto">
          <a:xfrm>
            <a:off x="3553725" y="4405313"/>
            <a:ext cx="0" cy="47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3745813" y="4167188"/>
            <a:ext cx="25400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3553725" y="4405313"/>
            <a:ext cx="1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3553725" y="4452938"/>
            <a:ext cx="1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 flipV="1">
            <a:off x="3745813" y="4405313"/>
            <a:ext cx="0" cy="47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5" name="Line 32"/>
          <p:cNvSpPr>
            <a:spLocks noChangeShapeType="1"/>
          </p:cNvSpPr>
          <p:nvPr/>
        </p:nvSpPr>
        <p:spPr bwMode="auto">
          <a:xfrm flipV="1">
            <a:off x="3745813" y="4214813"/>
            <a:ext cx="25400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 flipV="1">
            <a:off x="3999813" y="4167188"/>
            <a:ext cx="0" cy="47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7" name="Line 34"/>
          <p:cNvSpPr>
            <a:spLocks noChangeShapeType="1"/>
          </p:cNvSpPr>
          <p:nvPr/>
        </p:nvSpPr>
        <p:spPr bwMode="auto">
          <a:xfrm>
            <a:off x="3809313" y="4214813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8" name="Text Box 35"/>
          <p:cNvSpPr txBox="1">
            <a:spLocks noChangeArrowheads="1"/>
          </p:cNvSpPr>
          <p:nvPr/>
        </p:nvSpPr>
        <p:spPr bwMode="auto">
          <a:xfrm>
            <a:off x="2355163" y="4419600"/>
            <a:ext cx="170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1800" b="1" dirty="0">
                <a:solidFill>
                  <a:schemeClr val="tx1"/>
                </a:solidFill>
              </a:rPr>
              <a:t>Wireless Card</a:t>
            </a:r>
          </a:p>
        </p:txBody>
      </p:sp>
      <p:sp>
        <p:nvSpPr>
          <p:cNvPr id="19" name="Line 55"/>
          <p:cNvSpPr>
            <a:spLocks noChangeShapeType="1"/>
          </p:cNvSpPr>
          <p:nvPr/>
        </p:nvSpPr>
        <p:spPr bwMode="auto">
          <a:xfrm>
            <a:off x="3802963" y="4152900"/>
            <a:ext cx="1920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831163" y="3273029"/>
          <a:ext cx="2286000" cy="2137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Visio" r:id="rId4" imgW="817760" imgH="765078" progId="Visio.Drawing.11">
                  <p:embed/>
                </p:oleObj>
              </mc:Choice>
              <mc:Fallback>
                <p:oleObj name="Visio" r:id="rId4" imgW="817760" imgH="765078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163" y="3273029"/>
                        <a:ext cx="2286000" cy="21371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00">
                                <a:alpha val="63000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6241363" y="2209800"/>
            <a:ext cx="1524000" cy="609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Scanner</a:t>
            </a:r>
          </a:p>
        </p:txBody>
      </p:sp>
      <p:cxnSp>
        <p:nvCxnSpPr>
          <p:cNvPr id="22" name="Elbow Connector 21"/>
          <p:cNvCxnSpPr>
            <a:stCxn id="21" idx="1"/>
          </p:cNvCxnSpPr>
          <p:nvPr/>
        </p:nvCxnSpPr>
        <p:spPr>
          <a:xfrm rot="10800000" flipV="1">
            <a:off x="2888563" y="2514600"/>
            <a:ext cx="3352800" cy="1066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ular Callout 22"/>
          <p:cNvSpPr/>
          <p:nvPr/>
        </p:nvSpPr>
        <p:spPr>
          <a:xfrm>
            <a:off x="373963" y="1981200"/>
            <a:ext cx="2057400" cy="1219200"/>
          </a:xfrm>
          <a:prstGeom prst="wedgeRectCallout">
            <a:avLst>
              <a:gd name="adj1" fmla="val 21247"/>
              <a:gd name="adj2" fmla="val 63844"/>
            </a:avLst>
          </a:prstGeom>
          <a:solidFill>
            <a:schemeClr val="bg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DSP Routines detect TV presence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945963" y="4114800"/>
            <a:ext cx="1524000" cy="609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UHF Translator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3802963" y="4343400"/>
            <a:ext cx="1143000" cy="158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ular Callout 25"/>
          <p:cNvSpPr/>
          <p:nvPr/>
        </p:nvSpPr>
        <p:spPr>
          <a:xfrm>
            <a:off x="297763" y="4724400"/>
            <a:ext cx="2057400" cy="1066800"/>
          </a:xfrm>
          <a:prstGeom prst="wedgeRectCallout">
            <a:avLst>
              <a:gd name="adj1" fmla="val 16518"/>
              <a:gd name="adj2" fmla="val -64976"/>
            </a:avLst>
          </a:prstGeom>
          <a:solidFill>
            <a:schemeClr val="bg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Set channel for data communication</a:t>
            </a:r>
          </a:p>
        </p:txBody>
      </p:sp>
      <p:cxnSp>
        <p:nvCxnSpPr>
          <p:cNvPr id="27" name="Elbow Connector 26"/>
          <p:cNvCxnSpPr/>
          <p:nvPr/>
        </p:nvCxnSpPr>
        <p:spPr>
          <a:xfrm>
            <a:off x="2888563" y="3886200"/>
            <a:ext cx="1981200" cy="304800"/>
          </a:xfrm>
          <a:prstGeom prst="bentConnector3">
            <a:avLst>
              <a:gd name="adj1" fmla="val 73568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583763" y="4876800"/>
            <a:ext cx="1752600" cy="8382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Modify driver to operate in 5-10-20-40 MHz</a:t>
            </a:r>
          </a:p>
        </p:txBody>
      </p:sp>
      <p:sp>
        <p:nvSpPr>
          <p:cNvPr id="29" name="Arc 13"/>
          <p:cNvSpPr>
            <a:spLocks noChangeAspect="1"/>
          </p:cNvSpPr>
          <p:nvPr/>
        </p:nvSpPr>
        <p:spPr bwMode="auto">
          <a:xfrm rot="2018351">
            <a:off x="6416471" y="4119616"/>
            <a:ext cx="457200" cy="495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0" name="Arc 14"/>
          <p:cNvSpPr>
            <a:spLocks noChangeAspect="1"/>
          </p:cNvSpPr>
          <p:nvPr/>
        </p:nvSpPr>
        <p:spPr bwMode="auto">
          <a:xfrm rot="2018351">
            <a:off x="6610146" y="4089454"/>
            <a:ext cx="547688" cy="5937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1" name="Arc 15"/>
          <p:cNvSpPr>
            <a:spLocks noChangeAspect="1"/>
          </p:cNvSpPr>
          <p:nvPr/>
        </p:nvSpPr>
        <p:spPr bwMode="auto">
          <a:xfrm rot="2018351">
            <a:off x="6802234" y="4081516"/>
            <a:ext cx="639762" cy="6937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27163" y="4953000"/>
            <a:ext cx="1988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Transmission in the</a:t>
            </a:r>
          </a:p>
          <a:p>
            <a:pPr algn="ctr"/>
            <a:r>
              <a:rPr lang="en-US" i="1" dirty="0"/>
              <a:t>TV Band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repeatCount="200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0.16423 -0.0034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0" y="-2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repeatCount="200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0.17986 0.004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2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repeatCount="200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21215 -0.0011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6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KNOWS: Salient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Prototype has transceiver and scanner</a:t>
            </a:r>
          </a:p>
          <a:p>
            <a:pPr marL="539496" indent="-457200"/>
            <a:endParaRPr lang="en-US" dirty="0"/>
          </a:p>
          <a:p>
            <a:pPr marL="539496" indent="-457200"/>
            <a:endParaRPr lang="en-US" dirty="0"/>
          </a:p>
          <a:p>
            <a:pPr marL="539496" indent="-457200"/>
            <a:endParaRPr lang="en-US" dirty="0"/>
          </a:p>
          <a:p>
            <a:pPr marL="539496" indent="-457200"/>
            <a:endParaRPr lang="en-US" dirty="0"/>
          </a:p>
          <a:p>
            <a:pPr marL="539496" indent="-457200"/>
            <a:r>
              <a:rPr lang="en-US" dirty="0"/>
              <a:t>Use scanner as receiver on control channel when not scanning</a:t>
            </a:r>
          </a:p>
          <a:p>
            <a:pPr marL="939546" lvl="1" indent="-457200">
              <a:buNone/>
            </a:pPr>
            <a:endParaRPr lang="en-US" dirty="0"/>
          </a:p>
          <a:p>
            <a:pPr marL="539496" indent="-457200">
              <a:buNone/>
            </a:pPr>
            <a:endParaRPr lang="en-US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2209800" y="2209800"/>
            <a:ext cx="4952999" cy="1705953"/>
            <a:chOff x="1776" y="1728"/>
            <a:chExt cx="3536" cy="1318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1776" y="1728"/>
              <a:ext cx="3216" cy="1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6" y="1969"/>
              <a:ext cx="900" cy="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286" y="1969"/>
              <a:ext cx="900" cy="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874" y="2072"/>
              <a:ext cx="786" cy="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874" y="2072"/>
              <a:ext cx="786" cy="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4176" y="2880"/>
              <a:ext cx="865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Scanner Antenna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4304" y="1824"/>
              <a:ext cx="100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Data Transceiver Antenna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400" y="2416"/>
              <a:ext cx="983" cy="161"/>
            </a:xfrm>
            <a:custGeom>
              <a:avLst/>
              <a:gdLst/>
              <a:ahLst/>
              <a:cxnLst>
                <a:cxn ang="0">
                  <a:pos x="980" y="0"/>
                </a:cxn>
                <a:cxn ang="0">
                  <a:pos x="0" y="161"/>
                </a:cxn>
              </a:cxnLst>
              <a:rect l="0" t="0" r="r" b="b"/>
              <a:pathLst>
                <a:path w="983" h="161">
                  <a:moveTo>
                    <a:pt x="980" y="0"/>
                  </a:moveTo>
                  <a:cubicBezTo>
                    <a:pt x="983" y="51"/>
                    <a:pt x="544" y="124"/>
                    <a:pt x="0" y="161"/>
                  </a:cubicBezTo>
                </a:path>
              </a:pathLst>
            </a:custGeom>
            <a:noFill/>
            <a:ln w="12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2447" y="2484"/>
              <a:ext cx="983" cy="116"/>
            </a:xfrm>
            <a:custGeom>
              <a:avLst/>
              <a:gdLst/>
              <a:ahLst/>
              <a:cxnLst>
                <a:cxn ang="0">
                  <a:pos x="982" y="0"/>
                </a:cxn>
                <a:cxn ang="0">
                  <a:pos x="0" y="116"/>
                </a:cxn>
              </a:cxnLst>
              <a:rect l="0" t="0" r="r" b="b"/>
              <a:pathLst>
                <a:path w="983" h="116">
                  <a:moveTo>
                    <a:pt x="982" y="0"/>
                  </a:moveTo>
                  <a:cubicBezTo>
                    <a:pt x="983" y="51"/>
                    <a:pt x="543" y="103"/>
                    <a:pt x="0" y="116"/>
                  </a:cubicBezTo>
                </a:path>
              </a:pathLst>
            </a:custGeom>
            <a:noFill/>
            <a:ln w="12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792" y="2688"/>
              <a:ext cx="336" cy="240"/>
            </a:xfrm>
            <a:custGeom>
              <a:avLst/>
              <a:gdLst/>
              <a:ahLst/>
              <a:cxnLst>
                <a:cxn ang="0">
                  <a:pos x="102" y="183"/>
                </a:cxn>
                <a:cxn ang="0">
                  <a:pos x="0" y="0"/>
                </a:cxn>
              </a:cxnLst>
              <a:rect l="0" t="0" r="r" b="b"/>
              <a:pathLst>
                <a:path w="102" h="183">
                  <a:moveTo>
                    <a:pt x="102" y="183"/>
                  </a:moveTo>
                  <a:cubicBezTo>
                    <a:pt x="46" y="183"/>
                    <a:pt x="0" y="101"/>
                    <a:pt x="0" y="0"/>
                  </a:cubicBezTo>
                </a:path>
              </a:pathLst>
            </a:cu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4215" y="2199"/>
              <a:ext cx="335" cy="168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307" y="0"/>
                </a:cxn>
                <a:cxn ang="0">
                  <a:pos x="307" y="0"/>
                </a:cxn>
              </a:cxnLst>
              <a:rect l="0" t="0" r="r" b="b"/>
              <a:pathLst>
                <a:path w="307" h="159">
                  <a:moveTo>
                    <a:pt x="0" y="159"/>
                  </a:moveTo>
                  <a:cubicBezTo>
                    <a:pt x="170" y="159"/>
                    <a:pt x="307" y="88"/>
                    <a:pt x="307" y="0"/>
                  </a:cubicBezTo>
                  <a:cubicBezTo>
                    <a:pt x="307" y="0"/>
                    <a:pt x="307" y="0"/>
                    <a:pt x="307" y="0"/>
                  </a:cubicBezTo>
                </a:path>
              </a:pathLst>
            </a:cu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KNOWS: Salient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Can dynamically </a:t>
            </a:r>
            <a:r>
              <a:rPr lang="en-US" dirty="0">
                <a:solidFill>
                  <a:srgbClr val="FF0000"/>
                </a:solidFill>
              </a:rPr>
              <a:t>adjust channel-width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center-frequency.</a:t>
            </a:r>
            <a:r>
              <a:rPr lang="en-US" dirty="0"/>
              <a:t> </a:t>
            </a:r>
          </a:p>
          <a:p>
            <a:pPr marL="539496" indent="-457200"/>
            <a:r>
              <a:rPr lang="en-US" dirty="0"/>
              <a:t>Low time overhead for switching (~0.1ms)</a:t>
            </a:r>
          </a:p>
          <a:p>
            <a:pPr marL="539496" indent="-457200"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can change at very fine-grained time-scale</a:t>
            </a:r>
            <a:endParaRPr lang="en-US" dirty="0"/>
          </a:p>
          <a:p>
            <a:pPr marL="539496" indent="-457200"/>
            <a:endParaRPr lang="en-US" dirty="0"/>
          </a:p>
          <a:p>
            <a:pPr marL="539496" indent="-4572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676400" y="5897880"/>
            <a:ext cx="6705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4869935" y="56761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267200" y="4678680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53000" y="4983480"/>
            <a:ext cx="10668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743994" y="4677886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2286794" y="4677886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711483" y="3474720"/>
            <a:ext cx="3165231" cy="10972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Transceiver can tune </a:t>
            </a:r>
          </a:p>
          <a:p>
            <a:pPr algn="ctr"/>
            <a:r>
              <a:rPr lang="en-US" sz="2000" b="1" dirty="0"/>
              <a:t>to </a:t>
            </a:r>
            <a:r>
              <a:rPr lang="en-US" sz="2000" b="1" dirty="0">
                <a:solidFill>
                  <a:srgbClr val="FF0000"/>
                </a:solidFill>
              </a:rPr>
              <a:t>contiguous spectrum </a:t>
            </a:r>
          </a:p>
          <a:p>
            <a:pPr algn="ctr"/>
            <a:r>
              <a:rPr lang="en-US" sz="2000" b="1" dirty="0"/>
              <a:t>bands only!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16666 -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3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20833 -0.00023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3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3" grpId="0" animBg="1"/>
      <p:bldP spid="23" grpId="1" animBg="1"/>
      <p:bldP spid="23" grpId="2" animBg="1"/>
      <p:bldP spid="23" grpId="3" animBg="1"/>
      <p:bldP spid="23" grpId="4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33CC"/>
                </a:solidFill>
              </a:rPr>
              <a:t>Changing Channel Widths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9057" y="4192392"/>
            <a:ext cx="8808440" cy="167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16200000" flipV="1">
            <a:off x="973123" y="394072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6200000" flipV="1">
            <a:off x="110874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16200000" flipV="1">
            <a:off x="1375795" y="3932333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16200000" flipV="1">
            <a:off x="1241571" y="3932333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16200000" flipV="1">
            <a:off x="1510019" y="394072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16200000" flipV="1">
            <a:off x="1065401" y="3387046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rot="16200000" flipV="1">
            <a:off x="1746309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rot="16200000" flipV="1">
            <a:off x="1881931" y="394351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V="1">
            <a:off x="2148981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rot="16200000" flipV="1">
            <a:off x="2014757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rot="16200000" flipV="1">
            <a:off x="228320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rot="16200000" flipV="1">
            <a:off x="2417429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rot="16200000" flipV="1">
            <a:off x="2553051" y="394351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rot="16200000" flipV="1">
            <a:off x="2820101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rot="16200000" flipV="1">
            <a:off x="2685877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rot="16200000" flipV="1">
            <a:off x="295432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rot="16200000" flipV="1">
            <a:off x="3096938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6200000" flipV="1">
            <a:off x="3232560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rot="16200000" flipV="1">
            <a:off x="3499610" y="392534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16200000" flipV="1">
            <a:off x="3768058" y="392534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rot="16200000" flipV="1">
            <a:off x="3633834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16200000" flipV="1">
            <a:off x="2803322" y="3388444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rot="16200000" flipV="1">
            <a:off x="3895291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rot="16200000" flipV="1">
            <a:off x="4029515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rot="16200000" flipV="1">
            <a:off x="4163739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rot="16200000" flipV="1">
            <a:off x="3326238" y="2980184"/>
            <a:ext cx="2416028" cy="4194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16200000" flipV="1">
            <a:off x="4566411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16200000" flipV="1">
            <a:off x="4432187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16200000" flipV="1">
            <a:off x="4700635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6200000" flipV="1">
            <a:off x="4843248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rot="16200000" flipV="1">
            <a:off x="4978870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rot="16200000" flipV="1">
            <a:off x="4549632" y="3381453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rot="16200000" flipV="1">
            <a:off x="5229142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rot="16200000" flipV="1">
            <a:off x="5497590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rot="16200000" flipV="1">
            <a:off x="5363366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rot="16200000" flipV="1">
            <a:off x="5624823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rot="16200000" flipV="1">
            <a:off x="5759047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 rot="16200000" flipV="1">
            <a:off x="5893271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rot="16200000" flipV="1">
            <a:off x="6028893" y="3937925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rot="16200000" flipV="1">
            <a:off x="6295943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rot="16200000" flipV="1">
            <a:off x="6161719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 rot="16200000" flipV="1">
            <a:off x="6430167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 rot="16200000" flipV="1">
            <a:off x="6572780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rot="16200000" flipV="1">
            <a:off x="6708402" y="3929536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 rot="16200000" flipV="1">
            <a:off x="6279164" y="3382851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rot="16200000" flipV="1">
            <a:off x="6981040" y="395050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rot="16200000" flipV="1">
            <a:off x="7116662" y="395190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rot="16200000" flipV="1">
            <a:off x="7383712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rot="16200000" flipV="1">
            <a:off x="7249488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rot="16200000" flipV="1">
            <a:off x="7517936" y="395050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rot="16200000" flipH="1">
            <a:off x="985705" y="4129473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rot="5400000" flipH="1" flipV="1">
            <a:off x="981512" y="4116892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16200000" flipH="1">
            <a:off x="810934" y="4139260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 flipH="1" flipV="1">
            <a:off x="806741" y="4126679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16200000" flipH="1">
            <a:off x="636163" y="4140658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rot="5400000" flipH="1" flipV="1">
            <a:off x="631970" y="4128077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 rot="16200000" flipH="1">
            <a:off x="476772" y="4132269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 rot="5400000" flipH="1" flipV="1">
            <a:off x="472579" y="4119688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 rot="16200000" flipH="1">
            <a:off x="317381" y="4132269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rot="5400000" flipH="1" flipV="1">
            <a:off x="313188" y="4119688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rot="16200000" flipH="1">
            <a:off x="7835315" y="4142056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 rot="5400000" flipH="1" flipV="1">
            <a:off x="7831122" y="4129475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/>
          <p:nvPr/>
        </p:nvCxnSpPr>
        <p:spPr bwMode="auto">
          <a:xfrm rot="16200000" flipH="1">
            <a:off x="7979326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/>
          <p:nvPr/>
        </p:nvCxnSpPr>
        <p:spPr bwMode="auto">
          <a:xfrm rot="5400000" flipH="1" flipV="1">
            <a:off x="7975133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 rot="16200000" flipH="1">
            <a:off x="8138717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/>
          <p:nvPr/>
        </p:nvCxnSpPr>
        <p:spPr bwMode="auto">
          <a:xfrm rot="5400000" flipH="1" flipV="1">
            <a:off x="8134524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/>
          <p:nvPr/>
        </p:nvCxnSpPr>
        <p:spPr bwMode="auto">
          <a:xfrm rot="16200000" flipH="1">
            <a:off x="8298108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 rot="5400000" flipH="1" flipV="1">
            <a:off x="8293915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 rot="16200000" flipH="1">
            <a:off x="8442119" y="4144852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 rot="5400000" flipH="1" flipV="1">
            <a:off x="8437926" y="4132271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71771" y="1244936"/>
            <a:ext cx="6179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dirty="0"/>
              <a:t>Scheme 1: Turn off certain subcarriers ~ OFDMA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16200000" flipH="1">
            <a:off x="145407" y="412807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 rot="5400000" flipH="1" flipV="1">
            <a:off x="141214" y="411549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TextBox 143"/>
          <p:cNvSpPr txBox="1"/>
          <p:nvPr/>
        </p:nvSpPr>
        <p:spPr>
          <a:xfrm>
            <a:off x="3858935" y="4697045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 MHz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850103" y="4687511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 MHz</a:t>
            </a:r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251933" y="4600979"/>
            <a:ext cx="8410802" cy="287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51" name="TextBox 150"/>
          <p:cNvSpPr txBox="1"/>
          <p:nvPr/>
        </p:nvSpPr>
        <p:spPr>
          <a:xfrm>
            <a:off x="259890" y="5486390"/>
            <a:ext cx="6950429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i="0" dirty="0"/>
              <a:t>Issues: Guard band? Pilot tones? Modulation scheme?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3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3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3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3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3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3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3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3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3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3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3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3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3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3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3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3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3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3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3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3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5" dur="2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4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7" grpId="0"/>
      <p:bldP spid="15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33CC"/>
                </a:solidFill>
              </a:rPr>
              <a:t>Changing Channel Widths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333270" y="1042814"/>
            <a:ext cx="6176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dirty="0"/>
              <a:t>Scheme 2: reduce subcarrier spacing and width!</a:t>
            </a:r>
          </a:p>
          <a:p>
            <a:r>
              <a:rPr lang="en-US" sz="2400" i="0" dirty="0">
                <a:sym typeface="Symbol"/>
              </a:rPr>
              <a:t> Increase symbol interval</a:t>
            </a:r>
            <a:endParaRPr lang="en-US" sz="2400" i="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9057" y="4298267"/>
            <a:ext cx="8808440" cy="167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89"/>
          <p:cNvGrpSpPr/>
          <p:nvPr/>
        </p:nvGrpSpPr>
        <p:grpSpPr>
          <a:xfrm>
            <a:off x="157992" y="1899017"/>
            <a:ext cx="8439325" cy="2498522"/>
            <a:chOff x="157992" y="1899017"/>
            <a:chExt cx="8439325" cy="2498522"/>
          </a:xfrm>
        </p:grpSpPr>
        <p:cxnSp>
          <p:nvCxnSpPr>
            <p:cNvPr id="9" name="Straight Connector 8"/>
            <p:cNvCxnSpPr/>
            <p:nvPr/>
          </p:nvCxnSpPr>
          <p:spPr bwMode="auto">
            <a:xfrm rot="16200000" flipV="1">
              <a:off x="973123" y="404659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6200000" flipV="1">
              <a:off x="110874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rot="16200000" flipV="1">
              <a:off x="1375795" y="4038208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rot="16200000" flipV="1">
              <a:off x="1241571" y="4038208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16200000" flipV="1">
              <a:off x="1510019" y="404659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V="1">
              <a:off x="1065401" y="3492921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16200000" flipV="1">
              <a:off x="1746309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16200000" flipV="1">
              <a:off x="1881931" y="404939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16200000" flipV="1">
              <a:off x="2148981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16200000" flipV="1">
              <a:off x="2014757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16200000" flipV="1">
              <a:off x="228320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rot="16200000" flipV="1">
              <a:off x="2417429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rot="16200000" flipV="1">
              <a:off x="2553051" y="404939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rot="16200000" flipV="1">
              <a:off x="2820101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rot="16200000" flipV="1">
              <a:off x="2685877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rot="16200000" flipV="1">
              <a:off x="295432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rot="16200000" flipV="1">
              <a:off x="3096938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rot="16200000" flipV="1">
              <a:off x="3232560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16200000" flipV="1">
              <a:off x="3499610" y="403121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rot="16200000" flipV="1">
              <a:off x="3768058" y="403121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rot="16200000" flipV="1">
              <a:off x="3633834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rot="16200000" flipV="1">
              <a:off x="2803322" y="3494319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 rot="16200000" flipV="1">
              <a:off x="3895291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rot="16200000" flipV="1">
              <a:off x="4029515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 rot="16200000" flipV="1">
              <a:off x="4163739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rot="16200000" flipV="1">
              <a:off x="3326238" y="3086059"/>
              <a:ext cx="2416028" cy="4194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rot="16200000" flipV="1">
              <a:off x="4566411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16200000" flipV="1">
              <a:off x="4432187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rot="16200000" flipV="1">
              <a:off x="4700635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16200000" flipV="1">
              <a:off x="4843248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rot="16200000" flipV="1">
              <a:off x="4978870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16200000" flipV="1">
              <a:off x="4549632" y="3487328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16200000" flipV="1">
              <a:off x="5229142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16200000" flipV="1">
              <a:off x="5497590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rot="16200000" flipV="1">
              <a:off x="5363366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rot="16200000" flipV="1">
              <a:off x="5624823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rot="16200000" flipV="1">
              <a:off x="5759047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rot="16200000" flipV="1">
              <a:off x="5893271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rot="16200000" flipV="1">
              <a:off x="6028893" y="4043800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rot="16200000" flipV="1">
              <a:off x="6295943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rot="16200000" flipV="1">
              <a:off x="6161719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rot="16200000" flipV="1">
              <a:off x="6430167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rot="16200000" flipV="1">
              <a:off x="6572780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 rot="16200000" flipV="1">
              <a:off x="6708402" y="4035411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rot="16200000" flipV="1">
              <a:off x="6279164" y="3488726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rot="16200000" flipV="1">
              <a:off x="6981040" y="405638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rot="16200000" flipV="1">
              <a:off x="7116662" y="405778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rot="16200000" flipV="1">
              <a:off x="7383712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rot="16200000" flipV="1">
              <a:off x="7249488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rot="16200000" flipV="1">
              <a:off x="7517936" y="405638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 bwMode="auto">
            <a:xfrm rot="16200000" flipH="1">
              <a:off x="985705" y="4235348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 rot="5400000" flipH="1" flipV="1">
              <a:off x="981512" y="4222767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 rot="16200000" flipH="1">
              <a:off x="810934" y="4245135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 flipH="1" flipV="1">
              <a:off x="806741" y="4232554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16200000" flipH="1">
              <a:off x="636163" y="4246533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rot="5400000" flipH="1" flipV="1">
              <a:off x="631970" y="4233952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rot="16200000" flipH="1">
              <a:off x="476772" y="4238144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rot="5400000" flipH="1" flipV="1">
              <a:off x="472579" y="4225563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16200000" flipH="1">
              <a:off x="317381" y="4238144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 flipH="1" flipV="1">
              <a:off x="313188" y="4225563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rot="16200000" flipH="1">
              <a:off x="7835315" y="4247931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rot="5400000" flipH="1" flipV="1">
              <a:off x="7831122" y="4235350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 rot="16200000" flipH="1">
              <a:off x="7979326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 rot="5400000" flipH="1" flipV="1">
              <a:off x="7975133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rot="16200000" flipH="1">
              <a:off x="8138717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 rot="5400000" flipH="1" flipV="1">
              <a:off x="8134524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16200000" flipH="1">
              <a:off x="8298108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 rot="5400000" flipH="1" flipV="1">
              <a:off x="8293915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 rot="16200000" flipH="1">
              <a:off x="8442119" y="4250727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 bwMode="auto">
            <a:xfrm rot="5400000" flipH="1" flipV="1">
              <a:off x="8437926" y="4238146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 bwMode="auto">
            <a:xfrm rot="16200000" flipH="1">
              <a:off x="145407" y="423394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 bwMode="auto">
            <a:xfrm rot="5400000" flipH="1" flipV="1">
              <a:off x="141214" y="422136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4" name="TextBox 143"/>
          <p:cNvSpPr txBox="1"/>
          <p:nvPr/>
        </p:nvSpPr>
        <p:spPr>
          <a:xfrm>
            <a:off x="3858935" y="4697045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 MHz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850103" y="4687511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 MHz</a:t>
            </a:r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251933" y="4706854"/>
            <a:ext cx="8410802" cy="287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789272" y="5534524"/>
            <a:ext cx="668683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i="0" dirty="0"/>
              <a:t>Properties: same # of subcarriers, </a:t>
            </a:r>
            <a:r>
              <a:rPr lang="en-US" sz="2400" i="0"/>
              <a:t>same modulation </a:t>
            </a:r>
            <a:endParaRPr lang="en-US" sz="240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7" grpId="0"/>
      <p:bldP spid="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Adaptive Channel-Width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Why is this a good thing…? </a:t>
            </a:r>
          </a:p>
          <a:p>
            <a:pPr marL="539496" indent="-457200">
              <a:buFont typeface="+mj-lt"/>
              <a:buAutoNum type="arabicPeriod"/>
            </a:pPr>
            <a:endParaRPr lang="en-US" dirty="0"/>
          </a:p>
          <a:p>
            <a:pPr marL="539496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Fragmentation</a:t>
            </a:r>
          </a:p>
          <a:p>
            <a:pPr marL="539496" indent="-457200">
              <a:buNone/>
            </a:pPr>
            <a:r>
              <a:rPr lang="en-US" sz="2600" dirty="0"/>
              <a:t>	</a:t>
            </a:r>
            <a:r>
              <a:rPr lang="en-US" sz="2600" dirty="0">
                <a:sym typeface="Wingdings" pitchFamily="2" charset="2"/>
              </a:rPr>
              <a:t> White spaces may have different sizes</a:t>
            </a:r>
          </a:p>
          <a:p>
            <a:pPr marL="539496" indent="-457200">
              <a:buNone/>
            </a:pPr>
            <a:r>
              <a:rPr lang="en-US" sz="2600" dirty="0">
                <a:sym typeface="Wingdings" pitchFamily="2" charset="2"/>
              </a:rPr>
              <a:t>	 Make use of narrow white spaces if necessary</a:t>
            </a:r>
          </a:p>
          <a:p>
            <a:pPr marL="539496" indent="-457200">
              <a:buNone/>
            </a:pPr>
            <a:endParaRPr lang="en-US" dirty="0"/>
          </a:p>
          <a:p>
            <a:pPr marL="539496" indent="-457200">
              <a:buFont typeface="+mj-lt"/>
              <a:buAutoNum type="arabicPeriod" startAt="2"/>
            </a:pPr>
            <a:r>
              <a:rPr lang="en-US" dirty="0">
                <a:solidFill>
                  <a:srgbClr val="FF0000"/>
                </a:solidFill>
              </a:rPr>
              <a:t>Opportunistic, load-aware channel allocation</a:t>
            </a:r>
            <a:endParaRPr lang="en-US" dirty="0"/>
          </a:p>
          <a:p>
            <a:pPr marL="539496" indent="-457200">
              <a:buNone/>
            </a:pPr>
            <a:r>
              <a:rPr lang="en-US" sz="2600" dirty="0">
                <a:sym typeface="Wingdings" pitchFamily="2" charset="2"/>
              </a:rPr>
              <a:t>	 Few nodes:  Give them wider bands!</a:t>
            </a:r>
          </a:p>
          <a:p>
            <a:pPr marL="539496" indent="-457200">
              <a:buNone/>
            </a:pPr>
            <a:r>
              <a:rPr lang="en-US" sz="2600" dirty="0">
                <a:sym typeface="Wingdings" pitchFamily="2" charset="2"/>
              </a:rPr>
              <a:t>	 Many nodes: Partition the spectrum in narrower bands</a:t>
            </a:r>
            <a:endParaRPr lang="en-US" sz="2600" dirty="0"/>
          </a:p>
        </p:txBody>
      </p:sp>
      <p:cxnSp>
        <p:nvCxnSpPr>
          <p:cNvPr id="5" name="Straight Connector 4"/>
          <p:cNvCxnSpPr/>
          <p:nvPr/>
        </p:nvCxnSpPr>
        <p:spPr>
          <a:xfrm rot="10800000">
            <a:off x="5767756" y="2546251"/>
            <a:ext cx="3108958" cy="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020972" y="1941342"/>
            <a:ext cx="787791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611815" y="2574388"/>
            <a:ext cx="1149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2658" y="1938998"/>
            <a:ext cx="351693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805226" y="1938998"/>
            <a:ext cx="157088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128781" y="1938998"/>
            <a:ext cx="368105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696222" y="1420837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5Mhz</a:t>
            </a:r>
          </a:p>
        </p:txBody>
      </p:sp>
      <p:cxnSp>
        <p:nvCxnSpPr>
          <p:cNvPr id="21" name="Straight Arrow Connector 20"/>
          <p:cNvCxnSpPr>
            <a:stCxn id="19" idx="2"/>
          </p:cNvCxnSpPr>
          <p:nvPr/>
        </p:nvCxnSpPr>
        <p:spPr>
          <a:xfrm rot="5400000">
            <a:off x="6877847" y="1918034"/>
            <a:ext cx="291849" cy="36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 rot="16200000">
            <a:off x="6715823" y="2040142"/>
            <a:ext cx="548125" cy="313006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580142" y="124968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20Mhz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7332702" y="1699983"/>
            <a:ext cx="491142" cy="188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 rot="16200000">
            <a:off x="7491892" y="1892724"/>
            <a:ext cx="548125" cy="645941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37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04687 0.001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7 0.00139 L 0.01667 0.0006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/>
      <p:bldP spid="19" grpId="1"/>
      <p:bldP spid="25" grpId="0" animBg="1"/>
      <p:bldP spid="25" grpId="1" animBg="1"/>
      <p:bldP spid="25" grpId="2" animBg="1"/>
      <p:bldP spid="25" grpId="3" animBg="1"/>
      <p:bldP spid="25" grpId="4" animBg="1"/>
      <p:bldP spid="26" grpId="0"/>
      <p:bldP spid="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Networking in TV Bands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KNOWS Platform – the hardware</a:t>
            </a:r>
          </a:p>
          <a:p>
            <a:endParaRPr lang="en-US" dirty="0"/>
          </a:p>
          <a:p>
            <a:r>
              <a:rPr lang="en-US" dirty="0"/>
              <a:t>CMAC – the MAC protocol</a:t>
            </a:r>
          </a:p>
          <a:p>
            <a:endParaRPr lang="en-US" dirty="0"/>
          </a:p>
          <a:p>
            <a:r>
              <a:rPr lang="en-US" dirty="0"/>
              <a:t>B-SMART – spectrum sharing algorithm</a:t>
            </a:r>
          </a:p>
          <a:p>
            <a:endParaRPr lang="en-US" dirty="0"/>
          </a:p>
          <a:p>
            <a:r>
              <a:rPr lang="en-US" dirty="0"/>
              <a:t>Future directions and conclusions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MAC Layer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/>
          </a:bodyPr>
          <a:lstStyle/>
          <a:p>
            <a:pPr marL="539496" indent="-457200"/>
            <a:r>
              <a:rPr lang="en-US" sz="2800" dirty="0"/>
              <a:t>Crucial challenge from </a:t>
            </a:r>
            <a:r>
              <a:rPr lang="en-US" sz="2800" dirty="0">
                <a:solidFill>
                  <a:srgbClr val="FF0000"/>
                </a:solidFill>
              </a:rPr>
              <a:t>networking</a:t>
            </a:r>
            <a:r>
              <a:rPr lang="en-US" sz="2800" dirty="0"/>
              <a:t> point of view: </a:t>
            </a:r>
          </a:p>
          <a:p>
            <a:pPr marL="539496" indent="-457200">
              <a:buNone/>
            </a:pPr>
            <a:endParaRPr lang="en-US" sz="2800" dirty="0"/>
          </a:p>
        </p:txBody>
      </p:sp>
      <p:pic>
        <p:nvPicPr>
          <p:cNvPr id="46" name="Picture 45" descr="question_mark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0643" y="1851073"/>
            <a:ext cx="612961" cy="835856"/>
          </a:xfrm>
          <a:prstGeom prst="rect">
            <a:avLst/>
          </a:prstGeom>
        </p:spPr>
      </p:pic>
      <p:sp>
        <p:nvSpPr>
          <p:cNvPr id="45" name="Rounded Rectangle 44"/>
          <p:cNvSpPr/>
          <p:nvPr/>
        </p:nvSpPr>
        <p:spPr>
          <a:xfrm>
            <a:off x="3886200" y="2761956"/>
            <a:ext cx="5074921" cy="2133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/>
              <a:t>Which spectrum-band should two </a:t>
            </a:r>
          </a:p>
          <a:p>
            <a:r>
              <a:rPr lang="en-US" sz="2400" dirty="0"/>
              <a:t>cognitive radios use for transmission?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Channel-width</a:t>
            </a:r>
            <a:r>
              <a:rPr lang="en-US" sz="2400" dirty="0"/>
              <a:t>…?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Frequency</a:t>
            </a:r>
            <a:r>
              <a:rPr lang="en-US" sz="2400" dirty="0"/>
              <a:t>…?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…?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162930" y="2042160"/>
            <a:ext cx="5223803" cy="504093"/>
          </a:xfrm>
          <a:prstGeom prst="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/>
              <a:t>How should nodes share the spectrum?</a:t>
            </a:r>
          </a:p>
        </p:txBody>
      </p:sp>
      <p:sp>
        <p:nvSpPr>
          <p:cNvPr id="19" name="Bent Arrow 18"/>
          <p:cNvSpPr/>
          <p:nvPr/>
        </p:nvSpPr>
        <p:spPr>
          <a:xfrm rot="10800000" flipH="1">
            <a:off x="2751607" y="2630658"/>
            <a:ext cx="1078910" cy="1339577"/>
          </a:xfrm>
          <a:prstGeom prst="bentArrow">
            <a:avLst>
              <a:gd name="adj1" fmla="val 2934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52713" y="5237425"/>
            <a:ext cx="6019800" cy="990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 dirty="0"/>
              <a:t>We need a </a:t>
            </a:r>
            <a:r>
              <a:rPr lang="en-US" sz="2400" dirty="0">
                <a:solidFill>
                  <a:srgbClr val="FF0000"/>
                </a:solidFill>
              </a:rPr>
              <a:t>protocol</a:t>
            </a:r>
            <a:r>
              <a:rPr lang="en-US" sz="2400" dirty="0"/>
              <a:t> that efficiently allocates 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time-spectrum blocks </a:t>
            </a:r>
            <a:r>
              <a:rPr lang="en-US" sz="2400" dirty="0"/>
              <a:t>in the space!</a:t>
            </a:r>
          </a:p>
        </p:txBody>
      </p:sp>
      <p:sp>
        <p:nvSpPr>
          <p:cNvPr id="12" name="Bent Arrow 11"/>
          <p:cNvSpPr/>
          <p:nvPr/>
        </p:nvSpPr>
        <p:spPr>
          <a:xfrm rot="10800000">
            <a:off x="7174523" y="4951827"/>
            <a:ext cx="1131478" cy="1112148"/>
          </a:xfrm>
          <a:prstGeom prst="bentArrow">
            <a:avLst>
              <a:gd name="adj1" fmla="val 2934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" name="Group 13"/>
          <p:cNvGrpSpPr/>
          <p:nvPr/>
        </p:nvGrpSpPr>
        <p:grpSpPr>
          <a:xfrm>
            <a:off x="0" y="3518932"/>
            <a:ext cx="2721540" cy="1770518"/>
            <a:chOff x="246743" y="3518932"/>
            <a:chExt cx="2721540" cy="1770518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H="1">
              <a:off x="1885077" y="4839286"/>
              <a:ext cx="661177" cy="2391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/>
            <p:cNvSpPr/>
            <p:nvPr/>
          </p:nvSpPr>
          <p:spPr>
            <a:xfrm>
              <a:off x="246743" y="3518932"/>
              <a:ext cx="2721540" cy="108120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/>
                <a:t>Determines network </a:t>
              </a:r>
            </a:p>
            <a:p>
              <a:r>
                <a:rPr lang="en-US" sz="2000" dirty="0"/>
                <a:t>throughput and overall </a:t>
              </a:r>
            </a:p>
            <a:p>
              <a:r>
                <a:rPr lang="en-US" sz="2000" dirty="0"/>
                <a:t>spectrum utilization!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18" grpId="0" animBg="1"/>
      <p:bldP spid="19" grpId="0" animBg="1"/>
      <p:bldP spid="10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Motivation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>
            <a:normAutofit/>
          </a:bodyPr>
          <a:lstStyle/>
          <a:p>
            <a:pPr marL="539496" indent="-457200"/>
            <a:r>
              <a:rPr lang="en-US" sz="2800" dirty="0"/>
              <a:t>Number of wireless devices in ISM bands increasing </a:t>
            </a:r>
          </a:p>
          <a:p>
            <a:pPr marL="813816" lvl="1" indent="-457200"/>
            <a:r>
              <a:rPr lang="en-US" dirty="0"/>
              <a:t>Wi-Fi, Bluetooth, </a:t>
            </a:r>
            <a:r>
              <a:rPr lang="en-US" dirty="0" err="1"/>
              <a:t>WiMax</a:t>
            </a:r>
            <a:r>
              <a:rPr lang="en-US" dirty="0"/>
              <a:t>, City-wide Mesh,…</a:t>
            </a:r>
          </a:p>
          <a:p>
            <a:pPr marL="813816" lvl="1" indent="-457200"/>
            <a:r>
              <a:rPr lang="en-US" dirty="0"/>
              <a:t>Increasing interference </a:t>
            </a:r>
            <a:r>
              <a:rPr lang="en-US" dirty="0">
                <a:sym typeface="Wingdings" pitchFamily="2" charset="2"/>
              </a:rPr>
              <a:t> performance loss</a:t>
            </a:r>
          </a:p>
          <a:p>
            <a:pPr marL="539496" indent="-457200"/>
            <a:r>
              <a:rPr lang="en-US" sz="2800" dirty="0">
                <a:sym typeface="Wingdings" pitchFamily="2" charset="2"/>
              </a:rPr>
              <a:t>Other portions of spectrum are underutilized </a:t>
            </a:r>
            <a:endParaRPr lang="en-US" sz="2800" dirty="0"/>
          </a:p>
          <a:p>
            <a:pPr marL="539496" indent="-457200"/>
            <a:r>
              <a:rPr lang="en-US" sz="2800" dirty="0"/>
              <a:t>Example: TV-Bands</a:t>
            </a:r>
          </a:p>
          <a:p>
            <a:pPr>
              <a:buNone/>
            </a:pPr>
            <a:endParaRPr lang="en-US" sz="2800" dirty="0"/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962400" y="3429000"/>
            <a:ext cx="4687887" cy="2981325"/>
            <a:chOff x="399011" y="2161309"/>
            <a:chExt cx="4688378" cy="2981210"/>
          </a:xfrm>
        </p:grpSpPr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399011" y="2161309"/>
              <a:ext cx="4688378" cy="2826328"/>
              <a:chOff x="0" y="894366"/>
              <a:chExt cx="6496050" cy="4517422"/>
            </a:xfrm>
          </p:grpSpPr>
          <p:grpSp>
            <p:nvGrpSpPr>
              <p:cNvPr id="10" name="Group 7"/>
              <p:cNvGrpSpPr>
                <a:grpSpLocks/>
              </p:cNvGrpSpPr>
              <p:nvPr/>
            </p:nvGrpSpPr>
            <p:grpSpPr bwMode="auto">
              <a:xfrm>
                <a:off x="0" y="894366"/>
                <a:ext cx="6496050" cy="4517422"/>
                <a:chOff x="-152400" y="1527695"/>
                <a:chExt cx="6496050" cy="4527414"/>
              </a:xfrm>
            </p:grpSpPr>
            <p:pic>
              <p:nvPicPr>
                <p:cNvPr id="16" name="Picture 3" descr="m24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-152400" y="1527695"/>
                  <a:ext cx="6496050" cy="45259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7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3331521"/>
                  <a:ext cx="65915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dbm</a:t>
                  </a:r>
                </a:p>
              </p:txBody>
            </p:sp>
            <p:sp>
              <p:nvSpPr>
                <p:cNvPr id="18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2628276" y="5655047"/>
                  <a:ext cx="127451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Frequency</a:t>
                  </a:r>
                </a:p>
              </p:txBody>
            </p:sp>
            <p:sp>
              <p:nvSpPr>
                <p:cNvPr id="19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27482" y="1660154"/>
                  <a:ext cx="522900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-60</a:t>
                  </a:r>
                </a:p>
              </p:txBody>
            </p:sp>
            <p:sp>
              <p:nvSpPr>
                <p:cNvPr id="20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5257800"/>
                  <a:ext cx="652744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-100</a:t>
                  </a:r>
                </a:p>
              </p:txBody>
            </p:sp>
          </p:grpSp>
          <p:cxnSp>
            <p:nvCxnSpPr>
              <p:cNvPr id="11" name="Curved Connector 10"/>
              <p:cNvCxnSpPr/>
              <p:nvPr/>
            </p:nvCxnSpPr>
            <p:spPr>
              <a:xfrm rot="5400000" flipH="1" flipV="1">
                <a:off x="1714298" y="2869635"/>
                <a:ext cx="2438307" cy="380569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urved Connector 11"/>
              <p:cNvCxnSpPr/>
              <p:nvPr/>
            </p:nvCxnSpPr>
            <p:spPr>
              <a:xfrm rot="16200000" flipV="1">
                <a:off x="2132700" y="2983587"/>
                <a:ext cx="2514425" cy="228781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urved Connector 12"/>
              <p:cNvCxnSpPr/>
              <p:nvPr/>
            </p:nvCxnSpPr>
            <p:spPr>
              <a:xfrm rot="16200000" flipV="1">
                <a:off x="2743587" y="2526688"/>
                <a:ext cx="2590542" cy="1218697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urved Connector 13"/>
              <p:cNvCxnSpPr/>
              <p:nvPr/>
            </p:nvCxnSpPr>
            <p:spPr>
              <a:xfrm rot="5400000" flipH="1" flipV="1">
                <a:off x="1303452" y="2765885"/>
                <a:ext cx="2496664" cy="681942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ounded Rectangle 32"/>
              <p:cNvSpPr>
                <a:spLocks noChangeArrowheads="1"/>
              </p:cNvSpPr>
              <p:nvPr/>
            </p:nvSpPr>
            <p:spPr bwMode="auto">
              <a:xfrm>
                <a:off x="2159000" y="1319213"/>
                <a:ext cx="2038350" cy="465137"/>
              </a:xfrm>
              <a:prstGeom prst="roundRect">
                <a:avLst>
                  <a:gd name="adj" fmla="val 16667"/>
                </a:avLst>
              </a:prstGeom>
              <a:noFill/>
              <a:ln w="28575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81000" indent="-381000"/>
                <a:endParaRPr lang="en-US"/>
              </a:p>
            </p:txBody>
          </p:sp>
        </p:grpSp>
        <p:sp>
          <p:nvSpPr>
            <p:cNvPr id="7" name="TextBox 21"/>
            <p:cNvSpPr txBox="1">
              <a:spLocks noChangeArrowheads="1"/>
            </p:cNvSpPr>
            <p:nvPr/>
          </p:nvSpPr>
          <p:spPr bwMode="auto">
            <a:xfrm>
              <a:off x="1890078" y="2388090"/>
              <a:ext cx="16260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 sz="1800">
                  <a:solidFill>
                    <a:srgbClr val="FF0000"/>
                  </a:solidFill>
                  <a:latin typeface="Calibri" pitchFamily="34" charset="0"/>
                  <a:ea typeface="宋体" pitchFamily="2" charset="-122"/>
                </a:rPr>
                <a:t>“White spaces”</a:t>
              </a:r>
            </a:p>
          </p:txBody>
        </p:sp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883488" y="4742469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>
                  <a:latin typeface="Calibri" pitchFamily="34" charset="0"/>
                  <a:ea typeface="宋体" pitchFamily="2" charset="-122"/>
                </a:rPr>
                <a:t>470 MHz</a:t>
              </a:r>
            </a:p>
          </p:txBody>
        </p:sp>
        <p:sp>
          <p:nvSpPr>
            <p:cNvPr id="9" name="TextBox 5"/>
            <p:cNvSpPr txBox="1">
              <a:spLocks noChangeArrowheads="1"/>
            </p:cNvSpPr>
            <p:nvPr/>
          </p:nvSpPr>
          <p:spPr bwMode="auto">
            <a:xfrm>
              <a:off x="3941358" y="4687080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>
                  <a:latin typeface="Calibri" pitchFamily="34" charset="0"/>
                  <a:ea typeface="宋体" pitchFamily="2" charset="-122"/>
                </a:rPr>
                <a:t>750 MHz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1524814" y="5242226"/>
            <a:ext cx="3177815" cy="87543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Arrow Connector 29"/>
          <p:cNvCxnSpPr>
            <a:endCxn id="29" idx="0"/>
          </p:cNvCxnSpPr>
          <p:nvPr/>
        </p:nvCxnSpPr>
        <p:spPr>
          <a:xfrm rot="5400000">
            <a:off x="6341359" y="2201102"/>
            <a:ext cx="1094931" cy="1493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Allocating Time-Spectrum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/>
              <a:t>View of a node v: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00343" y="3837422"/>
            <a:ext cx="5010845" cy="21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1659065" y="2796042"/>
            <a:ext cx="2082556" cy="237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64669" y="3679801"/>
            <a:ext cx="1071369" cy="5467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47660" y="1677239"/>
            <a:ext cx="1351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Frequency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7957" y="3050681"/>
            <a:ext cx="1391329" cy="43767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3083510" y="3458805"/>
            <a:ext cx="728895" cy="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73405" y="3471790"/>
            <a:ext cx="728895" cy="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00343" y="3472711"/>
            <a:ext cx="746242" cy="1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2700343" y="3049229"/>
            <a:ext cx="746242" cy="1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48142" y="3885277"/>
            <a:ext cx="311795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65543" y="3913413"/>
            <a:ext cx="631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t+</a:t>
            </a:r>
            <a:r>
              <a:rPr lang="en-US" sz="2000" dirty="0">
                <a:latin typeface="cmmi10"/>
                <a:cs typeface="Arial" pitchFamily="34" charset="0"/>
                <a:sym typeface="Symbol"/>
              </a:rPr>
              <a:t>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30928" y="3223828"/>
            <a:ext cx="311795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30327" y="2849385"/>
            <a:ext cx="631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f+</a:t>
            </a:r>
            <a:r>
              <a:rPr lang="en-US" sz="2000" dirty="0">
                <a:latin typeface="cmmi10"/>
                <a:cs typeface="Arial" pitchFamily="34" charset="0"/>
                <a:sym typeface="Symbol"/>
              </a:rPr>
              <a:t>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00025" y="2262890"/>
            <a:ext cx="5093476" cy="2391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288259" y="1812724"/>
            <a:ext cx="436098" cy="2672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8843" y="2823252"/>
            <a:ext cx="1930591" cy="4806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784432" y="2584103"/>
            <a:ext cx="718424" cy="339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993060" y="3062403"/>
            <a:ext cx="662152" cy="63539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766825" y="2609893"/>
            <a:ext cx="1185002" cy="3001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089189" y="2609893"/>
            <a:ext cx="718424" cy="339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930906" y="2579413"/>
            <a:ext cx="718424" cy="1899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5778506" y="3397683"/>
            <a:ext cx="1283475" cy="3704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53"/>
          <p:cNvGrpSpPr/>
          <p:nvPr/>
        </p:nvGrpSpPr>
        <p:grpSpPr>
          <a:xfrm>
            <a:off x="6625883" y="1362558"/>
            <a:ext cx="1505271" cy="369332"/>
            <a:chOff x="6625883" y="1885071"/>
            <a:chExt cx="1505271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6654018" y="1885071"/>
              <a:ext cx="14771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Primary users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6625883" y="1927273"/>
              <a:ext cx="1477108" cy="32355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54"/>
          <p:cNvGrpSpPr/>
          <p:nvPr/>
        </p:nvGrpSpPr>
        <p:grpSpPr>
          <a:xfrm>
            <a:off x="5449669" y="4208362"/>
            <a:ext cx="2386036" cy="701263"/>
            <a:chOff x="1151206" y="5104228"/>
            <a:chExt cx="2703342" cy="930812"/>
          </a:xfrm>
        </p:grpSpPr>
        <p:sp>
          <p:nvSpPr>
            <p:cNvPr id="42" name="TextBox 41"/>
            <p:cNvSpPr txBox="1"/>
            <p:nvPr/>
          </p:nvSpPr>
          <p:spPr>
            <a:xfrm>
              <a:off x="1179341" y="5104228"/>
              <a:ext cx="2210862" cy="8578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ym typeface="Wingdings" pitchFamily="2" charset="2"/>
                </a:rPr>
                <a:t>Neighboring nodes’</a:t>
              </a:r>
              <a:br>
                <a:rPr lang="en-US" dirty="0">
                  <a:sym typeface="Wingdings" pitchFamily="2" charset="2"/>
                </a:rPr>
              </a:br>
              <a:r>
                <a:rPr lang="en-US" dirty="0">
                  <a:sym typeface="Wingdings" pitchFamily="2" charset="2"/>
                </a:rPr>
                <a:t>time-spectrum blocks</a:t>
              </a:r>
              <a:endParaRPr lang="en-US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151206" y="5132362"/>
              <a:ext cx="2703342" cy="90267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 rot="16200000" flipV="1">
            <a:off x="5278214" y="3111789"/>
            <a:ext cx="1281274" cy="9638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658797" y="3382947"/>
            <a:ext cx="796273" cy="6404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8"/>
          <p:cNvGrpSpPr/>
          <p:nvPr/>
        </p:nvGrpSpPr>
        <p:grpSpPr>
          <a:xfrm>
            <a:off x="0" y="4024479"/>
            <a:ext cx="3066757" cy="426719"/>
            <a:chOff x="5092505" y="5087816"/>
            <a:chExt cx="3066757" cy="426719"/>
          </a:xfrm>
        </p:grpSpPr>
        <p:sp>
          <p:nvSpPr>
            <p:cNvPr id="52" name="Rounded Rectangle 51"/>
            <p:cNvSpPr/>
            <p:nvPr/>
          </p:nvSpPr>
          <p:spPr>
            <a:xfrm>
              <a:off x="5092505" y="5101882"/>
              <a:ext cx="3066757" cy="41265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101883" y="5087816"/>
              <a:ext cx="30251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Node </a:t>
              </a:r>
              <a:r>
                <a:rPr lang="en-US" dirty="0" err="1"/>
                <a:t>v’s</a:t>
              </a:r>
              <a:r>
                <a:rPr lang="en-US" dirty="0"/>
                <a:t> time-spectrum block</a:t>
              </a:r>
            </a:p>
          </p:txBody>
        </p:sp>
      </p:grpSp>
      <p:cxnSp>
        <p:nvCxnSpPr>
          <p:cNvPr id="56" name="Straight Arrow Connector 55"/>
          <p:cNvCxnSpPr>
            <a:stCxn id="44" idx="0"/>
            <a:endCxn id="41" idx="2"/>
          </p:cNvCxnSpPr>
          <p:nvPr/>
        </p:nvCxnSpPr>
        <p:spPr>
          <a:xfrm rot="16200000" flipV="1">
            <a:off x="6300754" y="3887624"/>
            <a:ext cx="461425" cy="2224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>
            <a:off x="1553028" y="5290345"/>
            <a:ext cx="589463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 rot="16200000">
            <a:off x="1886857" y="5544345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ACK</a:t>
            </a:r>
          </a:p>
        </p:txBody>
      </p:sp>
      <p:sp>
        <p:nvSpPr>
          <p:cNvPr id="73" name="Freeform 72"/>
          <p:cNvSpPr/>
          <p:nvPr/>
        </p:nvSpPr>
        <p:spPr>
          <a:xfrm>
            <a:off x="2503714" y="5268574"/>
            <a:ext cx="645885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 rot="16200000">
            <a:off x="2895600" y="5537088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ACK</a:t>
            </a:r>
          </a:p>
        </p:txBody>
      </p:sp>
      <p:sp>
        <p:nvSpPr>
          <p:cNvPr id="75" name="Freeform 74"/>
          <p:cNvSpPr/>
          <p:nvPr/>
        </p:nvSpPr>
        <p:spPr>
          <a:xfrm>
            <a:off x="3526971" y="5268574"/>
            <a:ext cx="783771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 rot="16200000">
            <a:off x="4049485" y="5544345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ACK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407886" y="4869431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Time-Spectrum Block</a:t>
            </a:r>
          </a:p>
        </p:txBody>
      </p:sp>
      <p:grpSp>
        <p:nvGrpSpPr>
          <p:cNvPr id="7" name="Group 77"/>
          <p:cNvGrpSpPr/>
          <p:nvPr/>
        </p:nvGrpSpPr>
        <p:grpSpPr>
          <a:xfrm>
            <a:off x="5425219" y="5360909"/>
            <a:ext cx="3381158" cy="930812"/>
            <a:chOff x="1151205" y="5104228"/>
            <a:chExt cx="3732849" cy="930812"/>
          </a:xfrm>
        </p:grpSpPr>
        <p:sp>
          <p:nvSpPr>
            <p:cNvPr id="79" name="TextBox 78"/>
            <p:cNvSpPr txBox="1"/>
            <p:nvPr/>
          </p:nvSpPr>
          <p:spPr>
            <a:xfrm>
              <a:off x="1179341" y="5104228"/>
              <a:ext cx="362470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Within a time-spectrum block, 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any</a:t>
              </a:r>
              <a:r>
                <a:rPr lang="en-US" dirty="0"/>
                <a:t> MAC and/or communication </a:t>
              </a:r>
              <a:br>
                <a:rPr lang="en-US" dirty="0"/>
              </a:br>
              <a:r>
                <a:rPr lang="en-US" dirty="0"/>
                <a:t>protocol can be used </a:t>
              </a: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1151205" y="5132362"/>
              <a:ext cx="3732849" cy="90267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4" name="Straight Arrow Connector 83"/>
          <p:cNvCxnSpPr>
            <a:endCxn id="70" idx="3"/>
          </p:cNvCxnSpPr>
          <p:nvPr/>
        </p:nvCxnSpPr>
        <p:spPr>
          <a:xfrm rot="10800000">
            <a:off x="4702630" y="5679943"/>
            <a:ext cx="711091" cy="1276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14" grpId="0" animBg="1"/>
      <p:bldP spid="19" grpId="0"/>
      <p:bldP spid="20" grpId="0"/>
      <p:bldP spid="21" grpId="0"/>
      <p:bldP spid="22" grpId="0"/>
      <p:bldP spid="25" grpId="0" animBg="1"/>
      <p:bldP spid="29" grpId="0" animBg="1"/>
      <p:bldP spid="33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62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Context and Related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337608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Context: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 Single-channel</a:t>
            </a:r>
            <a:r>
              <a:rPr lang="en-US" sz="2400" dirty="0"/>
              <a:t> </a:t>
            </a:r>
            <a:r>
              <a:rPr lang="en-US" sz="2400" dirty="0">
                <a:sym typeface="Wingdings" pitchFamily="2" charset="2"/>
              </a:rPr>
              <a:t> IEEE 802.11 MAC allocates on time blocks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Multi-channel</a:t>
            </a:r>
            <a:r>
              <a:rPr lang="en-US" sz="2400" dirty="0">
                <a:sym typeface="Wingdings" pitchFamily="2" charset="2"/>
              </a:rPr>
              <a:t>  Time-spectrum blocks have fixed channel-width</a:t>
            </a:r>
            <a:endParaRPr lang="en-US" sz="2400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Cognitive channels with variable channel-width!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-113506" y="2399506"/>
            <a:ext cx="2209006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493543" y="2935458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46917" y="3938955"/>
            <a:ext cx="4529798" cy="9813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39496" indent="-457200">
              <a:spcBef>
                <a:spcPts val="0"/>
              </a:spcBef>
              <a:buSzPct val="100000"/>
              <a:buNone/>
            </a:pPr>
            <a:r>
              <a:rPr lang="en-US" sz="1600" u="sng" dirty="0">
                <a:solidFill>
                  <a:schemeClr val="tx1"/>
                </a:solidFill>
              </a:rPr>
              <a:t>Multi-Channel MAC-Protocols:</a:t>
            </a:r>
          </a:p>
          <a:p>
            <a:pPr marL="539496" indent="-457200">
              <a:spcBef>
                <a:spcPts val="0"/>
              </a:spcBef>
              <a:buSzPct val="100000"/>
              <a:buNone/>
            </a:pPr>
            <a:r>
              <a:rPr lang="en-US" sz="1600" dirty="0">
                <a:solidFill>
                  <a:schemeClr val="tx1"/>
                </a:solidFill>
              </a:rPr>
              <a:t>[SSCH, </a:t>
            </a:r>
            <a:r>
              <a:rPr lang="en-US" sz="1600" dirty="0" err="1">
                <a:solidFill>
                  <a:schemeClr val="tx1"/>
                </a:solidFill>
              </a:rPr>
              <a:t>Mobicom</a:t>
            </a:r>
            <a:r>
              <a:rPr lang="en-US" sz="1600" dirty="0">
                <a:solidFill>
                  <a:schemeClr val="tx1"/>
                </a:solidFill>
              </a:rPr>
              <a:t> 2004], [MMAC, </a:t>
            </a:r>
            <a:r>
              <a:rPr lang="en-US" sz="1600" dirty="0" err="1">
                <a:solidFill>
                  <a:schemeClr val="tx1"/>
                </a:solidFill>
              </a:rPr>
              <a:t>Mobihoc</a:t>
            </a:r>
            <a:r>
              <a:rPr lang="en-US" sz="1600" dirty="0">
                <a:solidFill>
                  <a:schemeClr val="tx1"/>
                </a:solidFill>
              </a:rPr>
              <a:t> 2004], </a:t>
            </a:r>
          </a:p>
          <a:p>
            <a:pPr marL="539496" indent="-457200">
              <a:spcBef>
                <a:spcPts val="0"/>
              </a:spcBef>
              <a:buSzPct val="100000"/>
              <a:buNone/>
            </a:pPr>
            <a:r>
              <a:rPr lang="en-US" sz="1600" dirty="0">
                <a:solidFill>
                  <a:schemeClr val="tx1"/>
                </a:solidFill>
              </a:rPr>
              <a:t>[DCA I-SPAN 2000], [</a:t>
            </a:r>
            <a:r>
              <a:rPr lang="en-US" sz="1600" dirty="0" err="1">
                <a:solidFill>
                  <a:schemeClr val="tx1"/>
                </a:solidFill>
              </a:rPr>
              <a:t>xRDT</a:t>
            </a:r>
            <a:r>
              <a:rPr lang="en-US" sz="1600" dirty="0">
                <a:solidFill>
                  <a:schemeClr val="tx1"/>
                </a:solidFill>
              </a:rPr>
              <a:t>, SECON 2006], etc…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7630383" y="3255333"/>
            <a:ext cx="1198435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0" y="4971143"/>
            <a:ext cx="5151118" cy="114182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39496" indent="-457200">
              <a:spcBef>
                <a:spcPts val="0"/>
              </a:spcBef>
              <a:buSzPct val="100000"/>
              <a:buNone/>
            </a:pPr>
            <a:r>
              <a:rPr lang="en-US" sz="1600" u="sng" dirty="0">
                <a:solidFill>
                  <a:schemeClr val="tx1"/>
                </a:solidFill>
              </a:rPr>
              <a:t>MAC-layer protocols for Cognitive Radio Networks:</a:t>
            </a:r>
          </a:p>
          <a:p>
            <a:pPr marL="539496" indent="-457200">
              <a:spcBef>
                <a:spcPts val="0"/>
              </a:spcBef>
              <a:buSzPct val="100000"/>
              <a:buNone/>
            </a:pPr>
            <a:r>
              <a:rPr lang="en-US" sz="1600" dirty="0">
                <a:solidFill>
                  <a:schemeClr val="tx1"/>
                </a:solidFill>
              </a:rPr>
              <a:t>[Zhao et al, DySpan 2005], [Ma et al, DySpan 2005], etc…</a:t>
            </a:r>
          </a:p>
          <a:p>
            <a:pPr marL="539496" indent="-457200">
              <a:spcBef>
                <a:spcPts val="0"/>
              </a:spcBef>
              <a:buSzPct val="100000"/>
              <a:buFont typeface="Wingdings" pitchFamily="2" charset="2"/>
              <a:buChar char="à"/>
            </a:pPr>
            <a:r>
              <a:rPr lang="en-US" sz="1600" dirty="0">
                <a:solidFill>
                  <a:schemeClr val="tx1"/>
                </a:solidFill>
              </a:rPr>
              <a:t>Regulate communication of nodes</a:t>
            </a:r>
          </a:p>
          <a:p>
            <a:pPr marL="539496" indent="-457200">
              <a:spcBef>
                <a:spcPts val="0"/>
              </a:spcBef>
              <a:buSzPct val="100000"/>
            </a:pPr>
            <a:r>
              <a:rPr lang="en-US" sz="1600" dirty="0">
                <a:solidFill>
                  <a:schemeClr val="tx1"/>
                </a:solidFill>
              </a:rPr>
              <a:t>	on fixed channel widths</a:t>
            </a:r>
          </a:p>
          <a:p>
            <a:pPr marL="539496" indent="-457200">
              <a:spcBef>
                <a:spcPts val="0"/>
              </a:spcBef>
              <a:buSzPct val="100000"/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 rot="20418752">
            <a:off x="4779711" y="4712006"/>
            <a:ext cx="4290646" cy="118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Existing theoretical or practical work </a:t>
            </a:r>
          </a:p>
          <a:p>
            <a:pPr algn="ctr"/>
            <a:r>
              <a:rPr lang="en-US" b="1" dirty="0"/>
              <a:t>does not consider </a:t>
            </a:r>
            <a:r>
              <a:rPr lang="en-US" b="1" dirty="0">
                <a:solidFill>
                  <a:srgbClr val="FF0000"/>
                </a:solidFill>
              </a:rPr>
              <a:t>channel-width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as a tunable parameter</a:t>
            </a:r>
            <a:r>
              <a:rPr lang="en-US" b="1" dirty="0"/>
              <a:t>!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7605485" y="2656114"/>
            <a:ext cx="62411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1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CMAC Overview</a:t>
            </a:r>
            <a:endParaRPr lang="en-US" sz="16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CN" dirty="0"/>
              <a:t>Use </a:t>
            </a:r>
            <a:r>
              <a:rPr lang="en-US" altLang="zh-CN" dirty="0">
                <a:solidFill>
                  <a:srgbClr val="FF0000"/>
                </a:solidFill>
              </a:rPr>
              <a:t>common control channel </a:t>
            </a:r>
            <a:r>
              <a:rPr lang="en-US" altLang="zh-CN" dirty="0"/>
              <a:t>(CCC) [900 MHz band]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Contend for spectrum access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Reserve time-spectrum block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Exchange spectrum availability information</a:t>
            </a:r>
          </a:p>
          <a:p>
            <a:pPr lvl="1">
              <a:lnSpc>
                <a:spcPct val="110000"/>
              </a:lnSpc>
              <a:buNone/>
            </a:pPr>
            <a:r>
              <a:rPr lang="en-US" altLang="zh-CN" dirty="0"/>
              <a:t>	(use scanner to listen to CCC while transmitting) </a:t>
            </a:r>
          </a:p>
          <a:p>
            <a:pPr lvl="1">
              <a:lnSpc>
                <a:spcPct val="110000"/>
              </a:lnSpc>
            </a:pP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Maintain </a:t>
            </a:r>
            <a:r>
              <a:rPr lang="en-US" altLang="zh-CN" dirty="0">
                <a:solidFill>
                  <a:srgbClr val="FF0000"/>
                </a:solidFill>
              </a:rPr>
              <a:t>reserved time-spectrum blocks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Overhear neighboring node’s control packets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Generate 2D view of time-spectrum block reservations</a:t>
            </a:r>
          </a:p>
          <a:p>
            <a:pPr lvl="1">
              <a:lnSpc>
                <a:spcPct val="110000"/>
              </a:lnSpc>
            </a:pPr>
            <a:endParaRPr lang="en-US" altLang="zh-CN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CMAC Overview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248400" y="3352800"/>
            <a:ext cx="2109788" cy="2986088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1800"/>
          </a:p>
        </p:txBody>
      </p:sp>
      <p:pic>
        <p:nvPicPr>
          <p:cNvPr id="6" name="Picture 6" descr="lapto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99150" y="838200"/>
            <a:ext cx="5270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lapto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91488" y="838200"/>
            <a:ext cx="5270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183313" y="1203325"/>
            <a:ext cx="0" cy="291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8375650" y="1311275"/>
            <a:ext cx="0" cy="273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6183313" y="1384300"/>
            <a:ext cx="21923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715000" y="1143000"/>
            <a:ext cx="8715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 dirty="0"/>
              <a:t>Sender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924800" y="1154668"/>
            <a:ext cx="100965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dirty="0"/>
              <a:t>Receiver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>
            <a:off x="6224588" y="1895475"/>
            <a:ext cx="2151062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143625" y="2549525"/>
            <a:ext cx="2192338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183313" y="3376613"/>
            <a:ext cx="0" cy="302418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8375650" y="3305175"/>
            <a:ext cx="0" cy="30956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6265863" y="5197475"/>
            <a:ext cx="2068512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H="1">
            <a:off x="6224588" y="5708650"/>
            <a:ext cx="2109787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7212013" y="6080125"/>
            <a:ext cx="0" cy="2905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6883400" y="5235575"/>
            <a:ext cx="7461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/>
              <a:t>DATA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6704013" y="5672138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6276975" y="3451225"/>
            <a:ext cx="20685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6235700" y="4033838"/>
            <a:ext cx="2109788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6934200" y="3429000"/>
            <a:ext cx="6778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400" b="1"/>
              <a:t>DATA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6781800" y="3886200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242050" y="4324350"/>
            <a:ext cx="20685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6200775" y="4906963"/>
            <a:ext cx="2109788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6800850" y="4324350"/>
            <a:ext cx="7461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/>
              <a:t>DATA</a:t>
            </a: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6664325" y="4870450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934200" y="1219200"/>
            <a:ext cx="5889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/>
              <a:t>RTS</a:t>
            </a: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7618413" y="1993900"/>
            <a:ext cx="184150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 sz="1100"/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6954838" y="1873250"/>
            <a:ext cx="58896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CTS</a:t>
            </a: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6878638" y="2482850"/>
            <a:ext cx="58896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/>
              <a:t>DTS</a:t>
            </a: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6513513" y="2895600"/>
            <a:ext cx="14509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 dirty="0"/>
              <a:t>Waiting Time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457200" y="1143000"/>
            <a:ext cx="56388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RTS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Indicates intention</a:t>
            </a:r>
            <a:r>
              <a:rPr kumimoji="0" lang="en-US" altLang="zh-CN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transmitting</a:t>
            </a:r>
            <a:endParaRPr lang="en-US" altLang="zh-CN" sz="2000" dirty="0"/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Contains</a:t>
            </a:r>
            <a:r>
              <a:rPr kumimoji="0" lang="en-US" altLang="zh-CN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suggestions for available time-spectrum block  (b-SMART)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CTS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Spectrum selection (received-based)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(f,</a:t>
            </a:r>
            <a:r>
              <a:rPr lang="en-US" altLang="zh-CN" sz="2000" baseline="0" dirty="0" err="1">
                <a:latin typeface="cmmi10"/>
                <a:ea typeface="+mn-ea"/>
                <a:cs typeface="+mn-cs"/>
                <a:sym typeface="Symbol"/>
              </a:rPr>
              <a:t>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f, t, </a:t>
            </a:r>
            <a:r>
              <a:rPr lang="en-US" altLang="zh-CN" sz="2000" baseline="0" dirty="0">
                <a:latin typeface="cmmi10"/>
                <a:ea typeface="+mn-ea"/>
                <a:cs typeface="+mn-cs"/>
                <a:sym typeface="Symbol"/>
              </a:rPr>
              <a:t>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t) </a:t>
            </a:r>
            <a:r>
              <a:rPr kumimoji="0" lang="en-US" altLang="zh-CN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selected time-spectrum block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DTS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Transmission 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reServation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Announces reserved time-spectrum block to neighbors of sender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altLang="zh-CN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Right Brace 36"/>
          <p:cNvSpPr/>
          <p:nvPr/>
        </p:nvSpPr>
        <p:spPr>
          <a:xfrm>
            <a:off x="8426548" y="3319975"/>
            <a:ext cx="211015" cy="3010487"/>
          </a:xfrm>
          <a:prstGeom prst="rightBrace">
            <a:avLst>
              <a:gd name="adj1" fmla="val 4362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 rot="5400000">
            <a:off x="7569551" y="4612882"/>
            <a:ext cx="2440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Time-Spectrum 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66227" y="3151163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5919" y="6088965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t+</a:t>
            </a:r>
            <a:r>
              <a:rPr lang="en-US" dirty="0">
                <a:latin typeface="cmmi10"/>
                <a:sym typeface="Symbol"/>
              </a:rPr>
              <a:t></a:t>
            </a:r>
            <a:r>
              <a:rPr lang="en-US" dirty="0"/>
              <a:t>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 animBg="1"/>
      <p:bldP spid="24" grpId="0"/>
      <p:bldP spid="25" grpId="0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7" grpId="0" animBg="1"/>
      <p:bldP spid="38" grpId="0"/>
      <p:bldP spid="39" grpId="0"/>
      <p:bldP spid="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Allocation Matrix (NAM)</a:t>
            </a:r>
          </a:p>
        </p:txBody>
      </p:sp>
      <p:sp>
        <p:nvSpPr>
          <p:cNvPr id="58370" name="Text Placeholder 6"/>
          <p:cNvSpPr>
            <a:spLocks noGrp="1"/>
          </p:cNvSpPr>
          <p:nvPr>
            <p:ph type="body" idx="1"/>
          </p:nvPr>
        </p:nvSpPr>
        <p:spPr>
          <a:xfrm>
            <a:off x="468313" y="850900"/>
            <a:ext cx="8675687" cy="5289550"/>
          </a:xfrm>
        </p:spPr>
        <p:txBody>
          <a:bodyPr/>
          <a:lstStyle/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pPr>
              <a:buFontTx/>
              <a:buNone/>
            </a:pP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pPr>
              <a:buFontTx/>
              <a:buNone/>
            </a:pPr>
            <a:endParaRPr lang="en-US" dirty="0">
              <a:sym typeface="Wingdings" pitchFamily="2" charset="2"/>
            </a:endParaRP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8373" name="Straight Arrow Connector 9"/>
          <p:cNvCxnSpPr>
            <a:cxnSpLocks noChangeShapeType="1"/>
          </p:cNvCxnSpPr>
          <p:nvPr/>
        </p:nvCxnSpPr>
        <p:spPr bwMode="auto">
          <a:xfrm>
            <a:off x="2398713" y="351768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8374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1203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8375" name="Straight Connector 15"/>
          <p:cNvCxnSpPr>
            <a:cxnSpLocks noChangeShapeType="1"/>
          </p:cNvCxnSpPr>
          <p:nvPr/>
        </p:nvCxnSpPr>
        <p:spPr bwMode="auto">
          <a:xfrm>
            <a:off x="2413000" y="3936781"/>
            <a:ext cx="58912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8376" name="TextBox 18"/>
          <p:cNvSpPr txBox="1">
            <a:spLocks noChangeArrowheads="1"/>
          </p:cNvSpPr>
          <p:nvPr/>
        </p:nvSpPr>
        <p:spPr bwMode="auto">
          <a:xfrm>
            <a:off x="0" y="3216056"/>
            <a:ext cx="21653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Control channel</a:t>
            </a:r>
          </a:p>
          <a:p>
            <a:pPr>
              <a:buFontTx/>
              <a:buNone/>
            </a:pPr>
            <a:r>
              <a:rPr lang="en-US" sz="1600"/>
              <a:t>IEEE 802.11-like</a:t>
            </a:r>
          </a:p>
          <a:p>
            <a:pPr>
              <a:buFontTx/>
              <a:buNone/>
            </a:pPr>
            <a:r>
              <a:rPr lang="en-US" sz="1600"/>
              <a:t>Congestion resolution</a:t>
            </a:r>
          </a:p>
        </p:txBody>
      </p:sp>
      <p:sp>
        <p:nvSpPr>
          <p:cNvPr id="58377" name="TextBox 19"/>
          <p:cNvSpPr txBox="1">
            <a:spLocks noChangeArrowheads="1"/>
          </p:cNvSpPr>
          <p:nvPr/>
        </p:nvSpPr>
        <p:spPr bwMode="auto">
          <a:xfrm rot="16200000">
            <a:off x="1551061" y="2594635"/>
            <a:ext cx="1041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 dirty="0"/>
              <a:t>Frequency</a:t>
            </a: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82875" y="3817718"/>
            <a:ext cx="180975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757488" y="2917606"/>
            <a:ext cx="944562" cy="60007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060700" y="3819306"/>
            <a:ext cx="179388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074988" y="2320706"/>
            <a:ext cx="838200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8382" name="Right Brace 24"/>
          <p:cNvSpPr>
            <a:spLocks/>
          </p:cNvSpPr>
          <p:nvPr/>
        </p:nvSpPr>
        <p:spPr bwMode="auto">
          <a:xfrm>
            <a:off x="2068513" y="3246218"/>
            <a:ext cx="269875" cy="930275"/>
          </a:xfrm>
          <a:prstGeom prst="rightBrace">
            <a:avLst>
              <a:gd name="adj1" fmla="val 45035"/>
              <a:gd name="adj2" fmla="val 664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3644900" y="3835181"/>
            <a:ext cx="179388" cy="223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902075" y="3836768"/>
            <a:ext cx="180975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765550" y="2920781"/>
            <a:ext cx="836613" cy="598487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976688" y="2322293"/>
            <a:ext cx="804862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535613" y="3836768"/>
            <a:ext cx="180975" cy="2254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5029200" y="3839943"/>
            <a:ext cx="179388" cy="223838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5226050" y="3827243"/>
            <a:ext cx="180975" cy="223838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926138" y="323193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073650" y="2909668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272088" y="2298481"/>
            <a:ext cx="903287" cy="598487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5764213" y="3839943"/>
            <a:ext cx="179387" cy="223838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943600" y="292078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291263" y="3841531"/>
            <a:ext cx="179387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396038" y="2308006"/>
            <a:ext cx="758825" cy="290512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6099175" y="3844706"/>
            <a:ext cx="179388" cy="223837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234113" y="2625506"/>
            <a:ext cx="758825" cy="2889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753225" y="321923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70688" y="290808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7223125" y="2295306"/>
            <a:ext cx="758825" cy="290512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7059613" y="2612806"/>
            <a:ext cx="760412" cy="2905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6648450" y="3839943"/>
            <a:ext cx="17938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6875463" y="3841531"/>
            <a:ext cx="179387" cy="22542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7402513" y="3844706"/>
            <a:ext cx="179387" cy="223837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7210425" y="3846293"/>
            <a:ext cx="179388" cy="225425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089025" y="4539494"/>
            <a:ext cx="8054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2000" dirty="0"/>
              <a:t>The above depicts an ideal scenario</a:t>
            </a:r>
          </a:p>
          <a:p>
            <a:pPr lvl="1" algn="l">
              <a:buFontTx/>
              <a:buNone/>
            </a:pPr>
            <a:r>
              <a:rPr lang="en-US" sz="2000" dirty="0"/>
              <a:t>1) Primary users (</a:t>
            </a:r>
            <a:r>
              <a:rPr lang="en-US" sz="2000" dirty="0">
                <a:solidFill>
                  <a:srgbClr val="FF0000"/>
                </a:solidFill>
              </a:rPr>
              <a:t>fragmentation</a:t>
            </a:r>
            <a:r>
              <a:rPr lang="en-US" sz="2000" dirty="0"/>
              <a:t>)</a:t>
            </a:r>
          </a:p>
          <a:p>
            <a:pPr lvl="1" algn="l">
              <a:buFontTx/>
              <a:buNone/>
            </a:pPr>
            <a:r>
              <a:rPr lang="en-US" sz="2000" dirty="0"/>
              <a:t>2) In </a:t>
            </a:r>
            <a:r>
              <a:rPr lang="en-US" sz="2000" dirty="0">
                <a:solidFill>
                  <a:srgbClr val="FF0000"/>
                </a:solidFill>
              </a:rPr>
              <a:t>multi-hop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neighbors have different views</a:t>
            </a:r>
            <a:endParaRPr lang="en-US" sz="2000" dirty="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916363" y="1901606"/>
            <a:ext cx="20812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Time-spectrum block</a:t>
            </a:r>
          </a:p>
        </p:txBody>
      </p:sp>
      <p:cxnSp>
        <p:nvCxnSpPr>
          <p:cNvPr id="54" name="Straight Arrow Connector 53"/>
          <p:cNvCxnSpPr>
            <a:cxnSpLocks noChangeShapeType="1"/>
            <a:stCxn id="52" idx="1"/>
          </p:cNvCxnSpPr>
          <p:nvPr/>
        </p:nvCxnSpPr>
        <p:spPr bwMode="auto">
          <a:xfrm rot="10800000" flipV="1">
            <a:off x="3505200" y="2069881"/>
            <a:ext cx="411163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>
            <a:off x="0" y="4370168"/>
            <a:ext cx="9144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410237" y="1090565"/>
            <a:ext cx="805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2400" dirty="0">
                <a:sym typeface="Wingdings" pitchFamily="2" charset="2"/>
              </a:rPr>
              <a:t>Nodes record info for reserved time-spectrum blocks</a:t>
            </a:r>
            <a:endParaRPr lang="en-US" sz="2400" dirty="0"/>
          </a:p>
        </p:txBody>
      </p:sp>
      <p:sp>
        <p:nvSpPr>
          <p:cNvPr id="55" name="TextBox 19"/>
          <p:cNvSpPr txBox="1">
            <a:spLocks noChangeArrowheads="1"/>
          </p:cNvSpPr>
          <p:nvPr/>
        </p:nvSpPr>
        <p:spPr bwMode="auto">
          <a:xfrm>
            <a:off x="8275417" y="3593441"/>
            <a:ext cx="6094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 dirty="0"/>
              <a:t>Time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Allocation Matrix (NAM)</a:t>
            </a:r>
          </a:p>
        </p:txBody>
      </p:sp>
      <p:cxnSp>
        <p:nvCxnSpPr>
          <p:cNvPr id="4" name="Straight Arrow Connector 9"/>
          <p:cNvCxnSpPr>
            <a:cxnSpLocks noChangeShapeType="1"/>
          </p:cNvCxnSpPr>
          <p:nvPr/>
        </p:nvCxnSpPr>
        <p:spPr bwMode="auto">
          <a:xfrm>
            <a:off x="2398713" y="351768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1203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0" y="3216056"/>
            <a:ext cx="21653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Control channel</a:t>
            </a:r>
          </a:p>
          <a:p>
            <a:pPr>
              <a:buFontTx/>
              <a:buNone/>
            </a:pPr>
            <a:r>
              <a:rPr lang="en-US" sz="1600"/>
              <a:t>IEEE 802.11-like</a:t>
            </a:r>
          </a:p>
          <a:p>
            <a:pPr>
              <a:buFontTx/>
              <a:buNone/>
            </a:pPr>
            <a:r>
              <a:rPr lang="en-US" sz="1600"/>
              <a:t>Congestion resolution</a:t>
            </a:r>
          </a:p>
        </p:txBody>
      </p:sp>
      <p:sp>
        <p:nvSpPr>
          <p:cNvPr id="8" name="TextBox 19"/>
          <p:cNvSpPr txBox="1">
            <a:spLocks noChangeArrowheads="1"/>
          </p:cNvSpPr>
          <p:nvPr/>
        </p:nvSpPr>
        <p:spPr bwMode="auto">
          <a:xfrm>
            <a:off x="8275417" y="3593441"/>
            <a:ext cx="6094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 dirty="0"/>
              <a:t>Time</a:t>
            </a:r>
          </a:p>
        </p:txBody>
      </p:sp>
      <p:sp>
        <p:nvSpPr>
          <p:cNvPr id="13" name="Right Brace 24"/>
          <p:cNvSpPr>
            <a:spLocks/>
          </p:cNvSpPr>
          <p:nvPr/>
        </p:nvSpPr>
        <p:spPr bwMode="auto">
          <a:xfrm>
            <a:off x="2068513" y="3246218"/>
            <a:ext cx="269875" cy="930275"/>
          </a:xfrm>
          <a:prstGeom prst="rightBrace">
            <a:avLst>
              <a:gd name="adj1" fmla="val 45035"/>
              <a:gd name="adj2" fmla="val 664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89025" y="4539494"/>
            <a:ext cx="8054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2000" dirty="0"/>
              <a:t>The above depicts an ideal scenario</a:t>
            </a:r>
          </a:p>
          <a:p>
            <a:pPr lvl="1" algn="l">
              <a:buFontTx/>
              <a:buNone/>
            </a:pPr>
            <a:r>
              <a:rPr lang="en-US" sz="2000" dirty="0"/>
              <a:t>1) Primary users (</a:t>
            </a:r>
            <a:r>
              <a:rPr lang="en-US" sz="2000" dirty="0">
                <a:solidFill>
                  <a:srgbClr val="FF0000"/>
                </a:solidFill>
              </a:rPr>
              <a:t>fragmentation</a:t>
            </a:r>
            <a:r>
              <a:rPr lang="en-US" sz="2000" dirty="0"/>
              <a:t>)</a:t>
            </a:r>
          </a:p>
          <a:p>
            <a:pPr lvl="1" algn="l">
              <a:buFontTx/>
              <a:buNone/>
            </a:pPr>
            <a:r>
              <a:rPr lang="en-US" sz="2000" dirty="0"/>
              <a:t>2) In </a:t>
            </a:r>
            <a:r>
              <a:rPr lang="en-US" sz="2000" dirty="0">
                <a:solidFill>
                  <a:srgbClr val="FF0000"/>
                </a:solidFill>
              </a:rPr>
              <a:t>multi-hop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neighbors have different views</a:t>
            </a:r>
          </a:p>
        </p:txBody>
      </p: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0" y="4370168"/>
            <a:ext cx="9144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2" name="Straight Arrow Connector 9"/>
          <p:cNvCxnSpPr>
            <a:cxnSpLocks noChangeShapeType="1"/>
          </p:cNvCxnSpPr>
          <p:nvPr/>
        </p:nvCxnSpPr>
        <p:spPr bwMode="auto">
          <a:xfrm>
            <a:off x="2398713" y="351133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3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0568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" name="Straight Connector 15"/>
          <p:cNvCxnSpPr>
            <a:cxnSpLocks noChangeShapeType="1"/>
          </p:cNvCxnSpPr>
          <p:nvPr/>
        </p:nvCxnSpPr>
        <p:spPr bwMode="auto">
          <a:xfrm>
            <a:off x="2413000" y="3930431"/>
            <a:ext cx="58912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82875" y="3811368"/>
            <a:ext cx="180975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2757488" y="3195418"/>
            <a:ext cx="944562" cy="31591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3060700" y="3812956"/>
            <a:ext cx="179388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074988" y="2314356"/>
            <a:ext cx="838200" cy="312737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3644900" y="3828831"/>
            <a:ext cx="179388" cy="223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3902075" y="3830418"/>
            <a:ext cx="180975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1" name="Rectangle 28"/>
          <p:cNvSpPr>
            <a:spLocks noChangeArrowheads="1"/>
          </p:cNvSpPr>
          <p:nvPr/>
        </p:nvSpPr>
        <p:spPr bwMode="auto">
          <a:xfrm>
            <a:off x="2430463" y="2911256"/>
            <a:ext cx="1751012" cy="2270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3976688" y="3141443"/>
            <a:ext cx="804862" cy="29368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5535613" y="3830418"/>
            <a:ext cx="180975" cy="2254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5029200" y="3833593"/>
            <a:ext cx="179388" cy="223838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5226050" y="3820893"/>
            <a:ext cx="180975" cy="223838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5073650" y="2903318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5272088" y="2292131"/>
            <a:ext cx="903287" cy="319087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5764213" y="3833593"/>
            <a:ext cx="179387" cy="223838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5943600" y="291443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6291263" y="3835181"/>
            <a:ext cx="179387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6099175" y="3838356"/>
            <a:ext cx="179388" cy="223837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234113" y="2603281"/>
            <a:ext cx="227012" cy="30797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618288" y="321288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6770688" y="290173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7432675" y="2274668"/>
            <a:ext cx="758825" cy="26193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7285038" y="2731868"/>
            <a:ext cx="760412" cy="1651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7" name="Oval 66"/>
          <p:cNvSpPr>
            <a:spLocks noChangeArrowheads="1"/>
          </p:cNvSpPr>
          <p:nvPr/>
        </p:nvSpPr>
        <p:spPr bwMode="auto">
          <a:xfrm>
            <a:off x="6543675" y="3833593"/>
            <a:ext cx="17938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6875463" y="3835181"/>
            <a:ext cx="179387" cy="22542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7402513" y="3838356"/>
            <a:ext cx="179387" cy="223837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0" name="Oval 69"/>
          <p:cNvSpPr>
            <a:spLocks noChangeArrowheads="1"/>
          </p:cNvSpPr>
          <p:nvPr/>
        </p:nvSpPr>
        <p:spPr bwMode="auto">
          <a:xfrm>
            <a:off x="7210425" y="3839943"/>
            <a:ext cx="179388" cy="225425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1" name="Rectangle 55"/>
          <p:cNvSpPr>
            <a:spLocks noChangeArrowheads="1"/>
          </p:cNvSpPr>
          <p:nvPr/>
        </p:nvSpPr>
        <p:spPr bwMode="auto">
          <a:xfrm>
            <a:off x="2417763" y="2628681"/>
            <a:ext cx="3787775" cy="873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2" name="Rectangle 56"/>
          <p:cNvSpPr>
            <a:spLocks noChangeArrowheads="1"/>
          </p:cNvSpPr>
          <p:nvPr/>
        </p:nvSpPr>
        <p:spPr bwMode="auto">
          <a:xfrm>
            <a:off x="3949700" y="2450881"/>
            <a:ext cx="1222375" cy="698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6470650" y="2288956"/>
            <a:ext cx="919163" cy="4127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3765550" y="3211293"/>
            <a:ext cx="776288" cy="28416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6386513" y="3225581"/>
            <a:ext cx="693737" cy="1809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595938" y="3225581"/>
            <a:ext cx="760412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cxnSp>
        <p:nvCxnSpPr>
          <p:cNvPr id="77" name="Straight Arrow Connector 61"/>
          <p:cNvCxnSpPr>
            <a:cxnSpLocks noChangeShapeType="1"/>
          </p:cNvCxnSpPr>
          <p:nvPr/>
        </p:nvCxnSpPr>
        <p:spPr bwMode="auto">
          <a:xfrm rot="5400000">
            <a:off x="4661694" y="2221487"/>
            <a:ext cx="285750" cy="195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8" name="TextBox 59"/>
          <p:cNvSpPr txBox="1">
            <a:spLocks noChangeArrowheads="1"/>
          </p:cNvSpPr>
          <p:nvPr/>
        </p:nvSpPr>
        <p:spPr bwMode="auto">
          <a:xfrm>
            <a:off x="4340079" y="1807235"/>
            <a:ext cx="1485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 dirty="0"/>
              <a:t>Primary Users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1410237" y="1090565"/>
            <a:ext cx="805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2400" dirty="0">
                <a:sym typeface="Wingdings" pitchFamily="2" charset="2"/>
              </a:rPr>
              <a:t>Nodes record info for reserved time-spectrum blocks</a:t>
            </a:r>
            <a:endParaRPr lang="en-US" sz="2400" dirty="0"/>
          </a:p>
        </p:txBody>
      </p:sp>
      <p:sp>
        <p:nvSpPr>
          <p:cNvPr id="81" name="TextBox 19"/>
          <p:cNvSpPr txBox="1">
            <a:spLocks noChangeArrowheads="1"/>
          </p:cNvSpPr>
          <p:nvPr/>
        </p:nvSpPr>
        <p:spPr bwMode="auto">
          <a:xfrm rot="16200000">
            <a:off x="1551061" y="2594635"/>
            <a:ext cx="1041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 dirty="0"/>
              <a:t>Frequency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9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8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1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4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7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3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6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9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2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8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4" grpId="0" animBg="1"/>
      <p:bldP spid="75" grpId="0" animBg="1"/>
      <p:bldP spid="7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B-SMART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2400" dirty="0"/>
              <a:t>Which time-spectrum block should be reserved…?</a:t>
            </a:r>
          </a:p>
          <a:p>
            <a:pPr lvl="1"/>
            <a:r>
              <a:rPr lang="en-US" altLang="zh-CN" sz="2400" dirty="0"/>
              <a:t>How long…? How wide…?  </a:t>
            </a:r>
          </a:p>
          <a:p>
            <a:pPr eaLnBrk="1" hangingPunct="1"/>
            <a:r>
              <a:rPr lang="en-US" altLang="zh-CN" sz="2400" dirty="0">
                <a:solidFill>
                  <a:srgbClr val="FF0000"/>
                </a:solidFill>
              </a:rPr>
              <a:t>B-SMART</a:t>
            </a:r>
            <a:r>
              <a:rPr lang="en-US" altLang="zh-CN" sz="2400" dirty="0"/>
              <a:t> (distri</a:t>
            </a:r>
            <a:r>
              <a:rPr lang="en-US" altLang="zh-CN" sz="2400" u="sng" dirty="0"/>
              <a:t>b</a:t>
            </a:r>
            <a:r>
              <a:rPr lang="en-US" altLang="zh-CN" sz="2400" dirty="0"/>
              <a:t>uted </a:t>
            </a:r>
            <a:r>
              <a:rPr lang="en-US" altLang="zh-CN" sz="2400" u="sng" dirty="0"/>
              <a:t>s</a:t>
            </a:r>
            <a:r>
              <a:rPr lang="en-US" altLang="zh-CN" sz="2400" dirty="0"/>
              <a:t>pectru</a:t>
            </a:r>
            <a:r>
              <a:rPr lang="en-US" altLang="zh-CN" sz="2400" u="sng" dirty="0"/>
              <a:t>m</a:t>
            </a:r>
            <a:r>
              <a:rPr lang="en-US" altLang="zh-CN" sz="2400" dirty="0"/>
              <a:t> </a:t>
            </a:r>
            <a:r>
              <a:rPr lang="en-US" altLang="zh-CN" sz="2400" u="sng" dirty="0"/>
              <a:t>a</a:t>
            </a:r>
            <a:r>
              <a:rPr lang="en-US" altLang="zh-CN" sz="2400" dirty="0"/>
              <a:t>llocation ove</a:t>
            </a:r>
            <a:r>
              <a:rPr lang="en-US" altLang="zh-CN" sz="2400" u="sng" dirty="0"/>
              <a:t>r</a:t>
            </a:r>
            <a:r>
              <a:rPr lang="en-US" altLang="zh-CN" sz="2400" dirty="0"/>
              <a:t> whi</a:t>
            </a:r>
            <a:r>
              <a:rPr lang="en-US" altLang="zh-CN" sz="2400" u="sng" dirty="0"/>
              <a:t>t</a:t>
            </a:r>
            <a:r>
              <a:rPr lang="en-US" altLang="zh-CN" sz="2400" dirty="0"/>
              <a:t>e spaces)</a:t>
            </a:r>
          </a:p>
          <a:p>
            <a:pPr eaLnBrk="1" hangingPunct="1"/>
            <a:r>
              <a:rPr lang="en-US" altLang="zh-CN" sz="2400" dirty="0"/>
              <a:t>Design Principles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029200" y="2756095"/>
            <a:ext cx="8229600" cy="4530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66648" y="3271967"/>
            <a:ext cx="342135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>
                <a:latin typeface="Arial" pitchFamily="34" charset="0"/>
                <a:cs typeface="Arial" pitchFamily="34" charset="0"/>
              </a:rPr>
              <a:t>1. 	Try to assign each flow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blocks of bandwidth B/N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51798" y="4170402"/>
            <a:ext cx="522146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>
                <a:latin typeface="Arial" pitchFamily="34" charset="0"/>
                <a:cs typeface="Arial" pitchFamily="34" charset="0"/>
              </a:rPr>
              <a:t>2. 	Choose optimal transmission duration </a:t>
            </a:r>
            <a:r>
              <a:rPr lang="en-US" sz="2000" dirty="0">
                <a:latin typeface="cmmi10"/>
                <a:cs typeface="Arial" pitchFamily="34" charset="0"/>
                <a:sym typeface="Symbol"/>
              </a:rPr>
              <a:t>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892800" y="3193143"/>
            <a:ext cx="2789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B: Total available spectrum</a:t>
            </a:r>
          </a:p>
          <a:p>
            <a:r>
              <a:rPr lang="en-US" dirty="0"/>
              <a:t>N: Number of disjoint flows</a:t>
            </a:r>
          </a:p>
        </p:txBody>
      </p:sp>
      <p:cxnSp>
        <p:nvCxnSpPr>
          <p:cNvPr id="19" name="Straight Arrow Connector 18"/>
          <p:cNvCxnSpPr>
            <a:stCxn id="17" idx="1"/>
          </p:cNvCxnSpPr>
          <p:nvPr/>
        </p:nvCxnSpPr>
        <p:spPr>
          <a:xfrm rot="10800000" flipV="1">
            <a:off x="5384800" y="3516309"/>
            <a:ext cx="508000" cy="1993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2"/>
          <p:cNvGrpSpPr/>
          <p:nvPr/>
        </p:nvGrpSpPr>
        <p:grpSpPr>
          <a:xfrm>
            <a:off x="1683657" y="4884058"/>
            <a:ext cx="6720113" cy="1153885"/>
            <a:chOff x="1683657" y="4884058"/>
            <a:chExt cx="6720113" cy="1153885"/>
          </a:xfrm>
        </p:grpSpPr>
        <p:sp>
          <p:nvSpPr>
            <p:cNvPr id="22" name="Rounded Rectangle 21"/>
            <p:cNvSpPr/>
            <p:nvPr/>
          </p:nvSpPr>
          <p:spPr>
            <a:xfrm>
              <a:off x="1683657" y="4949371"/>
              <a:ext cx="2496457" cy="104502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Long blocks: </a:t>
              </a:r>
            </a:p>
            <a:p>
              <a:pPr algn="ctr"/>
              <a:r>
                <a:rPr lang="en-US" sz="2000" b="1" dirty="0"/>
                <a:t>Higher delay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5711369" y="4884058"/>
              <a:ext cx="2692401" cy="115388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Short blocks: </a:t>
              </a:r>
            </a:p>
            <a:p>
              <a:pPr algn="ctr"/>
              <a:r>
                <a:rPr lang="en-US" sz="2000" b="1" dirty="0"/>
                <a:t>More congestion on control channel</a:t>
              </a:r>
            </a:p>
          </p:txBody>
        </p:sp>
        <p:sp>
          <p:nvSpPr>
            <p:cNvPr id="24" name="Left-Right Arrow 23"/>
            <p:cNvSpPr/>
            <p:nvPr/>
          </p:nvSpPr>
          <p:spPr>
            <a:xfrm>
              <a:off x="4281714" y="5138058"/>
              <a:ext cx="1320800" cy="60960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B-SMART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2400" dirty="0"/>
              <a:t>Upper bound </a:t>
            </a:r>
            <a:r>
              <a:rPr lang="en-US" altLang="zh-CN" sz="2400" dirty="0">
                <a:latin typeface="Gill Sans MT"/>
              </a:rPr>
              <a:t>T</a:t>
            </a:r>
            <a:r>
              <a:rPr lang="en-US" altLang="zh-CN" sz="2400" baseline="-25000" dirty="0">
                <a:latin typeface="Gill Sans MT"/>
              </a:rPr>
              <a:t>max</a:t>
            </a:r>
            <a:r>
              <a:rPr lang="en-US" altLang="zh-CN" sz="2400" dirty="0"/>
              <a:t>~10ms on maximum block duration</a:t>
            </a:r>
          </a:p>
          <a:p>
            <a:pPr eaLnBrk="1" hangingPunct="1"/>
            <a:r>
              <a:rPr lang="en-US" altLang="zh-CN" sz="2400" dirty="0"/>
              <a:t>Nodes always try to send for </a:t>
            </a:r>
            <a:r>
              <a:rPr lang="en-US" altLang="zh-CN" sz="2400" dirty="0" err="1">
                <a:latin typeface="Gill Sans MT"/>
              </a:rPr>
              <a:t>T</a:t>
            </a:r>
            <a:r>
              <a:rPr lang="en-US" altLang="zh-CN" sz="2400" baseline="-25000" dirty="0" err="1">
                <a:latin typeface="Gill Sans MT"/>
              </a:rPr>
              <a:t>max</a:t>
            </a:r>
            <a:endParaRPr lang="en-US" altLang="zh-CN" sz="2400" dirty="0"/>
          </a:p>
          <a:p>
            <a:pPr marL="539496" indent="-457200" eaLnBrk="1" hangingPunct="1">
              <a:buFont typeface="+mj-lt"/>
              <a:buAutoNum type="arabicPeriod"/>
            </a:pPr>
            <a:endParaRPr lang="en-US" altLang="zh-CN" sz="2400" dirty="0">
              <a:latin typeface="cmsy10"/>
            </a:endParaRPr>
          </a:p>
          <a:p>
            <a:pPr eaLnBrk="1" hangingPunct="1"/>
            <a:endParaRPr lang="en-US" altLang="zh-CN" sz="2400" dirty="0">
              <a:latin typeface="cmsy10"/>
            </a:endParaRPr>
          </a:p>
          <a:p>
            <a:pPr eaLnBrk="1" hangingPunct="1"/>
            <a:endParaRPr lang="en-US" altLang="zh-CN" sz="2400" dirty="0"/>
          </a:p>
          <a:p>
            <a:pPr lvl="2" eaLnBrk="1" hangingPunct="1"/>
            <a:endParaRPr lang="en-US" altLang="zh-CN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029200" y="2756095"/>
            <a:ext cx="8229600" cy="4530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2989" y="2822025"/>
            <a:ext cx="42631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/>
              <a:t>1.   Find smallest bandwidth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/>
              <a:t>b </a:t>
            </a:r>
          </a:p>
          <a:p>
            <a:pPr marL="539496" indent="-457200"/>
            <a:r>
              <a:rPr lang="en-US" altLang="zh-CN" sz="2000" dirty="0"/>
              <a:t>for which current queue-length </a:t>
            </a:r>
          </a:p>
          <a:p>
            <a:pPr marL="539496" indent="-457200"/>
            <a:r>
              <a:rPr lang="en-US" altLang="zh-CN" sz="2000" dirty="0"/>
              <a:t>is sufficient to fill block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/>
              <a:t>b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 err="1"/>
              <a:t>T</a:t>
            </a:r>
            <a:r>
              <a:rPr lang="en-US" altLang="zh-CN" sz="2000" baseline="-25000" dirty="0" err="1"/>
              <a:t>max</a:t>
            </a:r>
            <a:endParaRPr lang="en-US" altLang="zh-CN" sz="20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475731" y="3961397"/>
            <a:ext cx="428495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/>
              <a:t>2.   </a:t>
            </a:r>
            <a:r>
              <a:rPr lang="en-US" altLang="zh-CN" sz="2000" b="1" dirty="0"/>
              <a:t>If</a:t>
            </a:r>
            <a:r>
              <a:rPr lang="en-US" altLang="zh-CN" sz="2000" dirty="0"/>
              <a:t>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/>
              <a:t>b </a:t>
            </a:r>
            <a:r>
              <a:rPr lang="en-US" altLang="zh-CN" sz="2000" dirty="0">
                <a:latin typeface="cmsy10"/>
              </a:rPr>
              <a:t>≥ </a:t>
            </a:r>
            <a:r>
              <a:rPr lang="en-US" altLang="zh-CN" sz="2000" dirty="0">
                <a:latin typeface="cmsy10"/>
                <a:sym typeface="Symbol"/>
              </a:rPr>
              <a:t></a:t>
            </a:r>
            <a:r>
              <a:rPr lang="en-US" altLang="zh-CN" sz="2000" dirty="0"/>
              <a:t>B/N</a:t>
            </a:r>
            <a:r>
              <a:rPr lang="en-US" altLang="zh-CN" sz="2000" dirty="0">
                <a:latin typeface="cmsy10"/>
                <a:sym typeface="Symbol"/>
              </a:rPr>
              <a:t></a:t>
            </a:r>
            <a:r>
              <a:rPr lang="en-US" altLang="zh-CN" sz="2000" dirty="0">
                <a:latin typeface="cmsy10"/>
              </a:rPr>
              <a:t> </a:t>
            </a:r>
            <a:r>
              <a:rPr lang="en-US" altLang="zh-CN" sz="2000" b="1" dirty="0"/>
              <a:t>then</a:t>
            </a:r>
            <a:r>
              <a:rPr lang="en-US" altLang="zh-CN" sz="2000" dirty="0"/>
              <a:t>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/>
              <a:t>b := </a:t>
            </a:r>
            <a:r>
              <a:rPr lang="en-US" altLang="zh-CN" sz="2000" dirty="0">
                <a:latin typeface="cmsy10"/>
                <a:sym typeface="Symbol"/>
              </a:rPr>
              <a:t></a:t>
            </a:r>
            <a:r>
              <a:rPr lang="en-US" altLang="zh-CN" sz="2000" dirty="0"/>
              <a:t>B/N</a:t>
            </a:r>
            <a:r>
              <a:rPr lang="en-US" altLang="zh-CN" sz="2000" dirty="0">
                <a:latin typeface="cmsy10"/>
                <a:sym typeface="Symbol"/>
              </a:rPr>
              <a:t></a:t>
            </a:r>
            <a:endParaRPr lang="en-US" altLang="zh-CN" sz="20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75731" y="4498425"/>
            <a:ext cx="42631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/>
              <a:t>3.   Find placement of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 err="1"/>
              <a:t>bx</a:t>
            </a:r>
            <a:r>
              <a:rPr lang="en-US" altLang="zh-CN" sz="2000" dirty="0" err="1">
                <a:latin typeface="cmmi10"/>
                <a:sym typeface="Symbol"/>
              </a:rPr>
              <a:t></a:t>
            </a:r>
            <a:r>
              <a:rPr lang="en-US" altLang="zh-CN" sz="2000" dirty="0" err="1"/>
              <a:t>t</a:t>
            </a:r>
            <a:r>
              <a:rPr lang="en-US" altLang="zh-CN" sz="2000" dirty="0"/>
              <a:t> block</a:t>
            </a:r>
          </a:p>
          <a:p>
            <a:pPr marL="539496" indent="-457200"/>
            <a:r>
              <a:rPr lang="en-US" altLang="zh-CN" sz="2000" dirty="0"/>
              <a:t>that </a:t>
            </a:r>
            <a:r>
              <a:rPr lang="en-US" altLang="zh-CN" sz="2000" dirty="0">
                <a:solidFill>
                  <a:srgbClr val="FF0000"/>
                </a:solidFill>
              </a:rPr>
              <a:t>minimizes finishing time </a:t>
            </a:r>
            <a:r>
              <a:rPr lang="en-US" altLang="zh-CN" sz="2000" dirty="0"/>
              <a:t>and does</a:t>
            </a:r>
          </a:p>
          <a:p>
            <a:pPr marL="539496" indent="-457200"/>
            <a:r>
              <a:rPr lang="en-US" altLang="zh-CN" sz="2000" dirty="0"/>
              <a:t>not overlap with any other 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7502" y="5594254"/>
            <a:ext cx="426318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/>
              <a:t>4.   </a:t>
            </a:r>
            <a:r>
              <a:rPr lang="en-US" altLang="zh-CN" sz="2000" b="1" dirty="0"/>
              <a:t>If</a:t>
            </a:r>
            <a:r>
              <a:rPr lang="en-US" altLang="zh-CN" sz="2000" dirty="0"/>
              <a:t> no such block can be placed due</a:t>
            </a:r>
          </a:p>
          <a:p>
            <a:pPr marL="539496" indent="-457200"/>
            <a:r>
              <a:rPr lang="en-US" altLang="zh-CN" sz="2000" dirty="0"/>
              <a:t>prohibited bands </a:t>
            </a:r>
            <a:r>
              <a:rPr lang="en-US" altLang="zh-CN" sz="2000" b="1" dirty="0">
                <a:sym typeface="Wingdings" pitchFamily="2" charset="2"/>
              </a:rPr>
              <a:t>then</a:t>
            </a:r>
            <a:r>
              <a:rPr lang="en-US" altLang="zh-CN" sz="2000" dirty="0">
                <a:sym typeface="Wingdings" pitchFamily="2" charset="2"/>
              </a:rPr>
              <a:t>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>
                <a:sym typeface="Wingdings" pitchFamily="2" charset="2"/>
              </a:rPr>
              <a:t>b := </a:t>
            </a:r>
            <a:r>
              <a:rPr lang="en-US" altLang="zh-CN" sz="2000" dirty="0">
                <a:latin typeface="cmmi10"/>
                <a:sym typeface="Symbol"/>
              </a:rPr>
              <a:t></a:t>
            </a:r>
            <a:r>
              <a:rPr lang="en-US" altLang="zh-CN" sz="2000" dirty="0">
                <a:sym typeface="Wingdings" pitchFamily="2" charset="2"/>
              </a:rPr>
              <a:t>b/2</a:t>
            </a:r>
            <a:endParaRPr lang="en-US" altLang="zh-CN" sz="2000" dirty="0"/>
          </a:p>
        </p:txBody>
      </p:sp>
      <p:grpSp>
        <p:nvGrpSpPr>
          <p:cNvPr id="2" name="Group 49"/>
          <p:cNvGrpSpPr/>
          <p:nvPr/>
        </p:nvGrpSpPr>
        <p:grpSpPr>
          <a:xfrm>
            <a:off x="174172" y="3324225"/>
            <a:ext cx="323331" cy="2626636"/>
            <a:chOff x="174172" y="3324225"/>
            <a:chExt cx="323331" cy="2626636"/>
          </a:xfrm>
        </p:grpSpPr>
        <p:cxnSp>
          <p:nvCxnSpPr>
            <p:cNvPr id="22" name="Straight Connector 21"/>
            <p:cNvCxnSpPr>
              <a:stCxn id="19" idx="1"/>
            </p:cNvCxnSpPr>
            <p:nvPr/>
          </p:nvCxnSpPr>
          <p:spPr>
            <a:xfrm rot="10800000" flipV="1">
              <a:off x="174172" y="5948197"/>
              <a:ext cx="323331" cy="26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-1123722" y="4636639"/>
              <a:ext cx="2626636" cy="18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9" idx="1"/>
            </p:cNvCxnSpPr>
            <p:nvPr/>
          </p:nvCxnSpPr>
          <p:spPr>
            <a:xfrm>
              <a:off x="190500" y="3328988"/>
              <a:ext cx="292489" cy="8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4276612" y="5497181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3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4276612" y="5490831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297488" y="5866048"/>
            <a:ext cx="944562" cy="31591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658531" y="4999500"/>
            <a:ext cx="838200" cy="312737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5014006" y="5596400"/>
            <a:ext cx="1751012" cy="2270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560231" y="5826587"/>
            <a:ext cx="804862" cy="29368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7657193" y="5588462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0" name="Rectangle 55"/>
          <p:cNvSpPr>
            <a:spLocks noChangeArrowheads="1"/>
          </p:cNvSpPr>
          <p:nvPr/>
        </p:nvSpPr>
        <p:spPr bwMode="auto">
          <a:xfrm>
            <a:off x="5001306" y="5313825"/>
            <a:ext cx="3787775" cy="873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1" name="Rectangle 56"/>
          <p:cNvSpPr>
            <a:spLocks noChangeArrowheads="1"/>
          </p:cNvSpPr>
          <p:nvPr/>
        </p:nvSpPr>
        <p:spPr bwMode="auto">
          <a:xfrm>
            <a:off x="6533243" y="5136025"/>
            <a:ext cx="1222375" cy="698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392636" y="5881923"/>
            <a:ext cx="776288" cy="28416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8135938" y="5823640"/>
            <a:ext cx="760412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cxnSp>
        <p:nvCxnSpPr>
          <p:cNvPr id="46" name="Straight Arrow Connector 9"/>
          <p:cNvCxnSpPr>
            <a:cxnSpLocks noChangeShapeType="1"/>
          </p:cNvCxnSpPr>
          <p:nvPr/>
        </p:nvCxnSpPr>
        <p:spPr bwMode="auto">
          <a:xfrm flipV="1">
            <a:off x="4996770" y="6197601"/>
            <a:ext cx="4147230" cy="133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5555115" y="2837541"/>
            <a:ext cx="758599" cy="849086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646058" y="3715657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endParaRPr lang="en-US" baseline="-25000" dirty="0">
              <a:latin typeface="Gill Sans M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14343" y="3360056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cmmi10"/>
                <a:sym typeface="Symbol"/>
              </a:rPr>
              <a:t></a:t>
            </a:r>
            <a:r>
              <a:rPr lang="en-US" dirty="0">
                <a:latin typeface="Gill Sans MT"/>
              </a:rPr>
              <a:t>b=</a:t>
            </a:r>
            <a:r>
              <a:rPr lang="en-US" dirty="0">
                <a:latin typeface="cmsy10"/>
                <a:sym typeface="Symbol"/>
              </a:rPr>
              <a:t></a:t>
            </a:r>
            <a:r>
              <a:rPr lang="en-US" dirty="0">
                <a:latin typeface="Gill Sans MT"/>
              </a:rPr>
              <a:t>B/N</a:t>
            </a:r>
            <a:r>
              <a:rPr lang="en-US" dirty="0">
                <a:latin typeface="cmsy10"/>
                <a:sym typeface="Symbol"/>
              </a:rPr>
              <a:t></a:t>
            </a:r>
            <a:endParaRPr lang="en-US" dirty="0">
              <a:latin typeface="cmsy10"/>
            </a:endParaRPr>
          </a:p>
        </p:txBody>
      </p:sp>
      <p:sp>
        <p:nvSpPr>
          <p:cNvPr id="55" name="Multiply 54"/>
          <p:cNvSpPr/>
          <p:nvPr/>
        </p:nvSpPr>
        <p:spPr>
          <a:xfrm>
            <a:off x="5036456" y="2460171"/>
            <a:ext cx="1785258" cy="1596572"/>
          </a:xfrm>
          <a:prstGeom prst="mathMultiply">
            <a:avLst>
              <a:gd name="adj1" fmla="val 1102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6926715" y="3352798"/>
            <a:ext cx="758599" cy="37011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032172" y="378097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endParaRPr lang="en-US" baseline="-25000" dirty="0">
              <a:latin typeface="Gill Sans M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050972" y="306251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cmmi10"/>
                <a:sym typeface="Symbol"/>
              </a:rPr>
              <a:t></a:t>
            </a:r>
            <a:r>
              <a:rPr lang="en-US" dirty="0">
                <a:latin typeface="Gill Sans MT"/>
              </a:rPr>
              <a:t>b</a:t>
            </a:r>
            <a:endParaRPr lang="en-US" dirty="0">
              <a:latin typeface="cmsy1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5047116" y="4898571"/>
            <a:ext cx="758599" cy="37011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3.4104E-6 L 0.31667 3.4104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3.4104E-6 L 0.19757 0.079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54" grpId="0"/>
      <p:bldP spid="54" grpId="1"/>
      <p:bldP spid="55" grpId="0" animBg="1"/>
      <p:bldP spid="56" grpId="0" animBg="1"/>
      <p:bldP spid="56" grpId="1" animBg="1"/>
      <p:bldP spid="57" grpId="0"/>
      <p:bldP spid="57" grpId="1"/>
      <p:bldP spid="59" grpId="0" animBg="1"/>
      <p:bldP spid="59" grpId="1" animBg="1"/>
      <p:bldP spid="59" grpId="2" animBg="1"/>
      <p:bldP spid="59" grpId="3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solidFill>
                  <a:srgbClr val="0033CC"/>
                </a:solidFill>
                <a:ea typeface="+mj-ea"/>
              </a:rPr>
              <a:t>Example</a:t>
            </a:r>
          </a:p>
        </p:txBody>
      </p:sp>
      <p:cxnSp>
        <p:nvCxnSpPr>
          <p:cNvPr id="27652" name="Straight Arrow Connector 5"/>
          <p:cNvCxnSpPr>
            <a:cxnSpLocks noChangeShapeType="1"/>
          </p:cNvCxnSpPr>
          <p:nvPr/>
        </p:nvCxnSpPr>
        <p:spPr bwMode="auto">
          <a:xfrm>
            <a:off x="2015198" y="5764237"/>
            <a:ext cx="6324600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53" name="Straight Arrow Connector 10"/>
          <p:cNvCxnSpPr>
            <a:cxnSpLocks noChangeShapeType="1"/>
          </p:cNvCxnSpPr>
          <p:nvPr/>
        </p:nvCxnSpPr>
        <p:spPr bwMode="auto">
          <a:xfrm rot="-5400000">
            <a:off x="642011" y="4316437"/>
            <a:ext cx="2897188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2319998" y="4545037"/>
            <a:ext cx="16764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1 (N=1)</a:t>
            </a:r>
          </a:p>
        </p:txBody>
      </p:sp>
      <p:sp>
        <p:nvSpPr>
          <p:cNvPr id="27655" name="Rectangle 12"/>
          <p:cNvSpPr>
            <a:spLocks noChangeArrowheads="1"/>
          </p:cNvSpPr>
          <p:nvPr/>
        </p:nvSpPr>
        <p:spPr bwMode="auto">
          <a:xfrm>
            <a:off x="2548598" y="3325837"/>
            <a:ext cx="17526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2(N=2)</a:t>
            </a:r>
          </a:p>
        </p:txBody>
      </p:sp>
      <p:sp>
        <p:nvSpPr>
          <p:cNvPr id="27656" name="Rectangle 13"/>
          <p:cNvSpPr>
            <a:spLocks noChangeArrowheads="1"/>
          </p:cNvSpPr>
          <p:nvPr/>
        </p:nvSpPr>
        <p:spPr bwMode="auto">
          <a:xfrm>
            <a:off x="3996398" y="4545037"/>
            <a:ext cx="16002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3 (N=3)</a:t>
            </a:r>
          </a:p>
        </p:txBody>
      </p:sp>
      <p:sp>
        <p:nvSpPr>
          <p:cNvPr id="27657" name="Rectangle 14"/>
          <p:cNvSpPr>
            <a:spLocks noChangeArrowheads="1"/>
          </p:cNvSpPr>
          <p:nvPr/>
        </p:nvSpPr>
        <p:spPr bwMode="auto">
          <a:xfrm>
            <a:off x="2091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1</a:t>
            </a:r>
          </a:p>
        </p:txBody>
      </p:sp>
      <p:sp>
        <p:nvSpPr>
          <p:cNvPr id="27658" name="Rectangle 15"/>
          <p:cNvSpPr>
            <a:spLocks noChangeArrowheads="1"/>
          </p:cNvSpPr>
          <p:nvPr/>
        </p:nvSpPr>
        <p:spPr bwMode="auto">
          <a:xfrm>
            <a:off x="23199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2</a:t>
            </a:r>
          </a:p>
        </p:txBody>
      </p:sp>
      <p:sp>
        <p:nvSpPr>
          <p:cNvPr id="27659" name="Rectangle 16"/>
          <p:cNvSpPr>
            <a:spLocks noChangeArrowheads="1"/>
          </p:cNvSpPr>
          <p:nvPr/>
        </p:nvSpPr>
        <p:spPr bwMode="auto">
          <a:xfrm>
            <a:off x="2548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3</a:t>
            </a:r>
          </a:p>
        </p:txBody>
      </p:sp>
      <p:sp>
        <p:nvSpPr>
          <p:cNvPr id="27660" name="Rectangle 17"/>
          <p:cNvSpPr>
            <a:spLocks noChangeArrowheads="1"/>
          </p:cNvSpPr>
          <p:nvPr/>
        </p:nvSpPr>
        <p:spPr bwMode="auto">
          <a:xfrm>
            <a:off x="27771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4</a:t>
            </a:r>
          </a:p>
        </p:txBody>
      </p:sp>
      <p:sp>
        <p:nvSpPr>
          <p:cNvPr id="27661" name="Rectangle 18"/>
          <p:cNvSpPr>
            <a:spLocks noChangeArrowheads="1"/>
          </p:cNvSpPr>
          <p:nvPr/>
        </p:nvSpPr>
        <p:spPr bwMode="auto">
          <a:xfrm>
            <a:off x="30057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5</a:t>
            </a:r>
          </a:p>
        </p:txBody>
      </p:sp>
      <p:sp>
        <p:nvSpPr>
          <p:cNvPr id="27662" name="Rectangle 19"/>
          <p:cNvSpPr>
            <a:spLocks noChangeArrowheads="1"/>
          </p:cNvSpPr>
          <p:nvPr/>
        </p:nvSpPr>
        <p:spPr bwMode="auto">
          <a:xfrm>
            <a:off x="3234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6</a:t>
            </a:r>
          </a:p>
        </p:txBody>
      </p:sp>
      <p:sp>
        <p:nvSpPr>
          <p:cNvPr id="27663" name="Rectangle 22"/>
          <p:cNvSpPr>
            <a:spLocks noChangeArrowheads="1"/>
          </p:cNvSpPr>
          <p:nvPr/>
        </p:nvSpPr>
        <p:spPr bwMode="auto">
          <a:xfrm>
            <a:off x="4301198" y="39354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5(N=5)</a:t>
            </a:r>
          </a:p>
        </p:txBody>
      </p:sp>
      <p:sp>
        <p:nvSpPr>
          <p:cNvPr id="27664" name="Rectangle 23"/>
          <p:cNvSpPr>
            <a:spLocks noChangeArrowheads="1"/>
          </p:cNvSpPr>
          <p:nvPr/>
        </p:nvSpPr>
        <p:spPr bwMode="auto">
          <a:xfrm>
            <a:off x="4301198" y="33258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4 (N=4)</a:t>
            </a:r>
          </a:p>
        </p:txBody>
      </p:sp>
      <p:sp>
        <p:nvSpPr>
          <p:cNvPr id="27665" name="TextBox 25"/>
          <p:cNvSpPr txBox="1">
            <a:spLocks noChangeArrowheads="1"/>
          </p:cNvSpPr>
          <p:nvPr/>
        </p:nvSpPr>
        <p:spPr bwMode="auto">
          <a:xfrm>
            <a:off x="1251611" y="4164037"/>
            <a:ext cx="915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800"/>
              <a:t>40MHz</a:t>
            </a:r>
          </a:p>
        </p:txBody>
      </p:sp>
      <p:sp>
        <p:nvSpPr>
          <p:cNvPr id="27666" name="TextBox 28"/>
          <p:cNvSpPr txBox="1">
            <a:spLocks noChangeArrowheads="1"/>
          </p:cNvSpPr>
          <p:nvPr/>
        </p:nvSpPr>
        <p:spPr bwMode="auto">
          <a:xfrm>
            <a:off x="1226211" y="2955950"/>
            <a:ext cx="9413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/>
              <a:t>80MHz</a:t>
            </a:r>
          </a:p>
        </p:txBody>
      </p:sp>
      <p:sp>
        <p:nvSpPr>
          <p:cNvPr id="27667" name="Rectangle 26"/>
          <p:cNvSpPr>
            <a:spLocks noChangeArrowheads="1"/>
          </p:cNvSpPr>
          <p:nvPr/>
        </p:nvSpPr>
        <p:spPr bwMode="auto">
          <a:xfrm>
            <a:off x="34629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7</a:t>
            </a:r>
          </a:p>
        </p:txBody>
      </p:sp>
      <p:sp>
        <p:nvSpPr>
          <p:cNvPr id="27668" name="Rectangle 27"/>
          <p:cNvSpPr>
            <a:spLocks noChangeArrowheads="1"/>
          </p:cNvSpPr>
          <p:nvPr/>
        </p:nvSpPr>
        <p:spPr bwMode="auto">
          <a:xfrm>
            <a:off x="3691598" y="5764237"/>
            <a:ext cx="304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8</a:t>
            </a:r>
          </a:p>
        </p:txBody>
      </p:sp>
      <p:sp>
        <p:nvSpPr>
          <p:cNvPr id="27669" name="Rectangle 29"/>
          <p:cNvSpPr>
            <a:spLocks noChangeArrowheads="1"/>
          </p:cNvSpPr>
          <p:nvPr/>
        </p:nvSpPr>
        <p:spPr bwMode="auto">
          <a:xfrm>
            <a:off x="5596598" y="51546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6 (N=6)</a:t>
            </a:r>
          </a:p>
        </p:txBody>
      </p:sp>
      <p:sp>
        <p:nvSpPr>
          <p:cNvPr id="27670" name="Rectangle 30"/>
          <p:cNvSpPr>
            <a:spLocks noChangeArrowheads="1"/>
          </p:cNvSpPr>
          <p:nvPr/>
        </p:nvSpPr>
        <p:spPr bwMode="auto">
          <a:xfrm>
            <a:off x="5596598" y="45450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7(N=7)</a:t>
            </a:r>
          </a:p>
        </p:txBody>
      </p:sp>
      <p:sp>
        <p:nvSpPr>
          <p:cNvPr id="27671" name="Rectangle 32"/>
          <p:cNvSpPr>
            <a:spLocks noChangeArrowheads="1"/>
          </p:cNvSpPr>
          <p:nvPr/>
        </p:nvSpPr>
        <p:spPr bwMode="auto">
          <a:xfrm>
            <a:off x="6129998" y="33258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8 (N=8)</a:t>
            </a:r>
          </a:p>
        </p:txBody>
      </p:sp>
      <p:sp>
        <p:nvSpPr>
          <p:cNvPr id="27672" name="Rectangle 33"/>
          <p:cNvSpPr>
            <a:spLocks noChangeArrowheads="1"/>
          </p:cNvSpPr>
          <p:nvPr/>
        </p:nvSpPr>
        <p:spPr bwMode="auto">
          <a:xfrm>
            <a:off x="6129998" y="36306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2 (N=8)</a:t>
            </a:r>
          </a:p>
        </p:txBody>
      </p:sp>
      <p:sp>
        <p:nvSpPr>
          <p:cNvPr id="27673" name="Rectangle 34"/>
          <p:cNvSpPr>
            <a:spLocks noChangeArrowheads="1"/>
          </p:cNvSpPr>
          <p:nvPr/>
        </p:nvSpPr>
        <p:spPr bwMode="auto">
          <a:xfrm>
            <a:off x="6129998" y="39354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1 (N=8)</a:t>
            </a:r>
          </a:p>
        </p:txBody>
      </p:sp>
      <p:sp>
        <p:nvSpPr>
          <p:cNvPr id="27674" name="Rectangle 35"/>
          <p:cNvSpPr>
            <a:spLocks noChangeArrowheads="1"/>
          </p:cNvSpPr>
          <p:nvPr/>
        </p:nvSpPr>
        <p:spPr bwMode="auto">
          <a:xfrm>
            <a:off x="6129998" y="42402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 sz="1800"/>
              <a:t>3 (N=8)</a:t>
            </a:r>
          </a:p>
        </p:txBody>
      </p:sp>
      <p:sp>
        <p:nvSpPr>
          <p:cNvPr id="27675" name="Rectangle 36"/>
          <p:cNvSpPr>
            <a:spLocks noChangeArrowheads="1"/>
          </p:cNvSpPr>
          <p:nvPr/>
        </p:nvSpPr>
        <p:spPr bwMode="auto">
          <a:xfrm>
            <a:off x="4377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2</a:t>
            </a:r>
          </a:p>
        </p:txBody>
      </p:sp>
      <p:sp>
        <p:nvSpPr>
          <p:cNvPr id="27676" name="Rectangle 37"/>
          <p:cNvSpPr>
            <a:spLocks noChangeArrowheads="1"/>
          </p:cNvSpPr>
          <p:nvPr/>
        </p:nvSpPr>
        <p:spPr bwMode="auto">
          <a:xfrm>
            <a:off x="4072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1</a:t>
            </a: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auto">
          <a:xfrm>
            <a:off x="609600" y="1343465"/>
            <a:ext cx="8360229" cy="949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Number of valid  reservations in NAM </a:t>
            </a:r>
            <a:r>
              <a:rPr lang="en-US" sz="2400" kern="0" dirty="0">
                <a:latin typeface="+mn-lt"/>
                <a:ea typeface="+mn-ea"/>
                <a:sym typeface="Wingdings" pitchFamily="2" charset="2"/>
              </a:rPr>
              <a:t> estimate for N</a:t>
            </a:r>
            <a:endParaRPr lang="en-US" sz="2400" kern="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400" kern="0" dirty="0">
                <a:latin typeface="+mn-lt"/>
                <a:ea typeface="+mn-ea"/>
              </a:rPr>
              <a:t>	</a:t>
            </a:r>
            <a:r>
              <a:rPr lang="en-US" sz="2400" kern="0" dirty="0">
                <a:latin typeface="+mn-lt"/>
                <a:ea typeface="+mn-ea"/>
                <a:sym typeface="Wingdings" pitchFamily="2" charset="2"/>
              </a:rPr>
              <a:t>Case study: 8 backlogged single-hop flows </a:t>
            </a:r>
            <a:endParaRPr lang="en-US" sz="2400" kern="0" dirty="0">
              <a:latin typeface="+mn-lt"/>
              <a:ea typeface="+mn-ea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5596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 sz="1800"/>
              <a:t>3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882598" y="5764237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/>
              <a:t>Time </a:t>
            </a:r>
          </a:p>
        </p:txBody>
      </p:sp>
      <p:sp>
        <p:nvSpPr>
          <p:cNvPr id="35" name="Right Brace 34"/>
          <p:cNvSpPr/>
          <p:nvPr/>
        </p:nvSpPr>
        <p:spPr>
          <a:xfrm rot="16200000">
            <a:off x="3291843" y="2222692"/>
            <a:ext cx="267284" cy="1758465"/>
          </a:xfrm>
          <a:prstGeom prst="rightBrace">
            <a:avLst>
              <a:gd name="adj1" fmla="val 19444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165231" y="2672862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endParaRPr lang="en-US" baseline="-25000" dirty="0">
              <a:latin typeface="Gill Sans MT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  <p:bldP spid="27662" grpId="0" animBg="1"/>
      <p:bldP spid="27663" grpId="0" animBg="1"/>
      <p:bldP spid="27664" grpId="0" animBg="1"/>
      <p:bldP spid="27667" grpId="0" animBg="1"/>
      <p:bldP spid="27668" grpId="0" animBg="1"/>
      <p:bldP spid="27669" grpId="0" animBg="1"/>
      <p:bldP spid="27670" grpId="0" animBg="1"/>
      <p:bldP spid="27671" grpId="0" animBg="1"/>
      <p:bldP spid="27672" grpId="0" animBg="1"/>
      <p:bldP spid="27673" grpId="0" animBg="1"/>
      <p:bldP spid="27674" grpId="0" animBg="1"/>
      <p:bldP spid="27674" grpId="1" animBg="1"/>
      <p:bldP spid="27675" grpId="0" animBg="1"/>
      <p:bldP spid="27676" grpId="0" animBg="1"/>
      <p:bldP spid="33" grpId="0" animBg="1"/>
      <p:bldP spid="33" grpId="1" animBg="1"/>
      <p:bldP spid="35" grpId="0" animBg="1"/>
      <p:bldP spid="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B-SMART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How to select an ideal </a:t>
            </a:r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r>
              <a:rPr lang="en-US" dirty="0"/>
              <a:t>…?</a:t>
            </a:r>
          </a:p>
          <a:p>
            <a:r>
              <a:rPr lang="en-US" dirty="0"/>
              <a:t>Let </a:t>
            </a:r>
            <a:r>
              <a:rPr lang="en-US" dirty="0">
                <a:latin typeface="cmmi10"/>
                <a:sym typeface="Symbol"/>
              </a:rPr>
              <a:t></a:t>
            </a:r>
            <a:r>
              <a:rPr lang="en-US" dirty="0"/>
              <a:t> be maximum number of disjoint channels</a:t>
            </a:r>
          </a:p>
          <a:p>
            <a:pPr>
              <a:buNone/>
            </a:pPr>
            <a:r>
              <a:rPr lang="en-US" dirty="0"/>
              <a:t>	(with minimal channel-width)</a:t>
            </a:r>
          </a:p>
          <a:p>
            <a:r>
              <a:rPr lang="en-US" dirty="0"/>
              <a:t>We define </a:t>
            </a:r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r>
              <a:rPr lang="en-US" dirty="0"/>
              <a:t>:= </a:t>
            </a:r>
            <a:r>
              <a:rPr lang="en-US" dirty="0">
                <a:latin typeface="cmmi10"/>
                <a:sym typeface="Symbol"/>
              </a:rPr>
              <a:t></a:t>
            </a:r>
            <a:r>
              <a:rPr lang="en-US" altLang="zh-CN" dirty="0">
                <a:latin typeface="cmmi10"/>
                <a:sym typeface="Symbol"/>
              </a:rPr>
              <a:t></a:t>
            </a:r>
            <a:r>
              <a:rPr lang="en-US" dirty="0">
                <a:latin typeface="Gill Sans MT"/>
              </a:rPr>
              <a:t>T</a:t>
            </a:r>
            <a:r>
              <a:rPr lang="en-US" baseline="-25000" dirty="0">
                <a:latin typeface="Gill Sans MT"/>
              </a:rPr>
              <a:t>0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estimate 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 by </a:t>
            </a:r>
            <a:r>
              <a:rPr lang="en-US" dirty="0">
                <a:solidFill>
                  <a:srgbClr val="FF0000"/>
                </a:solidFill>
              </a:rPr>
              <a:t>#reservations in NAM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>
                <a:sym typeface="Wingdings" pitchFamily="2" charset="2"/>
              </a:rPr>
              <a:t> based on up-to-date information  adaptive!</a:t>
            </a:r>
            <a:endParaRPr lang="en-US" dirty="0"/>
          </a:p>
          <a:p>
            <a:r>
              <a:rPr lang="en-US" dirty="0"/>
              <a:t>We can also handle </a:t>
            </a:r>
            <a:r>
              <a:rPr lang="en-US" dirty="0">
                <a:solidFill>
                  <a:srgbClr val="FF0000"/>
                </a:solidFill>
              </a:rPr>
              <a:t>flows with different demands</a:t>
            </a:r>
          </a:p>
          <a:p>
            <a:pPr>
              <a:buNone/>
            </a:pPr>
            <a:r>
              <a:rPr lang="en-US" dirty="0"/>
              <a:t>	(only add queue length to RTS, CTS packets!)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83348" y="2152356"/>
            <a:ext cx="3277772" cy="9988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Gill Sans MT"/>
              </a:rPr>
              <a:t>T</a:t>
            </a:r>
            <a:r>
              <a:rPr lang="en-US" sz="2000" baseline="-25000" dirty="0">
                <a:latin typeface="Gill Sans MT"/>
              </a:rPr>
              <a:t>O</a:t>
            </a:r>
            <a:r>
              <a:rPr lang="en-US" sz="2000" dirty="0"/>
              <a:t>:    Average time spent on one successful handshake on control channel </a:t>
            </a: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rot="10800000" flipV="1">
            <a:off x="4839288" y="2651758"/>
            <a:ext cx="844060" cy="1055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13"/>
          <p:cNvGrpSpPr/>
          <p:nvPr/>
        </p:nvGrpSpPr>
        <p:grpSpPr>
          <a:xfrm>
            <a:off x="1266092" y="3261360"/>
            <a:ext cx="7622346" cy="940188"/>
            <a:chOff x="1770186" y="3725594"/>
            <a:chExt cx="7047914" cy="940188"/>
          </a:xfrm>
        </p:grpSpPr>
        <p:sp>
          <p:nvSpPr>
            <p:cNvPr id="8" name="Rounded Rectangle 7"/>
            <p:cNvSpPr/>
            <p:nvPr/>
          </p:nvSpPr>
          <p:spPr>
            <a:xfrm>
              <a:off x="1770186" y="3770141"/>
              <a:ext cx="3199852" cy="84171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Gill Sans MT"/>
                </a:rPr>
                <a:t>Prevents control channel</a:t>
              </a:r>
            </a:p>
            <a:p>
              <a:pPr algn="ctr"/>
              <a:r>
                <a:rPr lang="en-US" sz="2000" dirty="0">
                  <a:latin typeface="Gill Sans MT"/>
                </a:rPr>
                <a:t>from becoming a bottleneck!</a:t>
              </a:r>
              <a:endParaRPr lang="en-US" sz="20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655212" y="3725594"/>
              <a:ext cx="3162888" cy="94018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Gill Sans MT"/>
                </a:rPr>
                <a:t>Nodes return to control </a:t>
              </a:r>
            </a:p>
            <a:p>
              <a:pPr algn="ctr"/>
              <a:r>
                <a:rPr lang="en-US" sz="2000" dirty="0">
                  <a:latin typeface="Gill Sans MT"/>
                </a:rPr>
                <a:t>channel slower than </a:t>
              </a:r>
            </a:p>
            <a:p>
              <a:pPr algn="ctr"/>
              <a:r>
                <a:rPr lang="en-US" sz="2000" dirty="0">
                  <a:latin typeface="Gill Sans MT"/>
                </a:rPr>
                <a:t>handshakes are completed</a:t>
              </a:r>
              <a:endParaRPr lang="en-US" sz="2000" dirty="0"/>
            </a:p>
          </p:txBody>
        </p:sp>
        <p:sp>
          <p:nvSpPr>
            <p:cNvPr id="13" name="Down Arrow 12"/>
            <p:cNvSpPr/>
            <p:nvPr/>
          </p:nvSpPr>
          <p:spPr>
            <a:xfrm rot="5400000">
              <a:off x="5065766" y="3726993"/>
              <a:ext cx="436099" cy="93973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Down Arrow 9"/>
          <p:cNvSpPr/>
          <p:nvPr/>
        </p:nvSpPr>
        <p:spPr>
          <a:xfrm>
            <a:off x="7835704" y="2827605"/>
            <a:ext cx="436099" cy="5205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FCC approved NPRM in 2004 to allow unlicensed devices to use unoccupied TV bands</a:t>
            </a:r>
          </a:p>
          <a:p>
            <a:pPr lvl="1"/>
            <a:r>
              <a:rPr lang="en-US" sz="2400" dirty="0"/>
              <a:t>Rule still pending</a:t>
            </a:r>
          </a:p>
          <a:p>
            <a:pPr lvl="1"/>
            <a:endParaRPr lang="en-US" sz="2400" dirty="0"/>
          </a:p>
          <a:p>
            <a:r>
              <a:rPr lang="en-US" sz="2800" dirty="0"/>
              <a:t>Mainly looking at frequencies from 512 to 698 MHz</a:t>
            </a:r>
          </a:p>
          <a:p>
            <a:pPr lvl="1"/>
            <a:r>
              <a:rPr lang="en-US" sz="2400" dirty="0"/>
              <a:t>Except channel 37</a:t>
            </a:r>
          </a:p>
          <a:p>
            <a:pPr lvl="1"/>
            <a:endParaRPr lang="en-US" sz="2400" dirty="0"/>
          </a:p>
          <a:p>
            <a:r>
              <a:rPr lang="en-US" sz="2800" dirty="0"/>
              <a:t>Requires </a:t>
            </a:r>
            <a:r>
              <a:rPr lang="en-US" sz="2800" i="1" dirty="0"/>
              <a:t>smart radio </a:t>
            </a:r>
            <a:r>
              <a:rPr lang="en-US" sz="2800" dirty="0"/>
              <a:t>technology </a:t>
            </a:r>
          </a:p>
          <a:p>
            <a:pPr lvl="1"/>
            <a:r>
              <a:rPr lang="en-US" sz="2400" dirty="0"/>
              <a:t>Spectrum aware, not interfere with TV transmissions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4000" dirty="0">
                <a:solidFill>
                  <a:srgbClr val="0033CC"/>
                </a:solidFill>
              </a:rPr>
              <a:t>Performance Analysis</a:t>
            </a:r>
            <a:endParaRPr lang="en-US" altLang="zh-CN" sz="4000" dirty="0">
              <a:solidFill>
                <a:srgbClr val="0033CC"/>
              </a:solidFill>
              <a:ea typeface="+mj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Markov-based performance model </a:t>
            </a:r>
            <a:r>
              <a:rPr lang="en-US" altLang="zh-CN" dirty="0"/>
              <a:t>for CMAC/B-SMART</a:t>
            </a:r>
          </a:p>
          <a:p>
            <a:pPr lvl="1"/>
            <a:r>
              <a:rPr lang="en-US" altLang="zh-CN" dirty="0"/>
              <a:t>Captures randomized back-off on control channel </a:t>
            </a:r>
          </a:p>
          <a:p>
            <a:pPr lvl="1"/>
            <a:r>
              <a:rPr lang="en-US" altLang="zh-CN" dirty="0"/>
              <a:t>B-SMART spectrum allocation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We derive </a:t>
            </a:r>
            <a:r>
              <a:rPr lang="en-US" altLang="zh-CN" dirty="0">
                <a:solidFill>
                  <a:srgbClr val="FF0000"/>
                </a:solidFill>
              </a:rPr>
              <a:t>saturation throughput </a:t>
            </a:r>
            <a:r>
              <a:rPr lang="en-US" altLang="zh-CN" dirty="0"/>
              <a:t>for various parameters</a:t>
            </a:r>
          </a:p>
          <a:p>
            <a:pPr lvl="1"/>
            <a:r>
              <a:rPr lang="en-US" altLang="zh-CN" dirty="0"/>
              <a:t>Does the control channel become a bottleneck…?</a:t>
            </a:r>
          </a:p>
          <a:p>
            <a:pPr lvl="1"/>
            <a:r>
              <a:rPr lang="en-US" altLang="zh-CN" dirty="0"/>
              <a:t>If so, at what number of users…? </a:t>
            </a:r>
          </a:p>
          <a:p>
            <a:pPr lvl="1"/>
            <a:r>
              <a:rPr lang="en-US" altLang="zh-CN" dirty="0"/>
              <a:t>Impact of </a:t>
            </a:r>
            <a:r>
              <a:rPr lang="en-US" altLang="zh-CN" dirty="0" err="1">
                <a:latin typeface="Gill Sans MT"/>
              </a:rPr>
              <a:t>T</a:t>
            </a:r>
            <a:r>
              <a:rPr lang="en-US" altLang="zh-CN" baseline="-25000" dirty="0" err="1">
                <a:latin typeface="Gill Sans MT"/>
              </a:rPr>
              <a:t>max</a:t>
            </a:r>
            <a:r>
              <a:rPr lang="en-US" altLang="zh-CN" baseline="-25000" dirty="0">
                <a:latin typeface="Gill Sans MT"/>
              </a:rPr>
              <a:t> </a:t>
            </a:r>
            <a:r>
              <a:rPr lang="en-US" altLang="zh-CN" dirty="0"/>
              <a:t>and other protocol parameters</a:t>
            </a:r>
          </a:p>
          <a:p>
            <a:pPr lvl="1"/>
            <a:endParaRPr lang="en-US" altLang="zh-CN" baseline="-25000" dirty="0">
              <a:latin typeface="Gill Sans MT"/>
            </a:endParaRPr>
          </a:p>
          <a:p>
            <a:pPr lvl="1"/>
            <a:endParaRPr lang="en-US" altLang="zh-CN" baseline="-25000" dirty="0">
              <a:latin typeface="Gill Sans MT"/>
            </a:endParaRPr>
          </a:p>
          <a:p>
            <a:pPr lvl="1"/>
            <a:endParaRPr lang="en-US" altLang="zh-CN" baseline="-25000" dirty="0">
              <a:latin typeface="Gill Sans MT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Analytical results closely match simulated results </a:t>
            </a:r>
          </a:p>
          <a:p>
            <a:pPr lvl="1" eaLnBrk="1" hangingPunct="1"/>
            <a:endParaRPr lang="zh-CN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69477" y="4876799"/>
            <a:ext cx="5641145" cy="4923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Provides strong validation for our choice of  </a:t>
            </a:r>
            <a:r>
              <a:rPr lang="en-US" b="1" dirty="0" err="1">
                <a:latin typeface="Gill Sans MT"/>
              </a:rPr>
              <a:t>T</a:t>
            </a:r>
            <a:r>
              <a:rPr lang="en-US" b="1" baseline="-25000" dirty="0" err="1">
                <a:latin typeface="Gill Sans MT"/>
              </a:rPr>
              <a:t>max</a:t>
            </a:r>
            <a:endParaRPr lang="en-US" b="1" baseline="-25000" dirty="0">
              <a:latin typeface="Gill Sans MT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914400" y="4904936"/>
            <a:ext cx="956603" cy="436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 rot="1266001">
            <a:off x="6768698" y="789427"/>
            <a:ext cx="2363372" cy="50643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In the paper only…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953065" y="4114800"/>
            <a:ext cx="5641145" cy="6072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Even for large number of flows, control channel can be prevented from becoming a bottleneck</a:t>
            </a:r>
            <a:endParaRPr lang="en-US" b="1" baseline="-25000" dirty="0">
              <a:latin typeface="Gill Sans MT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926123" y="4227341"/>
            <a:ext cx="956603" cy="436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>
                <a:solidFill>
                  <a:srgbClr val="0033CC"/>
                </a:solidFill>
                <a:ea typeface="+mj-ea"/>
              </a:rPr>
              <a:t>Simulation Results - Summary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Simulations in </a:t>
            </a:r>
            <a:r>
              <a:rPr lang="en-US" dirty="0" err="1"/>
              <a:t>QualNet</a:t>
            </a:r>
            <a:endParaRPr lang="en-US" dirty="0"/>
          </a:p>
          <a:p>
            <a:r>
              <a:rPr lang="en-US" dirty="0"/>
              <a:t>Various traffic patterns, mobility models, topologies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B-SMART in </a:t>
            </a:r>
            <a:r>
              <a:rPr lang="en-US" dirty="0">
                <a:solidFill>
                  <a:srgbClr val="FF0000"/>
                </a:solidFill>
              </a:rPr>
              <a:t>fragmented spectrum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When #flows small </a:t>
            </a:r>
            <a:r>
              <a:rPr lang="en-US" dirty="0">
                <a:sym typeface="Wingdings" pitchFamily="2" charset="2"/>
              </a:rPr>
              <a:t> t</a:t>
            </a:r>
            <a:r>
              <a:rPr lang="en-US" dirty="0"/>
              <a:t>otal throughput increases with #flows </a:t>
            </a:r>
          </a:p>
          <a:p>
            <a:pPr lvl="1"/>
            <a:r>
              <a:rPr lang="en-US" dirty="0"/>
              <a:t>When #flows large </a:t>
            </a:r>
            <a:r>
              <a:rPr lang="en-US" dirty="0">
                <a:sym typeface="Wingdings" pitchFamily="2" charset="2"/>
              </a:rPr>
              <a:t> total throughput degrades very slowly</a:t>
            </a:r>
          </a:p>
          <a:p>
            <a:endParaRPr lang="en-US" sz="2000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B-SMART with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various traffic patterns</a:t>
            </a:r>
            <a:r>
              <a:rPr lang="en-US" dirty="0">
                <a:sym typeface="Wingdings" pitchFamily="2" charset="2"/>
              </a:rPr>
              <a:t>:</a:t>
            </a:r>
          </a:p>
          <a:p>
            <a:pPr lvl="1"/>
            <a:r>
              <a:rPr lang="en-US" dirty="0">
                <a:sym typeface="Wingdings" pitchFamily="2" charset="2"/>
              </a:rPr>
              <a:t>Adapts very well to high and moderate load traffic patterns</a:t>
            </a:r>
          </a:p>
          <a:p>
            <a:pPr lvl="1"/>
            <a:r>
              <a:rPr lang="en-US" dirty="0">
                <a:sym typeface="Wingdings" pitchFamily="2" charset="2"/>
              </a:rPr>
              <a:t>With a large number of very low-load flows </a:t>
            </a:r>
          </a:p>
          <a:p>
            <a:pPr lvl="1">
              <a:buNone/>
            </a:pPr>
            <a:r>
              <a:rPr lang="en-US" dirty="0">
                <a:sym typeface="Wingdings" pitchFamily="2" charset="2"/>
              </a:rPr>
              <a:t>	 performance degrades  ( Control channel) </a:t>
            </a:r>
            <a:endParaRPr 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KNOWS in Mesh Networks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1752600" y="1676400"/>
          <a:ext cx="6781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09800" y="1447800"/>
            <a:ext cx="4400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Aggregate Throughput of Disjoint </a:t>
            </a:r>
            <a:r>
              <a:rPr lang="en-US" b="1" dirty="0" err="1"/>
              <a:t>UDP</a:t>
            </a:r>
            <a:r>
              <a:rPr lang="en-US" b="1" dirty="0"/>
              <a:t> flows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2667000"/>
            <a:ext cx="461665" cy="230219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/>
              <a:t>Throughput (Mbps)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943600"/>
            <a:ext cx="111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# of flows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124200" y="4800600"/>
            <a:ext cx="5029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b-SMART finds the best allocation!</a:t>
            </a:r>
          </a:p>
        </p:txBody>
      </p:sp>
      <p:sp>
        <p:nvSpPr>
          <p:cNvPr id="11" name="Rounded Rectangle 10"/>
          <p:cNvSpPr/>
          <p:nvPr/>
        </p:nvSpPr>
        <p:spPr>
          <a:xfrm rot="1266001">
            <a:off x="6466563" y="1262523"/>
            <a:ext cx="2499842" cy="50643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More in the paper…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78986"/>
            <a:ext cx="8552688" cy="5009271"/>
          </a:xfrm>
        </p:spPr>
        <p:txBody>
          <a:bodyPr>
            <a:normAutofit/>
          </a:bodyPr>
          <a:lstStyle/>
          <a:p>
            <a:r>
              <a:rPr lang="en-US" dirty="0">
                <a:cs typeface="Arial" pitchFamily="34" charset="0"/>
              </a:rPr>
              <a:t>Possible to build hardware that does not interfere with TV transmissions</a:t>
            </a:r>
          </a:p>
          <a:p>
            <a:endParaRPr lang="en-US" dirty="0">
              <a:cs typeface="Arial" pitchFamily="34" charset="0"/>
            </a:endParaRPr>
          </a:p>
          <a:p>
            <a:r>
              <a:rPr lang="en-US" dirty="0">
                <a:cs typeface="Arial" pitchFamily="34" charset="0"/>
                <a:sym typeface="Wingdings" pitchFamily="2" charset="2"/>
              </a:rPr>
              <a:t>CMAC uses control channel to coordinate among nodes</a:t>
            </a:r>
          </a:p>
          <a:p>
            <a:endParaRPr lang="en-US" dirty="0">
              <a:cs typeface="Arial" pitchFamily="34" charset="0"/>
              <a:sym typeface="Wingdings" pitchFamily="2" charset="2"/>
            </a:endParaRPr>
          </a:p>
          <a:p>
            <a:r>
              <a:rPr lang="en-US" dirty="0">
                <a:cs typeface="Arial" pitchFamily="34" charset="0"/>
                <a:sym typeface="Wingdings" pitchFamily="2" charset="2"/>
              </a:rPr>
              <a:t>B-SMART efficiently utilizes available spectrum by using variable channel widths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Future Work &amp; Open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cs typeface="Arial" pitchFamily="34" charset="0"/>
                <a:sym typeface="Wingdings" pitchFamily="2" charset="2"/>
              </a:rPr>
              <a:t>Integrate B-SMART into KNOWS </a:t>
            </a:r>
          </a:p>
          <a:p>
            <a:endParaRPr lang="en-US" dirty="0">
              <a:cs typeface="Arial" pitchFamily="34" charset="0"/>
              <a:sym typeface="Wingdings" pitchFamily="2" charset="2"/>
            </a:endParaRPr>
          </a:p>
          <a:p>
            <a:r>
              <a:rPr lang="en-US" dirty="0">
                <a:cs typeface="Arial" pitchFamily="34" charset="0"/>
                <a:sym typeface="Wingdings" pitchFamily="2" charset="2"/>
              </a:rPr>
              <a:t>Address control channel vulnerability </a:t>
            </a:r>
          </a:p>
          <a:p>
            <a:endParaRPr lang="en-US" dirty="0">
              <a:cs typeface="Arial" pitchFamily="34" charset="0"/>
              <a:sym typeface="Wingdings" pitchFamily="2" charset="2"/>
            </a:endParaRPr>
          </a:p>
          <a:p>
            <a:r>
              <a:rPr lang="en-US" dirty="0">
                <a:cs typeface="Arial" pitchFamily="34" charset="0"/>
                <a:sym typeface="Wingdings" pitchFamily="2" charset="2"/>
              </a:rPr>
              <a:t>Integrate signal propagation properties</a:t>
            </a:r>
            <a:r>
              <a:rPr lang="en-US" dirty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dirty="0">
                <a:cs typeface="Arial" pitchFamily="34" charset="0"/>
                <a:sym typeface="Wingdings" pitchFamily="2" charset="2"/>
              </a:rPr>
              <a:t>of different bands </a:t>
            </a:r>
          </a:p>
          <a:p>
            <a:endParaRPr lang="en-US" dirty="0">
              <a:cs typeface="Arial" pitchFamily="34" charset="0"/>
              <a:sym typeface="Wingdings" pitchFamily="2" charset="2"/>
            </a:endParaRPr>
          </a:p>
          <a:p>
            <a:r>
              <a:rPr lang="en-US" dirty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Build, demonstrate large mesh network!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382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MobiHoc</a:t>
            </a:r>
            <a:r>
              <a:rPr lang="en-US" dirty="0"/>
              <a:t> 2007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285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95400" y="990600"/>
            <a:ext cx="7407275" cy="1471613"/>
          </a:xfrm>
          <a:noFill/>
        </p:spPr>
        <p:txBody>
          <a:bodyPr>
            <a:noAutofit/>
          </a:bodyPr>
          <a:lstStyle/>
          <a:p>
            <a:pPr algn="r"/>
            <a:r>
              <a:rPr lang="en-US" sz="4400" dirty="0"/>
              <a:t>Allocating Dynamic </a:t>
            </a:r>
            <a:br>
              <a:rPr lang="en-US" sz="4400" dirty="0"/>
            </a:br>
            <a:r>
              <a:rPr lang="en-US" sz="4400" dirty="0"/>
              <a:t>Time-Spectrum Blocks in </a:t>
            </a:r>
            <a:br>
              <a:rPr lang="en-US" sz="4400" dirty="0"/>
            </a:br>
            <a:r>
              <a:rPr lang="en-US" sz="4400" dirty="0"/>
              <a:t>Cognitive Radio Networks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52600" y="3505200"/>
            <a:ext cx="6933606" cy="22489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81000" indent="-381000" algn="r"/>
            <a:r>
              <a:rPr lang="en-US" sz="2800" b="1" dirty="0">
                <a:solidFill>
                  <a:prstClr val="black"/>
                </a:solidFill>
              </a:rPr>
              <a:t>Victor </a:t>
            </a:r>
            <a:r>
              <a:rPr lang="en-US" sz="2800" b="1" dirty="0" err="1">
                <a:solidFill>
                  <a:prstClr val="black"/>
                </a:solidFill>
              </a:rPr>
              <a:t>Bahl</a:t>
            </a:r>
            <a:endParaRPr lang="en-US" sz="2800" b="1" dirty="0">
              <a:solidFill>
                <a:prstClr val="black"/>
              </a:solidFill>
            </a:endParaRPr>
          </a:p>
          <a:p>
            <a:pPr marL="381000" indent="-381000" algn="r"/>
            <a:r>
              <a:rPr lang="en-US" sz="2800" b="1" dirty="0" err="1">
                <a:solidFill>
                  <a:prstClr val="black"/>
                </a:solidFill>
              </a:rPr>
              <a:t>Ranveer</a:t>
            </a:r>
            <a:r>
              <a:rPr lang="en-US" sz="2800" b="1" dirty="0">
                <a:solidFill>
                  <a:prstClr val="black"/>
                </a:solidFill>
              </a:rPr>
              <a:t> Chandra</a:t>
            </a:r>
          </a:p>
          <a:p>
            <a:pPr marL="381000" indent="-381000" algn="r"/>
            <a:r>
              <a:rPr lang="en-US" sz="2800" b="1" dirty="0">
                <a:solidFill>
                  <a:srgbClr val="C32D2E"/>
                </a:solidFill>
              </a:rPr>
              <a:t>Thomas </a:t>
            </a:r>
            <a:r>
              <a:rPr lang="en-US" sz="2800" b="1" dirty="0" err="1">
                <a:solidFill>
                  <a:srgbClr val="C32D2E"/>
                </a:solidFill>
              </a:rPr>
              <a:t>Moscibroda</a:t>
            </a:r>
            <a:endParaRPr lang="en-US" sz="2800" b="1" dirty="0">
              <a:solidFill>
                <a:srgbClr val="C32D2E"/>
              </a:solidFill>
            </a:endParaRPr>
          </a:p>
          <a:p>
            <a:pPr marL="381000" indent="-381000" algn="r"/>
            <a:r>
              <a:rPr lang="en-US" sz="2800" b="1" dirty="0">
                <a:solidFill>
                  <a:prstClr val="black"/>
                </a:solidFill>
              </a:rPr>
              <a:t>Yunnan Wu</a:t>
            </a:r>
          </a:p>
          <a:p>
            <a:pPr marL="381000" indent="-381000" algn="r"/>
            <a:r>
              <a:rPr lang="en-US" sz="2800" b="1" dirty="0">
                <a:solidFill>
                  <a:prstClr val="black"/>
                </a:solidFill>
              </a:rPr>
              <a:t>Yuan </a:t>
            </a:r>
            <a:r>
              <a:rPr lang="en-US" sz="2800" b="1" dirty="0" err="1">
                <a:solidFill>
                  <a:prstClr val="black"/>
                </a:solidFill>
              </a:rPr>
              <a:t>Yuan</a:t>
            </a:r>
            <a:endParaRPr lang="en-US" sz="2800" b="1" dirty="0">
              <a:solidFill>
                <a:prstClr val="black"/>
              </a:solidFill>
            </a:endParaRPr>
          </a:p>
        </p:txBody>
      </p:sp>
      <p:pic>
        <p:nvPicPr>
          <p:cNvPr id="8" name="Picture 17" descr="image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791200"/>
            <a:ext cx="2897187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25905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Cognitive Radio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251192" cy="4724400"/>
          </a:xfrm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Number of wireless devices in the ISM bands increasing </a:t>
            </a:r>
          </a:p>
          <a:p>
            <a:pPr marL="813816" lvl="1" indent="-457200"/>
            <a:r>
              <a:rPr lang="en-US" dirty="0"/>
              <a:t>Wi-Fi, Bluetooth, </a:t>
            </a:r>
            <a:r>
              <a:rPr lang="en-US" dirty="0" err="1"/>
              <a:t>WiMax</a:t>
            </a:r>
            <a:r>
              <a:rPr lang="en-US" dirty="0"/>
              <a:t>, City-wide Mesh,…</a:t>
            </a:r>
          </a:p>
          <a:p>
            <a:pPr marL="813816" lvl="1" indent="-457200"/>
            <a:r>
              <a:rPr lang="en-US" dirty="0"/>
              <a:t>Increasing amount of interference </a:t>
            </a:r>
            <a:r>
              <a:rPr lang="en-US" sz="1600" dirty="0">
                <a:sym typeface="Wingdings" pitchFamily="2" charset="2"/>
              </a:rPr>
              <a:t></a:t>
            </a:r>
            <a:r>
              <a:rPr lang="en-US" dirty="0">
                <a:sym typeface="Wingdings" pitchFamily="2" charset="2"/>
              </a:rPr>
              <a:t> performance loss</a:t>
            </a:r>
          </a:p>
          <a:p>
            <a:pPr marL="539496" indent="-457200"/>
            <a:r>
              <a:rPr lang="en-US" dirty="0">
                <a:sym typeface="Wingdings" pitchFamily="2" charset="2"/>
              </a:rPr>
              <a:t>Other portions of spectrum are underutilized </a:t>
            </a:r>
          </a:p>
          <a:p>
            <a:pPr marL="539496" indent="-457200"/>
            <a:r>
              <a:rPr lang="en-US" dirty="0"/>
              <a:t>Example: </a:t>
            </a:r>
          </a:p>
          <a:p>
            <a:pPr marL="539496" indent="-457200">
              <a:buNone/>
            </a:pPr>
            <a:r>
              <a:rPr lang="en-US" dirty="0"/>
              <a:t>	 TV-Bands</a:t>
            </a:r>
          </a:p>
          <a:p>
            <a:pPr marL="539496" indent="-4572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962400" y="3429000"/>
            <a:ext cx="4687887" cy="2981325"/>
            <a:chOff x="399011" y="2161309"/>
            <a:chExt cx="4688378" cy="2981210"/>
          </a:xfrm>
        </p:grpSpPr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399011" y="2161309"/>
              <a:ext cx="4688378" cy="2826328"/>
              <a:chOff x="0" y="894366"/>
              <a:chExt cx="6496050" cy="4517422"/>
            </a:xfrm>
          </p:grpSpPr>
          <p:grpSp>
            <p:nvGrpSpPr>
              <p:cNvPr id="10" name="Group 7"/>
              <p:cNvGrpSpPr>
                <a:grpSpLocks/>
              </p:cNvGrpSpPr>
              <p:nvPr/>
            </p:nvGrpSpPr>
            <p:grpSpPr bwMode="auto">
              <a:xfrm>
                <a:off x="0" y="894366"/>
                <a:ext cx="6496050" cy="4517422"/>
                <a:chOff x="-152400" y="1527695"/>
                <a:chExt cx="6496050" cy="4527414"/>
              </a:xfrm>
            </p:grpSpPr>
            <p:pic>
              <p:nvPicPr>
                <p:cNvPr id="16" name="Picture 3" descr="m24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-152400" y="1527695"/>
                  <a:ext cx="6496050" cy="45259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7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3331521"/>
                  <a:ext cx="65915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>
                      <a:solidFill>
                        <a:prstClr val="black"/>
                      </a:solidFill>
                      <a:latin typeface="Calibri" pitchFamily="34" charset="0"/>
                      <a:ea typeface="宋体" pitchFamily="2" charset="-122"/>
                    </a:rPr>
                    <a:t>dbm</a:t>
                  </a:r>
                </a:p>
              </p:txBody>
            </p:sp>
            <p:sp>
              <p:nvSpPr>
                <p:cNvPr id="18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2628276" y="5655047"/>
                  <a:ext cx="127451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>
                      <a:solidFill>
                        <a:prstClr val="black"/>
                      </a:solidFill>
                      <a:latin typeface="Calibri" pitchFamily="34" charset="0"/>
                      <a:ea typeface="宋体" pitchFamily="2" charset="-122"/>
                    </a:rPr>
                    <a:t>Frequency</a:t>
                  </a:r>
                </a:p>
              </p:txBody>
            </p:sp>
            <p:sp>
              <p:nvSpPr>
                <p:cNvPr id="19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27482" y="1660154"/>
                  <a:ext cx="522900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>
                      <a:solidFill>
                        <a:prstClr val="black"/>
                      </a:solidFill>
                      <a:latin typeface="Calibri" pitchFamily="34" charset="0"/>
                      <a:ea typeface="宋体" pitchFamily="2" charset="-122"/>
                    </a:rPr>
                    <a:t>-60</a:t>
                  </a:r>
                </a:p>
              </p:txBody>
            </p:sp>
            <p:sp>
              <p:nvSpPr>
                <p:cNvPr id="20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5257800"/>
                  <a:ext cx="652744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>
                      <a:solidFill>
                        <a:prstClr val="black"/>
                      </a:solidFill>
                      <a:latin typeface="Calibri" pitchFamily="34" charset="0"/>
                      <a:ea typeface="宋体" pitchFamily="2" charset="-122"/>
                    </a:rPr>
                    <a:t>-100</a:t>
                  </a:r>
                </a:p>
              </p:txBody>
            </p:sp>
          </p:grpSp>
          <p:cxnSp>
            <p:nvCxnSpPr>
              <p:cNvPr id="11" name="Curved Connector 10"/>
              <p:cNvCxnSpPr/>
              <p:nvPr/>
            </p:nvCxnSpPr>
            <p:spPr>
              <a:xfrm rot="5400000" flipH="1" flipV="1">
                <a:off x="1714298" y="2869635"/>
                <a:ext cx="2438307" cy="380569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urved Connector 11"/>
              <p:cNvCxnSpPr/>
              <p:nvPr/>
            </p:nvCxnSpPr>
            <p:spPr>
              <a:xfrm rot="16200000" flipV="1">
                <a:off x="2132700" y="2983587"/>
                <a:ext cx="2514425" cy="228781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urved Connector 12"/>
              <p:cNvCxnSpPr/>
              <p:nvPr/>
            </p:nvCxnSpPr>
            <p:spPr>
              <a:xfrm rot="16200000" flipV="1">
                <a:off x="2743587" y="2526688"/>
                <a:ext cx="2590542" cy="1218697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urved Connector 13"/>
              <p:cNvCxnSpPr/>
              <p:nvPr/>
            </p:nvCxnSpPr>
            <p:spPr>
              <a:xfrm rot="5400000" flipH="1" flipV="1">
                <a:off x="1303452" y="2765885"/>
                <a:ext cx="2496664" cy="681942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ounded Rectangle 32"/>
              <p:cNvSpPr>
                <a:spLocks noChangeArrowheads="1"/>
              </p:cNvSpPr>
              <p:nvPr/>
            </p:nvSpPr>
            <p:spPr bwMode="auto">
              <a:xfrm>
                <a:off x="2159000" y="1319213"/>
                <a:ext cx="2038350" cy="465137"/>
              </a:xfrm>
              <a:prstGeom prst="roundRect">
                <a:avLst>
                  <a:gd name="adj" fmla="val 16667"/>
                </a:avLst>
              </a:prstGeom>
              <a:noFill/>
              <a:ln w="28575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81000" indent="-381000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" name="TextBox 21"/>
            <p:cNvSpPr txBox="1">
              <a:spLocks noChangeArrowheads="1"/>
            </p:cNvSpPr>
            <p:nvPr/>
          </p:nvSpPr>
          <p:spPr bwMode="auto">
            <a:xfrm>
              <a:off x="1890078" y="2388090"/>
              <a:ext cx="16260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latin typeface="Calibri" pitchFamily="34" charset="0"/>
                  <a:ea typeface="宋体" pitchFamily="2" charset="-122"/>
                </a:rPr>
                <a:t>“White spaces”</a:t>
              </a:r>
            </a:p>
          </p:txBody>
        </p:sp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883488" y="4742469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prstClr val="black"/>
                  </a:solidFill>
                  <a:latin typeface="Calibri" pitchFamily="34" charset="0"/>
                  <a:ea typeface="宋体" pitchFamily="2" charset="-122"/>
                </a:rPr>
                <a:t>470 MHz</a:t>
              </a:r>
            </a:p>
          </p:txBody>
        </p:sp>
        <p:sp>
          <p:nvSpPr>
            <p:cNvPr id="9" name="TextBox 5"/>
            <p:cNvSpPr txBox="1">
              <a:spLocks noChangeArrowheads="1"/>
            </p:cNvSpPr>
            <p:nvPr/>
          </p:nvSpPr>
          <p:spPr bwMode="auto">
            <a:xfrm>
              <a:off x="3941358" y="4687080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prstClr val="black"/>
                  </a:solidFill>
                  <a:latin typeface="Calibri" pitchFamily="34" charset="0"/>
                  <a:ea typeface="宋体" pitchFamily="2" charset="-122"/>
                </a:rPr>
                <a:t>750 MHz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71547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reeform 58"/>
          <p:cNvSpPr/>
          <p:nvPr/>
        </p:nvSpPr>
        <p:spPr>
          <a:xfrm>
            <a:off x="6400800" y="4610104"/>
            <a:ext cx="1860550" cy="137080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415256"/>
              <a:gd name="connsiteX1" fmla="*/ 13494 w 1860550"/>
              <a:gd name="connsiteY1" fmla="*/ 174625 h 1415256"/>
              <a:gd name="connsiteX2" fmla="*/ 89694 w 1860550"/>
              <a:gd name="connsiteY2" fmla="*/ 274638 h 1415256"/>
              <a:gd name="connsiteX3" fmla="*/ 165894 w 1860550"/>
              <a:gd name="connsiteY3" fmla="*/ 879475 h 1415256"/>
              <a:gd name="connsiteX4" fmla="*/ 246857 w 1860550"/>
              <a:gd name="connsiteY4" fmla="*/ 1279525 h 1415256"/>
              <a:gd name="connsiteX5" fmla="*/ 308769 w 1860550"/>
              <a:gd name="connsiteY5" fmla="*/ 1193800 h 1415256"/>
              <a:gd name="connsiteX6" fmla="*/ 351632 w 1860550"/>
              <a:gd name="connsiteY6" fmla="*/ 1260475 h 1415256"/>
              <a:gd name="connsiteX7" fmla="*/ 389732 w 1860550"/>
              <a:gd name="connsiteY7" fmla="*/ 1231900 h 1415256"/>
              <a:gd name="connsiteX8" fmla="*/ 446882 w 1860550"/>
              <a:gd name="connsiteY8" fmla="*/ 1284288 h 1415256"/>
              <a:gd name="connsiteX9" fmla="*/ 523082 w 1860550"/>
              <a:gd name="connsiteY9" fmla="*/ 874713 h 1415256"/>
              <a:gd name="connsiteX10" fmla="*/ 556419 w 1860550"/>
              <a:gd name="connsiteY10" fmla="*/ 860425 h 1415256"/>
              <a:gd name="connsiteX11" fmla="*/ 584994 w 1860550"/>
              <a:gd name="connsiteY11" fmla="*/ 1084263 h 1415256"/>
              <a:gd name="connsiteX12" fmla="*/ 699294 w 1860550"/>
              <a:gd name="connsiteY12" fmla="*/ 317500 h 1415256"/>
              <a:gd name="connsiteX13" fmla="*/ 732632 w 1860550"/>
              <a:gd name="connsiteY13" fmla="*/ 431800 h 1415256"/>
              <a:gd name="connsiteX14" fmla="*/ 799307 w 1860550"/>
              <a:gd name="connsiteY14" fmla="*/ 1279525 h 1415256"/>
              <a:gd name="connsiteX15" fmla="*/ 827882 w 1860550"/>
              <a:gd name="connsiteY15" fmla="*/ 1012825 h 1415256"/>
              <a:gd name="connsiteX16" fmla="*/ 851694 w 1860550"/>
              <a:gd name="connsiteY16" fmla="*/ 1250950 h 1415256"/>
              <a:gd name="connsiteX17" fmla="*/ 970757 w 1860550"/>
              <a:gd name="connsiteY17" fmla="*/ 1289050 h 1415256"/>
              <a:gd name="connsiteX18" fmla="*/ 1008857 w 1860550"/>
              <a:gd name="connsiteY18" fmla="*/ 493712 h 1415256"/>
              <a:gd name="connsiteX19" fmla="*/ 1042194 w 1860550"/>
              <a:gd name="connsiteY19" fmla="*/ 1279525 h 1415256"/>
              <a:gd name="connsiteX20" fmla="*/ 1232694 w 1860550"/>
              <a:gd name="connsiteY20" fmla="*/ 1284288 h 1415256"/>
              <a:gd name="connsiteX21" fmla="*/ 1337469 w 1860550"/>
              <a:gd name="connsiteY21" fmla="*/ 1227138 h 1415256"/>
              <a:gd name="connsiteX22" fmla="*/ 1442244 w 1860550"/>
              <a:gd name="connsiteY22" fmla="*/ 1279525 h 1415256"/>
              <a:gd name="connsiteX23" fmla="*/ 1542257 w 1860550"/>
              <a:gd name="connsiteY23" fmla="*/ 889000 h 1415256"/>
              <a:gd name="connsiteX24" fmla="*/ 1585119 w 1860550"/>
              <a:gd name="connsiteY24" fmla="*/ 217488 h 1415256"/>
              <a:gd name="connsiteX25" fmla="*/ 1656557 w 1860550"/>
              <a:gd name="connsiteY25" fmla="*/ 169863 h 1415256"/>
              <a:gd name="connsiteX26" fmla="*/ 1718469 w 1860550"/>
              <a:gd name="connsiteY26" fmla="*/ 231775 h 1415256"/>
              <a:gd name="connsiteX27" fmla="*/ 1732757 w 1860550"/>
              <a:gd name="connsiteY27" fmla="*/ 765175 h 1415256"/>
              <a:gd name="connsiteX28" fmla="*/ 1775619 w 1860550"/>
              <a:gd name="connsiteY28" fmla="*/ 1217613 h 1415256"/>
              <a:gd name="connsiteX29" fmla="*/ 1794669 w 1860550"/>
              <a:gd name="connsiteY29" fmla="*/ 1250950 h 1415256"/>
              <a:gd name="connsiteX30" fmla="*/ 1794669 w 1860550"/>
              <a:gd name="connsiteY30" fmla="*/ 1312863 h 1415256"/>
              <a:gd name="connsiteX31" fmla="*/ 1399382 w 1860550"/>
              <a:gd name="connsiteY31" fmla="*/ 1312863 h 1415256"/>
              <a:gd name="connsiteX32" fmla="*/ 8732 w 1860550"/>
              <a:gd name="connsiteY32" fmla="*/ 1322388 h 1415256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1008857 w 1860550"/>
              <a:gd name="connsiteY19" fmla="*/ 493712 h 1411288"/>
              <a:gd name="connsiteX20" fmla="*/ 1042194 w 1860550"/>
              <a:gd name="connsiteY20" fmla="*/ 1279525 h 1411288"/>
              <a:gd name="connsiteX21" fmla="*/ 1232694 w 1860550"/>
              <a:gd name="connsiteY21" fmla="*/ 1284288 h 1411288"/>
              <a:gd name="connsiteX22" fmla="*/ 1337469 w 1860550"/>
              <a:gd name="connsiteY22" fmla="*/ 1227138 h 1411288"/>
              <a:gd name="connsiteX23" fmla="*/ 1442244 w 1860550"/>
              <a:gd name="connsiteY23" fmla="*/ 1279525 h 1411288"/>
              <a:gd name="connsiteX24" fmla="*/ 1542257 w 1860550"/>
              <a:gd name="connsiteY24" fmla="*/ 889000 h 1411288"/>
              <a:gd name="connsiteX25" fmla="*/ 1585119 w 1860550"/>
              <a:gd name="connsiteY25" fmla="*/ 217488 h 1411288"/>
              <a:gd name="connsiteX26" fmla="*/ 1656557 w 1860550"/>
              <a:gd name="connsiteY26" fmla="*/ 169863 h 1411288"/>
              <a:gd name="connsiteX27" fmla="*/ 1718469 w 1860550"/>
              <a:gd name="connsiteY27" fmla="*/ 231775 h 1411288"/>
              <a:gd name="connsiteX28" fmla="*/ 1732757 w 1860550"/>
              <a:gd name="connsiteY28" fmla="*/ 765175 h 1411288"/>
              <a:gd name="connsiteX29" fmla="*/ 1775619 w 1860550"/>
              <a:gd name="connsiteY29" fmla="*/ 1217613 h 1411288"/>
              <a:gd name="connsiteX30" fmla="*/ 1794669 w 1860550"/>
              <a:gd name="connsiteY30" fmla="*/ 1250950 h 1411288"/>
              <a:gd name="connsiteX31" fmla="*/ 1794669 w 1860550"/>
              <a:gd name="connsiteY31" fmla="*/ 1312863 h 1411288"/>
              <a:gd name="connsiteX32" fmla="*/ 1399382 w 1860550"/>
              <a:gd name="connsiteY32" fmla="*/ 1312863 h 1411288"/>
              <a:gd name="connsiteX33" fmla="*/ 8732 w 1860550"/>
              <a:gd name="connsiteY33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976313 w 1860550"/>
              <a:gd name="connsiteY19" fmla="*/ 676270 h 1411288"/>
              <a:gd name="connsiteX20" fmla="*/ 1008857 w 1860550"/>
              <a:gd name="connsiteY20" fmla="*/ 493712 h 1411288"/>
              <a:gd name="connsiteX21" fmla="*/ 1042194 w 1860550"/>
              <a:gd name="connsiteY21" fmla="*/ 1279525 h 1411288"/>
              <a:gd name="connsiteX22" fmla="*/ 1232694 w 1860550"/>
              <a:gd name="connsiteY22" fmla="*/ 1284288 h 1411288"/>
              <a:gd name="connsiteX23" fmla="*/ 1337469 w 1860550"/>
              <a:gd name="connsiteY23" fmla="*/ 1227138 h 1411288"/>
              <a:gd name="connsiteX24" fmla="*/ 1442244 w 1860550"/>
              <a:gd name="connsiteY24" fmla="*/ 1279525 h 1411288"/>
              <a:gd name="connsiteX25" fmla="*/ 1542257 w 1860550"/>
              <a:gd name="connsiteY25" fmla="*/ 889000 h 1411288"/>
              <a:gd name="connsiteX26" fmla="*/ 1585119 w 1860550"/>
              <a:gd name="connsiteY26" fmla="*/ 217488 h 1411288"/>
              <a:gd name="connsiteX27" fmla="*/ 1656557 w 1860550"/>
              <a:gd name="connsiteY27" fmla="*/ 169863 h 1411288"/>
              <a:gd name="connsiteX28" fmla="*/ 1718469 w 1860550"/>
              <a:gd name="connsiteY28" fmla="*/ 231775 h 1411288"/>
              <a:gd name="connsiteX29" fmla="*/ 1732757 w 1860550"/>
              <a:gd name="connsiteY29" fmla="*/ 765175 h 1411288"/>
              <a:gd name="connsiteX30" fmla="*/ 1775619 w 1860550"/>
              <a:gd name="connsiteY30" fmla="*/ 1217613 h 1411288"/>
              <a:gd name="connsiteX31" fmla="*/ 1794669 w 1860550"/>
              <a:gd name="connsiteY31" fmla="*/ 1250950 h 1411288"/>
              <a:gd name="connsiteX32" fmla="*/ 1794669 w 1860550"/>
              <a:gd name="connsiteY32" fmla="*/ 1312863 h 1411288"/>
              <a:gd name="connsiteX33" fmla="*/ 1399382 w 1860550"/>
              <a:gd name="connsiteY33" fmla="*/ 1312863 h 1411288"/>
              <a:gd name="connsiteX34" fmla="*/ 8732 w 1860550"/>
              <a:gd name="connsiteY34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28688 w 1860550"/>
              <a:gd name="connsiteY18" fmla="*/ 809620 h 1411288"/>
              <a:gd name="connsiteX19" fmla="*/ 970757 w 1860550"/>
              <a:gd name="connsiteY19" fmla="*/ 1289050 h 1411288"/>
              <a:gd name="connsiteX20" fmla="*/ 976313 w 1860550"/>
              <a:gd name="connsiteY20" fmla="*/ 676270 h 1411288"/>
              <a:gd name="connsiteX21" fmla="*/ 1008857 w 1860550"/>
              <a:gd name="connsiteY21" fmla="*/ 493712 h 1411288"/>
              <a:gd name="connsiteX22" fmla="*/ 1042194 w 1860550"/>
              <a:gd name="connsiteY22" fmla="*/ 1279525 h 1411288"/>
              <a:gd name="connsiteX23" fmla="*/ 1232694 w 1860550"/>
              <a:gd name="connsiteY23" fmla="*/ 1284288 h 1411288"/>
              <a:gd name="connsiteX24" fmla="*/ 1337469 w 1860550"/>
              <a:gd name="connsiteY24" fmla="*/ 1227138 h 1411288"/>
              <a:gd name="connsiteX25" fmla="*/ 1442244 w 1860550"/>
              <a:gd name="connsiteY25" fmla="*/ 1279525 h 1411288"/>
              <a:gd name="connsiteX26" fmla="*/ 1542257 w 1860550"/>
              <a:gd name="connsiteY26" fmla="*/ 889000 h 1411288"/>
              <a:gd name="connsiteX27" fmla="*/ 1585119 w 1860550"/>
              <a:gd name="connsiteY27" fmla="*/ 217488 h 1411288"/>
              <a:gd name="connsiteX28" fmla="*/ 1656557 w 1860550"/>
              <a:gd name="connsiteY28" fmla="*/ 169863 h 1411288"/>
              <a:gd name="connsiteX29" fmla="*/ 1718469 w 1860550"/>
              <a:gd name="connsiteY29" fmla="*/ 231775 h 1411288"/>
              <a:gd name="connsiteX30" fmla="*/ 1732757 w 1860550"/>
              <a:gd name="connsiteY30" fmla="*/ 765175 h 1411288"/>
              <a:gd name="connsiteX31" fmla="*/ 1775619 w 1860550"/>
              <a:gd name="connsiteY31" fmla="*/ 1217613 h 1411288"/>
              <a:gd name="connsiteX32" fmla="*/ 1794669 w 1860550"/>
              <a:gd name="connsiteY32" fmla="*/ 1250950 h 1411288"/>
              <a:gd name="connsiteX33" fmla="*/ 1794669 w 1860550"/>
              <a:gd name="connsiteY33" fmla="*/ 1312863 h 1411288"/>
              <a:gd name="connsiteX34" fmla="*/ 1399382 w 1860550"/>
              <a:gd name="connsiteY34" fmla="*/ 1312863 h 1411288"/>
              <a:gd name="connsiteX35" fmla="*/ 8732 w 1860550"/>
              <a:gd name="connsiteY35" fmla="*/ 1322388 h 1411288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232694 w 1860550"/>
              <a:gd name="connsiteY23" fmla="*/ 1284288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619250 w 1860550"/>
              <a:gd name="connsiteY27" fmla="*/ 1185859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008857 w 1860550"/>
              <a:gd name="connsiteY22" fmla="*/ 493712 h 1376363"/>
              <a:gd name="connsiteX23" fmla="*/ 1251744 w 1860550"/>
              <a:gd name="connsiteY23" fmla="*/ 741362 h 1376363"/>
              <a:gd name="connsiteX24" fmla="*/ 1313657 w 1860550"/>
              <a:gd name="connsiteY24" fmla="*/ 1022351 h 1376363"/>
              <a:gd name="connsiteX25" fmla="*/ 1337469 w 1860550"/>
              <a:gd name="connsiteY25" fmla="*/ 1227138 h 1376363"/>
              <a:gd name="connsiteX26" fmla="*/ 1442244 w 1860550"/>
              <a:gd name="connsiteY26" fmla="*/ 1279525 h 1376363"/>
              <a:gd name="connsiteX27" fmla="*/ 1619250 w 1860550"/>
              <a:gd name="connsiteY27" fmla="*/ 1185859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1251744 w 1860550"/>
              <a:gd name="connsiteY21" fmla="*/ 741362 h 1376363"/>
              <a:gd name="connsiteX22" fmla="*/ 1313657 w 1860550"/>
              <a:gd name="connsiteY22" fmla="*/ 1022351 h 1376363"/>
              <a:gd name="connsiteX23" fmla="*/ 1337469 w 1860550"/>
              <a:gd name="connsiteY23" fmla="*/ 1227138 h 1376363"/>
              <a:gd name="connsiteX24" fmla="*/ 1442244 w 1860550"/>
              <a:gd name="connsiteY24" fmla="*/ 1279525 h 1376363"/>
              <a:gd name="connsiteX25" fmla="*/ 1619250 w 1860550"/>
              <a:gd name="connsiteY25" fmla="*/ 1185859 h 1376363"/>
              <a:gd name="connsiteX26" fmla="*/ 1656557 w 1860550"/>
              <a:gd name="connsiteY26" fmla="*/ 169863 h 1376363"/>
              <a:gd name="connsiteX27" fmla="*/ 1718469 w 1860550"/>
              <a:gd name="connsiteY27" fmla="*/ 231775 h 1376363"/>
              <a:gd name="connsiteX28" fmla="*/ 1732757 w 1860550"/>
              <a:gd name="connsiteY28" fmla="*/ 765175 h 1376363"/>
              <a:gd name="connsiteX29" fmla="*/ 1775619 w 1860550"/>
              <a:gd name="connsiteY29" fmla="*/ 1217613 h 1376363"/>
              <a:gd name="connsiteX30" fmla="*/ 1794669 w 1860550"/>
              <a:gd name="connsiteY30" fmla="*/ 1250950 h 1376363"/>
              <a:gd name="connsiteX31" fmla="*/ 1794669 w 1860550"/>
              <a:gd name="connsiteY31" fmla="*/ 1312863 h 1376363"/>
              <a:gd name="connsiteX32" fmla="*/ 1399382 w 1860550"/>
              <a:gd name="connsiteY32" fmla="*/ 1312863 h 1376363"/>
              <a:gd name="connsiteX33" fmla="*/ 8732 w 1860550"/>
              <a:gd name="connsiteY33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1251744 w 1860550"/>
              <a:gd name="connsiteY20" fmla="*/ 741362 h 1376363"/>
              <a:gd name="connsiteX21" fmla="*/ 1313657 w 1860550"/>
              <a:gd name="connsiteY21" fmla="*/ 1022351 h 1376363"/>
              <a:gd name="connsiteX22" fmla="*/ 1337469 w 1860550"/>
              <a:gd name="connsiteY22" fmla="*/ 1227138 h 1376363"/>
              <a:gd name="connsiteX23" fmla="*/ 1442244 w 1860550"/>
              <a:gd name="connsiteY23" fmla="*/ 1279525 h 1376363"/>
              <a:gd name="connsiteX24" fmla="*/ 1619250 w 1860550"/>
              <a:gd name="connsiteY24" fmla="*/ 1185859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70757 w 1860550"/>
              <a:gd name="connsiteY18" fmla="*/ 1289050 h 1376363"/>
              <a:gd name="connsiteX19" fmla="*/ 1251744 w 1860550"/>
              <a:gd name="connsiteY19" fmla="*/ 741362 h 1376363"/>
              <a:gd name="connsiteX20" fmla="*/ 1313657 w 1860550"/>
              <a:gd name="connsiteY20" fmla="*/ 1022351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619250 w 1860550"/>
              <a:gd name="connsiteY23" fmla="*/ 1185859 h 1376363"/>
              <a:gd name="connsiteX24" fmla="*/ 1656557 w 1860550"/>
              <a:gd name="connsiteY24" fmla="*/ 169863 h 1376363"/>
              <a:gd name="connsiteX25" fmla="*/ 1718469 w 1860550"/>
              <a:gd name="connsiteY25" fmla="*/ 231775 h 1376363"/>
              <a:gd name="connsiteX26" fmla="*/ 1732757 w 1860550"/>
              <a:gd name="connsiteY26" fmla="*/ 765175 h 1376363"/>
              <a:gd name="connsiteX27" fmla="*/ 1775619 w 1860550"/>
              <a:gd name="connsiteY27" fmla="*/ 1217613 h 1376363"/>
              <a:gd name="connsiteX28" fmla="*/ 1794669 w 1860550"/>
              <a:gd name="connsiteY28" fmla="*/ 1250950 h 1376363"/>
              <a:gd name="connsiteX29" fmla="*/ 1794669 w 1860550"/>
              <a:gd name="connsiteY29" fmla="*/ 1312863 h 1376363"/>
              <a:gd name="connsiteX30" fmla="*/ 1399382 w 1860550"/>
              <a:gd name="connsiteY30" fmla="*/ 1312863 h 1376363"/>
              <a:gd name="connsiteX31" fmla="*/ 8732 w 1860550"/>
              <a:gd name="connsiteY31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1251744 w 1860550"/>
              <a:gd name="connsiteY18" fmla="*/ 741362 h 1376363"/>
              <a:gd name="connsiteX19" fmla="*/ 1313657 w 1860550"/>
              <a:gd name="connsiteY19" fmla="*/ 1022351 h 1376363"/>
              <a:gd name="connsiteX20" fmla="*/ 1337469 w 1860550"/>
              <a:gd name="connsiteY20" fmla="*/ 1227138 h 1376363"/>
              <a:gd name="connsiteX21" fmla="*/ 1442244 w 1860550"/>
              <a:gd name="connsiteY21" fmla="*/ 1279525 h 1376363"/>
              <a:gd name="connsiteX22" fmla="*/ 1619250 w 1860550"/>
              <a:gd name="connsiteY22" fmla="*/ 1185859 h 1376363"/>
              <a:gd name="connsiteX23" fmla="*/ 1656557 w 1860550"/>
              <a:gd name="connsiteY23" fmla="*/ 169863 h 1376363"/>
              <a:gd name="connsiteX24" fmla="*/ 1718469 w 1860550"/>
              <a:gd name="connsiteY24" fmla="*/ 231775 h 1376363"/>
              <a:gd name="connsiteX25" fmla="*/ 1732757 w 1860550"/>
              <a:gd name="connsiteY25" fmla="*/ 765175 h 1376363"/>
              <a:gd name="connsiteX26" fmla="*/ 1775619 w 1860550"/>
              <a:gd name="connsiteY26" fmla="*/ 1217613 h 1376363"/>
              <a:gd name="connsiteX27" fmla="*/ 1794669 w 1860550"/>
              <a:gd name="connsiteY27" fmla="*/ 1250950 h 1376363"/>
              <a:gd name="connsiteX28" fmla="*/ 1794669 w 1860550"/>
              <a:gd name="connsiteY28" fmla="*/ 1312863 h 1376363"/>
              <a:gd name="connsiteX29" fmla="*/ 1399382 w 1860550"/>
              <a:gd name="connsiteY29" fmla="*/ 1312863 h 1376363"/>
              <a:gd name="connsiteX30" fmla="*/ 8732 w 1860550"/>
              <a:gd name="connsiteY30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1061244 w 1860550"/>
              <a:gd name="connsiteY16" fmla="*/ 217488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879475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893763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60550" h="137080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33351"/>
                  <a:pt x="89694" y="274638"/>
                </a:cubicBezTo>
                <a:cubicBezTo>
                  <a:pt x="115094" y="415925"/>
                  <a:pt x="139700" y="854869"/>
                  <a:pt x="165894" y="1022350"/>
                </a:cubicBezTo>
                <a:cubicBezTo>
                  <a:pt x="192088" y="1189831"/>
                  <a:pt x="223045" y="1250950"/>
                  <a:pt x="246857" y="1279525"/>
                </a:cubicBezTo>
                <a:cubicBezTo>
                  <a:pt x="270669" y="1308100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1201" y="315913"/>
                  <a:pt x="732632" y="431800"/>
                </a:cubicBezTo>
                <a:cubicBezTo>
                  <a:pt x="754063" y="547688"/>
                  <a:pt x="773113" y="1048544"/>
                  <a:pt x="827882" y="1012825"/>
                </a:cubicBezTo>
                <a:cubicBezTo>
                  <a:pt x="882651" y="977106"/>
                  <a:pt x="990600" y="300832"/>
                  <a:pt x="1061244" y="217488"/>
                </a:cubicBezTo>
                <a:cubicBezTo>
                  <a:pt x="1131888" y="134144"/>
                  <a:pt x="1209675" y="400050"/>
                  <a:pt x="1251744" y="512762"/>
                </a:cubicBezTo>
                <a:cubicBezTo>
                  <a:pt x="1293813" y="625474"/>
                  <a:pt x="1299370" y="790576"/>
                  <a:pt x="1313657" y="893763"/>
                </a:cubicBezTo>
                <a:cubicBezTo>
                  <a:pt x="1327944" y="996950"/>
                  <a:pt x="1316038" y="1067594"/>
                  <a:pt x="1337469" y="1131888"/>
                </a:cubicBezTo>
                <a:cubicBezTo>
                  <a:pt x="1358900" y="1196182"/>
                  <a:pt x="1395281" y="1270530"/>
                  <a:pt x="1442244" y="1279525"/>
                </a:cubicBezTo>
                <a:cubicBezTo>
                  <a:pt x="1489207" y="1288520"/>
                  <a:pt x="1583531" y="1370803"/>
                  <a:pt x="1619250" y="1185859"/>
                </a:cubicBezTo>
                <a:cubicBezTo>
                  <a:pt x="1654969" y="1000915"/>
                  <a:pt x="1640021" y="328877"/>
                  <a:pt x="1656557" y="169863"/>
                </a:cubicBezTo>
                <a:cubicBezTo>
                  <a:pt x="1673093" y="10849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8" name="Freeform 57"/>
          <p:cNvSpPr/>
          <p:nvPr/>
        </p:nvSpPr>
        <p:spPr>
          <a:xfrm>
            <a:off x="2252159" y="4369232"/>
            <a:ext cx="1860550" cy="137636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60550" h="137636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57163"/>
                  <a:pt x="89694" y="274638"/>
                </a:cubicBezTo>
                <a:cubicBezTo>
                  <a:pt x="115094" y="392113"/>
                  <a:pt x="139700" y="711994"/>
                  <a:pt x="165894" y="879475"/>
                </a:cubicBezTo>
                <a:cubicBezTo>
                  <a:pt x="192088" y="1046956"/>
                  <a:pt x="223045" y="1227138"/>
                  <a:pt x="246857" y="1279525"/>
                </a:cubicBezTo>
                <a:cubicBezTo>
                  <a:pt x="270669" y="1331912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5963" y="271462"/>
                  <a:pt x="732632" y="431800"/>
                </a:cubicBezTo>
                <a:cubicBezTo>
                  <a:pt x="749301" y="592138"/>
                  <a:pt x="783432" y="1182688"/>
                  <a:pt x="799307" y="1279525"/>
                </a:cubicBezTo>
                <a:cubicBezTo>
                  <a:pt x="815182" y="1376363"/>
                  <a:pt x="819151" y="1017587"/>
                  <a:pt x="827882" y="1012825"/>
                </a:cubicBezTo>
                <a:cubicBezTo>
                  <a:pt x="836613" y="1008063"/>
                  <a:pt x="827882" y="1204913"/>
                  <a:pt x="851694" y="1250950"/>
                </a:cubicBezTo>
                <a:cubicBezTo>
                  <a:pt x="875507" y="1296988"/>
                  <a:pt x="944563" y="1292225"/>
                  <a:pt x="970757" y="1289050"/>
                </a:cubicBezTo>
                <a:cubicBezTo>
                  <a:pt x="996951" y="1285875"/>
                  <a:pt x="996951" y="1233487"/>
                  <a:pt x="1008857" y="1231900"/>
                </a:cubicBezTo>
                <a:cubicBezTo>
                  <a:pt x="1020763" y="1230313"/>
                  <a:pt x="1004888" y="1270794"/>
                  <a:pt x="1042194" y="1279525"/>
                </a:cubicBezTo>
                <a:cubicBezTo>
                  <a:pt x="1079500" y="1288256"/>
                  <a:pt x="1183482" y="1293019"/>
                  <a:pt x="1232694" y="1284288"/>
                </a:cubicBezTo>
                <a:cubicBezTo>
                  <a:pt x="1281906" y="1275557"/>
                  <a:pt x="1302544" y="1227932"/>
                  <a:pt x="1337469" y="1227138"/>
                </a:cubicBezTo>
                <a:cubicBezTo>
                  <a:pt x="1372394" y="1226344"/>
                  <a:pt x="1408113" y="1335881"/>
                  <a:pt x="1442244" y="1279525"/>
                </a:cubicBezTo>
                <a:cubicBezTo>
                  <a:pt x="1476375" y="1223169"/>
                  <a:pt x="1518444" y="1066006"/>
                  <a:pt x="1542257" y="889000"/>
                </a:cubicBezTo>
                <a:cubicBezTo>
                  <a:pt x="1566070" y="711994"/>
                  <a:pt x="1566069" y="337344"/>
                  <a:pt x="1585119" y="217488"/>
                </a:cubicBezTo>
                <a:cubicBezTo>
                  <a:pt x="1604169" y="97632"/>
                  <a:pt x="1634332" y="167482"/>
                  <a:pt x="1656557" y="169863"/>
                </a:cubicBezTo>
                <a:cubicBezTo>
                  <a:pt x="1678782" y="172244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Cognitive Radios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en-US" dirty="0"/>
              <a:t>Dynamically identify currently unused portions </a:t>
            </a:r>
            <a:br>
              <a:rPr lang="en-US" dirty="0"/>
            </a:br>
            <a:r>
              <a:rPr lang="en-US" dirty="0"/>
              <a:t>of the spectrum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Configure radio to operate in free spectrum band</a:t>
            </a:r>
          </a:p>
          <a:p>
            <a:pPr marL="813816" lvl="1" indent="-457200"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take smart (cognitive?) decisions how to share the spectrum</a:t>
            </a:r>
            <a:endParaRPr lang="en-US" dirty="0"/>
          </a:p>
          <a:p>
            <a:pPr marL="539496" indent="-45720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276600" y="3352800"/>
            <a:ext cx="3207328" cy="609600"/>
            <a:chOff x="5715000" y="990600"/>
            <a:chExt cx="2272145" cy="833582"/>
          </a:xfrm>
        </p:grpSpPr>
        <p:sp>
          <p:nvSpPr>
            <p:cNvPr id="25" name="Freeform 24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pic>
        <p:nvPicPr>
          <p:cNvPr id="29" name="Picture 28" descr="cellpho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3657600"/>
            <a:ext cx="685800" cy="1038030"/>
          </a:xfrm>
          <a:prstGeom prst="rect">
            <a:avLst/>
          </a:prstGeom>
        </p:spPr>
      </p:pic>
      <p:pic>
        <p:nvPicPr>
          <p:cNvPr id="30" name="Picture 29" descr="lapto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3200400"/>
            <a:ext cx="856008" cy="990600"/>
          </a:xfrm>
          <a:prstGeom prst="rect">
            <a:avLst/>
          </a:prstGeom>
        </p:spPr>
      </p:pic>
      <p:cxnSp>
        <p:nvCxnSpPr>
          <p:cNvPr id="48" name="Straight Connector 47"/>
          <p:cNvCxnSpPr/>
          <p:nvPr/>
        </p:nvCxnSpPr>
        <p:spPr>
          <a:xfrm rot="5400000">
            <a:off x="1527464" y="4977246"/>
            <a:ext cx="14478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251364" y="5701146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rot="10800000">
            <a:off x="1717964" y="4250163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Signal Strength</a:t>
            </a:r>
          </a:p>
        </p:txBody>
      </p:sp>
      <p:sp>
        <p:nvSpPr>
          <p:cNvPr id="52" name="TextBox 51"/>
          <p:cNvSpPr txBox="1"/>
          <p:nvPr/>
        </p:nvSpPr>
        <p:spPr>
          <a:xfrm rot="16200000">
            <a:off x="2930299" y="53987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Frequency</a:t>
            </a:r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5676900" y="5224166"/>
            <a:ext cx="1447800" cy="1588"/>
          </a:xfrm>
          <a:prstGeom prst="line">
            <a:avLst/>
          </a:prstGeom>
          <a:ln w="28575">
            <a:solidFill>
              <a:schemeClr val="tx2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400800" y="5943600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6200000">
            <a:off x="7079735" y="564566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Frequency</a:t>
            </a:r>
          </a:p>
        </p:txBody>
      </p:sp>
      <p:grpSp>
        <p:nvGrpSpPr>
          <p:cNvPr id="109" name="Group 108"/>
          <p:cNvGrpSpPr/>
          <p:nvPr/>
        </p:nvGrpSpPr>
        <p:grpSpPr>
          <a:xfrm>
            <a:off x="2515394" y="4648200"/>
            <a:ext cx="153194" cy="152400"/>
            <a:chOff x="2515394" y="4648200"/>
            <a:chExt cx="153194" cy="152400"/>
          </a:xfrm>
        </p:grpSpPr>
        <p:cxnSp>
          <p:nvCxnSpPr>
            <p:cNvPr id="63" name="Straight Connector 62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 rot="16200000">
            <a:off x="2247900" y="5143500"/>
            <a:ext cx="685800" cy="152400"/>
            <a:chOff x="5715000" y="990600"/>
            <a:chExt cx="2272145" cy="833582"/>
          </a:xfrm>
        </p:grpSpPr>
        <p:sp>
          <p:nvSpPr>
            <p:cNvPr id="83" name="Freeform 82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4" name="Freeform 83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5" name="Freeform 84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 rot="16200000">
            <a:off x="6439694" y="5371306"/>
            <a:ext cx="685800" cy="152400"/>
            <a:chOff x="5715000" y="990600"/>
            <a:chExt cx="2272145" cy="833582"/>
          </a:xfrm>
        </p:grpSpPr>
        <p:sp>
          <p:nvSpPr>
            <p:cNvPr id="88" name="Freeform 87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9" name="Freeform 88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Freeform 89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6705600" y="4801394"/>
            <a:ext cx="153194" cy="152400"/>
            <a:chOff x="6705600" y="4801394"/>
            <a:chExt cx="153194" cy="152400"/>
          </a:xfrm>
        </p:grpSpPr>
        <p:cxnSp>
          <p:nvCxnSpPr>
            <p:cNvPr id="91" name="Straight Connector 90"/>
            <p:cNvCxnSpPr/>
            <p:nvPr/>
          </p:nvCxnSpPr>
          <p:spPr>
            <a:xfrm rot="5400000">
              <a:off x="6630194" y="4876800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7056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>
              <a:off x="67818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6477000" y="3352800"/>
            <a:ext cx="152400" cy="686594"/>
            <a:chOff x="6477000" y="3352800"/>
            <a:chExt cx="152400" cy="686594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6477794" y="4037012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6210300" y="3695700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77000" y="3352800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/>
          <p:cNvGrpSpPr/>
          <p:nvPr/>
        </p:nvGrpSpPr>
        <p:grpSpPr>
          <a:xfrm>
            <a:off x="3124994" y="3352006"/>
            <a:ext cx="152400" cy="686594"/>
            <a:chOff x="3124994" y="3352006"/>
            <a:chExt cx="152400" cy="686594"/>
          </a:xfrm>
        </p:grpSpPr>
        <p:cxnSp>
          <p:nvCxnSpPr>
            <p:cNvPr id="106" name="Straight Connector 105"/>
            <p:cNvCxnSpPr/>
            <p:nvPr/>
          </p:nvCxnSpPr>
          <p:spPr>
            <a:xfrm>
              <a:off x="3125788" y="4036218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2858294" y="3694906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3124994" y="3352006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3" name="Picture 80" descr="brain-intr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381000"/>
            <a:ext cx="13493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 rot="10800000">
            <a:off x="5851521" y="4501037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Signal Strength</a:t>
            </a:r>
          </a:p>
        </p:txBody>
      </p:sp>
    </p:spTree>
    <p:extLst>
      <p:ext uri="{BB962C8B-B14F-4D97-AF65-F5344CB8AC3E}">
        <p14:creationId xmlns:p14="http://schemas.microsoft.com/office/powerpoint/2010/main" val="408578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reeform 58"/>
          <p:cNvSpPr/>
          <p:nvPr/>
        </p:nvSpPr>
        <p:spPr>
          <a:xfrm>
            <a:off x="6400800" y="4610104"/>
            <a:ext cx="1860550" cy="137080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415256"/>
              <a:gd name="connsiteX1" fmla="*/ 13494 w 1860550"/>
              <a:gd name="connsiteY1" fmla="*/ 174625 h 1415256"/>
              <a:gd name="connsiteX2" fmla="*/ 89694 w 1860550"/>
              <a:gd name="connsiteY2" fmla="*/ 274638 h 1415256"/>
              <a:gd name="connsiteX3" fmla="*/ 165894 w 1860550"/>
              <a:gd name="connsiteY3" fmla="*/ 879475 h 1415256"/>
              <a:gd name="connsiteX4" fmla="*/ 246857 w 1860550"/>
              <a:gd name="connsiteY4" fmla="*/ 1279525 h 1415256"/>
              <a:gd name="connsiteX5" fmla="*/ 308769 w 1860550"/>
              <a:gd name="connsiteY5" fmla="*/ 1193800 h 1415256"/>
              <a:gd name="connsiteX6" fmla="*/ 351632 w 1860550"/>
              <a:gd name="connsiteY6" fmla="*/ 1260475 h 1415256"/>
              <a:gd name="connsiteX7" fmla="*/ 389732 w 1860550"/>
              <a:gd name="connsiteY7" fmla="*/ 1231900 h 1415256"/>
              <a:gd name="connsiteX8" fmla="*/ 446882 w 1860550"/>
              <a:gd name="connsiteY8" fmla="*/ 1284288 h 1415256"/>
              <a:gd name="connsiteX9" fmla="*/ 523082 w 1860550"/>
              <a:gd name="connsiteY9" fmla="*/ 874713 h 1415256"/>
              <a:gd name="connsiteX10" fmla="*/ 556419 w 1860550"/>
              <a:gd name="connsiteY10" fmla="*/ 860425 h 1415256"/>
              <a:gd name="connsiteX11" fmla="*/ 584994 w 1860550"/>
              <a:gd name="connsiteY11" fmla="*/ 1084263 h 1415256"/>
              <a:gd name="connsiteX12" fmla="*/ 699294 w 1860550"/>
              <a:gd name="connsiteY12" fmla="*/ 317500 h 1415256"/>
              <a:gd name="connsiteX13" fmla="*/ 732632 w 1860550"/>
              <a:gd name="connsiteY13" fmla="*/ 431800 h 1415256"/>
              <a:gd name="connsiteX14" fmla="*/ 799307 w 1860550"/>
              <a:gd name="connsiteY14" fmla="*/ 1279525 h 1415256"/>
              <a:gd name="connsiteX15" fmla="*/ 827882 w 1860550"/>
              <a:gd name="connsiteY15" fmla="*/ 1012825 h 1415256"/>
              <a:gd name="connsiteX16" fmla="*/ 851694 w 1860550"/>
              <a:gd name="connsiteY16" fmla="*/ 1250950 h 1415256"/>
              <a:gd name="connsiteX17" fmla="*/ 970757 w 1860550"/>
              <a:gd name="connsiteY17" fmla="*/ 1289050 h 1415256"/>
              <a:gd name="connsiteX18" fmla="*/ 1008857 w 1860550"/>
              <a:gd name="connsiteY18" fmla="*/ 493712 h 1415256"/>
              <a:gd name="connsiteX19" fmla="*/ 1042194 w 1860550"/>
              <a:gd name="connsiteY19" fmla="*/ 1279525 h 1415256"/>
              <a:gd name="connsiteX20" fmla="*/ 1232694 w 1860550"/>
              <a:gd name="connsiteY20" fmla="*/ 1284288 h 1415256"/>
              <a:gd name="connsiteX21" fmla="*/ 1337469 w 1860550"/>
              <a:gd name="connsiteY21" fmla="*/ 1227138 h 1415256"/>
              <a:gd name="connsiteX22" fmla="*/ 1442244 w 1860550"/>
              <a:gd name="connsiteY22" fmla="*/ 1279525 h 1415256"/>
              <a:gd name="connsiteX23" fmla="*/ 1542257 w 1860550"/>
              <a:gd name="connsiteY23" fmla="*/ 889000 h 1415256"/>
              <a:gd name="connsiteX24" fmla="*/ 1585119 w 1860550"/>
              <a:gd name="connsiteY24" fmla="*/ 217488 h 1415256"/>
              <a:gd name="connsiteX25" fmla="*/ 1656557 w 1860550"/>
              <a:gd name="connsiteY25" fmla="*/ 169863 h 1415256"/>
              <a:gd name="connsiteX26" fmla="*/ 1718469 w 1860550"/>
              <a:gd name="connsiteY26" fmla="*/ 231775 h 1415256"/>
              <a:gd name="connsiteX27" fmla="*/ 1732757 w 1860550"/>
              <a:gd name="connsiteY27" fmla="*/ 765175 h 1415256"/>
              <a:gd name="connsiteX28" fmla="*/ 1775619 w 1860550"/>
              <a:gd name="connsiteY28" fmla="*/ 1217613 h 1415256"/>
              <a:gd name="connsiteX29" fmla="*/ 1794669 w 1860550"/>
              <a:gd name="connsiteY29" fmla="*/ 1250950 h 1415256"/>
              <a:gd name="connsiteX30" fmla="*/ 1794669 w 1860550"/>
              <a:gd name="connsiteY30" fmla="*/ 1312863 h 1415256"/>
              <a:gd name="connsiteX31" fmla="*/ 1399382 w 1860550"/>
              <a:gd name="connsiteY31" fmla="*/ 1312863 h 1415256"/>
              <a:gd name="connsiteX32" fmla="*/ 8732 w 1860550"/>
              <a:gd name="connsiteY32" fmla="*/ 1322388 h 1415256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1008857 w 1860550"/>
              <a:gd name="connsiteY19" fmla="*/ 493712 h 1411288"/>
              <a:gd name="connsiteX20" fmla="*/ 1042194 w 1860550"/>
              <a:gd name="connsiteY20" fmla="*/ 1279525 h 1411288"/>
              <a:gd name="connsiteX21" fmla="*/ 1232694 w 1860550"/>
              <a:gd name="connsiteY21" fmla="*/ 1284288 h 1411288"/>
              <a:gd name="connsiteX22" fmla="*/ 1337469 w 1860550"/>
              <a:gd name="connsiteY22" fmla="*/ 1227138 h 1411288"/>
              <a:gd name="connsiteX23" fmla="*/ 1442244 w 1860550"/>
              <a:gd name="connsiteY23" fmla="*/ 1279525 h 1411288"/>
              <a:gd name="connsiteX24" fmla="*/ 1542257 w 1860550"/>
              <a:gd name="connsiteY24" fmla="*/ 889000 h 1411288"/>
              <a:gd name="connsiteX25" fmla="*/ 1585119 w 1860550"/>
              <a:gd name="connsiteY25" fmla="*/ 217488 h 1411288"/>
              <a:gd name="connsiteX26" fmla="*/ 1656557 w 1860550"/>
              <a:gd name="connsiteY26" fmla="*/ 169863 h 1411288"/>
              <a:gd name="connsiteX27" fmla="*/ 1718469 w 1860550"/>
              <a:gd name="connsiteY27" fmla="*/ 231775 h 1411288"/>
              <a:gd name="connsiteX28" fmla="*/ 1732757 w 1860550"/>
              <a:gd name="connsiteY28" fmla="*/ 765175 h 1411288"/>
              <a:gd name="connsiteX29" fmla="*/ 1775619 w 1860550"/>
              <a:gd name="connsiteY29" fmla="*/ 1217613 h 1411288"/>
              <a:gd name="connsiteX30" fmla="*/ 1794669 w 1860550"/>
              <a:gd name="connsiteY30" fmla="*/ 1250950 h 1411288"/>
              <a:gd name="connsiteX31" fmla="*/ 1794669 w 1860550"/>
              <a:gd name="connsiteY31" fmla="*/ 1312863 h 1411288"/>
              <a:gd name="connsiteX32" fmla="*/ 1399382 w 1860550"/>
              <a:gd name="connsiteY32" fmla="*/ 1312863 h 1411288"/>
              <a:gd name="connsiteX33" fmla="*/ 8732 w 1860550"/>
              <a:gd name="connsiteY33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976313 w 1860550"/>
              <a:gd name="connsiteY19" fmla="*/ 676270 h 1411288"/>
              <a:gd name="connsiteX20" fmla="*/ 1008857 w 1860550"/>
              <a:gd name="connsiteY20" fmla="*/ 493712 h 1411288"/>
              <a:gd name="connsiteX21" fmla="*/ 1042194 w 1860550"/>
              <a:gd name="connsiteY21" fmla="*/ 1279525 h 1411288"/>
              <a:gd name="connsiteX22" fmla="*/ 1232694 w 1860550"/>
              <a:gd name="connsiteY22" fmla="*/ 1284288 h 1411288"/>
              <a:gd name="connsiteX23" fmla="*/ 1337469 w 1860550"/>
              <a:gd name="connsiteY23" fmla="*/ 1227138 h 1411288"/>
              <a:gd name="connsiteX24" fmla="*/ 1442244 w 1860550"/>
              <a:gd name="connsiteY24" fmla="*/ 1279525 h 1411288"/>
              <a:gd name="connsiteX25" fmla="*/ 1542257 w 1860550"/>
              <a:gd name="connsiteY25" fmla="*/ 889000 h 1411288"/>
              <a:gd name="connsiteX26" fmla="*/ 1585119 w 1860550"/>
              <a:gd name="connsiteY26" fmla="*/ 217488 h 1411288"/>
              <a:gd name="connsiteX27" fmla="*/ 1656557 w 1860550"/>
              <a:gd name="connsiteY27" fmla="*/ 169863 h 1411288"/>
              <a:gd name="connsiteX28" fmla="*/ 1718469 w 1860550"/>
              <a:gd name="connsiteY28" fmla="*/ 231775 h 1411288"/>
              <a:gd name="connsiteX29" fmla="*/ 1732757 w 1860550"/>
              <a:gd name="connsiteY29" fmla="*/ 765175 h 1411288"/>
              <a:gd name="connsiteX30" fmla="*/ 1775619 w 1860550"/>
              <a:gd name="connsiteY30" fmla="*/ 1217613 h 1411288"/>
              <a:gd name="connsiteX31" fmla="*/ 1794669 w 1860550"/>
              <a:gd name="connsiteY31" fmla="*/ 1250950 h 1411288"/>
              <a:gd name="connsiteX32" fmla="*/ 1794669 w 1860550"/>
              <a:gd name="connsiteY32" fmla="*/ 1312863 h 1411288"/>
              <a:gd name="connsiteX33" fmla="*/ 1399382 w 1860550"/>
              <a:gd name="connsiteY33" fmla="*/ 1312863 h 1411288"/>
              <a:gd name="connsiteX34" fmla="*/ 8732 w 1860550"/>
              <a:gd name="connsiteY34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28688 w 1860550"/>
              <a:gd name="connsiteY18" fmla="*/ 809620 h 1411288"/>
              <a:gd name="connsiteX19" fmla="*/ 970757 w 1860550"/>
              <a:gd name="connsiteY19" fmla="*/ 1289050 h 1411288"/>
              <a:gd name="connsiteX20" fmla="*/ 976313 w 1860550"/>
              <a:gd name="connsiteY20" fmla="*/ 676270 h 1411288"/>
              <a:gd name="connsiteX21" fmla="*/ 1008857 w 1860550"/>
              <a:gd name="connsiteY21" fmla="*/ 493712 h 1411288"/>
              <a:gd name="connsiteX22" fmla="*/ 1042194 w 1860550"/>
              <a:gd name="connsiteY22" fmla="*/ 1279525 h 1411288"/>
              <a:gd name="connsiteX23" fmla="*/ 1232694 w 1860550"/>
              <a:gd name="connsiteY23" fmla="*/ 1284288 h 1411288"/>
              <a:gd name="connsiteX24" fmla="*/ 1337469 w 1860550"/>
              <a:gd name="connsiteY24" fmla="*/ 1227138 h 1411288"/>
              <a:gd name="connsiteX25" fmla="*/ 1442244 w 1860550"/>
              <a:gd name="connsiteY25" fmla="*/ 1279525 h 1411288"/>
              <a:gd name="connsiteX26" fmla="*/ 1542257 w 1860550"/>
              <a:gd name="connsiteY26" fmla="*/ 889000 h 1411288"/>
              <a:gd name="connsiteX27" fmla="*/ 1585119 w 1860550"/>
              <a:gd name="connsiteY27" fmla="*/ 217488 h 1411288"/>
              <a:gd name="connsiteX28" fmla="*/ 1656557 w 1860550"/>
              <a:gd name="connsiteY28" fmla="*/ 169863 h 1411288"/>
              <a:gd name="connsiteX29" fmla="*/ 1718469 w 1860550"/>
              <a:gd name="connsiteY29" fmla="*/ 231775 h 1411288"/>
              <a:gd name="connsiteX30" fmla="*/ 1732757 w 1860550"/>
              <a:gd name="connsiteY30" fmla="*/ 765175 h 1411288"/>
              <a:gd name="connsiteX31" fmla="*/ 1775619 w 1860550"/>
              <a:gd name="connsiteY31" fmla="*/ 1217613 h 1411288"/>
              <a:gd name="connsiteX32" fmla="*/ 1794669 w 1860550"/>
              <a:gd name="connsiteY32" fmla="*/ 1250950 h 1411288"/>
              <a:gd name="connsiteX33" fmla="*/ 1794669 w 1860550"/>
              <a:gd name="connsiteY33" fmla="*/ 1312863 h 1411288"/>
              <a:gd name="connsiteX34" fmla="*/ 1399382 w 1860550"/>
              <a:gd name="connsiteY34" fmla="*/ 1312863 h 1411288"/>
              <a:gd name="connsiteX35" fmla="*/ 8732 w 1860550"/>
              <a:gd name="connsiteY35" fmla="*/ 1322388 h 1411288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232694 w 1860550"/>
              <a:gd name="connsiteY23" fmla="*/ 1284288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619250 w 1860550"/>
              <a:gd name="connsiteY27" fmla="*/ 1185859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008857 w 1860550"/>
              <a:gd name="connsiteY22" fmla="*/ 493712 h 1376363"/>
              <a:gd name="connsiteX23" fmla="*/ 1251744 w 1860550"/>
              <a:gd name="connsiteY23" fmla="*/ 741362 h 1376363"/>
              <a:gd name="connsiteX24" fmla="*/ 1313657 w 1860550"/>
              <a:gd name="connsiteY24" fmla="*/ 1022351 h 1376363"/>
              <a:gd name="connsiteX25" fmla="*/ 1337469 w 1860550"/>
              <a:gd name="connsiteY25" fmla="*/ 1227138 h 1376363"/>
              <a:gd name="connsiteX26" fmla="*/ 1442244 w 1860550"/>
              <a:gd name="connsiteY26" fmla="*/ 1279525 h 1376363"/>
              <a:gd name="connsiteX27" fmla="*/ 1619250 w 1860550"/>
              <a:gd name="connsiteY27" fmla="*/ 1185859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1251744 w 1860550"/>
              <a:gd name="connsiteY21" fmla="*/ 741362 h 1376363"/>
              <a:gd name="connsiteX22" fmla="*/ 1313657 w 1860550"/>
              <a:gd name="connsiteY22" fmla="*/ 1022351 h 1376363"/>
              <a:gd name="connsiteX23" fmla="*/ 1337469 w 1860550"/>
              <a:gd name="connsiteY23" fmla="*/ 1227138 h 1376363"/>
              <a:gd name="connsiteX24" fmla="*/ 1442244 w 1860550"/>
              <a:gd name="connsiteY24" fmla="*/ 1279525 h 1376363"/>
              <a:gd name="connsiteX25" fmla="*/ 1619250 w 1860550"/>
              <a:gd name="connsiteY25" fmla="*/ 1185859 h 1376363"/>
              <a:gd name="connsiteX26" fmla="*/ 1656557 w 1860550"/>
              <a:gd name="connsiteY26" fmla="*/ 169863 h 1376363"/>
              <a:gd name="connsiteX27" fmla="*/ 1718469 w 1860550"/>
              <a:gd name="connsiteY27" fmla="*/ 231775 h 1376363"/>
              <a:gd name="connsiteX28" fmla="*/ 1732757 w 1860550"/>
              <a:gd name="connsiteY28" fmla="*/ 765175 h 1376363"/>
              <a:gd name="connsiteX29" fmla="*/ 1775619 w 1860550"/>
              <a:gd name="connsiteY29" fmla="*/ 1217613 h 1376363"/>
              <a:gd name="connsiteX30" fmla="*/ 1794669 w 1860550"/>
              <a:gd name="connsiteY30" fmla="*/ 1250950 h 1376363"/>
              <a:gd name="connsiteX31" fmla="*/ 1794669 w 1860550"/>
              <a:gd name="connsiteY31" fmla="*/ 1312863 h 1376363"/>
              <a:gd name="connsiteX32" fmla="*/ 1399382 w 1860550"/>
              <a:gd name="connsiteY32" fmla="*/ 1312863 h 1376363"/>
              <a:gd name="connsiteX33" fmla="*/ 8732 w 1860550"/>
              <a:gd name="connsiteY33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1251744 w 1860550"/>
              <a:gd name="connsiteY20" fmla="*/ 741362 h 1376363"/>
              <a:gd name="connsiteX21" fmla="*/ 1313657 w 1860550"/>
              <a:gd name="connsiteY21" fmla="*/ 1022351 h 1376363"/>
              <a:gd name="connsiteX22" fmla="*/ 1337469 w 1860550"/>
              <a:gd name="connsiteY22" fmla="*/ 1227138 h 1376363"/>
              <a:gd name="connsiteX23" fmla="*/ 1442244 w 1860550"/>
              <a:gd name="connsiteY23" fmla="*/ 1279525 h 1376363"/>
              <a:gd name="connsiteX24" fmla="*/ 1619250 w 1860550"/>
              <a:gd name="connsiteY24" fmla="*/ 1185859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70757 w 1860550"/>
              <a:gd name="connsiteY18" fmla="*/ 1289050 h 1376363"/>
              <a:gd name="connsiteX19" fmla="*/ 1251744 w 1860550"/>
              <a:gd name="connsiteY19" fmla="*/ 741362 h 1376363"/>
              <a:gd name="connsiteX20" fmla="*/ 1313657 w 1860550"/>
              <a:gd name="connsiteY20" fmla="*/ 1022351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619250 w 1860550"/>
              <a:gd name="connsiteY23" fmla="*/ 1185859 h 1376363"/>
              <a:gd name="connsiteX24" fmla="*/ 1656557 w 1860550"/>
              <a:gd name="connsiteY24" fmla="*/ 169863 h 1376363"/>
              <a:gd name="connsiteX25" fmla="*/ 1718469 w 1860550"/>
              <a:gd name="connsiteY25" fmla="*/ 231775 h 1376363"/>
              <a:gd name="connsiteX26" fmla="*/ 1732757 w 1860550"/>
              <a:gd name="connsiteY26" fmla="*/ 765175 h 1376363"/>
              <a:gd name="connsiteX27" fmla="*/ 1775619 w 1860550"/>
              <a:gd name="connsiteY27" fmla="*/ 1217613 h 1376363"/>
              <a:gd name="connsiteX28" fmla="*/ 1794669 w 1860550"/>
              <a:gd name="connsiteY28" fmla="*/ 1250950 h 1376363"/>
              <a:gd name="connsiteX29" fmla="*/ 1794669 w 1860550"/>
              <a:gd name="connsiteY29" fmla="*/ 1312863 h 1376363"/>
              <a:gd name="connsiteX30" fmla="*/ 1399382 w 1860550"/>
              <a:gd name="connsiteY30" fmla="*/ 1312863 h 1376363"/>
              <a:gd name="connsiteX31" fmla="*/ 8732 w 1860550"/>
              <a:gd name="connsiteY31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1251744 w 1860550"/>
              <a:gd name="connsiteY18" fmla="*/ 741362 h 1376363"/>
              <a:gd name="connsiteX19" fmla="*/ 1313657 w 1860550"/>
              <a:gd name="connsiteY19" fmla="*/ 1022351 h 1376363"/>
              <a:gd name="connsiteX20" fmla="*/ 1337469 w 1860550"/>
              <a:gd name="connsiteY20" fmla="*/ 1227138 h 1376363"/>
              <a:gd name="connsiteX21" fmla="*/ 1442244 w 1860550"/>
              <a:gd name="connsiteY21" fmla="*/ 1279525 h 1376363"/>
              <a:gd name="connsiteX22" fmla="*/ 1619250 w 1860550"/>
              <a:gd name="connsiteY22" fmla="*/ 1185859 h 1376363"/>
              <a:gd name="connsiteX23" fmla="*/ 1656557 w 1860550"/>
              <a:gd name="connsiteY23" fmla="*/ 169863 h 1376363"/>
              <a:gd name="connsiteX24" fmla="*/ 1718469 w 1860550"/>
              <a:gd name="connsiteY24" fmla="*/ 231775 h 1376363"/>
              <a:gd name="connsiteX25" fmla="*/ 1732757 w 1860550"/>
              <a:gd name="connsiteY25" fmla="*/ 765175 h 1376363"/>
              <a:gd name="connsiteX26" fmla="*/ 1775619 w 1860550"/>
              <a:gd name="connsiteY26" fmla="*/ 1217613 h 1376363"/>
              <a:gd name="connsiteX27" fmla="*/ 1794669 w 1860550"/>
              <a:gd name="connsiteY27" fmla="*/ 1250950 h 1376363"/>
              <a:gd name="connsiteX28" fmla="*/ 1794669 w 1860550"/>
              <a:gd name="connsiteY28" fmla="*/ 1312863 h 1376363"/>
              <a:gd name="connsiteX29" fmla="*/ 1399382 w 1860550"/>
              <a:gd name="connsiteY29" fmla="*/ 1312863 h 1376363"/>
              <a:gd name="connsiteX30" fmla="*/ 8732 w 1860550"/>
              <a:gd name="connsiteY30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1061244 w 1860550"/>
              <a:gd name="connsiteY16" fmla="*/ 217488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879475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893763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60550" h="137080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33351"/>
                  <a:pt x="89694" y="274638"/>
                </a:cubicBezTo>
                <a:cubicBezTo>
                  <a:pt x="115094" y="415925"/>
                  <a:pt x="139700" y="854869"/>
                  <a:pt x="165894" y="1022350"/>
                </a:cubicBezTo>
                <a:cubicBezTo>
                  <a:pt x="192088" y="1189831"/>
                  <a:pt x="223045" y="1250950"/>
                  <a:pt x="246857" y="1279525"/>
                </a:cubicBezTo>
                <a:cubicBezTo>
                  <a:pt x="270669" y="1308100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1201" y="315913"/>
                  <a:pt x="732632" y="431800"/>
                </a:cubicBezTo>
                <a:cubicBezTo>
                  <a:pt x="754063" y="547688"/>
                  <a:pt x="773113" y="1048544"/>
                  <a:pt x="827882" y="1012825"/>
                </a:cubicBezTo>
                <a:cubicBezTo>
                  <a:pt x="882651" y="977106"/>
                  <a:pt x="990600" y="300832"/>
                  <a:pt x="1061244" y="217488"/>
                </a:cubicBezTo>
                <a:cubicBezTo>
                  <a:pt x="1131888" y="134144"/>
                  <a:pt x="1209675" y="400050"/>
                  <a:pt x="1251744" y="512762"/>
                </a:cubicBezTo>
                <a:cubicBezTo>
                  <a:pt x="1293813" y="625474"/>
                  <a:pt x="1299370" y="790576"/>
                  <a:pt x="1313657" y="893763"/>
                </a:cubicBezTo>
                <a:cubicBezTo>
                  <a:pt x="1327944" y="996950"/>
                  <a:pt x="1316038" y="1067594"/>
                  <a:pt x="1337469" y="1131888"/>
                </a:cubicBezTo>
                <a:cubicBezTo>
                  <a:pt x="1358900" y="1196182"/>
                  <a:pt x="1395281" y="1270530"/>
                  <a:pt x="1442244" y="1279525"/>
                </a:cubicBezTo>
                <a:cubicBezTo>
                  <a:pt x="1489207" y="1288520"/>
                  <a:pt x="1583531" y="1370803"/>
                  <a:pt x="1619250" y="1185859"/>
                </a:cubicBezTo>
                <a:cubicBezTo>
                  <a:pt x="1654969" y="1000915"/>
                  <a:pt x="1640021" y="328877"/>
                  <a:pt x="1656557" y="169863"/>
                </a:cubicBezTo>
                <a:cubicBezTo>
                  <a:pt x="1673093" y="10849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2252159" y="4369232"/>
            <a:ext cx="1860550" cy="137636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60550" h="137636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57163"/>
                  <a:pt x="89694" y="274638"/>
                </a:cubicBezTo>
                <a:cubicBezTo>
                  <a:pt x="115094" y="392113"/>
                  <a:pt x="139700" y="711994"/>
                  <a:pt x="165894" y="879475"/>
                </a:cubicBezTo>
                <a:cubicBezTo>
                  <a:pt x="192088" y="1046956"/>
                  <a:pt x="223045" y="1227138"/>
                  <a:pt x="246857" y="1279525"/>
                </a:cubicBezTo>
                <a:cubicBezTo>
                  <a:pt x="270669" y="1331912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5963" y="271462"/>
                  <a:pt x="732632" y="431800"/>
                </a:cubicBezTo>
                <a:cubicBezTo>
                  <a:pt x="749301" y="592138"/>
                  <a:pt x="783432" y="1182688"/>
                  <a:pt x="799307" y="1279525"/>
                </a:cubicBezTo>
                <a:cubicBezTo>
                  <a:pt x="815182" y="1376363"/>
                  <a:pt x="819151" y="1017587"/>
                  <a:pt x="827882" y="1012825"/>
                </a:cubicBezTo>
                <a:cubicBezTo>
                  <a:pt x="836613" y="1008063"/>
                  <a:pt x="827882" y="1204913"/>
                  <a:pt x="851694" y="1250950"/>
                </a:cubicBezTo>
                <a:cubicBezTo>
                  <a:pt x="875507" y="1296988"/>
                  <a:pt x="944563" y="1292225"/>
                  <a:pt x="970757" y="1289050"/>
                </a:cubicBezTo>
                <a:cubicBezTo>
                  <a:pt x="996951" y="1285875"/>
                  <a:pt x="996951" y="1233487"/>
                  <a:pt x="1008857" y="1231900"/>
                </a:cubicBezTo>
                <a:cubicBezTo>
                  <a:pt x="1020763" y="1230313"/>
                  <a:pt x="1004888" y="1270794"/>
                  <a:pt x="1042194" y="1279525"/>
                </a:cubicBezTo>
                <a:cubicBezTo>
                  <a:pt x="1079500" y="1288256"/>
                  <a:pt x="1183482" y="1293019"/>
                  <a:pt x="1232694" y="1284288"/>
                </a:cubicBezTo>
                <a:cubicBezTo>
                  <a:pt x="1281906" y="1275557"/>
                  <a:pt x="1302544" y="1227932"/>
                  <a:pt x="1337469" y="1227138"/>
                </a:cubicBezTo>
                <a:cubicBezTo>
                  <a:pt x="1372394" y="1226344"/>
                  <a:pt x="1408113" y="1335881"/>
                  <a:pt x="1442244" y="1279525"/>
                </a:cubicBezTo>
                <a:cubicBezTo>
                  <a:pt x="1476375" y="1223169"/>
                  <a:pt x="1518444" y="1066006"/>
                  <a:pt x="1542257" y="889000"/>
                </a:cubicBezTo>
                <a:cubicBezTo>
                  <a:pt x="1566070" y="711994"/>
                  <a:pt x="1566069" y="337344"/>
                  <a:pt x="1585119" y="217488"/>
                </a:cubicBezTo>
                <a:cubicBezTo>
                  <a:pt x="1604169" y="97632"/>
                  <a:pt x="1634332" y="167482"/>
                  <a:pt x="1656557" y="169863"/>
                </a:cubicBezTo>
                <a:cubicBezTo>
                  <a:pt x="1678782" y="172244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Cognitive (Smart) Radios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en-US" sz="2400" dirty="0"/>
              <a:t>Dynamically identify currently unused portions of spectrum</a:t>
            </a:r>
          </a:p>
          <a:p>
            <a:pPr marL="539496" indent="-457200">
              <a:buFont typeface="+mj-lt"/>
              <a:buAutoNum type="arabicPeriod"/>
            </a:pPr>
            <a:r>
              <a:rPr lang="en-US" sz="2400" dirty="0"/>
              <a:t>Configure radio to operate in available spectrum band</a:t>
            </a:r>
          </a:p>
          <a:p>
            <a:pPr marL="813816" lvl="1" indent="-457200">
              <a:buNone/>
            </a:pPr>
            <a:r>
              <a:rPr lang="en-US" sz="2400" dirty="0"/>
              <a:t>	</a:t>
            </a:r>
            <a:r>
              <a:rPr lang="en-US" sz="2400" dirty="0">
                <a:sym typeface="Wingdings" pitchFamily="2" charset="2"/>
              </a:rPr>
              <a:t> take smart decisions how to share the spectrum</a:t>
            </a:r>
            <a:endParaRPr lang="en-US" sz="2400" dirty="0"/>
          </a:p>
          <a:p>
            <a:pPr marL="539496" indent="-457200">
              <a:buNone/>
            </a:pPr>
            <a:endParaRPr lang="en-US" sz="2400" dirty="0"/>
          </a:p>
        </p:txBody>
      </p:sp>
      <p:grpSp>
        <p:nvGrpSpPr>
          <p:cNvPr id="5" name="Group 27"/>
          <p:cNvGrpSpPr/>
          <p:nvPr/>
        </p:nvGrpSpPr>
        <p:grpSpPr>
          <a:xfrm>
            <a:off x="3276600" y="3352800"/>
            <a:ext cx="3207328" cy="609600"/>
            <a:chOff x="5715000" y="990600"/>
            <a:chExt cx="2272145" cy="833582"/>
          </a:xfrm>
        </p:grpSpPr>
        <p:sp>
          <p:nvSpPr>
            <p:cNvPr id="25" name="Freeform 24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9" name="Picture 28" descr="cellpho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3657600"/>
            <a:ext cx="685800" cy="1038030"/>
          </a:xfrm>
          <a:prstGeom prst="rect">
            <a:avLst/>
          </a:prstGeom>
        </p:spPr>
      </p:pic>
      <p:pic>
        <p:nvPicPr>
          <p:cNvPr id="30" name="Picture 29" descr="lapto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3200400"/>
            <a:ext cx="856008" cy="990600"/>
          </a:xfrm>
          <a:prstGeom prst="rect">
            <a:avLst/>
          </a:prstGeom>
        </p:spPr>
      </p:pic>
      <p:cxnSp>
        <p:nvCxnSpPr>
          <p:cNvPr id="48" name="Straight Connector 47"/>
          <p:cNvCxnSpPr/>
          <p:nvPr/>
        </p:nvCxnSpPr>
        <p:spPr>
          <a:xfrm rot="5400000">
            <a:off x="1527464" y="4977246"/>
            <a:ext cx="14478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251364" y="5701146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rot="10800000">
            <a:off x="1717964" y="4250163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Signal Strength</a:t>
            </a:r>
          </a:p>
        </p:txBody>
      </p:sp>
      <p:sp>
        <p:nvSpPr>
          <p:cNvPr id="52" name="TextBox 51"/>
          <p:cNvSpPr txBox="1"/>
          <p:nvPr/>
        </p:nvSpPr>
        <p:spPr>
          <a:xfrm rot="16200000">
            <a:off x="2930299" y="53987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5676900" y="5224166"/>
            <a:ext cx="1447800" cy="1588"/>
          </a:xfrm>
          <a:prstGeom prst="line">
            <a:avLst/>
          </a:prstGeom>
          <a:ln w="28575">
            <a:solidFill>
              <a:schemeClr val="tx2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400800" y="5943600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6200000">
            <a:off x="7079735" y="564566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grpSp>
        <p:nvGrpSpPr>
          <p:cNvPr id="6" name="Group 108"/>
          <p:cNvGrpSpPr/>
          <p:nvPr/>
        </p:nvGrpSpPr>
        <p:grpSpPr>
          <a:xfrm>
            <a:off x="2515394" y="4648200"/>
            <a:ext cx="153194" cy="152400"/>
            <a:chOff x="2515394" y="4648200"/>
            <a:chExt cx="153194" cy="152400"/>
          </a:xfrm>
        </p:grpSpPr>
        <p:cxnSp>
          <p:nvCxnSpPr>
            <p:cNvPr id="63" name="Straight Connector 62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81"/>
          <p:cNvGrpSpPr/>
          <p:nvPr/>
        </p:nvGrpSpPr>
        <p:grpSpPr>
          <a:xfrm rot="16200000">
            <a:off x="2247900" y="5143500"/>
            <a:ext cx="685800" cy="152400"/>
            <a:chOff x="5715000" y="990600"/>
            <a:chExt cx="2272145" cy="833582"/>
          </a:xfrm>
        </p:grpSpPr>
        <p:sp>
          <p:nvSpPr>
            <p:cNvPr id="83" name="Freeform 82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86"/>
          <p:cNvGrpSpPr/>
          <p:nvPr/>
        </p:nvGrpSpPr>
        <p:grpSpPr>
          <a:xfrm rot="16200000">
            <a:off x="6439694" y="5371306"/>
            <a:ext cx="685800" cy="152400"/>
            <a:chOff x="5715000" y="990600"/>
            <a:chExt cx="2272145" cy="833582"/>
          </a:xfrm>
        </p:grpSpPr>
        <p:sp>
          <p:nvSpPr>
            <p:cNvPr id="88" name="Freeform 87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109"/>
          <p:cNvGrpSpPr/>
          <p:nvPr/>
        </p:nvGrpSpPr>
        <p:grpSpPr>
          <a:xfrm>
            <a:off x="6705600" y="4801394"/>
            <a:ext cx="153194" cy="152400"/>
            <a:chOff x="6705600" y="4801394"/>
            <a:chExt cx="153194" cy="152400"/>
          </a:xfrm>
        </p:grpSpPr>
        <p:cxnSp>
          <p:nvCxnSpPr>
            <p:cNvPr id="91" name="Straight Connector 90"/>
            <p:cNvCxnSpPr/>
            <p:nvPr/>
          </p:nvCxnSpPr>
          <p:spPr>
            <a:xfrm rot="5400000">
              <a:off x="6630194" y="4876800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7056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>
              <a:off x="67818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10"/>
          <p:cNvGrpSpPr/>
          <p:nvPr/>
        </p:nvGrpSpPr>
        <p:grpSpPr>
          <a:xfrm>
            <a:off x="6477000" y="3352800"/>
            <a:ext cx="152400" cy="686594"/>
            <a:chOff x="6477000" y="3352800"/>
            <a:chExt cx="152400" cy="686594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6477794" y="4037012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6210300" y="3695700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77000" y="3352800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11"/>
          <p:cNvGrpSpPr/>
          <p:nvPr/>
        </p:nvGrpSpPr>
        <p:grpSpPr>
          <a:xfrm>
            <a:off x="3124994" y="3352006"/>
            <a:ext cx="152400" cy="686594"/>
            <a:chOff x="3124994" y="3352006"/>
            <a:chExt cx="152400" cy="686594"/>
          </a:xfrm>
        </p:grpSpPr>
        <p:cxnSp>
          <p:nvCxnSpPr>
            <p:cNvPr id="106" name="Straight Connector 105"/>
            <p:cNvCxnSpPr/>
            <p:nvPr/>
          </p:nvCxnSpPr>
          <p:spPr>
            <a:xfrm>
              <a:off x="3125788" y="4036218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2858294" y="3694906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3124994" y="3352006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3" name="Picture 80" descr="brain-intr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89825" y="381000"/>
            <a:ext cx="13493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 rot="10800000">
            <a:off x="5851521" y="4501037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Signal Strength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KNOWS-System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79792" cy="4876800"/>
          </a:xfrm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This work is part of our KNOWS project at MSR</a:t>
            </a:r>
          </a:p>
          <a:p>
            <a:pPr marL="539496" indent="-457200">
              <a:buNone/>
            </a:pPr>
            <a:r>
              <a:rPr lang="en-US" dirty="0"/>
              <a:t>	</a:t>
            </a:r>
            <a:r>
              <a:rPr lang="en-US" sz="2000" dirty="0"/>
              <a:t>(Cognitive Networking over White Spaces) </a:t>
            </a:r>
            <a:r>
              <a:rPr lang="en-US" sz="1600" dirty="0"/>
              <a:t>[see </a:t>
            </a:r>
            <a:r>
              <a:rPr lang="en-US" sz="1600" dirty="0" err="1"/>
              <a:t>DySpan</a:t>
            </a:r>
            <a:r>
              <a:rPr lang="en-US" sz="1600" dirty="0"/>
              <a:t> 2007]</a:t>
            </a:r>
          </a:p>
          <a:p>
            <a:pPr marL="539496" indent="-457200">
              <a:buNone/>
            </a:pPr>
            <a:endParaRPr lang="en-US" dirty="0"/>
          </a:p>
          <a:p>
            <a:pPr marL="539496" indent="-457200">
              <a:buNone/>
            </a:pPr>
            <a:r>
              <a:rPr lang="en-US" dirty="0"/>
              <a:t>		</a:t>
            </a:r>
          </a:p>
          <a:p>
            <a:pPr marL="539496" indent="-457200">
              <a:buNone/>
            </a:pPr>
            <a:endParaRPr lang="en-US" dirty="0"/>
          </a:p>
          <a:p>
            <a:pPr marL="539496" indent="-457200"/>
            <a:endParaRPr lang="en-US" dirty="0"/>
          </a:p>
          <a:p>
            <a:pPr marL="539496" indent="-457200"/>
            <a:endParaRPr lang="en-US" dirty="0"/>
          </a:p>
          <a:p>
            <a:pPr marL="539496" indent="-457200"/>
            <a:r>
              <a:rPr lang="en-US" dirty="0"/>
              <a:t>Prototype has transceiver and scanner</a:t>
            </a:r>
          </a:p>
          <a:p>
            <a:pPr marL="539496" indent="-457200"/>
            <a:r>
              <a:rPr lang="en-US" dirty="0"/>
              <a:t>Can dynamically adjust center-frequency and channel-width</a:t>
            </a:r>
          </a:p>
          <a:p>
            <a:pPr marL="539496" indent="-45720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2209800" y="2362200"/>
            <a:ext cx="4952999" cy="1705953"/>
            <a:chOff x="1776" y="1728"/>
            <a:chExt cx="3536" cy="1318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1776" y="1728"/>
              <a:ext cx="3216" cy="1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6" y="1969"/>
              <a:ext cx="900" cy="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286" y="1969"/>
              <a:ext cx="900" cy="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874" y="2072"/>
              <a:ext cx="786" cy="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874" y="2072"/>
              <a:ext cx="786" cy="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4176" y="2880"/>
              <a:ext cx="865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Scanner Antenna</a:t>
              </a:r>
              <a:endPara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4304" y="1824"/>
              <a:ext cx="100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Data Transceiver Antenna </a:t>
              </a:r>
              <a:endPara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400" y="2416"/>
              <a:ext cx="983" cy="161"/>
            </a:xfrm>
            <a:custGeom>
              <a:avLst/>
              <a:gdLst/>
              <a:ahLst/>
              <a:cxnLst>
                <a:cxn ang="0">
                  <a:pos x="980" y="0"/>
                </a:cxn>
                <a:cxn ang="0">
                  <a:pos x="0" y="161"/>
                </a:cxn>
              </a:cxnLst>
              <a:rect l="0" t="0" r="r" b="b"/>
              <a:pathLst>
                <a:path w="983" h="161">
                  <a:moveTo>
                    <a:pt x="980" y="0"/>
                  </a:moveTo>
                  <a:cubicBezTo>
                    <a:pt x="983" y="51"/>
                    <a:pt x="544" y="124"/>
                    <a:pt x="0" y="161"/>
                  </a:cubicBezTo>
                </a:path>
              </a:pathLst>
            </a:custGeom>
            <a:noFill/>
            <a:ln w="12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2447" y="2484"/>
              <a:ext cx="983" cy="116"/>
            </a:xfrm>
            <a:custGeom>
              <a:avLst/>
              <a:gdLst/>
              <a:ahLst/>
              <a:cxnLst>
                <a:cxn ang="0">
                  <a:pos x="982" y="0"/>
                </a:cxn>
                <a:cxn ang="0">
                  <a:pos x="0" y="116"/>
                </a:cxn>
              </a:cxnLst>
              <a:rect l="0" t="0" r="r" b="b"/>
              <a:pathLst>
                <a:path w="983" h="116">
                  <a:moveTo>
                    <a:pt x="982" y="0"/>
                  </a:moveTo>
                  <a:cubicBezTo>
                    <a:pt x="983" y="51"/>
                    <a:pt x="543" y="103"/>
                    <a:pt x="0" y="116"/>
                  </a:cubicBezTo>
                </a:path>
              </a:pathLst>
            </a:custGeom>
            <a:noFill/>
            <a:ln w="12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792" y="2688"/>
              <a:ext cx="336" cy="240"/>
            </a:xfrm>
            <a:custGeom>
              <a:avLst/>
              <a:gdLst/>
              <a:ahLst/>
              <a:cxnLst>
                <a:cxn ang="0">
                  <a:pos x="102" y="183"/>
                </a:cxn>
                <a:cxn ang="0">
                  <a:pos x="0" y="0"/>
                </a:cxn>
              </a:cxnLst>
              <a:rect l="0" t="0" r="r" b="b"/>
              <a:pathLst>
                <a:path w="102" h="183">
                  <a:moveTo>
                    <a:pt x="102" y="183"/>
                  </a:moveTo>
                  <a:cubicBezTo>
                    <a:pt x="46" y="183"/>
                    <a:pt x="0" y="101"/>
                    <a:pt x="0" y="0"/>
                  </a:cubicBezTo>
                </a:path>
              </a:pathLst>
            </a:cu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4215" y="2199"/>
              <a:ext cx="335" cy="168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307" y="0"/>
                </a:cxn>
                <a:cxn ang="0">
                  <a:pos x="307" y="0"/>
                </a:cxn>
              </a:cxnLst>
              <a:rect l="0" t="0" r="r" b="b"/>
              <a:pathLst>
                <a:path w="307" h="159">
                  <a:moveTo>
                    <a:pt x="0" y="159"/>
                  </a:moveTo>
                  <a:cubicBezTo>
                    <a:pt x="170" y="159"/>
                    <a:pt x="307" y="88"/>
                    <a:pt x="307" y="0"/>
                  </a:cubicBezTo>
                  <a:cubicBezTo>
                    <a:pt x="307" y="0"/>
                    <a:pt x="307" y="0"/>
                    <a:pt x="307" y="0"/>
                  </a:cubicBezTo>
                </a:path>
              </a:pathLst>
            </a:cu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54761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KNOWS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799"/>
            <a:ext cx="7708392" cy="1872175"/>
          </a:xfrm>
          <a:ln>
            <a:noFill/>
          </a:ln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Can dynamically </a:t>
            </a:r>
            <a:r>
              <a:rPr lang="en-US" dirty="0">
                <a:solidFill>
                  <a:srgbClr val="FF0000"/>
                </a:solidFill>
              </a:rPr>
              <a:t>adjust channel-width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center-frequency.</a:t>
            </a:r>
            <a:r>
              <a:rPr lang="en-US" dirty="0"/>
              <a:t> </a:t>
            </a:r>
          </a:p>
          <a:p>
            <a:pPr marL="539496" indent="-457200"/>
            <a:r>
              <a:rPr lang="en-US" dirty="0"/>
              <a:t>Low time overhead for switching (~0.1ms)</a:t>
            </a:r>
          </a:p>
          <a:p>
            <a:pPr marL="539496" indent="-457200"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can change at very fine-grained time-scale</a:t>
            </a:r>
            <a:endParaRPr lang="en-US" dirty="0"/>
          </a:p>
          <a:p>
            <a:pPr marL="539496" indent="-457200"/>
            <a:endParaRPr lang="en-US" dirty="0"/>
          </a:p>
          <a:p>
            <a:pPr marL="539496" indent="-4572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76400" y="5897880"/>
            <a:ext cx="6705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4869935" y="56761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Frequency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267200" y="4678680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53000" y="4983480"/>
            <a:ext cx="10668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743994" y="4677886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2667000" y="4069080"/>
            <a:ext cx="5791201" cy="1833419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2286794" y="4677886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711483" y="3207434"/>
            <a:ext cx="3165231" cy="10972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Transceiver can tune 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to </a:t>
            </a:r>
            <a:r>
              <a:rPr lang="en-US" sz="2000" b="1" dirty="0">
                <a:solidFill>
                  <a:srgbClr val="FF0000"/>
                </a:solidFill>
              </a:rPr>
              <a:t>contiguous spectrum 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bands only!</a:t>
            </a:r>
          </a:p>
        </p:txBody>
      </p:sp>
    </p:spTree>
    <p:extLst>
      <p:ext uri="{BB962C8B-B14F-4D97-AF65-F5344CB8AC3E}">
        <p14:creationId xmlns:p14="http://schemas.microsoft.com/office/powerpoint/2010/main" val="323041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16666 -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3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20833 -0.00023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3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3" grpId="0" animBg="1"/>
      <p:bldP spid="23" grpId="1" animBg="1"/>
      <p:bldP spid="23" grpId="2" animBg="1"/>
      <p:bldP spid="23" grpId="3" animBg="1"/>
      <p:bldP spid="23" grpId="4" animBg="1"/>
      <p:bldP spid="1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Adaptive Channel-Width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is this a good thing…? </a:t>
            </a:r>
          </a:p>
          <a:p>
            <a:pPr marL="539496" indent="-457200">
              <a:buFont typeface="+mj-lt"/>
              <a:buAutoNum type="arabicPeriod"/>
            </a:pPr>
            <a:endParaRPr lang="en-US" dirty="0"/>
          </a:p>
          <a:p>
            <a:pPr marL="539496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Fragmentation</a:t>
            </a:r>
          </a:p>
          <a:p>
            <a:pPr marL="539496" indent="-457200">
              <a:buNone/>
            </a:pPr>
            <a:r>
              <a:rPr lang="en-US" dirty="0"/>
              <a:t>	</a:t>
            </a:r>
            <a:r>
              <a:rPr lang="en-US" sz="2000" dirty="0">
                <a:sym typeface="Wingdings" pitchFamily="2" charset="2"/>
              </a:rPr>
              <a:t> White spaces may have different sizes</a:t>
            </a:r>
          </a:p>
          <a:p>
            <a:pPr marL="539496" indent="-457200">
              <a:buNone/>
            </a:pPr>
            <a:r>
              <a:rPr lang="en-US" sz="2000" dirty="0">
                <a:sym typeface="Wingdings" pitchFamily="2" charset="2"/>
              </a:rPr>
              <a:t>	 Make use of narrow white spaces if necessary</a:t>
            </a:r>
          </a:p>
          <a:p>
            <a:pPr marL="539496" indent="-457200">
              <a:buNone/>
            </a:pPr>
            <a:endParaRPr lang="en-US" dirty="0"/>
          </a:p>
          <a:p>
            <a:pPr marL="539496" indent="-457200">
              <a:buFont typeface="+mj-lt"/>
              <a:buAutoNum type="arabicPeriod" startAt="2"/>
            </a:pPr>
            <a:r>
              <a:rPr lang="en-US" dirty="0">
                <a:solidFill>
                  <a:srgbClr val="FF0000"/>
                </a:solidFill>
              </a:rPr>
              <a:t>Opportunistic and load-aware channel allocation</a:t>
            </a:r>
            <a:r>
              <a:rPr lang="en-US" dirty="0"/>
              <a:t>	</a:t>
            </a:r>
          </a:p>
          <a:p>
            <a:pPr marL="539496" indent="-457200">
              <a:buNone/>
            </a:pPr>
            <a:r>
              <a:rPr lang="en-US" sz="2000" dirty="0">
                <a:sym typeface="Wingdings" pitchFamily="2" charset="2"/>
              </a:rPr>
              <a:t>	 Few nodes:     Give them wider bands!</a:t>
            </a:r>
          </a:p>
          <a:p>
            <a:pPr marL="539496" indent="-457200">
              <a:buNone/>
            </a:pPr>
            <a:r>
              <a:rPr lang="en-US" sz="2000" dirty="0">
                <a:sym typeface="Wingdings" pitchFamily="2" charset="2"/>
              </a:rPr>
              <a:t>	 Many nodes:   Partition the spectrum in narrower bands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 rot="10800000">
            <a:off x="5767756" y="2546251"/>
            <a:ext cx="3108958" cy="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020972" y="1941342"/>
            <a:ext cx="787791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11815" y="2574388"/>
            <a:ext cx="1149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Frequency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2658" y="1938998"/>
            <a:ext cx="351693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805226" y="1938998"/>
            <a:ext cx="157088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128781" y="1938998"/>
            <a:ext cx="368105" cy="59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96222" y="1420837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5Mhz</a:t>
            </a:r>
          </a:p>
        </p:txBody>
      </p:sp>
      <p:cxnSp>
        <p:nvCxnSpPr>
          <p:cNvPr id="21" name="Straight Arrow Connector 20"/>
          <p:cNvCxnSpPr>
            <a:stCxn id="19" idx="2"/>
          </p:cNvCxnSpPr>
          <p:nvPr/>
        </p:nvCxnSpPr>
        <p:spPr>
          <a:xfrm rot="5400000">
            <a:off x="6877847" y="1918034"/>
            <a:ext cx="291849" cy="36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 rot="16200000">
            <a:off x="6715823" y="2040142"/>
            <a:ext cx="548125" cy="313006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80142" y="124968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20Mhz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7332702" y="1699983"/>
            <a:ext cx="491142" cy="188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 rot="16200000">
            <a:off x="7491892" y="1892724"/>
            <a:ext cx="548125" cy="645941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39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37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04687 0.001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7 0.00139 L 0.01667 0.0006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/>
      <p:bldP spid="19" grpId="1"/>
      <p:bldP spid="25" grpId="0" animBg="1"/>
      <p:bldP spid="25" grpId="1" animBg="1"/>
      <p:bldP spid="25" grpId="2" animBg="1"/>
      <p:bldP spid="25" grpId="3" animBg="1"/>
      <p:bldP spid="25" grpId="4" animBg="1"/>
      <p:bldP spid="26" grpId="0"/>
      <p:bldP spid="2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35259"/>
            <a:ext cx="7479792" cy="4724400"/>
          </a:xfrm>
        </p:spPr>
        <p:txBody>
          <a:bodyPr>
            <a:normAutofit/>
          </a:bodyPr>
          <a:lstStyle/>
          <a:p>
            <a:pPr marL="539496" indent="-457200"/>
            <a:r>
              <a:rPr lang="en-US" dirty="0"/>
              <a:t>Crucial challenge from </a:t>
            </a:r>
            <a:r>
              <a:rPr lang="en-US" dirty="0">
                <a:solidFill>
                  <a:srgbClr val="FF0000"/>
                </a:solidFill>
              </a:rPr>
              <a:t>networking</a:t>
            </a:r>
            <a:r>
              <a:rPr lang="en-US" dirty="0"/>
              <a:t> point of view: </a:t>
            </a:r>
          </a:p>
          <a:p>
            <a:pPr marL="539496" indent="-457200">
              <a:buNone/>
            </a:pPr>
            <a:endParaRPr lang="en-US" dirty="0"/>
          </a:p>
        </p:txBody>
      </p:sp>
      <p:pic>
        <p:nvPicPr>
          <p:cNvPr id="46" name="Picture 45" descr="question_mark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643" y="1851073"/>
            <a:ext cx="612961" cy="8358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Cognitive Radio Networks - Challenges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3936609" y="2761956"/>
            <a:ext cx="5024512" cy="2133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>
                <a:solidFill>
                  <a:prstClr val="black"/>
                </a:solidFill>
              </a:rPr>
              <a:t>Which spectrum-band should two </a:t>
            </a:r>
          </a:p>
          <a:p>
            <a:r>
              <a:rPr lang="en-US" sz="2400" dirty="0">
                <a:solidFill>
                  <a:prstClr val="black"/>
                </a:solidFill>
              </a:rPr>
              <a:t>cognitive radios use for transmission?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Channel-width</a:t>
            </a:r>
            <a:r>
              <a:rPr lang="en-US" sz="2400" dirty="0">
                <a:solidFill>
                  <a:prstClr val="black"/>
                </a:solidFill>
              </a:rPr>
              <a:t>…?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Frequency</a:t>
            </a:r>
            <a:r>
              <a:rPr lang="en-US" sz="2400" dirty="0">
                <a:solidFill>
                  <a:prstClr val="black"/>
                </a:solidFill>
              </a:rPr>
              <a:t>…?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Duration</a:t>
            </a:r>
            <a:r>
              <a:rPr lang="en-US" sz="2400" dirty="0">
                <a:solidFill>
                  <a:prstClr val="black"/>
                </a:solidFill>
              </a:rPr>
              <a:t>…?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162930" y="2042160"/>
            <a:ext cx="5223803" cy="504093"/>
          </a:xfrm>
          <a:prstGeom prst="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dirty="0">
                <a:solidFill>
                  <a:prstClr val="black"/>
                </a:solidFill>
              </a:rPr>
              <a:t>How should nodes share the spectrum?</a:t>
            </a:r>
          </a:p>
        </p:txBody>
      </p:sp>
      <p:sp>
        <p:nvSpPr>
          <p:cNvPr id="19" name="Bent Arrow 18"/>
          <p:cNvSpPr/>
          <p:nvPr/>
        </p:nvSpPr>
        <p:spPr>
          <a:xfrm rot="10800000" flipH="1">
            <a:off x="2751607" y="2630658"/>
            <a:ext cx="1078910" cy="1339577"/>
          </a:xfrm>
          <a:prstGeom prst="bentArrow">
            <a:avLst>
              <a:gd name="adj1" fmla="val 2934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52713" y="5237425"/>
            <a:ext cx="6019800" cy="990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We need a </a:t>
            </a:r>
            <a:r>
              <a:rPr lang="en-US" sz="2400" dirty="0">
                <a:solidFill>
                  <a:srgbClr val="FF0000"/>
                </a:solidFill>
              </a:rPr>
              <a:t>protocol</a:t>
            </a:r>
            <a:r>
              <a:rPr lang="en-US" sz="2400" dirty="0">
                <a:solidFill>
                  <a:prstClr val="black"/>
                </a:solidFill>
              </a:rPr>
              <a:t> that efficiently allocates 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time-spectrum blocks </a:t>
            </a:r>
            <a:r>
              <a:rPr lang="en-US" sz="2400" dirty="0">
                <a:solidFill>
                  <a:prstClr val="black"/>
                </a:solidFill>
              </a:rPr>
              <a:t>in the space!</a:t>
            </a:r>
          </a:p>
        </p:txBody>
      </p:sp>
      <p:sp>
        <p:nvSpPr>
          <p:cNvPr id="12" name="Bent Arrow 11"/>
          <p:cNvSpPr/>
          <p:nvPr/>
        </p:nvSpPr>
        <p:spPr>
          <a:xfrm rot="10800000">
            <a:off x="7174523" y="4951827"/>
            <a:ext cx="1131478" cy="1112148"/>
          </a:xfrm>
          <a:prstGeom prst="bentArrow">
            <a:avLst>
              <a:gd name="adj1" fmla="val 29347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518932"/>
            <a:ext cx="2721540" cy="1770518"/>
            <a:chOff x="246743" y="3518932"/>
            <a:chExt cx="2721540" cy="1770518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H="1">
              <a:off x="1885077" y="4839286"/>
              <a:ext cx="661177" cy="2391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/>
            <p:cNvSpPr/>
            <p:nvPr/>
          </p:nvSpPr>
          <p:spPr>
            <a:xfrm>
              <a:off x="246743" y="3518932"/>
              <a:ext cx="2721540" cy="108120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prstClr val="white"/>
                  </a:solidFill>
                </a:rPr>
                <a:t>Determines network </a:t>
              </a:r>
            </a:p>
            <a:p>
              <a:r>
                <a:rPr lang="en-US" sz="2000" dirty="0">
                  <a:solidFill>
                    <a:prstClr val="white"/>
                  </a:solidFill>
                </a:rPr>
                <a:t>throughput and overall </a:t>
              </a:r>
            </a:p>
            <a:p>
              <a:r>
                <a:rPr lang="en-US" sz="2000" dirty="0">
                  <a:solidFill>
                    <a:prstClr val="white"/>
                  </a:solidFill>
                </a:rPr>
                <a:t>spectrum utilization!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311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18" grpId="0" animBg="1"/>
      <p:bldP spid="19" grpId="0" animBg="1"/>
      <p:bldP spid="10" grpId="0" animBg="1"/>
      <p:bldP spid="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1524814" y="5242226"/>
            <a:ext cx="3177815" cy="87543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29" idx="0"/>
          </p:cNvCxnSpPr>
          <p:nvPr/>
        </p:nvCxnSpPr>
        <p:spPr>
          <a:xfrm rot="5400000">
            <a:off x="6341359" y="2201102"/>
            <a:ext cx="1094931" cy="1493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Time-Spectrum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01057"/>
            <a:ext cx="7498080" cy="4800600"/>
          </a:xfrm>
        </p:spPr>
        <p:txBody>
          <a:bodyPr/>
          <a:lstStyle/>
          <a:p>
            <a:r>
              <a:rPr lang="en-US" dirty="0"/>
              <a:t>View of a node v: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00343" y="3837422"/>
            <a:ext cx="5010845" cy="21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1659065" y="2796042"/>
            <a:ext cx="2082556" cy="237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64669" y="3679801"/>
            <a:ext cx="1071369" cy="5467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47660" y="1677239"/>
            <a:ext cx="1351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Frequency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7957" y="3050681"/>
            <a:ext cx="1391329" cy="43767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3083510" y="3458805"/>
            <a:ext cx="728895" cy="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73405" y="3471790"/>
            <a:ext cx="728895" cy="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00343" y="3472711"/>
            <a:ext cx="746242" cy="1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2700343" y="3049229"/>
            <a:ext cx="746242" cy="1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48142" y="3885277"/>
            <a:ext cx="311795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65543" y="3913413"/>
            <a:ext cx="840594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t+</a:t>
            </a:r>
            <a:r>
              <a:rPr lang="en-US" sz="2000" dirty="0">
                <a:solidFill>
                  <a:prstClr val="black"/>
                </a:solidFill>
                <a:latin typeface="cmmi10"/>
                <a:cs typeface="Arial" pitchFamily="34" charset="0"/>
              </a:rPr>
              <a:t>¢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30928" y="3223828"/>
            <a:ext cx="311795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30327" y="2849385"/>
            <a:ext cx="840594" cy="5159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f+</a:t>
            </a:r>
            <a:r>
              <a:rPr lang="en-US" sz="2000" dirty="0">
                <a:solidFill>
                  <a:prstClr val="black"/>
                </a:solidFill>
                <a:latin typeface="cmmi10"/>
                <a:cs typeface="Arial" pitchFamily="34" charset="0"/>
              </a:rPr>
              <a:t>¢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00025" y="2262890"/>
            <a:ext cx="5093476" cy="2391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288259" y="1812724"/>
            <a:ext cx="436098" cy="2672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8843" y="2823252"/>
            <a:ext cx="1930591" cy="4806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84432" y="2584103"/>
            <a:ext cx="718424" cy="339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993060" y="3062403"/>
            <a:ext cx="662152" cy="63539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66825" y="2609893"/>
            <a:ext cx="1185002" cy="3001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89189" y="2609893"/>
            <a:ext cx="718424" cy="339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930906" y="2579413"/>
            <a:ext cx="718424" cy="1899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78506" y="3397683"/>
            <a:ext cx="1283475" cy="3704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6625883" y="1362558"/>
            <a:ext cx="1505271" cy="369332"/>
            <a:chOff x="6625883" y="1885071"/>
            <a:chExt cx="1505271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6654018" y="1885071"/>
              <a:ext cx="14771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Primary users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6625883" y="1927273"/>
              <a:ext cx="1477108" cy="32355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449669" y="4208362"/>
            <a:ext cx="2386036" cy="701263"/>
            <a:chOff x="1151206" y="5104228"/>
            <a:chExt cx="2703342" cy="930812"/>
          </a:xfrm>
        </p:grpSpPr>
        <p:sp>
          <p:nvSpPr>
            <p:cNvPr id="42" name="TextBox 41"/>
            <p:cNvSpPr txBox="1"/>
            <p:nvPr/>
          </p:nvSpPr>
          <p:spPr>
            <a:xfrm>
              <a:off x="1179341" y="5104228"/>
              <a:ext cx="2210862" cy="8578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sym typeface="Wingdings" pitchFamily="2" charset="2"/>
                </a:rPr>
                <a:t>Neighboring nodes’</a:t>
              </a:r>
              <a:br>
                <a:rPr lang="en-US" dirty="0">
                  <a:solidFill>
                    <a:prstClr val="black"/>
                  </a:solidFill>
                  <a:sym typeface="Wingdings" pitchFamily="2" charset="2"/>
                </a:rPr>
              </a:br>
              <a:r>
                <a:rPr lang="en-US" dirty="0">
                  <a:solidFill>
                    <a:prstClr val="black"/>
                  </a:solidFill>
                  <a:sym typeface="Wingdings" pitchFamily="2" charset="2"/>
                </a:rPr>
                <a:t>time-spectrum blocks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151206" y="5132362"/>
              <a:ext cx="2703342" cy="90267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 rot="16200000" flipV="1">
            <a:off x="5278214" y="3111789"/>
            <a:ext cx="1281274" cy="9638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658797" y="3382947"/>
            <a:ext cx="796273" cy="6404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0" y="4024479"/>
            <a:ext cx="3066757" cy="426719"/>
            <a:chOff x="5092505" y="5087816"/>
            <a:chExt cx="3066757" cy="426719"/>
          </a:xfrm>
        </p:grpSpPr>
        <p:sp>
          <p:nvSpPr>
            <p:cNvPr id="52" name="Rounded Rectangle 51"/>
            <p:cNvSpPr/>
            <p:nvPr/>
          </p:nvSpPr>
          <p:spPr>
            <a:xfrm>
              <a:off x="5092505" y="5101882"/>
              <a:ext cx="3066757" cy="41265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101883" y="5087816"/>
              <a:ext cx="30251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Node </a:t>
              </a:r>
              <a:r>
                <a:rPr lang="en-US" dirty="0" err="1">
                  <a:solidFill>
                    <a:prstClr val="black"/>
                  </a:solidFill>
                </a:rPr>
                <a:t>v’s</a:t>
              </a:r>
              <a:r>
                <a:rPr lang="en-US" dirty="0">
                  <a:solidFill>
                    <a:prstClr val="black"/>
                  </a:solidFill>
                </a:rPr>
                <a:t> time-spectrum block</a:t>
              </a:r>
            </a:p>
          </p:txBody>
        </p:sp>
      </p:grpSp>
      <p:cxnSp>
        <p:nvCxnSpPr>
          <p:cNvPr id="56" name="Straight Arrow Connector 55"/>
          <p:cNvCxnSpPr>
            <a:stCxn id="44" idx="0"/>
            <a:endCxn id="41" idx="2"/>
          </p:cNvCxnSpPr>
          <p:nvPr/>
        </p:nvCxnSpPr>
        <p:spPr>
          <a:xfrm rot="16200000" flipV="1">
            <a:off x="6300754" y="3887624"/>
            <a:ext cx="461425" cy="2224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>
            <a:off x="1553028" y="5290345"/>
            <a:ext cx="589463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 rot="16200000">
            <a:off x="1886857" y="5544345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ACK</a:t>
            </a:r>
          </a:p>
        </p:txBody>
      </p:sp>
      <p:sp>
        <p:nvSpPr>
          <p:cNvPr id="73" name="Freeform 72"/>
          <p:cNvSpPr/>
          <p:nvPr/>
        </p:nvSpPr>
        <p:spPr>
          <a:xfrm>
            <a:off x="2503714" y="5268574"/>
            <a:ext cx="645885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 rot="16200000">
            <a:off x="2895600" y="5537088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ACK</a:t>
            </a:r>
          </a:p>
        </p:txBody>
      </p:sp>
      <p:sp>
        <p:nvSpPr>
          <p:cNvPr id="75" name="Freeform 74"/>
          <p:cNvSpPr/>
          <p:nvPr/>
        </p:nvSpPr>
        <p:spPr>
          <a:xfrm>
            <a:off x="3526971" y="5268574"/>
            <a:ext cx="783771" cy="798285"/>
          </a:xfrm>
          <a:custGeom>
            <a:avLst/>
            <a:gdLst>
              <a:gd name="connsiteX0" fmla="*/ 0 w 2632364"/>
              <a:gd name="connsiteY0" fmla="*/ 473364 h 475673"/>
              <a:gd name="connsiteX1" fmla="*/ 207818 w 2632364"/>
              <a:gd name="connsiteY1" fmla="*/ 16164 h 475673"/>
              <a:gd name="connsiteX2" fmla="*/ 374073 w 2632364"/>
              <a:gd name="connsiteY2" fmla="*/ 473364 h 475673"/>
              <a:gd name="connsiteX3" fmla="*/ 526473 w 2632364"/>
              <a:gd name="connsiteY3" fmla="*/ 2309 h 475673"/>
              <a:gd name="connsiteX4" fmla="*/ 651164 w 2632364"/>
              <a:gd name="connsiteY4" fmla="*/ 473364 h 475673"/>
              <a:gd name="connsiteX5" fmla="*/ 789709 w 2632364"/>
              <a:gd name="connsiteY5" fmla="*/ 16164 h 475673"/>
              <a:gd name="connsiteX6" fmla="*/ 900545 w 2632364"/>
              <a:gd name="connsiteY6" fmla="*/ 459509 h 475673"/>
              <a:gd name="connsiteX7" fmla="*/ 1039091 w 2632364"/>
              <a:gd name="connsiteY7" fmla="*/ 16164 h 475673"/>
              <a:gd name="connsiteX8" fmla="*/ 1136073 w 2632364"/>
              <a:gd name="connsiteY8" fmla="*/ 445655 h 475673"/>
              <a:gd name="connsiteX9" fmla="*/ 1274618 w 2632364"/>
              <a:gd name="connsiteY9" fmla="*/ 16164 h 475673"/>
              <a:gd name="connsiteX10" fmla="*/ 1385455 w 2632364"/>
              <a:gd name="connsiteY10" fmla="*/ 459509 h 475673"/>
              <a:gd name="connsiteX11" fmla="*/ 1537855 w 2632364"/>
              <a:gd name="connsiteY11" fmla="*/ 16164 h 475673"/>
              <a:gd name="connsiteX12" fmla="*/ 1662545 w 2632364"/>
              <a:gd name="connsiteY12" fmla="*/ 473364 h 475673"/>
              <a:gd name="connsiteX13" fmla="*/ 1801091 w 2632364"/>
              <a:gd name="connsiteY13" fmla="*/ 16164 h 475673"/>
              <a:gd name="connsiteX14" fmla="*/ 1925782 w 2632364"/>
              <a:gd name="connsiteY14" fmla="*/ 459509 h 475673"/>
              <a:gd name="connsiteX15" fmla="*/ 2078182 w 2632364"/>
              <a:gd name="connsiteY15" fmla="*/ 2309 h 475673"/>
              <a:gd name="connsiteX16" fmla="*/ 2216727 w 2632364"/>
              <a:gd name="connsiteY16" fmla="*/ 459509 h 475673"/>
              <a:gd name="connsiteX17" fmla="*/ 2369127 w 2632364"/>
              <a:gd name="connsiteY17" fmla="*/ 2309 h 475673"/>
              <a:gd name="connsiteX18" fmla="*/ 2493818 w 2632364"/>
              <a:gd name="connsiteY18" fmla="*/ 445655 h 475673"/>
              <a:gd name="connsiteX19" fmla="*/ 2632364 w 2632364"/>
              <a:gd name="connsiteY19" fmla="*/ 2309 h 475673"/>
              <a:gd name="connsiteX0" fmla="*/ 19196 w 2651560"/>
              <a:gd name="connsiteY0" fmla="*/ 473364 h 549564"/>
              <a:gd name="connsiteX1" fmla="*/ 34636 w 2651560"/>
              <a:gd name="connsiteY1" fmla="*/ 473364 h 549564"/>
              <a:gd name="connsiteX2" fmla="*/ 227014 w 2651560"/>
              <a:gd name="connsiteY2" fmla="*/ 16164 h 549564"/>
              <a:gd name="connsiteX3" fmla="*/ 393269 w 2651560"/>
              <a:gd name="connsiteY3" fmla="*/ 473364 h 549564"/>
              <a:gd name="connsiteX4" fmla="*/ 545669 w 2651560"/>
              <a:gd name="connsiteY4" fmla="*/ 2309 h 549564"/>
              <a:gd name="connsiteX5" fmla="*/ 670360 w 2651560"/>
              <a:gd name="connsiteY5" fmla="*/ 473364 h 549564"/>
              <a:gd name="connsiteX6" fmla="*/ 808905 w 2651560"/>
              <a:gd name="connsiteY6" fmla="*/ 16164 h 549564"/>
              <a:gd name="connsiteX7" fmla="*/ 919741 w 2651560"/>
              <a:gd name="connsiteY7" fmla="*/ 459509 h 549564"/>
              <a:gd name="connsiteX8" fmla="*/ 1058287 w 2651560"/>
              <a:gd name="connsiteY8" fmla="*/ 16164 h 549564"/>
              <a:gd name="connsiteX9" fmla="*/ 1155269 w 2651560"/>
              <a:gd name="connsiteY9" fmla="*/ 445655 h 549564"/>
              <a:gd name="connsiteX10" fmla="*/ 1293814 w 2651560"/>
              <a:gd name="connsiteY10" fmla="*/ 16164 h 549564"/>
              <a:gd name="connsiteX11" fmla="*/ 1404651 w 2651560"/>
              <a:gd name="connsiteY11" fmla="*/ 459509 h 549564"/>
              <a:gd name="connsiteX12" fmla="*/ 1557051 w 2651560"/>
              <a:gd name="connsiteY12" fmla="*/ 16164 h 549564"/>
              <a:gd name="connsiteX13" fmla="*/ 1681741 w 2651560"/>
              <a:gd name="connsiteY13" fmla="*/ 473364 h 549564"/>
              <a:gd name="connsiteX14" fmla="*/ 1820287 w 2651560"/>
              <a:gd name="connsiteY14" fmla="*/ 16164 h 549564"/>
              <a:gd name="connsiteX15" fmla="*/ 1944978 w 2651560"/>
              <a:gd name="connsiteY15" fmla="*/ 459509 h 549564"/>
              <a:gd name="connsiteX16" fmla="*/ 2097378 w 2651560"/>
              <a:gd name="connsiteY16" fmla="*/ 2309 h 549564"/>
              <a:gd name="connsiteX17" fmla="*/ 2235923 w 2651560"/>
              <a:gd name="connsiteY17" fmla="*/ 459509 h 549564"/>
              <a:gd name="connsiteX18" fmla="*/ 2388323 w 2651560"/>
              <a:gd name="connsiteY18" fmla="*/ 2309 h 549564"/>
              <a:gd name="connsiteX19" fmla="*/ 2513014 w 2651560"/>
              <a:gd name="connsiteY19" fmla="*/ 445655 h 549564"/>
              <a:gd name="connsiteX20" fmla="*/ 2651560 w 2651560"/>
              <a:gd name="connsiteY20" fmla="*/ 2309 h 549564"/>
              <a:gd name="connsiteX0" fmla="*/ 0 w 2632364"/>
              <a:gd name="connsiteY0" fmla="*/ 473364 h 549564"/>
              <a:gd name="connsiteX1" fmla="*/ 100355 w 2632364"/>
              <a:gd name="connsiteY1" fmla="*/ 473364 h 549564"/>
              <a:gd name="connsiteX2" fmla="*/ 207818 w 2632364"/>
              <a:gd name="connsiteY2" fmla="*/ 16164 h 549564"/>
              <a:gd name="connsiteX3" fmla="*/ 374073 w 2632364"/>
              <a:gd name="connsiteY3" fmla="*/ 473364 h 549564"/>
              <a:gd name="connsiteX4" fmla="*/ 526473 w 2632364"/>
              <a:gd name="connsiteY4" fmla="*/ 2309 h 549564"/>
              <a:gd name="connsiteX5" fmla="*/ 651164 w 2632364"/>
              <a:gd name="connsiteY5" fmla="*/ 473364 h 549564"/>
              <a:gd name="connsiteX6" fmla="*/ 789709 w 2632364"/>
              <a:gd name="connsiteY6" fmla="*/ 16164 h 549564"/>
              <a:gd name="connsiteX7" fmla="*/ 900545 w 2632364"/>
              <a:gd name="connsiteY7" fmla="*/ 459509 h 549564"/>
              <a:gd name="connsiteX8" fmla="*/ 1039091 w 2632364"/>
              <a:gd name="connsiteY8" fmla="*/ 16164 h 549564"/>
              <a:gd name="connsiteX9" fmla="*/ 1136073 w 2632364"/>
              <a:gd name="connsiteY9" fmla="*/ 445655 h 549564"/>
              <a:gd name="connsiteX10" fmla="*/ 1274618 w 2632364"/>
              <a:gd name="connsiteY10" fmla="*/ 16164 h 549564"/>
              <a:gd name="connsiteX11" fmla="*/ 1385455 w 2632364"/>
              <a:gd name="connsiteY11" fmla="*/ 459509 h 549564"/>
              <a:gd name="connsiteX12" fmla="*/ 1537855 w 2632364"/>
              <a:gd name="connsiteY12" fmla="*/ 16164 h 549564"/>
              <a:gd name="connsiteX13" fmla="*/ 1662545 w 2632364"/>
              <a:gd name="connsiteY13" fmla="*/ 473364 h 549564"/>
              <a:gd name="connsiteX14" fmla="*/ 1801091 w 2632364"/>
              <a:gd name="connsiteY14" fmla="*/ 16164 h 549564"/>
              <a:gd name="connsiteX15" fmla="*/ 1925782 w 2632364"/>
              <a:gd name="connsiteY15" fmla="*/ 459509 h 549564"/>
              <a:gd name="connsiteX16" fmla="*/ 2078182 w 2632364"/>
              <a:gd name="connsiteY16" fmla="*/ 2309 h 549564"/>
              <a:gd name="connsiteX17" fmla="*/ 2216727 w 2632364"/>
              <a:gd name="connsiteY17" fmla="*/ 459509 h 549564"/>
              <a:gd name="connsiteX18" fmla="*/ 2369127 w 2632364"/>
              <a:gd name="connsiteY18" fmla="*/ 2309 h 549564"/>
              <a:gd name="connsiteX19" fmla="*/ 2493818 w 2632364"/>
              <a:gd name="connsiteY19" fmla="*/ 445655 h 549564"/>
              <a:gd name="connsiteX20" fmla="*/ 2632364 w 2632364"/>
              <a:gd name="connsiteY20" fmla="*/ 2309 h 549564"/>
              <a:gd name="connsiteX0" fmla="*/ 0 w 2532009"/>
              <a:gd name="connsiteY0" fmla="*/ 473364 h 475673"/>
              <a:gd name="connsiteX1" fmla="*/ 107463 w 2532009"/>
              <a:gd name="connsiteY1" fmla="*/ 16164 h 475673"/>
              <a:gd name="connsiteX2" fmla="*/ 273718 w 2532009"/>
              <a:gd name="connsiteY2" fmla="*/ 473364 h 475673"/>
              <a:gd name="connsiteX3" fmla="*/ 426118 w 2532009"/>
              <a:gd name="connsiteY3" fmla="*/ 2309 h 475673"/>
              <a:gd name="connsiteX4" fmla="*/ 550809 w 2532009"/>
              <a:gd name="connsiteY4" fmla="*/ 473364 h 475673"/>
              <a:gd name="connsiteX5" fmla="*/ 689354 w 2532009"/>
              <a:gd name="connsiteY5" fmla="*/ 16164 h 475673"/>
              <a:gd name="connsiteX6" fmla="*/ 800190 w 2532009"/>
              <a:gd name="connsiteY6" fmla="*/ 459509 h 475673"/>
              <a:gd name="connsiteX7" fmla="*/ 938736 w 2532009"/>
              <a:gd name="connsiteY7" fmla="*/ 16164 h 475673"/>
              <a:gd name="connsiteX8" fmla="*/ 1035718 w 2532009"/>
              <a:gd name="connsiteY8" fmla="*/ 445655 h 475673"/>
              <a:gd name="connsiteX9" fmla="*/ 1174263 w 2532009"/>
              <a:gd name="connsiteY9" fmla="*/ 16164 h 475673"/>
              <a:gd name="connsiteX10" fmla="*/ 1285100 w 2532009"/>
              <a:gd name="connsiteY10" fmla="*/ 459509 h 475673"/>
              <a:gd name="connsiteX11" fmla="*/ 1437500 w 2532009"/>
              <a:gd name="connsiteY11" fmla="*/ 16164 h 475673"/>
              <a:gd name="connsiteX12" fmla="*/ 1562190 w 2532009"/>
              <a:gd name="connsiteY12" fmla="*/ 473364 h 475673"/>
              <a:gd name="connsiteX13" fmla="*/ 1700736 w 2532009"/>
              <a:gd name="connsiteY13" fmla="*/ 16164 h 475673"/>
              <a:gd name="connsiteX14" fmla="*/ 1825427 w 2532009"/>
              <a:gd name="connsiteY14" fmla="*/ 459509 h 475673"/>
              <a:gd name="connsiteX15" fmla="*/ 1977827 w 2532009"/>
              <a:gd name="connsiteY15" fmla="*/ 2309 h 475673"/>
              <a:gd name="connsiteX16" fmla="*/ 2116372 w 2532009"/>
              <a:gd name="connsiteY16" fmla="*/ 459509 h 475673"/>
              <a:gd name="connsiteX17" fmla="*/ 2268772 w 2532009"/>
              <a:gd name="connsiteY17" fmla="*/ 2309 h 475673"/>
              <a:gd name="connsiteX18" fmla="*/ 2393463 w 2532009"/>
              <a:gd name="connsiteY18" fmla="*/ 445655 h 475673"/>
              <a:gd name="connsiteX19" fmla="*/ 2532009 w 2532009"/>
              <a:gd name="connsiteY19" fmla="*/ 2309 h 47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32009" h="475673">
                <a:moveTo>
                  <a:pt x="0" y="473364"/>
                </a:moveTo>
                <a:cubicBezTo>
                  <a:pt x="34636" y="397164"/>
                  <a:pt x="61843" y="16164"/>
                  <a:pt x="107463" y="16164"/>
                </a:cubicBezTo>
                <a:cubicBezTo>
                  <a:pt x="153083" y="16164"/>
                  <a:pt x="220609" y="475673"/>
                  <a:pt x="273718" y="473364"/>
                </a:cubicBezTo>
                <a:cubicBezTo>
                  <a:pt x="326827" y="471055"/>
                  <a:pt x="379936" y="2309"/>
                  <a:pt x="426118" y="2309"/>
                </a:cubicBezTo>
                <a:cubicBezTo>
                  <a:pt x="472300" y="2309"/>
                  <a:pt x="506936" y="471055"/>
                  <a:pt x="550809" y="473364"/>
                </a:cubicBezTo>
                <a:cubicBezTo>
                  <a:pt x="594682" y="475673"/>
                  <a:pt x="647791" y="18473"/>
                  <a:pt x="689354" y="16164"/>
                </a:cubicBezTo>
                <a:cubicBezTo>
                  <a:pt x="730918" y="13855"/>
                  <a:pt x="758626" y="459509"/>
                  <a:pt x="800190" y="459509"/>
                </a:cubicBezTo>
                <a:cubicBezTo>
                  <a:pt x="841754" y="459509"/>
                  <a:pt x="899481" y="18473"/>
                  <a:pt x="938736" y="16164"/>
                </a:cubicBezTo>
                <a:cubicBezTo>
                  <a:pt x="977991" y="13855"/>
                  <a:pt x="996464" y="445655"/>
                  <a:pt x="1035718" y="445655"/>
                </a:cubicBezTo>
                <a:cubicBezTo>
                  <a:pt x="1074972" y="445655"/>
                  <a:pt x="1132699" y="13855"/>
                  <a:pt x="1174263" y="16164"/>
                </a:cubicBezTo>
                <a:cubicBezTo>
                  <a:pt x="1215827" y="18473"/>
                  <a:pt x="1241227" y="459509"/>
                  <a:pt x="1285100" y="459509"/>
                </a:cubicBezTo>
                <a:cubicBezTo>
                  <a:pt x="1328973" y="459509"/>
                  <a:pt x="1391318" y="13855"/>
                  <a:pt x="1437500" y="16164"/>
                </a:cubicBezTo>
                <a:cubicBezTo>
                  <a:pt x="1483682" y="18473"/>
                  <a:pt x="1518317" y="473364"/>
                  <a:pt x="1562190" y="473364"/>
                </a:cubicBezTo>
                <a:cubicBezTo>
                  <a:pt x="1606063" y="473364"/>
                  <a:pt x="1656863" y="18473"/>
                  <a:pt x="1700736" y="16164"/>
                </a:cubicBezTo>
                <a:cubicBezTo>
                  <a:pt x="1744609" y="13855"/>
                  <a:pt x="1779245" y="461818"/>
                  <a:pt x="1825427" y="459509"/>
                </a:cubicBezTo>
                <a:cubicBezTo>
                  <a:pt x="1871609" y="457200"/>
                  <a:pt x="1929336" y="2309"/>
                  <a:pt x="1977827" y="2309"/>
                </a:cubicBezTo>
                <a:cubicBezTo>
                  <a:pt x="2026318" y="2309"/>
                  <a:pt x="2067881" y="459509"/>
                  <a:pt x="2116372" y="459509"/>
                </a:cubicBezTo>
                <a:cubicBezTo>
                  <a:pt x="2164863" y="459509"/>
                  <a:pt x="2222590" y="4618"/>
                  <a:pt x="2268772" y="2309"/>
                </a:cubicBezTo>
                <a:cubicBezTo>
                  <a:pt x="2314954" y="0"/>
                  <a:pt x="2349590" y="445655"/>
                  <a:pt x="2393463" y="445655"/>
                </a:cubicBezTo>
                <a:cubicBezTo>
                  <a:pt x="2437336" y="445655"/>
                  <a:pt x="2484672" y="223982"/>
                  <a:pt x="2532009" y="23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 rot="16200000">
            <a:off x="4049485" y="5544345"/>
            <a:ext cx="878113" cy="297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ACK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407886" y="4869431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Time-Spectrum Block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5425219" y="5360909"/>
            <a:ext cx="3381158" cy="930812"/>
            <a:chOff x="1151205" y="5104228"/>
            <a:chExt cx="3732849" cy="930812"/>
          </a:xfrm>
        </p:grpSpPr>
        <p:sp>
          <p:nvSpPr>
            <p:cNvPr id="79" name="TextBox 78"/>
            <p:cNvSpPr txBox="1"/>
            <p:nvPr/>
          </p:nvSpPr>
          <p:spPr>
            <a:xfrm>
              <a:off x="1179341" y="5104228"/>
              <a:ext cx="362470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Within a time-spectrum block, </a:t>
              </a:r>
            </a:p>
            <a:p>
              <a:r>
                <a:rPr lang="en-US" dirty="0">
                  <a:solidFill>
                    <a:srgbClr val="FF0000"/>
                  </a:solidFill>
                </a:rPr>
                <a:t>any</a:t>
              </a:r>
              <a:r>
                <a:rPr lang="en-US" dirty="0">
                  <a:solidFill>
                    <a:prstClr val="black"/>
                  </a:solidFill>
                </a:rPr>
                <a:t> MAC and/or communication </a:t>
              </a:r>
              <a:br>
                <a:rPr lang="en-US" dirty="0">
                  <a:solidFill>
                    <a:prstClr val="black"/>
                  </a:solidFill>
                </a:rPr>
              </a:br>
              <a:r>
                <a:rPr lang="en-US" dirty="0">
                  <a:solidFill>
                    <a:prstClr val="black"/>
                  </a:solidFill>
                </a:rPr>
                <a:t>protocol can be used </a:t>
              </a: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1151205" y="5132362"/>
              <a:ext cx="3732849" cy="90267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84" name="Straight Arrow Connector 83"/>
          <p:cNvCxnSpPr>
            <a:endCxn id="70" idx="3"/>
          </p:cNvCxnSpPr>
          <p:nvPr/>
        </p:nvCxnSpPr>
        <p:spPr>
          <a:xfrm rot="10800000">
            <a:off x="4702630" y="5679943"/>
            <a:ext cx="711091" cy="1276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65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14" grpId="0" animBg="1"/>
      <p:bldP spid="19" grpId="0"/>
      <p:bldP spid="20" grpId="0"/>
      <p:bldP spid="21" grpId="0"/>
      <p:bldP spid="22" grpId="0"/>
      <p:bldP spid="25" grpId="0" animBg="1"/>
      <p:bldP spid="29" grpId="0" animBg="1"/>
      <p:bldP spid="33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62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11"/>
          <p:cNvSpPr txBox="1">
            <a:spLocks/>
          </p:cNvSpPr>
          <p:nvPr/>
        </p:nvSpPr>
        <p:spPr>
          <a:xfrm>
            <a:off x="5034592" y="1334088"/>
            <a:ext cx="4095340" cy="302689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  <a:defRPr/>
            </a:pPr>
            <a:r>
              <a:rPr lang="en-US" sz="2400" u="sng" dirty="0">
                <a:solidFill>
                  <a:prstClr val="black"/>
                </a:solidFill>
              </a:rPr>
              <a:t>Modeling Challenges: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2000" dirty="0">
                <a:solidFill>
                  <a:prstClr val="black"/>
                </a:solidFill>
              </a:rPr>
              <a:t>In single/multi-channel systems, </a:t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000" dirty="0">
                <a:solidFill>
                  <a:prstClr val="black"/>
                </a:solidFill>
              </a:rPr>
              <a:t>some </a:t>
            </a:r>
            <a:r>
              <a:rPr lang="en-US" sz="2000" dirty="0">
                <a:solidFill>
                  <a:srgbClr val="FF0000"/>
                </a:solidFill>
              </a:rPr>
              <a:t>graph coloring problem</a:t>
            </a:r>
            <a:r>
              <a:rPr lang="en-US" sz="2000" dirty="0">
                <a:solidFill>
                  <a:prstClr val="black"/>
                </a:solidFill>
              </a:rPr>
              <a:t>. 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2000" dirty="0">
                <a:solidFill>
                  <a:prstClr val="black"/>
                </a:solidFill>
              </a:rPr>
              <a:t>With </a:t>
            </a:r>
            <a:r>
              <a:rPr lang="en-US" sz="2000" dirty="0">
                <a:solidFill>
                  <a:srgbClr val="FF0000"/>
                </a:solidFill>
              </a:rPr>
              <a:t>contiguous channels of variable channel-width</a:t>
            </a:r>
            <a:r>
              <a:rPr lang="en-US" sz="2000" dirty="0">
                <a:solidFill>
                  <a:prstClr val="black"/>
                </a:solidFill>
              </a:rPr>
              <a:t>,  coloring  is not an appropriate model! 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100000"/>
              <a:buFont typeface="Wingdings" pitchFamily="2" charset="2"/>
              <a:buChar char="à"/>
            </a:pPr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Need new models!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</a:pPr>
            <a:endParaRPr lang="en-US" sz="2000" dirty="0">
              <a:solidFill>
                <a:prstClr val="black"/>
              </a:solidFill>
            </a:endParaRP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2000" u="sng" dirty="0">
              <a:solidFill>
                <a:prstClr val="black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1379337" y="1350498"/>
            <a:ext cx="3657600" cy="41218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u="sng" dirty="0"/>
              <a:t>Practical Challenges: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Heterogeneity</a:t>
            </a:r>
            <a:r>
              <a:rPr lang="en-US" sz="2000" dirty="0"/>
              <a:t> in spectrum availability </a:t>
            </a:r>
          </a:p>
          <a:p>
            <a:r>
              <a:rPr lang="en-US" sz="2000" dirty="0">
                <a:solidFill>
                  <a:srgbClr val="FF0000"/>
                </a:solidFill>
              </a:rPr>
              <a:t>Fragmentation</a:t>
            </a:r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Protocol</a:t>
            </a:r>
            <a:r>
              <a:rPr lang="en-US" sz="2000" dirty="0"/>
              <a:t> should be… </a:t>
            </a:r>
          </a:p>
          <a:p>
            <a:pPr>
              <a:buNone/>
            </a:pPr>
            <a:r>
              <a:rPr lang="en-US" sz="2000" dirty="0"/>
              <a:t>	- distributed, efficient</a:t>
            </a:r>
          </a:p>
          <a:p>
            <a:pPr>
              <a:buNone/>
            </a:pPr>
            <a:r>
              <a:rPr lang="en-US" sz="2000" dirty="0"/>
              <a:t>	- load-aware</a:t>
            </a:r>
          </a:p>
          <a:p>
            <a:pPr>
              <a:buNone/>
            </a:pPr>
            <a:r>
              <a:rPr lang="en-US" sz="2000" dirty="0"/>
              <a:t>	- fair</a:t>
            </a:r>
          </a:p>
          <a:p>
            <a:pPr>
              <a:buNone/>
            </a:pPr>
            <a:r>
              <a:rPr lang="en-US" sz="2000" dirty="0"/>
              <a:t>	- allow opportunistic use</a:t>
            </a:r>
          </a:p>
          <a:p>
            <a:pPr>
              <a:buSzPct val="100000"/>
              <a:buFont typeface="Wingdings" pitchFamily="2" charset="2"/>
              <a:buChar char="à"/>
            </a:pPr>
            <a:r>
              <a:rPr lang="en-US" sz="2000" dirty="0">
                <a:sym typeface="Wingdings" pitchFamily="2" charset="2"/>
              </a:rPr>
              <a:t>Protocol to run in KNOWS</a:t>
            </a:r>
          </a:p>
          <a:p>
            <a:pPr>
              <a:buFont typeface="Wingdings" pitchFamily="2" charset="2"/>
              <a:buChar char="à"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994736" y="4515728"/>
            <a:ext cx="4149263" cy="19132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u="sng" dirty="0"/>
              <a:t>Theoretical Challenges: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New problem space</a:t>
            </a:r>
          </a:p>
          <a:p>
            <a:r>
              <a:rPr lang="en-US" sz="2000" dirty="0"/>
              <a:t>Tools…? Efficient algorithms…? </a:t>
            </a:r>
          </a:p>
          <a:p>
            <a:endParaRPr lang="en-US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Cognitive Radio Networks - Challenges</a:t>
            </a:r>
          </a:p>
        </p:txBody>
      </p:sp>
      <p:pic>
        <p:nvPicPr>
          <p:cNvPr id="22" name="Picture 41" descr="think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8532" y="5468816"/>
            <a:ext cx="676275" cy="952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368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Formalize the Problem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>
                <a:sym typeface="Wingdings" pitchFamily="2" charset="2"/>
              </a:rPr>
              <a:t>		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dirty="0">
                <a:solidFill>
                  <a:srgbClr val="FF0000"/>
                </a:solidFill>
              </a:rPr>
              <a:t>theoretical framework </a:t>
            </a:r>
            <a:r>
              <a:rPr lang="en-US" sz="2000" dirty="0"/>
              <a:t>for dynamic spectrum allocation in 	  	cognitive radio networks </a:t>
            </a:r>
            <a:br>
              <a:rPr lang="en-US" dirty="0"/>
            </a:br>
            <a:endParaRPr lang="en-US" sz="2000" dirty="0">
              <a:solidFill>
                <a:srgbClr val="FF0000"/>
              </a:solidFill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 startAt="2"/>
            </a:pP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Study the Theory</a:t>
            </a:r>
          </a:p>
          <a:p>
            <a:pPr marL="539496" indent="-457200">
              <a:buNone/>
            </a:pPr>
            <a:r>
              <a:rPr lang="en-US" dirty="0"/>
              <a:t>		</a:t>
            </a:r>
            <a:r>
              <a:rPr lang="en-US" sz="2000" dirty="0">
                <a:sym typeface="Wingdings" pitchFamily="2" charset="2"/>
              </a:rPr>
              <a:t> Dynamic Spectrum Allocation Problem</a:t>
            </a:r>
          </a:p>
          <a:p>
            <a:pPr marL="539496" indent="-457200">
              <a:buNone/>
            </a:pPr>
            <a:r>
              <a:rPr lang="en-US" sz="2000" dirty="0">
                <a:sym typeface="Wingdings" pitchFamily="2" charset="2"/>
              </a:rPr>
              <a:t>		 complexity &amp; centralized approximation algorithm </a:t>
            </a:r>
          </a:p>
          <a:p>
            <a:pPr marL="539496" indent="-457200">
              <a:buNone/>
            </a:pPr>
            <a:endParaRPr lang="en-US" dirty="0"/>
          </a:p>
          <a:p>
            <a:pPr marL="539496" indent="-457200">
              <a:buClr>
                <a:srgbClr val="C00000"/>
              </a:buClr>
              <a:buSzPct val="100000"/>
              <a:buFont typeface="+mj-lt"/>
              <a:buAutoNum type="arabicPeriod" startAt="3"/>
            </a:pPr>
            <a:r>
              <a:rPr lang="en-US" dirty="0">
                <a:solidFill>
                  <a:srgbClr val="FF0000"/>
                </a:solidFill>
              </a:rPr>
              <a:t>Practical Protocol: B-SMART</a:t>
            </a:r>
          </a:p>
          <a:p>
            <a:pPr marL="539496" indent="-457200">
              <a:buNone/>
            </a:pPr>
            <a:r>
              <a:rPr lang="en-US" dirty="0"/>
              <a:t>		</a:t>
            </a:r>
            <a:r>
              <a:rPr lang="en-US" sz="2000" dirty="0">
                <a:sym typeface="Wingdings" pitchFamily="2" charset="2"/>
              </a:rPr>
              <a:t> efficient, distributed protocol for KNOWS</a:t>
            </a:r>
          </a:p>
          <a:p>
            <a:pPr marL="539496" indent="-457200">
              <a:buNone/>
            </a:pPr>
            <a:r>
              <a:rPr lang="en-US" sz="2000" dirty="0">
                <a:sym typeface="Wingdings" pitchFamily="2" charset="2"/>
              </a:rPr>
              <a:t>		 theoretical analysis and simulations in </a:t>
            </a:r>
            <a:r>
              <a:rPr lang="en-US" sz="2000" dirty="0" err="1">
                <a:sym typeface="Wingdings" pitchFamily="2" charset="2"/>
              </a:rPr>
              <a:t>QualNet</a:t>
            </a:r>
            <a:endParaRPr lang="en-US" sz="2000" dirty="0"/>
          </a:p>
          <a:p>
            <a:pPr marL="539496" indent="-457200">
              <a:buFont typeface="+mj-lt"/>
              <a:buAutoNum type="arabicPeriod" startAt="3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 rot="18302826">
            <a:off x="-171943" y="3378573"/>
            <a:ext cx="1833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</a:rPr>
              <a:t>Theoretical</a:t>
            </a:r>
          </a:p>
        </p:txBody>
      </p:sp>
      <p:sp>
        <p:nvSpPr>
          <p:cNvPr id="10" name="Rounded Rectangle 9"/>
          <p:cNvSpPr/>
          <p:nvPr/>
        </p:nvSpPr>
        <p:spPr>
          <a:xfrm rot="18431972">
            <a:off x="-103929" y="4918018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</a:rPr>
              <a:t>Practical</a:t>
            </a:r>
          </a:p>
        </p:txBody>
      </p:sp>
      <p:sp>
        <p:nvSpPr>
          <p:cNvPr id="12" name="Rounded Rectangle 11"/>
          <p:cNvSpPr/>
          <p:nvPr/>
        </p:nvSpPr>
        <p:spPr>
          <a:xfrm rot="18302826">
            <a:off x="-171943" y="1842849"/>
            <a:ext cx="1833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</a:rPr>
              <a:t>Modeling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569721" y="0"/>
            <a:ext cx="2158219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67363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and Related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6978" y="1111346"/>
            <a:ext cx="74270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Context: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 Single-channel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 IEEE 802.11 MAC allocates only</a:t>
            </a:r>
            <a:br>
              <a:rPr lang="en-US" sz="2400" dirty="0">
                <a:solidFill>
                  <a:prstClr val="black"/>
                </a:solidFill>
                <a:sym typeface="Wingdings" pitchFamily="2" charset="2"/>
              </a:rPr>
            </a:b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		       time blocks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Multi-channel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 Time-spectrum blocks have </a:t>
            </a:r>
          </a:p>
          <a:p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		      pre-defined channel-width</a:t>
            </a:r>
          </a:p>
          <a:p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		</a:t>
            </a:r>
            <a:endParaRPr lang="en-US" sz="2400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Cognitive channels with variable channel-width!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96094" y="2645690"/>
            <a:ext cx="2209006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1004670" y="3290613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time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46917" y="3938955"/>
            <a:ext cx="4529798" cy="9813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39496" indent="-457200">
              <a:buSzPct val="100000"/>
            </a:pPr>
            <a:r>
              <a:rPr lang="en-US" sz="1600" u="sng" dirty="0">
                <a:solidFill>
                  <a:prstClr val="black"/>
                </a:solidFill>
              </a:rPr>
              <a:t>Multi-Channel MAC-Protocols:</a:t>
            </a:r>
          </a:p>
          <a:p>
            <a:pPr marL="539496" indent="-457200">
              <a:buSzPct val="100000"/>
            </a:pPr>
            <a:r>
              <a:rPr lang="en-US" sz="1600" dirty="0">
                <a:solidFill>
                  <a:prstClr val="black"/>
                </a:solidFill>
              </a:rPr>
              <a:t>[SSCH, </a:t>
            </a:r>
            <a:r>
              <a:rPr lang="en-US" sz="1600" dirty="0" err="1">
                <a:solidFill>
                  <a:prstClr val="black"/>
                </a:solidFill>
              </a:rPr>
              <a:t>Mobicom</a:t>
            </a:r>
            <a:r>
              <a:rPr lang="en-US" sz="1600" dirty="0">
                <a:solidFill>
                  <a:prstClr val="black"/>
                </a:solidFill>
              </a:rPr>
              <a:t> 2004], [MMAC, </a:t>
            </a:r>
            <a:r>
              <a:rPr lang="en-US" sz="1600" dirty="0" err="1">
                <a:solidFill>
                  <a:prstClr val="black"/>
                </a:solidFill>
              </a:rPr>
              <a:t>Mobihoc</a:t>
            </a:r>
            <a:r>
              <a:rPr lang="en-US" sz="1600" dirty="0">
                <a:solidFill>
                  <a:prstClr val="black"/>
                </a:solidFill>
              </a:rPr>
              <a:t> 2004], </a:t>
            </a:r>
          </a:p>
          <a:p>
            <a:pPr marL="539496" indent="-457200">
              <a:buSzPct val="100000"/>
            </a:pPr>
            <a:r>
              <a:rPr lang="en-US" sz="1600" dirty="0">
                <a:solidFill>
                  <a:prstClr val="black"/>
                </a:solidFill>
              </a:rPr>
              <a:t>[DCA I-SPAN 2000], [</a:t>
            </a:r>
            <a:r>
              <a:rPr lang="en-US" sz="1600" dirty="0" err="1">
                <a:solidFill>
                  <a:prstClr val="black"/>
                </a:solidFill>
              </a:rPr>
              <a:t>xRDT</a:t>
            </a:r>
            <a:r>
              <a:rPr lang="en-US" sz="1600" dirty="0">
                <a:solidFill>
                  <a:prstClr val="black"/>
                </a:solidFill>
              </a:rPr>
              <a:t>, SECON 2006], etc…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7630383" y="3255333"/>
            <a:ext cx="1198435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0" y="4971143"/>
            <a:ext cx="5151118" cy="114182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39496" indent="-457200">
              <a:buSzPct val="100000"/>
            </a:pPr>
            <a:r>
              <a:rPr lang="en-US" sz="1600" u="sng" dirty="0">
                <a:solidFill>
                  <a:prstClr val="black"/>
                </a:solidFill>
              </a:rPr>
              <a:t>MAC-layer protocols for Cognitive Radio Networks:</a:t>
            </a:r>
          </a:p>
          <a:p>
            <a:pPr marL="539496" indent="-457200">
              <a:buSzPct val="100000"/>
            </a:pPr>
            <a:r>
              <a:rPr lang="en-US" sz="1600" dirty="0">
                <a:solidFill>
                  <a:prstClr val="black"/>
                </a:solidFill>
              </a:rPr>
              <a:t>[Zhao et al, </a:t>
            </a:r>
            <a:r>
              <a:rPr lang="en-US" sz="1600" dirty="0" err="1">
                <a:solidFill>
                  <a:prstClr val="black"/>
                </a:solidFill>
              </a:rPr>
              <a:t>DySpan</a:t>
            </a:r>
            <a:r>
              <a:rPr lang="en-US" sz="1600" dirty="0">
                <a:solidFill>
                  <a:prstClr val="black"/>
                </a:solidFill>
              </a:rPr>
              <a:t> 2005], [Ma et al, </a:t>
            </a:r>
            <a:r>
              <a:rPr lang="en-US" sz="1600" dirty="0" err="1">
                <a:solidFill>
                  <a:prstClr val="black"/>
                </a:solidFill>
              </a:rPr>
              <a:t>DySpan</a:t>
            </a:r>
            <a:r>
              <a:rPr lang="en-US" sz="1600" dirty="0">
                <a:solidFill>
                  <a:prstClr val="black"/>
                </a:solidFill>
              </a:rPr>
              <a:t> 2005], etc…</a:t>
            </a:r>
          </a:p>
          <a:p>
            <a:pPr marL="539496" indent="-457200">
              <a:buSzPct val="100000"/>
              <a:buFont typeface="Wingdings" pitchFamily="2" charset="2"/>
              <a:buChar char="à"/>
            </a:pPr>
            <a:r>
              <a:rPr lang="en-US" sz="1600" dirty="0">
                <a:solidFill>
                  <a:prstClr val="black"/>
                </a:solidFill>
              </a:rPr>
              <a:t>Regulate communication of nodes</a:t>
            </a:r>
          </a:p>
          <a:p>
            <a:pPr marL="539496" indent="-457200">
              <a:buSzPct val="100000"/>
            </a:pPr>
            <a:r>
              <a:rPr lang="en-US" sz="1600" dirty="0">
                <a:solidFill>
                  <a:prstClr val="black"/>
                </a:solidFill>
              </a:rPr>
              <a:t>	on fixed channel widths</a:t>
            </a:r>
          </a:p>
          <a:p>
            <a:pPr marL="539496" indent="-457200">
              <a:buSzPct val="100000"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 rot="20418752">
            <a:off x="4779711" y="4712006"/>
            <a:ext cx="4290646" cy="11816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Existing theoretical or practical work 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does not consider </a:t>
            </a:r>
            <a:r>
              <a:rPr lang="en-US" b="1" dirty="0">
                <a:solidFill>
                  <a:srgbClr val="FF0000"/>
                </a:solidFill>
              </a:rPr>
              <a:t>channel-width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as a tunable parameter</a:t>
            </a:r>
            <a:r>
              <a:rPr lang="en-US" b="1" dirty="0">
                <a:solidFill>
                  <a:prstClr val="black"/>
                </a:solidFill>
              </a:rPr>
              <a:t>!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7605485" y="2656114"/>
            <a:ext cx="62411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0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1" grpId="0" animBg="1"/>
      <p:bldP spid="1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Problem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22717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None/>
            </a:pPr>
            <a:r>
              <a:rPr lang="en-US" dirty="0">
                <a:latin typeface="+mj-lt"/>
                <a:cs typeface="Arial" pitchFamily="34" charset="0"/>
                <a:sym typeface="Wingdings" pitchFamily="2" charset="2"/>
              </a:rPr>
              <a:t>Network model: </a:t>
            </a:r>
          </a:p>
          <a:p>
            <a:pPr marL="539496" indent="-457200"/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Set of n nodes V={v</a:t>
            </a:r>
            <a:r>
              <a:rPr lang="en-US" sz="2000" baseline="-25000" dirty="0">
                <a:latin typeface="+mj-lt"/>
                <a:cs typeface="Arial" pitchFamily="34" charset="0"/>
                <a:sym typeface="Wingdings" pitchFamily="2" charset="2"/>
              </a:rPr>
              <a:t>1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, </a:t>
            </a:r>
            <a:r>
              <a:rPr lang="en-US" sz="2000" dirty="0">
                <a:latin typeface="+mj-lt"/>
                <a:cs typeface="Arial" pitchFamily="34" charset="0"/>
                <a:sym typeface="Symbol"/>
              </a:rPr>
              <a:t>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 , </a:t>
            </a:r>
            <a:r>
              <a:rPr lang="en-US" sz="2000" dirty="0" err="1">
                <a:latin typeface="+mj-lt"/>
                <a:cs typeface="Arial" pitchFamily="34" charset="0"/>
                <a:sym typeface="Wingdings" pitchFamily="2" charset="2"/>
              </a:rPr>
              <a:t>v</a:t>
            </a:r>
            <a:r>
              <a:rPr lang="en-US" sz="2000" baseline="-25000" dirty="0" err="1">
                <a:latin typeface="+mj-lt"/>
                <a:cs typeface="Arial" pitchFamily="34" charset="0"/>
                <a:sym typeface="Wingdings" pitchFamily="2" charset="2"/>
              </a:rPr>
              <a:t>n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} in the plane</a:t>
            </a:r>
          </a:p>
          <a:p>
            <a:pPr marL="539496" indent="-457200"/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Total available spectrum S=[</a:t>
            </a:r>
            <a:r>
              <a:rPr lang="en-US" sz="2000" dirty="0" err="1">
                <a:latin typeface="+mj-lt"/>
                <a:cs typeface="Arial" pitchFamily="34" charset="0"/>
                <a:sym typeface="Wingdings" pitchFamily="2" charset="2"/>
              </a:rPr>
              <a:t>f</a:t>
            </a:r>
            <a:r>
              <a:rPr lang="en-US" sz="2000" baseline="-25000" dirty="0" err="1">
                <a:latin typeface="+mj-lt"/>
                <a:cs typeface="Arial" pitchFamily="34" charset="0"/>
                <a:sym typeface="Wingdings" pitchFamily="2" charset="2"/>
              </a:rPr>
              <a:t>bot</a:t>
            </a:r>
            <a:r>
              <a:rPr lang="en-US" sz="2000" dirty="0" err="1">
                <a:latin typeface="+mj-lt"/>
                <a:cs typeface="Arial" pitchFamily="34" charset="0"/>
                <a:sym typeface="Wingdings" pitchFamily="2" charset="2"/>
              </a:rPr>
              <a:t>,f</a:t>
            </a:r>
            <a:r>
              <a:rPr lang="en-US" sz="2000" baseline="-25000" dirty="0" err="1">
                <a:latin typeface="+mj-lt"/>
                <a:cs typeface="Arial" pitchFamily="34" charset="0"/>
                <a:sym typeface="Wingdings" pitchFamily="2" charset="2"/>
              </a:rPr>
              <a:t>top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]</a:t>
            </a:r>
          </a:p>
          <a:p>
            <a:pPr marL="539496" indent="-457200"/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Some parts of spectrum are prohibited (used by primary users)</a:t>
            </a:r>
          </a:p>
          <a:p>
            <a:pPr marL="539496" indent="-457200"/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Nodes can dynamically access any </a:t>
            </a:r>
            <a:b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</a:b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contiguous, available spectrum band</a:t>
            </a:r>
          </a:p>
          <a:p>
            <a:pPr marL="539496" indent="-457200">
              <a:buNone/>
            </a:pPr>
            <a:endParaRPr lang="en-US" dirty="0">
              <a:latin typeface="+mj-lt"/>
              <a:cs typeface="Arial" pitchFamily="34" charset="0"/>
              <a:sym typeface="Wingdings" pitchFamily="2" charset="2"/>
            </a:endParaRPr>
          </a:p>
          <a:p>
            <a:pPr marL="539496" indent="-457200">
              <a:buNone/>
            </a:pPr>
            <a:r>
              <a:rPr lang="en-US" dirty="0">
                <a:latin typeface="+mj-lt"/>
                <a:cs typeface="Arial" pitchFamily="34" charset="0"/>
                <a:sym typeface="Wingdings" pitchFamily="2" charset="2"/>
              </a:rPr>
              <a:t>Simple traffic model:</a:t>
            </a:r>
          </a:p>
          <a:p>
            <a:pPr marL="539496" indent="-457200"/>
            <a:r>
              <a:rPr lang="en-US" sz="2000" dirty="0">
                <a:solidFill>
                  <a:srgbClr val="FF0000"/>
                </a:solidFill>
                <a:latin typeface="+mj-lt"/>
                <a:cs typeface="Arial" pitchFamily="34" charset="0"/>
              </a:rPr>
              <a:t>Demand</a:t>
            </a:r>
            <a:r>
              <a:rPr lang="en-US" sz="2000" dirty="0">
                <a:latin typeface="+mj-lt"/>
                <a:cs typeface="Arial" pitchFamily="34" charset="0"/>
              </a:rPr>
              <a:t> </a:t>
            </a:r>
            <a:r>
              <a:rPr lang="en-US" sz="2000" dirty="0" err="1">
                <a:latin typeface="+mj-lt"/>
                <a:cs typeface="Arial" pitchFamily="34" charset="0"/>
              </a:rPr>
              <a:t>D</a:t>
            </a:r>
            <a:r>
              <a:rPr lang="en-US" sz="2000" baseline="-25000" dirty="0" err="1">
                <a:latin typeface="+mj-lt"/>
                <a:cs typeface="Arial" pitchFamily="34" charset="0"/>
              </a:rPr>
              <a:t>ij</a:t>
            </a:r>
            <a:r>
              <a:rPr lang="en-US" sz="2000" dirty="0">
                <a:latin typeface="+mj-lt"/>
                <a:cs typeface="Arial" pitchFamily="34" charset="0"/>
              </a:rPr>
              <a:t>(t,</a:t>
            </a:r>
            <a:r>
              <a:rPr lang="el-GR" sz="2000" dirty="0">
                <a:latin typeface="+mj-lt"/>
                <a:cs typeface="Arial" pitchFamily="34" charset="0"/>
              </a:rPr>
              <a:t>Δ</a:t>
            </a:r>
            <a:r>
              <a:rPr lang="en-US" sz="2000" dirty="0">
                <a:latin typeface="+mj-lt"/>
                <a:cs typeface="Arial" pitchFamily="34" charset="0"/>
              </a:rPr>
              <a:t>t) between two neighbors v</a:t>
            </a:r>
            <a:r>
              <a:rPr lang="en-US" sz="2000" baseline="-25000" dirty="0">
                <a:latin typeface="+mj-lt"/>
                <a:cs typeface="Arial" pitchFamily="34" charset="0"/>
              </a:rPr>
              <a:t>i</a:t>
            </a:r>
            <a:r>
              <a:rPr lang="en-US" sz="2000" dirty="0">
                <a:latin typeface="+mj-lt"/>
                <a:cs typeface="Arial" pitchFamily="34" charset="0"/>
              </a:rPr>
              <a:t> and </a:t>
            </a:r>
            <a:r>
              <a:rPr lang="en-US" sz="2000" dirty="0" err="1">
                <a:latin typeface="+mj-lt"/>
                <a:cs typeface="Arial" pitchFamily="34" charset="0"/>
              </a:rPr>
              <a:t>v</a:t>
            </a:r>
            <a:r>
              <a:rPr lang="en-US" sz="2000" baseline="-25000" dirty="0" err="1">
                <a:latin typeface="+mj-lt"/>
                <a:cs typeface="Arial" pitchFamily="34" charset="0"/>
              </a:rPr>
              <a:t>j</a:t>
            </a:r>
            <a:endParaRPr lang="en-US" sz="2000" dirty="0">
              <a:latin typeface="+mj-lt"/>
              <a:cs typeface="Arial" pitchFamily="34" charset="0"/>
            </a:endParaRPr>
          </a:p>
          <a:p>
            <a:pPr marL="539496" indent="-457200">
              <a:buNone/>
            </a:pPr>
            <a:r>
              <a:rPr lang="en-US" sz="2000" baseline="-25000" dirty="0">
                <a:latin typeface="+mj-lt"/>
                <a:cs typeface="Arial" pitchFamily="34" charset="0"/>
              </a:rPr>
              <a:t>	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 v</a:t>
            </a:r>
            <a:r>
              <a:rPr lang="en-US" sz="2000" baseline="-25000" dirty="0">
                <a:latin typeface="+mj-lt"/>
                <a:cs typeface="Arial" pitchFamily="34" charset="0"/>
                <a:sym typeface="Wingdings" pitchFamily="2" charset="2"/>
              </a:rPr>
              <a:t>i</a:t>
            </a:r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 wants to transmit </a:t>
            </a:r>
            <a:r>
              <a:rPr lang="en-US" sz="2000" dirty="0" err="1">
                <a:latin typeface="+mj-lt"/>
                <a:cs typeface="Arial" pitchFamily="34" charset="0"/>
              </a:rPr>
              <a:t>D</a:t>
            </a:r>
            <a:r>
              <a:rPr lang="en-US" sz="2000" baseline="-25000" dirty="0" err="1">
                <a:latin typeface="+mj-lt"/>
                <a:cs typeface="Arial" pitchFamily="34" charset="0"/>
              </a:rPr>
              <a:t>ij</a:t>
            </a:r>
            <a:r>
              <a:rPr lang="en-US" sz="2000" dirty="0">
                <a:latin typeface="+mj-lt"/>
                <a:cs typeface="Arial" pitchFamily="34" charset="0"/>
              </a:rPr>
              <a:t>(t,</a:t>
            </a:r>
            <a:r>
              <a:rPr lang="el-GR" sz="2000" dirty="0">
                <a:cs typeface="Arial" pitchFamily="34" charset="0"/>
              </a:rPr>
              <a:t> Δ</a:t>
            </a:r>
            <a:r>
              <a:rPr lang="en-US" sz="2000" dirty="0">
                <a:latin typeface="+mj-lt"/>
                <a:cs typeface="Arial" pitchFamily="34" charset="0"/>
              </a:rPr>
              <a:t>t) bit/s to </a:t>
            </a:r>
            <a:r>
              <a:rPr lang="en-US" sz="2000" dirty="0" err="1">
                <a:latin typeface="+mj-lt"/>
                <a:cs typeface="Arial" pitchFamily="34" charset="0"/>
              </a:rPr>
              <a:t>v</a:t>
            </a:r>
            <a:r>
              <a:rPr lang="en-US" sz="2000" baseline="-25000" dirty="0" err="1">
                <a:latin typeface="+mj-lt"/>
                <a:cs typeface="Arial" pitchFamily="34" charset="0"/>
              </a:rPr>
              <a:t>j</a:t>
            </a:r>
            <a:r>
              <a:rPr lang="en-US" sz="2000" dirty="0">
                <a:latin typeface="+mj-lt"/>
                <a:cs typeface="Arial" pitchFamily="34" charset="0"/>
              </a:rPr>
              <a:t> in [</a:t>
            </a:r>
            <a:r>
              <a:rPr lang="en-US" sz="2000" dirty="0" err="1">
                <a:latin typeface="+mj-lt"/>
                <a:cs typeface="Arial" pitchFamily="34" charset="0"/>
              </a:rPr>
              <a:t>t,t</a:t>
            </a:r>
            <a:r>
              <a:rPr lang="en-US" sz="2000" dirty="0">
                <a:latin typeface="+mj-lt"/>
                <a:cs typeface="Arial" pitchFamily="34" charset="0"/>
              </a:rPr>
              <a:t>+</a:t>
            </a:r>
            <a:r>
              <a:rPr lang="el-GR" sz="2000" dirty="0">
                <a:cs typeface="Arial" pitchFamily="34" charset="0"/>
              </a:rPr>
              <a:t>Δ</a:t>
            </a:r>
            <a:r>
              <a:rPr lang="en-US" sz="2000" dirty="0">
                <a:latin typeface="+mj-lt"/>
                <a:cs typeface="Arial" pitchFamily="34" charset="0"/>
              </a:rPr>
              <a:t>t]</a:t>
            </a:r>
          </a:p>
          <a:p>
            <a:pPr marL="539496" indent="-457200"/>
            <a:r>
              <a:rPr lang="en-US" sz="2000" dirty="0">
                <a:latin typeface="+mj-lt"/>
                <a:cs typeface="Arial" pitchFamily="34" charset="0"/>
                <a:sym typeface="Wingdings" pitchFamily="2" charset="2"/>
              </a:rPr>
              <a:t>Demands can vary over time!</a:t>
            </a:r>
            <a:endParaRPr lang="en-US" sz="2000" dirty="0">
              <a:latin typeface="+mj-lt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4881490" y="5472332"/>
            <a:ext cx="4051495" cy="87219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prstClr val="black"/>
                </a:solidFill>
              </a:rPr>
              <a:t>Goal:  Allocate non-overlapping time-spectrum blocks to nodes to satisfy their demand!</a:t>
            </a:r>
          </a:p>
        </p:txBody>
      </p:sp>
    </p:spTree>
    <p:extLst>
      <p:ext uri="{BB962C8B-B14F-4D97-AF65-F5344CB8AC3E}">
        <p14:creationId xmlns:p14="http://schemas.microsoft.com/office/powerpoint/2010/main" val="25931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609600" y="3508717"/>
            <a:ext cx="1981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Time-Spectrum Block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1435608" y="1181686"/>
            <a:ext cx="7708392" cy="2514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9496" indent="-457200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If node </a:t>
            </a:r>
            <a:r>
              <a:rPr lang="en-US" sz="2400" dirty="0">
                <a:solidFill>
                  <a:prstClr val="black"/>
                </a:solidFill>
                <a:cs typeface="Arial" pitchFamily="34" charset="0"/>
                <a:sym typeface="Wingdings" pitchFamily="2" charset="2"/>
              </a:rPr>
              <a:t>v</a:t>
            </a:r>
            <a:r>
              <a:rPr lang="en-US" sz="2400" baseline="-25000" dirty="0">
                <a:solidFill>
                  <a:prstClr val="black"/>
                </a:solidFill>
                <a:latin typeface="Arial"/>
                <a:cs typeface="Arial" pitchFamily="34" charset="0"/>
                <a:sym typeface="Wingdings" pitchFamily="2" charset="2"/>
              </a:rPr>
              <a:t>i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is allocated </a:t>
            </a:r>
            <a:b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</a:b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time-spectrum block B</a:t>
            </a:r>
          </a:p>
          <a:p>
            <a:pPr marL="539496" indent="-457200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Amount of data it can transmit is</a:t>
            </a:r>
          </a:p>
          <a:p>
            <a:pPr marL="539496" indent="-457200"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	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286000" y="2670517"/>
            <a:ext cx="5715000" cy="6858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2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0" y="2822917"/>
            <a:ext cx="5240321" cy="381000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609600" y="3584917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Channel-Width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44439" y="3813517"/>
            <a:ext cx="1728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Time Duration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67000" y="3661117"/>
            <a:ext cx="2130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Signal propagation </a:t>
            </a:r>
          </a:p>
          <a:p>
            <a:r>
              <a:rPr lang="en-US" sz="2000" dirty="0">
                <a:solidFill>
                  <a:prstClr val="black"/>
                </a:solidFill>
              </a:rPr>
              <a:t>properties of band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87870" y="3508717"/>
            <a:ext cx="225613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Overhead </a:t>
            </a:r>
          </a:p>
          <a:p>
            <a:r>
              <a:rPr lang="en-US" sz="2000" dirty="0">
                <a:solidFill>
                  <a:prstClr val="black"/>
                </a:solidFill>
              </a:rPr>
              <a:t>(protocol overhead,</a:t>
            </a:r>
          </a:p>
          <a:p>
            <a:r>
              <a:rPr lang="en-US" sz="2000" dirty="0">
                <a:solidFill>
                  <a:prstClr val="black"/>
                </a:solidFill>
              </a:rPr>
              <a:t>switching time, </a:t>
            </a:r>
            <a:br>
              <a:rPr lang="en-US" sz="2000" dirty="0">
                <a:solidFill>
                  <a:prstClr val="black"/>
                </a:solidFill>
              </a:rPr>
            </a:br>
            <a:r>
              <a:rPr lang="en-US" sz="2000" dirty="0">
                <a:solidFill>
                  <a:prstClr val="black"/>
                </a:solidFill>
              </a:rPr>
              <a:t>coding scheme,…) 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286000" y="3127717"/>
            <a:ext cx="14478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114800" y="3203917"/>
            <a:ext cx="6096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0"/>
          </p:cNvCxnSpPr>
          <p:nvPr/>
        </p:nvCxnSpPr>
        <p:spPr>
          <a:xfrm rot="5400000" flipH="1" flipV="1">
            <a:off x="5760227" y="3383960"/>
            <a:ext cx="577948" cy="2811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V="1">
            <a:off x="7162800" y="3203917"/>
            <a:ext cx="4572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0" y="2441917"/>
            <a:ext cx="2438400" cy="685800"/>
            <a:chOff x="0" y="2441917"/>
            <a:chExt cx="2438400" cy="685800"/>
          </a:xfrm>
        </p:grpSpPr>
        <p:sp>
          <p:nvSpPr>
            <p:cNvPr id="43" name="Rounded Rectangle 42"/>
            <p:cNvSpPr/>
            <p:nvPr/>
          </p:nvSpPr>
          <p:spPr>
            <a:xfrm>
              <a:off x="0" y="2441917"/>
              <a:ext cx="1981200" cy="685800"/>
            </a:xfrm>
            <a:prstGeom prst="roundRect">
              <a:avLst/>
            </a:prstGeom>
            <a:scene3d>
              <a:camera prst="perspectiveAbove"/>
              <a:lightRig rig="brightRoom" dir="tl">
                <a:rot lat="0" lon="0" rev="5400000"/>
              </a:lightRig>
            </a:scene3d>
            <a:sp3d contourW="12700">
              <a:bevelT w="25400" h="50800" prst="angle"/>
              <a:contourClr>
                <a:schemeClr val="accent5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prstClr val="white"/>
                  </a:solidFill>
                </a:rPr>
                <a:t>Capacity of Time-Spectrum Block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1905000" y="2746717"/>
              <a:ext cx="533400" cy="15240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1095827" y="4855029"/>
            <a:ext cx="2679192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9496" indent="-457200"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r>
              <a:rPr lang="en-US" sz="22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 this paper:</a:t>
            </a:r>
          </a:p>
        </p:txBody>
      </p:sp>
      <p:grpSp>
        <p:nvGrpSpPr>
          <p:cNvPr id="44" name="Group 47"/>
          <p:cNvGrpSpPr/>
          <p:nvPr/>
        </p:nvGrpSpPr>
        <p:grpSpPr>
          <a:xfrm>
            <a:off x="1191065" y="5340809"/>
            <a:ext cx="3733800" cy="685800"/>
            <a:chOff x="4648200" y="4876800"/>
            <a:chExt cx="3733800" cy="685800"/>
          </a:xfrm>
        </p:grpSpPr>
        <p:sp>
          <p:nvSpPr>
            <p:cNvPr id="46" name="Rounded Rectangle 45"/>
            <p:cNvSpPr/>
            <p:nvPr/>
          </p:nvSpPr>
          <p:spPr>
            <a:xfrm>
              <a:off x="4648200" y="4876800"/>
              <a:ext cx="3733800" cy="6858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7" name="Picture 46" descr="TP_tmp.png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876800" y="5029200"/>
              <a:ext cx="3297083" cy="381153"/>
            </a:xfrm>
            <a:prstGeom prst="rect">
              <a:avLst/>
            </a:prstGeom>
            <a:noFill/>
            <a:ln/>
            <a:effectLst/>
          </p:spPr>
        </p:pic>
      </p:grpSp>
      <p:cxnSp>
        <p:nvCxnSpPr>
          <p:cNvPr id="48" name="Straight Arrow Connector 47"/>
          <p:cNvCxnSpPr>
            <a:stCxn id="65" idx="1"/>
          </p:cNvCxnSpPr>
          <p:nvPr/>
        </p:nvCxnSpPr>
        <p:spPr>
          <a:xfrm rot="10800000">
            <a:off x="4783016" y="5725551"/>
            <a:ext cx="978487" cy="2425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64" idx="1"/>
          </p:cNvCxnSpPr>
          <p:nvPr/>
        </p:nvCxnSpPr>
        <p:spPr>
          <a:xfrm rot="10800000" flipV="1">
            <a:off x="3309258" y="4842485"/>
            <a:ext cx="794657" cy="5713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103914" y="4488543"/>
            <a:ext cx="2045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Capacity linear in </a:t>
            </a:r>
          </a:p>
          <a:p>
            <a:r>
              <a:rPr lang="en-US" sz="2000" dirty="0">
                <a:solidFill>
                  <a:prstClr val="black"/>
                </a:solidFill>
              </a:rPr>
              <a:t>the channel-width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761502" y="5614180"/>
            <a:ext cx="30004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Constant-time overhead</a:t>
            </a:r>
          </a:p>
          <a:p>
            <a:r>
              <a:rPr lang="en-US" sz="2000" dirty="0">
                <a:solidFill>
                  <a:prstClr val="black"/>
                </a:solidFill>
              </a:rPr>
              <a:t>for switching to new block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776686" y="203200"/>
            <a:ext cx="2772228" cy="12772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847894" y="580571"/>
            <a:ext cx="3208525" cy="1816335"/>
            <a:chOff x="4419600" y="990600"/>
            <a:chExt cx="4114800" cy="2287063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5181600" y="2667000"/>
              <a:ext cx="33528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4419600" y="1905000"/>
              <a:ext cx="15240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716195" y="2260511"/>
              <a:ext cx="781610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</a:rPr>
                <a:t>Time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18537" y="990600"/>
              <a:ext cx="1335520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</a:rPr>
                <a:t>Frequency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96000" y="1524000"/>
              <a:ext cx="1371600" cy="6096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5400000">
              <a:off x="5829300" y="2400300"/>
              <a:ext cx="533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7201694" y="2399506"/>
              <a:ext cx="533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5181600" y="2133600"/>
              <a:ext cx="914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5181600" y="1524000"/>
              <a:ext cx="914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019799" y="2743200"/>
              <a:ext cx="310835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62800" y="2743200"/>
              <a:ext cx="758996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t+</a:t>
              </a:r>
              <a:r>
                <a:rPr lang="en-US" sz="1600" dirty="0">
                  <a:solidFill>
                    <a:prstClr val="black"/>
                  </a:solidFill>
                  <a:latin typeface="cmmi10"/>
                  <a:cs typeface="Arial" pitchFamily="34" charset="0"/>
                </a:rPr>
                <a:t>¢</a:t>
              </a:r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00601" y="1981199"/>
              <a:ext cx="310835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19600" y="1295401"/>
              <a:ext cx="758996" cy="5344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f+</a:t>
              </a:r>
              <a:r>
                <a:rPr lang="en-US" sz="1600" dirty="0">
                  <a:solidFill>
                    <a:prstClr val="black"/>
                  </a:solidFill>
                  <a:latin typeface="cmmi10"/>
                  <a:cs typeface="Arial" pitchFamily="34" charset="0"/>
                </a:rPr>
                <a:t>¢</a:t>
              </a:r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</p:grpSp>
      <p:sp>
        <p:nvSpPr>
          <p:cNvPr id="66" name="Rectangle 65"/>
          <p:cNvSpPr/>
          <p:nvPr/>
        </p:nvSpPr>
        <p:spPr>
          <a:xfrm>
            <a:off x="7176446" y="1005092"/>
            <a:ext cx="167783" cy="47536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22057" y="4499429"/>
            <a:ext cx="2061029" cy="6821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769429" y="5631209"/>
            <a:ext cx="2953657" cy="6821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7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4" grpId="0"/>
      <p:bldP spid="65" grpId="0"/>
      <p:bldP spid="66" grpId="0" animBg="1"/>
      <p:bldP spid="77" grpId="0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/>
              <a:t>Hidden terminal problem in TV bands</a:t>
            </a:r>
          </a:p>
        </p:txBody>
      </p:sp>
      <p:sp>
        <p:nvSpPr>
          <p:cNvPr id="4" name="Freeform 3"/>
          <p:cNvSpPr/>
          <p:nvPr/>
        </p:nvSpPr>
        <p:spPr>
          <a:xfrm>
            <a:off x="2675331" y="1981200"/>
            <a:ext cx="6399014" cy="3605711"/>
          </a:xfrm>
          <a:custGeom>
            <a:avLst/>
            <a:gdLst>
              <a:gd name="connsiteX0" fmla="*/ 4672820 w 6399014"/>
              <a:gd name="connsiteY0" fmla="*/ 107092 h 3605711"/>
              <a:gd name="connsiteX1" fmla="*/ 4326831 w 6399014"/>
              <a:gd name="connsiteY1" fmla="*/ 115330 h 3605711"/>
              <a:gd name="connsiteX2" fmla="*/ 4162074 w 6399014"/>
              <a:gd name="connsiteY2" fmla="*/ 123568 h 3605711"/>
              <a:gd name="connsiteX3" fmla="*/ 3717231 w 6399014"/>
              <a:gd name="connsiteY3" fmla="*/ 131806 h 3605711"/>
              <a:gd name="connsiteX4" fmla="*/ 1913145 w 6399014"/>
              <a:gd name="connsiteY4" fmla="*/ 82379 h 3605711"/>
              <a:gd name="connsiteX5" fmla="*/ 1715437 w 6399014"/>
              <a:gd name="connsiteY5" fmla="*/ 98854 h 3605711"/>
              <a:gd name="connsiteX6" fmla="*/ 1468301 w 6399014"/>
              <a:gd name="connsiteY6" fmla="*/ 164757 h 3605711"/>
              <a:gd name="connsiteX7" fmla="*/ 1361210 w 6399014"/>
              <a:gd name="connsiteY7" fmla="*/ 205946 h 3605711"/>
              <a:gd name="connsiteX8" fmla="*/ 1196453 w 6399014"/>
              <a:gd name="connsiteY8" fmla="*/ 197708 h 3605711"/>
              <a:gd name="connsiteX9" fmla="*/ 1130550 w 6399014"/>
              <a:gd name="connsiteY9" fmla="*/ 189471 h 3605711"/>
              <a:gd name="connsiteX10" fmla="*/ 735134 w 6399014"/>
              <a:gd name="connsiteY10" fmla="*/ 205946 h 3605711"/>
              <a:gd name="connsiteX11" fmla="*/ 628042 w 6399014"/>
              <a:gd name="connsiteY11" fmla="*/ 271849 h 3605711"/>
              <a:gd name="connsiteX12" fmla="*/ 487999 w 6399014"/>
              <a:gd name="connsiteY12" fmla="*/ 502508 h 3605711"/>
              <a:gd name="connsiteX13" fmla="*/ 422096 w 6399014"/>
              <a:gd name="connsiteY13" fmla="*/ 675503 h 3605711"/>
              <a:gd name="connsiteX14" fmla="*/ 397383 w 6399014"/>
              <a:gd name="connsiteY14" fmla="*/ 724930 h 3605711"/>
              <a:gd name="connsiteX15" fmla="*/ 347955 w 6399014"/>
              <a:gd name="connsiteY15" fmla="*/ 823784 h 3605711"/>
              <a:gd name="connsiteX16" fmla="*/ 257339 w 6399014"/>
              <a:gd name="connsiteY16" fmla="*/ 906163 h 3605711"/>
              <a:gd name="connsiteX17" fmla="*/ 224388 w 6399014"/>
              <a:gd name="connsiteY17" fmla="*/ 922638 h 3605711"/>
              <a:gd name="connsiteX18" fmla="*/ 117296 w 6399014"/>
              <a:gd name="connsiteY18" fmla="*/ 1046206 h 3605711"/>
              <a:gd name="connsiteX19" fmla="*/ 59631 w 6399014"/>
              <a:gd name="connsiteY19" fmla="*/ 1235676 h 3605711"/>
              <a:gd name="connsiteX20" fmla="*/ 43155 w 6399014"/>
              <a:gd name="connsiteY20" fmla="*/ 1326292 h 3605711"/>
              <a:gd name="connsiteX21" fmla="*/ 34918 w 6399014"/>
              <a:gd name="connsiteY21" fmla="*/ 1359244 h 3605711"/>
              <a:gd name="connsiteX22" fmla="*/ 1966 w 6399014"/>
              <a:gd name="connsiteY22" fmla="*/ 1729946 h 3605711"/>
              <a:gd name="connsiteX23" fmla="*/ 43155 w 6399014"/>
              <a:gd name="connsiteY23" fmla="*/ 2183027 h 3605711"/>
              <a:gd name="connsiteX24" fmla="*/ 125534 w 6399014"/>
              <a:gd name="connsiteY24" fmla="*/ 2323071 h 3605711"/>
              <a:gd name="connsiteX25" fmla="*/ 199674 w 6399014"/>
              <a:gd name="connsiteY25" fmla="*/ 2413687 h 3605711"/>
              <a:gd name="connsiteX26" fmla="*/ 257339 w 6399014"/>
              <a:gd name="connsiteY26" fmla="*/ 2496065 h 3605711"/>
              <a:gd name="connsiteX27" fmla="*/ 331480 w 6399014"/>
              <a:gd name="connsiteY27" fmla="*/ 2578444 h 3605711"/>
              <a:gd name="connsiteX28" fmla="*/ 512712 w 6399014"/>
              <a:gd name="connsiteY28" fmla="*/ 2825579 h 3605711"/>
              <a:gd name="connsiteX29" fmla="*/ 586853 w 6399014"/>
              <a:gd name="connsiteY29" fmla="*/ 2883244 h 3605711"/>
              <a:gd name="connsiteX30" fmla="*/ 636280 w 6399014"/>
              <a:gd name="connsiteY30" fmla="*/ 2924433 h 3605711"/>
              <a:gd name="connsiteX31" fmla="*/ 1221166 w 6399014"/>
              <a:gd name="connsiteY31" fmla="*/ 3130379 h 3605711"/>
              <a:gd name="connsiteX32" fmla="*/ 1715437 w 6399014"/>
              <a:gd name="connsiteY32" fmla="*/ 3262184 h 3605711"/>
              <a:gd name="connsiteX33" fmla="*/ 2028474 w 6399014"/>
              <a:gd name="connsiteY33" fmla="*/ 3385752 h 3605711"/>
              <a:gd name="connsiteX34" fmla="*/ 2110853 w 6399014"/>
              <a:gd name="connsiteY34" fmla="*/ 3435179 h 3605711"/>
              <a:gd name="connsiteX35" fmla="*/ 2242658 w 6399014"/>
              <a:gd name="connsiteY35" fmla="*/ 3468130 h 3605711"/>
              <a:gd name="connsiteX36" fmla="*/ 2374464 w 6399014"/>
              <a:gd name="connsiteY36" fmla="*/ 3459892 h 3605711"/>
              <a:gd name="connsiteX37" fmla="*/ 2819307 w 6399014"/>
              <a:gd name="connsiteY37" fmla="*/ 3435179 h 3605711"/>
              <a:gd name="connsiteX38" fmla="*/ 3305339 w 6399014"/>
              <a:gd name="connsiteY38" fmla="*/ 3443417 h 3605711"/>
              <a:gd name="connsiteX39" fmla="*/ 3395955 w 6399014"/>
              <a:gd name="connsiteY39" fmla="*/ 3451654 h 3605711"/>
              <a:gd name="connsiteX40" fmla="*/ 3461858 w 6399014"/>
              <a:gd name="connsiteY40" fmla="*/ 3476368 h 3605711"/>
              <a:gd name="connsiteX41" fmla="*/ 3692518 w 6399014"/>
              <a:gd name="connsiteY41" fmla="*/ 3517557 h 3605711"/>
              <a:gd name="connsiteX42" fmla="*/ 3692518 w 6399014"/>
              <a:gd name="connsiteY42" fmla="*/ 3517557 h 3605711"/>
              <a:gd name="connsiteX43" fmla="*/ 3857274 w 6399014"/>
              <a:gd name="connsiteY43" fmla="*/ 3542271 h 3605711"/>
              <a:gd name="connsiteX44" fmla="*/ 4195026 w 6399014"/>
              <a:gd name="connsiteY44" fmla="*/ 3558746 h 3605711"/>
              <a:gd name="connsiteX45" fmla="*/ 4598680 w 6399014"/>
              <a:gd name="connsiteY45" fmla="*/ 3599936 h 3605711"/>
              <a:gd name="connsiteX46" fmla="*/ 5175328 w 6399014"/>
              <a:gd name="connsiteY46" fmla="*/ 3550508 h 3605711"/>
              <a:gd name="connsiteX47" fmla="*/ 5282420 w 6399014"/>
              <a:gd name="connsiteY47" fmla="*/ 3509319 h 3605711"/>
              <a:gd name="connsiteX48" fmla="*/ 5471891 w 6399014"/>
              <a:gd name="connsiteY48" fmla="*/ 3492844 h 3605711"/>
              <a:gd name="connsiteX49" fmla="*/ 5529555 w 6399014"/>
              <a:gd name="connsiteY49" fmla="*/ 3484606 h 3605711"/>
              <a:gd name="connsiteX50" fmla="*/ 5784928 w 6399014"/>
              <a:gd name="connsiteY50" fmla="*/ 3501081 h 3605711"/>
              <a:gd name="connsiteX51" fmla="*/ 5990874 w 6399014"/>
              <a:gd name="connsiteY51" fmla="*/ 3476368 h 3605711"/>
              <a:gd name="connsiteX52" fmla="*/ 6048539 w 6399014"/>
              <a:gd name="connsiteY52" fmla="*/ 3468130 h 3605711"/>
              <a:gd name="connsiteX53" fmla="*/ 6097966 w 6399014"/>
              <a:gd name="connsiteY53" fmla="*/ 3451654 h 3605711"/>
              <a:gd name="connsiteX54" fmla="*/ 6163869 w 6399014"/>
              <a:gd name="connsiteY54" fmla="*/ 3393990 h 3605711"/>
              <a:gd name="connsiteX55" fmla="*/ 6229772 w 6399014"/>
              <a:gd name="connsiteY55" fmla="*/ 3270422 h 3605711"/>
              <a:gd name="connsiteX56" fmla="*/ 6279199 w 6399014"/>
              <a:gd name="connsiteY56" fmla="*/ 3171568 h 3605711"/>
              <a:gd name="connsiteX57" fmla="*/ 6295674 w 6399014"/>
              <a:gd name="connsiteY57" fmla="*/ 3023287 h 3605711"/>
              <a:gd name="connsiteX58" fmla="*/ 6287437 w 6399014"/>
              <a:gd name="connsiteY58" fmla="*/ 2743200 h 3605711"/>
              <a:gd name="connsiteX59" fmla="*/ 6279199 w 6399014"/>
              <a:gd name="connsiteY59" fmla="*/ 2702011 h 3605711"/>
              <a:gd name="connsiteX60" fmla="*/ 6270961 w 6399014"/>
              <a:gd name="connsiteY60" fmla="*/ 2636108 h 3605711"/>
              <a:gd name="connsiteX61" fmla="*/ 6287437 w 6399014"/>
              <a:gd name="connsiteY61" fmla="*/ 1268627 h 3605711"/>
              <a:gd name="connsiteX62" fmla="*/ 6312150 w 6399014"/>
              <a:gd name="connsiteY62" fmla="*/ 1219200 h 3605711"/>
              <a:gd name="connsiteX63" fmla="*/ 6320388 w 6399014"/>
              <a:gd name="connsiteY63" fmla="*/ 1153298 h 3605711"/>
              <a:gd name="connsiteX64" fmla="*/ 6361577 w 6399014"/>
              <a:gd name="connsiteY64" fmla="*/ 1021492 h 3605711"/>
              <a:gd name="connsiteX65" fmla="*/ 6369815 w 6399014"/>
              <a:gd name="connsiteY65" fmla="*/ 963827 h 3605711"/>
              <a:gd name="connsiteX66" fmla="*/ 6378053 w 6399014"/>
              <a:gd name="connsiteY66" fmla="*/ 914400 h 3605711"/>
              <a:gd name="connsiteX67" fmla="*/ 6361577 w 6399014"/>
              <a:gd name="connsiteY67" fmla="*/ 510746 h 3605711"/>
              <a:gd name="connsiteX68" fmla="*/ 6353339 w 6399014"/>
              <a:gd name="connsiteY68" fmla="*/ 486033 h 3605711"/>
              <a:gd name="connsiteX69" fmla="*/ 6320388 w 6399014"/>
              <a:gd name="connsiteY69" fmla="*/ 387179 h 3605711"/>
              <a:gd name="connsiteX70" fmla="*/ 6303912 w 6399014"/>
              <a:gd name="connsiteY70" fmla="*/ 321276 h 3605711"/>
              <a:gd name="connsiteX71" fmla="*/ 6295674 w 6399014"/>
              <a:gd name="connsiteY71" fmla="*/ 288325 h 3605711"/>
              <a:gd name="connsiteX72" fmla="*/ 6254485 w 6399014"/>
              <a:gd name="connsiteY72" fmla="*/ 222422 h 3605711"/>
              <a:gd name="connsiteX73" fmla="*/ 6229772 w 6399014"/>
              <a:gd name="connsiteY73" fmla="*/ 181233 h 3605711"/>
              <a:gd name="connsiteX74" fmla="*/ 6205058 w 6399014"/>
              <a:gd name="connsiteY74" fmla="*/ 123568 h 3605711"/>
              <a:gd name="connsiteX75" fmla="*/ 6172107 w 6399014"/>
              <a:gd name="connsiteY75" fmla="*/ 90617 h 3605711"/>
              <a:gd name="connsiteX76" fmla="*/ 6147393 w 6399014"/>
              <a:gd name="connsiteY76" fmla="*/ 57665 h 3605711"/>
              <a:gd name="connsiteX77" fmla="*/ 6130918 w 6399014"/>
              <a:gd name="connsiteY77" fmla="*/ 32952 h 3605711"/>
              <a:gd name="connsiteX78" fmla="*/ 6056777 w 6399014"/>
              <a:gd name="connsiteY78" fmla="*/ 8238 h 3605711"/>
              <a:gd name="connsiteX79" fmla="*/ 5990874 w 6399014"/>
              <a:gd name="connsiteY79" fmla="*/ 0 h 3605711"/>
              <a:gd name="connsiteX80" fmla="*/ 5883783 w 6399014"/>
              <a:gd name="connsiteY80" fmla="*/ 16476 h 3605711"/>
              <a:gd name="connsiteX81" fmla="*/ 5842593 w 6399014"/>
              <a:gd name="connsiteY81" fmla="*/ 32952 h 3605711"/>
              <a:gd name="connsiteX82" fmla="*/ 5801404 w 6399014"/>
              <a:gd name="connsiteY82" fmla="*/ 41190 h 3605711"/>
              <a:gd name="connsiteX83" fmla="*/ 5768453 w 6399014"/>
              <a:gd name="connsiteY83" fmla="*/ 49427 h 3605711"/>
              <a:gd name="connsiteX84" fmla="*/ 5241231 w 6399014"/>
              <a:gd name="connsiteY84" fmla="*/ 74141 h 3605711"/>
              <a:gd name="connsiteX85" fmla="*/ 4829339 w 6399014"/>
              <a:gd name="connsiteY85" fmla="*/ 90617 h 3605711"/>
              <a:gd name="connsiteX86" fmla="*/ 4672820 w 6399014"/>
              <a:gd name="connsiteY86" fmla="*/ 107092 h 36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6399014" h="3605711">
                <a:moveTo>
                  <a:pt x="4672820" y="107092"/>
                </a:moveTo>
                <a:cubicBezTo>
                  <a:pt x="4589069" y="111211"/>
                  <a:pt x="4442133" y="111610"/>
                  <a:pt x="4326831" y="115330"/>
                </a:cubicBezTo>
                <a:cubicBezTo>
                  <a:pt x="4271872" y="117103"/>
                  <a:pt x="4217042" y="122082"/>
                  <a:pt x="4162074" y="123568"/>
                </a:cubicBezTo>
                <a:lnTo>
                  <a:pt x="3717231" y="131806"/>
                </a:lnTo>
                <a:cubicBezTo>
                  <a:pt x="2402261" y="61000"/>
                  <a:pt x="3003780" y="70124"/>
                  <a:pt x="1913145" y="82379"/>
                </a:cubicBezTo>
                <a:lnTo>
                  <a:pt x="1715437" y="98854"/>
                </a:lnTo>
                <a:cubicBezTo>
                  <a:pt x="1581388" y="119477"/>
                  <a:pt x="1598547" y="123315"/>
                  <a:pt x="1468301" y="164757"/>
                </a:cubicBezTo>
                <a:cubicBezTo>
                  <a:pt x="1379468" y="193022"/>
                  <a:pt x="1440917" y="166093"/>
                  <a:pt x="1361210" y="205946"/>
                </a:cubicBezTo>
                <a:cubicBezTo>
                  <a:pt x="1306291" y="203200"/>
                  <a:pt x="1251301" y="201626"/>
                  <a:pt x="1196453" y="197708"/>
                </a:cubicBezTo>
                <a:cubicBezTo>
                  <a:pt x="1174371" y="196131"/>
                  <a:pt x="1152685" y="189076"/>
                  <a:pt x="1130550" y="189471"/>
                </a:cubicBezTo>
                <a:cubicBezTo>
                  <a:pt x="998651" y="191826"/>
                  <a:pt x="866939" y="200454"/>
                  <a:pt x="735134" y="205946"/>
                </a:cubicBezTo>
                <a:cubicBezTo>
                  <a:pt x="699437" y="227914"/>
                  <a:pt x="658332" y="242876"/>
                  <a:pt x="628042" y="271849"/>
                </a:cubicBezTo>
                <a:cubicBezTo>
                  <a:pt x="581662" y="316213"/>
                  <a:pt x="511314" y="441306"/>
                  <a:pt x="487999" y="502508"/>
                </a:cubicBezTo>
                <a:cubicBezTo>
                  <a:pt x="466031" y="560173"/>
                  <a:pt x="449692" y="620310"/>
                  <a:pt x="422096" y="675503"/>
                </a:cubicBezTo>
                <a:cubicBezTo>
                  <a:pt x="413858" y="691979"/>
                  <a:pt x="405102" y="708205"/>
                  <a:pt x="397383" y="724930"/>
                </a:cubicBezTo>
                <a:cubicBezTo>
                  <a:pt x="381781" y="758734"/>
                  <a:pt x="371623" y="794199"/>
                  <a:pt x="347955" y="823784"/>
                </a:cubicBezTo>
                <a:cubicBezTo>
                  <a:pt x="331340" y="844553"/>
                  <a:pt x="277789" y="891848"/>
                  <a:pt x="257339" y="906163"/>
                </a:cubicBezTo>
                <a:cubicBezTo>
                  <a:pt x="247279" y="913205"/>
                  <a:pt x="235372" y="917146"/>
                  <a:pt x="224388" y="922638"/>
                </a:cubicBezTo>
                <a:cubicBezTo>
                  <a:pt x="146356" y="1020179"/>
                  <a:pt x="183351" y="980151"/>
                  <a:pt x="117296" y="1046206"/>
                </a:cubicBezTo>
                <a:cubicBezTo>
                  <a:pt x="99689" y="1099026"/>
                  <a:pt x="65777" y="1198798"/>
                  <a:pt x="59631" y="1235676"/>
                </a:cubicBezTo>
                <a:cubicBezTo>
                  <a:pt x="53667" y="1271457"/>
                  <a:pt x="50833" y="1291741"/>
                  <a:pt x="43155" y="1326292"/>
                </a:cubicBezTo>
                <a:cubicBezTo>
                  <a:pt x="40699" y="1337344"/>
                  <a:pt x="37664" y="1348260"/>
                  <a:pt x="34918" y="1359244"/>
                </a:cubicBezTo>
                <a:cubicBezTo>
                  <a:pt x="27405" y="1430616"/>
                  <a:pt x="0" y="1676873"/>
                  <a:pt x="1966" y="1729946"/>
                </a:cubicBezTo>
                <a:cubicBezTo>
                  <a:pt x="7579" y="1881492"/>
                  <a:pt x="12225" y="2034565"/>
                  <a:pt x="43155" y="2183027"/>
                </a:cubicBezTo>
                <a:cubicBezTo>
                  <a:pt x="54201" y="2236047"/>
                  <a:pt x="95124" y="2278256"/>
                  <a:pt x="125534" y="2323071"/>
                </a:cubicBezTo>
                <a:cubicBezTo>
                  <a:pt x="147448" y="2355365"/>
                  <a:pt x="176022" y="2382644"/>
                  <a:pt x="199674" y="2413687"/>
                </a:cubicBezTo>
                <a:cubicBezTo>
                  <a:pt x="219988" y="2440349"/>
                  <a:pt x="236400" y="2469892"/>
                  <a:pt x="257339" y="2496065"/>
                </a:cubicBezTo>
                <a:cubicBezTo>
                  <a:pt x="280417" y="2524913"/>
                  <a:pt x="309003" y="2549126"/>
                  <a:pt x="331480" y="2578444"/>
                </a:cubicBezTo>
                <a:cubicBezTo>
                  <a:pt x="434866" y="2713295"/>
                  <a:pt x="421777" y="2721652"/>
                  <a:pt x="512712" y="2825579"/>
                </a:cubicBezTo>
                <a:cubicBezTo>
                  <a:pt x="558473" y="2877877"/>
                  <a:pt x="543689" y="2868856"/>
                  <a:pt x="586853" y="2883244"/>
                </a:cubicBezTo>
                <a:cubicBezTo>
                  <a:pt x="603329" y="2896974"/>
                  <a:pt x="618045" y="2913145"/>
                  <a:pt x="636280" y="2924433"/>
                </a:cubicBezTo>
                <a:cubicBezTo>
                  <a:pt x="817389" y="3036548"/>
                  <a:pt x="1005230" y="3078031"/>
                  <a:pt x="1221166" y="3130379"/>
                </a:cubicBezTo>
                <a:cubicBezTo>
                  <a:pt x="1456177" y="3187351"/>
                  <a:pt x="1496490" y="3192307"/>
                  <a:pt x="1715437" y="3262184"/>
                </a:cubicBezTo>
                <a:cubicBezTo>
                  <a:pt x="1787512" y="3285187"/>
                  <a:pt x="1960637" y="3345050"/>
                  <a:pt x="2028474" y="3385752"/>
                </a:cubicBezTo>
                <a:cubicBezTo>
                  <a:pt x="2055934" y="3402228"/>
                  <a:pt x="2080964" y="3423683"/>
                  <a:pt x="2110853" y="3435179"/>
                </a:cubicBezTo>
                <a:cubicBezTo>
                  <a:pt x="2153122" y="3451436"/>
                  <a:pt x="2242658" y="3468130"/>
                  <a:pt x="2242658" y="3468130"/>
                </a:cubicBezTo>
                <a:lnTo>
                  <a:pt x="2374464" y="3459892"/>
                </a:lnTo>
                <a:lnTo>
                  <a:pt x="2819307" y="3435179"/>
                </a:lnTo>
                <a:lnTo>
                  <a:pt x="3305339" y="3443417"/>
                </a:lnTo>
                <a:cubicBezTo>
                  <a:pt x="3335656" y="3444283"/>
                  <a:pt x="3366276" y="3445406"/>
                  <a:pt x="3395955" y="3451654"/>
                </a:cubicBezTo>
                <a:cubicBezTo>
                  <a:pt x="3418913" y="3456487"/>
                  <a:pt x="3438955" y="3471278"/>
                  <a:pt x="3461858" y="3476368"/>
                </a:cubicBezTo>
                <a:cubicBezTo>
                  <a:pt x="3538101" y="3493311"/>
                  <a:pt x="3615631" y="3503827"/>
                  <a:pt x="3692518" y="3517557"/>
                </a:cubicBezTo>
                <a:lnTo>
                  <a:pt x="3692518" y="3517557"/>
                </a:lnTo>
                <a:cubicBezTo>
                  <a:pt x="3747437" y="3525795"/>
                  <a:pt x="3801927" y="3537734"/>
                  <a:pt x="3857274" y="3542271"/>
                </a:cubicBezTo>
                <a:cubicBezTo>
                  <a:pt x="3969615" y="3551479"/>
                  <a:pt x="4195026" y="3558746"/>
                  <a:pt x="4195026" y="3558746"/>
                </a:cubicBezTo>
                <a:cubicBezTo>
                  <a:pt x="4344308" y="3581713"/>
                  <a:pt x="4448524" y="3605711"/>
                  <a:pt x="4598680" y="3599936"/>
                </a:cubicBezTo>
                <a:cubicBezTo>
                  <a:pt x="4914594" y="3587785"/>
                  <a:pt x="4950677" y="3580462"/>
                  <a:pt x="5175328" y="3550508"/>
                </a:cubicBezTo>
                <a:cubicBezTo>
                  <a:pt x="5210028" y="3535637"/>
                  <a:pt x="5245481" y="3518554"/>
                  <a:pt x="5282420" y="3509319"/>
                </a:cubicBezTo>
                <a:cubicBezTo>
                  <a:pt x="5336323" y="3495843"/>
                  <a:pt x="5431776" y="3495203"/>
                  <a:pt x="5471891" y="3492844"/>
                </a:cubicBezTo>
                <a:cubicBezTo>
                  <a:pt x="5491112" y="3490098"/>
                  <a:pt x="5510139" y="3484606"/>
                  <a:pt x="5529555" y="3484606"/>
                </a:cubicBezTo>
                <a:cubicBezTo>
                  <a:pt x="5667540" y="3484606"/>
                  <a:pt x="5682073" y="3488225"/>
                  <a:pt x="5784928" y="3501081"/>
                </a:cubicBezTo>
                <a:lnTo>
                  <a:pt x="5990874" y="3476368"/>
                </a:lnTo>
                <a:cubicBezTo>
                  <a:pt x="6010141" y="3473960"/>
                  <a:pt x="6029619" y="3472496"/>
                  <a:pt x="6048539" y="3468130"/>
                </a:cubicBezTo>
                <a:cubicBezTo>
                  <a:pt x="6065461" y="3464225"/>
                  <a:pt x="6081490" y="3457146"/>
                  <a:pt x="6097966" y="3451654"/>
                </a:cubicBezTo>
                <a:cubicBezTo>
                  <a:pt x="6105593" y="3445552"/>
                  <a:pt x="6154988" y="3408523"/>
                  <a:pt x="6163869" y="3393990"/>
                </a:cubicBezTo>
                <a:cubicBezTo>
                  <a:pt x="6188211" y="3354158"/>
                  <a:pt x="6208896" y="3312175"/>
                  <a:pt x="6229772" y="3270422"/>
                </a:cubicBezTo>
                <a:lnTo>
                  <a:pt x="6279199" y="3171568"/>
                </a:lnTo>
                <a:cubicBezTo>
                  <a:pt x="6288012" y="3118694"/>
                  <a:pt x="6295674" y="3081044"/>
                  <a:pt x="6295674" y="3023287"/>
                </a:cubicBezTo>
                <a:cubicBezTo>
                  <a:pt x="6295674" y="2929884"/>
                  <a:pt x="6292220" y="2836480"/>
                  <a:pt x="6287437" y="2743200"/>
                </a:cubicBezTo>
                <a:cubicBezTo>
                  <a:pt x="6286720" y="2729217"/>
                  <a:pt x="6281328" y="2715850"/>
                  <a:pt x="6279199" y="2702011"/>
                </a:cubicBezTo>
                <a:cubicBezTo>
                  <a:pt x="6275833" y="2680130"/>
                  <a:pt x="6273707" y="2658076"/>
                  <a:pt x="6270961" y="2636108"/>
                </a:cubicBezTo>
                <a:cubicBezTo>
                  <a:pt x="6276453" y="2180281"/>
                  <a:pt x="6274191" y="1724295"/>
                  <a:pt x="6287437" y="1268627"/>
                </a:cubicBezTo>
                <a:cubicBezTo>
                  <a:pt x="6287972" y="1250214"/>
                  <a:pt x="6307090" y="1236912"/>
                  <a:pt x="6312150" y="1219200"/>
                </a:cubicBezTo>
                <a:cubicBezTo>
                  <a:pt x="6318232" y="1197913"/>
                  <a:pt x="6316308" y="1175057"/>
                  <a:pt x="6320388" y="1153298"/>
                </a:cubicBezTo>
                <a:cubicBezTo>
                  <a:pt x="6331471" y="1094191"/>
                  <a:pt x="6340397" y="1077973"/>
                  <a:pt x="6361577" y="1021492"/>
                </a:cubicBezTo>
                <a:cubicBezTo>
                  <a:pt x="6364323" y="1002270"/>
                  <a:pt x="6366862" y="983018"/>
                  <a:pt x="6369815" y="963827"/>
                </a:cubicBezTo>
                <a:cubicBezTo>
                  <a:pt x="6372355" y="947318"/>
                  <a:pt x="6378053" y="931103"/>
                  <a:pt x="6378053" y="914400"/>
                </a:cubicBezTo>
                <a:cubicBezTo>
                  <a:pt x="6378053" y="770705"/>
                  <a:pt x="6399014" y="641774"/>
                  <a:pt x="6361577" y="510746"/>
                </a:cubicBezTo>
                <a:cubicBezTo>
                  <a:pt x="6359191" y="502397"/>
                  <a:pt x="6355624" y="494410"/>
                  <a:pt x="6353339" y="486033"/>
                </a:cubicBezTo>
                <a:cubicBezTo>
                  <a:pt x="6329994" y="400433"/>
                  <a:pt x="6349101" y="444604"/>
                  <a:pt x="6320388" y="387179"/>
                </a:cubicBezTo>
                <a:lnTo>
                  <a:pt x="6303912" y="321276"/>
                </a:lnTo>
                <a:cubicBezTo>
                  <a:pt x="6301166" y="310292"/>
                  <a:pt x="6302467" y="297383"/>
                  <a:pt x="6295674" y="288325"/>
                </a:cubicBezTo>
                <a:cubicBezTo>
                  <a:pt x="6252758" y="231101"/>
                  <a:pt x="6286793" y="280575"/>
                  <a:pt x="6254485" y="222422"/>
                </a:cubicBezTo>
                <a:cubicBezTo>
                  <a:pt x="6246709" y="208426"/>
                  <a:pt x="6236932" y="195554"/>
                  <a:pt x="6229772" y="181233"/>
                </a:cubicBezTo>
                <a:cubicBezTo>
                  <a:pt x="6213865" y="149419"/>
                  <a:pt x="6230771" y="157852"/>
                  <a:pt x="6205058" y="123568"/>
                </a:cubicBezTo>
                <a:cubicBezTo>
                  <a:pt x="6195738" y="111141"/>
                  <a:pt x="6182336" y="102307"/>
                  <a:pt x="6172107" y="90617"/>
                </a:cubicBezTo>
                <a:cubicBezTo>
                  <a:pt x="6163066" y="80284"/>
                  <a:pt x="6155373" y="68838"/>
                  <a:pt x="6147393" y="57665"/>
                </a:cubicBezTo>
                <a:cubicBezTo>
                  <a:pt x="6141639" y="49609"/>
                  <a:pt x="6138524" y="39290"/>
                  <a:pt x="6130918" y="32952"/>
                </a:cubicBezTo>
                <a:cubicBezTo>
                  <a:pt x="6110923" y="16289"/>
                  <a:pt x="6080957" y="11958"/>
                  <a:pt x="6056777" y="8238"/>
                </a:cubicBezTo>
                <a:cubicBezTo>
                  <a:pt x="6034896" y="4872"/>
                  <a:pt x="6012842" y="2746"/>
                  <a:pt x="5990874" y="0"/>
                </a:cubicBezTo>
                <a:cubicBezTo>
                  <a:pt x="5955177" y="5492"/>
                  <a:pt x="5919040" y="8641"/>
                  <a:pt x="5883783" y="16476"/>
                </a:cubicBezTo>
                <a:cubicBezTo>
                  <a:pt x="5869347" y="19684"/>
                  <a:pt x="5856757" y="28703"/>
                  <a:pt x="5842593" y="32952"/>
                </a:cubicBezTo>
                <a:cubicBezTo>
                  <a:pt x="5829182" y="36975"/>
                  <a:pt x="5815072" y="38153"/>
                  <a:pt x="5801404" y="41190"/>
                </a:cubicBezTo>
                <a:cubicBezTo>
                  <a:pt x="5790352" y="43646"/>
                  <a:pt x="5779748" y="48657"/>
                  <a:pt x="5768453" y="49427"/>
                </a:cubicBezTo>
                <a:cubicBezTo>
                  <a:pt x="5644175" y="57900"/>
                  <a:pt x="5386213" y="68100"/>
                  <a:pt x="5241231" y="74141"/>
                </a:cubicBezTo>
                <a:cubicBezTo>
                  <a:pt x="4936934" y="117611"/>
                  <a:pt x="5198163" y="90617"/>
                  <a:pt x="4829339" y="90617"/>
                </a:cubicBezTo>
                <a:cubicBezTo>
                  <a:pt x="4774352" y="90617"/>
                  <a:pt x="4756571" y="102973"/>
                  <a:pt x="4672820" y="107092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152400" y="3346622"/>
          <a:ext cx="1715349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4" imgW="817760" imgH="765078" progId="Visio.Drawing.11">
                  <p:embed/>
                </p:oleObj>
              </mc:Choice>
              <mc:Fallback>
                <p:oleObj name="Visio" r:id="rId4" imgW="817760" imgH="765078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346622"/>
                        <a:ext cx="1715349" cy="160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00">
                                <a:alpha val="63000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3" descr="C:\Documents and Settings\rancha\My Documents\My Pictures\television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2584622"/>
            <a:ext cx="1409700" cy="1905000"/>
          </a:xfrm>
          <a:prstGeom prst="rect">
            <a:avLst/>
          </a:prstGeom>
          <a:noFill/>
        </p:spPr>
      </p:pic>
      <p:pic>
        <p:nvPicPr>
          <p:cNvPr id="7" name="Picture 4" descr="C:\Documents and Settings\rancha\My Documents\My Pictures\tvtower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15200" y="2203622"/>
            <a:ext cx="1397117" cy="3045714"/>
          </a:xfrm>
          <a:prstGeom prst="rect">
            <a:avLst/>
          </a:prstGeom>
          <a:noFill/>
        </p:spPr>
      </p:pic>
      <p:sp>
        <p:nvSpPr>
          <p:cNvPr id="8" name="Arc 13"/>
          <p:cNvSpPr>
            <a:spLocks noChangeAspect="1"/>
          </p:cNvSpPr>
          <p:nvPr/>
        </p:nvSpPr>
        <p:spPr bwMode="auto">
          <a:xfrm rot="13205593">
            <a:off x="5934659" y="3356821"/>
            <a:ext cx="457200" cy="495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Arc 14"/>
          <p:cNvSpPr>
            <a:spLocks noChangeAspect="1"/>
          </p:cNvSpPr>
          <p:nvPr/>
        </p:nvSpPr>
        <p:spPr bwMode="auto">
          <a:xfrm rot="13205593">
            <a:off x="6128334" y="3326659"/>
            <a:ext cx="547688" cy="5937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Arc 15"/>
          <p:cNvSpPr>
            <a:spLocks noChangeAspect="1"/>
          </p:cNvSpPr>
          <p:nvPr/>
        </p:nvSpPr>
        <p:spPr bwMode="auto">
          <a:xfrm rot="13205593">
            <a:off x="6320422" y="3318721"/>
            <a:ext cx="639762" cy="6937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2813222"/>
            <a:ext cx="159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518 – 524 MHz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4946822"/>
            <a:ext cx="1840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TV Coverage Area</a:t>
            </a:r>
          </a:p>
        </p:txBody>
      </p:sp>
      <p:sp>
        <p:nvSpPr>
          <p:cNvPr id="13" name="Arc 13"/>
          <p:cNvSpPr>
            <a:spLocks noChangeAspect="1"/>
          </p:cNvSpPr>
          <p:nvPr/>
        </p:nvSpPr>
        <p:spPr bwMode="auto">
          <a:xfrm rot="2018351">
            <a:off x="1601319" y="3707371"/>
            <a:ext cx="457200" cy="495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Arc 14"/>
          <p:cNvSpPr>
            <a:spLocks noChangeAspect="1"/>
          </p:cNvSpPr>
          <p:nvPr/>
        </p:nvSpPr>
        <p:spPr bwMode="auto">
          <a:xfrm rot="2018351">
            <a:off x="1794994" y="3677209"/>
            <a:ext cx="547688" cy="5937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" name="Arc 15"/>
          <p:cNvSpPr>
            <a:spLocks noChangeAspect="1"/>
          </p:cNvSpPr>
          <p:nvPr/>
        </p:nvSpPr>
        <p:spPr bwMode="auto">
          <a:xfrm rot="2018351">
            <a:off x="1987082" y="3669271"/>
            <a:ext cx="639762" cy="6937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FontTx/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0" y="2965622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521 MHz</a:t>
            </a:r>
          </a:p>
        </p:txBody>
      </p:sp>
      <p:sp>
        <p:nvSpPr>
          <p:cNvPr id="17" name="Freeform 20"/>
          <p:cNvSpPr>
            <a:spLocks noChangeAspect="1"/>
          </p:cNvSpPr>
          <p:nvPr/>
        </p:nvSpPr>
        <p:spPr bwMode="auto">
          <a:xfrm rot="3864671">
            <a:off x="4070760" y="3594920"/>
            <a:ext cx="810741" cy="413003"/>
          </a:xfrm>
          <a:custGeom>
            <a:avLst/>
            <a:gdLst/>
            <a:ahLst/>
            <a:cxnLst>
              <a:cxn ang="0">
                <a:pos x="0" y="496"/>
              </a:cxn>
              <a:cxn ang="0">
                <a:pos x="536" y="40"/>
              </a:cxn>
              <a:cxn ang="0">
                <a:pos x="568" y="240"/>
              </a:cxn>
              <a:cxn ang="0">
                <a:pos x="976" y="0"/>
              </a:cxn>
              <a:cxn ang="0">
                <a:pos x="496" y="432"/>
              </a:cxn>
              <a:cxn ang="0">
                <a:pos x="448" y="216"/>
              </a:cxn>
              <a:cxn ang="0">
                <a:pos x="0" y="496"/>
              </a:cxn>
            </a:cxnLst>
            <a:rect l="0" t="0" r="r" b="b"/>
            <a:pathLst>
              <a:path w="976" h="496">
                <a:moveTo>
                  <a:pt x="0" y="496"/>
                </a:moveTo>
                <a:cubicBezTo>
                  <a:pt x="12" y="455"/>
                  <a:pt x="441" y="83"/>
                  <a:pt x="536" y="40"/>
                </a:cubicBezTo>
                <a:lnTo>
                  <a:pt x="568" y="240"/>
                </a:lnTo>
                <a:lnTo>
                  <a:pt x="976" y="0"/>
                </a:lnTo>
                <a:lnTo>
                  <a:pt x="496" y="432"/>
                </a:lnTo>
                <a:lnTo>
                  <a:pt x="448" y="216"/>
                </a:lnTo>
                <a:lnTo>
                  <a:pt x="0" y="496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Freeform 17"/>
          <p:cNvSpPr>
            <a:spLocks noChangeAspect="1"/>
          </p:cNvSpPr>
          <p:nvPr/>
        </p:nvSpPr>
        <p:spPr bwMode="auto">
          <a:xfrm rot="15014013">
            <a:off x="3806441" y="3610690"/>
            <a:ext cx="874486" cy="445476"/>
          </a:xfrm>
          <a:custGeom>
            <a:avLst/>
            <a:gdLst/>
            <a:ahLst/>
            <a:cxnLst>
              <a:cxn ang="0">
                <a:pos x="0" y="496"/>
              </a:cxn>
              <a:cxn ang="0">
                <a:pos x="536" y="40"/>
              </a:cxn>
              <a:cxn ang="0">
                <a:pos x="568" y="240"/>
              </a:cxn>
              <a:cxn ang="0">
                <a:pos x="976" y="0"/>
              </a:cxn>
              <a:cxn ang="0">
                <a:pos x="496" y="432"/>
              </a:cxn>
              <a:cxn ang="0">
                <a:pos x="448" y="216"/>
              </a:cxn>
              <a:cxn ang="0">
                <a:pos x="0" y="496"/>
              </a:cxn>
            </a:cxnLst>
            <a:rect l="0" t="0" r="r" b="b"/>
            <a:pathLst>
              <a:path w="976" h="496">
                <a:moveTo>
                  <a:pt x="0" y="496"/>
                </a:moveTo>
                <a:cubicBezTo>
                  <a:pt x="12" y="455"/>
                  <a:pt x="441" y="83"/>
                  <a:pt x="536" y="40"/>
                </a:cubicBezTo>
                <a:lnTo>
                  <a:pt x="568" y="240"/>
                </a:lnTo>
                <a:lnTo>
                  <a:pt x="976" y="0"/>
                </a:lnTo>
                <a:lnTo>
                  <a:pt x="496" y="432"/>
                </a:lnTo>
                <a:lnTo>
                  <a:pt x="448" y="216"/>
                </a:lnTo>
                <a:lnTo>
                  <a:pt x="0" y="496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429000" y="2965622"/>
            <a:ext cx="1335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interference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repeatCount="200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12396 -0.004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00" y="-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repeatCount="200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125 -0.0069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3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repeatCount="2000" accel="50000" decel="5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0278 L -0.125 -0.0115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 animBg="1"/>
      <p:bldP spid="18" grpId="0" animBg="1"/>
      <p:bldP spid="1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Problem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048" y="3458588"/>
            <a:ext cx="7251192" cy="2534249"/>
          </a:xfrm>
        </p:spPr>
        <p:txBody>
          <a:bodyPr>
            <a:normAutofit/>
          </a:bodyPr>
          <a:lstStyle/>
          <a:p>
            <a:pPr marL="539496" indent="-457200">
              <a:buNone/>
            </a:pPr>
            <a:r>
              <a:rPr lang="en-US" dirty="0"/>
              <a:t>Different optimization functions are possible: 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Total throughput maximization</a:t>
            </a:r>
          </a:p>
          <a:p>
            <a:pPr marL="539496" indent="-457200">
              <a:buFont typeface="+mj-lt"/>
              <a:buAutoNum type="arabicPeriod" startAt="2"/>
            </a:pPr>
            <a:r>
              <a:rPr lang="en-US" dirty="0"/>
              <a:t> </a:t>
            </a:r>
            <a:r>
              <a:rPr lang="en-US" dirty="0">
                <a:latin typeface="cmmi10"/>
              </a:rPr>
              <a:t>¢</a:t>
            </a:r>
            <a:r>
              <a:rPr lang="en-US" dirty="0"/>
              <a:t>-proportionally-fair throughput maximization</a:t>
            </a:r>
          </a:p>
          <a:p>
            <a:pPr marL="539496" indent="-457200">
              <a:buFont typeface="+mj-lt"/>
              <a:buAutoNum type="arabicPeriod" startAt="2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2096086" y="1115591"/>
            <a:ext cx="6597747" cy="151506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0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Dynamic Spectrum Allocation Problem:</a:t>
            </a:r>
          </a:p>
          <a:p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Given dynamic demands </a:t>
            </a:r>
            <a:r>
              <a:rPr lang="en-US" sz="2000" dirty="0" err="1">
                <a:solidFill>
                  <a:prstClr val="black"/>
                </a:solidFill>
                <a:cs typeface="Times New Roman" pitchFamily="18" charset="0"/>
              </a:rPr>
              <a:t>D</a:t>
            </a:r>
            <a:r>
              <a:rPr lang="en-US" sz="2000" baseline="-25000" dirty="0" err="1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ij</a:t>
            </a:r>
            <a:r>
              <a:rPr lang="en-US" sz="2000" dirty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prstClr val="black"/>
                </a:solidFill>
                <a:cs typeface="Times New Roman" pitchFamily="18" charset="0"/>
              </a:rPr>
              <a:t>t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err="1">
                <a:solidFill>
                  <a:prstClr val="black"/>
                </a:solidFill>
                <a:latin typeface="cmmi10"/>
                <a:cs typeface="Times New Roman" pitchFamily="18" charset="0"/>
              </a:rPr>
              <a:t>¢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assign non-interfering time-spectrum blocks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to nodes, such that the demands are satisfied as much as possible. </a:t>
            </a:r>
            <a:endParaRPr lang="en-US" sz="2000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83347" y="2283209"/>
            <a:ext cx="3151163" cy="71745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Captures MAC-layer and </a:t>
            </a:r>
          </a:p>
          <a:p>
            <a:pPr algn="ctr"/>
            <a:r>
              <a:rPr lang="en-US" dirty="0">
                <a:solidFill>
                  <a:prstClr val="white"/>
                </a:solidFill>
              </a:rPr>
              <a:t>spectrum allocation!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040539" y="0"/>
            <a:ext cx="2103461" cy="1561513"/>
            <a:chOff x="7040539" y="0"/>
            <a:chExt cx="2103461" cy="1561513"/>
          </a:xfrm>
        </p:grpSpPr>
        <p:cxnSp>
          <p:nvCxnSpPr>
            <p:cNvPr id="6" name="Straight Arrow Connector 5"/>
            <p:cNvCxnSpPr/>
            <p:nvPr/>
          </p:nvCxnSpPr>
          <p:spPr>
            <a:xfrm rot="10800000" flipV="1">
              <a:off x="7146389" y="1175654"/>
              <a:ext cx="415557" cy="3858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7040539" y="0"/>
              <a:ext cx="2103461" cy="1477328"/>
              <a:chOff x="0" y="4234375"/>
              <a:chExt cx="2103461" cy="147732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4262511"/>
                <a:ext cx="2025748" cy="118168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0" y="4234375"/>
                <a:ext cx="2103461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Can be separated in: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dirty="0">
                    <a:solidFill>
                      <a:prstClr val="black"/>
                    </a:solidFill>
                  </a:rPr>
                  <a:t> Time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dirty="0">
                    <a:solidFill>
                      <a:prstClr val="black"/>
                    </a:solidFill>
                  </a:rPr>
                  <a:t> Frequency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dirty="0">
                    <a:solidFill>
                      <a:prstClr val="black"/>
                    </a:solidFill>
                  </a:rPr>
                  <a:t> Space </a:t>
                </a:r>
              </a:p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1" name="Rounded Rectangle 10"/>
          <p:cNvSpPr/>
          <p:nvPr/>
        </p:nvSpPr>
        <p:spPr>
          <a:xfrm>
            <a:off x="2164080" y="4972930"/>
            <a:ext cx="5587217" cy="116058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Throughput </a:t>
            </a:r>
            <a:r>
              <a:rPr lang="en-US" sz="2000" dirty="0" err="1">
                <a:solidFill>
                  <a:prstClr val="black"/>
                </a:solidFill>
                <a:cs typeface="Times New Roman" pitchFamily="18" charset="0"/>
              </a:rPr>
              <a:t>T</a:t>
            </a:r>
            <a:r>
              <a:rPr lang="en-US" sz="2000" baseline="-25000" dirty="0" err="1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ij</a:t>
            </a:r>
            <a:r>
              <a:rPr lang="en-US" sz="2000" dirty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prstClr val="black"/>
                </a:solidFill>
                <a:cs typeface="Times New Roman" pitchFamily="18" charset="0"/>
              </a:rPr>
              <a:t>t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err="1">
                <a:solidFill>
                  <a:prstClr val="black"/>
                </a:solidFill>
                <a:latin typeface="cmmi10"/>
                <a:cs typeface="Times New Roman" pitchFamily="18" charset="0"/>
              </a:rPr>
              <a:t>¢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of a link in [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t,t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>
                <a:solidFill>
                  <a:prstClr val="black"/>
                </a:solidFill>
                <a:latin typeface="cmmi10"/>
                <a:cs typeface="Times New Roman" pitchFamily="18" charset="0"/>
              </a:rPr>
              <a:t>¢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t] is </a:t>
            </a:r>
          </a:p>
          <a:p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minimum of demand </a:t>
            </a:r>
            <a:r>
              <a:rPr lang="en-US" sz="2000" dirty="0" err="1">
                <a:solidFill>
                  <a:prstClr val="black"/>
                </a:solidFill>
                <a:cs typeface="Times New Roman" pitchFamily="18" charset="0"/>
              </a:rPr>
              <a:t>D</a:t>
            </a:r>
            <a:r>
              <a:rPr lang="en-US" sz="2000" baseline="-25000" dirty="0" err="1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ij</a:t>
            </a:r>
            <a:r>
              <a:rPr lang="en-US" sz="2000" dirty="0">
                <a:solidFill>
                  <a:prstClr val="black"/>
                </a:solidFill>
                <a:cs typeface="Times New Roman" pitchFamily="18" charset="0"/>
              </a:rPr>
              <a:t>(t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>
                <a:solidFill>
                  <a:prstClr val="black"/>
                </a:solidFill>
                <a:latin typeface="cmmi10"/>
                <a:cs typeface="Times New Roman" pitchFamily="18" charset="0"/>
              </a:rPr>
              <a:t>¢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t) </a:t>
            </a:r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capacity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C(B) of allocated time-spectrum block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0" y="4232031"/>
            <a:ext cx="1575582" cy="1200329"/>
            <a:chOff x="0" y="3866271"/>
            <a:chExt cx="1575582" cy="1200329"/>
          </a:xfrm>
        </p:grpSpPr>
        <p:sp>
          <p:nvSpPr>
            <p:cNvPr id="14" name="Rectangle 13"/>
            <p:cNvSpPr/>
            <p:nvPr/>
          </p:nvSpPr>
          <p:spPr>
            <a:xfrm>
              <a:off x="0" y="3867366"/>
              <a:ext cx="1420837" cy="9437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0" y="3866271"/>
              <a:ext cx="157558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Min max fair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over any time-window </a:t>
              </a:r>
              <a:r>
                <a:rPr lang="en-US" dirty="0">
                  <a:solidFill>
                    <a:prstClr val="black"/>
                  </a:solidFill>
                  <a:latin typeface="cmmi10"/>
                </a:rPr>
                <a:t>¢</a:t>
              </a:r>
            </a:p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2" name="Group 7"/>
          <p:cNvGrpSpPr/>
          <p:nvPr/>
        </p:nvGrpSpPr>
        <p:grpSpPr>
          <a:xfrm>
            <a:off x="0" y="1531034"/>
            <a:ext cx="2103461" cy="1209822"/>
            <a:chOff x="0" y="4234375"/>
            <a:chExt cx="2103461" cy="1209822"/>
          </a:xfrm>
        </p:grpSpPr>
        <p:sp>
          <p:nvSpPr>
            <p:cNvPr id="23" name="Rectangle 22"/>
            <p:cNvSpPr/>
            <p:nvPr/>
          </p:nvSpPr>
          <p:spPr>
            <a:xfrm>
              <a:off x="0" y="4262511"/>
              <a:ext cx="2025748" cy="11816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0" y="4234375"/>
              <a:ext cx="210346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>
                  <a:solidFill>
                    <a:prstClr val="black"/>
                  </a:solidFill>
                </a:rPr>
                <a:t>Interference Model: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Problem can be studied in any interference model!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025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251192" cy="4724400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en-US" dirty="0"/>
              <a:t>Motivation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Problem Formulation 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Centralized Approximation Algorithm 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B-SMART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CMAC: A Cognitive Radio MAC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Dynamic Spectrum Allocation Algorithm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Performance Analysis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Simulation Results 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Conclusions, Open Problems</a:t>
            </a:r>
          </a:p>
          <a:p>
            <a:pPr marL="539496" indent="-4572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195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Illustration – Is it difficult after all?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024555" y="3221501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17963" y="2670519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498122" y="3148820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39132" y="2726789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623537" y="4077287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32849" y="3826412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 flipV="1">
            <a:off x="3207435" y="2768993"/>
            <a:ext cx="1010528" cy="5509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3" idx="0"/>
            <a:endCxn id="8" idx="4"/>
          </p:cNvCxnSpPr>
          <p:nvPr/>
        </p:nvCxnSpPr>
        <p:spPr>
          <a:xfrm rot="16200000" flipV="1">
            <a:off x="3887373" y="3289496"/>
            <a:ext cx="958946" cy="1148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6"/>
            <a:endCxn id="9" idx="2"/>
          </p:cNvCxnSpPr>
          <p:nvPr/>
        </p:nvCxnSpPr>
        <p:spPr>
          <a:xfrm>
            <a:off x="4400843" y="2768993"/>
            <a:ext cx="1097279" cy="4783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9" idx="7"/>
          </p:cNvCxnSpPr>
          <p:nvPr/>
        </p:nvCxnSpPr>
        <p:spPr>
          <a:xfrm rot="10800000" flipV="1">
            <a:off x="5654220" y="2825262"/>
            <a:ext cx="884912" cy="3523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5"/>
            <a:endCxn id="11" idx="1"/>
          </p:cNvCxnSpPr>
          <p:nvPr/>
        </p:nvCxnSpPr>
        <p:spPr>
          <a:xfrm rot="16200000" flipH="1">
            <a:off x="5757667" y="3213477"/>
            <a:ext cx="789204" cy="9960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4"/>
            <a:endCxn id="11" idx="0"/>
          </p:cNvCxnSpPr>
          <p:nvPr/>
        </p:nvCxnSpPr>
        <p:spPr>
          <a:xfrm rot="16200000" flipH="1">
            <a:off x="6095999" y="3458308"/>
            <a:ext cx="1153551" cy="844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3" idx="7"/>
            <a:endCxn id="9" idx="3"/>
          </p:cNvCxnSpPr>
          <p:nvPr/>
        </p:nvCxnSpPr>
        <p:spPr>
          <a:xfrm rot="5400000" flipH="1" flipV="1">
            <a:off x="4737761" y="3068112"/>
            <a:ext cx="538329" cy="10359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7108" y="1266091"/>
            <a:ext cx="7263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Assume that demands are static and fixed</a:t>
            </a:r>
          </a:p>
          <a:p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 Need to assign intervals to nodes such that neighboring </a:t>
            </a:r>
            <a:r>
              <a:rPr lang="en-US" sz="2000">
                <a:solidFill>
                  <a:prstClr val="black"/>
                </a:solidFill>
                <a:sym typeface="Wingdings" pitchFamily="2" charset="2"/>
              </a:rPr>
              <a:t>intervals do </a:t>
            </a:r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not overlap!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935372" y="220862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003366" y="3584918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484055" y="345830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894406" y="382406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597790" y="2403233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050344" y="3514580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372665" y="237744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342185" y="41476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469988" y="27549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400844" y="40069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035083" y="279712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853397" y="28393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89" name="Right Brace 88"/>
          <p:cNvSpPr/>
          <p:nvPr/>
        </p:nvSpPr>
        <p:spPr>
          <a:xfrm>
            <a:off x="7287065" y="2208628"/>
            <a:ext cx="211015" cy="801858"/>
          </a:xfrm>
          <a:prstGeom prst="rightBrace">
            <a:avLst>
              <a:gd name="adj1" fmla="val 2129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467600" y="240323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948488" y="2224088"/>
            <a:ext cx="228599" cy="2377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7019925" y="4139125"/>
            <a:ext cx="228599" cy="2377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500688" y="3724275"/>
            <a:ext cx="228599" cy="261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910013" y="4524375"/>
            <a:ext cx="228599" cy="904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063606" y="3531212"/>
            <a:ext cx="228599" cy="1809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614863" y="2419351"/>
            <a:ext cx="228599" cy="1809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614863" y="2686050"/>
            <a:ext cx="228599" cy="2619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614863" y="3105150"/>
            <a:ext cx="228599" cy="904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614863" y="2952750"/>
            <a:ext cx="228599" cy="1428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661181" y="2405576"/>
            <a:ext cx="3798277" cy="787791"/>
            <a:chOff x="253218" y="3798277"/>
            <a:chExt cx="3798277" cy="787791"/>
          </a:xfrm>
        </p:grpSpPr>
        <p:sp>
          <p:nvSpPr>
            <p:cNvPr id="101" name="Rounded Rectangle 100"/>
            <p:cNvSpPr/>
            <p:nvPr/>
          </p:nvSpPr>
          <p:spPr>
            <a:xfrm>
              <a:off x="253218" y="3798277"/>
              <a:ext cx="2166426" cy="787791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Self-induced fragmentation</a:t>
              </a:r>
            </a:p>
          </p:txBody>
        </p:sp>
        <p:cxnSp>
          <p:nvCxnSpPr>
            <p:cNvPr id="103" name="Straight Arrow Connector 102"/>
            <p:cNvCxnSpPr>
              <a:stCxn id="101" idx="3"/>
            </p:cNvCxnSpPr>
            <p:nvPr/>
          </p:nvCxnSpPr>
          <p:spPr>
            <a:xfrm flipV="1">
              <a:off x="2419644" y="3981156"/>
              <a:ext cx="1631851" cy="21101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Rounded Rectangle 105"/>
          <p:cNvSpPr/>
          <p:nvPr/>
        </p:nvSpPr>
        <p:spPr>
          <a:xfrm>
            <a:off x="0" y="3950674"/>
            <a:ext cx="2731478" cy="78779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prstClr val="black"/>
                </a:solidFill>
              </a:rPr>
              <a:t>1. Spatial reuse </a:t>
            </a:r>
          </a:p>
          <a:p>
            <a:r>
              <a:rPr lang="en-US" b="1" dirty="0">
                <a:solidFill>
                  <a:prstClr val="black"/>
                </a:solidFill>
              </a:rPr>
              <a:t>(like coloring problem)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0" y="4834597"/>
            <a:ext cx="4079630" cy="78779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prstClr val="black"/>
                </a:solidFill>
              </a:rPr>
              <a:t>2. Avoid self-induced fragmentation</a:t>
            </a:r>
          </a:p>
          <a:p>
            <a:r>
              <a:rPr lang="en-US" b="1" dirty="0">
                <a:solidFill>
                  <a:prstClr val="black"/>
                </a:solidFill>
              </a:rPr>
              <a:t>(no equivalent in coloring problem)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4206240" y="4684542"/>
            <a:ext cx="4937760" cy="1701556"/>
            <a:chOff x="4206240" y="4881489"/>
            <a:chExt cx="4937760" cy="1701556"/>
          </a:xfrm>
        </p:grpSpPr>
        <p:sp>
          <p:nvSpPr>
            <p:cNvPr id="76" name="TextBox 75"/>
            <p:cNvSpPr txBox="1"/>
            <p:nvPr/>
          </p:nvSpPr>
          <p:spPr>
            <a:xfrm>
              <a:off x="4314800" y="4951829"/>
              <a:ext cx="4632252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Scheduling even static demands is difficult!</a:t>
              </a:r>
            </a:p>
            <a:p>
              <a:r>
                <a:rPr lang="en-US" sz="2000" dirty="0">
                  <a:solidFill>
                    <a:prstClr val="black"/>
                  </a:solidFill>
                </a:rPr>
                <a:t>The complete problem </a:t>
              </a:r>
              <a:r>
                <a:rPr lang="en-US" sz="2000" dirty="0">
                  <a:solidFill>
                    <a:srgbClr val="FF0000"/>
                  </a:solidFill>
                </a:rPr>
                <a:t>more complicated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000" dirty="0">
                  <a:solidFill>
                    <a:prstClr val="black"/>
                  </a:solidFill>
                </a:rPr>
                <a:t> External fragmentation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000" dirty="0">
                  <a:solidFill>
                    <a:prstClr val="black"/>
                  </a:solidFill>
                </a:rPr>
                <a:t> Dynamically changing demands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000" dirty="0">
                  <a:solidFill>
                    <a:prstClr val="black"/>
                  </a:solidFill>
                </a:rPr>
                <a:t> etc… 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4206240" y="4881489"/>
              <a:ext cx="4937760" cy="164592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3" name="Rounded Rectangle 52"/>
          <p:cNvSpPr/>
          <p:nvPr/>
        </p:nvSpPr>
        <p:spPr>
          <a:xfrm>
            <a:off x="787792" y="5739619"/>
            <a:ext cx="3291840" cy="6330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More difficult than coloring!</a:t>
            </a:r>
          </a:p>
        </p:txBody>
      </p:sp>
    </p:spTree>
    <p:extLst>
      <p:ext uri="{BB962C8B-B14F-4D97-AF65-F5344CB8AC3E}">
        <p14:creationId xmlns:p14="http://schemas.microsoft.com/office/powerpoint/2010/main" val="310651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00035 -0.09745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3136E-6 L 4.16667E-6 0.04001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2.96296E-6 L 0.00052 -0.0338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00017 -0.03843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00000" y="3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2.5E-6 -0.0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92" grpId="0" animBg="1"/>
      <p:bldP spid="93" grpId="0" animBg="1"/>
      <p:bldP spid="93" grpId="1" animBg="1"/>
      <p:bldP spid="94" grpId="0" animBg="1"/>
      <p:bldP spid="94" grpId="1" animBg="1"/>
      <p:bldP spid="95" grpId="0" animBg="1"/>
      <p:bldP spid="96" grpId="0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99" grpId="2" animBg="1"/>
      <p:bldP spid="106" grpId="0" animBg="1"/>
      <p:bldP spid="108" grpId="0" animBg="1"/>
      <p:bldP spid="5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Complexity Results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1859281" y="1330569"/>
            <a:ext cx="6539132" cy="12954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prstClr val="white"/>
                </a:solidFill>
              </a:rPr>
              <a:t>Theorem 1:  The </a:t>
            </a:r>
            <a:r>
              <a:rPr lang="en-US" sz="2400" dirty="0">
                <a:solidFill>
                  <a:srgbClr val="FFC000"/>
                </a:solidFill>
              </a:rPr>
              <a:t>proportionally-fair throughput </a:t>
            </a:r>
            <a:r>
              <a:rPr lang="en-US" sz="2400" dirty="0">
                <a:solidFill>
                  <a:prstClr val="white"/>
                </a:solidFill>
              </a:rPr>
              <a:t>maximization problem is NP-complete even in unit disk graphs and without primary users. </a:t>
            </a:r>
            <a:endParaRPr lang="en-US" sz="2400" dirty="0">
              <a:solidFill>
                <a:prstClr val="white"/>
              </a:solidFill>
              <a:latin typeface="cmmi1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04050" y="3086686"/>
            <a:ext cx="5444197" cy="908539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prstClr val="white"/>
                </a:solidFill>
              </a:rPr>
              <a:t>Theorem 2:  The same holds for the </a:t>
            </a:r>
            <a:r>
              <a:rPr lang="en-US" sz="2400" dirty="0">
                <a:solidFill>
                  <a:srgbClr val="FFC000"/>
                </a:solidFill>
              </a:rPr>
              <a:t>total throughput</a:t>
            </a:r>
            <a:r>
              <a:rPr lang="en-US" sz="2400" dirty="0">
                <a:solidFill>
                  <a:prstClr val="white"/>
                </a:solidFill>
              </a:rPr>
              <a:t> maximization problem. </a:t>
            </a:r>
            <a:endParaRPr lang="en-US" sz="2400" dirty="0">
              <a:solidFill>
                <a:prstClr val="white"/>
              </a:solidFill>
              <a:latin typeface="cmmi1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15440" y="4491110"/>
            <a:ext cx="6993987" cy="126257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prstClr val="white"/>
                </a:solidFill>
              </a:rPr>
              <a:t>Theorem 3:  With primary users, the proportionally-fair throughput maximization problem is NP-complete even in a </a:t>
            </a:r>
            <a:r>
              <a:rPr lang="en-US" sz="2400" dirty="0">
                <a:solidFill>
                  <a:srgbClr val="FFC000"/>
                </a:solidFill>
              </a:rPr>
              <a:t>single-hop network</a:t>
            </a:r>
            <a:r>
              <a:rPr lang="en-US" sz="2400" dirty="0">
                <a:solidFill>
                  <a:prstClr val="white"/>
                </a:solidFill>
              </a:rPr>
              <a:t>.  </a:t>
            </a:r>
            <a:endParaRPr lang="en-US" sz="2400" dirty="0">
              <a:solidFill>
                <a:prstClr val="white"/>
              </a:solidFill>
              <a:latin typeface="cmmi10"/>
            </a:endParaRPr>
          </a:p>
        </p:txBody>
      </p:sp>
    </p:spTree>
    <p:extLst>
      <p:ext uri="{BB962C8B-B14F-4D97-AF65-F5344CB8AC3E}">
        <p14:creationId xmlns:p14="http://schemas.microsoft.com/office/powerpoint/2010/main" val="34957522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8595360" y="3277772"/>
            <a:ext cx="295861" cy="2954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6006905" y="2307102"/>
            <a:ext cx="309489" cy="239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Centralized Algorithm -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799"/>
            <a:ext cx="7251192" cy="817099"/>
          </a:xfrm>
        </p:spPr>
        <p:txBody>
          <a:bodyPr wrap="none">
            <a:normAutofit/>
          </a:bodyPr>
          <a:lstStyle/>
          <a:p>
            <a:pPr marL="539496" indent="-457200"/>
            <a:r>
              <a:rPr lang="en-US" sz="2000" dirty="0">
                <a:latin typeface="Arial" pitchFamily="34" charset="0"/>
                <a:cs typeface="Arial" pitchFamily="34" charset="0"/>
              </a:rPr>
              <a:t>Simplifying assumption - no primary users</a:t>
            </a:r>
          </a:p>
          <a:p>
            <a:pPr marL="539496" indent="-457200"/>
            <a:r>
              <a:rPr lang="en-US" sz="2000" dirty="0">
                <a:latin typeface="Arial" pitchFamily="34" charset="0"/>
                <a:cs typeface="Arial" pitchFamily="34" charset="0"/>
              </a:rPr>
              <a:t>Algorithm basic idea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787791" y="2546253"/>
            <a:ext cx="3685736" cy="3291652"/>
            <a:chOff x="225083" y="2405576"/>
            <a:chExt cx="3685736" cy="3291652"/>
          </a:xfrm>
        </p:grpSpPr>
        <p:sp>
          <p:nvSpPr>
            <p:cNvPr id="9" name="TextBox 8"/>
            <p:cNvSpPr txBox="1"/>
            <p:nvPr/>
          </p:nvSpPr>
          <p:spPr>
            <a:xfrm>
              <a:off x="225083" y="2405576"/>
              <a:ext cx="2898550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1. 	Periodically readjust </a:t>
              </a:r>
            </a:p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	spectrum allocation</a:t>
              </a:r>
              <a:endParaRPr lang="en-US" sz="2000" dirty="0">
                <a:solidFill>
                  <a:prstClr val="black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16633" y="3289496"/>
              <a:ext cx="3294186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2. 	</a:t>
              </a:r>
              <a:r>
                <a:rPr lang="en-US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Round</a:t>
              </a:r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current demands </a:t>
              </a:r>
            </a:p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	to next power of 2 </a:t>
              </a:r>
              <a:endParaRPr lang="en-US" sz="2000" dirty="0">
                <a:solidFill>
                  <a:prstClr val="black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2421" y="4131213"/>
              <a:ext cx="3268397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3.	</a:t>
              </a:r>
              <a:r>
                <a:rPr lang="en-US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Greedily pack</a:t>
              </a:r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demands</a:t>
              </a:r>
            </a:p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	in </a:t>
              </a:r>
              <a:r>
                <a:rPr lang="en-US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decreasing order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56489" y="4989342"/>
              <a:ext cx="3254329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/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4.	</a:t>
              </a:r>
              <a:r>
                <a:rPr lang="en-US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Scale proportionally </a:t>
              </a:r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to </a:t>
              </a:r>
              <a:b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20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fit in total spectrum </a:t>
              </a:r>
              <a:endParaRPr lang="en-US" sz="2000" dirty="0">
                <a:solidFill>
                  <a:prstClr val="black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-794825" y="4227341"/>
              <a:ext cx="2250831" cy="1406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>
              <a:off x="323556" y="3629466"/>
              <a:ext cx="29542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335279" y="4443047"/>
              <a:ext cx="29542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349347" y="5357447"/>
              <a:ext cx="29542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Group 177"/>
          <p:cNvGrpSpPr/>
          <p:nvPr/>
        </p:nvGrpSpPr>
        <p:grpSpPr>
          <a:xfrm>
            <a:off x="4473526" y="3784116"/>
            <a:ext cx="4670474" cy="2560413"/>
            <a:chOff x="4473526" y="3784116"/>
            <a:chExt cx="4670474" cy="2560413"/>
          </a:xfrm>
        </p:grpSpPr>
        <p:sp>
          <p:nvSpPr>
            <p:cNvPr id="23" name="Rounded Rectangle 22"/>
            <p:cNvSpPr/>
            <p:nvPr/>
          </p:nvSpPr>
          <p:spPr>
            <a:xfrm>
              <a:off x="5500467" y="5345723"/>
              <a:ext cx="3643533" cy="998806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prstClr val="black"/>
                  </a:solidFill>
                </a:rPr>
                <a:t>Avoids harmful self-induced </a:t>
              </a:r>
            </a:p>
            <a:p>
              <a:r>
                <a:rPr lang="en-US" sz="2000" b="1" dirty="0">
                  <a:solidFill>
                    <a:prstClr val="black"/>
                  </a:solidFill>
                </a:rPr>
                <a:t>fragmentation at the cost  </a:t>
              </a:r>
            </a:p>
            <a:p>
              <a:r>
                <a:rPr lang="en-US" sz="2000" b="1" dirty="0">
                  <a:solidFill>
                    <a:prstClr val="black"/>
                  </a:solidFill>
                </a:rPr>
                <a:t>of (at most) a factor of 2 </a:t>
              </a:r>
            </a:p>
          </p:txBody>
        </p:sp>
        <p:cxnSp>
          <p:nvCxnSpPr>
            <p:cNvPr id="25" name="Straight Arrow Connector 24"/>
            <p:cNvCxnSpPr>
              <a:stCxn id="10" idx="3"/>
            </p:cNvCxnSpPr>
            <p:nvPr/>
          </p:nvCxnSpPr>
          <p:spPr>
            <a:xfrm>
              <a:off x="4473527" y="3784116"/>
              <a:ext cx="1153550" cy="157567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1" idx="3"/>
            </p:cNvCxnSpPr>
            <p:nvPr/>
          </p:nvCxnSpPr>
          <p:spPr>
            <a:xfrm>
              <a:off x="4473526" y="4625833"/>
              <a:ext cx="1041009" cy="83243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Oval 121"/>
          <p:cNvSpPr/>
          <p:nvPr/>
        </p:nvSpPr>
        <p:spPr>
          <a:xfrm>
            <a:off x="6587942" y="2449732"/>
            <a:ext cx="229897" cy="232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8197224" y="3225450"/>
            <a:ext cx="229897" cy="232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6732365" y="3814430"/>
            <a:ext cx="229897" cy="232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27" name="Straight Connector 126"/>
          <p:cNvCxnSpPr>
            <a:stCxn id="126" idx="0"/>
            <a:endCxn id="122" idx="4"/>
          </p:cNvCxnSpPr>
          <p:nvPr/>
        </p:nvCxnSpPr>
        <p:spPr>
          <a:xfrm rot="16200000" flipV="1">
            <a:off x="6209015" y="3176132"/>
            <a:ext cx="1132174" cy="14442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2" idx="6"/>
            <a:endCxn id="123" idx="2"/>
          </p:cNvCxnSpPr>
          <p:nvPr/>
        </p:nvCxnSpPr>
        <p:spPr>
          <a:xfrm>
            <a:off x="6817839" y="2565994"/>
            <a:ext cx="1379385" cy="7757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5936565" y="2053883"/>
            <a:ext cx="670762" cy="4132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10800000" flipV="1">
            <a:off x="5989623" y="4010136"/>
            <a:ext cx="829918" cy="6181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26" idx="7"/>
            <a:endCxn id="123" idx="3"/>
          </p:cNvCxnSpPr>
          <p:nvPr/>
        </p:nvCxnSpPr>
        <p:spPr>
          <a:xfrm rot="5400000" flipH="1" flipV="1">
            <a:off x="7367463" y="2985053"/>
            <a:ext cx="424560" cy="13022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6013116" y="2437296"/>
            <a:ext cx="303279" cy="946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8598799" y="3414322"/>
            <a:ext cx="306050" cy="946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8161856" y="25493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6677164" y="402757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16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8609426" y="3812345"/>
            <a:ext cx="267287" cy="5375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8606193" y="3612940"/>
            <a:ext cx="287371" cy="1686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7136186" y="3954263"/>
            <a:ext cx="303279" cy="946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7160455" y="4332849"/>
            <a:ext cx="269942" cy="55416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6260373" y="240636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4</a:t>
            </a:r>
          </a:p>
        </p:txBody>
      </p:sp>
      <p:cxnSp>
        <p:nvCxnSpPr>
          <p:cNvPr id="162" name="Straight Connector 161"/>
          <p:cNvCxnSpPr>
            <a:endCxn id="123" idx="0"/>
          </p:cNvCxnSpPr>
          <p:nvPr/>
        </p:nvCxnSpPr>
        <p:spPr>
          <a:xfrm rot="5400000">
            <a:off x="8240779" y="3053749"/>
            <a:ext cx="243096" cy="1003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123" idx="4"/>
          </p:cNvCxnSpPr>
          <p:nvPr/>
        </p:nvCxnSpPr>
        <p:spPr>
          <a:xfrm rot="16200000" flipH="1">
            <a:off x="8128869" y="3641278"/>
            <a:ext cx="523186" cy="1565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" name="Group 176"/>
          <p:cNvGrpSpPr/>
          <p:nvPr/>
        </p:nvGrpSpPr>
        <p:grpSpPr>
          <a:xfrm>
            <a:off x="7306638" y="1237957"/>
            <a:ext cx="1837362" cy="2335237"/>
            <a:chOff x="7306638" y="1237957"/>
            <a:chExt cx="1837362" cy="2335237"/>
          </a:xfrm>
        </p:grpSpPr>
        <p:sp>
          <p:nvSpPr>
            <p:cNvPr id="169" name="TextBox 168"/>
            <p:cNvSpPr txBox="1"/>
            <p:nvPr/>
          </p:nvSpPr>
          <p:spPr>
            <a:xfrm>
              <a:off x="7306638" y="1237957"/>
              <a:ext cx="1837362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Any gap in the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allocation is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guaranteed to be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sufficiently large!</a:t>
              </a:r>
            </a:p>
          </p:txBody>
        </p:sp>
        <p:cxnSp>
          <p:nvCxnSpPr>
            <p:cNvPr id="171" name="Straight Arrow Connector 170"/>
            <p:cNvCxnSpPr>
              <a:endCxn id="161" idx="2"/>
            </p:cNvCxnSpPr>
            <p:nvPr/>
          </p:nvCxnSpPr>
          <p:spPr>
            <a:xfrm rot="16200000" flipH="1">
              <a:off x="8141786" y="2971689"/>
              <a:ext cx="1125416" cy="7759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78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 animBg="1"/>
      <p:bldP spid="145" grpId="0" animBg="1"/>
      <p:bldP spid="148" grpId="0" animBg="1"/>
      <p:bldP spid="149" grpId="0" animBg="1"/>
      <p:bldP spid="15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/>
              <a:t>Centralized Algorithm - Results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50498" y="1222717"/>
            <a:ext cx="7793501" cy="5207112"/>
          </a:xfrm>
        </p:spPr>
        <p:txBody>
          <a:bodyPr>
            <a:normAutofit/>
          </a:bodyPr>
          <a:lstStyle/>
          <a:p>
            <a:r>
              <a:rPr lang="en-US" dirty="0"/>
              <a:t>Consider the </a:t>
            </a:r>
            <a:r>
              <a:rPr lang="en-US" dirty="0">
                <a:solidFill>
                  <a:srgbClr val="FF0000"/>
                </a:solidFill>
              </a:rPr>
              <a:t>proportional-fair throughput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maximization</a:t>
            </a:r>
            <a:r>
              <a:rPr lang="en-US" dirty="0"/>
              <a:t> problem with fairness interval </a:t>
            </a:r>
            <a:r>
              <a:rPr lang="en-US" dirty="0">
                <a:latin typeface="cmmi10"/>
              </a:rPr>
              <a:t>¢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For any constant </a:t>
            </a:r>
            <a:r>
              <a:rPr lang="en-US" dirty="0">
                <a:sym typeface="Wingdings" pitchFamily="2" charset="2"/>
              </a:rPr>
              <a:t>3</a:t>
            </a:r>
            <a:r>
              <a:rPr lang="en-US" dirty="0">
                <a:latin typeface="cmsy10"/>
                <a:sym typeface="Wingdings" pitchFamily="2" charset="2"/>
              </a:rPr>
              <a:t>·</a:t>
            </a:r>
            <a:r>
              <a:rPr lang="en-US" dirty="0">
                <a:sym typeface="Wingdings" pitchFamily="2" charset="2"/>
              </a:rPr>
              <a:t> k</a:t>
            </a:r>
            <a:r>
              <a:rPr lang="en-US" dirty="0">
                <a:latin typeface="cmsy10"/>
                <a:sym typeface="Wingdings" pitchFamily="2" charset="2"/>
              </a:rPr>
              <a:t>· </a:t>
            </a:r>
            <a:r>
              <a:rPr lang="en-US" dirty="0">
                <a:latin typeface="cmmi10"/>
                <a:sym typeface="Wingdings" pitchFamily="2" charset="2"/>
              </a:rPr>
              <a:t>Â</a:t>
            </a:r>
            <a:r>
              <a:rPr lang="en-US" dirty="0"/>
              <a:t>, the algorithm is within a factor of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 of the optimal solution with fairness interval </a:t>
            </a:r>
            <a:r>
              <a:rPr lang="en-US" dirty="0">
                <a:latin typeface="cmmi10"/>
              </a:rPr>
              <a:t>¢</a:t>
            </a:r>
            <a:r>
              <a:rPr lang="en-US" dirty="0"/>
              <a:t> = 3</a:t>
            </a:r>
            <a:r>
              <a:rPr lang="en-US" dirty="0">
                <a:latin typeface="cmmi10"/>
              </a:rPr>
              <a:t>Â¯</a:t>
            </a:r>
            <a:r>
              <a:rPr lang="en-US" dirty="0"/>
              <a:t>/k.</a:t>
            </a:r>
          </a:p>
          <a:p>
            <a:pPr>
              <a:buNone/>
            </a:pPr>
            <a:endParaRPr lang="en-US" dirty="0">
              <a:latin typeface="cmmi10"/>
              <a:sym typeface="Wingdings" pitchFamily="2" charset="2"/>
            </a:endParaRPr>
          </a:p>
          <a:p>
            <a:pPr>
              <a:buNone/>
            </a:pPr>
            <a:r>
              <a:rPr lang="en-US" sz="2200" dirty="0">
                <a:latin typeface="+mj-lt"/>
                <a:sym typeface="Wingdings" pitchFamily="2" charset="2"/>
              </a:rPr>
              <a:t>1) Larger fairness time-interval  better approximation ratio</a:t>
            </a:r>
          </a:p>
          <a:p>
            <a:pPr>
              <a:buNone/>
            </a:pPr>
            <a:r>
              <a:rPr lang="en-US" sz="2200" dirty="0">
                <a:latin typeface="+mj-lt"/>
                <a:sym typeface="Wingdings" pitchFamily="2" charset="2"/>
              </a:rPr>
              <a:t>2) </a:t>
            </a:r>
            <a:r>
              <a:rPr lang="en-US" sz="22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Trade-off </a:t>
            </a:r>
            <a:r>
              <a:rPr lang="en-US" sz="2200" dirty="0">
                <a:latin typeface="+mj-lt"/>
                <a:sym typeface="Wingdings" pitchFamily="2" charset="2"/>
              </a:rPr>
              <a:t>between </a:t>
            </a:r>
            <a:r>
              <a:rPr lang="en-US" sz="2200" dirty="0" err="1">
                <a:solidFill>
                  <a:srgbClr val="FF0000"/>
                </a:solidFill>
                <a:latin typeface="+mj-lt"/>
                <a:sym typeface="Wingdings" pitchFamily="2" charset="2"/>
              </a:rPr>
              <a:t>QoS</a:t>
            </a:r>
            <a:r>
              <a:rPr lang="en-US" sz="22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-fairness</a:t>
            </a:r>
            <a:r>
              <a:rPr lang="en-US" sz="2200" dirty="0">
                <a:latin typeface="+mj-lt"/>
                <a:sym typeface="Wingdings" pitchFamily="2" charset="2"/>
              </a:rPr>
              <a:t> and </a:t>
            </a:r>
            <a:r>
              <a:rPr lang="en-US" sz="22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approximation guarantee</a:t>
            </a:r>
          </a:p>
          <a:p>
            <a:pPr>
              <a:buNone/>
            </a:pPr>
            <a:r>
              <a:rPr lang="en-US" sz="2200" dirty="0">
                <a:latin typeface="+mj-lt"/>
                <a:sym typeface="Wingdings" pitchFamily="2" charset="2"/>
              </a:rPr>
              <a:t>3) In all practical settings, we have O(</a:t>
            </a:r>
            <a:r>
              <a:rPr lang="en-US" sz="2200" dirty="0">
                <a:latin typeface="cmmi10"/>
                <a:sym typeface="Wingdings" pitchFamily="2" charset="2"/>
              </a:rPr>
              <a:t>ª</a:t>
            </a:r>
            <a:r>
              <a:rPr lang="en-US" sz="2200" dirty="0">
                <a:latin typeface="+mj-lt"/>
                <a:sym typeface="Wingdings" pitchFamily="2" charset="2"/>
              </a:rPr>
              <a:t>)  as good as we can be!</a:t>
            </a:r>
            <a:endParaRPr lang="en-US" sz="2200" dirty="0"/>
          </a:p>
        </p:txBody>
      </p:sp>
      <p:pic>
        <p:nvPicPr>
          <p:cNvPr id="19" name="Picture 1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238175" y="3009758"/>
            <a:ext cx="1658753" cy="648267"/>
          </a:xfrm>
          <a:prstGeom prst="rect">
            <a:avLst/>
          </a:prstGeom>
          <a:noFill/>
          <a:ln/>
          <a:effectLst/>
        </p:spPr>
      </p:pic>
      <p:sp>
        <p:nvSpPr>
          <p:cNvPr id="14" name="Rectangle 13"/>
          <p:cNvSpPr/>
          <p:nvPr/>
        </p:nvSpPr>
        <p:spPr>
          <a:xfrm>
            <a:off x="1398060" y="2351984"/>
            <a:ext cx="7745940" cy="190137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32437" y="3280450"/>
            <a:ext cx="2448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Demand-volatility factor</a:t>
            </a: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rot="10800000">
            <a:off x="4732551" y="3367538"/>
            <a:ext cx="899886" cy="97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25179" y="2895821"/>
            <a:ext cx="302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Very large constant in practice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4151979" y="3080490"/>
            <a:ext cx="1502230" cy="98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24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251192" cy="4724400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en-US" dirty="0"/>
              <a:t>Motivation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Problem Formulation 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/>
              <a:t>Centralized Approximation Algorithm </a:t>
            </a:r>
          </a:p>
          <a:p>
            <a:pPr marL="539496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B-SMART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CMAC: A Cognitive Radio MAC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Dynamic Spectrum Allocation Algorithm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Performance Analysis</a:t>
            </a:r>
          </a:p>
          <a:p>
            <a:pPr marL="870966" lvl="1" indent="-514350">
              <a:buFont typeface="+mj-lt"/>
              <a:buAutoNum type="romanLcPeriod"/>
            </a:pPr>
            <a:r>
              <a:rPr lang="en-US" dirty="0"/>
              <a:t>Simulation Results 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Conclusions, Open Problems</a:t>
            </a:r>
          </a:p>
          <a:p>
            <a:pPr marL="539496" indent="-4572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1210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KNOWS  Architecture</a:t>
            </a:r>
            <a:r>
              <a:rPr lang="en-US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/>
              <a:t>[</a:t>
            </a:r>
            <a:r>
              <a:rPr lang="en-US" sz="1600" dirty="0" err="1"/>
              <a:t>DySpan</a:t>
            </a:r>
            <a:r>
              <a:rPr lang="en-US" sz="1600" dirty="0"/>
              <a:t> 2007]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4858" y="1143000"/>
            <a:ext cx="4953000" cy="5143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6260124" y="3319974"/>
            <a:ext cx="1308295" cy="4783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6485207" y="2827606"/>
            <a:ext cx="1055077" cy="3798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638758" y="3066757"/>
            <a:ext cx="1294228" cy="39389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This talk!</a:t>
            </a:r>
          </a:p>
        </p:txBody>
      </p:sp>
    </p:spTree>
    <p:extLst>
      <p:ext uri="{BB962C8B-B14F-4D97-AF65-F5344CB8AC3E}">
        <p14:creationId xmlns:p14="http://schemas.microsoft.com/office/powerpoint/2010/main" val="37458422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CMAC Overview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zh-CN" dirty="0"/>
              <a:t>Use a </a:t>
            </a:r>
            <a:r>
              <a:rPr lang="en-US" altLang="zh-CN" dirty="0">
                <a:solidFill>
                  <a:srgbClr val="FF0000"/>
                </a:solidFill>
              </a:rPr>
              <a:t>common control channel </a:t>
            </a:r>
            <a:r>
              <a:rPr lang="en-US" altLang="zh-CN" dirty="0"/>
              <a:t>(CCC)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Contend for spectrum access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Reserve a time-spectrum block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Exchange spectrum availability information</a:t>
            </a:r>
          </a:p>
          <a:p>
            <a:pPr lvl="1">
              <a:lnSpc>
                <a:spcPct val="110000"/>
              </a:lnSpc>
              <a:buNone/>
            </a:pPr>
            <a:r>
              <a:rPr lang="en-US" altLang="zh-CN" dirty="0"/>
              <a:t>	(use scanner to listen to CCC while transmitting) </a:t>
            </a:r>
          </a:p>
          <a:p>
            <a:pPr lvl="1">
              <a:lnSpc>
                <a:spcPct val="110000"/>
              </a:lnSpc>
            </a:pP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Maintain </a:t>
            </a:r>
            <a:r>
              <a:rPr lang="en-US" altLang="zh-CN" dirty="0">
                <a:solidFill>
                  <a:srgbClr val="FF0000"/>
                </a:solidFill>
              </a:rPr>
              <a:t>reserved time-spectrum blocks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Overhear neighboring node’s control packets</a:t>
            </a:r>
          </a:p>
          <a:p>
            <a:pPr lvl="1">
              <a:lnSpc>
                <a:spcPct val="110000"/>
              </a:lnSpc>
            </a:pPr>
            <a:r>
              <a:rPr lang="en-US" altLang="zh-CN" dirty="0"/>
              <a:t>Generate 2D view of time-spectrum block reservations</a:t>
            </a:r>
          </a:p>
          <a:p>
            <a:pPr lvl="1">
              <a:lnSpc>
                <a:spcPct val="110000"/>
              </a:lnSpc>
            </a:pP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dirty="0"/>
              <a:t>Distributed, </a:t>
            </a:r>
            <a:r>
              <a:rPr lang="en-US" altLang="zh-CN" dirty="0">
                <a:solidFill>
                  <a:srgbClr val="FF0000"/>
                </a:solidFill>
              </a:rPr>
              <a:t>adaptive, localized reconfiguration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065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4953000" y="685800"/>
            <a:ext cx="4648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CMAC Overview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248400" y="3352800"/>
            <a:ext cx="2109788" cy="2986088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pic>
        <p:nvPicPr>
          <p:cNvPr id="6" name="Picture 6" descr="laptop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99150" y="838200"/>
            <a:ext cx="5270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laptop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1488" y="838200"/>
            <a:ext cx="5270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183313" y="1203325"/>
            <a:ext cx="0" cy="291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8375650" y="1311275"/>
            <a:ext cx="0" cy="273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6183313" y="1384300"/>
            <a:ext cx="21923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638800" y="533400"/>
            <a:ext cx="8715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prstClr val="black"/>
                </a:solidFill>
              </a:rPr>
              <a:t>Sender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848600" y="533400"/>
            <a:ext cx="10096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1400" b="1">
                <a:solidFill>
                  <a:prstClr val="black"/>
                </a:solidFill>
              </a:rPr>
              <a:t>Receiver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>
            <a:off x="6224588" y="1895475"/>
            <a:ext cx="2151062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143625" y="2549525"/>
            <a:ext cx="2192338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183313" y="3376613"/>
            <a:ext cx="0" cy="302418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8375650" y="3305175"/>
            <a:ext cx="0" cy="30956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6265863" y="5197475"/>
            <a:ext cx="2068512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H="1">
            <a:off x="6224588" y="5708650"/>
            <a:ext cx="2109787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7212013" y="6080125"/>
            <a:ext cx="0" cy="29051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6883400" y="5235575"/>
            <a:ext cx="7461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prstClr val="black"/>
                </a:solidFill>
              </a:rPr>
              <a:t>DATA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6704013" y="5672138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6276975" y="3451225"/>
            <a:ext cx="20685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6235700" y="4033838"/>
            <a:ext cx="2109788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6934200" y="3429000"/>
            <a:ext cx="6778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400" b="1">
                <a:solidFill>
                  <a:prstClr val="black"/>
                </a:solidFill>
              </a:rPr>
              <a:t>DATA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6781800" y="3886200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242050" y="4324350"/>
            <a:ext cx="20685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6200775" y="4906963"/>
            <a:ext cx="2109788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6800850" y="4324350"/>
            <a:ext cx="7461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prstClr val="black"/>
                </a:solidFill>
              </a:rPr>
              <a:t>DATA</a:t>
            </a: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6664325" y="4870450"/>
            <a:ext cx="6223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ACK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934200" y="1219200"/>
            <a:ext cx="5889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prstClr val="black"/>
                </a:solidFill>
              </a:rPr>
              <a:t>RTS</a:t>
            </a: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7618413" y="1993900"/>
            <a:ext cx="184150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 sz="1100">
              <a:solidFill>
                <a:prstClr val="black"/>
              </a:solidFill>
            </a:endParaRP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6954838" y="1873250"/>
            <a:ext cx="58896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srgbClr val="CC3300"/>
                </a:solidFill>
              </a:rPr>
              <a:t>CTS</a:t>
            </a: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6878638" y="2482850"/>
            <a:ext cx="58896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>
                <a:solidFill>
                  <a:prstClr val="black"/>
                </a:solidFill>
              </a:rPr>
              <a:t>DTS</a:t>
            </a: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6513513" y="2895600"/>
            <a:ext cx="14509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b="1" dirty="0">
                <a:solidFill>
                  <a:prstClr val="black"/>
                </a:solidFill>
              </a:rPr>
              <a:t>Waiting Time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1066800" y="1447800"/>
            <a:ext cx="5029200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r>
              <a:rPr lang="en-US" altLang="zh-CN" sz="2400" b="1" dirty="0">
                <a:solidFill>
                  <a:prstClr val="black"/>
                </a:solidFill>
              </a:rPr>
              <a:t>RTS</a:t>
            </a: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Indicates intention for transmitting</a:t>
            </a: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Contains suggestions for available            time-spectrum block  (b-SMART)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r>
              <a:rPr lang="en-US" altLang="zh-CN" sz="2400" b="1" dirty="0">
                <a:solidFill>
                  <a:prstClr val="black"/>
                </a:solidFill>
              </a:rPr>
              <a:t>CTS</a:t>
            </a: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Spectrum selection (received-based)</a:t>
            </a: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(</a:t>
            </a:r>
            <a:r>
              <a:rPr lang="en-US" altLang="zh-CN" sz="2000" dirty="0" err="1">
                <a:solidFill>
                  <a:prstClr val="black"/>
                </a:solidFill>
              </a:rPr>
              <a:t>f,</a:t>
            </a:r>
            <a:r>
              <a:rPr lang="en-US" altLang="zh-CN" sz="2000" dirty="0" err="1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 err="1">
                <a:solidFill>
                  <a:prstClr val="black"/>
                </a:solidFill>
              </a:rPr>
              <a:t>f</a:t>
            </a:r>
            <a:r>
              <a:rPr lang="en-US" altLang="zh-CN" sz="2000" dirty="0">
                <a:solidFill>
                  <a:prstClr val="black"/>
                </a:solidFill>
              </a:rPr>
              <a:t>, t,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t) of selected time-spectrum block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r>
              <a:rPr lang="en-US" altLang="zh-CN" sz="2400" b="1" dirty="0">
                <a:solidFill>
                  <a:prstClr val="black"/>
                </a:solidFill>
              </a:rPr>
              <a:t>DTS </a:t>
            </a: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Data Transmission </a:t>
            </a:r>
            <a:r>
              <a:rPr lang="en-US" altLang="zh-CN" sz="2000" dirty="0" err="1">
                <a:solidFill>
                  <a:prstClr val="black"/>
                </a:solidFill>
              </a:rPr>
              <a:t>reServation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marL="640080" lvl="1" indent="-237744">
              <a:spcBef>
                <a:spcPts val="550"/>
              </a:spcBef>
              <a:buClr>
                <a:srgbClr val="3891A7"/>
              </a:buClr>
              <a:buFont typeface="Verdana"/>
              <a:buChar char="◦"/>
              <a:defRPr/>
            </a:pPr>
            <a:r>
              <a:rPr lang="en-US" altLang="zh-CN" sz="2000" dirty="0">
                <a:solidFill>
                  <a:prstClr val="black"/>
                </a:solidFill>
              </a:rPr>
              <a:t>Announces reserved time-spectrum block to neighbors of sender</a:t>
            </a: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None/>
              <a:defRPr/>
            </a:pPr>
            <a:endParaRPr lang="en-US" altLang="zh-CN" sz="4400" dirty="0">
              <a:solidFill>
                <a:prstClr val="black"/>
              </a:solidFill>
            </a:endParaRPr>
          </a:p>
        </p:txBody>
      </p:sp>
      <p:sp>
        <p:nvSpPr>
          <p:cNvPr id="37" name="Right Brace 36"/>
          <p:cNvSpPr/>
          <p:nvPr/>
        </p:nvSpPr>
        <p:spPr>
          <a:xfrm>
            <a:off x="8426548" y="3319975"/>
            <a:ext cx="211015" cy="3010487"/>
          </a:xfrm>
          <a:prstGeom prst="rightBrace">
            <a:avLst>
              <a:gd name="adj1" fmla="val 4362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5400000">
            <a:off x="7569551" y="4612882"/>
            <a:ext cx="2440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Time-Spectrum 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66227" y="3151163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5919" y="6088965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t+</a:t>
            </a:r>
            <a:r>
              <a:rPr lang="en-US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dirty="0">
                <a:solidFill>
                  <a:prstClr val="black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71567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 animBg="1"/>
      <p:bldP spid="24" grpId="0"/>
      <p:bldP spid="25" grpId="0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7" grpId="0" animBg="1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/>
              <a:t>Hidden terminal problem in TV bands</a:t>
            </a:r>
          </a:p>
          <a:p>
            <a:r>
              <a:rPr lang="en-US" dirty="0"/>
              <a:t>Maximize use of fragmented spectrum</a:t>
            </a:r>
          </a:p>
          <a:p>
            <a:pPr lvl="1"/>
            <a:r>
              <a:rPr lang="en-US" dirty="0"/>
              <a:t>Could be of different widths</a:t>
            </a:r>
          </a:p>
        </p:txBody>
      </p:sp>
      <p:grpSp>
        <p:nvGrpSpPr>
          <p:cNvPr id="20" name="Group 21"/>
          <p:cNvGrpSpPr>
            <a:grpSpLocks/>
          </p:cNvGrpSpPr>
          <p:nvPr/>
        </p:nvGrpSpPr>
        <p:grpSpPr bwMode="auto">
          <a:xfrm>
            <a:off x="3505200" y="3200400"/>
            <a:ext cx="4687887" cy="2981325"/>
            <a:chOff x="399011" y="2161309"/>
            <a:chExt cx="4688378" cy="2981210"/>
          </a:xfrm>
        </p:grpSpPr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399011" y="2161309"/>
              <a:ext cx="4688378" cy="2826328"/>
              <a:chOff x="0" y="894366"/>
              <a:chExt cx="6496050" cy="4517422"/>
            </a:xfrm>
          </p:grpSpPr>
          <p:grpSp>
            <p:nvGrpSpPr>
              <p:cNvPr id="25" name="Group 7"/>
              <p:cNvGrpSpPr>
                <a:grpSpLocks/>
              </p:cNvGrpSpPr>
              <p:nvPr/>
            </p:nvGrpSpPr>
            <p:grpSpPr bwMode="auto">
              <a:xfrm>
                <a:off x="0" y="894366"/>
                <a:ext cx="6496050" cy="4517422"/>
                <a:chOff x="-152400" y="1527695"/>
                <a:chExt cx="6496050" cy="4527414"/>
              </a:xfrm>
            </p:grpSpPr>
            <p:pic>
              <p:nvPicPr>
                <p:cNvPr id="31" name="Picture 3" descr="m24.jpg"/>
                <p:cNvPicPr>
                  <a:picLocks noChangeAspect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-152400" y="1527695"/>
                  <a:ext cx="6496050" cy="45259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2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3331521"/>
                  <a:ext cx="65915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dbm</a:t>
                  </a:r>
                </a:p>
              </p:txBody>
            </p:sp>
            <p:sp>
              <p:nvSpPr>
                <p:cNvPr id="3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2628276" y="5655047"/>
                  <a:ext cx="1274516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Frequency</a:t>
                  </a:r>
                </a:p>
              </p:txBody>
            </p:sp>
            <p:sp>
              <p:nvSpPr>
                <p:cNvPr id="34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27482" y="1660154"/>
                  <a:ext cx="522900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-60</a:t>
                  </a:r>
                </a:p>
              </p:txBody>
            </p:sp>
            <p:sp>
              <p:nvSpPr>
                <p:cNvPr id="3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-152400" y="5257800"/>
                  <a:ext cx="652744" cy="4000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buFontTx/>
                    <a:buNone/>
                  </a:pPr>
                  <a:r>
                    <a:rPr lang="en-US" altLang="zh-CN">
                      <a:latin typeface="Calibri" pitchFamily="34" charset="0"/>
                      <a:ea typeface="宋体" pitchFamily="2" charset="-122"/>
                    </a:rPr>
                    <a:t>-100</a:t>
                  </a:r>
                </a:p>
              </p:txBody>
            </p:sp>
          </p:grpSp>
          <p:cxnSp>
            <p:nvCxnSpPr>
              <p:cNvPr id="26" name="Curved Connector 25"/>
              <p:cNvCxnSpPr/>
              <p:nvPr/>
            </p:nvCxnSpPr>
            <p:spPr>
              <a:xfrm rot="5400000" flipH="1" flipV="1">
                <a:off x="1714298" y="2869635"/>
                <a:ext cx="2438307" cy="380569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urved Connector 26"/>
              <p:cNvCxnSpPr/>
              <p:nvPr/>
            </p:nvCxnSpPr>
            <p:spPr>
              <a:xfrm rot="16200000" flipV="1">
                <a:off x="2132700" y="2983587"/>
                <a:ext cx="2514425" cy="228781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urved Connector 27"/>
              <p:cNvCxnSpPr/>
              <p:nvPr/>
            </p:nvCxnSpPr>
            <p:spPr>
              <a:xfrm rot="16200000" flipV="1">
                <a:off x="2743587" y="2526688"/>
                <a:ext cx="2590542" cy="1218697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urved Connector 28"/>
              <p:cNvCxnSpPr/>
              <p:nvPr/>
            </p:nvCxnSpPr>
            <p:spPr>
              <a:xfrm rot="5400000" flipH="1" flipV="1">
                <a:off x="1303452" y="2765885"/>
                <a:ext cx="2496664" cy="681942"/>
              </a:xfrm>
              <a:prstGeom prst="curvedConnector3">
                <a:avLst>
                  <a:gd name="adj1" fmla="val 50000"/>
                </a:avLst>
              </a:prstGeom>
              <a:ln w="2222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ounded Rectangle 32"/>
              <p:cNvSpPr>
                <a:spLocks noChangeArrowheads="1"/>
              </p:cNvSpPr>
              <p:nvPr/>
            </p:nvSpPr>
            <p:spPr bwMode="auto">
              <a:xfrm>
                <a:off x="2159000" y="1319213"/>
                <a:ext cx="2038350" cy="465137"/>
              </a:xfrm>
              <a:prstGeom prst="roundRect">
                <a:avLst>
                  <a:gd name="adj" fmla="val 16667"/>
                </a:avLst>
              </a:prstGeom>
              <a:noFill/>
              <a:ln w="28575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381000" indent="-381000"/>
                <a:endParaRPr lang="en-US"/>
              </a:p>
            </p:txBody>
          </p:sp>
        </p:grp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890078" y="2388090"/>
              <a:ext cx="16260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 sz="1800">
                  <a:solidFill>
                    <a:srgbClr val="FF0000"/>
                  </a:solidFill>
                  <a:latin typeface="Calibri" pitchFamily="34" charset="0"/>
                  <a:ea typeface="宋体" pitchFamily="2" charset="-122"/>
                </a:rPr>
                <a:t>“White spaces”</a:t>
              </a:r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883488" y="4742469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>
                  <a:latin typeface="Calibri" pitchFamily="34" charset="0"/>
                  <a:ea typeface="宋体" pitchFamily="2" charset="-122"/>
                </a:rPr>
                <a:t>470 MHz</a:t>
              </a:r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3941358" y="4687080"/>
              <a:ext cx="11128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altLang="zh-CN">
                  <a:latin typeface="Calibri" pitchFamily="34" charset="0"/>
                  <a:ea typeface="宋体" pitchFamily="2" charset="-122"/>
                </a:rPr>
                <a:t>750 MHz</a:t>
              </a:r>
            </a:p>
          </p:txBody>
        </p:sp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Placeholder 6"/>
          <p:cNvSpPr>
            <a:spLocks noGrp="1"/>
          </p:cNvSpPr>
          <p:nvPr>
            <p:ph type="body" idx="1"/>
          </p:nvPr>
        </p:nvSpPr>
        <p:spPr>
          <a:xfrm>
            <a:off x="468313" y="850900"/>
            <a:ext cx="8675687" cy="5289550"/>
          </a:xfrm>
        </p:spPr>
        <p:txBody>
          <a:bodyPr/>
          <a:lstStyle/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pPr>
              <a:buFontTx/>
              <a:buNone/>
            </a:pP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pPr>
              <a:buFontTx/>
              <a:buNone/>
            </a:pPr>
            <a:endParaRPr lang="en-US" dirty="0">
              <a:sym typeface="Wingdings" pitchFamily="2" charset="2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837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Allocation Matrix (NAM)</a:t>
            </a:r>
          </a:p>
        </p:txBody>
      </p:sp>
      <p:cxnSp>
        <p:nvCxnSpPr>
          <p:cNvPr id="58373" name="Straight Arrow Connector 9"/>
          <p:cNvCxnSpPr>
            <a:cxnSpLocks noChangeShapeType="1"/>
          </p:cNvCxnSpPr>
          <p:nvPr/>
        </p:nvCxnSpPr>
        <p:spPr bwMode="auto">
          <a:xfrm>
            <a:off x="2398713" y="351768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8374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1203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8375" name="Straight Connector 15"/>
          <p:cNvCxnSpPr>
            <a:cxnSpLocks noChangeShapeType="1"/>
          </p:cNvCxnSpPr>
          <p:nvPr/>
        </p:nvCxnSpPr>
        <p:spPr bwMode="auto">
          <a:xfrm>
            <a:off x="2413000" y="3936781"/>
            <a:ext cx="58912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8376" name="TextBox 18"/>
          <p:cNvSpPr txBox="1">
            <a:spLocks noChangeArrowheads="1"/>
          </p:cNvSpPr>
          <p:nvPr/>
        </p:nvSpPr>
        <p:spPr bwMode="auto">
          <a:xfrm>
            <a:off x="0" y="3216056"/>
            <a:ext cx="21653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prstClr val="black"/>
                </a:solidFill>
              </a:rPr>
              <a:t>Control channel</a:t>
            </a:r>
          </a:p>
          <a:p>
            <a:r>
              <a:rPr lang="en-US" sz="1600">
                <a:solidFill>
                  <a:prstClr val="black"/>
                </a:solidFill>
              </a:rPr>
              <a:t>IEEE 802.11-like</a:t>
            </a:r>
          </a:p>
          <a:p>
            <a:r>
              <a:rPr lang="en-US" sz="1600">
                <a:solidFill>
                  <a:prstClr val="black"/>
                </a:solidFill>
              </a:rPr>
              <a:t>Congestion resolution</a:t>
            </a:r>
          </a:p>
        </p:txBody>
      </p:sp>
      <p:sp>
        <p:nvSpPr>
          <p:cNvPr id="58377" name="TextBox 19"/>
          <p:cNvSpPr txBox="1">
            <a:spLocks noChangeArrowheads="1"/>
          </p:cNvSpPr>
          <p:nvPr/>
        </p:nvSpPr>
        <p:spPr bwMode="auto">
          <a:xfrm rot="16200000">
            <a:off x="1551061" y="2594635"/>
            <a:ext cx="1041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Frequency</a:t>
            </a: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82875" y="3817718"/>
            <a:ext cx="180975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757488" y="2917606"/>
            <a:ext cx="944562" cy="60007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060700" y="3819306"/>
            <a:ext cx="179388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074988" y="2320706"/>
            <a:ext cx="838200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8382" name="Right Brace 24"/>
          <p:cNvSpPr>
            <a:spLocks/>
          </p:cNvSpPr>
          <p:nvPr/>
        </p:nvSpPr>
        <p:spPr bwMode="auto">
          <a:xfrm>
            <a:off x="2068513" y="3246218"/>
            <a:ext cx="269875" cy="930275"/>
          </a:xfrm>
          <a:prstGeom prst="rightBrace">
            <a:avLst>
              <a:gd name="adj1" fmla="val 45035"/>
              <a:gd name="adj2" fmla="val 664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3644900" y="3835181"/>
            <a:ext cx="179388" cy="223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902075" y="3836768"/>
            <a:ext cx="180975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765550" y="2920781"/>
            <a:ext cx="836613" cy="598487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976688" y="2322293"/>
            <a:ext cx="804862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535613" y="3836768"/>
            <a:ext cx="180975" cy="2254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5029200" y="3839943"/>
            <a:ext cx="179388" cy="223838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5226050" y="3827243"/>
            <a:ext cx="180975" cy="223838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926138" y="323193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073650" y="2909668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272088" y="2298481"/>
            <a:ext cx="903287" cy="598487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5764213" y="3839943"/>
            <a:ext cx="179387" cy="223838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943600" y="292078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291263" y="3841531"/>
            <a:ext cx="179387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396038" y="2308006"/>
            <a:ext cx="758825" cy="290512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6099175" y="3844706"/>
            <a:ext cx="179388" cy="223837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234113" y="2625506"/>
            <a:ext cx="758825" cy="2889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753225" y="321923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70688" y="290808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7223125" y="2295306"/>
            <a:ext cx="758825" cy="290512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7059613" y="2612806"/>
            <a:ext cx="760412" cy="2905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6648450" y="3839943"/>
            <a:ext cx="17938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6875463" y="3841531"/>
            <a:ext cx="179387" cy="22542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7402513" y="3844706"/>
            <a:ext cx="179387" cy="223837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7210425" y="3846293"/>
            <a:ext cx="179388" cy="225425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089025" y="4539494"/>
            <a:ext cx="8054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The above depicts an ideal scenario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1) Primary users (</a:t>
            </a:r>
            <a:r>
              <a:rPr lang="en-US" sz="2000" dirty="0">
                <a:solidFill>
                  <a:srgbClr val="FF0000"/>
                </a:solidFill>
              </a:rPr>
              <a:t>fragmentation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2) In </a:t>
            </a:r>
            <a:r>
              <a:rPr lang="en-US" sz="2000" dirty="0">
                <a:solidFill>
                  <a:srgbClr val="FF0000"/>
                </a:solidFill>
              </a:rPr>
              <a:t>multi-hop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 neighbors have different views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916363" y="1901606"/>
            <a:ext cx="20812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prstClr val="black"/>
                </a:solidFill>
              </a:rPr>
              <a:t>Time-spectrum block</a:t>
            </a:r>
          </a:p>
        </p:txBody>
      </p:sp>
      <p:cxnSp>
        <p:nvCxnSpPr>
          <p:cNvPr id="54" name="Straight Arrow Connector 53"/>
          <p:cNvCxnSpPr>
            <a:cxnSpLocks noChangeShapeType="1"/>
            <a:stCxn id="52" idx="1"/>
          </p:cNvCxnSpPr>
          <p:nvPr/>
        </p:nvCxnSpPr>
        <p:spPr bwMode="auto">
          <a:xfrm rot="10800000" flipV="1">
            <a:off x="3505200" y="2069881"/>
            <a:ext cx="411163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>
            <a:off x="0" y="4370168"/>
            <a:ext cx="9144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410237" y="1090565"/>
            <a:ext cx="805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Nodes record info for reserved time-spectrum blocks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5" name="TextBox 19"/>
          <p:cNvSpPr txBox="1">
            <a:spLocks noChangeArrowheads="1"/>
          </p:cNvSpPr>
          <p:nvPr/>
        </p:nvSpPr>
        <p:spPr bwMode="auto">
          <a:xfrm>
            <a:off x="8275417" y="3593441"/>
            <a:ext cx="6094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29289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Allocation Matrix (NAM)</a:t>
            </a:r>
          </a:p>
        </p:txBody>
      </p:sp>
      <p:cxnSp>
        <p:nvCxnSpPr>
          <p:cNvPr id="4" name="Straight Arrow Connector 9"/>
          <p:cNvCxnSpPr>
            <a:cxnSpLocks noChangeShapeType="1"/>
          </p:cNvCxnSpPr>
          <p:nvPr/>
        </p:nvCxnSpPr>
        <p:spPr bwMode="auto">
          <a:xfrm>
            <a:off x="2398713" y="351768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1203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0" y="3216056"/>
            <a:ext cx="216535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prstClr val="black"/>
                </a:solidFill>
              </a:rPr>
              <a:t>Control channel</a:t>
            </a:r>
          </a:p>
          <a:p>
            <a:r>
              <a:rPr lang="en-US" sz="1600">
                <a:solidFill>
                  <a:prstClr val="black"/>
                </a:solidFill>
              </a:rPr>
              <a:t>IEEE 802.11-like</a:t>
            </a:r>
          </a:p>
          <a:p>
            <a:r>
              <a:rPr lang="en-US" sz="1600">
                <a:solidFill>
                  <a:prstClr val="black"/>
                </a:solidFill>
              </a:rPr>
              <a:t>Congestion resolution</a:t>
            </a:r>
          </a:p>
        </p:txBody>
      </p:sp>
      <p:sp>
        <p:nvSpPr>
          <p:cNvPr id="8" name="TextBox 19"/>
          <p:cNvSpPr txBox="1">
            <a:spLocks noChangeArrowheads="1"/>
          </p:cNvSpPr>
          <p:nvPr/>
        </p:nvSpPr>
        <p:spPr bwMode="auto">
          <a:xfrm>
            <a:off x="8275417" y="3593441"/>
            <a:ext cx="6094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Time</a:t>
            </a:r>
          </a:p>
        </p:txBody>
      </p:sp>
      <p:sp>
        <p:nvSpPr>
          <p:cNvPr id="13" name="Right Brace 24"/>
          <p:cNvSpPr>
            <a:spLocks/>
          </p:cNvSpPr>
          <p:nvPr/>
        </p:nvSpPr>
        <p:spPr bwMode="auto">
          <a:xfrm>
            <a:off x="2068513" y="3246218"/>
            <a:ext cx="269875" cy="930275"/>
          </a:xfrm>
          <a:prstGeom prst="rightBrace">
            <a:avLst>
              <a:gd name="adj1" fmla="val 45035"/>
              <a:gd name="adj2" fmla="val 664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89025" y="4539494"/>
            <a:ext cx="8054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The above depicts an ideal scenario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1) Primary users (</a:t>
            </a:r>
            <a:r>
              <a:rPr lang="en-US" sz="2000" dirty="0">
                <a:solidFill>
                  <a:srgbClr val="FF0000"/>
                </a:solidFill>
              </a:rPr>
              <a:t>fragmentation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2) In </a:t>
            </a:r>
            <a:r>
              <a:rPr lang="en-US" sz="2000" dirty="0">
                <a:solidFill>
                  <a:srgbClr val="FF0000"/>
                </a:solidFill>
              </a:rPr>
              <a:t>multi-hop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  <a:sym typeface="Wingdings" pitchFamily="2" charset="2"/>
              </a:rPr>
              <a:t> neighbors have different views</a:t>
            </a:r>
          </a:p>
        </p:txBody>
      </p: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0" y="4370168"/>
            <a:ext cx="9144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2" name="Straight Arrow Connector 9"/>
          <p:cNvCxnSpPr>
            <a:cxnSpLocks noChangeShapeType="1"/>
          </p:cNvCxnSpPr>
          <p:nvPr/>
        </p:nvCxnSpPr>
        <p:spPr bwMode="auto">
          <a:xfrm>
            <a:off x="2398713" y="3511331"/>
            <a:ext cx="6010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3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1693069" y="2805687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" name="Straight Connector 15"/>
          <p:cNvCxnSpPr>
            <a:cxnSpLocks noChangeShapeType="1"/>
          </p:cNvCxnSpPr>
          <p:nvPr/>
        </p:nvCxnSpPr>
        <p:spPr bwMode="auto">
          <a:xfrm>
            <a:off x="2413000" y="3930431"/>
            <a:ext cx="58912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82875" y="3811368"/>
            <a:ext cx="180975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2757488" y="3195418"/>
            <a:ext cx="944562" cy="31591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3060700" y="3812956"/>
            <a:ext cx="179388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074988" y="2314356"/>
            <a:ext cx="838200" cy="312737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3644900" y="3828831"/>
            <a:ext cx="179388" cy="223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3902075" y="3830418"/>
            <a:ext cx="180975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Rectangle 28"/>
          <p:cNvSpPr>
            <a:spLocks noChangeArrowheads="1"/>
          </p:cNvSpPr>
          <p:nvPr/>
        </p:nvSpPr>
        <p:spPr bwMode="auto">
          <a:xfrm>
            <a:off x="2430463" y="2911256"/>
            <a:ext cx="1751012" cy="2270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3976688" y="3141443"/>
            <a:ext cx="804862" cy="29368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5535613" y="3830418"/>
            <a:ext cx="180975" cy="2254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5029200" y="3833593"/>
            <a:ext cx="179388" cy="223838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5226050" y="3820893"/>
            <a:ext cx="180975" cy="223838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5073650" y="2903318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5272088" y="2292131"/>
            <a:ext cx="903287" cy="319087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5764213" y="3833593"/>
            <a:ext cx="179387" cy="223838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5943600" y="291443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6291263" y="3835181"/>
            <a:ext cx="179387" cy="225425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6099175" y="3838356"/>
            <a:ext cx="179388" cy="223837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234113" y="2603281"/>
            <a:ext cx="227012" cy="30797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618288" y="3212881"/>
            <a:ext cx="758825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6770688" y="2901731"/>
            <a:ext cx="758825" cy="28892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7432675" y="2274668"/>
            <a:ext cx="758825" cy="26193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7285038" y="2731868"/>
            <a:ext cx="760412" cy="1651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7" name="Oval 66"/>
          <p:cNvSpPr>
            <a:spLocks noChangeArrowheads="1"/>
          </p:cNvSpPr>
          <p:nvPr/>
        </p:nvSpPr>
        <p:spPr bwMode="auto">
          <a:xfrm>
            <a:off x="6543675" y="3833593"/>
            <a:ext cx="179388" cy="223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6875463" y="3835181"/>
            <a:ext cx="179387" cy="22542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7402513" y="3838356"/>
            <a:ext cx="179387" cy="223837"/>
          </a:xfrm>
          <a:prstGeom prst="ellipse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0" name="Oval 69"/>
          <p:cNvSpPr>
            <a:spLocks noChangeArrowheads="1"/>
          </p:cNvSpPr>
          <p:nvPr/>
        </p:nvSpPr>
        <p:spPr bwMode="auto">
          <a:xfrm>
            <a:off x="7210425" y="3839943"/>
            <a:ext cx="179388" cy="225425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1" name="Rectangle 55"/>
          <p:cNvSpPr>
            <a:spLocks noChangeArrowheads="1"/>
          </p:cNvSpPr>
          <p:nvPr/>
        </p:nvSpPr>
        <p:spPr bwMode="auto">
          <a:xfrm>
            <a:off x="2417763" y="2628681"/>
            <a:ext cx="3787775" cy="873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Rectangle 56"/>
          <p:cNvSpPr>
            <a:spLocks noChangeArrowheads="1"/>
          </p:cNvSpPr>
          <p:nvPr/>
        </p:nvSpPr>
        <p:spPr bwMode="auto">
          <a:xfrm>
            <a:off x="3949700" y="2450881"/>
            <a:ext cx="1222375" cy="698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6470650" y="2288956"/>
            <a:ext cx="919163" cy="4127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3765550" y="3211293"/>
            <a:ext cx="776288" cy="28416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6386513" y="3225581"/>
            <a:ext cx="693737" cy="1809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595938" y="3225581"/>
            <a:ext cx="760412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7" name="Straight Arrow Connector 61"/>
          <p:cNvCxnSpPr>
            <a:cxnSpLocks noChangeShapeType="1"/>
          </p:cNvCxnSpPr>
          <p:nvPr/>
        </p:nvCxnSpPr>
        <p:spPr bwMode="auto">
          <a:xfrm rot="5400000">
            <a:off x="4661694" y="2221487"/>
            <a:ext cx="285750" cy="195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8" name="TextBox 59"/>
          <p:cNvSpPr txBox="1">
            <a:spLocks noChangeArrowheads="1"/>
          </p:cNvSpPr>
          <p:nvPr/>
        </p:nvSpPr>
        <p:spPr bwMode="auto">
          <a:xfrm>
            <a:off x="4340079" y="1807235"/>
            <a:ext cx="1485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Primary Users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1410237" y="1090565"/>
            <a:ext cx="805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Nodes record info for reserved time-spectrum blocks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8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81" name="TextBox 19"/>
          <p:cNvSpPr txBox="1">
            <a:spLocks noChangeArrowheads="1"/>
          </p:cNvSpPr>
          <p:nvPr/>
        </p:nvSpPr>
        <p:spPr bwMode="auto">
          <a:xfrm rot="16200000">
            <a:off x="1551061" y="2594635"/>
            <a:ext cx="1041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Frequency</a:t>
            </a:r>
          </a:p>
        </p:txBody>
      </p:sp>
    </p:spTree>
    <p:extLst>
      <p:ext uri="{BB962C8B-B14F-4D97-AF65-F5344CB8AC3E}">
        <p14:creationId xmlns:p14="http://schemas.microsoft.com/office/powerpoint/2010/main" val="298728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9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8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1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4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7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3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6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9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2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8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4" grpId="0" animBg="1"/>
      <p:bldP spid="75" grpId="0" animBg="1"/>
      <p:bldP spid="7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B-SMART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608" y="1447800"/>
            <a:ext cx="7708392" cy="1846943"/>
          </a:xfrm>
        </p:spPr>
        <p:txBody>
          <a:bodyPr/>
          <a:lstStyle/>
          <a:p>
            <a:pPr eaLnBrk="1" hangingPunct="1"/>
            <a:r>
              <a:rPr lang="en-US" altLang="zh-CN" dirty="0"/>
              <a:t>Which time-spectrum block should be reserved…?</a:t>
            </a:r>
          </a:p>
          <a:p>
            <a:pPr lvl="1"/>
            <a:r>
              <a:rPr lang="en-US" altLang="zh-CN" dirty="0"/>
              <a:t>How long…? How wide…?  </a:t>
            </a:r>
          </a:p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B-SMART</a:t>
            </a:r>
            <a:r>
              <a:rPr lang="en-US" altLang="zh-CN" dirty="0"/>
              <a:t> </a:t>
            </a:r>
            <a:r>
              <a:rPr lang="en-US" altLang="zh-CN" sz="2000" dirty="0"/>
              <a:t>(distri</a:t>
            </a:r>
            <a:r>
              <a:rPr lang="en-US" altLang="zh-CN" sz="2000" u="sng" dirty="0"/>
              <a:t>b</a:t>
            </a:r>
            <a:r>
              <a:rPr lang="en-US" altLang="zh-CN" sz="2000" dirty="0"/>
              <a:t>uted </a:t>
            </a:r>
            <a:r>
              <a:rPr lang="en-US" altLang="zh-CN" sz="2000" u="sng" dirty="0"/>
              <a:t>s</a:t>
            </a:r>
            <a:r>
              <a:rPr lang="en-US" altLang="zh-CN" sz="2000" dirty="0"/>
              <a:t>pectru</a:t>
            </a:r>
            <a:r>
              <a:rPr lang="en-US" altLang="zh-CN" sz="2000" u="sng" dirty="0"/>
              <a:t>m</a:t>
            </a:r>
            <a:r>
              <a:rPr lang="en-US" altLang="zh-CN" sz="2000" dirty="0"/>
              <a:t> </a:t>
            </a:r>
            <a:r>
              <a:rPr lang="en-US" altLang="zh-CN" sz="2000" u="sng" dirty="0"/>
              <a:t>a</a:t>
            </a:r>
            <a:r>
              <a:rPr lang="en-US" altLang="zh-CN" sz="2000" dirty="0"/>
              <a:t>llocation ove</a:t>
            </a:r>
            <a:r>
              <a:rPr lang="en-US" altLang="zh-CN" sz="2000" u="sng" dirty="0"/>
              <a:t>r</a:t>
            </a:r>
            <a:r>
              <a:rPr lang="en-US" altLang="zh-CN" sz="2000" dirty="0"/>
              <a:t> whi</a:t>
            </a:r>
            <a:r>
              <a:rPr lang="en-US" altLang="zh-CN" sz="2000" u="sng" dirty="0"/>
              <a:t>t</a:t>
            </a:r>
            <a:r>
              <a:rPr lang="en-US" altLang="zh-CN" sz="2000" dirty="0"/>
              <a:t>e spaces)</a:t>
            </a:r>
          </a:p>
          <a:p>
            <a:pPr eaLnBrk="1" hangingPunct="1"/>
            <a:r>
              <a:rPr lang="en-US" altLang="zh-CN" dirty="0"/>
              <a:t>Design Principles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029200" y="2756095"/>
            <a:ext cx="8229600" cy="4530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lnSpc>
                <a:spcPct val="11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endParaRPr lang="en-US" altLang="zh-CN" sz="2400" dirty="0">
              <a:solidFill>
                <a:prstClr val="black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6648" y="3271967"/>
            <a:ext cx="342135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1. 	Try to assign each flow </a:t>
            </a:r>
            <a:b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blocks of bandwidth B/N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51798" y="4170402"/>
            <a:ext cx="522146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2. 	Choose optimal transmission duration </a:t>
            </a:r>
            <a:r>
              <a:rPr lang="en-US" sz="2000" dirty="0">
                <a:solidFill>
                  <a:prstClr val="black"/>
                </a:solidFill>
                <a:latin typeface="cmmi10"/>
                <a:cs typeface="Arial" pitchFamily="34" charset="0"/>
              </a:rPr>
              <a:t>¢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92800" y="3193143"/>
            <a:ext cx="2789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B: Total available spectrum</a:t>
            </a:r>
          </a:p>
          <a:p>
            <a:r>
              <a:rPr lang="en-US" dirty="0">
                <a:solidFill>
                  <a:prstClr val="black"/>
                </a:solidFill>
              </a:rPr>
              <a:t>N: Number of disjoint flows</a:t>
            </a:r>
          </a:p>
        </p:txBody>
      </p:sp>
      <p:cxnSp>
        <p:nvCxnSpPr>
          <p:cNvPr id="19" name="Straight Arrow Connector 18"/>
          <p:cNvCxnSpPr>
            <a:stCxn id="17" idx="1"/>
          </p:cNvCxnSpPr>
          <p:nvPr/>
        </p:nvCxnSpPr>
        <p:spPr>
          <a:xfrm rot="10800000" flipV="1">
            <a:off x="5384800" y="3516309"/>
            <a:ext cx="508000" cy="1993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683657" y="4884058"/>
            <a:ext cx="6720113" cy="1153885"/>
            <a:chOff x="1683657" y="4884058"/>
            <a:chExt cx="6720113" cy="1153885"/>
          </a:xfrm>
        </p:grpSpPr>
        <p:sp>
          <p:nvSpPr>
            <p:cNvPr id="22" name="Rounded Rectangle 21"/>
            <p:cNvSpPr/>
            <p:nvPr/>
          </p:nvSpPr>
          <p:spPr>
            <a:xfrm>
              <a:off x="1683657" y="4949371"/>
              <a:ext cx="2496457" cy="104502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prstClr val="black"/>
                  </a:solidFill>
                </a:rPr>
                <a:t>Long blocks: </a:t>
              </a:r>
            </a:p>
            <a:p>
              <a:pPr algn="ctr"/>
              <a:r>
                <a:rPr lang="en-US" sz="2000" b="1" dirty="0">
                  <a:solidFill>
                    <a:prstClr val="black"/>
                  </a:solidFill>
                </a:rPr>
                <a:t>Higher delay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5711369" y="4884058"/>
              <a:ext cx="2692401" cy="115388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prstClr val="black"/>
                  </a:solidFill>
                </a:rPr>
                <a:t>Short blocks: </a:t>
              </a:r>
            </a:p>
            <a:p>
              <a:pPr algn="ctr"/>
              <a:r>
                <a:rPr lang="en-US" sz="2000" b="1" dirty="0">
                  <a:solidFill>
                    <a:prstClr val="black"/>
                  </a:solidFill>
                </a:rPr>
                <a:t>More congestion on control channel</a:t>
              </a:r>
            </a:p>
          </p:txBody>
        </p:sp>
        <p:sp>
          <p:nvSpPr>
            <p:cNvPr id="24" name="Left-Right Arrow 23"/>
            <p:cNvSpPr/>
            <p:nvPr/>
          </p:nvSpPr>
          <p:spPr>
            <a:xfrm>
              <a:off x="4281714" y="5138058"/>
              <a:ext cx="1320800" cy="60960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25600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B-SMART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608" y="1288142"/>
            <a:ext cx="7498080" cy="4800600"/>
          </a:xfrm>
        </p:spPr>
        <p:txBody>
          <a:bodyPr/>
          <a:lstStyle/>
          <a:p>
            <a:pPr eaLnBrk="1" hangingPunct="1"/>
            <a:r>
              <a:rPr lang="en-US" altLang="zh-CN" dirty="0"/>
              <a:t>Upper bound </a:t>
            </a:r>
            <a:r>
              <a:rPr lang="en-US" altLang="zh-CN" dirty="0">
                <a:latin typeface="Gill Sans MT"/>
              </a:rPr>
              <a:t>T</a:t>
            </a:r>
            <a:r>
              <a:rPr lang="en-US" altLang="zh-CN" baseline="-25000" dirty="0">
                <a:latin typeface="Gill Sans MT"/>
              </a:rPr>
              <a:t>max</a:t>
            </a:r>
            <a:r>
              <a:rPr lang="en-US" altLang="zh-CN" dirty="0"/>
              <a:t>~10ms on maximum block duration</a:t>
            </a:r>
          </a:p>
          <a:p>
            <a:pPr eaLnBrk="1" hangingPunct="1"/>
            <a:r>
              <a:rPr lang="en-US" altLang="zh-CN" dirty="0"/>
              <a:t>Nodes always try to send for </a:t>
            </a:r>
            <a:r>
              <a:rPr lang="en-US" altLang="zh-CN" dirty="0" err="1">
                <a:latin typeface="Gill Sans MT"/>
              </a:rPr>
              <a:t>T</a:t>
            </a:r>
            <a:r>
              <a:rPr lang="en-US" altLang="zh-CN" baseline="-25000" dirty="0" err="1">
                <a:latin typeface="Gill Sans MT"/>
              </a:rPr>
              <a:t>max</a:t>
            </a:r>
            <a:endParaRPr lang="en-US" altLang="zh-CN" dirty="0"/>
          </a:p>
          <a:p>
            <a:pPr marL="539496" indent="-457200" eaLnBrk="1" hangingPunct="1">
              <a:buFont typeface="+mj-lt"/>
              <a:buAutoNum type="arabicPeriod"/>
            </a:pPr>
            <a:endParaRPr lang="en-US" altLang="zh-CN" dirty="0">
              <a:latin typeface="cmsy10"/>
            </a:endParaRPr>
          </a:p>
          <a:p>
            <a:pPr eaLnBrk="1" hangingPunct="1"/>
            <a:endParaRPr lang="en-US" altLang="zh-CN" dirty="0">
              <a:latin typeface="cmsy10"/>
            </a:endParaRPr>
          </a:p>
          <a:p>
            <a:pPr eaLnBrk="1" hangingPunct="1"/>
            <a:endParaRPr lang="en-US" altLang="zh-CN" dirty="0"/>
          </a:p>
          <a:p>
            <a:pPr lvl="2" eaLnBrk="1" hangingPunct="1"/>
            <a:endParaRPr lang="en-US" altLang="zh-CN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029200" y="2756095"/>
            <a:ext cx="8229600" cy="4530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lnSpc>
                <a:spcPct val="11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  <a:defRPr/>
            </a:pPr>
            <a:endParaRPr lang="en-US" altLang="zh-CN" sz="2400" dirty="0">
              <a:solidFill>
                <a:prstClr val="black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2989" y="2822025"/>
            <a:ext cx="42631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1.   Find smallest bandwidth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b </a:t>
            </a:r>
          </a:p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for which current queue-length </a:t>
            </a:r>
          </a:p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is sufficient to fill block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b 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 </a:t>
            </a:r>
            <a:r>
              <a:rPr lang="en-US" altLang="zh-CN" sz="2000" dirty="0" err="1">
                <a:solidFill>
                  <a:prstClr val="black"/>
                </a:solidFill>
              </a:rPr>
              <a:t>T</a:t>
            </a:r>
            <a:r>
              <a:rPr lang="en-US" altLang="zh-CN" sz="2000" baseline="-25000" dirty="0" err="1">
                <a:solidFill>
                  <a:prstClr val="black"/>
                </a:solidFill>
              </a:rPr>
              <a:t>max</a:t>
            </a:r>
            <a:endParaRPr lang="en-US" altLang="zh-CN" sz="2000" baseline="-250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5731" y="3961397"/>
            <a:ext cx="428495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2.   </a:t>
            </a:r>
            <a:r>
              <a:rPr lang="en-US" altLang="zh-CN" sz="2000" b="1" dirty="0">
                <a:solidFill>
                  <a:prstClr val="black"/>
                </a:solidFill>
              </a:rPr>
              <a:t>If</a:t>
            </a:r>
            <a:r>
              <a:rPr lang="en-US" altLang="zh-CN" sz="2000" dirty="0">
                <a:solidFill>
                  <a:prstClr val="black"/>
                </a:solidFill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b 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¸</a:t>
            </a:r>
            <a:r>
              <a:rPr lang="en-US" altLang="zh-CN" sz="2000" dirty="0">
                <a:solidFill>
                  <a:prstClr val="black"/>
                </a:solidFill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d</a:t>
            </a:r>
            <a:r>
              <a:rPr lang="en-US" altLang="zh-CN" sz="2000" dirty="0">
                <a:solidFill>
                  <a:prstClr val="black"/>
                </a:solidFill>
              </a:rPr>
              <a:t>B/N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e </a:t>
            </a:r>
            <a:r>
              <a:rPr lang="en-US" altLang="zh-CN" sz="2000" b="1" dirty="0">
                <a:solidFill>
                  <a:prstClr val="black"/>
                </a:solidFill>
              </a:rPr>
              <a:t>then</a:t>
            </a:r>
            <a:r>
              <a:rPr lang="en-US" altLang="zh-CN" sz="2000" dirty="0">
                <a:solidFill>
                  <a:prstClr val="black"/>
                </a:solidFill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</a:rPr>
              <a:t>b := 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d</a:t>
            </a:r>
            <a:r>
              <a:rPr lang="en-US" altLang="zh-CN" sz="2000" dirty="0">
                <a:solidFill>
                  <a:prstClr val="black"/>
                </a:solidFill>
              </a:rPr>
              <a:t>B/N</a:t>
            </a:r>
            <a:r>
              <a:rPr lang="en-US" altLang="zh-CN" sz="2000" dirty="0">
                <a:solidFill>
                  <a:prstClr val="black"/>
                </a:solidFill>
                <a:latin typeface="cmsy10"/>
              </a:rPr>
              <a:t>e</a:t>
            </a:r>
            <a:endParaRPr lang="en-US" altLang="zh-CN" sz="2000" baseline="-250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31" y="4498425"/>
            <a:ext cx="42631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3.   Find placement of </a:t>
            </a:r>
            <a:r>
              <a:rPr lang="en-US" altLang="zh-CN" sz="2000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 err="1">
                <a:solidFill>
                  <a:prstClr val="black"/>
                </a:solidFill>
              </a:rPr>
              <a:t>bx</a:t>
            </a:r>
            <a:r>
              <a:rPr lang="en-US" altLang="zh-CN" sz="2000" dirty="0" err="1">
                <a:solidFill>
                  <a:prstClr val="black"/>
                </a:solidFill>
                <a:latin typeface="cmmi10"/>
              </a:rPr>
              <a:t>¢</a:t>
            </a:r>
            <a:r>
              <a:rPr lang="en-US" altLang="zh-CN" sz="2000" dirty="0" err="1">
                <a:solidFill>
                  <a:prstClr val="black"/>
                </a:solidFill>
              </a:rPr>
              <a:t>t</a:t>
            </a:r>
            <a:r>
              <a:rPr lang="en-US" altLang="zh-CN" sz="2000" dirty="0">
                <a:solidFill>
                  <a:prstClr val="black"/>
                </a:solidFill>
              </a:rPr>
              <a:t> block</a:t>
            </a:r>
          </a:p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that </a:t>
            </a:r>
            <a:r>
              <a:rPr lang="en-US" altLang="zh-CN" sz="2000" dirty="0">
                <a:solidFill>
                  <a:srgbClr val="FF0000"/>
                </a:solidFill>
              </a:rPr>
              <a:t>minimizes finishing time </a:t>
            </a:r>
            <a:r>
              <a:rPr lang="en-US" altLang="zh-CN" sz="2000" dirty="0">
                <a:solidFill>
                  <a:prstClr val="black"/>
                </a:solidFill>
              </a:rPr>
              <a:t>and does</a:t>
            </a:r>
          </a:p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not overlap with any other 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7502" y="5594254"/>
            <a:ext cx="426318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4.   </a:t>
            </a:r>
            <a:r>
              <a:rPr lang="en-US" altLang="zh-CN" sz="2000" b="1" dirty="0">
                <a:solidFill>
                  <a:prstClr val="black"/>
                </a:solidFill>
              </a:rPr>
              <a:t>If</a:t>
            </a:r>
            <a:r>
              <a:rPr lang="en-US" altLang="zh-CN" sz="2000" dirty="0">
                <a:solidFill>
                  <a:prstClr val="black"/>
                </a:solidFill>
              </a:rPr>
              <a:t> no such block can be placed due</a:t>
            </a:r>
          </a:p>
          <a:p>
            <a:pPr marL="539496" indent="-457200"/>
            <a:r>
              <a:rPr lang="en-US" altLang="zh-CN" sz="2000" dirty="0">
                <a:solidFill>
                  <a:prstClr val="black"/>
                </a:solidFill>
              </a:rPr>
              <a:t>prohibited bands </a:t>
            </a:r>
            <a:r>
              <a:rPr lang="en-US" altLang="zh-CN" sz="2000" b="1" dirty="0">
                <a:solidFill>
                  <a:prstClr val="black"/>
                </a:solidFill>
                <a:sym typeface="Wingdings" pitchFamily="2" charset="2"/>
              </a:rPr>
              <a:t>then</a:t>
            </a:r>
            <a:r>
              <a:rPr lang="en-US" altLang="zh-CN" sz="20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cmmi10"/>
                <a:sym typeface="Wingdings" pitchFamily="2" charset="2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  <a:sym typeface="Wingdings" pitchFamily="2" charset="2"/>
              </a:rPr>
              <a:t>b := </a:t>
            </a:r>
            <a:r>
              <a:rPr lang="en-US" altLang="zh-CN" sz="2000" dirty="0">
                <a:solidFill>
                  <a:prstClr val="black"/>
                </a:solidFill>
                <a:latin typeface="cmmi10"/>
                <a:sym typeface="Wingdings" pitchFamily="2" charset="2"/>
              </a:rPr>
              <a:t>¢</a:t>
            </a:r>
            <a:r>
              <a:rPr lang="en-US" altLang="zh-CN" sz="2000" dirty="0">
                <a:solidFill>
                  <a:prstClr val="black"/>
                </a:solidFill>
                <a:sym typeface="Wingdings" pitchFamily="2" charset="2"/>
              </a:rPr>
              <a:t>b/2</a:t>
            </a:r>
            <a:endParaRPr lang="en-US" altLang="zh-CN" sz="2000" dirty="0">
              <a:solidFill>
                <a:prstClr val="black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174172" y="3324225"/>
            <a:ext cx="323331" cy="2626636"/>
            <a:chOff x="174172" y="3324225"/>
            <a:chExt cx="323331" cy="2626636"/>
          </a:xfrm>
        </p:grpSpPr>
        <p:cxnSp>
          <p:nvCxnSpPr>
            <p:cNvPr id="22" name="Straight Connector 21"/>
            <p:cNvCxnSpPr>
              <a:stCxn id="19" idx="1"/>
            </p:cNvCxnSpPr>
            <p:nvPr/>
          </p:nvCxnSpPr>
          <p:spPr>
            <a:xfrm rot="10800000" flipV="1">
              <a:off x="174172" y="5948197"/>
              <a:ext cx="323331" cy="26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-1123722" y="4636639"/>
              <a:ext cx="2626636" cy="18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9" idx="1"/>
            </p:cNvCxnSpPr>
            <p:nvPr/>
          </p:nvCxnSpPr>
          <p:spPr>
            <a:xfrm>
              <a:off x="190500" y="3328988"/>
              <a:ext cx="292489" cy="8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4276612" y="5497181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3" name="Straight Arrow Connector 11"/>
          <p:cNvCxnSpPr>
            <a:cxnSpLocks noChangeShapeType="1"/>
          </p:cNvCxnSpPr>
          <p:nvPr/>
        </p:nvCxnSpPr>
        <p:spPr bwMode="auto">
          <a:xfrm rot="5400000" flipH="1" flipV="1">
            <a:off x="4276612" y="5490831"/>
            <a:ext cx="14097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297488" y="5866048"/>
            <a:ext cx="944562" cy="31591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658531" y="4999500"/>
            <a:ext cx="838200" cy="312737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5014006" y="5596400"/>
            <a:ext cx="1751012" cy="2270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560231" y="5826587"/>
            <a:ext cx="804862" cy="293688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7657193" y="5588462"/>
            <a:ext cx="847725" cy="600075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Rectangle 55"/>
          <p:cNvSpPr>
            <a:spLocks noChangeArrowheads="1"/>
          </p:cNvSpPr>
          <p:nvPr/>
        </p:nvSpPr>
        <p:spPr bwMode="auto">
          <a:xfrm>
            <a:off x="5001306" y="5313825"/>
            <a:ext cx="3787775" cy="8731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Rectangle 56"/>
          <p:cNvSpPr>
            <a:spLocks noChangeArrowheads="1"/>
          </p:cNvSpPr>
          <p:nvPr/>
        </p:nvSpPr>
        <p:spPr bwMode="auto">
          <a:xfrm>
            <a:off x="6533243" y="5136025"/>
            <a:ext cx="1222375" cy="6985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392636" y="5881923"/>
            <a:ext cx="776288" cy="28416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8135938" y="5823640"/>
            <a:ext cx="760412" cy="2905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46" name="Straight Arrow Connector 9"/>
          <p:cNvCxnSpPr>
            <a:cxnSpLocks noChangeShapeType="1"/>
          </p:cNvCxnSpPr>
          <p:nvPr/>
        </p:nvCxnSpPr>
        <p:spPr bwMode="auto">
          <a:xfrm flipV="1">
            <a:off x="4996770" y="6197601"/>
            <a:ext cx="4147230" cy="133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5555115" y="2837541"/>
            <a:ext cx="758599" cy="849086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46058" y="3715657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T</a:t>
            </a:r>
            <a:r>
              <a:rPr lang="en-US" baseline="-25000" dirty="0" err="1">
                <a:solidFill>
                  <a:prstClr val="black"/>
                </a:solidFill>
              </a:rPr>
              <a:t>max</a:t>
            </a:r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14343" y="3360056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dirty="0">
                <a:solidFill>
                  <a:prstClr val="black"/>
                </a:solidFill>
              </a:rPr>
              <a:t>b=</a:t>
            </a:r>
            <a:r>
              <a:rPr lang="en-US" dirty="0">
                <a:solidFill>
                  <a:prstClr val="black"/>
                </a:solidFill>
                <a:latin typeface="cmsy10"/>
              </a:rPr>
              <a:t>d</a:t>
            </a:r>
            <a:r>
              <a:rPr lang="en-US" dirty="0">
                <a:solidFill>
                  <a:prstClr val="black"/>
                </a:solidFill>
              </a:rPr>
              <a:t>B/N</a:t>
            </a:r>
            <a:r>
              <a:rPr lang="en-US" dirty="0">
                <a:solidFill>
                  <a:prstClr val="black"/>
                </a:solidFill>
                <a:latin typeface="cmsy10"/>
              </a:rPr>
              <a:t>e</a:t>
            </a:r>
          </a:p>
        </p:txBody>
      </p:sp>
      <p:sp>
        <p:nvSpPr>
          <p:cNvPr id="55" name="Multiply 54"/>
          <p:cNvSpPr/>
          <p:nvPr/>
        </p:nvSpPr>
        <p:spPr>
          <a:xfrm>
            <a:off x="5036456" y="2460171"/>
            <a:ext cx="1785258" cy="1596572"/>
          </a:xfrm>
          <a:prstGeom prst="mathMultiply">
            <a:avLst>
              <a:gd name="adj1" fmla="val 1102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6926715" y="3352798"/>
            <a:ext cx="758599" cy="37011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32172" y="378097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T</a:t>
            </a:r>
            <a:r>
              <a:rPr lang="en-US" baseline="-25000" dirty="0" err="1">
                <a:solidFill>
                  <a:prstClr val="black"/>
                </a:solidFill>
              </a:rPr>
              <a:t>max</a:t>
            </a:r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050972" y="306251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mmi10"/>
              </a:rPr>
              <a:t>¢</a:t>
            </a:r>
            <a:r>
              <a:rPr lang="en-US" dirty="0">
                <a:solidFill>
                  <a:prstClr val="black"/>
                </a:solidFill>
              </a:rPr>
              <a:t>b</a:t>
            </a:r>
            <a:endParaRPr lang="en-US" dirty="0">
              <a:solidFill>
                <a:prstClr val="black"/>
              </a:solidFill>
              <a:latin typeface="cmsy1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5047116" y="4898571"/>
            <a:ext cx="758599" cy="370115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81000" indent="-38100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963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3.4104E-6 L 0.31667 3.4104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3.4104E-6 L 0.19757 0.079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54" grpId="0"/>
      <p:bldP spid="54" grpId="1"/>
      <p:bldP spid="55" grpId="0" animBg="1"/>
      <p:bldP spid="56" grpId="0" animBg="1"/>
      <p:bldP spid="56" grpId="1" animBg="1"/>
      <p:bldP spid="57" grpId="0"/>
      <p:bldP spid="57" grpId="1"/>
      <p:bldP spid="59" grpId="0" animBg="1"/>
      <p:bldP spid="59" grpId="1" animBg="1"/>
      <p:bldP spid="59" grpId="2" animBg="1"/>
      <p:bldP spid="59" grpId="3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a typeface="+mj-ea"/>
              </a:rPr>
              <a:t>Example</a:t>
            </a:r>
          </a:p>
        </p:txBody>
      </p:sp>
      <p:cxnSp>
        <p:nvCxnSpPr>
          <p:cNvPr id="27652" name="Straight Arrow Connector 5"/>
          <p:cNvCxnSpPr>
            <a:cxnSpLocks noChangeShapeType="1"/>
          </p:cNvCxnSpPr>
          <p:nvPr/>
        </p:nvCxnSpPr>
        <p:spPr bwMode="auto">
          <a:xfrm>
            <a:off x="2015198" y="5764237"/>
            <a:ext cx="6324600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653" name="Straight Arrow Connector 10"/>
          <p:cNvCxnSpPr>
            <a:cxnSpLocks noChangeShapeType="1"/>
          </p:cNvCxnSpPr>
          <p:nvPr/>
        </p:nvCxnSpPr>
        <p:spPr bwMode="auto">
          <a:xfrm rot="-5400000">
            <a:off x="642011" y="4316437"/>
            <a:ext cx="2897188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2319998" y="4545037"/>
            <a:ext cx="16764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1 (N=1)</a:t>
            </a:r>
          </a:p>
        </p:txBody>
      </p:sp>
      <p:sp>
        <p:nvSpPr>
          <p:cNvPr id="27655" name="Rectangle 12"/>
          <p:cNvSpPr>
            <a:spLocks noChangeArrowheads="1"/>
          </p:cNvSpPr>
          <p:nvPr/>
        </p:nvSpPr>
        <p:spPr bwMode="auto">
          <a:xfrm>
            <a:off x="2548598" y="3325837"/>
            <a:ext cx="17526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2(N=2)</a:t>
            </a:r>
          </a:p>
        </p:txBody>
      </p:sp>
      <p:sp>
        <p:nvSpPr>
          <p:cNvPr id="27656" name="Rectangle 13"/>
          <p:cNvSpPr>
            <a:spLocks noChangeArrowheads="1"/>
          </p:cNvSpPr>
          <p:nvPr/>
        </p:nvSpPr>
        <p:spPr bwMode="auto">
          <a:xfrm>
            <a:off x="3996398" y="4545037"/>
            <a:ext cx="1600200" cy="12192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3 (N=3)</a:t>
            </a:r>
          </a:p>
        </p:txBody>
      </p:sp>
      <p:sp>
        <p:nvSpPr>
          <p:cNvPr id="27657" name="Rectangle 14"/>
          <p:cNvSpPr>
            <a:spLocks noChangeArrowheads="1"/>
          </p:cNvSpPr>
          <p:nvPr/>
        </p:nvSpPr>
        <p:spPr bwMode="auto">
          <a:xfrm>
            <a:off x="2091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27658" name="Rectangle 15"/>
          <p:cNvSpPr>
            <a:spLocks noChangeArrowheads="1"/>
          </p:cNvSpPr>
          <p:nvPr/>
        </p:nvSpPr>
        <p:spPr bwMode="auto">
          <a:xfrm>
            <a:off x="23199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7659" name="Rectangle 16"/>
          <p:cNvSpPr>
            <a:spLocks noChangeArrowheads="1"/>
          </p:cNvSpPr>
          <p:nvPr/>
        </p:nvSpPr>
        <p:spPr bwMode="auto">
          <a:xfrm>
            <a:off x="2548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27660" name="Rectangle 17"/>
          <p:cNvSpPr>
            <a:spLocks noChangeArrowheads="1"/>
          </p:cNvSpPr>
          <p:nvPr/>
        </p:nvSpPr>
        <p:spPr bwMode="auto">
          <a:xfrm>
            <a:off x="27771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27661" name="Rectangle 18"/>
          <p:cNvSpPr>
            <a:spLocks noChangeArrowheads="1"/>
          </p:cNvSpPr>
          <p:nvPr/>
        </p:nvSpPr>
        <p:spPr bwMode="auto">
          <a:xfrm>
            <a:off x="30057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27662" name="Rectangle 19"/>
          <p:cNvSpPr>
            <a:spLocks noChangeArrowheads="1"/>
          </p:cNvSpPr>
          <p:nvPr/>
        </p:nvSpPr>
        <p:spPr bwMode="auto">
          <a:xfrm>
            <a:off x="3234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27663" name="Rectangle 22"/>
          <p:cNvSpPr>
            <a:spLocks noChangeArrowheads="1"/>
          </p:cNvSpPr>
          <p:nvPr/>
        </p:nvSpPr>
        <p:spPr bwMode="auto">
          <a:xfrm>
            <a:off x="4301198" y="39354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5(N=5)</a:t>
            </a:r>
          </a:p>
        </p:txBody>
      </p:sp>
      <p:sp>
        <p:nvSpPr>
          <p:cNvPr id="27664" name="Rectangle 23"/>
          <p:cNvSpPr>
            <a:spLocks noChangeArrowheads="1"/>
          </p:cNvSpPr>
          <p:nvPr/>
        </p:nvSpPr>
        <p:spPr bwMode="auto">
          <a:xfrm>
            <a:off x="4301198" y="33258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4 (N=4)</a:t>
            </a:r>
          </a:p>
        </p:txBody>
      </p:sp>
      <p:sp>
        <p:nvSpPr>
          <p:cNvPr id="27665" name="TextBox 25"/>
          <p:cNvSpPr txBox="1">
            <a:spLocks noChangeArrowheads="1"/>
          </p:cNvSpPr>
          <p:nvPr/>
        </p:nvSpPr>
        <p:spPr bwMode="auto">
          <a:xfrm>
            <a:off x="1251611" y="4164037"/>
            <a:ext cx="915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prstClr val="black"/>
                </a:solidFill>
              </a:rPr>
              <a:t>40MHz</a:t>
            </a:r>
          </a:p>
        </p:txBody>
      </p:sp>
      <p:sp>
        <p:nvSpPr>
          <p:cNvPr id="27666" name="TextBox 28"/>
          <p:cNvSpPr txBox="1">
            <a:spLocks noChangeArrowheads="1"/>
          </p:cNvSpPr>
          <p:nvPr/>
        </p:nvSpPr>
        <p:spPr bwMode="auto">
          <a:xfrm>
            <a:off x="1226211" y="2955950"/>
            <a:ext cx="9413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prstClr val="black"/>
                </a:solidFill>
              </a:rPr>
              <a:t>80MHz</a:t>
            </a:r>
          </a:p>
        </p:txBody>
      </p:sp>
      <p:sp>
        <p:nvSpPr>
          <p:cNvPr id="27667" name="Rectangle 26"/>
          <p:cNvSpPr>
            <a:spLocks noChangeArrowheads="1"/>
          </p:cNvSpPr>
          <p:nvPr/>
        </p:nvSpPr>
        <p:spPr bwMode="auto">
          <a:xfrm>
            <a:off x="34629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7</a:t>
            </a:r>
          </a:p>
        </p:txBody>
      </p:sp>
      <p:sp>
        <p:nvSpPr>
          <p:cNvPr id="27668" name="Rectangle 27"/>
          <p:cNvSpPr>
            <a:spLocks noChangeArrowheads="1"/>
          </p:cNvSpPr>
          <p:nvPr/>
        </p:nvSpPr>
        <p:spPr bwMode="auto">
          <a:xfrm>
            <a:off x="3691598" y="5764237"/>
            <a:ext cx="304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27669" name="Rectangle 29"/>
          <p:cNvSpPr>
            <a:spLocks noChangeArrowheads="1"/>
          </p:cNvSpPr>
          <p:nvPr/>
        </p:nvSpPr>
        <p:spPr bwMode="auto">
          <a:xfrm>
            <a:off x="5596598" y="51546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6 (N=6)</a:t>
            </a:r>
          </a:p>
        </p:txBody>
      </p:sp>
      <p:sp>
        <p:nvSpPr>
          <p:cNvPr id="27670" name="Rectangle 30"/>
          <p:cNvSpPr>
            <a:spLocks noChangeArrowheads="1"/>
          </p:cNvSpPr>
          <p:nvPr/>
        </p:nvSpPr>
        <p:spPr bwMode="auto">
          <a:xfrm>
            <a:off x="5596598" y="4545037"/>
            <a:ext cx="1828800" cy="609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7(N=7)</a:t>
            </a:r>
          </a:p>
        </p:txBody>
      </p:sp>
      <p:sp>
        <p:nvSpPr>
          <p:cNvPr id="27671" name="Rectangle 32"/>
          <p:cNvSpPr>
            <a:spLocks noChangeArrowheads="1"/>
          </p:cNvSpPr>
          <p:nvPr/>
        </p:nvSpPr>
        <p:spPr bwMode="auto">
          <a:xfrm>
            <a:off x="6129998" y="33258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8 (N=8)</a:t>
            </a:r>
          </a:p>
        </p:txBody>
      </p:sp>
      <p:sp>
        <p:nvSpPr>
          <p:cNvPr id="27672" name="Rectangle 33"/>
          <p:cNvSpPr>
            <a:spLocks noChangeArrowheads="1"/>
          </p:cNvSpPr>
          <p:nvPr/>
        </p:nvSpPr>
        <p:spPr bwMode="auto">
          <a:xfrm>
            <a:off x="6129998" y="36306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2 (N=8)</a:t>
            </a:r>
          </a:p>
        </p:txBody>
      </p:sp>
      <p:sp>
        <p:nvSpPr>
          <p:cNvPr id="27673" name="Rectangle 34"/>
          <p:cNvSpPr>
            <a:spLocks noChangeArrowheads="1"/>
          </p:cNvSpPr>
          <p:nvPr/>
        </p:nvSpPr>
        <p:spPr bwMode="auto">
          <a:xfrm>
            <a:off x="6129998" y="39354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1 (N=8)</a:t>
            </a:r>
          </a:p>
        </p:txBody>
      </p:sp>
      <p:sp>
        <p:nvSpPr>
          <p:cNvPr id="27674" name="Rectangle 35"/>
          <p:cNvSpPr>
            <a:spLocks noChangeArrowheads="1"/>
          </p:cNvSpPr>
          <p:nvPr/>
        </p:nvSpPr>
        <p:spPr bwMode="auto">
          <a:xfrm>
            <a:off x="6129998" y="4240237"/>
            <a:ext cx="18288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altLang="zh-CN">
                <a:solidFill>
                  <a:prstClr val="black"/>
                </a:solidFill>
              </a:rPr>
              <a:t>3 (N=8)</a:t>
            </a:r>
          </a:p>
        </p:txBody>
      </p:sp>
      <p:sp>
        <p:nvSpPr>
          <p:cNvPr id="27675" name="Rectangle 36"/>
          <p:cNvSpPr>
            <a:spLocks noChangeArrowheads="1"/>
          </p:cNvSpPr>
          <p:nvPr/>
        </p:nvSpPr>
        <p:spPr bwMode="auto">
          <a:xfrm>
            <a:off x="43773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27676" name="Rectangle 37"/>
          <p:cNvSpPr>
            <a:spLocks noChangeArrowheads="1"/>
          </p:cNvSpPr>
          <p:nvPr/>
        </p:nvSpPr>
        <p:spPr bwMode="auto">
          <a:xfrm>
            <a:off x="4072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auto">
          <a:xfrm>
            <a:off x="1175825" y="1343465"/>
            <a:ext cx="7794004" cy="949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8DC765"/>
              </a:buClr>
              <a:buSzPct val="90000"/>
              <a:buFont typeface="Arial" pitchFamily="34" charset="0"/>
              <a:buChar char="•"/>
              <a:defRPr/>
            </a:pPr>
            <a:r>
              <a:rPr lang="en-US" sz="2400" kern="0" dirty="0">
                <a:solidFill>
                  <a:prstClr val="black"/>
                </a:solidFill>
              </a:rPr>
              <a:t>Number of valid  reservations in NAM </a:t>
            </a:r>
            <a:r>
              <a:rPr lang="en-US" sz="2400" kern="0" dirty="0">
                <a:solidFill>
                  <a:prstClr val="black"/>
                </a:solidFill>
                <a:sym typeface="Wingdings" pitchFamily="2" charset="2"/>
              </a:rPr>
              <a:t> estimate for N</a:t>
            </a:r>
            <a:endParaRPr lang="en-US" sz="2400" kern="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8DC765"/>
              </a:buClr>
              <a:buSzPct val="90000"/>
              <a:defRPr/>
            </a:pPr>
            <a:r>
              <a:rPr lang="en-US" sz="2400" kern="0" dirty="0">
                <a:solidFill>
                  <a:prstClr val="black"/>
                </a:solidFill>
              </a:rPr>
              <a:t>	</a:t>
            </a:r>
            <a:r>
              <a:rPr lang="en-US" sz="2400" kern="0" dirty="0">
                <a:solidFill>
                  <a:prstClr val="black"/>
                </a:solidFill>
                <a:sym typeface="Wingdings" pitchFamily="2" charset="2"/>
              </a:rPr>
              <a:t>Case study: 8 backlogged single-hop flows </a:t>
            </a:r>
            <a:endParaRPr lang="en-US" sz="2400" kern="0" dirty="0">
              <a:solidFill>
                <a:prstClr val="black"/>
              </a:solidFill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5596598" y="5764237"/>
            <a:ext cx="228600" cy="304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zh-CN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882598" y="5764237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prstClr val="black"/>
                </a:solidFill>
              </a:rPr>
              <a:t>Time </a:t>
            </a:r>
          </a:p>
        </p:txBody>
      </p:sp>
      <p:sp>
        <p:nvSpPr>
          <p:cNvPr id="3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35" name="Right Brace 34"/>
          <p:cNvSpPr/>
          <p:nvPr/>
        </p:nvSpPr>
        <p:spPr>
          <a:xfrm rot="16200000">
            <a:off x="3291843" y="2222692"/>
            <a:ext cx="267284" cy="1758465"/>
          </a:xfrm>
          <a:prstGeom prst="rightBrace">
            <a:avLst>
              <a:gd name="adj1" fmla="val 19444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65231" y="2672862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T</a:t>
            </a:r>
            <a:r>
              <a:rPr lang="en-US" baseline="-25000" dirty="0" err="1">
                <a:solidFill>
                  <a:prstClr val="black"/>
                </a:solidFill>
              </a:rPr>
              <a:t>max</a:t>
            </a:r>
            <a:endParaRPr lang="en-US" baseline="-25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7691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  <p:bldP spid="27662" grpId="0" animBg="1"/>
      <p:bldP spid="27663" grpId="0" animBg="1"/>
      <p:bldP spid="27664" grpId="0" animBg="1"/>
      <p:bldP spid="27667" grpId="0" animBg="1"/>
      <p:bldP spid="27668" grpId="0" animBg="1"/>
      <p:bldP spid="27669" grpId="0" animBg="1"/>
      <p:bldP spid="27670" grpId="0" animBg="1"/>
      <p:bldP spid="27671" grpId="0" animBg="1"/>
      <p:bldP spid="27672" grpId="0" animBg="1"/>
      <p:bldP spid="27673" grpId="0" animBg="1"/>
      <p:bldP spid="27674" grpId="0" animBg="1"/>
      <p:bldP spid="27674" grpId="1" animBg="1"/>
      <p:bldP spid="27675" grpId="0" animBg="1"/>
      <p:bldP spid="27676" grpId="0" animBg="1"/>
      <p:bldP spid="33" grpId="0" animBg="1"/>
      <p:bldP spid="33" grpId="1" animBg="1"/>
      <p:bldP spid="35" grpId="0" animBg="1"/>
      <p:bldP spid="36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B-SMART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608" y="1222716"/>
            <a:ext cx="7498080" cy="5009271"/>
          </a:xfrm>
        </p:spPr>
        <p:txBody>
          <a:bodyPr>
            <a:normAutofit/>
          </a:bodyPr>
          <a:lstStyle/>
          <a:p>
            <a:r>
              <a:rPr lang="en-US" dirty="0"/>
              <a:t>How to select an ideal </a:t>
            </a:r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r>
              <a:rPr lang="en-US" dirty="0"/>
              <a:t>…?</a:t>
            </a:r>
          </a:p>
          <a:p>
            <a:r>
              <a:rPr lang="en-US" dirty="0"/>
              <a:t>Let </a:t>
            </a:r>
            <a:r>
              <a:rPr lang="en-US" dirty="0">
                <a:latin typeface="cmmi10"/>
              </a:rPr>
              <a:t>¤</a:t>
            </a:r>
            <a:r>
              <a:rPr lang="en-US" dirty="0"/>
              <a:t> be maximum number of disjoint channels</a:t>
            </a:r>
          </a:p>
          <a:p>
            <a:pPr>
              <a:buNone/>
            </a:pPr>
            <a:r>
              <a:rPr lang="en-US" dirty="0"/>
              <a:t>	(with minimal channel-width)</a:t>
            </a:r>
          </a:p>
          <a:p>
            <a:r>
              <a:rPr lang="en-US" dirty="0"/>
              <a:t>We define </a:t>
            </a:r>
            <a:r>
              <a:rPr lang="en-US" dirty="0" err="1">
                <a:latin typeface="Gill Sans MT"/>
              </a:rPr>
              <a:t>T</a:t>
            </a:r>
            <a:r>
              <a:rPr lang="en-US" baseline="-25000" dirty="0" err="1">
                <a:latin typeface="Gill Sans MT"/>
              </a:rPr>
              <a:t>max</a:t>
            </a:r>
            <a:r>
              <a:rPr lang="en-US" dirty="0"/>
              <a:t>:= </a:t>
            </a:r>
            <a:r>
              <a:rPr lang="en-US" dirty="0">
                <a:latin typeface="cmmi10"/>
              </a:rPr>
              <a:t>¤</a:t>
            </a:r>
            <a:r>
              <a:rPr lang="en-US" dirty="0">
                <a:latin typeface="cmsy10"/>
              </a:rPr>
              <a:t>¢</a:t>
            </a:r>
            <a:r>
              <a:rPr lang="en-US" dirty="0"/>
              <a:t> </a:t>
            </a:r>
            <a:r>
              <a:rPr lang="en-US" dirty="0">
                <a:latin typeface="Gill Sans MT"/>
              </a:rPr>
              <a:t>T</a:t>
            </a:r>
            <a:r>
              <a:rPr lang="en-US" baseline="-25000" dirty="0">
                <a:latin typeface="Gill Sans MT"/>
              </a:rPr>
              <a:t>0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estimate 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 by </a:t>
            </a:r>
            <a:r>
              <a:rPr lang="en-US" dirty="0">
                <a:solidFill>
                  <a:srgbClr val="FF0000"/>
                </a:solidFill>
              </a:rPr>
              <a:t>#reservations in NAM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>
                <a:sym typeface="Wingdings" pitchFamily="2" charset="2"/>
              </a:rPr>
              <a:t> based on up-to-date information  adaptive!</a:t>
            </a:r>
            <a:endParaRPr lang="en-US" dirty="0"/>
          </a:p>
          <a:p>
            <a:r>
              <a:rPr lang="en-US" dirty="0"/>
              <a:t>We can also handle </a:t>
            </a:r>
            <a:r>
              <a:rPr lang="en-US" dirty="0">
                <a:solidFill>
                  <a:srgbClr val="FF0000"/>
                </a:solidFill>
              </a:rPr>
              <a:t>flows with different demands</a:t>
            </a:r>
          </a:p>
          <a:p>
            <a:pPr>
              <a:buNone/>
            </a:pPr>
            <a:r>
              <a:rPr lang="en-US" dirty="0"/>
              <a:t>	(only add queue length to RTS, CTS packets!)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83348" y="2152356"/>
            <a:ext cx="3277772" cy="99880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prstClr val="black"/>
                </a:solidFill>
              </a:rPr>
              <a:t>T</a:t>
            </a:r>
            <a:r>
              <a:rPr lang="en-US" sz="2000" baseline="-25000" dirty="0">
                <a:solidFill>
                  <a:prstClr val="black"/>
                </a:solidFill>
              </a:rPr>
              <a:t>O</a:t>
            </a:r>
            <a:r>
              <a:rPr lang="en-US" sz="2000" dirty="0">
                <a:solidFill>
                  <a:prstClr val="black"/>
                </a:solidFill>
              </a:rPr>
              <a:t>:    Average time spent on one successful handshake on control channel </a:t>
            </a: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rot="10800000" flipV="1">
            <a:off x="4839288" y="2651758"/>
            <a:ext cx="844060" cy="1055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266092" y="3261360"/>
            <a:ext cx="7622346" cy="940188"/>
            <a:chOff x="1770186" y="3725594"/>
            <a:chExt cx="7047914" cy="940188"/>
          </a:xfrm>
        </p:grpSpPr>
        <p:sp>
          <p:nvSpPr>
            <p:cNvPr id="8" name="Rounded Rectangle 7"/>
            <p:cNvSpPr/>
            <p:nvPr/>
          </p:nvSpPr>
          <p:spPr>
            <a:xfrm>
              <a:off x="1770186" y="3770141"/>
              <a:ext cx="3199852" cy="84171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prstClr val="black"/>
                  </a:solidFill>
                </a:rPr>
                <a:t>Prevents control channel</a:t>
              </a:r>
            </a:p>
            <a:p>
              <a:pPr algn="ctr"/>
              <a:r>
                <a:rPr lang="en-US" sz="2000" dirty="0">
                  <a:solidFill>
                    <a:prstClr val="black"/>
                  </a:solidFill>
                </a:rPr>
                <a:t>from becoming a bottleneck!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655212" y="3725594"/>
              <a:ext cx="3162888" cy="94018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prstClr val="black"/>
                  </a:solidFill>
                </a:rPr>
                <a:t>Nodes return to control </a:t>
              </a:r>
            </a:p>
            <a:p>
              <a:pPr algn="ctr"/>
              <a:r>
                <a:rPr lang="en-US" sz="2000" dirty="0">
                  <a:solidFill>
                    <a:prstClr val="black"/>
                  </a:solidFill>
                </a:rPr>
                <a:t>channel slower than </a:t>
              </a:r>
            </a:p>
            <a:p>
              <a:pPr algn="ctr"/>
              <a:r>
                <a:rPr lang="en-US" sz="2000" dirty="0">
                  <a:solidFill>
                    <a:prstClr val="black"/>
                  </a:solidFill>
                </a:rPr>
                <a:t>handshakes are completed</a:t>
              </a:r>
            </a:p>
          </p:txBody>
        </p:sp>
        <p:sp>
          <p:nvSpPr>
            <p:cNvPr id="13" name="Down Arrow 12"/>
            <p:cNvSpPr/>
            <p:nvPr/>
          </p:nvSpPr>
          <p:spPr>
            <a:xfrm rot="5400000">
              <a:off x="5065766" y="3726993"/>
              <a:ext cx="436099" cy="93973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Down Arrow 9"/>
          <p:cNvSpPr/>
          <p:nvPr/>
        </p:nvSpPr>
        <p:spPr>
          <a:xfrm>
            <a:off x="7835704" y="2827605"/>
            <a:ext cx="436099" cy="5205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13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a typeface="+mj-ea"/>
              </a:rPr>
              <a:t>Questions and Evaluation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4228" y="1447800"/>
            <a:ext cx="7639460" cy="3067929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zh-CN" sz="2800" dirty="0"/>
              <a:t>Is the control channel a bottleneck…?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CN" dirty="0"/>
              <a:t>Throughput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CN" dirty="0"/>
              <a:t>Delay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800" dirty="0"/>
              <a:t>How much throughput can we expect…?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800" dirty="0"/>
              <a:t>Impact of adaptive channel-width on UDP/TCP...?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800" dirty="0"/>
              <a:t>Multiple-hop cases, mobility,…?   (Mesh…?)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36431" y="4698609"/>
            <a:ext cx="7554351" cy="12801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prstClr val="black"/>
                </a:solidFill>
              </a:rPr>
              <a:t>In the paper, we answer by </a:t>
            </a:r>
          </a:p>
          <a:p>
            <a:pPr marL="457200" indent="-457200"/>
            <a:r>
              <a:rPr lang="en-US" sz="2400" b="1" dirty="0">
                <a:solidFill>
                  <a:prstClr val="black"/>
                </a:solidFill>
              </a:rPr>
              <a:t>1.  Markov-based </a:t>
            </a:r>
            <a:r>
              <a:rPr lang="en-US" sz="2400" b="1" dirty="0">
                <a:solidFill>
                  <a:srgbClr val="FF0000"/>
                </a:solidFill>
              </a:rPr>
              <a:t>analytical performance</a:t>
            </a:r>
            <a:r>
              <a:rPr lang="en-US" sz="2400" b="1" dirty="0">
                <a:solidFill>
                  <a:prstClr val="black"/>
                </a:solidFill>
              </a:rPr>
              <a:t> analysis 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2.  </a:t>
            </a:r>
            <a:r>
              <a:rPr lang="en-US" sz="2400" b="1" dirty="0">
                <a:solidFill>
                  <a:srgbClr val="FF0000"/>
                </a:solidFill>
              </a:rPr>
              <a:t>Extensive simulations </a:t>
            </a:r>
            <a:r>
              <a:rPr lang="en-US" sz="2400" b="1" dirty="0">
                <a:solidFill>
                  <a:prstClr val="black"/>
                </a:solidFill>
              </a:rPr>
              <a:t>using </a:t>
            </a:r>
            <a:r>
              <a:rPr lang="en-US" sz="2400" b="1" dirty="0" err="1">
                <a:solidFill>
                  <a:prstClr val="black"/>
                </a:solidFill>
              </a:rPr>
              <a:t>QualNet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9240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4000" dirty="0"/>
              <a:t>Performance Analysis</a:t>
            </a:r>
            <a:endParaRPr lang="en-US" altLang="zh-CN" sz="4000" dirty="0">
              <a:ea typeface="+mj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346981"/>
            <a:ext cx="7772400" cy="508195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Markov-based performance model </a:t>
            </a:r>
            <a:r>
              <a:rPr lang="en-US" altLang="zh-CN" dirty="0"/>
              <a:t>for CMAC/B-SMART</a:t>
            </a:r>
          </a:p>
          <a:p>
            <a:pPr lvl="1"/>
            <a:r>
              <a:rPr lang="en-US" altLang="zh-CN" dirty="0"/>
              <a:t>Captures randomized back-off on control channel </a:t>
            </a:r>
          </a:p>
          <a:p>
            <a:pPr lvl="1"/>
            <a:r>
              <a:rPr lang="en-US" altLang="zh-CN" dirty="0"/>
              <a:t>B-SMART spectrum allocation</a:t>
            </a:r>
          </a:p>
          <a:p>
            <a:r>
              <a:rPr lang="en-US" altLang="zh-CN" dirty="0"/>
              <a:t>We derive </a:t>
            </a:r>
            <a:r>
              <a:rPr lang="en-US" altLang="zh-CN" dirty="0">
                <a:solidFill>
                  <a:srgbClr val="FF0000"/>
                </a:solidFill>
              </a:rPr>
              <a:t>saturation throughput </a:t>
            </a:r>
            <a:r>
              <a:rPr lang="en-US" altLang="zh-CN" dirty="0"/>
              <a:t>for various parameters</a:t>
            </a:r>
          </a:p>
          <a:p>
            <a:pPr lvl="1"/>
            <a:r>
              <a:rPr lang="en-US" altLang="zh-CN" dirty="0"/>
              <a:t>Does the control channel become a bottleneck…?</a:t>
            </a:r>
          </a:p>
          <a:p>
            <a:pPr lvl="1"/>
            <a:r>
              <a:rPr lang="en-US" altLang="zh-CN" dirty="0"/>
              <a:t>If so, at what number of users…? </a:t>
            </a:r>
          </a:p>
          <a:p>
            <a:pPr lvl="1"/>
            <a:r>
              <a:rPr lang="en-US" altLang="zh-CN" dirty="0"/>
              <a:t>Impact of </a:t>
            </a:r>
            <a:r>
              <a:rPr lang="en-US" altLang="zh-CN" dirty="0" err="1">
                <a:latin typeface="Gill Sans MT"/>
              </a:rPr>
              <a:t>T</a:t>
            </a:r>
            <a:r>
              <a:rPr lang="en-US" altLang="zh-CN" baseline="-25000" dirty="0" err="1">
                <a:latin typeface="Gill Sans MT"/>
              </a:rPr>
              <a:t>max</a:t>
            </a:r>
            <a:r>
              <a:rPr lang="en-US" altLang="zh-CN" baseline="-25000" dirty="0">
                <a:latin typeface="Gill Sans MT"/>
              </a:rPr>
              <a:t> </a:t>
            </a:r>
            <a:r>
              <a:rPr lang="en-US" altLang="zh-CN" dirty="0"/>
              <a:t>and other protocol parameters</a:t>
            </a:r>
          </a:p>
          <a:p>
            <a:pPr lvl="1"/>
            <a:endParaRPr lang="en-US" altLang="zh-CN" baseline="-25000" dirty="0">
              <a:latin typeface="Gill Sans MT"/>
            </a:endParaRPr>
          </a:p>
          <a:p>
            <a:pPr lvl="1"/>
            <a:endParaRPr lang="en-US" altLang="zh-CN" baseline="-25000" dirty="0">
              <a:latin typeface="Gill Sans MT"/>
            </a:endParaRPr>
          </a:p>
          <a:p>
            <a:pPr lvl="1"/>
            <a:endParaRPr lang="en-US" altLang="zh-CN" baseline="-25000" dirty="0">
              <a:latin typeface="Gill Sans MT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Analytical results closely match simulated results </a:t>
            </a:r>
          </a:p>
          <a:p>
            <a:pPr lvl="1" eaLnBrk="1" hangingPunct="1"/>
            <a:endParaRPr lang="zh-CN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43200" y="5134707"/>
            <a:ext cx="5641145" cy="4923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</a:rPr>
              <a:t>Provides strong validation for our choice of  </a:t>
            </a:r>
            <a:r>
              <a:rPr lang="en-US" b="1" dirty="0" err="1">
                <a:solidFill>
                  <a:prstClr val="white"/>
                </a:solidFill>
              </a:rPr>
              <a:t>T</a:t>
            </a:r>
            <a:r>
              <a:rPr lang="en-US" b="1" baseline="-25000" dirty="0" err="1">
                <a:solidFill>
                  <a:prstClr val="white"/>
                </a:solidFill>
              </a:rPr>
              <a:t>max</a:t>
            </a:r>
            <a:endParaRPr lang="en-US" b="1" baseline="-25000" dirty="0">
              <a:solidFill>
                <a:prstClr val="white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688123" y="5162844"/>
            <a:ext cx="956603" cy="436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 rot="1266001">
            <a:off x="6555545" y="590843"/>
            <a:ext cx="2363372" cy="50643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</a:rPr>
              <a:t>In the paper only…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26788" y="4372708"/>
            <a:ext cx="5641145" cy="6072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</a:rPr>
              <a:t>Even for large number of flows, control channel can be prevented from becoming a bottleneck</a:t>
            </a:r>
            <a:endParaRPr lang="en-US" b="1" baseline="-25000" dirty="0">
              <a:solidFill>
                <a:prstClr val="white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699846" y="4485249"/>
            <a:ext cx="956603" cy="4360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3594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a typeface="+mj-ea"/>
              </a:rPr>
              <a:t>Simulation Results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46" y="1216855"/>
            <a:ext cx="4176932" cy="1905000"/>
          </a:xfrm>
        </p:spPr>
        <p:txBody>
          <a:bodyPr/>
          <a:lstStyle/>
          <a:p>
            <a:pPr eaLnBrk="1" hangingPunct="1"/>
            <a:r>
              <a:rPr lang="en-US" altLang="zh-CN" sz="2000" dirty="0"/>
              <a:t>Control channel data rate: 6Mb/s</a:t>
            </a:r>
          </a:p>
          <a:p>
            <a:pPr eaLnBrk="1" hangingPunct="1"/>
            <a:r>
              <a:rPr lang="en-US" altLang="zh-CN" sz="2000" dirty="0"/>
              <a:t>Data channel data Rate : 6Mb/s </a:t>
            </a:r>
          </a:p>
          <a:p>
            <a:pPr eaLnBrk="1" hangingPunct="1"/>
            <a:endParaRPr lang="zh-CN" altLang="en-US" sz="2800" dirty="0"/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2167" y="2375291"/>
            <a:ext cx="5357446" cy="3780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257800" y="1222717"/>
            <a:ext cx="3886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8DC765"/>
              </a:buClr>
              <a:buSzPct val="90000"/>
              <a:buFont typeface="Arial" pitchFamily="34" charset="0"/>
              <a:buChar char="•"/>
              <a:defRPr/>
            </a:pPr>
            <a:r>
              <a:rPr lang="en-US" altLang="zh-CN" sz="2000" dirty="0">
                <a:solidFill>
                  <a:prstClr val="black"/>
                </a:solidFill>
                <a:ea typeface="SimSun" pitchFamily="2" charset="-122"/>
              </a:rPr>
              <a:t>Backlogged UDP flows</a:t>
            </a:r>
          </a:p>
          <a:p>
            <a:pPr marL="342900" indent="-342900">
              <a:spcBef>
                <a:spcPct val="20000"/>
              </a:spcBef>
              <a:buClr>
                <a:srgbClr val="8DC765"/>
              </a:buClr>
              <a:buSzPct val="90000"/>
              <a:buFont typeface="Arial" pitchFamily="34" charset="0"/>
              <a:buChar char="•"/>
              <a:defRPr/>
            </a:pPr>
            <a:r>
              <a:rPr lang="en-US" altLang="zh-CN" sz="2000" dirty="0" err="1">
                <a:solidFill>
                  <a:prstClr val="black"/>
                </a:solidFill>
                <a:ea typeface="SimSun" pitchFamily="2" charset="-122"/>
              </a:rPr>
              <a:t>T</a:t>
            </a:r>
            <a:r>
              <a:rPr lang="en-US" altLang="zh-CN" sz="2000" baseline="-25000" dirty="0" err="1">
                <a:solidFill>
                  <a:prstClr val="black"/>
                </a:solidFill>
                <a:ea typeface="SimSun" pitchFamily="2" charset="-122"/>
              </a:rPr>
              <a:t>max</a:t>
            </a:r>
            <a:r>
              <a:rPr lang="en-US" altLang="zh-CN" sz="2000" dirty="0">
                <a:solidFill>
                  <a:prstClr val="black"/>
                </a:solidFill>
                <a:ea typeface="SimSun" pitchFamily="2" charset="-122"/>
              </a:rPr>
              <a:t>=Transmission duration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52492" y="2968283"/>
            <a:ext cx="207152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We have developed </a:t>
            </a:r>
          </a:p>
          <a:p>
            <a:r>
              <a:rPr lang="en-US" dirty="0">
                <a:solidFill>
                  <a:prstClr val="black"/>
                </a:solidFill>
              </a:rPr>
              <a:t>techniques to make</a:t>
            </a:r>
          </a:p>
          <a:p>
            <a:r>
              <a:rPr lang="en-US" dirty="0">
                <a:solidFill>
                  <a:prstClr val="black"/>
                </a:solidFill>
              </a:rPr>
              <a:t>this deterioration</a:t>
            </a:r>
          </a:p>
          <a:p>
            <a:r>
              <a:rPr lang="en-US" dirty="0">
                <a:solidFill>
                  <a:prstClr val="black"/>
                </a:solidFill>
              </a:rPr>
              <a:t>even smaller!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6006906" y="3277772"/>
            <a:ext cx="745587" cy="211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V="1">
            <a:off x="5880296" y="3580339"/>
            <a:ext cx="882693" cy="4992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352800" y="6381750"/>
            <a:ext cx="3581400" cy="476250"/>
          </a:xfrm>
          <a:noFill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Thomas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</a:rPr>
              <a:t>Moscibroda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</a:rPr>
              <a:t>, Microsoft Research</a:t>
            </a:r>
          </a:p>
        </p:txBody>
      </p:sp>
    </p:spTree>
    <p:extLst>
      <p:ext uri="{BB962C8B-B14F-4D97-AF65-F5344CB8AC3E}">
        <p14:creationId xmlns:p14="http://schemas.microsoft.com/office/powerpoint/2010/main" val="41202888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>
                <a:ea typeface="+mj-ea"/>
              </a:rPr>
              <a:t>Simulation Results - Summary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Simulations in </a:t>
            </a:r>
            <a:r>
              <a:rPr lang="en-US" dirty="0" err="1"/>
              <a:t>QualNet</a:t>
            </a:r>
            <a:endParaRPr lang="en-US" dirty="0"/>
          </a:p>
          <a:p>
            <a:r>
              <a:rPr lang="en-US" dirty="0"/>
              <a:t>Various traffic patterns, mobility models, topologies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B-SMART in </a:t>
            </a:r>
            <a:r>
              <a:rPr lang="en-US" dirty="0">
                <a:solidFill>
                  <a:srgbClr val="FF0000"/>
                </a:solidFill>
              </a:rPr>
              <a:t>fragmented spectrum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When #flows small </a:t>
            </a:r>
            <a:r>
              <a:rPr lang="en-US" dirty="0">
                <a:sym typeface="Wingdings" pitchFamily="2" charset="2"/>
              </a:rPr>
              <a:t> t</a:t>
            </a:r>
            <a:r>
              <a:rPr lang="en-US" dirty="0"/>
              <a:t>otal throughput increases with #flows </a:t>
            </a:r>
          </a:p>
          <a:p>
            <a:pPr lvl="1"/>
            <a:r>
              <a:rPr lang="en-US" dirty="0"/>
              <a:t>When #flows large </a:t>
            </a:r>
            <a:r>
              <a:rPr lang="en-US" dirty="0">
                <a:sym typeface="Wingdings" pitchFamily="2" charset="2"/>
              </a:rPr>
              <a:t> total throughput degrades very slowly</a:t>
            </a:r>
          </a:p>
          <a:p>
            <a:endParaRPr lang="en-US" sz="2000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B-SMART with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various traffic patterns</a:t>
            </a:r>
            <a:r>
              <a:rPr lang="en-US" dirty="0">
                <a:sym typeface="Wingdings" pitchFamily="2" charset="2"/>
              </a:rPr>
              <a:t>:</a:t>
            </a:r>
          </a:p>
          <a:p>
            <a:pPr lvl="1"/>
            <a:r>
              <a:rPr lang="en-US" dirty="0">
                <a:sym typeface="Wingdings" pitchFamily="2" charset="2"/>
              </a:rPr>
              <a:t>Adapts very well to high and moderate load traffic patterns</a:t>
            </a:r>
          </a:p>
          <a:p>
            <a:pPr lvl="1"/>
            <a:r>
              <a:rPr lang="en-US" dirty="0">
                <a:sym typeface="Wingdings" pitchFamily="2" charset="2"/>
              </a:rPr>
              <a:t>With a large number of very low-load flows </a:t>
            </a:r>
          </a:p>
          <a:p>
            <a:pPr lvl="1">
              <a:buNone/>
            </a:pPr>
            <a:r>
              <a:rPr lang="en-US" dirty="0">
                <a:sym typeface="Wingdings" pitchFamily="2" charset="2"/>
              </a:rPr>
              <a:t>	 performance degrades  ( Control channel)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1266001">
            <a:off x="6466563" y="1262523"/>
            <a:ext cx="2499842" cy="50643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</a:rPr>
              <a:t>More in the paper…</a:t>
            </a:r>
          </a:p>
        </p:txBody>
      </p:sp>
    </p:spTree>
    <p:extLst>
      <p:ext uri="{BB962C8B-B14F-4D97-AF65-F5344CB8AC3E}">
        <p14:creationId xmlns:p14="http://schemas.microsoft.com/office/powerpoint/2010/main" val="250118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/>
              <a:t>Hidden terminal problem in TV bands</a:t>
            </a:r>
          </a:p>
          <a:p>
            <a:r>
              <a:rPr lang="en-US" dirty="0"/>
              <a:t>Maximize use of available spectrum</a:t>
            </a:r>
          </a:p>
          <a:p>
            <a:r>
              <a:rPr lang="en-US" dirty="0"/>
              <a:t>Coordinate spectrum availability among nodes</a:t>
            </a:r>
          </a:p>
        </p:txBody>
      </p:sp>
      <p:sp>
        <p:nvSpPr>
          <p:cNvPr id="20" name="Freeform 19"/>
          <p:cNvSpPr/>
          <p:nvPr/>
        </p:nvSpPr>
        <p:spPr>
          <a:xfrm>
            <a:off x="6400800" y="4610104"/>
            <a:ext cx="1860550" cy="137080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415256"/>
              <a:gd name="connsiteX1" fmla="*/ 13494 w 1860550"/>
              <a:gd name="connsiteY1" fmla="*/ 174625 h 1415256"/>
              <a:gd name="connsiteX2" fmla="*/ 89694 w 1860550"/>
              <a:gd name="connsiteY2" fmla="*/ 274638 h 1415256"/>
              <a:gd name="connsiteX3" fmla="*/ 165894 w 1860550"/>
              <a:gd name="connsiteY3" fmla="*/ 879475 h 1415256"/>
              <a:gd name="connsiteX4" fmla="*/ 246857 w 1860550"/>
              <a:gd name="connsiteY4" fmla="*/ 1279525 h 1415256"/>
              <a:gd name="connsiteX5" fmla="*/ 308769 w 1860550"/>
              <a:gd name="connsiteY5" fmla="*/ 1193800 h 1415256"/>
              <a:gd name="connsiteX6" fmla="*/ 351632 w 1860550"/>
              <a:gd name="connsiteY6" fmla="*/ 1260475 h 1415256"/>
              <a:gd name="connsiteX7" fmla="*/ 389732 w 1860550"/>
              <a:gd name="connsiteY7" fmla="*/ 1231900 h 1415256"/>
              <a:gd name="connsiteX8" fmla="*/ 446882 w 1860550"/>
              <a:gd name="connsiteY8" fmla="*/ 1284288 h 1415256"/>
              <a:gd name="connsiteX9" fmla="*/ 523082 w 1860550"/>
              <a:gd name="connsiteY9" fmla="*/ 874713 h 1415256"/>
              <a:gd name="connsiteX10" fmla="*/ 556419 w 1860550"/>
              <a:gd name="connsiteY10" fmla="*/ 860425 h 1415256"/>
              <a:gd name="connsiteX11" fmla="*/ 584994 w 1860550"/>
              <a:gd name="connsiteY11" fmla="*/ 1084263 h 1415256"/>
              <a:gd name="connsiteX12" fmla="*/ 699294 w 1860550"/>
              <a:gd name="connsiteY12" fmla="*/ 317500 h 1415256"/>
              <a:gd name="connsiteX13" fmla="*/ 732632 w 1860550"/>
              <a:gd name="connsiteY13" fmla="*/ 431800 h 1415256"/>
              <a:gd name="connsiteX14" fmla="*/ 799307 w 1860550"/>
              <a:gd name="connsiteY14" fmla="*/ 1279525 h 1415256"/>
              <a:gd name="connsiteX15" fmla="*/ 827882 w 1860550"/>
              <a:gd name="connsiteY15" fmla="*/ 1012825 h 1415256"/>
              <a:gd name="connsiteX16" fmla="*/ 851694 w 1860550"/>
              <a:gd name="connsiteY16" fmla="*/ 1250950 h 1415256"/>
              <a:gd name="connsiteX17" fmla="*/ 970757 w 1860550"/>
              <a:gd name="connsiteY17" fmla="*/ 1289050 h 1415256"/>
              <a:gd name="connsiteX18" fmla="*/ 1008857 w 1860550"/>
              <a:gd name="connsiteY18" fmla="*/ 493712 h 1415256"/>
              <a:gd name="connsiteX19" fmla="*/ 1042194 w 1860550"/>
              <a:gd name="connsiteY19" fmla="*/ 1279525 h 1415256"/>
              <a:gd name="connsiteX20" fmla="*/ 1232694 w 1860550"/>
              <a:gd name="connsiteY20" fmla="*/ 1284288 h 1415256"/>
              <a:gd name="connsiteX21" fmla="*/ 1337469 w 1860550"/>
              <a:gd name="connsiteY21" fmla="*/ 1227138 h 1415256"/>
              <a:gd name="connsiteX22" fmla="*/ 1442244 w 1860550"/>
              <a:gd name="connsiteY22" fmla="*/ 1279525 h 1415256"/>
              <a:gd name="connsiteX23" fmla="*/ 1542257 w 1860550"/>
              <a:gd name="connsiteY23" fmla="*/ 889000 h 1415256"/>
              <a:gd name="connsiteX24" fmla="*/ 1585119 w 1860550"/>
              <a:gd name="connsiteY24" fmla="*/ 217488 h 1415256"/>
              <a:gd name="connsiteX25" fmla="*/ 1656557 w 1860550"/>
              <a:gd name="connsiteY25" fmla="*/ 169863 h 1415256"/>
              <a:gd name="connsiteX26" fmla="*/ 1718469 w 1860550"/>
              <a:gd name="connsiteY26" fmla="*/ 231775 h 1415256"/>
              <a:gd name="connsiteX27" fmla="*/ 1732757 w 1860550"/>
              <a:gd name="connsiteY27" fmla="*/ 765175 h 1415256"/>
              <a:gd name="connsiteX28" fmla="*/ 1775619 w 1860550"/>
              <a:gd name="connsiteY28" fmla="*/ 1217613 h 1415256"/>
              <a:gd name="connsiteX29" fmla="*/ 1794669 w 1860550"/>
              <a:gd name="connsiteY29" fmla="*/ 1250950 h 1415256"/>
              <a:gd name="connsiteX30" fmla="*/ 1794669 w 1860550"/>
              <a:gd name="connsiteY30" fmla="*/ 1312863 h 1415256"/>
              <a:gd name="connsiteX31" fmla="*/ 1399382 w 1860550"/>
              <a:gd name="connsiteY31" fmla="*/ 1312863 h 1415256"/>
              <a:gd name="connsiteX32" fmla="*/ 8732 w 1860550"/>
              <a:gd name="connsiteY32" fmla="*/ 1322388 h 1415256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1008857 w 1860550"/>
              <a:gd name="connsiteY19" fmla="*/ 493712 h 1411288"/>
              <a:gd name="connsiteX20" fmla="*/ 1042194 w 1860550"/>
              <a:gd name="connsiteY20" fmla="*/ 1279525 h 1411288"/>
              <a:gd name="connsiteX21" fmla="*/ 1232694 w 1860550"/>
              <a:gd name="connsiteY21" fmla="*/ 1284288 h 1411288"/>
              <a:gd name="connsiteX22" fmla="*/ 1337469 w 1860550"/>
              <a:gd name="connsiteY22" fmla="*/ 1227138 h 1411288"/>
              <a:gd name="connsiteX23" fmla="*/ 1442244 w 1860550"/>
              <a:gd name="connsiteY23" fmla="*/ 1279525 h 1411288"/>
              <a:gd name="connsiteX24" fmla="*/ 1542257 w 1860550"/>
              <a:gd name="connsiteY24" fmla="*/ 889000 h 1411288"/>
              <a:gd name="connsiteX25" fmla="*/ 1585119 w 1860550"/>
              <a:gd name="connsiteY25" fmla="*/ 217488 h 1411288"/>
              <a:gd name="connsiteX26" fmla="*/ 1656557 w 1860550"/>
              <a:gd name="connsiteY26" fmla="*/ 169863 h 1411288"/>
              <a:gd name="connsiteX27" fmla="*/ 1718469 w 1860550"/>
              <a:gd name="connsiteY27" fmla="*/ 231775 h 1411288"/>
              <a:gd name="connsiteX28" fmla="*/ 1732757 w 1860550"/>
              <a:gd name="connsiteY28" fmla="*/ 765175 h 1411288"/>
              <a:gd name="connsiteX29" fmla="*/ 1775619 w 1860550"/>
              <a:gd name="connsiteY29" fmla="*/ 1217613 h 1411288"/>
              <a:gd name="connsiteX30" fmla="*/ 1794669 w 1860550"/>
              <a:gd name="connsiteY30" fmla="*/ 1250950 h 1411288"/>
              <a:gd name="connsiteX31" fmla="*/ 1794669 w 1860550"/>
              <a:gd name="connsiteY31" fmla="*/ 1312863 h 1411288"/>
              <a:gd name="connsiteX32" fmla="*/ 1399382 w 1860550"/>
              <a:gd name="connsiteY32" fmla="*/ 1312863 h 1411288"/>
              <a:gd name="connsiteX33" fmla="*/ 8732 w 1860550"/>
              <a:gd name="connsiteY33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976313 w 1860550"/>
              <a:gd name="connsiteY19" fmla="*/ 676270 h 1411288"/>
              <a:gd name="connsiteX20" fmla="*/ 1008857 w 1860550"/>
              <a:gd name="connsiteY20" fmla="*/ 493712 h 1411288"/>
              <a:gd name="connsiteX21" fmla="*/ 1042194 w 1860550"/>
              <a:gd name="connsiteY21" fmla="*/ 1279525 h 1411288"/>
              <a:gd name="connsiteX22" fmla="*/ 1232694 w 1860550"/>
              <a:gd name="connsiteY22" fmla="*/ 1284288 h 1411288"/>
              <a:gd name="connsiteX23" fmla="*/ 1337469 w 1860550"/>
              <a:gd name="connsiteY23" fmla="*/ 1227138 h 1411288"/>
              <a:gd name="connsiteX24" fmla="*/ 1442244 w 1860550"/>
              <a:gd name="connsiteY24" fmla="*/ 1279525 h 1411288"/>
              <a:gd name="connsiteX25" fmla="*/ 1542257 w 1860550"/>
              <a:gd name="connsiteY25" fmla="*/ 889000 h 1411288"/>
              <a:gd name="connsiteX26" fmla="*/ 1585119 w 1860550"/>
              <a:gd name="connsiteY26" fmla="*/ 217488 h 1411288"/>
              <a:gd name="connsiteX27" fmla="*/ 1656557 w 1860550"/>
              <a:gd name="connsiteY27" fmla="*/ 169863 h 1411288"/>
              <a:gd name="connsiteX28" fmla="*/ 1718469 w 1860550"/>
              <a:gd name="connsiteY28" fmla="*/ 231775 h 1411288"/>
              <a:gd name="connsiteX29" fmla="*/ 1732757 w 1860550"/>
              <a:gd name="connsiteY29" fmla="*/ 765175 h 1411288"/>
              <a:gd name="connsiteX30" fmla="*/ 1775619 w 1860550"/>
              <a:gd name="connsiteY30" fmla="*/ 1217613 h 1411288"/>
              <a:gd name="connsiteX31" fmla="*/ 1794669 w 1860550"/>
              <a:gd name="connsiteY31" fmla="*/ 1250950 h 1411288"/>
              <a:gd name="connsiteX32" fmla="*/ 1794669 w 1860550"/>
              <a:gd name="connsiteY32" fmla="*/ 1312863 h 1411288"/>
              <a:gd name="connsiteX33" fmla="*/ 1399382 w 1860550"/>
              <a:gd name="connsiteY33" fmla="*/ 1312863 h 1411288"/>
              <a:gd name="connsiteX34" fmla="*/ 8732 w 1860550"/>
              <a:gd name="connsiteY34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28688 w 1860550"/>
              <a:gd name="connsiteY18" fmla="*/ 809620 h 1411288"/>
              <a:gd name="connsiteX19" fmla="*/ 970757 w 1860550"/>
              <a:gd name="connsiteY19" fmla="*/ 1289050 h 1411288"/>
              <a:gd name="connsiteX20" fmla="*/ 976313 w 1860550"/>
              <a:gd name="connsiteY20" fmla="*/ 676270 h 1411288"/>
              <a:gd name="connsiteX21" fmla="*/ 1008857 w 1860550"/>
              <a:gd name="connsiteY21" fmla="*/ 493712 h 1411288"/>
              <a:gd name="connsiteX22" fmla="*/ 1042194 w 1860550"/>
              <a:gd name="connsiteY22" fmla="*/ 1279525 h 1411288"/>
              <a:gd name="connsiteX23" fmla="*/ 1232694 w 1860550"/>
              <a:gd name="connsiteY23" fmla="*/ 1284288 h 1411288"/>
              <a:gd name="connsiteX24" fmla="*/ 1337469 w 1860550"/>
              <a:gd name="connsiteY24" fmla="*/ 1227138 h 1411288"/>
              <a:gd name="connsiteX25" fmla="*/ 1442244 w 1860550"/>
              <a:gd name="connsiteY25" fmla="*/ 1279525 h 1411288"/>
              <a:gd name="connsiteX26" fmla="*/ 1542257 w 1860550"/>
              <a:gd name="connsiteY26" fmla="*/ 889000 h 1411288"/>
              <a:gd name="connsiteX27" fmla="*/ 1585119 w 1860550"/>
              <a:gd name="connsiteY27" fmla="*/ 217488 h 1411288"/>
              <a:gd name="connsiteX28" fmla="*/ 1656557 w 1860550"/>
              <a:gd name="connsiteY28" fmla="*/ 169863 h 1411288"/>
              <a:gd name="connsiteX29" fmla="*/ 1718469 w 1860550"/>
              <a:gd name="connsiteY29" fmla="*/ 231775 h 1411288"/>
              <a:gd name="connsiteX30" fmla="*/ 1732757 w 1860550"/>
              <a:gd name="connsiteY30" fmla="*/ 765175 h 1411288"/>
              <a:gd name="connsiteX31" fmla="*/ 1775619 w 1860550"/>
              <a:gd name="connsiteY31" fmla="*/ 1217613 h 1411288"/>
              <a:gd name="connsiteX32" fmla="*/ 1794669 w 1860550"/>
              <a:gd name="connsiteY32" fmla="*/ 1250950 h 1411288"/>
              <a:gd name="connsiteX33" fmla="*/ 1794669 w 1860550"/>
              <a:gd name="connsiteY33" fmla="*/ 1312863 h 1411288"/>
              <a:gd name="connsiteX34" fmla="*/ 1399382 w 1860550"/>
              <a:gd name="connsiteY34" fmla="*/ 1312863 h 1411288"/>
              <a:gd name="connsiteX35" fmla="*/ 8732 w 1860550"/>
              <a:gd name="connsiteY35" fmla="*/ 1322388 h 1411288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232694 w 1860550"/>
              <a:gd name="connsiteY23" fmla="*/ 1284288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619250 w 1860550"/>
              <a:gd name="connsiteY27" fmla="*/ 1185859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008857 w 1860550"/>
              <a:gd name="connsiteY22" fmla="*/ 493712 h 1376363"/>
              <a:gd name="connsiteX23" fmla="*/ 1251744 w 1860550"/>
              <a:gd name="connsiteY23" fmla="*/ 741362 h 1376363"/>
              <a:gd name="connsiteX24" fmla="*/ 1313657 w 1860550"/>
              <a:gd name="connsiteY24" fmla="*/ 1022351 h 1376363"/>
              <a:gd name="connsiteX25" fmla="*/ 1337469 w 1860550"/>
              <a:gd name="connsiteY25" fmla="*/ 1227138 h 1376363"/>
              <a:gd name="connsiteX26" fmla="*/ 1442244 w 1860550"/>
              <a:gd name="connsiteY26" fmla="*/ 1279525 h 1376363"/>
              <a:gd name="connsiteX27" fmla="*/ 1619250 w 1860550"/>
              <a:gd name="connsiteY27" fmla="*/ 1185859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1251744 w 1860550"/>
              <a:gd name="connsiteY21" fmla="*/ 741362 h 1376363"/>
              <a:gd name="connsiteX22" fmla="*/ 1313657 w 1860550"/>
              <a:gd name="connsiteY22" fmla="*/ 1022351 h 1376363"/>
              <a:gd name="connsiteX23" fmla="*/ 1337469 w 1860550"/>
              <a:gd name="connsiteY23" fmla="*/ 1227138 h 1376363"/>
              <a:gd name="connsiteX24" fmla="*/ 1442244 w 1860550"/>
              <a:gd name="connsiteY24" fmla="*/ 1279525 h 1376363"/>
              <a:gd name="connsiteX25" fmla="*/ 1619250 w 1860550"/>
              <a:gd name="connsiteY25" fmla="*/ 1185859 h 1376363"/>
              <a:gd name="connsiteX26" fmla="*/ 1656557 w 1860550"/>
              <a:gd name="connsiteY26" fmla="*/ 169863 h 1376363"/>
              <a:gd name="connsiteX27" fmla="*/ 1718469 w 1860550"/>
              <a:gd name="connsiteY27" fmla="*/ 231775 h 1376363"/>
              <a:gd name="connsiteX28" fmla="*/ 1732757 w 1860550"/>
              <a:gd name="connsiteY28" fmla="*/ 765175 h 1376363"/>
              <a:gd name="connsiteX29" fmla="*/ 1775619 w 1860550"/>
              <a:gd name="connsiteY29" fmla="*/ 1217613 h 1376363"/>
              <a:gd name="connsiteX30" fmla="*/ 1794669 w 1860550"/>
              <a:gd name="connsiteY30" fmla="*/ 1250950 h 1376363"/>
              <a:gd name="connsiteX31" fmla="*/ 1794669 w 1860550"/>
              <a:gd name="connsiteY31" fmla="*/ 1312863 h 1376363"/>
              <a:gd name="connsiteX32" fmla="*/ 1399382 w 1860550"/>
              <a:gd name="connsiteY32" fmla="*/ 1312863 h 1376363"/>
              <a:gd name="connsiteX33" fmla="*/ 8732 w 1860550"/>
              <a:gd name="connsiteY33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1251744 w 1860550"/>
              <a:gd name="connsiteY20" fmla="*/ 741362 h 1376363"/>
              <a:gd name="connsiteX21" fmla="*/ 1313657 w 1860550"/>
              <a:gd name="connsiteY21" fmla="*/ 1022351 h 1376363"/>
              <a:gd name="connsiteX22" fmla="*/ 1337469 w 1860550"/>
              <a:gd name="connsiteY22" fmla="*/ 1227138 h 1376363"/>
              <a:gd name="connsiteX23" fmla="*/ 1442244 w 1860550"/>
              <a:gd name="connsiteY23" fmla="*/ 1279525 h 1376363"/>
              <a:gd name="connsiteX24" fmla="*/ 1619250 w 1860550"/>
              <a:gd name="connsiteY24" fmla="*/ 1185859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70757 w 1860550"/>
              <a:gd name="connsiteY18" fmla="*/ 1289050 h 1376363"/>
              <a:gd name="connsiteX19" fmla="*/ 1251744 w 1860550"/>
              <a:gd name="connsiteY19" fmla="*/ 741362 h 1376363"/>
              <a:gd name="connsiteX20" fmla="*/ 1313657 w 1860550"/>
              <a:gd name="connsiteY20" fmla="*/ 1022351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619250 w 1860550"/>
              <a:gd name="connsiteY23" fmla="*/ 1185859 h 1376363"/>
              <a:gd name="connsiteX24" fmla="*/ 1656557 w 1860550"/>
              <a:gd name="connsiteY24" fmla="*/ 169863 h 1376363"/>
              <a:gd name="connsiteX25" fmla="*/ 1718469 w 1860550"/>
              <a:gd name="connsiteY25" fmla="*/ 231775 h 1376363"/>
              <a:gd name="connsiteX26" fmla="*/ 1732757 w 1860550"/>
              <a:gd name="connsiteY26" fmla="*/ 765175 h 1376363"/>
              <a:gd name="connsiteX27" fmla="*/ 1775619 w 1860550"/>
              <a:gd name="connsiteY27" fmla="*/ 1217613 h 1376363"/>
              <a:gd name="connsiteX28" fmla="*/ 1794669 w 1860550"/>
              <a:gd name="connsiteY28" fmla="*/ 1250950 h 1376363"/>
              <a:gd name="connsiteX29" fmla="*/ 1794669 w 1860550"/>
              <a:gd name="connsiteY29" fmla="*/ 1312863 h 1376363"/>
              <a:gd name="connsiteX30" fmla="*/ 1399382 w 1860550"/>
              <a:gd name="connsiteY30" fmla="*/ 1312863 h 1376363"/>
              <a:gd name="connsiteX31" fmla="*/ 8732 w 1860550"/>
              <a:gd name="connsiteY31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1251744 w 1860550"/>
              <a:gd name="connsiteY18" fmla="*/ 741362 h 1376363"/>
              <a:gd name="connsiteX19" fmla="*/ 1313657 w 1860550"/>
              <a:gd name="connsiteY19" fmla="*/ 1022351 h 1376363"/>
              <a:gd name="connsiteX20" fmla="*/ 1337469 w 1860550"/>
              <a:gd name="connsiteY20" fmla="*/ 1227138 h 1376363"/>
              <a:gd name="connsiteX21" fmla="*/ 1442244 w 1860550"/>
              <a:gd name="connsiteY21" fmla="*/ 1279525 h 1376363"/>
              <a:gd name="connsiteX22" fmla="*/ 1619250 w 1860550"/>
              <a:gd name="connsiteY22" fmla="*/ 1185859 h 1376363"/>
              <a:gd name="connsiteX23" fmla="*/ 1656557 w 1860550"/>
              <a:gd name="connsiteY23" fmla="*/ 169863 h 1376363"/>
              <a:gd name="connsiteX24" fmla="*/ 1718469 w 1860550"/>
              <a:gd name="connsiteY24" fmla="*/ 231775 h 1376363"/>
              <a:gd name="connsiteX25" fmla="*/ 1732757 w 1860550"/>
              <a:gd name="connsiteY25" fmla="*/ 765175 h 1376363"/>
              <a:gd name="connsiteX26" fmla="*/ 1775619 w 1860550"/>
              <a:gd name="connsiteY26" fmla="*/ 1217613 h 1376363"/>
              <a:gd name="connsiteX27" fmla="*/ 1794669 w 1860550"/>
              <a:gd name="connsiteY27" fmla="*/ 1250950 h 1376363"/>
              <a:gd name="connsiteX28" fmla="*/ 1794669 w 1860550"/>
              <a:gd name="connsiteY28" fmla="*/ 1312863 h 1376363"/>
              <a:gd name="connsiteX29" fmla="*/ 1399382 w 1860550"/>
              <a:gd name="connsiteY29" fmla="*/ 1312863 h 1376363"/>
              <a:gd name="connsiteX30" fmla="*/ 8732 w 1860550"/>
              <a:gd name="connsiteY30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1061244 w 1860550"/>
              <a:gd name="connsiteY16" fmla="*/ 217488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879475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893763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60550" h="137080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33351"/>
                  <a:pt x="89694" y="274638"/>
                </a:cubicBezTo>
                <a:cubicBezTo>
                  <a:pt x="115094" y="415925"/>
                  <a:pt x="139700" y="854869"/>
                  <a:pt x="165894" y="1022350"/>
                </a:cubicBezTo>
                <a:cubicBezTo>
                  <a:pt x="192088" y="1189831"/>
                  <a:pt x="223045" y="1250950"/>
                  <a:pt x="246857" y="1279525"/>
                </a:cubicBezTo>
                <a:cubicBezTo>
                  <a:pt x="270669" y="1308100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1201" y="315913"/>
                  <a:pt x="732632" y="431800"/>
                </a:cubicBezTo>
                <a:cubicBezTo>
                  <a:pt x="754063" y="547688"/>
                  <a:pt x="773113" y="1048544"/>
                  <a:pt x="827882" y="1012825"/>
                </a:cubicBezTo>
                <a:cubicBezTo>
                  <a:pt x="882651" y="977106"/>
                  <a:pt x="990600" y="300832"/>
                  <a:pt x="1061244" y="217488"/>
                </a:cubicBezTo>
                <a:cubicBezTo>
                  <a:pt x="1131888" y="134144"/>
                  <a:pt x="1209675" y="400050"/>
                  <a:pt x="1251744" y="512762"/>
                </a:cubicBezTo>
                <a:cubicBezTo>
                  <a:pt x="1293813" y="625474"/>
                  <a:pt x="1299370" y="790576"/>
                  <a:pt x="1313657" y="893763"/>
                </a:cubicBezTo>
                <a:cubicBezTo>
                  <a:pt x="1327944" y="996950"/>
                  <a:pt x="1316038" y="1067594"/>
                  <a:pt x="1337469" y="1131888"/>
                </a:cubicBezTo>
                <a:cubicBezTo>
                  <a:pt x="1358900" y="1196182"/>
                  <a:pt x="1395281" y="1270530"/>
                  <a:pt x="1442244" y="1279525"/>
                </a:cubicBezTo>
                <a:cubicBezTo>
                  <a:pt x="1489207" y="1288520"/>
                  <a:pt x="1583531" y="1370803"/>
                  <a:pt x="1619250" y="1185859"/>
                </a:cubicBezTo>
                <a:cubicBezTo>
                  <a:pt x="1654969" y="1000915"/>
                  <a:pt x="1640021" y="328877"/>
                  <a:pt x="1656557" y="169863"/>
                </a:cubicBezTo>
                <a:cubicBezTo>
                  <a:pt x="1673093" y="10849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252159" y="4369232"/>
            <a:ext cx="1860550" cy="137636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60550" h="137636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57163"/>
                  <a:pt x="89694" y="274638"/>
                </a:cubicBezTo>
                <a:cubicBezTo>
                  <a:pt x="115094" y="392113"/>
                  <a:pt x="139700" y="711994"/>
                  <a:pt x="165894" y="879475"/>
                </a:cubicBezTo>
                <a:cubicBezTo>
                  <a:pt x="192088" y="1046956"/>
                  <a:pt x="223045" y="1227138"/>
                  <a:pt x="246857" y="1279525"/>
                </a:cubicBezTo>
                <a:cubicBezTo>
                  <a:pt x="270669" y="1331912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5963" y="271462"/>
                  <a:pt x="732632" y="431800"/>
                </a:cubicBezTo>
                <a:cubicBezTo>
                  <a:pt x="749301" y="592138"/>
                  <a:pt x="783432" y="1182688"/>
                  <a:pt x="799307" y="1279525"/>
                </a:cubicBezTo>
                <a:cubicBezTo>
                  <a:pt x="815182" y="1376363"/>
                  <a:pt x="819151" y="1017587"/>
                  <a:pt x="827882" y="1012825"/>
                </a:cubicBezTo>
                <a:cubicBezTo>
                  <a:pt x="836613" y="1008063"/>
                  <a:pt x="827882" y="1204913"/>
                  <a:pt x="851694" y="1250950"/>
                </a:cubicBezTo>
                <a:cubicBezTo>
                  <a:pt x="875507" y="1296988"/>
                  <a:pt x="944563" y="1292225"/>
                  <a:pt x="970757" y="1289050"/>
                </a:cubicBezTo>
                <a:cubicBezTo>
                  <a:pt x="996951" y="1285875"/>
                  <a:pt x="996951" y="1233487"/>
                  <a:pt x="1008857" y="1231900"/>
                </a:cubicBezTo>
                <a:cubicBezTo>
                  <a:pt x="1020763" y="1230313"/>
                  <a:pt x="1004888" y="1270794"/>
                  <a:pt x="1042194" y="1279525"/>
                </a:cubicBezTo>
                <a:cubicBezTo>
                  <a:pt x="1079500" y="1288256"/>
                  <a:pt x="1183482" y="1293019"/>
                  <a:pt x="1232694" y="1284288"/>
                </a:cubicBezTo>
                <a:cubicBezTo>
                  <a:pt x="1281906" y="1275557"/>
                  <a:pt x="1302544" y="1227932"/>
                  <a:pt x="1337469" y="1227138"/>
                </a:cubicBezTo>
                <a:cubicBezTo>
                  <a:pt x="1372394" y="1226344"/>
                  <a:pt x="1408113" y="1335881"/>
                  <a:pt x="1442244" y="1279525"/>
                </a:cubicBezTo>
                <a:cubicBezTo>
                  <a:pt x="1476375" y="1223169"/>
                  <a:pt x="1518444" y="1066006"/>
                  <a:pt x="1542257" y="889000"/>
                </a:cubicBezTo>
                <a:cubicBezTo>
                  <a:pt x="1566070" y="711994"/>
                  <a:pt x="1566069" y="337344"/>
                  <a:pt x="1585119" y="217488"/>
                </a:cubicBezTo>
                <a:cubicBezTo>
                  <a:pt x="1604169" y="97632"/>
                  <a:pt x="1634332" y="167482"/>
                  <a:pt x="1656557" y="169863"/>
                </a:cubicBezTo>
                <a:cubicBezTo>
                  <a:pt x="1678782" y="172244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7"/>
          <p:cNvGrpSpPr/>
          <p:nvPr/>
        </p:nvGrpSpPr>
        <p:grpSpPr>
          <a:xfrm>
            <a:off x="3276600" y="3352800"/>
            <a:ext cx="3207328" cy="609600"/>
            <a:chOff x="5715000" y="990600"/>
            <a:chExt cx="2272145" cy="833582"/>
          </a:xfrm>
        </p:grpSpPr>
        <p:sp>
          <p:nvSpPr>
            <p:cNvPr id="36" name="Freeform 35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9" name="Picture 38" descr="cellpho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3657600"/>
            <a:ext cx="685800" cy="1038030"/>
          </a:xfrm>
          <a:prstGeom prst="rect">
            <a:avLst/>
          </a:prstGeom>
        </p:spPr>
      </p:pic>
      <p:pic>
        <p:nvPicPr>
          <p:cNvPr id="40" name="Picture 39" descr="lapto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3200400"/>
            <a:ext cx="856008" cy="990600"/>
          </a:xfrm>
          <a:prstGeom prst="rect">
            <a:avLst/>
          </a:prstGeom>
        </p:spPr>
      </p:pic>
      <p:cxnSp>
        <p:nvCxnSpPr>
          <p:cNvPr id="41" name="Straight Connector 40"/>
          <p:cNvCxnSpPr/>
          <p:nvPr/>
        </p:nvCxnSpPr>
        <p:spPr>
          <a:xfrm rot="5400000">
            <a:off x="1527464" y="4977246"/>
            <a:ext cx="14478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51364" y="5701146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 rot="10800000">
            <a:off x="1717964" y="4250163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Signal Strength</a:t>
            </a:r>
          </a:p>
        </p:txBody>
      </p:sp>
      <p:sp>
        <p:nvSpPr>
          <p:cNvPr id="44" name="TextBox 43"/>
          <p:cNvSpPr txBox="1"/>
          <p:nvPr/>
        </p:nvSpPr>
        <p:spPr>
          <a:xfrm rot="16200000">
            <a:off x="2930299" y="53987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5676900" y="5224166"/>
            <a:ext cx="1447800" cy="1588"/>
          </a:xfrm>
          <a:prstGeom prst="line">
            <a:avLst/>
          </a:prstGeom>
          <a:ln w="28575">
            <a:solidFill>
              <a:schemeClr val="tx2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400800" y="5943600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16200000">
            <a:off x="7079735" y="564566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Frequency</a:t>
            </a:r>
          </a:p>
        </p:txBody>
      </p:sp>
      <p:grpSp>
        <p:nvGrpSpPr>
          <p:cNvPr id="48" name="Group 108"/>
          <p:cNvGrpSpPr/>
          <p:nvPr/>
        </p:nvGrpSpPr>
        <p:grpSpPr>
          <a:xfrm>
            <a:off x="2515394" y="4648200"/>
            <a:ext cx="153194" cy="152400"/>
            <a:chOff x="2515394" y="4648200"/>
            <a:chExt cx="153194" cy="152400"/>
          </a:xfrm>
        </p:grpSpPr>
        <p:cxnSp>
          <p:nvCxnSpPr>
            <p:cNvPr id="49" name="Straight Connector 48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81"/>
          <p:cNvGrpSpPr/>
          <p:nvPr/>
        </p:nvGrpSpPr>
        <p:grpSpPr>
          <a:xfrm rot="16200000">
            <a:off x="2247900" y="5143500"/>
            <a:ext cx="685800" cy="152400"/>
            <a:chOff x="5715000" y="990600"/>
            <a:chExt cx="2272145" cy="833582"/>
          </a:xfrm>
        </p:grpSpPr>
        <p:sp>
          <p:nvSpPr>
            <p:cNvPr id="53" name="Freeform 52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86"/>
          <p:cNvGrpSpPr/>
          <p:nvPr/>
        </p:nvGrpSpPr>
        <p:grpSpPr>
          <a:xfrm rot="16200000">
            <a:off x="6439694" y="5371306"/>
            <a:ext cx="685800" cy="152400"/>
            <a:chOff x="5715000" y="990600"/>
            <a:chExt cx="2272145" cy="833582"/>
          </a:xfrm>
        </p:grpSpPr>
        <p:sp>
          <p:nvSpPr>
            <p:cNvPr id="57" name="Freeform 56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109"/>
          <p:cNvGrpSpPr/>
          <p:nvPr/>
        </p:nvGrpSpPr>
        <p:grpSpPr>
          <a:xfrm>
            <a:off x="6705600" y="4801394"/>
            <a:ext cx="153194" cy="152400"/>
            <a:chOff x="6705600" y="4801394"/>
            <a:chExt cx="153194" cy="152400"/>
          </a:xfrm>
        </p:grpSpPr>
        <p:cxnSp>
          <p:nvCxnSpPr>
            <p:cNvPr id="61" name="Straight Connector 60"/>
            <p:cNvCxnSpPr/>
            <p:nvPr/>
          </p:nvCxnSpPr>
          <p:spPr>
            <a:xfrm rot="5400000">
              <a:off x="6630194" y="4876800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7056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7818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110"/>
          <p:cNvGrpSpPr/>
          <p:nvPr/>
        </p:nvGrpSpPr>
        <p:grpSpPr>
          <a:xfrm>
            <a:off x="6477000" y="3352800"/>
            <a:ext cx="152400" cy="686594"/>
            <a:chOff x="6477000" y="3352800"/>
            <a:chExt cx="152400" cy="686594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6477794" y="4037012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6210300" y="3695700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6477000" y="3352800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111"/>
          <p:cNvGrpSpPr/>
          <p:nvPr/>
        </p:nvGrpSpPr>
        <p:grpSpPr>
          <a:xfrm>
            <a:off x="3124994" y="3352006"/>
            <a:ext cx="152400" cy="686594"/>
            <a:chOff x="3124994" y="3352006"/>
            <a:chExt cx="152400" cy="686594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3125788" y="4036218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2858294" y="3694906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24994" y="3352006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 rot="10800000">
            <a:off x="5851521" y="4501037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Signal Strength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Future Work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278986"/>
            <a:ext cx="7498080" cy="5009271"/>
          </a:xfrm>
        </p:spPr>
        <p:txBody>
          <a:bodyPr>
            <a:normAutofit fontScale="92500"/>
          </a:bodyPr>
          <a:lstStyle/>
          <a:p>
            <a:r>
              <a:rPr lang="en-US" dirty="0">
                <a:cs typeface="Arial" pitchFamily="34" charset="0"/>
              </a:rPr>
              <a:t>Summary: </a:t>
            </a:r>
          </a:p>
          <a:p>
            <a:pPr lvl="1"/>
            <a:r>
              <a:rPr lang="en-US" dirty="0">
                <a:cs typeface="Arial" pitchFamily="34" charset="0"/>
              </a:rPr>
              <a:t>Spectrum Allocation Problem for Cognitive Radio Networks</a:t>
            </a:r>
          </a:p>
          <a:p>
            <a:pPr lvl="1"/>
            <a:r>
              <a:rPr lang="en-US" dirty="0">
                <a:cs typeface="Arial" pitchFamily="34" charset="0"/>
              </a:rPr>
              <a:t>Radically different from existing work for fixed channelization</a:t>
            </a:r>
          </a:p>
          <a:p>
            <a:pPr lvl="1"/>
            <a:r>
              <a:rPr lang="en-US" dirty="0">
                <a:cs typeface="Arial" pitchFamily="34" charset="0"/>
              </a:rPr>
              <a:t>B-SMART </a:t>
            </a:r>
            <a:r>
              <a:rPr lang="en-US" dirty="0">
                <a:cs typeface="Arial" pitchFamily="34" charset="0"/>
                <a:sym typeface="Wingdings" pitchFamily="2" charset="2"/>
              </a:rPr>
              <a:t> efficient, distributed protocol for sharing white spaces</a:t>
            </a:r>
          </a:p>
          <a:p>
            <a:endParaRPr lang="en-US" dirty="0">
              <a:cs typeface="Arial" pitchFamily="34" charset="0"/>
              <a:sym typeface="Wingdings" pitchFamily="2" charset="2"/>
            </a:endParaRPr>
          </a:p>
          <a:p>
            <a:r>
              <a:rPr lang="en-US" dirty="0">
                <a:cs typeface="Arial" pitchFamily="34" charset="0"/>
                <a:sym typeface="Wingdings" pitchFamily="2" charset="2"/>
              </a:rPr>
              <a:t>Future Work / Open Problems</a:t>
            </a:r>
          </a:p>
          <a:p>
            <a:pPr lvl="1"/>
            <a:r>
              <a:rPr lang="en-US" dirty="0">
                <a:cs typeface="Arial" pitchFamily="34" charset="0"/>
                <a:sym typeface="Wingdings" pitchFamily="2" charset="2"/>
              </a:rPr>
              <a:t>Integrate B-SMART into KNOWS </a:t>
            </a:r>
          </a:p>
          <a:p>
            <a:pPr lvl="1"/>
            <a:r>
              <a:rPr lang="en-US" dirty="0">
                <a:cs typeface="Arial" pitchFamily="34" charset="0"/>
                <a:sym typeface="Wingdings" pitchFamily="2" charset="2"/>
              </a:rPr>
              <a:t>Address control channel vulnerability </a:t>
            </a:r>
          </a:p>
          <a:p>
            <a:pPr lvl="1"/>
            <a:r>
              <a:rPr lang="en-US" dirty="0">
                <a:cs typeface="Arial" pitchFamily="34" charset="0"/>
                <a:sym typeface="Wingdings" pitchFamily="2" charset="2"/>
              </a:rPr>
              <a:t>Integrate </a:t>
            </a:r>
            <a:r>
              <a:rPr lang="en-US" dirty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signal propagation properties </a:t>
            </a:r>
            <a:r>
              <a:rPr lang="en-US" dirty="0">
                <a:cs typeface="Arial" pitchFamily="34" charset="0"/>
                <a:sym typeface="Wingdings" pitchFamily="2" charset="2"/>
              </a:rPr>
              <a:t>of different bands </a:t>
            </a:r>
          </a:p>
          <a:p>
            <a:pPr lvl="1"/>
            <a:endParaRPr lang="en-US" dirty="0">
              <a:cs typeface="Arial" pitchFamily="34" charset="0"/>
              <a:sym typeface="Wingdings" pitchFamily="2" charset="2"/>
            </a:endParaRPr>
          </a:p>
          <a:p>
            <a:pPr lvl="1"/>
            <a:r>
              <a:rPr lang="en-US" dirty="0">
                <a:cs typeface="Arial" pitchFamily="34" charset="0"/>
                <a:sym typeface="Wingdings" pitchFamily="2" charset="2"/>
              </a:rPr>
              <a:t>Better approximation algorithms</a:t>
            </a:r>
          </a:p>
          <a:p>
            <a:pPr lvl="1"/>
            <a:r>
              <a:rPr lang="en-US" dirty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Other optimization problems </a:t>
            </a:r>
            <a:r>
              <a:rPr lang="en-US" dirty="0">
                <a:cs typeface="Arial" pitchFamily="34" charset="0"/>
                <a:sym typeface="Wingdings" pitchFamily="2" charset="2"/>
              </a:rPr>
              <a:t>with variable channel-width</a:t>
            </a:r>
          </a:p>
          <a:p>
            <a:pPr lvl="1">
              <a:buNone/>
            </a:pPr>
            <a:r>
              <a:rPr lang="en-US" dirty="0">
                <a:cs typeface="Arial" pitchFamily="34" charset="0"/>
                <a:sym typeface="Wingdings" pitchFamily="2" charset="2"/>
              </a:rPr>
              <a:t>	 wide open - with plenty of important, open problems!</a:t>
            </a:r>
          </a:p>
        </p:txBody>
      </p:sp>
      <p:pic>
        <p:nvPicPr>
          <p:cNvPr id="6" name="Picture 9" descr="j02406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17387"/>
            <a:ext cx="1151890" cy="105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7" descr="j02407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970585"/>
            <a:ext cx="838200" cy="1248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 rot="16200000">
            <a:off x="66935" y="5451120"/>
            <a:ext cx="1242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Theory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56213" y="3955255"/>
            <a:ext cx="1374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Practice</a:t>
            </a:r>
          </a:p>
        </p:txBody>
      </p:sp>
      <p:pic>
        <p:nvPicPr>
          <p:cNvPr id="11" name="Picture 41" descr="think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81535" y="5018649"/>
            <a:ext cx="676275" cy="952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046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33CC"/>
                </a:solidFill>
              </a:rP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/>
              <a:t>Hidden terminal problem in TV bands</a:t>
            </a:r>
          </a:p>
          <a:p>
            <a:r>
              <a:rPr lang="en-US" dirty="0"/>
              <a:t>Maximize use of available spectrum</a:t>
            </a:r>
          </a:p>
          <a:p>
            <a:r>
              <a:rPr lang="en-US" dirty="0"/>
              <a:t>Coordinate spectrum availability among nodes</a:t>
            </a:r>
          </a:p>
          <a:p>
            <a:r>
              <a:rPr lang="en-US" dirty="0"/>
              <a:t>MAC to maximize spectrum utilization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Physical layer optimizations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Policy to minimize interference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Etiquettes for spectrum sharing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Approach: KNOWS</a:t>
            </a:r>
            <a:endParaRPr lang="en-US" sz="1600" dirty="0">
              <a:solidFill>
                <a:srgbClr val="0033CC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143000"/>
            <a:ext cx="4953000" cy="5143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648200" y="0"/>
            <a:ext cx="44958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DySpan 2007, LANMAN 2007, MobiHoc 2007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5257800" y="5180011"/>
            <a:ext cx="1066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324600" y="4724400"/>
            <a:ext cx="26670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Reduces hidden terminal, fragmentation [LANMAN’07]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3200400" y="4037011"/>
            <a:ext cx="31242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324600" y="3581400"/>
            <a:ext cx="26670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Coordinate spectrum availability [DySpan’07]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5181600" y="2895600"/>
            <a:ext cx="1143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6324600" y="2409216"/>
            <a:ext cx="26670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Maximize Spectrum Utilization [MobiHoc’07]</a:t>
            </a:r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rot="10800000" flipV="1">
            <a:off x="4876800" y="2904516"/>
            <a:ext cx="1447800" cy="9054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3|0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15.1|14.9|12.2|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7|11.9|26.3|8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|30.9|14.9|26.9|5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|1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0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7|23.8|13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8|7|10.9|11.8|5.3|7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9.3|10.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7|2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4|0.3|0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9|1.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[&#10;C(B) = \Delta f \cdot \mathcal{A}(f,\Delta f) \cdot \Delta t \cdot \mathcal{B}(\Delta t)&#10;\]&#10;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51"/>
  <p:tag name="PICTUREFILESIZE" val="708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[&#10;C(B) = \alpha \Delta f ( \Delta t - \beta )&#10;\]&#10;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95"/>
  <p:tag name="PICTUREFILESIZE" val="465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[&#10;O\left(\frac{\chi}{\chi-k} \cdot\Psi\right)&#10;\]&#10;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4"/>
  <p:tag name="PICTUREFILESIZE" val="40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3|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58.8|8|11.3|85.6|37.1|48|10.1|17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|6.2|21.8|14|8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2.4|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9|9.7|9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4DEF633D6CAE4DB66E40DF2607611B" ma:contentTypeVersion="0" ma:contentTypeDescription="Create a new document." ma:contentTypeScope="" ma:versionID="c0abbe3af72f338e45b7d33ad3c77c1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883688-E0CE-4906-8529-253105252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62175F4-DD0F-430E-AC54-5F65F51BECC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D04AE7-50EF-4990-9559-B15CAE097A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5126</TotalTime>
  <Words>3095</Words>
  <Application>Microsoft Office PowerPoint</Application>
  <PresentationFormat>On-screen Show (4:3)</PresentationFormat>
  <Paragraphs>930</Paragraphs>
  <Slides>70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87" baseType="lpstr">
      <vt:lpstr>宋体</vt:lpstr>
      <vt:lpstr>宋体</vt:lpstr>
      <vt:lpstr>Arial</vt:lpstr>
      <vt:lpstr>Calibri</vt:lpstr>
      <vt:lpstr>cmmi10</vt:lpstr>
      <vt:lpstr>cmsy10</vt:lpstr>
      <vt:lpstr>Corbel</vt:lpstr>
      <vt:lpstr>Gill Sans MT</vt:lpstr>
      <vt:lpstr>华文中宋</vt:lpstr>
      <vt:lpstr>Symbol</vt:lpstr>
      <vt:lpstr>Times New Roman</vt:lpstr>
      <vt:lpstr>Verdana</vt:lpstr>
      <vt:lpstr>Wingdings</vt:lpstr>
      <vt:lpstr>Wingdings 2</vt:lpstr>
      <vt:lpstr>Office Theme</vt:lpstr>
      <vt:lpstr>Solstice</vt:lpstr>
      <vt:lpstr>Visio</vt:lpstr>
      <vt:lpstr>Wireless Networking in the TV Bands</vt:lpstr>
      <vt:lpstr>Motivation</vt:lpstr>
      <vt:lpstr>Motivation</vt:lpstr>
      <vt:lpstr>Cognitive (Smart) Radios</vt:lpstr>
      <vt:lpstr>Challenges</vt:lpstr>
      <vt:lpstr>Challenges</vt:lpstr>
      <vt:lpstr>Challenges</vt:lpstr>
      <vt:lpstr>Challenges</vt:lpstr>
      <vt:lpstr>Our Approach: KNOWS</vt:lpstr>
      <vt:lpstr>Outline</vt:lpstr>
      <vt:lpstr>Hardware Design</vt:lpstr>
      <vt:lpstr>Operating in TV Bands</vt:lpstr>
      <vt:lpstr>KNOWS: Salient Features</vt:lpstr>
      <vt:lpstr>KNOWS: Salient Features</vt:lpstr>
      <vt:lpstr>Changing Channel Widths</vt:lpstr>
      <vt:lpstr>Changing Channel Widths</vt:lpstr>
      <vt:lpstr>Adaptive Channel-Width</vt:lpstr>
      <vt:lpstr>Outline</vt:lpstr>
      <vt:lpstr>MAC Layer Challenges</vt:lpstr>
      <vt:lpstr>Allocating Time-Spectrum Blocks</vt:lpstr>
      <vt:lpstr>Context and Related Work</vt:lpstr>
      <vt:lpstr>CMAC Overview</vt:lpstr>
      <vt:lpstr>CMAC Overview</vt:lpstr>
      <vt:lpstr>Network Allocation Matrix (NAM)</vt:lpstr>
      <vt:lpstr>Network Allocation Matrix (NAM)</vt:lpstr>
      <vt:lpstr>B-SMART</vt:lpstr>
      <vt:lpstr>B-SMART</vt:lpstr>
      <vt:lpstr>Example</vt:lpstr>
      <vt:lpstr>B-SMART</vt:lpstr>
      <vt:lpstr>Performance Analysis</vt:lpstr>
      <vt:lpstr>Simulation Results - Summary</vt:lpstr>
      <vt:lpstr>KNOWS in Mesh Networks</vt:lpstr>
      <vt:lpstr>Summary</vt:lpstr>
      <vt:lpstr>Future Work &amp; Open Problems</vt:lpstr>
      <vt:lpstr>Questions</vt:lpstr>
      <vt:lpstr>MobiHoc 2007</vt:lpstr>
      <vt:lpstr>Allocating Dynamic  Time-Spectrum Blocks in  Cognitive Radio Networks</vt:lpstr>
      <vt:lpstr>Cognitive Radio Networks</vt:lpstr>
      <vt:lpstr>Cognitive Radios</vt:lpstr>
      <vt:lpstr>KNOWS-System</vt:lpstr>
      <vt:lpstr>KNOWS System</vt:lpstr>
      <vt:lpstr>Adaptive Channel-Width</vt:lpstr>
      <vt:lpstr>Cognitive Radio Networks - Challenges</vt:lpstr>
      <vt:lpstr>Allocating Time-Spectrum Blocks</vt:lpstr>
      <vt:lpstr>Cognitive Radio Networks - Challenges</vt:lpstr>
      <vt:lpstr>Contributions</vt:lpstr>
      <vt:lpstr>Context and Related Work</vt:lpstr>
      <vt:lpstr>Problem Formulation</vt:lpstr>
      <vt:lpstr>Time-Spectrum Block </vt:lpstr>
      <vt:lpstr>Problem Formulation</vt:lpstr>
      <vt:lpstr>Overview</vt:lpstr>
      <vt:lpstr>Illustration – Is it difficult after all? </vt:lpstr>
      <vt:lpstr>Complexity Results</vt:lpstr>
      <vt:lpstr>Centralized Algorithm - Idea</vt:lpstr>
      <vt:lpstr>Centralized Algorithm - Results</vt:lpstr>
      <vt:lpstr>Overview</vt:lpstr>
      <vt:lpstr>KNOWS  Architecture [DySpan 2007]</vt:lpstr>
      <vt:lpstr>CMAC Overview</vt:lpstr>
      <vt:lpstr>CMAC Overview</vt:lpstr>
      <vt:lpstr>Network Allocation Matrix (NAM)</vt:lpstr>
      <vt:lpstr>Network Allocation Matrix (NAM)</vt:lpstr>
      <vt:lpstr>B-SMART</vt:lpstr>
      <vt:lpstr>B-SMART</vt:lpstr>
      <vt:lpstr>Example</vt:lpstr>
      <vt:lpstr>B-SMART</vt:lpstr>
      <vt:lpstr>Questions and Evaluation</vt:lpstr>
      <vt:lpstr>Performance Analysis</vt:lpstr>
      <vt:lpstr>Simulation Results</vt:lpstr>
      <vt:lpstr>Simulation Results - Summary</vt:lpstr>
      <vt:lpstr>Conclusions and Future Work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Wireless Networking in the TV Bands</dc:title>
  <dc:creator>Ranveer Chandra</dc:creator>
  <cp:lastModifiedBy>Clare Scallon (Vega Consulting LLC)</cp:lastModifiedBy>
  <cp:revision>24</cp:revision>
  <dcterms:created xsi:type="dcterms:W3CDTF">2007-11-14T22:06:50Z</dcterms:created>
  <dcterms:modified xsi:type="dcterms:W3CDTF">2016-07-15T19:09:24Z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0x0101001F4DEF633D6CAE4DB66E40DF2607611B</vt:lpwstr>
  </property>
</Properties>
</file>