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0" r:id="rId4"/>
  </p:sldMasterIdLst>
  <p:notesMasterIdLst>
    <p:notesMasterId r:id="rId29"/>
  </p:notesMasterIdLst>
  <p:handoutMasterIdLst>
    <p:handoutMasterId r:id="rId30"/>
  </p:handoutMasterIdLst>
  <p:sldIdLst>
    <p:sldId id="258" r:id="rId5"/>
    <p:sldId id="272" r:id="rId6"/>
    <p:sldId id="260" r:id="rId7"/>
    <p:sldId id="261" r:id="rId8"/>
    <p:sldId id="262" r:id="rId9"/>
    <p:sldId id="263" r:id="rId10"/>
    <p:sldId id="264" r:id="rId11"/>
    <p:sldId id="265" r:id="rId12"/>
    <p:sldId id="266" r:id="rId13"/>
    <p:sldId id="273" r:id="rId14"/>
    <p:sldId id="275" r:id="rId15"/>
    <p:sldId id="276" r:id="rId16"/>
    <p:sldId id="277" r:id="rId17"/>
    <p:sldId id="278" r:id="rId18"/>
    <p:sldId id="281" r:id="rId19"/>
    <p:sldId id="279" r:id="rId20"/>
    <p:sldId id="282" r:id="rId21"/>
    <p:sldId id="280" r:id="rId22"/>
    <p:sldId id="283" r:id="rId23"/>
    <p:sldId id="284" r:id="rId24"/>
    <p:sldId id="267" r:id="rId25"/>
    <p:sldId id="268" r:id="rId26"/>
    <p:sldId id="269" r:id="rId27"/>
    <p:sldId id="274" r:id="rId28"/>
  </p:sldIdLst>
  <p:sldSz cx="9144000" cy="6858000" type="screen4x3"/>
  <p:notesSz cx="6858000" cy="9144000"/>
  <p:defaultTex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46">
          <p15:clr>
            <a:srgbClr val="A4A3A4"/>
          </p15:clr>
        </p15:guide>
        <p15:guide id="2" orient="horz" pos="889">
          <p15:clr>
            <a:srgbClr val="A4A3A4"/>
          </p15:clr>
        </p15:guide>
        <p15:guide id="3" orient="horz" pos="1490">
          <p15:clr>
            <a:srgbClr val="A4A3A4"/>
          </p15:clr>
        </p15:guide>
        <p15:guide id="4" orient="horz">
          <p15:clr>
            <a:srgbClr val="A4A3A4"/>
          </p15:clr>
        </p15:guide>
        <p15:guide id="5" orient="horz" pos="1200">
          <p15:clr>
            <a:srgbClr val="A4A3A4"/>
          </p15:clr>
        </p15:guide>
        <p15:guide id="6" orient="horz" pos="2737">
          <p15:clr>
            <a:srgbClr val="A4A3A4"/>
          </p15:clr>
        </p15:guide>
        <p15:guide id="7" pos="2880">
          <p15:clr>
            <a:srgbClr val="A4A3A4"/>
          </p15:clr>
        </p15:guide>
        <p15:guide id="8" pos="250">
          <p15:clr>
            <a:srgbClr val="A4A3A4"/>
          </p15:clr>
        </p15:guide>
        <p15:guide id="9" pos="455">
          <p15:clr>
            <a:srgbClr val="A4A3A4"/>
          </p15:clr>
        </p15:guide>
        <p15:guide id="10" pos="5520">
          <p15:clr>
            <a:srgbClr val="A4A3A4"/>
          </p15:clr>
        </p15:guide>
        <p15:guide id="11" pos="863">
          <p15:clr>
            <a:srgbClr val="A4A3A4"/>
          </p15:clr>
        </p15:guide>
        <p15:guide id="12" pos="529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CD2D"/>
    <a:srgbClr val="F1C283"/>
    <a:srgbClr val="CE7E5A"/>
    <a:srgbClr val="CF6A3D"/>
    <a:srgbClr val="9C42E6"/>
    <a:srgbClr val="D1943B"/>
    <a:srgbClr val="F8F57B"/>
    <a:srgbClr val="D5B953"/>
    <a:srgbClr val="B87D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639" autoAdjust="0"/>
    <p:restoredTop sz="94660"/>
  </p:normalViewPr>
  <p:slideViewPr>
    <p:cSldViewPr snapToGrid="0">
      <p:cViewPr varScale="1">
        <p:scale>
          <a:sx n="85" d="100"/>
          <a:sy n="85" d="100"/>
        </p:scale>
        <p:origin x="1410" y="90"/>
      </p:cViewPr>
      <p:guideLst>
        <p:guide orient="horz" pos="146"/>
        <p:guide orient="horz" pos="889"/>
        <p:guide orient="horz" pos="1490"/>
        <p:guide orient="horz"/>
        <p:guide orient="horz" pos="1200"/>
        <p:guide orient="horz" pos="2737"/>
        <p:guide pos="2880"/>
        <p:guide pos="250"/>
        <p:guide pos="455"/>
        <p:guide pos="5520"/>
        <p:guide pos="863"/>
        <p:guide pos="5299"/>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howGuides="1">
      <p:cViewPr varScale="1">
        <p:scale>
          <a:sx n="88" d="100"/>
          <a:sy n="88" d="100"/>
        </p:scale>
        <p:origin x="-3179"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C3F5198-D814-4F07-A84F-942E63C84983}" type="datetimeFigureOut">
              <a:rPr lang="en-US" smtClean="0"/>
              <a:pPr/>
              <a:t>7/22/2016</a:t>
            </a:fld>
            <a:endParaRPr lang="en-US"/>
          </a:p>
        </p:txBody>
      </p:sp>
      <p:sp>
        <p:nvSpPr>
          <p:cNvPr id="4" name="Footer Placeholder 3"/>
          <p:cNvSpPr>
            <a:spLocks noGrp="1"/>
          </p:cNvSpPr>
          <p:nvPr>
            <p:ph type="ftr" sz="quarter" idx="2"/>
          </p:nvPr>
        </p:nvSpPr>
        <p:spPr>
          <a:xfrm>
            <a:off x="0" y="8685213"/>
            <a:ext cx="6248400" cy="457200"/>
          </a:xfrm>
          <a:prstGeom prst="rect">
            <a:avLst/>
          </a:prstGeom>
        </p:spPr>
        <p:txBody>
          <a:bodyPr vert="horz" lIns="91440" tIns="45720" rIns="91440" bIns="45720" rtlCol="0" anchor="b"/>
          <a:lstStyle>
            <a:lvl1pPr algn="l">
              <a:defRPr sz="1200"/>
            </a:lvl1p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p:txBody>
      </p:sp>
      <p:sp>
        <p:nvSpPr>
          <p:cNvPr id="5" name="Slide Number Placeholder 4"/>
          <p:cNvSpPr>
            <a:spLocks noGrp="1"/>
          </p:cNvSpPr>
          <p:nvPr>
            <p:ph type="sldNum" sz="quarter" idx="3"/>
          </p:nvPr>
        </p:nvSpPr>
        <p:spPr>
          <a:xfrm>
            <a:off x="6248399" y="8685213"/>
            <a:ext cx="608013" cy="457200"/>
          </a:xfrm>
          <a:prstGeom prst="rect">
            <a:avLst/>
          </a:prstGeom>
        </p:spPr>
        <p:txBody>
          <a:bodyPr vert="horz" lIns="91440" tIns="45720" rIns="91440" bIns="45720" rtlCol="0" anchor="b"/>
          <a:lstStyle>
            <a:lvl1pPr algn="r">
              <a:defRPr sz="1200"/>
            </a:lvl1pPr>
          </a:lstStyle>
          <a:p>
            <a:fld id="{8980CB99-47E3-46F4-AAEB-3919FBEFC014}"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3FBCD4-166E-446F-AF18-7D4A0CF9AEF6}" type="datetimeFigureOut">
              <a:rPr lang="en-US" smtClean="0"/>
              <a:pPr/>
              <a:t>7/22/2016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6172200" cy="457200"/>
          </a:xfrm>
          <a:prstGeom prst="rect">
            <a:avLst/>
          </a:prstGeom>
        </p:spPr>
        <p:txBody>
          <a:bodyPr vert="horz" lIns="91440" tIns="45720" rIns="91440" bIns="45720" rtlCol="0" anchor="b"/>
          <a:lstStyle>
            <a:lvl1pPr algn="l">
              <a:defRPr sz="500">
                <a:latin typeface="Segoe" pitchFamily="34" charset="0"/>
              </a:defRPr>
            </a:lvl1p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p:txBody>
      </p:sp>
      <p:sp>
        <p:nvSpPr>
          <p:cNvPr id="7" name="Slide Number Placeholder 6"/>
          <p:cNvSpPr>
            <a:spLocks noGrp="1"/>
          </p:cNvSpPr>
          <p:nvPr>
            <p:ph type="sldNum" sz="quarter" idx="5"/>
          </p:nvPr>
        </p:nvSpPr>
        <p:spPr>
          <a:xfrm>
            <a:off x="6172199" y="8685213"/>
            <a:ext cx="684213" cy="457200"/>
          </a:xfrm>
          <a:prstGeom prst="rect">
            <a:avLst/>
          </a:prstGeom>
        </p:spPr>
        <p:txBody>
          <a:bodyPr vert="horz" lIns="91440" tIns="45720" rIns="91440" bIns="45720" rtlCol="0" anchor="b"/>
          <a:lstStyle>
            <a:lvl1pPr algn="r">
              <a:defRPr sz="1200"/>
            </a:lvl1pPr>
          </a:lstStyle>
          <a:p>
            <a:fld id="{8B263312-38AA-4E1E-B2B5-0F8F122B24FE}"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363" rtl="0" eaLnBrk="1" latinLnBrk="0" hangingPunct="1">
      <a:lnSpc>
        <a:spcPct val="90000"/>
      </a:lnSpc>
      <a:spcAft>
        <a:spcPts val="333"/>
      </a:spcAft>
      <a:defRPr sz="900" kern="1200">
        <a:solidFill>
          <a:schemeClr val="tx1"/>
        </a:solidFill>
        <a:latin typeface="Segoe" pitchFamily="34" charset="0"/>
        <a:ea typeface="+mn-ea"/>
        <a:cs typeface="+mn-cs"/>
      </a:defRPr>
    </a:lvl1pPr>
    <a:lvl2pPr marL="212981" indent="-105829"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2pPr>
    <a:lvl3pPr marL="328070"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3pPr>
    <a:lvl4pPr marL="482846" indent="-146838"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4pPr>
    <a:lvl5pPr marL="615132"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7/22/2016 2:44 PM</a:t>
            </a:fld>
            <a:endParaRPr lang="en-US"/>
          </a:p>
        </p:txBody>
      </p:sp>
      <p:sp>
        <p:nvSpPr>
          <p:cNvPr id="6" name="Footer Placeholder 5"/>
          <p:cNvSpPr>
            <a:spLocks noGrp="1"/>
          </p:cNvSpPr>
          <p:nvPr>
            <p:ph type="ftr" sz="quarter" idx="12"/>
          </p:nvPr>
        </p:nvSpPr>
        <p:spPr>
          <a:xfrm>
            <a:off x="0" y="8685213"/>
            <a:ext cx="6172200" cy="45720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7/22/2016 2:44 PM</a:t>
            </a:fld>
            <a:endParaRPr lang="en-US"/>
          </a:p>
        </p:txBody>
      </p:sp>
      <p:sp>
        <p:nvSpPr>
          <p:cNvPr id="6" name="Footer Placeholder 5"/>
          <p:cNvSpPr>
            <a:spLocks noGrp="1"/>
          </p:cNvSpPr>
          <p:nvPr>
            <p:ph type="ftr" sz="quarter" idx="12"/>
          </p:nvPr>
        </p:nvSpPr>
        <p:spPr/>
        <p:txBody>
          <a:body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Slide Number Placeholder 6"/>
          <p:cNvSpPr>
            <a:spLocks noGrp="1"/>
          </p:cNvSpPr>
          <p:nvPr>
            <p:ph type="sldNum" sz="quarter" idx="13"/>
          </p:nvPr>
        </p:nvSpPr>
        <p:spPr/>
        <p:txBody>
          <a:bodyPr/>
          <a:lstStyle/>
          <a:p>
            <a:fld id="{EC87E0CF-87F6-4B58-B8B8-DCAB2DAAF3CA}"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6</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r>
              <a:rPr lang="en-US" dirty="0"/>
              <a:t>using </a:t>
            </a:r>
            <a:r>
              <a:rPr lang="en-US" dirty="0" err="1"/>
              <a:t>Microsoft.Contracts</a:t>
            </a:r>
            <a:r>
              <a:rPr lang="en-US" dirty="0"/>
              <a:t>;</a:t>
            </a:r>
          </a:p>
          <a:p>
            <a:endParaRPr lang="en-US" dirty="0"/>
          </a:p>
          <a:p>
            <a:r>
              <a:rPr lang="en-US" dirty="0"/>
              <a:t>public class </a:t>
            </a:r>
            <a:r>
              <a:rPr lang="en-US" dirty="0" err="1"/>
              <a:t>RockBand</a:t>
            </a:r>
            <a:r>
              <a:rPr lang="en-US" dirty="0"/>
              <a:t> {</a:t>
            </a:r>
          </a:p>
          <a:p>
            <a:r>
              <a:rPr lang="en-US" dirty="0"/>
              <a:t>  </a:t>
            </a:r>
            <a:r>
              <a:rPr lang="en-US" dirty="0" err="1"/>
              <a:t>int</a:t>
            </a:r>
            <a:r>
              <a:rPr lang="en-US" dirty="0"/>
              <a:t> songs;</a:t>
            </a:r>
          </a:p>
          <a:p>
            <a:r>
              <a:rPr lang="en-US" dirty="0"/>
              <a:t>  [Rep] Guitar </a:t>
            </a:r>
            <a:r>
              <a:rPr lang="en-US" dirty="0" err="1"/>
              <a:t>gt</a:t>
            </a:r>
            <a:r>
              <a:rPr lang="en-US" dirty="0"/>
              <a:t>;</a:t>
            </a:r>
          </a:p>
          <a:p>
            <a:r>
              <a:rPr lang="en-US" dirty="0"/>
              <a:t>  invariant songs == </a:t>
            </a:r>
            <a:r>
              <a:rPr lang="en-US" dirty="0" err="1"/>
              <a:t>gt.solos</a:t>
            </a:r>
            <a:r>
              <a:rPr lang="en-US" dirty="0"/>
              <a:t>;</a:t>
            </a:r>
          </a:p>
          <a:p>
            <a:endParaRPr lang="en-US" dirty="0"/>
          </a:p>
          <a:p>
            <a:r>
              <a:rPr lang="en-US" dirty="0"/>
              <a:t>  public void Play() {</a:t>
            </a:r>
          </a:p>
          <a:p>
            <a:r>
              <a:rPr lang="en-US" dirty="0"/>
              <a:t>    expose (this) {</a:t>
            </a:r>
          </a:p>
          <a:p>
            <a:r>
              <a:rPr lang="en-US" dirty="0"/>
              <a:t>      </a:t>
            </a:r>
            <a:r>
              <a:rPr lang="en-US" dirty="0" err="1"/>
              <a:t>gt.Strum</a:t>
            </a:r>
            <a:r>
              <a:rPr lang="en-US" dirty="0"/>
              <a:t>();</a:t>
            </a:r>
          </a:p>
          <a:p>
            <a:r>
              <a:rPr lang="en-US" dirty="0"/>
              <a:t>      songs++;</a:t>
            </a:r>
          </a:p>
          <a:p>
            <a:r>
              <a:rPr lang="en-US" dirty="0"/>
              <a:t>    }</a:t>
            </a:r>
          </a:p>
          <a:p>
            <a:r>
              <a:rPr lang="en-US" dirty="0"/>
              <a:t>  }</a:t>
            </a:r>
          </a:p>
          <a:p>
            <a:endParaRPr lang="en-US" dirty="0"/>
          </a:p>
          <a:p>
            <a:r>
              <a:rPr lang="en-US" dirty="0"/>
              <a:t>  public </a:t>
            </a:r>
            <a:r>
              <a:rPr lang="en-US" dirty="0" err="1"/>
              <a:t>RockBand</a:t>
            </a:r>
            <a:r>
              <a:rPr lang="en-US" dirty="0"/>
              <a:t>() {</a:t>
            </a:r>
          </a:p>
          <a:p>
            <a:r>
              <a:rPr lang="en-US" dirty="0"/>
              <a:t>    songs = 0;</a:t>
            </a:r>
          </a:p>
          <a:p>
            <a:r>
              <a:rPr lang="en-US" dirty="0"/>
              <a:t>    </a:t>
            </a:r>
            <a:r>
              <a:rPr lang="en-US" dirty="0" err="1"/>
              <a:t>gt</a:t>
            </a:r>
            <a:r>
              <a:rPr lang="en-US" dirty="0"/>
              <a:t> = new Guitar();</a:t>
            </a:r>
          </a:p>
          <a:p>
            <a:r>
              <a:rPr lang="en-US" dirty="0"/>
              <a:t>  }</a:t>
            </a:r>
          </a:p>
          <a:p>
            <a:r>
              <a:rPr lang="en-US" dirty="0"/>
              <a:t>}</a:t>
            </a:r>
          </a:p>
          <a:p>
            <a:endParaRPr lang="en-US" dirty="0"/>
          </a:p>
          <a:p>
            <a:endParaRPr lang="en-US" dirty="0"/>
          </a:p>
          <a:p>
            <a:r>
              <a:rPr lang="en-US" dirty="0"/>
              <a:t>public class Client {</a:t>
            </a:r>
          </a:p>
          <a:p>
            <a:r>
              <a:rPr lang="en-US" dirty="0"/>
              <a:t>  public void Main() {</a:t>
            </a:r>
          </a:p>
          <a:p>
            <a:r>
              <a:rPr lang="en-US" dirty="0"/>
              <a:t>    </a:t>
            </a:r>
            <a:r>
              <a:rPr lang="en-US" dirty="0" err="1"/>
              <a:t>RockBand</a:t>
            </a:r>
            <a:r>
              <a:rPr lang="en-US" dirty="0"/>
              <a:t> b = new </a:t>
            </a:r>
            <a:r>
              <a:rPr lang="en-US" dirty="0" err="1"/>
              <a:t>RockBand</a:t>
            </a:r>
            <a:r>
              <a:rPr lang="en-US" dirty="0"/>
              <a:t>();</a:t>
            </a:r>
          </a:p>
          <a:p>
            <a:r>
              <a:rPr lang="en-US" dirty="0"/>
              <a:t>    </a:t>
            </a:r>
            <a:r>
              <a:rPr lang="en-US" dirty="0" err="1"/>
              <a:t>b.Play</a:t>
            </a:r>
            <a:r>
              <a:rPr lang="en-US" dirty="0"/>
              <a:t>();</a:t>
            </a:r>
          </a:p>
          <a:p>
            <a:r>
              <a:rPr lang="en-US" dirty="0"/>
              <a:t>    </a:t>
            </a:r>
            <a:r>
              <a:rPr lang="en-US" dirty="0" err="1"/>
              <a:t>b.Play</a:t>
            </a:r>
            <a:r>
              <a:rPr lang="en-US" dirty="0"/>
              <a:t>();</a:t>
            </a:r>
          </a:p>
          <a:p>
            <a:r>
              <a:rPr lang="en-US" dirty="0"/>
              <a:t>  }</a:t>
            </a:r>
          </a:p>
          <a:p>
            <a:r>
              <a:rPr lang="en-US" dirty="0"/>
              <a:t>}</a:t>
            </a:r>
          </a:p>
          <a:p>
            <a:endParaRPr lang="en-US" dirty="0"/>
          </a:p>
          <a:p>
            <a:r>
              <a:rPr lang="en-US" dirty="0"/>
              <a:t>public class Guitar {</a:t>
            </a:r>
          </a:p>
          <a:p>
            <a:r>
              <a:rPr lang="en-US" dirty="0"/>
              <a:t>  public </a:t>
            </a:r>
            <a:r>
              <a:rPr lang="en-US" dirty="0" err="1"/>
              <a:t>int</a:t>
            </a:r>
            <a:r>
              <a:rPr lang="en-US" dirty="0"/>
              <a:t> solos;</a:t>
            </a:r>
          </a:p>
          <a:p>
            <a:r>
              <a:rPr lang="en-US" dirty="0"/>
              <a:t>  public Guitar()</a:t>
            </a:r>
          </a:p>
          <a:p>
            <a:r>
              <a:rPr lang="en-US" dirty="0"/>
              <a:t>    ensures solos == 0;</a:t>
            </a:r>
          </a:p>
          <a:p>
            <a:r>
              <a:rPr lang="en-US" dirty="0"/>
              <a:t>  {</a:t>
            </a:r>
          </a:p>
          <a:p>
            <a:r>
              <a:rPr lang="en-US" dirty="0"/>
              <a:t>  }</a:t>
            </a:r>
          </a:p>
          <a:p>
            <a:r>
              <a:rPr lang="en-US" dirty="0"/>
              <a:t>  public void Strum()</a:t>
            </a:r>
          </a:p>
          <a:p>
            <a:r>
              <a:rPr lang="en-US" dirty="0"/>
              <a:t>    modifies solos;</a:t>
            </a:r>
          </a:p>
          <a:p>
            <a:r>
              <a:rPr lang="en-US" dirty="0"/>
              <a:t>    ensures solos == old(solos) + 1;</a:t>
            </a:r>
          </a:p>
          <a:p>
            <a:r>
              <a:rPr lang="en-US" dirty="0"/>
              <a:t>  {</a:t>
            </a:r>
          </a:p>
          <a:p>
            <a:r>
              <a:rPr lang="en-US" dirty="0"/>
              <a:t>    solos++;</a:t>
            </a:r>
          </a:p>
          <a:p>
            <a:r>
              <a:rPr lang="en-US" dirty="0"/>
              <a:t>  }</a:t>
            </a:r>
          </a:p>
          <a:p>
            <a:r>
              <a:rPr lang="en-US" dirty="0"/>
              <a:t>}</a:t>
            </a:r>
          </a:p>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15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25000" lnSpcReduction="20000"/>
          </a:bodyPr>
          <a:lstStyle/>
          <a:p>
            <a:r>
              <a:rPr lang="en-US" dirty="0"/>
              <a:t>class </a:t>
            </a:r>
            <a:r>
              <a:rPr lang="en-US" dirty="0" err="1"/>
              <a:t>RockBand</a:t>
            </a:r>
            <a:r>
              <a:rPr lang="en-US" dirty="0"/>
              <a:t> {</a:t>
            </a:r>
          </a:p>
          <a:p>
            <a:r>
              <a:rPr lang="en-US" dirty="0"/>
              <a:t>  </a:t>
            </a:r>
            <a:r>
              <a:rPr lang="en-US" dirty="0" err="1"/>
              <a:t>var</a:t>
            </a:r>
            <a:r>
              <a:rPr lang="en-US" dirty="0"/>
              <a:t> footprint: set&lt;object&gt;;</a:t>
            </a:r>
          </a:p>
          <a:p>
            <a:r>
              <a:rPr lang="en-US" dirty="0"/>
              <a:t>  </a:t>
            </a:r>
            <a:r>
              <a:rPr lang="en-US" dirty="0" err="1"/>
              <a:t>var</a:t>
            </a:r>
            <a:r>
              <a:rPr lang="en-US" dirty="0"/>
              <a:t> songs: </a:t>
            </a:r>
            <a:r>
              <a:rPr lang="en-US" dirty="0" err="1"/>
              <a:t>int</a:t>
            </a:r>
            <a:r>
              <a:rPr lang="en-US" dirty="0"/>
              <a:t>;</a:t>
            </a:r>
          </a:p>
          <a:p>
            <a:r>
              <a:rPr lang="en-US" dirty="0"/>
              <a:t>  </a:t>
            </a:r>
            <a:r>
              <a:rPr lang="en-US" dirty="0" err="1"/>
              <a:t>var</a:t>
            </a:r>
            <a:r>
              <a:rPr lang="en-US" dirty="0"/>
              <a:t> </a:t>
            </a:r>
            <a:r>
              <a:rPr lang="en-US" dirty="0" err="1"/>
              <a:t>gt</a:t>
            </a:r>
            <a:r>
              <a:rPr lang="en-US" dirty="0"/>
              <a:t>: Guitar;</a:t>
            </a:r>
          </a:p>
          <a:p>
            <a:endParaRPr lang="en-US" dirty="0"/>
          </a:p>
          <a:p>
            <a:r>
              <a:rPr lang="en-US" dirty="0"/>
              <a:t>  function Valid(): </a:t>
            </a:r>
            <a:r>
              <a:rPr lang="en-US" dirty="0" err="1"/>
              <a:t>bool</a:t>
            </a:r>
            <a:endParaRPr lang="en-US" dirty="0"/>
          </a:p>
          <a:p>
            <a:r>
              <a:rPr lang="en-US" dirty="0"/>
              <a:t>    reads {this}, footprint;</a:t>
            </a:r>
          </a:p>
          <a:p>
            <a:r>
              <a:rPr lang="en-US" dirty="0"/>
              <a:t>  {</a:t>
            </a:r>
          </a:p>
          <a:p>
            <a:r>
              <a:rPr lang="en-US" dirty="0"/>
              <a:t>    this in footprint &amp;&amp;</a:t>
            </a:r>
          </a:p>
          <a:p>
            <a:r>
              <a:rPr lang="en-US" dirty="0"/>
              <a:t>    </a:t>
            </a:r>
            <a:r>
              <a:rPr lang="en-US" dirty="0" err="1"/>
              <a:t>gt</a:t>
            </a:r>
            <a:r>
              <a:rPr lang="en-US" dirty="0"/>
              <a:t> != null &amp;&amp; </a:t>
            </a:r>
            <a:r>
              <a:rPr lang="en-US" dirty="0" err="1"/>
              <a:t>gt</a:t>
            </a:r>
            <a:r>
              <a:rPr lang="en-US" dirty="0"/>
              <a:t> in footprint &amp;&amp;</a:t>
            </a:r>
          </a:p>
          <a:p>
            <a:r>
              <a:rPr lang="en-US" dirty="0"/>
              <a:t>    </a:t>
            </a:r>
            <a:r>
              <a:rPr lang="en-US" dirty="0" err="1"/>
              <a:t>gt.footprint</a:t>
            </a:r>
            <a:r>
              <a:rPr lang="en-US" dirty="0"/>
              <a:t> &lt;= footprint &amp;&amp; !(this in </a:t>
            </a:r>
            <a:r>
              <a:rPr lang="en-US" dirty="0" err="1"/>
              <a:t>gt.footprint</a:t>
            </a:r>
            <a:r>
              <a:rPr lang="en-US" dirty="0"/>
              <a:t>) &amp;&amp;</a:t>
            </a:r>
          </a:p>
          <a:p>
            <a:r>
              <a:rPr lang="en-US" dirty="0"/>
              <a:t>    </a:t>
            </a:r>
            <a:r>
              <a:rPr lang="en-US" dirty="0" err="1"/>
              <a:t>gt.Valid</a:t>
            </a:r>
            <a:r>
              <a:rPr lang="en-US" dirty="0"/>
              <a:t>() &amp;&amp;</a:t>
            </a:r>
          </a:p>
          <a:p>
            <a:r>
              <a:rPr lang="en-US" dirty="0"/>
              <a:t>    songs == </a:t>
            </a:r>
            <a:r>
              <a:rPr lang="en-US" dirty="0" err="1"/>
              <a:t>gt.solos</a:t>
            </a:r>
            <a:endParaRPr lang="en-US" dirty="0"/>
          </a:p>
          <a:p>
            <a:r>
              <a:rPr lang="en-US" dirty="0"/>
              <a:t>  }</a:t>
            </a:r>
          </a:p>
          <a:p>
            <a:endParaRPr lang="en-US" dirty="0"/>
          </a:p>
          <a:p>
            <a:r>
              <a:rPr lang="en-US" dirty="0"/>
              <a:t>  method Play()</a:t>
            </a:r>
          </a:p>
          <a:p>
            <a:r>
              <a:rPr lang="en-US" dirty="0"/>
              <a:t>    requires Valid();</a:t>
            </a:r>
          </a:p>
          <a:p>
            <a:r>
              <a:rPr lang="en-US" dirty="0"/>
              <a:t>    modifies footprint;</a:t>
            </a:r>
          </a:p>
          <a:p>
            <a:r>
              <a:rPr lang="en-US" dirty="0"/>
              <a:t>    ensures Valid() &amp;&amp; fresh(footprint - old(footprint));</a:t>
            </a:r>
          </a:p>
          <a:p>
            <a:r>
              <a:rPr lang="en-US" dirty="0"/>
              <a:t>  {</a:t>
            </a:r>
          </a:p>
          <a:p>
            <a:r>
              <a:rPr lang="en-US" dirty="0"/>
              <a:t>    call </a:t>
            </a:r>
            <a:r>
              <a:rPr lang="en-US" dirty="0" err="1"/>
              <a:t>gt.Strum</a:t>
            </a:r>
            <a:r>
              <a:rPr lang="en-US" dirty="0"/>
              <a:t>();</a:t>
            </a:r>
          </a:p>
          <a:p>
            <a:r>
              <a:rPr lang="en-US" dirty="0"/>
              <a:t>    songs := songs + 1;</a:t>
            </a:r>
          </a:p>
          <a:p>
            <a:r>
              <a:rPr lang="en-US" dirty="0"/>
              <a:t>    footprint := footprint + </a:t>
            </a:r>
            <a:r>
              <a:rPr lang="en-US" dirty="0" err="1"/>
              <a:t>gt.footprint</a:t>
            </a:r>
            <a:r>
              <a:rPr lang="en-US" dirty="0"/>
              <a:t>;</a:t>
            </a:r>
          </a:p>
          <a:p>
            <a:r>
              <a:rPr lang="en-US" dirty="0"/>
              <a:t>  }</a:t>
            </a:r>
          </a:p>
          <a:p>
            <a:endParaRPr lang="en-US" dirty="0"/>
          </a:p>
          <a:p>
            <a:r>
              <a:rPr lang="en-US" dirty="0"/>
              <a:t>  method Init()</a:t>
            </a:r>
          </a:p>
          <a:p>
            <a:r>
              <a:rPr lang="en-US" dirty="0"/>
              <a:t>    modifies {this};</a:t>
            </a:r>
          </a:p>
          <a:p>
            <a:r>
              <a:rPr lang="en-US" dirty="0"/>
              <a:t>    ensures Valid() &amp;&amp; fresh(footprint - {this});</a:t>
            </a:r>
          </a:p>
          <a:p>
            <a:r>
              <a:rPr lang="en-US" dirty="0"/>
              <a:t>  {</a:t>
            </a:r>
          </a:p>
          <a:p>
            <a:r>
              <a:rPr lang="en-US" dirty="0"/>
              <a:t>    songs := 0;</a:t>
            </a:r>
          </a:p>
          <a:p>
            <a:r>
              <a:rPr lang="en-US" dirty="0"/>
              <a:t>    </a:t>
            </a:r>
            <a:r>
              <a:rPr lang="en-US" dirty="0" err="1"/>
              <a:t>var</a:t>
            </a:r>
            <a:r>
              <a:rPr lang="en-US" dirty="0"/>
              <a:t> g := new Guitar;  call </a:t>
            </a:r>
            <a:r>
              <a:rPr lang="en-US" dirty="0" err="1"/>
              <a:t>g.Init</a:t>
            </a:r>
            <a:r>
              <a:rPr lang="en-US" dirty="0"/>
              <a:t>();</a:t>
            </a:r>
          </a:p>
          <a:p>
            <a:r>
              <a:rPr lang="en-US" dirty="0"/>
              <a:t>    </a:t>
            </a:r>
            <a:r>
              <a:rPr lang="en-US" dirty="0" err="1"/>
              <a:t>gt</a:t>
            </a:r>
            <a:r>
              <a:rPr lang="en-US" dirty="0"/>
              <a:t> := g;</a:t>
            </a:r>
          </a:p>
          <a:p>
            <a:r>
              <a:rPr lang="en-US" dirty="0"/>
              <a:t>    footprint := {this};</a:t>
            </a:r>
          </a:p>
          <a:p>
            <a:r>
              <a:rPr lang="en-US" dirty="0"/>
              <a:t>    footprint := footprint + {</a:t>
            </a:r>
            <a:r>
              <a:rPr lang="en-US" dirty="0" err="1"/>
              <a:t>gt</a:t>
            </a:r>
            <a:r>
              <a:rPr lang="en-US" dirty="0"/>
              <a:t>} + </a:t>
            </a:r>
            <a:r>
              <a:rPr lang="en-US" dirty="0" err="1"/>
              <a:t>gt.footprint</a:t>
            </a:r>
            <a:r>
              <a:rPr lang="en-US" dirty="0"/>
              <a:t>;</a:t>
            </a:r>
          </a:p>
          <a:p>
            <a:r>
              <a:rPr lang="en-US" dirty="0"/>
              <a:t>  }</a:t>
            </a:r>
          </a:p>
          <a:p>
            <a:r>
              <a:rPr lang="en-US" dirty="0"/>
              <a:t>}</a:t>
            </a:r>
          </a:p>
          <a:p>
            <a:endParaRPr lang="en-US" dirty="0"/>
          </a:p>
          <a:p>
            <a:endParaRPr lang="en-US" dirty="0"/>
          </a:p>
          <a:p>
            <a:r>
              <a:rPr lang="en-US" dirty="0"/>
              <a:t>class Client {</a:t>
            </a:r>
          </a:p>
          <a:p>
            <a:r>
              <a:rPr lang="en-US" dirty="0"/>
              <a:t>  method Main() {</a:t>
            </a:r>
          </a:p>
          <a:p>
            <a:r>
              <a:rPr lang="en-US" dirty="0"/>
              <a:t>    </a:t>
            </a:r>
            <a:r>
              <a:rPr lang="en-US" dirty="0" err="1"/>
              <a:t>var</a:t>
            </a:r>
            <a:r>
              <a:rPr lang="en-US" dirty="0"/>
              <a:t> b := new </a:t>
            </a:r>
            <a:r>
              <a:rPr lang="en-US" dirty="0" err="1"/>
              <a:t>RockBand</a:t>
            </a:r>
            <a:r>
              <a:rPr lang="en-US" dirty="0"/>
              <a:t>;</a:t>
            </a:r>
          </a:p>
          <a:p>
            <a:r>
              <a:rPr lang="en-US" dirty="0"/>
              <a:t>    call </a:t>
            </a:r>
            <a:r>
              <a:rPr lang="en-US" dirty="0" err="1"/>
              <a:t>b.Init</a:t>
            </a:r>
            <a:r>
              <a:rPr lang="en-US" dirty="0"/>
              <a:t>();</a:t>
            </a:r>
          </a:p>
          <a:p>
            <a:r>
              <a:rPr lang="en-US" dirty="0"/>
              <a:t>    call </a:t>
            </a:r>
            <a:r>
              <a:rPr lang="en-US" dirty="0" err="1"/>
              <a:t>b.Play</a:t>
            </a:r>
            <a:r>
              <a:rPr lang="en-US" dirty="0"/>
              <a:t>();</a:t>
            </a:r>
          </a:p>
          <a:p>
            <a:r>
              <a:rPr lang="en-US" dirty="0"/>
              <a:t>    call </a:t>
            </a:r>
            <a:r>
              <a:rPr lang="en-US" dirty="0" err="1"/>
              <a:t>b.Play</a:t>
            </a:r>
            <a:r>
              <a:rPr lang="en-US" dirty="0"/>
              <a:t>();</a:t>
            </a:r>
          </a:p>
          <a:p>
            <a:r>
              <a:rPr lang="en-US" dirty="0"/>
              <a:t>  }</a:t>
            </a:r>
          </a:p>
          <a:p>
            <a:r>
              <a:rPr lang="en-US" dirty="0"/>
              <a:t>}</a:t>
            </a:r>
          </a:p>
          <a:p>
            <a:endParaRPr lang="en-US" dirty="0"/>
          </a:p>
          <a:p>
            <a:r>
              <a:rPr lang="en-US" dirty="0"/>
              <a:t>class Guitar {</a:t>
            </a:r>
          </a:p>
          <a:p>
            <a:r>
              <a:rPr lang="en-US" dirty="0"/>
              <a:t>  </a:t>
            </a:r>
            <a:r>
              <a:rPr lang="en-US" dirty="0" err="1"/>
              <a:t>var</a:t>
            </a:r>
            <a:r>
              <a:rPr lang="en-US" dirty="0"/>
              <a:t> footprint: set&lt;object&gt;;</a:t>
            </a:r>
          </a:p>
          <a:p>
            <a:r>
              <a:rPr lang="en-US" dirty="0"/>
              <a:t>  </a:t>
            </a:r>
            <a:r>
              <a:rPr lang="en-US" dirty="0" err="1"/>
              <a:t>var</a:t>
            </a:r>
            <a:r>
              <a:rPr lang="en-US" dirty="0"/>
              <a:t> solos: </a:t>
            </a:r>
            <a:r>
              <a:rPr lang="en-US" dirty="0" err="1"/>
              <a:t>int</a:t>
            </a:r>
            <a:r>
              <a:rPr lang="en-US" dirty="0"/>
              <a:t>;</a:t>
            </a:r>
          </a:p>
          <a:p>
            <a:r>
              <a:rPr lang="en-US" dirty="0"/>
              <a:t>  function Valid(): </a:t>
            </a:r>
            <a:r>
              <a:rPr lang="en-US" dirty="0" err="1"/>
              <a:t>bool</a:t>
            </a:r>
            <a:endParaRPr lang="en-US" dirty="0"/>
          </a:p>
          <a:p>
            <a:r>
              <a:rPr lang="en-US" dirty="0"/>
              <a:t>    reads {this}, footprint;</a:t>
            </a:r>
          </a:p>
          <a:p>
            <a:r>
              <a:rPr lang="en-US" dirty="0"/>
              <a:t>  { this in footprint &amp;&amp; !(null in footprint) }</a:t>
            </a:r>
          </a:p>
          <a:p>
            <a:r>
              <a:rPr lang="en-US" dirty="0"/>
              <a:t>  method Init()</a:t>
            </a:r>
          </a:p>
          <a:p>
            <a:r>
              <a:rPr lang="en-US" dirty="0"/>
              <a:t>    modifies {this};</a:t>
            </a:r>
          </a:p>
          <a:p>
            <a:r>
              <a:rPr lang="en-US" dirty="0"/>
              <a:t>    ensures Valid() &amp;&amp; fresh(footprint - {this});</a:t>
            </a:r>
          </a:p>
          <a:p>
            <a:r>
              <a:rPr lang="en-US" dirty="0"/>
              <a:t>    ensures solos == 0;</a:t>
            </a:r>
          </a:p>
          <a:p>
            <a:r>
              <a:rPr lang="en-US" dirty="0"/>
              <a:t>  {</a:t>
            </a:r>
          </a:p>
          <a:p>
            <a:r>
              <a:rPr lang="en-US" dirty="0"/>
              <a:t>    solos := 0;</a:t>
            </a:r>
          </a:p>
          <a:p>
            <a:r>
              <a:rPr lang="en-US" dirty="0"/>
              <a:t>    footprint := {this};</a:t>
            </a:r>
          </a:p>
          <a:p>
            <a:r>
              <a:rPr lang="en-US" dirty="0"/>
              <a:t>  }</a:t>
            </a:r>
          </a:p>
          <a:p>
            <a:r>
              <a:rPr lang="en-US" dirty="0"/>
              <a:t>  method Strum()</a:t>
            </a:r>
          </a:p>
          <a:p>
            <a:r>
              <a:rPr lang="en-US" dirty="0"/>
              <a:t>    requires Valid();</a:t>
            </a:r>
          </a:p>
          <a:p>
            <a:r>
              <a:rPr lang="en-US" dirty="0"/>
              <a:t>    modifies footprint;</a:t>
            </a:r>
          </a:p>
          <a:p>
            <a:r>
              <a:rPr lang="en-US" dirty="0"/>
              <a:t>    ensures Valid() &amp;&amp; fresh(footprint - old(footprint));</a:t>
            </a:r>
          </a:p>
          <a:p>
            <a:r>
              <a:rPr lang="en-US" dirty="0"/>
              <a:t>    ensures solos == old(solos) + 1;</a:t>
            </a:r>
          </a:p>
          <a:p>
            <a:r>
              <a:rPr lang="en-US" dirty="0"/>
              <a:t>  {</a:t>
            </a:r>
          </a:p>
          <a:p>
            <a:r>
              <a:rPr lang="en-US" dirty="0"/>
              <a:t>    solos := solos + 1;</a:t>
            </a:r>
          </a:p>
          <a:p>
            <a:r>
              <a:rPr lang="en-US" dirty="0"/>
              <a:t>  }</a:t>
            </a:r>
          </a:p>
          <a:p>
            <a:r>
              <a:rPr lang="en-US" dirty="0"/>
              <a:t>}</a:t>
            </a:r>
          </a:p>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17</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32500" lnSpcReduction="20000"/>
          </a:bodyPr>
          <a:lstStyle/>
          <a:p>
            <a:r>
              <a:rPr lang="en-US" dirty="0"/>
              <a:t>class </a:t>
            </a:r>
            <a:r>
              <a:rPr lang="en-US" dirty="0" err="1"/>
              <a:t>RockBand</a:t>
            </a:r>
            <a:r>
              <a:rPr lang="en-US" dirty="0"/>
              <a:t> {</a:t>
            </a:r>
          </a:p>
          <a:p>
            <a:r>
              <a:rPr lang="en-US" dirty="0"/>
              <a:t>  </a:t>
            </a:r>
            <a:r>
              <a:rPr lang="en-US" dirty="0" err="1"/>
              <a:t>var</a:t>
            </a:r>
            <a:r>
              <a:rPr lang="en-US" dirty="0"/>
              <a:t> songs: </a:t>
            </a:r>
            <a:r>
              <a:rPr lang="en-US" dirty="0" err="1"/>
              <a:t>int</a:t>
            </a:r>
            <a:endParaRPr lang="en-US" dirty="0"/>
          </a:p>
          <a:p>
            <a:r>
              <a:rPr lang="en-US" dirty="0"/>
              <a:t>  </a:t>
            </a:r>
            <a:r>
              <a:rPr lang="en-US" dirty="0" err="1"/>
              <a:t>var</a:t>
            </a:r>
            <a:r>
              <a:rPr lang="en-US" dirty="0"/>
              <a:t> </a:t>
            </a:r>
            <a:r>
              <a:rPr lang="en-US" dirty="0" err="1"/>
              <a:t>gt</a:t>
            </a:r>
            <a:r>
              <a:rPr lang="en-US" dirty="0"/>
              <a:t>: Guitar</a:t>
            </a:r>
          </a:p>
          <a:p>
            <a:r>
              <a:rPr lang="en-US" dirty="0"/>
              <a:t>  predicate Valid {</a:t>
            </a:r>
          </a:p>
          <a:p>
            <a:r>
              <a:rPr lang="en-US" dirty="0"/>
              <a:t>    acc(songs) &amp;&amp;</a:t>
            </a:r>
          </a:p>
          <a:p>
            <a:r>
              <a:rPr lang="en-US" dirty="0"/>
              <a:t>    acc(</a:t>
            </a:r>
            <a:r>
              <a:rPr lang="en-US" dirty="0" err="1"/>
              <a:t>gt</a:t>
            </a:r>
            <a:r>
              <a:rPr lang="en-US" dirty="0"/>
              <a:t>) &amp;&amp; </a:t>
            </a:r>
            <a:r>
              <a:rPr lang="en-US" dirty="0" err="1"/>
              <a:t>gt</a:t>
            </a:r>
            <a:r>
              <a:rPr lang="en-US" dirty="0"/>
              <a:t> != null &amp;&amp; </a:t>
            </a:r>
            <a:r>
              <a:rPr lang="en-US" dirty="0" err="1"/>
              <a:t>gt.Valid</a:t>
            </a:r>
            <a:r>
              <a:rPr lang="en-US" dirty="0"/>
              <a:t> &amp;&amp; acc(</a:t>
            </a:r>
            <a:r>
              <a:rPr lang="en-US" dirty="0" err="1"/>
              <a:t>gt.solos</a:t>
            </a:r>
            <a:r>
              <a:rPr lang="en-US" dirty="0"/>
              <a:t>) &amp;&amp;</a:t>
            </a:r>
          </a:p>
          <a:p>
            <a:r>
              <a:rPr lang="en-US" dirty="0"/>
              <a:t>    songs == </a:t>
            </a:r>
            <a:r>
              <a:rPr lang="en-US" dirty="0" err="1"/>
              <a:t>gt.solos</a:t>
            </a:r>
            <a:endParaRPr lang="en-US" dirty="0"/>
          </a:p>
          <a:p>
            <a:r>
              <a:rPr lang="en-US" dirty="0"/>
              <a:t>  }</a:t>
            </a:r>
          </a:p>
          <a:p>
            <a:endParaRPr lang="en-US" dirty="0"/>
          </a:p>
          <a:p>
            <a:r>
              <a:rPr lang="en-US" dirty="0"/>
              <a:t>  method Play()</a:t>
            </a:r>
          </a:p>
          <a:p>
            <a:r>
              <a:rPr lang="en-US" dirty="0"/>
              <a:t>    requires Valid</a:t>
            </a:r>
          </a:p>
          <a:p>
            <a:r>
              <a:rPr lang="en-US" dirty="0"/>
              <a:t>    ensures Valid</a:t>
            </a:r>
          </a:p>
          <a:p>
            <a:r>
              <a:rPr lang="en-US" dirty="0"/>
              <a:t>  {</a:t>
            </a:r>
          </a:p>
          <a:p>
            <a:r>
              <a:rPr lang="en-US" dirty="0"/>
              <a:t>    call </a:t>
            </a:r>
            <a:r>
              <a:rPr lang="en-US" dirty="0" err="1"/>
              <a:t>gt.Strum</a:t>
            </a:r>
            <a:r>
              <a:rPr lang="en-US" dirty="0"/>
              <a:t>()</a:t>
            </a:r>
          </a:p>
          <a:p>
            <a:r>
              <a:rPr lang="en-US" dirty="0"/>
              <a:t>    songs := songs + 1</a:t>
            </a:r>
          </a:p>
          <a:p>
            <a:r>
              <a:rPr lang="en-US" dirty="0"/>
              <a:t>  }</a:t>
            </a:r>
          </a:p>
          <a:p>
            <a:endParaRPr lang="en-US" dirty="0"/>
          </a:p>
          <a:p>
            <a:r>
              <a:rPr lang="en-US" dirty="0"/>
              <a:t>  method Init()</a:t>
            </a:r>
          </a:p>
          <a:p>
            <a:r>
              <a:rPr lang="en-US" dirty="0"/>
              <a:t>    requires acc(this.*)</a:t>
            </a:r>
          </a:p>
          <a:p>
            <a:r>
              <a:rPr lang="en-US" dirty="0"/>
              <a:t>    ensures Valid</a:t>
            </a:r>
          </a:p>
          <a:p>
            <a:r>
              <a:rPr lang="en-US" dirty="0"/>
              <a:t>  {</a:t>
            </a:r>
          </a:p>
          <a:p>
            <a:r>
              <a:rPr lang="en-US" dirty="0"/>
              <a:t>    songs := 0</a:t>
            </a:r>
          </a:p>
          <a:p>
            <a:r>
              <a:rPr lang="en-US" dirty="0"/>
              <a:t>    </a:t>
            </a:r>
            <a:r>
              <a:rPr lang="en-US" dirty="0" err="1"/>
              <a:t>gt</a:t>
            </a:r>
            <a:r>
              <a:rPr lang="en-US" dirty="0"/>
              <a:t> := new Guitar</a:t>
            </a:r>
          </a:p>
          <a:p>
            <a:r>
              <a:rPr lang="en-US" dirty="0"/>
              <a:t>    call </a:t>
            </a:r>
            <a:r>
              <a:rPr lang="en-US" dirty="0" err="1"/>
              <a:t>gt.Init</a:t>
            </a:r>
            <a:r>
              <a:rPr lang="en-US" dirty="0"/>
              <a:t>()</a:t>
            </a:r>
          </a:p>
          <a:p>
            <a:r>
              <a:rPr lang="en-US" dirty="0"/>
              <a:t>  }</a:t>
            </a:r>
          </a:p>
          <a:p>
            <a:r>
              <a:rPr lang="en-US" dirty="0"/>
              <a:t>}</a:t>
            </a:r>
          </a:p>
          <a:p>
            <a:endParaRPr lang="en-US" dirty="0"/>
          </a:p>
          <a:p>
            <a:endParaRPr lang="en-US" dirty="0"/>
          </a:p>
          <a:p>
            <a:r>
              <a:rPr lang="en-US" dirty="0"/>
              <a:t>class Client {</a:t>
            </a:r>
          </a:p>
          <a:p>
            <a:r>
              <a:rPr lang="en-US" dirty="0"/>
              <a:t>  method Main() {</a:t>
            </a:r>
          </a:p>
          <a:p>
            <a:r>
              <a:rPr lang="en-US" dirty="0"/>
              <a:t>    </a:t>
            </a:r>
            <a:r>
              <a:rPr lang="en-US" dirty="0" err="1"/>
              <a:t>var</a:t>
            </a:r>
            <a:r>
              <a:rPr lang="en-US" dirty="0"/>
              <a:t> b := new </a:t>
            </a:r>
            <a:r>
              <a:rPr lang="en-US" dirty="0" err="1"/>
              <a:t>RockBand</a:t>
            </a:r>
            <a:endParaRPr lang="en-US" dirty="0"/>
          </a:p>
          <a:p>
            <a:r>
              <a:rPr lang="en-US" dirty="0"/>
              <a:t>    call </a:t>
            </a:r>
            <a:r>
              <a:rPr lang="en-US" dirty="0" err="1"/>
              <a:t>b.Init</a:t>
            </a:r>
            <a:r>
              <a:rPr lang="en-US" dirty="0"/>
              <a:t>()</a:t>
            </a:r>
          </a:p>
          <a:p>
            <a:r>
              <a:rPr lang="en-US" dirty="0"/>
              <a:t>    call </a:t>
            </a:r>
            <a:r>
              <a:rPr lang="en-US" dirty="0" err="1"/>
              <a:t>b.Play</a:t>
            </a:r>
            <a:r>
              <a:rPr lang="en-US" dirty="0"/>
              <a:t>()</a:t>
            </a:r>
          </a:p>
          <a:p>
            <a:r>
              <a:rPr lang="en-US" dirty="0"/>
              <a:t>    call </a:t>
            </a:r>
            <a:r>
              <a:rPr lang="en-US" dirty="0" err="1"/>
              <a:t>b.Play</a:t>
            </a:r>
            <a:r>
              <a:rPr lang="en-US" dirty="0"/>
              <a:t>()</a:t>
            </a:r>
          </a:p>
          <a:p>
            <a:r>
              <a:rPr lang="en-US" dirty="0"/>
              <a:t>  }</a:t>
            </a:r>
          </a:p>
          <a:p>
            <a:r>
              <a:rPr lang="en-US" dirty="0"/>
              <a:t>}</a:t>
            </a:r>
          </a:p>
          <a:p>
            <a:endParaRPr lang="en-US" dirty="0"/>
          </a:p>
          <a:p>
            <a:r>
              <a:rPr lang="en-US" dirty="0"/>
              <a:t>class Guitar {</a:t>
            </a:r>
          </a:p>
          <a:p>
            <a:r>
              <a:rPr lang="en-US" dirty="0"/>
              <a:t>  </a:t>
            </a:r>
            <a:r>
              <a:rPr lang="en-US" dirty="0" err="1"/>
              <a:t>var</a:t>
            </a:r>
            <a:r>
              <a:rPr lang="en-US" dirty="0"/>
              <a:t> solos: </a:t>
            </a:r>
            <a:r>
              <a:rPr lang="en-US" dirty="0" err="1"/>
              <a:t>int</a:t>
            </a:r>
            <a:endParaRPr lang="en-US" dirty="0"/>
          </a:p>
          <a:p>
            <a:r>
              <a:rPr lang="en-US" dirty="0"/>
              <a:t>  predicate Valid { true }</a:t>
            </a:r>
          </a:p>
          <a:p>
            <a:r>
              <a:rPr lang="en-US" dirty="0"/>
              <a:t>  method Init()</a:t>
            </a:r>
          </a:p>
          <a:p>
            <a:r>
              <a:rPr lang="en-US" dirty="0"/>
              <a:t>    requires acc(this.*)</a:t>
            </a:r>
          </a:p>
          <a:p>
            <a:r>
              <a:rPr lang="en-US" dirty="0"/>
              <a:t>    ensures Valid &amp;&amp; acc(solos) &amp;&amp; solos == 0</a:t>
            </a:r>
          </a:p>
          <a:p>
            <a:r>
              <a:rPr lang="en-US" dirty="0"/>
              <a:t>  {</a:t>
            </a:r>
          </a:p>
          <a:p>
            <a:r>
              <a:rPr lang="en-US" dirty="0"/>
              <a:t>    solos := 0</a:t>
            </a:r>
          </a:p>
          <a:p>
            <a:r>
              <a:rPr lang="en-US" dirty="0"/>
              <a:t>  }</a:t>
            </a:r>
          </a:p>
          <a:p>
            <a:r>
              <a:rPr lang="en-US" dirty="0"/>
              <a:t>  method Strum()</a:t>
            </a:r>
          </a:p>
          <a:p>
            <a:r>
              <a:rPr lang="en-US" dirty="0"/>
              <a:t>    requires Valid &amp;&amp; acc(solos)</a:t>
            </a:r>
          </a:p>
          <a:p>
            <a:r>
              <a:rPr lang="en-US" dirty="0"/>
              <a:t>    ensures Valid &amp;&amp; acc(solos) &amp;&amp; solos == old(solos) + 1</a:t>
            </a:r>
          </a:p>
          <a:p>
            <a:r>
              <a:rPr lang="en-US" dirty="0"/>
              <a:t>  {</a:t>
            </a:r>
          </a:p>
          <a:p>
            <a:r>
              <a:rPr lang="en-US" dirty="0"/>
              <a:t>    solos := solos + 1</a:t>
            </a:r>
          </a:p>
          <a:p>
            <a:r>
              <a:rPr lang="en-US" dirty="0"/>
              <a:t>  }</a:t>
            </a:r>
          </a:p>
          <a:p>
            <a:r>
              <a:rPr lang="en-US" dirty="0"/>
              <a:t>}</a:t>
            </a:r>
          </a:p>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19</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32500" lnSpcReduction="20000"/>
          </a:bodyPr>
          <a:lstStyle/>
          <a:p>
            <a:r>
              <a:rPr lang="en-US" dirty="0"/>
              <a:t>class </a:t>
            </a:r>
            <a:r>
              <a:rPr lang="en-US" dirty="0" err="1"/>
              <a:t>RockBand</a:t>
            </a:r>
            <a:r>
              <a:rPr lang="en-US" dirty="0"/>
              <a:t> {</a:t>
            </a:r>
          </a:p>
          <a:p>
            <a:r>
              <a:rPr lang="en-US" dirty="0"/>
              <a:t>  </a:t>
            </a:r>
            <a:r>
              <a:rPr lang="en-US" dirty="0" err="1"/>
              <a:t>var</a:t>
            </a:r>
            <a:r>
              <a:rPr lang="en-US" dirty="0"/>
              <a:t> songs: </a:t>
            </a:r>
            <a:r>
              <a:rPr lang="en-US" dirty="0" err="1"/>
              <a:t>int</a:t>
            </a:r>
            <a:endParaRPr lang="en-US" dirty="0"/>
          </a:p>
          <a:p>
            <a:r>
              <a:rPr lang="en-US" dirty="0"/>
              <a:t>  </a:t>
            </a:r>
            <a:r>
              <a:rPr lang="en-US" dirty="0" err="1"/>
              <a:t>var</a:t>
            </a:r>
            <a:r>
              <a:rPr lang="en-US" dirty="0"/>
              <a:t> </a:t>
            </a:r>
            <a:r>
              <a:rPr lang="en-US" dirty="0" err="1"/>
              <a:t>gt</a:t>
            </a:r>
            <a:r>
              <a:rPr lang="en-US" dirty="0"/>
              <a:t>: Guitar</a:t>
            </a:r>
          </a:p>
          <a:p>
            <a:r>
              <a:rPr lang="en-US" dirty="0"/>
              <a:t>  predicate Valid {</a:t>
            </a:r>
          </a:p>
          <a:p>
            <a:r>
              <a:rPr lang="en-US" dirty="0"/>
              <a:t>    </a:t>
            </a:r>
            <a:r>
              <a:rPr lang="en-US" dirty="0" err="1"/>
              <a:t>gt.Valid</a:t>
            </a:r>
            <a:r>
              <a:rPr lang="en-US" dirty="0"/>
              <a:t> &amp;&amp; songs == </a:t>
            </a:r>
            <a:r>
              <a:rPr lang="en-US" dirty="0" err="1"/>
              <a:t>gt.solos</a:t>
            </a:r>
            <a:endParaRPr lang="en-US" dirty="0"/>
          </a:p>
          <a:p>
            <a:r>
              <a:rPr lang="en-US" dirty="0"/>
              <a:t>  }</a:t>
            </a:r>
          </a:p>
          <a:p>
            <a:endParaRPr lang="en-US" dirty="0"/>
          </a:p>
          <a:p>
            <a:r>
              <a:rPr lang="en-US" dirty="0"/>
              <a:t>  method Play()</a:t>
            </a:r>
          </a:p>
          <a:p>
            <a:r>
              <a:rPr lang="en-US" dirty="0"/>
              <a:t>    requires Valid</a:t>
            </a:r>
          </a:p>
          <a:p>
            <a:r>
              <a:rPr lang="en-US" dirty="0"/>
              <a:t>    ensures Valid</a:t>
            </a:r>
          </a:p>
          <a:p>
            <a:r>
              <a:rPr lang="en-US" dirty="0"/>
              <a:t>  {</a:t>
            </a:r>
          </a:p>
          <a:p>
            <a:r>
              <a:rPr lang="en-US" dirty="0"/>
              <a:t>    call </a:t>
            </a:r>
            <a:r>
              <a:rPr lang="en-US" dirty="0" err="1"/>
              <a:t>gt.Strum</a:t>
            </a:r>
            <a:r>
              <a:rPr lang="en-US" dirty="0"/>
              <a:t>()</a:t>
            </a:r>
          </a:p>
          <a:p>
            <a:r>
              <a:rPr lang="en-US" dirty="0"/>
              <a:t>    songs := songs + 1</a:t>
            </a:r>
          </a:p>
          <a:p>
            <a:r>
              <a:rPr lang="en-US" dirty="0"/>
              <a:t>  }</a:t>
            </a:r>
          </a:p>
          <a:p>
            <a:endParaRPr lang="en-US" dirty="0"/>
          </a:p>
          <a:p>
            <a:r>
              <a:rPr lang="en-US" dirty="0"/>
              <a:t>  method Init()</a:t>
            </a:r>
          </a:p>
          <a:p>
            <a:r>
              <a:rPr lang="en-US" dirty="0"/>
              <a:t>    requires acc(this.*)</a:t>
            </a:r>
          </a:p>
          <a:p>
            <a:r>
              <a:rPr lang="en-US" dirty="0"/>
              <a:t>    ensures Valid</a:t>
            </a:r>
          </a:p>
          <a:p>
            <a:r>
              <a:rPr lang="en-US" dirty="0"/>
              <a:t>  {</a:t>
            </a:r>
          </a:p>
          <a:p>
            <a:r>
              <a:rPr lang="en-US" dirty="0"/>
              <a:t>    songs := 0</a:t>
            </a:r>
          </a:p>
          <a:p>
            <a:r>
              <a:rPr lang="en-US" dirty="0"/>
              <a:t>    </a:t>
            </a:r>
            <a:r>
              <a:rPr lang="en-US" dirty="0" err="1"/>
              <a:t>gt</a:t>
            </a:r>
            <a:r>
              <a:rPr lang="en-US" dirty="0"/>
              <a:t> := new Guitar</a:t>
            </a:r>
          </a:p>
          <a:p>
            <a:r>
              <a:rPr lang="en-US" dirty="0"/>
              <a:t>    call </a:t>
            </a:r>
            <a:r>
              <a:rPr lang="en-US" dirty="0" err="1"/>
              <a:t>gt.Init</a:t>
            </a:r>
            <a:r>
              <a:rPr lang="en-US" dirty="0"/>
              <a:t>()</a:t>
            </a:r>
          </a:p>
          <a:p>
            <a:r>
              <a:rPr lang="en-US" dirty="0"/>
              <a:t>  }</a:t>
            </a:r>
          </a:p>
          <a:p>
            <a:r>
              <a:rPr lang="en-US" dirty="0"/>
              <a:t>}</a:t>
            </a:r>
          </a:p>
          <a:p>
            <a:endParaRPr lang="en-US" dirty="0"/>
          </a:p>
          <a:p>
            <a:endParaRPr lang="en-US" dirty="0"/>
          </a:p>
          <a:p>
            <a:r>
              <a:rPr lang="en-US" dirty="0"/>
              <a:t>class Client {</a:t>
            </a:r>
          </a:p>
          <a:p>
            <a:r>
              <a:rPr lang="en-US" dirty="0"/>
              <a:t>  method Main() {</a:t>
            </a:r>
          </a:p>
          <a:p>
            <a:r>
              <a:rPr lang="en-US" dirty="0"/>
              <a:t>    </a:t>
            </a:r>
            <a:r>
              <a:rPr lang="en-US" dirty="0" err="1"/>
              <a:t>var</a:t>
            </a:r>
            <a:r>
              <a:rPr lang="en-US" dirty="0"/>
              <a:t> b := new </a:t>
            </a:r>
            <a:r>
              <a:rPr lang="en-US" dirty="0" err="1"/>
              <a:t>RockBand</a:t>
            </a:r>
            <a:endParaRPr lang="en-US" dirty="0"/>
          </a:p>
          <a:p>
            <a:r>
              <a:rPr lang="en-US" dirty="0"/>
              <a:t>    call </a:t>
            </a:r>
            <a:r>
              <a:rPr lang="en-US" dirty="0" err="1"/>
              <a:t>b.Init</a:t>
            </a:r>
            <a:r>
              <a:rPr lang="en-US" dirty="0"/>
              <a:t>()</a:t>
            </a:r>
          </a:p>
          <a:p>
            <a:r>
              <a:rPr lang="en-US" dirty="0"/>
              <a:t>    call </a:t>
            </a:r>
            <a:r>
              <a:rPr lang="en-US" dirty="0" err="1"/>
              <a:t>b.Play</a:t>
            </a:r>
            <a:r>
              <a:rPr lang="en-US" dirty="0"/>
              <a:t>()</a:t>
            </a:r>
          </a:p>
          <a:p>
            <a:r>
              <a:rPr lang="en-US" dirty="0"/>
              <a:t>    call </a:t>
            </a:r>
            <a:r>
              <a:rPr lang="en-US" dirty="0" err="1"/>
              <a:t>b.Play</a:t>
            </a:r>
            <a:r>
              <a:rPr lang="en-US" dirty="0"/>
              <a:t>()</a:t>
            </a:r>
          </a:p>
          <a:p>
            <a:r>
              <a:rPr lang="en-US" dirty="0"/>
              <a:t>  }</a:t>
            </a:r>
          </a:p>
          <a:p>
            <a:r>
              <a:rPr lang="en-US" dirty="0"/>
              <a:t>}</a:t>
            </a:r>
          </a:p>
          <a:p>
            <a:endParaRPr lang="en-US" dirty="0"/>
          </a:p>
          <a:p>
            <a:r>
              <a:rPr lang="en-US" dirty="0"/>
              <a:t>class Guitar {</a:t>
            </a:r>
          </a:p>
          <a:p>
            <a:r>
              <a:rPr lang="en-US" dirty="0"/>
              <a:t>  </a:t>
            </a:r>
            <a:r>
              <a:rPr lang="en-US" dirty="0" err="1"/>
              <a:t>var</a:t>
            </a:r>
            <a:r>
              <a:rPr lang="en-US" dirty="0"/>
              <a:t> solos: </a:t>
            </a:r>
            <a:r>
              <a:rPr lang="en-US" dirty="0" err="1"/>
              <a:t>int</a:t>
            </a:r>
            <a:endParaRPr lang="en-US" dirty="0"/>
          </a:p>
          <a:p>
            <a:r>
              <a:rPr lang="en-US" dirty="0"/>
              <a:t>  predicate Valid { true }</a:t>
            </a:r>
          </a:p>
          <a:p>
            <a:r>
              <a:rPr lang="en-US" dirty="0"/>
              <a:t>  method Init()</a:t>
            </a:r>
          </a:p>
          <a:p>
            <a:r>
              <a:rPr lang="en-US" dirty="0"/>
              <a:t>    requires acc(this.*)</a:t>
            </a:r>
          </a:p>
          <a:p>
            <a:r>
              <a:rPr lang="en-US" dirty="0"/>
              <a:t>    ensures Valid &amp;&amp; acc(solos) &amp;&amp; solos == 0</a:t>
            </a:r>
          </a:p>
          <a:p>
            <a:r>
              <a:rPr lang="en-US" dirty="0"/>
              <a:t>  {</a:t>
            </a:r>
          </a:p>
          <a:p>
            <a:r>
              <a:rPr lang="en-US" dirty="0"/>
              <a:t>    solos := 0</a:t>
            </a:r>
          </a:p>
          <a:p>
            <a:r>
              <a:rPr lang="en-US" dirty="0"/>
              <a:t>  }</a:t>
            </a:r>
          </a:p>
          <a:p>
            <a:r>
              <a:rPr lang="en-US" dirty="0"/>
              <a:t>  method Strum()</a:t>
            </a:r>
          </a:p>
          <a:p>
            <a:r>
              <a:rPr lang="en-US" dirty="0"/>
              <a:t>    requires Valid &amp;&amp; acc(solos)</a:t>
            </a:r>
          </a:p>
          <a:p>
            <a:r>
              <a:rPr lang="en-US" dirty="0"/>
              <a:t>    ensures Valid &amp;&amp; acc(solos) &amp;&amp; solos == old(solos) + 1</a:t>
            </a:r>
          </a:p>
          <a:p>
            <a:r>
              <a:rPr lang="en-US" dirty="0"/>
              <a:t>  {</a:t>
            </a:r>
          </a:p>
          <a:p>
            <a:r>
              <a:rPr lang="en-US" dirty="0"/>
              <a:t>    solos := solos + 1</a:t>
            </a:r>
          </a:p>
          <a:p>
            <a:r>
              <a:rPr lang="en-US" dirty="0"/>
              <a:t>  }</a:t>
            </a:r>
          </a:p>
          <a:p>
            <a:r>
              <a:rPr lang="en-US" dirty="0"/>
              <a:t>}</a:t>
            </a:r>
          </a:p>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20</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22313" y="1905000"/>
            <a:ext cx="7690115" cy="750205"/>
          </a:xfrm>
          <a:noFill/>
          <a:ln w="9525">
            <a:noFill/>
            <a:miter lim="800000"/>
            <a:headEnd/>
            <a:tailEnd/>
          </a:ln>
        </p:spPr>
        <p:txBody>
          <a:bodyPr vert="horz" wrap="square" lIns="0" tIns="0" rIns="0" bIns="0" numCol="1" anchor="t" anchorCtr="0" compatLnSpc="1">
            <a:prstTxWarp prst="textNoShape">
              <a:avLst/>
            </a:prstTxWarp>
            <a:spAutoFit/>
          </a:bodyPr>
          <a:lstStyle>
            <a:lvl1pPr algn="l" defTabSz="912777" rtl="0" eaLnBrk="0" fontAlgn="base" hangingPunct="0">
              <a:lnSpc>
                <a:spcPct val="90000"/>
              </a:lnSpc>
              <a:spcBef>
                <a:spcPct val="0"/>
              </a:spcBef>
              <a:spcAft>
                <a:spcPct val="0"/>
              </a:spcAft>
              <a:defRPr lang="en-US" sz="5400" b="0" cap="none" spc="-300" dirty="0">
                <a:ln w="3175">
                  <a:noFill/>
                </a:ln>
                <a:gradFill flip="none" rotWithShape="1">
                  <a:gsLst>
                    <a:gs pos="28000">
                      <a:srgbClr val="0085C0"/>
                    </a:gs>
                    <a:gs pos="68000">
                      <a:srgbClr val="0070C0"/>
                    </a:gs>
                  </a:gsLst>
                  <a:lin ang="5400000" scaled="1"/>
                  <a:tileRect/>
                </a:gradFill>
                <a:effectLst>
                  <a:outerShdw blurRad="50800" dist="38100" dir="2700000" algn="tl" rotWithShape="0">
                    <a:prstClr val="black">
                      <a:alpha val="17000"/>
                    </a:prstClr>
                  </a:outerShdw>
                </a:effectLst>
                <a:latin typeface="Segoe" pitchFamily="34" charset="0"/>
                <a:ea typeface="+mn-ea"/>
                <a:cs typeface="Arial" charset="0"/>
              </a:defRPr>
            </a:lvl1pPr>
          </a:lstStyle>
          <a:p>
            <a:r>
              <a:rPr lang="en-US"/>
              <a:t>Click to edit Master title style</a:t>
            </a:r>
            <a:endParaRPr lang="en-US" dirty="0"/>
          </a:p>
        </p:txBody>
      </p:sp>
      <p:sp>
        <p:nvSpPr>
          <p:cNvPr id="3" name="Subtitle 2"/>
          <p:cNvSpPr>
            <a:spLocks noGrp="1"/>
          </p:cNvSpPr>
          <p:nvPr>
            <p:ph type="subTitle" idx="1"/>
          </p:nvPr>
        </p:nvSpPr>
        <p:spPr>
          <a:xfrm>
            <a:off x="722312" y="4344458"/>
            <a:ext cx="7690116" cy="473207"/>
          </a:xfrm>
          <a:noFill/>
          <a:ln w="9525">
            <a:noFill/>
            <a:miter lim="800000"/>
            <a:headEnd/>
            <a:tailEnd/>
          </a:ln>
        </p:spPr>
        <p:txBody>
          <a:bodyPr vert="horz" wrap="square" lIns="0" tIns="0" rIns="0" bIns="0" numCol="1" anchor="b" anchorCtr="0" compatLnSpc="1">
            <a:prstTxWarp prst="textNoShape">
              <a:avLst/>
            </a:prstTxWarp>
            <a:spAutoFit/>
          </a:bodyPr>
          <a:lstStyle>
            <a:lvl1pPr marL="0" indent="0" algn="l" defTabSz="912777" rtl="0" eaLnBrk="0" fontAlgn="base" hangingPunct="0">
              <a:lnSpc>
                <a:spcPct val="90000"/>
              </a:lnSpc>
              <a:spcBef>
                <a:spcPct val="0"/>
              </a:spcBef>
              <a:spcAft>
                <a:spcPct val="0"/>
              </a:spcAft>
              <a:buClr>
                <a:schemeClr val="tx2"/>
              </a:buClr>
              <a:buSzPct val="95000"/>
              <a:buFont typeface="Wingdings" pitchFamily="2" charset="2"/>
              <a:buNone/>
              <a:defRPr lang="en-US" sz="3400" dirty="0">
                <a:solidFill>
                  <a:schemeClr val="accent2"/>
                </a:solidFill>
                <a:latin typeface="+mn-lt"/>
                <a:ea typeface="+mn-ea"/>
                <a:cs typeface="+mn-cs"/>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pic>
        <p:nvPicPr>
          <p:cNvPr id="6" name="Picture 5" descr="top_banner.png"/>
          <p:cNvPicPr>
            <a:picLocks noChangeAspect="1"/>
          </p:cNvPicPr>
          <p:nvPr userDrawn="1"/>
        </p:nvPicPr>
        <p:blipFill>
          <a:blip r:embed="rId2" cstate="print"/>
          <a:stretch>
            <a:fillRect/>
          </a:stretch>
        </p:blipFill>
        <p:spPr>
          <a:xfrm>
            <a:off x="571" y="0"/>
            <a:ext cx="9142858" cy="1031746"/>
          </a:xfrm>
          <a:prstGeom prst="rect">
            <a:avLst/>
          </a:prstGeom>
        </p:spPr>
      </p:pic>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WALKIN - Prints in GRAYSCALE">
    <p:bg bwMode="gray">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userDrawn="1"/>
        </p:nvSpPr>
        <p:spPr>
          <a:xfrm>
            <a:off x="920226" y="2365376"/>
            <a:ext cx="7303549" cy="1000274"/>
          </a:xfrm>
          <a:prstGeom prst="rect">
            <a:avLst/>
          </a:prstGeom>
          <a:noFill/>
        </p:spPr>
        <p:txBody>
          <a:bodyPr wrap="none" lIns="76197" tIns="38098" rIns="76197" bIns="38098" rtlCol="0">
            <a:spAutoFit/>
          </a:bodyPr>
          <a:lstStyle/>
          <a:p>
            <a:r>
              <a:rPr lang="en-US" sz="6000" baseline="0" dirty="0">
                <a:solidFill>
                  <a:schemeClr val="bg1"/>
                </a:solidFill>
              </a:rPr>
              <a:t>WALK-IN GOES HERE</a:t>
            </a:r>
            <a:endParaRPr lang="en-US" sz="6000" dirty="0">
              <a:solidFill>
                <a:schemeClr val="bg1"/>
              </a:solidFill>
            </a:endParaRPr>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a:noFill/>
          <a:ln w="9525">
            <a:noFill/>
            <a:miter lim="800000"/>
            <a:headEnd/>
            <a:tailEnd/>
          </a:ln>
        </p:spPr>
        <p:txBody>
          <a:bodyPr vert="horz" wrap="square" lIns="0" tIns="0" rIns="0" bIns="0" numCol="1" anchor="t" anchorCtr="0" compatLnSpc="1">
            <a:prstTxWarp prst="textNoShape">
              <a:avLst/>
            </a:prstTxWarp>
            <a:spAutoFit/>
          </a:bodyPr>
          <a:lstStyle>
            <a:lvl1pPr algn="l" defTabSz="912777" rtl="0" eaLnBrk="0" fontAlgn="base" hangingPunct="0">
              <a:lnSpc>
                <a:spcPct val="90000"/>
              </a:lnSpc>
              <a:spcBef>
                <a:spcPct val="0"/>
              </a:spcBef>
              <a:spcAft>
                <a:spcPct val="0"/>
              </a:spcAft>
              <a:defRPr lang="en-US" sz="5400" b="0" cap="none" spc="-30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stStyle>
          <a:p>
            <a:r>
              <a:rPr lang="en-US"/>
              <a:t>Click to edit Master title style</a:t>
            </a:r>
            <a:endParaRPr lang="en-US" dirty="0"/>
          </a:p>
        </p:txBody>
      </p:sp>
      <p:sp>
        <p:nvSpPr>
          <p:cNvPr id="6" name="Text Placeholder 5"/>
          <p:cNvSpPr>
            <a:spLocks noGrp="1"/>
          </p:cNvSpPr>
          <p:nvPr>
            <p:ph type="body" sz="quarter" idx="10"/>
          </p:nvPr>
        </p:nvSpPr>
        <p:spPr bwMode="white">
          <a:xfrm>
            <a:off x="381000" y="1411552"/>
            <a:ext cx="8382000" cy="2210862"/>
          </a:xfrm>
        </p:spPr>
        <p:txBody>
          <a:bodyPr/>
          <a:lstStyle>
            <a:lvl1pPr>
              <a:buClr>
                <a:schemeClr val="tx1"/>
              </a:buClr>
              <a:buSzPct val="70000"/>
              <a:buFont typeface="Wingdings" pitchFamily="2" charset="2"/>
              <a:buChar char="l"/>
              <a:defRPr>
                <a:solidFill>
                  <a:schemeClr val="tx1"/>
                </a:solidFill>
              </a:defRPr>
            </a:lvl1pPr>
            <a:lvl2pPr>
              <a:buClr>
                <a:schemeClr val="tx1"/>
              </a:buClr>
              <a:buSzPct val="70000"/>
              <a:buFont typeface="Wingdings" pitchFamily="2" charset="2"/>
              <a:buChar char="l"/>
              <a:defRPr>
                <a:solidFill>
                  <a:schemeClr val="tx1"/>
                </a:solidFill>
              </a:defRPr>
            </a:lvl2pPr>
            <a:lvl3pPr>
              <a:buClr>
                <a:schemeClr val="tx1"/>
              </a:buClr>
              <a:buSzPct val="70000"/>
              <a:buFont typeface="Wingdings" pitchFamily="2" charset="2"/>
              <a:buChar char="l"/>
              <a:defRPr>
                <a:solidFill>
                  <a:schemeClr val="tx1"/>
                </a:solidFill>
              </a:defRPr>
            </a:lvl3pPr>
            <a:lvl4pPr>
              <a:buClr>
                <a:schemeClr val="tx1"/>
              </a:buClr>
              <a:buSzPct val="70000"/>
              <a:buFont typeface="Wingdings" pitchFamily="2" charset="2"/>
              <a:buChar char="l"/>
              <a:defRPr>
                <a:solidFill>
                  <a:schemeClr val="tx1"/>
                </a:solidFill>
              </a:defRPr>
            </a:lvl4pPr>
            <a:lvl5pPr>
              <a:buClr>
                <a:schemeClr val="tx1"/>
              </a:buClr>
              <a:buSzPct val="70000"/>
              <a:buFont typeface="Wingdings" pitchFamily="2" charset="2"/>
              <a:buChar char="l"/>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a:noFill/>
          <a:ln w="9525">
            <a:noFill/>
            <a:miter lim="800000"/>
            <a:headEnd/>
            <a:tailEnd/>
          </a:ln>
        </p:spPr>
        <p:txBody>
          <a:bodyPr vert="horz" wrap="square" lIns="0" tIns="0" rIns="0" bIns="0" numCol="1" anchor="t" anchorCtr="0" compatLnSpc="1">
            <a:prstTxWarp prst="textNoShape">
              <a:avLst/>
            </a:prstTxWarp>
            <a:spAutoFit/>
          </a:bodyPr>
          <a:lstStyle>
            <a:lvl1pPr algn="l" defTabSz="912777" rtl="0" eaLnBrk="0" fontAlgn="base" hangingPunct="0">
              <a:lnSpc>
                <a:spcPct val="90000"/>
              </a:lnSpc>
              <a:spcBef>
                <a:spcPct val="0"/>
              </a:spcBef>
              <a:spcAft>
                <a:spcPct val="0"/>
              </a:spcAft>
              <a:defRPr lang="en-US" sz="5400" b="0" cap="none" spc="-30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stStyle>
          <a:p>
            <a:r>
              <a:rPr lang="en-US"/>
              <a:t>Click to edit Master title style</a:t>
            </a:r>
            <a:endParaRPr lang="en-US" dirty="0"/>
          </a:p>
        </p:txBody>
      </p:sp>
      <p:sp>
        <p:nvSpPr>
          <p:cNvPr id="6" name="Text Placeholder 5"/>
          <p:cNvSpPr>
            <a:spLocks noGrp="1"/>
          </p:cNvSpPr>
          <p:nvPr>
            <p:ph type="body" sz="quarter" idx="10"/>
          </p:nvPr>
        </p:nvSpPr>
        <p:spPr bwMode="white">
          <a:xfrm>
            <a:off x="381000" y="1411552"/>
            <a:ext cx="8382000" cy="2210862"/>
          </a:xfrm>
        </p:spPr>
        <p:txBody>
          <a:bodyPr/>
          <a:lstStyle>
            <a:lvl1pPr>
              <a:buClr>
                <a:schemeClr val="tx1"/>
              </a:buClr>
              <a:buSzPct val="70000"/>
              <a:buFont typeface="Wingdings" pitchFamily="2" charset="2"/>
              <a:buChar char="l"/>
              <a:defRPr>
                <a:solidFill>
                  <a:schemeClr val="tx1"/>
                </a:solidFill>
              </a:defRPr>
            </a:lvl1pPr>
            <a:lvl2pPr>
              <a:buClr>
                <a:schemeClr val="tx1"/>
              </a:buClr>
              <a:buSzPct val="70000"/>
              <a:buFont typeface="Wingdings" pitchFamily="2" charset="2"/>
              <a:buChar char="l"/>
              <a:defRPr>
                <a:solidFill>
                  <a:schemeClr val="tx1"/>
                </a:solidFill>
              </a:defRPr>
            </a:lvl2pPr>
            <a:lvl3pPr>
              <a:buClr>
                <a:schemeClr val="tx1"/>
              </a:buClr>
              <a:buSzPct val="70000"/>
              <a:buFont typeface="Wingdings" pitchFamily="2" charset="2"/>
              <a:buChar char="l"/>
              <a:defRPr>
                <a:solidFill>
                  <a:schemeClr val="tx1"/>
                </a:solidFill>
              </a:defRPr>
            </a:lvl3pPr>
            <a:lvl4pPr>
              <a:buClr>
                <a:schemeClr val="tx1"/>
              </a:buClr>
              <a:buSzPct val="70000"/>
              <a:buFont typeface="Wingdings" pitchFamily="2" charset="2"/>
              <a:buChar char="l"/>
              <a:defRPr>
                <a:solidFill>
                  <a:schemeClr val="tx1"/>
                </a:solidFill>
              </a:defRPr>
            </a:lvl4pPr>
            <a:lvl5pPr>
              <a:buClr>
                <a:schemeClr val="tx1"/>
              </a:buClr>
              <a:buSzPct val="70000"/>
              <a:buFont typeface="Wingdings" pitchFamily="2" charset="2"/>
              <a:buChar char="l"/>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a:t>Click to edit Master text styles</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bg>
      <p:bgPr>
        <a:solidFill>
          <a:schemeClr val="tx1"/>
        </a:solidFill>
        <a:effectLst/>
      </p:bgPr>
    </p:bg>
    <p:spTree>
      <p:nvGrpSpPr>
        <p:cNvPr id="1" name=""/>
        <p:cNvGrpSpPr/>
        <p:nvPr/>
      </p:nvGrpSpPr>
      <p:grpSpPr>
        <a:xfrm>
          <a:off x="0" y="0"/>
          <a:ext cx="0" cy="0"/>
          <a:chOff x="0" y="0"/>
          <a:chExt cx="0" cy="0"/>
        </a:xfrm>
      </p:grpSpPr>
      <p:pic>
        <p:nvPicPr>
          <p:cNvPr id="5" name="Picture 4" descr="top_banner.png"/>
          <p:cNvPicPr>
            <a:picLocks noChangeAspect="1"/>
          </p:cNvPicPr>
          <p:nvPr userDrawn="1"/>
        </p:nvPicPr>
        <p:blipFill>
          <a:blip r:embed="rId2" cstate="print"/>
          <a:stretch>
            <a:fillRect/>
          </a:stretch>
        </p:blipFill>
        <p:spPr>
          <a:xfrm>
            <a:off x="0" y="0"/>
            <a:ext cx="9142858" cy="1031746"/>
          </a:xfrm>
          <a:prstGeom prst="rect">
            <a:avLst/>
          </a:prstGeom>
        </p:spPr>
      </p:pic>
      <p:sp>
        <p:nvSpPr>
          <p:cNvPr id="2" name="Title 1"/>
          <p:cNvSpPr>
            <a:spLocks noGrp="1"/>
          </p:cNvSpPr>
          <p:nvPr>
            <p:ph type="ctrTitle"/>
          </p:nvPr>
        </p:nvSpPr>
        <p:spPr>
          <a:xfrm>
            <a:off x="722313" y="2365375"/>
            <a:ext cx="7690115" cy="750205"/>
          </a:xfrm>
          <a:noFill/>
          <a:ln w="9525">
            <a:noFill/>
            <a:miter lim="800000"/>
            <a:headEnd/>
            <a:tailEnd/>
          </a:ln>
        </p:spPr>
        <p:txBody>
          <a:bodyPr vert="horz" wrap="square" lIns="0" tIns="0" rIns="0" bIns="0" numCol="1" rtlCol="0" anchor="t" anchorCtr="0" compatLnSpc="1">
            <a:prstTxWarp prst="textNoShape">
              <a:avLst/>
            </a:prstTxWarp>
            <a:spAutoFit/>
          </a:bodyPr>
          <a:lstStyle>
            <a:lvl1pPr algn="l" defTabSz="912777" rtl="0" eaLnBrk="0" fontAlgn="base" latinLnBrk="0" hangingPunct="0">
              <a:lnSpc>
                <a:spcPct val="90000"/>
              </a:lnSpc>
              <a:spcBef>
                <a:spcPct val="0"/>
              </a:spcBef>
              <a:spcAft>
                <a:spcPct val="0"/>
              </a:spcAft>
              <a:buNone/>
              <a:defRPr lang="en-US" sz="5400" b="0" kern="1200" cap="none" spc="-300" dirty="0">
                <a:ln w="3175">
                  <a:noFill/>
                </a:ln>
                <a:gradFill flip="none" rotWithShape="1">
                  <a:gsLst>
                    <a:gs pos="28000">
                      <a:srgbClr val="0085C0"/>
                    </a:gs>
                    <a:gs pos="68000">
                      <a:srgbClr val="0070C0"/>
                    </a:gs>
                  </a:gsLst>
                  <a:lin ang="5400000" scaled="1"/>
                  <a:tileRect/>
                </a:gradFill>
                <a:effectLst>
                  <a:outerShdw blurRad="50800" dist="38100" dir="2700000" algn="tl" rotWithShape="0">
                    <a:prstClr val="black">
                      <a:alpha val="17000"/>
                    </a:prstClr>
                  </a:outerShdw>
                </a:effectLst>
                <a:latin typeface="Segoe" pitchFamily="34" charset="0"/>
                <a:ea typeface="+mn-ea"/>
                <a:cs typeface="Arial" charset="0"/>
              </a:defRPr>
            </a:lvl1pPr>
          </a:lstStyle>
          <a:p>
            <a:r>
              <a:rPr lang="en-US"/>
              <a:t>Click to edit Master title style</a:t>
            </a:r>
            <a:endParaRPr lang="en-US" dirty="0"/>
          </a:p>
        </p:txBody>
      </p:sp>
      <p:sp>
        <p:nvSpPr>
          <p:cNvPr id="3" name="Subtitle 2"/>
          <p:cNvSpPr>
            <a:spLocks noGrp="1"/>
          </p:cNvSpPr>
          <p:nvPr>
            <p:ph type="subTitle" idx="1"/>
          </p:nvPr>
        </p:nvSpPr>
        <p:spPr>
          <a:xfrm>
            <a:off x="722313" y="4344458"/>
            <a:ext cx="7043208" cy="473207"/>
          </a:xfrm>
          <a:noFill/>
          <a:ln w="9525">
            <a:noFill/>
            <a:miter lim="800000"/>
            <a:headEnd/>
            <a:tailEnd/>
          </a:ln>
        </p:spPr>
        <p:txBody>
          <a:bodyPr vert="horz" wrap="square" lIns="0" tIns="0" rIns="0" bIns="0" numCol="1" rtlCol="0" anchor="b" anchorCtr="0" compatLnSpc="1">
            <a:prstTxWarp prst="textNoShape">
              <a:avLst/>
            </a:prstTxWarp>
            <a:spAutoFit/>
          </a:bodyPr>
          <a:lstStyle>
            <a:lvl1pPr marL="0" indent="0" algn="l" defTabSz="912777" rtl="0" eaLnBrk="0" fontAlgn="base" latinLnBrk="0" hangingPunct="0">
              <a:lnSpc>
                <a:spcPct val="90000"/>
              </a:lnSpc>
              <a:spcBef>
                <a:spcPct val="0"/>
              </a:spcBef>
              <a:spcAft>
                <a:spcPct val="0"/>
              </a:spcAft>
              <a:buClr>
                <a:schemeClr val="tx2"/>
              </a:buClr>
              <a:buSzPct val="95000"/>
              <a:buFont typeface="Wingdings" pitchFamily="2" charset="2"/>
              <a:buNone/>
              <a:defRPr lang="en-US" sz="3400" kern="1200" dirty="0">
                <a:solidFill>
                  <a:schemeClr val="accent2"/>
                </a:solidFill>
                <a:latin typeface="+mn-lt"/>
                <a:ea typeface="+mn-ea"/>
                <a:cs typeface="+mn-cs"/>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
        <p:nvSpPr>
          <p:cNvPr id="7" name="Text Placeholder 6"/>
          <p:cNvSpPr>
            <a:spLocks noGrp="1"/>
          </p:cNvSpPr>
          <p:nvPr>
            <p:ph type="body" sz="quarter" idx="10" hasCustomPrompt="1"/>
          </p:nvPr>
        </p:nvSpPr>
        <p:spPr>
          <a:xfrm>
            <a:off x="1369219" y="950651"/>
            <a:ext cx="7043208" cy="1384994"/>
          </a:xfrm>
          <a:effectLst/>
        </p:spPr>
        <p:txBody>
          <a:bodyPr anchor="b">
            <a:scene3d>
              <a:camera prst="orthographicFront"/>
              <a:lightRig rig="flat" dir="t"/>
            </a:scene3d>
            <a:sp3d>
              <a:bevelT h="19050"/>
              <a:contourClr>
                <a:srgbClr val="F4A234"/>
              </a:contourClr>
            </a:sp3d>
          </a:bodyPr>
          <a:lstStyle>
            <a:lvl1pPr marL="0" indent="0" algn="r">
              <a:buFont typeface="Arial" pitchFamily="34" charset="0"/>
              <a:buNone/>
              <a:defRPr kumimoji="0" lang="en-US" sz="10000" b="1" i="1" u="none" strike="noStrike" kern="1200" cap="none" spc="-642" normalizeH="0" baseline="0" noProof="0" dirty="0" smtClean="0">
                <a:ln w="11430"/>
                <a:solidFill>
                  <a:schemeClr val="accent5"/>
                </a:solidFill>
                <a:effectLst>
                  <a:outerShdw blurRad="50800" dist="38100" dir="2700000" algn="tl" rotWithShape="0">
                    <a:prstClr val="black">
                      <a:alpha val="57000"/>
                    </a:prstClr>
                  </a:outerShdw>
                </a:effectLst>
                <a:uLnTx/>
                <a:uFillTx/>
                <a:latin typeface="Segoe" pitchFamily="34" charset="0"/>
                <a:ea typeface="+mn-ea"/>
                <a:cs typeface="+mn-cs"/>
              </a:defRPr>
            </a:lvl1pPr>
          </a:lstStyle>
          <a:p>
            <a:pPr lvl="0"/>
            <a:r>
              <a:rPr lang="en-US" dirty="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750205"/>
          </a:xfrm>
          <a:noFill/>
          <a:ln w="9525">
            <a:noFill/>
            <a:miter lim="800000"/>
            <a:headEnd/>
            <a:tailEnd/>
          </a:ln>
        </p:spPr>
        <p:txBody>
          <a:bodyPr vert="horz" wrap="square" lIns="0" tIns="0" rIns="0" bIns="0" numCol="1" anchor="t" anchorCtr="0" compatLnSpc="1">
            <a:prstTxWarp prst="textNoShape">
              <a:avLst/>
            </a:prstTxWarp>
            <a:spAutoFit/>
          </a:bodyPr>
          <a:lstStyle>
            <a:lvl1pPr algn="l" defTabSz="912777" rtl="0" eaLnBrk="0" fontAlgn="base" latinLnBrk="0" hangingPunct="0">
              <a:lnSpc>
                <a:spcPct val="90000"/>
              </a:lnSpc>
              <a:spcBef>
                <a:spcPct val="0"/>
              </a:spcBef>
              <a:spcAft>
                <a:spcPct val="0"/>
              </a:spcAft>
              <a:buNone/>
              <a:defRPr lang="en-US" sz="5400" b="0" cap="none" spc="-30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stStyle>
          <a:p>
            <a:r>
              <a:rPr lang="en-US"/>
              <a:t>Click to edit Master title style</a:t>
            </a:r>
            <a:endParaRPr lang="en-US" dirty="0"/>
          </a:p>
        </p:txBody>
      </p:sp>
      <p:pic>
        <p:nvPicPr>
          <p:cNvPr id="1026" name="Picture 2" descr="C:\Program Files\Microsoft Resource DVD Artwork\DVD_ART\Artwork_Imagery\Shapes and Graphics\Bullets\Blue GEL .png"/>
          <p:cNvPicPr>
            <a:picLocks noChangeAspect="1" noChangeArrowheads="1"/>
          </p:cNvPicPr>
          <p:nvPr userDrawn="1"/>
        </p:nvPicPr>
        <p:blipFill>
          <a:blip r:embed="rId2" cstate="print"/>
          <a:srcRect/>
          <a:stretch>
            <a:fillRect/>
          </a:stretch>
        </p:blipFill>
        <p:spPr bwMode="auto">
          <a:xfrm>
            <a:off x="8826500" y="-317500"/>
            <a:ext cx="317500" cy="317500"/>
          </a:xfrm>
          <a:prstGeom prst="rect">
            <a:avLst/>
          </a:prstGeom>
          <a:noFill/>
        </p:spPr>
      </p:pic>
      <p:sp>
        <p:nvSpPr>
          <p:cNvPr id="5"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7" name="Picture 3" descr="S:\ResourceDVD\Clip_Installer\DVD_ART\BoxShots_Logos\Microsoft Research\Microsoft Research b.png"/>
          <p:cNvPicPr>
            <a:picLocks noChangeAspect="1" noChangeArrowheads="1"/>
          </p:cNvPicPr>
          <p:nvPr userDrawn="1"/>
        </p:nvPicPr>
        <p:blipFill>
          <a:blip r:embed="rId3" cstate="print"/>
          <a:srcRect/>
          <a:stretch>
            <a:fillRect/>
          </a:stretch>
        </p:blipFill>
        <p:spPr bwMode="auto">
          <a:xfrm>
            <a:off x="7452651" y="6247682"/>
            <a:ext cx="1399075" cy="389198"/>
          </a:xfrm>
          <a:prstGeom prst="rect">
            <a:avLst/>
          </a:prstGeom>
          <a:noFill/>
        </p:spPr>
      </p:pic>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_w/o Logo">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0" tIns="0" rIns="0" bIns="0" numCol="1" anchor="t" anchorCtr="0" compatLnSpc="1">
            <a:prstTxWarp prst="textNoShape">
              <a:avLst/>
            </a:prstTxWarp>
            <a:spAutoFit/>
          </a:bodyPr>
          <a:lstStyle>
            <a:lvl1pPr algn="l" defTabSz="912777" rtl="0" eaLnBrk="0" fontAlgn="base" hangingPunct="0">
              <a:lnSpc>
                <a:spcPct val="90000"/>
              </a:lnSpc>
              <a:spcBef>
                <a:spcPct val="0"/>
              </a:spcBef>
              <a:spcAft>
                <a:spcPct val="0"/>
              </a:spcAft>
              <a:defRPr lang="en-US" sz="5400" b="0" cap="none" spc="-30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stStyle>
          <a:p>
            <a:r>
              <a:rPr lang="en-US"/>
              <a:t>Click to edit Master title style</a:t>
            </a:r>
            <a:endParaRPr lang="en-US" dirty="0"/>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750205"/>
          </a:xfrm>
          <a:noFill/>
          <a:ln w="9525">
            <a:noFill/>
            <a:miter lim="800000"/>
            <a:headEnd/>
            <a:tailEnd/>
          </a:ln>
        </p:spPr>
        <p:txBody>
          <a:bodyPr vert="horz" wrap="square" lIns="0" tIns="0" rIns="0" bIns="0" numCol="1" anchor="t" anchorCtr="0" compatLnSpc="1">
            <a:prstTxWarp prst="textNoShape">
              <a:avLst/>
            </a:prstTxWarp>
            <a:spAutoFit/>
          </a:bodyPr>
          <a:lstStyle>
            <a:lvl1pPr algn="l" defTabSz="912777" rtl="0" eaLnBrk="0" fontAlgn="base" latinLnBrk="0" hangingPunct="0">
              <a:lnSpc>
                <a:spcPct val="90000"/>
              </a:lnSpc>
              <a:spcBef>
                <a:spcPct val="0"/>
              </a:spcBef>
              <a:spcAft>
                <a:spcPct val="0"/>
              </a:spcAft>
              <a:buNone/>
              <a:defRPr lang="en-US" sz="5400" b="0" cap="none" spc="-30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stStyle>
          <a:p>
            <a:r>
              <a:rPr lang="en-US"/>
              <a:t>Click to edit Master title style</a:t>
            </a:r>
            <a:endParaRPr lang="en-US" dirty="0"/>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5" name="Picture 3" descr="S:\ResourceDVD\Clip_Installer\DVD_ART\BoxShots_Logos\Microsoft Research\Microsoft Research b.png"/>
          <p:cNvPicPr>
            <a:picLocks noChangeAspect="1" noChangeArrowheads="1"/>
          </p:cNvPicPr>
          <p:nvPr userDrawn="1"/>
        </p:nvPicPr>
        <p:blipFill>
          <a:blip r:embed="rId2" cstate="print"/>
          <a:srcRect/>
          <a:stretch>
            <a:fillRect/>
          </a:stretch>
        </p:blipFill>
        <p:spPr bwMode="auto">
          <a:xfrm>
            <a:off x="7452651" y="6247682"/>
            <a:ext cx="1399075" cy="389198"/>
          </a:xfrm>
          <a:prstGeom prst="rect">
            <a:avLst/>
          </a:prstGeom>
          <a:noFill/>
        </p:spPr>
      </p:pic>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750205"/>
          </a:xfrm>
          <a:noFill/>
          <a:ln w="9525">
            <a:noFill/>
            <a:miter lim="800000"/>
            <a:headEnd/>
            <a:tailEnd/>
          </a:ln>
        </p:spPr>
        <p:txBody>
          <a:bodyPr vert="horz" wrap="square" lIns="0" tIns="0" rIns="0" bIns="0" numCol="1" anchor="t" anchorCtr="0" compatLnSpc="1">
            <a:prstTxWarp prst="textNoShape">
              <a:avLst/>
            </a:prstTxWarp>
            <a:spAutoFit/>
          </a:bodyPr>
          <a:lstStyle>
            <a:lvl1pPr algn="l" defTabSz="912777" rtl="0" eaLnBrk="0" fontAlgn="base" latinLnBrk="0" hangingPunct="0">
              <a:lnSpc>
                <a:spcPct val="90000"/>
              </a:lnSpc>
              <a:spcBef>
                <a:spcPct val="0"/>
              </a:spcBef>
              <a:spcAft>
                <a:spcPct val="0"/>
              </a:spcAft>
              <a:buNone/>
              <a:defRPr lang="en-US" sz="5400" b="0" cap="none" spc="-30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stStyle>
          <a:p>
            <a:r>
              <a:rPr lang="en-US"/>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7" name="Picture 3" descr="S:\ResourceDVD\Clip_Installer\DVD_ART\BoxShots_Logos\Microsoft Research\Microsoft Research b.png"/>
          <p:cNvPicPr>
            <a:picLocks noChangeAspect="1" noChangeArrowheads="1"/>
          </p:cNvPicPr>
          <p:nvPr userDrawn="1"/>
        </p:nvPicPr>
        <p:blipFill>
          <a:blip r:embed="rId2" cstate="print"/>
          <a:srcRect/>
          <a:stretch>
            <a:fillRect/>
          </a:stretch>
        </p:blipFill>
        <p:spPr bwMode="auto">
          <a:xfrm>
            <a:off x="7452651" y="6247682"/>
            <a:ext cx="1399075" cy="389198"/>
          </a:xfrm>
          <a:prstGeom prst="rect">
            <a:avLst/>
          </a:prstGeom>
          <a:noFill/>
        </p:spPr>
      </p:pic>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750205"/>
          </a:xfrm>
          <a:noFill/>
          <a:ln w="9525">
            <a:noFill/>
            <a:miter lim="800000"/>
            <a:headEnd/>
            <a:tailEnd/>
          </a:ln>
        </p:spPr>
        <p:txBody>
          <a:bodyPr vert="horz" wrap="square" lIns="0" tIns="0" rIns="0" bIns="0" numCol="1" anchor="t" anchorCtr="0" compatLnSpc="1">
            <a:prstTxWarp prst="textNoShape">
              <a:avLst/>
            </a:prstTxWarp>
            <a:spAutoFit/>
          </a:bodyPr>
          <a:lstStyle>
            <a:lvl1pPr algn="l" defTabSz="912777" rtl="0" eaLnBrk="0" fontAlgn="base" latinLnBrk="0" hangingPunct="0">
              <a:lnSpc>
                <a:spcPct val="90000"/>
              </a:lnSpc>
              <a:spcBef>
                <a:spcPct val="0"/>
              </a:spcBef>
              <a:spcAft>
                <a:spcPct val="0"/>
              </a:spcAft>
              <a:buNone/>
              <a:defRPr lang="en-US" sz="5400" b="0" cap="none" spc="-30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stStyle>
          <a:p>
            <a:r>
              <a:rPr lang="en-US"/>
              <a:t>Click to edit Master title style</a:t>
            </a:r>
            <a:endParaRPr lang="en-US" dirty="0"/>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_w/Top Banner">
    <p:bg>
      <p:bgPr>
        <a:solidFill>
          <a:schemeClr val="tx1"/>
        </a:solidFill>
        <a:effectLst/>
      </p:bgPr>
    </p:bg>
    <p:spTree>
      <p:nvGrpSpPr>
        <p:cNvPr id="1" name=""/>
        <p:cNvGrpSpPr/>
        <p:nvPr/>
      </p:nvGrpSpPr>
      <p:grpSpPr>
        <a:xfrm>
          <a:off x="0" y="0"/>
          <a:ext cx="0" cy="0"/>
          <a:chOff x="0" y="0"/>
          <a:chExt cx="0" cy="0"/>
        </a:xfrm>
      </p:grpSpPr>
      <p:pic>
        <p:nvPicPr>
          <p:cNvPr id="6" name="Picture 5" descr="top_banner.png"/>
          <p:cNvPicPr>
            <a:picLocks noChangeAspect="1"/>
          </p:cNvPicPr>
          <p:nvPr userDrawn="1"/>
        </p:nvPicPr>
        <p:blipFill>
          <a:blip r:embed="rId2" cstate="print"/>
          <a:stretch>
            <a:fillRect/>
          </a:stretch>
        </p:blipFill>
        <p:spPr>
          <a:xfrm>
            <a:off x="571" y="0"/>
            <a:ext cx="9142858" cy="1031746"/>
          </a:xfrm>
          <a:prstGeom prst="rect">
            <a:avLst/>
          </a:prstGeom>
        </p:spPr>
      </p:pic>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7"/>
            <a:ext cx="8382000" cy="750205"/>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r>
              <a:rPr lang="en-US"/>
              <a:t>Click to edit Master title style</a:t>
            </a:r>
            <a:endParaRPr lang="en-US" dirty="0"/>
          </a:p>
        </p:txBody>
      </p:sp>
      <p:sp>
        <p:nvSpPr>
          <p:cNvPr id="3" name="Text Placeholder 2"/>
          <p:cNvSpPr>
            <a:spLocks noGrp="1"/>
          </p:cNvSpPr>
          <p:nvPr>
            <p:ph type="body" idx="1"/>
          </p:nvPr>
        </p:nvSpPr>
        <p:spPr>
          <a:xfrm>
            <a:off x="381000" y="1412875"/>
            <a:ext cx="8382000" cy="2210862"/>
          </a:xfrm>
          <a:prstGeom prst="rect">
            <a:avLst/>
          </a:prstGeom>
        </p:spPr>
        <p:txBody>
          <a:bodyPr vert="horz" lIns="0" tIns="0" rIns="0" bIns="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dk1" tx1="lt1" bg2="dk2" tx2="lt2" accent1="accent1" accent2="accent2" accent3="accent3" accent4="accent4" accent5="accent5" accent6="accent6" hlink="hlink" folHlink="folHlink"/>
  <p:sldLayoutIdLst>
    <p:sldLayoutId id="2147483681" r:id="rId1"/>
    <p:sldLayoutId id="2147483692" r:id="rId2"/>
    <p:sldLayoutId id="2147483683" r:id="rId3"/>
    <p:sldLayoutId id="2147483684" r:id="rId4"/>
    <p:sldLayoutId id="2147483685" r:id="rId5"/>
    <p:sldLayoutId id="2147483686" r:id="rId6"/>
    <p:sldLayoutId id="2147483687" r:id="rId7"/>
    <p:sldLayoutId id="2147483688" r:id="rId8"/>
    <p:sldLayoutId id="2147483693" r:id="rId9"/>
    <p:sldLayoutId id="2147483689" r:id="rId10"/>
    <p:sldLayoutId id="2147483690" r:id="rId11"/>
    <p:sldLayoutId id="2147483691" r:id="rId12"/>
  </p:sldLayoutIdLst>
  <p:transition>
    <p:fade/>
  </p:transition>
  <p:txStyles>
    <p:titleStyle>
      <a:lvl1pPr algn="l" defTabSz="912777" rtl="0" eaLnBrk="1" fontAlgn="base" latinLnBrk="0" hangingPunct="1">
        <a:lnSpc>
          <a:spcPct val="90000"/>
        </a:lnSpc>
        <a:spcBef>
          <a:spcPct val="0"/>
        </a:spcBef>
        <a:spcAft>
          <a:spcPct val="0"/>
        </a:spcAft>
        <a:buNone/>
        <a:defRPr lang="en-US" sz="5400" b="0" kern="1200" cap="none" spc="-30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p:titleStyle>
    <p:bodyStyle>
      <a:lvl1pPr marL="384954" indent="-384954" algn="l" defTabSz="914363" rtl="0" eaLnBrk="1" latinLnBrk="0" hangingPunct="1">
        <a:lnSpc>
          <a:spcPct val="90000"/>
        </a:lnSpc>
        <a:spcBef>
          <a:spcPct val="20000"/>
        </a:spcBef>
        <a:buSzPct val="90000"/>
        <a:buFontTx/>
        <a:buBlip>
          <a:blip r:embed="rId15"/>
        </a:buBlip>
        <a:defRPr sz="3300" kern="1200">
          <a:solidFill>
            <a:schemeClr val="bg1"/>
          </a:solidFill>
          <a:latin typeface="+mn-lt"/>
          <a:ea typeface="+mn-ea"/>
          <a:cs typeface="+mn-cs"/>
        </a:defRPr>
      </a:lvl1pPr>
      <a:lvl2pPr marL="739481" indent="-362465" algn="l" defTabSz="914363" rtl="0" eaLnBrk="1" latinLnBrk="0" hangingPunct="1">
        <a:lnSpc>
          <a:spcPct val="90000"/>
        </a:lnSpc>
        <a:spcBef>
          <a:spcPct val="20000"/>
        </a:spcBef>
        <a:buSzPct val="90000"/>
        <a:buFontTx/>
        <a:buBlip>
          <a:blip r:embed="rId15"/>
        </a:buBlip>
        <a:defRPr sz="3000" kern="1200">
          <a:solidFill>
            <a:schemeClr val="bg1"/>
          </a:solidFill>
          <a:latin typeface="+mn-lt"/>
          <a:ea typeface="+mn-ea"/>
          <a:cs typeface="+mn-cs"/>
        </a:defRPr>
      </a:lvl2pPr>
      <a:lvl3pPr marL="1101946" indent="-347914" algn="l" defTabSz="914363" rtl="0" eaLnBrk="1" latinLnBrk="0" hangingPunct="1">
        <a:lnSpc>
          <a:spcPct val="90000"/>
        </a:lnSpc>
        <a:spcBef>
          <a:spcPct val="20000"/>
        </a:spcBef>
        <a:buSzPct val="90000"/>
        <a:buFontTx/>
        <a:buBlip>
          <a:blip r:embed="rId15"/>
        </a:buBlip>
        <a:defRPr sz="2700" kern="1200">
          <a:solidFill>
            <a:schemeClr val="bg1"/>
          </a:solidFill>
          <a:latin typeface="+mn-lt"/>
          <a:ea typeface="+mn-ea"/>
          <a:cs typeface="+mn-cs"/>
        </a:defRPr>
      </a:lvl3pPr>
      <a:lvl4pPr marL="1420756" indent="-318811" algn="l" defTabSz="914363" rtl="0" eaLnBrk="1" latinLnBrk="0" hangingPunct="1">
        <a:lnSpc>
          <a:spcPct val="90000"/>
        </a:lnSpc>
        <a:spcBef>
          <a:spcPct val="20000"/>
        </a:spcBef>
        <a:buSzPct val="90000"/>
        <a:buFontTx/>
        <a:buBlip>
          <a:blip r:embed="rId15"/>
        </a:buBlip>
        <a:defRPr sz="2300" kern="1200">
          <a:solidFill>
            <a:schemeClr val="bg1"/>
          </a:solidFill>
          <a:latin typeface="+mn-lt"/>
          <a:ea typeface="+mn-ea"/>
          <a:cs typeface="+mn-cs"/>
        </a:defRPr>
      </a:lvl4pPr>
      <a:lvl5pPr marL="1760732" indent="-318811" algn="l" defTabSz="914363" rtl="0" eaLnBrk="1" latinLnBrk="0" hangingPunct="1">
        <a:lnSpc>
          <a:spcPct val="90000"/>
        </a:lnSpc>
        <a:spcBef>
          <a:spcPct val="20000"/>
        </a:spcBef>
        <a:buSzPct val="90000"/>
        <a:buFontTx/>
        <a:buBlip>
          <a:blip r:embed="rId15"/>
        </a:buBlip>
        <a:defRPr sz="2300" kern="1200">
          <a:solidFill>
            <a:schemeClr val="bg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7605" y="1903677"/>
            <a:ext cx="7692761" cy="1329595"/>
          </a:xfrm>
        </p:spPr>
        <p:txBody>
          <a:bodyPr/>
          <a:lstStyle/>
          <a:p>
            <a:r>
              <a:rPr sz="4800"/>
              <a:t>Specification techniques for verifying object-oriented software</a:t>
            </a:r>
            <a:endParaRPr lang="en-US" sz="4800" dirty="0"/>
          </a:p>
        </p:txBody>
      </p:sp>
      <p:sp>
        <p:nvSpPr>
          <p:cNvPr id="3" name="Subtitle 2"/>
          <p:cNvSpPr>
            <a:spLocks noGrp="1"/>
          </p:cNvSpPr>
          <p:nvPr>
            <p:ph type="subTitle" idx="1"/>
          </p:nvPr>
        </p:nvSpPr>
        <p:spPr>
          <a:xfrm>
            <a:off x="727605" y="4340491"/>
            <a:ext cx="7692761" cy="1011046"/>
          </a:xfrm>
        </p:spPr>
        <p:txBody>
          <a:bodyPr/>
          <a:lstStyle/>
          <a:p>
            <a:r>
              <a:rPr lang="en-US" dirty="0"/>
              <a:t>K. Rustan M. Leino</a:t>
            </a:r>
          </a:p>
          <a:p>
            <a:r>
              <a:rPr lang="en-US" sz="2000" dirty="0"/>
              <a:t>Research in Software Engineering (</a:t>
            </a:r>
            <a:r>
              <a:rPr lang="en-US" sz="2000" dirty="0" err="1"/>
              <a:t>RiSE</a:t>
            </a:r>
            <a:r>
              <a:rPr lang="en-US" sz="2000" dirty="0"/>
              <a:t>)</a:t>
            </a:r>
            <a:br>
              <a:rPr lang="en-US" sz="2000" dirty="0"/>
            </a:br>
            <a:r>
              <a:rPr lang="en-US" sz="2000" dirty="0"/>
              <a:t>Microsoft Research, Redmond, WA, USA</a:t>
            </a:r>
          </a:p>
        </p:txBody>
      </p:sp>
      <p:sp>
        <p:nvSpPr>
          <p:cNvPr id="4" name="TextBox 3"/>
          <p:cNvSpPr txBox="1"/>
          <p:nvPr/>
        </p:nvSpPr>
        <p:spPr>
          <a:xfrm>
            <a:off x="6823882" y="5950424"/>
            <a:ext cx="2129052" cy="738664"/>
          </a:xfrm>
          <a:prstGeom prst="rect">
            <a:avLst/>
          </a:prstGeom>
          <a:noFill/>
        </p:spPr>
        <p:txBody>
          <a:bodyPr wrap="square" rtlCol="0">
            <a:spAutoFit/>
          </a:bodyPr>
          <a:lstStyle/>
          <a:p>
            <a:r>
              <a:rPr lang="en-US" sz="1400" dirty="0">
                <a:solidFill>
                  <a:schemeClr val="bg1"/>
                </a:solidFill>
              </a:rPr>
              <a:t>3 December 2008</a:t>
            </a:r>
            <a:br>
              <a:rPr lang="en-US" sz="1400" dirty="0">
                <a:solidFill>
                  <a:schemeClr val="bg1"/>
                </a:solidFill>
              </a:rPr>
            </a:br>
            <a:r>
              <a:rPr lang="en-US" sz="1400" dirty="0">
                <a:solidFill>
                  <a:schemeClr val="bg1"/>
                </a:solidFill>
              </a:rPr>
              <a:t>U. </a:t>
            </a:r>
            <a:r>
              <a:rPr lang="en-US" sz="1400" dirty="0" err="1">
                <a:solidFill>
                  <a:schemeClr val="bg1"/>
                </a:solidFill>
              </a:rPr>
              <a:t>Lugano</a:t>
            </a:r>
            <a:br>
              <a:rPr lang="en-US" sz="1400" dirty="0">
                <a:solidFill>
                  <a:schemeClr val="bg1"/>
                </a:solidFill>
              </a:rPr>
            </a:br>
            <a:r>
              <a:rPr lang="en-US" sz="1400" dirty="0" err="1">
                <a:solidFill>
                  <a:schemeClr val="bg1"/>
                </a:solidFill>
              </a:rPr>
              <a:t>Lugano</a:t>
            </a:r>
            <a:r>
              <a:rPr lang="en-US" sz="1400" dirty="0">
                <a:solidFill>
                  <a:schemeClr val="bg1"/>
                </a:solidFill>
              </a:rPr>
              <a:t>, Switzerland</a:t>
            </a:r>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747897"/>
          </a:xfrm>
        </p:spPr>
        <p:txBody>
          <a:bodyPr/>
          <a:lstStyle/>
          <a:p>
            <a:r>
              <a:rPr/>
              <a:t>Example:  Composite object</a:t>
            </a:r>
            <a:endParaRPr lang="en-US" dirty="0"/>
          </a:p>
        </p:txBody>
      </p:sp>
      <p:sp>
        <p:nvSpPr>
          <p:cNvPr id="3" name="Content Placeholder 2"/>
          <p:cNvSpPr>
            <a:spLocks noGrp="1"/>
          </p:cNvSpPr>
          <p:nvPr>
            <p:ph idx="1"/>
          </p:nvPr>
        </p:nvSpPr>
        <p:spPr>
          <a:xfrm>
            <a:off x="381000" y="1111296"/>
            <a:ext cx="8382000" cy="457048"/>
          </a:xfrm>
        </p:spPr>
        <p:txBody>
          <a:bodyPr/>
          <a:lstStyle/>
          <a:p>
            <a:endParaRPr lang="en-US" dirty="0"/>
          </a:p>
        </p:txBody>
      </p:sp>
      <p:sp>
        <p:nvSpPr>
          <p:cNvPr id="4" name="Oval 3"/>
          <p:cNvSpPr/>
          <p:nvPr/>
        </p:nvSpPr>
        <p:spPr bwMode="auto">
          <a:xfrm>
            <a:off x="668741" y="1665027"/>
            <a:ext cx="3780434" cy="2129048"/>
          </a:xfrm>
          <a:prstGeom prst="ellipse">
            <a:avLst/>
          </a:prstGeom>
          <a:ln>
            <a:noFill/>
            <a:headEnd type="none" w="med" len="med"/>
            <a:tailEnd type="none" w="med" len="med"/>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t" anchorCtr="0" compatLnSpc="1">
            <a:prstTxWarp prst="textNoShape">
              <a:avLst/>
            </a:prstTxWarp>
          </a:bodyPr>
          <a:lstStyle/>
          <a:p>
            <a:pPr marR="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a:solidFill>
                <a:schemeClr val="tx1"/>
              </a:solidFill>
              <a:effectLst>
                <a:outerShdw blurRad="38100" dist="38100" dir="2700000" algn="tl">
                  <a:srgbClr val="000000">
                    <a:alpha val="43137"/>
                  </a:srgbClr>
                </a:outerShdw>
              </a:effectLst>
              <a:latin typeface="Segoe" pitchFamily="34" charset="0"/>
            </a:endParaRPr>
          </a:p>
        </p:txBody>
      </p:sp>
      <p:sp>
        <p:nvSpPr>
          <p:cNvPr id="11" name="Oval 10"/>
          <p:cNvSpPr/>
          <p:nvPr/>
        </p:nvSpPr>
        <p:spPr bwMode="auto">
          <a:xfrm>
            <a:off x="4421812" y="4123884"/>
            <a:ext cx="2538547" cy="1526289"/>
          </a:xfrm>
          <a:prstGeom prst="ellipse">
            <a:avLst/>
          </a:prstGeom>
          <a:ln>
            <a:noFill/>
            <a:headEnd type="none" w="med" len="med"/>
            <a:tailEnd type="none" w="med" len="med"/>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style>
          <a:lnRef idx="0">
            <a:schemeClr val="accent5"/>
          </a:lnRef>
          <a:fillRef idx="3">
            <a:schemeClr val="accent5"/>
          </a:fillRef>
          <a:effectRef idx="3">
            <a:schemeClr val="accent5"/>
          </a:effectRef>
          <a:fontRef idx="minor">
            <a:schemeClr val="lt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a:solidFill>
                <a:schemeClr val="tx1"/>
              </a:solidFill>
              <a:effectLst>
                <a:outerShdw blurRad="38100" dist="38100" dir="2700000" algn="tl">
                  <a:srgbClr val="000000">
                    <a:alpha val="43137"/>
                  </a:srgbClr>
                </a:outerShdw>
              </a:effectLst>
              <a:latin typeface="Segoe" pitchFamily="34" charset="0"/>
            </a:endParaRPr>
          </a:p>
        </p:txBody>
      </p:sp>
      <p:sp>
        <p:nvSpPr>
          <p:cNvPr id="25" name="TextBox 24"/>
          <p:cNvSpPr txBox="1"/>
          <p:nvPr/>
        </p:nvSpPr>
        <p:spPr>
          <a:xfrm>
            <a:off x="1105469" y="1364775"/>
            <a:ext cx="1910686" cy="461665"/>
          </a:xfrm>
          <a:prstGeom prst="rect">
            <a:avLst/>
          </a:prstGeom>
          <a:noFill/>
        </p:spPr>
        <p:txBody>
          <a:bodyPr wrap="square" rtlCol="0">
            <a:spAutoFit/>
          </a:bodyPr>
          <a:lstStyle/>
          <a:p>
            <a:r>
              <a:rPr lang="en-US" sz="2400" dirty="0">
                <a:solidFill>
                  <a:schemeClr val="bg1"/>
                </a:solidFill>
              </a:rPr>
              <a:t>:</a:t>
            </a:r>
            <a:r>
              <a:rPr lang="en-US" sz="2400" dirty="0" err="1">
                <a:solidFill>
                  <a:schemeClr val="bg1"/>
                </a:solidFill>
              </a:rPr>
              <a:t>RockBand</a:t>
            </a:r>
            <a:endParaRPr lang="en-US" sz="2400" dirty="0">
              <a:solidFill>
                <a:schemeClr val="bg1"/>
              </a:solidFill>
            </a:endParaRPr>
          </a:p>
        </p:txBody>
      </p:sp>
      <p:sp>
        <p:nvSpPr>
          <p:cNvPr id="27" name="TextBox 26"/>
          <p:cNvSpPr txBox="1"/>
          <p:nvPr/>
        </p:nvSpPr>
        <p:spPr>
          <a:xfrm>
            <a:off x="4844957" y="3794079"/>
            <a:ext cx="1910686" cy="461665"/>
          </a:xfrm>
          <a:prstGeom prst="rect">
            <a:avLst/>
          </a:prstGeom>
          <a:noFill/>
        </p:spPr>
        <p:txBody>
          <a:bodyPr wrap="square" rtlCol="0">
            <a:spAutoFit/>
          </a:bodyPr>
          <a:lstStyle/>
          <a:p>
            <a:r>
              <a:rPr lang="en-US" sz="2400" dirty="0">
                <a:solidFill>
                  <a:schemeClr val="bg1"/>
                </a:solidFill>
              </a:rPr>
              <a:t>:Guitar</a:t>
            </a:r>
          </a:p>
        </p:txBody>
      </p:sp>
      <p:sp>
        <p:nvSpPr>
          <p:cNvPr id="28" name="Rounded Rectangle 27"/>
          <p:cNvSpPr/>
          <p:nvPr/>
        </p:nvSpPr>
        <p:spPr bwMode="auto">
          <a:xfrm>
            <a:off x="1173707" y="2292824"/>
            <a:ext cx="1310186" cy="423080"/>
          </a:xfrm>
          <a:prstGeom prst="roundRect">
            <a:avLst/>
          </a:prstGeom>
          <a:ln>
            <a:noFill/>
            <a:headEnd type="none" w="med" len="med"/>
            <a:tailEnd type="none" w="med" len="med"/>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style>
          <a:lnRef idx="1">
            <a:schemeClr val="accent2"/>
          </a:lnRef>
          <a:fillRef idx="2">
            <a:schemeClr val="accent2"/>
          </a:fillRef>
          <a:effectRef idx="1">
            <a:schemeClr val="accent2"/>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a:solidFill>
                  <a:schemeClr val="bg1"/>
                </a:solidFill>
                <a:effectLst>
                  <a:outerShdw blurRad="38100" dist="38100" dir="2700000" algn="tl">
                    <a:srgbClr val="000000">
                      <a:alpha val="43137"/>
                    </a:srgbClr>
                  </a:outerShdw>
                </a:effectLst>
                <a:latin typeface="Segoe" pitchFamily="34" charset="0"/>
              </a:rPr>
              <a:t>songs</a:t>
            </a:r>
          </a:p>
        </p:txBody>
      </p:sp>
      <p:sp>
        <p:nvSpPr>
          <p:cNvPr id="30" name="Rounded Rectangle 29"/>
          <p:cNvSpPr/>
          <p:nvPr/>
        </p:nvSpPr>
        <p:spPr bwMode="auto">
          <a:xfrm>
            <a:off x="1735540" y="2936543"/>
            <a:ext cx="1310186" cy="423080"/>
          </a:xfrm>
          <a:prstGeom prst="roundRect">
            <a:avLst/>
          </a:prstGeom>
          <a:ln>
            <a:noFill/>
            <a:headEnd type="none" w="med" len="med"/>
            <a:tailEnd type="none" w="med" len="med"/>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style>
          <a:lnRef idx="1">
            <a:schemeClr val="accent2"/>
          </a:lnRef>
          <a:fillRef idx="2">
            <a:schemeClr val="accent2"/>
          </a:fillRef>
          <a:effectRef idx="1">
            <a:schemeClr val="accent2"/>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err="1">
                <a:solidFill>
                  <a:schemeClr val="bg1"/>
                </a:solidFill>
                <a:effectLst>
                  <a:outerShdw blurRad="38100" dist="38100" dir="2700000" algn="tl">
                    <a:srgbClr val="000000">
                      <a:alpha val="43137"/>
                    </a:srgbClr>
                  </a:outerShdw>
                </a:effectLst>
                <a:latin typeface="Segoe" pitchFamily="34" charset="0"/>
              </a:rPr>
              <a:t>gt</a:t>
            </a:r>
            <a:endParaRPr kumimoji="0" lang="en-US" sz="2800" b="0" i="0" u="none" strike="noStrike" cap="none" normalizeH="0" baseline="0" dirty="0">
              <a:solidFill>
                <a:schemeClr val="bg1"/>
              </a:solidFill>
              <a:effectLst>
                <a:outerShdw blurRad="38100" dist="38100" dir="2700000" algn="tl">
                  <a:srgbClr val="000000">
                    <a:alpha val="43137"/>
                  </a:srgbClr>
                </a:outerShdw>
              </a:effectLst>
              <a:latin typeface="Segoe" pitchFamily="34" charset="0"/>
            </a:endParaRPr>
          </a:p>
        </p:txBody>
      </p:sp>
      <p:sp>
        <p:nvSpPr>
          <p:cNvPr id="31" name="Rounded Rectangle 30"/>
          <p:cNvSpPr/>
          <p:nvPr/>
        </p:nvSpPr>
        <p:spPr bwMode="auto">
          <a:xfrm>
            <a:off x="5395415" y="4617493"/>
            <a:ext cx="1310186" cy="423080"/>
          </a:xfrm>
          <a:prstGeom prst="roundRect">
            <a:avLst/>
          </a:prstGeom>
          <a:ln>
            <a:noFill/>
            <a:headEnd type="none" w="med" len="med"/>
            <a:tailEnd type="none" w="med" len="med"/>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style>
          <a:lnRef idx="1">
            <a:schemeClr val="accent1"/>
          </a:lnRef>
          <a:fillRef idx="2">
            <a:schemeClr val="accent1"/>
          </a:fillRef>
          <a:effectRef idx="1">
            <a:schemeClr val="accent1"/>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a:solidFill>
                  <a:schemeClr val="bg1"/>
                </a:solidFill>
                <a:effectLst>
                  <a:outerShdw blurRad="38100" dist="38100" dir="2700000" algn="tl">
                    <a:srgbClr val="000000">
                      <a:alpha val="43137"/>
                    </a:srgbClr>
                  </a:outerShdw>
                </a:effectLst>
                <a:latin typeface="Segoe" pitchFamily="34" charset="0"/>
              </a:rPr>
              <a:t>solos</a:t>
            </a:r>
          </a:p>
        </p:txBody>
      </p:sp>
      <p:sp>
        <p:nvSpPr>
          <p:cNvPr id="20" name="Freeform 19"/>
          <p:cNvSpPr/>
          <p:nvPr/>
        </p:nvSpPr>
        <p:spPr>
          <a:xfrm rot="21134730">
            <a:off x="2866445" y="3068001"/>
            <a:ext cx="1896212" cy="1534046"/>
          </a:xfrm>
          <a:custGeom>
            <a:avLst/>
            <a:gdLst>
              <a:gd name="connsiteX0" fmla="*/ 0 w 1869743"/>
              <a:gd name="connsiteY0" fmla="*/ 0 h 1323833"/>
              <a:gd name="connsiteX1" fmla="*/ 272955 w 1869743"/>
              <a:gd name="connsiteY1" fmla="*/ 805218 h 1323833"/>
              <a:gd name="connsiteX2" fmla="*/ 1282889 w 1869743"/>
              <a:gd name="connsiteY2" fmla="*/ 655092 h 1323833"/>
              <a:gd name="connsiteX3" fmla="*/ 1869743 w 1869743"/>
              <a:gd name="connsiteY3" fmla="*/ 1323833 h 1323833"/>
              <a:gd name="connsiteX0" fmla="*/ 0 w 2022867"/>
              <a:gd name="connsiteY0" fmla="*/ 0 h 1716578"/>
              <a:gd name="connsiteX1" fmla="*/ 426079 w 2022867"/>
              <a:gd name="connsiteY1" fmla="*/ 1197963 h 1716578"/>
              <a:gd name="connsiteX2" fmla="*/ 1436013 w 2022867"/>
              <a:gd name="connsiteY2" fmla="*/ 1047837 h 1716578"/>
              <a:gd name="connsiteX3" fmla="*/ 2022867 w 2022867"/>
              <a:gd name="connsiteY3" fmla="*/ 1716578 h 1716578"/>
              <a:gd name="connsiteX0" fmla="*/ 0 w 1896212"/>
              <a:gd name="connsiteY0" fmla="*/ 0 h 1534046"/>
              <a:gd name="connsiteX1" fmla="*/ 426079 w 1896212"/>
              <a:gd name="connsiteY1" fmla="*/ 1197963 h 1534046"/>
              <a:gd name="connsiteX2" fmla="*/ 1436013 w 1896212"/>
              <a:gd name="connsiteY2" fmla="*/ 1047837 h 1534046"/>
              <a:gd name="connsiteX3" fmla="*/ 1896212 w 1896212"/>
              <a:gd name="connsiteY3" fmla="*/ 1534046 h 1534046"/>
              <a:gd name="connsiteX0" fmla="*/ 0 w 1896212"/>
              <a:gd name="connsiteY0" fmla="*/ 0 h 1534046"/>
              <a:gd name="connsiteX1" fmla="*/ 426079 w 1896212"/>
              <a:gd name="connsiteY1" fmla="*/ 1197963 h 1534046"/>
              <a:gd name="connsiteX2" fmla="*/ 1346244 w 1896212"/>
              <a:gd name="connsiteY2" fmla="*/ 897877 h 1534046"/>
              <a:gd name="connsiteX3" fmla="*/ 1896212 w 1896212"/>
              <a:gd name="connsiteY3" fmla="*/ 1534046 h 1534046"/>
            </a:gdLst>
            <a:ahLst/>
            <a:cxnLst>
              <a:cxn ang="0">
                <a:pos x="connsiteX0" y="connsiteY0"/>
              </a:cxn>
              <a:cxn ang="0">
                <a:pos x="connsiteX1" y="connsiteY1"/>
              </a:cxn>
              <a:cxn ang="0">
                <a:pos x="connsiteX2" y="connsiteY2"/>
              </a:cxn>
              <a:cxn ang="0">
                <a:pos x="connsiteX3" y="connsiteY3"/>
              </a:cxn>
            </a:cxnLst>
            <a:rect l="l" t="t" r="r" b="b"/>
            <a:pathLst>
              <a:path w="1896212" h="1534046">
                <a:moveTo>
                  <a:pt x="0" y="0"/>
                </a:moveTo>
                <a:cubicBezTo>
                  <a:pt x="29570" y="348018"/>
                  <a:pt x="201705" y="1048317"/>
                  <a:pt x="426079" y="1197963"/>
                </a:cubicBezTo>
                <a:cubicBezTo>
                  <a:pt x="650453" y="1347609"/>
                  <a:pt x="1101222" y="841863"/>
                  <a:pt x="1346244" y="897877"/>
                </a:cubicBezTo>
                <a:cubicBezTo>
                  <a:pt x="1591266" y="953891"/>
                  <a:pt x="1735850" y="1242893"/>
                  <a:pt x="1896212" y="1534046"/>
                </a:cubicBezTo>
              </a:path>
            </a:pathLst>
          </a:custGeom>
          <a:ln w="38100">
            <a:solidFill>
              <a:schemeClr val="accent2">
                <a:lumMod val="75000"/>
              </a:schemeClr>
            </a:solidFill>
            <a:headEnd type="oval" w="med" len="med"/>
            <a:tailEnd type="arrow" w="med" len="med"/>
          </a:ln>
          <a:effectLst>
            <a:outerShdw blurRad="50800" dist="38100" dir="8100000" algn="tr" rotWithShape="0">
              <a:prstClr val="black">
                <a:alpha val="40000"/>
              </a:prstClr>
            </a:outerShdw>
          </a:effectLst>
        </p:spPr>
        <p:style>
          <a:lnRef idx="1">
            <a:schemeClr val="accent2"/>
          </a:lnRef>
          <a:fillRef idx="0">
            <a:schemeClr val="accent2"/>
          </a:fillRef>
          <a:effectRef idx="0">
            <a:schemeClr val="accent2"/>
          </a:effectRef>
          <a:fontRef idx="minor">
            <a:schemeClr val="tx1"/>
          </a:fontRef>
        </p:style>
        <p:txBody>
          <a:bodyPr rtlCol="0" anchor="ctr"/>
          <a:lstStyle/>
          <a:p>
            <a:pPr algn="ctr"/>
            <a:endParaRPr lang="en-US"/>
          </a:p>
        </p:txBody>
      </p:sp>
      <p:sp>
        <p:nvSpPr>
          <p:cNvPr id="13" name="TextBox 12"/>
          <p:cNvSpPr txBox="1"/>
          <p:nvPr/>
        </p:nvSpPr>
        <p:spPr>
          <a:xfrm>
            <a:off x="5117906" y="2784144"/>
            <a:ext cx="3712191" cy="954107"/>
          </a:xfrm>
          <a:prstGeom prst="rect">
            <a:avLst/>
          </a:prstGeom>
          <a:noFill/>
        </p:spPr>
        <p:txBody>
          <a:bodyPr wrap="square" rtlCol="0">
            <a:spAutoFit/>
          </a:bodyPr>
          <a:lstStyle/>
          <a:p>
            <a:r>
              <a:rPr lang="en-US" sz="2800" dirty="0">
                <a:solidFill>
                  <a:schemeClr val="bg1"/>
                </a:solidFill>
              </a:rPr>
              <a:t>invariant:</a:t>
            </a:r>
          </a:p>
          <a:p>
            <a:r>
              <a:rPr lang="en-US" sz="2800" dirty="0">
                <a:solidFill>
                  <a:schemeClr val="bg1"/>
                </a:solidFill>
              </a:rPr>
              <a:t>  </a:t>
            </a:r>
            <a:r>
              <a:rPr lang="en-US" sz="2800" dirty="0" err="1">
                <a:solidFill>
                  <a:schemeClr val="bg1"/>
                </a:solidFill>
              </a:rPr>
              <a:t>r.songs</a:t>
            </a:r>
            <a:r>
              <a:rPr lang="en-US" sz="2800" dirty="0">
                <a:solidFill>
                  <a:schemeClr val="bg1"/>
                </a:solidFill>
              </a:rPr>
              <a:t> </a:t>
            </a:r>
            <a:r>
              <a:rPr lang="en-US" sz="2800" dirty="0">
                <a:solidFill>
                  <a:schemeClr val="bg1"/>
                </a:solidFill>
                <a:latin typeface="Arial"/>
                <a:cs typeface="Arial"/>
              </a:rPr>
              <a:t>= </a:t>
            </a:r>
            <a:r>
              <a:rPr lang="en-US" sz="2800" dirty="0" err="1">
                <a:solidFill>
                  <a:schemeClr val="bg1"/>
                </a:solidFill>
                <a:latin typeface="Arial"/>
                <a:cs typeface="Arial"/>
              </a:rPr>
              <a:t>r.gt.solos</a:t>
            </a:r>
            <a:endParaRPr lang="en-US" sz="2800" dirty="0">
              <a:solidFill>
                <a:schemeClr val="bg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fade">
                                      <p:cBhvr>
                                        <p:cTn id="7" dur="500"/>
                                        <p:tgtEl>
                                          <p:spTgt spid="2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0"/>
                                        </p:tgtEl>
                                        <p:attrNameLst>
                                          <p:attrName>style.visibility</p:attrName>
                                        </p:attrNameLst>
                                      </p:cBhvr>
                                      <p:to>
                                        <p:strVal val="visible"/>
                                      </p:to>
                                    </p:set>
                                    <p:animEffect transition="in" filter="fade">
                                      <p:cBhvr>
                                        <p:cTn id="12" dur="500"/>
                                        <p:tgtEl>
                                          <p:spTgt spid="30"/>
                                        </p:tgtEl>
                                      </p:cBhvr>
                                    </p:animEffect>
                                  </p:childTnLst>
                                </p:cTn>
                              </p:par>
                            </p:childTnLst>
                          </p:cTn>
                        </p:par>
                        <p:par>
                          <p:cTn id="13" fill="hold">
                            <p:stCondLst>
                              <p:cond delay="500"/>
                            </p:stCondLst>
                            <p:childTnLst>
                              <p:par>
                                <p:cTn id="14" presetID="22" presetClass="entr" presetSubtype="8" fill="hold" grpId="0" nodeType="afterEffect">
                                  <p:stCondLst>
                                    <p:cond delay="0"/>
                                  </p:stCondLst>
                                  <p:childTnLst>
                                    <p:set>
                                      <p:cBhvr>
                                        <p:cTn id="15" dur="1" fill="hold">
                                          <p:stCondLst>
                                            <p:cond delay="0"/>
                                          </p:stCondLst>
                                        </p:cTn>
                                        <p:tgtEl>
                                          <p:spTgt spid="20"/>
                                        </p:tgtEl>
                                        <p:attrNameLst>
                                          <p:attrName>style.visibility</p:attrName>
                                        </p:attrNameLst>
                                      </p:cBhvr>
                                      <p:to>
                                        <p:strVal val="visible"/>
                                      </p:to>
                                    </p:set>
                                    <p:animEffect transition="in" filter="wipe(left)">
                                      <p:cBhvr>
                                        <p:cTn id="16" dur="500"/>
                                        <p:tgtEl>
                                          <p:spTgt spid="20"/>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fade">
                                      <p:cBhvr>
                                        <p:cTn id="19" dur="1000"/>
                                        <p:tgtEl>
                                          <p:spTgt spid="11"/>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fade">
                                      <p:cBhvr>
                                        <p:cTn id="22" dur="1000"/>
                                        <p:tgtEl>
                                          <p:spTgt spid="2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1"/>
                                        </p:tgtEl>
                                        <p:attrNameLst>
                                          <p:attrName>style.visibility</p:attrName>
                                        </p:attrNameLst>
                                      </p:cBhvr>
                                      <p:to>
                                        <p:strVal val="visible"/>
                                      </p:to>
                                    </p:set>
                                    <p:animEffect transition="in" filter="fade">
                                      <p:cBhvr>
                                        <p:cTn id="27" dur="500"/>
                                        <p:tgtEl>
                                          <p:spTgt spid="31"/>
                                        </p:tgtEl>
                                      </p:cBhvr>
                                    </p:animEffect>
                                  </p:childTnLst>
                                </p:cTn>
                              </p:par>
                            </p:childTnLst>
                          </p:cTn>
                        </p:par>
                        <p:par>
                          <p:cTn id="28" fill="hold">
                            <p:stCondLst>
                              <p:cond delay="500"/>
                            </p:stCondLst>
                            <p:childTnLst>
                              <p:par>
                                <p:cTn id="29" presetID="10" presetClass="entr" presetSubtype="0" fill="hold" grpId="0" nodeType="afterEffect">
                                  <p:stCondLst>
                                    <p:cond delay="0"/>
                                  </p:stCondLst>
                                  <p:childTnLst>
                                    <p:set>
                                      <p:cBhvr>
                                        <p:cTn id="30" dur="1" fill="hold">
                                          <p:stCondLst>
                                            <p:cond delay="0"/>
                                          </p:stCondLst>
                                        </p:cTn>
                                        <p:tgtEl>
                                          <p:spTgt spid="13"/>
                                        </p:tgtEl>
                                        <p:attrNameLst>
                                          <p:attrName>style.visibility</p:attrName>
                                        </p:attrNameLst>
                                      </p:cBhvr>
                                      <p:to>
                                        <p:strVal val="visible"/>
                                      </p:to>
                                    </p:set>
                                    <p:animEffect transition="in" filter="fade">
                                      <p:cBhvr>
                                        <p:cTn id="31"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27" grpId="0"/>
      <p:bldP spid="28" grpId="0" animBg="1"/>
      <p:bldP spid="30" grpId="0" animBg="1"/>
      <p:bldP spid="31" grpId="0" animBg="1"/>
      <p:bldP spid="20" grpId="0" animBg="1"/>
      <p:bldP spid="1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Explosion 2 13"/>
          <p:cNvSpPr/>
          <p:nvPr/>
        </p:nvSpPr>
        <p:spPr bwMode="auto">
          <a:xfrm>
            <a:off x="6277947" y="2988866"/>
            <a:ext cx="1146412" cy="928048"/>
          </a:xfrm>
          <a:prstGeom prst="irregularSeal2">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a:solidFill>
                <a:schemeClr val="tx1"/>
              </a:solidFill>
              <a:effectLst>
                <a:outerShdw blurRad="38100" dist="38100" dir="2700000" algn="tl">
                  <a:srgbClr val="000000">
                    <a:alpha val="43137"/>
                  </a:srgbClr>
                </a:outerShdw>
              </a:effectLst>
              <a:latin typeface="Segoe" pitchFamily="34" charset="0"/>
            </a:endParaRPr>
          </a:p>
        </p:txBody>
      </p:sp>
      <p:sp>
        <p:nvSpPr>
          <p:cNvPr id="2" name="Title 1"/>
          <p:cNvSpPr>
            <a:spLocks noGrp="1"/>
          </p:cNvSpPr>
          <p:nvPr>
            <p:ph type="title"/>
          </p:nvPr>
        </p:nvSpPr>
        <p:spPr>
          <a:xfrm>
            <a:off x="381000" y="230187"/>
            <a:ext cx="8382000" cy="1135696"/>
          </a:xfrm>
        </p:spPr>
        <p:txBody>
          <a:bodyPr/>
          <a:lstStyle/>
          <a:p>
            <a:r>
              <a:rPr sz="2800"/>
              <a:t>Problem:</a:t>
            </a:r>
            <a:br>
              <a:rPr sz="2800"/>
            </a:br>
            <a:r>
              <a:rPr/>
              <a:t>Invariants don't always hold</a:t>
            </a:r>
            <a:endParaRPr lang="en-US" dirty="0"/>
          </a:p>
        </p:txBody>
      </p:sp>
      <p:sp>
        <p:nvSpPr>
          <p:cNvPr id="3" name="Content Placeholder 2"/>
          <p:cNvSpPr>
            <a:spLocks noGrp="1"/>
          </p:cNvSpPr>
          <p:nvPr>
            <p:ph idx="1"/>
          </p:nvPr>
        </p:nvSpPr>
        <p:spPr>
          <a:xfrm>
            <a:off x="381000" y="1111296"/>
            <a:ext cx="8382000" cy="457048"/>
          </a:xfrm>
        </p:spPr>
        <p:txBody>
          <a:bodyPr/>
          <a:lstStyle/>
          <a:p>
            <a:endParaRPr lang="en-US" dirty="0"/>
          </a:p>
        </p:txBody>
      </p:sp>
      <p:sp>
        <p:nvSpPr>
          <p:cNvPr id="4" name="Oval 3"/>
          <p:cNvSpPr/>
          <p:nvPr/>
        </p:nvSpPr>
        <p:spPr bwMode="auto">
          <a:xfrm>
            <a:off x="668741" y="1665027"/>
            <a:ext cx="3780434" cy="2129048"/>
          </a:xfrm>
          <a:prstGeom prst="ellipse">
            <a:avLst/>
          </a:prstGeom>
          <a:ln>
            <a:noFill/>
            <a:headEnd type="none" w="med" len="med"/>
            <a:tailEnd type="none" w="med" len="med"/>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t" anchorCtr="0" compatLnSpc="1">
            <a:prstTxWarp prst="textNoShape">
              <a:avLst/>
            </a:prstTxWarp>
          </a:bodyPr>
          <a:lstStyle/>
          <a:p>
            <a:pPr marR="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a:solidFill>
                <a:schemeClr val="tx1"/>
              </a:solidFill>
              <a:effectLst>
                <a:outerShdw blurRad="38100" dist="38100" dir="2700000" algn="tl">
                  <a:srgbClr val="000000">
                    <a:alpha val="43137"/>
                  </a:srgbClr>
                </a:outerShdw>
              </a:effectLst>
              <a:latin typeface="Segoe" pitchFamily="34" charset="0"/>
            </a:endParaRPr>
          </a:p>
        </p:txBody>
      </p:sp>
      <p:sp>
        <p:nvSpPr>
          <p:cNvPr id="11" name="Oval 10"/>
          <p:cNvSpPr/>
          <p:nvPr/>
        </p:nvSpPr>
        <p:spPr bwMode="auto">
          <a:xfrm>
            <a:off x="4421812" y="4123884"/>
            <a:ext cx="2538547" cy="1526289"/>
          </a:xfrm>
          <a:prstGeom prst="ellipse">
            <a:avLst/>
          </a:prstGeom>
          <a:ln>
            <a:noFill/>
            <a:headEnd type="none" w="med" len="med"/>
            <a:tailEnd type="none" w="med" len="med"/>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style>
          <a:lnRef idx="0">
            <a:schemeClr val="accent5"/>
          </a:lnRef>
          <a:fillRef idx="3">
            <a:schemeClr val="accent5"/>
          </a:fillRef>
          <a:effectRef idx="3">
            <a:schemeClr val="accent5"/>
          </a:effectRef>
          <a:fontRef idx="minor">
            <a:schemeClr val="lt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a:solidFill>
                <a:schemeClr val="tx1"/>
              </a:solidFill>
              <a:effectLst>
                <a:outerShdw blurRad="38100" dist="38100" dir="2700000" algn="tl">
                  <a:srgbClr val="000000">
                    <a:alpha val="43137"/>
                  </a:srgbClr>
                </a:outerShdw>
              </a:effectLst>
              <a:latin typeface="Segoe" pitchFamily="34" charset="0"/>
            </a:endParaRPr>
          </a:p>
        </p:txBody>
      </p:sp>
      <p:sp>
        <p:nvSpPr>
          <p:cNvPr id="25" name="TextBox 24"/>
          <p:cNvSpPr txBox="1"/>
          <p:nvPr/>
        </p:nvSpPr>
        <p:spPr>
          <a:xfrm>
            <a:off x="1105469" y="1364775"/>
            <a:ext cx="1910686" cy="461665"/>
          </a:xfrm>
          <a:prstGeom prst="rect">
            <a:avLst/>
          </a:prstGeom>
          <a:noFill/>
        </p:spPr>
        <p:txBody>
          <a:bodyPr wrap="square" rtlCol="0">
            <a:spAutoFit/>
          </a:bodyPr>
          <a:lstStyle/>
          <a:p>
            <a:r>
              <a:rPr lang="en-US" sz="2400" dirty="0">
                <a:solidFill>
                  <a:schemeClr val="bg1"/>
                </a:solidFill>
              </a:rPr>
              <a:t>:</a:t>
            </a:r>
            <a:r>
              <a:rPr lang="en-US" sz="2400" dirty="0" err="1">
                <a:solidFill>
                  <a:schemeClr val="bg1"/>
                </a:solidFill>
              </a:rPr>
              <a:t>RockBand</a:t>
            </a:r>
            <a:endParaRPr lang="en-US" sz="2400" dirty="0">
              <a:solidFill>
                <a:schemeClr val="bg1"/>
              </a:solidFill>
            </a:endParaRPr>
          </a:p>
        </p:txBody>
      </p:sp>
      <p:sp>
        <p:nvSpPr>
          <p:cNvPr id="27" name="TextBox 26"/>
          <p:cNvSpPr txBox="1"/>
          <p:nvPr/>
        </p:nvSpPr>
        <p:spPr>
          <a:xfrm>
            <a:off x="4844957" y="3794079"/>
            <a:ext cx="1910686" cy="461665"/>
          </a:xfrm>
          <a:prstGeom prst="rect">
            <a:avLst/>
          </a:prstGeom>
          <a:noFill/>
        </p:spPr>
        <p:txBody>
          <a:bodyPr wrap="square" rtlCol="0">
            <a:spAutoFit/>
          </a:bodyPr>
          <a:lstStyle/>
          <a:p>
            <a:r>
              <a:rPr lang="en-US" sz="2400" dirty="0">
                <a:solidFill>
                  <a:schemeClr val="bg1"/>
                </a:solidFill>
              </a:rPr>
              <a:t>:Guitar</a:t>
            </a:r>
          </a:p>
        </p:txBody>
      </p:sp>
      <p:sp>
        <p:nvSpPr>
          <p:cNvPr id="28" name="Rounded Rectangle 27"/>
          <p:cNvSpPr/>
          <p:nvPr/>
        </p:nvSpPr>
        <p:spPr bwMode="auto">
          <a:xfrm>
            <a:off x="1173707" y="2292824"/>
            <a:ext cx="1310186" cy="423080"/>
          </a:xfrm>
          <a:prstGeom prst="roundRect">
            <a:avLst/>
          </a:prstGeom>
          <a:ln>
            <a:noFill/>
            <a:headEnd type="none" w="med" len="med"/>
            <a:tailEnd type="none" w="med" len="med"/>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style>
          <a:lnRef idx="1">
            <a:schemeClr val="accent2"/>
          </a:lnRef>
          <a:fillRef idx="2">
            <a:schemeClr val="accent2"/>
          </a:fillRef>
          <a:effectRef idx="1">
            <a:schemeClr val="accent2"/>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a:solidFill>
                  <a:schemeClr val="bg1"/>
                </a:solidFill>
                <a:effectLst>
                  <a:outerShdw blurRad="38100" dist="38100" dir="2700000" algn="tl">
                    <a:srgbClr val="000000">
                      <a:alpha val="43137"/>
                    </a:srgbClr>
                  </a:outerShdw>
                </a:effectLst>
                <a:latin typeface="Segoe" pitchFamily="34" charset="0"/>
              </a:rPr>
              <a:t>songs</a:t>
            </a:r>
          </a:p>
        </p:txBody>
      </p:sp>
      <p:sp>
        <p:nvSpPr>
          <p:cNvPr id="30" name="Rounded Rectangle 29"/>
          <p:cNvSpPr/>
          <p:nvPr/>
        </p:nvSpPr>
        <p:spPr bwMode="auto">
          <a:xfrm>
            <a:off x="1735540" y="2936543"/>
            <a:ext cx="1310186" cy="423080"/>
          </a:xfrm>
          <a:prstGeom prst="roundRect">
            <a:avLst/>
          </a:prstGeom>
          <a:ln>
            <a:noFill/>
            <a:headEnd type="none" w="med" len="med"/>
            <a:tailEnd type="none" w="med" len="med"/>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style>
          <a:lnRef idx="1">
            <a:schemeClr val="accent2"/>
          </a:lnRef>
          <a:fillRef idx="2">
            <a:schemeClr val="accent2"/>
          </a:fillRef>
          <a:effectRef idx="1">
            <a:schemeClr val="accent2"/>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err="1">
                <a:solidFill>
                  <a:schemeClr val="bg1"/>
                </a:solidFill>
                <a:effectLst>
                  <a:outerShdw blurRad="38100" dist="38100" dir="2700000" algn="tl">
                    <a:srgbClr val="000000">
                      <a:alpha val="43137"/>
                    </a:srgbClr>
                  </a:outerShdw>
                </a:effectLst>
                <a:latin typeface="Segoe" pitchFamily="34" charset="0"/>
              </a:rPr>
              <a:t>gt</a:t>
            </a:r>
            <a:endParaRPr kumimoji="0" lang="en-US" sz="2800" b="0" i="0" u="none" strike="noStrike" cap="none" normalizeH="0" baseline="0" dirty="0">
              <a:solidFill>
                <a:schemeClr val="bg1"/>
              </a:solidFill>
              <a:effectLst>
                <a:outerShdw blurRad="38100" dist="38100" dir="2700000" algn="tl">
                  <a:srgbClr val="000000">
                    <a:alpha val="43137"/>
                  </a:srgbClr>
                </a:outerShdw>
              </a:effectLst>
              <a:latin typeface="Segoe" pitchFamily="34" charset="0"/>
            </a:endParaRPr>
          </a:p>
        </p:txBody>
      </p:sp>
      <p:sp>
        <p:nvSpPr>
          <p:cNvPr id="31" name="Rounded Rectangle 30"/>
          <p:cNvSpPr/>
          <p:nvPr/>
        </p:nvSpPr>
        <p:spPr bwMode="auto">
          <a:xfrm>
            <a:off x="5395415" y="4617493"/>
            <a:ext cx="1310186" cy="423080"/>
          </a:xfrm>
          <a:prstGeom prst="roundRect">
            <a:avLst/>
          </a:prstGeom>
          <a:ln>
            <a:noFill/>
            <a:headEnd type="none" w="med" len="med"/>
            <a:tailEnd type="none" w="med" len="med"/>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style>
          <a:lnRef idx="1">
            <a:schemeClr val="accent1"/>
          </a:lnRef>
          <a:fillRef idx="2">
            <a:schemeClr val="accent1"/>
          </a:fillRef>
          <a:effectRef idx="1">
            <a:schemeClr val="accent1"/>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a:solidFill>
                  <a:schemeClr val="bg1"/>
                </a:solidFill>
                <a:effectLst>
                  <a:outerShdw blurRad="38100" dist="38100" dir="2700000" algn="tl">
                    <a:srgbClr val="000000">
                      <a:alpha val="43137"/>
                    </a:srgbClr>
                  </a:outerShdw>
                </a:effectLst>
                <a:latin typeface="Segoe" pitchFamily="34" charset="0"/>
              </a:rPr>
              <a:t>solos</a:t>
            </a:r>
          </a:p>
        </p:txBody>
      </p:sp>
      <p:sp>
        <p:nvSpPr>
          <p:cNvPr id="20" name="Freeform 19"/>
          <p:cNvSpPr/>
          <p:nvPr/>
        </p:nvSpPr>
        <p:spPr>
          <a:xfrm rot="21134730">
            <a:off x="2866445" y="3068001"/>
            <a:ext cx="1896212" cy="1534046"/>
          </a:xfrm>
          <a:custGeom>
            <a:avLst/>
            <a:gdLst>
              <a:gd name="connsiteX0" fmla="*/ 0 w 1869743"/>
              <a:gd name="connsiteY0" fmla="*/ 0 h 1323833"/>
              <a:gd name="connsiteX1" fmla="*/ 272955 w 1869743"/>
              <a:gd name="connsiteY1" fmla="*/ 805218 h 1323833"/>
              <a:gd name="connsiteX2" fmla="*/ 1282889 w 1869743"/>
              <a:gd name="connsiteY2" fmla="*/ 655092 h 1323833"/>
              <a:gd name="connsiteX3" fmla="*/ 1869743 w 1869743"/>
              <a:gd name="connsiteY3" fmla="*/ 1323833 h 1323833"/>
              <a:gd name="connsiteX0" fmla="*/ 0 w 2022867"/>
              <a:gd name="connsiteY0" fmla="*/ 0 h 1716578"/>
              <a:gd name="connsiteX1" fmla="*/ 426079 w 2022867"/>
              <a:gd name="connsiteY1" fmla="*/ 1197963 h 1716578"/>
              <a:gd name="connsiteX2" fmla="*/ 1436013 w 2022867"/>
              <a:gd name="connsiteY2" fmla="*/ 1047837 h 1716578"/>
              <a:gd name="connsiteX3" fmla="*/ 2022867 w 2022867"/>
              <a:gd name="connsiteY3" fmla="*/ 1716578 h 1716578"/>
              <a:gd name="connsiteX0" fmla="*/ 0 w 1896212"/>
              <a:gd name="connsiteY0" fmla="*/ 0 h 1534046"/>
              <a:gd name="connsiteX1" fmla="*/ 426079 w 1896212"/>
              <a:gd name="connsiteY1" fmla="*/ 1197963 h 1534046"/>
              <a:gd name="connsiteX2" fmla="*/ 1436013 w 1896212"/>
              <a:gd name="connsiteY2" fmla="*/ 1047837 h 1534046"/>
              <a:gd name="connsiteX3" fmla="*/ 1896212 w 1896212"/>
              <a:gd name="connsiteY3" fmla="*/ 1534046 h 1534046"/>
              <a:gd name="connsiteX0" fmla="*/ 0 w 1896212"/>
              <a:gd name="connsiteY0" fmla="*/ 0 h 1534046"/>
              <a:gd name="connsiteX1" fmla="*/ 426079 w 1896212"/>
              <a:gd name="connsiteY1" fmla="*/ 1197963 h 1534046"/>
              <a:gd name="connsiteX2" fmla="*/ 1346244 w 1896212"/>
              <a:gd name="connsiteY2" fmla="*/ 897877 h 1534046"/>
              <a:gd name="connsiteX3" fmla="*/ 1896212 w 1896212"/>
              <a:gd name="connsiteY3" fmla="*/ 1534046 h 1534046"/>
            </a:gdLst>
            <a:ahLst/>
            <a:cxnLst>
              <a:cxn ang="0">
                <a:pos x="connsiteX0" y="connsiteY0"/>
              </a:cxn>
              <a:cxn ang="0">
                <a:pos x="connsiteX1" y="connsiteY1"/>
              </a:cxn>
              <a:cxn ang="0">
                <a:pos x="connsiteX2" y="connsiteY2"/>
              </a:cxn>
              <a:cxn ang="0">
                <a:pos x="connsiteX3" y="connsiteY3"/>
              </a:cxn>
            </a:cxnLst>
            <a:rect l="l" t="t" r="r" b="b"/>
            <a:pathLst>
              <a:path w="1896212" h="1534046">
                <a:moveTo>
                  <a:pt x="0" y="0"/>
                </a:moveTo>
                <a:cubicBezTo>
                  <a:pt x="29570" y="348018"/>
                  <a:pt x="201705" y="1048317"/>
                  <a:pt x="426079" y="1197963"/>
                </a:cubicBezTo>
                <a:cubicBezTo>
                  <a:pt x="650453" y="1347609"/>
                  <a:pt x="1101222" y="841863"/>
                  <a:pt x="1346244" y="897877"/>
                </a:cubicBezTo>
                <a:cubicBezTo>
                  <a:pt x="1591266" y="953891"/>
                  <a:pt x="1735850" y="1242893"/>
                  <a:pt x="1896212" y="1534046"/>
                </a:cubicBezTo>
              </a:path>
            </a:pathLst>
          </a:custGeom>
          <a:ln w="38100">
            <a:solidFill>
              <a:schemeClr val="accent2">
                <a:lumMod val="75000"/>
              </a:schemeClr>
            </a:solidFill>
            <a:headEnd type="oval" w="med" len="med"/>
            <a:tailEnd type="arrow" w="med" len="med"/>
          </a:ln>
          <a:effectLst>
            <a:outerShdw blurRad="50800" dist="38100" dir="8100000" algn="tr" rotWithShape="0">
              <a:prstClr val="black">
                <a:alpha val="40000"/>
              </a:prstClr>
            </a:outerShdw>
          </a:effectLst>
        </p:spPr>
        <p:style>
          <a:lnRef idx="1">
            <a:schemeClr val="accent2"/>
          </a:lnRef>
          <a:fillRef idx="0">
            <a:schemeClr val="accent2"/>
          </a:fillRef>
          <a:effectRef idx="0">
            <a:schemeClr val="accent2"/>
          </a:effectRef>
          <a:fontRef idx="minor">
            <a:schemeClr val="tx1"/>
          </a:fontRef>
        </p:style>
        <p:txBody>
          <a:bodyPr rtlCol="0" anchor="ctr"/>
          <a:lstStyle/>
          <a:p>
            <a:pPr algn="ctr"/>
            <a:endParaRPr lang="en-US"/>
          </a:p>
        </p:txBody>
      </p:sp>
      <p:sp>
        <p:nvSpPr>
          <p:cNvPr id="32" name="TextBox 31"/>
          <p:cNvSpPr txBox="1"/>
          <p:nvPr/>
        </p:nvSpPr>
        <p:spPr>
          <a:xfrm>
            <a:off x="5117906" y="2784144"/>
            <a:ext cx="3712191" cy="954107"/>
          </a:xfrm>
          <a:prstGeom prst="rect">
            <a:avLst/>
          </a:prstGeom>
          <a:noFill/>
        </p:spPr>
        <p:txBody>
          <a:bodyPr wrap="square" rtlCol="0">
            <a:spAutoFit/>
          </a:bodyPr>
          <a:lstStyle/>
          <a:p>
            <a:r>
              <a:rPr lang="en-US" sz="2800" dirty="0">
                <a:solidFill>
                  <a:schemeClr val="bg1"/>
                </a:solidFill>
              </a:rPr>
              <a:t>invariant:</a:t>
            </a:r>
          </a:p>
          <a:p>
            <a:r>
              <a:rPr lang="en-US" sz="2800" dirty="0">
                <a:solidFill>
                  <a:schemeClr val="bg1"/>
                </a:solidFill>
              </a:rPr>
              <a:t>  </a:t>
            </a:r>
            <a:r>
              <a:rPr lang="en-US" sz="2800" dirty="0" err="1">
                <a:solidFill>
                  <a:schemeClr val="bg1"/>
                </a:solidFill>
              </a:rPr>
              <a:t>r.songs</a:t>
            </a:r>
            <a:r>
              <a:rPr lang="en-US" sz="2800" dirty="0">
                <a:solidFill>
                  <a:schemeClr val="bg1"/>
                </a:solidFill>
              </a:rPr>
              <a:t> </a:t>
            </a:r>
            <a:r>
              <a:rPr lang="en-US" sz="2800" dirty="0">
                <a:solidFill>
                  <a:schemeClr val="bg1"/>
                </a:solidFill>
                <a:latin typeface="Arial"/>
                <a:cs typeface="Arial"/>
              </a:rPr>
              <a:t>= </a:t>
            </a:r>
            <a:r>
              <a:rPr lang="en-US" sz="2800" dirty="0" err="1">
                <a:solidFill>
                  <a:schemeClr val="bg1"/>
                </a:solidFill>
                <a:latin typeface="Arial"/>
                <a:cs typeface="Arial"/>
              </a:rPr>
              <a:t>r.gt.solos</a:t>
            </a:r>
            <a:endParaRPr lang="en-US" sz="2800" dirty="0">
              <a:solidFill>
                <a:schemeClr val="bg1"/>
              </a:solidFill>
            </a:endParaRPr>
          </a:p>
        </p:txBody>
      </p:sp>
      <p:sp>
        <p:nvSpPr>
          <p:cNvPr id="13" name="Rounded Rectangle 12"/>
          <p:cNvSpPr/>
          <p:nvPr/>
        </p:nvSpPr>
        <p:spPr bwMode="auto">
          <a:xfrm>
            <a:off x="4271748" y="1323833"/>
            <a:ext cx="4531057" cy="1378423"/>
          </a:xfrm>
          <a:prstGeom prst="roundRect">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err="1">
                <a:solidFill>
                  <a:schemeClr val="tx1"/>
                </a:solidFill>
                <a:effectLst>
                  <a:outerShdw blurRad="38100" dist="38100" dir="2700000" algn="tl">
                    <a:srgbClr val="000000">
                      <a:alpha val="43137"/>
                    </a:srgbClr>
                  </a:outerShdw>
                </a:effectLst>
                <a:latin typeface="Segoe" pitchFamily="34" charset="0"/>
              </a:rPr>
              <a:t>r.gt.solos</a:t>
            </a:r>
            <a:r>
              <a:rPr kumimoji="0" lang="en-US" sz="2800" b="0" i="0" u="none" strike="noStrike" cap="none" normalizeH="0" baseline="0" dirty="0">
                <a:solidFill>
                  <a:schemeClr val="tx1"/>
                </a:solidFill>
                <a:effectLst>
                  <a:outerShdw blurRad="38100" dist="38100" dir="2700000" algn="tl">
                    <a:srgbClr val="000000">
                      <a:alpha val="43137"/>
                    </a:srgbClr>
                  </a:outerShdw>
                </a:effectLst>
                <a:latin typeface="Segoe" pitchFamily="34" charset="0"/>
              </a:rPr>
              <a:t> := </a:t>
            </a:r>
            <a:r>
              <a:rPr kumimoji="0" lang="en-US" sz="2800" b="0" i="0" u="none" strike="noStrike" cap="none" normalizeH="0" baseline="0" dirty="0" err="1">
                <a:solidFill>
                  <a:schemeClr val="tx1"/>
                </a:solidFill>
                <a:effectLst>
                  <a:outerShdw blurRad="38100" dist="38100" dir="2700000" algn="tl">
                    <a:srgbClr val="000000">
                      <a:alpha val="43137"/>
                    </a:srgbClr>
                  </a:outerShdw>
                </a:effectLst>
                <a:latin typeface="Segoe" pitchFamily="34" charset="0"/>
              </a:rPr>
              <a:t>r.gt.solos</a:t>
            </a:r>
            <a:r>
              <a:rPr kumimoji="0" lang="en-US" sz="2800" b="0" i="0" u="none" strike="noStrike" cap="none" normalizeH="0" baseline="0" dirty="0">
                <a:solidFill>
                  <a:schemeClr val="tx1"/>
                </a:solidFill>
                <a:effectLst>
                  <a:outerShdw blurRad="38100" dist="38100" dir="2700000" algn="tl">
                    <a:srgbClr val="000000">
                      <a:alpha val="43137"/>
                    </a:srgbClr>
                  </a:outerShdw>
                </a:effectLst>
                <a:latin typeface="Segoe" pitchFamily="34" charset="0"/>
              </a:rPr>
              <a:t> + 1;</a:t>
            </a:r>
          </a:p>
          <a:p>
            <a:pPr marL="0" marR="0" indent="0" defTabSz="1096963" rtl="0" eaLnBrk="1" fontAlgn="base" latinLnBrk="0" hangingPunct="1">
              <a:lnSpc>
                <a:spcPct val="100000"/>
              </a:lnSpc>
              <a:spcBef>
                <a:spcPct val="0"/>
              </a:spcBef>
              <a:spcAft>
                <a:spcPct val="0"/>
              </a:spcAft>
              <a:buClrTx/>
              <a:buSzTx/>
              <a:buFontTx/>
              <a:buNone/>
              <a:tabLst/>
            </a:pPr>
            <a:r>
              <a:rPr lang="en-US" sz="2800" dirty="0" err="1">
                <a:solidFill>
                  <a:schemeClr val="tx1"/>
                </a:solidFill>
                <a:effectLst>
                  <a:outerShdw blurRad="38100" dist="38100" dir="2700000" algn="tl">
                    <a:srgbClr val="000000">
                      <a:alpha val="43137"/>
                    </a:srgbClr>
                  </a:outerShdw>
                </a:effectLst>
                <a:latin typeface="Segoe" pitchFamily="34" charset="0"/>
              </a:rPr>
              <a:t>r.songs</a:t>
            </a:r>
            <a:r>
              <a:rPr lang="en-US" sz="2800" dirty="0">
                <a:solidFill>
                  <a:schemeClr val="tx1"/>
                </a:solidFill>
                <a:effectLst>
                  <a:outerShdw blurRad="38100" dist="38100" dir="2700000" algn="tl">
                    <a:srgbClr val="000000">
                      <a:alpha val="43137"/>
                    </a:srgbClr>
                  </a:outerShdw>
                </a:effectLst>
                <a:latin typeface="Segoe" pitchFamily="34" charset="0"/>
              </a:rPr>
              <a:t> := </a:t>
            </a:r>
            <a:r>
              <a:rPr lang="en-US" sz="2800" dirty="0" err="1">
                <a:solidFill>
                  <a:schemeClr val="tx1"/>
                </a:solidFill>
                <a:effectLst>
                  <a:outerShdw blurRad="38100" dist="38100" dir="2700000" algn="tl">
                    <a:srgbClr val="000000">
                      <a:alpha val="43137"/>
                    </a:srgbClr>
                  </a:outerShdw>
                </a:effectLst>
                <a:latin typeface="Segoe" pitchFamily="34" charset="0"/>
              </a:rPr>
              <a:t>r.songs</a:t>
            </a:r>
            <a:r>
              <a:rPr lang="en-US" sz="2800" dirty="0">
                <a:solidFill>
                  <a:schemeClr val="tx1"/>
                </a:solidFill>
                <a:effectLst>
                  <a:outerShdw blurRad="38100" dist="38100" dir="2700000" algn="tl">
                    <a:srgbClr val="000000">
                      <a:alpha val="43137"/>
                    </a:srgbClr>
                  </a:outerShdw>
                </a:effectLst>
                <a:latin typeface="Segoe" pitchFamily="34" charset="0"/>
              </a:rPr>
              <a:t> + 1;</a:t>
            </a:r>
            <a:endParaRPr kumimoji="0" lang="en-US" sz="2800" b="0" i="0" u="none" strike="noStrike" cap="none" normalizeH="0" baseline="0" dirty="0">
              <a:solidFill>
                <a:schemeClr val="tx1"/>
              </a:solidFill>
              <a:effectLst>
                <a:outerShdw blurRad="38100" dist="38100" dir="2700000" algn="tl">
                  <a:srgbClr val="000000">
                    <a:alpha val="43137"/>
                  </a:srgbClr>
                </a:outerShdw>
              </a:effectLst>
              <a:latin typeface="Segoe" pitchFamily="34" charset="0"/>
            </a:endParaRPr>
          </a:p>
        </p:txBody>
      </p:sp>
      <p:sp>
        <p:nvSpPr>
          <p:cNvPr id="15" name="Freeform 14"/>
          <p:cNvSpPr/>
          <p:nvPr/>
        </p:nvSpPr>
        <p:spPr>
          <a:xfrm>
            <a:off x="7206017" y="2019872"/>
            <a:ext cx="1712795" cy="1241945"/>
          </a:xfrm>
          <a:custGeom>
            <a:avLst/>
            <a:gdLst>
              <a:gd name="connsiteX0" fmla="*/ 0 w 1025857"/>
              <a:gd name="connsiteY0" fmla="*/ 0 h 1050877"/>
              <a:gd name="connsiteX1" fmla="*/ 873457 w 1025857"/>
              <a:gd name="connsiteY1" fmla="*/ 150125 h 1050877"/>
              <a:gd name="connsiteX2" fmla="*/ 914400 w 1025857"/>
              <a:gd name="connsiteY2" fmla="*/ 764274 h 1050877"/>
              <a:gd name="connsiteX3" fmla="*/ 395785 w 1025857"/>
              <a:gd name="connsiteY3" fmla="*/ 1050877 h 1050877"/>
              <a:gd name="connsiteX0" fmla="*/ 559559 w 1712795"/>
              <a:gd name="connsiteY0" fmla="*/ 0 h 1241945"/>
              <a:gd name="connsiteX1" fmla="*/ 1433016 w 1712795"/>
              <a:gd name="connsiteY1" fmla="*/ 150125 h 1241945"/>
              <a:gd name="connsiteX2" fmla="*/ 1473959 w 1712795"/>
              <a:gd name="connsiteY2" fmla="*/ 764274 h 1241945"/>
              <a:gd name="connsiteX3" fmla="*/ 0 w 1712795"/>
              <a:gd name="connsiteY3" fmla="*/ 1241945 h 1241945"/>
              <a:gd name="connsiteX0" fmla="*/ 559559 w 1712795"/>
              <a:gd name="connsiteY0" fmla="*/ 0 h 1241945"/>
              <a:gd name="connsiteX1" fmla="*/ 1433016 w 1712795"/>
              <a:gd name="connsiteY1" fmla="*/ 150125 h 1241945"/>
              <a:gd name="connsiteX2" fmla="*/ 1473959 w 1712795"/>
              <a:gd name="connsiteY2" fmla="*/ 764274 h 1241945"/>
              <a:gd name="connsiteX3" fmla="*/ 0 w 1712795"/>
              <a:gd name="connsiteY3" fmla="*/ 1241945 h 1241945"/>
              <a:gd name="connsiteX0" fmla="*/ 559559 w 1712795"/>
              <a:gd name="connsiteY0" fmla="*/ 0 h 1241945"/>
              <a:gd name="connsiteX1" fmla="*/ 1433016 w 1712795"/>
              <a:gd name="connsiteY1" fmla="*/ 150125 h 1241945"/>
              <a:gd name="connsiteX2" fmla="*/ 1473959 w 1712795"/>
              <a:gd name="connsiteY2" fmla="*/ 764274 h 1241945"/>
              <a:gd name="connsiteX3" fmla="*/ 0 w 1712795"/>
              <a:gd name="connsiteY3" fmla="*/ 1241945 h 1241945"/>
            </a:gdLst>
            <a:ahLst/>
            <a:cxnLst>
              <a:cxn ang="0">
                <a:pos x="connsiteX0" y="connsiteY0"/>
              </a:cxn>
              <a:cxn ang="0">
                <a:pos x="connsiteX1" y="connsiteY1"/>
              </a:cxn>
              <a:cxn ang="0">
                <a:pos x="connsiteX2" y="connsiteY2"/>
              </a:cxn>
              <a:cxn ang="0">
                <a:pos x="connsiteX3" y="connsiteY3"/>
              </a:cxn>
            </a:cxnLst>
            <a:rect l="l" t="t" r="r" b="b"/>
            <a:pathLst>
              <a:path w="1712795" h="1241945">
                <a:moveTo>
                  <a:pt x="559559" y="0"/>
                </a:moveTo>
                <a:cubicBezTo>
                  <a:pt x="920087" y="11373"/>
                  <a:pt x="1280616" y="22746"/>
                  <a:pt x="1433016" y="150125"/>
                </a:cubicBezTo>
                <a:cubicBezTo>
                  <a:pt x="1585416" y="277504"/>
                  <a:pt x="1712795" y="582304"/>
                  <a:pt x="1473959" y="764274"/>
                </a:cubicBezTo>
                <a:cubicBezTo>
                  <a:pt x="1235123" y="946244"/>
                  <a:pt x="219501" y="1173706"/>
                  <a:pt x="0" y="1241945"/>
                </a:cubicBezTo>
              </a:path>
            </a:pathLst>
          </a:custGeom>
          <a:ln w="38100">
            <a:solidFill>
              <a:schemeClr val="accent3">
                <a:lumMod val="75000"/>
              </a:schemeClr>
            </a:solidFill>
            <a:headEnd type="ova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1135696"/>
          </a:xfrm>
        </p:spPr>
        <p:txBody>
          <a:bodyPr/>
          <a:lstStyle/>
          <a:p>
            <a:r>
              <a:rPr sz="2800"/>
              <a:t>Problem:</a:t>
            </a:r>
            <a:br>
              <a:rPr sz="2800"/>
            </a:br>
            <a:r>
              <a:rPr/>
              <a:t>Overlapping representations</a:t>
            </a:r>
            <a:endParaRPr lang="en-US" dirty="0"/>
          </a:p>
        </p:txBody>
      </p:sp>
      <p:sp>
        <p:nvSpPr>
          <p:cNvPr id="3" name="Content Placeholder 2"/>
          <p:cNvSpPr>
            <a:spLocks noGrp="1"/>
          </p:cNvSpPr>
          <p:nvPr>
            <p:ph idx="1"/>
          </p:nvPr>
        </p:nvSpPr>
        <p:spPr>
          <a:xfrm>
            <a:off x="381000" y="1111296"/>
            <a:ext cx="8382000" cy="457048"/>
          </a:xfrm>
        </p:spPr>
        <p:txBody>
          <a:bodyPr/>
          <a:lstStyle/>
          <a:p>
            <a:endParaRPr lang="en-US" dirty="0"/>
          </a:p>
        </p:txBody>
      </p:sp>
      <p:sp>
        <p:nvSpPr>
          <p:cNvPr id="4" name="Oval 3"/>
          <p:cNvSpPr/>
          <p:nvPr/>
        </p:nvSpPr>
        <p:spPr bwMode="auto">
          <a:xfrm>
            <a:off x="668741" y="1665027"/>
            <a:ext cx="3780434" cy="2129048"/>
          </a:xfrm>
          <a:prstGeom prst="ellipse">
            <a:avLst/>
          </a:prstGeom>
          <a:ln>
            <a:noFill/>
            <a:headEnd type="none" w="med" len="med"/>
            <a:tailEnd type="none" w="med" len="med"/>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t" anchorCtr="0" compatLnSpc="1">
            <a:prstTxWarp prst="textNoShape">
              <a:avLst/>
            </a:prstTxWarp>
          </a:bodyPr>
          <a:lstStyle/>
          <a:p>
            <a:pPr marR="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a:solidFill>
                <a:schemeClr val="tx1"/>
              </a:solidFill>
              <a:effectLst>
                <a:outerShdw blurRad="38100" dist="38100" dir="2700000" algn="tl">
                  <a:srgbClr val="000000">
                    <a:alpha val="43137"/>
                  </a:srgbClr>
                </a:outerShdw>
              </a:effectLst>
              <a:latin typeface="Segoe" pitchFamily="34" charset="0"/>
            </a:endParaRPr>
          </a:p>
        </p:txBody>
      </p:sp>
      <p:sp>
        <p:nvSpPr>
          <p:cNvPr id="11" name="Oval 10"/>
          <p:cNvSpPr/>
          <p:nvPr/>
        </p:nvSpPr>
        <p:spPr bwMode="auto">
          <a:xfrm>
            <a:off x="4421812" y="4123884"/>
            <a:ext cx="2538547" cy="1526289"/>
          </a:xfrm>
          <a:prstGeom prst="ellipse">
            <a:avLst/>
          </a:prstGeom>
          <a:ln>
            <a:noFill/>
            <a:headEnd type="none" w="med" len="med"/>
            <a:tailEnd type="none" w="med" len="med"/>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style>
          <a:lnRef idx="0">
            <a:schemeClr val="accent5"/>
          </a:lnRef>
          <a:fillRef idx="3">
            <a:schemeClr val="accent5"/>
          </a:fillRef>
          <a:effectRef idx="3">
            <a:schemeClr val="accent5"/>
          </a:effectRef>
          <a:fontRef idx="minor">
            <a:schemeClr val="lt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a:solidFill>
                <a:schemeClr val="tx1"/>
              </a:solidFill>
              <a:effectLst>
                <a:outerShdw blurRad="38100" dist="38100" dir="2700000" algn="tl">
                  <a:srgbClr val="000000">
                    <a:alpha val="43137"/>
                  </a:srgbClr>
                </a:outerShdw>
              </a:effectLst>
              <a:latin typeface="Segoe" pitchFamily="34" charset="0"/>
            </a:endParaRPr>
          </a:p>
        </p:txBody>
      </p:sp>
      <p:sp>
        <p:nvSpPr>
          <p:cNvPr id="25" name="TextBox 24"/>
          <p:cNvSpPr txBox="1"/>
          <p:nvPr/>
        </p:nvSpPr>
        <p:spPr>
          <a:xfrm>
            <a:off x="1105469" y="1364775"/>
            <a:ext cx="1910686" cy="461665"/>
          </a:xfrm>
          <a:prstGeom prst="rect">
            <a:avLst/>
          </a:prstGeom>
          <a:noFill/>
        </p:spPr>
        <p:txBody>
          <a:bodyPr wrap="square" rtlCol="0">
            <a:spAutoFit/>
          </a:bodyPr>
          <a:lstStyle/>
          <a:p>
            <a:r>
              <a:rPr lang="en-US" sz="2400" dirty="0">
                <a:solidFill>
                  <a:schemeClr val="bg1"/>
                </a:solidFill>
              </a:rPr>
              <a:t>:</a:t>
            </a:r>
            <a:r>
              <a:rPr lang="en-US" sz="2400" dirty="0" err="1">
                <a:solidFill>
                  <a:schemeClr val="bg1"/>
                </a:solidFill>
              </a:rPr>
              <a:t>RockBand</a:t>
            </a:r>
            <a:endParaRPr lang="en-US" sz="2400" dirty="0">
              <a:solidFill>
                <a:schemeClr val="bg1"/>
              </a:solidFill>
            </a:endParaRPr>
          </a:p>
        </p:txBody>
      </p:sp>
      <p:sp>
        <p:nvSpPr>
          <p:cNvPr id="27" name="TextBox 26"/>
          <p:cNvSpPr txBox="1"/>
          <p:nvPr/>
        </p:nvSpPr>
        <p:spPr>
          <a:xfrm>
            <a:off x="4844957" y="3794079"/>
            <a:ext cx="1910686" cy="461665"/>
          </a:xfrm>
          <a:prstGeom prst="rect">
            <a:avLst/>
          </a:prstGeom>
          <a:noFill/>
        </p:spPr>
        <p:txBody>
          <a:bodyPr wrap="square" rtlCol="0">
            <a:spAutoFit/>
          </a:bodyPr>
          <a:lstStyle/>
          <a:p>
            <a:r>
              <a:rPr lang="en-US" sz="2400" dirty="0">
                <a:solidFill>
                  <a:schemeClr val="bg1"/>
                </a:solidFill>
              </a:rPr>
              <a:t>:Guitar</a:t>
            </a:r>
          </a:p>
        </p:txBody>
      </p:sp>
      <p:sp>
        <p:nvSpPr>
          <p:cNvPr id="28" name="Rounded Rectangle 27"/>
          <p:cNvSpPr/>
          <p:nvPr/>
        </p:nvSpPr>
        <p:spPr bwMode="auto">
          <a:xfrm>
            <a:off x="1173707" y="2292824"/>
            <a:ext cx="1310186" cy="423080"/>
          </a:xfrm>
          <a:prstGeom prst="roundRect">
            <a:avLst/>
          </a:prstGeom>
          <a:ln>
            <a:noFill/>
            <a:headEnd type="none" w="med" len="med"/>
            <a:tailEnd type="none" w="med" len="med"/>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style>
          <a:lnRef idx="1">
            <a:schemeClr val="accent2"/>
          </a:lnRef>
          <a:fillRef idx="2">
            <a:schemeClr val="accent2"/>
          </a:fillRef>
          <a:effectRef idx="1">
            <a:schemeClr val="accent2"/>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a:solidFill>
                  <a:schemeClr val="bg1"/>
                </a:solidFill>
                <a:effectLst>
                  <a:outerShdw blurRad="38100" dist="38100" dir="2700000" algn="tl">
                    <a:srgbClr val="000000">
                      <a:alpha val="43137"/>
                    </a:srgbClr>
                  </a:outerShdw>
                </a:effectLst>
                <a:latin typeface="Segoe" pitchFamily="34" charset="0"/>
              </a:rPr>
              <a:t>songs</a:t>
            </a:r>
          </a:p>
        </p:txBody>
      </p:sp>
      <p:sp>
        <p:nvSpPr>
          <p:cNvPr id="30" name="Rounded Rectangle 29"/>
          <p:cNvSpPr/>
          <p:nvPr/>
        </p:nvSpPr>
        <p:spPr bwMode="auto">
          <a:xfrm>
            <a:off x="1735540" y="2936543"/>
            <a:ext cx="1310186" cy="423080"/>
          </a:xfrm>
          <a:prstGeom prst="roundRect">
            <a:avLst/>
          </a:prstGeom>
          <a:ln>
            <a:noFill/>
            <a:headEnd type="none" w="med" len="med"/>
            <a:tailEnd type="none" w="med" len="med"/>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style>
          <a:lnRef idx="1">
            <a:schemeClr val="accent2"/>
          </a:lnRef>
          <a:fillRef idx="2">
            <a:schemeClr val="accent2"/>
          </a:fillRef>
          <a:effectRef idx="1">
            <a:schemeClr val="accent2"/>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err="1">
                <a:solidFill>
                  <a:schemeClr val="bg1"/>
                </a:solidFill>
                <a:effectLst>
                  <a:outerShdw blurRad="38100" dist="38100" dir="2700000" algn="tl">
                    <a:srgbClr val="000000">
                      <a:alpha val="43137"/>
                    </a:srgbClr>
                  </a:outerShdw>
                </a:effectLst>
                <a:latin typeface="Segoe" pitchFamily="34" charset="0"/>
              </a:rPr>
              <a:t>gt</a:t>
            </a:r>
            <a:endParaRPr kumimoji="0" lang="en-US" sz="2800" b="0" i="0" u="none" strike="noStrike" cap="none" normalizeH="0" baseline="0" dirty="0">
              <a:solidFill>
                <a:schemeClr val="bg1"/>
              </a:solidFill>
              <a:effectLst>
                <a:outerShdw blurRad="38100" dist="38100" dir="2700000" algn="tl">
                  <a:srgbClr val="000000">
                    <a:alpha val="43137"/>
                  </a:srgbClr>
                </a:outerShdw>
              </a:effectLst>
              <a:latin typeface="Segoe" pitchFamily="34" charset="0"/>
            </a:endParaRPr>
          </a:p>
        </p:txBody>
      </p:sp>
      <p:sp>
        <p:nvSpPr>
          <p:cNvPr id="31" name="Rounded Rectangle 30"/>
          <p:cNvSpPr/>
          <p:nvPr/>
        </p:nvSpPr>
        <p:spPr bwMode="auto">
          <a:xfrm>
            <a:off x="5395415" y="4617493"/>
            <a:ext cx="1310186" cy="423080"/>
          </a:xfrm>
          <a:prstGeom prst="roundRect">
            <a:avLst/>
          </a:prstGeom>
          <a:ln>
            <a:noFill/>
            <a:headEnd type="none" w="med" len="med"/>
            <a:tailEnd type="none" w="med" len="med"/>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style>
          <a:lnRef idx="1">
            <a:schemeClr val="accent1"/>
          </a:lnRef>
          <a:fillRef idx="2">
            <a:schemeClr val="accent1"/>
          </a:fillRef>
          <a:effectRef idx="1">
            <a:schemeClr val="accent1"/>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a:solidFill>
                  <a:schemeClr val="bg1"/>
                </a:solidFill>
                <a:effectLst>
                  <a:outerShdw blurRad="38100" dist="38100" dir="2700000" algn="tl">
                    <a:srgbClr val="000000">
                      <a:alpha val="43137"/>
                    </a:srgbClr>
                  </a:outerShdw>
                </a:effectLst>
                <a:latin typeface="Segoe" pitchFamily="34" charset="0"/>
              </a:rPr>
              <a:t>solos</a:t>
            </a:r>
          </a:p>
        </p:txBody>
      </p:sp>
      <p:sp>
        <p:nvSpPr>
          <p:cNvPr id="20" name="Freeform 19"/>
          <p:cNvSpPr/>
          <p:nvPr/>
        </p:nvSpPr>
        <p:spPr>
          <a:xfrm rot="21134730">
            <a:off x="2866445" y="3068001"/>
            <a:ext cx="1896212" cy="1534046"/>
          </a:xfrm>
          <a:custGeom>
            <a:avLst/>
            <a:gdLst>
              <a:gd name="connsiteX0" fmla="*/ 0 w 1869743"/>
              <a:gd name="connsiteY0" fmla="*/ 0 h 1323833"/>
              <a:gd name="connsiteX1" fmla="*/ 272955 w 1869743"/>
              <a:gd name="connsiteY1" fmla="*/ 805218 h 1323833"/>
              <a:gd name="connsiteX2" fmla="*/ 1282889 w 1869743"/>
              <a:gd name="connsiteY2" fmla="*/ 655092 h 1323833"/>
              <a:gd name="connsiteX3" fmla="*/ 1869743 w 1869743"/>
              <a:gd name="connsiteY3" fmla="*/ 1323833 h 1323833"/>
              <a:gd name="connsiteX0" fmla="*/ 0 w 2022867"/>
              <a:gd name="connsiteY0" fmla="*/ 0 h 1716578"/>
              <a:gd name="connsiteX1" fmla="*/ 426079 w 2022867"/>
              <a:gd name="connsiteY1" fmla="*/ 1197963 h 1716578"/>
              <a:gd name="connsiteX2" fmla="*/ 1436013 w 2022867"/>
              <a:gd name="connsiteY2" fmla="*/ 1047837 h 1716578"/>
              <a:gd name="connsiteX3" fmla="*/ 2022867 w 2022867"/>
              <a:gd name="connsiteY3" fmla="*/ 1716578 h 1716578"/>
              <a:gd name="connsiteX0" fmla="*/ 0 w 1896212"/>
              <a:gd name="connsiteY0" fmla="*/ 0 h 1534046"/>
              <a:gd name="connsiteX1" fmla="*/ 426079 w 1896212"/>
              <a:gd name="connsiteY1" fmla="*/ 1197963 h 1534046"/>
              <a:gd name="connsiteX2" fmla="*/ 1436013 w 1896212"/>
              <a:gd name="connsiteY2" fmla="*/ 1047837 h 1534046"/>
              <a:gd name="connsiteX3" fmla="*/ 1896212 w 1896212"/>
              <a:gd name="connsiteY3" fmla="*/ 1534046 h 1534046"/>
              <a:gd name="connsiteX0" fmla="*/ 0 w 1896212"/>
              <a:gd name="connsiteY0" fmla="*/ 0 h 1534046"/>
              <a:gd name="connsiteX1" fmla="*/ 426079 w 1896212"/>
              <a:gd name="connsiteY1" fmla="*/ 1197963 h 1534046"/>
              <a:gd name="connsiteX2" fmla="*/ 1346244 w 1896212"/>
              <a:gd name="connsiteY2" fmla="*/ 897877 h 1534046"/>
              <a:gd name="connsiteX3" fmla="*/ 1896212 w 1896212"/>
              <a:gd name="connsiteY3" fmla="*/ 1534046 h 1534046"/>
            </a:gdLst>
            <a:ahLst/>
            <a:cxnLst>
              <a:cxn ang="0">
                <a:pos x="connsiteX0" y="connsiteY0"/>
              </a:cxn>
              <a:cxn ang="0">
                <a:pos x="connsiteX1" y="connsiteY1"/>
              </a:cxn>
              <a:cxn ang="0">
                <a:pos x="connsiteX2" y="connsiteY2"/>
              </a:cxn>
              <a:cxn ang="0">
                <a:pos x="connsiteX3" y="connsiteY3"/>
              </a:cxn>
            </a:cxnLst>
            <a:rect l="l" t="t" r="r" b="b"/>
            <a:pathLst>
              <a:path w="1896212" h="1534046">
                <a:moveTo>
                  <a:pt x="0" y="0"/>
                </a:moveTo>
                <a:cubicBezTo>
                  <a:pt x="29570" y="348018"/>
                  <a:pt x="201705" y="1048317"/>
                  <a:pt x="426079" y="1197963"/>
                </a:cubicBezTo>
                <a:cubicBezTo>
                  <a:pt x="650453" y="1347609"/>
                  <a:pt x="1101222" y="841863"/>
                  <a:pt x="1346244" y="897877"/>
                </a:cubicBezTo>
                <a:cubicBezTo>
                  <a:pt x="1591266" y="953891"/>
                  <a:pt x="1735850" y="1242893"/>
                  <a:pt x="1896212" y="1534046"/>
                </a:cubicBezTo>
              </a:path>
            </a:pathLst>
          </a:custGeom>
          <a:ln w="38100">
            <a:solidFill>
              <a:schemeClr val="accent2">
                <a:lumMod val="75000"/>
              </a:schemeClr>
            </a:solidFill>
            <a:headEnd type="oval" w="med" len="med"/>
            <a:tailEnd type="arrow" w="med" len="med"/>
          </a:ln>
          <a:effectLst>
            <a:outerShdw blurRad="50800" dist="38100" dir="8100000" algn="tr" rotWithShape="0">
              <a:prstClr val="black">
                <a:alpha val="40000"/>
              </a:prstClr>
            </a:outerShdw>
          </a:effectLst>
        </p:spPr>
        <p:style>
          <a:lnRef idx="1">
            <a:schemeClr val="accent2"/>
          </a:lnRef>
          <a:fillRef idx="0">
            <a:schemeClr val="accent2"/>
          </a:fillRef>
          <a:effectRef idx="0">
            <a:schemeClr val="accent2"/>
          </a:effectRef>
          <a:fontRef idx="minor">
            <a:schemeClr val="tx1"/>
          </a:fontRef>
        </p:style>
        <p:txBody>
          <a:bodyPr rtlCol="0" anchor="ctr"/>
          <a:lstStyle/>
          <a:p>
            <a:pPr algn="ctr"/>
            <a:endParaRPr lang="en-US"/>
          </a:p>
        </p:txBody>
      </p:sp>
      <p:sp>
        <p:nvSpPr>
          <p:cNvPr id="16" name="Oval 15"/>
          <p:cNvSpPr/>
          <p:nvPr/>
        </p:nvSpPr>
        <p:spPr bwMode="auto">
          <a:xfrm>
            <a:off x="5065595" y="1558120"/>
            <a:ext cx="3780434" cy="2129048"/>
          </a:xfrm>
          <a:prstGeom prst="ellipse">
            <a:avLst/>
          </a:prstGeom>
          <a:ln>
            <a:noFill/>
            <a:headEnd type="none" w="med" len="med"/>
            <a:tailEnd type="none" w="med" len="med"/>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t" anchorCtr="0" compatLnSpc="1">
            <a:prstTxWarp prst="textNoShape">
              <a:avLst/>
            </a:prstTxWarp>
          </a:bodyPr>
          <a:lstStyle/>
          <a:p>
            <a:pPr marR="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a:solidFill>
                <a:schemeClr val="tx1"/>
              </a:solidFill>
              <a:effectLst>
                <a:outerShdw blurRad="38100" dist="38100" dir="2700000" algn="tl">
                  <a:srgbClr val="000000">
                    <a:alpha val="43137"/>
                  </a:srgbClr>
                </a:outerShdw>
              </a:effectLst>
              <a:latin typeface="Segoe" pitchFamily="34" charset="0"/>
            </a:endParaRPr>
          </a:p>
        </p:txBody>
      </p:sp>
      <p:sp>
        <p:nvSpPr>
          <p:cNvPr id="17" name="Rounded Rectangle 16"/>
          <p:cNvSpPr/>
          <p:nvPr/>
        </p:nvSpPr>
        <p:spPr bwMode="auto">
          <a:xfrm>
            <a:off x="5939050" y="2308746"/>
            <a:ext cx="1310186" cy="423080"/>
          </a:xfrm>
          <a:prstGeom prst="roundRect">
            <a:avLst/>
          </a:prstGeom>
          <a:ln>
            <a:noFill/>
            <a:headEnd type="none" w="med" len="med"/>
            <a:tailEnd type="none" w="med" len="med"/>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style>
          <a:lnRef idx="1">
            <a:schemeClr val="accent2"/>
          </a:lnRef>
          <a:fillRef idx="2">
            <a:schemeClr val="accent2"/>
          </a:fillRef>
          <a:effectRef idx="1">
            <a:schemeClr val="accent2"/>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a:solidFill>
                  <a:schemeClr val="bg1"/>
                </a:solidFill>
                <a:effectLst>
                  <a:outerShdw blurRad="38100" dist="38100" dir="2700000" algn="tl">
                    <a:srgbClr val="000000">
                      <a:alpha val="43137"/>
                    </a:srgbClr>
                  </a:outerShdw>
                </a:effectLst>
                <a:latin typeface="Segoe" pitchFamily="34" charset="0"/>
              </a:rPr>
              <a:t>songs</a:t>
            </a:r>
          </a:p>
        </p:txBody>
      </p:sp>
      <p:sp>
        <p:nvSpPr>
          <p:cNvPr id="18" name="Rounded Rectangle 17"/>
          <p:cNvSpPr/>
          <p:nvPr/>
        </p:nvSpPr>
        <p:spPr bwMode="auto">
          <a:xfrm>
            <a:off x="6500883" y="2952465"/>
            <a:ext cx="1310186" cy="423080"/>
          </a:xfrm>
          <a:prstGeom prst="roundRect">
            <a:avLst/>
          </a:prstGeom>
          <a:ln>
            <a:noFill/>
            <a:headEnd type="none" w="med" len="med"/>
            <a:tailEnd type="none" w="med" len="med"/>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style>
          <a:lnRef idx="1">
            <a:schemeClr val="accent2"/>
          </a:lnRef>
          <a:fillRef idx="2">
            <a:schemeClr val="accent2"/>
          </a:fillRef>
          <a:effectRef idx="1">
            <a:schemeClr val="accent2"/>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err="1">
                <a:solidFill>
                  <a:schemeClr val="bg1"/>
                </a:solidFill>
                <a:effectLst>
                  <a:outerShdw blurRad="38100" dist="38100" dir="2700000" algn="tl">
                    <a:srgbClr val="000000">
                      <a:alpha val="43137"/>
                    </a:srgbClr>
                  </a:outerShdw>
                </a:effectLst>
                <a:latin typeface="Segoe" pitchFamily="34" charset="0"/>
              </a:rPr>
              <a:t>gt</a:t>
            </a:r>
            <a:endParaRPr kumimoji="0" lang="en-US" sz="2800" b="0" i="0" u="none" strike="noStrike" cap="none" normalizeH="0" baseline="0" dirty="0">
              <a:solidFill>
                <a:schemeClr val="bg1"/>
              </a:solidFill>
              <a:effectLst>
                <a:outerShdw blurRad="38100" dist="38100" dir="2700000" algn="tl">
                  <a:srgbClr val="000000">
                    <a:alpha val="43137"/>
                  </a:srgbClr>
                </a:outerShdw>
              </a:effectLst>
              <a:latin typeface="Segoe" pitchFamily="34" charset="0"/>
            </a:endParaRPr>
          </a:p>
        </p:txBody>
      </p:sp>
      <p:sp>
        <p:nvSpPr>
          <p:cNvPr id="19" name="TextBox 18"/>
          <p:cNvSpPr txBox="1"/>
          <p:nvPr/>
        </p:nvSpPr>
        <p:spPr>
          <a:xfrm>
            <a:off x="5268036" y="1310184"/>
            <a:ext cx="1910686" cy="461665"/>
          </a:xfrm>
          <a:prstGeom prst="rect">
            <a:avLst/>
          </a:prstGeom>
          <a:noFill/>
        </p:spPr>
        <p:txBody>
          <a:bodyPr wrap="square" rtlCol="0">
            <a:spAutoFit/>
          </a:bodyPr>
          <a:lstStyle/>
          <a:p>
            <a:r>
              <a:rPr lang="en-US" sz="2400" dirty="0">
                <a:solidFill>
                  <a:schemeClr val="bg1"/>
                </a:solidFill>
              </a:rPr>
              <a:t>:</a:t>
            </a:r>
            <a:r>
              <a:rPr lang="en-US" sz="2400" dirty="0" err="1">
                <a:solidFill>
                  <a:schemeClr val="bg1"/>
                </a:solidFill>
              </a:rPr>
              <a:t>RockBand</a:t>
            </a:r>
            <a:endParaRPr lang="en-US" sz="2400" dirty="0">
              <a:solidFill>
                <a:schemeClr val="bg1"/>
              </a:solidFill>
            </a:endParaRPr>
          </a:p>
        </p:txBody>
      </p:sp>
      <p:sp>
        <p:nvSpPr>
          <p:cNvPr id="21" name="Freeform 20"/>
          <p:cNvSpPr/>
          <p:nvPr/>
        </p:nvSpPr>
        <p:spPr>
          <a:xfrm rot="21134730">
            <a:off x="6704398" y="3337824"/>
            <a:ext cx="900616" cy="1322502"/>
          </a:xfrm>
          <a:custGeom>
            <a:avLst/>
            <a:gdLst>
              <a:gd name="connsiteX0" fmla="*/ 0 w 1869743"/>
              <a:gd name="connsiteY0" fmla="*/ 0 h 1323833"/>
              <a:gd name="connsiteX1" fmla="*/ 272955 w 1869743"/>
              <a:gd name="connsiteY1" fmla="*/ 805218 h 1323833"/>
              <a:gd name="connsiteX2" fmla="*/ 1282889 w 1869743"/>
              <a:gd name="connsiteY2" fmla="*/ 655092 h 1323833"/>
              <a:gd name="connsiteX3" fmla="*/ 1869743 w 1869743"/>
              <a:gd name="connsiteY3" fmla="*/ 1323833 h 1323833"/>
              <a:gd name="connsiteX0" fmla="*/ 0 w 2022867"/>
              <a:gd name="connsiteY0" fmla="*/ 0 h 1716578"/>
              <a:gd name="connsiteX1" fmla="*/ 426079 w 2022867"/>
              <a:gd name="connsiteY1" fmla="*/ 1197963 h 1716578"/>
              <a:gd name="connsiteX2" fmla="*/ 1436013 w 2022867"/>
              <a:gd name="connsiteY2" fmla="*/ 1047837 h 1716578"/>
              <a:gd name="connsiteX3" fmla="*/ 2022867 w 2022867"/>
              <a:gd name="connsiteY3" fmla="*/ 1716578 h 1716578"/>
              <a:gd name="connsiteX0" fmla="*/ 0 w 1896212"/>
              <a:gd name="connsiteY0" fmla="*/ 0 h 1534046"/>
              <a:gd name="connsiteX1" fmla="*/ 426079 w 1896212"/>
              <a:gd name="connsiteY1" fmla="*/ 1197963 h 1534046"/>
              <a:gd name="connsiteX2" fmla="*/ 1436013 w 1896212"/>
              <a:gd name="connsiteY2" fmla="*/ 1047837 h 1534046"/>
              <a:gd name="connsiteX3" fmla="*/ 1896212 w 1896212"/>
              <a:gd name="connsiteY3" fmla="*/ 1534046 h 1534046"/>
              <a:gd name="connsiteX0" fmla="*/ 0 w 1896212"/>
              <a:gd name="connsiteY0" fmla="*/ 0 h 1534046"/>
              <a:gd name="connsiteX1" fmla="*/ 426079 w 1896212"/>
              <a:gd name="connsiteY1" fmla="*/ 1197963 h 1534046"/>
              <a:gd name="connsiteX2" fmla="*/ 1346244 w 1896212"/>
              <a:gd name="connsiteY2" fmla="*/ 897877 h 1534046"/>
              <a:gd name="connsiteX3" fmla="*/ 1896212 w 1896212"/>
              <a:gd name="connsiteY3" fmla="*/ 1534046 h 1534046"/>
              <a:gd name="connsiteX0" fmla="*/ 1031408 w 2593839"/>
              <a:gd name="connsiteY0" fmla="*/ 0 h 1347609"/>
              <a:gd name="connsiteX1" fmla="*/ 1457487 w 2593839"/>
              <a:gd name="connsiteY1" fmla="*/ 1197963 h 1347609"/>
              <a:gd name="connsiteX2" fmla="*/ 2377652 w 2593839"/>
              <a:gd name="connsiteY2" fmla="*/ 897877 h 1347609"/>
              <a:gd name="connsiteX3" fmla="*/ 160362 w 2593839"/>
              <a:gd name="connsiteY3" fmla="*/ 1322502 h 1347609"/>
              <a:gd name="connsiteX0" fmla="*/ 871046 w 2433477"/>
              <a:gd name="connsiteY0" fmla="*/ 0 h 1347609"/>
              <a:gd name="connsiteX1" fmla="*/ 1297125 w 2433477"/>
              <a:gd name="connsiteY1" fmla="*/ 1197963 h 1347609"/>
              <a:gd name="connsiteX2" fmla="*/ 2217290 w 2433477"/>
              <a:gd name="connsiteY2" fmla="*/ 897877 h 1347609"/>
              <a:gd name="connsiteX3" fmla="*/ 0 w 2433477"/>
              <a:gd name="connsiteY3" fmla="*/ 1322502 h 1347609"/>
              <a:gd name="connsiteX0" fmla="*/ 871046 w 1544181"/>
              <a:gd name="connsiteY0" fmla="*/ 0 h 1582635"/>
              <a:gd name="connsiteX1" fmla="*/ 1297125 w 1544181"/>
              <a:gd name="connsiteY1" fmla="*/ 1197963 h 1582635"/>
              <a:gd name="connsiteX2" fmla="*/ 1327994 w 1544181"/>
              <a:gd name="connsiteY2" fmla="*/ 1561879 h 1582635"/>
              <a:gd name="connsiteX3" fmla="*/ 0 w 1544181"/>
              <a:gd name="connsiteY3" fmla="*/ 1322502 h 1582635"/>
              <a:gd name="connsiteX0" fmla="*/ 871046 w 1411810"/>
              <a:gd name="connsiteY0" fmla="*/ 0 h 1655756"/>
              <a:gd name="connsiteX1" fmla="*/ 502896 w 1411810"/>
              <a:gd name="connsiteY1" fmla="*/ 759241 h 1655756"/>
              <a:gd name="connsiteX2" fmla="*/ 1327994 w 1411810"/>
              <a:gd name="connsiteY2" fmla="*/ 1561879 h 1655756"/>
              <a:gd name="connsiteX3" fmla="*/ 0 w 1411810"/>
              <a:gd name="connsiteY3" fmla="*/ 1322502 h 1655756"/>
              <a:gd name="connsiteX0" fmla="*/ 871046 w 900616"/>
              <a:gd name="connsiteY0" fmla="*/ 0 h 1322502"/>
              <a:gd name="connsiteX1" fmla="*/ 502896 w 900616"/>
              <a:gd name="connsiteY1" fmla="*/ 759241 h 1322502"/>
              <a:gd name="connsiteX2" fmla="*/ 547289 w 900616"/>
              <a:gd name="connsiteY2" fmla="*/ 1124997 h 1322502"/>
              <a:gd name="connsiteX3" fmla="*/ 0 w 900616"/>
              <a:gd name="connsiteY3" fmla="*/ 1322502 h 1322502"/>
            </a:gdLst>
            <a:ahLst/>
            <a:cxnLst>
              <a:cxn ang="0">
                <a:pos x="connsiteX0" y="connsiteY0"/>
              </a:cxn>
              <a:cxn ang="0">
                <a:pos x="connsiteX1" y="connsiteY1"/>
              </a:cxn>
              <a:cxn ang="0">
                <a:pos x="connsiteX2" y="connsiteY2"/>
              </a:cxn>
              <a:cxn ang="0">
                <a:pos x="connsiteX3" y="connsiteY3"/>
              </a:cxn>
            </a:cxnLst>
            <a:rect l="l" t="t" r="r" b="b"/>
            <a:pathLst>
              <a:path w="900616" h="1322502">
                <a:moveTo>
                  <a:pt x="871046" y="0"/>
                </a:moveTo>
                <a:cubicBezTo>
                  <a:pt x="900616" y="348018"/>
                  <a:pt x="556856" y="571741"/>
                  <a:pt x="502896" y="759241"/>
                </a:cubicBezTo>
                <a:cubicBezTo>
                  <a:pt x="448936" y="946741"/>
                  <a:pt x="631105" y="1031120"/>
                  <a:pt x="547289" y="1124997"/>
                </a:cubicBezTo>
                <a:cubicBezTo>
                  <a:pt x="463473" y="1218874"/>
                  <a:pt x="460486" y="1226082"/>
                  <a:pt x="0" y="1322502"/>
                </a:cubicBezTo>
              </a:path>
            </a:pathLst>
          </a:custGeom>
          <a:ln w="38100">
            <a:solidFill>
              <a:schemeClr val="accent2">
                <a:lumMod val="75000"/>
              </a:schemeClr>
            </a:solidFill>
            <a:headEnd type="oval" w="med" len="med"/>
            <a:tailEnd type="arrow" w="med" len="med"/>
          </a:ln>
          <a:effectLst>
            <a:outerShdw blurRad="50800" dist="38100" dir="8100000" algn="tr" rotWithShape="0">
              <a:prstClr val="black">
                <a:alpha val="40000"/>
              </a:prstClr>
            </a:outerShdw>
          </a:effectLst>
        </p:spPr>
        <p:style>
          <a:lnRef idx="1">
            <a:schemeClr val="accent2"/>
          </a:lnRef>
          <a:fillRef idx="0">
            <a:schemeClr val="accent2"/>
          </a:fillRef>
          <a:effectRef idx="0">
            <a:schemeClr val="accent2"/>
          </a:effectRef>
          <a:fontRef idx="minor">
            <a:schemeClr val="tx1"/>
          </a:fontRef>
        </p:style>
        <p:txBody>
          <a:bodyPr rtlCol="0" anchor="ctr"/>
          <a:lstStyle/>
          <a:p>
            <a:pPr algn="ctr"/>
            <a:endParaRPr lang="en-US"/>
          </a:p>
        </p:txBody>
      </p:sp>
      <p:sp>
        <p:nvSpPr>
          <p:cNvPr id="22" name="TextBox 21"/>
          <p:cNvSpPr txBox="1"/>
          <p:nvPr/>
        </p:nvSpPr>
        <p:spPr>
          <a:xfrm>
            <a:off x="2415654" y="2333767"/>
            <a:ext cx="491319" cy="584775"/>
          </a:xfrm>
          <a:prstGeom prst="rect">
            <a:avLst/>
          </a:prstGeom>
          <a:noFill/>
        </p:spPr>
        <p:txBody>
          <a:bodyPr wrap="square" rtlCol="0">
            <a:spAutoFit/>
          </a:bodyPr>
          <a:lstStyle/>
          <a:p>
            <a:r>
              <a:rPr lang="en-US" sz="3200" dirty="0">
                <a:solidFill>
                  <a:schemeClr val="accent1"/>
                </a:solidFill>
              </a:rPr>
              <a:t>5</a:t>
            </a:r>
          </a:p>
        </p:txBody>
      </p:sp>
      <p:sp>
        <p:nvSpPr>
          <p:cNvPr id="23" name="TextBox 22"/>
          <p:cNvSpPr txBox="1"/>
          <p:nvPr/>
        </p:nvSpPr>
        <p:spPr>
          <a:xfrm>
            <a:off x="5993631" y="4997357"/>
            <a:ext cx="491319" cy="584775"/>
          </a:xfrm>
          <a:prstGeom prst="rect">
            <a:avLst/>
          </a:prstGeom>
          <a:noFill/>
        </p:spPr>
        <p:txBody>
          <a:bodyPr wrap="square" rtlCol="0">
            <a:spAutoFit/>
          </a:bodyPr>
          <a:lstStyle/>
          <a:p>
            <a:r>
              <a:rPr lang="en-US" sz="3200" dirty="0">
                <a:solidFill>
                  <a:schemeClr val="accent1"/>
                </a:solidFill>
              </a:rPr>
              <a:t>5</a:t>
            </a:r>
          </a:p>
        </p:txBody>
      </p:sp>
      <p:sp>
        <p:nvSpPr>
          <p:cNvPr id="24" name="TextBox 23"/>
          <p:cNvSpPr txBox="1"/>
          <p:nvPr/>
        </p:nvSpPr>
        <p:spPr>
          <a:xfrm>
            <a:off x="7210556" y="2174545"/>
            <a:ext cx="491319" cy="584775"/>
          </a:xfrm>
          <a:prstGeom prst="rect">
            <a:avLst/>
          </a:prstGeom>
          <a:noFill/>
        </p:spPr>
        <p:txBody>
          <a:bodyPr wrap="square" rtlCol="0">
            <a:spAutoFit/>
          </a:bodyPr>
          <a:lstStyle/>
          <a:p>
            <a:r>
              <a:rPr lang="en-US" sz="3200" dirty="0">
                <a:solidFill>
                  <a:schemeClr val="accent1"/>
                </a:solidFill>
              </a:rPr>
              <a:t>5</a:t>
            </a:r>
          </a:p>
        </p:txBody>
      </p:sp>
      <p:sp>
        <p:nvSpPr>
          <p:cNvPr id="26" name="TextBox 25"/>
          <p:cNvSpPr txBox="1"/>
          <p:nvPr/>
        </p:nvSpPr>
        <p:spPr>
          <a:xfrm>
            <a:off x="2433839" y="2324671"/>
            <a:ext cx="491319" cy="584775"/>
          </a:xfrm>
          <a:prstGeom prst="rect">
            <a:avLst/>
          </a:prstGeom>
          <a:noFill/>
        </p:spPr>
        <p:txBody>
          <a:bodyPr wrap="square" rtlCol="0">
            <a:spAutoFit/>
          </a:bodyPr>
          <a:lstStyle/>
          <a:p>
            <a:r>
              <a:rPr lang="en-US" sz="3200" dirty="0">
                <a:solidFill>
                  <a:schemeClr val="accent1"/>
                </a:solidFill>
              </a:rPr>
              <a:t>6</a:t>
            </a:r>
          </a:p>
        </p:txBody>
      </p:sp>
      <p:sp>
        <p:nvSpPr>
          <p:cNvPr id="29" name="TextBox 28"/>
          <p:cNvSpPr txBox="1"/>
          <p:nvPr/>
        </p:nvSpPr>
        <p:spPr>
          <a:xfrm>
            <a:off x="5998181" y="5001907"/>
            <a:ext cx="491319" cy="584775"/>
          </a:xfrm>
          <a:prstGeom prst="rect">
            <a:avLst/>
          </a:prstGeom>
          <a:noFill/>
        </p:spPr>
        <p:txBody>
          <a:bodyPr wrap="square" rtlCol="0">
            <a:spAutoFit/>
          </a:bodyPr>
          <a:lstStyle/>
          <a:p>
            <a:r>
              <a:rPr lang="en-US" sz="3200" dirty="0">
                <a:solidFill>
                  <a:schemeClr val="accent1"/>
                </a:solidFill>
              </a:rPr>
              <a:t>6</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500"/>
                                        <p:tgtEl>
                                          <p:spTgt spid="2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3"/>
                                        </p:tgtEl>
                                        <p:attrNameLst>
                                          <p:attrName>style.visibility</p:attrName>
                                        </p:attrNameLst>
                                      </p:cBhvr>
                                      <p:to>
                                        <p:strVal val="visible"/>
                                      </p:to>
                                    </p:set>
                                    <p:animEffect transition="in" filter="fade">
                                      <p:cBhvr>
                                        <p:cTn id="10" dur="500"/>
                                        <p:tgtEl>
                                          <p:spTgt spid="23"/>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2"/>
                                        </p:tgtEl>
                                        <p:attrNameLst>
                                          <p:attrName>style.visibility</p:attrName>
                                        </p:attrNameLst>
                                      </p:cBhvr>
                                      <p:to>
                                        <p:strVal val="visible"/>
                                      </p:to>
                                    </p:set>
                                    <p:animEffect transition="in" filter="fade">
                                      <p:cBhvr>
                                        <p:cTn id="13" dur="500"/>
                                        <p:tgtEl>
                                          <p:spTgt spid="22"/>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xit" presetSubtype="0" fill="hold" grpId="1" nodeType="clickEffect">
                                  <p:stCondLst>
                                    <p:cond delay="0"/>
                                  </p:stCondLst>
                                  <p:childTnLst>
                                    <p:set>
                                      <p:cBhvr>
                                        <p:cTn id="17" dur="1" fill="hold">
                                          <p:stCondLst>
                                            <p:cond delay="0"/>
                                          </p:stCondLst>
                                        </p:cTn>
                                        <p:tgtEl>
                                          <p:spTgt spid="22"/>
                                        </p:tgtEl>
                                        <p:attrNameLst>
                                          <p:attrName>style.visibility</p:attrName>
                                        </p:attrNameLst>
                                      </p:cBhvr>
                                      <p:to>
                                        <p:strVal val="hidden"/>
                                      </p:to>
                                    </p:set>
                                  </p:childTnLst>
                                </p:cTn>
                              </p:par>
                              <p:par>
                                <p:cTn id="18" presetID="1" presetClass="exit" presetSubtype="0" fill="hold" grpId="1" nodeType="withEffect">
                                  <p:stCondLst>
                                    <p:cond delay="0"/>
                                  </p:stCondLst>
                                  <p:childTnLst>
                                    <p:set>
                                      <p:cBhvr>
                                        <p:cTn id="19" dur="1" fill="hold">
                                          <p:stCondLst>
                                            <p:cond delay="0"/>
                                          </p:stCondLst>
                                        </p:cTn>
                                        <p:tgtEl>
                                          <p:spTgt spid="23"/>
                                        </p:tgtEl>
                                        <p:attrNameLst>
                                          <p:attrName>style.visibility</p:attrName>
                                        </p:attrNameLst>
                                      </p:cBhvr>
                                      <p:to>
                                        <p:strVal val="hidden"/>
                                      </p:to>
                                    </p:set>
                                  </p:childTnLst>
                                </p:cTn>
                              </p:par>
                              <p:par>
                                <p:cTn id="20" presetID="10" presetClass="entr" presetSubtype="0" fill="hold" grpId="0" nodeType="withEffect">
                                  <p:stCondLst>
                                    <p:cond delay="0"/>
                                  </p:stCondLst>
                                  <p:childTnLst>
                                    <p:set>
                                      <p:cBhvr>
                                        <p:cTn id="21" dur="1" fill="hold">
                                          <p:stCondLst>
                                            <p:cond delay="0"/>
                                          </p:stCondLst>
                                        </p:cTn>
                                        <p:tgtEl>
                                          <p:spTgt spid="26"/>
                                        </p:tgtEl>
                                        <p:attrNameLst>
                                          <p:attrName>style.visibility</p:attrName>
                                        </p:attrNameLst>
                                      </p:cBhvr>
                                      <p:to>
                                        <p:strVal val="visible"/>
                                      </p:to>
                                    </p:set>
                                    <p:animEffect transition="in" filter="fade">
                                      <p:cBhvr>
                                        <p:cTn id="22" dur="500"/>
                                        <p:tgtEl>
                                          <p:spTgt spid="26"/>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29"/>
                                        </p:tgtEl>
                                        <p:attrNameLst>
                                          <p:attrName>style.visibility</p:attrName>
                                        </p:attrNameLst>
                                      </p:cBhvr>
                                      <p:to>
                                        <p:strVal val="visible"/>
                                      </p:to>
                                    </p:set>
                                    <p:animEffect transition="in" filter="fade">
                                      <p:cBhvr>
                                        <p:cTn id="25"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22" grpId="1"/>
      <p:bldP spid="23" grpId="0"/>
      <p:bldP spid="23" grpId="1"/>
      <p:bldP spid="24" grpId="0"/>
      <p:bldP spid="26" grpId="0"/>
      <p:bldP spid="2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Boogie methodology</a:t>
            </a:r>
          </a:p>
        </p:txBody>
      </p:sp>
      <p:sp>
        <p:nvSpPr>
          <p:cNvPr id="3" name="Content Placeholder 2"/>
          <p:cNvSpPr>
            <a:spLocks noGrp="1"/>
          </p:cNvSpPr>
          <p:nvPr>
            <p:ph idx="1"/>
          </p:nvPr>
        </p:nvSpPr>
        <p:spPr>
          <a:xfrm>
            <a:off x="381000" y="1085323"/>
            <a:ext cx="8382000" cy="2210862"/>
          </a:xfrm>
        </p:spPr>
        <p:txBody>
          <a:bodyPr/>
          <a:lstStyle/>
          <a:p>
            <a:r>
              <a:rPr lang="en-US" sz="3200" b="1" dirty="0">
                <a:solidFill>
                  <a:schemeClr val="accent2">
                    <a:lumMod val="50000"/>
                  </a:schemeClr>
                </a:solidFill>
              </a:rPr>
              <a:t>invariant</a:t>
            </a:r>
            <a:r>
              <a:rPr lang="en-US" sz="3200" dirty="0"/>
              <a:t> declarations</a:t>
            </a:r>
          </a:p>
          <a:p>
            <a:r>
              <a:rPr lang="en-US" sz="3200" dirty="0"/>
              <a:t>To address that invariants don’t always hold:</a:t>
            </a:r>
            <a:endParaRPr lang="en-US" sz="3000" b="1" dirty="0">
              <a:solidFill>
                <a:schemeClr val="accent2">
                  <a:lumMod val="50000"/>
                </a:schemeClr>
              </a:solidFill>
            </a:endParaRPr>
          </a:p>
          <a:p>
            <a:pPr lvl="1"/>
            <a:r>
              <a:rPr lang="en-US" dirty="0"/>
              <a:t>ghost field </a:t>
            </a:r>
            <a:r>
              <a:rPr lang="en-US" i="1" dirty="0"/>
              <a:t>inv</a:t>
            </a:r>
          </a:p>
          <a:p>
            <a:pPr lvl="1"/>
            <a:r>
              <a:rPr lang="en-US" dirty="0"/>
              <a:t>methodology guarantees that</a:t>
            </a:r>
            <a:br>
              <a:rPr lang="en-US" dirty="0"/>
            </a:br>
            <a:r>
              <a:rPr lang="en-US" dirty="0"/>
              <a:t>(</a:t>
            </a:r>
            <a:r>
              <a:rPr lang="en-US" dirty="0">
                <a:sym typeface="Symbol"/>
              </a:rPr>
              <a:t>o   o.inv  Inv(o)) always holds</a:t>
            </a:r>
          </a:p>
          <a:p>
            <a:pPr lvl="1"/>
            <a:r>
              <a:rPr lang="en-US" i="1" dirty="0">
                <a:sym typeface="Symbol"/>
              </a:rPr>
              <a:t>inv</a:t>
            </a:r>
            <a:r>
              <a:rPr lang="en-US" dirty="0">
                <a:sym typeface="Symbol"/>
              </a:rPr>
              <a:t> is changed by: </a:t>
            </a:r>
            <a:r>
              <a:rPr lang="en-US" sz="2700" b="1" dirty="0">
                <a:solidFill>
                  <a:schemeClr val="accent2">
                    <a:lumMod val="50000"/>
                  </a:schemeClr>
                </a:solidFill>
                <a:sym typeface="Symbol"/>
              </a:rPr>
              <a:t>expose</a:t>
            </a:r>
            <a:r>
              <a:rPr lang="en-US" dirty="0">
                <a:sym typeface="Symbol"/>
              </a:rPr>
              <a:t> (o) { … }</a:t>
            </a:r>
            <a:endParaRPr lang="en-US" dirty="0"/>
          </a:p>
          <a:p>
            <a:r>
              <a:rPr lang="en-US" dirty="0">
                <a:sym typeface="Symbol"/>
              </a:rPr>
              <a:t>To control overlapping representations:</a:t>
            </a:r>
          </a:p>
          <a:p>
            <a:pPr lvl="1"/>
            <a:r>
              <a:rPr lang="en-US" dirty="0">
                <a:sym typeface="Symbol"/>
              </a:rPr>
              <a:t>ghost field </a:t>
            </a:r>
            <a:r>
              <a:rPr lang="en-US" i="1" dirty="0">
                <a:sym typeface="Symbol"/>
              </a:rPr>
              <a:t>owner</a:t>
            </a:r>
          </a:p>
          <a:p>
            <a:pPr lvl="1"/>
            <a:r>
              <a:rPr lang="en-US" dirty="0">
                <a:sym typeface="Symbol"/>
              </a:rPr>
              <a:t>methodology guarantees that</a:t>
            </a:r>
            <a:br>
              <a:rPr lang="en-US" dirty="0">
                <a:sym typeface="Symbol"/>
              </a:rPr>
            </a:br>
            <a:r>
              <a:rPr lang="en-US" dirty="0"/>
              <a:t>(</a:t>
            </a:r>
            <a:r>
              <a:rPr lang="en-US" dirty="0">
                <a:sym typeface="Symbol"/>
              </a:rPr>
              <a:t>o   </a:t>
            </a:r>
            <a:r>
              <a:rPr lang="en-US" dirty="0" err="1">
                <a:sym typeface="Symbol"/>
              </a:rPr>
              <a:t>o.owner.inv</a:t>
            </a:r>
            <a:r>
              <a:rPr lang="en-US" dirty="0">
                <a:sym typeface="Symbol"/>
              </a:rPr>
              <a:t>  o.inv) always holds</a:t>
            </a:r>
          </a:p>
          <a:p>
            <a:pPr lvl="1"/>
            <a:r>
              <a:rPr lang="en-US" sz="2700" b="1" dirty="0">
                <a:solidFill>
                  <a:schemeClr val="accent2">
                    <a:lumMod val="50000"/>
                  </a:schemeClr>
                </a:solidFill>
                <a:sym typeface="Symbol"/>
              </a:rPr>
              <a:t>rep</a:t>
            </a:r>
            <a:r>
              <a:rPr lang="en-US" dirty="0">
                <a:sym typeface="Symbol"/>
              </a:rPr>
              <a:t> modifiers indicate ownership intentions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fade">
                                      <p:cBhvr>
                                        <p:cTn id="13" dur="500"/>
                                        <p:tgtEl>
                                          <p:spTgt spid="3">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500"/>
                                        <p:tgtEl>
                                          <p:spTgt spid="3">
                                            <p:txEl>
                                              <p:pRg st="5" end="5"/>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fade">
                                      <p:cBhvr>
                                        <p:cTn id="24" dur="500"/>
                                        <p:tgtEl>
                                          <p:spTgt spid="3">
                                            <p:txEl>
                                              <p:pRg st="6" end="6"/>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fade">
                                      <p:cBhvr>
                                        <p:cTn id="27" dur="500"/>
                                        <p:tgtEl>
                                          <p:spTgt spid="3">
                                            <p:txEl>
                                              <p:pRg st="7" end="7"/>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3">
                                            <p:txEl>
                                              <p:pRg st="8" end="8"/>
                                            </p:txEl>
                                          </p:spTgt>
                                        </p:tgtEl>
                                        <p:attrNameLst>
                                          <p:attrName>style.visibility</p:attrName>
                                        </p:attrNameLst>
                                      </p:cBhvr>
                                      <p:to>
                                        <p:strVal val="visible"/>
                                      </p:to>
                                    </p:set>
                                    <p:animEffect transition="in" filter="fade">
                                      <p:cBhvr>
                                        <p:cTn id="30"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664797"/>
          </a:xfrm>
        </p:spPr>
        <p:txBody>
          <a:bodyPr/>
          <a:lstStyle/>
          <a:p>
            <a:r>
              <a:rPr lang="en-US" sz="4800" dirty="0" err="1"/>
              <a:t>RockBand</a:t>
            </a:r>
            <a:r>
              <a:rPr lang="en-US" sz="4800" dirty="0"/>
              <a:t> in Boogie methodology</a:t>
            </a:r>
          </a:p>
        </p:txBody>
      </p:sp>
      <p:sp>
        <p:nvSpPr>
          <p:cNvPr id="3" name="Content Placeholder 2"/>
          <p:cNvSpPr>
            <a:spLocks noGrp="1"/>
          </p:cNvSpPr>
          <p:nvPr>
            <p:ph idx="1"/>
          </p:nvPr>
        </p:nvSpPr>
        <p:spPr>
          <a:xfrm>
            <a:off x="381000" y="894251"/>
            <a:ext cx="8382000" cy="6043193"/>
          </a:xfrm>
        </p:spPr>
        <p:txBody>
          <a:bodyPr/>
          <a:lstStyle/>
          <a:p>
            <a:r>
              <a:rPr lang="en-US" b="1" dirty="0">
                <a:solidFill>
                  <a:schemeClr val="accent2">
                    <a:lumMod val="50000"/>
                  </a:schemeClr>
                </a:solidFill>
              </a:rPr>
              <a:t>class</a:t>
            </a:r>
            <a:r>
              <a:rPr lang="en-US" dirty="0"/>
              <a:t> </a:t>
            </a:r>
            <a:r>
              <a:rPr lang="en-US" dirty="0" err="1"/>
              <a:t>RockBand</a:t>
            </a:r>
            <a:r>
              <a:rPr lang="en-US" dirty="0"/>
              <a:t> {</a:t>
            </a:r>
            <a:br>
              <a:rPr lang="en-US" dirty="0"/>
            </a:br>
            <a:r>
              <a:rPr lang="en-US" dirty="0"/>
              <a:t>	</a:t>
            </a:r>
            <a:r>
              <a:rPr lang="en-US" b="1" dirty="0" err="1">
                <a:solidFill>
                  <a:schemeClr val="accent2">
                    <a:lumMod val="50000"/>
                  </a:schemeClr>
                </a:solidFill>
              </a:rPr>
              <a:t>int</a:t>
            </a:r>
            <a:r>
              <a:rPr lang="en-US" dirty="0"/>
              <a:t> songs;</a:t>
            </a:r>
            <a:br>
              <a:rPr lang="en-US" dirty="0"/>
            </a:br>
            <a:r>
              <a:rPr lang="en-US" dirty="0"/>
              <a:t>	</a:t>
            </a:r>
            <a:r>
              <a:rPr lang="en-US" b="1" dirty="0">
                <a:solidFill>
                  <a:schemeClr val="accent2">
                    <a:lumMod val="50000"/>
                  </a:schemeClr>
                </a:solidFill>
              </a:rPr>
              <a:t>rep</a:t>
            </a:r>
            <a:r>
              <a:rPr lang="en-US" dirty="0"/>
              <a:t> Guitar </a:t>
            </a:r>
            <a:r>
              <a:rPr lang="en-US" dirty="0" err="1"/>
              <a:t>gt</a:t>
            </a:r>
            <a:r>
              <a:rPr lang="en-US" dirty="0"/>
              <a:t>;</a:t>
            </a:r>
            <a:br>
              <a:rPr lang="en-US" dirty="0"/>
            </a:br>
            <a:r>
              <a:rPr lang="en-US" dirty="0"/>
              <a:t>	</a:t>
            </a:r>
            <a:r>
              <a:rPr lang="en-US" b="1" dirty="0">
                <a:solidFill>
                  <a:schemeClr val="accent2">
                    <a:lumMod val="50000"/>
                  </a:schemeClr>
                </a:solidFill>
              </a:rPr>
              <a:t>invariant</a:t>
            </a:r>
            <a:r>
              <a:rPr lang="en-US" dirty="0"/>
              <a:t> songs == </a:t>
            </a:r>
            <a:r>
              <a:rPr lang="en-US" dirty="0" err="1"/>
              <a:t>gt.solos</a:t>
            </a:r>
            <a:r>
              <a:rPr lang="en-US" dirty="0"/>
              <a:t>;</a:t>
            </a:r>
          </a:p>
          <a:p>
            <a:pPr>
              <a:buNone/>
            </a:pPr>
            <a:r>
              <a:rPr lang="en-US" dirty="0"/>
              <a:t>		</a:t>
            </a:r>
            <a:r>
              <a:rPr lang="en-US" b="1" dirty="0">
                <a:solidFill>
                  <a:schemeClr val="accent2">
                    <a:lumMod val="50000"/>
                  </a:schemeClr>
                </a:solidFill>
              </a:rPr>
              <a:t>public</a:t>
            </a:r>
            <a:r>
              <a:rPr lang="en-US" dirty="0"/>
              <a:t> </a:t>
            </a:r>
            <a:r>
              <a:rPr lang="en-US" b="1" dirty="0">
                <a:solidFill>
                  <a:schemeClr val="accent2">
                    <a:lumMod val="50000"/>
                  </a:schemeClr>
                </a:solidFill>
              </a:rPr>
              <a:t>void</a:t>
            </a:r>
            <a:r>
              <a:rPr lang="en-US" dirty="0"/>
              <a:t> Play()</a:t>
            </a:r>
            <a:br>
              <a:rPr lang="en-US" dirty="0"/>
            </a:br>
            <a:r>
              <a:rPr lang="en-US" dirty="0"/>
              <a:t>		</a:t>
            </a:r>
            <a:r>
              <a:rPr lang="en-US" b="1" dirty="0">
                <a:solidFill>
                  <a:schemeClr val="accent2">
                    <a:lumMod val="50000"/>
                  </a:schemeClr>
                </a:solidFill>
              </a:rPr>
              <a:t>requires</a:t>
            </a:r>
            <a:r>
              <a:rPr lang="en-US" dirty="0"/>
              <a:t> inv </a:t>
            </a:r>
            <a:r>
              <a:rPr lang="en-US" dirty="0">
                <a:sym typeface="Symbol"/>
              </a:rPr>
              <a:t></a:t>
            </a:r>
            <a:r>
              <a:rPr lang="en-US" dirty="0">
                <a:latin typeface="Segoe UI"/>
                <a:cs typeface="Segoe UI"/>
                <a:sym typeface="Symbol"/>
              </a:rPr>
              <a:t>¬owner.inv</a:t>
            </a:r>
            <a:r>
              <a:rPr lang="en-US" dirty="0"/>
              <a:t>;</a:t>
            </a:r>
            <a:br>
              <a:rPr lang="en-US" dirty="0"/>
            </a:br>
            <a:r>
              <a:rPr lang="en-US" dirty="0"/>
              <a:t>		</a:t>
            </a:r>
            <a:r>
              <a:rPr lang="en-US" b="1" dirty="0">
                <a:solidFill>
                  <a:schemeClr val="accent2">
                    <a:lumMod val="50000"/>
                  </a:schemeClr>
                </a:solidFill>
              </a:rPr>
              <a:t>modifies</a:t>
            </a:r>
            <a:r>
              <a:rPr lang="en-US" dirty="0"/>
              <a:t> this.*;</a:t>
            </a:r>
            <a:br>
              <a:rPr lang="en-US" dirty="0"/>
            </a:br>
            <a:r>
              <a:rPr lang="en-US" dirty="0"/>
              <a:t>	{</a:t>
            </a:r>
            <a:br>
              <a:rPr lang="en-US" dirty="0"/>
            </a:br>
            <a:r>
              <a:rPr lang="en-US" dirty="0"/>
              <a:t>		</a:t>
            </a:r>
            <a:r>
              <a:rPr lang="en-US" b="1" dirty="0">
                <a:solidFill>
                  <a:schemeClr val="accent2">
                    <a:lumMod val="50000"/>
                  </a:schemeClr>
                </a:solidFill>
              </a:rPr>
              <a:t>expose</a:t>
            </a:r>
            <a:r>
              <a:rPr lang="en-US" dirty="0"/>
              <a:t> (</a:t>
            </a:r>
            <a:r>
              <a:rPr lang="en-US" b="1" dirty="0">
                <a:solidFill>
                  <a:schemeClr val="accent2">
                    <a:lumMod val="50000"/>
                  </a:schemeClr>
                </a:solidFill>
              </a:rPr>
              <a:t>this</a:t>
            </a:r>
            <a:r>
              <a:rPr lang="en-US" dirty="0"/>
              <a:t>) {</a:t>
            </a:r>
            <a:br>
              <a:rPr lang="en-US" dirty="0"/>
            </a:br>
            <a:r>
              <a:rPr lang="en-US" dirty="0"/>
              <a:t>			</a:t>
            </a:r>
            <a:r>
              <a:rPr lang="en-US" dirty="0" err="1"/>
              <a:t>gt.Strum</a:t>
            </a:r>
            <a:r>
              <a:rPr lang="en-US" dirty="0"/>
              <a:t>();</a:t>
            </a:r>
            <a:br>
              <a:rPr lang="en-US" dirty="0"/>
            </a:br>
            <a:r>
              <a:rPr lang="en-US" dirty="0"/>
              <a:t>			songs++;</a:t>
            </a:r>
            <a:br>
              <a:rPr lang="en-US" dirty="0"/>
            </a:br>
            <a:r>
              <a:rPr lang="en-US" dirty="0"/>
              <a:t>	}	}</a:t>
            </a:r>
            <a:br>
              <a:rPr lang="en-US" dirty="0"/>
            </a:br>
            <a:r>
              <a:rPr lang="en-US" dirty="0"/>
              <a:t>	…</a:t>
            </a:r>
          </a:p>
        </p:txBody>
      </p:sp>
    </p:spTree>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Spec# demo:  </a:t>
            </a:r>
            <a:r>
              <a:rPr lang="en-US" dirty="0" err="1"/>
              <a:t>RockBand</a:t>
            </a:r>
            <a:endParaRPr lang="en-US" dirty="0"/>
          </a:p>
        </p:txBody>
      </p:sp>
      <p:sp>
        <p:nvSpPr>
          <p:cNvPr id="3" name="Text Placeholder 2"/>
          <p:cNvSpPr>
            <a:spLocks noGrp="1"/>
          </p:cNvSpPr>
          <p:nvPr>
            <p:ph type="body" sz="quarter" idx="10"/>
          </p:nvPr>
        </p:nvSpPr>
        <p:spPr>
          <a:xfrm>
            <a:off x="381000" y="1411552"/>
            <a:ext cx="8382000" cy="2998513"/>
          </a:xfrm>
        </p:spPr>
        <p:txBody>
          <a:bodyPr/>
          <a:lstStyle/>
          <a:p>
            <a:pPr>
              <a:spcBef>
                <a:spcPts val="0"/>
              </a:spcBef>
              <a:buNone/>
            </a:pPr>
            <a:r>
              <a:rPr lang="en-US" sz="1800" dirty="0">
                <a:solidFill>
                  <a:srgbClr val="00B0F0"/>
                </a:solidFill>
                <a:latin typeface="Courier New" pitchFamily="49" charset="0"/>
                <a:cs typeface="Courier New" pitchFamily="49" charset="0"/>
              </a:rPr>
              <a:t>public</a:t>
            </a:r>
            <a:r>
              <a:rPr lang="en-US" sz="1800" dirty="0">
                <a:latin typeface="Courier New" pitchFamily="49" charset="0"/>
                <a:cs typeface="Courier New" pitchFamily="49" charset="0"/>
              </a:rPr>
              <a:t> </a:t>
            </a:r>
            <a:r>
              <a:rPr lang="en-US" sz="1800" dirty="0">
                <a:solidFill>
                  <a:srgbClr val="00B0F0"/>
                </a:solidFill>
                <a:latin typeface="Courier New" pitchFamily="49" charset="0"/>
                <a:cs typeface="Courier New" pitchFamily="49" charset="0"/>
              </a:rPr>
              <a:t>class</a:t>
            </a:r>
            <a:r>
              <a:rPr lang="en-US" sz="1800" dirty="0">
                <a:latin typeface="Courier New" pitchFamily="49" charset="0"/>
                <a:cs typeface="Courier New" pitchFamily="49" charset="0"/>
              </a:rPr>
              <a:t> </a:t>
            </a:r>
            <a:r>
              <a:rPr lang="en-US" sz="1800" dirty="0" err="1">
                <a:latin typeface="Courier New" pitchFamily="49" charset="0"/>
                <a:cs typeface="Courier New" pitchFamily="49" charset="0"/>
              </a:rPr>
              <a:t>RockBand</a:t>
            </a:r>
            <a:r>
              <a:rPr lang="en-US" sz="1800" dirty="0">
                <a:latin typeface="Courier New" pitchFamily="49" charset="0"/>
                <a:cs typeface="Courier New" pitchFamily="49" charset="0"/>
              </a:rPr>
              <a:t> {</a:t>
            </a:r>
          </a:p>
          <a:p>
            <a:pPr>
              <a:spcBef>
                <a:spcPts val="0"/>
              </a:spcBef>
              <a:buNone/>
            </a:pPr>
            <a:r>
              <a:rPr lang="en-US" sz="1800" dirty="0">
                <a:latin typeface="Courier New" pitchFamily="49" charset="0"/>
                <a:cs typeface="Courier New" pitchFamily="49" charset="0"/>
              </a:rPr>
              <a:t>  </a:t>
            </a:r>
            <a:r>
              <a:rPr lang="en-US" sz="1800" dirty="0" err="1">
                <a:solidFill>
                  <a:srgbClr val="00B0F0"/>
                </a:solidFill>
                <a:latin typeface="Courier New" pitchFamily="49" charset="0"/>
                <a:cs typeface="Courier New" pitchFamily="49" charset="0"/>
              </a:rPr>
              <a:t>int</a:t>
            </a:r>
            <a:r>
              <a:rPr lang="en-US" sz="1800" dirty="0">
                <a:latin typeface="Courier New" pitchFamily="49" charset="0"/>
                <a:cs typeface="Courier New" pitchFamily="49" charset="0"/>
              </a:rPr>
              <a:t> songs;</a:t>
            </a:r>
          </a:p>
          <a:p>
            <a:pPr>
              <a:spcBef>
                <a:spcPts val="0"/>
              </a:spcBef>
              <a:buNone/>
            </a:pPr>
            <a:r>
              <a:rPr lang="en-US" sz="1800" dirty="0">
                <a:latin typeface="Courier New" pitchFamily="49" charset="0"/>
                <a:cs typeface="Courier New" pitchFamily="49" charset="0"/>
              </a:rPr>
              <a:t>  [Rep] Guitar </a:t>
            </a:r>
            <a:r>
              <a:rPr lang="en-US" sz="1800" dirty="0" err="1">
                <a:latin typeface="Courier New" pitchFamily="49" charset="0"/>
                <a:cs typeface="Courier New" pitchFamily="49" charset="0"/>
              </a:rPr>
              <a:t>gt</a:t>
            </a:r>
            <a:r>
              <a:rPr lang="en-US" sz="1800" dirty="0">
                <a:latin typeface="Courier New" pitchFamily="49" charset="0"/>
                <a:cs typeface="Courier New" pitchFamily="49" charset="0"/>
              </a:rPr>
              <a:t>;</a:t>
            </a:r>
          </a:p>
          <a:p>
            <a:pPr>
              <a:spcBef>
                <a:spcPts val="0"/>
              </a:spcBef>
              <a:buNone/>
            </a:pPr>
            <a:r>
              <a:rPr lang="en-US" sz="1800" dirty="0">
                <a:latin typeface="Courier New" pitchFamily="49" charset="0"/>
                <a:cs typeface="Courier New" pitchFamily="49" charset="0"/>
              </a:rPr>
              <a:t>  </a:t>
            </a:r>
            <a:r>
              <a:rPr lang="en-US" sz="1800" dirty="0">
                <a:solidFill>
                  <a:srgbClr val="00B0F0"/>
                </a:solidFill>
                <a:latin typeface="Courier New" pitchFamily="49" charset="0"/>
                <a:cs typeface="Courier New" pitchFamily="49" charset="0"/>
              </a:rPr>
              <a:t>invariant</a:t>
            </a:r>
            <a:r>
              <a:rPr lang="en-US" sz="1800" dirty="0">
                <a:latin typeface="Courier New" pitchFamily="49" charset="0"/>
                <a:cs typeface="Courier New" pitchFamily="49" charset="0"/>
              </a:rPr>
              <a:t> songs == </a:t>
            </a:r>
            <a:r>
              <a:rPr lang="en-US" sz="1800" dirty="0" err="1">
                <a:latin typeface="Courier New" pitchFamily="49" charset="0"/>
                <a:cs typeface="Courier New" pitchFamily="49" charset="0"/>
              </a:rPr>
              <a:t>gt.solos</a:t>
            </a:r>
            <a:r>
              <a:rPr lang="en-US" sz="1800" dirty="0">
                <a:latin typeface="Courier New" pitchFamily="49" charset="0"/>
                <a:cs typeface="Courier New" pitchFamily="49" charset="0"/>
              </a:rPr>
              <a:t>;</a:t>
            </a:r>
          </a:p>
          <a:p>
            <a:pPr>
              <a:spcBef>
                <a:spcPts val="0"/>
              </a:spcBef>
              <a:buNone/>
            </a:pPr>
            <a:endParaRPr lang="en-US" sz="1800" dirty="0">
              <a:latin typeface="Courier New" pitchFamily="49" charset="0"/>
              <a:cs typeface="Courier New" pitchFamily="49" charset="0"/>
            </a:endParaRPr>
          </a:p>
          <a:p>
            <a:pPr>
              <a:spcBef>
                <a:spcPts val="0"/>
              </a:spcBef>
              <a:buNone/>
            </a:pPr>
            <a:r>
              <a:rPr lang="en-US" sz="1800" dirty="0">
                <a:latin typeface="Courier New" pitchFamily="49" charset="0"/>
                <a:cs typeface="Courier New" pitchFamily="49" charset="0"/>
              </a:rPr>
              <a:t>  </a:t>
            </a:r>
            <a:r>
              <a:rPr lang="en-US" sz="1800" dirty="0">
                <a:solidFill>
                  <a:srgbClr val="00B0F0"/>
                </a:solidFill>
                <a:latin typeface="Courier New" pitchFamily="49" charset="0"/>
                <a:cs typeface="Courier New" pitchFamily="49" charset="0"/>
              </a:rPr>
              <a:t>public</a:t>
            </a:r>
            <a:r>
              <a:rPr lang="en-US" sz="1800" dirty="0">
                <a:latin typeface="Courier New" pitchFamily="49" charset="0"/>
                <a:cs typeface="Courier New" pitchFamily="49" charset="0"/>
              </a:rPr>
              <a:t> </a:t>
            </a:r>
            <a:r>
              <a:rPr lang="en-US" sz="1800" dirty="0">
                <a:solidFill>
                  <a:srgbClr val="00B0F0"/>
                </a:solidFill>
                <a:latin typeface="Courier New" pitchFamily="49" charset="0"/>
                <a:cs typeface="Courier New" pitchFamily="49" charset="0"/>
              </a:rPr>
              <a:t>void</a:t>
            </a:r>
            <a:r>
              <a:rPr lang="en-US" sz="1800" dirty="0">
                <a:latin typeface="Courier New" pitchFamily="49" charset="0"/>
                <a:cs typeface="Courier New" pitchFamily="49" charset="0"/>
              </a:rPr>
              <a:t> Play() {</a:t>
            </a:r>
          </a:p>
          <a:p>
            <a:pPr>
              <a:spcBef>
                <a:spcPts val="0"/>
              </a:spcBef>
              <a:buNone/>
            </a:pPr>
            <a:r>
              <a:rPr lang="en-US" sz="1800" dirty="0">
                <a:latin typeface="Courier New" pitchFamily="49" charset="0"/>
                <a:cs typeface="Courier New" pitchFamily="49" charset="0"/>
              </a:rPr>
              <a:t>    </a:t>
            </a:r>
            <a:r>
              <a:rPr lang="en-US" sz="1800" dirty="0">
                <a:solidFill>
                  <a:srgbClr val="00B0F0"/>
                </a:solidFill>
                <a:latin typeface="Courier New" pitchFamily="49" charset="0"/>
                <a:cs typeface="Courier New" pitchFamily="49" charset="0"/>
              </a:rPr>
              <a:t>expose</a:t>
            </a:r>
            <a:r>
              <a:rPr lang="en-US" sz="1800" dirty="0">
                <a:latin typeface="Courier New" pitchFamily="49" charset="0"/>
                <a:cs typeface="Courier New" pitchFamily="49" charset="0"/>
              </a:rPr>
              <a:t> (</a:t>
            </a:r>
            <a:r>
              <a:rPr lang="en-US" sz="1800" dirty="0">
                <a:solidFill>
                  <a:srgbClr val="00B0F0"/>
                </a:solidFill>
                <a:latin typeface="Courier New" pitchFamily="49" charset="0"/>
                <a:cs typeface="Courier New" pitchFamily="49" charset="0"/>
              </a:rPr>
              <a:t>this</a:t>
            </a:r>
            <a:r>
              <a:rPr lang="en-US" sz="1800" dirty="0">
                <a:latin typeface="Courier New" pitchFamily="49" charset="0"/>
                <a:cs typeface="Courier New" pitchFamily="49" charset="0"/>
              </a:rPr>
              <a:t>) {</a:t>
            </a:r>
          </a:p>
          <a:p>
            <a:pPr>
              <a:spcBef>
                <a:spcPts val="0"/>
              </a:spcBef>
              <a:buNone/>
            </a:pPr>
            <a:r>
              <a:rPr lang="en-US" sz="1800" dirty="0">
                <a:latin typeface="Courier New" pitchFamily="49" charset="0"/>
                <a:cs typeface="Courier New" pitchFamily="49" charset="0"/>
              </a:rPr>
              <a:t>      </a:t>
            </a:r>
            <a:r>
              <a:rPr lang="en-US" sz="1800" dirty="0" err="1">
                <a:latin typeface="Courier New" pitchFamily="49" charset="0"/>
                <a:cs typeface="Courier New" pitchFamily="49" charset="0"/>
              </a:rPr>
              <a:t>gt.Strum</a:t>
            </a:r>
            <a:r>
              <a:rPr lang="en-US" sz="1800" dirty="0">
                <a:latin typeface="Courier New" pitchFamily="49" charset="0"/>
                <a:cs typeface="Courier New" pitchFamily="49" charset="0"/>
              </a:rPr>
              <a:t>();</a:t>
            </a:r>
          </a:p>
          <a:p>
            <a:pPr>
              <a:spcBef>
                <a:spcPts val="0"/>
              </a:spcBef>
              <a:buNone/>
            </a:pPr>
            <a:r>
              <a:rPr lang="en-US" sz="1800" dirty="0">
                <a:latin typeface="Courier New" pitchFamily="49" charset="0"/>
                <a:cs typeface="Courier New" pitchFamily="49" charset="0"/>
              </a:rPr>
              <a:t>      songs++;</a:t>
            </a:r>
          </a:p>
          <a:p>
            <a:pPr>
              <a:spcBef>
                <a:spcPts val="0"/>
              </a:spcBef>
              <a:buNone/>
            </a:pPr>
            <a:r>
              <a:rPr lang="en-US" sz="1800" dirty="0">
                <a:latin typeface="Courier New" pitchFamily="49" charset="0"/>
                <a:cs typeface="Courier New" pitchFamily="49" charset="0"/>
              </a:rPr>
              <a:t>    }</a:t>
            </a:r>
          </a:p>
          <a:p>
            <a:pPr>
              <a:spcBef>
                <a:spcPts val="0"/>
              </a:spcBef>
              <a:buNone/>
            </a:pPr>
            <a:r>
              <a:rPr lang="en-US" sz="1800" dirty="0">
                <a:latin typeface="Courier New" pitchFamily="49" charset="0"/>
                <a:cs typeface="Courier New" pitchFamily="49" charset="0"/>
              </a:rPr>
              <a:t>  }</a:t>
            </a:r>
          </a:p>
          <a:p>
            <a:pPr>
              <a:spcBef>
                <a:spcPts val="0"/>
              </a:spcBef>
              <a:buNone/>
            </a:pPr>
            <a:r>
              <a:rPr lang="en-US" sz="1800" dirty="0">
                <a:latin typeface="Courier New" pitchFamily="49" charset="0"/>
                <a:cs typeface="Courier New" pitchFamily="49" charset="0"/>
              </a:rPr>
              <a:t>  …</a:t>
            </a:r>
          </a:p>
        </p:txBody>
      </p:sp>
    </p:spTree>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747897"/>
          </a:xfrm>
        </p:spPr>
        <p:txBody>
          <a:bodyPr/>
          <a:lstStyle/>
          <a:p>
            <a:r>
              <a:rPr lang="en-US" dirty="0"/>
              <a:t>Dynamic frames  </a:t>
            </a:r>
            <a:r>
              <a:rPr lang="en-US" sz="2800" dirty="0"/>
              <a:t>[</a:t>
            </a:r>
            <a:r>
              <a:rPr lang="en-US" sz="2800" dirty="0" err="1"/>
              <a:t>Kassios</a:t>
            </a:r>
            <a:r>
              <a:rPr lang="en-US" sz="2800" dirty="0"/>
              <a:t> 2006]</a:t>
            </a:r>
            <a:endParaRPr lang="en-US" dirty="0"/>
          </a:p>
        </p:txBody>
      </p:sp>
      <p:sp>
        <p:nvSpPr>
          <p:cNvPr id="3" name="Content Placeholder 2"/>
          <p:cNvSpPr>
            <a:spLocks noGrp="1"/>
          </p:cNvSpPr>
          <p:nvPr>
            <p:ph idx="1"/>
          </p:nvPr>
        </p:nvSpPr>
        <p:spPr>
          <a:xfrm>
            <a:off x="381000" y="1412875"/>
            <a:ext cx="8544636" cy="3961084"/>
          </a:xfrm>
        </p:spPr>
        <p:txBody>
          <a:bodyPr/>
          <a:lstStyle/>
          <a:p>
            <a:r>
              <a:rPr lang="en-US" dirty="0"/>
              <a:t>A </a:t>
            </a:r>
            <a:r>
              <a:rPr lang="en-US" i="1" dirty="0"/>
              <a:t>dynamic frame </a:t>
            </a:r>
            <a:r>
              <a:rPr lang="en-US" dirty="0"/>
              <a:t>is a set of memory locations</a:t>
            </a:r>
          </a:p>
          <a:p>
            <a:r>
              <a:rPr lang="en-US" dirty="0"/>
              <a:t>Functions, which used to </a:t>
            </a:r>
            <a:r>
              <a:rPr lang="en-US" dirty="0" err="1"/>
              <a:t>decribed</a:t>
            </a:r>
            <a:r>
              <a:rPr lang="en-US" dirty="0"/>
              <a:t> invariants, are defined over dynamic frames</a:t>
            </a:r>
          </a:p>
          <a:p>
            <a:r>
              <a:rPr lang="en-US" dirty="0"/>
              <a:t>Methods operate over dynamic frames</a:t>
            </a:r>
          </a:p>
          <a:p>
            <a:r>
              <a:rPr lang="en-US" dirty="0"/>
              <a:t>In Dafny:  dynamic frames are usually specified using a programmer-defined ghost field </a:t>
            </a:r>
            <a:r>
              <a:rPr lang="en-US" i="1" dirty="0"/>
              <a:t>footprint</a:t>
            </a:r>
          </a:p>
        </p:txBody>
      </p:sp>
    </p:spTree>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Dafny demo:  </a:t>
            </a:r>
            <a:r>
              <a:rPr lang="en-US" dirty="0" err="1"/>
              <a:t>RockBand</a:t>
            </a:r>
            <a:endParaRPr lang="en-US" dirty="0"/>
          </a:p>
        </p:txBody>
      </p:sp>
      <p:sp>
        <p:nvSpPr>
          <p:cNvPr id="3" name="Text Placeholder 2"/>
          <p:cNvSpPr>
            <a:spLocks noGrp="1"/>
          </p:cNvSpPr>
          <p:nvPr>
            <p:ph type="body" sz="quarter" idx="10"/>
          </p:nvPr>
        </p:nvSpPr>
        <p:spPr>
          <a:xfrm>
            <a:off x="381000" y="947520"/>
            <a:ext cx="8382000" cy="6239400"/>
          </a:xfrm>
        </p:spPr>
        <p:txBody>
          <a:bodyPr/>
          <a:lstStyle/>
          <a:p>
            <a:pPr>
              <a:spcBef>
                <a:spcPts val="0"/>
              </a:spcBef>
              <a:buNone/>
            </a:pPr>
            <a:r>
              <a:rPr lang="en-US" sz="1800" dirty="0">
                <a:solidFill>
                  <a:srgbClr val="00B0F0"/>
                </a:solidFill>
                <a:latin typeface="Courier New" pitchFamily="49" charset="0"/>
                <a:cs typeface="Courier New" pitchFamily="49" charset="0"/>
              </a:rPr>
              <a:t>class</a:t>
            </a:r>
            <a:r>
              <a:rPr lang="en-US" sz="1800" dirty="0">
                <a:latin typeface="Courier New" pitchFamily="49" charset="0"/>
                <a:cs typeface="Courier New" pitchFamily="49" charset="0"/>
              </a:rPr>
              <a:t> </a:t>
            </a:r>
            <a:r>
              <a:rPr lang="en-US" sz="1800" dirty="0" err="1">
                <a:latin typeface="Courier New" pitchFamily="49" charset="0"/>
                <a:cs typeface="Courier New" pitchFamily="49" charset="0"/>
              </a:rPr>
              <a:t>RockBand</a:t>
            </a:r>
            <a:r>
              <a:rPr lang="en-US" sz="1800" dirty="0">
                <a:latin typeface="Courier New" pitchFamily="49" charset="0"/>
                <a:cs typeface="Courier New" pitchFamily="49" charset="0"/>
              </a:rPr>
              <a:t> {</a:t>
            </a:r>
          </a:p>
          <a:p>
            <a:pPr>
              <a:spcBef>
                <a:spcPts val="0"/>
              </a:spcBef>
              <a:buNone/>
            </a:pPr>
            <a:r>
              <a:rPr lang="en-US" sz="1800" dirty="0">
                <a:latin typeface="Courier New" pitchFamily="49" charset="0"/>
                <a:cs typeface="Courier New" pitchFamily="49" charset="0"/>
              </a:rPr>
              <a:t>  </a:t>
            </a:r>
            <a:r>
              <a:rPr lang="en-US" sz="1800" dirty="0" err="1">
                <a:solidFill>
                  <a:srgbClr val="00B0F0"/>
                </a:solidFill>
                <a:latin typeface="Courier New" pitchFamily="49" charset="0"/>
                <a:cs typeface="Courier New" pitchFamily="49" charset="0"/>
              </a:rPr>
              <a:t>var</a:t>
            </a:r>
            <a:r>
              <a:rPr lang="en-US" sz="1800" dirty="0">
                <a:latin typeface="Courier New" pitchFamily="49" charset="0"/>
                <a:cs typeface="Courier New" pitchFamily="49" charset="0"/>
              </a:rPr>
              <a:t> footprint: </a:t>
            </a:r>
            <a:r>
              <a:rPr lang="en-US" sz="1800" dirty="0">
                <a:solidFill>
                  <a:srgbClr val="00B0F0"/>
                </a:solidFill>
                <a:latin typeface="Courier New" pitchFamily="49" charset="0"/>
                <a:cs typeface="Courier New" pitchFamily="49" charset="0"/>
              </a:rPr>
              <a:t>set</a:t>
            </a:r>
            <a:r>
              <a:rPr lang="en-US" sz="1800" dirty="0">
                <a:latin typeface="Courier New" pitchFamily="49" charset="0"/>
                <a:cs typeface="Courier New" pitchFamily="49" charset="0"/>
              </a:rPr>
              <a:t>&lt;</a:t>
            </a:r>
            <a:r>
              <a:rPr lang="en-US" sz="1800" dirty="0">
                <a:solidFill>
                  <a:srgbClr val="00B0F0"/>
                </a:solidFill>
                <a:latin typeface="Courier New" pitchFamily="49" charset="0"/>
                <a:cs typeface="Courier New" pitchFamily="49" charset="0"/>
              </a:rPr>
              <a:t>object</a:t>
            </a:r>
            <a:r>
              <a:rPr lang="en-US" sz="1800" dirty="0">
                <a:latin typeface="Courier New" pitchFamily="49" charset="0"/>
                <a:cs typeface="Courier New" pitchFamily="49" charset="0"/>
              </a:rPr>
              <a:t>&gt;;</a:t>
            </a:r>
          </a:p>
          <a:p>
            <a:pPr>
              <a:spcBef>
                <a:spcPts val="0"/>
              </a:spcBef>
              <a:buNone/>
            </a:pPr>
            <a:r>
              <a:rPr lang="en-US" sz="1800" dirty="0">
                <a:latin typeface="Courier New" pitchFamily="49" charset="0"/>
                <a:cs typeface="Courier New" pitchFamily="49" charset="0"/>
              </a:rPr>
              <a:t>  </a:t>
            </a:r>
            <a:r>
              <a:rPr lang="en-US" sz="1800" dirty="0" err="1">
                <a:solidFill>
                  <a:srgbClr val="00B0F0"/>
                </a:solidFill>
                <a:latin typeface="Courier New" pitchFamily="49" charset="0"/>
                <a:cs typeface="Courier New" pitchFamily="49" charset="0"/>
              </a:rPr>
              <a:t>var</a:t>
            </a:r>
            <a:r>
              <a:rPr lang="en-US" sz="1800" dirty="0">
                <a:latin typeface="Courier New" pitchFamily="49" charset="0"/>
                <a:cs typeface="Courier New" pitchFamily="49" charset="0"/>
              </a:rPr>
              <a:t> songs: </a:t>
            </a:r>
            <a:r>
              <a:rPr lang="en-US" sz="1800" dirty="0" err="1">
                <a:solidFill>
                  <a:srgbClr val="00B0F0"/>
                </a:solidFill>
                <a:latin typeface="Courier New" pitchFamily="49" charset="0"/>
                <a:cs typeface="Courier New" pitchFamily="49" charset="0"/>
              </a:rPr>
              <a:t>int</a:t>
            </a:r>
            <a:r>
              <a:rPr lang="en-US" sz="1800" dirty="0">
                <a:latin typeface="Courier New" pitchFamily="49" charset="0"/>
                <a:cs typeface="Courier New" pitchFamily="49" charset="0"/>
              </a:rPr>
              <a:t>;</a:t>
            </a:r>
          </a:p>
          <a:p>
            <a:pPr>
              <a:spcBef>
                <a:spcPts val="0"/>
              </a:spcBef>
              <a:buNone/>
            </a:pPr>
            <a:r>
              <a:rPr lang="en-US" sz="1800" dirty="0">
                <a:latin typeface="Courier New" pitchFamily="49" charset="0"/>
                <a:cs typeface="Courier New" pitchFamily="49" charset="0"/>
              </a:rPr>
              <a:t>  </a:t>
            </a:r>
            <a:r>
              <a:rPr lang="en-US" sz="1800" dirty="0" err="1">
                <a:solidFill>
                  <a:srgbClr val="00B0F0"/>
                </a:solidFill>
                <a:latin typeface="Courier New" pitchFamily="49" charset="0"/>
                <a:cs typeface="Courier New" pitchFamily="49" charset="0"/>
              </a:rPr>
              <a:t>var</a:t>
            </a:r>
            <a:r>
              <a:rPr lang="en-US" sz="1800" dirty="0">
                <a:latin typeface="Courier New" pitchFamily="49" charset="0"/>
                <a:cs typeface="Courier New" pitchFamily="49" charset="0"/>
              </a:rPr>
              <a:t> </a:t>
            </a:r>
            <a:r>
              <a:rPr lang="en-US" sz="1800" dirty="0" err="1">
                <a:latin typeface="Courier New" pitchFamily="49" charset="0"/>
                <a:cs typeface="Courier New" pitchFamily="49" charset="0"/>
              </a:rPr>
              <a:t>gt</a:t>
            </a:r>
            <a:r>
              <a:rPr lang="en-US" sz="1800" dirty="0">
                <a:latin typeface="Courier New" pitchFamily="49" charset="0"/>
                <a:cs typeface="Courier New" pitchFamily="49" charset="0"/>
              </a:rPr>
              <a:t>: Guitar;</a:t>
            </a:r>
          </a:p>
          <a:p>
            <a:pPr>
              <a:spcBef>
                <a:spcPts val="0"/>
              </a:spcBef>
              <a:buNone/>
            </a:pPr>
            <a:endParaRPr lang="en-US" sz="1800" dirty="0">
              <a:latin typeface="Courier New" pitchFamily="49" charset="0"/>
              <a:cs typeface="Courier New" pitchFamily="49" charset="0"/>
            </a:endParaRPr>
          </a:p>
          <a:p>
            <a:pPr>
              <a:spcBef>
                <a:spcPts val="0"/>
              </a:spcBef>
              <a:buNone/>
            </a:pPr>
            <a:r>
              <a:rPr lang="en-US" sz="1800" dirty="0">
                <a:latin typeface="Courier New" pitchFamily="49" charset="0"/>
                <a:cs typeface="Courier New" pitchFamily="49" charset="0"/>
              </a:rPr>
              <a:t>  </a:t>
            </a:r>
            <a:r>
              <a:rPr lang="en-US" sz="1800" dirty="0">
                <a:solidFill>
                  <a:srgbClr val="00B0F0"/>
                </a:solidFill>
                <a:latin typeface="Courier New" pitchFamily="49" charset="0"/>
                <a:cs typeface="Courier New" pitchFamily="49" charset="0"/>
              </a:rPr>
              <a:t>function</a:t>
            </a:r>
            <a:r>
              <a:rPr lang="en-US" sz="1800" dirty="0">
                <a:latin typeface="Courier New" pitchFamily="49" charset="0"/>
                <a:cs typeface="Courier New" pitchFamily="49" charset="0"/>
              </a:rPr>
              <a:t> Valid(): </a:t>
            </a:r>
            <a:r>
              <a:rPr lang="en-US" sz="1800" dirty="0" err="1">
                <a:solidFill>
                  <a:srgbClr val="00B0F0"/>
                </a:solidFill>
                <a:latin typeface="Courier New" pitchFamily="49" charset="0"/>
                <a:cs typeface="Courier New" pitchFamily="49" charset="0"/>
              </a:rPr>
              <a:t>bool</a:t>
            </a:r>
            <a:endParaRPr lang="en-US" sz="1800" dirty="0">
              <a:solidFill>
                <a:srgbClr val="00B0F0"/>
              </a:solidFill>
              <a:latin typeface="Courier New" pitchFamily="49" charset="0"/>
              <a:cs typeface="Courier New" pitchFamily="49" charset="0"/>
            </a:endParaRPr>
          </a:p>
          <a:p>
            <a:pPr>
              <a:spcBef>
                <a:spcPts val="0"/>
              </a:spcBef>
              <a:buNone/>
            </a:pPr>
            <a:r>
              <a:rPr lang="en-US" sz="1800" dirty="0">
                <a:latin typeface="Courier New" pitchFamily="49" charset="0"/>
                <a:cs typeface="Courier New" pitchFamily="49" charset="0"/>
              </a:rPr>
              <a:t>    </a:t>
            </a:r>
            <a:r>
              <a:rPr lang="en-US" sz="1800" dirty="0">
                <a:solidFill>
                  <a:srgbClr val="00B0F0"/>
                </a:solidFill>
                <a:latin typeface="Courier New" pitchFamily="49" charset="0"/>
                <a:cs typeface="Courier New" pitchFamily="49" charset="0"/>
              </a:rPr>
              <a:t>reads</a:t>
            </a:r>
            <a:r>
              <a:rPr lang="en-US" sz="1800" dirty="0">
                <a:latin typeface="Courier New" pitchFamily="49" charset="0"/>
                <a:cs typeface="Courier New" pitchFamily="49" charset="0"/>
              </a:rPr>
              <a:t> {</a:t>
            </a:r>
            <a:r>
              <a:rPr lang="en-US" sz="1800" dirty="0">
                <a:solidFill>
                  <a:srgbClr val="00B0F0"/>
                </a:solidFill>
                <a:latin typeface="Courier New" pitchFamily="49" charset="0"/>
                <a:cs typeface="Courier New" pitchFamily="49" charset="0"/>
              </a:rPr>
              <a:t>this</a:t>
            </a:r>
            <a:r>
              <a:rPr lang="en-US" sz="1800" dirty="0">
                <a:latin typeface="Courier New" pitchFamily="49" charset="0"/>
                <a:cs typeface="Courier New" pitchFamily="49" charset="0"/>
              </a:rPr>
              <a:t>}, footprint;</a:t>
            </a:r>
          </a:p>
          <a:p>
            <a:pPr>
              <a:spcBef>
                <a:spcPts val="0"/>
              </a:spcBef>
              <a:buNone/>
            </a:pPr>
            <a:r>
              <a:rPr lang="en-US" sz="1800" dirty="0">
                <a:latin typeface="Courier New" pitchFamily="49" charset="0"/>
                <a:cs typeface="Courier New" pitchFamily="49" charset="0"/>
              </a:rPr>
              <a:t>  {</a:t>
            </a:r>
          </a:p>
          <a:p>
            <a:pPr>
              <a:spcBef>
                <a:spcPts val="0"/>
              </a:spcBef>
              <a:buNone/>
            </a:pPr>
            <a:r>
              <a:rPr lang="en-US" sz="1800" dirty="0">
                <a:latin typeface="Courier New" pitchFamily="49" charset="0"/>
                <a:cs typeface="Courier New" pitchFamily="49" charset="0"/>
              </a:rPr>
              <a:t>    </a:t>
            </a:r>
            <a:r>
              <a:rPr lang="en-US" sz="1800" dirty="0">
                <a:solidFill>
                  <a:srgbClr val="00B0F0"/>
                </a:solidFill>
                <a:latin typeface="Courier New" pitchFamily="49" charset="0"/>
                <a:cs typeface="Courier New" pitchFamily="49" charset="0"/>
              </a:rPr>
              <a:t>this</a:t>
            </a:r>
            <a:r>
              <a:rPr lang="en-US" sz="1800" dirty="0">
                <a:latin typeface="Courier New" pitchFamily="49" charset="0"/>
                <a:cs typeface="Courier New" pitchFamily="49" charset="0"/>
              </a:rPr>
              <a:t> </a:t>
            </a:r>
            <a:r>
              <a:rPr lang="en-US" sz="1800" dirty="0">
                <a:solidFill>
                  <a:srgbClr val="00B0F0"/>
                </a:solidFill>
                <a:latin typeface="Courier New" pitchFamily="49" charset="0"/>
                <a:cs typeface="Courier New" pitchFamily="49" charset="0"/>
              </a:rPr>
              <a:t>in</a:t>
            </a:r>
            <a:r>
              <a:rPr lang="en-US" sz="1800" dirty="0">
                <a:latin typeface="Courier New" pitchFamily="49" charset="0"/>
                <a:cs typeface="Courier New" pitchFamily="49" charset="0"/>
              </a:rPr>
              <a:t> footprint &amp;&amp;</a:t>
            </a:r>
          </a:p>
          <a:p>
            <a:pPr>
              <a:spcBef>
                <a:spcPts val="0"/>
              </a:spcBef>
              <a:buNone/>
            </a:pPr>
            <a:r>
              <a:rPr lang="en-US" sz="1800" dirty="0">
                <a:latin typeface="Courier New" pitchFamily="49" charset="0"/>
                <a:cs typeface="Courier New" pitchFamily="49" charset="0"/>
              </a:rPr>
              <a:t>    </a:t>
            </a:r>
            <a:r>
              <a:rPr lang="en-US" sz="1800" dirty="0" err="1">
                <a:latin typeface="Courier New" pitchFamily="49" charset="0"/>
                <a:cs typeface="Courier New" pitchFamily="49" charset="0"/>
              </a:rPr>
              <a:t>gt</a:t>
            </a:r>
            <a:r>
              <a:rPr lang="en-US" sz="1800" dirty="0">
                <a:latin typeface="Courier New" pitchFamily="49" charset="0"/>
                <a:cs typeface="Courier New" pitchFamily="49" charset="0"/>
              </a:rPr>
              <a:t> != </a:t>
            </a:r>
            <a:r>
              <a:rPr lang="en-US" sz="1800" dirty="0">
                <a:solidFill>
                  <a:srgbClr val="00B0F0"/>
                </a:solidFill>
                <a:latin typeface="Courier New" pitchFamily="49" charset="0"/>
                <a:cs typeface="Courier New" pitchFamily="49" charset="0"/>
              </a:rPr>
              <a:t>null</a:t>
            </a:r>
            <a:r>
              <a:rPr lang="en-US" sz="1800" dirty="0">
                <a:latin typeface="Courier New" pitchFamily="49" charset="0"/>
                <a:cs typeface="Courier New" pitchFamily="49" charset="0"/>
              </a:rPr>
              <a:t> &amp;&amp; </a:t>
            </a:r>
            <a:r>
              <a:rPr lang="en-US" sz="1800" dirty="0" err="1">
                <a:latin typeface="Courier New" pitchFamily="49" charset="0"/>
                <a:cs typeface="Courier New" pitchFamily="49" charset="0"/>
              </a:rPr>
              <a:t>gt</a:t>
            </a:r>
            <a:r>
              <a:rPr lang="en-US" sz="1800" dirty="0">
                <a:latin typeface="Courier New" pitchFamily="49" charset="0"/>
                <a:cs typeface="Courier New" pitchFamily="49" charset="0"/>
              </a:rPr>
              <a:t> </a:t>
            </a:r>
            <a:r>
              <a:rPr lang="en-US" sz="1800" dirty="0">
                <a:solidFill>
                  <a:srgbClr val="00B0F0"/>
                </a:solidFill>
                <a:latin typeface="Courier New" pitchFamily="49" charset="0"/>
                <a:cs typeface="Courier New" pitchFamily="49" charset="0"/>
              </a:rPr>
              <a:t>in</a:t>
            </a:r>
            <a:r>
              <a:rPr lang="en-US" sz="1800" dirty="0">
                <a:latin typeface="Courier New" pitchFamily="49" charset="0"/>
                <a:cs typeface="Courier New" pitchFamily="49" charset="0"/>
              </a:rPr>
              <a:t> footprint &amp;&amp;</a:t>
            </a:r>
          </a:p>
          <a:p>
            <a:pPr>
              <a:spcBef>
                <a:spcPts val="0"/>
              </a:spcBef>
              <a:buNone/>
            </a:pPr>
            <a:r>
              <a:rPr lang="en-US" sz="1800" dirty="0">
                <a:latin typeface="Courier New" pitchFamily="49" charset="0"/>
                <a:cs typeface="Courier New" pitchFamily="49" charset="0"/>
              </a:rPr>
              <a:t>    </a:t>
            </a:r>
            <a:r>
              <a:rPr lang="en-US" sz="1800" dirty="0" err="1">
                <a:latin typeface="Courier New" pitchFamily="49" charset="0"/>
                <a:cs typeface="Courier New" pitchFamily="49" charset="0"/>
              </a:rPr>
              <a:t>gt.footprint</a:t>
            </a:r>
            <a:r>
              <a:rPr lang="en-US" sz="1800" dirty="0">
                <a:latin typeface="Courier New" pitchFamily="49" charset="0"/>
                <a:cs typeface="Courier New" pitchFamily="49" charset="0"/>
              </a:rPr>
              <a:t> &lt;= footprint &amp;&amp; !(</a:t>
            </a:r>
            <a:r>
              <a:rPr lang="en-US" sz="1800" dirty="0">
                <a:solidFill>
                  <a:srgbClr val="00B0F0"/>
                </a:solidFill>
                <a:latin typeface="Courier New" pitchFamily="49" charset="0"/>
                <a:cs typeface="Courier New" pitchFamily="49" charset="0"/>
              </a:rPr>
              <a:t>this</a:t>
            </a:r>
            <a:r>
              <a:rPr lang="en-US" sz="1800" dirty="0">
                <a:latin typeface="Courier New" pitchFamily="49" charset="0"/>
                <a:cs typeface="Courier New" pitchFamily="49" charset="0"/>
              </a:rPr>
              <a:t> </a:t>
            </a:r>
            <a:r>
              <a:rPr lang="en-US" sz="1800" dirty="0">
                <a:solidFill>
                  <a:srgbClr val="00B0F0"/>
                </a:solidFill>
                <a:latin typeface="Courier New" pitchFamily="49" charset="0"/>
                <a:cs typeface="Courier New" pitchFamily="49" charset="0"/>
              </a:rPr>
              <a:t>in</a:t>
            </a:r>
            <a:r>
              <a:rPr lang="en-US" sz="1800" dirty="0">
                <a:latin typeface="Courier New" pitchFamily="49" charset="0"/>
                <a:cs typeface="Courier New" pitchFamily="49" charset="0"/>
              </a:rPr>
              <a:t> </a:t>
            </a:r>
            <a:r>
              <a:rPr lang="en-US" sz="1800" dirty="0" err="1">
                <a:latin typeface="Courier New" pitchFamily="49" charset="0"/>
                <a:cs typeface="Courier New" pitchFamily="49" charset="0"/>
              </a:rPr>
              <a:t>gt.footprint</a:t>
            </a:r>
            <a:r>
              <a:rPr lang="en-US" sz="1800" dirty="0">
                <a:latin typeface="Courier New" pitchFamily="49" charset="0"/>
                <a:cs typeface="Courier New" pitchFamily="49" charset="0"/>
              </a:rPr>
              <a:t>) &amp;&amp;</a:t>
            </a:r>
          </a:p>
          <a:p>
            <a:pPr>
              <a:spcBef>
                <a:spcPts val="0"/>
              </a:spcBef>
              <a:buNone/>
            </a:pPr>
            <a:r>
              <a:rPr lang="en-US" sz="1800" dirty="0">
                <a:latin typeface="Courier New" pitchFamily="49" charset="0"/>
                <a:cs typeface="Courier New" pitchFamily="49" charset="0"/>
              </a:rPr>
              <a:t>    </a:t>
            </a:r>
            <a:r>
              <a:rPr lang="en-US" sz="1800" dirty="0" err="1">
                <a:latin typeface="Courier New" pitchFamily="49" charset="0"/>
                <a:cs typeface="Courier New" pitchFamily="49" charset="0"/>
              </a:rPr>
              <a:t>gt.Valid</a:t>
            </a:r>
            <a:r>
              <a:rPr lang="en-US" sz="1800" dirty="0">
                <a:latin typeface="Courier New" pitchFamily="49" charset="0"/>
                <a:cs typeface="Courier New" pitchFamily="49" charset="0"/>
              </a:rPr>
              <a:t>() &amp;&amp;</a:t>
            </a:r>
          </a:p>
          <a:p>
            <a:pPr>
              <a:spcBef>
                <a:spcPts val="0"/>
              </a:spcBef>
              <a:buNone/>
            </a:pPr>
            <a:r>
              <a:rPr lang="en-US" sz="1800" dirty="0">
                <a:latin typeface="Courier New" pitchFamily="49" charset="0"/>
                <a:cs typeface="Courier New" pitchFamily="49" charset="0"/>
              </a:rPr>
              <a:t>    songs == </a:t>
            </a:r>
            <a:r>
              <a:rPr lang="en-US" sz="1800" dirty="0" err="1">
                <a:latin typeface="Courier New" pitchFamily="49" charset="0"/>
                <a:cs typeface="Courier New" pitchFamily="49" charset="0"/>
              </a:rPr>
              <a:t>gt.solos</a:t>
            </a:r>
            <a:endParaRPr lang="en-US" sz="1800" dirty="0">
              <a:latin typeface="Courier New" pitchFamily="49" charset="0"/>
              <a:cs typeface="Courier New" pitchFamily="49" charset="0"/>
            </a:endParaRPr>
          </a:p>
          <a:p>
            <a:pPr>
              <a:spcBef>
                <a:spcPts val="0"/>
              </a:spcBef>
              <a:buNone/>
            </a:pPr>
            <a:r>
              <a:rPr lang="en-US" sz="1800" dirty="0">
                <a:latin typeface="Courier New" pitchFamily="49" charset="0"/>
                <a:cs typeface="Courier New" pitchFamily="49" charset="0"/>
              </a:rPr>
              <a:t>  }</a:t>
            </a:r>
          </a:p>
          <a:p>
            <a:pPr>
              <a:spcBef>
                <a:spcPts val="0"/>
              </a:spcBef>
              <a:buNone/>
            </a:pPr>
            <a:endParaRPr lang="en-US" sz="1800" dirty="0">
              <a:latin typeface="Courier New" pitchFamily="49" charset="0"/>
              <a:cs typeface="Courier New" pitchFamily="49" charset="0"/>
            </a:endParaRPr>
          </a:p>
          <a:p>
            <a:pPr>
              <a:spcBef>
                <a:spcPts val="0"/>
              </a:spcBef>
              <a:buNone/>
            </a:pPr>
            <a:r>
              <a:rPr lang="en-US" sz="1800" dirty="0">
                <a:latin typeface="Courier New" pitchFamily="49" charset="0"/>
                <a:cs typeface="Courier New" pitchFamily="49" charset="0"/>
              </a:rPr>
              <a:t>  </a:t>
            </a:r>
            <a:r>
              <a:rPr lang="en-US" sz="1800" dirty="0">
                <a:solidFill>
                  <a:srgbClr val="00B0F0"/>
                </a:solidFill>
                <a:latin typeface="Courier New" pitchFamily="49" charset="0"/>
                <a:cs typeface="Courier New" pitchFamily="49" charset="0"/>
              </a:rPr>
              <a:t>method</a:t>
            </a:r>
            <a:r>
              <a:rPr lang="en-US" sz="1800" dirty="0">
                <a:latin typeface="Courier New" pitchFamily="49" charset="0"/>
                <a:cs typeface="Courier New" pitchFamily="49" charset="0"/>
              </a:rPr>
              <a:t> Play()</a:t>
            </a:r>
          </a:p>
          <a:p>
            <a:pPr>
              <a:spcBef>
                <a:spcPts val="0"/>
              </a:spcBef>
              <a:buNone/>
            </a:pPr>
            <a:r>
              <a:rPr lang="en-US" sz="1800" dirty="0">
                <a:latin typeface="Courier New" pitchFamily="49" charset="0"/>
                <a:cs typeface="Courier New" pitchFamily="49" charset="0"/>
              </a:rPr>
              <a:t>    </a:t>
            </a:r>
            <a:r>
              <a:rPr lang="en-US" sz="1800" dirty="0">
                <a:solidFill>
                  <a:srgbClr val="00B0F0"/>
                </a:solidFill>
                <a:latin typeface="Courier New" pitchFamily="49" charset="0"/>
                <a:cs typeface="Courier New" pitchFamily="49" charset="0"/>
              </a:rPr>
              <a:t>requires</a:t>
            </a:r>
            <a:r>
              <a:rPr lang="en-US" sz="1800" dirty="0">
                <a:latin typeface="Courier New" pitchFamily="49" charset="0"/>
                <a:cs typeface="Courier New" pitchFamily="49" charset="0"/>
              </a:rPr>
              <a:t> Valid();</a:t>
            </a:r>
          </a:p>
          <a:p>
            <a:pPr>
              <a:spcBef>
                <a:spcPts val="0"/>
              </a:spcBef>
              <a:buNone/>
            </a:pPr>
            <a:r>
              <a:rPr lang="en-US" sz="1800" dirty="0">
                <a:latin typeface="Courier New" pitchFamily="49" charset="0"/>
                <a:cs typeface="Courier New" pitchFamily="49" charset="0"/>
              </a:rPr>
              <a:t>    </a:t>
            </a:r>
            <a:r>
              <a:rPr lang="en-US" sz="1800" dirty="0">
                <a:solidFill>
                  <a:srgbClr val="00B0F0"/>
                </a:solidFill>
                <a:latin typeface="Courier New" pitchFamily="49" charset="0"/>
                <a:cs typeface="Courier New" pitchFamily="49" charset="0"/>
              </a:rPr>
              <a:t>modifies</a:t>
            </a:r>
            <a:r>
              <a:rPr lang="en-US" sz="1800" dirty="0">
                <a:latin typeface="Courier New" pitchFamily="49" charset="0"/>
                <a:cs typeface="Courier New" pitchFamily="49" charset="0"/>
              </a:rPr>
              <a:t> footprint;</a:t>
            </a:r>
          </a:p>
          <a:p>
            <a:pPr>
              <a:spcBef>
                <a:spcPts val="0"/>
              </a:spcBef>
              <a:buNone/>
            </a:pPr>
            <a:r>
              <a:rPr lang="en-US" sz="1800" dirty="0">
                <a:latin typeface="Courier New" pitchFamily="49" charset="0"/>
                <a:cs typeface="Courier New" pitchFamily="49" charset="0"/>
              </a:rPr>
              <a:t>    </a:t>
            </a:r>
            <a:r>
              <a:rPr lang="en-US" sz="1800" dirty="0">
                <a:solidFill>
                  <a:srgbClr val="00B0F0"/>
                </a:solidFill>
                <a:latin typeface="Courier New" pitchFamily="49" charset="0"/>
                <a:cs typeface="Courier New" pitchFamily="49" charset="0"/>
              </a:rPr>
              <a:t>ensures</a:t>
            </a:r>
            <a:r>
              <a:rPr lang="en-US" sz="1800" dirty="0">
                <a:latin typeface="Courier New" pitchFamily="49" charset="0"/>
                <a:cs typeface="Courier New" pitchFamily="49" charset="0"/>
              </a:rPr>
              <a:t> Valid() &amp;&amp; </a:t>
            </a:r>
            <a:r>
              <a:rPr lang="en-US" sz="1800" dirty="0">
                <a:solidFill>
                  <a:srgbClr val="00B0F0"/>
                </a:solidFill>
                <a:latin typeface="Courier New" pitchFamily="49" charset="0"/>
                <a:cs typeface="Courier New" pitchFamily="49" charset="0"/>
              </a:rPr>
              <a:t>fresh</a:t>
            </a:r>
            <a:r>
              <a:rPr lang="en-US" sz="1800" dirty="0">
                <a:latin typeface="Courier New" pitchFamily="49" charset="0"/>
                <a:cs typeface="Courier New" pitchFamily="49" charset="0"/>
              </a:rPr>
              <a:t>(footprint - </a:t>
            </a:r>
            <a:r>
              <a:rPr lang="en-US" sz="1800" dirty="0">
                <a:solidFill>
                  <a:srgbClr val="00B0F0"/>
                </a:solidFill>
                <a:latin typeface="Courier New" pitchFamily="49" charset="0"/>
                <a:cs typeface="Courier New" pitchFamily="49" charset="0"/>
              </a:rPr>
              <a:t>old</a:t>
            </a:r>
            <a:r>
              <a:rPr lang="en-US" sz="1800" dirty="0">
                <a:latin typeface="Courier New" pitchFamily="49" charset="0"/>
                <a:cs typeface="Courier New" pitchFamily="49" charset="0"/>
              </a:rPr>
              <a:t>(footprint));</a:t>
            </a:r>
          </a:p>
          <a:p>
            <a:pPr>
              <a:spcBef>
                <a:spcPts val="0"/>
              </a:spcBef>
              <a:buNone/>
            </a:pPr>
            <a:r>
              <a:rPr lang="en-US" sz="1800" dirty="0">
                <a:latin typeface="Courier New" pitchFamily="49" charset="0"/>
                <a:cs typeface="Courier New" pitchFamily="49" charset="0"/>
              </a:rPr>
              <a:t>  {</a:t>
            </a:r>
          </a:p>
          <a:p>
            <a:pPr>
              <a:spcBef>
                <a:spcPts val="0"/>
              </a:spcBef>
              <a:buNone/>
            </a:pPr>
            <a:r>
              <a:rPr lang="en-US" sz="1800" dirty="0">
                <a:latin typeface="Courier New" pitchFamily="49" charset="0"/>
                <a:cs typeface="Courier New" pitchFamily="49" charset="0"/>
              </a:rPr>
              <a:t>    </a:t>
            </a:r>
            <a:r>
              <a:rPr lang="en-US" sz="1800" dirty="0">
                <a:solidFill>
                  <a:srgbClr val="00B0F0"/>
                </a:solidFill>
                <a:latin typeface="Courier New" pitchFamily="49" charset="0"/>
                <a:cs typeface="Courier New" pitchFamily="49" charset="0"/>
              </a:rPr>
              <a:t>call</a:t>
            </a:r>
            <a:r>
              <a:rPr lang="en-US" sz="1800" dirty="0">
                <a:latin typeface="Courier New" pitchFamily="49" charset="0"/>
                <a:cs typeface="Courier New" pitchFamily="49" charset="0"/>
              </a:rPr>
              <a:t> </a:t>
            </a:r>
            <a:r>
              <a:rPr lang="en-US" sz="1800" dirty="0" err="1">
                <a:latin typeface="Courier New" pitchFamily="49" charset="0"/>
                <a:cs typeface="Courier New" pitchFamily="49" charset="0"/>
              </a:rPr>
              <a:t>gt.Strum</a:t>
            </a:r>
            <a:r>
              <a:rPr lang="en-US" sz="1800" dirty="0">
                <a:latin typeface="Courier New" pitchFamily="49" charset="0"/>
                <a:cs typeface="Courier New" pitchFamily="49" charset="0"/>
              </a:rPr>
              <a:t>();</a:t>
            </a:r>
          </a:p>
          <a:p>
            <a:pPr>
              <a:spcBef>
                <a:spcPts val="0"/>
              </a:spcBef>
              <a:buNone/>
            </a:pPr>
            <a:r>
              <a:rPr lang="en-US" sz="1800" dirty="0">
                <a:latin typeface="Courier New" pitchFamily="49" charset="0"/>
                <a:cs typeface="Courier New" pitchFamily="49" charset="0"/>
              </a:rPr>
              <a:t>    songs := songs + 1;</a:t>
            </a:r>
          </a:p>
          <a:p>
            <a:pPr>
              <a:spcBef>
                <a:spcPts val="0"/>
              </a:spcBef>
              <a:buNone/>
            </a:pPr>
            <a:r>
              <a:rPr lang="en-US" sz="1800" dirty="0">
                <a:latin typeface="Courier New" pitchFamily="49" charset="0"/>
                <a:cs typeface="Courier New" pitchFamily="49" charset="0"/>
              </a:rPr>
              <a:t>    footprint := footprint + </a:t>
            </a:r>
            <a:r>
              <a:rPr lang="en-US" sz="1800" dirty="0" err="1">
                <a:latin typeface="Courier New" pitchFamily="49" charset="0"/>
                <a:cs typeface="Courier New" pitchFamily="49" charset="0"/>
              </a:rPr>
              <a:t>gt.footprint</a:t>
            </a:r>
            <a:r>
              <a:rPr lang="en-US" sz="1800" dirty="0">
                <a:latin typeface="Courier New" pitchFamily="49" charset="0"/>
                <a:cs typeface="Courier New" pitchFamily="49" charset="0"/>
              </a:rPr>
              <a:t>;</a:t>
            </a:r>
          </a:p>
          <a:p>
            <a:pPr>
              <a:spcBef>
                <a:spcPts val="0"/>
              </a:spcBef>
              <a:buNone/>
            </a:pPr>
            <a:r>
              <a:rPr lang="en-US" sz="1800" dirty="0">
                <a:latin typeface="Courier New" pitchFamily="49" charset="0"/>
                <a:cs typeface="Courier New" pitchFamily="49" charset="0"/>
              </a:rPr>
              <a:t>  }</a:t>
            </a:r>
          </a:p>
          <a:p>
            <a:pPr>
              <a:spcBef>
                <a:spcPts val="0"/>
              </a:spcBef>
              <a:buNone/>
            </a:pPr>
            <a:r>
              <a:rPr lang="en-US" sz="1800" dirty="0">
                <a:latin typeface="Courier New" pitchFamily="49" charset="0"/>
                <a:cs typeface="Courier New" pitchFamily="49" charset="0"/>
              </a:rPr>
              <a:t>  …</a:t>
            </a:r>
          </a:p>
        </p:txBody>
      </p:sp>
    </p:spTree>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168" y="230187"/>
            <a:ext cx="8763000" cy="747897"/>
          </a:xfrm>
        </p:spPr>
        <p:txBody>
          <a:bodyPr/>
          <a:lstStyle/>
          <a:p>
            <a:r>
              <a:rPr lang="en-US" dirty="0"/>
              <a:t>Implicit dynamic frames</a:t>
            </a:r>
            <a:r>
              <a:rPr lang="en-US" sz="2800" dirty="0"/>
              <a:t> [Smans et al. 2008]</a:t>
            </a:r>
            <a:endParaRPr lang="en-US" dirty="0"/>
          </a:p>
        </p:txBody>
      </p:sp>
      <p:sp>
        <p:nvSpPr>
          <p:cNvPr id="3" name="Content Placeholder 2"/>
          <p:cNvSpPr>
            <a:spLocks noGrp="1"/>
          </p:cNvSpPr>
          <p:nvPr>
            <p:ph idx="1"/>
          </p:nvPr>
        </p:nvSpPr>
        <p:spPr>
          <a:xfrm>
            <a:off x="381000" y="1412875"/>
            <a:ext cx="8763000" cy="2488374"/>
          </a:xfrm>
        </p:spPr>
        <p:txBody>
          <a:bodyPr/>
          <a:lstStyle/>
          <a:p>
            <a:r>
              <a:rPr lang="en-US" dirty="0"/>
              <a:t>Like in separation logic, define dynamic frames as part of specification predicates</a:t>
            </a:r>
          </a:p>
          <a:p>
            <a:r>
              <a:rPr lang="en-US" b="1" dirty="0">
                <a:solidFill>
                  <a:schemeClr val="accent2">
                    <a:lumMod val="50000"/>
                  </a:schemeClr>
                </a:solidFill>
              </a:rPr>
              <a:t>acc</a:t>
            </a:r>
            <a:r>
              <a:rPr lang="en-US" dirty="0"/>
              <a:t>(</a:t>
            </a:r>
            <a:r>
              <a:rPr lang="en-US" dirty="0" err="1"/>
              <a:t>o.f</a:t>
            </a:r>
            <a:r>
              <a:rPr lang="en-US" dirty="0"/>
              <a:t>) specifies the ability to read/write </a:t>
            </a:r>
            <a:r>
              <a:rPr lang="en-US" dirty="0" err="1"/>
              <a:t>o.f</a:t>
            </a:r>
            <a:endParaRPr lang="en-US" dirty="0"/>
          </a:p>
          <a:p>
            <a:r>
              <a:rPr lang="en-US" dirty="0"/>
              <a:t>modifies specifications implicitly follow from accessibility predicates in preconditions</a:t>
            </a:r>
          </a:p>
        </p:txBody>
      </p:sp>
    </p:spTree>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Chalice demo:  </a:t>
            </a:r>
            <a:r>
              <a:rPr lang="en-US" dirty="0" err="1"/>
              <a:t>RockBand</a:t>
            </a:r>
            <a:endParaRPr lang="en-US" dirty="0"/>
          </a:p>
        </p:txBody>
      </p:sp>
      <p:sp>
        <p:nvSpPr>
          <p:cNvPr id="3" name="Text Placeholder 2"/>
          <p:cNvSpPr>
            <a:spLocks noGrp="1"/>
          </p:cNvSpPr>
          <p:nvPr>
            <p:ph type="body" sz="quarter" idx="10"/>
          </p:nvPr>
        </p:nvSpPr>
        <p:spPr>
          <a:xfrm>
            <a:off x="381000" y="1411552"/>
            <a:ext cx="8382000" cy="4238083"/>
          </a:xfrm>
        </p:spPr>
        <p:txBody>
          <a:bodyPr/>
          <a:lstStyle/>
          <a:p>
            <a:pPr>
              <a:spcBef>
                <a:spcPts val="0"/>
              </a:spcBef>
              <a:buNone/>
            </a:pPr>
            <a:r>
              <a:rPr lang="en-US" sz="1800" dirty="0">
                <a:solidFill>
                  <a:srgbClr val="00B0F0"/>
                </a:solidFill>
                <a:latin typeface="Courier New" pitchFamily="49" charset="0"/>
                <a:cs typeface="Courier New" pitchFamily="49" charset="0"/>
              </a:rPr>
              <a:t>class</a:t>
            </a:r>
            <a:r>
              <a:rPr lang="en-US" sz="1800" dirty="0">
                <a:latin typeface="Courier New" pitchFamily="49" charset="0"/>
                <a:cs typeface="Courier New" pitchFamily="49" charset="0"/>
              </a:rPr>
              <a:t> </a:t>
            </a:r>
            <a:r>
              <a:rPr lang="en-US" sz="1800" dirty="0" err="1">
                <a:latin typeface="Courier New" pitchFamily="49" charset="0"/>
                <a:cs typeface="Courier New" pitchFamily="49" charset="0"/>
              </a:rPr>
              <a:t>RockBand</a:t>
            </a:r>
            <a:r>
              <a:rPr lang="en-US" sz="1800" dirty="0">
                <a:latin typeface="Courier New" pitchFamily="49" charset="0"/>
                <a:cs typeface="Courier New" pitchFamily="49" charset="0"/>
              </a:rPr>
              <a:t> {</a:t>
            </a:r>
          </a:p>
          <a:p>
            <a:pPr>
              <a:spcBef>
                <a:spcPts val="0"/>
              </a:spcBef>
              <a:buNone/>
            </a:pPr>
            <a:r>
              <a:rPr lang="en-US" sz="1800" dirty="0">
                <a:latin typeface="Courier New" pitchFamily="49" charset="0"/>
                <a:cs typeface="Courier New" pitchFamily="49" charset="0"/>
              </a:rPr>
              <a:t>  </a:t>
            </a:r>
            <a:r>
              <a:rPr lang="en-US" sz="1800" dirty="0" err="1">
                <a:solidFill>
                  <a:srgbClr val="00B0F0"/>
                </a:solidFill>
                <a:latin typeface="Courier New" pitchFamily="49" charset="0"/>
                <a:cs typeface="Courier New" pitchFamily="49" charset="0"/>
              </a:rPr>
              <a:t>var</a:t>
            </a:r>
            <a:r>
              <a:rPr lang="en-US" sz="1800" dirty="0">
                <a:latin typeface="Courier New" pitchFamily="49" charset="0"/>
                <a:cs typeface="Courier New" pitchFamily="49" charset="0"/>
              </a:rPr>
              <a:t> songs: </a:t>
            </a:r>
            <a:r>
              <a:rPr lang="en-US" sz="1800" dirty="0" err="1">
                <a:solidFill>
                  <a:srgbClr val="00B0F0"/>
                </a:solidFill>
                <a:latin typeface="Courier New" pitchFamily="49" charset="0"/>
                <a:cs typeface="Courier New" pitchFamily="49" charset="0"/>
              </a:rPr>
              <a:t>int</a:t>
            </a:r>
            <a:endParaRPr lang="en-US" sz="1800" dirty="0">
              <a:solidFill>
                <a:srgbClr val="00B0F0"/>
              </a:solidFill>
              <a:latin typeface="Courier New" pitchFamily="49" charset="0"/>
              <a:cs typeface="Courier New" pitchFamily="49" charset="0"/>
            </a:endParaRPr>
          </a:p>
          <a:p>
            <a:pPr>
              <a:spcBef>
                <a:spcPts val="0"/>
              </a:spcBef>
              <a:buNone/>
            </a:pPr>
            <a:r>
              <a:rPr lang="en-US" sz="1800" dirty="0">
                <a:latin typeface="Courier New" pitchFamily="49" charset="0"/>
                <a:cs typeface="Courier New" pitchFamily="49" charset="0"/>
              </a:rPr>
              <a:t>  </a:t>
            </a:r>
            <a:r>
              <a:rPr lang="en-US" sz="1800" dirty="0" err="1">
                <a:solidFill>
                  <a:srgbClr val="00B0F0"/>
                </a:solidFill>
                <a:latin typeface="Courier New" pitchFamily="49" charset="0"/>
                <a:cs typeface="Courier New" pitchFamily="49" charset="0"/>
              </a:rPr>
              <a:t>var</a:t>
            </a:r>
            <a:r>
              <a:rPr lang="en-US" sz="1800" dirty="0">
                <a:latin typeface="Courier New" pitchFamily="49" charset="0"/>
                <a:cs typeface="Courier New" pitchFamily="49" charset="0"/>
              </a:rPr>
              <a:t> </a:t>
            </a:r>
            <a:r>
              <a:rPr lang="en-US" sz="1800" dirty="0" err="1">
                <a:latin typeface="Courier New" pitchFamily="49" charset="0"/>
                <a:cs typeface="Courier New" pitchFamily="49" charset="0"/>
              </a:rPr>
              <a:t>gt</a:t>
            </a:r>
            <a:r>
              <a:rPr lang="en-US" sz="1800" dirty="0">
                <a:latin typeface="Courier New" pitchFamily="49" charset="0"/>
                <a:cs typeface="Courier New" pitchFamily="49" charset="0"/>
              </a:rPr>
              <a:t>: Guitar</a:t>
            </a:r>
          </a:p>
          <a:p>
            <a:pPr>
              <a:spcBef>
                <a:spcPts val="0"/>
              </a:spcBef>
              <a:buNone/>
            </a:pPr>
            <a:r>
              <a:rPr lang="en-US" sz="1800" dirty="0">
                <a:latin typeface="Courier New" pitchFamily="49" charset="0"/>
                <a:cs typeface="Courier New" pitchFamily="49" charset="0"/>
              </a:rPr>
              <a:t>  </a:t>
            </a:r>
            <a:r>
              <a:rPr lang="en-US" sz="1800" dirty="0">
                <a:solidFill>
                  <a:srgbClr val="00B0F0"/>
                </a:solidFill>
                <a:latin typeface="Courier New" pitchFamily="49" charset="0"/>
                <a:cs typeface="Courier New" pitchFamily="49" charset="0"/>
              </a:rPr>
              <a:t>predicate</a:t>
            </a:r>
            <a:r>
              <a:rPr lang="en-US" sz="1800" dirty="0">
                <a:latin typeface="Courier New" pitchFamily="49" charset="0"/>
                <a:cs typeface="Courier New" pitchFamily="49" charset="0"/>
              </a:rPr>
              <a:t> Valid {</a:t>
            </a:r>
          </a:p>
          <a:p>
            <a:pPr>
              <a:spcBef>
                <a:spcPts val="0"/>
              </a:spcBef>
              <a:buNone/>
            </a:pPr>
            <a:r>
              <a:rPr lang="en-US" sz="1800" dirty="0">
                <a:latin typeface="Courier New" pitchFamily="49" charset="0"/>
                <a:cs typeface="Courier New" pitchFamily="49" charset="0"/>
              </a:rPr>
              <a:t>    </a:t>
            </a:r>
            <a:r>
              <a:rPr lang="en-US" sz="1800" dirty="0">
                <a:solidFill>
                  <a:srgbClr val="00B0F0"/>
                </a:solidFill>
                <a:latin typeface="Courier New" pitchFamily="49" charset="0"/>
                <a:cs typeface="Courier New" pitchFamily="49" charset="0"/>
              </a:rPr>
              <a:t>acc</a:t>
            </a:r>
            <a:r>
              <a:rPr lang="en-US" sz="1800" dirty="0">
                <a:latin typeface="Courier New" pitchFamily="49" charset="0"/>
                <a:cs typeface="Courier New" pitchFamily="49" charset="0"/>
              </a:rPr>
              <a:t>(songs) &amp;&amp;</a:t>
            </a:r>
          </a:p>
          <a:p>
            <a:pPr>
              <a:spcBef>
                <a:spcPts val="0"/>
              </a:spcBef>
              <a:buNone/>
            </a:pPr>
            <a:r>
              <a:rPr lang="en-US" sz="1800" dirty="0">
                <a:latin typeface="Courier New" pitchFamily="49" charset="0"/>
                <a:cs typeface="Courier New" pitchFamily="49" charset="0"/>
              </a:rPr>
              <a:t>    </a:t>
            </a:r>
            <a:r>
              <a:rPr lang="en-US" sz="1800" dirty="0">
                <a:solidFill>
                  <a:srgbClr val="00B0F0"/>
                </a:solidFill>
                <a:latin typeface="Courier New" pitchFamily="49" charset="0"/>
                <a:cs typeface="Courier New" pitchFamily="49" charset="0"/>
              </a:rPr>
              <a:t>acc</a:t>
            </a:r>
            <a:r>
              <a:rPr lang="en-US" sz="1800" dirty="0">
                <a:latin typeface="Courier New" pitchFamily="49" charset="0"/>
                <a:cs typeface="Courier New" pitchFamily="49" charset="0"/>
              </a:rPr>
              <a:t>(</a:t>
            </a:r>
            <a:r>
              <a:rPr lang="en-US" sz="1800" dirty="0" err="1">
                <a:latin typeface="Courier New" pitchFamily="49" charset="0"/>
                <a:cs typeface="Courier New" pitchFamily="49" charset="0"/>
              </a:rPr>
              <a:t>gt</a:t>
            </a:r>
            <a:r>
              <a:rPr lang="en-US" sz="1800" dirty="0">
                <a:latin typeface="Courier New" pitchFamily="49" charset="0"/>
                <a:cs typeface="Courier New" pitchFamily="49" charset="0"/>
              </a:rPr>
              <a:t>) &amp;&amp; </a:t>
            </a:r>
            <a:r>
              <a:rPr lang="en-US" sz="1800" dirty="0" err="1">
                <a:latin typeface="Courier New" pitchFamily="49" charset="0"/>
                <a:cs typeface="Courier New" pitchFamily="49" charset="0"/>
              </a:rPr>
              <a:t>gt</a:t>
            </a:r>
            <a:r>
              <a:rPr lang="en-US" sz="1800" dirty="0">
                <a:latin typeface="Courier New" pitchFamily="49" charset="0"/>
                <a:cs typeface="Courier New" pitchFamily="49" charset="0"/>
              </a:rPr>
              <a:t> != </a:t>
            </a:r>
            <a:r>
              <a:rPr lang="en-US" sz="1800" dirty="0">
                <a:solidFill>
                  <a:srgbClr val="00B0F0"/>
                </a:solidFill>
                <a:latin typeface="Courier New" pitchFamily="49" charset="0"/>
                <a:cs typeface="Courier New" pitchFamily="49" charset="0"/>
              </a:rPr>
              <a:t>null</a:t>
            </a:r>
            <a:r>
              <a:rPr lang="en-US" sz="1800" dirty="0">
                <a:latin typeface="Courier New" pitchFamily="49" charset="0"/>
                <a:cs typeface="Courier New" pitchFamily="49" charset="0"/>
              </a:rPr>
              <a:t> &amp;&amp; </a:t>
            </a:r>
            <a:r>
              <a:rPr lang="en-US" sz="1800" dirty="0" err="1">
                <a:latin typeface="Courier New" pitchFamily="49" charset="0"/>
                <a:cs typeface="Courier New" pitchFamily="49" charset="0"/>
              </a:rPr>
              <a:t>gt.Valid</a:t>
            </a:r>
            <a:r>
              <a:rPr lang="en-US" sz="1800" dirty="0">
                <a:latin typeface="Courier New" pitchFamily="49" charset="0"/>
                <a:cs typeface="Courier New" pitchFamily="49" charset="0"/>
              </a:rPr>
              <a:t> &amp;&amp; </a:t>
            </a:r>
            <a:r>
              <a:rPr lang="en-US" sz="1800" dirty="0">
                <a:solidFill>
                  <a:srgbClr val="00B0F0"/>
                </a:solidFill>
                <a:latin typeface="Courier New" pitchFamily="49" charset="0"/>
                <a:cs typeface="Courier New" pitchFamily="49" charset="0"/>
              </a:rPr>
              <a:t>acc</a:t>
            </a:r>
            <a:r>
              <a:rPr lang="en-US" sz="1800" dirty="0">
                <a:latin typeface="Courier New" pitchFamily="49" charset="0"/>
                <a:cs typeface="Courier New" pitchFamily="49" charset="0"/>
              </a:rPr>
              <a:t>(</a:t>
            </a:r>
            <a:r>
              <a:rPr lang="en-US" sz="1800" dirty="0" err="1">
                <a:latin typeface="Courier New" pitchFamily="49" charset="0"/>
                <a:cs typeface="Courier New" pitchFamily="49" charset="0"/>
              </a:rPr>
              <a:t>gt.solos</a:t>
            </a:r>
            <a:r>
              <a:rPr lang="en-US" sz="1800" dirty="0">
                <a:latin typeface="Courier New" pitchFamily="49" charset="0"/>
                <a:cs typeface="Courier New" pitchFamily="49" charset="0"/>
              </a:rPr>
              <a:t>) &amp;&amp;</a:t>
            </a:r>
          </a:p>
          <a:p>
            <a:pPr>
              <a:spcBef>
                <a:spcPts val="0"/>
              </a:spcBef>
              <a:buNone/>
            </a:pPr>
            <a:r>
              <a:rPr lang="en-US" sz="1800" dirty="0">
                <a:latin typeface="Courier New" pitchFamily="49" charset="0"/>
                <a:cs typeface="Courier New" pitchFamily="49" charset="0"/>
              </a:rPr>
              <a:t>    songs == </a:t>
            </a:r>
            <a:r>
              <a:rPr lang="en-US" sz="1800" dirty="0" err="1">
                <a:latin typeface="Courier New" pitchFamily="49" charset="0"/>
                <a:cs typeface="Courier New" pitchFamily="49" charset="0"/>
              </a:rPr>
              <a:t>gt.solos</a:t>
            </a:r>
            <a:endParaRPr lang="en-US" sz="1800" dirty="0">
              <a:latin typeface="Courier New" pitchFamily="49" charset="0"/>
              <a:cs typeface="Courier New" pitchFamily="49" charset="0"/>
            </a:endParaRPr>
          </a:p>
          <a:p>
            <a:pPr>
              <a:spcBef>
                <a:spcPts val="0"/>
              </a:spcBef>
              <a:buNone/>
            </a:pPr>
            <a:r>
              <a:rPr lang="en-US" sz="1800" dirty="0">
                <a:latin typeface="Courier New" pitchFamily="49" charset="0"/>
                <a:cs typeface="Courier New" pitchFamily="49" charset="0"/>
              </a:rPr>
              <a:t>  }</a:t>
            </a:r>
          </a:p>
          <a:p>
            <a:pPr>
              <a:spcBef>
                <a:spcPts val="0"/>
              </a:spcBef>
              <a:buNone/>
            </a:pPr>
            <a:endParaRPr lang="en-US" sz="1800" dirty="0">
              <a:latin typeface="Courier New" pitchFamily="49" charset="0"/>
              <a:cs typeface="Courier New" pitchFamily="49" charset="0"/>
            </a:endParaRPr>
          </a:p>
          <a:p>
            <a:pPr>
              <a:spcBef>
                <a:spcPts val="0"/>
              </a:spcBef>
              <a:buNone/>
            </a:pPr>
            <a:r>
              <a:rPr lang="en-US" sz="1800" dirty="0">
                <a:latin typeface="Courier New" pitchFamily="49" charset="0"/>
                <a:cs typeface="Courier New" pitchFamily="49" charset="0"/>
              </a:rPr>
              <a:t>  </a:t>
            </a:r>
            <a:r>
              <a:rPr lang="en-US" sz="1800" dirty="0">
                <a:solidFill>
                  <a:srgbClr val="00B0F0"/>
                </a:solidFill>
                <a:latin typeface="Courier New" pitchFamily="49" charset="0"/>
                <a:cs typeface="Courier New" pitchFamily="49" charset="0"/>
              </a:rPr>
              <a:t>method</a:t>
            </a:r>
            <a:r>
              <a:rPr lang="en-US" sz="1800" dirty="0">
                <a:latin typeface="Courier New" pitchFamily="49" charset="0"/>
                <a:cs typeface="Courier New" pitchFamily="49" charset="0"/>
              </a:rPr>
              <a:t> Play()</a:t>
            </a:r>
          </a:p>
          <a:p>
            <a:pPr>
              <a:spcBef>
                <a:spcPts val="0"/>
              </a:spcBef>
              <a:buNone/>
            </a:pPr>
            <a:r>
              <a:rPr lang="en-US" sz="1800" dirty="0">
                <a:latin typeface="Courier New" pitchFamily="49" charset="0"/>
                <a:cs typeface="Courier New" pitchFamily="49" charset="0"/>
              </a:rPr>
              <a:t>    </a:t>
            </a:r>
            <a:r>
              <a:rPr lang="en-US" sz="1800" dirty="0">
                <a:solidFill>
                  <a:srgbClr val="00B0F0"/>
                </a:solidFill>
                <a:latin typeface="Courier New" pitchFamily="49" charset="0"/>
                <a:cs typeface="Courier New" pitchFamily="49" charset="0"/>
              </a:rPr>
              <a:t>requires</a:t>
            </a:r>
            <a:r>
              <a:rPr lang="en-US" sz="1800" dirty="0">
                <a:latin typeface="Courier New" pitchFamily="49" charset="0"/>
                <a:cs typeface="Courier New" pitchFamily="49" charset="0"/>
              </a:rPr>
              <a:t> Valid</a:t>
            </a:r>
          </a:p>
          <a:p>
            <a:pPr>
              <a:spcBef>
                <a:spcPts val="0"/>
              </a:spcBef>
              <a:buNone/>
            </a:pPr>
            <a:r>
              <a:rPr lang="en-US" sz="1800" dirty="0">
                <a:latin typeface="Courier New" pitchFamily="49" charset="0"/>
                <a:cs typeface="Courier New" pitchFamily="49" charset="0"/>
              </a:rPr>
              <a:t>    </a:t>
            </a:r>
            <a:r>
              <a:rPr lang="en-US" sz="1800" dirty="0">
                <a:solidFill>
                  <a:srgbClr val="00B0F0"/>
                </a:solidFill>
                <a:latin typeface="Courier New" pitchFamily="49" charset="0"/>
                <a:cs typeface="Courier New" pitchFamily="49" charset="0"/>
              </a:rPr>
              <a:t>ensures</a:t>
            </a:r>
            <a:r>
              <a:rPr lang="en-US" sz="1800" dirty="0">
                <a:latin typeface="Courier New" pitchFamily="49" charset="0"/>
                <a:cs typeface="Courier New" pitchFamily="49" charset="0"/>
              </a:rPr>
              <a:t> Valid</a:t>
            </a:r>
          </a:p>
          <a:p>
            <a:pPr>
              <a:spcBef>
                <a:spcPts val="0"/>
              </a:spcBef>
              <a:buNone/>
            </a:pPr>
            <a:r>
              <a:rPr lang="en-US" sz="1800" dirty="0">
                <a:latin typeface="Courier New" pitchFamily="49" charset="0"/>
                <a:cs typeface="Courier New" pitchFamily="49" charset="0"/>
              </a:rPr>
              <a:t>  {</a:t>
            </a:r>
          </a:p>
          <a:p>
            <a:pPr>
              <a:spcBef>
                <a:spcPts val="0"/>
              </a:spcBef>
              <a:buNone/>
            </a:pPr>
            <a:r>
              <a:rPr lang="en-US" sz="1800" dirty="0">
                <a:latin typeface="Courier New" pitchFamily="49" charset="0"/>
                <a:cs typeface="Courier New" pitchFamily="49" charset="0"/>
              </a:rPr>
              <a:t>    </a:t>
            </a:r>
            <a:r>
              <a:rPr lang="en-US" sz="1800" dirty="0">
                <a:solidFill>
                  <a:srgbClr val="00B0F0"/>
                </a:solidFill>
                <a:latin typeface="Courier New" pitchFamily="49" charset="0"/>
                <a:cs typeface="Courier New" pitchFamily="49" charset="0"/>
              </a:rPr>
              <a:t>call</a:t>
            </a:r>
            <a:r>
              <a:rPr lang="en-US" sz="1800" dirty="0">
                <a:latin typeface="Courier New" pitchFamily="49" charset="0"/>
                <a:cs typeface="Courier New" pitchFamily="49" charset="0"/>
              </a:rPr>
              <a:t> </a:t>
            </a:r>
            <a:r>
              <a:rPr lang="en-US" sz="1800" dirty="0" err="1">
                <a:latin typeface="Courier New" pitchFamily="49" charset="0"/>
                <a:cs typeface="Courier New" pitchFamily="49" charset="0"/>
              </a:rPr>
              <a:t>gt.Strum</a:t>
            </a:r>
            <a:r>
              <a:rPr lang="en-US" sz="1800" dirty="0">
                <a:latin typeface="Courier New" pitchFamily="49" charset="0"/>
                <a:cs typeface="Courier New" pitchFamily="49" charset="0"/>
              </a:rPr>
              <a:t>()</a:t>
            </a:r>
          </a:p>
          <a:p>
            <a:pPr>
              <a:spcBef>
                <a:spcPts val="0"/>
              </a:spcBef>
              <a:buNone/>
            </a:pPr>
            <a:r>
              <a:rPr lang="en-US" sz="1800" dirty="0">
                <a:latin typeface="Courier New" pitchFamily="49" charset="0"/>
                <a:cs typeface="Courier New" pitchFamily="49" charset="0"/>
              </a:rPr>
              <a:t>    songs := songs + 1</a:t>
            </a:r>
          </a:p>
          <a:p>
            <a:pPr>
              <a:spcBef>
                <a:spcPts val="0"/>
              </a:spcBef>
              <a:buNone/>
            </a:pPr>
            <a:r>
              <a:rPr lang="en-US" sz="1800" dirty="0">
                <a:latin typeface="Courier New" pitchFamily="49" charset="0"/>
                <a:cs typeface="Courier New" pitchFamily="49" charset="0"/>
              </a:rPr>
              <a:t>  }</a:t>
            </a:r>
          </a:p>
          <a:p>
            <a:pPr>
              <a:spcBef>
                <a:spcPts val="0"/>
              </a:spcBef>
              <a:buNone/>
            </a:pPr>
            <a:r>
              <a:rPr lang="en-US" sz="1800" dirty="0">
                <a:latin typeface="Courier New" pitchFamily="49" charset="0"/>
                <a:cs typeface="Courier New" pitchFamily="49" charset="0"/>
              </a:rPr>
              <a:t>  …</a:t>
            </a:r>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747897"/>
          </a:xfrm>
        </p:spPr>
        <p:txBody>
          <a:bodyPr/>
          <a:lstStyle/>
          <a:p>
            <a:r>
              <a:rPr lang="en-US" dirty="0"/>
              <a:t>Collaborators </a:t>
            </a:r>
            <a:r>
              <a:rPr lang="en-US" sz="2800" dirty="0"/>
              <a:t>most relevant to this talk</a:t>
            </a:r>
          </a:p>
        </p:txBody>
      </p:sp>
      <p:sp>
        <p:nvSpPr>
          <p:cNvPr id="3" name="Content Placeholder 2"/>
          <p:cNvSpPr>
            <a:spLocks noGrp="1"/>
          </p:cNvSpPr>
          <p:nvPr>
            <p:ph idx="1"/>
          </p:nvPr>
        </p:nvSpPr>
        <p:spPr>
          <a:xfrm>
            <a:off x="381000" y="1412875"/>
            <a:ext cx="8382000" cy="4367349"/>
          </a:xfrm>
        </p:spPr>
        <p:txBody>
          <a:bodyPr/>
          <a:lstStyle/>
          <a:p>
            <a:r>
              <a:rPr lang="en-US" dirty="0"/>
              <a:t>Mike Barnett</a:t>
            </a:r>
          </a:p>
          <a:p>
            <a:r>
              <a:rPr lang="en-US" dirty="0"/>
              <a:t>Manuel </a:t>
            </a:r>
            <a:r>
              <a:rPr lang="en-US" kern="0" dirty="0"/>
              <a:t>F</a:t>
            </a:r>
            <a:r>
              <a:rPr lang="sv-SE" kern="0" dirty="0"/>
              <a:t>ä</a:t>
            </a:r>
            <a:r>
              <a:rPr lang="en-US" kern="0" dirty="0" err="1"/>
              <a:t>hndrich</a:t>
            </a:r>
            <a:endParaRPr lang="en-US" dirty="0"/>
          </a:p>
          <a:p>
            <a:r>
              <a:rPr lang="en-US" dirty="0"/>
              <a:t>Bart Jacobs</a:t>
            </a:r>
          </a:p>
          <a:p>
            <a:r>
              <a:rPr lang="en-US" dirty="0"/>
              <a:t>Peter </a:t>
            </a:r>
            <a:r>
              <a:rPr lang="en-US" kern="0" dirty="0"/>
              <a:t>Müller</a:t>
            </a:r>
            <a:endParaRPr lang="en-US" dirty="0"/>
          </a:p>
          <a:p>
            <a:r>
              <a:rPr lang="en-US" dirty="0"/>
              <a:t>Wolfram Schulte</a:t>
            </a:r>
          </a:p>
          <a:p>
            <a:r>
              <a:rPr lang="en-US" dirty="0"/>
              <a:t>Jan Smans</a:t>
            </a:r>
          </a:p>
          <a:p>
            <a:r>
              <a:rPr lang="en-US" dirty="0"/>
              <a:t>Herman Venter</a:t>
            </a:r>
          </a:p>
          <a:p>
            <a:r>
              <a:rPr lang="en-US" dirty="0"/>
              <a:t>Angela Wallenburg</a:t>
            </a:r>
          </a:p>
        </p:txBody>
      </p:sp>
    </p:spTree>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747897"/>
          </a:xfrm>
        </p:spPr>
        <p:txBody>
          <a:bodyPr/>
          <a:lstStyle/>
          <a:p>
            <a:r>
              <a:rPr lang="en-US" dirty="0"/>
              <a:t>Chalice with -</a:t>
            </a:r>
            <a:r>
              <a:rPr lang="en-US" dirty="0" err="1"/>
              <a:t>autoMagic</a:t>
            </a:r>
            <a:endParaRPr lang="en-US" dirty="0"/>
          </a:p>
        </p:txBody>
      </p:sp>
      <p:sp>
        <p:nvSpPr>
          <p:cNvPr id="3" name="Text Placeholder 2"/>
          <p:cNvSpPr>
            <a:spLocks noGrp="1"/>
          </p:cNvSpPr>
          <p:nvPr>
            <p:ph type="body" sz="quarter" idx="10"/>
          </p:nvPr>
        </p:nvSpPr>
        <p:spPr>
          <a:xfrm>
            <a:off x="381000" y="1411552"/>
            <a:ext cx="8382000" cy="3739485"/>
          </a:xfrm>
        </p:spPr>
        <p:txBody>
          <a:bodyPr/>
          <a:lstStyle/>
          <a:p>
            <a:pPr>
              <a:spcBef>
                <a:spcPts val="0"/>
              </a:spcBef>
              <a:buNone/>
            </a:pPr>
            <a:r>
              <a:rPr lang="en-US" sz="1800" dirty="0">
                <a:solidFill>
                  <a:srgbClr val="00B0F0"/>
                </a:solidFill>
                <a:latin typeface="Courier New" pitchFamily="49" charset="0"/>
                <a:cs typeface="Courier New" pitchFamily="49" charset="0"/>
              </a:rPr>
              <a:t>class</a:t>
            </a:r>
            <a:r>
              <a:rPr lang="en-US" sz="1800" dirty="0">
                <a:latin typeface="Courier New" pitchFamily="49" charset="0"/>
                <a:cs typeface="Courier New" pitchFamily="49" charset="0"/>
              </a:rPr>
              <a:t> </a:t>
            </a:r>
            <a:r>
              <a:rPr lang="en-US" sz="1800" dirty="0" err="1">
                <a:latin typeface="Courier New" pitchFamily="49" charset="0"/>
                <a:cs typeface="Courier New" pitchFamily="49" charset="0"/>
              </a:rPr>
              <a:t>RockBand</a:t>
            </a:r>
            <a:r>
              <a:rPr lang="en-US" sz="1800" dirty="0">
                <a:latin typeface="Courier New" pitchFamily="49" charset="0"/>
                <a:cs typeface="Courier New" pitchFamily="49" charset="0"/>
              </a:rPr>
              <a:t> {</a:t>
            </a:r>
          </a:p>
          <a:p>
            <a:pPr>
              <a:spcBef>
                <a:spcPts val="0"/>
              </a:spcBef>
              <a:buNone/>
            </a:pPr>
            <a:r>
              <a:rPr lang="en-US" sz="1800" dirty="0">
                <a:latin typeface="Courier New" pitchFamily="49" charset="0"/>
                <a:cs typeface="Courier New" pitchFamily="49" charset="0"/>
              </a:rPr>
              <a:t>  </a:t>
            </a:r>
            <a:r>
              <a:rPr lang="en-US" sz="1800" dirty="0" err="1">
                <a:solidFill>
                  <a:srgbClr val="00B0F0"/>
                </a:solidFill>
                <a:latin typeface="Courier New" pitchFamily="49" charset="0"/>
                <a:cs typeface="Courier New" pitchFamily="49" charset="0"/>
              </a:rPr>
              <a:t>var</a:t>
            </a:r>
            <a:r>
              <a:rPr lang="en-US" sz="1800" dirty="0">
                <a:latin typeface="Courier New" pitchFamily="49" charset="0"/>
                <a:cs typeface="Courier New" pitchFamily="49" charset="0"/>
              </a:rPr>
              <a:t> songs: </a:t>
            </a:r>
            <a:r>
              <a:rPr lang="en-US" sz="1800" dirty="0" err="1">
                <a:solidFill>
                  <a:srgbClr val="00B0F0"/>
                </a:solidFill>
                <a:latin typeface="Courier New" pitchFamily="49" charset="0"/>
                <a:cs typeface="Courier New" pitchFamily="49" charset="0"/>
              </a:rPr>
              <a:t>int</a:t>
            </a:r>
            <a:endParaRPr lang="en-US" sz="1800" dirty="0">
              <a:solidFill>
                <a:srgbClr val="00B0F0"/>
              </a:solidFill>
              <a:latin typeface="Courier New" pitchFamily="49" charset="0"/>
              <a:cs typeface="Courier New" pitchFamily="49" charset="0"/>
            </a:endParaRPr>
          </a:p>
          <a:p>
            <a:pPr>
              <a:spcBef>
                <a:spcPts val="0"/>
              </a:spcBef>
              <a:buNone/>
            </a:pPr>
            <a:r>
              <a:rPr lang="en-US" sz="1800" dirty="0">
                <a:latin typeface="Courier New" pitchFamily="49" charset="0"/>
                <a:cs typeface="Courier New" pitchFamily="49" charset="0"/>
              </a:rPr>
              <a:t>  </a:t>
            </a:r>
            <a:r>
              <a:rPr lang="en-US" sz="1800" dirty="0" err="1">
                <a:solidFill>
                  <a:srgbClr val="00B0F0"/>
                </a:solidFill>
                <a:latin typeface="Courier New" pitchFamily="49" charset="0"/>
                <a:cs typeface="Courier New" pitchFamily="49" charset="0"/>
              </a:rPr>
              <a:t>var</a:t>
            </a:r>
            <a:r>
              <a:rPr lang="en-US" sz="1800" dirty="0">
                <a:latin typeface="Courier New" pitchFamily="49" charset="0"/>
                <a:cs typeface="Courier New" pitchFamily="49" charset="0"/>
              </a:rPr>
              <a:t> </a:t>
            </a:r>
            <a:r>
              <a:rPr lang="en-US" sz="1800" dirty="0" err="1">
                <a:latin typeface="Courier New" pitchFamily="49" charset="0"/>
                <a:cs typeface="Courier New" pitchFamily="49" charset="0"/>
              </a:rPr>
              <a:t>gt</a:t>
            </a:r>
            <a:r>
              <a:rPr lang="en-US" sz="1800" dirty="0">
                <a:latin typeface="Courier New" pitchFamily="49" charset="0"/>
                <a:cs typeface="Courier New" pitchFamily="49" charset="0"/>
              </a:rPr>
              <a:t>: Guitar</a:t>
            </a:r>
          </a:p>
          <a:p>
            <a:pPr>
              <a:spcBef>
                <a:spcPts val="0"/>
              </a:spcBef>
              <a:buNone/>
            </a:pPr>
            <a:r>
              <a:rPr lang="en-US" sz="1800" dirty="0">
                <a:latin typeface="Courier New" pitchFamily="49" charset="0"/>
                <a:cs typeface="Courier New" pitchFamily="49" charset="0"/>
              </a:rPr>
              <a:t>  </a:t>
            </a:r>
            <a:r>
              <a:rPr lang="en-US" sz="1800" dirty="0">
                <a:solidFill>
                  <a:srgbClr val="00B0F0"/>
                </a:solidFill>
                <a:latin typeface="Courier New" pitchFamily="49" charset="0"/>
                <a:cs typeface="Courier New" pitchFamily="49" charset="0"/>
              </a:rPr>
              <a:t>predicate</a:t>
            </a:r>
            <a:r>
              <a:rPr lang="en-US" sz="1800" dirty="0">
                <a:latin typeface="Courier New" pitchFamily="49" charset="0"/>
                <a:cs typeface="Courier New" pitchFamily="49" charset="0"/>
              </a:rPr>
              <a:t> Valid {</a:t>
            </a:r>
          </a:p>
          <a:p>
            <a:pPr>
              <a:spcBef>
                <a:spcPts val="0"/>
              </a:spcBef>
              <a:buNone/>
            </a:pPr>
            <a:r>
              <a:rPr lang="en-US" sz="1800" dirty="0">
                <a:latin typeface="Courier New" pitchFamily="49" charset="0"/>
                <a:cs typeface="Courier New" pitchFamily="49" charset="0"/>
              </a:rPr>
              <a:t>    </a:t>
            </a:r>
            <a:r>
              <a:rPr lang="en-US" sz="1800" dirty="0" err="1">
                <a:latin typeface="Courier New" pitchFamily="49" charset="0"/>
                <a:cs typeface="Courier New" pitchFamily="49" charset="0"/>
              </a:rPr>
              <a:t>gt.Valid</a:t>
            </a:r>
            <a:r>
              <a:rPr lang="en-US" sz="1800" dirty="0">
                <a:latin typeface="Courier New" pitchFamily="49" charset="0"/>
                <a:cs typeface="Courier New" pitchFamily="49" charset="0"/>
              </a:rPr>
              <a:t> &amp;&amp; songs == </a:t>
            </a:r>
            <a:r>
              <a:rPr lang="en-US" sz="1800" dirty="0" err="1">
                <a:latin typeface="Courier New" pitchFamily="49" charset="0"/>
                <a:cs typeface="Courier New" pitchFamily="49" charset="0"/>
              </a:rPr>
              <a:t>gt.solos</a:t>
            </a:r>
            <a:endParaRPr lang="en-US" sz="1800" dirty="0">
              <a:latin typeface="Courier New" pitchFamily="49" charset="0"/>
              <a:cs typeface="Courier New" pitchFamily="49" charset="0"/>
            </a:endParaRPr>
          </a:p>
          <a:p>
            <a:pPr>
              <a:spcBef>
                <a:spcPts val="0"/>
              </a:spcBef>
              <a:buNone/>
            </a:pPr>
            <a:r>
              <a:rPr lang="en-US" sz="1800" dirty="0">
                <a:latin typeface="Courier New" pitchFamily="49" charset="0"/>
                <a:cs typeface="Courier New" pitchFamily="49" charset="0"/>
              </a:rPr>
              <a:t>  }</a:t>
            </a:r>
          </a:p>
          <a:p>
            <a:pPr>
              <a:spcBef>
                <a:spcPts val="0"/>
              </a:spcBef>
              <a:buNone/>
            </a:pPr>
            <a:endParaRPr lang="en-US" sz="1800" dirty="0">
              <a:latin typeface="Courier New" pitchFamily="49" charset="0"/>
              <a:cs typeface="Courier New" pitchFamily="49" charset="0"/>
            </a:endParaRPr>
          </a:p>
          <a:p>
            <a:pPr>
              <a:spcBef>
                <a:spcPts val="0"/>
              </a:spcBef>
              <a:buNone/>
            </a:pPr>
            <a:r>
              <a:rPr lang="en-US" sz="1800" dirty="0">
                <a:latin typeface="Courier New" pitchFamily="49" charset="0"/>
                <a:cs typeface="Courier New" pitchFamily="49" charset="0"/>
              </a:rPr>
              <a:t>  </a:t>
            </a:r>
            <a:r>
              <a:rPr lang="en-US" sz="1800" dirty="0">
                <a:solidFill>
                  <a:srgbClr val="00B0F0"/>
                </a:solidFill>
                <a:latin typeface="Courier New" pitchFamily="49" charset="0"/>
                <a:cs typeface="Courier New" pitchFamily="49" charset="0"/>
              </a:rPr>
              <a:t>method</a:t>
            </a:r>
            <a:r>
              <a:rPr lang="en-US" sz="1800" dirty="0">
                <a:latin typeface="Courier New" pitchFamily="49" charset="0"/>
                <a:cs typeface="Courier New" pitchFamily="49" charset="0"/>
              </a:rPr>
              <a:t> Play()</a:t>
            </a:r>
          </a:p>
          <a:p>
            <a:pPr>
              <a:spcBef>
                <a:spcPts val="0"/>
              </a:spcBef>
              <a:buNone/>
            </a:pPr>
            <a:r>
              <a:rPr lang="en-US" sz="1800" dirty="0">
                <a:latin typeface="Courier New" pitchFamily="49" charset="0"/>
                <a:cs typeface="Courier New" pitchFamily="49" charset="0"/>
              </a:rPr>
              <a:t>    </a:t>
            </a:r>
            <a:r>
              <a:rPr lang="en-US" sz="1800" dirty="0">
                <a:solidFill>
                  <a:srgbClr val="00B0F0"/>
                </a:solidFill>
                <a:latin typeface="Courier New" pitchFamily="49" charset="0"/>
                <a:cs typeface="Courier New" pitchFamily="49" charset="0"/>
              </a:rPr>
              <a:t>requires</a:t>
            </a:r>
            <a:r>
              <a:rPr lang="en-US" sz="1800" dirty="0">
                <a:latin typeface="Courier New" pitchFamily="49" charset="0"/>
                <a:cs typeface="Courier New" pitchFamily="49" charset="0"/>
              </a:rPr>
              <a:t> Valid</a:t>
            </a:r>
          </a:p>
          <a:p>
            <a:pPr>
              <a:spcBef>
                <a:spcPts val="0"/>
              </a:spcBef>
              <a:buNone/>
            </a:pPr>
            <a:r>
              <a:rPr lang="en-US" sz="1800" dirty="0">
                <a:latin typeface="Courier New" pitchFamily="49" charset="0"/>
                <a:cs typeface="Courier New" pitchFamily="49" charset="0"/>
              </a:rPr>
              <a:t>    </a:t>
            </a:r>
            <a:r>
              <a:rPr lang="en-US" sz="1800" dirty="0">
                <a:solidFill>
                  <a:srgbClr val="00B0F0"/>
                </a:solidFill>
                <a:latin typeface="Courier New" pitchFamily="49" charset="0"/>
                <a:cs typeface="Courier New" pitchFamily="49" charset="0"/>
              </a:rPr>
              <a:t>ensures</a:t>
            </a:r>
            <a:r>
              <a:rPr lang="en-US" sz="1800" dirty="0">
                <a:latin typeface="Courier New" pitchFamily="49" charset="0"/>
                <a:cs typeface="Courier New" pitchFamily="49" charset="0"/>
              </a:rPr>
              <a:t> Valid</a:t>
            </a:r>
          </a:p>
          <a:p>
            <a:pPr>
              <a:spcBef>
                <a:spcPts val="0"/>
              </a:spcBef>
              <a:buNone/>
            </a:pPr>
            <a:r>
              <a:rPr lang="en-US" sz="1800" dirty="0">
                <a:latin typeface="Courier New" pitchFamily="49" charset="0"/>
                <a:cs typeface="Courier New" pitchFamily="49" charset="0"/>
              </a:rPr>
              <a:t>  {</a:t>
            </a:r>
          </a:p>
          <a:p>
            <a:pPr>
              <a:spcBef>
                <a:spcPts val="0"/>
              </a:spcBef>
              <a:buNone/>
            </a:pPr>
            <a:r>
              <a:rPr lang="en-US" sz="1800" dirty="0">
                <a:latin typeface="Courier New" pitchFamily="49" charset="0"/>
                <a:cs typeface="Courier New" pitchFamily="49" charset="0"/>
              </a:rPr>
              <a:t>    </a:t>
            </a:r>
            <a:r>
              <a:rPr lang="en-US" sz="1800" dirty="0">
                <a:solidFill>
                  <a:srgbClr val="00B0F0"/>
                </a:solidFill>
                <a:latin typeface="Courier New" pitchFamily="49" charset="0"/>
                <a:cs typeface="Courier New" pitchFamily="49" charset="0"/>
              </a:rPr>
              <a:t>call</a:t>
            </a:r>
            <a:r>
              <a:rPr lang="en-US" sz="1800" dirty="0">
                <a:latin typeface="Courier New" pitchFamily="49" charset="0"/>
                <a:cs typeface="Courier New" pitchFamily="49" charset="0"/>
              </a:rPr>
              <a:t> </a:t>
            </a:r>
            <a:r>
              <a:rPr lang="en-US" sz="1800" dirty="0" err="1">
                <a:latin typeface="Courier New" pitchFamily="49" charset="0"/>
                <a:cs typeface="Courier New" pitchFamily="49" charset="0"/>
              </a:rPr>
              <a:t>gt.Strum</a:t>
            </a:r>
            <a:r>
              <a:rPr lang="en-US" sz="1800" dirty="0">
                <a:latin typeface="Courier New" pitchFamily="49" charset="0"/>
                <a:cs typeface="Courier New" pitchFamily="49" charset="0"/>
              </a:rPr>
              <a:t>()</a:t>
            </a:r>
          </a:p>
          <a:p>
            <a:pPr>
              <a:spcBef>
                <a:spcPts val="0"/>
              </a:spcBef>
              <a:buNone/>
            </a:pPr>
            <a:r>
              <a:rPr lang="en-US" sz="1800" dirty="0">
                <a:latin typeface="Courier New" pitchFamily="49" charset="0"/>
                <a:cs typeface="Courier New" pitchFamily="49" charset="0"/>
              </a:rPr>
              <a:t>    songs := songs + 1</a:t>
            </a:r>
          </a:p>
          <a:p>
            <a:pPr>
              <a:spcBef>
                <a:spcPts val="0"/>
              </a:spcBef>
              <a:buNone/>
            </a:pPr>
            <a:r>
              <a:rPr lang="en-US" sz="1800" dirty="0">
                <a:latin typeface="Courier New" pitchFamily="49" charset="0"/>
                <a:cs typeface="Courier New" pitchFamily="49" charset="0"/>
              </a:rPr>
              <a:t>  }</a:t>
            </a:r>
          </a:p>
          <a:p>
            <a:pPr>
              <a:spcBef>
                <a:spcPts val="0"/>
              </a:spcBef>
              <a:buNone/>
            </a:pPr>
            <a:r>
              <a:rPr lang="en-US" sz="1800" dirty="0">
                <a:latin typeface="Courier New" pitchFamily="49" charset="0"/>
                <a:cs typeface="Courier New" pitchFamily="49" charset="0"/>
              </a:rPr>
              <a:t>  …</a:t>
            </a:r>
          </a:p>
        </p:txBody>
      </p:sp>
    </p:spTree>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747897"/>
          </a:xfrm>
        </p:spPr>
        <p:txBody>
          <a:bodyPr/>
          <a:lstStyle/>
          <a:p>
            <a:r>
              <a:rPr lang="en-US" dirty="0"/>
              <a:t>Comparison: Spec#</a:t>
            </a:r>
          </a:p>
        </p:txBody>
      </p:sp>
      <p:sp>
        <p:nvSpPr>
          <p:cNvPr id="3" name="Content Placeholder 2"/>
          <p:cNvSpPr>
            <a:spLocks noGrp="1"/>
          </p:cNvSpPr>
          <p:nvPr>
            <p:ph idx="1"/>
          </p:nvPr>
        </p:nvSpPr>
        <p:spPr>
          <a:xfrm>
            <a:off x="381000" y="1412875"/>
            <a:ext cx="8382000" cy="2903872"/>
          </a:xfrm>
        </p:spPr>
        <p:txBody>
          <a:bodyPr/>
          <a:lstStyle/>
          <a:p>
            <a:r>
              <a:rPr lang="en-US" dirty="0"/>
              <a:t>Spec# (Boogie methodology)</a:t>
            </a:r>
          </a:p>
          <a:p>
            <a:pPr lvl="1"/>
            <a:r>
              <a:rPr lang="en-US" dirty="0"/>
              <a:t>specifications are simple, many defaults</a:t>
            </a:r>
          </a:p>
          <a:p>
            <a:pPr lvl="1"/>
            <a:r>
              <a:rPr lang="en-US" b="1" dirty="0">
                <a:solidFill>
                  <a:schemeClr val="accent2">
                    <a:lumMod val="50000"/>
                  </a:schemeClr>
                </a:solidFill>
              </a:rPr>
              <a:t>invariant</a:t>
            </a:r>
            <a:r>
              <a:rPr lang="en-US" dirty="0"/>
              <a:t> declarations</a:t>
            </a:r>
          </a:p>
          <a:p>
            <a:pPr lvl="1"/>
            <a:r>
              <a:rPr lang="en-US" dirty="0"/>
              <a:t>admissibility restrictions control overlapping representations</a:t>
            </a:r>
          </a:p>
          <a:p>
            <a:pPr lvl="1"/>
            <a:r>
              <a:rPr lang="en-US" dirty="0"/>
              <a:t>restrictive</a:t>
            </a:r>
          </a:p>
        </p:txBody>
      </p:sp>
    </p:spTree>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747897"/>
          </a:xfrm>
        </p:spPr>
        <p:txBody>
          <a:bodyPr/>
          <a:lstStyle/>
          <a:p>
            <a:r>
              <a:rPr lang="en-US" dirty="0"/>
              <a:t>Comparison: Dafny</a:t>
            </a:r>
          </a:p>
        </p:txBody>
      </p:sp>
      <p:sp>
        <p:nvSpPr>
          <p:cNvPr id="3" name="Content Placeholder 2"/>
          <p:cNvSpPr>
            <a:spLocks noGrp="1"/>
          </p:cNvSpPr>
          <p:nvPr>
            <p:ph idx="1"/>
          </p:nvPr>
        </p:nvSpPr>
        <p:spPr>
          <a:xfrm>
            <a:off x="381000" y="1412875"/>
            <a:ext cx="8382000" cy="3919535"/>
          </a:xfrm>
        </p:spPr>
        <p:txBody>
          <a:bodyPr/>
          <a:lstStyle/>
          <a:p>
            <a:r>
              <a:rPr lang="en-US" dirty="0"/>
              <a:t>Dafny (dynamic frames)</a:t>
            </a:r>
          </a:p>
          <a:p>
            <a:pPr lvl="1"/>
            <a:r>
              <a:rPr lang="en-US" dirty="0"/>
              <a:t>flexible</a:t>
            </a:r>
          </a:p>
          <a:p>
            <a:pPr lvl="1"/>
            <a:r>
              <a:rPr lang="en-US" dirty="0"/>
              <a:t>overlapping representations allowed</a:t>
            </a:r>
          </a:p>
          <a:p>
            <a:pPr lvl="2"/>
            <a:r>
              <a:rPr lang="en-US" dirty="0"/>
              <a:t>errors reported when they would cause problems </a:t>
            </a:r>
          </a:p>
          <a:p>
            <a:pPr lvl="1"/>
            <a:r>
              <a:rPr lang="en-US" dirty="0"/>
              <a:t>simple language design</a:t>
            </a:r>
          </a:p>
          <a:p>
            <a:pPr lvl="1"/>
            <a:r>
              <a:rPr lang="en-US" dirty="0"/>
              <a:t>verbose specifications</a:t>
            </a:r>
          </a:p>
          <a:p>
            <a:pPr lvl="1"/>
            <a:r>
              <a:rPr lang="en-US" dirty="0"/>
              <a:t>manual updates of footprints</a:t>
            </a:r>
          </a:p>
        </p:txBody>
      </p:sp>
    </p:spTree>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747897"/>
          </a:xfrm>
        </p:spPr>
        <p:txBody>
          <a:bodyPr/>
          <a:lstStyle/>
          <a:p>
            <a:r>
              <a:rPr lang="en-US" dirty="0"/>
              <a:t>Comparison: Chalice</a:t>
            </a:r>
          </a:p>
        </p:txBody>
      </p:sp>
      <p:sp>
        <p:nvSpPr>
          <p:cNvPr id="3" name="Content Placeholder 2"/>
          <p:cNvSpPr>
            <a:spLocks noGrp="1"/>
          </p:cNvSpPr>
          <p:nvPr>
            <p:ph idx="1"/>
          </p:nvPr>
        </p:nvSpPr>
        <p:spPr>
          <a:xfrm>
            <a:off x="381000" y="1412875"/>
            <a:ext cx="8382000" cy="3360920"/>
          </a:xfrm>
        </p:spPr>
        <p:txBody>
          <a:bodyPr/>
          <a:lstStyle/>
          <a:p>
            <a:r>
              <a:rPr lang="en-US" dirty="0"/>
              <a:t>Chalice (permission accounting)</a:t>
            </a:r>
          </a:p>
          <a:p>
            <a:pPr lvl="1"/>
            <a:r>
              <a:rPr lang="en-US" dirty="0"/>
              <a:t>flexible</a:t>
            </a:r>
          </a:p>
          <a:p>
            <a:pPr lvl="1"/>
            <a:r>
              <a:rPr lang="en-US" dirty="0"/>
              <a:t>overlapping representations allowed</a:t>
            </a:r>
          </a:p>
          <a:p>
            <a:pPr lvl="2"/>
            <a:r>
              <a:rPr lang="en-US" dirty="0"/>
              <a:t>these must be specified with partial permissions</a:t>
            </a:r>
          </a:p>
          <a:p>
            <a:pPr lvl="1"/>
            <a:r>
              <a:rPr lang="en-US" dirty="0"/>
              <a:t>verbose specifications, but -</a:t>
            </a:r>
            <a:r>
              <a:rPr lang="en-US" dirty="0" err="1"/>
              <a:t>autoMagic</a:t>
            </a:r>
            <a:r>
              <a:rPr lang="en-US" dirty="0"/>
              <a:t> helps</a:t>
            </a:r>
          </a:p>
          <a:p>
            <a:pPr lvl="1"/>
            <a:r>
              <a:rPr lang="en-US" dirty="0"/>
              <a:t>thinking through partial permissions is complicated</a:t>
            </a:r>
          </a:p>
        </p:txBody>
      </p:sp>
    </p:spTree>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Conclusions</a:t>
            </a:r>
          </a:p>
        </p:txBody>
      </p:sp>
      <p:sp>
        <p:nvSpPr>
          <p:cNvPr id="3" name="Content Placeholder 2"/>
          <p:cNvSpPr>
            <a:spLocks noGrp="1"/>
          </p:cNvSpPr>
          <p:nvPr>
            <p:ph idx="1"/>
          </p:nvPr>
        </p:nvSpPr>
        <p:spPr>
          <a:xfrm>
            <a:off x="381000" y="1412875"/>
            <a:ext cx="8382000" cy="5230663"/>
          </a:xfrm>
        </p:spPr>
        <p:txBody>
          <a:bodyPr/>
          <a:lstStyle/>
          <a:p>
            <a:r>
              <a:rPr lang="en-US" dirty="0"/>
              <a:t>Difficult:  designing a programming methodology that</a:t>
            </a:r>
          </a:p>
          <a:p>
            <a:pPr lvl="1"/>
            <a:r>
              <a:rPr lang="en-US" dirty="0"/>
              <a:t>fits common programming idioms</a:t>
            </a:r>
          </a:p>
          <a:p>
            <a:pPr lvl="1"/>
            <a:r>
              <a:rPr lang="en-US" dirty="0"/>
              <a:t>is easy to use and teach</a:t>
            </a:r>
          </a:p>
          <a:p>
            <a:pPr lvl="1"/>
            <a:r>
              <a:rPr lang="en-US" dirty="0"/>
              <a:t>can be handled well by automatic provers</a:t>
            </a:r>
          </a:p>
          <a:p>
            <a:r>
              <a:rPr lang="en-US" dirty="0"/>
              <a:t>invariant declarations come at a price</a:t>
            </a:r>
          </a:p>
          <a:p>
            <a:r>
              <a:rPr lang="en-US" dirty="0"/>
              <a:t>Wanted:  better presentation of errors</a:t>
            </a:r>
          </a:p>
          <a:p>
            <a:endParaRPr lang="en-US" dirty="0"/>
          </a:p>
          <a:p>
            <a:r>
              <a:rPr lang="en-US" sz="2800" dirty="0"/>
              <a:t>http://research.microsoft.com/specsharp</a:t>
            </a:r>
          </a:p>
          <a:p>
            <a:r>
              <a:rPr lang="en-US" sz="2800" dirty="0"/>
              <a:t>http://research.microsoft.com/rise</a:t>
            </a: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a:t>Software engineering problem</a:t>
            </a:r>
            <a:endParaRPr lang="en-US" dirty="0"/>
          </a:p>
        </p:txBody>
      </p:sp>
      <p:sp>
        <p:nvSpPr>
          <p:cNvPr id="3" name="Content Placeholder 2"/>
          <p:cNvSpPr>
            <a:spLocks noGrp="1"/>
          </p:cNvSpPr>
          <p:nvPr>
            <p:ph idx="1"/>
          </p:nvPr>
        </p:nvSpPr>
        <p:spPr>
          <a:xfrm>
            <a:off x="381000" y="1411552"/>
            <a:ext cx="8382000" cy="4782848"/>
          </a:xfrm>
        </p:spPr>
        <p:txBody>
          <a:bodyPr/>
          <a:lstStyle/>
          <a:p>
            <a:r>
              <a:rPr lang="en-US" dirty="0"/>
              <a:t>Problem</a:t>
            </a:r>
          </a:p>
          <a:p>
            <a:pPr lvl="1"/>
            <a:r>
              <a:rPr lang="en-US" dirty="0"/>
              <a:t>Building and maintaining programs that are correct</a:t>
            </a:r>
          </a:p>
          <a:p>
            <a:r>
              <a:rPr lang="en-US" dirty="0"/>
              <a:t>Approach</a:t>
            </a:r>
          </a:p>
          <a:p>
            <a:pPr lvl="1"/>
            <a:r>
              <a:rPr/>
              <a:t>Specifications record design decisions</a:t>
            </a:r>
          </a:p>
          <a:p>
            <a:pPr lvl="2"/>
            <a:r>
              <a:rPr/>
              <a:t>bridge intent and code</a:t>
            </a:r>
          </a:p>
          <a:p>
            <a:pPr lvl="1"/>
            <a:r>
              <a:rPr/>
              <a:t>Tools amplify human effort</a:t>
            </a:r>
          </a:p>
          <a:p>
            <a:pPr lvl="2"/>
            <a:r>
              <a:rPr/>
              <a:t>manage details</a:t>
            </a:r>
          </a:p>
          <a:p>
            <a:pPr lvl="2"/>
            <a:r>
              <a:rPr/>
              <a:t>find inconsistencies</a:t>
            </a:r>
          </a:p>
          <a:p>
            <a:pPr lvl="2"/>
            <a:r>
              <a:rPr/>
              <a:t>ensure quality</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fade">
                                      <p:cBhvr>
                                        <p:cTn id="13" dur="500"/>
                                        <p:tgtEl>
                                          <p:spTgt spid="3">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fade">
                                      <p:cBhvr>
                                        <p:cTn id="16" dur="500"/>
                                        <p:tgtEl>
                                          <p:spTgt spid="3">
                                            <p:txEl>
                                              <p:pRg st="5" end="5"/>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Effect transition="in" filter="fade">
                                      <p:cBhvr>
                                        <p:cTn id="19" dur="500"/>
                                        <p:tgtEl>
                                          <p:spTgt spid="3">
                                            <p:txEl>
                                              <p:pRg st="6" end="6"/>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fade">
                                      <p:cBhvr>
                                        <p:cTn id="22" dur="500"/>
                                        <p:tgtEl>
                                          <p:spTgt spid="3">
                                            <p:txEl>
                                              <p:pRg st="7" end="7"/>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animEffect transition="in" filter="fade">
                                      <p:cBhvr>
                                        <p:cTn id="25"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a:t>Verified Software Initiative</a:t>
            </a:r>
            <a:endParaRPr lang="en-US" dirty="0"/>
          </a:p>
        </p:txBody>
      </p:sp>
      <p:sp>
        <p:nvSpPr>
          <p:cNvPr id="6" name="Content Placeholder 5"/>
          <p:cNvSpPr>
            <a:spLocks noGrp="1"/>
          </p:cNvSpPr>
          <p:nvPr>
            <p:ph idx="1"/>
          </p:nvPr>
        </p:nvSpPr>
        <p:spPr/>
        <p:txBody>
          <a:bodyPr/>
          <a:lstStyle/>
          <a:p>
            <a:r>
              <a:rPr lang="en-US" dirty="0"/>
              <a:t>Hoare, Joshi, Leavens, Misra, Naumann, Shankar, Woodcock, et al.</a:t>
            </a:r>
          </a:p>
          <a:p>
            <a:endParaRPr lang="en-US" dirty="0"/>
          </a:p>
          <a:p>
            <a:r>
              <a:rPr lang="en-US" dirty="0"/>
              <a:t>“We envision a world in which computer programs are always the most reliable component of any system or device that contains them”  </a:t>
            </a:r>
            <a:r>
              <a:rPr lang="en-US" sz="2000" dirty="0"/>
              <a:t>[Hoare &amp; Misra]</a:t>
            </a:r>
            <a:endParaRPr lang="en-US" dirty="0"/>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a:t>Spec# programming system</a:t>
            </a:r>
            <a:endParaRPr lang="en-US" dirty="0"/>
          </a:p>
        </p:txBody>
      </p:sp>
      <p:sp>
        <p:nvSpPr>
          <p:cNvPr id="3" name="Content Placeholder 2"/>
          <p:cNvSpPr>
            <a:spLocks noGrp="1"/>
          </p:cNvSpPr>
          <p:nvPr>
            <p:ph idx="1"/>
          </p:nvPr>
        </p:nvSpPr>
        <p:spPr>
          <a:xfrm>
            <a:off x="381000" y="1411552"/>
            <a:ext cx="8382000" cy="5027530"/>
          </a:xfrm>
        </p:spPr>
        <p:txBody>
          <a:bodyPr/>
          <a:lstStyle/>
          <a:p>
            <a:r>
              <a:rPr lang="en-US" dirty="0"/>
              <a:t>Spec# language</a:t>
            </a:r>
          </a:p>
          <a:p>
            <a:pPr lvl="1"/>
            <a:r>
              <a:rPr lang="en-US" dirty="0"/>
              <a:t>Object-oriented .NET language</a:t>
            </a:r>
          </a:p>
          <a:p>
            <a:pPr lvl="1"/>
            <a:r>
              <a:rPr/>
              <a:t>Superset of C#</a:t>
            </a:r>
            <a:r>
              <a:rPr lang="en-US" dirty="0"/>
              <a:t> 2.0,</a:t>
            </a:r>
            <a:r>
              <a:rPr/>
              <a:t> adding:</a:t>
            </a:r>
            <a:endParaRPr lang="en-US" dirty="0"/>
          </a:p>
          <a:p>
            <a:pPr lvl="2"/>
            <a:r>
              <a:rPr lang="en-US" dirty="0"/>
              <a:t>more types (e.g., non-null types)</a:t>
            </a:r>
          </a:p>
          <a:p>
            <a:pPr lvl="2"/>
            <a:r>
              <a:rPr lang="en-US" dirty="0"/>
              <a:t>specifications (e.g., pre- and postconditions)</a:t>
            </a:r>
          </a:p>
          <a:p>
            <a:r>
              <a:rPr lang="en-US" dirty="0"/>
              <a:t>Usage rules (methodology)</a:t>
            </a:r>
          </a:p>
          <a:p>
            <a:r>
              <a:rPr lang="en-US" dirty="0"/>
              <a:t>Checking:</a:t>
            </a:r>
          </a:p>
          <a:p>
            <a:pPr lvl="1"/>
            <a:r>
              <a:rPr lang="en-US" dirty="0"/>
              <a:t>Static type checking</a:t>
            </a:r>
          </a:p>
          <a:p>
            <a:pPr lvl="1"/>
            <a:r>
              <a:rPr lang="en-US" dirty="0"/>
              <a:t>Run-time checking</a:t>
            </a:r>
          </a:p>
          <a:p>
            <a:pPr lvl="1"/>
            <a:r>
              <a:rPr lang="en-US" dirty="0"/>
              <a:t>Static verification (optional)</a:t>
            </a:r>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srcRect/>
          <a:stretch>
            <a:fillRect/>
          </a:stretch>
        </p:blipFill>
        <p:spPr bwMode="auto">
          <a:xfrm>
            <a:off x="1714248" y="1798859"/>
            <a:ext cx="4710201" cy="3864946"/>
          </a:xfrm>
          <a:prstGeom prst="rect">
            <a:avLst/>
          </a:prstGeom>
          <a:noFill/>
          <a:ln w="9525">
            <a:noFill/>
            <a:miter lim="800000"/>
            <a:headEnd/>
            <a:tailEnd/>
          </a:ln>
          <a:effectLst>
            <a:reflection blurRad="6350" stA="50000" endA="275" endPos="40000" dist="101600" dir="5400000" sy="-100000" algn="bl" rotWithShape="0"/>
          </a:effectLst>
          <a:scene3d>
            <a:camera prst="perspectiveContrastingRightFacing"/>
            <a:lightRig rig="threePt" dir="t"/>
          </a:scene3d>
          <a:sp3d z="25400"/>
        </p:spPr>
      </p:pic>
      <p:sp>
        <p:nvSpPr>
          <p:cNvPr id="2" name="Title 1"/>
          <p:cNvSpPr>
            <a:spLocks noGrp="1"/>
          </p:cNvSpPr>
          <p:nvPr>
            <p:ph type="title"/>
          </p:nvPr>
        </p:nvSpPr>
        <p:spPr/>
        <p:txBody>
          <a:bodyPr/>
          <a:lstStyle/>
          <a:p>
            <a:r>
              <a:rPr/>
              <a:t>Spec# demo</a:t>
            </a:r>
            <a:endParaRPr lang="en-US" dirty="0"/>
          </a:p>
        </p:txBody>
      </p:sp>
      <p:sp>
        <p:nvSpPr>
          <p:cNvPr id="9" name="Text Placeholder 8"/>
          <p:cNvSpPr>
            <a:spLocks noGrp="1"/>
          </p:cNvSpPr>
          <p:nvPr>
            <p:ph type="body" sz="quarter" idx="10"/>
          </p:nvPr>
        </p:nvSpPr>
        <p:spPr/>
        <p:txBody>
          <a:bodyPr/>
          <a:lstStyle/>
          <a:p>
            <a:endParaRPr lang="en-US"/>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6" name="AutoShape 8"/>
          <p:cNvSpPr>
            <a:spLocks noChangeArrowheads="1"/>
          </p:cNvSpPr>
          <p:nvPr/>
        </p:nvSpPr>
        <p:spPr bwMode="auto">
          <a:xfrm rot="3390031">
            <a:off x="489773" y="2952362"/>
            <a:ext cx="5916921" cy="1752600"/>
          </a:xfrm>
          <a:prstGeom prst="rightArrow">
            <a:avLst>
              <a:gd name="adj1" fmla="val 50000"/>
              <a:gd name="adj2" fmla="val 91304"/>
            </a:avLst>
          </a:prstGeom>
          <a:gradFill>
            <a:gsLst>
              <a:gs pos="0">
                <a:schemeClr val="accent4">
                  <a:tint val="73000"/>
                  <a:satMod val="150000"/>
                  <a:alpha val="6000"/>
                </a:schemeClr>
              </a:gs>
              <a:gs pos="25000">
                <a:schemeClr val="accent4">
                  <a:tint val="96000"/>
                  <a:shade val="80000"/>
                  <a:satMod val="105000"/>
                </a:schemeClr>
              </a:gs>
              <a:gs pos="38000">
                <a:schemeClr val="accent4">
                  <a:tint val="96000"/>
                  <a:shade val="59000"/>
                  <a:satMod val="120000"/>
                </a:schemeClr>
              </a:gs>
              <a:gs pos="55000">
                <a:schemeClr val="accent4">
                  <a:shade val="57000"/>
                  <a:satMod val="120000"/>
                </a:schemeClr>
              </a:gs>
              <a:gs pos="80000">
                <a:schemeClr val="accent4">
                  <a:shade val="56000"/>
                  <a:satMod val="145000"/>
                </a:schemeClr>
              </a:gs>
              <a:gs pos="88000">
                <a:schemeClr val="accent4">
                  <a:shade val="63000"/>
                  <a:satMod val="160000"/>
                </a:schemeClr>
              </a:gs>
              <a:gs pos="100000">
                <a:schemeClr val="accent4">
                  <a:tint val="99555"/>
                  <a:satMod val="155000"/>
                </a:schemeClr>
              </a:gs>
            </a:gsLst>
          </a:gradFill>
          <a:ln>
            <a:headEnd/>
            <a:tailEnd/>
          </a:ln>
          <a:scene3d>
            <a:camera prst="orthographicFront">
              <a:rot lat="0" lon="0" rev="0"/>
            </a:camera>
            <a:lightRig rig="harsh" dir="t"/>
          </a:scene3d>
          <a:sp3d contourW="10000" prstMaterial="metal">
            <a:bevelT w="20000" h="9000" prst="softRound"/>
            <a:contourClr>
              <a:schemeClr val="accent4">
                <a:shade val="30000"/>
                <a:satMod val="200000"/>
              </a:schemeClr>
            </a:contourClr>
          </a:sp3d>
        </p:spPr>
        <p:style>
          <a:lnRef idx="0">
            <a:schemeClr val="accent4"/>
          </a:lnRef>
          <a:fillRef idx="3">
            <a:schemeClr val="accent4"/>
          </a:fillRef>
          <a:effectRef idx="3">
            <a:schemeClr val="accent4"/>
          </a:effectRef>
          <a:fontRef idx="minor">
            <a:schemeClr val="lt1"/>
          </a:fontRef>
        </p:style>
        <p:txBody>
          <a:bodyPr wrap="none" lIns="91436" tIns="45718" rIns="91436" bIns="45718" anchor="ctr"/>
          <a:lstStyle/>
          <a:p>
            <a:endParaRPr lang="en-US"/>
          </a:p>
        </p:txBody>
      </p:sp>
      <p:sp>
        <p:nvSpPr>
          <p:cNvPr id="43022" name="AutoShape 14"/>
          <p:cNvSpPr>
            <a:spLocks noChangeArrowheads="1"/>
          </p:cNvSpPr>
          <p:nvPr/>
        </p:nvSpPr>
        <p:spPr bwMode="auto">
          <a:xfrm rot="4981690">
            <a:off x="4576523" y="1707983"/>
            <a:ext cx="1128712" cy="3886200"/>
          </a:xfrm>
          <a:custGeom>
            <a:avLst/>
            <a:gdLst>
              <a:gd name="G0" fmla="+- 439187 0 0"/>
              <a:gd name="G1" fmla="+- 5126691 0 0"/>
              <a:gd name="G2" fmla="+- 439187 0 5126691"/>
              <a:gd name="G3" fmla="+- 10800 0 0"/>
              <a:gd name="G4" fmla="+- 0 0 439187"/>
              <a:gd name="T0" fmla="*/ 360 256 1"/>
              <a:gd name="T1" fmla="*/ 0 256 1"/>
              <a:gd name="G5" fmla="+- G2 T0 T1"/>
              <a:gd name="G6" fmla="?: G2 G2 G5"/>
              <a:gd name="G7" fmla="+- 0 0 G6"/>
              <a:gd name="G8" fmla="+- 5604 0 0"/>
              <a:gd name="G9" fmla="+- 0 0 5126691"/>
              <a:gd name="G10" fmla="+- 5604 0 2700"/>
              <a:gd name="G11" fmla="cos G10 439187"/>
              <a:gd name="G12" fmla="sin G10 439187"/>
              <a:gd name="G13" fmla="cos 13500 439187"/>
              <a:gd name="G14" fmla="sin 13500 439187"/>
              <a:gd name="G15" fmla="+- G11 10800 0"/>
              <a:gd name="G16" fmla="+- G12 10800 0"/>
              <a:gd name="G17" fmla="+- G13 10800 0"/>
              <a:gd name="G18" fmla="+- G14 10800 0"/>
              <a:gd name="G19" fmla="*/ 5604 1 2"/>
              <a:gd name="G20" fmla="+- G19 5400 0"/>
              <a:gd name="G21" fmla="cos G20 439187"/>
              <a:gd name="G22" fmla="sin G20 439187"/>
              <a:gd name="G23" fmla="+- G21 10800 0"/>
              <a:gd name="G24" fmla="+- G12 G23 G22"/>
              <a:gd name="G25" fmla="+- G22 G23 G11"/>
              <a:gd name="G26" fmla="cos 10800 439187"/>
              <a:gd name="G27" fmla="sin 10800 439187"/>
              <a:gd name="G28" fmla="cos 5604 439187"/>
              <a:gd name="G29" fmla="sin 5604 439187"/>
              <a:gd name="G30" fmla="+- G26 10800 0"/>
              <a:gd name="G31" fmla="+- G27 10800 0"/>
              <a:gd name="G32" fmla="+- G28 10800 0"/>
              <a:gd name="G33" fmla="+- G29 10800 0"/>
              <a:gd name="G34" fmla="+- G19 5400 0"/>
              <a:gd name="G35" fmla="cos G34 5126691"/>
              <a:gd name="G36" fmla="sin G34 5126691"/>
              <a:gd name="G37" fmla="+/ 5126691 439187 2"/>
              <a:gd name="T2" fmla="*/ 180 256 1"/>
              <a:gd name="T3" fmla="*/ 0 256 1"/>
              <a:gd name="G38" fmla="+- G37 T2 T3"/>
              <a:gd name="G39" fmla="?: G2 G37 G38"/>
              <a:gd name="G40" fmla="cos 10800 G39"/>
              <a:gd name="G41" fmla="sin 10800 G39"/>
              <a:gd name="G42" fmla="cos 5604 G39"/>
              <a:gd name="G43" fmla="sin 5604 G39"/>
              <a:gd name="G44" fmla="+- G40 10800 0"/>
              <a:gd name="G45" fmla="+- G41 10800 0"/>
              <a:gd name="G46" fmla="+- G42 10800 0"/>
              <a:gd name="G47" fmla="+- G43 10800 0"/>
              <a:gd name="G48" fmla="+- G35 10800 0"/>
              <a:gd name="G49" fmla="+- G36 10800 0"/>
              <a:gd name="T4" fmla="*/ 2832 w 21600"/>
              <a:gd name="T5" fmla="*/ 3508 h 21600"/>
              <a:gd name="T6" fmla="*/ 12473 w 21600"/>
              <a:gd name="T7" fmla="*/ 18829 h 21600"/>
              <a:gd name="T8" fmla="*/ 6665 w 21600"/>
              <a:gd name="T9" fmla="*/ 7016 h 21600"/>
              <a:gd name="T10" fmla="*/ 24207 w 21600"/>
              <a:gd name="T11" fmla="*/ 12375 h 21600"/>
              <a:gd name="T12" fmla="*/ 18326 w 21600"/>
              <a:gd name="T13" fmla="*/ 17018 h 21600"/>
              <a:gd name="T14" fmla="*/ 13684 w 21600"/>
              <a:gd name="T15" fmla="*/ 11138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6365" y="11453"/>
                </a:moveTo>
                <a:cubicBezTo>
                  <a:pt x="16391" y="11236"/>
                  <a:pt x="16404" y="11018"/>
                  <a:pt x="16404" y="10800"/>
                </a:cubicBezTo>
                <a:cubicBezTo>
                  <a:pt x="16404" y="7704"/>
                  <a:pt x="13895" y="5196"/>
                  <a:pt x="10800" y="5196"/>
                </a:cubicBezTo>
                <a:cubicBezTo>
                  <a:pt x="7704" y="5196"/>
                  <a:pt x="5196" y="7704"/>
                  <a:pt x="5196" y="10800"/>
                </a:cubicBezTo>
                <a:cubicBezTo>
                  <a:pt x="5196" y="13895"/>
                  <a:pt x="7704" y="16404"/>
                  <a:pt x="10800" y="16404"/>
                </a:cubicBezTo>
                <a:cubicBezTo>
                  <a:pt x="11184" y="16404"/>
                  <a:pt x="11567" y="16364"/>
                  <a:pt x="11943" y="16286"/>
                </a:cubicBezTo>
                <a:lnTo>
                  <a:pt x="13003" y="21372"/>
                </a:lnTo>
                <a:cubicBezTo>
                  <a:pt x="12278" y="21523"/>
                  <a:pt x="11540" y="21599"/>
                  <a:pt x="10800" y="21600"/>
                </a:cubicBezTo>
                <a:cubicBezTo>
                  <a:pt x="4835" y="21600"/>
                  <a:pt x="0" y="16764"/>
                  <a:pt x="0" y="10800"/>
                </a:cubicBezTo>
                <a:cubicBezTo>
                  <a:pt x="0" y="4835"/>
                  <a:pt x="4835" y="0"/>
                  <a:pt x="10800" y="0"/>
                </a:cubicBezTo>
                <a:cubicBezTo>
                  <a:pt x="16764" y="0"/>
                  <a:pt x="21600" y="4835"/>
                  <a:pt x="21600" y="10800"/>
                </a:cubicBezTo>
                <a:cubicBezTo>
                  <a:pt x="21600" y="11221"/>
                  <a:pt x="21575" y="11642"/>
                  <a:pt x="21526" y="12060"/>
                </a:cubicBezTo>
                <a:lnTo>
                  <a:pt x="24207" y="12375"/>
                </a:lnTo>
                <a:lnTo>
                  <a:pt x="18326" y="17018"/>
                </a:lnTo>
                <a:lnTo>
                  <a:pt x="13684" y="11138"/>
                </a:lnTo>
                <a:lnTo>
                  <a:pt x="16365" y="11453"/>
                </a:lnTo>
                <a:close/>
              </a:path>
            </a:pathLst>
          </a:custGeom>
          <a:gradFill>
            <a:gsLst>
              <a:gs pos="0">
                <a:schemeClr val="accent4">
                  <a:tint val="73000"/>
                  <a:satMod val="150000"/>
                  <a:alpha val="24000"/>
                </a:schemeClr>
              </a:gs>
              <a:gs pos="25000">
                <a:schemeClr val="accent4">
                  <a:tint val="96000"/>
                  <a:shade val="80000"/>
                  <a:satMod val="105000"/>
                </a:schemeClr>
              </a:gs>
              <a:gs pos="38000">
                <a:schemeClr val="accent4">
                  <a:tint val="96000"/>
                  <a:shade val="59000"/>
                  <a:satMod val="120000"/>
                </a:schemeClr>
              </a:gs>
              <a:gs pos="55000">
                <a:schemeClr val="accent4">
                  <a:shade val="57000"/>
                  <a:satMod val="120000"/>
                </a:schemeClr>
              </a:gs>
              <a:gs pos="80000">
                <a:schemeClr val="accent4">
                  <a:shade val="56000"/>
                  <a:satMod val="145000"/>
                </a:schemeClr>
              </a:gs>
              <a:gs pos="88000">
                <a:schemeClr val="accent4">
                  <a:shade val="63000"/>
                  <a:satMod val="160000"/>
                </a:schemeClr>
              </a:gs>
              <a:gs pos="100000">
                <a:schemeClr val="accent4">
                  <a:tint val="99555"/>
                  <a:satMod val="155000"/>
                </a:schemeClr>
              </a:gs>
            </a:gsLst>
          </a:gradFill>
          <a:ln>
            <a:headEnd/>
            <a:tailEnd/>
          </a:ln>
        </p:spPr>
        <p:style>
          <a:lnRef idx="0">
            <a:schemeClr val="accent4"/>
          </a:lnRef>
          <a:fillRef idx="3">
            <a:schemeClr val="accent4"/>
          </a:fillRef>
          <a:effectRef idx="3">
            <a:schemeClr val="accent4"/>
          </a:effectRef>
          <a:fontRef idx="minor">
            <a:schemeClr val="lt1"/>
          </a:fontRef>
        </p:style>
        <p:txBody>
          <a:bodyPr wrap="none" lIns="91436" tIns="45718" rIns="91436" bIns="45718" anchor="ctr"/>
          <a:lstStyle/>
          <a:p>
            <a:endParaRPr lang="en-US"/>
          </a:p>
        </p:txBody>
      </p:sp>
      <p:sp>
        <p:nvSpPr>
          <p:cNvPr id="17" name="TextBox 16"/>
          <p:cNvSpPr txBox="1"/>
          <p:nvPr/>
        </p:nvSpPr>
        <p:spPr>
          <a:xfrm>
            <a:off x="1261290" y="2263457"/>
            <a:ext cx="2785241" cy="446272"/>
          </a:xfrm>
          <a:prstGeom prst="rect">
            <a:avLst/>
          </a:prstGeom>
          <a:noFill/>
        </p:spPr>
        <p:txBody>
          <a:bodyPr wrap="square" lIns="76197" tIns="38098" rIns="76197" bIns="38098" rtlCol="0">
            <a:spAutoFit/>
          </a:bodyPr>
          <a:lstStyle/>
          <a:p>
            <a:r>
              <a:rPr lang="en-US" sz="2400" dirty="0">
                <a:solidFill>
                  <a:schemeClr val="bg1"/>
                </a:solidFill>
                <a:latin typeface="Segoe" pitchFamily="34" charset="0"/>
              </a:rPr>
              <a:t>MSIL (“</a:t>
            </a:r>
            <a:r>
              <a:rPr lang="en-US" sz="2400" dirty="0" err="1">
                <a:solidFill>
                  <a:schemeClr val="bg1"/>
                </a:solidFill>
                <a:latin typeface="Segoe" pitchFamily="34" charset="0"/>
              </a:rPr>
              <a:t>bytecode</a:t>
            </a:r>
            <a:r>
              <a:rPr lang="en-US" sz="2400" dirty="0">
                <a:solidFill>
                  <a:schemeClr val="bg1"/>
                </a:solidFill>
                <a:latin typeface="Segoe" pitchFamily="34" charset="0"/>
              </a:rPr>
              <a:t>”)</a:t>
            </a:r>
          </a:p>
        </p:txBody>
      </p:sp>
      <p:sp>
        <p:nvSpPr>
          <p:cNvPr id="18" name="Rounded Rectangle 17"/>
          <p:cNvSpPr/>
          <p:nvPr/>
        </p:nvSpPr>
        <p:spPr bwMode="auto">
          <a:xfrm>
            <a:off x="4042124" y="5518827"/>
            <a:ext cx="2201333" cy="491003"/>
          </a:xfrm>
          <a:prstGeom prst="roundRect">
            <a:avLst>
              <a:gd name="adj" fmla="val 9033"/>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400" dirty="0">
                <a:solidFill>
                  <a:schemeClr val="tx1"/>
                </a:solidFill>
                <a:latin typeface="Segoe" pitchFamily="34" charset="0"/>
              </a:rPr>
              <a:t>SMT solver</a:t>
            </a:r>
          </a:p>
        </p:txBody>
      </p:sp>
      <p:sp>
        <p:nvSpPr>
          <p:cNvPr id="19" name="Rounded Rectangle 18"/>
          <p:cNvSpPr/>
          <p:nvPr/>
        </p:nvSpPr>
        <p:spPr bwMode="auto">
          <a:xfrm>
            <a:off x="2947299" y="4450252"/>
            <a:ext cx="2201333" cy="491003"/>
          </a:xfrm>
          <a:prstGeom prst="roundRect">
            <a:avLst>
              <a:gd name="adj" fmla="val 9033"/>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400" dirty="0">
                <a:solidFill>
                  <a:schemeClr val="tx1"/>
                </a:solidFill>
                <a:latin typeface="Segoe" pitchFamily="34" charset="0"/>
              </a:rPr>
              <a:t>V.C. generator</a:t>
            </a:r>
          </a:p>
        </p:txBody>
      </p:sp>
      <p:sp>
        <p:nvSpPr>
          <p:cNvPr id="20" name="Rounded Rectangle 19"/>
          <p:cNvSpPr/>
          <p:nvPr/>
        </p:nvSpPr>
        <p:spPr bwMode="auto">
          <a:xfrm>
            <a:off x="5439110" y="3504279"/>
            <a:ext cx="2614448" cy="491003"/>
          </a:xfrm>
          <a:prstGeom prst="roundRect">
            <a:avLst>
              <a:gd name="adj" fmla="val 9033"/>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400" dirty="0">
                <a:solidFill>
                  <a:schemeClr val="tx1"/>
                </a:solidFill>
                <a:latin typeface="Segoe" pitchFamily="34" charset="0"/>
              </a:rPr>
              <a:t>Inference engine</a:t>
            </a:r>
          </a:p>
        </p:txBody>
      </p:sp>
      <p:sp>
        <p:nvSpPr>
          <p:cNvPr id="21" name="Rounded Rectangle 20"/>
          <p:cNvSpPr/>
          <p:nvPr/>
        </p:nvSpPr>
        <p:spPr bwMode="auto">
          <a:xfrm>
            <a:off x="1852456" y="2815192"/>
            <a:ext cx="2201333" cy="491003"/>
          </a:xfrm>
          <a:prstGeom prst="roundRect">
            <a:avLst>
              <a:gd name="adj" fmla="val 9033"/>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400" dirty="0">
                <a:solidFill>
                  <a:schemeClr val="tx1"/>
                </a:solidFill>
                <a:latin typeface="Segoe" pitchFamily="34" charset="0"/>
              </a:rPr>
              <a:t>Translator</a:t>
            </a:r>
          </a:p>
        </p:txBody>
      </p:sp>
      <p:sp>
        <p:nvSpPr>
          <p:cNvPr id="43013" name="Text Box 5"/>
          <p:cNvSpPr txBox="1">
            <a:spLocks noChangeArrowheads="1"/>
          </p:cNvSpPr>
          <p:nvPr/>
        </p:nvSpPr>
        <p:spPr bwMode="auto">
          <a:xfrm>
            <a:off x="3234567" y="5001425"/>
            <a:ext cx="3200400" cy="461661"/>
          </a:xfrm>
          <a:prstGeom prst="rect">
            <a:avLst/>
          </a:prstGeom>
          <a:noFill/>
          <a:ln w="9525">
            <a:noFill/>
            <a:miter lim="800000"/>
            <a:headEnd/>
            <a:tailEnd/>
          </a:ln>
          <a:effectLst/>
        </p:spPr>
        <p:txBody>
          <a:bodyPr lIns="91436" tIns="45718" rIns="91436" bIns="45718">
            <a:spAutoFit/>
          </a:bodyPr>
          <a:lstStyle/>
          <a:p>
            <a:pPr>
              <a:spcBef>
                <a:spcPct val="50000"/>
              </a:spcBef>
            </a:pPr>
            <a:r>
              <a:rPr lang="en-US" sz="2400" dirty="0">
                <a:solidFill>
                  <a:schemeClr val="bg1"/>
                </a:solidFill>
                <a:latin typeface="+mn-lt"/>
              </a:rPr>
              <a:t>verification condition</a:t>
            </a:r>
          </a:p>
        </p:txBody>
      </p:sp>
      <p:sp>
        <p:nvSpPr>
          <p:cNvPr id="43015" name="Text Box 7"/>
          <p:cNvSpPr txBox="1">
            <a:spLocks noChangeArrowheads="1"/>
          </p:cNvSpPr>
          <p:nvPr/>
        </p:nvSpPr>
        <p:spPr bwMode="auto">
          <a:xfrm>
            <a:off x="5029223" y="6125506"/>
            <a:ext cx="3657600" cy="461661"/>
          </a:xfrm>
          <a:prstGeom prst="rect">
            <a:avLst/>
          </a:prstGeom>
          <a:noFill/>
          <a:ln w="9525">
            <a:noFill/>
            <a:miter lim="800000"/>
            <a:headEnd/>
            <a:tailEnd/>
          </a:ln>
          <a:effectLst/>
        </p:spPr>
        <p:txBody>
          <a:bodyPr lIns="91436" tIns="45718" rIns="91436" bIns="45718">
            <a:spAutoFit/>
          </a:bodyPr>
          <a:lstStyle/>
          <a:p>
            <a:pPr>
              <a:spcBef>
                <a:spcPct val="50000"/>
              </a:spcBef>
            </a:pPr>
            <a:r>
              <a:rPr lang="en-US" sz="2400" dirty="0">
                <a:solidFill>
                  <a:schemeClr val="bg1"/>
                </a:solidFill>
                <a:latin typeface="+mn-lt"/>
              </a:rPr>
              <a:t>“correct” or list of errors</a:t>
            </a:r>
          </a:p>
        </p:txBody>
      </p:sp>
      <p:sp>
        <p:nvSpPr>
          <p:cNvPr id="22" name="Rounded Rectangle 21"/>
          <p:cNvSpPr/>
          <p:nvPr/>
        </p:nvSpPr>
        <p:spPr bwMode="auto">
          <a:xfrm>
            <a:off x="1156144" y="1701296"/>
            <a:ext cx="2367755" cy="491003"/>
          </a:xfrm>
          <a:prstGeom prst="roundRect">
            <a:avLst>
              <a:gd name="adj" fmla="val 9033"/>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400" dirty="0">
                <a:solidFill>
                  <a:schemeClr val="tx1"/>
                </a:solidFill>
                <a:latin typeface="Segoe" pitchFamily="34" charset="0"/>
              </a:rPr>
              <a:t>Spec# compiler</a:t>
            </a:r>
          </a:p>
        </p:txBody>
      </p:sp>
      <p:sp>
        <p:nvSpPr>
          <p:cNvPr id="43014" name="Text Box 6"/>
          <p:cNvSpPr txBox="1">
            <a:spLocks noChangeArrowheads="1"/>
          </p:cNvSpPr>
          <p:nvPr/>
        </p:nvSpPr>
        <p:spPr bwMode="auto">
          <a:xfrm>
            <a:off x="835139" y="1025964"/>
            <a:ext cx="1474077" cy="461661"/>
          </a:xfrm>
          <a:prstGeom prst="rect">
            <a:avLst/>
          </a:prstGeom>
          <a:noFill/>
          <a:ln w="9525">
            <a:noFill/>
            <a:miter lim="800000"/>
            <a:headEnd/>
            <a:tailEnd/>
          </a:ln>
          <a:effectLst/>
        </p:spPr>
        <p:txBody>
          <a:bodyPr wrap="square" lIns="91436" tIns="45718" rIns="91436" bIns="45718">
            <a:spAutoFit/>
          </a:bodyPr>
          <a:lstStyle/>
          <a:p>
            <a:pPr>
              <a:spcBef>
                <a:spcPct val="50000"/>
              </a:spcBef>
            </a:pPr>
            <a:r>
              <a:rPr lang="en-US" sz="2400" dirty="0">
                <a:solidFill>
                  <a:schemeClr val="bg1"/>
                </a:solidFill>
                <a:latin typeface="+mn-lt"/>
              </a:rPr>
              <a:t>Spec#</a:t>
            </a:r>
          </a:p>
        </p:txBody>
      </p:sp>
      <p:sp>
        <p:nvSpPr>
          <p:cNvPr id="23" name="Heart 22"/>
          <p:cNvSpPr/>
          <p:nvPr/>
        </p:nvSpPr>
        <p:spPr bwMode="auto">
          <a:xfrm>
            <a:off x="2233446" y="3443033"/>
            <a:ext cx="2299138" cy="906529"/>
          </a:xfrm>
          <a:prstGeom prst="heart">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400" dirty="0">
                <a:solidFill>
                  <a:schemeClr val="tx1"/>
                </a:solidFill>
                <a:latin typeface="Segoe" pitchFamily="34" charset="0"/>
              </a:rPr>
              <a:t>Boogie</a:t>
            </a:r>
          </a:p>
        </p:txBody>
      </p:sp>
      <p:sp>
        <p:nvSpPr>
          <p:cNvPr id="43010" name="Rectangle 2"/>
          <p:cNvSpPr>
            <a:spLocks noGrp="1" noChangeArrowheads="1"/>
          </p:cNvSpPr>
          <p:nvPr>
            <p:ph type="title"/>
          </p:nvPr>
        </p:nvSpPr>
        <p:spPr/>
        <p:txBody>
          <a:bodyPr/>
          <a:lstStyle/>
          <a:p>
            <a:r>
              <a:rPr lang="en-US" dirty="0"/>
              <a:t>Spec# verifier architecture</a:t>
            </a:r>
          </a:p>
        </p:txBody>
      </p:sp>
    </p:spTree>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3" name="Shape 32"/>
          <p:cNvCxnSpPr>
            <a:endCxn id="31" idx="0"/>
          </p:cNvCxnSpPr>
          <p:nvPr/>
        </p:nvCxnSpPr>
        <p:spPr>
          <a:xfrm rot="10800000" flipV="1">
            <a:off x="2199871" y="4230806"/>
            <a:ext cx="1539617" cy="233340"/>
          </a:xfrm>
          <a:prstGeom prst="curvedConnector3">
            <a:avLst>
              <a:gd name="adj1" fmla="val 50000"/>
            </a:avLst>
          </a:prstGeom>
          <a:ln w="28575">
            <a:solidFill>
              <a:schemeClr val="accent3"/>
            </a:solidFill>
            <a:tailEnd type="arrow"/>
          </a:ln>
        </p:spPr>
        <p:style>
          <a:lnRef idx="1">
            <a:schemeClr val="dk1"/>
          </a:lnRef>
          <a:fillRef idx="0">
            <a:schemeClr val="dk1"/>
          </a:fillRef>
          <a:effectRef idx="0">
            <a:schemeClr val="dk1"/>
          </a:effectRef>
          <a:fontRef idx="minor">
            <a:schemeClr val="tx1"/>
          </a:fontRef>
        </p:style>
      </p:cxnSp>
      <p:sp>
        <p:nvSpPr>
          <p:cNvPr id="4" name="Title 3"/>
          <p:cNvSpPr>
            <a:spLocks noGrp="1"/>
          </p:cNvSpPr>
          <p:nvPr>
            <p:ph type="title"/>
          </p:nvPr>
        </p:nvSpPr>
        <p:spPr>
          <a:xfrm>
            <a:off x="381000" y="230187"/>
            <a:ext cx="8382000" cy="747897"/>
          </a:xfrm>
        </p:spPr>
        <p:txBody>
          <a:bodyPr/>
          <a:lstStyle/>
          <a:p>
            <a:r>
              <a:rPr lang="en-US" dirty="0"/>
              <a:t>Boogie – a verification tool bus</a:t>
            </a:r>
          </a:p>
        </p:txBody>
      </p:sp>
      <p:sp>
        <p:nvSpPr>
          <p:cNvPr id="7" name="Snip Single Corner Rectangle 6"/>
          <p:cNvSpPr/>
          <p:nvPr/>
        </p:nvSpPr>
        <p:spPr bwMode="auto">
          <a:xfrm>
            <a:off x="126456" y="1408897"/>
            <a:ext cx="1692613" cy="982494"/>
          </a:xfrm>
          <a:prstGeom prst="snip1Rect">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a:solidFill>
                  <a:schemeClr val="tx1"/>
                </a:solidFill>
                <a:effectLst>
                  <a:outerShdw blurRad="38100" dist="38100" dir="2700000" algn="tl">
                    <a:srgbClr val="000000">
                      <a:alpha val="43137"/>
                    </a:srgbClr>
                  </a:outerShdw>
                </a:effectLst>
                <a:latin typeface="Segoe" pitchFamily="34" charset="0"/>
              </a:rPr>
              <a:t>Spec#</a:t>
            </a:r>
          </a:p>
        </p:txBody>
      </p:sp>
      <p:sp>
        <p:nvSpPr>
          <p:cNvPr id="8" name="Snip Single Corner Rectangle 7"/>
          <p:cNvSpPr/>
          <p:nvPr/>
        </p:nvSpPr>
        <p:spPr bwMode="auto">
          <a:xfrm>
            <a:off x="1928505" y="1408897"/>
            <a:ext cx="1692613" cy="982494"/>
          </a:xfrm>
          <a:prstGeom prst="snip1Rect">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a:solidFill>
                  <a:schemeClr val="tx1"/>
                </a:solidFill>
                <a:effectLst>
                  <a:outerShdw blurRad="38100" dist="38100" dir="2700000" algn="tl">
                    <a:srgbClr val="000000">
                      <a:alpha val="43137"/>
                    </a:srgbClr>
                  </a:outerShdw>
                </a:effectLst>
                <a:latin typeface="Segoe" pitchFamily="34" charset="0"/>
              </a:rPr>
              <a:t>C with HAVOC specifications</a:t>
            </a:r>
          </a:p>
        </p:txBody>
      </p:sp>
      <p:sp>
        <p:nvSpPr>
          <p:cNvPr id="10" name="Snip Single Corner Rectangle 9"/>
          <p:cNvSpPr/>
          <p:nvPr/>
        </p:nvSpPr>
        <p:spPr bwMode="auto">
          <a:xfrm>
            <a:off x="5532603" y="1408897"/>
            <a:ext cx="1692613" cy="982494"/>
          </a:xfrm>
          <a:prstGeom prst="snip1Rect">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a:solidFill>
                  <a:schemeClr val="tx1"/>
                </a:solidFill>
                <a:effectLst>
                  <a:outerShdw blurRad="38100" dist="38100" dir="2700000" algn="tl">
                    <a:srgbClr val="000000">
                      <a:alpha val="43137"/>
                    </a:srgbClr>
                  </a:outerShdw>
                </a:effectLst>
                <a:latin typeface="Segoe" pitchFamily="34" charset="0"/>
              </a:rPr>
              <a:t>Dafny</a:t>
            </a:r>
          </a:p>
        </p:txBody>
      </p:sp>
      <p:sp>
        <p:nvSpPr>
          <p:cNvPr id="12" name="Snip Single Corner Rectangle 11"/>
          <p:cNvSpPr/>
          <p:nvPr/>
        </p:nvSpPr>
        <p:spPr bwMode="auto">
          <a:xfrm>
            <a:off x="3730554" y="1408897"/>
            <a:ext cx="1692613" cy="982494"/>
          </a:xfrm>
          <a:prstGeom prst="snip1Rect">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a:solidFill>
                  <a:schemeClr val="tx1"/>
                </a:solidFill>
                <a:effectLst>
                  <a:outerShdw blurRad="38100" dist="38100" dir="2700000" algn="tl">
                    <a:srgbClr val="000000">
                      <a:alpha val="43137"/>
                    </a:srgbClr>
                  </a:outerShdw>
                </a:effectLst>
                <a:latin typeface="Segoe" pitchFamily="34" charset="0"/>
              </a:rPr>
              <a:t>C with </a:t>
            </a:r>
            <a:r>
              <a:rPr kumimoji="0" lang="en-US" b="0" i="0" u="none" strike="noStrike" cap="none" normalizeH="0" baseline="0" dirty="0" err="1">
                <a:solidFill>
                  <a:schemeClr val="tx1"/>
                </a:solidFill>
                <a:effectLst>
                  <a:outerShdw blurRad="38100" dist="38100" dir="2700000" algn="tl">
                    <a:srgbClr val="000000">
                      <a:alpha val="43137"/>
                    </a:srgbClr>
                  </a:outerShdw>
                </a:effectLst>
                <a:latin typeface="Segoe" pitchFamily="34" charset="0"/>
              </a:rPr>
              <a:t>vcc</a:t>
            </a:r>
            <a:r>
              <a:rPr kumimoji="0" lang="en-US" b="0" i="0" u="none" strike="noStrike" cap="none" normalizeH="0" baseline="0" dirty="0">
                <a:solidFill>
                  <a:schemeClr val="tx1"/>
                </a:solidFill>
                <a:effectLst>
                  <a:outerShdw blurRad="38100" dist="38100" dir="2700000" algn="tl">
                    <a:srgbClr val="000000">
                      <a:alpha val="43137"/>
                    </a:srgbClr>
                  </a:outerShdw>
                </a:effectLst>
                <a:latin typeface="Segoe" pitchFamily="34" charset="0"/>
              </a:rPr>
              <a:t> specifications</a:t>
            </a:r>
          </a:p>
        </p:txBody>
      </p:sp>
      <p:sp>
        <p:nvSpPr>
          <p:cNvPr id="13" name="Snip Single Corner Rectangle 12"/>
          <p:cNvSpPr/>
          <p:nvPr/>
        </p:nvSpPr>
        <p:spPr bwMode="auto">
          <a:xfrm>
            <a:off x="7334651" y="1408897"/>
            <a:ext cx="1692613" cy="982494"/>
          </a:xfrm>
          <a:prstGeom prst="snip1Rect">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a:solidFill>
                  <a:schemeClr val="tx1"/>
                </a:solidFill>
                <a:effectLst>
                  <a:outerShdw blurRad="38100" dist="38100" dir="2700000" algn="tl">
                    <a:srgbClr val="000000">
                      <a:alpha val="43137"/>
                    </a:srgbClr>
                  </a:outerShdw>
                </a:effectLst>
                <a:latin typeface="Segoe" pitchFamily="34" charset="0"/>
              </a:rPr>
              <a:t>Chalice</a:t>
            </a:r>
          </a:p>
        </p:txBody>
      </p:sp>
      <p:sp>
        <p:nvSpPr>
          <p:cNvPr id="14" name="Round Diagonal Corner Rectangle 13"/>
          <p:cNvSpPr/>
          <p:nvPr/>
        </p:nvSpPr>
        <p:spPr bwMode="auto">
          <a:xfrm>
            <a:off x="3668948" y="5278876"/>
            <a:ext cx="1656944" cy="856034"/>
          </a:xfrm>
          <a:prstGeom prst="round2Diag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a:solidFill>
                  <a:schemeClr val="tx1"/>
                </a:solidFill>
                <a:effectLst>
                  <a:outerShdw blurRad="38100" dist="38100" dir="2700000" algn="tl">
                    <a:srgbClr val="000000">
                      <a:alpha val="43137"/>
                    </a:srgbClr>
                  </a:outerShdw>
                </a:effectLst>
                <a:latin typeface="Segoe" pitchFamily="34" charset="0"/>
              </a:rPr>
              <a:t>Z3</a:t>
            </a:r>
          </a:p>
        </p:txBody>
      </p:sp>
      <p:sp>
        <p:nvSpPr>
          <p:cNvPr id="15" name="Round Diagonal Corner Rectangle 14"/>
          <p:cNvSpPr/>
          <p:nvPr/>
        </p:nvSpPr>
        <p:spPr bwMode="auto">
          <a:xfrm>
            <a:off x="1397540" y="5278876"/>
            <a:ext cx="1656944" cy="856034"/>
          </a:xfrm>
          <a:prstGeom prst="round2Diag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a:solidFill>
                  <a:schemeClr val="tx1"/>
                </a:solidFill>
                <a:effectLst>
                  <a:outerShdw blurRad="38100" dist="38100" dir="2700000" algn="tl">
                    <a:srgbClr val="000000">
                      <a:alpha val="43137"/>
                    </a:srgbClr>
                  </a:outerShdw>
                </a:effectLst>
                <a:latin typeface="Segoe" pitchFamily="34" charset="0"/>
              </a:rPr>
              <a:t>Simplify</a:t>
            </a:r>
          </a:p>
        </p:txBody>
      </p:sp>
      <p:sp>
        <p:nvSpPr>
          <p:cNvPr id="16" name="Round Diagonal Corner Rectangle 15"/>
          <p:cNvSpPr/>
          <p:nvPr/>
        </p:nvSpPr>
        <p:spPr bwMode="auto">
          <a:xfrm>
            <a:off x="5940357" y="5278876"/>
            <a:ext cx="1656944" cy="856034"/>
          </a:xfrm>
          <a:prstGeom prst="round2Diag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a:solidFill>
                  <a:schemeClr val="tx1"/>
                </a:solidFill>
                <a:effectLst>
                  <a:outerShdw blurRad="38100" dist="38100" dir="2700000" algn="tl">
                    <a:srgbClr val="000000">
                      <a:alpha val="43137"/>
                    </a:srgbClr>
                  </a:outerShdw>
                </a:effectLst>
                <a:latin typeface="Segoe" pitchFamily="34" charset="0"/>
              </a:rPr>
              <a:t>SMT Lib</a:t>
            </a:r>
          </a:p>
        </p:txBody>
      </p:sp>
      <p:cxnSp>
        <p:nvCxnSpPr>
          <p:cNvPr id="18" name="Shape 17"/>
          <p:cNvCxnSpPr>
            <a:endCxn id="15" idx="3"/>
          </p:cNvCxnSpPr>
          <p:nvPr/>
        </p:nvCxnSpPr>
        <p:spPr>
          <a:xfrm rot="10800000" flipV="1">
            <a:off x="2226013" y="4503906"/>
            <a:ext cx="1927699" cy="774970"/>
          </a:xfrm>
          <a:prstGeom prst="curvedConnector2">
            <a:avLst/>
          </a:prstGeom>
          <a:ln w="28575">
            <a:solidFill>
              <a:schemeClr val="accent3"/>
            </a:solidFill>
            <a:tailEnd type="arrow"/>
          </a:ln>
        </p:spPr>
        <p:style>
          <a:lnRef idx="1">
            <a:schemeClr val="dk1"/>
          </a:lnRef>
          <a:fillRef idx="0">
            <a:schemeClr val="dk1"/>
          </a:fillRef>
          <a:effectRef idx="0">
            <a:schemeClr val="dk1"/>
          </a:effectRef>
          <a:fontRef idx="minor">
            <a:schemeClr val="tx1"/>
          </a:fontRef>
        </p:style>
      </p:cxnSp>
      <p:cxnSp>
        <p:nvCxnSpPr>
          <p:cNvPr id="20" name="Shape 19"/>
          <p:cNvCxnSpPr>
            <a:endCxn id="16" idx="3"/>
          </p:cNvCxnSpPr>
          <p:nvPr/>
        </p:nvCxnSpPr>
        <p:spPr>
          <a:xfrm>
            <a:off x="4824919" y="4523362"/>
            <a:ext cx="1943910" cy="755514"/>
          </a:xfrm>
          <a:prstGeom prst="curvedConnector2">
            <a:avLst/>
          </a:prstGeom>
          <a:ln w="28575">
            <a:solidFill>
              <a:schemeClr val="accent3"/>
            </a:solidFill>
            <a:tailEnd type="arrow"/>
          </a:ln>
        </p:spPr>
        <p:style>
          <a:lnRef idx="1">
            <a:schemeClr val="dk1"/>
          </a:lnRef>
          <a:fillRef idx="0">
            <a:schemeClr val="dk1"/>
          </a:fillRef>
          <a:effectRef idx="0">
            <a:schemeClr val="dk1"/>
          </a:effectRef>
          <a:fontRef idx="minor">
            <a:schemeClr val="tx1"/>
          </a:fontRef>
        </p:style>
      </p:cxnSp>
      <p:cxnSp>
        <p:nvCxnSpPr>
          <p:cNvPr id="22" name="Curved Connector 21"/>
          <p:cNvCxnSpPr>
            <a:stCxn id="5" idx="1"/>
            <a:endCxn id="14" idx="3"/>
          </p:cNvCxnSpPr>
          <p:nvPr/>
        </p:nvCxnSpPr>
        <p:spPr>
          <a:xfrm rot="16200000" flipH="1">
            <a:off x="4229907" y="5011362"/>
            <a:ext cx="531797" cy="3229"/>
          </a:xfrm>
          <a:prstGeom prst="curvedConnector3">
            <a:avLst>
              <a:gd name="adj1" fmla="val 50000"/>
            </a:avLst>
          </a:prstGeom>
          <a:ln w="28575">
            <a:solidFill>
              <a:schemeClr val="accent3"/>
            </a:solidFill>
            <a:tailEnd type="arrow"/>
          </a:ln>
        </p:spPr>
        <p:style>
          <a:lnRef idx="1">
            <a:schemeClr val="dk1"/>
          </a:lnRef>
          <a:fillRef idx="0">
            <a:schemeClr val="dk1"/>
          </a:fillRef>
          <a:effectRef idx="0">
            <a:schemeClr val="dk1"/>
          </a:effectRef>
          <a:fontRef idx="minor">
            <a:schemeClr val="tx1"/>
          </a:fontRef>
        </p:style>
      </p:cxnSp>
      <p:cxnSp>
        <p:nvCxnSpPr>
          <p:cNvPr id="25" name="Curved Connector 24"/>
          <p:cNvCxnSpPr>
            <a:stCxn id="7" idx="1"/>
          </p:cNvCxnSpPr>
          <p:nvPr/>
        </p:nvCxnSpPr>
        <p:spPr>
          <a:xfrm rot="16200000" flipH="1">
            <a:off x="1613983" y="1750170"/>
            <a:ext cx="1003562" cy="2286003"/>
          </a:xfrm>
          <a:prstGeom prst="curvedConnector2">
            <a:avLst/>
          </a:prstGeom>
          <a:ln w="28575">
            <a:solidFill>
              <a:schemeClr val="accent3"/>
            </a:solidFill>
            <a:tailEnd type="arrow"/>
          </a:ln>
        </p:spPr>
        <p:style>
          <a:lnRef idx="1">
            <a:schemeClr val="dk1"/>
          </a:lnRef>
          <a:fillRef idx="0">
            <a:schemeClr val="dk1"/>
          </a:fillRef>
          <a:effectRef idx="0">
            <a:schemeClr val="dk1"/>
          </a:effectRef>
          <a:fontRef idx="minor">
            <a:schemeClr val="tx1"/>
          </a:fontRef>
        </p:style>
      </p:cxnSp>
      <p:cxnSp>
        <p:nvCxnSpPr>
          <p:cNvPr id="28" name="Curved Connector 27"/>
          <p:cNvCxnSpPr>
            <a:stCxn id="8" idx="1"/>
          </p:cNvCxnSpPr>
          <p:nvPr/>
        </p:nvCxnSpPr>
        <p:spPr>
          <a:xfrm rot="16200000" flipH="1">
            <a:off x="2826293" y="2339909"/>
            <a:ext cx="711735" cy="814697"/>
          </a:xfrm>
          <a:prstGeom prst="curvedConnector2">
            <a:avLst/>
          </a:prstGeom>
          <a:ln w="28575">
            <a:solidFill>
              <a:schemeClr val="accent3"/>
            </a:solidFill>
            <a:tailEnd type="arrow"/>
          </a:ln>
        </p:spPr>
        <p:style>
          <a:lnRef idx="1">
            <a:schemeClr val="dk1"/>
          </a:lnRef>
          <a:fillRef idx="0">
            <a:schemeClr val="dk1"/>
          </a:fillRef>
          <a:effectRef idx="0">
            <a:schemeClr val="dk1"/>
          </a:effectRef>
          <a:fontRef idx="minor">
            <a:schemeClr val="tx1"/>
          </a:fontRef>
        </p:style>
      </p:cxnSp>
      <p:cxnSp>
        <p:nvCxnSpPr>
          <p:cNvPr id="30" name="Curved Connector 29"/>
          <p:cNvCxnSpPr>
            <a:stCxn id="12" idx="1"/>
          </p:cNvCxnSpPr>
          <p:nvPr/>
        </p:nvCxnSpPr>
        <p:spPr>
          <a:xfrm rot="5400000">
            <a:off x="3936463" y="2462725"/>
            <a:ext cx="711732" cy="569065"/>
          </a:xfrm>
          <a:prstGeom prst="curvedConnector3">
            <a:avLst>
              <a:gd name="adj1" fmla="val 50000"/>
            </a:avLst>
          </a:prstGeom>
          <a:ln w="28575">
            <a:solidFill>
              <a:schemeClr val="accent3"/>
            </a:solidFill>
            <a:tailEnd type="arrow"/>
          </a:ln>
        </p:spPr>
        <p:style>
          <a:lnRef idx="1">
            <a:schemeClr val="dk1"/>
          </a:lnRef>
          <a:fillRef idx="0">
            <a:schemeClr val="dk1"/>
          </a:fillRef>
          <a:effectRef idx="0">
            <a:schemeClr val="dk1"/>
          </a:effectRef>
          <a:fontRef idx="minor">
            <a:schemeClr val="tx1"/>
          </a:fontRef>
        </p:style>
      </p:cxnSp>
      <p:cxnSp>
        <p:nvCxnSpPr>
          <p:cNvPr id="32" name="Curved Connector 31"/>
          <p:cNvCxnSpPr>
            <a:stCxn id="10" idx="1"/>
          </p:cNvCxnSpPr>
          <p:nvPr/>
        </p:nvCxnSpPr>
        <p:spPr>
          <a:xfrm rot="5400000">
            <a:off x="5547607" y="2349642"/>
            <a:ext cx="789554" cy="873053"/>
          </a:xfrm>
          <a:prstGeom prst="curvedConnector2">
            <a:avLst/>
          </a:prstGeom>
          <a:ln w="28575">
            <a:solidFill>
              <a:schemeClr val="accent3"/>
            </a:solidFill>
            <a:tailEnd type="arrow"/>
          </a:ln>
        </p:spPr>
        <p:style>
          <a:lnRef idx="1">
            <a:schemeClr val="dk1"/>
          </a:lnRef>
          <a:fillRef idx="0">
            <a:schemeClr val="dk1"/>
          </a:fillRef>
          <a:effectRef idx="0">
            <a:schemeClr val="dk1"/>
          </a:effectRef>
          <a:fontRef idx="minor">
            <a:schemeClr val="tx1"/>
          </a:fontRef>
        </p:style>
      </p:cxnSp>
      <p:cxnSp>
        <p:nvCxnSpPr>
          <p:cNvPr id="35" name="Curved Connector 34"/>
          <p:cNvCxnSpPr>
            <a:stCxn id="13" idx="1"/>
          </p:cNvCxnSpPr>
          <p:nvPr/>
        </p:nvCxnSpPr>
        <p:spPr>
          <a:xfrm rot="5400000">
            <a:off x="6419447" y="1643170"/>
            <a:ext cx="1013290" cy="2509732"/>
          </a:xfrm>
          <a:prstGeom prst="curvedConnector2">
            <a:avLst/>
          </a:prstGeom>
          <a:ln w="28575">
            <a:solidFill>
              <a:schemeClr val="accent3"/>
            </a:solidFill>
            <a:tailEnd type="arrow"/>
          </a:ln>
        </p:spPr>
        <p:style>
          <a:lnRef idx="1">
            <a:schemeClr val="dk1"/>
          </a:lnRef>
          <a:fillRef idx="0">
            <a:schemeClr val="dk1"/>
          </a:fillRef>
          <a:effectRef idx="0">
            <a:schemeClr val="dk1"/>
          </a:effectRef>
          <a:fontRef idx="minor">
            <a:schemeClr val="tx1"/>
          </a:fontRef>
        </p:style>
      </p:cxnSp>
      <p:sp>
        <p:nvSpPr>
          <p:cNvPr id="5" name="Heart 4"/>
          <p:cNvSpPr/>
          <p:nvPr/>
        </p:nvSpPr>
        <p:spPr bwMode="auto">
          <a:xfrm>
            <a:off x="3297689" y="3044739"/>
            <a:ext cx="2393004" cy="1702340"/>
          </a:xfrm>
          <a:prstGeom prst="heart">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a:solidFill>
                  <a:schemeClr val="tx1"/>
                </a:solidFill>
                <a:effectLst>
                  <a:outerShdw blurRad="38100" dist="38100" dir="2700000" algn="tl">
                    <a:srgbClr val="000000">
                      <a:alpha val="43137"/>
                    </a:srgbClr>
                  </a:outerShdw>
                </a:effectLst>
                <a:latin typeface="Segoe" pitchFamily="34" charset="0"/>
              </a:rPr>
              <a:t>Boogie</a:t>
            </a:r>
          </a:p>
        </p:txBody>
      </p:sp>
      <p:sp>
        <p:nvSpPr>
          <p:cNvPr id="24" name="Snip Same Side Corner Rectangle 23"/>
          <p:cNvSpPr/>
          <p:nvPr/>
        </p:nvSpPr>
        <p:spPr bwMode="auto">
          <a:xfrm rot="600021">
            <a:off x="5840230" y="2913686"/>
            <a:ext cx="3284438" cy="1746913"/>
          </a:xfrm>
          <a:prstGeom prst="snip2SameRect">
            <a:avLst/>
          </a:prstGeom>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vert="horz" wrap="square" lIns="109728" tIns="54864" rIns="109728" bIns="54864" numCol="1" rtlCol="0" anchor="ctr" anchorCtr="0" compatLnSpc="1">
            <a:prstTxWarp prst="textNoShape">
              <a:avLst/>
            </a:prstTxWarp>
          </a:bodyPr>
          <a:lstStyle/>
          <a:p>
            <a:pPr marL="53975" marR="0" defTabSz="1096963"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a:solidFill>
                  <a:schemeClr val="tx1"/>
                </a:solidFill>
                <a:effectLst>
                  <a:outerShdw blurRad="38100" dist="38100" dir="2700000" algn="tl">
                    <a:srgbClr val="000000">
                      <a:alpha val="43137"/>
                    </a:srgbClr>
                  </a:outerShdw>
                </a:effectLst>
                <a:latin typeface="Segoe" pitchFamily="34" charset="0"/>
              </a:rPr>
              <a:t>Boogie-to-Boogie</a:t>
            </a:r>
            <a:r>
              <a:rPr kumimoji="0" lang="en-US" b="0" i="0" u="none" strike="noStrike" cap="none" normalizeH="0" dirty="0">
                <a:solidFill>
                  <a:schemeClr val="tx1"/>
                </a:solidFill>
                <a:effectLst>
                  <a:outerShdw blurRad="38100" dist="38100" dir="2700000" algn="tl">
                    <a:srgbClr val="000000">
                      <a:alpha val="43137"/>
                    </a:srgbClr>
                  </a:outerShdw>
                </a:effectLst>
                <a:latin typeface="Segoe" pitchFamily="34" charset="0"/>
              </a:rPr>
              <a:t> transformations:</a:t>
            </a:r>
          </a:p>
          <a:p>
            <a:pPr marL="177800" marR="0" indent="-177800" defTabSz="1096963" rtl="0" eaLnBrk="1" fontAlgn="base" latinLnBrk="0" hangingPunct="1">
              <a:lnSpc>
                <a:spcPct val="100000"/>
              </a:lnSpc>
              <a:spcBef>
                <a:spcPct val="0"/>
              </a:spcBef>
              <a:spcAft>
                <a:spcPct val="0"/>
              </a:spcAft>
              <a:buClrTx/>
              <a:buSzTx/>
              <a:buFont typeface="Arial" pitchFamily="34" charset="0"/>
              <a:buChar char="•"/>
              <a:tabLst/>
            </a:pPr>
            <a:r>
              <a:rPr lang="en-US" baseline="0" dirty="0">
                <a:solidFill>
                  <a:schemeClr val="tx1"/>
                </a:solidFill>
                <a:effectLst>
                  <a:outerShdw blurRad="38100" dist="38100" dir="2700000" algn="tl">
                    <a:srgbClr val="000000">
                      <a:alpha val="43137"/>
                    </a:srgbClr>
                  </a:outerShdw>
                </a:effectLst>
                <a:latin typeface="Segoe" pitchFamily="34" charset="0"/>
              </a:rPr>
              <a:t>Inference</a:t>
            </a:r>
            <a:r>
              <a:rPr lang="en-US" dirty="0">
                <a:solidFill>
                  <a:schemeClr val="tx1"/>
                </a:solidFill>
                <a:effectLst>
                  <a:outerShdw blurRad="38100" dist="38100" dir="2700000" algn="tl">
                    <a:srgbClr val="000000">
                      <a:alpha val="43137"/>
                    </a:srgbClr>
                  </a:outerShdw>
                </a:effectLst>
                <a:latin typeface="Segoe" pitchFamily="34" charset="0"/>
              </a:rPr>
              <a:t> engines</a:t>
            </a:r>
          </a:p>
          <a:p>
            <a:pPr marL="177800" marR="0" indent="-177800" defTabSz="1096963" rtl="0" eaLnBrk="1" fontAlgn="base" latinLnBrk="0" hangingPunct="1">
              <a:lnSpc>
                <a:spcPct val="100000"/>
              </a:lnSpc>
              <a:spcBef>
                <a:spcPct val="0"/>
              </a:spcBef>
              <a:spcAft>
                <a:spcPct val="0"/>
              </a:spcAft>
              <a:buClrTx/>
              <a:buSzTx/>
              <a:buFont typeface="Arial" pitchFamily="34" charset="0"/>
              <a:buChar char="•"/>
              <a:tabLst/>
            </a:pPr>
            <a:r>
              <a:rPr kumimoji="0" lang="en-US" b="0" i="0" u="none" strike="noStrike" cap="none" normalizeH="0" baseline="0" dirty="0">
                <a:solidFill>
                  <a:schemeClr val="tx1"/>
                </a:solidFill>
                <a:effectLst>
                  <a:outerShdw blurRad="38100" dist="38100" dir="2700000" algn="tl">
                    <a:srgbClr val="000000">
                      <a:alpha val="43137"/>
                    </a:srgbClr>
                  </a:outerShdw>
                </a:effectLst>
                <a:latin typeface="Segoe" pitchFamily="34" charset="0"/>
              </a:rPr>
              <a:t>Program</a:t>
            </a:r>
            <a:r>
              <a:rPr kumimoji="0" lang="en-US" b="0" i="0" u="none" strike="noStrike" cap="none" normalizeH="0" dirty="0">
                <a:solidFill>
                  <a:schemeClr val="tx1"/>
                </a:solidFill>
                <a:effectLst>
                  <a:outerShdw blurRad="38100" dist="38100" dir="2700000" algn="tl">
                    <a:srgbClr val="000000">
                      <a:alpha val="43137"/>
                    </a:srgbClr>
                  </a:outerShdw>
                </a:effectLst>
                <a:latin typeface="Segoe" pitchFamily="34" charset="0"/>
              </a:rPr>
              <a:t> transformations</a:t>
            </a:r>
          </a:p>
          <a:p>
            <a:pPr marL="177800" marR="0" indent="-177800" defTabSz="1096963" rtl="0" eaLnBrk="1" fontAlgn="base" latinLnBrk="0" hangingPunct="1">
              <a:lnSpc>
                <a:spcPct val="100000"/>
              </a:lnSpc>
              <a:spcBef>
                <a:spcPct val="0"/>
              </a:spcBef>
              <a:spcAft>
                <a:spcPct val="0"/>
              </a:spcAft>
              <a:buClrTx/>
              <a:buSzTx/>
              <a:buFont typeface="Arial" pitchFamily="34" charset="0"/>
              <a:buChar char="•"/>
              <a:tabLst/>
            </a:pPr>
            <a:r>
              <a:rPr lang="en-US" baseline="0" dirty="0">
                <a:solidFill>
                  <a:schemeClr val="tx1"/>
                </a:solidFill>
                <a:effectLst>
                  <a:outerShdw blurRad="38100" dist="38100" dir="2700000" algn="tl">
                    <a:srgbClr val="000000">
                      <a:alpha val="43137"/>
                    </a:srgbClr>
                  </a:outerShdw>
                </a:effectLst>
                <a:latin typeface="Segoe" pitchFamily="34" charset="0"/>
              </a:rPr>
              <a:t>Logic</a:t>
            </a:r>
            <a:r>
              <a:rPr lang="en-US" dirty="0">
                <a:solidFill>
                  <a:schemeClr val="tx1"/>
                </a:solidFill>
                <a:effectLst>
                  <a:outerShdw blurRad="38100" dist="38100" dir="2700000" algn="tl">
                    <a:srgbClr val="000000">
                      <a:alpha val="43137"/>
                    </a:srgbClr>
                  </a:outerShdw>
                </a:effectLst>
                <a:latin typeface="Segoe" pitchFamily="34" charset="0"/>
              </a:rPr>
              <a:t> optimizers</a:t>
            </a:r>
          </a:p>
          <a:p>
            <a:pPr marL="0" marR="0" indent="0" defTabSz="1096963" rtl="0" eaLnBrk="1" fontAlgn="base" latinLnBrk="0" hangingPunct="1">
              <a:lnSpc>
                <a:spcPct val="100000"/>
              </a:lnSpc>
              <a:spcBef>
                <a:spcPct val="0"/>
              </a:spcBef>
              <a:spcAft>
                <a:spcPct val="0"/>
              </a:spcAft>
              <a:buClrTx/>
              <a:buSzTx/>
              <a:buFontTx/>
              <a:buNone/>
              <a:tabLst/>
            </a:pPr>
            <a:endParaRPr lang="en-US" dirty="0">
              <a:solidFill>
                <a:schemeClr val="tx1"/>
              </a:solidFill>
              <a:effectLst>
                <a:outerShdw blurRad="38100" dist="38100" dir="2700000" algn="tl">
                  <a:srgbClr val="000000">
                    <a:alpha val="43137"/>
                  </a:srgbClr>
                </a:outerShdw>
              </a:effectLst>
              <a:latin typeface="Segoe" pitchFamily="34" charset="0"/>
            </a:endParaRPr>
          </a:p>
        </p:txBody>
      </p:sp>
      <p:sp>
        <p:nvSpPr>
          <p:cNvPr id="36" name="Freeform 35"/>
          <p:cNvSpPr/>
          <p:nvPr/>
        </p:nvSpPr>
        <p:spPr>
          <a:xfrm>
            <a:off x="4722125" y="2604448"/>
            <a:ext cx="1419368" cy="675563"/>
          </a:xfrm>
          <a:custGeom>
            <a:avLst/>
            <a:gdLst>
              <a:gd name="connsiteX0" fmla="*/ 54591 w 1419368"/>
              <a:gd name="connsiteY0" fmla="*/ 643719 h 675563"/>
              <a:gd name="connsiteX1" fmla="*/ 109182 w 1419368"/>
              <a:gd name="connsiteY1" fmla="*/ 575480 h 675563"/>
              <a:gd name="connsiteX2" fmla="*/ 709684 w 1419368"/>
              <a:gd name="connsiteY2" fmla="*/ 43218 h 675563"/>
              <a:gd name="connsiteX3" fmla="*/ 1419368 w 1419368"/>
              <a:gd name="connsiteY3" fmla="*/ 316173 h 675563"/>
            </a:gdLst>
            <a:ahLst/>
            <a:cxnLst>
              <a:cxn ang="0">
                <a:pos x="connsiteX0" y="connsiteY0"/>
              </a:cxn>
              <a:cxn ang="0">
                <a:pos x="connsiteX1" y="connsiteY1"/>
              </a:cxn>
              <a:cxn ang="0">
                <a:pos x="connsiteX2" y="connsiteY2"/>
              </a:cxn>
              <a:cxn ang="0">
                <a:pos x="connsiteX3" y="connsiteY3"/>
              </a:cxn>
            </a:cxnLst>
            <a:rect l="l" t="t" r="r" b="b"/>
            <a:pathLst>
              <a:path w="1419368" h="675563">
                <a:moveTo>
                  <a:pt x="54591" y="643719"/>
                </a:moveTo>
                <a:cubicBezTo>
                  <a:pt x="27295" y="659641"/>
                  <a:pt x="0" y="675563"/>
                  <a:pt x="109182" y="575480"/>
                </a:cubicBezTo>
                <a:cubicBezTo>
                  <a:pt x="218364" y="475397"/>
                  <a:pt x="491320" y="86436"/>
                  <a:pt x="709684" y="43218"/>
                </a:cubicBezTo>
                <a:cubicBezTo>
                  <a:pt x="928048" y="0"/>
                  <a:pt x="1173708" y="158086"/>
                  <a:pt x="1419368" y="316173"/>
                </a:cubicBezTo>
              </a:path>
            </a:pathLst>
          </a:custGeom>
          <a:ln w="28575">
            <a:solidFill>
              <a:schemeClr val="accent6">
                <a:lumMod val="50000"/>
              </a:schemeClr>
            </a:solidFill>
            <a:headEnd type="none" w="med" len="med"/>
            <a:tailEnd type="arrow"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7" name="Freeform 36"/>
          <p:cNvSpPr/>
          <p:nvPr/>
        </p:nvSpPr>
        <p:spPr>
          <a:xfrm>
            <a:off x="4776716" y="4230803"/>
            <a:ext cx="1419368" cy="266132"/>
          </a:xfrm>
          <a:custGeom>
            <a:avLst/>
            <a:gdLst>
              <a:gd name="connsiteX0" fmla="*/ 1419368 w 1419368"/>
              <a:gd name="connsiteY0" fmla="*/ 0 h 402610"/>
              <a:gd name="connsiteX1" fmla="*/ 764275 w 1419368"/>
              <a:gd name="connsiteY1" fmla="*/ 382138 h 402610"/>
              <a:gd name="connsiteX2" fmla="*/ 0 w 1419368"/>
              <a:gd name="connsiteY2" fmla="*/ 122830 h 402610"/>
              <a:gd name="connsiteX0" fmla="*/ 1419368 w 1419368"/>
              <a:gd name="connsiteY0" fmla="*/ 40943 h 266132"/>
              <a:gd name="connsiteX1" fmla="*/ 764275 w 1419368"/>
              <a:gd name="connsiteY1" fmla="*/ 259308 h 266132"/>
              <a:gd name="connsiteX2" fmla="*/ 0 w 1419368"/>
              <a:gd name="connsiteY2" fmla="*/ 0 h 266132"/>
              <a:gd name="connsiteX0" fmla="*/ 1419368 w 1419368"/>
              <a:gd name="connsiteY0" fmla="*/ 40943 h 266132"/>
              <a:gd name="connsiteX1" fmla="*/ 764275 w 1419368"/>
              <a:gd name="connsiteY1" fmla="*/ 259308 h 266132"/>
              <a:gd name="connsiteX2" fmla="*/ 0 w 1419368"/>
              <a:gd name="connsiteY2" fmla="*/ 0 h 266132"/>
            </a:gdLst>
            <a:ahLst/>
            <a:cxnLst>
              <a:cxn ang="0">
                <a:pos x="connsiteX0" y="connsiteY0"/>
              </a:cxn>
              <a:cxn ang="0">
                <a:pos x="connsiteX1" y="connsiteY1"/>
              </a:cxn>
              <a:cxn ang="0">
                <a:pos x="connsiteX2" y="connsiteY2"/>
              </a:cxn>
            </a:cxnLst>
            <a:rect l="l" t="t" r="r" b="b"/>
            <a:pathLst>
              <a:path w="1419368" h="266132">
                <a:moveTo>
                  <a:pt x="1419368" y="40943"/>
                </a:moveTo>
                <a:cubicBezTo>
                  <a:pt x="1210102" y="221776"/>
                  <a:pt x="1000836" y="266132"/>
                  <a:pt x="764275" y="259308"/>
                </a:cubicBezTo>
                <a:cubicBezTo>
                  <a:pt x="527714" y="252484"/>
                  <a:pt x="263857" y="139890"/>
                  <a:pt x="0" y="0"/>
                </a:cubicBezTo>
              </a:path>
            </a:pathLst>
          </a:custGeom>
          <a:ln w="28575">
            <a:solidFill>
              <a:schemeClr val="accent6">
                <a:lumMod val="50000"/>
              </a:schemeClr>
            </a:solidFill>
            <a:headEnd type="none" w="med" len="med"/>
            <a:tailEnd type="arrow"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3" name="Snip Single Corner Rectangle 22"/>
          <p:cNvSpPr/>
          <p:nvPr/>
        </p:nvSpPr>
        <p:spPr bwMode="auto">
          <a:xfrm rot="21046554">
            <a:off x="265209" y="2707708"/>
            <a:ext cx="1959376" cy="1154607"/>
          </a:xfrm>
          <a:prstGeom prst="snip1Rect">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a:solidFill>
                  <a:schemeClr val="tx1"/>
                </a:solidFill>
                <a:effectLst>
                  <a:outerShdw blurRad="38100" dist="38100" dir="2700000" algn="tl">
                    <a:srgbClr val="000000">
                      <a:alpha val="43137"/>
                    </a:srgbClr>
                  </a:outerShdw>
                </a:effectLst>
                <a:latin typeface="Segoe" pitchFamily="34" charset="0"/>
              </a:rPr>
              <a:t>Your language here</a:t>
            </a:r>
          </a:p>
        </p:txBody>
      </p:sp>
      <p:cxnSp>
        <p:nvCxnSpPr>
          <p:cNvPr id="26" name="Curved Connector 24"/>
          <p:cNvCxnSpPr/>
          <p:nvPr/>
        </p:nvCxnSpPr>
        <p:spPr>
          <a:xfrm>
            <a:off x="2238236" y="3138988"/>
            <a:ext cx="1201000" cy="805215"/>
          </a:xfrm>
          <a:prstGeom prst="curvedConnector3">
            <a:avLst>
              <a:gd name="adj1" fmla="val 50000"/>
            </a:avLst>
          </a:prstGeom>
          <a:ln w="28575">
            <a:solidFill>
              <a:schemeClr val="accent3"/>
            </a:solidFill>
            <a:tailEnd type="arrow"/>
          </a:ln>
        </p:spPr>
        <p:style>
          <a:lnRef idx="1">
            <a:schemeClr val="dk1"/>
          </a:lnRef>
          <a:fillRef idx="0">
            <a:schemeClr val="dk1"/>
          </a:fillRef>
          <a:effectRef idx="0">
            <a:schemeClr val="dk1"/>
          </a:effectRef>
          <a:fontRef idx="minor">
            <a:schemeClr val="tx1"/>
          </a:fontRef>
        </p:style>
      </p:cxnSp>
      <p:sp>
        <p:nvSpPr>
          <p:cNvPr id="31" name="Round Diagonal Corner Rectangle 30"/>
          <p:cNvSpPr/>
          <p:nvPr/>
        </p:nvSpPr>
        <p:spPr bwMode="auto">
          <a:xfrm rot="20712456">
            <a:off x="73450" y="4312159"/>
            <a:ext cx="2162251" cy="856034"/>
          </a:xfrm>
          <a:prstGeom prst="round2Diag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a:solidFill>
                  <a:schemeClr val="tx1"/>
                </a:solidFill>
                <a:effectLst>
                  <a:outerShdw blurRad="38100" dist="38100" dir="2700000" algn="tl">
                    <a:srgbClr val="000000">
                      <a:alpha val="43137"/>
                    </a:srgbClr>
                  </a:outerShdw>
                </a:effectLst>
                <a:latin typeface="Segoe" pitchFamily="34" charset="0"/>
              </a:rPr>
              <a:t>Your prover</a:t>
            </a:r>
            <a:r>
              <a:rPr kumimoji="0" lang="en-US" sz="2800" b="0" i="0" u="none" strike="noStrike" cap="none" normalizeH="0" dirty="0">
                <a:solidFill>
                  <a:schemeClr val="tx1"/>
                </a:solidFill>
                <a:effectLst>
                  <a:outerShdw blurRad="38100" dist="38100" dir="2700000" algn="tl">
                    <a:srgbClr val="000000">
                      <a:alpha val="43137"/>
                    </a:srgbClr>
                  </a:outerShdw>
                </a:effectLst>
                <a:latin typeface="Segoe" pitchFamily="34" charset="0"/>
              </a:rPr>
              <a:t> here</a:t>
            </a:r>
            <a:endParaRPr kumimoji="0" lang="en-US" sz="2800" b="0" i="0" u="none" strike="noStrike" cap="none" normalizeH="0" baseline="0" dirty="0">
              <a:solidFill>
                <a:schemeClr val="tx1"/>
              </a:solidFill>
              <a:effectLst>
                <a:outerShdw blurRad="38100" dist="38100" dir="2700000" algn="tl">
                  <a:srgbClr val="000000">
                    <a:alpha val="43137"/>
                  </a:srgbClr>
                </a:outerShdw>
              </a:effectLst>
              <a:latin typeface="Segoe"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500"/>
                                        <p:tgtEl>
                                          <p:spTgt spid="23"/>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26"/>
                                        </p:tgtEl>
                                        <p:attrNameLst>
                                          <p:attrName>style.visibility</p:attrName>
                                        </p:attrNameLst>
                                      </p:cBhvr>
                                      <p:to>
                                        <p:strVal val="visible"/>
                                      </p:to>
                                    </p:set>
                                    <p:animEffect transition="in" filter="wipe(left)">
                                      <p:cBhvr>
                                        <p:cTn id="11" dur="500"/>
                                        <p:tgtEl>
                                          <p:spTgt spid="26"/>
                                        </p:tgtEl>
                                      </p:cBhvr>
                                    </p:animEffect>
                                  </p:childTnLst>
                                </p:cTn>
                              </p:par>
                            </p:childTnLst>
                          </p:cTn>
                        </p:par>
                        <p:par>
                          <p:cTn id="12" fill="hold">
                            <p:stCondLst>
                              <p:cond delay="1000"/>
                            </p:stCondLst>
                            <p:childTnLst>
                              <p:par>
                                <p:cTn id="13" presetID="22" presetClass="entr" presetSubtype="2" fill="hold" nodeType="afterEffect">
                                  <p:stCondLst>
                                    <p:cond delay="0"/>
                                  </p:stCondLst>
                                  <p:childTnLst>
                                    <p:set>
                                      <p:cBhvr>
                                        <p:cTn id="14" dur="1" fill="hold">
                                          <p:stCondLst>
                                            <p:cond delay="0"/>
                                          </p:stCondLst>
                                        </p:cTn>
                                        <p:tgtEl>
                                          <p:spTgt spid="33"/>
                                        </p:tgtEl>
                                        <p:attrNameLst>
                                          <p:attrName>style.visibility</p:attrName>
                                        </p:attrNameLst>
                                      </p:cBhvr>
                                      <p:to>
                                        <p:strVal val="visible"/>
                                      </p:to>
                                    </p:set>
                                    <p:animEffect transition="in" filter="wipe(right)">
                                      <p:cBhvr>
                                        <p:cTn id="15" dur="500"/>
                                        <p:tgtEl>
                                          <p:spTgt spid="33"/>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31"/>
                                        </p:tgtEl>
                                        <p:attrNameLst>
                                          <p:attrName>style.visibility</p:attrName>
                                        </p:attrNameLst>
                                      </p:cBhvr>
                                      <p:to>
                                        <p:strVal val="visible"/>
                                      </p:to>
                                    </p:set>
                                    <p:animEffect transition="in" filter="fade">
                                      <p:cBhvr>
                                        <p:cTn id="19" dur="500"/>
                                        <p:tgtEl>
                                          <p:spTgt spid="31"/>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grpId="0" nodeType="clickEffect">
                                  <p:stCondLst>
                                    <p:cond delay="0"/>
                                  </p:stCondLst>
                                  <p:childTnLst>
                                    <p:set>
                                      <p:cBhvr>
                                        <p:cTn id="23" dur="1" fill="hold">
                                          <p:stCondLst>
                                            <p:cond delay="0"/>
                                          </p:stCondLst>
                                        </p:cTn>
                                        <p:tgtEl>
                                          <p:spTgt spid="36"/>
                                        </p:tgtEl>
                                        <p:attrNameLst>
                                          <p:attrName>style.visibility</p:attrName>
                                        </p:attrNameLst>
                                      </p:cBhvr>
                                      <p:to>
                                        <p:strVal val="visible"/>
                                      </p:to>
                                    </p:set>
                                    <p:animEffect transition="in" filter="wipe(left)">
                                      <p:cBhvr>
                                        <p:cTn id="24" dur="500"/>
                                        <p:tgtEl>
                                          <p:spTgt spid="36"/>
                                        </p:tgtEl>
                                      </p:cBhvr>
                                    </p:animEffect>
                                  </p:childTnLst>
                                </p:cTn>
                              </p:par>
                            </p:childTnLst>
                          </p:cTn>
                        </p:par>
                        <p:par>
                          <p:cTn id="25" fill="hold">
                            <p:stCondLst>
                              <p:cond delay="500"/>
                            </p:stCondLst>
                            <p:childTnLst>
                              <p:par>
                                <p:cTn id="26" presetID="10" presetClass="entr" presetSubtype="0" fill="hold" grpId="0" nodeType="afterEffect">
                                  <p:stCondLst>
                                    <p:cond delay="0"/>
                                  </p:stCondLst>
                                  <p:childTnLst>
                                    <p:set>
                                      <p:cBhvr>
                                        <p:cTn id="27" dur="1" fill="hold">
                                          <p:stCondLst>
                                            <p:cond delay="0"/>
                                          </p:stCondLst>
                                        </p:cTn>
                                        <p:tgtEl>
                                          <p:spTgt spid="24"/>
                                        </p:tgtEl>
                                        <p:attrNameLst>
                                          <p:attrName>style.visibility</p:attrName>
                                        </p:attrNameLst>
                                      </p:cBhvr>
                                      <p:to>
                                        <p:strVal val="visible"/>
                                      </p:to>
                                    </p:set>
                                    <p:animEffect transition="in" filter="fade">
                                      <p:cBhvr>
                                        <p:cTn id="28" dur="500"/>
                                        <p:tgtEl>
                                          <p:spTgt spid="24"/>
                                        </p:tgtEl>
                                      </p:cBhvr>
                                    </p:animEffect>
                                  </p:childTnLst>
                                </p:cTn>
                              </p:par>
                            </p:childTnLst>
                          </p:cTn>
                        </p:par>
                        <p:par>
                          <p:cTn id="29" fill="hold">
                            <p:stCondLst>
                              <p:cond delay="1000"/>
                            </p:stCondLst>
                            <p:childTnLst>
                              <p:par>
                                <p:cTn id="30" presetID="22" presetClass="entr" presetSubtype="2" fill="hold" grpId="0" nodeType="afterEffect">
                                  <p:stCondLst>
                                    <p:cond delay="0"/>
                                  </p:stCondLst>
                                  <p:childTnLst>
                                    <p:set>
                                      <p:cBhvr>
                                        <p:cTn id="31" dur="1" fill="hold">
                                          <p:stCondLst>
                                            <p:cond delay="0"/>
                                          </p:stCondLst>
                                        </p:cTn>
                                        <p:tgtEl>
                                          <p:spTgt spid="37"/>
                                        </p:tgtEl>
                                        <p:attrNameLst>
                                          <p:attrName>style.visibility</p:attrName>
                                        </p:attrNameLst>
                                      </p:cBhvr>
                                      <p:to>
                                        <p:strVal val="visible"/>
                                      </p:to>
                                    </p:set>
                                    <p:animEffect transition="in" filter="wipe(right)">
                                      <p:cBhvr>
                                        <p:cTn id="32"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36" grpId="0" animBg="1"/>
      <p:bldP spid="37" grpId="0" animBg="1"/>
      <p:bldP spid="23" grpId="0" animBg="1"/>
      <p:bldP spid="3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5467"/>
            <a:ext cx="8382000" cy="1495794"/>
          </a:xfrm>
        </p:spPr>
        <p:txBody>
          <a:bodyPr/>
          <a:lstStyle/>
          <a:p>
            <a:r>
              <a:rPr lang="en-US" dirty="0"/>
              <a:t>Comparison of some specification techniques</a:t>
            </a:r>
          </a:p>
        </p:txBody>
      </p:sp>
      <p:sp>
        <p:nvSpPr>
          <p:cNvPr id="3" name="Content Placeholder 2"/>
          <p:cNvSpPr>
            <a:spLocks noGrp="1"/>
          </p:cNvSpPr>
          <p:nvPr>
            <p:ph idx="1"/>
          </p:nvPr>
        </p:nvSpPr>
        <p:spPr>
          <a:xfrm>
            <a:off x="381000" y="1931499"/>
            <a:ext cx="8382000" cy="3097771"/>
          </a:xfrm>
        </p:spPr>
        <p:txBody>
          <a:bodyPr/>
          <a:lstStyle/>
          <a:p>
            <a:r>
              <a:rPr lang="en-US" dirty="0"/>
              <a:t>Spec#</a:t>
            </a:r>
          </a:p>
          <a:p>
            <a:pPr lvl="1"/>
            <a:r>
              <a:rPr lang="en-US" dirty="0"/>
              <a:t>Boogie methodology</a:t>
            </a:r>
          </a:p>
          <a:p>
            <a:r>
              <a:rPr lang="en-US" dirty="0"/>
              <a:t>Dafny</a:t>
            </a:r>
          </a:p>
          <a:p>
            <a:pPr lvl="1"/>
            <a:r>
              <a:rPr lang="en-US" dirty="0"/>
              <a:t>dynamic frames</a:t>
            </a:r>
          </a:p>
          <a:p>
            <a:r>
              <a:rPr lang="en-US" dirty="0"/>
              <a:t>Chalice</a:t>
            </a:r>
          </a:p>
          <a:p>
            <a:pPr lvl="1"/>
            <a:r>
              <a:rPr lang="en-US" dirty="0"/>
              <a:t>implicit dynamic frames (permission model)</a:t>
            </a:r>
          </a:p>
        </p:txBody>
      </p:sp>
    </p:spTree>
  </p:cSld>
  <p:clrMapOvr>
    <a:masterClrMapping/>
  </p:clrMapOvr>
  <p:transition>
    <p:fade/>
  </p:transition>
</p:sld>
</file>

<file path=ppt/theme/theme1.xml><?xml version="1.0" encoding="utf-8"?>
<a:theme xmlns:a="http://schemas.openxmlformats.org/drawingml/2006/main" name="MSR_PPT template_07_light">
  <a:themeElements>
    <a:clrScheme name="MSR 2007">
      <a:dk1>
        <a:srgbClr val="000000"/>
      </a:dk1>
      <a:lt1>
        <a:srgbClr val="FFFFFF"/>
      </a:lt1>
      <a:dk2>
        <a:srgbClr val="3F3F3F"/>
      </a:dk2>
      <a:lt2>
        <a:srgbClr val="FFFFFF"/>
      </a:lt2>
      <a:accent1>
        <a:srgbClr val="FFDF79"/>
      </a:accent1>
      <a:accent2>
        <a:srgbClr val="5782B5"/>
      </a:accent2>
      <a:accent3>
        <a:srgbClr val="E28A54"/>
      </a:accent3>
      <a:accent4>
        <a:srgbClr val="94D850"/>
      </a:accent4>
      <a:accent5>
        <a:srgbClr val="FFA94B"/>
      </a:accent5>
      <a:accent6>
        <a:srgbClr val="9047B9"/>
      </a:accent6>
      <a:hlink>
        <a:srgbClr val="009ED6"/>
      </a:hlink>
      <a:folHlink>
        <a:srgbClr val="DDD819"/>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txDef>
      <a:spPr>
        <a:noFill/>
      </a:spPr>
      <a:bodyPr wrap="none" rtlCol="0">
        <a:spAutoFit/>
      </a:bodyPr>
      <a:lstStyle>
        <a:defPPr>
          <a:defRPr dirty="0" err="1" smtClean="0">
            <a:solidFill>
              <a:schemeClr val="bg1"/>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E3074916C7A05429E3860C96E939D68" ma:contentTypeVersion="3" ma:contentTypeDescription="Create a new document." ma:contentTypeScope="" ma:versionID="2f9d0a3e4dab1dbcfa92ef49294c9fd6">
  <xsd:schema xmlns:xsd="http://www.w3.org/2001/XMLSchema" xmlns:p="http://schemas.microsoft.com/office/2006/metadata/properties" targetNamespace="http://schemas.microsoft.com/office/2006/metadata/properties" ma:root="true" ma:fieldsID="1767b50499e116a953c72fb09f4df491">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2DBFA6E1-EA54-42F2-A182-2FD54FB5FDCC}">
  <ds:schemaRefs>
    <ds:schemaRef ds:uri="http://schemas.microsoft.com/sharepoint/v3/contenttype/forms"/>
  </ds:schemaRefs>
</ds:datastoreItem>
</file>

<file path=customXml/itemProps2.xml><?xml version="1.0" encoding="utf-8"?>
<ds:datastoreItem xmlns:ds="http://schemas.openxmlformats.org/officeDocument/2006/customXml" ds:itemID="{1DF5E879-894F-4DE1-86A5-609E1906310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79DAF30D-2EA1-4EE6-9384-52A4909FD84C}">
  <ds:schemaRefs>
    <ds:schemaRef ds:uri="http://purl.org/dc/dcmitype/"/>
    <ds:schemaRef ds:uri="http://schemas.microsoft.com/office/2006/documentManagement/types"/>
    <ds:schemaRef ds:uri="http://purl.org/dc/elements/1.1/"/>
    <ds:schemaRef ds:uri="http://schemas.microsoft.com/office/2006/metadata/properties"/>
    <ds:schemaRef ds:uri="http://purl.org/dc/term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MSR_PPT template_07_light</Template>
  <TotalTime>568</TotalTime>
  <Words>1915</Words>
  <Application>Microsoft Office PowerPoint</Application>
  <PresentationFormat>On-screen Show (4:3)</PresentationFormat>
  <Paragraphs>460</Paragraphs>
  <Slides>24</Slides>
  <Notes>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24</vt:i4>
      </vt:variant>
    </vt:vector>
  </HeadingPairs>
  <TitlesOfParts>
    <vt:vector size="33" baseType="lpstr">
      <vt:lpstr>Arial</vt:lpstr>
      <vt:lpstr>Calibri</vt:lpstr>
      <vt:lpstr>Courier New</vt:lpstr>
      <vt:lpstr>Segoe</vt:lpstr>
      <vt:lpstr>Segoe Semibold</vt:lpstr>
      <vt:lpstr>Segoe UI</vt:lpstr>
      <vt:lpstr>Symbol</vt:lpstr>
      <vt:lpstr>Wingdings</vt:lpstr>
      <vt:lpstr>MSR_PPT template_07_light</vt:lpstr>
      <vt:lpstr>Specification techniques for verifying object-oriented software</vt:lpstr>
      <vt:lpstr>Collaborators most relevant to this talk</vt:lpstr>
      <vt:lpstr>Software engineering problem</vt:lpstr>
      <vt:lpstr>Verified Software Initiative</vt:lpstr>
      <vt:lpstr>Spec# programming system</vt:lpstr>
      <vt:lpstr>Spec# demo</vt:lpstr>
      <vt:lpstr>Spec# verifier architecture</vt:lpstr>
      <vt:lpstr>Boogie – a verification tool bus</vt:lpstr>
      <vt:lpstr>Comparison of some specification techniques</vt:lpstr>
      <vt:lpstr>Example:  Composite object</vt:lpstr>
      <vt:lpstr>Problem: Invariants don't always hold</vt:lpstr>
      <vt:lpstr>Problem: Overlapping representations</vt:lpstr>
      <vt:lpstr>Boogie methodology</vt:lpstr>
      <vt:lpstr>RockBand in Boogie methodology</vt:lpstr>
      <vt:lpstr>Spec# demo:  RockBand</vt:lpstr>
      <vt:lpstr>Dynamic frames  [Kassios 2006]</vt:lpstr>
      <vt:lpstr>Dafny demo:  RockBand</vt:lpstr>
      <vt:lpstr>Implicit dynamic frames [Smans et al. 2008]</vt:lpstr>
      <vt:lpstr>Chalice demo:  RockBand</vt:lpstr>
      <vt:lpstr>Chalice with -autoMagic</vt:lpstr>
      <vt:lpstr>Comparison: Spec#</vt:lpstr>
      <vt:lpstr>Comparison: Dafny</vt:lpstr>
      <vt:lpstr>Comparison: Chalice</vt:lpstr>
      <vt:lpstr>Conclusions</vt:lpstr>
    </vt:vector>
  </TitlesOfParts>
  <Manager>&lt;Content Manager Name Here&gt;</Manager>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Specification techniques for verifying object-oriented software</dc:title>
  <dc:subject>Name of Event</dc:subject>
  <dc:creator>Rustan Leino</dc:creator>
  <dc:description>Template: Mark Johnson, Silver Fox Productions Inc.
Formatting:
Event Date:
Event Location:
Audience:</dc:description>
  <cp:lastModifiedBy>Clare Scallon (Vega Consulting LLC)</cp:lastModifiedBy>
  <cp:revision>12</cp:revision>
  <dcterms:created xsi:type="dcterms:W3CDTF">2008-12-03T05:36:25Z</dcterms:created>
  <dcterms:modified xsi:type="dcterms:W3CDTF">2016-07-22T21:44:59Z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0x0101006E3074916C7A05429E3860C96E939D68</vt:lpwstr>
  </property>
</Properties>
</file>