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8" r:id="rId4"/>
    <p:sldId id="289" r:id="rId5"/>
    <p:sldId id="288" r:id="rId6"/>
    <p:sldId id="277" r:id="rId7"/>
    <p:sldId id="258" r:id="rId8"/>
    <p:sldId id="259" r:id="rId9"/>
    <p:sldId id="286" r:id="rId10"/>
    <p:sldId id="280" r:id="rId11"/>
    <p:sldId id="279" r:id="rId12"/>
    <p:sldId id="287" r:id="rId13"/>
    <p:sldId id="281" r:id="rId14"/>
    <p:sldId id="265" r:id="rId15"/>
    <p:sldId id="264" r:id="rId16"/>
    <p:sldId id="266" r:id="rId17"/>
    <p:sldId id="267" r:id="rId18"/>
    <p:sldId id="29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7478" autoAdjust="0"/>
  </p:normalViewPr>
  <p:slideViewPr>
    <p:cSldViewPr showGuides="1">
      <p:cViewPr varScale="1">
        <p:scale>
          <a:sx n="194" d="100"/>
          <a:sy n="194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832-79C8-427B-AEE9-5B2F3ED77BC8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3EBD6-85F9-4C76-8FD7-595A973BE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EBD6-85F9-4C76-8FD7-595A973BE3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dirty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None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838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24000"/>
            <a:ext cx="4041775" cy="838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7C0A23-A35C-48B6-A86A-4FEB56C430E7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F17756-E479-4A30-9F04-0722786EF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>
              <a:lumMod val="75000"/>
            </a:schemeClr>
          </a:solidFill>
          <a:effectLst>
            <a:glow rad="63500">
              <a:schemeClr val="bg1">
                <a:lumMod val="85000"/>
                <a:lumOff val="1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None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6909112" cy="2286000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Exploring Awareness Needs and</a:t>
            </a:r>
            <a:br>
              <a:rPr lang="en-US" sz="3200" cap="none" dirty="0" smtClean="0"/>
            </a:br>
            <a:r>
              <a:rPr lang="en-US" sz="3200" cap="none" dirty="0" smtClean="0"/>
              <a:t>Information Display Preferences</a:t>
            </a:r>
            <a:br>
              <a:rPr lang="en-US" sz="3200" cap="none" dirty="0" smtClean="0"/>
            </a:br>
            <a:r>
              <a:rPr lang="en-US" sz="3200" cap="none" dirty="0" smtClean="0"/>
              <a:t>Between Coworkers</a:t>
            </a: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712" y="4474964"/>
            <a:ext cx="2819400" cy="2154436"/>
          </a:xfrm>
        </p:spPr>
        <p:txBody>
          <a:bodyPr>
            <a:spAutoFit/>
          </a:bodyPr>
          <a:lstStyle/>
          <a:p>
            <a:pPr marL="457200" indent="-457200"/>
            <a:r>
              <a:rPr lang="en-US" dirty="0" smtClean="0"/>
              <a:t>Gina Venolia</a:t>
            </a:r>
            <a:endParaRPr lang="en-US" baseline="30000" dirty="0" smtClean="0"/>
          </a:p>
          <a:p>
            <a:pPr marL="457200" indent="-457200"/>
            <a:r>
              <a:rPr lang="en-US" dirty="0" smtClean="0"/>
              <a:t>A. J. </a:t>
            </a:r>
            <a:r>
              <a:rPr lang="en-US" dirty="0" err="1" smtClean="0"/>
              <a:t>Bernheim</a:t>
            </a:r>
            <a:r>
              <a:rPr lang="en-US" dirty="0" smtClean="0"/>
              <a:t> Brush</a:t>
            </a:r>
          </a:p>
          <a:p>
            <a:pPr marL="457200" indent="-457200"/>
            <a:r>
              <a:rPr lang="en-US" dirty="0" smtClean="0"/>
              <a:t>Brian R. Meyers</a:t>
            </a:r>
          </a:p>
          <a:p>
            <a:pPr marL="457200" indent="-457200"/>
            <a:r>
              <a:rPr lang="en-US" dirty="0" smtClean="0"/>
              <a:t>James Scott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Microsoft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 – 174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Office configuration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collocated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remote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Current sharing behavior	</a:t>
            </a:r>
            <a:r>
              <a:rPr lang="en-US" i="1" dirty="0" smtClean="0"/>
              <a:t>Baseline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personal website	</a:t>
            </a:r>
            <a:r>
              <a:rPr lang="en-US" i="1" dirty="0" smtClean="0"/>
              <a:t>Non-situated control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nameplate 	</a:t>
            </a:r>
            <a:r>
              <a:rPr lang="en-US" i="1" dirty="0" smtClean="0"/>
              <a:t>Situated semipublic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screensaver	</a:t>
            </a:r>
            <a:r>
              <a:rPr lang="en-US" i="1" dirty="0" smtClean="0"/>
              <a:t>Situated semiprivate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 screen	</a:t>
            </a:r>
            <a:r>
              <a:rPr lang="en-US" i="1" dirty="0" smtClean="0"/>
              <a:t>Situated remote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Rating each scenario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 – 174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Office configuration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collocated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remote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Current sharing behavior	for 15 info types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personal website	for 15 info types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nameplate 	for 15 info types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screensaver	for 15 info types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 screen	for 15 info types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Rating each scenario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447800"/>
            <a:ext cx="4467890" cy="1200329"/>
          </a:xfrm>
          <a:prstGeom prst="wedgeRectCallout">
            <a:avLst>
              <a:gd name="adj1" fmla="val 1491"/>
              <a:gd name="adj2" fmla="val 1009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All coworkers have access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Some coworkers have access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coworkers have access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2667000" y="5562600"/>
            <a:ext cx="5371214" cy="1200329"/>
          </a:xfrm>
          <a:prstGeom prst="wedgeRectCallout">
            <a:avLst>
              <a:gd name="adj1" fmla="val -5083"/>
              <a:gd name="adj2" fmla="val -19777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Would display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Would sometimes or partially display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Would not display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09800" y="1828800"/>
            <a:ext cx="4241867" cy="830997"/>
          </a:xfrm>
          <a:prstGeom prst="wedgeRectCallout">
            <a:avLst>
              <a:gd name="adj1" fmla="val 2813"/>
              <a:gd name="adj2" fmla="val 1275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dirty="0" smtClean="0"/>
              <a:t>Note that participants couldn’t</a:t>
            </a:r>
          </a:p>
          <a:p>
            <a:r>
              <a:rPr lang="en-US" sz="2400" dirty="0" smtClean="0"/>
              <a:t>copy between the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Info types adapted from Olson, Grudin &amp; Horvitz 2004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838200"/>
          </a:xfrm>
        </p:spPr>
        <p:txBody>
          <a:bodyPr/>
          <a:lstStyle/>
          <a:p>
            <a:r>
              <a:rPr lang="en-US" dirty="0" smtClean="0"/>
              <a:t>Identifying information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838200"/>
          </a:xfrm>
        </p:spPr>
        <p:txBody>
          <a:bodyPr/>
          <a:lstStyle/>
          <a:p>
            <a:r>
              <a:rPr lang="en-US" dirty="0" smtClean="0"/>
              <a:t>Current 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39417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Work phone number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Email address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Mobile phone number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Picture of yourself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Home phone number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9417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Your geographic location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(such as your city)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Your Instant Messenger status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(e.g. in a meeting, on the phone)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Current meeting from your calendar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Computer activity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(that is, whether you are logged in and active on any computer)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Titles of documents you have worked on recently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URLs of web pages you have recently visited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Video feed of you in your current location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(for example, in a meeting)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3678237"/>
            <a:ext cx="4040188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chemeClr val="accent1"/>
                </a:solidFill>
              </a:rPr>
              <a:t>Past and future activities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4592637"/>
            <a:ext cx="4040188" cy="3941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Details of your calendar events for today and tomorrow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Your availability during the last week based on Instant Messenger status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When you have logged on and off your computer during the last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Full chart"/>
          <p:cNvPicPr>
            <a:picLocks noChangeArrowheads="1"/>
          </p:cNvPicPr>
          <p:nvPr/>
        </p:nvPicPr>
        <p:blipFill>
          <a:blip r:embed="rId3"/>
          <a:srcRect t="-1028" r="-1027" b="-655"/>
          <a:stretch>
            <a:fillRect/>
          </a:stretch>
        </p:blipFill>
        <p:spPr bwMode="auto">
          <a:xfrm rot="16200000">
            <a:off x="1600200" y="-1600201"/>
            <a:ext cx="59436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76200"/>
            <a:ext cx="2343150" cy="3124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mall callout"/>
          <p:cNvPicPr>
            <a:picLocks noChangeArrowheads="1"/>
          </p:cNvPicPr>
          <p:nvPr/>
        </p:nvPicPr>
        <p:blipFill>
          <a:blip r:embed="rId3"/>
          <a:srcRect l="45901" t="37191" r="811" b="36662"/>
          <a:stretch>
            <a:fillRect/>
          </a:stretch>
        </p:blipFill>
        <p:spPr bwMode="auto">
          <a:xfrm rot="16200000">
            <a:off x="3048001" y="563881"/>
            <a:ext cx="31089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arge callout"/>
          <p:cNvPicPr>
            <a:picLocks noChangeArrowheads="1"/>
          </p:cNvPicPr>
          <p:nvPr/>
        </p:nvPicPr>
        <p:blipFill>
          <a:blip r:embed="rId3"/>
          <a:srcRect l="45901" t="37191" r="811" b="3666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2286000" y="609600"/>
            <a:ext cx="4572000" cy="5171420"/>
            <a:chOff x="2286000" y="609600"/>
            <a:chExt cx="4572000" cy="51714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2286000" y="609600"/>
              <a:ext cx="4572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n-US" sz="2800" dirty="0" smtClean="0"/>
                <a:t>Current meeting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2143780"/>
              <a:ext cx="4572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n-US" sz="2800" dirty="0" smtClean="0"/>
                <a:t>Details of your calendar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3743980"/>
              <a:ext cx="4572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n-US" sz="2800" dirty="0" smtClean="0"/>
                <a:t>Picture of yourself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257800"/>
              <a:ext cx="4572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n-US" sz="2800" dirty="0" smtClean="0"/>
                <a:t>Computer activity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9700" y="3220760"/>
            <a:ext cx="6324600" cy="1579840"/>
            <a:chOff x="457200" y="2639080"/>
            <a:chExt cx="6324600" cy="15798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/>
            <p:cNvGrpSpPr/>
            <p:nvPr/>
          </p:nvGrpSpPr>
          <p:grpSpPr>
            <a:xfrm>
              <a:off x="3505200" y="2900690"/>
              <a:ext cx="3276600" cy="1056620"/>
              <a:chOff x="3505200" y="1991380"/>
              <a:chExt cx="3276600" cy="10566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05200" y="1991380"/>
                <a:ext cx="327660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noAutofit/>
              </a:bodyPr>
              <a:lstStyle/>
              <a:p>
                <a:pPr algn="ctr"/>
                <a:r>
                  <a:rPr lang="en-US" sz="2800" dirty="0" smtClean="0"/>
                  <a:t>Personal Website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05200" y="2524780"/>
                <a:ext cx="327660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noAutofit/>
              </a:bodyPr>
              <a:lstStyle/>
              <a:p>
                <a:pPr algn="ctr"/>
                <a:r>
                  <a:rPr lang="en-US" sz="2800" dirty="0" smtClean="0"/>
                  <a:t>Screensaver</a:t>
                </a:r>
                <a:endParaRPr lang="en-US" sz="28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" y="2639080"/>
              <a:ext cx="3276600" cy="1579840"/>
              <a:chOff x="457200" y="1686580"/>
              <a:chExt cx="3276600" cy="157984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7200" y="1686580"/>
                <a:ext cx="3276600" cy="52322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noAutofit/>
              </a:bodyPr>
              <a:lstStyle/>
              <a:p>
                <a:pPr algn="ctr"/>
                <a:r>
                  <a:rPr lang="en-US" sz="2800" dirty="0" smtClean="0"/>
                  <a:t>Current</a:t>
                </a:r>
                <a:endParaRPr lang="en-US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" y="2209800"/>
                <a:ext cx="3276600" cy="52322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noAutofit/>
              </a:bodyPr>
              <a:lstStyle/>
              <a:p>
                <a:pPr algn="ctr"/>
                <a:r>
                  <a:rPr lang="en-US" sz="2800" dirty="0" smtClean="0"/>
                  <a:t>Nameplate</a:t>
                </a:r>
                <a:endParaRPr lang="en-US" sz="28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200" y="2743200"/>
                <a:ext cx="3276600" cy="52322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noAutofit/>
              </a:bodyPr>
              <a:lstStyle/>
              <a:p>
                <a:pPr algn="ctr"/>
                <a:r>
                  <a:rPr lang="en-US" sz="2800" dirty="0" smtClean="0"/>
                  <a:t>Person Screen</a:t>
                </a:r>
                <a:endParaRPr lang="en-US" sz="2800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0" y="4648200"/>
            <a:ext cx="9144000" cy="2209800"/>
            <a:chOff x="0" y="4648200"/>
            <a:chExt cx="9144000" cy="2209800"/>
          </a:xfrm>
        </p:grpSpPr>
        <p:sp>
          <p:nvSpPr>
            <p:cNvPr id="27" name="Rectangle 26"/>
            <p:cNvSpPr/>
            <p:nvPr/>
          </p:nvSpPr>
          <p:spPr>
            <a:xfrm>
              <a:off x="0" y="4648200"/>
              <a:ext cx="9144000" cy="220980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59885" y="5334000"/>
              <a:ext cx="7848600" cy="533400"/>
              <a:chOff x="381000" y="2133600"/>
              <a:chExt cx="8610600" cy="52322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TextBox 21"/>
              <p:cNvSpPr txBox="1"/>
              <p:nvPr/>
            </p:nvSpPr>
            <p:spPr>
              <a:xfrm>
                <a:off x="381000" y="2133600"/>
                <a:ext cx="2819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800" dirty="0" smtClean="0"/>
                  <a:t>Always share</a:t>
                </a:r>
                <a:endParaRPr lang="en-US" sz="2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0400" y="2133600"/>
                <a:ext cx="2895600" cy="52322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800" dirty="0" smtClean="0"/>
                  <a:t>Sometimes</a:t>
                </a:r>
                <a:endParaRPr lang="en-US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96000" y="2133600"/>
                <a:ext cx="28956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800" dirty="0" smtClean="0"/>
                  <a:t>Never share</a:t>
                </a:r>
                <a:endParaRPr lang="en-US" sz="2800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58788" y="381000"/>
            <a:ext cx="8304212" cy="6477000"/>
            <a:chOff x="458788" y="381000"/>
            <a:chExt cx="8304212" cy="6477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914400" y="381000"/>
              <a:ext cx="7848600" cy="2667000"/>
            </a:xfrm>
            <a:prstGeom prst="line">
              <a:avLst/>
            </a:prstGeom>
            <a:ln w="127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58788" y="5943600"/>
              <a:ext cx="80772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dirty="0" smtClean="0">
                  <a:solidFill>
                    <a:sysClr val="windowText" lastClr="000000"/>
                  </a:solidFill>
                </a:rPr>
                <a:t>Huge effect by info type (supporting RQ1)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788" y="533400"/>
            <a:ext cx="8337263" cy="6324600"/>
            <a:chOff x="458788" y="533400"/>
            <a:chExt cx="8337263" cy="63246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58788" y="5943600"/>
              <a:ext cx="80772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dirty="0" smtClean="0">
                  <a:solidFill>
                    <a:sysClr val="windowText" lastClr="000000"/>
                  </a:solidFill>
                </a:rPr>
                <a:t>Little effect by display (not supporting RQ2)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871251" y="533455"/>
              <a:ext cx="7924800" cy="2362423"/>
              <a:chOff x="914400" y="531812"/>
              <a:chExt cx="6858000" cy="2135188"/>
            </a:xfrm>
          </p:grpSpPr>
          <p:cxnSp>
            <p:nvCxnSpPr>
              <p:cNvPr id="36" name="Straight Connector 3"/>
              <p:cNvCxnSpPr/>
              <p:nvPr/>
            </p:nvCxnSpPr>
            <p:spPr>
              <a:xfrm>
                <a:off x="914400" y="5318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71600" y="6842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828800" y="8366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86000" y="9890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743200" y="11414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200400" y="1295400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657600" y="1447800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114800" y="1600200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572000" y="1752600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029200" y="1905000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486400" y="20558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943600" y="22082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400800" y="23606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858000" y="25130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315200" y="2665412"/>
                <a:ext cx="457200" cy="1588"/>
              </a:xfrm>
              <a:prstGeom prst="line">
                <a:avLst/>
              </a:prstGeom>
              <a:ln w="127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95000" y="2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1.38889E-6 0.25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Surprise! </a:t>
            </a:r>
            <a:r>
              <a:rPr lang="en-US" sz="3600" i="1" dirty="0" smtClean="0"/>
              <a:t>Place did not appear to mediate access.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Expectation: More sharing on the Nameplate, Screensaver and Person Screen displays (RQ2)</a:t>
            </a:r>
          </a:p>
          <a:p>
            <a:r>
              <a:rPr lang="en-US" dirty="0" smtClean="0"/>
              <a:t>Reality: Although the audience may be more predictable, situated displays may be viewed by unintended people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85800" y="4343400"/>
            <a:ext cx="7696200" cy="1384995"/>
          </a:xfrm>
          <a:prstGeom prst="wedgeRectCallout">
            <a:avLst>
              <a:gd name="adj1" fmla="val 8210"/>
              <a:gd name="adj2" fmla="val -892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i="1" dirty="0" smtClean="0"/>
              <a:t>“I would want to have at least a pin code for my coworker to unlock this personal screen in case a stranger walks into my coworker’s office”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Surprise! </a:t>
            </a:r>
            <a:r>
              <a:rPr lang="en-US" sz="3600" i="1" dirty="0" smtClean="0"/>
              <a:t>People were comfortable sharing information on a website.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Expectation: Website would be the lowest-sharing condition</a:t>
            </a:r>
          </a:p>
          <a:p>
            <a:r>
              <a:rPr lang="en-US" dirty="0" smtClean="0"/>
              <a:t>Reality: Website was same or higher</a:t>
            </a:r>
          </a:p>
          <a:p>
            <a:pPr lvl="1"/>
            <a:r>
              <a:rPr lang="en-US" dirty="0" smtClean="0"/>
              <a:t>Perhaps security through obscurity?</a:t>
            </a:r>
          </a:p>
          <a:p>
            <a:pPr lvl="1"/>
            <a:r>
              <a:rPr lang="en-US" dirty="0" smtClean="0"/>
              <a:t>Perhaps they were responding as if access were restricted?</a:t>
            </a:r>
          </a:p>
          <a:p>
            <a:pPr lvl="1"/>
            <a:r>
              <a:rPr lang="en-US" dirty="0" smtClean="0"/>
              <a:t>Perhaps comfort through familiarity (e.g. </a:t>
            </a:r>
            <a:r>
              <a:rPr lang="en-US" dirty="0" err="1" smtClean="0"/>
              <a:t>Facebook</a:t>
            </a:r>
            <a:r>
              <a:rPr lang="en-US" dirty="0" smtClean="0"/>
              <a:t>)?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981200" y="4191000"/>
            <a:ext cx="6858000" cy="1384995"/>
          </a:xfrm>
          <a:prstGeom prst="wedgeRectCallout">
            <a:avLst>
              <a:gd name="adj1" fmla="val 7997"/>
              <a:gd name="adj2" fmla="val -892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/>
            <a:r>
              <a:rPr lang="en-US" sz="2800" dirty="0" smtClean="0"/>
              <a:t>Q:	How often would you expect coworkers to look at your personal website?</a:t>
            </a:r>
          </a:p>
          <a:p>
            <a:pPr marL="457200" indent="-457200"/>
            <a:r>
              <a:rPr lang="en-US" sz="2800" dirty="0" smtClean="0"/>
              <a:t>A:	1-5 coworkers per week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133600" y="4648200"/>
            <a:ext cx="6477000" cy="1815882"/>
          </a:xfrm>
          <a:prstGeom prst="wedgeRectCallout">
            <a:avLst>
              <a:gd name="adj1" fmla="val 8819"/>
              <a:gd name="adj2" fmla="val -747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/>
            <a:r>
              <a:rPr lang="en-US" sz="2800" dirty="0" smtClean="0"/>
              <a:t>“For personal websites, I would like to control groups of people and how much info they see about me.”</a:t>
            </a:r>
          </a:p>
          <a:p>
            <a:pPr marL="457200" indent="-457200"/>
            <a:r>
              <a:rPr lang="en-US" sz="2800" dirty="0" smtClean="0"/>
              <a:t>“Close Coworkers only. Not all corp.”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Surprise! </a:t>
            </a:r>
            <a:r>
              <a:rPr lang="en-US" i="1" dirty="0" smtClean="0"/>
              <a:t>Office owners are uncomfortable drawing visitors in when absent.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Expectation: Screensaver would provide greater sense of privacy than Nameplate</a:t>
            </a:r>
          </a:p>
          <a:p>
            <a:r>
              <a:rPr lang="en-US" dirty="0" smtClean="0"/>
              <a:t>Reality: The Screensaver was viewed as attracting random people into the sanctity of the office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838200" y="4306431"/>
            <a:ext cx="7315200" cy="2246769"/>
          </a:xfrm>
          <a:prstGeom prst="wedgeRectCallout">
            <a:avLst>
              <a:gd name="adj1" fmla="val 8350"/>
              <a:gd name="adj2" fmla="val -697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/>
            <a:r>
              <a:rPr lang="en-US" sz="2800" dirty="0" smtClean="0"/>
              <a:t>“I would not give anyone any incentive to enter my office such as these described”</a:t>
            </a:r>
          </a:p>
          <a:p>
            <a:pPr marL="457200" indent="-457200"/>
            <a:r>
              <a:rPr lang="en-US" sz="2800" dirty="0" smtClean="0"/>
              <a:t>“A screensaver encourages random traffic in to my office when I'm not there, which I'm not comfortable with”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Surprise! </a:t>
            </a:r>
            <a:r>
              <a:rPr lang="en-US" i="1" dirty="0" smtClean="0"/>
              <a:t>Person Screen was not just for distant coworkers.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Expectation: Person Screen would be considered useful only for distant coworkers</a:t>
            </a:r>
          </a:p>
          <a:p>
            <a:r>
              <a:rPr lang="en-US" dirty="0" smtClean="0"/>
              <a:t>Reality: The Person Screen was perceived as useful for even nearby coworkers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62000" y="4154031"/>
            <a:ext cx="7696200" cy="2246769"/>
          </a:xfrm>
          <a:prstGeom prst="wedgeRectCallout">
            <a:avLst>
              <a:gd name="adj1" fmla="val 8370"/>
              <a:gd name="adj2" fmla="val -711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/>
            <a:r>
              <a:rPr lang="en-US" sz="2800" dirty="0" smtClean="0"/>
              <a:t>Q:	How far away are the primary work locations of the coworkers for whom you would want a Person Screen? (Check all that apply)</a:t>
            </a:r>
          </a:p>
          <a:p>
            <a:pPr marL="457200" indent="-457200"/>
            <a:r>
              <a:rPr lang="en-US" sz="2800" dirty="0" smtClean="0"/>
              <a:t>A:	A few steps away from your primary work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nav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-4763"/>
            <a:ext cx="8723313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were considering building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/>
              <a:t>situated</a:t>
            </a:r>
            <a:r>
              <a:rPr lang="en-US" dirty="0" smtClean="0"/>
              <a:t> awareness/communication UI</a:t>
            </a:r>
            <a:br>
              <a:rPr lang="en-US" dirty="0" smtClean="0"/>
            </a:br>
            <a:r>
              <a:rPr lang="en-US" dirty="0" smtClean="0"/>
              <a:t>to increase </a:t>
            </a:r>
            <a:r>
              <a:rPr lang="en-US" b="1" dirty="0" smtClean="0"/>
              <a:t>ad-hoc</a:t>
            </a:r>
            <a:r>
              <a:rPr lang="en-US" dirty="0" smtClean="0"/>
              <a:t> communication</a:t>
            </a:r>
            <a:br>
              <a:rPr lang="en-US" dirty="0" smtClean="0"/>
            </a:br>
            <a:r>
              <a:rPr lang="en-US" dirty="0" smtClean="0"/>
              <a:t>with a </a:t>
            </a:r>
            <a:r>
              <a:rPr lang="en-US" b="1" dirty="0" smtClean="0"/>
              <a:t>particular</a:t>
            </a:r>
            <a:r>
              <a:rPr lang="en-US" dirty="0" smtClean="0"/>
              <a:t> absent teammate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situated display 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750"/>
                <a:gridCol w="561245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Nameplate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outside the person’s office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Screensaver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person’s desktop PC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 Screen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Representing the person in a remote coworker’s office or site</a:t>
                      </a:r>
                    </a:p>
                  </a:txBody>
                  <a:tcPr marT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1675" t="28083" r="10832" b="18667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 Screen at a remote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groups of capabilities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Awareness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Is now a good time to talk? If not now, when?</a:t>
            </a:r>
          </a:p>
          <a:p>
            <a:r>
              <a:rPr lang="en-US" dirty="0" smtClean="0"/>
              <a:t>What is he working on?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Who has he been talking with?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Video call</a:t>
            </a:r>
          </a:p>
          <a:p>
            <a:r>
              <a:rPr lang="en-US" dirty="0" smtClean="0"/>
              <a:t>Text chat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Document sharing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Screen sharing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Whiteboard sketching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RQ1: What awareness info would people be willing to display?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RQ2: Would putting the awareness display in a semiprivate space increase the amount of awareness information?</a:t>
            </a:r>
          </a:p>
          <a:p>
            <a:pPr lvl="1"/>
            <a:r>
              <a:rPr lang="en-US" i="1" dirty="0" smtClean="0"/>
              <a:t>Does place mediate access?</a:t>
            </a:r>
          </a:p>
          <a:p>
            <a:endParaRPr lang="en-US" i="1" dirty="0" smtClean="0"/>
          </a:p>
          <a:p>
            <a:r>
              <a:rPr lang="en-US" dirty="0" smtClean="0"/>
              <a:t>… so we decided to do a survey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Survey population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MS Usability Database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645025" y="914400"/>
            <a:ext cx="4041775" cy="838200"/>
          </a:xfrm>
        </p:spPr>
        <p:txBody>
          <a:bodyPr/>
          <a:lstStyle/>
          <a:p>
            <a:r>
              <a:rPr lang="en-US" dirty="0" smtClean="0"/>
              <a:t>MS employees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040188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Full time knowledge workers</a:t>
            </a:r>
          </a:p>
          <a:p>
            <a:r>
              <a:rPr lang="en-US" dirty="0" smtClean="0"/>
              <a:t>Work onsite</a:t>
            </a:r>
          </a:p>
          <a:p>
            <a:r>
              <a:rPr lang="en-US" dirty="0" smtClean="0"/>
              <a:t>Interact with a coworker at least once a week</a:t>
            </a:r>
          </a:p>
          <a:p>
            <a:r>
              <a:rPr lang="en-US" dirty="0" smtClean="0"/>
              <a:t>50% USA; 50% elsewhere</a:t>
            </a:r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Developers, testers and project managers</a:t>
            </a:r>
          </a:p>
          <a:p>
            <a:r>
              <a:rPr lang="en-US" dirty="0" smtClean="0"/>
              <a:t>Worldwide but mostly USA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8788" y="61722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← These populations are largely the same →</a:t>
            </a:r>
          </a:p>
        </p:txBody>
      </p:sp>
      <p:sp>
        <p:nvSpPr>
          <p:cNvPr id="8" name="Content Placeholder 18"/>
          <p:cNvSpPr txBox="1">
            <a:spLocks/>
          </p:cNvSpPr>
          <p:nvPr/>
        </p:nvSpPr>
        <p:spPr>
          <a:xfrm>
            <a:off x="457200" y="4495800"/>
            <a:ext cx="4040188" cy="2036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 valid email addresses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353 responses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241 valid responses (12%)</a:t>
            </a:r>
          </a:p>
        </p:txBody>
      </p:sp>
      <p:sp>
        <p:nvSpPr>
          <p:cNvPr id="11" name="Content Placeholder 19"/>
          <p:cNvSpPr txBox="1">
            <a:spLocks/>
          </p:cNvSpPr>
          <p:nvPr/>
        </p:nvSpPr>
        <p:spPr>
          <a:xfrm>
            <a:off x="4645025" y="4495800"/>
            <a:ext cx="4041775" cy="2036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1500 email addresses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522 responses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308 valid responses (21%)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 – 174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4572000" algn="l"/>
              </a:tabLst>
            </a:pPr>
            <a:r>
              <a:rPr lang="en-US" dirty="0" smtClean="0"/>
              <a:t>Office configuration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Staying aware of collocated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Staying aware of remote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Current sharing behavior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personal website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nameplate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screensaver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 screen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Rating each scenario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 – 174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Office configuration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collocated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Staying aware of remote coworkers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Current sharing behavior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personal website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nameplate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screensaver</a:t>
            </a:r>
          </a:p>
          <a:p>
            <a:pPr>
              <a:tabLst>
                <a:tab pos="4572000" algn="l"/>
              </a:tabLst>
            </a:pPr>
            <a:r>
              <a:rPr lang="en-US" dirty="0" smtClean="0"/>
              <a:t>Proposed person screen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Rating each scenario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836</Words>
  <Application>Microsoft Office PowerPoint</Application>
  <PresentationFormat>On-screen Show (4:3)</PresentationFormat>
  <Paragraphs>178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Exploring Awareness Needs and Information Display Preferences Between Coworkers</vt:lpstr>
      <vt:lpstr>Motivation</vt:lpstr>
      <vt:lpstr>Three situated display locations</vt:lpstr>
      <vt:lpstr>Person Screen at a remote site</vt:lpstr>
      <vt:lpstr>Two groups of capabilities</vt:lpstr>
      <vt:lpstr>Research questions</vt:lpstr>
      <vt:lpstr>Survey population</vt:lpstr>
      <vt:lpstr>Survey design – 174 questions</vt:lpstr>
      <vt:lpstr>Survey design – 174 questions</vt:lpstr>
      <vt:lpstr>Survey design – 174 questions</vt:lpstr>
      <vt:lpstr>Survey design – 174 questions</vt:lpstr>
      <vt:lpstr>Info types adapted from Olson, Grudin &amp; Horvitz 2004</vt:lpstr>
      <vt:lpstr>Slide 13</vt:lpstr>
      <vt:lpstr>Surprise! Place did not appear to mediate access.</vt:lpstr>
      <vt:lpstr>Surprise! People were comfortable sharing information on a website.</vt:lpstr>
      <vt:lpstr>Surprise! Office owners are uncomfortable drawing visitors in when absent.</vt:lpstr>
      <vt:lpstr>Surprise! Person Screen was not just for distant coworkers.</vt:lpstr>
      <vt:lpstr>Slide 18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2009-04-13T17:28:53Z</dcterms:created>
  <dcterms:modified xsi:type="dcterms:W3CDTF">2009-04-13T17:29:07Z</dcterms:modified>
</cp:coreProperties>
</file>