
<file path=[Content_Types].xml><?xml version="1.0" encoding="utf-8"?>
<Types xmlns="http://schemas.openxmlformats.org/package/2006/content-types">
  <Default Extension="png" ContentType="image/png"/>
  <Default Extension="tmp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Override1.xml" ContentType="application/vnd.openxmlformats-officedocument.themeOverrid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4.xml" ContentType="application/vnd.openxmlformats-officedocument.presentationml.tags+xml"/>
  <Override PartName="/ppt/notesSlides/notesSlide5.xml" ContentType="application/vnd.openxmlformats-officedocument.presentationml.notesSlide+xml"/>
  <Override PartName="/ppt/tags/tag5.xml" ContentType="application/vnd.openxmlformats-officedocument.presentationml.tag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tags/tag8.xml" ContentType="application/vnd.openxmlformats-officedocument.presentationml.tags+xml"/>
  <Override PartName="/ppt/notesSlides/notesSlide10.xml" ContentType="application/vnd.openxmlformats-officedocument.presentationml.notesSlide+xml"/>
  <Override PartName="/ppt/tags/tag9.xml" ContentType="application/vnd.openxmlformats-officedocument.presentationml.tags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tags/tag10.xml" ContentType="application/vnd.openxmlformats-officedocument.presentationml.tags+xml"/>
  <Override PartName="/ppt/notesSlides/notesSlide13.xml" ContentType="application/vnd.openxmlformats-officedocument.presentationml.notesSlide+xml"/>
  <Override PartName="/ppt/tags/tag11.xml" ContentType="application/vnd.openxmlformats-officedocument.presentationml.tags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embedTrueTypeFonts="1" saveSubsetFonts="1">
  <p:sldMasterIdLst>
    <p:sldMasterId id="2147483648" r:id="rId1"/>
    <p:sldMasterId id="2147483751" r:id="rId2"/>
  </p:sldMasterIdLst>
  <p:notesMasterIdLst>
    <p:notesMasterId r:id="rId28"/>
  </p:notesMasterIdLst>
  <p:handoutMasterIdLst>
    <p:handoutMasterId r:id="rId29"/>
  </p:handoutMasterIdLst>
  <p:sldIdLst>
    <p:sldId id="976" r:id="rId3"/>
    <p:sldId id="1348" r:id="rId4"/>
    <p:sldId id="1317" r:id="rId5"/>
    <p:sldId id="1350" r:id="rId6"/>
    <p:sldId id="1368" r:id="rId7"/>
    <p:sldId id="1370" r:id="rId8"/>
    <p:sldId id="1336" r:id="rId9"/>
    <p:sldId id="1352" r:id="rId10"/>
    <p:sldId id="1337" r:id="rId11"/>
    <p:sldId id="1365" r:id="rId12"/>
    <p:sldId id="1339" r:id="rId13"/>
    <p:sldId id="1340" r:id="rId14"/>
    <p:sldId id="1360" r:id="rId15"/>
    <p:sldId id="1341" r:id="rId16"/>
    <p:sldId id="1361" r:id="rId17"/>
    <p:sldId id="1342" r:id="rId18"/>
    <p:sldId id="1362" r:id="rId19"/>
    <p:sldId id="1366" r:id="rId20"/>
    <p:sldId id="1363" r:id="rId21"/>
    <p:sldId id="1353" r:id="rId22"/>
    <p:sldId id="1367" r:id="rId23"/>
    <p:sldId id="1304" r:id="rId24"/>
    <p:sldId id="1356" r:id="rId25"/>
    <p:sldId id="1355" r:id="rId26"/>
    <p:sldId id="1364" r:id="rId27"/>
  </p:sldIdLst>
  <p:sldSz cx="9144000" cy="6858000" type="screen4x3"/>
  <p:notesSz cx="7162800" cy="9448800"/>
  <p:embeddedFontLst>
    <p:embeddedFont>
      <p:font typeface="cmsy10" pitchFamily="34" charset="0"/>
      <p:regular r:id="rId30"/>
    </p:embeddedFont>
    <p:embeddedFont>
      <p:font typeface="Comic Sans MS" pitchFamily="66" charset="0"/>
      <p:regular r:id="rId31"/>
      <p:bold r:id="rId32"/>
    </p:embeddedFont>
  </p:embeddedFontLst>
  <p:custDataLst>
    <p:tags r:id="rId33"/>
  </p:custDataLst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3366FF"/>
    <a:srgbClr val="FF66CC"/>
    <a:srgbClr val="FF9900"/>
    <a:srgbClr val="887BEB"/>
    <a:srgbClr val="CC00CC"/>
    <a:srgbClr val="FF5050"/>
    <a:srgbClr val="CC6600"/>
    <a:srgbClr val="0099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21779" autoAdjust="0"/>
    <p:restoredTop sz="88018" autoAdjust="0"/>
  </p:normalViewPr>
  <p:slideViewPr>
    <p:cSldViewPr snapToGrid="0">
      <p:cViewPr>
        <p:scale>
          <a:sx n="76" d="100"/>
          <a:sy n="76" d="100"/>
        </p:scale>
        <p:origin x="-1195" y="-24"/>
      </p:cViewPr>
      <p:guideLst>
        <p:guide orient="horz" pos="2256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0" d="100"/>
          <a:sy n="50" d="100"/>
        </p:scale>
        <p:origin x="-2328" y="-86"/>
      </p:cViewPr>
      <p:guideLst>
        <p:guide orient="horz" pos="2976"/>
        <p:guide pos="2256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font" Target="fonts/font3.fntdata"/><Relationship Id="rId37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notesMaster" Target="notesMasters/notesMaster1.xml"/><Relationship Id="rId36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font" Target="fonts/font2.fntdata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font" Target="fonts/font1.fntdata"/><Relationship Id="rId3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03563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10" tIns="47456" rIns="94910" bIns="47456" numCol="1" anchor="t" anchorCtr="0" compatLnSpc="1">
            <a:prstTxWarp prst="textNoShape">
              <a:avLst/>
            </a:prstTxWarp>
          </a:bodyPr>
          <a:lstStyle>
            <a:lvl1pPr defTabSz="949325">
              <a:spcBef>
                <a:spcPct val="0"/>
              </a:spcBef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59238" y="0"/>
            <a:ext cx="3103562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10" tIns="47456" rIns="94910" bIns="47456" numCol="1" anchor="t" anchorCtr="0" compatLnSpc="1">
            <a:prstTxWarp prst="textNoShape">
              <a:avLst/>
            </a:prstTxWarp>
          </a:bodyPr>
          <a:lstStyle>
            <a:lvl1pPr algn="r" defTabSz="949325">
              <a:spcBef>
                <a:spcPct val="0"/>
              </a:spcBef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977313"/>
            <a:ext cx="3103563" cy="471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10" tIns="47456" rIns="94910" bIns="47456" numCol="1" anchor="b" anchorCtr="0" compatLnSpc="1">
            <a:prstTxWarp prst="textNoShape">
              <a:avLst/>
            </a:prstTxWarp>
          </a:bodyPr>
          <a:lstStyle>
            <a:lvl1pPr defTabSz="949325">
              <a:spcBef>
                <a:spcPct val="0"/>
              </a:spcBef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59238" y="8977313"/>
            <a:ext cx="3103562" cy="471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10" tIns="47456" rIns="94910" bIns="47456" numCol="1" anchor="b" anchorCtr="0" compatLnSpc="1">
            <a:prstTxWarp prst="textNoShape">
              <a:avLst/>
            </a:prstTxWarp>
          </a:bodyPr>
          <a:lstStyle>
            <a:lvl1pPr algn="r" defTabSz="949325">
              <a:spcBef>
                <a:spcPct val="0"/>
              </a:spcBef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C804160D-1AB6-4612-B7C0-444BA323A2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6850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03563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10" tIns="47456" rIns="94910" bIns="47456" numCol="1" anchor="t" anchorCtr="0" compatLnSpc="1">
            <a:prstTxWarp prst="textNoShape">
              <a:avLst/>
            </a:prstTxWarp>
          </a:bodyPr>
          <a:lstStyle>
            <a:lvl1pPr defTabSz="949325">
              <a:spcBef>
                <a:spcPct val="0"/>
              </a:spcBef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59238" y="0"/>
            <a:ext cx="3103562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10" tIns="47456" rIns="94910" bIns="47456" numCol="1" anchor="t" anchorCtr="0" compatLnSpc="1">
            <a:prstTxWarp prst="textNoShape">
              <a:avLst/>
            </a:prstTxWarp>
          </a:bodyPr>
          <a:lstStyle>
            <a:lvl1pPr algn="r" defTabSz="949325">
              <a:spcBef>
                <a:spcPct val="0"/>
              </a:spcBef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709613"/>
            <a:ext cx="4724400" cy="35433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55675" y="4487863"/>
            <a:ext cx="5251450" cy="425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10" tIns="47456" rIns="94910" bIns="4745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77313"/>
            <a:ext cx="3103563" cy="471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10" tIns="47456" rIns="94910" bIns="47456" numCol="1" anchor="b" anchorCtr="0" compatLnSpc="1">
            <a:prstTxWarp prst="textNoShape">
              <a:avLst/>
            </a:prstTxWarp>
          </a:bodyPr>
          <a:lstStyle>
            <a:lvl1pPr defTabSz="949325">
              <a:spcBef>
                <a:spcPct val="0"/>
              </a:spcBef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59238" y="8977313"/>
            <a:ext cx="3103562" cy="471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10" tIns="47456" rIns="94910" bIns="47456" numCol="1" anchor="b" anchorCtr="0" compatLnSpc="1">
            <a:prstTxWarp prst="textNoShape">
              <a:avLst/>
            </a:prstTxWarp>
          </a:bodyPr>
          <a:lstStyle>
            <a:lvl1pPr algn="r" defTabSz="949325">
              <a:spcBef>
                <a:spcPct val="0"/>
              </a:spcBef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5A5FE0CD-297A-4E4C-9143-A88652F4FA57}" type="slidenum">
              <a:rPr lang="en-US" smtClean="0"/>
              <a:pPr>
                <a:defRPr/>
              </a:pPr>
              <a:t>‹#›</a:t>
            </a:fld>
            <a:r>
              <a:rPr lang="en-US" dirty="0" smtClean="0"/>
              <a:t>/15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45065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846499C-1D18-4228-A5AB-E405494E3CB5}" type="slidenum">
              <a:rPr lang="en-US" smtClean="0">
                <a:solidFill>
                  <a:prstClr val="black"/>
                </a:solidFill>
              </a:rPr>
              <a:pPr/>
              <a:t>0</a:t>
            </a:fld>
            <a:endParaRPr lang="en-US" smtClean="0">
              <a:solidFill>
                <a:prstClr val="black"/>
              </a:solidFill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5FE0CD-297A-4E4C-9143-A88652F4FA57}" type="slidenum">
              <a:rPr lang="en-US" smtClean="0"/>
              <a:pPr>
                <a:defRPr/>
              </a:pPr>
              <a:t>14</a:t>
            </a:fld>
            <a:r>
              <a:rPr lang="en-US" smtClean="0"/>
              <a:t>/15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858020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5FE0CD-297A-4E4C-9143-A88652F4FA57}" type="slidenum">
              <a:rPr lang="en-US" smtClean="0"/>
              <a:pPr>
                <a:defRPr/>
              </a:pPr>
              <a:t>16</a:t>
            </a:fld>
            <a:r>
              <a:rPr lang="en-US" smtClean="0"/>
              <a:t>/15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85802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5FE0CD-297A-4E4C-9143-A88652F4FA57}" type="slidenum">
              <a:rPr lang="en-US" smtClean="0"/>
              <a:pPr>
                <a:defRPr/>
              </a:pPr>
              <a:t>17</a:t>
            </a:fld>
            <a:r>
              <a:rPr lang="en-US" smtClean="0"/>
              <a:t>/15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621525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5FE0CD-297A-4E4C-9143-A88652F4FA57}" type="slidenum">
              <a:rPr lang="en-US" smtClean="0"/>
              <a:pPr>
                <a:defRPr/>
              </a:pPr>
              <a:t>18</a:t>
            </a:fld>
            <a:r>
              <a:rPr lang="en-US" smtClean="0"/>
              <a:t>/15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506196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5FE0CD-297A-4E4C-9143-A88652F4FA57}" type="slidenum">
              <a:rPr lang="en-US" smtClean="0"/>
              <a:pPr>
                <a:defRPr/>
              </a:pPr>
              <a:t>19</a:t>
            </a:fld>
            <a:r>
              <a:rPr lang="en-US" smtClean="0"/>
              <a:t>/15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545106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5FE0CD-297A-4E4C-9143-A88652F4FA57}" type="slidenum">
              <a:rPr lang="en-US" smtClean="0"/>
              <a:pPr>
                <a:defRPr/>
              </a:pPr>
              <a:t>20</a:t>
            </a:fld>
            <a:r>
              <a:rPr lang="en-US" smtClean="0"/>
              <a:t>/15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621525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5FE0CD-297A-4E4C-9143-A88652F4FA57}" type="slidenum">
              <a:rPr lang="en-US" smtClean="0"/>
              <a:pPr>
                <a:defRPr/>
              </a:pPr>
              <a:t>23</a:t>
            </a:fld>
            <a:r>
              <a:rPr lang="en-US" smtClean="0"/>
              <a:t>/15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854758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5FE0CD-297A-4E4C-9143-A88652F4FA57}" type="slidenum">
              <a:rPr lang="en-US" smtClean="0"/>
              <a:pPr>
                <a:defRPr/>
              </a:pPr>
              <a:t>24</a:t>
            </a:fld>
            <a:r>
              <a:rPr lang="en-US" smtClean="0"/>
              <a:t>/15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54851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5FE0CD-297A-4E4C-9143-A88652F4FA57}" type="slidenum">
              <a:rPr lang="en-US" smtClean="0"/>
              <a:pPr>
                <a:defRPr/>
              </a:pPr>
              <a:t>1</a:t>
            </a:fld>
            <a:r>
              <a:rPr lang="en-US" smtClean="0"/>
              <a:t>/15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85802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5FE0CD-297A-4E4C-9143-A88652F4FA57}" type="slidenum">
              <a:rPr lang="en-US" smtClean="0"/>
              <a:pPr>
                <a:defRPr/>
              </a:pPr>
              <a:t>2</a:t>
            </a:fld>
            <a:r>
              <a:rPr lang="en-US" smtClean="0"/>
              <a:t>/15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32475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5FE0CD-297A-4E4C-9143-A88652F4FA57}" type="slidenum">
              <a:rPr lang="en-US" smtClean="0"/>
              <a:pPr>
                <a:defRPr/>
              </a:pPr>
              <a:t>3</a:t>
            </a:fld>
            <a:r>
              <a:rPr lang="en-US" smtClean="0"/>
              <a:t>/15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62152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5FE0CD-297A-4E4C-9143-A88652F4FA57}" type="slidenum">
              <a:rPr lang="en-US" smtClean="0"/>
              <a:pPr>
                <a:defRPr/>
              </a:pPr>
              <a:t>5</a:t>
            </a:fld>
            <a:r>
              <a:rPr lang="en-US" smtClean="0"/>
              <a:t>/15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85802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5FE0CD-297A-4E4C-9143-A88652F4FA57}" type="slidenum">
              <a:rPr lang="en-US" smtClean="0"/>
              <a:pPr>
                <a:defRPr/>
              </a:pPr>
              <a:t>7</a:t>
            </a:fld>
            <a:r>
              <a:rPr lang="en-US" smtClean="0"/>
              <a:t>/15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85802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5FE0CD-297A-4E4C-9143-A88652F4FA57}" type="slidenum">
              <a:rPr lang="en-US" smtClean="0"/>
              <a:pPr>
                <a:defRPr/>
              </a:pPr>
              <a:t>9</a:t>
            </a:fld>
            <a:r>
              <a:rPr lang="en-US" smtClean="0"/>
              <a:t>/15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62152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5FE0CD-297A-4E4C-9143-A88652F4FA57}" type="slidenum">
              <a:rPr lang="en-US" smtClean="0"/>
              <a:pPr>
                <a:defRPr/>
              </a:pPr>
              <a:t>12</a:t>
            </a:fld>
            <a:r>
              <a:rPr lang="en-US" smtClean="0"/>
              <a:t>/15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858020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5FE0CD-297A-4E4C-9143-A88652F4FA57}" type="slidenum">
              <a:rPr lang="en-US" smtClean="0"/>
              <a:pPr>
                <a:defRPr/>
              </a:pPr>
              <a:t>13</a:t>
            </a:fld>
            <a:r>
              <a:rPr lang="en-US" smtClean="0"/>
              <a:t>/15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54324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3/30/2009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7165597" y="6324600"/>
            <a:ext cx="1905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99E645-D355-4FDE-B443-868FCDFF59F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3/30/2009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7123652" y="6450435"/>
            <a:ext cx="1905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3/30/2009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7165597" y="6324600"/>
            <a:ext cx="1905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99E645-D355-4FDE-B443-868FCDFF59F7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3/30/2009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7123652" y="6450435"/>
            <a:ext cx="1905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07661B-1E0D-4001-BF89-AF1DFB53F90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48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143000"/>
            <a:ext cx="77724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 smtClean="0"/>
              <a:t>3/30/2009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fld id="{D0D9DFD6-4969-45EA-B86D-E0000C936B8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381000" y="914400"/>
            <a:ext cx="8369300" cy="0"/>
          </a:xfrm>
          <a:prstGeom prst="line">
            <a:avLst/>
          </a:prstGeom>
          <a:noFill/>
          <a:ln w="50800">
            <a:solidFill>
              <a:srgbClr val="00808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</p:sldLayoutIdLst>
  <p:transition/>
  <p:timing>
    <p:tnLst>
      <p:par>
        <p:cTn id="1" dur="indefinite" restart="never" nodeType="tmRoot"/>
      </p:par>
    </p:tnLst>
  </p:timing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48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143000"/>
            <a:ext cx="77724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3/30/2009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fld id="{D0D9DFD6-4969-45EA-B86D-E0000C936B8F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381000" y="914400"/>
            <a:ext cx="8369300" cy="0"/>
          </a:xfrm>
          <a:prstGeom prst="line">
            <a:avLst/>
          </a:prstGeom>
          <a:noFill/>
          <a:ln w="50800">
            <a:solidFill>
              <a:srgbClr val="00808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</p:sldLayoutIdLst>
  <p:transition/>
  <p:timing>
    <p:tnLst>
      <p:par>
        <p:cTn id="1" dur="indefinite" restart="never" nodeType="tmRoot"/>
      </p:par>
    </p:tnLst>
  </p:timing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3.jpg"/><Relationship Id="rId2" Type="http://schemas.openxmlformats.org/officeDocument/2006/relationships/tags" Target="../tags/tag2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2.png"/><Relationship Id="rId5" Type="http://schemas.openxmlformats.org/officeDocument/2006/relationships/image" Target="../media/image1.gif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5" Type="http://schemas.openxmlformats.org/officeDocument/2006/relationships/image" Target="../media/image5.tmp"/><Relationship Id="rId4" Type="http://schemas.openxmlformats.org/officeDocument/2006/relationships/image" Target="../media/image4.tmp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ms_masthead_ltr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6053409"/>
            <a:ext cx="2605342" cy="804591"/>
          </a:xfrm>
          <a:prstGeom prst="rect">
            <a:avLst/>
          </a:prstGeom>
        </p:spPr>
      </p:pic>
      <p:pic>
        <p:nvPicPr>
          <p:cNvPr id="10" name="Picture 9" descr="risemain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760785" y="6049108"/>
            <a:ext cx="6415876" cy="808892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17602" y="501206"/>
            <a:ext cx="9071151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3800" dirty="0" smtClean="0">
                <a:solidFill>
                  <a:srgbClr val="3333CC"/>
                </a:solidFill>
              </a:rPr>
              <a:t>Synthesizing Geometry Constructions</a:t>
            </a:r>
          </a:p>
          <a:p>
            <a:pPr algn="ctr">
              <a:spcBef>
                <a:spcPts val="0"/>
              </a:spcBef>
            </a:pPr>
            <a:endParaRPr lang="en-US" sz="800" dirty="0" smtClean="0">
              <a:solidFill>
                <a:srgbClr val="3333CC"/>
              </a:solidFill>
            </a:endParaRP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193436" y="4081906"/>
            <a:ext cx="2866290" cy="9648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>
              <a:spcBef>
                <a:spcPct val="20000"/>
              </a:spcBef>
              <a:defRPr/>
            </a:pPr>
            <a:r>
              <a:rPr lang="en-US" sz="2600" kern="0" dirty="0" smtClean="0">
                <a:solidFill>
                  <a:srgbClr val="008000"/>
                </a:solidFill>
                <a:latin typeface="Comic Sans MS"/>
              </a:rPr>
              <a:t>Sumit Gulwani</a:t>
            </a:r>
          </a:p>
          <a:p>
            <a:pPr algn="ctr">
              <a:spcBef>
                <a:spcPct val="20000"/>
              </a:spcBef>
              <a:defRPr/>
            </a:pPr>
            <a:r>
              <a:rPr lang="en-US" sz="2600" kern="0" dirty="0" smtClean="0">
                <a:solidFill>
                  <a:srgbClr val="008000"/>
                </a:solidFill>
                <a:latin typeface="Comic Sans MS"/>
              </a:rPr>
              <a:t>MSR, Redmond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3236744" y="4102059"/>
            <a:ext cx="2946885" cy="9648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>
              <a:spcBef>
                <a:spcPct val="20000"/>
              </a:spcBef>
              <a:defRPr/>
            </a:pPr>
            <a:r>
              <a:rPr lang="en-US" sz="2600" kern="0" dirty="0" smtClean="0">
                <a:solidFill>
                  <a:srgbClr val="008000"/>
                </a:solidFill>
                <a:latin typeface="Comic Sans MS"/>
              </a:rPr>
              <a:t>Vijay Korthikanti</a:t>
            </a:r>
          </a:p>
          <a:p>
            <a:pPr algn="ctr">
              <a:spcBef>
                <a:spcPct val="20000"/>
              </a:spcBef>
              <a:defRPr/>
            </a:pPr>
            <a:r>
              <a:rPr lang="en-US" sz="2600" kern="0" dirty="0" smtClean="0">
                <a:solidFill>
                  <a:srgbClr val="008000"/>
                </a:solidFill>
                <a:latin typeface="Comic Sans MS"/>
              </a:rPr>
              <a:t>UIUC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6074233" y="4113489"/>
            <a:ext cx="2866290" cy="9648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>
              <a:spcBef>
                <a:spcPct val="20000"/>
              </a:spcBef>
              <a:defRPr/>
            </a:pPr>
            <a:r>
              <a:rPr lang="en-US" sz="2600" kern="0" dirty="0" smtClean="0">
                <a:solidFill>
                  <a:srgbClr val="008000"/>
                </a:solidFill>
                <a:latin typeface="Comic Sans MS"/>
              </a:rPr>
              <a:t>Ashish </a:t>
            </a:r>
            <a:r>
              <a:rPr lang="en-US" sz="2600" kern="0" dirty="0" err="1" smtClean="0">
                <a:solidFill>
                  <a:srgbClr val="008000"/>
                </a:solidFill>
                <a:latin typeface="Comic Sans MS"/>
              </a:rPr>
              <a:t>Tiwari</a:t>
            </a:r>
            <a:endParaRPr lang="en-US" sz="2600" kern="0" dirty="0" smtClean="0">
              <a:solidFill>
                <a:srgbClr val="008000"/>
              </a:solidFill>
              <a:latin typeface="Comic Sans MS"/>
            </a:endParaRPr>
          </a:p>
          <a:p>
            <a:pPr algn="ctr">
              <a:spcBef>
                <a:spcPct val="20000"/>
              </a:spcBef>
              <a:defRPr/>
            </a:pPr>
            <a:r>
              <a:rPr lang="en-US" sz="2600" kern="0" dirty="0" smtClean="0">
                <a:solidFill>
                  <a:srgbClr val="008000"/>
                </a:solidFill>
                <a:latin typeface="Comic Sans MS"/>
              </a:rPr>
              <a:t>SRI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2465" y="1459523"/>
            <a:ext cx="2850232" cy="2275257"/>
          </a:xfrm>
          <a:prstGeom prst="rect">
            <a:avLst/>
          </a:prstGeom>
        </p:spPr>
      </p:pic>
    </p:spTree>
    <p:custDataLst>
      <p:tags r:id="rId2"/>
    </p:custDataLst>
  </p:cSld>
  <p:clrMapOvr>
    <a:overrideClrMapping bg1="lt1" tx1="dk1" bg2="lt2" tx2="dk2" accent1="accent1" accent2="accent2" accent3="accent3" accent4="accent4" accent5="accent5" accent6="accent6" hlink="hlink" folHlink="folHlink"/>
  </p:clrMapOvr>
  <p:transition advTm="3324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75245" y="1004976"/>
            <a:ext cx="8509964" cy="5029200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Problem Formulation (as Program Synthesis)</a:t>
            </a:r>
          </a:p>
          <a:p>
            <a:endParaRPr lang="en-US" dirty="0"/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2"/>
                </a:solidFill>
              </a:rPr>
              <a:t>Synthesis Algorithm (based on inter-disciplinary ideas)</a:t>
            </a:r>
          </a:p>
          <a:p>
            <a:pPr lvl="1"/>
            <a:r>
              <a:rPr lang="en-US" dirty="0" smtClean="0"/>
              <a:t>Idea 1: from Theory</a:t>
            </a:r>
          </a:p>
          <a:p>
            <a:pPr lvl="1"/>
            <a:r>
              <a:rPr lang="en-US" dirty="0" smtClean="0"/>
              <a:t>Idea 2: from PL</a:t>
            </a:r>
          </a:p>
          <a:p>
            <a:pPr lvl="1"/>
            <a:r>
              <a:rPr lang="en-US" dirty="0" smtClean="0"/>
              <a:t>Idea 3: from AI</a:t>
            </a:r>
          </a:p>
          <a:p>
            <a:endParaRPr lang="en-US" dirty="0"/>
          </a:p>
          <a:p>
            <a:r>
              <a:rPr lang="en-US" dirty="0" smtClean="0"/>
              <a:t>Experiments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Future Vision</a:t>
            </a:r>
          </a:p>
          <a:p>
            <a:pPr marL="0" indent="0">
              <a:buNone/>
            </a:pP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9967104"/>
      </p:ext>
    </p:extLst>
  </p:cSld>
  <p:clrMapOvr>
    <a:masterClrMapping/>
  </p:clrMapOvr>
  <p:transition advTm="17272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74779" y="1143000"/>
            <a:ext cx="8194434" cy="50292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C00000"/>
                </a:solidFill>
              </a:rPr>
              <a:t>Pre(I), P, Post(I,O)</a:t>
            </a:r>
          </a:p>
          <a:p>
            <a:pPr marL="0" indent="0">
              <a:buNone/>
            </a:pPr>
            <a:endParaRPr lang="en-US" sz="1200" dirty="0"/>
          </a:p>
          <a:p>
            <a:pPr marL="457200" indent="-457200">
              <a:buFont typeface="+mj-lt"/>
              <a:buAutoNum type="alphaLcParenR"/>
            </a:pPr>
            <a:r>
              <a:rPr lang="en-US" dirty="0" smtClean="0">
                <a:solidFill>
                  <a:schemeClr val="tx2"/>
                </a:solidFill>
              </a:rPr>
              <a:t>Existing decision </a:t>
            </a:r>
            <a:r>
              <a:rPr lang="en-US" dirty="0">
                <a:solidFill>
                  <a:schemeClr val="tx2"/>
                </a:solidFill>
              </a:rPr>
              <a:t>procedures are </a:t>
            </a:r>
            <a:r>
              <a:rPr lang="en-US" dirty="0" smtClean="0">
                <a:solidFill>
                  <a:schemeClr val="tx2"/>
                </a:solidFill>
              </a:rPr>
              <a:t>complex.</a:t>
            </a:r>
          </a:p>
          <a:p>
            <a:pPr marL="457200" indent="-457200">
              <a:buFont typeface="+mj-lt"/>
              <a:buAutoNum type="alphaLcParenR"/>
            </a:pPr>
            <a:endParaRPr lang="en-US" sz="1200" dirty="0">
              <a:solidFill>
                <a:schemeClr val="tx2"/>
              </a:solidFill>
            </a:endParaRPr>
          </a:p>
          <a:p>
            <a:pPr marL="457200" indent="-457200">
              <a:buFont typeface="+mj-lt"/>
              <a:buAutoNum type="alphaLcParenR"/>
            </a:pPr>
            <a:r>
              <a:rPr lang="en-US" dirty="0" smtClean="0">
                <a:solidFill>
                  <a:schemeClr val="tx2"/>
                </a:solidFill>
              </a:rPr>
              <a:t>New efficient approach: Random Testing!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solidFill>
                  <a:schemeClr val="accent2"/>
                </a:solidFill>
              </a:rPr>
              <a:t>Choose I’ randomly from the set { I | Pre(I) }.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solidFill>
                  <a:schemeClr val="accent2"/>
                </a:solidFill>
              </a:rPr>
              <a:t>Compute O’ := P(I’).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solidFill>
                  <a:schemeClr val="accent2"/>
                </a:solidFill>
              </a:rPr>
              <a:t>If O’ satisfies Post(I’,O’) output “Verified”.</a:t>
            </a:r>
          </a:p>
          <a:p>
            <a:pPr marL="0" indent="0">
              <a:buNone/>
            </a:pPr>
            <a:endParaRPr lang="en-US" sz="1200" dirty="0" smtClean="0"/>
          </a:p>
          <a:p>
            <a:pPr marL="0" indent="0">
              <a:buNone/>
            </a:pPr>
            <a:r>
              <a:rPr lang="en-US" dirty="0" smtClean="0">
                <a:solidFill>
                  <a:schemeClr val="tx2"/>
                </a:solidFill>
              </a:rPr>
              <a:t>Correctness Proof of (b):</a:t>
            </a:r>
          </a:p>
          <a:p>
            <a:r>
              <a:rPr lang="en-US" dirty="0">
                <a:solidFill>
                  <a:srgbClr val="008000"/>
                </a:solidFill>
              </a:rPr>
              <a:t>Objects constructed </a:t>
            </a:r>
            <a:r>
              <a:rPr lang="en-US" dirty="0" smtClean="0">
                <a:solidFill>
                  <a:srgbClr val="008000"/>
                </a:solidFill>
              </a:rPr>
              <a:t>by P </a:t>
            </a:r>
            <a:r>
              <a:rPr lang="en-US" dirty="0">
                <a:solidFill>
                  <a:srgbClr val="008000"/>
                </a:solidFill>
              </a:rPr>
              <a:t>can be described using polynomial ops (+,-,*), square-root &amp; division operator.</a:t>
            </a:r>
          </a:p>
          <a:p>
            <a:r>
              <a:rPr lang="en-US" dirty="0">
                <a:solidFill>
                  <a:srgbClr val="008000"/>
                </a:solidFill>
              </a:rPr>
              <a:t>The randomized polynomial identity testing algorithm lifts to square-root and division operators as well </a:t>
            </a:r>
            <a:r>
              <a:rPr lang="en-US" dirty="0" smtClean="0">
                <a:solidFill>
                  <a:srgbClr val="008000"/>
                </a:solidFill>
              </a:rPr>
              <a:t>!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75846" y="304800"/>
            <a:ext cx="8563708" cy="609600"/>
          </a:xfrm>
        </p:spPr>
        <p:txBody>
          <a:bodyPr/>
          <a:lstStyle/>
          <a:p>
            <a:r>
              <a:rPr lang="en-US" dirty="0" smtClean="0"/>
              <a:t>Approaches to Verification Problem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35350828"/>
      </p:ext>
    </p:extLst>
  </p:cSld>
  <p:clrMapOvr>
    <a:masterClrMapping/>
  </p:clrMapOvr>
  <p:transition advTm="7505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7993" y="1056735"/>
            <a:ext cx="8578974" cy="5029200"/>
          </a:xfrm>
        </p:spPr>
        <p:txBody>
          <a:bodyPr/>
          <a:lstStyle/>
          <a:p>
            <a:pPr marL="0" indent="0">
              <a:buNone/>
            </a:pPr>
            <a:r>
              <a:rPr lang="en-US" u="sng" dirty="0" smtClean="0">
                <a:solidFill>
                  <a:srgbClr val="008000"/>
                </a:solidFill>
              </a:rPr>
              <a:t>Synthesis Algorithm:  </a:t>
            </a:r>
          </a:p>
          <a:p>
            <a:pPr marL="0" indent="0">
              <a:buNone/>
            </a:pPr>
            <a:r>
              <a:rPr lang="en-US" dirty="0" smtClean="0"/>
              <a:t>// First obtain a random input-output example.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solidFill>
                  <a:schemeClr val="accent2"/>
                </a:solidFill>
              </a:rPr>
              <a:t>Choose </a:t>
            </a:r>
            <a:r>
              <a:rPr lang="en-US" dirty="0">
                <a:solidFill>
                  <a:schemeClr val="accent2"/>
                </a:solidFill>
              </a:rPr>
              <a:t>I’ randomly from the set { I | Pre(I) </a:t>
            </a:r>
            <a:r>
              <a:rPr lang="en-US" dirty="0" smtClean="0">
                <a:solidFill>
                  <a:schemeClr val="accent2"/>
                </a:solidFill>
              </a:rPr>
              <a:t>}.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solidFill>
                  <a:schemeClr val="accent2"/>
                </a:solidFill>
              </a:rPr>
              <a:t>Compute </a:t>
            </a:r>
            <a:r>
              <a:rPr lang="en-US" dirty="0">
                <a:solidFill>
                  <a:schemeClr val="accent2"/>
                </a:solidFill>
              </a:rPr>
              <a:t>O’ </a:t>
            </a:r>
            <a:r>
              <a:rPr lang="en-US" dirty="0" err="1" smtClean="0">
                <a:solidFill>
                  <a:schemeClr val="accent2"/>
                </a:solidFill>
              </a:rPr>
              <a:t>s.t.</a:t>
            </a:r>
            <a:r>
              <a:rPr lang="en-US" dirty="0" smtClean="0">
                <a:solidFill>
                  <a:schemeClr val="accent2"/>
                </a:solidFill>
              </a:rPr>
              <a:t> Post(I’,O’) using numerical methods.</a:t>
            </a:r>
          </a:p>
          <a:p>
            <a:pPr marL="0" indent="0">
              <a:buNone/>
            </a:pPr>
            <a:r>
              <a:rPr lang="en-US" dirty="0" smtClean="0"/>
              <a:t>// Now obtain a construction that can generate O’ from I’ (using exhaustive search).</a:t>
            </a:r>
          </a:p>
          <a:p>
            <a:pPr marL="457200" indent="-457200">
              <a:buFont typeface="+mj-lt"/>
              <a:buAutoNum type="arabicPeriod" startAt="3"/>
            </a:pPr>
            <a:r>
              <a:rPr lang="en-US" dirty="0" smtClean="0">
                <a:solidFill>
                  <a:schemeClr val="accent2"/>
                </a:solidFill>
              </a:rPr>
              <a:t>S := I’;</a:t>
            </a:r>
          </a:p>
          <a:p>
            <a:pPr marL="457200" indent="-457200">
              <a:buFont typeface="+mj-lt"/>
              <a:buAutoNum type="arabicPeriod" startAt="3"/>
            </a:pPr>
            <a:r>
              <a:rPr lang="en-US" dirty="0" smtClean="0">
                <a:solidFill>
                  <a:schemeClr val="accent2"/>
                </a:solidFill>
              </a:rPr>
              <a:t>While (S does not contain O’)</a:t>
            </a:r>
          </a:p>
          <a:p>
            <a:pPr marL="457200" indent="-457200">
              <a:buFont typeface="+mj-lt"/>
              <a:buAutoNum type="arabicPeriod" startAt="3"/>
            </a:pP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 smtClean="0">
                <a:solidFill>
                  <a:schemeClr val="accent2"/>
                </a:solidFill>
              </a:rPr>
              <a:t>        S := S </a:t>
            </a:r>
            <a:r>
              <a:rPr lang="en-US" dirty="0" smtClean="0">
                <a:solidFill>
                  <a:schemeClr val="accent2"/>
                </a:solidFill>
                <a:latin typeface="cmsy10"/>
              </a:rPr>
              <a:t>[</a:t>
            </a:r>
            <a:r>
              <a:rPr lang="en-US" dirty="0" smtClean="0">
                <a:solidFill>
                  <a:schemeClr val="accent2"/>
                </a:solidFill>
              </a:rPr>
              <a:t> { </a:t>
            </a:r>
            <a:r>
              <a:rPr lang="en-US" dirty="0" smtClean="0">
                <a:solidFill>
                  <a:schemeClr val="accent2"/>
                </a:solidFill>
                <a:latin typeface="Comic Sans MS"/>
              </a:rPr>
              <a:t>M(O</a:t>
            </a:r>
            <a:r>
              <a:rPr lang="en-US" baseline="-25000" dirty="0" smtClean="0">
                <a:solidFill>
                  <a:schemeClr val="accent2"/>
                </a:solidFill>
                <a:latin typeface="Comic Sans MS"/>
              </a:rPr>
              <a:t>1</a:t>
            </a:r>
            <a:r>
              <a:rPr lang="en-US" dirty="0" smtClean="0">
                <a:solidFill>
                  <a:schemeClr val="accent2"/>
                </a:solidFill>
              </a:rPr>
              <a:t>,</a:t>
            </a:r>
            <a:r>
              <a:rPr lang="en-US" dirty="0" smtClean="0">
                <a:solidFill>
                  <a:schemeClr val="accent2"/>
                </a:solidFill>
                <a:latin typeface="Comic Sans MS"/>
              </a:rPr>
              <a:t>O</a:t>
            </a:r>
            <a:r>
              <a:rPr lang="en-US" baseline="-25000" dirty="0" smtClean="0">
                <a:solidFill>
                  <a:schemeClr val="accent2"/>
                </a:solidFill>
                <a:latin typeface="Comic Sans MS"/>
              </a:rPr>
              <a:t>2</a:t>
            </a:r>
            <a:r>
              <a:rPr lang="en-US" dirty="0" smtClean="0">
                <a:solidFill>
                  <a:schemeClr val="accent2"/>
                </a:solidFill>
              </a:rPr>
              <a:t>) | </a:t>
            </a:r>
            <a:r>
              <a:rPr lang="en-US" dirty="0" err="1">
                <a:solidFill>
                  <a:schemeClr val="accent2"/>
                </a:solidFill>
                <a:latin typeface="Comic Sans MS"/>
              </a:rPr>
              <a:t>O</a:t>
            </a:r>
            <a:r>
              <a:rPr lang="en-US" baseline="-25000" dirty="0" err="1" smtClean="0">
                <a:solidFill>
                  <a:schemeClr val="accent2"/>
                </a:solidFill>
                <a:latin typeface="Comic Sans MS"/>
              </a:rPr>
              <a:t>i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 smtClean="0">
                <a:solidFill>
                  <a:schemeClr val="accent2"/>
                </a:solidFill>
                <a:latin typeface="cmsy10"/>
              </a:rPr>
              <a:t>2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 smtClean="0">
                <a:solidFill>
                  <a:schemeClr val="accent2"/>
                </a:solidFill>
              </a:rPr>
              <a:t>S, M </a:t>
            </a:r>
            <a:r>
              <a:rPr lang="en-US" dirty="0" smtClean="0">
                <a:solidFill>
                  <a:schemeClr val="accent2"/>
                </a:solidFill>
                <a:latin typeface="cmsy10"/>
              </a:rPr>
              <a:t>2</a:t>
            </a:r>
            <a:r>
              <a:rPr lang="en-US" dirty="0" smtClean="0">
                <a:solidFill>
                  <a:schemeClr val="accent2"/>
                </a:solidFill>
              </a:rPr>
              <a:t> Methods } </a:t>
            </a:r>
          </a:p>
          <a:p>
            <a:pPr marL="457200" indent="-457200">
              <a:buFont typeface="+mj-lt"/>
              <a:buAutoNum type="arabicPeriod" startAt="3"/>
            </a:pPr>
            <a:r>
              <a:rPr lang="en-US" dirty="0" smtClean="0">
                <a:solidFill>
                  <a:schemeClr val="accent2"/>
                </a:solidFill>
              </a:rPr>
              <a:t>Output construction steps for O’.</a:t>
            </a:r>
            <a:endParaRPr lang="en-US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156605"/>
            <a:ext cx="9144000" cy="791305"/>
          </a:xfrm>
        </p:spPr>
        <p:txBody>
          <a:bodyPr/>
          <a:lstStyle/>
          <a:p>
            <a:r>
              <a:rPr lang="en-US" dirty="0" smtClean="0"/>
              <a:t>Idea 1 (from Theory): Symbolic Reasoning -&gt; Concrete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7342593"/>
      </p:ext>
    </p:extLst>
  </p:cSld>
  <p:clrMapOvr>
    <a:masterClrMapping/>
  </p:clrMapOvr>
  <p:transition advTm="5560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98930" y="985731"/>
            <a:ext cx="7772400" cy="77372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Given a </a:t>
            </a:r>
            <a:r>
              <a:rPr lang="en-US" dirty="0" smtClean="0">
                <a:solidFill>
                  <a:srgbClr val="C00000"/>
                </a:solidFill>
              </a:rPr>
              <a:t>triangle XYZ</a:t>
            </a:r>
            <a:r>
              <a:rPr lang="en-US" dirty="0" smtClean="0"/>
              <a:t>, construct </a:t>
            </a:r>
            <a:r>
              <a:rPr lang="en-US" dirty="0" smtClean="0">
                <a:solidFill>
                  <a:srgbClr val="008000"/>
                </a:solidFill>
              </a:rPr>
              <a:t>circle C</a:t>
            </a:r>
            <a:r>
              <a:rPr lang="en-US" dirty="0" smtClean="0"/>
              <a:t> such that C passes through X, Y, and Z.</a:t>
            </a:r>
          </a:p>
          <a:p>
            <a:pPr marL="0" indent="0">
              <a:buNone/>
            </a:pPr>
            <a:r>
              <a:rPr lang="en-US" dirty="0" smtClean="0"/>
              <a:t>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00212" y="304800"/>
            <a:ext cx="8957523" cy="609600"/>
          </a:xfrm>
        </p:spPr>
        <p:txBody>
          <a:bodyPr/>
          <a:lstStyle/>
          <a:p>
            <a:r>
              <a:rPr lang="en-US" dirty="0" smtClean="0"/>
              <a:t>Error Probability of the algorithm is extremely low.</a:t>
            </a:r>
            <a:endParaRPr lang="en-US" dirty="0"/>
          </a:p>
        </p:txBody>
      </p:sp>
      <p:cxnSp>
        <p:nvCxnSpPr>
          <p:cNvPr id="45" name="Straight Connector 44"/>
          <p:cNvCxnSpPr/>
          <p:nvPr/>
        </p:nvCxnSpPr>
        <p:spPr bwMode="auto">
          <a:xfrm>
            <a:off x="11447585" y="5205046"/>
            <a:ext cx="914400" cy="914400"/>
          </a:xfrm>
          <a:prstGeom prst="lin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1" name="Rectangle 40"/>
          <p:cNvSpPr/>
          <p:nvPr/>
        </p:nvSpPr>
        <p:spPr>
          <a:xfrm>
            <a:off x="186477" y="1872177"/>
            <a:ext cx="326409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Clr>
                <a:schemeClr val="tx1"/>
              </a:buClr>
            </a:pPr>
            <a:r>
              <a:rPr lang="en-US" sz="2400" dirty="0" smtClean="0">
                <a:solidFill>
                  <a:srgbClr val="FF9900"/>
                </a:solidFill>
              </a:rPr>
              <a:t>       …</a:t>
            </a:r>
          </a:p>
          <a:p>
            <a:pPr>
              <a:spcBef>
                <a:spcPts val="0"/>
              </a:spcBef>
              <a:buClr>
                <a:schemeClr val="tx1"/>
              </a:buClr>
            </a:pPr>
            <a:r>
              <a:rPr lang="en-US" sz="2400" dirty="0" smtClean="0">
                <a:solidFill>
                  <a:srgbClr val="FF9900"/>
                </a:solidFill>
              </a:rPr>
              <a:t>L1 = Ruler(P1,P2);</a:t>
            </a:r>
          </a:p>
          <a:p>
            <a:pPr>
              <a:spcBef>
                <a:spcPts val="0"/>
              </a:spcBef>
              <a:buClr>
                <a:schemeClr val="tx1"/>
              </a:buClr>
            </a:pPr>
            <a:r>
              <a:rPr lang="en-US" sz="2400" dirty="0" smtClean="0">
                <a:solidFill>
                  <a:srgbClr val="3366FF"/>
                </a:solidFill>
              </a:rPr>
              <a:t>       …</a:t>
            </a:r>
            <a:endParaRPr lang="en-US" sz="2300" dirty="0" smtClean="0">
              <a:solidFill>
                <a:srgbClr val="3366FF"/>
              </a:solidFill>
            </a:endParaRPr>
          </a:p>
          <a:p>
            <a:pPr>
              <a:spcBef>
                <a:spcPts val="0"/>
              </a:spcBef>
              <a:buClr>
                <a:schemeClr val="tx1"/>
              </a:buClr>
            </a:pPr>
            <a:r>
              <a:rPr lang="en-US" sz="2400" dirty="0" smtClean="0">
                <a:solidFill>
                  <a:srgbClr val="3366FF"/>
                </a:solidFill>
              </a:rPr>
              <a:t>L2 = Ruler(R1,R2);</a:t>
            </a:r>
          </a:p>
          <a:p>
            <a:pPr>
              <a:spcBef>
                <a:spcPts val="0"/>
              </a:spcBef>
              <a:buClr>
                <a:schemeClr val="tx1"/>
              </a:buClr>
            </a:pPr>
            <a:r>
              <a:rPr lang="en-US" sz="2400" dirty="0" smtClean="0">
                <a:solidFill>
                  <a:srgbClr val="008000"/>
                </a:solidFill>
              </a:rPr>
              <a:t>N = Intersect(L1,L2);</a:t>
            </a:r>
          </a:p>
          <a:p>
            <a:pPr>
              <a:spcBef>
                <a:spcPts val="0"/>
              </a:spcBef>
              <a:buClr>
                <a:schemeClr val="tx1"/>
              </a:buClr>
            </a:pPr>
            <a:r>
              <a:rPr lang="en-US" sz="2400" dirty="0" smtClean="0">
                <a:solidFill>
                  <a:srgbClr val="008000"/>
                </a:solidFill>
              </a:rPr>
              <a:t>C = Compass(N,X);</a:t>
            </a:r>
          </a:p>
        </p:txBody>
      </p:sp>
      <p:sp>
        <p:nvSpPr>
          <p:cNvPr id="42" name="Slide Number Placeholder 2"/>
          <p:cNvSpPr txBox="1">
            <a:spLocks/>
          </p:cNvSpPr>
          <p:nvPr/>
        </p:nvSpPr>
        <p:spPr bwMode="auto">
          <a:xfrm>
            <a:off x="7123652" y="6450435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5000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2pPr>
            <a:lvl3pPr marL="914400" algn="l" rtl="0" fontAlgn="base">
              <a:spcBef>
                <a:spcPct val="5000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3pPr>
            <a:lvl4pPr marL="1371600" algn="l" rtl="0" fontAlgn="base">
              <a:spcBef>
                <a:spcPct val="5000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4pPr>
            <a:lvl5pPr marL="1828800" algn="l" rtl="0" fontAlgn="base">
              <a:spcBef>
                <a:spcPct val="5000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-3309" y="4514614"/>
            <a:ext cx="7881483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3000" dirty="0" smtClean="0"/>
              <a:t>For an equilateral </a:t>
            </a:r>
            <a:r>
              <a:rPr lang="en-US" sz="3000" dirty="0" smtClean="0">
                <a:latin typeface="cmsy10"/>
              </a:rPr>
              <a:t>4</a:t>
            </a:r>
            <a:r>
              <a:rPr lang="en-US" sz="3000" dirty="0" smtClean="0"/>
              <a:t>XYZ, </a:t>
            </a:r>
            <a:r>
              <a:rPr lang="en-US" sz="3000" dirty="0" err="1" smtClean="0"/>
              <a:t>incenter</a:t>
            </a:r>
            <a:r>
              <a:rPr lang="en-US" sz="3000" dirty="0" smtClean="0"/>
              <a:t> coincides with </a:t>
            </a:r>
            <a:r>
              <a:rPr lang="en-US" sz="3000" dirty="0" err="1" smtClean="0"/>
              <a:t>circumcenter</a:t>
            </a:r>
            <a:r>
              <a:rPr lang="en-US" sz="3000" dirty="0" smtClean="0"/>
              <a:t> N.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3000" dirty="0" smtClean="0"/>
              <a:t>But what are the chances of choosing a random </a:t>
            </a:r>
            <a:r>
              <a:rPr lang="en-US" sz="3000" dirty="0" smtClean="0">
                <a:latin typeface="cmsy10"/>
              </a:rPr>
              <a:t>4</a:t>
            </a:r>
            <a:r>
              <a:rPr lang="en-US" sz="3000" dirty="0" smtClean="0"/>
              <a:t>XYZ to be an equilateral one?</a:t>
            </a:r>
            <a:endParaRPr lang="en-US" sz="3000" dirty="0"/>
          </a:p>
        </p:txBody>
      </p:sp>
      <p:cxnSp>
        <p:nvCxnSpPr>
          <p:cNvPr id="26" name="Straight Connector 25"/>
          <p:cNvCxnSpPr/>
          <p:nvPr/>
        </p:nvCxnSpPr>
        <p:spPr bwMode="auto">
          <a:xfrm>
            <a:off x="7516379" y="2007204"/>
            <a:ext cx="50070" cy="2907696"/>
          </a:xfrm>
          <a:prstGeom prst="line">
            <a:avLst/>
          </a:prstGeom>
          <a:noFill/>
          <a:ln w="1905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Straight Connector 26"/>
          <p:cNvCxnSpPr/>
          <p:nvPr/>
        </p:nvCxnSpPr>
        <p:spPr bwMode="auto">
          <a:xfrm flipV="1">
            <a:off x="5840730" y="2278380"/>
            <a:ext cx="2259393" cy="2453206"/>
          </a:xfrm>
          <a:prstGeom prst="line">
            <a:avLst/>
          </a:prstGeom>
          <a:noFill/>
          <a:ln w="19050" cap="flat" cmpd="sng" algn="ctr">
            <a:solidFill>
              <a:srgbClr val="33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8" name="Oval 27"/>
          <p:cNvSpPr/>
          <p:nvPr/>
        </p:nvSpPr>
        <p:spPr bwMode="auto">
          <a:xfrm>
            <a:off x="6148543" y="1566215"/>
            <a:ext cx="2750913" cy="2698052"/>
          </a:xfrm>
          <a:prstGeom prst="ellipse">
            <a:avLst/>
          </a:prstGeom>
          <a:noFill/>
          <a:ln w="38100" cap="flat" cmpd="sng" algn="ctr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cxnSp>
        <p:nvCxnSpPr>
          <p:cNvPr id="29" name="Straight Connector 28"/>
          <p:cNvCxnSpPr/>
          <p:nvPr/>
        </p:nvCxnSpPr>
        <p:spPr bwMode="auto">
          <a:xfrm flipV="1">
            <a:off x="6953020" y="4133377"/>
            <a:ext cx="1169963" cy="11309"/>
          </a:xfrm>
          <a:prstGeom prst="line">
            <a:avLst/>
          </a:prstGeom>
          <a:noFill/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Straight Connector 29"/>
          <p:cNvCxnSpPr/>
          <p:nvPr/>
        </p:nvCxnSpPr>
        <p:spPr bwMode="auto">
          <a:xfrm flipH="1" flipV="1">
            <a:off x="6358074" y="3622212"/>
            <a:ext cx="646022" cy="565676"/>
          </a:xfrm>
          <a:prstGeom prst="line">
            <a:avLst/>
          </a:prstGeom>
          <a:noFill/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/>
          <p:cNvCxnSpPr>
            <a:endCxn id="47" idx="6"/>
          </p:cNvCxnSpPr>
          <p:nvPr/>
        </p:nvCxnSpPr>
        <p:spPr bwMode="auto">
          <a:xfrm>
            <a:off x="6328063" y="3606547"/>
            <a:ext cx="1868856" cy="519210"/>
          </a:xfrm>
          <a:prstGeom prst="line">
            <a:avLst/>
          </a:prstGeom>
          <a:noFill/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2" name="TextBox 31"/>
          <p:cNvSpPr txBox="1"/>
          <p:nvPr/>
        </p:nvSpPr>
        <p:spPr>
          <a:xfrm>
            <a:off x="6561509" y="4012479"/>
            <a:ext cx="4806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X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957464" y="3420039"/>
            <a:ext cx="4806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Z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115363" y="4041054"/>
            <a:ext cx="4806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Y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262491" y="1636889"/>
            <a:ext cx="5274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9900"/>
                </a:solidFill>
              </a:rPr>
              <a:t>L1</a:t>
            </a:r>
            <a:endParaRPr lang="en-US" sz="2400" dirty="0">
              <a:solidFill>
                <a:srgbClr val="FF990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7979937" y="1870866"/>
            <a:ext cx="6798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3366FF"/>
                </a:solidFill>
              </a:rPr>
              <a:t>L2</a:t>
            </a:r>
            <a:endParaRPr lang="en-US" sz="2400" dirty="0">
              <a:solidFill>
                <a:srgbClr val="3366FF"/>
              </a:solidFill>
            </a:endParaRPr>
          </a:p>
        </p:txBody>
      </p:sp>
      <p:sp>
        <p:nvSpPr>
          <p:cNvPr id="37" name="Flowchart: Connector 36"/>
          <p:cNvSpPr/>
          <p:nvPr/>
        </p:nvSpPr>
        <p:spPr bwMode="auto">
          <a:xfrm>
            <a:off x="7489763" y="2855915"/>
            <a:ext cx="96796" cy="97977"/>
          </a:xfrm>
          <a:prstGeom prst="flowChartConnector">
            <a:avLst/>
          </a:prstGeom>
          <a:solidFill>
            <a:srgbClr val="008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7146697" y="2549828"/>
            <a:ext cx="498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8000"/>
                </a:solidFill>
              </a:rPr>
              <a:t>N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280910" y="1598272"/>
            <a:ext cx="498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8000"/>
                </a:solidFill>
              </a:rPr>
              <a:t>C</a:t>
            </a:r>
            <a:endParaRPr lang="en-US" sz="2400" dirty="0">
              <a:solidFill>
                <a:srgbClr val="008000"/>
              </a:solidFill>
            </a:endParaRPr>
          </a:p>
        </p:txBody>
      </p:sp>
      <p:sp>
        <p:nvSpPr>
          <p:cNvPr id="46" name="Flowchart: Connector 45"/>
          <p:cNvSpPr/>
          <p:nvPr/>
        </p:nvSpPr>
        <p:spPr bwMode="auto">
          <a:xfrm>
            <a:off x="6922540" y="4099386"/>
            <a:ext cx="96796" cy="97977"/>
          </a:xfrm>
          <a:prstGeom prst="flowChartConnector">
            <a:avLst/>
          </a:prstGeom>
          <a:solidFill>
            <a:srgbClr val="C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47" name="Flowchart: Connector 46"/>
          <p:cNvSpPr/>
          <p:nvPr/>
        </p:nvSpPr>
        <p:spPr bwMode="auto">
          <a:xfrm>
            <a:off x="8100123" y="4076768"/>
            <a:ext cx="96796" cy="97977"/>
          </a:xfrm>
          <a:prstGeom prst="flowChartConnector">
            <a:avLst/>
          </a:prstGeom>
          <a:solidFill>
            <a:srgbClr val="C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48" name="Flowchart: Connector 47"/>
          <p:cNvSpPr/>
          <p:nvPr/>
        </p:nvSpPr>
        <p:spPr bwMode="auto">
          <a:xfrm>
            <a:off x="6298313" y="3569063"/>
            <a:ext cx="96796" cy="97977"/>
          </a:xfrm>
          <a:prstGeom prst="flowChartConnector">
            <a:avLst/>
          </a:prstGeom>
          <a:solidFill>
            <a:srgbClr val="C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10561299"/>
      </p:ext>
    </p:extLst>
  </p:cSld>
  <p:clrMapOvr>
    <a:masterClrMapping/>
  </p:clrMapOvr>
  <p:transition advTm="40929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3046" y="987723"/>
            <a:ext cx="9374428" cy="5029200"/>
          </a:xfrm>
        </p:spPr>
        <p:txBody>
          <a:bodyPr/>
          <a:lstStyle/>
          <a:p>
            <a:pPr marL="0" indent="0">
              <a:buNone/>
            </a:pPr>
            <a:r>
              <a:rPr lang="en-US" sz="2300" dirty="0" smtClean="0"/>
              <a:t>Synthesis algorithm times out because programs are large.</a:t>
            </a:r>
          </a:p>
          <a:p>
            <a:pPr marL="0" indent="0">
              <a:buNone/>
            </a:pPr>
            <a:endParaRPr lang="en-US" sz="1200" dirty="0"/>
          </a:p>
          <a:p>
            <a:r>
              <a:rPr lang="en-US" dirty="0" smtClean="0"/>
              <a:t>Identify a library of commonly used patterns (pattern = “sequence of geometry methods”)</a:t>
            </a:r>
          </a:p>
          <a:p>
            <a:pPr lvl="1"/>
            <a:r>
              <a:rPr lang="en-US" dirty="0" smtClean="0"/>
              <a:t>E.g., </a:t>
            </a:r>
            <a:r>
              <a:rPr lang="en-US" dirty="0" smtClean="0">
                <a:solidFill>
                  <a:srgbClr val="008000"/>
                </a:solidFill>
              </a:rPr>
              <a:t>perpendicular/angular </a:t>
            </a:r>
            <a:r>
              <a:rPr lang="en-US" dirty="0">
                <a:solidFill>
                  <a:srgbClr val="008000"/>
                </a:solidFill>
              </a:rPr>
              <a:t>bisector, </a:t>
            </a:r>
            <a:r>
              <a:rPr lang="en-US" dirty="0" smtClean="0">
                <a:solidFill>
                  <a:srgbClr val="008000"/>
                </a:solidFill>
              </a:rPr>
              <a:t>midpoint</a:t>
            </a:r>
            <a:r>
              <a:rPr lang="en-US" dirty="0">
                <a:solidFill>
                  <a:srgbClr val="008000"/>
                </a:solidFill>
              </a:rPr>
              <a:t>, </a:t>
            </a:r>
            <a:r>
              <a:rPr lang="en-US" dirty="0" smtClean="0">
                <a:solidFill>
                  <a:srgbClr val="008000"/>
                </a:solidFill>
              </a:rPr>
              <a:t>tangent, etc.</a:t>
            </a:r>
          </a:p>
          <a:p>
            <a:pPr marL="0" indent="0">
              <a:buNone/>
            </a:pPr>
            <a:r>
              <a:rPr lang="en-US" sz="2800" dirty="0" smtClean="0">
                <a:solidFill>
                  <a:schemeClr val="accent2"/>
                </a:solidFill>
              </a:rPr>
              <a:t>  </a:t>
            </a:r>
            <a:r>
              <a:rPr lang="en-US" dirty="0" smtClean="0">
                <a:solidFill>
                  <a:schemeClr val="accent2"/>
                </a:solidFill>
              </a:rPr>
              <a:t>S </a:t>
            </a:r>
            <a:r>
              <a:rPr lang="en-US" dirty="0">
                <a:solidFill>
                  <a:schemeClr val="accent2"/>
                </a:solidFill>
              </a:rPr>
              <a:t>:= S </a:t>
            </a:r>
            <a:r>
              <a:rPr lang="en-US" dirty="0">
                <a:solidFill>
                  <a:schemeClr val="accent2"/>
                </a:solidFill>
                <a:latin typeface="cmsy10"/>
              </a:rPr>
              <a:t>[</a:t>
            </a:r>
            <a:r>
              <a:rPr lang="en-US" dirty="0">
                <a:solidFill>
                  <a:schemeClr val="accent2"/>
                </a:solidFill>
              </a:rPr>
              <a:t> { </a:t>
            </a:r>
            <a:r>
              <a:rPr lang="en-US" dirty="0" smtClean="0">
                <a:solidFill>
                  <a:schemeClr val="accent2"/>
                </a:solidFill>
              </a:rPr>
              <a:t>M(O</a:t>
            </a:r>
            <a:r>
              <a:rPr lang="en-US" baseline="-25000" dirty="0" smtClean="0">
                <a:solidFill>
                  <a:schemeClr val="accent2"/>
                </a:solidFill>
              </a:rPr>
              <a:t>1</a:t>
            </a:r>
            <a:r>
              <a:rPr lang="en-US" dirty="0" smtClean="0">
                <a:solidFill>
                  <a:schemeClr val="accent2"/>
                </a:solidFill>
              </a:rPr>
              <a:t>,O</a:t>
            </a:r>
            <a:r>
              <a:rPr lang="en-US" baseline="-25000" dirty="0" smtClean="0">
                <a:solidFill>
                  <a:schemeClr val="accent2"/>
                </a:solidFill>
              </a:rPr>
              <a:t>2</a:t>
            </a:r>
            <a:r>
              <a:rPr lang="en-US" dirty="0">
                <a:solidFill>
                  <a:schemeClr val="accent2"/>
                </a:solidFill>
              </a:rPr>
              <a:t>) | </a:t>
            </a:r>
            <a:r>
              <a:rPr lang="en-US" dirty="0" err="1">
                <a:solidFill>
                  <a:schemeClr val="accent2"/>
                </a:solidFill>
              </a:rPr>
              <a:t>O</a:t>
            </a:r>
            <a:r>
              <a:rPr lang="en-US" baseline="-25000" dirty="0" err="1">
                <a:solidFill>
                  <a:schemeClr val="accent2"/>
                </a:solidFill>
              </a:rPr>
              <a:t>i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>
                <a:solidFill>
                  <a:schemeClr val="accent2"/>
                </a:solidFill>
                <a:latin typeface="cmsy10"/>
              </a:rPr>
              <a:t>2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 smtClean="0">
                <a:solidFill>
                  <a:schemeClr val="accent2"/>
                </a:solidFill>
              </a:rPr>
              <a:t>S, M </a:t>
            </a:r>
            <a:r>
              <a:rPr lang="en-US" dirty="0" smtClean="0">
                <a:solidFill>
                  <a:schemeClr val="accent2"/>
                </a:solidFill>
                <a:latin typeface="cmsy10"/>
              </a:rPr>
              <a:t>2</a:t>
            </a:r>
            <a:r>
              <a:rPr lang="en-US" dirty="0" smtClean="0">
                <a:solidFill>
                  <a:schemeClr val="accent2"/>
                </a:solidFill>
              </a:rPr>
              <a:t> Methods </a:t>
            </a:r>
            <a:r>
              <a:rPr lang="en-US" dirty="0">
                <a:solidFill>
                  <a:schemeClr val="accent2"/>
                </a:solidFill>
              </a:rPr>
              <a:t>} </a:t>
            </a:r>
            <a:endParaRPr lang="en-US" dirty="0" smtClean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en-US" dirty="0" smtClean="0">
              <a:solidFill>
                <a:schemeClr val="accent2"/>
              </a:solidFill>
            </a:endParaRPr>
          </a:p>
          <a:p>
            <a:pPr marL="0" indent="0">
              <a:buNone/>
            </a:pPr>
            <a:r>
              <a:rPr lang="en-US" sz="2800" dirty="0">
                <a:solidFill>
                  <a:schemeClr val="accent2"/>
                </a:solidFill>
              </a:rPr>
              <a:t>  </a:t>
            </a:r>
            <a:r>
              <a:rPr lang="en-US" dirty="0" smtClean="0">
                <a:solidFill>
                  <a:schemeClr val="accent2"/>
                </a:solidFill>
              </a:rPr>
              <a:t>S </a:t>
            </a:r>
            <a:r>
              <a:rPr lang="en-US" dirty="0">
                <a:solidFill>
                  <a:schemeClr val="accent2"/>
                </a:solidFill>
              </a:rPr>
              <a:t>:= S </a:t>
            </a:r>
            <a:r>
              <a:rPr lang="en-US" dirty="0">
                <a:solidFill>
                  <a:schemeClr val="accent2"/>
                </a:solidFill>
                <a:latin typeface="cmsy10"/>
              </a:rPr>
              <a:t>[</a:t>
            </a:r>
            <a:r>
              <a:rPr lang="en-US" dirty="0">
                <a:solidFill>
                  <a:schemeClr val="accent2"/>
                </a:solidFill>
              </a:rPr>
              <a:t> { M(O</a:t>
            </a:r>
            <a:r>
              <a:rPr lang="en-US" baseline="-25000" dirty="0">
                <a:solidFill>
                  <a:schemeClr val="accent2"/>
                </a:solidFill>
              </a:rPr>
              <a:t>1</a:t>
            </a:r>
            <a:r>
              <a:rPr lang="en-US" dirty="0">
                <a:solidFill>
                  <a:schemeClr val="accent2"/>
                </a:solidFill>
              </a:rPr>
              <a:t>,O</a:t>
            </a:r>
            <a:r>
              <a:rPr lang="en-US" baseline="-25000" dirty="0">
                <a:solidFill>
                  <a:schemeClr val="accent2"/>
                </a:solidFill>
              </a:rPr>
              <a:t>2</a:t>
            </a:r>
            <a:r>
              <a:rPr lang="en-US" dirty="0">
                <a:solidFill>
                  <a:schemeClr val="accent2"/>
                </a:solidFill>
              </a:rPr>
              <a:t>) | </a:t>
            </a:r>
            <a:r>
              <a:rPr lang="en-US" dirty="0" err="1">
                <a:solidFill>
                  <a:schemeClr val="accent2"/>
                </a:solidFill>
              </a:rPr>
              <a:t>O</a:t>
            </a:r>
            <a:r>
              <a:rPr lang="en-US" baseline="-25000" dirty="0" err="1">
                <a:solidFill>
                  <a:schemeClr val="accent2"/>
                </a:solidFill>
              </a:rPr>
              <a:t>i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>
                <a:solidFill>
                  <a:schemeClr val="accent2"/>
                </a:solidFill>
                <a:latin typeface="cmsy10"/>
              </a:rPr>
              <a:t>2</a:t>
            </a:r>
            <a:r>
              <a:rPr lang="en-US" dirty="0">
                <a:solidFill>
                  <a:schemeClr val="accent2"/>
                </a:solidFill>
              </a:rPr>
              <a:t> S, M </a:t>
            </a:r>
            <a:r>
              <a:rPr lang="en-US" dirty="0">
                <a:solidFill>
                  <a:schemeClr val="accent2"/>
                </a:solidFill>
                <a:latin typeface="cmsy10"/>
              </a:rPr>
              <a:t>2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 err="1" smtClean="0">
                <a:solidFill>
                  <a:schemeClr val="accent2"/>
                </a:solidFill>
              </a:rPr>
              <a:t>LibMethods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>
                <a:solidFill>
                  <a:schemeClr val="accent2"/>
                </a:solidFill>
              </a:rPr>
              <a:t>} </a:t>
            </a:r>
          </a:p>
          <a:p>
            <a:endParaRPr lang="en-US" sz="1200" dirty="0" smtClean="0"/>
          </a:p>
          <a:p>
            <a:r>
              <a:rPr lang="en-US" dirty="0" smtClean="0"/>
              <a:t>Two key advantages:</a:t>
            </a:r>
          </a:p>
          <a:p>
            <a:pPr lvl="1"/>
            <a:r>
              <a:rPr lang="en-US" dirty="0" smtClean="0"/>
              <a:t>Search space: large depth -&gt; small depth</a:t>
            </a:r>
          </a:p>
          <a:p>
            <a:pPr lvl="1"/>
            <a:r>
              <a:rPr lang="en-US" dirty="0" smtClean="0"/>
              <a:t>Easier to explain solutions to students.</a:t>
            </a:r>
            <a:endParaRPr lang="en-US" dirty="0"/>
          </a:p>
          <a:p>
            <a:endParaRPr lang="en-US" sz="2600" dirty="0"/>
          </a:p>
          <a:p>
            <a:pPr lvl="1"/>
            <a:endParaRPr lang="en-US" sz="2400" dirty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Idea 2 (from PL): High-level Abstractions</a:t>
            </a:r>
            <a:endParaRPr lang="en-US" dirty="0"/>
          </a:p>
        </p:txBody>
      </p:sp>
      <p:sp>
        <p:nvSpPr>
          <p:cNvPr id="6" name="Right Arrow 5"/>
          <p:cNvSpPr/>
          <p:nvPr/>
        </p:nvSpPr>
        <p:spPr bwMode="auto">
          <a:xfrm rot="5400000">
            <a:off x="4109237" y="3374970"/>
            <a:ext cx="489204" cy="484632"/>
          </a:xfrm>
          <a:prstGeom prst="rightArrow">
            <a:avLst/>
          </a:prstGeom>
          <a:solidFill>
            <a:srgbClr val="FF66C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6847349"/>
      </p:ext>
    </p:extLst>
  </p:cSld>
  <p:clrMapOvr>
    <a:masterClrMapping/>
  </p:clrMapOvr>
  <p:transition advTm="63658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98930" y="1037490"/>
            <a:ext cx="7772400" cy="77372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Given a </a:t>
            </a:r>
            <a:r>
              <a:rPr lang="en-US" dirty="0" smtClean="0">
                <a:solidFill>
                  <a:srgbClr val="C00000"/>
                </a:solidFill>
              </a:rPr>
              <a:t>triangle XYZ</a:t>
            </a:r>
            <a:r>
              <a:rPr lang="en-US" dirty="0" smtClean="0"/>
              <a:t>, construct </a:t>
            </a:r>
            <a:r>
              <a:rPr lang="en-US" dirty="0" smtClean="0">
                <a:solidFill>
                  <a:srgbClr val="008000"/>
                </a:solidFill>
              </a:rPr>
              <a:t>circle C</a:t>
            </a:r>
            <a:r>
              <a:rPr lang="en-US" dirty="0" smtClean="0"/>
              <a:t> such that C passes through X, Y, and Z.</a:t>
            </a:r>
          </a:p>
          <a:p>
            <a:pPr marL="0" indent="0">
              <a:buNone/>
            </a:pPr>
            <a:r>
              <a:rPr lang="en-US" dirty="0" smtClean="0"/>
              <a:t>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-262102" y="270294"/>
            <a:ext cx="9613133" cy="609600"/>
          </a:xfrm>
        </p:spPr>
        <p:txBody>
          <a:bodyPr/>
          <a:lstStyle/>
          <a:p>
            <a:r>
              <a:rPr lang="en-US" sz="2900" dirty="0" smtClean="0"/>
              <a:t>Use of high-level abstractions reduces program size</a:t>
            </a:r>
            <a:endParaRPr lang="en-US" sz="2900" dirty="0"/>
          </a:p>
        </p:txBody>
      </p:sp>
      <p:cxnSp>
        <p:nvCxnSpPr>
          <p:cNvPr id="45" name="Straight Connector 44"/>
          <p:cNvCxnSpPr/>
          <p:nvPr/>
        </p:nvCxnSpPr>
        <p:spPr bwMode="auto">
          <a:xfrm>
            <a:off x="11447585" y="5205046"/>
            <a:ext cx="914400" cy="914400"/>
          </a:xfrm>
          <a:prstGeom prst="lin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1" name="Rectangle 40"/>
          <p:cNvSpPr/>
          <p:nvPr/>
        </p:nvSpPr>
        <p:spPr>
          <a:xfrm>
            <a:off x="31200" y="2199984"/>
            <a:ext cx="4803690" cy="37702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Bef>
                <a:spcPts val="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en-US" sz="2400" dirty="0" smtClean="0">
                <a:solidFill>
                  <a:srgbClr val="FF9900"/>
                </a:solidFill>
              </a:rPr>
              <a:t>C1 = Compass(X,Y);</a:t>
            </a:r>
            <a:endParaRPr lang="en-US" sz="2400" dirty="0">
              <a:solidFill>
                <a:srgbClr val="FF9900"/>
              </a:solidFill>
            </a:endParaRPr>
          </a:p>
          <a:p>
            <a:pPr marL="457200" indent="-457200">
              <a:spcBef>
                <a:spcPts val="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en-US" sz="2400" dirty="0" smtClean="0">
                <a:solidFill>
                  <a:srgbClr val="FF9900"/>
                </a:solidFill>
              </a:rPr>
              <a:t>C2 = Compass(Y,X);</a:t>
            </a:r>
            <a:endParaRPr lang="en-US" sz="2400" dirty="0">
              <a:solidFill>
                <a:srgbClr val="FF9900"/>
              </a:solidFill>
            </a:endParaRPr>
          </a:p>
          <a:p>
            <a:pPr marL="457200" indent="-457200">
              <a:spcBef>
                <a:spcPts val="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en-US" sz="2400" dirty="0" smtClean="0">
                <a:solidFill>
                  <a:srgbClr val="FF9900"/>
                </a:solidFill>
              </a:rPr>
              <a:t>&lt;P1,P2&gt; = Intersect(C1,C2);</a:t>
            </a:r>
          </a:p>
          <a:p>
            <a:pPr marL="457200" indent="-457200">
              <a:spcBef>
                <a:spcPts val="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en-US" sz="2400" dirty="0" smtClean="0">
                <a:solidFill>
                  <a:srgbClr val="FF9900"/>
                </a:solidFill>
              </a:rPr>
              <a:t>L1 = Ruler(P1,P2);</a:t>
            </a:r>
          </a:p>
          <a:p>
            <a:pPr marL="457200" indent="-457200">
              <a:spcBef>
                <a:spcPts val="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en-US" sz="2400" dirty="0" smtClean="0">
                <a:solidFill>
                  <a:srgbClr val="3366FF"/>
                </a:solidFill>
              </a:rPr>
              <a:t>D1 = Compass(Z,X);</a:t>
            </a:r>
          </a:p>
          <a:p>
            <a:pPr marL="457200" indent="-457200">
              <a:spcBef>
                <a:spcPts val="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en-US" sz="2400" dirty="0" smtClean="0">
                <a:solidFill>
                  <a:srgbClr val="3366FF"/>
                </a:solidFill>
              </a:rPr>
              <a:t>D2 = Compass(X,Z);</a:t>
            </a:r>
          </a:p>
          <a:p>
            <a:pPr marL="457200" indent="-457200">
              <a:spcBef>
                <a:spcPts val="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en-US" sz="2300" dirty="0" smtClean="0">
                <a:solidFill>
                  <a:srgbClr val="3366FF"/>
                </a:solidFill>
              </a:rPr>
              <a:t>&lt;R1,R2&gt; = Intersect(D1,D2);</a:t>
            </a:r>
          </a:p>
          <a:p>
            <a:pPr marL="457200" indent="-457200">
              <a:spcBef>
                <a:spcPts val="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en-US" sz="2400" dirty="0" smtClean="0">
                <a:solidFill>
                  <a:srgbClr val="3366FF"/>
                </a:solidFill>
              </a:rPr>
              <a:t>L2 = Ruler(R1,R2);</a:t>
            </a:r>
          </a:p>
          <a:p>
            <a:pPr marL="457200" indent="-457200">
              <a:spcBef>
                <a:spcPts val="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en-US" sz="2400" dirty="0" smtClean="0">
                <a:solidFill>
                  <a:srgbClr val="008000"/>
                </a:solidFill>
              </a:rPr>
              <a:t>N = Intersect(L1,L2);</a:t>
            </a:r>
          </a:p>
          <a:p>
            <a:pPr marL="457200" indent="-457200">
              <a:spcBef>
                <a:spcPts val="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en-US" sz="2400" dirty="0" smtClean="0">
                <a:solidFill>
                  <a:srgbClr val="008000"/>
                </a:solidFill>
              </a:rPr>
              <a:t>C = Compass(N,X);</a:t>
            </a:r>
          </a:p>
        </p:txBody>
      </p:sp>
      <p:sp>
        <p:nvSpPr>
          <p:cNvPr id="40" name="Rectangle 39"/>
          <p:cNvSpPr/>
          <p:nvPr/>
        </p:nvSpPr>
        <p:spPr>
          <a:xfrm>
            <a:off x="5290438" y="2624208"/>
            <a:ext cx="392258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Clr>
                <a:schemeClr val="tx1"/>
              </a:buClr>
            </a:pPr>
            <a:endParaRPr lang="en-US" sz="2400" dirty="0" smtClean="0">
              <a:solidFill>
                <a:srgbClr val="FF9900"/>
              </a:solidFill>
            </a:endParaRPr>
          </a:p>
          <a:p>
            <a:pPr marL="457200" indent="-457200">
              <a:spcBef>
                <a:spcPts val="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en-US" sz="2400" dirty="0" smtClean="0">
                <a:solidFill>
                  <a:srgbClr val="FF9900"/>
                </a:solidFill>
              </a:rPr>
              <a:t>L1 = </a:t>
            </a:r>
            <a:r>
              <a:rPr lang="en-US" sz="2400" dirty="0" err="1" smtClean="0">
                <a:solidFill>
                  <a:srgbClr val="FF9900"/>
                </a:solidFill>
              </a:rPr>
              <a:t>PBisector</a:t>
            </a:r>
            <a:r>
              <a:rPr lang="en-US" sz="2400" dirty="0" smtClean="0">
                <a:solidFill>
                  <a:srgbClr val="FF9900"/>
                </a:solidFill>
              </a:rPr>
              <a:t>(X,Y);</a:t>
            </a:r>
            <a:endParaRPr lang="en-US" sz="2300" dirty="0" smtClean="0">
              <a:solidFill>
                <a:srgbClr val="3366FF"/>
              </a:solidFill>
            </a:endParaRPr>
          </a:p>
          <a:p>
            <a:pPr marL="457200" indent="-457200">
              <a:spcBef>
                <a:spcPts val="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en-US" sz="2400" dirty="0" smtClean="0">
                <a:solidFill>
                  <a:srgbClr val="3366FF"/>
                </a:solidFill>
              </a:rPr>
              <a:t>L2 = </a:t>
            </a:r>
            <a:r>
              <a:rPr lang="en-US" sz="2400" dirty="0" err="1" smtClean="0">
                <a:solidFill>
                  <a:srgbClr val="3366FF"/>
                </a:solidFill>
              </a:rPr>
              <a:t>PBisector</a:t>
            </a:r>
            <a:r>
              <a:rPr lang="en-US" sz="2400" dirty="0" smtClean="0">
                <a:solidFill>
                  <a:srgbClr val="3366FF"/>
                </a:solidFill>
              </a:rPr>
              <a:t>(X,Z);</a:t>
            </a:r>
          </a:p>
          <a:p>
            <a:pPr marL="457200" indent="-457200">
              <a:spcBef>
                <a:spcPts val="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en-US" sz="2400" dirty="0" smtClean="0">
                <a:solidFill>
                  <a:srgbClr val="008000"/>
                </a:solidFill>
              </a:rPr>
              <a:t>N = Intersect(L1,L2);</a:t>
            </a:r>
          </a:p>
          <a:p>
            <a:pPr marL="457200" indent="-457200">
              <a:spcBef>
                <a:spcPts val="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en-US" sz="2400" dirty="0" smtClean="0">
                <a:solidFill>
                  <a:srgbClr val="008000"/>
                </a:solidFill>
              </a:rPr>
              <a:t>C = Compass(N,X);</a:t>
            </a:r>
          </a:p>
        </p:txBody>
      </p:sp>
      <p:sp>
        <p:nvSpPr>
          <p:cNvPr id="5" name="Right Arrow 4"/>
          <p:cNvSpPr/>
          <p:nvPr/>
        </p:nvSpPr>
        <p:spPr bwMode="auto">
          <a:xfrm>
            <a:off x="3855577" y="3511333"/>
            <a:ext cx="1100084" cy="559878"/>
          </a:xfrm>
          <a:prstGeom prst="rightArrow">
            <a:avLst/>
          </a:prstGeom>
          <a:solidFill>
            <a:srgbClr val="FF66C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0997626"/>
      </p:ext>
    </p:extLst>
  </p:cSld>
  <p:clrMapOvr>
    <a:masterClrMapping/>
  </p:clrMapOvr>
  <p:transition advTm="8207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7438" y="1143000"/>
            <a:ext cx="8820517" cy="50292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Synthesis algorithm is inefficient because the search space is too wide and hence still huge. </a:t>
            </a:r>
          </a:p>
          <a:p>
            <a:endParaRPr lang="en-US" dirty="0"/>
          </a:p>
          <a:p>
            <a:r>
              <a:rPr lang="en-US" dirty="0" smtClean="0"/>
              <a:t>Prune forward search by using A* style heuristics.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accent2"/>
                </a:solidFill>
              </a:rPr>
              <a:t> </a:t>
            </a:r>
            <a:r>
              <a:rPr lang="en-US" sz="2800" dirty="0" smtClean="0">
                <a:solidFill>
                  <a:schemeClr val="accent2"/>
                </a:solidFill>
              </a:rPr>
              <a:t>     </a:t>
            </a:r>
            <a:r>
              <a:rPr lang="en-US" dirty="0" smtClean="0">
                <a:solidFill>
                  <a:schemeClr val="accent2"/>
                </a:solidFill>
              </a:rPr>
              <a:t>S </a:t>
            </a:r>
            <a:r>
              <a:rPr lang="en-US" dirty="0">
                <a:solidFill>
                  <a:schemeClr val="accent2"/>
                </a:solidFill>
              </a:rPr>
              <a:t>:= S </a:t>
            </a:r>
            <a:r>
              <a:rPr lang="en-US" dirty="0">
                <a:solidFill>
                  <a:schemeClr val="accent2"/>
                </a:solidFill>
                <a:latin typeface="cmsy10"/>
              </a:rPr>
              <a:t>[</a:t>
            </a:r>
            <a:r>
              <a:rPr lang="en-US" dirty="0">
                <a:solidFill>
                  <a:schemeClr val="accent2"/>
                </a:solidFill>
              </a:rPr>
              <a:t> { </a:t>
            </a:r>
            <a:r>
              <a:rPr lang="en-US" dirty="0" smtClean="0">
                <a:solidFill>
                  <a:schemeClr val="accent2"/>
                </a:solidFill>
              </a:rPr>
              <a:t>M(O</a:t>
            </a:r>
            <a:r>
              <a:rPr lang="en-US" baseline="-25000" dirty="0" smtClean="0">
                <a:solidFill>
                  <a:schemeClr val="accent2"/>
                </a:solidFill>
              </a:rPr>
              <a:t>1</a:t>
            </a:r>
            <a:r>
              <a:rPr lang="en-US" dirty="0" smtClean="0">
                <a:solidFill>
                  <a:schemeClr val="accent2"/>
                </a:solidFill>
              </a:rPr>
              <a:t>,O</a:t>
            </a:r>
            <a:r>
              <a:rPr lang="en-US" baseline="-25000" dirty="0" smtClean="0">
                <a:solidFill>
                  <a:schemeClr val="accent2"/>
                </a:solidFill>
              </a:rPr>
              <a:t>2</a:t>
            </a:r>
            <a:r>
              <a:rPr lang="en-US" dirty="0">
                <a:solidFill>
                  <a:schemeClr val="accent2"/>
                </a:solidFill>
              </a:rPr>
              <a:t>) | </a:t>
            </a:r>
            <a:r>
              <a:rPr lang="en-US" dirty="0" err="1">
                <a:solidFill>
                  <a:schemeClr val="accent2"/>
                </a:solidFill>
              </a:rPr>
              <a:t>O</a:t>
            </a:r>
            <a:r>
              <a:rPr lang="en-US" baseline="-25000" dirty="0" err="1">
                <a:solidFill>
                  <a:schemeClr val="accent2"/>
                </a:solidFill>
              </a:rPr>
              <a:t>i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>
                <a:solidFill>
                  <a:schemeClr val="accent2"/>
                </a:solidFill>
                <a:latin typeface="cmsy10"/>
              </a:rPr>
              <a:t>2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 smtClean="0">
                <a:solidFill>
                  <a:schemeClr val="accent2"/>
                </a:solidFill>
              </a:rPr>
              <a:t>S, M </a:t>
            </a:r>
            <a:r>
              <a:rPr lang="en-US" dirty="0" smtClean="0">
                <a:solidFill>
                  <a:schemeClr val="accent2"/>
                </a:solidFill>
                <a:latin typeface="cmsy10"/>
              </a:rPr>
              <a:t>2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 err="1" smtClean="0">
                <a:solidFill>
                  <a:schemeClr val="accent2"/>
                </a:solidFill>
              </a:rPr>
              <a:t>LibMethods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>
                <a:solidFill>
                  <a:schemeClr val="accent2"/>
                </a:solidFill>
              </a:rPr>
              <a:t>} </a:t>
            </a:r>
            <a:endParaRPr lang="en-US" dirty="0" smtClean="0"/>
          </a:p>
          <a:p>
            <a:pPr marL="0" indent="0">
              <a:buNone/>
            </a:pPr>
            <a:endParaRPr lang="en-US" sz="2800" dirty="0" smtClean="0">
              <a:solidFill>
                <a:schemeClr val="accent2"/>
              </a:solidFill>
            </a:endParaRPr>
          </a:p>
          <a:p>
            <a:pPr marL="0" indent="0">
              <a:buNone/>
            </a:pPr>
            <a:r>
              <a:rPr lang="en-US" sz="2300" dirty="0" smtClean="0">
                <a:solidFill>
                  <a:schemeClr val="accent2"/>
                </a:solidFill>
              </a:rPr>
              <a:t>S </a:t>
            </a:r>
            <a:r>
              <a:rPr lang="en-US" sz="2300" dirty="0">
                <a:solidFill>
                  <a:schemeClr val="accent2"/>
                </a:solidFill>
              </a:rPr>
              <a:t>:= S </a:t>
            </a:r>
            <a:r>
              <a:rPr lang="en-US" sz="2300" dirty="0">
                <a:solidFill>
                  <a:schemeClr val="accent2"/>
                </a:solidFill>
                <a:latin typeface="cmsy10"/>
              </a:rPr>
              <a:t>[</a:t>
            </a:r>
            <a:r>
              <a:rPr lang="en-US" sz="2300" dirty="0">
                <a:solidFill>
                  <a:schemeClr val="accent2"/>
                </a:solidFill>
              </a:rPr>
              <a:t> </a:t>
            </a:r>
            <a:r>
              <a:rPr lang="en-US" sz="2300" dirty="0" smtClean="0">
                <a:solidFill>
                  <a:schemeClr val="accent2"/>
                </a:solidFill>
              </a:rPr>
              <a:t>{M(O</a:t>
            </a:r>
            <a:r>
              <a:rPr lang="en-US" sz="2300" baseline="-25000" dirty="0" smtClean="0">
                <a:solidFill>
                  <a:schemeClr val="accent2"/>
                </a:solidFill>
              </a:rPr>
              <a:t>1</a:t>
            </a:r>
            <a:r>
              <a:rPr lang="en-US" sz="2300" dirty="0" smtClean="0">
                <a:solidFill>
                  <a:schemeClr val="accent2"/>
                </a:solidFill>
              </a:rPr>
              <a:t>,O</a:t>
            </a:r>
            <a:r>
              <a:rPr lang="en-US" sz="2300" baseline="-25000" dirty="0" smtClean="0">
                <a:solidFill>
                  <a:schemeClr val="accent2"/>
                </a:solidFill>
              </a:rPr>
              <a:t>2</a:t>
            </a:r>
            <a:r>
              <a:rPr lang="en-US" sz="2300" dirty="0">
                <a:solidFill>
                  <a:schemeClr val="accent2"/>
                </a:solidFill>
              </a:rPr>
              <a:t>) | </a:t>
            </a:r>
            <a:r>
              <a:rPr lang="en-US" sz="2300" dirty="0" smtClean="0">
                <a:solidFill>
                  <a:schemeClr val="accent2"/>
                </a:solidFill>
              </a:rPr>
              <a:t>O</a:t>
            </a:r>
            <a:r>
              <a:rPr lang="en-US" sz="2300" baseline="-25000" dirty="0" smtClean="0">
                <a:solidFill>
                  <a:schemeClr val="accent2"/>
                </a:solidFill>
              </a:rPr>
              <a:t>i</a:t>
            </a:r>
            <a:r>
              <a:rPr lang="en-US" sz="2300" dirty="0" smtClean="0">
                <a:solidFill>
                  <a:schemeClr val="accent2"/>
                </a:solidFill>
                <a:latin typeface="cmsy10"/>
              </a:rPr>
              <a:t>2</a:t>
            </a:r>
            <a:r>
              <a:rPr lang="en-US" sz="2300" dirty="0" smtClean="0">
                <a:solidFill>
                  <a:schemeClr val="accent2"/>
                </a:solidFill>
              </a:rPr>
              <a:t>S, M</a:t>
            </a:r>
            <a:r>
              <a:rPr lang="en-US" sz="2300" dirty="0" smtClean="0">
                <a:solidFill>
                  <a:schemeClr val="accent2"/>
                </a:solidFill>
                <a:latin typeface="cmsy10"/>
              </a:rPr>
              <a:t>2</a:t>
            </a:r>
            <a:r>
              <a:rPr lang="en-US" sz="2300" dirty="0" smtClean="0">
                <a:solidFill>
                  <a:schemeClr val="accent2"/>
                </a:solidFill>
              </a:rPr>
              <a:t>LibMethods, </a:t>
            </a:r>
            <a:r>
              <a:rPr lang="en-US" sz="2300" dirty="0" err="1" smtClean="0">
                <a:solidFill>
                  <a:schemeClr val="accent2"/>
                </a:solidFill>
                <a:latin typeface="Comic Sans MS"/>
              </a:rPr>
              <a:t>IsGood</a:t>
            </a:r>
            <a:r>
              <a:rPr lang="en-US" sz="2300" dirty="0" smtClean="0">
                <a:solidFill>
                  <a:schemeClr val="accent2"/>
                </a:solidFill>
                <a:latin typeface="Comic Sans MS"/>
              </a:rPr>
              <a:t>(M(O</a:t>
            </a:r>
            <a:r>
              <a:rPr lang="en-US" sz="2300" baseline="-25000" dirty="0" smtClean="0">
                <a:solidFill>
                  <a:schemeClr val="accent2"/>
                </a:solidFill>
                <a:latin typeface="Comic Sans MS"/>
              </a:rPr>
              <a:t>1</a:t>
            </a:r>
            <a:r>
              <a:rPr lang="en-US" sz="2300" dirty="0" smtClean="0">
                <a:solidFill>
                  <a:schemeClr val="accent2"/>
                </a:solidFill>
                <a:latin typeface="Comic Sans MS"/>
              </a:rPr>
              <a:t>,O</a:t>
            </a:r>
            <a:r>
              <a:rPr lang="en-US" sz="2300" baseline="-25000" dirty="0" smtClean="0">
                <a:solidFill>
                  <a:schemeClr val="accent2"/>
                </a:solidFill>
                <a:latin typeface="Comic Sans MS"/>
              </a:rPr>
              <a:t>2</a:t>
            </a:r>
            <a:r>
              <a:rPr lang="en-US" sz="2300" dirty="0" smtClean="0">
                <a:solidFill>
                  <a:schemeClr val="accent2"/>
                </a:solidFill>
              </a:rPr>
              <a:t>)) </a:t>
            </a:r>
            <a:r>
              <a:rPr lang="en-US" sz="2300" dirty="0">
                <a:solidFill>
                  <a:schemeClr val="accent2"/>
                </a:solidFill>
              </a:rPr>
              <a:t>} 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Example</a:t>
            </a:r>
            <a:r>
              <a:rPr lang="en-US" dirty="0"/>
              <a:t>: If </a:t>
            </a:r>
            <a:r>
              <a:rPr lang="en-US" dirty="0" smtClean="0"/>
              <a:t>a method constructs a line L that </a:t>
            </a:r>
            <a:r>
              <a:rPr lang="en-US" dirty="0"/>
              <a:t>passes through a desired output point, </a:t>
            </a:r>
            <a:r>
              <a:rPr lang="en-US" dirty="0" smtClean="0"/>
              <a:t>then L is “good” (i.e., worth constructing).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Idea 3 (from AI): Goal Directed Search </a:t>
            </a:r>
            <a:endParaRPr lang="en-US" dirty="0"/>
          </a:p>
        </p:txBody>
      </p:sp>
      <p:sp>
        <p:nvSpPr>
          <p:cNvPr id="5" name="Right Arrow 4"/>
          <p:cNvSpPr/>
          <p:nvPr/>
        </p:nvSpPr>
        <p:spPr bwMode="auto">
          <a:xfrm rot="5400000">
            <a:off x="4109237" y="3363576"/>
            <a:ext cx="489204" cy="484632"/>
          </a:xfrm>
          <a:prstGeom prst="rightArrow">
            <a:avLst/>
          </a:prstGeom>
          <a:solidFill>
            <a:srgbClr val="FF66C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4961043"/>
      </p:ext>
    </p:extLst>
  </p:cSld>
  <p:clrMapOvr>
    <a:masterClrMapping/>
  </p:clrMapOvr>
  <p:transition advTm="39590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98930" y="1106502"/>
            <a:ext cx="5049447" cy="1348602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 smtClean="0"/>
              <a:t>Given a </a:t>
            </a:r>
            <a:r>
              <a:rPr lang="en-US" sz="2800" dirty="0" smtClean="0">
                <a:solidFill>
                  <a:srgbClr val="C00000"/>
                </a:solidFill>
              </a:rPr>
              <a:t>triangle XYZ</a:t>
            </a:r>
            <a:r>
              <a:rPr lang="en-US" sz="2800" dirty="0" smtClean="0"/>
              <a:t>, construct </a:t>
            </a:r>
            <a:r>
              <a:rPr lang="en-US" sz="2800" dirty="0" smtClean="0">
                <a:solidFill>
                  <a:srgbClr val="008000"/>
                </a:solidFill>
              </a:rPr>
              <a:t>circle C</a:t>
            </a:r>
            <a:r>
              <a:rPr lang="en-US" sz="2800" dirty="0" smtClean="0"/>
              <a:t> such that C passes through X, Y, and Z.</a:t>
            </a:r>
          </a:p>
          <a:p>
            <a:pPr marL="0" indent="0">
              <a:buNone/>
            </a:pPr>
            <a:r>
              <a:rPr lang="en-US" dirty="0" smtClean="0"/>
              <a:t>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00212" y="304800"/>
            <a:ext cx="8957523" cy="609600"/>
          </a:xfrm>
        </p:spPr>
        <p:txBody>
          <a:bodyPr/>
          <a:lstStyle/>
          <a:p>
            <a:r>
              <a:rPr lang="en-US" sz="3000" dirty="0" smtClean="0"/>
              <a:t>Effectiveness of Goal-directed search</a:t>
            </a:r>
            <a:endParaRPr lang="en-US" sz="3000" dirty="0"/>
          </a:p>
        </p:txBody>
      </p:sp>
      <p:cxnSp>
        <p:nvCxnSpPr>
          <p:cNvPr id="45" name="Straight Connector 44"/>
          <p:cNvCxnSpPr/>
          <p:nvPr/>
        </p:nvCxnSpPr>
        <p:spPr bwMode="auto">
          <a:xfrm>
            <a:off x="11447585" y="5205046"/>
            <a:ext cx="914400" cy="914400"/>
          </a:xfrm>
          <a:prstGeom prst="lin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2" name="Slide Number Placeholder 2"/>
          <p:cNvSpPr txBox="1">
            <a:spLocks/>
          </p:cNvSpPr>
          <p:nvPr/>
        </p:nvSpPr>
        <p:spPr bwMode="auto">
          <a:xfrm>
            <a:off x="7123652" y="6450435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5000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2pPr>
            <a:lvl3pPr marL="914400" algn="l" rtl="0" fontAlgn="base">
              <a:spcBef>
                <a:spcPct val="5000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3pPr>
            <a:lvl4pPr marL="1371600" algn="l" rtl="0" fontAlgn="base">
              <a:spcBef>
                <a:spcPct val="5000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4pPr>
            <a:lvl5pPr marL="1828800" algn="l" rtl="0" fontAlgn="base">
              <a:spcBef>
                <a:spcPct val="5000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Comic Sans MS" pitchFamily="66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-3309" y="4617286"/>
            <a:ext cx="8767497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3000" dirty="0" smtClean="0"/>
              <a:t>L1 and L2 are immediately constructed since they pass through output point N.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3000" dirty="0" smtClean="0"/>
              <a:t>On the other hand, other lines like angular bisectors are not eagerly constructed.</a:t>
            </a:r>
            <a:endParaRPr lang="en-US" sz="3000" dirty="0"/>
          </a:p>
        </p:txBody>
      </p:sp>
      <p:cxnSp>
        <p:nvCxnSpPr>
          <p:cNvPr id="25" name="Straight Connector 24"/>
          <p:cNvCxnSpPr/>
          <p:nvPr/>
        </p:nvCxnSpPr>
        <p:spPr bwMode="auto">
          <a:xfrm>
            <a:off x="7503686" y="1540867"/>
            <a:ext cx="25035" cy="3008273"/>
          </a:xfrm>
          <a:prstGeom prst="line">
            <a:avLst/>
          </a:prstGeom>
          <a:noFill/>
          <a:ln w="1905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 flipV="1">
            <a:off x="5783580" y="1812043"/>
            <a:ext cx="2303850" cy="2542787"/>
          </a:xfrm>
          <a:prstGeom prst="line">
            <a:avLst/>
          </a:prstGeom>
          <a:noFill/>
          <a:ln w="19050" cap="flat" cmpd="sng" algn="ctr">
            <a:solidFill>
              <a:srgbClr val="33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7" name="Oval 26"/>
          <p:cNvSpPr/>
          <p:nvPr/>
        </p:nvSpPr>
        <p:spPr bwMode="auto">
          <a:xfrm>
            <a:off x="6135850" y="1099878"/>
            <a:ext cx="2750913" cy="2698052"/>
          </a:xfrm>
          <a:prstGeom prst="ellipse">
            <a:avLst/>
          </a:prstGeom>
          <a:noFill/>
          <a:ln w="38100" cap="flat" cmpd="sng" algn="ctr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cxnSp>
        <p:nvCxnSpPr>
          <p:cNvPr id="28" name="Straight Connector 27"/>
          <p:cNvCxnSpPr/>
          <p:nvPr/>
        </p:nvCxnSpPr>
        <p:spPr bwMode="auto">
          <a:xfrm flipV="1">
            <a:off x="6940327" y="3667040"/>
            <a:ext cx="1169963" cy="11309"/>
          </a:xfrm>
          <a:prstGeom prst="line">
            <a:avLst/>
          </a:prstGeom>
          <a:noFill/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Straight Connector 28"/>
          <p:cNvCxnSpPr/>
          <p:nvPr/>
        </p:nvCxnSpPr>
        <p:spPr bwMode="auto">
          <a:xfrm flipH="1" flipV="1">
            <a:off x="6345381" y="3155875"/>
            <a:ext cx="646022" cy="565676"/>
          </a:xfrm>
          <a:prstGeom prst="line">
            <a:avLst/>
          </a:prstGeom>
          <a:noFill/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Straight Connector 29"/>
          <p:cNvCxnSpPr>
            <a:endCxn id="41" idx="6"/>
          </p:cNvCxnSpPr>
          <p:nvPr/>
        </p:nvCxnSpPr>
        <p:spPr bwMode="auto">
          <a:xfrm>
            <a:off x="6315370" y="3140210"/>
            <a:ext cx="1868856" cy="519210"/>
          </a:xfrm>
          <a:prstGeom prst="line">
            <a:avLst/>
          </a:prstGeom>
          <a:noFill/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1" name="TextBox 30"/>
          <p:cNvSpPr txBox="1"/>
          <p:nvPr/>
        </p:nvSpPr>
        <p:spPr>
          <a:xfrm>
            <a:off x="6548816" y="3546142"/>
            <a:ext cx="4806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X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944771" y="2953702"/>
            <a:ext cx="4806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Z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102670" y="3574717"/>
            <a:ext cx="4806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Y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249798" y="1170552"/>
            <a:ext cx="5274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9900"/>
                </a:solidFill>
              </a:rPr>
              <a:t>L1</a:t>
            </a:r>
            <a:endParaRPr lang="en-US" sz="2400" dirty="0">
              <a:solidFill>
                <a:srgbClr val="FF99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967244" y="1404529"/>
            <a:ext cx="6798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3366FF"/>
                </a:solidFill>
              </a:rPr>
              <a:t>L2</a:t>
            </a:r>
            <a:endParaRPr lang="en-US" sz="2400" dirty="0">
              <a:solidFill>
                <a:srgbClr val="3366FF"/>
              </a:solidFill>
            </a:endParaRPr>
          </a:p>
        </p:txBody>
      </p:sp>
      <p:sp>
        <p:nvSpPr>
          <p:cNvPr id="36" name="Flowchart: Connector 35"/>
          <p:cNvSpPr/>
          <p:nvPr/>
        </p:nvSpPr>
        <p:spPr bwMode="auto">
          <a:xfrm>
            <a:off x="7477070" y="2389578"/>
            <a:ext cx="96796" cy="97977"/>
          </a:xfrm>
          <a:prstGeom prst="flowChartConnector">
            <a:avLst/>
          </a:prstGeom>
          <a:solidFill>
            <a:srgbClr val="008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7134004" y="2083491"/>
            <a:ext cx="498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8000"/>
                </a:solidFill>
              </a:rPr>
              <a:t>N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268217" y="1131935"/>
            <a:ext cx="498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8000"/>
                </a:solidFill>
              </a:rPr>
              <a:t>C</a:t>
            </a:r>
            <a:endParaRPr lang="en-US" sz="2400" dirty="0">
              <a:solidFill>
                <a:srgbClr val="008000"/>
              </a:solidFill>
            </a:endParaRPr>
          </a:p>
        </p:txBody>
      </p:sp>
      <p:sp>
        <p:nvSpPr>
          <p:cNvPr id="39" name="Flowchart: Connector 38"/>
          <p:cNvSpPr/>
          <p:nvPr/>
        </p:nvSpPr>
        <p:spPr bwMode="auto">
          <a:xfrm>
            <a:off x="6909847" y="3633049"/>
            <a:ext cx="96796" cy="97977"/>
          </a:xfrm>
          <a:prstGeom prst="flowChartConnector">
            <a:avLst/>
          </a:prstGeom>
          <a:solidFill>
            <a:srgbClr val="C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41" name="Flowchart: Connector 40"/>
          <p:cNvSpPr/>
          <p:nvPr/>
        </p:nvSpPr>
        <p:spPr bwMode="auto">
          <a:xfrm>
            <a:off x="8087430" y="3610431"/>
            <a:ext cx="96796" cy="97977"/>
          </a:xfrm>
          <a:prstGeom prst="flowChartConnector">
            <a:avLst/>
          </a:prstGeom>
          <a:solidFill>
            <a:srgbClr val="C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46" name="Flowchart: Connector 45"/>
          <p:cNvSpPr/>
          <p:nvPr/>
        </p:nvSpPr>
        <p:spPr bwMode="auto">
          <a:xfrm>
            <a:off x="6285620" y="3102726"/>
            <a:ext cx="96796" cy="97977"/>
          </a:xfrm>
          <a:prstGeom prst="flowChartConnector">
            <a:avLst/>
          </a:prstGeom>
          <a:solidFill>
            <a:srgbClr val="C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97444867"/>
      </p:ext>
    </p:extLst>
  </p:cSld>
  <p:clrMapOvr>
    <a:masterClrMapping/>
  </p:clrMapOvr>
  <p:transition advTm="2152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75245" y="1004976"/>
            <a:ext cx="8509964" cy="5029200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Problem Formulation (as Program Synthesis)</a:t>
            </a:r>
          </a:p>
          <a:p>
            <a:endParaRPr lang="en-US" dirty="0"/>
          </a:p>
          <a:p>
            <a:r>
              <a:rPr lang="en-US" dirty="0" smtClean="0"/>
              <a:t>Synthesis Algorithm (based on inter-disciplinary ideas)</a:t>
            </a:r>
          </a:p>
          <a:p>
            <a:pPr lvl="1"/>
            <a:r>
              <a:rPr lang="en-US" dirty="0" smtClean="0"/>
              <a:t>Idea 1: from Theory</a:t>
            </a:r>
          </a:p>
          <a:p>
            <a:pPr lvl="1"/>
            <a:r>
              <a:rPr lang="en-US" dirty="0" smtClean="0"/>
              <a:t>Idea 2: from PL</a:t>
            </a:r>
          </a:p>
          <a:p>
            <a:pPr lvl="1"/>
            <a:r>
              <a:rPr lang="en-US" dirty="0" smtClean="0"/>
              <a:t>Idea 3: from AI</a:t>
            </a:r>
          </a:p>
          <a:p>
            <a:endParaRPr lang="en-US" dirty="0"/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2"/>
                </a:solidFill>
              </a:rPr>
              <a:t>Experiments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Future Vision</a:t>
            </a:r>
          </a:p>
          <a:p>
            <a:pPr marL="0" indent="0">
              <a:buNone/>
            </a:pP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8498204"/>
      </p:ext>
    </p:extLst>
  </p:cSld>
  <p:clrMapOvr>
    <a:masterClrMapping/>
  </p:clrMapOvr>
  <p:transition advTm="3498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8310" y="1065510"/>
            <a:ext cx="7946754" cy="50292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25 benchmark problems.</a:t>
            </a:r>
          </a:p>
          <a:p>
            <a:endParaRPr lang="en-US" sz="1000" dirty="0" smtClean="0"/>
          </a:p>
          <a:p>
            <a:r>
              <a:rPr lang="en-US" dirty="0" smtClean="0"/>
              <a:t>such as: </a:t>
            </a:r>
            <a:r>
              <a:rPr lang="en-US" dirty="0" smtClean="0">
                <a:solidFill>
                  <a:schemeClr val="accent2"/>
                </a:solidFill>
              </a:rPr>
              <a:t>Construct a square whose extended sides pass through 4 given points.</a:t>
            </a:r>
            <a:endParaRPr lang="en-US" dirty="0">
              <a:solidFill>
                <a:schemeClr val="accent2"/>
              </a:solidFill>
            </a:endParaRPr>
          </a:p>
          <a:p>
            <a:endParaRPr lang="en-US" sz="2000" dirty="0" smtClean="0"/>
          </a:p>
          <a:p>
            <a:r>
              <a:rPr lang="en-US" dirty="0" smtClean="0"/>
              <a:t>18 problems less than 1 second.</a:t>
            </a:r>
          </a:p>
          <a:p>
            <a:pPr marL="0" indent="0">
              <a:buNone/>
            </a:pPr>
            <a:r>
              <a:rPr lang="en-US" dirty="0" smtClean="0"/>
              <a:t>    4 problems between 1-3 seconds.</a:t>
            </a:r>
          </a:p>
          <a:p>
            <a:pPr marL="0" indent="0">
              <a:buNone/>
            </a:pPr>
            <a:r>
              <a:rPr lang="en-US" dirty="0" smtClean="0"/>
              <a:t>    3 problems 13-82 seconds.</a:t>
            </a:r>
          </a:p>
          <a:p>
            <a:endParaRPr lang="en-US" sz="2000" dirty="0"/>
          </a:p>
          <a:p>
            <a:r>
              <a:rPr lang="en-US" dirty="0" smtClean="0"/>
              <a:t>Idea 2 (high-level abstractions) reduces programs of size 3-45 to 3-13. 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dirty="0" smtClean="0"/>
              <a:t>Idea 3 (goal-directedness) improves performance by factor of 10-1000 times on most problems.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Experimental Results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57297453"/>
      </p:ext>
    </p:extLst>
  </p:cSld>
  <p:clrMapOvr>
    <a:masterClrMapping/>
  </p:clrMapOvr>
  <p:transition advTm="27455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3" name="Straight Connector 102"/>
          <p:cNvCxnSpPr/>
          <p:nvPr/>
        </p:nvCxnSpPr>
        <p:spPr bwMode="auto">
          <a:xfrm>
            <a:off x="7047749" y="3287364"/>
            <a:ext cx="50070" cy="3448064"/>
          </a:xfrm>
          <a:prstGeom prst="line">
            <a:avLst/>
          </a:prstGeom>
          <a:noFill/>
          <a:ln w="1905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98929" y="1037490"/>
            <a:ext cx="5052745" cy="1230925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 smtClean="0"/>
              <a:t>Given a </a:t>
            </a:r>
            <a:r>
              <a:rPr lang="en-US" sz="2800" dirty="0" smtClean="0">
                <a:solidFill>
                  <a:srgbClr val="C00000"/>
                </a:solidFill>
              </a:rPr>
              <a:t>triangle XYZ</a:t>
            </a:r>
            <a:r>
              <a:rPr lang="en-US" sz="2800" dirty="0" smtClean="0"/>
              <a:t>, construct </a:t>
            </a:r>
            <a:r>
              <a:rPr lang="en-US" sz="2800" dirty="0" smtClean="0">
                <a:solidFill>
                  <a:srgbClr val="008000"/>
                </a:solidFill>
              </a:rPr>
              <a:t>circle C</a:t>
            </a:r>
            <a:r>
              <a:rPr lang="en-US" sz="2800" dirty="0" smtClean="0"/>
              <a:t> such that C passes through X, Y, and Z.</a:t>
            </a:r>
          </a:p>
          <a:p>
            <a:pPr marL="0" indent="0">
              <a:buNone/>
            </a:pPr>
            <a:r>
              <a:rPr lang="en-US" dirty="0" smtClean="0"/>
              <a:t>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cxnSp>
        <p:nvCxnSpPr>
          <p:cNvPr id="45" name="Straight Connector 44"/>
          <p:cNvCxnSpPr/>
          <p:nvPr/>
        </p:nvCxnSpPr>
        <p:spPr bwMode="auto">
          <a:xfrm>
            <a:off x="11447585" y="5205046"/>
            <a:ext cx="914400" cy="914400"/>
          </a:xfrm>
          <a:prstGeom prst="lin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09364" y="237068"/>
            <a:ext cx="8530404" cy="609600"/>
          </a:xfrm>
        </p:spPr>
        <p:txBody>
          <a:bodyPr/>
          <a:lstStyle/>
          <a:p>
            <a:r>
              <a:rPr lang="en-US" sz="3000" dirty="0" smtClean="0"/>
              <a:t>Ruler/Compass based Geometry Constructions</a:t>
            </a:r>
            <a:endParaRPr lang="en-US" sz="3000" dirty="0"/>
          </a:p>
        </p:txBody>
      </p:sp>
      <p:cxnSp>
        <p:nvCxnSpPr>
          <p:cNvPr id="75" name="Straight Connector 74"/>
          <p:cNvCxnSpPr/>
          <p:nvPr/>
        </p:nvCxnSpPr>
        <p:spPr bwMode="auto">
          <a:xfrm flipV="1">
            <a:off x="4852793" y="3558540"/>
            <a:ext cx="2778700" cy="3024488"/>
          </a:xfrm>
          <a:prstGeom prst="line">
            <a:avLst/>
          </a:prstGeom>
          <a:noFill/>
          <a:ln w="19050" cap="flat" cmpd="sng" algn="ctr">
            <a:solidFill>
              <a:srgbClr val="33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7" name="Oval 76"/>
          <p:cNvSpPr/>
          <p:nvPr/>
        </p:nvSpPr>
        <p:spPr bwMode="auto">
          <a:xfrm>
            <a:off x="5679913" y="2846375"/>
            <a:ext cx="2750913" cy="2698052"/>
          </a:xfrm>
          <a:prstGeom prst="ellipse">
            <a:avLst/>
          </a:prstGeom>
          <a:noFill/>
          <a:ln w="38100" cap="flat" cmpd="sng" algn="ctr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cxnSp>
        <p:nvCxnSpPr>
          <p:cNvPr id="78" name="Straight Connector 77"/>
          <p:cNvCxnSpPr/>
          <p:nvPr/>
        </p:nvCxnSpPr>
        <p:spPr bwMode="auto">
          <a:xfrm flipV="1">
            <a:off x="6484390" y="5413537"/>
            <a:ext cx="1169963" cy="11309"/>
          </a:xfrm>
          <a:prstGeom prst="line">
            <a:avLst/>
          </a:prstGeom>
          <a:noFill/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9" name="Straight Connector 78"/>
          <p:cNvCxnSpPr/>
          <p:nvPr/>
        </p:nvCxnSpPr>
        <p:spPr bwMode="auto">
          <a:xfrm flipH="1" flipV="1">
            <a:off x="5889444" y="4902372"/>
            <a:ext cx="646022" cy="565676"/>
          </a:xfrm>
          <a:prstGeom prst="line">
            <a:avLst/>
          </a:prstGeom>
          <a:noFill/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0" name="Straight Connector 79"/>
          <p:cNvCxnSpPr>
            <a:endCxn id="101" idx="6"/>
          </p:cNvCxnSpPr>
          <p:nvPr/>
        </p:nvCxnSpPr>
        <p:spPr bwMode="auto">
          <a:xfrm>
            <a:off x="5859433" y="4886707"/>
            <a:ext cx="1868856" cy="519210"/>
          </a:xfrm>
          <a:prstGeom prst="line">
            <a:avLst/>
          </a:prstGeom>
          <a:noFill/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1" name="TextBox 80"/>
          <p:cNvSpPr txBox="1"/>
          <p:nvPr/>
        </p:nvSpPr>
        <p:spPr>
          <a:xfrm>
            <a:off x="6092879" y="5292639"/>
            <a:ext cx="4806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X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5488834" y="4700199"/>
            <a:ext cx="4806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Z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7646733" y="5321214"/>
            <a:ext cx="4806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Y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6793861" y="2917049"/>
            <a:ext cx="5274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9900"/>
                </a:solidFill>
              </a:rPr>
              <a:t>L1</a:t>
            </a:r>
            <a:endParaRPr lang="en-US" sz="2400" dirty="0">
              <a:solidFill>
                <a:srgbClr val="FF9900"/>
              </a:solidFill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7511307" y="3151026"/>
            <a:ext cx="6798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3366FF"/>
                </a:solidFill>
              </a:rPr>
              <a:t>L2</a:t>
            </a:r>
            <a:endParaRPr lang="en-US" sz="2400" dirty="0">
              <a:solidFill>
                <a:srgbClr val="3366FF"/>
              </a:solidFill>
            </a:endParaRPr>
          </a:p>
        </p:txBody>
      </p:sp>
      <p:sp>
        <p:nvSpPr>
          <p:cNvPr id="97" name="Flowchart: Connector 96"/>
          <p:cNvSpPr/>
          <p:nvPr/>
        </p:nvSpPr>
        <p:spPr bwMode="auto">
          <a:xfrm>
            <a:off x="7021133" y="4136075"/>
            <a:ext cx="96796" cy="97977"/>
          </a:xfrm>
          <a:prstGeom prst="flowChartConnector">
            <a:avLst/>
          </a:prstGeom>
          <a:solidFill>
            <a:srgbClr val="008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6678067" y="3829988"/>
            <a:ext cx="498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8000"/>
                </a:solidFill>
              </a:rPr>
              <a:t>N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5812280" y="2878432"/>
            <a:ext cx="498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8000"/>
                </a:solidFill>
              </a:rPr>
              <a:t>C</a:t>
            </a:r>
            <a:endParaRPr lang="en-US" sz="2400" dirty="0">
              <a:solidFill>
                <a:srgbClr val="008000"/>
              </a:solidFill>
            </a:endParaRPr>
          </a:p>
        </p:txBody>
      </p:sp>
      <p:sp>
        <p:nvSpPr>
          <p:cNvPr id="100" name="Flowchart: Connector 99"/>
          <p:cNvSpPr/>
          <p:nvPr/>
        </p:nvSpPr>
        <p:spPr bwMode="auto">
          <a:xfrm>
            <a:off x="6453910" y="5379546"/>
            <a:ext cx="96796" cy="97977"/>
          </a:xfrm>
          <a:prstGeom prst="flowChartConnector">
            <a:avLst/>
          </a:prstGeom>
          <a:solidFill>
            <a:srgbClr val="C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101" name="Flowchart: Connector 100"/>
          <p:cNvSpPr/>
          <p:nvPr/>
        </p:nvSpPr>
        <p:spPr bwMode="auto">
          <a:xfrm>
            <a:off x="7631493" y="5356928"/>
            <a:ext cx="96796" cy="97977"/>
          </a:xfrm>
          <a:prstGeom prst="flowChartConnector">
            <a:avLst/>
          </a:prstGeom>
          <a:solidFill>
            <a:srgbClr val="C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102" name="Flowchart: Connector 101"/>
          <p:cNvSpPr/>
          <p:nvPr/>
        </p:nvSpPr>
        <p:spPr bwMode="auto">
          <a:xfrm>
            <a:off x="5829683" y="4849223"/>
            <a:ext cx="96796" cy="97977"/>
          </a:xfrm>
          <a:prstGeom prst="flowChartConnector">
            <a:avLst/>
          </a:prstGeom>
          <a:solidFill>
            <a:srgbClr val="C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07796405"/>
      </p:ext>
    </p:extLst>
  </p:cSld>
  <p:clrMapOvr>
    <a:masterClrMapping/>
  </p:clrMapOvr>
  <p:transition advTm="52079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 animBg="1"/>
      <p:bldP spid="77" grpId="1" animBg="1"/>
      <p:bldP spid="77" grpId="2" animBg="1"/>
      <p:bldP spid="87" grpId="0"/>
      <p:bldP spid="96" grpId="0"/>
      <p:bldP spid="97" grpId="0" animBg="1"/>
      <p:bldP spid="98" grpId="0"/>
      <p:bldP spid="99" grpId="0"/>
      <p:bldP spid="99" grpId="1"/>
      <p:bldP spid="99" grpId="2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-123096" y="181705"/>
            <a:ext cx="9355015" cy="609600"/>
          </a:xfrm>
        </p:spPr>
        <p:txBody>
          <a:bodyPr/>
          <a:lstStyle/>
          <a:p>
            <a:r>
              <a:rPr lang="en-US" sz="2700" dirty="0" smtClean="0"/>
              <a:t>Search space Exploration: With/without goal-directness</a:t>
            </a:r>
            <a:endParaRPr lang="en-US" sz="2700" dirty="0"/>
          </a:p>
        </p:txBody>
      </p:sp>
      <p:pic>
        <p:nvPicPr>
          <p:cNvPr id="10" name="Picture 9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3689" y="1033964"/>
            <a:ext cx="4645482" cy="4768959"/>
          </a:xfrm>
          <a:prstGeom prst="rect">
            <a:avLst/>
          </a:prstGeom>
        </p:spPr>
      </p:pic>
      <p:pic>
        <p:nvPicPr>
          <p:cNvPr id="7" name="Picture 6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9420" y="946730"/>
            <a:ext cx="5239235" cy="485619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088943477"/>
      </p:ext>
    </p:extLst>
  </p:cSld>
  <p:clrMapOvr>
    <a:masterClrMapping/>
  </p:clrMapOvr>
  <p:transition advTm="3001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75245" y="1004976"/>
            <a:ext cx="8509964" cy="5029200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Problem Formulation (as Program Synthesis)</a:t>
            </a:r>
          </a:p>
          <a:p>
            <a:endParaRPr lang="en-US" dirty="0"/>
          </a:p>
          <a:p>
            <a:r>
              <a:rPr lang="en-US" dirty="0" smtClean="0"/>
              <a:t>Synthesis Algorithm (based on inter-disciplinary ideas)</a:t>
            </a:r>
          </a:p>
          <a:p>
            <a:pPr lvl="1"/>
            <a:r>
              <a:rPr lang="en-US" dirty="0" smtClean="0"/>
              <a:t>Idea 1: from Theory</a:t>
            </a:r>
          </a:p>
          <a:p>
            <a:pPr lvl="1"/>
            <a:r>
              <a:rPr lang="en-US" dirty="0" smtClean="0"/>
              <a:t>Idea 2: from PL</a:t>
            </a:r>
          </a:p>
          <a:p>
            <a:pPr lvl="1"/>
            <a:r>
              <a:rPr lang="en-US" dirty="0" smtClean="0"/>
              <a:t>Idea 3: from AI</a:t>
            </a:r>
          </a:p>
          <a:p>
            <a:endParaRPr lang="en-US" dirty="0"/>
          </a:p>
          <a:p>
            <a:r>
              <a:rPr lang="en-US" dirty="0" smtClean="0"/>
              <a:t>Experiments</a:t>
            </a:r>
          </a:p>
          <a:p>
            <a:pPr marL="0" indent="0">
              <a:buNone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2"/>
                </a:solidFill>
              </a:rPr>
              <a:t>Future Vision</a:t>
            </a:r>
          </a:p>
          <a:p>
            <a:pPr marL="0" indent="0">
              <a:buNone/>
            </a:pP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0403216"/>
      </p:ext>
    </p:extLst>
  </p:cSld>
  <p:clrMapOvr>
    <a:masterClrMapping/>
  </p:clrMapOvr>
  <p:transition advTm="4764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-108494" y="304800"/>
            <a:ext cx="9321507" cy="609600"/>
          </a:xfrm>
        </p:spPr>
        <p:txBody>
          <a:bodyPr/>
          <a:lstStyle/>
          <a:p>
            <a:r>
              <a:rPr lang="en-US" dirty="0" smtClean="0"/>
              <a:t>Problem Solving Engine with Natural Interfaces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30890" y="1807301"/>
            <a:ext cx="5693856" cy="83099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2400" dirty="0" smtClean="0"/>
              <a:t>Natural Language Processing/</a:t>
            </a:r>
          </a:p>
          <a:p>
            <a:pPr algn="ctr">
              <a:spcBef>
                <a:spcPts val="0"/>
              </a:spcBef>
            </a:pPr>
            <a:r>
              <a:rPr lang="en-US" sz="2400" dirty="0" smtClean="0"/>
              <a:t>Sketch Recognition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2254950" y="4741842"/>
            <a:ext cx="2051540" cy="46166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Paraphrasing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1242202" y="3507541"/>
            <a:ext cx="4087836" cy="46166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Program Synthesis Engine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3416062" y="1194092"/>
            <a:ext cx="5753489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Problem Description </a:t>
            </a:r>
            <a:r>
              <a:rPr lang="en-US" sz="2400" dirty="0" smtClean="0"/>
              <a:t>in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chemeClr val="accent2"/>
                </a:solidFill>
              </a:rPr>
              <a:t>English/Ink</a:t>
            </a:r>
            <a:endParaRPr lang="en-US" sz="2400" dirty="0">
              <a:solidFill>
                <a:schemeClr val="accent2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397814" y="2829558"/>
            <a:ext cx="58062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Problem Description </a:t>
            </a:r>
            <a:r>
              <a:rPr lang="en-US" sz="2400" dirty="0" smtClean="0"/>
              <a:t>as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chemeClr val="accent2"/>
                </a:solidFill>
              </a:rPr>
              <a:t>Logical Relation</a:t>
            </a:r>
            <a:endParaRPr lang="en-US" sz="2400" dirty="0">
              <a:solidFill>
                <a:schemeClr val="accent2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431147" y="4158804"/>
            <a:ext cx="50399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Solution </a:t>
            </a:r>
            <a:r>
              <a:rPr lang="en-US" sz="2400" dirty="0" smtClean="0"/>
              <a:t>as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chemeClr val="accent2"/>
                </a:solidFill>
              </a:rPr>
              <a:t>Straight-line Program</a:t>
            </a:r>
            <a:endParaRPr lang="en-US" sz="2400" dirty="0">
              <a:solidFill>
                <a:schemeClr val="accent2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432980" y="5395538"/>
            <a:ext cx="28679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Solution</a:t>
            </a:r>
            <a:r>
              <a:rPr lang="en-US" sz="2400" dirty="0" smtClean="0"/>
              <a:t> in </a:t>
            </a:r>
            <a:r>
              <a:rPr lang="en-US" sz="2400" dirty="0" smtClean="0">
                <a:solidFill>
                  <a:schemeClr val="accent2"/>
                </a:solidFill>
              </a:rPr>
              <a:t>English</a:t>
            </a:r>
            <a:endParaRPr lang="en-US" sz="2400" dirty="0">
              <a:solidFill>
                <a:schemeClr val="accent2"/>
              </a:solidFill>
            </a:endParaRPr>
          </a:p>
        </p:txBody>
      </p:sp>
      <p:cxnSp>
        <p:nvCxnSpPr>
          <p:cNvPr id="13" name="Straight Arrow Connector 12"/>
          <p:cNvCxnSpPr>
            <a:stCxn id="5" idx="2"/>
            <a:endCxn id="7" idx="0"/>
          </p:cNvCxnSpPr>
          <p:nvPr/>
        </p:nvCxnSpPr>
        <p:spPr bwMode="auto">
          <a:xfrm>
            <a:off x="3277818" y="2638298"/>
            <a:ext cx="8302" cy="869243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stCxn id="7" idx="2"/>
            <a:endCxn id="6" idx="0"/>
          </p:cNvCxnSpPr>
          <p:nvPr/>
        </p:nvCxnSpPr>
        <p:spPr bwMode="auto">
          <a:xfrm flipH="1">
            <a:off x="3280720" y="3969206"/>
            <a:ext cx="5400" cy="772636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endCxn id="5" idx="0"/>
          </p:cNvCxnSpPr>
          <p:nvPr/>
        </p:nvCxnSpPr>
        <p:spPr bwMode="auto">
          <a:xfrm flipH="1">
            <a:off x="3277818" y="1194092"/>
            <a:ext cx="10228" cy="613209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" name="Straight Arrow Connector 20"/>
          <p:cNvCxnSpPr>
            <a:stCxn id="6" idx="2"/>
          </p:cNvCxnSpPr>
          <p:nvPr/>
        </p:nvCxnSpPr>
        <p:spPr bwMode="auto">
          <a:xfrm>
            <a:off x="3280720" y="5203507"/>
            <a:ext cx="0" cy="510360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5" name="TextBox 14"/>
          <p:cNvSpPr txBox="1"/>
          <p:nvPr/>
        </p:nvSpPr>
        <p:spPr>
          <a:xfrm>
            <a:off x="70667" y="5911079"/>
            <a:ext cx="950465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sz="2100" dirty="0" smtClean="0">
                <a:solidFill>
                  <a:srgbClr val="FF6600"/>
                </a:solidFill>
              </a:rPr>
              <a:t>Joint work: Umair Ahmed, Kalika Bali, Monojit Chaudhuri (MSR India)</a:t>
            </a:r>
          </a:p>
          <a:p>
            <a:pPr>
              <a:spcBef>
                <a:spcPts val="0"/>
              </a:spcBef>
            </a:pPr>
            <a:r>
              <a:rPr lang="en-US" sz="2100" dirty="0">
                <a:solidFill>
                  <a:srgbClr val="FF6600"/>
                </a:solidFill>
              </a:rPr>
              <a:t> </a:t>
            </a:r>
            <a:r>
              <a:rPr lang="en-US" sz="2100" dirty="0" smtClean="0">
                <a:solidFill>
                  <a:srgbClr val="FF6600"/>
                </a:solidFill>
              </a:rPr>
              <a:t>                  Salman Cheema, Joseph LaViola (</a:t>
            </a:r>
            <a:r>
              <a:rPr lang="en-US" sz="2100" dirty="0" err="1" smtClean="0">
                <a:solidFill>
                  <a:srgbClr val="FF6600"/>
                </a:solidFill>
              </a:rPr>
              <a:t>Univ</a:t>
            </a:r>
            <a:r>
              <a:rPr lang="en-US" sz="2100" dirty="0" smtClean="0">
                <a:solidFill>
                  <a:srgbClr val="FF6600"/>
                </a:solidFill>
              </a:rPr>
              <a:t> of Central Florida)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22922802"/>
      </p:ext>
    </p:extLst>
  </p:cSld>
  <p:clrMapOvr>
    <a:masterClrMapping/>
  </p:clrMapOvr>
  <p:transition advTm="31203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/>
      <p:bldP spid="11" grpId="0"/>
      <p:bldP spid="1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lvl="1" indent="0">
              <a:buNone/>
            </a:pPr>
            <a:endParaRPr lang="en-US" sz="2400" dirty="0" smtClean="0"/>
          </a:p>
          <a:p>
            <a:pPr marL="0" lvl="1" indent="0">
              <a:buNone/>
            </a:pPr>
            <a:endParaRPr lang="en-US" sz="2400" dirty="0"/>
          </a:p>
          <a:p>
            <a:pPr marL="0" lvl="1" indent="0">
              <a:buNone/>
            </a:pPr>
            <a:endParaRPr lang="en-US" sz="2400" dirty="0" smtClean="0"/>
          </a:p>
          <a:p>
            <a:pPr marL="0" lvl="1" indent="0">
              <a:buNone/>
            </a:pPr>
            <a:r>
              <a:rPr lang="en-US" sz="2400" dirty="0" smtClean="0"/>
              <a:t>Construct </a:t>
            </a:r>
            <a:r>
              <a:rPr lang="en-US" sz="2400" dirty="0"/>
              <a:t>a triangle ABC with AB = 7 cm, angle B = 60 degree and BC + CA = 10 </a:t>
            </a:r>
            <a:r>
              <a:rPr lang="en-US" sz="2400" dirty="0" smtClean="0"/>
              <a:t>cm.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GeoSynth</a:t>
            </a:r>
            <a:r>
              <a:rPr lang="en-US" dirty="0" smtClean="0"/>
              <a:t> Demo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7095141"/>
      </p:ext>
    </p:extLst>
  </p:cSld>
  <p:clrMapOvr>
    <a:masterClrMapping/>
  </p:clrMapOvr>
  <p:transition advTm="1440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324895"/>
              </p:ext>
            </p:extLst>
          </p:nvPr>
        </p:nvGraphicFramePr>
        <p:xfrm>
          <a:off x="222739" y="1897156"/>
          <a:ext cx="8686792" cy="1590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91707"/>
                <a:gridCol w="4695085"/>
              </a:tblGrid>
              <a:tr h="0">
                <a:tc>
                  <a:txBody>
                    <a:bodyPr/>
                    <a:lstStyle/>
                    <a:p>
                      <a:r>
                        <a:rPr lang="en-US" sz="3000" dirty="0" smtClean="0"/>
                        <a:t>Education</a:t>
                      </a:r>
                      <a:r>
                        <a:rPr lang="en-US" sz="3000" baseline="0" dirty="0" smtClean="0"/>
                        <a:t> Studio</a:t>
                      </a:r>
                      <a:endParaRPr lang="en-US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0" dirty="0" smtClean="0"/>
                        <a:t>PL Connection</a:t>
                      </a:r>
                      <a:endParaRPr lang="en-US" sz="3000" dirty="0"/>
                    </a:p>
                  </a:txBody>
                  <a:tcPr/>
                </a:tc>
              </a:tr>
              <a:tr h="672348">
                <a:tc>
                  <a:txBody>
                    <a:bodyPr/>
                    <a:lstStyle/>
                    <a:p>
                      <a:pPr marL="457200" indent="-457200">
                        <a:spcAft>
                          <a:spcPts val="1000"/>
                        </a:spcAft>
                        <a:buFont typeface="Arial" pitchFamily="34" charset="0"/>
                        <a:buChar char="•"/>
                      </a:pPr>
                      <a:r>
                        <a:rPr lang="en-US" sz="2700" dirty="0" smtClean="0"/>
                        <a:t>Automated</a:t>
                      </a:r>
                      <a:r>
                        <a:rPr lang="en-US" sz="2700" baseline="0" dirty="0" smtClean="0"/>
                        <a:t> Solving</a:t>
                      </a:r>
                    </a:p>
                    <a:p>
                      <a:pPr marL="0" indent="0">
                        <a:spcAft>
                          <a:spcPts val="1000"/>
                        </a:spcAft>
                        <a:buFont typeface="Arial" pitchFamily="34" charset="0"/>
                        <a:buNone/>
                      </a:pPr>
                      <a:endParaRPr lang="en-US" sz="27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1000"/>
                        </a:spcAft>
                      </a:pPr>
                      <a:r>
                        <a:rPr lang="en-US" sz="2700" dirty="0" smtClean="0"/>
                        <a:t>Program</a:t>
                      </a:r>
                      <a:r>
                        <a:rPr lang="en-US" sz="2700" baseline="0" dirty="0" smtClean="0"/>
                        <a:t> Synthesis</a:t>
                      </a:r>
                    </a:p>
                    <a:p>
                      <a:pPr>
                        <a:spcAft>
                          <a:spcPts val="1000"/>
                        </a:spcAft>
                      </a:pPr>
                      <a:endParaRPr lang="en-US" sz="27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794074"/>
              </p:ext>
            </p:extLst>
          </p:nvPr>
        </p:nvGraphicFramePr>
        <p:xfrm>
          <a:off x="228601" y="1893249"/>
          <a:ext cx="8686792" cy="1590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91707"/>
                <a:gridCol w="4695085"/>
              </a:tblGrid>
              <a:tr h="0">
                <a:tc>
                  <a:txBody>
                    <a:bodyPr/>
                    <a:lstStyle/>
                    <a:p>
                      <a:r>
                        <a:rPr lang="en-US" sz="3000" dirty="0" smtClean="0"/>
                        <a:t>Education</a:t>
                      </a:r>
                      <a:r>
                        <a:rPr lang="en-US" sz="3000" baseline="0" dirty="0" smtClean="0"/>
                        <a:t> Studio</a:t>
                      </a:r>
                      <a:endParaRPr lang="en-US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0" dirty="0" smtClean="0"/>
                        <a:t>PL Connection</a:t>
                      </a:r>
                      <a:endParaRPr lang="en-US" sz="3000" dirty="0"/>
                    </a:p>
                  </a:txBody>
                  <a:tcPr/>
                </a:tc>
              </a:tr>
              <a:tr h="672348">
                <a:tc>
                  <a:txBody>
                    <a:bodyPr/>
                    <a:lstStyle/>
                    <a:p>
                      <a:pPr marL="457200" indent="-457200">
                        <a:spcAft>
                          <a:spcPts val="1000"/>
                        </a:spcAft>
                        <a:buFont typeface="Arial" pitchFamily="34" charset="0"/>
                        <a:buChar char="•"/>
                      </a:pPr>
                      <a:r>
                        <a:rPr lang="en-US" sz="2700" dirty="0" smtClean="0"/>
                        <a:t>Automated</a:t>
                      </a:r>
                      <a:r>
                        <a:rPr lang="en-US" sz="2700" baseline="0" dirty="0" smtClean="0"/>
                        <a:t> Solving</a:t>
                      </a:r>
                    </a:p>
                    <a:p>
                      <a:pPr marL="457200" indent="-457200">
                        <a:spcAft>
                          <a:spcPts val="1000"/>
                        </a:spcAft>
                        <a:buFont typeface="Arial" pitchFamily="34" charset="0"/>
                        <a:buChar char="•"/>
                      </a:pPr>
                      <a:r>
                        <a:rPr lang="en-US" sz="2700" baseline="0" dirty="0" smtClean="0"/>
                        <a:t>Hint Generation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1000"/>
                        </a:spcAft>
                      </a:pPr>
                      <a:r>
                        <a:rPr lang="en-US" sz="2700" dirty="0" smtClean="0"/>
                        <a:t>Program</a:t>
                      </a:r>
                      <a:r>
                        <a:rPr lang="en-US" sz="2700" baseline="0" dirty="0" smtClean="0"/>
                        <a:t> Synthesis</a:t>
                      </a:r>
                    </a:p>
                    <a:p>
                      <a:pPr>
                        <a:spcAft>
                          <a:spcPts val="1000"/>
                        </a:spcAft>
                      </a:pPr>
                      <a:r>
                        <a:rPr lang="en-US" sz="2700" baseline="0" dirty="0" err="1" smtClean="0"/>
                        <a:t>Interpolants</a:t>
                      </a:r>
                      <a:endParaRPr lang="en-US" sz="27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23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304800"/>
            <a:ext cx="9144000" cy="609600"/>
          </a:xfrm>
        </p:spPr>
        <p:txBody>
          <a:bodyPr/>
          <a:lstStyle/>
          <a:p>
            <a:r>
              <a:rPr lang="en-US" dirty="0" smtClean="0"/>
              <a:t>Various Aspects of an Intelligent Tutoring System</a:t>
            </a:r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0070270"/>
              </p:ext>
            </p:extLst>
          </p:nvPr>
        </p:nvGraphicFramePr>
        <p:xfrm>
          <a:off x="216874" y="3492829"/>
          <a:ext cx="8686792" cy="1579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85849"/>
                <a:gridCol w="4700943"/>
              </a:tblGrid>
              <a:tr h="0">
                <a:tc>
                  <a:txBody>
                    <a:bodyPr/>
                    <a:lstStyle/>
                    <a:p>
                      <a:pPr marL="457200" indent="-457200">
                        <a:spcAft>
                          <a:spcPts val="1000"/>
                        </a:spcAft>
                        <a:buFont typeface="Arial" pitchFamily="34" charset="0"/>
                        <a:buChar char="•"/>
                      </a:pPr>
                      <a:r>
                        <a:rPr lang="en-US" sz="2700" b="0" dirty="0" smtClean="0">
                          <a:solidFill>
                            <a:schemeClr val="tx1"/>
                          </a:solidFill>
                        </a:rPr>
                        <a:t>Automated Grading</a:t>
                      </a:r>
                    </a:p>
                    <a:p>
                      <a:pPr marL="457200" indent="-457200">
                        <a:spcAft>
                          <a:spcPts val="1000"/>
                        </a:spcAft>
                        <a:buFont typeface="Arial" pitchFamily="34" charset="0"/>
                        <a:buChar char="•"/>
                      </a:pPr>
                      <a:r>
                        <a:rPr lang="en-US" sz="2700" b="0" dirty="0" smtClean="0">
                          <a:solidFill>
                            <a:schemeClr val="tx1"/>
                          </a:solidFill>
                        </a:rPr>
                        <a:t>Pointing Mistakes</a:t>
                      </a:r>
                    </a:p>
                    <a:p>
                      <a:pPr marL="457200" indent="-457200">
                        <a:spcAft>
                          <a:spcPts val="1000"/>
                        </a:spcAft>
                        <a:buFont typeface="Arial" pitchFamily="34" charset="0"/>
                        <a:buChar char="•"/>
                      </a:pPr>
                      <a:r>
                        <a:rPr lang="en-US" sz="2700" b="0" dirty="0" smtClean="0">
                          <a:solidFill>
                            <a:schemeClr val="tx1"/>
                          </a:solidFill>
                        </a:rPr>
                        <a:t>Suggesting Fixes</a:t>
                      </a:r>
                      <a:endParaRPr lang="en-US" sz="27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1000"/>
                        </a:spcAft>
                      </a:pPr>
                      <a:r>
                        <a:rPr lang="en-US" sz="2700" b="0" dirty="0" smtClean="0">
                          <a:solidFill>
                            <a:schemeClr val="tx1"/>
                          </a:solidFill>
                        </a:rPr>
                        <a:t>Program</a:t>
                      </a:r>
                      <a:r>
                        <a:rPr lang="en-US" sz="2700" b="0" baseline="0" dirty="0" smtClean="0">
                          <a:solidFill>
                            <a:schemeClr val="tx1"/>
                          </a:solidFill>
                        </a:rPr>
                        <a:t> Verification</a:t>
                      </a:r>
                    </a:p>
                    <a:p>
                      <a:pPr>
                        <a:spcAft>
                          <a:spcPts val="1000"/>
                        </a:spcAft>
                      </a:pPr>
                      <a:r>
                        <a:rPr lang="en-US" sz="2700" b="0" baseline="0" dirty="0" smtClean="0">
                          <a:solidFill>
                            <a:schemeClr val="tx1"/>
                          </a:solidFill>
                        </a:rPr>
                        <a:t>Bug Isolation</a:t>
                      </a:r>
                    </a:p>
                    <a:p>
                      <a:pPr>
                        <a:spcAft>
                          <a:spcPts val="1000"/>
                        </a:spcAft>
                      </a:pPr>
                      <a:r>
                        <a:rPr lang="en-US" sz="2700" b="0" baseline="0" dirty="0" smtClean="0">
                          <a:solidFill>
                            <a:schemeClr val="tx1"/>
                          </a:solidFill>
                        </a:rPr>
                        <a:t>Program Repair</a:t>
                      </a:r>
                      <a:endParaRPr lang="en-US" sz="27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6834490"/>
              </p:ext>
            </p:extLst>
          </p:nvPr>
        </p:nvGraphicFramePr>
        <p:xfrm>
          <a:off x="228594" y="5087199"/>
          <a:ext cx="8704392" cy="502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79638"/>
                <a:gridCol w="4724754"/>
              </a:tblGrid>
              <a:tr h="0">
                <a:tc>
                  <a:txBody>
                    <a:bodyPr/>
                    <a:lstStyle/>
                    <a:p>
                      <a:pPr marL="457200" indent="-457200">
                        <a:buFont typeface="Arial" pitchFamily="34" charset="0"/>
                        <a:buChar char="•"/>
                      </a:pPr>
                      <a:r>
                        <a:rPr lang="en-US" sz="2700" b="0" dirty="0" smtClean="0">
                          <a:solidFill>
                            <a:schemeClr val="tx1"/>
                          </a:solidFill>
                        </a:rPr>
                        <a:t>Problem</a:t>
                      </a:r>
                      <a:r>
                        <a:rPr lang="en-US" sz="27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700" b="0" dirty="0" smtClean="0">
                          <a:solidFill>
                            <a:schemeClr val="tx1"/>
                          </a:solidFill>
                        </a:rPr>
                        <a:t>Generation</a:t>
                      </a:r>
                      <a:endParaRPr lang="en-US" sz="27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700" b="0" dirty="0" smtClean="0">
                          <a:solidFill>
                            <a:schemeClr val="tx1"/>
                          </a:solidFill>
                        </a:rPr>
                        <a:t>Test</a:t>
                      </a:r>
                      <a:r>
                        <a:rPr lang="en-US" sz="2700" b="0" baseline="0" dirty="0" smtClean="0">
                          <a:solidFill>
                            <a:schemeClr val="tx1"/>
                          </a:solidFill>
                        </a:rPr>
                        <a:t> Input Generation</a:t>
                      </a:r>
                      <a:endParaRPr lang="en-US" sz="27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5696783"/>
              </p:ext>
            </p:extLst>
          </p:nvPr>
        </p:nvGraphicFramePr>
        <p:xfrm>
          <a:off x="240313" y="5575042"/>
          <a:ext cx="8692671" cy="502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95602"/>
                <a:gridCol w="4697069"/>
              </a:tblGrid>
              <a:tr h="0">
                <a:tc>
                  <a:txBody>
                    <a:bodyPr/>
                    <a:lstStyle/>
                    <a:p>
                      <a:pPr marL="457200" indent="-457200">
                        <a:buFont typeface="Arial" pitchFamily="34" charset="0"/>
                        <a:buChar char="•"/>
                      </a:pPr>
                      <a:r>
                        <a:rPr lang="en-US" sz="2700" b="0" dirty="0" smtClean="0">
                          <a:solidFill>
                            <a:schemeClr val="tx1"/>
                          </a:solidFill>
                        </a:rPr>
                        <a:t>Content</a:t>
                      </a:r>
                      <a:r>
                        <a:rPr lang="en-US" sz="2700" b="0" baseline="0" dirty="0" smtClean="0">
                          <a:solidFill>
                            <a:schemeClr val="tx1"/>
                          </a:solidFill>
                        </a:rPr>
                        <a:t> Creation</a:t>
                      </a:r>
                      <a:endParaRPr lang="en-US" sz="27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700" b="0" dirty="0" smtClean="0">
                          <a:solidFill>
                            <a:schemeClr val="tx1"/>
                          </a:solidFill>
                        </a:rPr>
                        <a:t>Visual</a:t>
                      </a:r>
                      <a:r>
                        <a:rPr lang="en-US" sz="2700" b="0" baseline="0" dirty="0" smtClean="0">
                          <a:solidFill>
                            <a:schemeClr val="tx1"/>
                          </a:solidFill>
                        </a:rPr>
                        <a:t> Studio </a:t>
                      </a:r>
                      <a:r>
                        <a:rPr lang="en-US" sz="2700" b="0" baseline="0" dirty="0" err="1" smtClean="0">
                          <a:solidFill>
                            <a:schemeClr val="tx1"/>
                          </a:solidFill>
                        </a:rPr>
                        <a:t>Intellisense</a:t>
                      </a:r>
                      <a:endParaRPr lang="en-US" sz="27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281352" y="1125412"/>
            <a:ext cx="83526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Goal: Make Education Interactive and Fun.</a:t>
            </a:r>
            <a:endParaRPr lang="en-US" sz="2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9313203"/>
      </p:ext>
    </p:extLst>
  </p:cSld>
  <p:clrMapOvr>
    <a:masterClrMapping/>
  </p:clrMapOvr>
  <p:transition advTm="39175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-4321" y="1039482"/>
            <a:ext cx="9355354" cy="5029200"/>
          </a:xfrm>
        </p:spPr>
        <p:txBody>
          <a:bodyPr/>
          <a:lstStyle/>
          <a:p>
            <a:r>
              <a:rPr lang="en-US" dirty="0" smtClean="0"/>
              <a:t>Dimensions in Program Synthesis (PPDP 2010)</a:t>
            </a:r>
          </a:p>
          <a:p>
            <a:pPr lvl="1"/>
            <a:r>
              <a:rPr lang="en-US" dirty="0" smtClean="0">
                <a:solidFill>
                  <a:schemeClr val="accent2"/>
                </a:solidFill>
              </a:rPr>
              <a:t>Intent</a:t>
            </a:r>
            <a:r>
              <a:rPr lang="en-US" dirty="0" smtClean="0"/>
              <a:t>: Logic or Natural language/Ink</a:t>
            </a:r>
          </a:p>
          <a:p>
            <a:pPr lvl="1"/>
            <a:r>
              <a:rPr lang="en-US" dirty="0" smtClean="0">
                <a:solidFill>
                  <a:schemeClr val="accent2"/>
                </a:solidFill>
              </a:rPr>
              <a:t>Language</a:t>
            </a:r>
            <a:r>
              <a:rPr lang="en-US" dirty="0" smtClean="0"/>
              <a:t>: Geometry programs</a:t>
            </a:r>
          </a:p>
          <a:p>
            <a:pPr lvl="1"/>
            <a:r>
              <a:rPr lang="en-US" dirty="0" smtClean="0">
                <a:solidFill>
                  <a:schemeClr val="accent2"/>
                </a:solidFill>
              </a:rPr>
              <a:t>Search</a:t>
            </a:r>
            <a:r>
              <a:rPr lang="en-US" dirty="0" smtClean="0"/>
              <a:t>: </a:t>
            </a:r>
            <a:r>
              <a:rPr lang="en-US" dirty="0"/>
              <a:t>Exhaustive search </a:t>
            </a:r>
            <a:r>
              <a:rPr lang="en-US" dirty="0" smtClean="0"/>
              <a:t>made efficient by property testing, </a:t>
            </a:r>
            <a:r>
              <a:rPr lang="en-US" dirty="0"/>
              <a:t>high-level </a:t>
            </a:r>
            <a:r>
              <a:rPr lang="en-US" dirty="0" smtClean="0"/>
              <a:t>abstractions, goal-directedness.</a:t>
            </a:r>
          </a:p>
          <a:p>
            <a:pPr lvl="1"/>
            <a:r>
              <a:rPr lang="en-US" dirty="0" smtClean="0">
                <a:solidFill>
                  <a:schemeClr val="accent2"/>
                </a:solidFill>
              </a:rPr>
              <a:t>Who benefits? </a:t>
            </a:r>
            <a:r>
              <a:rPr lang="en-US" dirty="0" smtClean="0"/>
              <a:t>Students/Teachers</a:t>
            </a:r>
          </a:p>
          <a:p>
            <a:pPr lvl="1"/>
            <a:r>
              <a:rPr lang="en-US" dirty="0" smtClean="0">
                <a:solidFill>
                  <a:schemeClr val="accent2"/>
                </a:solidFill>
              </a:rPr>
              <a:t>What is the value addition? </a:t>
            </a:r>
            <a:r>
              <a:rPr lang="en-US" i="1" dirty="0" smtClean="0"/>
              <a:t>Towards making education interactive, fun,  and accessible anytime/anywhere.</a:t>
            </a:r>
          </a:p>
          <a:p>
            <a:pPr lvl="1"/>
            <a:endParaRPr lang="en-US" dirty="0"/>
          </a:p>
          <a:p>
            <a:r>
              <a:rPr lang="en-US" dirty="0" smtClean="0"/>
              <a:t>Education is a new important application area for PL.</a:t>
            </a:r>
          </a:p>
          <a:p>
            <a:pPr lvl="1"/>
            <a:r>
              <a:rPr lang="en-US" dirty="0" smtClean="0">
                <a:solidFill>
                  <a:schemeClr val="accent2"/>
                </a:solidFill>
              </a:rPr>
              <a:t>Motivation:</a:t>
            </a:r>
            <a:r>
              <a:rPr lang="en-US" dirty="0" smtClean="0"/>
              <a:t> Classroom size and costs rising, repetitive tasks.</a:t>
            </a:r>
          </a:p>
          <a:p>
            <a:pPr lvl="1"/>
            <a:r>
              <a:rPr lang="en-US" dirty="0" smtClean="0">
                <a:solidFill>
                  <a:schemeClr val="accent2"/>
                </a:solidFill>
              </a:rPr>
              <a:t>Technology Trends:</a:t>
            </a:r>
            <a:r>
              <a:rPr lang="en-US" dirty="0" smtClean="0"/>
              <a:t> new devices, social networking.</a:t>
            </a:r>
          </a:p>
          <a:p>
            <a:pPr lvl="1"/>
            <a:r>
              <a:rPr lang="en-US" dirty="0" smtClean="0">
                <a:solidFill>
                  <a:schemeClr val="accent2"/>
                </a:solidFill>
              </a:rPr>
              <a:t>PL has central role</a:t>
            </a:r>
            <a:r>
              <a:rPr lang="en-US" dirty="0" smtClean="0"/>
              <a:t>: 100 researchers may be busy for 20 years. </a:t>
            </a:r>
          </a:p>
          <a:p>
            <a:pPr lvl="1"/>
            <a:r>
              <a:rPr lang="en-US" dirty="0" smtClean="0"/>
              <a:t>If you share this vision too, please get in touch!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0089485"/>
      </p:ext>
    </p:extLst>
  </p:cSld>
  <p:clrMapOvr>
    <a:masterClrMapping/>
  </p:clrMapOvr>
  <p:transition advTm="57826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-8130" y="1091241"/>
            <a:ext cx="9100371" cy="5278562"/>
          </a:xfrm>
        </p:spPr>
        <p:txBody>
          <a:bodyPr/>
          <a:lstStyle/>
          <a:p>
            <a:r>
              <a:rPr lang="en-US" sz="2800" dirty="0" smtClean="0"/>
              <a:t>Good platform for teaching logical reasoning.</a:t>
            </a:r>
          </a:p>
          <a:p>
            <a:pPr lvl="1"/>
            <a:endParaRPr lang="en-US" sz="1000" dirty="0" smtClean="0"/>
          </a:p>
          <a:p>
            <a:pPr lvl="1"/>
            <a:r>
              <a:rPr lang="en-US" sz="2600" dirty="0" smtClean="0"/>
              <a:t>Visual Nature:</a:t>
            </a:r>
          </a:p>
          <a:p>
            <a:pPr lvl="2"/>
            <a:r>
              <a:rPr lang="en-US" sz="2400" dirty="0" smtClean="0"/>
              <a:t>Makes it more accessible.</a:t>
            </a:r>
          </a:p>
          <a:p>
            <a:pPr lvl="2"/>
            <a:r>
              <a:rPr lang="en-US" sz="2300" dirty="0" smtClean="0"/>
              <a:t>Exercises both logical/visual abilities of left/right brain.</a:t>
            </a:r>
          </a:p>
          <a:p>
            <a:pPr lvl="1"/>
            <a:endParaRPr lang="en-US" sz="1000" dirty="0" smtClean="0"/>
          </a:p>
          <a:p>
            <a:pPr lvl="1"/>
            <a:r>
              <a:rPr lang="en-US" sz="2600" dirty="0" smtClean="0"/>
              <a:t>Fun Aspect: </a:t>
            </a:r>
          </a:p>
          <a:p>
            <a:pPr lvl="2"/>
            <a:r>
              <a:rPr lang="en-US" sz="2400" dirty="0"/>
              <a:t>R</a:t>
            </a:r>
            <a:r>
              <a:rPr lang="en-US" sz="2400" dirty="0" smtClean="0"/>
              <a:t>uler/compass restrictions make it fun, as in sports.</a:t>
            </a:r>
          </a:p>
          <a:p>
            <a:pPr lvl="1"/>
            <a:endParaRPr lang="en-US" sz="2800" dirty="0"/>
          </a:p>
          <a:p>
            <a:r>
              <a:rPr lang="en-US" sz="2800" dirty="0" smtClean="0"/>
              <a:t>Application in dynamic geometry or animations.</a:t>
            </a:r>
          </a:p>
          <a:p>
            <a:pPr lvl="1"/>
            <a:r>
              <a:rPr lang="en-US" sz="2400" dirty="0" smtClean="0"/>
              <a:t>“Constructive” geometry macros (unlike numerical methods) enable fast re-computation of derived objects from free (moving) objects.</a:t>
            </a:r>
            <a:endParaRPr lang="en-US" sz="2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Geometry Constructions?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1008057"/>
      </p:ext>
    </p:extLst>
  </p:cSld>
  <p:clrMapOvr>
    <a:masterClrMapping/>
  </p:clrMapOvr>
  <p:transition advTm="69384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75245" y="1004976"/>
            <a:ext cx="8509964" cy="5029200"/>
          </a:xfrm>
        </p:spPr>
        <p:txBody>
          <a:bodyPr/>
          <a:lstStyle/>
          <a:p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2"/>
                </a:solidFill>
              </a:rPr>
              <a:t>Problem Formulation (as Program Synthesis)</a:t>
            </a:r>
          </a:p>
          <a:p>
            <a:endParaRPr lang="en-US" dirty="0"/>
          </a:p>
          <a:p>
            <a:r>
              <a:rPr lang="en-US" dirty="0" smtClean="0"/>
              <a:t>Synthesis Algorithm (based on inter-disciplinary ideas)</a:t>
            </a:r>
          </a:p>
          <a:p>
            <a:pPr lvl="1"/>
            <a:r>
              <a:rPr lang="en-US" dirty="0" smtClean="0"/>
              <a:t>Idea 1: from Theory</a:t>
            </a:r>
          </a:p>
          <a:p>
            <a:pPr lvl="1"/>
            <a:r>
              <a:rPr lang="en-US" dirty="0" smtClean="0"/>
              <a:t>Idea 2: from PL</a:t>
            </a:r>
          </a:p>
          <a:p>
            <a:pPr lvl="1"/>
            <a:r>
              <a:rPr lang="en-US" dirty="0" smtClean="0"/>
              <a:t>Idea 3: from AI</a:t>
            </a:r>
          </a:p>
          <a:p>
            <a:endParaRPr lang="en-US" dirty="0"/>
          </a:p>
          <a:p>
            <a:r>
              <a:rPr lang="en-US" dirty="0" smtClean="0"/>
              <a:t>Experiments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Future Vision</a:t>
            </a:r>
          </a:p>
          <a:p>
            <a:pPr marL="0" indent="0">
              <a:buNone/>
            </a:pP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1730995"/>
      </p:ext>
    </p:extLst>
  </p:cSld>
  <p:clrMapOvr>
    <a:masterClrMapping/>
  </p:clrMapOvr>
  <p:transition advTm="2348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" indent="0">
              <a:buNone/>
            </a:pPr>
            <a:r>
              <a:rPr lang="en-US" dirty="0">
                <a:solidFill>
                  <a:schemeClr val="accent2"/>
                </a:solidFill>
              </a:rPr>
              <a:t>Types:</a:t>
            </a:r>
            <a:r>
              <a:rPr lang="en-US" dirty="0"/>
              <a:t> </a:t>
            </a:r>
            <a:r>
              <a:rPr lang="en-US" dirty="0" smtClean="0"/>
              <a:t>Point, Line, Circle</a:t>
            </a:r>
            <a:endParaRPr lang="en-US" dirty="0"/>
          </a:p>
          <a:p>
            <a:pPr marL="57150" indent="0">
              <a:buNone/>
            </a:pPr>
            <a:endParaRPr lang="en-US" dirty="0"/>
          </a:p>
          <a:p>
            <a:pPr marL="57150" indent="0">
              <a:buNone/>
            </a:pPr>
            <a:r>
              <a:rPr lang="en-US" dirty="0">
                <a:solidFill>
                  <a:schemeClr val="accent2"/>
                </a:solidFill>
              </a:rPr>
              <a:t>Methods:</a:t>
            </a:r>
          </a:p>
          <a:p>
            <a:r>
              <a:rPr lang="en-US" dirty="0"/>
              <a:t>Ruler(Point, Point) -&gt; Line </a:t>
            </a:r>
          </a:p>
          <a:p>
            <a:r>
              <a:rPr lang="en-US" dirty="0"/>
              <a:t>Compass(Point, Point) -&gt; Circle</a:t>
            </a:r>
          </a:p>
          <a:p>
            <a:r>
              <a:rPr lang="en-US" dirty="0"/>
              <a:t>Intersect(Circle, Circle) -&gt; Pair of Points</a:t>
            </a:r>
          </a:p>
          <a:p>
            <a:r>
              <a:rPr lang="en-US" dirty="0"/>
              <a:t>Intersect(Line, Circle) -&gt; Pair of Points</a:t>
            </a:r>
          </a:p>
          <a:p>
            <a:r>
              <a:rPr lang="en-US" dirty="0"/>
              <a:t>Intersect(Line, Line) -&gt; </a:t>
            </a:r>
            <a:r>
              <a:rPr lang="en-US" dirty="0" smtClean="0"/>
              <a:t>Point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>
                <a:solidFill>
                  <a:schemeClr val="accent2"/>
                </a:solidFill>
              </a:rPr>
              <a:t>Geometry Program: </a:t>
            </a:r>
            <a:r>
              <a:rPr lang="en-US" dirty="0" smtClean="0"/>
              <a:t>A straight-line composition of the above methods.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75847" y="304800"/>
            <a:ext cx="8721968" cy="609600"/>
          </a:xfrm>
        </p:spPr>
        <p:txBody>
          <a:bodyPr/>
          <a:lstStyle/>
          <a:p>
            <a:r>
              <a:rPr lang="en-US" dirty="0" smtClean="0"/>
              <a:t>Programming Language for Geometry Constructions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337786"/>
      </p:ext>
    </p:extLst>
  </p:cSld>
  <p:clrMapOvr>
    <a:masterClrMapping/>
  </p:clrMapOvr>
  <p:transition advTm="43453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Oval 83"/>
          <p:cNvSpPr/>
          <p:nvPr/>
        </p:nvSpPr>
        <p:spPr bwMode="auto">
          <a:xfrm>
            <a:off x="6502337" y="4257402"/>
            <a:ext cx="2347291" cy="2280558"/>
          </a:xfrm>
          <a:prstGeom prst="ellipse">
            <a:avLst/>
          </a:prstGeom>
          <a:noFill/>
          <a:ln w="1270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47" name="Oval 46"/>
          <p:cNvSpPr/>
          <p:nvPr/>
        </p:nvSpPr>
        <p:spPr bwMode="auto">
          <a:xfrm>
            <a:off x="5684473" y="4564786"/>
            <a:ext cx="1701390" cy="1665790"/>
          </a:xfrm>
          <a:prstGeom prst="ellipse">
            <a:avLst/>
          </a:prstGeom>
          <a:noFill/>
          <a:ln w="12700" cap="flat" cmpd="sng" algn="ctr">
            <a:solidFill>
              <a:srgbClr val="3366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36" name="Oval 35"/>
          <p:cNvSpPr/>
          <p:nvPr/>
        </p:nvSpPr>
        <p:spPr bwMode="auto">
          <a:xfrm>
            <a:off x="5046247" y="3992241"/>
            <a:ext cx="1704251" cy="1674106"/>
          </a:xfrm>
          <a:prstGeom prst="ellipse">
            <a:avLst/>
          </a:prstGeom>
          <a:noFill/>
          <a:ln w="12700" cap="flat" cmpd="sng" algn="ctr">
            <a:solidFill>
              <a:srgbClr val="3366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cxnSp>
        <p:nvCxnSpPr>
          <p:cNvPr id="8" name="Straight Connector 7"/>
          <p:cNvCxnSpPr/>
          <p:nvPr/>
        </p:nvCxnSpPr>
        <p:spPr bwMode="auto">
          <a:xfrm flipV="1">
            <a:off x="4852793" y="3558540"/>
            <a:ext cx="2778700" cy="3024488"/>
          </a:xfrm>
          <a:prstGeom prst="line">
            <a:avLst/>
          </a:prstGeom>
          <a:noFill/>
          <a:ln w="19050" cap="flat" cmpd="sng" algn="ctr">
            <a:solidFill>
              <a:srgbClr val="33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4" name="Oval 33"/>
          <p:cNvSpPr/>
          <p:nvPr/>
        </p:nvSpPr>
        <p:spPr bwMode="auto">
          <a:xfrm>
            <a:off x="5328857" y="4249782"/>
            <a:ext cx="2347291" cy="2280558"/>
          </a:xfrm>
          <a:prstGeom prst="ellipse">
            <a:avLst/>
          </a:prstGeom>
          <a:noFill/>
          <a:ln w="1270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7047749" y="3287364"/>
            <a:ext cx="50070" cy="3448064"/>
          </a:xfrm>
          <a:prstGeom prst="line">
            <a:avLst/>
          </a:prstGeom>
          <a:noFill/>
          <a:ln w="1905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7" name="Oval 16"/>
          <p:cNvSpPr/>
          <p:nvPr/>
        </p:nvSpPr>
        <p:spPr bwMode="auto">
          <a:xfrm>
            <a:off x="5679913" y="2846375"/>
            <a:ext cx="2750913" cy="2698052"/>
          </a:xfrm>
          <a:prstGeom prst="ellipse">
            <a:avLst/>
          </a:prstGeom>
          <a:noFill/>
          <a:ln w="38100" cap="flat" cmpd="sng" algn="ctr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98930" y="1037490"/>
            <a:ext cx="7772400" cy="77372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Given a </a:t>
            </a:r>
            <a:r>
              <a:rPr lang="en-US" dirty="0" smtClean="0">
                <a:solidFill>
                  <a:srgbClr val="C00000"/>
                </a:solidFill>
              </a:rPr>
              <a:t>triangle XYZ</a:t>
            </a:r>
            <a:r>
              <a:rPr lang="en-US" dirty="0" smtClean="0"/>
              <a:t>, construct </a:t>
            </a:r>
            <a:r>
              <a:rPr lang="en-US" dirty="0" smtClean="0">
                <a:solidFill>
                  <a:srgbClr val="008000"/>
                </a:solidFill>
              </a:rPr>
              <a:t>circle C</a:t>
            </a:r>
            <a:r>
              <a:rPr lang="en-US" dirty="0" smtClean="0"/>
              <a:t> such that C passes through X, Y, and Z.</a:t>
            </a:r>
          </a:p>
          <a:p>
            <a:pPr marL="0" indent="0">
              <a:buNone/>
            </a:pPr>
            <a:r>
              <a:rPr lang="en-US" dirty="0" smtClean="0"/>
              <a:t>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Problem: Program</a:t>
            </a:r>
            <a:endParaRPr lang="en-US" dirty="0"/>
          </a:p>
        </p:txBody>
      </p:sp>
      <p:cxnSp>
        <p:nvCxnSpPr>
          <p:cNvPr id="19" name="Straight Connector 18"/>
          <p:cNvCxnSpPr/>
          <p:nvPr/>
        </p:nvCxnSpPr>
        <p:spPr bwMode="auto">
          <a:xfrm flipV="1">
            <a:off x="6484390" y="5413537"/>
            <a:ext cx="1169963" cy="11309"/>
          </a:xfrm>
          <a:prstGeom prst="line">
            <a:avLst/>
          </a:prstGeom>
          <a:noFill/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" name="Straight Connector 32"/>
          <p:cNvCxnSpPr/>
          <p:nvPr/>
        </p:nvCxnSpPr>
        <p:spPr bwMode="auto">
          <a:xfrm flipH="1" flipV="1">
            <a:off x="5889444" y="4902372"/>
            <a:ext cx="646022" cy="565676"/>
          </a:xfrm>
          <a:prstGeom prst="line">
            <a:avLst/>
          </a:prstGeom>
          <a:noFill/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" name="Straight Connector 34"/>
          <p:cNvCxnSpPr>
            <a:endCxn id="70" idx="6"/>
          </p:cNvCxnSpPr>
          <p:nvPr/>
        </p:nvCxnSpPr>
        <p:spPr bwMode="auto">
          <a:xfrm>
            <a:off x="5859433" y="4886707"/>
            <a:ext cx="1868856" cy="519210"/>
          </a:xfrm>
          <a:prstGeom prst="line">
            <a:avLst/>
          </a:prstGeom>
          <a:noFill/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5" name="Straight Connector 44"/>
          <p:cNvCxnSpPr/>
          <p:nvPr/>
        </p:nvCxnSpPr>
        <p:spPr bwMode="auto">
          <a:xfrm>
            <a:off x="11447585" y="5205046"/>
            <a:ext cx="914400" cy="914400"/>
          </a:xfrm>
          <a:prstGeom prst="lin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1" name="Rectangle 40"/>
          <p:cNvSpPr/>
          <p:nvPr/>
        </p:nvSpPr>
        <p:spPr>
          <a:xfrm>
            <a:off x="31200" y="1872177"/>
            <a:ext cx="4529370" cy="41395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Clr>
                <a:schemeClr val="tx1"/>
              </a:buClr>
            </a:pPr>
            <a:endParaRPr lang="en-US" sz="2400" dirty="0" smtClean="0">
              <a:solidFill>
                <a:srgbClr val="FF9900"/>
              </a:solidFill>
            </a:endParaRPr>
          </a:p>
          <a:p>
            <a:pPr marL="457200" indent="-457200">
              <a:spcBef>
                <a:spcPts val="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en-US" sz="2400" dirty="0" smtClean="0">
                <a:solidFill>
                  <a:srgbClr val="FF9900"/>
                </a:solidFill>
              </a:rPr>
              <a:t>C1 = Compass(X,Y);</a:t>
            </a:r>
            <a:endParaRPr lang="en-US" sz="2400" dirty="0">
              <a:solidFill>
                <a:srgbClr val="FF9900"/>
              </a:solidFill>
            </a:endParaRPr>
          </a:p>
          <a:p>
            <a:pPr marL="457200" indent="-457200">
              <a:spcBef>
                <a:spcPts val="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en-US" sz="2400" dirty="0" smtClean="0">
                <a:solidFill>
                  <a:srgbClr val="FF9900"/>
                </a:solidFill>
              </a:rPr>
              <a:t>C2 = Compass(Y,X);</a:t>
            </a:r>
            <a:endParaRPr lang="en-US" sz="2400" dirty="0">
              <a:solidFill>
                <a:srgbClr val="FF9900"/>
              </a:solidFill>
            </a:endParaRPr>
          </a:p>
          <a:p>
            <a:pPr marL="457200" indent="-457200">
              <a:spcBef>
                <a:spcPts val="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en-US" sz="2400" dirty="0" smtClean="0">
                <a:solidFill>
                  <a:srgbClr val="FF9900"/>
                </a:solidFill>
              </a:rPr>
              <a:t>&lt;P1,P2&gt; = Intersect(C1,C2);</a:t>
            </a:r>
          </a:p>
          <a:p>
            <a:pPr marL="457200" indent="-457200">
              <a:spcBef>
                <a:spcPts val="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en-US" sz="2400" dirty="0" smtClean="0">
                <a:solidFill>
                  <a:srgbClr val="FF9900"/>
                </a:solidFill>
              </a:rPr>
              <a:t>L1 = Ruler(P1,P2);</a:t>
            </a:r>
          </a:p>
          <a:p>
            <a:pPr marL="457200" indent="-457200">
              <a:spcBef>
                <a:spcPts val="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en-US" sz="2400" dirty="0" smtClean="0">
                <a:solidFill>
                  <a:srgbClr val="3366FF"/>
                </a:solidFill>
              </a:rPr>
              <a:t>D1 = Compass(Z,X);</a:t>
            </a:r>
          </a:p>
          <a:p>
            <a:pPr marL="457200" indent="-457200">
              <a:spcBef>
                <a:spcPts val="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en-US" sz="2400" dirty="0" smtClean="0">
                <a:solidFill>
                  <a:srgbClr val="3366FF"/>
                </a:solidFill>
              </a:rPr>
              <a:t>D2 = Compass(X,Z);</a:t>
            </a:r>
          </a:p>
          <a:p>
            <a:pPr marL="457200" indent="-457200">
              <a:spcBef>
                <a:spcPts val="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en-US" sz="2300" dirty="0" smtClean="0">
                <a:solidFill>
                  <a:srgbClr val="3366FF"/>
                </a:solidFill>
              </a:rPr>
              <a:t>&lt;R1,R2&gt; = Intersect(D1,D2);</a:t>
            </a:r>
          </a:p>
          <a:p>
            <a:pPr marL="457200" indent="-457200">
              <a:spcBef>
                <a:spcPts val="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en-US" sz="2400" dirty="0" smtClean="0">
                <a:solidFill>
                  <a:srgbClr val="3366FF"/>
                </a:solidFill>
              </a:rPr>
              <a:t>L2 = Ruler(R1,R2);</a:t>
            </a:r>
          </a:p>
          <a:p>
            <a:pPr marL="457200" indent="-457200">
              <a:spcBef>
                <a:spcPts val="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en-US" sz="2400" dirty="0" smtClean="0">
                <a:solidFill>
                  <a:srgbClr val="008000"/>
                </a:solidFill>
              </a:rPr>
              <a:t>N = Intersect(L1,L2);</a:t>
            </a:r>
          </a:p>
          <a:p>
            <a:pPr marL="457200" indent="-457200">
              <a:spcBef>
                <a:spcPts val="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en-US" sz="2400" dirty="0" smtClean="0">
                <a:solidFill>
                  <a:srgbClr val="008000"/>
                </a:solidFill>
              </a:rPr>
              <a:t>C = Compass(N,X);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092879" y="5292639"/>
            <a:ext cx="4806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X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5488834" y="4700199"/>
            <a:ext cx="4806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Z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7646733" y="5321214"/>
            <a:ext cx="4806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Y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5908635" y="4096689"/>
            <a:ext cx="5274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9900"/>
                </a:solidFill>
              </a:rPr>
              <a:t>C1</a:t>
            </a:r>
            <a:endParaRPr lang="en-US" sz="2400" dirty="0">
              <a:solidFill>
                <a:srgbClr val="FF9900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7796516" y="4118021"/>
            <a:ext cx="6155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9900"/>
                </a:solidFill>
              </a:rPr>
              <a:t>C2</a:t>
            </a:r>
            <a:endParaRPr lang="en-US" sz="2400" dirty="0">
              <a:solidFill>
                <a:srgbClr val="FF9900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6804743" y="4394195"/>
            <a:ext cx="5274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9900"/>
                </a:solidFill>
              </a:rPr>
              <a:t>P</a:t>
            </a:r>
            <a:r>
              <a:rPr lang="en-US" sz="2400" dirty="0" smtClean="0">
                <a:solidFill>
                  <a:srgbClr val="FF9900"/>
                </a:solidFill>
              </a:rPr>
              <a:t>1</a:t>
            </a:r>
            <a:endParaRPr lang="en-US" sz="2400" dirty="0">
              <a:solidFill>
                <a:srgbClr val="FF9900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6839409" y="6344576"/>
            <a:ext cx="5274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9900"/>
                </a:solidFill>
              </a:rPr>
              <a:t>P</a:t>
            </a:r>
            <a:r>
              <a:rPr lang="en-US" sz="2400" dirty="0">
                <a:solidFill>
                  <a:srgbClr val="FF9900"/>
                </a:solidFill>
              </a:rPr>
              <a:t>2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6793861" y="2917049"/>
            <a:ext cx="5274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9900"/>
                </a:solidFill>
              </a:rPr>
              <a:t>L1</a:t>
            </a:r>
            <a:endParaRPr lang="en-US" sz="2400" dirty="0">
              <a:solidFill>
                <a:srgbClr val="FF9900"/>
              </a:solidFill>
            </a:endParaRPr>
          </a:p>
        </p:txBody>
      </p:sp>
      <p:sp>
        <p:nvSpPr>
          <p:cNvPr id="56" name="Flowchart: Connector 55"/>
          <p:cNvSpPr/>
          <p:nvPr/>
        </p:nvSpPr>
        <p:spPr bwMode="auto">
          <a:xfrm>
            <a:off x="7028613" y="4385200"/>
            <a:ext cx="96796" cy="97977"/>
          </a:xfrm>
          <a:prstGeom prst="flowChartConnector">
            <a:avLst/>
          </a:prstGeom>
          <a:solidFill>
            <a:srgbClr val="FF99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58" name="Flowchart: Connector 57"/>
          <p:cNvSpPr/>
          <p:nvPr/>
        </p:nvSpPr>
        <p:spPr bwMode="auto">
          <a:xfrm>
            <a:off x="7045608" y="6363955"/>
            <a:ext cx="96796" cy="97977"/>
          </a:xfrm>
          <a:prstGeom prst="flowChartConnector">
            <a:avLst/>
          </a:prstGeom>
          <a:solidFill>
            <a:srgbClr val="FF99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6079655" y="5994938"/>
            <a:ext cx="6155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</a:rPr>
              <a:t>D</a:t>
            </a:r>
            <a:r>
              <a:rPr lang="en-US" sz="2400" dirty="0" smtClean="0">
                <a:solidFill>
                  <a:srgbClr val="3366FF"/>
                </a:solidFill>
              </a:rPr>
              <a:t>2</a:t>
            </a:r>
            <a:endParaRPr lang="en-US" sz="2400" dirty="0">
              <a:solidFill>
                <a:srgbClr val="3366FF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4753733" y="4582818"/>
            <a:ext cx="6155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3366FF"/>
                </a:solidFill>
              </a:rPr>
              <a:t>D1</a:t>
            </a:r>
            <a:endParaRPr lang="en-US" sz="2400" dirty="0">
              <a:solidFill>
                <a:srgbClr val="3366FF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6355561" y="4575198"/>
            <a:ext cx="5274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</a:rPr>
              <a:t>R</a:t>
            </a:r>
            <a:r>
              <a:rPr lang="en-US" sz="2400" dirty="0" smtClean="0">
                <a:solidFill>
                  <a:srgbClr val="3366FF"/>
                </a:solidFill>
              </a:rPr>
              <a:t>1</a:t>
            </a:r>
            <a:endParaRPr lang="en-US" sz="2400" dirty="0">
              <a:solidFill>
                <a:srgbClr val="3366FF"/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5268731" y="5578087"/>
            <a:ext cx="6856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3366FF"/>
                </a:solidFill>
              </a:rPr>
              <a:t>R</a:t>
            </a:r>
            <a:r>
              <a:rPr lang="en-US" sz="2400" dirty="0">
                <a:solidFill>
                  <a:srgbClr val="3366FF"/>
                </a:solidFill>
              </a:rPr>
              <a:t>2</a:t>
            </a:r>
          </a:p>
        </p:txBody>
      </p:sp>
      <p:sp>
        <p:nvSpPr>
          <p:cNvPr id="63" name="Flowchart: Connector 62"/>
          <p:cNvSpPr/>
          <p:nvPr/>
        </p:nvSpPr>
        <p:spPr bwMode="auto">
          <a:xfrm>
            <a:off x="5678031" y="5609738"/>
            <a:ext cx="96796" cy="97977"/>
          </a:xfrm>
          <a:prstGeom prst="flowChartConnector">
            <a:avLst/>
          </a:prstGeom>
          <a:solidFill>
            <a:srgbClr val="3366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64" name="Flowchart: Connector 63"/>
          <p:cNvSpPr/>
          <p:nvPr/>
        </p:nvSpPr>
        <p:spPr bwMode="auto">
          <a:xfrm>
            <a:off x="6670824" y="4528061"/>
            <a:ext cx="96796" cy="97977"/>
          </a:xfrm>
          <a:prstGeom prst="flowChartConnector">
            <a:avLst/>
          </a:prstGeom>
          <a:solidFill>
            <a:srgbClr val="3366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7511307" y="3151026"/>
            <a:ext cx="6798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3366FF"/>
                </a:solidFill>
              </a:rPr>
              <a:t>L2</a:t>
            </a:r>
            <a:endParaRPr lang="en-US" sz="2400" dirty="0">
              <a:solidFill>
                <a:srgbClr val="3366FF"/>
              </a:solidFill>
            </a:endParaRPr>
          </a:p>
        </p:txBody>
      </p:sp>
      <p:sp>
        <p:nvSpPr>
          <p:cNvPr id="66" name="Flowchart: Connector 65"/>
          <p:cNvSpPr/>
          <p:nvPr/>
        </p:nvSpPr>
        <p:spPr bwMode="auto">
          <a:xfrm>
            <a:off x="7021133" y="4136075"/>
            <a:ext cx="96796" cy="97977"/>
          </a:xfrm>
          <a:prstGeom prst="flowChartConnector">
            <a:avLst/>
          </a:prstGeom>
          <a:solidFill>
            <a:srgbClr val="008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6678067" y="3829988"/>
            <a:ext cx="498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8000"/>
                </a:solidFill>
              </a:rPr>
              <a:t>N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6166610" y="2592682"/>
            <a:ext cx="498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8000"/>
                </a:solidFill>
              </a:rPr>
              <a:t>C</a:t>
            </a:r>
            <a:endParaRPr lang="en-US" sz="2400" dirty="0">
              <a:solidFill>
                <a:srgbClr val="008000"/>
              </a:solidFill>
            </a:endParaRPr>
          </a:p>
        </p:txBody>
      </p:sp>
      <p:sp>
        <p:nvSpPr>
          <p:cNvPr id="69" name="Flowchart: Connector 68"/>
          <p:cNvSpPr/>
          <p:nvPr/>
        </p:nvSpPr>
        <p:spPr bwMode="auto">
          <a:xfrm>
            <a:off x="6453910" y="5379546"/>
            <a:ext cx="96796" cy="97977"/>
          </a:xfrm>
          <a:prstGeom prst="flowChartConnector">
            <a:avLst/>
          </a:prstGeom>
          <a:solidFill>
            <a:srgbClr val="C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70" name="Flowchart: Connector 69"/>
          <p:cNvSpPr/>
          <p:nvPr/>
        </p:nvSpPr>
        <p:spPr bwMode="auto">
          <a:xfrm>
            <a:off x="7631493" y="5356928"/>
            <a:ext cx="96796" cy="97977"/>
          </a:xfrm>
          <a:prstGeom prst="flowChartConnector">
            <a:avLst/>
          </a:prstGeom>
          <a:solidFill>
            <a:srgbClr val="C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71" name="Flowchart: Connector 70"/>
          <p:cNvSpPr/>
          <p:nvPr/>
        </p:nvSpPr>
        <p:spPr bwMode="auto">
          <a:xfrm>
            <a:off x="5829683" y="4849223"/>
            <a:ext cx="96796" cy="97977"/>
          </a:xfrm>
          <a:prstGeom prst="flowChartConnector">
            <a:avLst/>
          </a:prstGeom>
          <a:solidFill>
            <a:srgbClr val="C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61079321"/>
      </p:ext>
    </p:extLst>
  </p:cSld>
  <p:clrMapOvr>
    <a:masterClrMapping/>
  </p:clrMapOvr>
  <p:transition advTm="4425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 animBg="1"/>
      <p:bldP spid="47" grpId="0" animBg="1"/>
      <p:bldP spid="36" grpId="0" animBg="1"/>
      <p:bldP spid="34" grpId="0" animBg="1"/>
      <p:bldP spid="17" grpId="0" animBg="1"/>
      <p:bldP spid="49" grpId="0"/>
      <p:bldP spid="50" grpId="0"/>
      <p:bldP spid="52" grpId="0"/>
      <p:bldP spid="54" grpId="0"/>
      <p:bldP spid="55" grpId="0"/>
      <p:bldP spid="56" grpId="0" animBg="1"/>
      <p:bldP spid="58" grpId="0" animBg="1"/>
      <p:bldP spid="59" grpId="0"/>
      <p:bldP spid="60" grpId="0"/>
      <p:bldP spid="61" grpId="0"/>
      <p:bldP spid="62" grpId="0"/>
      <p:bldP spid="63" grpId="0" animBg="1"/>
      <p:bldP spid="64" grpId="0" animBg="1"/>
      <p:bldP spid="65" grpId="0"/>
      <p:bldP spid="66" grpId="0" animBg="1"/>
      <p:bldP spid="67" grpId="0"/>
      <p:bldP spid="6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74780" y="1143000"/>
            <a:ext cx="8124092" cy="5029200"/>
          </a:xfrm>
        </p:spPr>
        <p:txBody>
          <a:bodyPr/>
          <a:lstStyle/>
          <a:p>
            <a:pPr marL="57150" indent="0">
              <a:buNone/>
            </a:pPr>
            <a:r>
              <a:rPr lang="en-US" dirty="0" smtClean="0"/>
              <a:t>Conjunction of predicates over arithmetic expressions</a:t>
            </a:r>
          </a:p>
          <a:p>
            <a:pPr marL="57150" indent="0">
              <a:buNone/>
            </a:pPr>
            <a:endParaRPr lang="en-US" dirty="0" smtClean="0"/>
          </a:p>
          <a:p>
            <a:pPr marL="57150" indent="0">
              <a:buNone/>
            </a:pPr>
            <a:r>
              <a:rPr lang="en-US" dirty="0" smtClean="0">
                <a:solidFill>
                  <a:schemeClr val="accent2"/>
                </a:solidFill>
              </a:rPr>
              <a:t>Predicates</a:t>
            </a:r>
            <a:r>
              <a:rPr lang="en-US" dirty="0"/>
              <a:t> </a:t>
            </a:r>
            <a:r>
              <a:rPr lang="en-US" dirty="0" smtClean="0"/>
              <a:t>   p   :=   </a:t>
            </a:r>
            <a:r>
              <a:rPr lang="en-US" dirty="0" smtClean="0">
                <a:latin typeface="Comic Sans MS"/>
              </a:rPr>
              <a:t>e</a:t>
            </a:r>
            <a:r>
              <a:rPr lang="en-US" baseline="-25000" dirty="0" smtClean="0">
                <a:latin typeface="Comic Sans MS"/>
              </a:rPr>
              <a:t>1</a:t>
            </a:r>
            <a:r>
              <a:rPr lang="en-US" dirty="0" smtClean="0"/>
              <a:t> = </a:t>
            </a:r>
            <a:r>
              <a:rPr lang="en-US" dirty="0" smtClean="0">
                <a:latin typeface="Comic Sans MS"/>
              </a:rPr>
              <a:t>e</a:t>
            </a:r>
            <a:r>
              <a:rPr lang="en-US" baseline="-25000" dirty="0" smtClean="0">
                <a:latin typeface="Comic Sans MS"/>
              </a:rPr>
              <a:t>2</a:t>
            </a:r>
          </a:p>
          <a:p>
            <a:pPr marL="57150" indent="0">
              <a:buNone/>
            </a:pPr>
            <a:r>
              <a:rPr lang="en-US" dirty="0"/>
              <a:t> </a:t>
            </a:r>
            <a:r>
              <a:rPr lang="en-US" dirty="0" smtClean="0"/>
              <a:t>   		       |   </a:t>
            </a:r>
            <a:r>
              <a:rPr lang="en-US" dirty="0" smtClean="0">
                <a:latin typeface="Comic Sans MS"/>
              </a:rPr>
              <a:t>e</a:t>
            </a:r>
            <a:r>
              <a:rPr lang="en-US" baseline="-25000" dirty="0" smtClean="0">
                <a:latin typeface="Comic Sans MS"/>
              </a:rPr>
              <a:t>1</a:t>
            </a:r>
            <a:r>
              <a:rPr lang="en-US" dirty="0" smtClean="0"/>
              <a:t> </a:t>
            </a:r>
            <a:r>
              <a:rPr lang="en-US" dirty="0" smtClean="0">
                <a:latin typeface="Symbol"/>
                <a:sym typeface="Symbol"/>
              </a:rPr>
              <a:t></a:t>
            </a:r>
            <a:r>
              <a:rPr lang="en-US" dirty="0" smtClean="0"/>
              <a:t> </a:t>
            </a:r>
            <a:r>
              <a:rPr lang="en-US" dirty="0" smtClean="0">
                <a:latin typeface="Comic Sans MS"/>
              </a:rPr>
              <a:t>e</a:t>
            </a:r>
            <a:r>
              <a:rPr lang="en-US" baseline="-25000" dirty="0" smtClean="0">
                <a:latin typeface="Comic Sans MS"/>
              </a:rPr>
              <a:t>2</a:t>
            </a:r>
          </a:p>
          <a:p>
            <a:pPr marL="57150" indent="0">
              <a:buNone/>
            </a:pPr>
            <a:r>
              <a:rPr lang="en-US" dirty="0"/>
              <a:t> </a:t>
            </a:r>
            <a:r>
              <a:rPr lang="en-US" dirty="0" smtClean="0"/>
              <a:t>   	                 |   </a:t>
            </a:r>
            <a:r>
              <a:rPr lang="en-US" dirty="0" smtClean="0">
                <a:latin typeface="Comic Sans MS"/>
              </a:rPr>
              <a:t>e</a:t>
            </a:r>
            <a:r>
              <a:rPr lang="en-US" baseline="-25000" dirty="0" smtClean="0">
                <a:latin typeface="Comic Sans MS"/>
              </a:rPr>
              <a:t>1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 </a:t>
            </a:r>
            <a:r>
              <a:rPr lang="en-US" dirty="0" smtClean="0">
                <a:latin typeface="Comic Sans MS"/>
              </a:rPr>
              <a:t>e</a:t>
            </a:r>
            <a:r>
              <a:rPr lang="en-US" baseline="-25000" dirty="0" smtClean="0">
                <a:latin typeface="Comic Sans MS"/>
              </a:rPr>
              <a:t>2</a:t>
            </a:r>
            <a:endParaRPr lang="en-US" baseline="-25000" dirty="0">
              <a:latin typeface="Comic Sans MS"/>
            </a:endParaRPr>
          </a:p>
          <a:p>
            <a:pPr marL="57150" indent="0">
              <a:buNone/>
            </a:pPr>
            <a:r>
              <a:rPr lang="en-US" dirty="0" smtClean="0"/>
              <a:t> </a:t>
            </a:r>
          </a:p>
          <a:p>
            <a:pPr marL="57150" indent="0">
              <a:buNone/>
            </a:pPr>
            <a:r>
              <a:rPr lang="en-US" dirty="0" smtClean="0">
                <a:solidFill>
                  <a:schemeClr val="accent2"/>
                </a:solidFill>
              </a:rPr>
              <a:t>Arithmetic Expressions</a:t>
            </a:r>
            <a:r>
              <a:rPr lang="en-US" dirty="0" smtClean="0"/>
              <a:t>     e   :=  Distance(Point</a:t>
            </a:r>
            <a:r>
              <a:rPr lang="en-US" dirty="0"/>
              <a:t>, </a:t>
            </a:r>
            <a:r>
              <a:rPr lang="en-US" dirty="0" smtClean="0"/>
              <a:t>Point)</a:t>
            </a:r>
          </a:p>
          <a:p>
            <a:pPr marL="57150" indent="0">
              <a:buNone/>
            </a:pPr>
            <a:r>
              <a:rPr lang="en-US" dirty="0"/>
              <a:t> </a:t>
            </a:r>
            <a:r>
              <a:rPr lang="en-US" dirty="0" smtClean="0"/>
              <a:t>   				        |  Slope(Point, Point)</a:t>
            </a:r>
          </a:p>
          <a:p>
            <a:pPr marL="5715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                  |  </a:t>
            </a:r>
            <a:r>
              <a:rPr lang="en-US" dirty="0" smtClean="0">
                <a:latin typeface="Comic Sans MS"/>
              </a:rPr>
              <a:t>e</a:t>
            </a:r>
            <a:r>
              <a:rPr lang="en-US" baseline="-25000" dirty="0" smtClean="0">
                <a:latin typeface="Comic Sans MS"/>
              </a:rPr>
              <a:t>1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§</a:t>
            </a:r>
            <a:r>
              <a:rPr lang="en-US" dirty="0" smtClean="0"/>
              <a:t> </a:t>
            </a:r>
            <a:r>
              <a:rPr lang="en-US" dirty="0" smtClean="0">
                <a:latin typeface="Comic Sans MS"/>
              </a:rPr>
              <a:t>e</a:t>
            </a:r>
            <a:r>
              <a:rPr lang="en-US" baseline="-25000" dirty="0" smtClean="0">
                <a:latin typeface="Comic Sans MS"/>
              </a:rPr>
              <a:t>2</a:t>
            </a:r>
          </a:p>
          <a:p>
            <a:pPr marL="57150" indent="0">
              <a:buNone/>
            </a:pPr>
            <a:r>
              <a:rPr lang="en-US" dirty="0"/>
              <a:t>	</a:t>
            </a:r>
            <a:r>
              <a:rPr lang="en-US" dirty="0" smtClean="0"/>
              <a:t>			        |  c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75847" y="304800"/>
            <a:ext cx="8721968" cy="609600"/>
          </a:xfrm>
        </p:spPr>
        <p:txBody>
          <a:bodyPr/>
          <a:lstStyle/>
          <a:p>
            <a:r>
              <a:rPr lang="en-US" dirty="0" smtClean="0"/>
              <a:t>Specification Language for Geometry Programs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2463361"/>
      </p:ext>
    </p:extLst>
  </p:cSld>
  <p:clrMapOvr>
    <a:masterClrMapping/>
  </p:clrMapOvr>
  <p:transition advTm="26597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98930" y="1037490"/>
            <a:ext cx="8361992" cy="4167556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Given a </a:t>
            </a:r>
            <a:r>
              <a:rPr lang="en-US" dirty="0" smtClean="0">
                <a:solidFill>
                  <a:srgbClr val="C00000"/>
                </a:solidFill>
              </a:rPr>
              <a:t>triangle XYZ</a:t>
            </a:r>
            <a:r>
              <a:rPr lang="en-US" dirty="0" smtClean="0"/>
              <a:t>, construct </a:t>
            </a:r>
            <a:r>
              <a:rPr lang="en-US" dirty="0" smtClean="0">
                <a:solidFill>
                  <a:srgbClr val="008000"/>
                </a:solidFill>
              </a:rPr>
              <a:t>circle C</a:t>
            </a:r>
            <a:r>
              <a:rPr lang="en-US" dirty="0" smtClean="0"/>
              <a:t> such that C passes through X, Y, and Z.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Precondition: 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C00000"/>
                </a:solidFill>
              </a:rPr>
              <a:t>Slope(X,Y) </a:t>
            </a:r>
            <a:r>
              <a:rPr lang="en-US" dirty="0" smtClean="0">
                <a:solidFill>
                  <a:srgbClr val="C00000"/>
                </a:solidFill>
                <a:latin typeface="Symbol"/>
                <a:sym typeface="Symbol"/>
              </a:rPr>
              <a:t></a:t>
            </a:r>
            <a:r>
              <a:rPr lang="en-US" dirty="0" smtClean="0">
                <a:solidFill>
                  <a:srgbClr val="C00000"/>
                </a:solidFill>
              </a:rPr>
              <a:t> Slope(X,Z)  </a:t>
            </a:r>
            <a:r>
              <a:rPr lang="en-US" dirty="0" smtClean="0">
                <a:solidFill>
                  <a:srgbClr val="C00000"/>
                </a:solidFill>
                <a:latin typeface="cmsy10"/>
              </a:rPr>
              <a:t>Æ</a:t>
            </a:r>
            <a:r>
              <a:rPr lang="en-US" dirty="0" smtClean="0">
                <a:solidFill>
                  <a:srgbClr val="C00000"/>
                </a:solidFill>
              </a:rPr>
              <a:t> Slope(X,Y) </a:t>
            </a:r>
            <a:r>
              <a:rPr lang="en-US" dirty="0" smtClean="0">
                <a:solidFill>
                  <a:srgbClr val="C00000"/>
                </a:solidFill>
                <a:latin typeface="Symbol"/>
                <a:sym typeface="Symbol"/>
              </a:rPr>
              <a:t></a:t>
            </a:r>
            <a:r>
              <a:rPr lang="en-US" dirty="0" smtClean="0">
                <a:solidFill>
                  <a:srgbClr val="C00000"/>
                </a:solidFill>
              </a:rPr>
              <a:t> Slope(Z,X)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 smtClean="0"/>
              <a:t>Postcondition</a:t>
            </a:r>
            <a:r>
              <a:rPr lang="en-US" dirty="0" smtClean="0"/>
              <a:t>: </a:t>
            </a:r>
          </a:p>
          <a:p>
            <a:pPr marL="0" indent="0">
              <a:buNone/>
            </a:pPr>
            <a:r>
              <a:rPr lang="en-US" dirty="0" err="1" smtClean="0">
                <a:solidFill>
                  <a:srgbClr val="008000"/>
                </a:solidFill>
              </a:rPr>
              <a:t>LiesOn</a:t>
            </a:r>
            <a:r>
              <a:rPr lang="en-US" dirty="0" smtClean="0">
                <a:solidFill>
                  <a:srgbClr val="008000"/>
                </a:solidFill>
              </a:rPr>
              <a:t>(X,C) </a:t>
            </a:r>
            <a:r>
              <a:rPr lang="en-US" dirty="0" smtClean="0">
                <a:solidFill>
                  <a:srgbClr val="008000"/>
                </a:solidFill>
                <a:latin typeface="cmsy10"/>
              </a:rPr>
              <a:t>Æ</a:t>
            </a:r>
            <a:r>
              <a:rPr lang="en-US" dirty="0" smtClean="0">
                <a:solidFill>
                  <a:srgbClr val="008000"/>
                </a:solidFill>
              </a:rPr>
              <a:t> </a:t>
            </a:r>
            <a:r>
              <a:rPr lang="en-US" dirty="0" err="1" smtClean="0">
                <a:solidFill>
                  <a:srgbClr val="008000"/>
                </a:solidFill>
              </a:rPr>
              <a:t>LiesOn</a:t>
            </a:r>
            <a:r>
              <a:rPr lang="en-US" dirty="0" smtClean="0">
                <a:solidFill>
                  <a:srgbClr val="008000"/>
                </a:solidFill>
              </a:rPr>
              <a:t>(Y,C) </a:t>
            </a:r>
            <a:r>
              <a:rPr lang="en-US" dirty="0" smtClean="0">
                <a:solidFill>
                  <a:srgbClr val="008000"/>
                </a:solidFill>
                <a:latin typeface="cmsy10"/>
              </a:rPr>
              <a:t>Æ </a:t>
            </a:r>
            <a:r>
              <a:rPr lang="en-US" dirty="0" err="1" smtClean="0">
                <a:solidFill>
                  <a:srgbClr val="008000"/>
                </a:solidFill>
              </a:rPr>
              <a:t>LiesOn</a:t>
            </a:r>
            <a:r>
              <a:rPr lang="en-US" dirty="0" smtClean="0">
                <a:solidFill>
                  <a:srgbClr val="008000"/>
                </a:solidFill>
              </a:rPr>
              <a:t>(Z,C)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Where </a:t>
            </a:r>
            <a:r>
              <a:rPr lang="en-US" dirty="0" err="1" smtClean="0"/>
              <a:t>LiesOn</a:t>
            </a:r>
            <a:r>
              <a:rPr lang="en-US" dirty="0" smtClean="0"/>
              <a:t>(X,C) </a:t>
            </a:r>
            <a:r>
              <a:rPr lang="en-US" dirty="0" smtClean="0">
                <a:latin typeface="cmsy10"/>
              </a:rPr>
              <a:t>´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Distance(</a:t>
            </a:r>
            <a:r>
              <a:rPr lang="en-US" dirty="0" err="1" smtClean="0"/>
              <a:t>X,Center</a:t>
            </a:r>
            <a:r>
              <a:rPr lang="en-US" dirty="0" smtClean="0"/>
              <a:t>(C)) = Radius(C)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Problem: Precondition/</a:t>
            </a:r>
            <a:r>
              <a:rPr lang="en-US" dirty="0" err="1" smtClean="0"/>
              <a:t>Postcondition</a:t>
            </a:r>
            <a:endParaRPr lang="en-US" dirty="0"/>
          </a:p>
        </p:txBody>
      </p:sp>
      <p:cxnSp>
        <p:nvCxnSpPr>
          <p:cNvPr id="45" name="Straight Connector 44"/>
          <p:cNvCxnSpPr/>
          <p:nvPr/>
        </p:nvCxnSpPr>
        <p:spPr bwMode="auto">
          <a:xfrm>
            <a:off x="11447585" y="5205046"/>
            <a:ext cx="914400" cy="914400"/>
          </a:xfrm>
          <a:prstGeom prst="lin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" name="Slide Number Placeholder 2"/>
          <p:cNvSpPr>
            <a:spLocks noGrp="1"/>
          </p:cNvSpPr>
          <p:nvPr>
            <p:ph type="sldNum" sz="quarter" idx="11"/>
          </p:nvPr>
        </p:nvSpPr>
        <p:spPr>
          <a:xfrm>
            <a:off x="7123652" y="6450435"/>
            <a:ext cx="1905000" cy="381000"/>
          </a:xfrm>
        </p:spPr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03254535"/>
      </p:ext>
    </p:extLst>
  </p:cSld>
  <p:clrMapOvr>
    <a:masterClrMapping/>
  </p:clrMapOvr>
  <p:transition advTm="45007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 P be a geometry program that computes outputs O from inputs I.</a:t>
            </a:r>
          </a:p>
          <a:p>
            <a:endParaRPr lang="en-US" sz="1000" dirty="0" smtClean="0"/>
          </a:p>
          <a:p>
            <a:r>
              <a:rPr lang="en-US" dirty="0" smtClean="0">
                <a:solidFill>
                  <a:srgbClr val="008000"/>
                </a:solidFill>
              </a:rPr>
              <a:t>Verification Problem:</a:t>
            </a:r>
            <a:r>
              <a:rPr lang="en-US" dirty="0" smtClean="0"/>
              <a:t> Check the validity of the following Hoare triple.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		</a:t>
            </a:r>
            <a:r>
              <a:rPr lang="en-US" dirty="0" smtClean="0">
                <a:solidFill>
                  <a:schemeClr val="accent2"/>
                </a:solidFill>
              </a:rPr>
              <a:t>Assume Pre(I);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accent2"/>
                </a:solidFill>
              </a:rPr>
              <a:t>         		           P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accent2"/>
                </a:solidFill>
              </a:rPr>
              <a:t>		Assert Post(I,O);</a:t>
            </a:r>
          </a:p>
          <a:p>
            <a:endParaRPr lang="en-US" sz="1000" dirty="0" smtClean="0">
              <a:solidFill>
                <a:schemeClr val="accent2"/>
              </a:solidFill>
            </a:endParaRPr>
          </a:p>
          <a:p>
            <a:r>
              <a:rPr lang="en-US" dirty="0" smtClean="0">
                <a:solidFill>
                  <a:srgbClr val="008000"/>
                </a:solidFill>
              </a:rPr>
              <a:t>Synthesis Problem:</a:t>
            </a:r>
            <a:r>
              <a:rPr lang="en-US" dirty="0" smtClean="0"/>
              <a:t> Given Pre(I), Post(I,O), find P such that the above Hoare triple is valid</a:t>
            </a:r>
            <a:r>
              <a:rPr lang="en-US" dirty="0"/>
              <a:t>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-323960" y="304800"/>
            <a:ext cx="9731446" cy="609600"/>
          </a:xfrm>
        </p:spPr>
        <p:txBody>
          <a:bodyPr/>
          <a:lstStyle/>
          <a:p>
            <a:r>
              <a:rPr lang="en-US" sz="2700" dirty="0" smtClean="0"/>
              <a:t>Verification/Synthesis Problem for Geometry Programs </a:t>
            </a:r>
            <a:endParaRPr lang="en-US" sz="2700" dirty="0"/>
          </a:p>
        </p:txBody>
      </p:sp>
    </p:spTree>
    <p:extLst>
      <p:ext uri="{BB962C8B-B14F-4D97-AF65-F5344CB8AC3E}">
        <p14:creationId xmlns:p14="http://schemas.microsoft.com/office/powerpoint/2010/main" val="3753203308"/>
      </p:ext>
    </p:extLst>
  </p:cSld>
  <p:clrMapOvr>
    <a:masterClrMapping/>
  </p:clrMapOvr>
  <p:transition advTm="26341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FONTSIZE" val="10"/>
  <p:tag name="DEFAULTWIDTH" val="354"/>
  <p:tag name="DEFAULTHEIGHT" val="200"/>
  <p:tag name="FIRSTSUMITG@PR10562AXNJXY5K9" val="3079"/>
  <p:tag name="FIRSTSUMITG@PWS13125SVWXY5K9" val="3113"/>
  <p:tag name="FIRSTSUMITG@YFGYMLOFUVWXY5M7" val="3493"/>
  <p:tag name="FIRSTSUMITG@OMKLSHNFUVWYY57I" val="4026"/>
  <p:tag name="DEFAULTDISPLAYSOURCE" val="\documentclass{article}\pagestyle{empty}&#10;\begin{document}&#10;&#10;\end{document}&#10;"/>
  <p:tag name="EMBEDFONTS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3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9.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4|8.4|3.8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7|4|6.4|5.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6.7|20.2|42.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2|9|3.6|2.7|3.2|4.8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3|4|3.9|2.3|4.5|1.4|0.4|0.4|0.5|2.4|4.6|2.7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|14.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9|20.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7|15.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3|7.3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97227</TotalTime>
  <Words>1490</Words>
  <Application>Microsoft Office PowerPoint</Application>
  <PresentationFormat>On-screen Show (4:3)</PresentationFormat>
  <Paragraphs>362</Paragraphs>
  <Slides>25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25</vt:i4>
      </vt:variant>
    </vt:vector>
  </HeadingPairs>
  <TitlesOfParts>
    <vt:vector size="33" baseType="lpstr">
      <vt:lpstr>Arial</vt:lpstr>
      <vt:lpstr>cmsy10</vt:lpstr>
      <vt:lpstr>Times New Roman</vt:lpstr>
      <vt:lpstr>Wingdings</vt:lpstr>
      <vt:lpstr>Comic Sans MS</vt:lpstr>
      <vt:lpstr>Symbol</vt:lpstr>
      <vt:lpstr>Default Design</vt:lpstr>
      <vt:lpstr>2_Default Design</vt:lpstr>
      <vt:lpstr>PowerPoint Presentation</vt:lpstr>
      <vt:lpstr>Ruler/Compass based Geometry Constructions</vt:lpstr>
      <vt:lpstr>Why Geometry Constructions?</vt:lpstr>
      <vt:lpstr>Outline</vt:lpstr>
      <vt:lpstr>Programming Language for Geometry Constructions</vt:lpstr>
      <vt:lpstr>Example Problem: Program</vt:lpstr>
      <vt:lpstr>Specification Language for Geometry Programs</vt:lpstr>
      <vt:lpstr>Example Problem: Precondition/Postcondition</vt:lpstr>
      <vt:lpstr>Verification/Synthesis Problem for Geometry Programs </vt:lpstr>
      <vt:lpstr>Outline</vt:lpstr>
      <vt:lpstr>Approaches to Verification Problem</vt:lpstr>
      <vt:lpstr>Idea 1 (from Theory): Symbolic Reasoning -&gt; Concrete</vt:lpstr>
      <vt:lpstr>Error Probability of the algorithm is extremely low.</vt:lpstr>
      <vt:lpstr>Idea 2 (from PL): High-level Abstractions</vt:lpstr>
      <vt:lpstr>Use of high-level abstractions reduces program size</vt:lpstr>
      <vt:lpstr>Idea 3 (from AI): Goal Directed Search </vt:lpstr>
      <vt:lpstr>Effectiveness of Goal-directed search</vt:lpstr>
      <vt:lpstr>Outline</vt:lpstr>
      <vt:lpstr>Experimental Results</vt:lpstr>
      <vt:lpstr>Search space Exploration: With/without goal-directness</vt:lpstr>
      <vt:lpstr>Outline</vt:lpstr>
      <vt:lpstr>Problem Solving Engine with Natural Interfaces</vt:lpstr>
      <vt:lpstr>GeoSynth Demo</vt:lpstr>
      <vt:lpstr>Various Aspects of an Intelligent Tutoring System</vt:lpstr>
      <vt:lpstr>Conclusion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sumitg</cp:lastModifiedBy>
  <cp:revision>6108</cp:revision>
  <dcterms:created xsi:type="dcterms:W3CDTF">1601-01-01T00:00:00Z</dcterms:created>
  <dcterms:modified xsi:type="dcterms:W3CDTF">2011-06-06T16:46:55Z</dcterms:modified>
</cp:coreProperties>
</file>