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96" r:id="rId1"/>
    <p:sldMasterId id="2147484008" r:id="rId2"/>
    <p:sldMasterId id="2147484032" r:id="rId3"/>
    <p:sldMasterId id="2147484044" r:id="rId4"/>
    <p:sldMasterId id="2147484056" r:id="rId5"/>
    <p:sldMasterId id="2147484068" r:id="rId6"/>
  </p:sldMasterIdLst>
  <p:notesMasterIdLst>
    <p:notesMasterId r:id="rId85"/>
  </p:notesMasterIdLst>
  <p:handoutMasterIdLst>
    <p:handoutMasterId r:id="rId86"/>
  </p:handoutMasterIdLst>
  <p:sldIdLst>
    <p:sldId id="613" r:id="rId7"/>
    <p:sldId id="914" r:id="rId8"/>
    <p:sldId id="980" r:id="rId9"/>
    <p:sldId id="861" r:id="rId10"/>
    <p:sldId id="862" r:id="rId11"/>
    <p:sldId id="965" r:id="rId12"/>
    <p:sldId id="991" r:id="rId13"/>
    <p:sldId id="992" r:id="rId14"/>
    <p:sldId id="993" r:id="rId15"/>
    <p:sldId id="996" r:id="rId16"/>
    <p:sldId id="998" r:id="rId17"/>
    <p:sldId id="787" r:id="rId18"/>
    <p:sldId id="769" r:id="rId19"/>
    <p:sldId id="786" r:id="rId20"/>
    <p:sldId id="863" r:id="rId21"/>
    <p:sldId id="846" r:id="rId22"/>
    <p:sldId id="864" r:id="rId23"/>
    <p:sldId id="766" r:id="rId24"/>
    <p:sldId id="865" r:id="rId25"/>
    <p:sldId id="866" r:id="rId26"/>
    <p:sldId id="868" r:id="rId27"/>
    <p:sldId id="869" r:id="rId28"/>
    <p:sldId id="997" r:id="rId29"/>
    <p:sldId id="870" r:id="rId30"/>
    <p:sldId id="883" r:id="rId31"/>
    <p:sldId id="999" r:id="rId32"/>
    <p:sldId id="885" r:id="rId33"/>
    <p:sldId id="886" r:id="rId34"/>
    <p:sldId id="888" r:id="rId35"/>
    <p:sldId id="913" r:id="rId36"/>
    <p:sldId id="946" r:id="rId37"/>
    <p:sldId id="916" r:id="rId38"/>
    <p:sldId id="917" r:id="rId39"/>
    <p:sldId id="919" r:id="rId40"/>
    <p:sldId id="924" r:id="rId41"/>
    <p:sldId id="947" r:id="rId42"/>
    <p:sldId id="925" r:id="rId43"/>
    <p:sldId id="927" r:id="rId44"/>
    <p:sldId id="932" r:id="rId45"/>
    <p:sldId id="934" r:id="rId46"/>
    <p:sldId id="935" r:id="rId47"/>
    <p:sldId id="948" r:id="rId48"/>
    <p:sldId id="949" r:id="rId49"/>
    <p:sldId id="944" r:id="rId50"/>
    <p:sldId id="950" r:id="rId51"/>
    <p:sldId id="990" r:id="rId52"/>
    <p:sldId id="939" r:id="rId53"/>
    <p:sldId id="951" r:id="rId54"/>
    <p:sldId id="615" r:id="rId55"/>
    <p:sldId id="797" r:id="rId56"/>
    <p:sldId id="798" r:id="rId57"/>
    <p:sldId id="872" r:id="rId58"/>
    <p:sldId id="873" r:id="rId59"/>
    <p:sldId id="969" r:id="rId60"/>
    <p:sldId id="970" r:id="rId61"/>
    <p:sldId id="874" r:id="rId62"/>
    <p:sldId id="952" r:id="rId63"/>
    <p:sldId id="976" r:id="rId64"/>
    <p:sldId id="977" r:id="rId65"/>
    <p:sldId id="876" r:id="rId66"/>
    <p:sldId id="1001" r:id="rId67"/>
    <p:sldId id="979" r:id="rId68"/>
    <p:sldId id="974" r:id="rId69"/>
    <p:sldId id="953" r:id="rId70"/>
    <p:sldId id="973" r:id="rId71"/>
    <p:sldId id="975" r:id="rId72"/>
    <p:sldId id="983" r:id="rId73"/>
    <p:sldId id="984" r:id="rId74"/>
    <p:sldId id="985" r:id="rId75"/>
    <p:sldId id="1000" r:id="rId76"/>
    <p:sldId id="971" r:id="rId77"/>
    <p:sldId id="960" r:id="rId78"/>
    <p:sldId id="961" r:id="rId79"/>
    <p:sldId id="962" r:id="rId80"/>
    <p:sldId id="964" r:id="rId81"/>
    <p:sldId id="989" r:id="rId82"/>
    <p:sldId id="972" r:id="rId83"/>
    <p:sldId id="743" r:id="rId84"/>
  </p:sldIdLst>
  <p:sldSz cx="9144000" cy="6858000" type="screen4x3"/>
  <p:notesSz cx="7023100" cy="9309100"/>
  <p:embeddedFontLst>
    <p:embeddedFont>
      <p:font typeface="Comic Sans MS" pitchFamily="66" charset="0"/>
      <p:regular r:id="rId87"/>
      <p:bold r:id="rId88"/>
    </p:embeddedFont>
    <p:embeddedFont>
      <p:font typeface="CMSY7"/>
      <p:regular r:id="rId89"/>
    </p:embeddedFont>
    <p:embeddedFont>
      <p:font typeface="CMEX10"/>
      <p:regular r:id="rId90"/>
    </p:embeddedFont>
    <p:embeddedFont>
      <p:font typeface="Calibri" pitchFamily="34" charset="0"/>
      <p:regular r:id="rId91"/>
      <p:bold r:id="rId92"/>
      <p:italic r:id="rId93"/>
      <p:boldItalic r:id="rId94"/>
    </p:embeddedFont>
    <p:embeddedFont>
      <p:font typeface="CMMI7"/>
      <p:regular r:id="rId95"/>
    </p:embeddedFont>
    <p:embeddedFont>
      <p:font typeface="CMR10"/>
      <p:regular r:id="rId96"/>
    </p:embeddedFont>
    <p:embeddedFont>
      <p:font typeface="CMR5"/>
      <p:regular r:id="rId97"/>
    </p:embeddedFont>
    <p:embeddedFont>
      <p:font typeface="cmsy10"/>
      <p:regular r:id="rId98"/>
    </p:embeddedFont>
    <p:embeddedFont>
      <p:font typeface="Arial Narrow" pitchFamily="34" charset="0"/>
      <p:regular r:id="rId99"/>
      <p:bold r:id="rId100"/>
      <p:italic r:id="rId101"/>
      <p:boldItalic r:id="rId102"/>
    </p:embeddedFont>
    <p:embeddedFont>
      <p:font typeface="Cambria Math" pitchFamily="18" charset="0"/>
      <p:regular r:id="rId103"/>
    </p:embeddedFont>
    <p:embeddedFont>
      <p:font typeface="Georgia" pitchFamily="18" charset="0"/>
      <p:regular r:id="rId104"/>
      <p:bold r:id="rId105"/>
      <p:italic r:id="rId106"/>
      <p:boldItalic r:id="rId107"/>
    </p:embeddedFont>
    <p:embeddedFont>
      <p:font typeface="CMMI10"/>
      <p:regular r:id="rId108"/>
    </p:embeddedFont>
    <p:embeddedFont>
      <p:font typeface="Monotype Corsiva" pitchFamily="66" charset="0"/>
      <p:italic r:id="rId109"/>
    </p:embeddedFont>
    <p:embeddedFont>
      <p:font typeface="CMR7"/>
      <p:regular r:id="rId110"/>
    </p:embeddedFont>
    <p:embeddedFont>
      <p:font typeface="Biondi" pitchFamily="2" charset="0"/>
      <p:regular r:id="rId111"/>
    </p:embeddedFont>
    <p:embeddedFont>
      <p:font typeface="Old English Text MT" pitchFamily="66" charset="0"/>
      <p:regular r:id="rId112"/>
    </p:embeddedFont>
    <p:embeddedFont>
      <p:font typeface="Wingdings 3" pitchFamily="18" charset="2"/>
      <p:regular r:id="rId113"/>
    </p:embeddedFont>
  </p:embeddedFontLst>
  <p:custDataLst>
    <p:tags r:id="rId1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C91"/>
    <a:srgbClr val="FF0000"/>
    <a:srgbClr val="FF0066"/>
    <a:srgbClr val="FF7D80"/>
    <a:srgbClr val="F125BC"/>
    <a:srgbClr val="FF00FF"/>
    <a:srgbClr val="CC66FF"/>
    <a:srgbClr val="FDF2F1"/>
    <a:srgbClr val="0033CC"/>
    <a:srgbClr val="3C6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84429" autoAdjust="0"/>
  </p:normalViewPr>
  <p:slideViewPr>
    <p:cSldViewPr>
      <p:cViewPr>
        <p:scale>
          <a:sx n="75" d="100"/>
          <a:sy n="75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theme" Target="theme/theme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font" Target="fonts/font3.fntdata"/><Relationship Id="rId112" Type="http://schemas.openxmlformats.org/officeDocument/2006/relationships/font" Target="fonts/font26.fntdata"/><Relationship Id="rId16" Type="http://schemas.openxmlformats.org/officeDocument/2006/relationships/slide" Target="slides/slide10.xml"/><Relationship Id="rId107" Type="http://schemas.openxmlformats.org/officeDocument/2006/relationships/font" Target="fonts/font2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font" Target="fonts/font1.fntdata"/><Relationship Id="rId102" Type="http://schemas.openxmlformats.org/officeDocument/2006/relationships/font" Target="fonts/font16.fntdata"/><Relationship Id="rId110" Type="http://schemas.openxmlformats.org/officeDocument/2006/relationships/font" Target="fonts/font24.fntdata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113" Type="http://schemas.openxmlformats.org/officeDocument/2006/relationships/font" Target="fonts/font27.fntdata"/><Relationship Id="rId118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font" Target="fonts/font17.fntdata"/><Relationship Id="rId108" Type="http://schemas.openxmlformats.org/officeDocument/2006/relationships/font" Target="fonts/font22.fntdata"/><Relationship Id="rId11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1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font" Target="fonts/font20.fntdata"/><Relationship Id="rId114" Type="http://schemas.openxmlformats.org/officeDocument/2006/relationships/tags" Target="tags/tag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font" Target="fonts/font23.fntdata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F576CD3-12FC-45AE-84FA-A385EAA20C67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9899AC1-4C5E-4842-83BB-877D4AA1E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50CBB3B-35CB-4BD5-8F77-E55626FE8EA9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7C83BB-F4A8-4E53-83DC-0061CCF9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is R^2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4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Bellare</a:t>
            </a:r>
            <a:r>
              <a:rPr lang="en-US" dirty="0" smtClean="0"/>
              <a:t>, Desai,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Pointcheval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Rogaway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AND EMPHASIZE RVs </a:t>
            </a:r>
            <a:r>
              <a:rPr lang="en-US" smtClean="0"/>
              <a:t>and privacy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 AND EMPHASIZE RVs </a:t>
            </a:r>
            <a:r>
              <a:rPr lang="en-US" smtClean="0"/>
              <a:t>and privacy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66C9E-DCD7-4AA7-A731-0C062A7193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TCC 2009 has lots of useful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5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runtimes!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7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9113-C67B-1E4C-A0F0-10904E0E980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TCC 2009 has lots of useful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4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borderline were just noise corresponding to an answer to the right of T, then conditioned on this x cannot have a \bot</a:t>
            </a:r>
            <a:r>
              <a:rPr lang="en-US" baseline="0" dirty="0" smtClean="0"/>
              <a:t> </a:t>
            </a:r>
            <a:r>
              <a:rPr lang="en-US" dirty="0" smtClean="0"/>
              <a:t>event.  But with that amount</a:t>
            </a:r>
            <a:r>
              <a:rPr lang="en-US" baseline="0" dirty="0" smtClean="0"/>
              <a:t> of noise an x’ with a slightly smaller count *can* have a \bot event.  Thus conditioned on the noise </a:t>
            </a:r>
            <a:r>
              <a:rPr lang="en-US" baseline="0" dirty="0" err="1" smtClean="0"/>
              <a:t>B_t</a:t>
            </a:r>
            <a:r>
              <a:rPr lang="en-US" baseline="0" dirty="0" smtClean="0"/>
              <a:t> we would not have differential privacy (there is an event that happens with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0 on x and non-zero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on x’).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84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8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0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0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if truth is larger than approximation then raise approximation on those elements in the query;</a:t>
            </a:r>
            <a:r>
              <a:rPr lang="en-US" baseline="0" dirty="0" smtClean="0"/>
              <a:t> if truth is smaller, than shrink approximation.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90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runtimes!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1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to get something good for the original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b="0" dirty="0" smtClean="0">
                <a:latin typeface="Monotype Corsiva" pitchFamily="66" charset="0"/>
              </a:rPr>
              <a:t>D.</a:t>
            </a:r>
            <a:endParaRPr lang="en-US" b="0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to get something good for the original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b="0" dirty="0" smtClean="0">
                <a:latin typeface="Monotype Corsiva" pitchFamily="66" charset="0"/>
              </a:rPr>
              <a:t>D.</a:t>
            </a:r>
          </a:p>
          <a:p>
            <a:r>
              <a:rPr lang="en-US" b="0" dirty="0" smtClean="0">
                <a:latin typeface="Monotype Corsiva" pitchFamily="66" charset="0"/>
              </a:rPr>
              <a:t>We will run</a:t>
            </a:r>
            <a:r>
              <a:rPr lang="en-US" b="0" baseline="0" dirty="0" smtClean="0">
                <a:latin typeface="Monotype Corsiva" pitchFamily="66" charset="0"/>
              </a:rPr>
              <a:t> for a fixed number of iterations, so there is no termination test.</a:t>
            </a:r>
            <a:endParaRPr lang="en-US" b="0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2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Why is this exactly the right guarantee?</a:t>
            </a:r>
          </a:p>
          <a:p>
            <a:r>
              <a:rPr lang="en-US" b="1" baseline="0" dirty="0" smtClean="0"/>
              <a:t>Socially useful studies are powerful</a:t>
            </a:r>
            <a:r>
              <a:rPr lang="en-US" baseline="0" dirty="0" smtClean="0"/>
              <a:t>; the outcomes can harm people.  The adjudication of liability is, after all, just a dream.</a:t>
            </a:r>
          </a:p>
          <a:p>
            <a:r>
              <a:rPr lang="en-US" baseline="0" dirty="0" smtClean="0"/>
              <a:t>When the database teaches that smoking causes cancer the first thing that happens is that the smokers are further harmed: their insurance premiums rise.  </a:t>
            </a:r>
          </a:p>
          <a:p>
            <a:r>
              <a:rPr lang="en-US" baseline="0" dirty="0" smtClean="0"/>
              <a:t>&gt;</a:t>
            </a:r>
            <a:r>
              <a:rPr lang="en-US" b="1" baseline="0" dirty="0" smtClean="0"/>
              <a:t>But learning that smoking causes cancer is the whole point</a:t>
            </a:r>
            <a:r>
              <a:rPr lang="en-US" baseline="0" dirty="0" smtClean="0"/>
              <a:t>: the smoker enrolls in a smoking cessation program.</a:t>
            </a:r>
          </a:p>
          <a:p>
            <a:r>
              <a:rPr lang="en-US" baseline="0" dirty="0" smtClean="0"/>
              <a:t>&gt;Differential privacy encourages participation in the database by limiting harms to those caused by the conclusions of the analyses. </a:t>
            </a:r>
          </a:p>
          <a:p>
            <a:r>
              <a:rPr lang="en-US" baseline="0" dirty="0" smtClean="0"/>
              <a:t>It </a:t>
            </a:r>
            <a:r>
              <a:rPr lang="en-US" b="1" baseline="0" dirty="0" smtClean="0"/>
              <a:t>deconstructs “harm,” </a:t>
            </a:r>
            <a:r>
              <a:rPr lang="en-US" baseline="0" dirty="0" smtClean="0"/>
              <a:t>teasing apart those harms that are inherent in utility from those harms that come from, say, re-identification of supposedly </a:t>
            </a:r>
            <a:r>
              <a:rPr lang="en-US" baseline="0" dirty="0" err="1" smtClean="0"/>
              <a:t>anonymized</a:t>
            </a:r>
            <a:r>
              <a:rPr lang="en-US" baseline="0" dirty="0" smtClean="0"/>
              <a:t>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5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 to get something good for the original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b="0" dirty="0" smtClean="0">
                <a:latin typeface="Monotype Corsiva" pitchFamily="66" charset="0"/>
              </a:rPr>
              <a:t>D.</a:t>
            </a:r>
            <a:endParaRPr lang="en-US" b="0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A_t’s</a:t>
                </a:r>
                <a:r>
                  <a:rPr lang="en-US" dirty="0" smtClean="0"/>
                  <a:t> diff because we are</a:t>
                </a:r>
                <a:r>
                  <a:rPr lang="en-US" baseline="0" dirty="0" smtClean="0"/>
                  <a:t> sampling to create input to base learner</a:t>
                </a:r>
              </a:p>
              <a:p>
                <a:endParaRPr lang="en-US" baseline="0" dirty="0" smtClean="0"/>
              </a:p>
              <a:p>
                <a:pPr marL="0" lvl="1" defTabSz="924458"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(if only a few samples, maybe can avoid the q’s on the edge</a:t>
                </a:r>
                <a:r>
                  <a:rPr lang="en-US" dirty="0">
                    <a:solidFill>
                      <a:schemeClr val="tx1"/>
                    </a:solidFill>
                    <a:latin typeface="Arial Narrow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[good under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, not good under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])</a:t>
                </a:r>
              </a:p>
              <a:p>
                <a:pPr marL="0" lvl="1" defTabSz="924458"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THIS NEVER WORKED</a:t>
                </a:r>
                <a:r>
                  <a:rPr lang="en-US" baseline="0" dirty="0" smtClean="0">
                    <a:solidFill>
                      <a:schemeClr val="tx1"/>
                    </a:solidFill>
                    <a:latin typeface="Arial Narrow"/>
                  </a:rPr>
                  <a:t> OUT</a:t>
                </a:r>
                <a:endParaRPr lang="en-US" dirty="0" smtClean="0">
                  <a:solidFill>
                    <a:schemeClr val="tx1"/>
                  </a:solidFill>
                  <a:latin typeface="Arial Narrow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 smtClean="0"/>
                  <a:t>A_t’s</a:t>
                </a:r>
                <a:r>
                  <a:rPr lang="en-US" dirty="0" smtClean="0"/>
                  <a:t> diff because we are</a:t>
                </a:r>
                <a:r>
                  <a:rPr lang="en-US" baseline="0" dirty="0" smtClean="0"/>
                  <a:t> sampling to create input to base </a:t>
                </a:r>
                <a:r>
                  <a:rPr lang="en-US" baseline="0" dirty="0" smtClean="0"/>
                  <a:t>learner</a:t>
                </a:r>
              </a:p>
              <a:p>
                <a:endParaRPr lang="en-US" baseline="0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(if only a few samples, maybe can avoid the q’s on the edge</a:t>
                </a:r>
                <a:r>
                  <a:rPr lang="en-US" dirty="0">
                    <a:solidFill>
                      <a:schemeClr val="tx1"/>
                    </a:solidFill>
                    <a:latin typeface="Arial Narrow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[good under 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/>
                  </a:rPr>
                  <a:t>𝑥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, not good under 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/>
                  </a:rPr>
                  <a:t>𝑥′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])</a:t>
                </a:r>
                <a:endParaRPr lang="en-US" dirty="0" smtClean="0">
                  <a:solidFill>
                    <a:schemeClr val="tx1"/>
                  </a:solidFill>
                  <a:latin typeface="Arial Narrow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THIS NEVER WORKED</a:t>
                </a:r>
                <a:r>
                  <a:rPr lang="en-US" baseline="0" dirty="0" smtClean="0">
                    <a:solidFill>
                      <a:schemeClr val="tx1"/>
                    </a:solidFill>
                    <a:latin typeface="Arial Narrow"/>
                  </a:rPr>
                  <a:t> OUT</a:t>
                </a:r>
                <a:endParaRPr lang="en-US" dirty="0" smtClean="0">
                  <a:solidFill>
                    <a:schemeClr val="tx1"/>
                  </a:solidFill>
                  <a:latin typeface="Arial Narrow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D6C44-9EFB-445C-9675-F73DE9B22D76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7" y="4421823"/>
            <a:ext cx="5615229" cy="41874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752A8-AF3D-4B8C-B71C-BC9969E78A2F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7" y="4421823"/>
            <a:ext cx="5615229" cy="4187479"/>
          </a:xfrm>
        </p:spPr>
        <p:txBody>
          <a:bodyPr/>
          <a:lstStyle/>
          <a:p>
            <a:r>
              <a:rPr lang="en-US" dirty="0" smtClean="0"/>
              <a:t>IMPROVE: deal with ratios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Reweighting</a:t>
            </a:r>
            <a:r>
              <a:rPr lang="en-US" baseline="0" dirty="0" smtClean="0"/>
              <a:t> is similar under adjacent databases; would need lots of samples to detect difference.  Never get hands on lots of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Reweighting</a:t>
            </a:r>
            <a:r>
              <a:rPr lang="en-US" baseline="0" dirty="0" smtClean="0"/>
              <a:t> is similar under adjacent databases; would need lots of samples to detect difference.  Never get hands on lots </a:t>
            </a:r>
            <a:r>
              <a:rPr lang="en-US" baseline="0" smtClean="0"/>
              <a:t>of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3EA1F-E2EE-41C4-B130-7FBF60C03808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937" y="4421823"/>
            <a:ext cx="5615229" cy="41874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\lambda \in \tilde{O}((\log |X| + \log |Q|)\kappa^{3/2})/(\</a:t>
            </a:r>
            <a:r>
              <a:rPr lang="en-US" dirty="0" err="1" smtClean="0"/>
              <a:t>eps</a:t>
            </a:r>
            <a:r>
              <a:rPr lang="en-US" dirty="0" smtClean="0"/>
              <a:t> \</a:t>
            </a:r>
            <a:r>
              <a:rPr lang="en-US" dirty="0" err="1" smtClean="0"/>
              <a:t>sqrt</a:t>
            </a:r>
            <a:r>
              <a:rPr lang="en-US" dirty="0" smtClean="0"/>
              <a:t>{n}) for DNRRV construction</a:t>
            </a:r>
          </a:p>
          <a:p>
            <a:r>
              <a:rPr lang="en-US" dirty="0" smtClean="0"/>
              <a:t>\lambda \in</a:t>
            </a:r>
            <a:r>
              <a:rPr lang="en-US" baseline="0" dirty="0" smtClean="0"/>
              <a:t> \tilde{O}((\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{n \log |X|} \rho \kappa^{3/2} / \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) for arbitrary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69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Pr[… &gt; z(A+B)\</a:t>
            </a:r>
            <a:r>
              <a:rPr lang="en-US" dirty="0" err="1" smtClean="0"/>
              <a:t>sqrt</a:t>
            </a:r>
            <a:r>
              <a:rPr lang="en-US" dirty="0" smtClean="0"/>
              <a:t> k +</a:t>
            </a:r>
            <a:r>
              <a:rPr lang="en-US" baseline="0" dirty="0" smtClean="0"/>
              <a:t> kA] &lt; 2exp(-z^2/2)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\lambda \in \tilde{O}((\log |X| + \log |Q|)\kappa^{3/2})/(\</a:t>
            </a:r>
            <a:r>
              <a:rPr lang="en-US" dirty="0" err="1" smtClean="0"/>
              <a:t>eps</a:t>
            </a:r>
            <a:r>
              <a:rPr lang="en-US" dirty="0" smtClean="0"/>
              <a:t> \</a:t>
            </a:r>
            <a:r>
              <a:rPr lang="en-US" dirty="0" err="1" smtClean="0"/>
              <a:t>sqrt</a:t>
            </a:r>
            <a:r>
              <a:rPr lang="en-US" dirty="0" smtClean="0"/>
              <a:t>{n}) for DNRRV construction</a:t>
            </a:r>
          </a:p>
          <a:p>
            <a:r>
              <a:rPr lang="en-US" dirty="0" smtClean="0"/>
              <a:t>\lambda \in</a:t>
            </a:r>
            <a:r>
              <a:rPr lang="en-US" baseline="0" dirty="0" smtClean="0"/>
              <a:t> \tilde{O}((\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{n \log |X|} \rho \kappa^{3/2} / \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) for arbitrary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runtimes!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713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TCC 2009 has lots of useful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58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4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4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runtimes!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1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is 2R^2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is 2R^2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is 2R^2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83BB-F4A8-4E53-83DC-0061CCF930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3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6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3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10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74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4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3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8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45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921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DDE9EC"/>
                </a:solidFill>
              </a:rPr>
              <a:pPr/>
              <a:t>10/30/2011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CABE73-C571-4E3B-A5C2-EF5BEB44142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3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29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4671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32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4972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DDE9EC"/>
                </a:solidFill>
              </a:rPr>
              <a:pPr/>
              <a:t>10/30/2011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5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43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50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65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4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1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8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2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5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15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5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59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17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21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2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99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28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4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9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18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16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25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7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78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2286-5D50-464E-B72D-57D68C7A6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C9C1-7F5C-45D5-A8BE-E9C6A18083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65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62E3A-902D-421C-8B14-806DB5C4C4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08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A5C4-3453-42AD-8F0E-6C418FE58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9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F55-AFD2-47D6-B29B-102591B079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5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31F1-418C-4177-9323-70A2C4EEA6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26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C467C-076A-47D6-8465-744282260A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7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836F0-CBAD-4040-A16F-E1D1F17618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09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BC17-2F9E-4B61-947B-D239836EED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5A052-3B26-41EA-8C8A-81AF5A9DBD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3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6110-848D-455C-BE79-8DC900B3DF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9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9F146-4B0E-4B36-8BFE-D9E1512F14D6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CABE73-C571-4E3B-A5C2-EF5BEB441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9F146-4B0E-4B36-8BFE-D9E1512F14D6}" type="datetimeFigureOut">
              <a:rPr lang="en-US" smtClean="0">
                <a:solidFill>
                  <a:srgbClr val="464653"/>
                </a:solidFill>
              </a:rPr>
              <a:pPr/>
              <a:t>10/30/2011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CABE73-C571-4E3B-A5C2-EF5BEB441420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9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5AAF34-C368-3D4C-BE30-BFD4D575C4D4}" type="datetimeFigureOut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8/15/09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6DA46DF-AD88-B640-87E5-1DD1F1FC5B4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4B4EEC-11B2-475A-B89E-749D4DC1F2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image" Target="../media/image181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80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2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0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1.png"/><Relationship Id="rId7" Type="http://schemas.openxmlformats.org/officeDocument/2006/relationships/image" Target="../media/image55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57600"/>
            <a:ext cx="7162800" cy="137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 Narrow"/>
              </a:rPr>
              <a:t>The Promise of Differential Privacy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Cynthia Dwork, Microsoft Research  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5"/>
              </a:rPr>
              <a:t>A</a:t>
            </a:r>
            <a:endParaRPr lang="en-US"/>
          </a:p>
        </p:txBody>
      </p:sp>
    </p:spTree>
  </p:cSld>
  <p:clrMapOvr>
    <a:masterClrMapping/>
  </p:clrMapOvr>
  <p:transition advTm="42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3830" y="5310845"/>
            <a:ext cx="8641125" cy="998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3830" y="5349250"/>
                <a:ext cx="8871555" cy="115215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3300" dirty="0" smtClean="0"/>
                  <a:t>Useful Lemma   </a:t>
                </a:r>
                <a:r>
                  <a:rPr lang="en-US" dirty="0" smtClean="0"/>
                  <a:t>[D., </a:t>
                </a:r>
                <a:r>
                  <a:rPr lang="en-US" dirty="0" err="1" smtClean="0"/>
                  <a:t>Rothblum</a:t>
                </a:r>
                <a:r>
                  <a:rPr lang="en-US" dirty="0" smtClean="0"/>
                  <a:t>, Vadhan’10]: </a:t>
                </a:r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3500" dirty="0"/>
                  <a:t>P</a:t>
                </a:r>
                <a:r>
                  <a:rPr lang="en-US" sz="3500" dirty="0" smtClean="0"/>
                  <a:t>rivacy loss bounded by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3500" dirty="0" smtClean="0"/>
                  <a:t> expected loss bounded by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35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5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3830" y="5349250"/>
                <a:ext cx="8871555" cy="1152150"/>
              </a:xfrm>
              <a:blipFill rotWithShape="1">
                <a:blip r:embed="rId2"/>
                <a:stretch>
                  <a:fillRect l="-1649" t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1500" y="471815"/>
                <a:ext cx="7681001" cy="4694683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latin typeface="Cambria Math"/>
                      </a:rPr>
                      <m:t>𝐶</m:t>
                    </m:r>
                    <m:r>
                      <a:rPr lang="en-US" sz="32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3200" dirty="0" smtClean="0"/>
                  <a:t> Range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  <m:r>
                            <a:rPr lang="en-US" sz="3200" i="1">
                              <a:latin typeface="Cambria Math"/>
                            </a:rPr>
                            <m:t>⁡[</m:t>
                          </m:r>
                          <m:r>
                            <a:rPr lang="en-US" sz="3200" i="1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  <m:r>
                            <a:rPr lang="en-US" sz="32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  <m:r>
                            <a:rPr lang="en-US" sz="3200" i="1">
                              <a:latin typeface="Cambria Math"/>
                            </a:rPr>
                            <m:t>⁡[</m:t>
                          </m:r>
                          <m:r>
                            <a:rPr lang="en-US" sz="3200" i="1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/>
                            </a:rPr>
                            <m:t>∈</m:t>
                          </m:r>
                          <m:r>
                            <a:rPr lang="en-US" sz="3200" i="1">
                              <a:latin typeface="Cambria Math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] 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Equivalently,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⁡[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⁡[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sz="3200" dirty="0"/>
                                <m:t>] 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00" y="471815"/>
                <a:ext cx="7681001" cy="4694683"/>
              </a:xfrm>
              <a:prstGeom prst="rect">
                <a:avLst/>
              </a:prstGeom>
              <a:blipFill rotWithShape="1">
                <a:blip r:embed="rId3"/>
                <a:stretch>
                  <a:fillRect l="-2063" t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498130" y="2008015"/>
            <a:ext cx="3456450" cy="29955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7340" y="458115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“Privacy Loss”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Bounding </a:t>
            </a:r>
            <a:r>
              <a:rPr lang="en-US" sz="4000" dirty="0" err="1" smtClean="0">
                <a:solidFill>
                  <a:schemeClr val="accent1"/>
                </a:solidFill>
              </a:rPr>
              <a:t>E</a:t>
            </a:r>
            <a:r>
              <a:rPr lang="en-US" sz="4000" baseline="-25000" dirty="0" err="1" smtClean="0">
                <a:solidFill>
                  <a:schemeClr val="accent1"/>
                </a:solidFill>
              </a:rPr>
              <a:t>q</a:t>
            </a:r>
            <a:r>
              <a:rPr lang="en-US" sz="4000" baseline="-25000" dirty="0" smtClean="0">
                <a:solidFill>
                  <a:schemeClr val="accent1"/>
                </a:solidFill>
              </a:rPr>
              <a:t> </a:t>
            </a:r>
            <a:r>
              <a:rPr lang="en-US" sz="4000" baseline="-25000" dirty="0" smtClean="0">
                <a:solidFill>
                  <a:schemeClr val="accent1"/>
                </a:solidFill>
                <a:latin typeface="cmsy10"/>
              </a:rPr>
              <a:t>»D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</a:rPr>
              <a:t>ln</a:t>
            </a:r>
            <a:r>
              <a:rPr lang="en-US" sz="4000" dirty="0" smtClean="0">
                <a:solidFill>
                  <a:schemeClr val="accent1"/>
                </a:solidFill>
              </a:rPr>
              <a:t> ( P[q ] / P’[q] ) 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219200"/>
            <a:ext cx="89535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Assume D, D’ are </a:t>
            </a:r>
            <a:r>
              <a:rPr lang="en-US" dirty="0" smtClean="0">
                <a:solidFill>
                  <a:srgbClr val="0033CC"/>
                </a:solidFill>
              </a:rPr>
              <a:t>A</a:t>
            </a:r>
            <a:r>
              <a:rPr lang="en-US" dirty="0" smtClean="0"/>
              <a:t>-</a:t>
            </a:r>
            <a:r>
              <a:rPr lang="en-US" dirty="0" err="1" smtClean="0"/>
              <a:t>dp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one another, for </a:t>
            </a:r>
            <a:r>
              <a:rPr lang="en-US" dirty="0" smtClean="0">
                <a:solidFill>
                  <a:srgbClr val="0033CC"/>
                </a:solidFill>
              </a:rPr>
              <a:t>A </a:t>
            </a:r>
            <a:r>
              <a:rPr lang="en-US" dirty="0" smtClean="0"/>
              <a:t>&lt; 1.                                   Then 0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n-US" dirty="0" err="1" smtClean="0">
                <a:latin typeface="Arial Narrow"/>
              </a:rPr>
              <a:t>E</a:t>
            </a:r>
            <a:r>
              <a:rPr lang="en-US" baseline="-25000" dirty="0" err="1" smtClean="0">
                <a:latin typeface="Arial Narrow"/>
              </a:rPr>
              <a:t>q</a:t>
            </a:r>
            <a:r>
              <a:rPr lang="en-US" baseline="-25000" dirty="0" smtClean="0"/>
              <a:t> </a:t>
            </a:r>
            <a:r>
              <a:rPr lang="en-US" baseline="-25000" dirty="0" smtClean="0">
                <a:latin typeface="cmsy10"/>
              </a:rPr>
              <a:t>» D</a:t>
            </a:r>
            <a:r>
              <a:rPr lang="en-US" dirty="0" smtClean="0"/>
              <a:t> </a:t>
            </a:r>
            <a:r>
              <a:rPr lang="en-US" dirty="0" err="1" smtClean="0"/>
              <a:t>ln</a:t>
            </a:r>
            <a:r>
              <a:rPr lang="en-US" dirty="0" smtClean="0"/>
              <a:t>[ D(q)/D’(q) ]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n-US" dirty="0" smtClean="0">
                <a:latin typeface="Arial Narrow"/>
              </a:rPr>
              <a:t>2A</a:t>
            </a:r>
            <a:r>
              <a:rPr lang="en-US" baseline="30000" dirty="0" smtClean="0">
                <a:latin typeface="Arial Narrow"/>
              </a:rPr>
              <a:t>2       </a:t>
            </a:r>
            <a:r>
              <a:rPr lang="en-US" dirty="0" smtClean="0"/>
              <a:t>(that is,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2</a:t>
            </a:r>
            <a:r>
              <a:rPr lang="en-US" dirty="0" smtClean="0">
                <a:solidFill>
                  <a:srgbClr val="0033CC"/>
                </a:solidFill>
              </a:rPr>
              <a:t>A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baseline="30000" dirty="0" smtClean="0">
              <a:latin typeface="Arial Narrow"/>
            </a:endParaRPr>
          </a:p>
          <a:p>
            <a:pPr>
              <a:buNone/>
            </a:pPr>
            <a:r>
              <a:rPr lang="en-US" dirty="0" smtClean="0"/>
              <a:t>KL(D||D’) 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ln</a:t>
            </a:r>
            <a:r>
              <a:rPr lang="en-US" dirty="0" smtClean="0"/>
              <a:t>[ D(q)/D’(q) ] D(q);  always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0</a:t>
            </a:r>
          </a:p>
          <a:p>
            <a:pPr>
              <a:buNone/>
            </a:pPr>
            <a:r>
              <a:rPr lang="en-US" dirty="0" smtClean="0"/>
              <a:t>So, KL(D||D’)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KL(D||D’) + KL(D’||D)</a:t>
            </a:r>
          </a:p>
          <a:p>
            <a:pPr>
              <a:buNone/>
            </a:pPr>
            <a:r>
              <a:rPr lang="en-US" dirty="0" smtClean="0"/>
              <a:t>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125BC"/>
                </a:solidFill>
              </a:rPr>
              <a:t>D(q) </a:t>
            </a:r>
            <a:r>
              <a:rPr lang="en-US" dirty="0" smtClean="0"/>
              <a:t>( </a:t>
            </a:r>
            <a:r>
              <a:rPr lang="en-US" dirty="0" err="1" smtClean="0">
                <a:solidFill>
                  <a:srgbClr val="F125BC"/>
                </a:solidFill>
              </a:rPr>
              <a:t>ln</a:t>
            </a:r>
            <a:r>
              <a:rPr lang="en-US" dirty="0" smtClean="0">
                <a:solidFill>
                  <a:srgbClr val="F125BC"/>
                </a:solidFill>
              </a:rPr>
              <a:t>[ D(q)/D’(q) ] + </a:t>
            </a:r>
            <a:r>
              <a:rPr lang="en-US" dirty="0" err="1" smtClean="0">
                <a:solidFill>
                  <a:srgbClr val="F125BC"/>
                </a:solidFill>
              </a:rPr>
              <a:t>ln</a:t>
            </a:r>
            <a:r>
              <a:rPr lang="en-US" dirty="0" smtClean="0">
                <a:solidFill>
                  <a:srgbClr val="F125BC"/>
                </a:solidFill>
              </a:rPr>
              <a:t>[ D’(q)/D(q) ] </a:t>
            </a:r>
            <a:r>
              <a:rPr lang="en-US" dirty="0" smtClean="0"/>
              <a:t>) + (</a:t>
            </a:r>
            <a:r>
              <a:rPr lang="en-US" dirty="0" smtClean="0">
                <a:solidFill>
                  <a:srgbClr val="236C91"/>
                </a:solidFill>
              </a:rPr>
              <a:t>D’(q)-D(q)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236C91"/>
                </a:solidFill>
              </a:rPr>
              <a:t>ln</a:t>
            </a:r>
            <a:r>
              <a:rPr lang="en-US" dirty="0" smtClean="0">
                <a:solidFill>
                  <a:srgbClr val="236C91"/>
                </a:solidFill>
              </a:rPr>
              <a:t>[ D’(q)/D(q) ]</a:t>
            </a:r>
          </a:p>
          <a:p>
            <a:pPr>
              <a:buNone/>
            </a:pP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 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 q</a:t>
            </a:r>
            <a:r>
              <a:rPr lang="en-US" dirty="0" smtClean="0"/>
              <a:t> 0 + |D’(q)-D(q)| A</a:t>
            </a:r>
          </a:p>
          <a:p>
            <a:pPr>
              <a:buNone/>
            </a:pPr>
            <a:r>
              <a:rPr lang="en-US" dirty="0" smtClean="0"/>
              <a:t> =    A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 q</a:t>
            </a:r>
            <a:r>
              <a:rPr lang="en-US" dirty="0" smtClean="0"/>
              <a:t> [ max (D(q),D’(q)) - min (D(q),D’(q)) ]</a:t>
            </a:r>
          </a:p>
          <a:p>
            <a:pPr>
              <a:buNone/>
            </a:pP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   A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 q</a:t>
            </a:r>
            <a:r>
              <a:rPr lang="en-US" dirty="0" smtClean="0"/>
              <a:t> </a:t>
            </a:r>
            <a:r>
              <a:rPr lang="en-US" dirty="0" err="1" smtClean="0">
                <a:latin typeface="Arial Narrow"/>
              </a:rPr>
              <a:t>e</a:t>
            </a:r>
            <a:r>
              <a:rPr lang="en-US" baseline="30000" dirty="0" err="1" smtClean="0">
                <a:latin typeface="Arial Narrow"/>
              </a:rPr>
              <a:t>A</a:t>
            </a:r>
            <a:r>
              <a:rPr lang="en-US" dirty="0" smtClean="0"/>
              <a:t> min (D(q),D’(q)) - min (D(q),D’(q)) </a:t>
            </a:r>
          </a:p>
          <a:p>
            <a:pPr>
              <a:buNone/>
            </a:pPr>
            <a:r>
              <a:rPr lang="en-US" dirty="0" smtClean="0">
                <a:latin typeface="cmsy10"/>
              </a:rPr>
              <a:t>· </a:t>
            </a:r>
            <a:r>
              <a:rPr lang="en-US" dirty="0" smtClean="0"/>
              <a:t>  A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 q</a:t>
            </a:r>
            <a:r>
              <a:rPr lang="en-US" dirty="0" smtClean="0"/>
              <a:t> (</a:t>
            </a:r>
            <a:r>
              <a:rPr lang="en-US" dirty="0" err="1" smtClean="0">
                <a:latin typeface="Arial Narrow"/>
              </a:rPr>
              <a:t>e</a:t>
            </a:r>
            <a:r>
              <a:rPr lang="en-US" baseline="30000" dirty="0" err="1" smtClean="0">
                <a:latin typeface="Arial Narrow"/>
              </a:rPr>
              <a:t>A</a:t>
            </a:r>
            <a:r>
              <a:rPr lang="en-US" dirty="0" smtClean="0"/>
              <a:t> – 1) min (D(q),D’(q)) </a:t>
            </a:r>
          </a:p>
          <a:p>
            <a:pPr>
              <a:buNone/>
            </a:pP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  </a:t>
            </a:r>
            <a:r>
              <a:rPr lang="en-US" dirty="0" smtClean="0">
                <a:latin typeface="Arial Narrow"/>
              </a:rPr>
              <a:t>2A</a:t>
            </a:r>
            <a:r>
              <a:rPr lang="en-US" baseline="30000" dirty="0" smtClean="0">
                <a:latin typeface="Arial Narrow"/>
              </a:rPr>
              <a:t>2</a:t>
            </a:r>
            <a:r>
              <a:rPr lang="en-US" dirty="0" smtClean="0"/>
              <a:t> when A &lt;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Sensitivity of a Function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24" y="3659430"/>
            <a:ext cx="8988575" cy="18050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Adjacent databases differ in at most one row.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Counting queries have sensitivity 1.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Sensitivity captures how much one person’s data can affect output</a:t>
            </a:r>
          </a:p>
        </p:txBody>
      </p:sp>
      <p:sp>
        <p:nvSpPr>
          <p:cNvPr id="790532" name="Text Box 4"/>
          <p:cNvSpPr txBox="1">
            <a:spLocks noChangeArrowheads="1"/>
          </p:cNvSpPr>
          <p:nvPr/>
        </p:nvSpPr>
        <p:spPr bwMode="auto">
          <a:xfrm>
            <a:off x="2303158" y="2176085"/>
            <a:ext cx="4018343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US" sz="2800" dirty="0" smtClean="0">
                <a:solidFill>
                  <a:schemeClr val="folHlink"/>
                </a:solidFill>
              </a:rPr>
              <a:t>f </a:t>
            </a:r>
            <a:r>
              <a:rPr lang="en-US" sz="2800" dirty="0">
                <a:solidFill>
                  <a:schemeClr val="folHlink"/>
                </a:solidFill>
              </a:rPr>
              <a:t>= </a:t>
            </a:r>
            <a:r>
              <a:rPr lang="en-US" sz="2800" dirty="0" err="1" smtClean="0">
                <a:solidFill>
                  <a:schemeClr val="folHlink"/>
                </a:solidFill>
              </a:rPr>
              <a:t>max</a:t>
            </a:r>
            <a:r>
              <a:rPr lang="en-US" sz="2800" baseline="-25000" dirty="0" err="1" smtClean="0">
                <a:solidFill>
                  <a:schemeClr val="folHlink"/>
                </a:solidFill>
              </a:rPr>
              <a:t>adjacent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 </a:t>
            </a:r>
            <a:r>
              <a:rPr lang="en-US" sz="2800" baseline="-25000" dirty="0" err="1" smtClean="0">
                <a:solidFill>
                  <a:schemeClr val="folHlink"/>
                </a:solidFill>
              </a:rPr>
              <a:t>x,x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’</a:t>
            </a:r>
            <a:r>
              <a:rPr lang="en-US" sz="2800" dirty="0" smtClean="0">
                <a:solidFill>
                  <a:schemeClr val="folHlink"/>
                </a:solidFill>
              </a:rPr>
              <a:t>  |f(x) </a:t>
            </a:r>
            <a:r>
              <a:rPr lang="en-US" sz="2800" dirty="0">
                <a:solidFill>
                  <a:schemeClr val="folHlink"/>
                </a:solidFill>
              </a:rPr>
              <a:t>– </a:t>
            </a:r>
            <a:r>
              <a:rPr lang="en-US" sz="2800" dirty="0" smtClean="0">
                <a:solidFill>
                  <a:schemeClr val="folHlink"/>
                </a:solidFill>
              </a:rPr>
              <a:t>f(x’)|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9067D-BA1C-4B26-83FB-A192B82F5D7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4800" dirty="0" smtClean="0">
                <a:solidFill>
                  <a:schemeClr val="accent1"/>
                </a:solidFill>
              </a:rPr>
              <a:t>Laplace Distribution Lap(b)</a:t>
            </a:r>
            <a:endParaRPr lang="en-US" sz="4800" dirty="0">
              <a:solidFill>
                <a:schemeClr val="accent1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295400" y="1600200"/>
            <a:ext cx="6248400" cy="1143000"/>
            <a:chOff x="1295400" y="3200400"/>
            <a:chExt cx="6248400" cy="1143000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295400" y="3200400"/>
              <a:ext cx="3124200" cy="11430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912" y="672"/>
                </a:cxn>
                <a:cxn ang="0">
                  <a:pos x="1536" y="432"/>
                </a:cxn>
                <a:cxn ang="0">
                  <a:pos x="1968" y="0"/>
                </a:cxn>
              </a:cxnLst>
              <a:rect l="0" t="0" r="r" b="b"/>
              <a:pathLst>
                <a:path w="1968" h="720">
                  <a:moveTo>
                    <a:pt x="0" y="720"/>
                  </a:moveTo>
                  <a:cubicBezTo>
                    <a:pt x="328" y="720"/>
                    <a:pt x="656" y="720"/>
                    <a:pt x="912" y="672"/>
                  </a:cubicBezTo>
                  <a:cubicBezTo>
                    <a:pt x="1168" y="624"/>
                    <a:pt x="1360" y="544"/>
                    <a:pt x="1536" y="432"/>
                  </a:cubicBezTo>
                  <a:cubicBezTo>
                    <a:pt x="1712" y="320"/>
                    <a:pt x="1896" y="72"/>
                    <a:pt x="1968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flipH="1">
              <a:off x="4419600" y="3200400"/>
              <a:ext cx="3124200" cy="11430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912" y="672"/>
                </a:cxn>
                <a:cxn ang="0">
                  <a:pos x="1536" y="432"/>
                </a:cxn>
                <a:cxn ang="0">
                  <a:pos x="1968" y="0"/>
                </a:cxn>
              </a:cxnLst>
              <a:rect l="0" t="0" r="r" b="b"/>
              <a:pathLst>
                <a:path w="1968" h="720">
                  <a:moveTo>
                    <a:pt x="0" y="720"/>
                  </a:moveTo>
                  <a:cubicBezTo>
                    <a:pt x="328" y="720"/>
                    <a:pt x="656" y="720"/>
                    <a:pt x="912" y="672"/>
                  </a:cubicBezTo>
                  <a:cubicBezTo>
                    <a:pt x="1168" y="624"/>
                    <a:pt x="1360" y="544"/>
                    <a:pt x="1536" y="432"/>
                  </a:cubicBezTo>
                  <a:cubicBezTo>
                    <a:pt x="1712" y="320"/>
                    <a:pt x="1896" y="72"/>
                    <a:pt x="1968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6" descr="Laplace_distribution_pd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541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5120" y="163051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p(z) = </a:t>
            </a:r>
            <a:r>
              <a:rPr lang="en-US" sz="2400" dirty="0" err="1" smtClean="0">
                <a:solidFill>
                  <a:srgbClr val="7030A0"/>
                </a:solidFill>
              </a:rPr>
              <a:t>exp</a:t>
            </a:r>
            <a:r>
              <a:rPr lang="en-US" sz="2400" dirty="0" smtClean="0">
                <a:solidFill>
                  <a:srgbClr val="7030A0"/>
                </a:solidFill>
              </a:rPr>
              <a:t>(-|z|/b)/2b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variance = 2b</a:t>
            </a:r>
            <a:r>
              <a:rPr lang="en-US" sz="2400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mmi10"/>
              </a:rPr>
              <a:t>¾</a:t>
            </a:r>
            <a:r>
              <a:rPr lang="en-US" sz="2400" dirty="0" smtClean="0">
                <a:solidFill>
                  <a:srgbClr val="7030A0"/>
                </a:solidFill>
              </a:rPr>
              <a:t> = </a:t>
            </a:r>
            <a:r>
              <a:rPr lang="en-US" sz="2400" dirty="0" smtClean="0">
                <a:solidFill>
                  <a:srgbClr val="7030A0"/>
                </a:solidFill>
                <a:latin typeface="Comic Sans MS"/>
              </a:rPr>
              <a:t>√</a:t>
            </a:r>
            <a:r>
              <a:rPr lang="en-US" sz="2400" dirty="0" smtClean="0">
                <a:solidFill>
                  <a:srgbClr val="7030A0"/>
                </a:solidFill>
              </a:rPr>
              <a:t>2 b</a:t>
            </a:r>
            <a:endParaRPr lang="en-US" sz="2400" baseline="300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Increasing b flattens curve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Calibrate </a:t>
            </a:r>
            <a:r>
              <a:rPr lang="en-US" sz="4800" dirty="0">
                <a:solidFill>
                  <a:schemeClr val="accent1"/>
                </a:solidFill>
              </a:rPr>
              <a:t>Noise to Sensitivity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382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90532" name="Text Box 4"/>
          <p:cNvSpPr txBox="1">
            <a:spLocks noChangeArrowheads="1"/>
          </p:cNvSpPr>
          <p:nvPr/>
        </p:nvSpPr>
        <p:spPr bwMode="auto">
          <a:xfrm>
            <a:off x="2515204" y="1295400"/>
            <a:ext cx="3594254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dirty="0" smtClean="0">
                <a:solidFill>
                  <a:schemeClr val="folHlink"/>
                </a:solidFill>
              </a:rPr>
              <a:t>f = </a:t>
            </a:r>
            <a:r>
              <a:rPr lang="en-US" sz="2800" dirty="0" err="1" smtClean="0">
                <a:solidFill>
                  <a:schemeClr val="folHlink"/>
                </a:solidFill>
              </a:rPr>
              <a:t>max</a:t>
            </a:r>
            <a:r>
              <a:rPr lang="en-US" sz="2800" baseline="-25000" dirty="0" err="1" smtClean="0">
                <a:solidFill>
                  <a:schemeClr val="folHlink"/>
                </a:solidFill>
              </a:rPr>
              <a:t>adj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 </a:t>
            </a:r>
            <a:r>
              <a:rPr lang="en-US" sz="2800" baseline="-25000" dirty="0" err="1" smtClean="0">
                <a:solidFill>
                  <a:schemeClr val="folHlink"/>
                </a:solidFill>
              </a:rPr>
              <a:t>x,x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’ </a:t>
            </a:r>
            <a:r>
              <a:rPr lang="en-US" sz="2800" dirty="0" smtClean="0">
                <a:solidFill>
                  <a:schemeClr val="folHlink"/>
                </a:solidFill>
              </a:rPr>
              <a:t>  |f(x) – f(x’)|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1043532" y="2016125"/>
            <a:ext cx="773897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Theorem </a:t>
            </a:r>
            <a:r>
              <a:rPr lang="en-US" dirty="0" smtClean="0"/>
              <a:t>[DMNS06]</a:t>
            </a:r>
            <a:r>
              <a:rPr lang="en-US" sz="2400" dirty="0" smtClean="0"/>
              <a:t>: On query f, to </a:t>
            </a:r>
            <a:r>
              <a:rPr lang="en-US" sz="2400" dirty="0"/>
              <a:t>achieve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/>
              <a:t>-differential privacy, use </a:t>
            </a:r>
          </a:p>
          <a:p>
            <a:r>
              <a:rPr lang="en-US" sz="2400" dirty="0"/>
              <a:t>scaled symmetric noise </a:t>
            </a:r>
            <a:r>
              <a:rPr lang="en-US" sz="2400" dirty="0" smtClean="0"/>
              <a:t>[Lap(b)] </a:t>
            </a:r>
            <a:r>
              <a:rPr lang="en-US" sz="2400" dirty="0"/>
              <a:t>with </a:t>
            </a:r>
            <a:r>
              <a:rPr lang="en-US" sz="2400" dirty="0" smtClean="0"/>
              <a:t>b </a:t>
            </a:r>
            <a:r>
              <a:rPr lang="en-US" sz="2400" dirty="0"/>
              <a:t>=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/>
              <a:t>f/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.</a:t>
            </a:r>
            <a:endParaRPr lang="en-US" sz="2400" dirty="0">
              <a:latin typeface="Symbol" pitchFamily="18" charset="2"/>
              <a:sym typeface="Symbol" pitchFamily="18" charset="2"/>
            </a:endParaRPr>
          </a:p>
        </p:txBody>
      </p:sp>
      <p:sp>
        <p:nvSpPr>
          <p:cNvPr id="790534" name="Freeform 6"/>
          <p:cNvSpPr>
            <a:spLocks/>
          </p:cNvSpPr>
          <p:nvPr/>
        </p:nvSpPr>
        <p:spPr bwMode="auto">
          <a:xfrm>
            <a:off x="12954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0535" name="Freeform 7"/>
          <p:cNvSpPr>
            <a:spLocks/>
          </p:cNvSpPr>
          <p:nvPr/>
        </p:nvSpPr>
        <p:spPr bwMode="auto">
          <a:xfrm flipH="1">
            <a:off x="44196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4495800"/>
            <a:ext cx="8382000" cy="0"/>
            <a:chOff x="288" y="2832"/>
            <a:chExt cx="5280" cy="0"/>
          </a:xfrm>
        </p:grpSpPr>
        <p:sp>
          <p:nvSpPr>
            <p:cNvPr id="790537" name="Line 9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38" name="Line 10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39" name="Line 11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0" name="Line 12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1" name="Line 13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2" name="Line 14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3" name="Line 15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4" name="Line 16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5" name="Line 17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6" name="Line 18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7" name="Line 19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90548" name="Text Box 20"/>
          <p:cNvSpPr txBox="1">
            <a:spLocks noChangeArrowheads="1"/>
          </p:cNvSpPr>
          <p:nvPr/>
        </p:nvSpPr>
        <p:spPr bwMode="auto">
          <a:xfrm>
            <a:off x="1613539" y="5078413"/>
            <a:ext cx="5589992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Noise depends on f and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 ,</a:t>
            </a:r>
            <a:r>
              <a:rPr lang="en-US" sz="2400" dirty="0" smtClean="0"/>
              <a:t> not on the database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Smaller sensitivity (</a:t>
            </a:r>
            <a:r>
              <a:rPr lang="en-US" sz="2400" dirty="0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srgbClr val="7030A0"/>
                </a:solidFill>
              </a:rPr>
              <a:t>f) means less distortion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90549" name="Text Box 21"/>
          <p:cNvSpPr txBox="1">
            <a:spLocks noChangeArrowheads="1"/>
          </p:cNvSpPr>
          <p:nvPr/>
        </p:nvSpPr>
        <p:spPr bwMode="auto">
          <a:xfrm>
            <a:off x="4248150" y="45894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0</a:t>
            </a:r>
          </a:p>
        </p:txBody>
      </p:sp>
      <p:sp>
        <p:nvSpPr>
          <p:cNvPr id="790550" name="Text Box 22"/>
          <p:cNvSpPr txBox="1">
            <a:spLocks noChangeArrowheads="1"/>
          </p:cNvSpPr>
          <p:nvPr/>
        </p:nvSpPr>
        <p:spPr bwMode="auto">
          <a:xfrm>
            <a:off x="5044251" y="4619625"/>
            <a:ext cx="3016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790551" name="Text Box 23"/>
          <p:cNvSpPr txBox="1">
            <a:spLocks noChangeArrowheads="1"/>
          </p:cNvSpPr>
          <p:nvPr/>
        </p:nvSpPr>
        <p:spPr bwMode="auto">
          <a:xfrm>
            <a:off x="5698530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2b</a:t>
            </a:r>
            <a:endParaRPr lang="en-US" sz="2000" dirty="0"/>
          </a:p>
        </p:txBody>
      </p:sp>
      <p:sp>
        <p:nvSpPr>
          <p:cNvPr id="790552" name="Text Box 24"/>
          <p:cNvSpPr txBox="1">
            <a:spLocks noChangeArrowheads="1"/>
          </p:cNvSpPr>
          <p:nvPr/>
        </p:nvSpPr>
        <p:spPr bwMode="auto">
          <a:xfrm>
            <a:off x="6519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3b</a:t>
            </a:r>
            <a:endParaRPr lang="en-US" sz="2000" dirty="0"/>
          </a:p>
        </p:txBody>
      </p:sp>
      <p:sp>
        <p:nvSpPr>
          <p:cNvPr id="790553" name="Text Box 25"/>
          <p:cNvSpPr txBox="1">
            <a:spLocks noChangeArrowheads="1"/>
          </p:cNvSpPr>
          <p:nvPr/>
        </p:nvSpPr>
        <p:spPr bwMode="auto">
          <a:xfrm>
            <a:off x="7281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4b</a:t>
            </a:r>
            <a:endParaRPr lang="en-US" sz="2000" dirty="0"/>
          </a:p>
        </p:txBody>
      </p:sp>
      <p:sp>
        <p:nvSpPr>
          <p:cNvPr id="790554" name="Text Box 26"/>
          <p:cNvSpPr txBox="1">
            <a:spLocks noChangeArrowheads="1"/>
          </p:cNvSpPr>
          <p:nvPr/>
        </p:nvSpPr>
        <p:spPr bwMode="auto">
          <a:xfrm>
            <a:off x="8043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5b</a:t>
            </a:r>
            <a:endParaRPr lang="en-US" sz="2000" dirty="0"/>
          </a:p>
        </p:txBody>
      </p:sp>
      <p:sp>
        <p:nvSpPr>
          <p:cNvPr id="790555" name="Text Box 27"/>
          <p:cNvSpPr txBox="1">
            <a:spLocks noChangeArrowheads="1"/>
          </p:cNvSpPr>
          <p:nvPr/>
        </p:nvSpPr>
        <p:spPr bwMode="auto">
          <a:xfrm>
            <a:off x="3446091" y="4619625"/>
            <a:ext cx="37221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-b</a:t>
            </a:r>
            <a:endParaRPr lang="en-US" sz="2000" dirty="0"/>
          </a:p>
        </p:txBody>
      </p:sp>
      <p:sp>
        <p:nvSpPr>
          <p:cNvPr id="790556" name="Text Box 28"/>
          <p:cNvSpPr txBox="1">
            <a:spLocks noChangeArrowheads="1"/>
          </p:cNvSpPr>
          <p:nvPr/>
        </p:nvSpPr>
        <p:spPr bwMode="auto">
          <a:xfrm>
            <a:off x="2674793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2b</a:t>
            </a:r>
            <a:endParaRPr lang="en-US" sz="2000" dirty="0"/>
          </a:p>
        </p:txBody>
      </p:sp>
      <p:sp>
        <p:nvSpPr>
          <p:cNvPr id="790557" name="Text Box 29"/>
          <p:cNvSpPr txBox="1">
            <a:spLocks noChangeArrowheads="1"/>
          </p:cNvSpPr>
          <p:nvPr/>
        </p:nvSpPr>
        <p:spPr bwMode="auto">
          <a:xfrm>
            <a:off x="1941368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3b</a:t>
            </a:r>
            <a:endParaRPr lang="en-US" sz="2000" dirty="0"/>
          </a:p>
        </p:txBody>
      </p:sp>
      <p:sp>
        <p:nvSpPr>
          <p:cNvPr id="790558" name="Text Box 30"/>
          <p:cNvSpPr txBox="1">
            <a:spLocks noChangeArrowheads="1"/>
          </p:cNvSpPr>
          <p:nvPr/>
        </p:nvSpPr>
        <p:spPr bwMode="auto">
          <a:xfrm>
            <a:off x="1150794" y="4619625"/>
            <a:ext cx="48923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-4b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Example: Counting Queries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many people in the database satisfy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Sensitivity = 1</a:t>
                </a:r>
              </a:p>
              <a:p>
                <a:pPr lvl="1"/>
                <a:r>
                  <a:rPr lang="en-US" dirty="0" smtClean="0"/>
                  <a:t>Sufficient to add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Lap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What about multiple counting queries?</a:t>
                </a:r>
              </a:p>
              <a:p>
                <a:pPr lvl="1"/>
                <a:r>
                  <a:rPr lang="en-US" dirty="0" smtClean="0"/>
                  <a:t>It depends.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0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Vector-Valued Queries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790532" name="Text Box 4"/>
          <p:cNvSpPr txBox="1">
            <a:spLocks noChangeArrowheads="1"/>
          </p:cNvSpPr>
          <p:nvPr/>
        </p:nvSpPr>
        <p:spPr bwMode="auto">
          <a:xfrm>
            <a:off x="2624656" y="1295400"/>
            <a:ext cx="385644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dirty="0" smtClean="0">
                <a:solidFill>
                  <a:schemeClr val="folHlink"/>
                </a:solidFill>
              </a:rPr>
              <a:t>f = </a:t>
            </a:r>
            <a:r>
              <a:rPr lang="en-US" sz="2800" dirty="0" err="1" smtClean="0">
                <a:solidFill>
                  <a:schemeClr val="folHlink"/>
                </a:solidFill>
              </a:rPr>
              <a:t>max</a:t>
            </a:r>
            <a:r>
              <a:rPr lang="en-US" sz="2800" baseline="-25000" dirty="0" err="1" smtClean="0">
                <a:solidFill>
                  <a:schemeClr val="folHlink"/>
                </a:solidFill>
              </a:rPr>
              <a:t>adj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 x, x’</a:t>
            </a:r>
            <a:r>
              <a:rPr lang="en-US" sz="2800" dirty="0" smtClean="0">
                <a:solidFill>
                  <a:schemeClr val="folHlink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||</a:t>
            </a:r>
            <a:r>
              <a:rPr lang="en-US" sz="2800" dirty="0" smtClean="0">
                <a:solidFill>
                  <a:schemeClr val="folHlink"/>
                </a:solidFill>
              </a:rPr>
              <a:t>f(x) – f(x’)</a:t>
            </a:r>
            <a:r>
              <a:rPr lang="en-US" sz="2800" dirty="0" smtClean="0">
                <a:solidFill>
                  <a:srgbClr val="FF0000"/>
                </a:solidFill>
              </a:rPr>
              <a:t>||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1043532" y="2016125"/>
            <a:ext cx="773897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Theorem </a:t>
            </a:r>
            <a:r>
              <a:rPr lang="en-US" dirty="0" smtClean="0"/>
              <a:t>[DMNS06]</a:t>
            </a:r>
            <a:r>
              <a:rPr lang="en-US" sz="2400" dirty="0" smtClean="0"/>
              <a:t>: On query f, to </a:t>
            </a:r>
            <a:r>
              <a:rPr lang="en-US" sz="2400" dirty="0"/>
              <a:t>achieve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/>
              <a:t>-differential privacy, use </a:t>
            </a:r>
          </a:p>
          <a:p>
            <a:pPr algn="ctr"/>
            <a:r>
              <a:rPr lang="en-US" sz="2400" dirty="0"/>
              <a:t>scaled symmetric noise </a:t>
            </a:r>
            <a:r>
              <a:rPr lang="en-US" sz="2400" dirty="0" smtClean="0"/>
              <a:t>[Lap</a:t>
            </a:r>
            <a:r>
              <a:rPr lang="en-US" sz="2400" dirty="0" smtClean="0"/>
              <a:t>(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/>
              <a:t>f/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)]</a:t>
            </a:r>
            <a:r>
              <a:rPr lang="en-US" sz="2400" baseline="300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.</a:t>
            </a:r>
            <a:endParaRPr lang="en-US" sz="2400" dirty="0">
              <a:latin typeface="Symbol" pitchFamily="18" charset="2"/>
              <a:sym typeface="Symbol" pitchFamily="18" charset="2"/>
            </a:endParaRPr>
          </a:p>
        </p:txBody>
      </p:sp>
      <p:sp>
        <p:nvSpPr>
          <p:cNvPr id="790534" name="Freeform 6"/>
          <p:cNvSpPr>
            <a:spLocks/>
          </p:cNvSpPr>
          <p:nvPr/>
        </p:nvSpPr>
        <p:spPr bwMode="auto">
          <a:xfrm>
            <a:off x="12954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0535" name="Freeform 7"/>
          <p:cNvSpPr>
            <a:spLocks/>
          </p:cNvSpPr>
          <p:nvPr/>
        </p:nvSpPr>
        <p:spPr bwMode="auto">
          <a:xfrm flipH="1">
            <a:off x="44196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4495800"/>
            <a:ext cx="8382000" cy="0"/>
            <a:chOff x="288" y="2832"/>
            <a:chExt cx="5280" cy="0"/>
          </a:xfrm>
        </p:grpSpPr>
        <p:sp>
          <p:nvSpPr>
            <p:cNvPr id="790537" name="Line 9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38" name="Line 10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39" name="Line 11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0" name="Line 12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1" name="Line 13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2" name="Line 14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3" name="Line 15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4" name="Line 16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5" name="Line 17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6" name="Line 18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0547" name="Line 19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90548" name="Text Box 20"/>
          <p:cNvSpPr txBox="1">
            <a:spLocks noChangeArrowheads="1"/>
          </p:cNvSpPr>
          <p:nvPr/>
        </p:nvSpPr>
        <p:spPr bwMode="auto">
          <a:xfrm>
            <a:off x="1613539" y="5078413"/>
            <a:ext cx="5589992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Noise depends on f and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 ,</a:t>
            </a:r>
            <a:r>
              <a:rPr lang="en-US" sz="2400" dirty="0" smtClean="0"/>
              <a:t> not on the database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Smaller sensitivity (</a:t>
            </a:r>
            <a:r>
              <a:rPr lang="en-US" sz="2400" dirty="0" smtClean="0">
                <a:solidFill>
                  <a:srgbClr val="7030A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srgbClr val="7030A0"/>
                </a:solidFill>
              </a:rPr>
              <a:t>f) means less distortion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90549" name="Text Box 21"/>
          <p:cNvSpPr txBox="1">
            <a:spLocks noChangeArrowheads="1"/>
          </p:cNvSpPr>
          <p:nvPr/>
        </p:nvSpPr>
        <p:spPr bwMode="auto">
          <a:xfrm>
            <a:off x="4248150" y="45894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0</a:t>
            </a:r>
          </a:p>
        </p:txBody>
      </p:sp>
      <p:sp>
        <p:nvSpPr>
          <p:cNvPr id="790550" name="Text Box 22"/>
          <p:cNvSpPr txBox="1">
            <a:spLocks noChangeArrowheads="1"/>
          </p:cNvSpPr>
          <p:nvPr/>
        </p:nvSpPr>
        <p:spPr bwMode="auto">
          <a:xfrm>
            <a:off x="5044251" y="4619625"/>
            <a:ext cx="3016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790551" name="Text Box 23"/>
          <p:cNvSpPr txBox="1">
            <a:spLocks noChangeArrowheads="1"/>
          </p:cNvSpPr>
          <p:nvPr/>
        </p:nvSpPr>
        <p:spPr bwMode="auto">
          <a:xfrm>
            <a:off x="5698530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2b</a:t>
            </a:r>
            <a:endParaRPr lang="en-US" sz="2000" dirty="0"/>
          </a:p>
        </p:txBody>
      </p:sp>
      <p:sp>
        <p:nvSpPr>
          <p:cNvPr id="790552" name="Text Box 24"/>
          <p:cNvSpPr txBox="1">
            <a:spLocks noChangeArrowheads="1"/>
          </p:cNvSpPr>
          <p:nvPr/>
        </p:nvSpPr>
        <p:spPr bwMode="auto">
          <a:xfrm>
            <a:off x="6519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3b</a:t>
            </a:r>
            <a:endParaRPr lang="en-US" sz="2000" dirty="0"/>
          </a:p>
        </p:txBody>
      </p:sp>
      <p:sp>
        <p:nvSpPr>
          <p:cNvPr id="790553" name="Text Box 25"/>
          <p:cNvSpPr txBox="1">
            <a:spLocks noChangeArrowheads="1"/>
          </p:cNvSpPr>
          <p:nvPr/>
        </p:nvSpPr>
        <p:spPr bwMode="auto">
          <a:xfrm>
            <a:off x="7281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4b</a:t>
            </a:r>
            <a:endParaRPr lang="en-US" sz="2000" dirty="0"/>
          </a:p>
        </p:txBody>
      </p:sp>
      <p:sp>
        <p:nvSpPr>
          <p:cNvPr id="790554" name="Text Box 26"/>
          <p:cNvSpPr txBox="1">
            <a:spLocks noChangeArrowheads="1"/>
          </p:cNvSpPr>
          <p:nvPr/>
        </p:nvSpPr>
        <p:spPr bwMode="auto">
          <a:xfrm>
            <a:off x="8043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5b</a:t>
            </a:r>
            <a:endParaRPr lang="en-US" sz="2000" dirty="0"/>
          </a:p>
        </p:txBody>
      </p:sp>
      <p:sp>
        <p:nvSpPr>
          <p:cNvPr id="790555" name="Text Box 27"/>
          <p:cNvSpPr txBox="1">
            <a:spLocks noChangeArrowheads="1"/>
          </p:cNvSpPr>
          <p:nvPr/>
        </p:nvSpPr>
        <p:spPr bwMode="auto">
          <a:xfrm>
            <a:off x="3446091" y="4619625"/>
            <a:ext cx="37221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-b</a:t>
            </a:r>
            <a:endParaRPr lang="en-US" sz="2000" dirty="0"/>
          </a:p>
        </p:txBody>
      </p:sp>
      <p:sp>
        <p:nvSpPr>
          <p:cNvPr id="790556" name="Text Box 28"/>
          <p:cNvSpPr txBox="1">
            <a:spLocks noChangeArrowheads="1"/>
          </p:cNvSpPr>
          <p:nvPr/>
        </p:nvSpPr>
        <p:spPr bwMode="auto">
          <a:xfrm>
            <a:off x="2674793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2b</a:t>
            </a:r>
            <a:endParaRPr lang="en-US" sz="2000" dirty="0"/>
          </a:p>
        </p:txBody>
      </p:sp>
      <p:sp>
        <p:nvSpPr>
          <p:cNvPr id="790557" name="Text Box 29"/>
          <p:cNvSpPr txBox="1">
            <a:spLocks noChangeArrowheads="1"/>
          </p:cNvSpPr>
          <p:nvPr/>
        </p:nvSpPr>
        <p:spPr bwMode="auto">
          <a:xfrm>
            <a:off x="1941368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3b</a:t>
            </a:r>
            <a:endParaRPr lang="en-US" sz="2000" dirty="0"/>
          </a:p>
        </p:txBody>
      </p:sp>
      <p:sp>
        <p:nvSpPr>
          <p:cNvPr id="790558" name="Text Box 30"/>
          <p:cNvSpPr txBox="1">
            <a:spLocks noChangeArrowheads="1"/>
          </p:cNvSpPr>
          <p:nvPr/>
        </p:nvSpPr>
        <p:spPr bwMode="auto">
          <a:xfrm>
            <a:off x="1150794" y="4619625"/>
            <a:ext cx="48923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-4b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9067D-BA1C-4B26-83FB-A192B82F5D7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4800" dirty="0" smtClean="0">
                <a:solidFill>
                  <a:schemeClr val="accent1"/>
                </a:solidFill>
              </a:rPr>
              <a:t>Example: Histograms</a:t>
            </a:r>
            <a:endParaRPr lang="en-US" sz="4800" dirty="0">
              <a:solidFill>
                <a:schemeClr val="accent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43532" y="1295400"/>
            <a:ext cx="7282763" cy="1839218"/>
            <a:chOff x="1043532" y="1295400"/>
            <a:chExt cx="7282763" cy="1839218"/>
          </a:xfrm>
        </p:grpSpPr>
        <p:sp>
          <p:nvSpPr>
            <p:cNvPr id="790532" name="Text Box 4"/>
            <p:cNvSpPr txBox="1">
              <a:spLocks noChangeArrowheads="1"/>
            </p:cNvSpPr>
            <p:nvPr/>
          </p:nvSpPr>
          <p:spPr bwMode="auto">
            <a:xfrm>
              <a:off x="2624303" y="1295400"/>
              <a:ext cx="3856440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folHlink"/>
                  </a:solidFill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sz="2800" dirty="0" smtClean="0">
                  <a:solidFill>
                    <a:schemeClr val="folHlink"/>
                  </a:solidFill>
                </a:rPr>
                <a:t>f </a:t>
              </a:r>
              <a:r>
                <a:rPr lang="en-US" sz="2800" dirty="0" smtClean="0">
                  <a:solidFill>
                    <a:schemeClr val="folHlink"/>
                  </a:solidFill>
                  <a:latin typeface="Arial Narrow" pitchFamily="34" charset="0"/>
                </a:rPr>
                <a:t> = </a:t>
              </a:r>
              <a:r>
                <a:rPr lang="en-US" sz="2800" dirty="0" err="1" smtClean="0">
                  <a:solidFill>
                    <a:schemeClr val="folHlink"/>
                  </a:solidFill>
                  <a:latin typeface="Arial Narrow" pitchFamily="34" charset="0"/>
                </a:rPr>
                <a:t>max</a:t>
              </a:r>
              <a:r>
                <a:rPr lang="en-US" sz="2800" baseline="-25000" dirty="0" err="1" smtClean="0">
                  <a:solidFill>
                    <a:schemeClr val="folHlink"/>
                  </a:solidFill>
                  <a:latin typeface="Arial Narrow" pitchFamily="34" charset="0"/>
                </a:rPr>
                <a:t>adj</a:t>
              </a:r>
              <a:r>
                <a:rPr lang="en-US" sz="2800" baseline="-25000" dirty="0" smtClean="0">
                  <a:solidFill>
                    <a:schemeClr val="folHlink"/>
                  </a:solidFill>
                  <a:latin typeface="Arial Narrow" pitchFamily="34" charset="0"/>
                </a:rPr>
                <a:t> x, x’</a:t>
              </a:r>
              <a:r>
                <a:rPr lang="en-US" sz="2800" dirty="0" smtClean="0">
                  <a:solidFill>
                    <a:schemeClr val="folHlink"/>
                  </a:solidFill>
                  <a:latin typeface="Arial Narrow" pitchFamily="34" charset="0"/>
                </a:rPr>
                <a:t> ||f(x) – f(x’)||</a:t>
              </a:r>
              <a:r>
                <a:rPr lang="en-US" sz="2800" baseline="-25000" dirty="0" smtClean="0">
                  <a:solidFill>
                    <a:schemeClr val="folHlink"/>
                  </a:solidFill>
                  <a:latin typeface="Arial Narrow" pitchFamily="34" charset="0"/>
                </a:rPr>
                <a:t>1</a:t>
              </a:r>
              <a:endParaRPr lang="en-US" sz="2800" baseline="-25000" dirty="0">
                <a:solidFill>
                  <a:schemeClr val="folHlink"/>
                </a:solidFill>
                <a:latin typeface="Arial Narrow" pitchFamily="34" charset="0"/>
              </a:endParaRPr>
            </a:p>
          </p:txBody>
        </p:sp>
        <p:sp>
          <p:nvSpPr>
            <p:cNvPr id="790533" name="Text Box 5"/>
            <p:cNvSpPr txBox="1">
              <a:spLocks noChangeArrowheads="1"/>
            </p:cNvSpPr>
            <p:nvPr/>
          </p:nvSpPr>
          <p:spPr bwMode="auto">
            <a:xfrm>
              <a:off x="1043532" y="2057400"/>
              <a:ext cx="7282763" cy="10772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Arial Narrow" pitchFamily="34" charset="0"/>
                </a:rPr>
                <a:t>Theorem: To achieve </a:t>
              </a:r>
              <a:r>
                <a:rPr lang="en-US" sz="3200" dirty="0">
                  <a:latin typeface="Arial Narrow" pitchFamily="34" charset="0"/>
                  <a:sym typeface="Symbol" pitchFamily="18" charset="2"/>
                </a:rPr>
                <a:t></a:t>
              </a:r>
              <a:r>
                <a:rPr lang="en-US" sz="3200" dirty="0">
                  <a:latin typeface="Arial Narrow" pitchFamily="34" charset="0"/>
                </a:rPr>
                <a:t>-differential privacy, use </a:t>
              </a:r>
            </a:p>
            <a:p>
              <a:r>
                <a:rPr lang="en-US" sz="3200" dirty="0">
                  <a:latin typeface="Arial Narrow" pitchFamily="34" charset="0"/>
                </a:rPr>
                <a:t>scaled symmetric noise </a:t>
              </a:r>
              <a:r>
                <a:rPr lang="en-US" sz="3200" dirty="0" smtClean="0">
                  <a:latin typeface="Arial Narrow" pitchFamily="34" charset="0"/>
                </a:rPr>
                <a:t>[Lap</a:t>
              </a:r>
              <a:r>
                <a:rPr lang="en-US" sz="3200" dirty="0" smtClean="0">
                  <a:latin typeface="Arial Narrow" pitchFamily="34" charset="0"/>
                </a:rPr>
                <a:t>(</a:t>
              </a:r>
              <a:r>
                <a:rPr lang="en-US" sz="3200" dirty="0" smtClean="0">
                  <a:latin typeface="Arial Narrow" pitchFamily="34" charset="0"/>
                  <a:sym typeface="Symbol" pitchFamily="18" charset="2"/>
                </a:rPr>
                <a:t></a:t>
              </a:r>
              <a:r>
                <a:rPr lang="en-US" sz="3200" dirty="0" smtClean="0">
                  <a:latin typeface="Arial Narrow" pitchFamily="34" charset="0"/>
                </a:rPr>
                <a:t>f/</a:t>
              </a:r>
              <a:r>
                <a:rPr lang="en-US" sz="3200" dirty="0" smtClean="0">
                  <a:latin typeface="Arial Narrow" pitchFamily="34" charset="0"/>
                  <a:sym typeface="Symbol" pitchFamily="18" charset="2"/>
                </a:rPr>
                <a:t></a:t>
              </a:r>
              <a:r>
                <a:rPr lang="en-US" sz="3200" dirty="0" smtClean="0">
                  <a:latin typeface="Arial Narrow" pitchFamily="34" charset="0"/>
                </a:rPr>
                <a:t>)]</a:t>
              </a:r>
              <a:r>
                <a:rPr lang="en-US" sz="3200" baseline="30000" dirty="0" smtClean="0">
                  <a:latin typeface="Arial Narrow" pitchFamily="34" charset="0"/>
                </a:rPr>
                <a:t>d</a:t>
              </a:r>
              <a:r>
                <a:rPr lang="en-US" sz="3200" dirty="0" smtClean="0">
                  <a:latin typeface="Arial Narrow" pitchFamily="34" charset="0"/>
                </a:rPr>
                <a:t> </a:t>
              </a:r>
              <a:r>
                <a:rPr lang="en-US" sz="3200" dirty="0" smtClean="0">
                  <a:latin typeface="Arial Narrow" pitchFamily="34" charset="0"/>
                  <a:sym typeface="Symbol" pitchFamily="18" charset="2"/>
                </a:rPr>
                <a:t>.</a:t>
              </a:r>
              <a:endParaRPr lang="en-US" sz="3200" dirty="0">
                <a:latin typeface="Arial Narrow" pitchFamily="34" charset="0"/>
                <a:sym typeface="Symbol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0" y="3257550"/>
            <a:ext cx="3243262" cy="2990850"/>
            <a:chOff x="3309938" y="1216025"/>
            <a:chExt cx="3243262" cy="2990850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316288" y="1216025"/>
              <a:ext cx="3236912" cy="299085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309938" y="1611313"/>
              <a:ext cx="885825" cy="2116137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412" y="64"/>
                </a:cxn>
                <a:cxn ang="0">
                  <a:pos x="448" y="110"/>
                </a:cxn>
                <a:cxn ang="0">
                  <a:pos x="485" y="155"/>
                </a:cxn>
                <a:cxn ang="0">
                  <a:pos x="512" y="320"/>
                </a:cxn>
                <a:cxn ang="0">
                  <a:pos x="503" y="484"/>
                </a:cxn>
                <a:cxn ang="0">
                  <a:pos x="229" y="494"/>
                </a:cxn>
                <a:cxn ang="0">
                  <a:pos x="101" y="521"/>
                </a:cxn>
                <a:cxn ang="0">
                  <a:pos x="83" y="594"/>
                </a:cxn>
                <a:cxn ang="0">
                  <a:pos x="0" y="612"/>
                </a:cxn>
                <a:cxn ang="0">
                  <a:pos x="412" y="777"/>
                </a:cxn>
                <a:cxn ang="0">
                  <a:pos x="458" y="905"/>
                </a:cxn>
                <a:cxn ang="0">
                  <a:pos x="494" y="1060"/>
                </a:cxn>
                <a:cxn ang="0">
                  <a:pos x="512" y="1188"/>
                </a:cxn>
                <a:cxn ang="0">
                  <a:pos x="558" y="1234"/>
                </a:cxn>
                <a:cxn ang="0">
                  <a:pos x="375" y="1289"/>
                </a:cxn>
                <a:cxn ang="0">
                  <a:pos x="266" y="1326"/>
                </a:cxn>
              </a:cxnLst>
              <a:rect l="0" t="0" r="r" b="b"/>
              <a:pathLst>
                <a:path w="558" h="1333">
                  <a:moveTo>
                    <a:pt x="320" y="0"/>
                  </a:moveTo>
                  <a:cubicBezTo>
                    <a:pt x="359" y="13"/>
                    <a:pt x="383" y="35"/>
                    <a:pt x="412" y="64"/>
                  </a:cubicBezTo>
                  <a:cubicBezTo>
                    <a:pt x="434" y="129"/>
                    <a:pt x="403" y="54"/>
                    <a:pt x="448" y="110"/>
                  </a:cubicBezTo>
                  <a:cubicBezTo>
                    <a:pt x="497" y="170"/>
                    <a:pt x="411" y="106"/>
                    <a:pt x="485" y="155"/>
                  </a:cubicBezTo>
                  <a:cubicBezTo>
                    <a:pt x="491" y="213"/>
                    <a:pt x="498" y="264"/>
                    <a:pt x="512" y="320"/>
                  </a:cubicBezTo>
                  <a:cubicBezTo>
                    <a:pt x="509" y="375"/>
                    <a:pt x="550" y="455"/>
                    <a:pt x="503" y="484"/>
                  </a:cubicBezTo>
                  <a:cubicBezTo>
                    <a:pt x="425" y="532"/>
                    <a:pt x="320" y="488"/>
                    <a:pt x="229" y="494"/>
                  </a:cubicBezTo>
                  <a:cubicBezTo>
                    <a:pt x="189" y="497"/>
                    <a:pt x="141" y="513"/>
                    <a:pt x="101" y="521"/>
                  </a:cubicBezTo>
                  <a:cubicBezTo>
                    <a:pt x="93" y="545"/>
                    <a:pt x="101" y="576"/>
                    <a:pt x="83" y="594"/>
                  </a:cubicBezTo>
                  <a:cubicBezTo>
                    <a:pt x="81" y="596"/>
                    <a:pt x="12" y="612"/>
                    <a:pt x="0" y="612"/>
                  </a:cubicBezTo>
                  <a:cubicBezTo>
                    <a:pt x="365" y="827"/>
                    <a:pt x="195" y="804"/>
                    <a:pt x="412" y="777"/>
                  </a:cubicBezTo>
                  <a:cubicBezTo>
                    <a:pt x="441" y="820"/>
                    <a:pt x="420" y="869"/>
                    <a:pt x="458" y="905"/>
                  </a:cubicBezTo>
                  <a:cubicBezTo>
                    <a:pt x="476" y="958"/>
                    <a:pt x="469" y="1009"/>
                    <a:pt x="494" y="1060"/>
                  </a:cubicBezTo>
                  <a:cubicBezTo>
                    <a:pt x="500" y="1103"/>
                    <a:pt x="497" y="1148"/>
                    <a:pt x="512" y="1188"/>
                  </a:cubicBezTo>
                  <a:cubicBezTo>
                    <a:pt x="519" y="1208"/>
                    <a:pt x="558" y="1234"/>
                    <a:pt x="558" y="1234"/>
                  </a:cubicBezTo>
                  <a:cubicBezTo>
                    <a:pt x="494" y="1255"/>
                    <a:pt x="433" y="1252"/>
                    <a:pt x="375" y="1289"/>
                  </a:cubicBezTo>
                  <a:cubicBezTo>
                    <a:pt x="346" y="1333"/>
                    <a:pt x="318" y="1326"/>
                    <a:pt x="266" y="1326"/>
                  </a:cubicBezTo>
                </a:path>
              </a:pathLst>
            </a:cu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079875" y="2046288"/>
              <a:ext cx="2409825" cy="2105025"/>
            </a:xfrm>
            <a:custGeom>
              <a:avLst/>
              <a:gdLst/>
              <a:ahLst/>
              <a:cxnLst>
                <a:cxn ang="0">
                  <a:pos x="283" y="1326"/>
                </a:cxn>
                <a:cxn ang="0">
                  <a:pos x="338" y="1189"/>
                </a:cxn>
                <a:cxn ang="0">
                  <a:pos x="366" y="1079"/>
                </a:cxn>
                <a:cxn ang="0">
                  <a:pos x="311" y="905"/>
                </a:cxn>
                <a:cxn ang="0">
                  <a:pos x="210" y="823"/>
                </a:cxn>
                <a:cxn ang="0">
                  <a:pos x="155" y="768"/>
                </a:cxn>
                <a:cxn ang="0">
                  <a:pos x="146" y="741"/>
                </a:cxn>
                <a:cxn ang="0">
                  <a:pos x="91" y="722"/>
                </a:cxn>
                <a:cxn ang="0">
                  <a:pos x="64" y="713"/>
                </a:cxn>
                <a:cxn ang="0">
                  <a:pos x="0" y="722"/>
                </a:cxn>
                <a:cxn ang="0">
                  <a:pos x="503" y="393"/>
                </a:cxn>
                <a:cxn ang="0">
                  <a:pos x="9" y="0"/>
                </a:cxn>
                <a:cxn ang="0">
                  <a:pos x="1518" y="137"/>
                </a:cxn>
                <a:cxn ang="0">
                  <a:pos x="1088" y="357"/>
                </a:cxn>
                <a:cxn ang="0">
                  <a:pos x="1079" y="384"/>
                </a:cxn>
                <a:cxn ang="0">
                  <a:pos x="1134" y="686"/>
                </a:cxn>
                <a:cxn ang="0">
                  <a:pos x="1225" y="750"/>
                </a:cxn>
                <a:cxn ang="0">
                  <a:pos x="1307" y="841"/>
                </a:cxn>
                <a:cxn ang="0">
                  <a:pos x="1344" y="924"/>
                </a:cxn>
                <a:cxn ang="0">
                  <a:pos x="1353" y="960"/>
                </a:cxn>
                <a:cxn ang="0">
                  <a:pos x="1198" y="951"/>
                </a:cxn>
                <a:cxn ang="0">
                  <a:pos x="978" y="905"/>
                </a:cxn>
                <a:cxn ang="0">
                  <a:pos x="823" y="924"/>
                </a:cxn>
                <a:cxn ang="0">
                  <a:pos x="722" y="1006"/>
                </a:cxn>
                <a:cxn ang="0">
                  <a:pos x="695" y="1106"/>
                </a:cxn>
                <a:cxn ang="0">
                  <a:pos x="704" y="1308"/>
                </a:cxn>
                <a:cxn ang="0">
                  <a:pos x="667" y="1298"/>
                </a:cxn>
                <a:cxn ang="0">
                  <a:pos x="622" y="1225"/>
                </a:cxn>
                <a:cxn ang="0">
                  <a:pos x="549" y="978"/>
                </a:cxn>
                <a:cxn ang="0">
                  <a:pos x="485" y="905"/>
                </a:cxn>
                <a:cxn ang="0">
                  <a:pos x="384" y="777"/>
                </a:cxn>
                <a:cxn ang="0">
                  <a:pos x="302" y="549"/>
                </a:cxn>
                <a:cxn ang="0">
                  <a:pos x="585" y="850"/>
                </a:cxn>
                <a:cxn ang="0">
                  <a:pos x="777" y="796"/>
                </a:cxn>
                <a:cxn ang="0">
                  <a:pos x="832" y="759"/>
                </a:cxn>
                <a:cxn ang="0">
                  <a:pos x="823" y="622"/>
                </a:cxn>
                <a:cxn ang="0">
                  <a:pos x="795" y="567"/>
                </a:cxn>
                <a:cxn ang="0">
                  <a:pos x="768" y="466"/>
                </a:cxn>
                <a:cxn ang="0">
                  <a:pos x="731" y="412"/>
                </a:cxn>
                <a:cxn ang="0">
                  <a:pos x="695" y="357"/>
                </a:cxn>
                <a:cxn ang="0">
                  <a:pos x="677" y="256"/>
                </a:cxn>
                <a:cxn ang="0">
                  <a:pos x="658" y="192"/>
                </a:cxn>
                <a:cxn ang="0">
                  <a:pos x="640" y="165"/>
                </a:cxn>
                <a:cxn ang="0">
                  <a:pos x="640" y="92"/>
                </a:cxn>
              </a:cxnLst>
              <a:rect l="0" t="0" r="r" b="b"/>
              <a:pathLst>
                <a:path w="1518" h="1326">
                  <a:moveTo>
                    <a:pt x="283" y="1326"/>
                  </a:moveTo>
                  <a:cubicBezTo>
                    <a:pt x="297" y="1270"/>
                    <a:pt x="307" y="1235"/>
                    <a:pt x="338" y="1189"/>
                  </a:cubicBezTo>
                  <a:cubicBezTo>
                    <a:pt x="350" y="1153"/>
                    <a:pt x="366" y="1079"/>
                    <a:pt x="366" y="1079"/>
                  </a:cubicBezTo>
                  <a:cubicBezTo>
                    <a:pt x="357" y="982"/>
                    <a:pt x="360" y="972"/>
                    <a:pt x="311" y="905"/>
                  </a:cubicBezTo>
                  <a:cubicBezTo>
                    <a:pt x="270" y="850"/>
                    <a:pt x="274" y="844"/>
                    <a:pt x="210" y="823"/>
                  </a:cubicBezTo>
                  <a:cubicBezTo>
                    <a:pt x="180" y="800"/>
                    <a:pt x="171" y="800"/>
                    <a:pt x="155" y="768"/>
                  </a:cubicBezTo>
                  <a:cubicBezTo>
                    <a:pt x="151" y="760"/>
                    <a:pt x="154" y="747"/>
                    <a:pt x="146" y="741"/>
                  </a:cubicBezTo>
                  <a:cubicBezTo>
                    <a:pt x="130" y="730"/>
                    <a:pt x="109" y="728"/>
                    <a:pt x="91" y="722"/>
                  </a:cubicBezTo>
                  <a:cubicBezTo>
                    <a:pt x="82" y="719"/>
                    <a:pt x="64" y="713"/>
                    <a:pt x="64" y="713"/>
                  </a:cubicBezTo>
                  <a:cubicBezTo>
                    <a:pt x="12" y="723"/>
                    <a:pt x="34" y="722"/>
                    <a:pt x="0" y="722"/>
                  </a:cubicBezTo>
                  <a:lnTo>
                    <a:pt x="503" y="393"/>
                  </a:lnTo>
                  <a:lnTo>
                    <a:pt x="9" y="0"/>
                  </a:lnTo>
                  <a:lnTo>
                    <a:pt x="1518" y="137"/>
                  </a:lnTo>
                  <a:cubicBezTo>
                    <a:pt x="1375" y="210"/>
                    <a:pt x="1228" y="278"/>
                    <a:pt x="1088" y="357"/>
                  </a:cubicBezTo>
                  <a:cubicBezTo>
                    <a:pt x="1080" y="362"/>
                    <a:pt x="1078" y="375"/>
                    <a:pt x="1079" y="384"/>
                  </a:cubicBezTo>
                  <a:cubicBezTo>
                    <a:pt x="1081" y="404"/>
                    <a:pt x="1131" y="672"/>
                    <a:pt x="1134" y="686"/>
                  </a:cubicBezTo>
                  <a:cubicBezTo>
                    <a:pt x="1142" y="722"/>
                    <a:pt x="1225" y="750"/>
                    <a:pt x="1225" y="750"/>
                  </a:cubicBezTo>
                  <a:cubicBezTo>
                    <a:pt x="1248" y="784"/>
                    <a:pt x="1273" y="818"/>
                    <a:pt x="1307" y="841"/>
                  </a:cubicBezTo>
                  <a:cubicBezTo>
                    <a:pt x="1332" y="878"/>
                    <a:pt x="1331" y="870"/>
                    <a:pt x="1344" y="924"/>
                  </a:cubicBezTo>
                  <a:cubicBezTo>
                    <a:pt x="1347" y="936"/>
                    <a:pt x="1365" y="958"/>
                    <a:pt x="1353" y="960"/>
                  </a:cubicBezTo>
                  <a:cubicBezTo>
                    <a:pt x="1302" y="969"/>
                    <a:pt x="1250" y="954"/>
                    <a:pt x="1198" y="951"/>
                  </a:cubicBezTo>
                  <a:cubicBezTo>
                    <a:pt x="1125" y="927"/>
                    <a:pt x="1053" y="920"/>
                    <a:pt x="978" y="905"/>
                  </a:cubicBezTo>
                  <a:cubicBezTo>
                    <a:pt x="957" y="907"/>
                    <a:pt x="860" y="910"/>
                    <a:pt x="823" y="924"/>
                  </a:cubicBezTo>
                  <a:cubicBezTo>
                    <a:pt x="783" y="939"/>
                    <a:pt x="752" y="977"/>
                    <a:pt x="722" y="1006"/>
                  </a:cubicBezTo>
                  <a:cubicBezTo>
                    <a:pt x="711" y="1039"/>
                    <a:pt x="695" y="1106"/>
                    <a:pt x="695" y="1106"/>
                  </a:cubicBezTo>
                  <a:cubicBezTo>
                    <a:pt x="700" y="1162"/>
                    <a:pt x="722" y="1251"/>
                    <a:pt x="704" y="1308"/>
                  </a:cubicBezTo>
                  <a:cubicBezTo>
                    <a:pt x="692" y="1305"/>
                    <a:pt x="676" y="1307"/>
                    <a:pt x="667" y="1298"/>
                  </a:cubicBezTo>
                  <a:cubicBezTo>
                    <a:pt x="647" y="1278"/>
                    <a:pt x="622" y="1225"/>
                    <a:pt x="622" y="1225"/>
                  </a:cubicBezTo>
                  <a:cubicBezTo>
                    <a:pt x="613" y="1147"/>
                    <a:pt x="603" y="1041"/>
                    <a:pt x="549" y="978"/>
                  </a:cubicBezTo>
                  <a:cubicBezTo>
                    <a:pt x="511" y="934"/>
                    <a:pt x="513" y="953"/>
                    <a:pt x="485" y="905"/>
                  </a:cubicBezTo>
                  <a:cubicBezTo>
                    <a:pt x="458" y="858"/>
                    <a:pt x="439" y="795"/>
                    <a:pt x="384" y="777"/>
                  </a:cubicBezTo>
                  <a:cubicBezTo>
                    <a:pt x="375" y="687"/>
                    <a:pt x="368" y="615"/>
                    <a:pt x="302" y="549"/>
                  </a:cubicBezTo>
                  <a:cubicBezTo>
                    <a:pt x="396" y="649"/>
                    <a:pt x="477" y="764"/>
                    <a:pt x="585" y="850"/>
                  </a:cubicBezTo>
                  <a:cubicBezTo>
                    <a:pt x="620" y="878"/>
                    <a:pt x="741" y="808"/>
                    <a:pt x="777" y="796"/>
                  </a:cubicBezTo>
                  <a:cubicBezTo>
                    <a:pt x="795" y="784"/>
                    <a:pt x="814" y="771"/>
                    <a:pt x="832" y="759"/>
                  </a:cubicBezTo>
                  <a:cubicBezTo>
                    <a:pt x="870" y="733"/>
                    <a:pt x="830" y="667"/>
                    <a:pt x="823" y="622"/>
                  </a:cubicBezTo>
                  <a:cubicBezTo>
                    <a:pt x="820" y="602"/>
                    <a:pt x="802" y="586"/>
                    <a:pt x="795" y="567"/>
                  </a:cubicBezTo>
                  <a:cubicBezTo>
                    <a:pt x="760" y="465"/>
                    <a:pt x="791" y="557"/>
                    <a:pt x="768" y="466"/>
                  </a:cubicBezTo>
                  <a:cubicBezTo>
                    <a:pt x="757" y="421"/>
                    <a:pt x="763" y="453"/>
                    <a:pt x="731" y="412"/>
                  </a:cubicBezTo>
                  <a:cubicBezTo>
                    <a:pt x="718" y="395"/>
                    <a:pt x="695" y="357"/>
                    <a:pt x="695" y="357"/>
                  </a:cubicBezTo>
                  <a:cubicBezTo>
                    <a:pt x="675" y="294"/>
                    <a:pt x="696" y="367"/>
                    <a:pt x="677" y="256"/>
                  </a:cubicBezTo>
                  <a:cubicBezTo>
                    <a:pt x="676" y="253"/>
                    <a:pt x="661" y="199"/>
                    <a:pt x="658" y="192"/>
                  </a:cubicBezTo>
                  <a:cubicBezTo>
                    <a:pt x="653" y="182"/>
                    <a:pt x="642" y="176"/>
                    <a:pt x="640" y="165"/>
                  </a:cubicBezTo>
                  <a:cubicBezTo>
                    <a:pt x="636" y="141"/>
                    <a:pt x="640" y="116"/>
                    <a:pt x="640" y="92"/>
                  </a:cubicBezTo>
                </a:path>
              </a:pathLst>
            </a:custGeom>
            <a:noFill/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15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60B4C1-36C3-4EE9-8E2F-79D6F9A5136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Why Does it Work ?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2182516" y="1295400"/>
            <a:ext cx="470032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dirty="0" smtClean="0">
                <a:solidFill>
                  <a:schemeClr val="folHlink"/>
                </a:solidFill>
              </a:rPr>
              <a:t>f </a:t>
            </a:r>
            <a:r>
              <a:rPr lang="en-US" sz="2800" dirty="0">
                <a:solidFill>
                  <a:schemeClr val="folHlink"/>
                </a:solidFill>
              </a:rPr>
              <a:t>= </a:t>
            </a:r>
            <a:r>
              <a:rPr lang="en-US" sz="2800" dirty="0" err="1" smtClean="0">
                <a:solidFill>
                  <a:schemeClr val="folHlink"/>
                </a:solidFill>
              </a:rPr>
              <a:t>max</a:t>
            </a:r>
            <a:r>
              <a:rPr lang="en-US" sz="2800" baseline="-25000" dirty="0" err="1" smtClean="0">
                <a:solidFill>
                  <a:schemeClr val="folHlink"/>
                </a:solidFill>
              </a:rPr>
              <a:t>x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, </a:t>
            </a:r>
            <a:r>
              <a:rPr lang="en-US" sz="2800" baseline="-25000" dirty="0">
                <a:solidFill>
                  <a:schemeClr val="folHlink"/>
                </a:solidFill>
              </a:rPr>
              <a:t>Me</a:t>
            </a:r>
            <a:r>
              <a:rPr lang="en-US" sz="2800" dirty="0">
                <a:solidFill>
                  <a:schemeClr val="folHlink"/>
                </a:solidFill>
              </a:rPr>
              <a:t>  </a:t>
            </a:r>
            <a:r>
              <a:rPr lang="en-US" sz="2800" dirty="0" smtClean="0">
                <a:solidFill>
                  <a:schemeClr val="folHlink"/>
                </a:solidFill>
              </a:rPr>
              <a:t>||f(</a:t>
            </a:r>
            <a:r>
              <a:rPr lang="en-US" sz="2800" dirty="0" err="1" smtClean="0">
                <a:solidFill>
                  <a:schemeClr val="folHlink"/>
                </a:solidFill>
              </a:rPr>
              <a:t>x+Me</a:t>
            </a:r>
            <a:r>
              <a:rPr lang="en-US" sz="2800" dirty="0">
                <a:solidFill>
                  <a:schemeClr val="folHlink"/>
                </a:solidFill>
              </a:rPr>
              <a:t>) – </a:t>
            </a:r>
            <a:r>
              <a:rPr lang="en-US" sz="2800" dirty="0" smtClean="0">
                <a:solidFill>
                  <a:schemeClr val="folHlink"/>
                </a:solidFill>
              </a:rPr>
              <a:t>f(x-Me)||</a:t>
            </a:r>
            <a:r>
              <a:rPr lang="en-US" sz="2800" baseline="-25000" dirty="0" smtClean="0">
                <a:solidFill>
                  <a:schemeClr val="folHlink"/>
                </a:solidFill>
              </a:rPr>
              <a:t>1</a:t>
            </a:r>
            <a:endParaRPr lang="en-US" sz="2800" baseline="-25000" dirty="0">
              <a:solidFill>
                <a:schemeClr val="folHlink"/>
              </a:solidFill>
              <a:latin typeface="Georgia"/>
            </a:endParaRPr>
          </a:p>
        </p:txBody>
      </p:sp>
      <p:sp>
        <p:nvSpPr>
          <p:cNvPr id="793605" name="Freeform 5"/>
          <p:cNvSpPr>
            <a:spLocks/>
          </p:cNvSpPr>
          <p:nvPr/>
        </p:nvSpPr>
        <p:spPr bwMode="auto">
          <a:xfrm>
            <a:off x="12954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3606" name="Freeform 6"/>
          <p:cNvSpPr>
            <a:spLocks/>
          </p:cNvSpPr>
          <p:nvPr/>
        </p:nvSpPr>
        <p:spPr bwMode="auto">
          <a:xfrm flipH="1">
            <a:off x="44196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3607" name="Freeform 7"/>
          <p:cNvSpPr>
            <a:spLocks/>
          </p:cNvSpPr>
          <p:nvPr/>
        </p:nvSpPr>
        <p:spPr bwMode="auto">
          <a:xfrm>
            <a:off x="16383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3608" name="Freeform 8"/>
          <p:cNvSpPr>
            <a:spLocks/>
          </p:cNvSpPr>
          <p:nvPr/>
        </p:nvSpPr>
        <p:spPr bwMode="auto">
          <a:xfrm flipH="1">
            <a:off x="4762500" y="32004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4495800"/>
            <a:ext cx="8382000" cy="0"/>
            <a:chOff x="288" y="2832"/>
            <a:chExt cx="5280" cy="0"/>
          </a:xfrm>
        </p:grpSpPr>
        <p:sp>
          <p:nvSpPr>
            <p:cNvPr id="793610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1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2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3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4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5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6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7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8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19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20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4248150" y="45894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0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5042663" y="4619625"/>
            <a:ext cx="3016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5698530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2b</a:t>
            </a:r>
            <a:endParaRPr lang="en-US" sz="2000" dirty="0"/>
          </a:p>
        </p:txBody>
      </p:sp>
      <p:sp>
        <p:nvSpPr>
          <p:cNvPr id="793624" name="Text Box 24"/>
          <p:cNvSpPr txBox="1">
            <a:spLocks noChangeArrowheads="1"/>
          </p:cNvSpPr>
          <p:nvPr/>
        </p:nvSpPr>
        <p:spPr bwMode="auto">
          <a:xfrm>
            <a:off x="6519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3b</a:t>
            </a:r>
            <a:endParaRPr lang="en-US" sz="2000" dirty="0"/>
          </a:p>
        </p:txBody>
      </p:sp>
      <p:sp>
        <p:nvSpPr>
          <p:cNvPr id="793625" name="Text Box 25"/>
          <p:cNvSpPr txBox="1">
            <a:spLocks noChangeArrowheads="1"/>
          </p:cNvSpPr>
          <p:nvPr/>
        </p:nvSpPr>
        <p:spPr bwMode="auto">
          <a:xfrm>
            <a:off x="7281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4b</a:t>
            </a:r>
            <a:endParaRPr lang="en-US" sz="2000" dirty="0"/>
          </a:p>
        </p:txBody>
      </p:sp>
      <p:sp>
        <p:nvSpPr>
          <p:cNvPr id="793626" name="Text Box 26"/>
          <p:cNvSpPr txBox="1">
            <a:spLocks noChangeArrowheads="1"/>
          </p:cNvSpPr>
          <p:nvPr/>
        </p:nvSpPr>
        <p:spPr bwMode="auto">
          <a:xfrm>
            <a:off x="8043267" y="4619625"/>
            <a:ext cx="418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5b</a:t>
            </a:r>
            <a:endParaRPr lang="en-US" sz="2000" dirty="0"/>
          </a:p>
        </p:txBody>
      </p:sp>
      <p:sp>
        <p:nvSpPr>
          <p:cNvPr id="793627" name="Text Box 27"/>
          <p:cNvSpPr txBox="1">
            <a:spLocks noChangeArrowheads="1"/>
          </p:cNvSpPr>
          <p:nvPr/>
        </p:nvSpPr>
        <p:spPr bwMode="auto">
          <a:xfrm>
            <a:off x="3446091" y="4619625"/>
            <a:ext cx="37221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-b</a:t>
            </a:r>
            <a:endParaRPr lang="en-US" sz="2000" dirty="0"/>
          </a:p>
        </p:txBody>
      </p:sp>
      <p:sp>
        <p:nvSpPr>
          <p:cNvPr id="793628" name="Text Box 28"/>
          <p:cNvSpPr txBox="1">
            <a:spLocks noChangeArrowheads="1"/>
          </p:cNvSpPr>
          <p:nvPr/>
        </p:nvSpPr>
        <p:spPr bwMode="auto">
          <a:xfrm>
            <a:off x="2674793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2b</a:t>
            </a:r>
            <a:endParaRPr lang="en-US" sz="2000" dirty="0"/>
          </a:p>
        </p:txBody>
      </p:sp>
      <p:sp>
        <p:nvSpPr>
          <p:cNvPr id="793629" name="Text Box 29"/>
          <p:cNvSpPr txBox="1">
            <a:spLocks noChangeArrowheads="1"/>
          </p:cNvSpPr>
          <p:nvPr/>
        </p:nvSpPr>
        <p:spPr bwMode="auto">
          <a:xfrm>
            <a:off x="1941368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3b</a:t>
            </a:r>
            <a:endParaRPr lang="en-US" sz="2000" dirty="0"/>
          </a:p>
        </p:txBody>
      </p:sp>
      <p:sp>
        <p:nvSpPr>
          <p:cNvPr id="793630" name="Text Box 30"/>
          <p:cNvSpPr txBox="1">
            <a:spLocks noChangeArrowheads="1"/>
          </p:cNvSpPr>
          <p:nvPr/>
        </p:nvSpPr>
        <p:spPr bwMode="auto">
          <a:xfrm>
            <a:off x="1150793" y="4619625"/>
            <a:ext cx="48923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-</a:t>
            </a:r>
            <a:r>
              <a:rPr lang="en-US" sz="2000" dirty="0" smtClean="0"/>
              <a:t>4b</a:t>
            </a:r>
            <a:endParaRPr lang="en-US" sz="2000" dirty="0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339092" y="5229228"/>
            <a:ext cx="6535738" cy="942976"/>
            <a:chOff x="894" y="3294"/>
            <a:chExt cx="4117" cy="594"/>
          </a:xfrm>
        </p:grpSpPr>
        <p:sp>
          <p:nvSpPr>
            <p:cNvPr id="793632" name="Text Box 32"/>
            <p:cNvSpPr txBox="1">
              <a:spLocks noChangeArrowheads="1"/>
            </p:cNvSpPr>
            <p:nvPr/>
          </p:nvSpPr>
          <p:spPr bwMode="auto">
            <a:xfrm>
              <a:off x="1043" y="3294"/>
              <a:ext cx="133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</a:rPr>
                <a:t>Pr[ </a:t>
              </a:r>
              <a:r>
                <a:rPr lang="en-US" sz="2400" dirty="0" smtClean="0">
                  <a:solidFill>
                    <a:schemeClr val="tx2"/>
                  </a:solidFill>
                  <a:latin typeface="Monotype Corsiva" pitchFamily="66" charset="0"/>
                </a:rPr>
                <a:t>M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</a:rPr>
                <a:t>(f, x</a:t>
              </a:r>
              <a:r>
                <a:rPr lang="en-US" sz="2000" dirty="0" smtClean="0">
                  <a:solidFill>
                    <a:schemeClr val="tx2"/>
                  </a:solidFill>
                </a:rPr>
                <a:t> – Me) = t]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793633" name="Text Box 33"/>
            <p:cNvSpPr txBox="1">
              <a:spLocks noChangeArrowheads="1"/>
            </p:cNvSpPr>
            <p:nvPr/>
          </p:nvSpPr>
          <p:spPr bwMode="auto">
            <a:xfrm>
              <a:off x="1045" y="3597"/>
              <a:ext cx="134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3300"/>
                  </a:solidFill>
                </a:rPr>
                <a:t>Pr[ </a:t>
              </a:r>
              <a:r>
                <a:rPr lang="en-US" sz="2400" dirty="0" smtClean="0">
                  <a:solidFill>
                    <a:srgbClr val="FF3300"/>
                  </a:solidFill>
                  <a:latin typeface="Monotype Corsiva" pitchFamily="66" charset="0"/>
                </a:rPr>
                <a:t>M</a:t>
              </a:r>
              <a:r>
                <a:rPr lang="en-US" sz="2000" dirty="0" smtClean="0">
                  <a:solidFill>
                    <a:srgbClr val="FF3300"/>
                  </a:solidFill>
                </a:rPr>
                <a:t> (f</a:t>
              </a:r>
              <a:r>
                <a:rPr lang="en-US" sz="2000" dirty="0">
                  <a:solidFill>
                    <a:srgbClr val="FF3300"/>
                  </a:solidFill>
                </a:rPr>
                <a:t>, x</a:t>
              </a:r>
              <a:r>
                <a:rPr lang="en-US" sz="2000" dirty="0" smtClean="0">
                  <a:solidFill>
                    <a:srgbClr val="FF3300"/>
                  </a:solidFill>
                </a:rPr>
                <a:t> </a:t>
              </a:r>
              <a:r>
                <a:rPr lang="en-US" sz="2000" dirty="0">
                  <a:solidFill>
                    <a:srgbClr val="FF3300"/>
                  </a:solidFill>
                </a:rPr>
                <a:t>+ </a:t>
              </a:r>
              <a:r>
                <a:rPr lang="en-US" sz="2000" dirty="0" smtClean="0">
                  <a:solidFill>
                    <a:srgbClr val="FF3300"/>
                  </a:solidFill>
                </a:rPr>
                <a:t>Me) = t</a:t>
              </a:r>
              <a:r>
                <a:rPr lang="en-US" sz="2000" dirty="0" smtClean="0">
                  <a:solidFill>
                    <a:srgbClr val="FF0000"/>
                  </a:solidFill>
                </a:rPr>
                <a:t>]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3634" name="Text Box 34"/>
            <p:cNvSpPr txBox="1">
              <a:spLocks noChangeArrowheads="1"/>
            </p:cNvSpPr>
            <p:nvPr/>
          </p:nvSpPr>
          <p:spPr bwMode="auto">
            <a:xfrm>
              <a:off x="2700" y="3438"/>
              <a:ext cx="2311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=</a:t>
              </a:r>
              <a:r>
                <a:rPr lang="en-US" sz="2000" dirty="0">
                  <a:latin typeface="cmsy10" pitchFamily="34" charset="0"/>
                </a:rPr>
                <a:t> </a:t>
              </a:r>
              <a:r>
                <a:rPr lang="en-US" sz="2000" dirty="0" err="1"/>
                <a:t>exp</a:t>
              </a:r>
              <a:r>
                <a:rPr lang="en-US" sz="2000" dirty="0" smtClean="0"/>
                <a:t>(-(||t- </a:t>
              </a:r>
              <a:r>
                <a:rPr lang="en-US" sz="2000" dirty="0">
                  <a:solidFill>
                    <a:schemeClr val="tx2"/>
                  </a:solidFill>
                </a:rPr>
                <a:t>f</a:t>
              </a:r>
              <a:r>
                <a:rPr lang="en-US" sz="2000" baseline="30000" dirty="0">
                  <a:solidFill>
                    <a:schemeClr val="tx2"/>
                  </a:solidFill>
                </a:rPr>
                <a:t>-</a:t>
              </a:r>
              <a:r>
                <a:rPr lang="en-US" sz="2000" dirty="0" smtClean="0"/>
                <a:t>||-||t- </a:t>
              </a:r>
              <a:r>
                <a:rPr lang="en-US" sz="2000" dirty="0">
                  <a:solidFill>
                    <a:srgbClr val="FF0000"/>
                  </a:solidFill>
                </a:rPr>
                <a:t>f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2000" dirty="0" smtClean="0"/>
                <a:t>||)/</a:t>
              </a:r>
              <a:r>
                <a:rPr lang="en-US" sz="2000" dirty="0"/>
                <a:t>R)</a:t>
              </a:r>
              <a:r>
                <a:rPr lang="en-US" sz="1400" dirty="0"/>
                <a:t>  </a:t>
              </a:r>
              <a:r>
                <a:rPr lang="en-US" sz="2000" dirty="0"/>
                <a:t>≤ exp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sz="2000" dirty="0"/>
                <a:t>f/R) </a:t>
              </a:r>
            </a:p>
          </p:txBody>
        </p:sp>
        <p:sp>
          <p:nvSpPr>
            <p:cNvPr id="793635" name="Line 35"/>
            <p:cNvSpPr>
              <a:spLocks noChangeShapeType="1"/>
            </p:cNvSpPr>
            <p:nvPr/>
          </p:nvSpPr>
          <p:spPr bwMode="auto">
            <a:xfrm>
              <a:off x="894" y="3596"/>
              <a:ext cx="17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990600" y="2016125"/>
            <a:ext cx="68580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Theorem: To achieve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-differential privacy, add</a:t>
            </a:r>
          </a:p>
          <a:p>
            <a:pPr algn="ctr"/>
            <a:r>
              <a:rPr lang="en-US" sz="2400" dirty="0" smtClean="0"/>
              <a:t>scaled symmetric noise [Lap</a:t>
            </a:r>
            <a:r>
              <a:rPr lang="en-US" sz="2400" dirty="0" smtClean="0"/>
              <a:t>(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/>
              <a:t>f/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dirty="0" smtClean="0"/>
              <a:t>)].</a:t>
            </a:r>
            <a:endParaRPr lang="en-US" sz="2400" dirty="0">
              <a:latin typeface="Symbol" pitchFamily="18" charset="2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“Simple” Composition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k-fold </a:t>
            </a:r>
            <a:r>
              <a:rPr lang="en-US" sz="2800" dirty="0"/>
              <a:t>composition of </a:t>
            </a:r>
            <a:r>
              <a:rPr lang="en-US" sz="2800" dirty="0">
                <a:latin typeface="Arial Narrow" pitchFamily="34" charset="0"/>
              </a:rPr>
              <a:t>(</a:t>
            </a:r>
            <a:r>
              <a:rPr lang="en-US" sz="2800" dirty="0">
                <a:latin typeface="Arial Narrow" pitchFamily="34" charset="0"/>
                <a:sym typeface="Symbol" pitchFamily="18" charset="2"/>
              </a:rPr>
              <a:t>,</a:t>
            </a:r>
            <a:r>
              <a:rPr lang="en-US" sz="2800" dirty="0">
                <a:latin typeface="cmmi10"/>
                <a:sym typeface="Symbol" pitchFamily="18" charset="2"/>
              </a:rPr>
              <a:t>±</a:t>
            </a:r>
            <a:r>
              <a:rPr lang="en-US" sz="2800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800" dirty="0">
                <a:latin typeface="Arial Narrow" pitchFamily="34" charset="0"/>
              </a:rPr>
              <a:t>-differentially private mechanisms is (k</a:t>
            </a:r>
            <a:r>
              <a:rPr lang="en-US" sz="2800" dirty="0">
                <a:latin typeface="Arial Narrow" pitchFamily="34" charset="0"/>
                <a:sym typeface="Symbol" pitchFamily="18" charset="2"/>
              </a:rPr>
              <a:t>,</a:t>
            </a:r>
            <a:r>
              <a:rPr lang="en-US" sz="2800" dirty="0">
                <a:latin typeface="Arial Narrow" pitchFamily="34" charset="0"/>
              </a:rPr>
              <a:t> k</a:t>
            </a:r>
            <a:r>
              <a:rPr lang="en-US" sz="2800" dirty="0">
                <a:latin typeface="cmmi10"/>
                <a:sym typeface="Symbol" pitchFamily="18" charset="2"/>
              </a:rPr>
              <a:t>±</a:t>
            </a:r>
            <a:r>
              <a:rPr lang="en-US" sz="2800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800" dirty="0">
                <a:latin typeface="Arial Narrow" pitchFamily="34" charset="0"/>
              </a:rPr>
              <a:t>-differentially </a:t>
            </a:r>
            <a:r>
              <a:rPr lang="en-US" sz="2800" dirty="0" smtClean="0">
                <a:latin typeface="Arial Narrow" pitchFamily="34" charset="0"/>
              </a:rPr>
              <a:t>private.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NOT A History Lesson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Developments presented out of historical order; key results omitted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Composition </a:t>
            </a:r>
            <a:r>
              <a:rPr lang="en-US" sz="2700" dirty="0" smtClean="0">
                <a:solidFill>
                  <a:schemeClr val="accent1"/>
                </a:solidFill>
              </a:rPr>
              <a:t>[D., Rothblum,Vadhan’10]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Qualitively: Formalize Composition</a:t>
                </a:r>
              </a:p>
              <a:p>
                <a:pPr lvl="1"/>
                <a:r>
                  <a:rPr lang="en-US" dirty="0" smtClean="0"/>
                  <a:t>Multiple, adaptively and </a:t>
                </a:r>
                <a:r>
                  <a:rPr lang="en-US" dirty="0" err="1" smtClean="0"/>
                  <a:t>adversarially</a:t>
                </a:r>
                <a:r>
                  <a:rPr lang="en-US" dirty="0" smtClean="0"/>
                  <a:t> generated databases and mechanisms</a:t>
                </a:r>
              </a:p>
              <a:p>
                <a:pPr lvl="1"/>
                <a:r>
                  <a:rPr lang="en-US" dirty="0" smtClean="0"/>
                  <a:t>What is Bob’s lifetime exposure risk?</a:t>
                </a:r>
              </a:p>
              <a:p>
                <a:pPr lvl="2"/>
                <a:r>
                  <a:rPr lang="en-US" dirty="0" err="1" smtClean="0"/>
                  <a:t>Eg</a:t>
                </a:r>
                <a:r>
                  <a:rPr lang="en-US" dirty="0" smtClean="0"/>
                  <a:t>, for a 1-dp lifetime in 10,000  </a:t>
                </a:r>
                <a:r>
                  <a:rPr lang="en-US" dirty="0" smtClean="0">
                    <a:latin typeface="cmmi10"/>
                  </a:rPr>
                  <a:t>²</a:t>
                </a:r>
                <a:r>
                  <a:rPr lang="en-US" dirty="0" smtClean="0"/>
                  <a:t>-dp or (</a:t>
                </a:r>
                <a:r>
                  <a:rPr lang="en-US" dirty="0" smtClean="0"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dirty="0" smtClean="0"/>
                  <a:t>,</a:t>
                </a:r>
                <a:r>
                  <a:rPr lang="en-US" dirty="0" smtClean="0">
                    <a:latin typeface="cmmi10"/>
                  </a:rPr>
                  <a:t>±</a:t>
                </a:r>
                <a:r>
                  <a:rPr lang="en-US" dirty="0" smtClean="0"/>
                  <a:t>)-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 databases</a:t>
                </a:r>
              </a:p>
              <a:p>
                <a:pPr lvl="2"/>
                <a:r>
                  <a:rPr lang="en-US" dirty="0" smtClean="0"/>
                  <a:t>What should be the value of </a:t>
                </a:r>
                <a:r>
                  <a:rPr lang="en-US" dirty="0" smtClean="0">
                    <a:latin typeface="cmmi10"/>
                  </a:rPr>
                  <a:t>²</a:t>
                </a:r>
                <a:r>
                  <a:rPr lang="en-US" dirty="0" smtClean="0"/>
                  <a:t>?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Quantitatively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ea typeface="Cambria Math"/>
                  </a:rPr>
                  <a:t>: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>
                    <a:ea typeface="Cambria Math"/>
                  </a:rPr>
                  <a:t>-fold composition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ea typeface="Cambria Math"/>
                  </a:rPr>
                  <a:t>-</a:t>
                </a:r>
                <a:r>
                  <a:rPr lang="en-US" dirty="0" err="1">
                    <a:ea typeface="Cambria Math"/>
                  </a:rPr>
                  <a:t>dp</a:t>
                </a:r>
                <a:r>
                  <a:rPr lang="en-US" dirty="0">
                    <a:ea typeface="Cambria Math"/>
                  </a:rPr>
                  <a:t> mechanisms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den>
                                </m:f>
                              </m:e>
                            </m:func>
                          </m:e>
                        </m:rad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-</a:t>
                </a:r>
                <a:r>
                  <a:rPr lang="en-US" dirty="0" smtClean="0">
                    <a:ea typeface="Cambria Math"/>
                  </a:rPr>
                  <a:t>dp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ea typeface="Cambria Math"/>
                  </a:rPr>
                  <a:t> rather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dirty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97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Adversary’s Goal: Guess b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28560" y="1931205"/>
            <a:ext cx="3149210" cy="576075"/>
            <a:chOff x="2728560" y="2468875"/>
            <a:chExt cx="3149210" cy="57607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728560" y="3043362"/>
              <a:ext cx="314921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112610" y="2468875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(x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1,0</a:t>
              </a:r>
              <a:r>
                <a:rPr lang="en-US" sz="2800" dirty="0" smtClean="0">
                  <a:solidFill>
                    <a:srgbClr val="FF0000"/>
                  </a:solidFill>
                </a:rPr>
                <a:t>, </a:t>
              </a:r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x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1,1</a:t>
              </a:r>
              <a:r>
                <a:rPr lang="en-US" sz="2800" dirty="0" smtClean="0">
                  <a:solidFill>
                    <a:srgbClr val="FF0000"/>
                  </a:solidFill>
                </a:rPr>
                <a:t>),  </a:t>
              </a:r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M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1</a:t>
              </a:r>
              <a:endParaRPr lang="en-US" sz="2800" baseline="-25000" dirty="0">
                <a:solidFill>
                  <a:srgbClr val="FF0000"/>
                </a:solidFill>
                <a:latin typeface="Arial Narrow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8560" y="3352190"/>
            <a:ext cx="3149210" cy="576075"/>
            <a:chOff x="2728560" y="2468875"/>
            <a:chExt cx="3149210" cy="57607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728560" y="3043362"/>
              <a:ext cx="314921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12610" y="2468875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(x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2,0</a:t>
              </a:r>
              <a:r>
                <a:rPr lang="en-US" sz="2800" dirty="0" smtClean="0">
                  <a:solidFill>
                    <a:srgbClr val="FF0000"/>
                  </a:solidFill>
                </a:rPr>
                <a:t>, </a:t>
              </a:r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x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2,1</a:t>
              </a:r>
              <a:r>
                <a:rPr lang="en-US" sz="2800" dirty="0" smtClean="0">
                  <a:solidFill>
                    <a:srgbClr val="FF0000"/>
                  </a:solidFill>
                </a:rPr>
                <a:t>),  </a:t>
              </a:r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M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2</a:t>
              </a:r>
              <a:endParaRPr lang="en-US" sz="2800" baseline="-25000" dirty="0">
                <a:solidFill>
                  <a:srgbClr val="FF0000"/>
                </a:solidFill>
                <a:latin typeface="Arial Narrow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28560" y="5349250"/>
            <a:ext cx="3149210" cy="576075"/>
            <a:chOff x="2728560" y="2468875"/>
            <a:chExt cx="3149210" cy="57607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728560" y="3043362"/>
              <a:ext cx="314921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12610" y="2468875"/>
              <a:ext cx="1949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(x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k,0</a:t>
              </a:r>
              <a:r>
                <a:rPr lang="en-US" sz="2800" dirty="0" smtClean="0">
                  <a:solidFill>
                    <a:srgbClr val="FF0000"/>
                  </a:solidFill>
                </a:rPr>
                <a:t>, </a:t>
              </a:r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x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k,1</a:t>
              </a:r>
              <a:r>
                <a:rPr lang="en-US" sz="2800" dirty="0" smtClean="0">
                  <a:solidFill>
                    <a:srgbClr val="FF0000"/>
                  </a:solidFill>
                </a:rPr>
                <a:t>),  </a:t>
              </a:r>
              <a:r>
                <a:rPr lang="en-US" sz="2800" dirty="0" smtClean="0">
                  <a:solidFill>
                    <a:srgbClr val="FF0000"/>
                  </a:solidFill>
                  <a:latin typeface="Arial Narrow"/>
                </a:rPr>
                <a:t>M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Arial Narrow"/>
                </a:rPr>
                <a:t>k</a:t>
              </a:r>
              <a:endParaRPr lang="en-US" sz="2800" baseline="-25000" dirty="0">
                <a:solidFill>
                  <a:srgbClr val="FF0000"/>
                </a:solidFill>
                <a:latin typeface="Arial Narrow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51750" y="2545685"/>
            <a:ext cx="3149212" cy="523220"/>
            <a:chOff x="2651750" y="3084943"/>
            <a:chExt cx="3149212" cy="523220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2651750" y="3582620"/>
              <a:ext cx="3149212" cy="158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88685" y="3084943"/>
              <a:ext cx="1154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33CC"/>
                  </a:solidFill>
                </a:rPr>
                <a:t>M</a:t>
              </a:r>
              <a:r>
                <a:rPr lang="en-US" sz="2800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sz="2800" dirty="0" smtClean="0">
                  <a:solidFill>
                    <a:srgbClr val="0033CC"/>
                  </a:solidFill>
                  <a:latin typeface="Arial Narrow"/>
                </a:rPr>
                <a:t>(x</a:t>
              </a:r>
              <a:r>
                <a:rPr lang="en-US" sz="2800" baseline="-25000" dirty="0" smtClean="0">
                  <a:solidFill>
                    <a:srgbClr val="0033CC"/>
                  </a:solidFill>
                  <a:latin typeface="Arial Narrow"/>
                </a:rPr>
                <a:t>1,b</a:t>
              </a:r>
              <a:r>
                <a:rPr lang="en-US" sz="2800" dirty="0" smtClean="0">
                  <a:solidFill>
                    <a:srgbClr val="0033CC"/>
                  </a:solidFill>
                </a:rPr>
                <a:t>)</a:t>
              </a:r>
              <a:endParaRPr lang="en-US" sz="2800" baseline="-25000" dirty="0">
                <a:solidFill>
                  <a:srgbClr val="0033CC"/>
                </a:solidFill>
                <a:latin typeface="Arial Narrow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51750" y="4081885"/>
            <a:ext cx="3149212" cy="523220"/>
            <a:chOff x="2651750" y="3060988"/>
            <a:chExt cx="3149212" cy="523220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2651750" y="3582620"/>
              <a:ext cx="3149212" cy="158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88685" y="3060988"/>
              <a:ext cx="1154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33CC"/>
                  </a:solidFill>
                </a:rPr>
                <a:t>M</a:t>
              </a:r>
              <a:r>
                <a:rPr lang="en-US" sz="2800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sz="2800" dirty="0" smtClean="0">
                  <a:solidFill>
                    <a:srgbClr val="0033CC"/>
                  </a:solidFill>
                  <a:latin typeface="Arial Narrow"/>
                </a:rPr>
                <a:t>(x</a:t>
              </a:r>
              <a:r>
                <a:rPr lang="en-US" sz="2800" baseline="-25000" dirty="0" smtClean="0">
                  <a:solidFill>
                    <a:srgbClr val="0033CC"/>
                  </a:solidFill>
                  <a:latin typeface="Arial Narrow"/>
                </a:rPr>
                <a:t>2,b</a:t>
              </a:r>
              <a:r>
                <a:rPr lang="en-US" sz="2800" dirty="0" smtClean="0">
                  <a:solidFill>
                    <a:srgbClr val="0033CC"/>
                  </a:solidFill>
                </a:rPr>
                <a:t>)</a:t>
              </a:r>
              <a:endParaRPr lang="en-US" sz="2800" baseline="-25000" dirty="0">
                <a:solidFill>
                  <a:srgbClr val="0033CC"/>
                </a:solidFill>
                <a:latin typeface="Arial Narrow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51750" y="6002135"/>
            <a:ext cx="3149212" cy="523220"/>
            <a:chOff x="2651750" y="3060988"/>
            <a:chExt cx="3149212" cy="523220"/>
          </a:xfrm>
        </p:grpSpPr>
        <p:cxnSp>
          <p:nvCxnSpPr>
            <p:cNvPr id="27" name="Straight Arrow Connector 26"/>
            <p:cNvCxnSpPr/>
            <p:nvPr/>
          </p:nvCxnSpPr>
          <p:spPr>
            <a:xfrm rot="10800000">
              <a:off x="2651750" y="3582620"/>
              <a:ext cx="3149212" cy="1588"/>
            </a:xfrm>
            <a:prstGeom prst="straightConnector1">
              <a:avLst/>
            </a:prstGeom>
            <a:ln w="381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688685" y="3060988"/>
              <a:ext cx="1132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33CC"/>
                  </a:solidFill>
                </a:rPr>
                <a:t>M</a:t>
              </a:r>
              <a:r>
                <a:rPr lang="en-US" sz="2800" baseline="-25000" dirty="0" smtClean="0">
                  <a:solidFill>
                    <a:srgbClr val="0033CC"/>
                  </a:solidFill>
                </a:rPr>
                <a:t>k</a:t>
              </a:r>
              <a:r>
                <a:rPr lang="en-US" sz="2800" dirty="0" smtClean="0">
                  <a:solidFill>
                    <a:srgbClr val="0033CC"/>
                  </a:solidFill>
                  <a:latin typeface="Arial Narrow"/>
                </a:rPr>
                <a:t>(</a:t>
              </a:r>
              <a:r>
                <a:rPr lang="en-US" sz="2800" dirty="0" err="1" smtClean="0">
                  <a:solidFill>
                    <a:srgbClr val="0033CC"/>
                  </a:solidFill>
                  <a:latin typeface="Arial Narrow"/>
                </a:rPr>
                <a:t>x</a:t>
              </a:r>
              <a:r>
                <a:rPr lang="en-US" sz="2800" baseline="-25000" dirty="0" err="1" smtClean="0">
                  <a:solidFill>
                    <a:srgbClr val="0033CC"/>
                  </a:solidFill>
                  <a:latin typeface="Arial Narrow"/>
                </a:rPr>
                <a:t>k,b</a:t>
              </a:r>
              <a:r>
                <a:rPr lang="en-US" sz="2800" dirty="0" smtClean="0">
                  <a:solidFill>
                    <a:srgbClr val="0033CC"/>
                  </a:solidFill>
                </a:rPr>
                <a:t>)</a:t>
              </a:r>
              <a:endParaRPr lang="en-US" sz="2800" baseline="-25000" dirty="0">
                <a:solidFill>
                  <a:srgbClr val="0033CC"/>
                </a:solidFill>
                <a:latin typeface="Arial Narrow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95925" y="4840203"/>
            <a:ext cx="738664" cy="4706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6146605" y="1124700"/>
            <a:ext cx="2997395" cy="1881845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Choose b</a:t>
            </a:r>
            <a:r>
              <a:rPr lang="en-US" sz="2400" dirty="0" smtClean="0">
                <a:latin typeface="cmmi10"/>
              </a:rPr>
              <a:t> ²</a:t>
            </a:r>
            <a:r>
              <a:rPr lang="en-US" sz="2400" dirty="0" smtClean="0"/>
              <a:t> {0,1}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193831" y="1247235"/>
            <a:ext cx="2381110" cy="16056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Adversary</a:t>
            </a:r>
            <a:endParaRPr lang="en-US" sz="3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069796" y="3621024"/>
            <a:ext cx="3074204" cy="2957185"/>
            <a:chOff x="6069796" y="3621024"/>
            <a:chExt cx="3074204" cy="2957185"/>
          </a:xfrm>
        </p:grpSpPr>
        <p:sp>
          <p:nvSpPr>
            <p:cNvPr id="30" name="Cloud Callout 29"/>
            <p:cNvSpPr/>
            <p:nvPr/>
          </p:nvSpPr>
          <p:spPr>
            <a:xfrm>
              <a:off x="6069796" y="3621024"/>
              <a:ext cx="3074204" cy="2957185"/>
            </a:xfrm>
            <a:prstGeom prst="cloudCallou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53845" y="4312315"/>
              <a:ext cx="25987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 = 0 is real world</a:t>
              </a:r>
            </a:p>
            <a:p>
              <a:r>
                <a:rPr lang="en-US" sz="2400" dirty="0" smtClean="0"/>
                <a:t>b=1 is world in which </a:t>
              </a:r>
            </a:p>
            <a:p>
              <a:r>
                <a:rPr lang="en-US" sz="2400" dirty="0" smtClean="0"/>
                <a:t>Bob’s data replaced </a:t>
              </a:r>
            </a:p>
            <a:p>
              <a:r>
                <a:rPr lang="en-US" sz="2400" dirty="0" smtClean="0"/>
                <a:t>with junk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76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7434" y="1163105"/>
            <a:ext cx="8491141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RVs  Y and  Z are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-differentially private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other if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Supp(Y)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(Pr[Y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S] / Pr[Z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S])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·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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 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vice versa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(Equivalently, Max 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Supp(Y)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(Pr[Y = y] / Pr[Z = y])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·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is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-dp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random variables M(x), M(x’), for adjacent x, x’,                  are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-dp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other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600" dirty="0" smtClean="0">
                <a:solidFill>
                  <a:srgbClr val="FF0000"/>
                </a:solidFill>
                <a:latin typeface="Arial Narrow" pitchFamily="34" charset="0"/>
              </a:rPr>
              <a:t> E </a:t>
            </a:r>
            <a:r>
              <a:rPr lang="en-US" sz="2600" baseline="-25000" dirty="0">
                <a:solidFill>
                  <a:srgbClr val="FF0000"/>
                </a:solidFill>
                <a:latin typeface="Arial Narrow" pitchFamily="34" charset="0"/>
              </a:rPr>
              <a:t>y ← Y </a:t>
            </a:r>
            <a:r>
              <a:rPr lang="en-US" sz="2600" dirty="0">
                <a:solidFill>
                  <a:srgbClr val="FF0000"/>
                </a:solidFill>
                <a:latin typeface="Arial Narrow" pitchFamily="34" charset="0"/>
              </a:rPr>
              <a:t>[</a:t>
            </a:r>
            <a:r>
              <a:rPr lang="en-US" sz="2600" baseline="-25000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600" dirty="0" err="1">
                <a:solidFill>
                  <a:srgbClr val="FF0000"/>
                </a:solidFill>
                <a:latin typeface="Arial Narrow" pitchFamily="34" charset="0"/>
              </a:rPr>
              <a:t>ln</a:t>
            </a:r>
            <a:r>
              <a:rPr lang="en-US" sz="2600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600" dirty="0" err="1">
                <a:solidFill>
                  <a:srgbClr val="FF0000"/>
                </a:solidFill>
                <a:latin typeface="Arial Narrow" pitchFamily="34" charset="0"/>
              </a:rPr>
              <a:t>Pr</a:t>
            </a:r>
            <a:r>
              <a:rPr lang="en-US" sz="2600" dirty="0">
                <a:solidFill>
                  <a:srgbClr val="FF0000"/>
                </a:solidFill>
                <a:latin typeface="Arial Narrow" pitchFamily="34" charset="0"/>
              </a:rPr>
              <a:t>[Y = y] / </a:t>
            </a:r>
            <a:r>
              <a:rPr lang="en-US" sz="2600" dirty="0" err="1">
                <a:solidFill>
                  <a:srgbClr val="FF0000"/>
                </a:solidFill>
                <a:latin typeface="Arial Narrow" pitchFamily="34" charset="0"/>
              </a:rPr>
              <a:t>Pr</a:t>
            </a:r>
            <a:r>
              <a:rPr lang="en-US" sz="2600" dirty="0">
                <a:solidFill>
                  <a:srgbClr val="FF0000"/>
                </a:solidFill>
                <a:latin typeface="Arial Narrow" pitchFamily="34" charset="0"/>
              </a:rPr>
              <a:t>[Z = y]) ] </a:t>
            </a:r>
            <a:r>
              <a:rPr lang="en-US" sz="2600" dirty="0">
                <a:solidFill>
                  <a:srgbClr val="FF0000"/>
                </a:solidFill>
                <a:latin typeface="CMSY10" pitchFamily="34" charset="0"/>
              </a:rPr>
              <a:t>·</a:t>
            </a:r>
            <a:r>
              <a:rPr lang="en-US" sz="2600" dirty="0">
                <a:solidFill>
                  <a:srgbClr val="FF0000"/>
                </a:solidFill>
                <a:latin typeface="Arial Narrow" pitchFamily="34" charset="0"/>
              </a:rPr>
              <a:t> 2</a:t>
            </a:r>
            <a:r>
              <a:rPr lang="en-US" sz="26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600" baseline="30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600" dirty="0">
                <a:latin typeface="Arial Narrow" pitchFamily="34" charset="0"/>
              </a:rPr>
              <a:t>Model cumulative privacy loss as a </a:t>
            </a:r>
            <a:r>
              <a:rPr lang="en-US" sz="2600" dirty="0" smtClean="0">
                <a:latin typeface="Arial Narrow" pitchFamily="34" charset="0"/>
              </a:rPr>
              <a:t>Martingale </a:t>
            </a:r>
            <a:r>
              <a:rPr lang="en-US" sz="2000" dirty="0" smtClean="0">
                <a:latin typeface="Arial Narrow" pitchFamily="34" charset="0"/>
              </a:rPr>
              <a:t>[Dinur,D.,Nissim’03]</a:t>
            </a:r>
            <a:endParaRPr lang="en-US" sz="2000" dirty="0">
              <a:latin typeface="Arial Narrow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en-US" sz="2300" dirty="0">
                <a:solidFill>
                  <a:srgbClr val="0033CC"/>
                </a:solidFill>
                <a:latin typeface="Arial Narrow" pitchFamily="34" charset="0"/>
              </a:rPr>
              <a:t>Bound on max loss (</a:t>
            </a:r>
            <a:r>
              <a:rPr lang="en-US" sz="2400" dirty="0">
                <a:solidFill>
                  <a:srgbClr val="0070C0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300" dirty="0">
                <a:solidFill>
                  <a:srgbClr val="0033CC"/>
                </a:solidFill>
                <a:latin typeface="Arial Narrow" pitchFamily="34" charset="0"/>
              </a:rPr>
              <a:t>)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en-US" sz="2300" dirty="0">
                <a:solidFill>
                  <a:srgbClr val="FF0000"/>
                </a:solidFill>
                <a:latin typeface="Arial Narrow" pitchFamily="34" charset="0"/>
              </a:rPr>
              <a:t>Bound on expected loss (2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300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300" dirty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Pr</a:t>
            </a:r>
            <a:r>
              <a:rPr lang="en-US" sz="2800" baseline="-25000" dirty="0">
                <a:solidFill>
                  <a:schemeClr val="tx2"/>
                </a:solidFill>
                <a:latin typeface="Arial Narrow" pitchFamily="34" charset="0"/>
              </a:rPr>
              <a:t>M1,…,Mk</a:t>
            </a:r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[ | </a:t>
            </a:r>
            <a:r>
              <a:rPr lang="en-US" sz="28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loss from </a:t>
            </a:r>
            <a:r>
              <a:rPr lang="en-US" sz="2400" dirty="0" err="1">
                <a:solidFill>
                  <a:schemeClr val="tx2"/>
                </a:solidFill>
                <a:latin typeface="Arial Narrow" pitchFamily="34" charset="0"/>
              </a:rPr>
              <a:t>M</a:t>
            </a:r>
            <a:r>
              <a:rPr lang="en-US" sz="2400" baseline="-25000" dirty="0" err="1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2400" baseline="-25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| &gt; z√(k) </a:t>
            </a:r>
            <a:r>
              <a:rPr lang="en-US" sz="2400" dirty="0">
                <a:solidFill>
                  <a:srgbClr val="0033CC"/>
                </a:solidFill>
                <a:latin typeface="Arial Narrow" pitchFamily="34" charset="0"/>
              </a:rPr>
              <a:t>A 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 + </a:t>
            </a:r>
            <a:r>
              <a:rPr lang="en-US" sz="2400" dirty="0" err="1">
                <a:solidFill>
                  <a:schemeClr val="tx2"/>
                </a:solidFill>
                <a:latin typeface="Arial Narrow" pitchFamily="34" charset="0"/>
              </a:rPr>
              <a:t>k</a:t>
            </a:r>
            <a:r>
              <a:rPr lang="en-US" sz="2400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] &lt; </a:t>
            </a:r>
            <a:r>
              <a:rPr lang="en-US" sz="2400" dirty="0" err="1">
                <a:solidFill>
                  <a:schemeClr val="tx2"/>
                </a:solidFill>
                <a:latin typeface="Arial Narrow" pitchFamily="34" charset="0"/>
              </a:rPr>
              <a:t>exp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(-z</a:t>
            </a:r>
            <a:r>
              <a:rPr lang="en-US" sz="2400" baseline="30000" dirty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/2)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+mj-lt"/>
              </a:rPr>
              <a:t>Flavor of Privacy </a:t>
            </a:r>
            <a:r>
              <a:rPr lang="en-US" sz="4800" dirty="0" smtClean="0">
                <a:solidFill>
                  <a:schemeClr val="accent1"/>
                </a:solidFill>
                <a:latin typeface="+mj-lt"/>
              </a:rPr>
              <a:t>Proof </a:t>
            </a:r>
            <a:endParaRPr lang="en-US" sz="4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724400" y="6233175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80255" y="6309375"/>
            <a:ext cx="708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495800" y="4235450"/>
            <a:ext cx="381000" cy="884238"/>
            <a:chOff x="7466764" y="4695560"/>
            <a:chExt cx="381836" cy="884120"/>
          </a:xfrm>
        </p:grpSpPr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7466764" y="4695560"/>
              <a:ext cx="381836" cy="461665"/>
            </a:xfrm>
            <a:prstGeom prst="rect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33CC">
                    <a:tint val="44500"/>
                    <a:satMod val="160000"/>
                  </a:srgbClr>
                </a:gs>
                <a:gs pos="100000">
                  <a:srgbClr val="0033C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Arial Narrow" pitchFamily="34" charset="0"/>
                </a:rPr>
                <a:t>A</a:t>
              </a: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7466764" y="5179570"/>
              <a:ext cx="381836" cy="40011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pitchFamily="34" charset="0"/>
                </a:rPr>
                <a:t>B</a:t>
              </a:r>
              <a:endParaRPr lang="en-US" sz="240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4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C 0.00868 0.00209 0.01736 0.00301 0.02587 0.00093 C 0.02709 0.0007 0.0257 -0.00278 0.02466 -0.0037 C 0.02257 -0.00555 0.01997 -0.00694 0.01754 -0.00694 C 0.0066 -0.00741 -0.00434 -0.00787 -0.01527 -0.00833 C -0.02118 -0.01991 -0.03715 -0.01852 -0.046 -0.01944 C -0.03906 -0.02245 -0.03715 -0.02407 -0.02708 -0.01944 C -0.02586 -0.01898 -0.02708 -0.01481 -0.0283 -0.01458 C -0.03871 -0.0125 -0.04948 -0.01366 -0.06007 -0.01319 C -0.05399 0.01134 -0.02361 -0.00046 -0.00937 -0.01319 C 0.01372 -0.0118 0.02014 -0.0081 0.04115 -0.00995 C 0.0408 -0.0125 0.04132 -0.01597 0.03993 -0.01782 C 0.0382 -0.02014 0.03299 -0.02106 0.03299 -0.02083 C 0.0283 -0.0206 0.02344 -0.01829 0.01875 -0.01944 C 0.01754 -0.01967 0.01875 -0.02384 0.01997 -0.02407 C 0.03212 -0.02616 0.04427 -0.02523 0.05643 -0.02569 C 0.05608 -0.02731 0.05625 -0.0294 0.05521 -0.03032 C 0.0533 -0.03217 0.04827 -0.03356 0.04827 -0.03333 C 0.02223 -0.03217 -0.00816 -0.0287 0.04341 -0.02569 C 0.04375 -0.02245 0.04236 -0.01736 0.04462 -0.0162 C 0.05174 -0.01296 0.05955 -0.01574 0.06702 -0.01458 C 0.06823 -0.01435 0.06476 -0.01342 0.06355 -0.01319 C 0.05764 -0.01227 0.05174 -0.01204 0.04584 -0.01157 C 0.04618 -0.00787 0.0448 -0.00278 0.04705 -0.00069 C 0.05174 0.00347 0.0566 -0.00231 0.0599 -0.00532 C 0.07518 -0.00301 0.07118 -0.00046 0.0882 -0.00208 C 0.07934 -0.01041 0.09254 0.0007 0.07414 -0.00694 C 0.07292 -0.00741 0.07639 -0.00833 0.07761 -0.00833 C 0.08351 -0.00879 0.08941 -0.00833 0.09532 -0.00833 " pathEditMode="relative" rAng="0" ptsTypes="ffffffffffffffffffffffffffffA">
                                      <p:cBhvr>
                                        <p:cTn id="30" dur="5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7434" y="1163105"/>
                <a:ext cx="8491141" cy="49530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274320" marR="0" lvl="0" indent="-27432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Recall “Useful Lemma”:</a:t>
                </a:r>
              </a:p>
              <a:p>
                <a:pPr lvl="1">
                  <a:spcBef>
                    <a:spcPts val="600"/>
                  </a:spcBef>
                  <a:buClr>
                    <a:schemeClr val="accent1"/>
                  </a:buClr>
                  <a:buSzPct val="76000"/>
                  <a:defRPr/>
                </a:pPr>
                <a:r>
                  <a:rPr lang="en-US" sz="2400" dirty="0"/>
                  <a:t>Privacy loss bounded by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/>
                  <a:t> expected loss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kumimoji="0" lang="en-US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</a:pPr>
                <a:endParaRPr lang="en-US" sz="2600" dirty="0" smtClean="0">
                  <a:latin typeface="Arial Narrow" pitchFamily="34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</a:pPr>
                <a:r>
                  <a:rPr lang="en-US" sz="2600" dirty="0" smtClean="0">
                    <a:latin typeface="Arial Narrow" pitchFamily="34" charset="0"/>
                  </a:rPr>
                  <a:t>Model </a:t>
                </a:r>
                <a:r>
                  <a:rPr lang="en-US" sz="2600" dirty="0">
                    <a:latin typeface="Arial Narrow" pitchFamily="34" charset="0"/>
                  </a:rPr>
                  <a:t>cumulative privacy loss as a </a:t>
                </a:r>
                <a:r>
                  <a:rPr lang="en-US" sz="2600" dirty="0" smtClean="0">
                    <a:latin typeface="Arial Narrow" pitchFamily="34" charset="0"/>
                  </a:rPr>
                  <a:t>Martingale </a:t>
                </a:r>
                <a:r>
                  <a:rPr lang="en-US" sz="2000" dirty="0" smtClean="0">
                    <a:latin typeface="Arial Narrow" pitchFamily="34" charset="0"/>
                  </a:rPr>
                  <a:t>[Dinur,D.,Nissim’03]</a:t>
                </a:r>
                <a:endParaRPr lang="en-US" sz="2000" dirty="0">
                  <a:latin typeface="Arial Narrow" pitchFamily="34" charset="0"/>
                </a:endParaRPr>
              </a:p>
              <a:p>
                <a:pPr lvl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</a:pPr>
                <a:r>
                  <a:rPr lang="en-US" sz="2300" dirty="0">
                    <a:solidFill>
                      <a:srgbClr val="0033CC"/>
                    </a:solidFill>
                    <a:latin typeface="Arial Narrow" pitchFamily="34" charset="0"/>
                  </a:rPr>
                  <a:t>Bound on max loss (</a:t>
                </a:r>
                <a:r>
                  <a:rPr lang="en-US" sz="2400" dirty="0">
                    <a:solidFill>
                      <a:srgbClr val="0070C0"/>
                    </a:solidFill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sz="2300" dirty="0">
                    <a:solidFill>
                      <a:srgbClr val="0033CC"/>
                    </a:solidFill>
                    <a:latin typeface="Arial Narrow" pitchFamily="34" charset="0"/>
                  </a:rPr>
                  <a:t>)</a:t>
                </a:r>
              </a:p>
              <a:p>
                <a:pPr lvl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</a:pPr>
                <a:r>
                  <a:rPr lang="en-US" sz="2300" dirty="0">
                    <a:solidFill>
                      <a:srgbClr val="FF0000"/>
                    </a:solidFill>
                    <a:latin typeface="Arial Narrow" pitchFamily="34" charset="0"/>
                  </a:rPr>
                  <a:t>Bound on expected loss (2</a:t>
                </a:r>
                <a:r>
                  <a:rPr lang="en-US" sz="2400" dirty="0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sz="2300" baseline="30000" dirty="0">
                    <a:solidFill>
                      <a:srgbClr val="FF0000"/>
                    </a:solidFill>
                    <a:latin typeface="Arial Narrow" pitchFamily="34" charset="0"/>
                  </a:rPr>
                  <a:t>2</a:t>
                </a:r>
                <a:r>
                  <a:rPr lang="en-US" sz="2300" dirty="0">
                    <a:solidFill>
                      <a:srgbClr val="FF0000"/>
                    </a:solidFill>
                    <a:latin typeface="Arial Narrow" pitchFamily="34" charset="0"/>
                  </a:rPr>
                  <a:t>)</a:t>
                </a:r>
              </a:p>
              <a:p>
                <a:pPr lvl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</a:pPr>
                <a:r>
                  <a:rPr lang="en-US" sz="2800" dirty="0">
                    <a:solidFill>
                      <a:schemeClr val="tx2"/>
                    </a:solidFill>
                    <a:latin typeface="Arial Narrow" pitchFamily="34" charset="0"/>
                  </a:rPr>
                  <a:t>Pr</a:t>
                </a:r>
                <a:r>
                  <a:rPr lang="en-US" sz="2800" baseline="-25000" dirty="0">
                    <a:solidFill>
                      <a:schemeClr val="tx2"/>
                    </a:solidFill>
                    <a:latin typeface="Arial Narrow" pitchFamily="34" charset="0"/>
                  </a:rPr>
                  <a:t>M1,…,Mk</a:t>
                </a:r>
                <a:r>
                  <a:rPr lang="en-US" sz="2800" dirty="0">
                    <a:solidFill>
                      <a:schemeClr val="tx2"/>
                    </a:solidFill>
                    <a:latin typeface="Arial Narrow" pitchFamily="34" charset="0"/>
                  </a:rPr>
                  <a:t>[ | </a:t>
                </a:r>
                <a:r>
                  <a:rPr lang="en-US" sz="2800" dirty="0">
                    <a:solidFill>
                      <a:schemeClr val="tx2"/>
                    </a:solidFill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800" baseline="-25000" dirty="0">
                    <a:solidFill>
                      <a:schemeClr val="tx2"/>
                    </a:solidFill>
                    <a:latin typeface="Arial Narrow" pitchFamily="34" charset="0"/>
                  </a:rPr>
                  <a:t>i</a:t>
                </a:r>
                <a:r>
                  <a:rPr lang="en-US" sz="2800" dirty="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Arial Narrow" pitchFamily="34" charset="0"/>
                  </a:rPr>
                  <a:t>loss from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 Narrow" pitchFamily="34" charset="0"/>
                  </a:rPr>
                  <a:t>M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Arial Narrow" pitchFamily="34" charset="0"/>
                  </a:rPr>
                  <a:t>i</a:t>
                </a:r>
                <a:r>
                  <a:rPr lang="en-US" sz="2400" baseline="-25000" dirty="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Arial Narrow" pitchFamily="34" charset="0"/>
                  </a:rPr>
                  <a:t>| &gt;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Arial Narrow" pitchFamily="34" charset="0"/>
                  </a:rPr>
                  <a:t>z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Arial Narrow" pitchFamily="34" charset="0"/>
                  </a:rPr>
                  <a:t> A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Arial Narrow" pitchFamily="34" charset="0"/>
                  </a:rPr>
                  <a:t>+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 Narrow" pitchFamily="34" charset="0"/>
                  </a:rPr>
                  <a:t>k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 Narrow" pitchFamily="34" charset="0"/>
                  </a:rPr>
                  <a:t>B</a:t>
                </a:r>
                <a:r>
                  <a:rPr lang="en-US" sz="2400" dirty="0">
                    <a:solidFill>
                      <a:schemeClr val="tx2"/>
                    </a:solidFill>
                    <a:latin typeface="Arial Narrow" pitchFamily="34" charset="0"/>
                  </a:rPr>
                  <a:t>] &lt; </a:t>
                </a:r>
                <a:r>
                  <a:rPr lang="en-US" sz="2400" dirty="0" err="1">
                    <a:solidFill>
                      <a:schemeClr val="tx2"/>
                    </a:solidFill>
                    <a:latin typeface="Arial Narrow" pitchFamily="34" charset="0"/>
                  </a:rPr>
                  <a:t>exp</a:t>
                </a:r>
                <a:r>
                  <a:rPr lang="en-US" sz="2400" dirty="0">
                    <a:solidFill>
                      <a:schemeClr val="tx2"/>
                    </a:solidFill>
                    <a:latin typeface="Arial Narrow" pitchFamily="34" charset="0"/>
                  </a:rPr>
                  <a:t>(-z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  <a:r>
                  <a:rPr lang="en-US" sz="2400" dirty="0">
                    <a:solidFill>
                      <a:schemeClr val="tx2"/>
                    </a:solidFill>
                    <a:latin typeface="Arial Narrow" pitchFamily="34" charset="0"/>
                  </a:rPr>
                  <a:t>/2)</a:t>
                </a: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4" y="1163105"/>
                <a:ext cx="8491141" cy="4953000"/>
              </a:xfrm>
              <a:prstGeom prst="rect">
                <a:avLst/>
              </a:prstGeom>
              <a:blipFill rotWithShape="1">
                <a:blip r:embed="rId3"/>
                <a:stretch>
                  <a:fillRect l="-646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4800" dirty="0">
                <a:solidFill>
                  <a:schemeClr val="accent1"/>
                </a:solidFill>
                <a:latin typeface="+mj-lt"/>
              </a:rPr>
              <a:t>Flavor of Privacy </a:t>
            </a:r>
            <a:r>
              <a:rPr lang="en-US" sz="4800" dirty="0" smtClean="0">
                <a:solidFill>
                  <a:schemeClr val="accent1"/>
                </a:solidFill>
                <a:latin typeface="+mj-lt"/>
              </a:rPr>
              <a:t>Proof </a:t>
            </a:r>
            <a:endParaRPr lang="en-US" sz="4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724400" y="6233175"/>
            <a:ext cx="76200" cy="76200"/>
          </a:xfrm>
          <a:prstGeom prst="ellipse">
            <a:avLst/>
          </a:prstGeom>
          <a:solidFill>
            <a:schemeClr val="hlink"/>
          </a:solidFill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80255" y="6309375"/>
            <a:ext cx="708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456785" y="3006545"/>
            <a:ext cx="381000" cy="884238"/>
            <a:chOff x="7466764" y="4695560"/>
            <a:chExt cx="381836" cy="884120"/>
          </a:xfrm>
        </p:grpSpPr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7466764" y="4695560"/>
              <a:ext cx="381836" cy="461665"/>
            </a:xfrm>
            <a:prstGeom prst="rect">
              <a:avLst/>
            </a:prstGeom>
            <a:gradFill flip="none" rotWithShape="1">
              <a:gsLst>
                <a:gs pos="0">
                  <a:srgbClr val="0033CC">
                    <a:tint val="66000"/>
                    <a:satMod val="160000"/>
                  </a:srgbClr>
                </a:gs>
                <a:gs pos="50000">
                  <a:srgbClr val="0033CC">
                    <a:tint val="44500"/>
                    <a:satMod val="160000"/>
                  </a:srgbClr>
                </a:gs>
                <a:gs pos="100000">
                  <a:srgbClr val="0033C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Arial Narrow" pitchFamily="34" charset="0"/>
                </a:rPr>
                <a:t>A</a:t>
              </a: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7466764" y="5179570"/>
              <a:ext cx="381836" cy="40011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pitchFamily="34" charset="0"/>
                </a:rPr>
                <a:t>B</a:t>
              </a:r>
              <a:endParaRPr lang="en-US" sz="240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5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C 0.00868 0.00209 0.01736 0.00301 0.02587 0.00093 C 0.02709 0.0007 0.0257 -0.00278 0.02466 -0.0037 C 0.02257 -0.00555 0.01997 -0.00694 0.01754 -0.00694 C 0.0066 -0.00741 -0.00434 -0.00787 -0.01527 -0.00833 C -0.02118 -0.01991 -0.03715 -0.01852 -0.046 -0.01944 C -0.03906 -0.02245 -0.03715 -0.02407 -0.02708 -0.01944 C -0.02586 -0.01898 -0.02708 -0.01481 -0.0283 -0.01458 C -0.03871 -0.0125 -0.04948 -0.01366 -0.06007 -0.01319 C -0.05399 0.01134 -0.02361 -0.00046 -0.00937 -0.01319 C 0.01372 -0.0118 0.02014 -0.0081 0.04115 -0.00995 C 0.0408 -0.0125 0.04132 -0.01597 0.03993 -0.01782 C 0.0382 -0.02014 0.03299 -0.02106 0.03299 -0.02083 C 0.0283 -0.0206 0.02344 -0.01829 0.01875 -0.01944 C 0.01754 -0.01967 0.01875 -0.02384 0.01997 -0.02407 C 0.03212 -0.02616 0.04427 -0.02523 0.05643 -0.02569 C 0.05608 -0.02731 0.05625 -0.0294 0.05521 -0.03032 C 0.0533 -0.03217 0.04827 -0.03356 0.04827 -0.03333 C 0.02223 -0.03217 -0.00816 -0.0287 0.04341 -0.02569 C 0.04375 -0.02245 0.04236 -0.01736 0.04462 -0.0162 C 0.05174 -0.01296 0.05955 -0.01574 0.06702 -0.01458 C 0.06823 -0.01435 0.06476 -0.01342 0.06355 -0.01319 C 0.05764 -0.01227 0.05174 -0.01204 0.04584 -0.01157 C 0.04618 -0.00787 0.0448 -0.00278 0.04705 -0.00069 C 0.05174 0.00347 0.0566 -0.00231 0.0599 -0.00532 C 0.07518 -0.00301 0.07118 -0.00046 0.0882 -0.00208 C 0.07934 -0.01041 0.09254 0.0007 0.07414 -0.00694 C 0.07292 -0.00741 0.07639 -0.00833 0.07761 -0.00833 C 0.08351 -0.00879 0.08941 -0.00833 0.09532 -0.00833 " pathEditMode="relative" rAng="0" ptsTypes="ffffffffffffffffffffffffffffA">
                                      <p:cBhvr>
                                        <p:cTn id="10" dur="5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Reduce to previous case via “dense model theorem” </a:t>
            </a:r>
            <a:r>
              <a:rPr lang="en-US" sz="2000" dirty="0" smtClean="0"/>
              <a:t>[MPRV09] 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884863" y="26685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z</a:t>
            </a:r>
            <a:endParaRPr lang="en-US" sz="4800" dirty="0"/>
          </a:p>
        </p:txBody>
      </p:sp>
      <p:sp>
        <p:nvSpPr>
          <p:cNvPr id="686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chemeClr val="accent1"/>
                </a:solidFill>
              </a:rPr>
              <a:t>Extension to (</a:t>
            </a:r>
            <a:r>
              <a:rPr lang="en-US" sz="4800" dirty="0" smtClean="0">
                <a:solidFill>
                  <a:schemeClr val="accent1"/>
                </a:solidFill>
                <a:latin typeface="Symbol" pitchFamily="18" charset="2"/>
                <a:sym typeface="Symbol" pitchFamily="18" charset="2"/>
              </a:rPr>
              <a:t>,</a:t>
            </a:r>
            <a:r>
              <a:rPr lang="en-US" sz="4800" dirty="0" smtClean="0">
                <a:solidFill>
                  <a:srgbClr val="F125BC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4800" dirty="0" smtClean="0">
                <a:solidFill>
                  <a:schemeClr val="accent1"/>
                </a:solidFill>
              </a:rPr>
              <a:t>)-</a:t>
            </a:r>
            <a:r>
              <a:rPr lang="en-US" sz="4800" dirty="0" err="1" smtClean="0">
                <a:solidFill>
                  <a:schemeClr val="accent1"/>
                </a:solidFill>
              </a:rPr>
              <a:t>dp</a:t>
            </a:r>
            <a:r>
              <a:rPr lang="en-US" sz="4800" dirty="0" smtClean="0">
                <a:solidFill>
                  <a:schemeClr val="accent1"/>
                </a:solidFill>
              </a:rPr>
              <a:t> mechanisms</a:t>
            </a:r>
          </a:p>
        </p:txBody>
      </p:sp>
      <p:sp>
        <p:nvSpPr>
          <p:cNvPr id="4" name="Oval 3"/>
          <p:cNvSpPr/>
          <p:nvPr/>
        </p:nvSpPr>
        <p:spPr>
          <a:xfrm>
            <a:off x="2076450" y="26606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>
                <a:solidFill>
                  <a:srgbClr val="FFFFFF"/>
                </a:solidFill>
                <a:cs typeface="Arial" pitchFamily="34" charset="0"/>
              </a:rPr>
              <a:t>Y</a:t>
            </a:r>
          </a:p>
        </p:txBody>
      </p:sp>
      <p:cxnSp>
        <p:nvCxnSpPr>
          <p:cNvPr id="11" name="Curved Connector 10"/>
          <p:cNvCxnSpPr>
            <a:stCxn id="4" idx="7"/>
            <a:endCxn id="6" idx="1"/>
          </p:cNvCxnSpPr>
          <p:nvPr/>
        </p:nvCxnSpPr>
        <p:spPr>
          <a:xfrm rot="16200000" flipH="1">
            <a:off x="4433888" y="1217613"/>
            <a:ext cx="6350" cy="3162300"/>
          </a:xfrm>
          <a:prstGeom prst="curvedConnector3">
            <a:avLst>
              <a:gd name="adj1" fmla="val -4952336"/>
            </a:avLst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6" idx="3"/>
            <a:endCxn id="4" idx="5"/>
          </p:cNvCxnSpPr>
          <p:nvPr/>
        </p:nvCxnSpPr>
        <p:spPr>
          <a:xfrm rot="5400000" flipH="1">
            <a:off x="4433888" y="1863725"/>
            <a:ext cx="6350" cy="3162300"/>
          </a:xfrm>
          <a:prstGeom prst="curvedConnector3">
            <a:avLst>
              <a:gd name="adj1" fmla="val -4952336"/>
            </a:avLst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616" name="TextBox 17"/>
          <p:cNvSpPr txBox="1">
            <a:spLocks noChangeArrowheads="1"/>
          </p:cNvSpPr>
          <p:nvPr/>
        </p:nvSpPr>
        <p:spPr bwMode="auto">
          <a:xfrm>
            <a:off x="3919538" y="1892300"/>
            <a:ext cx="1319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Arial Narrow" pitchFamily="34" charset="0"/>
              </a:rPr>
              <a:t>(</a:t>
            </a:r>
            <a:r>
              <a:rPr lang="en-US" sz="2800">
                <a:latin typeface="Symbol" pitchFamily="18" charset="2"/>
                <a:sym typeface="Symbol" pitchFamily="18" charset="2"/>
              </a:rPr>
              <a:t>, d</a:t>
            </a:r>
            <a:r>
              <a:rPr lang="en-US" sz="2800">
                <a:latin typeface="Arial Narrow" pitchFamily="34" charset="0"/>
              </a:rPr>
              <a:t>)-dp</a:t>
            </a:r>
          </a:p>
        </p:txBody>
      </p:sp>
      <p:sp>
        <p:nvSpPr>
          <p:cNvPr id="68617" name="TextBox 18"/>
          <p:cNvSpPr txBox="1">
            <a:spLocks noChangeArrowheads="1"/>
          </p:cNvSpPr>
          <p:nvPr/>
        </p:nvSpPr>
        <p:spPr bwMode="auto">
          <a:xfrm>
            <a:off x="3919538" y="3313113"/>
            <a:ext cx="1319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Arial Narrow" pitchFamily="34" charset="0"/>
              </a:rPr>
              <a:t>(</a:t>
            </a:r>
            <a:r>
              <a:rPr lang="en-US" sz="2800">
                <a:latin typeface="Symbol" pitchFamily="18" charset="2"/>
                <a:sym typeface="Symbol" pitchFamily="18" charset="2"/>
              </a:rPr>
              <a:t>, d</a:t>
            </a:r>
            <a:r>
              <a:rPr lang="en-US" sz="2800">
                <a:latin typeface="Arial Narrow" pitchFamily="34" charset="0"/>
              </a:rPr>
              <a:t>)-dp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85825" y="3352800"/>
            <a:ext cx="7043738" cy="2303463"/>
            <a:chOff x="884317" y="3352190"/>
            <a:chExt cx="7045745" cy="2304300"/>
          </a:xfrm>
        </p:grpSpPr>
        <p:sp>
          <p:nvSpPr>
            <p:cNvPr id="5" name="Oval 4"/>
            <p:cNvSpPr/>
            <p:nvPr/>
          </p:nvSpPr>
          <p:spPr>
            <a:xfrm>
              <a:off x="3995116" y="4741758"/>
              <a:ext cx="914661" cy="914732"/>
            </a:xfrm>
            <a:prstGeom prst="ellipse">
              <a:avLst/>
            </a:prstGeom>
            <a:solidFill>
              <a:srgbClr val="F125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Y’</a:t>
              </a:r>
            </a:p>
          </p:txBody>
        </p:sp>
        <p:cxnSp>
          <p:nvCxnSpPr>
            <p:cNvPr id="23" name="Elbow Connector 22"/>
            <p:cNvCxnSpPr>
              <a:stCxn id="4" idx="3"/>
              <a:endCxn id="5" idx="2"/>
            </p:cNvCxnSpPr>
            <p:nvPr/>
          </p:nvCxnSpPr>
          <p:spPr>
            <a:xfrm rot="16200000" flipH="1">
              <a:off x="2222891" y="3426900"/>
              <a:ext cx="1758002" cy="1786447"/>
            </a:xfrm>
            <a:prstGeom prst="bentConnector2">
              <a:avLst/>
            </a:prstGeom>
            <a:ln w="38100">
              <a:solidFill>
                <a:srgbClr val="7030A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endCxn id="5" idx="6"/>
            </p:cNvCxnSpPr>
            <p:nvPr/>
          </p:nvCxnSpPr>
          <p:spPr>
            <a:xfrm rot="10800000" flipV="1">
              <a:off x="4909777" y="3352190"/>
              <a:ext cx="1851552" cy="1846934"/>
            </a:xfrm>
            <a:prstGeom prst="curvedConnector3">
              <a:avLst>
                <a:gd name="adj1" fmla="val -779"/>
              </a:avLst>
            </a:prstGeom>
            <a:ln w="38100">
              <a:solidFill>
                <a:srgbClr val="F125B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2" name="TextBox 40"/>
            <p:cNvSpPr txBox="1">
              <a:spLocks noChangeArrowheads="1"/>
            </p:cNvSpPr>
            <p:nvPr/>
          </p:nvSpPr>
          <p:spPr bwMode="auto">
            <a:xfrm>
              <a:off x="884317" y="3966670"/>
              <a:ext cx="1319836" cy="52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7030A0"/>
                  </a:solidFill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sz="2800"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sz="2800">
                  <a:solidFill>
                    <a:srgbClr val="7030A0"/>
                  </a:solidFill>
                  <a:latin typeface="Arial Narrow" pitchFamily="34" charset="0"/>
                </a:rPr>
                <a:t>- close</a:t>
              </a:r>
            </a:p>
          </p:txBody>
        </p:sp>
        <p:sp>
          <p:nvSpPr>
            <p:cNvPr id="68623" name="TextBox 41"/>
            <p:cNvSpPr txBox="1">
              <a:spLocks noChangeArrowheads="1"/>
            </p:cNvSpPr>
            <p:nvPr/>
          </p:nvSpPr>
          <p:spPr bwMode="auto">
            <a:xfrm>
              <a:off x="6722680" y="4288360"/>
              <a:ext cx="12073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125BC"/>
                  </a:solidFill>
                  <a:latin typeface="Arial Narrow" pitchFamily="34" charset="0"/>
                </a:rPr>
                <a:t>(</a:t>
              </a:r>
              <a:r>
                <a:rPr lang="en-US" sz="2800">
                  <a:solidFill>
                    <a:srgbClr val="F125BC"/>
                  </a:solidFill>
                  <a:latin typeface="Symbol" pitchFamily="18" charset="2"/>
                  <a:sym typeface="Symbol" pitchFamily="18" charset="2"/>
                </a:rPr>
                <a:t></a:t>
              </a:r>
              <a:r>
                <a:rPr lang="en-US" sz="2800">
                  <a:solidFill>
                    <a:srgbClr val="F125BC"/>
                  </a:solidFill>
                  <a:latin typeface="Arial Narrow" pitchFamily="34" charset="0"/>
                </a:rPr>
                <a:t>,0)-dp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6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Composition Theorem  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339350" cy="4937760"/>
              </a:xfrm>
            </p:spPr>
            <p:txBody>
              <a:bodyPr>
                <a:normAutofit fontScale="92500" lnSpcReduction="10000"/>
              </a:bodyPr>
              <a:lstStyle/>
              <a:p>
                <a:pPr marL="274320" lvl="2" indent="-274320">
                  <a:spcBef>
                    <a:spcPts val="60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ea typeface="Cambria Math"/>
                  </a:rPr>
                  <a:t>: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-fold composition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-</a:t>
                </a:r>
                <a:r>
                  <a:rPr lang="en-US" sz="2400" dirty="0" err="1" smtClean="0">
                    <a:ea typeface="Cambria Math"/>
                  </a:rPr>
                  <a:t>dp</a:t>
                </a:r>
                <a:r>
                  <a:rPr lang="en-US" sz="2400" dirty="0" smtClean="0">
                    <a:ea typeface="Cambria Math"/>
                  </a:rPr>
                  <a:t> mechanisms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e>
                    </m:ra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-dp</a:t>
                </a:r>
              </a:p>
              <a:p>
                <a:pPr marL="274320" lvl="2" indent="-274320">
                  <a:spcBef>
                    <a:spcPts val="600"/>
                  </a:spcBef>
                  <a:buClr>
                    <a:schemeClr val="accent1"/>
                  </a:buClr>
                </a:pPr>
                <a:endParaRPr lang="en-US" sz="2400" dirty="0" smtClean="0"/>
              </a:p>
              <a:p>
                <a:r>
                  <a:rPr lang="en-US" dirty="0"/>
                  <a:t>What is Bob’s lifetime exposure risk?</a:t>
                </a:r>
              </a:p>
              <a:p>
                <a:pPr lvl="1"/>
                <a:r>
                  <a:rPr lang="en-US" dirty="0" err="1"/>
                  <a:t>Eg</a:t>
                </a:r>
                <a:r>
                  <a:rPr lang="en-US" dirty="0"/>
                  <a:t>, 10,000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dp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/>
                  <a:t>dp</a:t>
                </a:r>
                <a:r>
                  <a:rPr lang="en-US" dirty="0"/>
                  <a:t> </a:t>
                </a:r>
                <a:r>
                  <a:rPr lang="en-US" dirty="0" smtClean="0"/>
                  <a:t>databases, for lifetime cost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dirty="0" smtClean="0"/>
                  <a:t>-dp</a:t>
                </a:r>
                <a:endParaRPr lang="en-US" dirty="0"/>
              </a:p>
              <a:p>
                <a:pPr lvl="1"/>
                <a:r>
                  <a:rPr lang="en-US" dirty="0"/>
                  <a:t>What should be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1/801</a:t>
                </a:r>
              </a:p>
              <a:p>
                <a:pPr lvl="1"/>
                <a:r>
                  <a:rPr lang="en-US" dirty="0" smtClean="0"/>
                  <a:t>OMG, that is small!  Can we do better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Can answer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7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low-sensitivity queries with distortion 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Tight [Dinur-Nissim’03 &amp;ff.]</a:t>
                </a:r>
              </a:p>
              <a:p>
                <a:r>
                  <a:rPr lang="en-US" dirty="0" smtClean="0"/>
                  <a:t>Can answer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7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sz="27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7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7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low-sensitivity queries with distortion o(n)</a:t>
                </a:r>
                <a:endParaRPr lang="en-US" dirty="0"/>
              </a:p>
              <a:p>
                <a:pPr lvl="1"/>
                <a:r>
                  <a:rPr lang="en-US" sz="2400" dirty="0" smtClean="0">
                    <a:cs typeface="Calibri" pitchFamily="34" charset="0"/>
                  </a:rPr>
                  <a:t>Tight?  No.  And Yes.</a:t>
                </a:r>
                <a:endParaRPr lang="en-US" sz="2400" dirty="0">
                  <a:cs typeface="Calibri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339350" cy="4937760"/>
              </a:xfrm>
              <a:blipFill rotWithShape="1">
                <a:blip r:embed="rId2"/>
                <a:stretch>
                  <a:fillRect l="-439" t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8320"/>
            <a:ext cx="8229600" cy="5184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Part 1: Basics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Smoking causes cancer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Definition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Laplace mechanism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Simple composition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Histogram example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Advanced composition</a:t>
            </a:r>
          </a:p>
          <a:p>
            <a:r>
              <a:rPr lang="en-US" dirty="0" smtClean="0"/>
              <a:t>Part 2: Many Queries</a:t>
            </a:r>
          </a:p>
          <a:p>
            <a:pPr lvl="1"/>
            <a:r>
              <a:rPr lang="en-US" dirty="0" smtClean="0"/>
              <a:t>Sparse Vector</a:t>
            </a:r>
          </a:p>
          <a:p>
            <a:pPr lvl="1"/>
            <a:r>
              <a:rPr lang="en-US" dirty="0" smtClean="0"/>
              <a:t>Multiplicative Weights </a:t>
            </a:r>
          </a:p>
          <a:p>
            <a:pPr lvl="1"/>
            <a:r>
              <a:rPr lang="en-US" dirty="0" smtClean="0"/>
              <a:t>Boosting for queries </a:t>
            </a:r>
          </a:p>
          <a:p>
            <a:r>
              <a:rPr lang="en-US" dirty="0" smtClean="0"/>
              <a:t>Part 3: Techniques</a:t>
            </a:r>
          </a:p>
          <a:p>
            <a:pPr lvl="1"/>
            <a:r>
              <a:rPr lang="en-US" dirty="0" smtClean="0"/>
              <a:t>Exponential mechanism and application</a:t>
            </a:r>
          </a:p>
          <a:p>
            <a:pPr lvl="1"/>
            <a:r>
              <a:rPr lang="en-US" dirty="0"/>
              <a:t>Subsample-and-Aggregate</a:t>
            </a:r>
          </a:p>
          <a:p>
            <a:pPr lvl="1"/>
            <a:r>
              <a:rPr lang="en-US" dirty="0"/>
              <a:t>Propose-Test-Release</a:t>
            </a:r>
          </a:p>
          <a:p>
            <a:pPr lvl="1"/>
            <a:r>
              <a:rPr lang="en-US" dirty="0" smtClean="0"/>
              <a:t>Application of S&amp;A and PTR combined</a:t>
            </a:r>
          </a:p>
          <a:p>
            <a:r>
              <a:rPr lang="en-US" dirty="0" smtClean="0"/>
              <a:t>Future Directions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Outline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Many Queries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Sparse Vector; Private Multiplicative Weights, Boosting for Queries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010058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2/3</m:t>
                                  </m:r>
                                </m:sup>
                              </m:sSup>
                            </m:oMath>
                          </a14:m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[Blum-Ligett-Roth’08]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Runtime Exponential in |U|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oMath>
                          </a14:m>
                          <a:r>
                            <a:rPr lang="en-US" baseline="0" dirty="0" smtClean="0"/>
                            <a:t>-dp</a:t>
                          </a:r>
                        </a:p>
                        <a:p>
                          <a:pPr algn="ctr"/>
                          <a:endParaRPr lang="en-US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[D.-Rothblum-Vadhan‘10]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Runtime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Exp</a:t>
                          </a:r>
                          <a:r>
                            <a:rPr lang="en-US" baseline="0" dirty="0" smtClean="0"/>
                            <a:t>(|U|)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[Hardt-Rothblum’10]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Runtime Polynomial in |U|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010058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45110" r="-71070" b="-88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45110" b="-88959"/>
                          </a:stretch>
                        </a:blipFill>
                      </a:tcPr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163121" r="-7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Caveat: Omitting </a:t>
            </a:r>
            <a:r>
              <a:rPr lang="en-US" dirty="0" err="1" smtClean="0"/>
              <a:t>polylog</a:t>
            </a:r>
            <a:r>
              <a:rPr lang="en-US" dirty="0" smtClean="0"/>
              <a:t>(various things, some of them big)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Error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[</a:t>
                </a:r>
                <a:r>
                  <a:rPr lang="en-US" dirty="0" err="1" smtClean="0"/>
                  <a:t>Hardt-Rothblum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algn="ctr"/>
                <a:r>
                  <a:rPr lang="en-US" dirty="0"/>
                  <a:t>Runtime </a:t>
                </a:r>
                <a:r>
                  <a:rPr lang="en-US" dirty="0" err="1" smtClean="0"/>
                  <a:t>Exp</a:t>
                </a:r>
                <a:r>
                  <a:rPr lang="en-US" dirty="0" smtClean="0"/>
                  <a:t>(|U|)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blipFill rotWithShape="1">
                <a:blip r:embed="rId4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barriers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cannot be improved</a:t>
                </a:r>
              </a:p>
              <a:p>
                <a:pPr lvl="1"/>
                <a:r>
                  <a:rPr lang="en-US" dirty="0" smtClean="0"/>
                  <a:t>Reconstruction Attacks </a:t>
                </a:r>
              </a:p>
              <a:p>
                <a:pPr lvl="2"/>
                <a:r>
                  <a:rPr lang="en-US" dirty="0"/>
                  <a:t>[</a:t>
                </a:r>
                <a:r>
                  <a:rPr lang="en-US" dirty="0" smtClean="0"/>
                  <a:t>Dinur-Nissm’03, Dwork-McSherry-Talwar’05, Dwork-Yekhanin’08, De’11]</a:t>
                </a:r>
              </a:p>
              <a:p>
                <a:pPr lvl="2"/>
                <a:r>
                  <a:rPr lang="en-US" dirty="0" smtClean="0"/>
                  <a:t>Kick in once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−1/2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 smtClean="0"/>
                  <a:t> cannot (so easily) be improved</a:t>
                </a:r>
              </a:p>
              <a:p>
                <a:pPr lvl="1"/>
                <a:r>
                  <a:rPr lang="en-US" dirty="0" smtClean="0"/>
                  <a:t>Crypto-based hardness results for releasing (privacy-preserving) synthetic data</a:t>
                </a:r>
                <a:endParaRPr lang="en-US" i="1" dirty="0" smtClean="0"/>
              </a:p>
              <a:p>
                <a:pPr lvl="2"/>
                <a:r>
                  <a:rPr lang="en-US" dirty="0" smtClean="0"/>
                  <a:t>[Dwork-Naor-Reingold-Rothblum-Vadhan’09,Ullman-Vadhan’10]</a:t>
                </a: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593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3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NOT Encyclopedic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Whole sub-areas omitted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6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Sparse Vector  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25973"/>
              </a:xfrm>
            </p:spPr>
            <p:txBody>
              <a:bodyPr/>
              <a:lstStyle/>
              <a:p>
                <a:r>
                  <a:rPr lang="en-US" dirty="0" smtClean="0"/>
                  <a:t>Database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#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≫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n-US" b="0" dirty="0" err="1" smtClean="0"/>
                  <a:t>eg</a:t>
                </a:r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super-polynomial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# “Significant” Queries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For now: Counting queries only</a:t>
                </a:r>
              </a:p>
              <a:p>
                <a:pPr lvl="1"/>
                <a:r>
                  <a:rPr lang="en-US" dirty="0" smtClean="0"/>
                  <a:t>Significant: count exceeds publicly known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 Find, and optionally release, counts for significant queries, </a:t>
                </a:r>
                <a:r>
                  <a:rPr lang="en-US" i="1" dirty="0" smtClean="0"/>
                  <a:t>paying only for significant queries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25973"/>
              </a:xfrm>
              <a:blipFill rotWithShape="1">
                <a:blip r:embed="rId2"/>
                <a:stretch>
                  <a:fillRect l="-593" t="-111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42651" y="4841634"/>
            <a:ext cx="6477000" cy="546021"/>
            <a:chOff x="1242651" y="5791200"/>
            <a:chExt cx="6477000" cy="546021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42651" y="5867400"/>
              <a:ext cx="647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2954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812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193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479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56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42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28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909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95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386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44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625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911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102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388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67400" y="5791200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0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341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62725" y="5791200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81800" y="5800725"/>
              <a:ext cx="1524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10400" y="5800725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48525" y="5800725"/>
              <a:ext cx="152400" cy="152400"/>
            </a:xfrm>
            <a:prstGeom prst="rect">
              <a:avLst/>
            </a:prstGeom>
            <a:solidFill>
              <a:srgbClr val="FF7D8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3600" y="5953125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insignificant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95675" y="5960507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insig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3165" y="5967889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insignificant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70860" y="5967889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insig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75103" y="5967889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insig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3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236C91"/>
                </a:solidFill>
                <a:latin typeface="Arial Narrow" pitchFamily="34" charset="0"/>
                <a:cs typeface="Arial" pitchFamily="34" charset="0"/>
              </a:rPr>
              <a:t>Algorithm and Privacy Analysis</a:t>
            </a:r>
            <a:endParaRPr lang="en-US" sz="4800" dirty="0">
              <a:solidFill>
                <a:srgbClr val="236C91"/>
              </a:solidFill>
              <a:latin typeface="Arial Narrow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0" y="1600201"/>
                <a:ext cx="5715000" cy="2514599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Algorithm: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: 		</a:t>
                </a:r>
                <a:r>
                  <a:rPr lang="en-US" dirty="0" smtClean="0"/>
                  <a:t>[insignificant]</a:t>
                </a:r>
                <a:endParaRPr lang="en-US" dirty="0"/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Otherwise 		</a:t>
                </a:r>
                <a:r>
                  <a:rPr lang="en-US" dirty="0" smtClean="0"/>
                  <a:t>[significant]</a:t>
                </a:r>
                <a:endParaRPr lang="en-US" dirty="0"/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0" y="1600201"/>
                <a:ext cx="5715000" cy="2514599"/>
              </a:xfrm>
              <a:blipFill rotWithShape="1">
                <a:blip r:embed="rId2"/>
                <a:stretch>
                  <a:fillRect l="-1809" t="-4589" b="-48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4465637"/>
                <a:ext cx="8229600" cy="1858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prstClr val="black"/>
                    </a:solidFill>
                  </a:rPr>
                  <a:t>First attempt: It’s obvious, right?</a:t>
                </a:r>
              </a:p>
              <a:p>
                <a:pPr lvl="1"/>
                <a:r>
                  <a:rPr lang="en-US" dirty="0" smtClean="0">
                    <a:solidFill>
                      <a:prstClr val="black"/>
                    </a:solidFill>
                  </a:rPr>
                  <a:t>Number of significant  queries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⇒ ≤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invocations of Laplace mechanism</a:t>
                </a:r>
              </a:p>
              <a:p>
                <a:pPr lvl="1"/>
                <a:r>
                  <a:rPr lang="en-US" dirty="0" smtClean="0">
                    <a:solidFill>
                      <a:prstClr val="black"/>
                    </a:solidFill>
                  </a:rPr>
                  <a:t>Can choose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so as to get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65637"/>
                <a:ext cx="8229600" cy="185896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6557" r="-2222" b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258024" y="1757793"/>
            <a:ext cx="2057400" cy="1325562"/>
          </a:xfrm>
          <a:prstGeom prst="wedgeRectCallout">
            <a:avLst>
              <a:gd name="adj1" fmla="val 83457"/>
              <a:gd name="adj2" fmla="val 133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Caution: Conditional branch leaks private information!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258024" y="3098219"/>
                <a:ext cx="2057400" cy="906856"/>
              </a:xfrm>
              <a:prstGeom prst="wedgeRectCallout">
                <a:avLst>
                  <a:gd name="adj1" fmla="val 197868"/>
                  <a:gd name="adj2" fmla="val -10348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Need noisy threshold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𝜎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4" y="3098219"/>
                <a:ext cx="2057400" cy="906856"/>
              </a:xfrm>
              <a:prstGeom prst="wedgeRectCallout">
                <a:avLst>
                  <a:gd name="adj1" fmla="val 197868"/>
                  <a:gd name="adj2" fmla="val -10348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492250" y="1086295"/>
            <a:ext cx="245792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Hardt-Rothblum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4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0" y="1600201"/>
                <a:ext cx="5715000" cy="2514599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Algorithm: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 		</a:t>
                </a:r>
                <a:r>
                  <a:rPr lang="en-US" dirty="0" smtClean="0"/>
                  <a:t>[insignificant]</a:t>
                </a:r>
                <a:endParaRPr lang="en-US" dirty="0"/>
              </a:p>
              <a:p>
                <a:pPr lvl="1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Otherwise 		</a:t>
                </a:r>
                <a:r>
                  <a:rPr lang="en-US" dirty="0" smtClean="0"/>
                  <a:t>                      [significant]</a:t>
                </a:r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0" y="1600201"/>
                <a:ext cx="5715000" cy="2514599"/>
              </a:xfrm>
              <a:blipFill rotWithShape="1">
                <a:blip r:embed="rId2"/>
                <a:stretch>
                  <a:fillRect l="-1170" t="-362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65637"/>
            <a:ext cx="8229600" cy="185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Intuition: counts far below T leak nothing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Only charge for noisy counts in this range: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35800" y="5625710"/>
            <a:ext cx="2647439" cy="952500"/>
            <a:chOff x="5563111" y="2609851"/>
            <a:chExt cx="2647439" cy="952500"/>
          </a:xfrm>
        </p:grpSpPr>
        <p:sp>
          <p:nvSpPr>
            <p:cNvPr id="11" name="Rectangle 10"/>
            <p:cNvSpPr/>
            <p:nvPr/>
          </p:nvSpPr>
          <p:spPr>
            <a:xfrm>
              <a:off x="5715000" y="3143251"/>
              <a:ext cx="2495550" cy="304800"/>
            </a:xfrm>
            <a:prstGeom prst="rect">
              <a:avLst/>
            </a:prstGeom>
            <a:pattFill prst="dk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563111" y="2609851"/>
              <a:ext cx="380489" cy="952500"/>
              <a:chOff x="5563111" y="2609851"/>
              <a:chExt cx="380489" cy="9525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5943600" y="2609851"/>
                <a:ext cx="0" cy="9525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563111" y="2623529"/>
                    <a:ext cx="3804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3111" y="2623529"/>
                    <a:ext cx="380489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0100" y="5647790"/>
                <a:ext cx="6270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00" y="5647790"/>
                <a:ext cx="62709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/>
          <p:cNvSpPr/>
          <p:nvPr/>
        </p:nvSpPr>
        <p:spPr>
          <a:xfrm>
            <a:off x="258024" y="1623965"/>
            <a:ext cx="2057400" cy="1325562"/>
          </a:xfrm>
          <a:prstGeom prst="wedgeRectCallout">
            <a:avLst>
              <a:gd name="adj1" fmla="val 83457"/>
              <a:gd name="adj2" fmla="val 133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Caution: Conditional branch leaks private information!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2413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236C91"/>
                </a:solidFill>
                <a:latin typeface="Arial Narrow" pitchFamily="34" charset="0"/>
                <a:cs typeface="Arial" pitchFamily="34" charset="0"/>
              </a:rPr>
              <a:t>Algorithm and Privacy Analysis</a:t>
            </a:r>
            <a:endParaRPr lang="en-US" sz="4800" dirty="0">
              <a:solidFill>
                <a:srgbClr val="236C9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533400"/>
                <a:ext cx="73914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Let </a:t>
                </a:r>
                <a:endParaRPr lang="en-US" sz="2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denote adjacent databases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denote distribution on transcripts on input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denote distribution on transcripts on input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3400"/>
                <a:ext cx="73914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649" t="-3030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19125" y="2895600"/>
                <a:ext cx="8229600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Arial"/>
                  <a:buAutoNum type="arabicPeriod"/>
                </a:pPr>
                <a:r>
                  <a:rPr lang="en-US" dirty="0" smtClean="0">
                    <a:solidFill>
                      <a:prstClr val="black"/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∼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514350" indent="-514350">
                  <a:buFont typeface="Arial"/>
                  <a:buAutoNum type="arabicPeriod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	</a:t>
                </a:r>
              </a:p>
              <a:p>
                <a:pPr marL="514350" indent="-514350">
                  <a:buFont typeface="Arial"/>
                  <a:buAutoNum type="arabicPeriod"/>
                </a:pPr>
                <a:r>
                  <a:rPr lang="en-US" dirty="0" smtClean="0">
                    <a:solidFill>
                      <a:prstClr val="black"/>
                    </a:solidFill>
                  </a:rPr>
                  <a:t>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2895600"/>
                <a:ext cx="8229600" cy="220980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857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7225" y="5334000"/>
                <a:ext cx="7093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prstClr val="black"/>
                    </a:solidFill>
                  </a:rPr>
                  <a:t>Fact: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(3) implies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-differential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privacy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334000"/>
                <a:ext cx="709348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236" t="-12500" r="-111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19125" y="1066800"/>
                <a:ext cx="8229600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Write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as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h𝑖𝑠𝑡𝑜𝑟𝑦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𝑄</m:t>
                                      </m:r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h𝑖𝑠𝑡𝑜𝑟𝑦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1066800"/>
                <a:ext cx="82296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737523" y="2895600"/>
            <a:ext cx="5025477" cy="847130"/>
            <a:chOff x="3737523" y="2895600"/>
            <a:chExt cx="5025477" cy="847130"/>
          </a:xfrm>
        </p:grpSpPr>
        <p:sp>
          <p:nvSpPr>
            <p:cNvPr id="6" name="Left Brace 5"/>
            <p:cNvSpPr/>
            <p:nvPr/>
          </p:nvSpPr>
          <p:spPr>
            <a:xfrm rot="16200000">
              <a:off x="5286004" y="1347119"/>
              <a:ext cx="375940" cy="347290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943350" y="3281065"/>
                  <a:ext cx="48196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</a:rPr>
                    <a:t> “privacy loss in round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</a:rPr>
                    <a:t>”</a:t>
                  </a: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3350" y="3281065"/>
                  <a:ext cx="48196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79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70925" y="4343400"/>
                <a:ext cx="55658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Define </a:t>
                </a:r>
                <a:r>
                  <a:rPr lang="en-US" sz="2800" b="1" dirty="0" smtClean="0">
                    <a:solidFill>
                      <a:srgbClr val="1F497D"/>
                    </a:solidFill>
                  </a:rPr>
                  <a:t>borderline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1F497D"/>
                    </a:solidFill>
                  </a:rPr>
                  <a:t>on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noise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as “a potential query release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”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925" y="4343400"/>
                <a:ext cx="5565818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643" t="-5769" r="-175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964" y="5562600"/>
                <a:ext cx="7057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Analyze privacy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inside and outside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64" y="5562600"/>
                <a:ext cx="7057574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296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6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52950" y="703646"/>
                <a:ext cx="4113425" cy="57467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Borderline event</a:t>
                </a:r>
                <a:br>
                  <a:rPr lang="en-US" dirty="0" smtClean="0"/>
                </a:br>
                <a:r>
                  <a:rPr lang="en-US" dirty="0" smtClean="0"/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/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52950" y="703646"/>
                <a:ext cx="4113425" cy="574674"/>
              </a:xfrm>
              <a:blipFill rotWithShape="1">
                <a:blip r:embed="rId3"/>
                <a:stretch>
                  <a:fillRect t="-134737" b="-5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-457200" y="381000"/>
            <a:ext cx="10820400" cy="3640099"/>
            <a:chOff x="-457200" y="1885949"/>
            <a:chExt cx="10820400" cy="364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112610" y="3489277"/>
                  <a:ext cx="17290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𝐿𝑎𝑝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610" y="3489277"/>
                  <a:ext cx="172906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-457200" y="1885949"/>
              <a:ext cx="10820400" cy="3640099"/>
              <a:chOff x="-457200" y="1885949"/>
              <a:chExt cx="10820400" cy="364009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4953000" y="46101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723205" y="5156716"/>
                    <a:ext cx="7387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3205" y="5156716"/>
                    <a:ext cx="738727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" name="Group 17"/>
              <p:cNvGrpSpPr/>
              <p:nvPr/>
            </p:nvGrpSpPr>
            <p:grpSpPr>
              <a:xfrm>
                <a:off x="-457200" y="1885949"/>
                <a:ext cx="10820400" cy="2838451"/>
                <a:chOff x="-514350" y="1885949"/>
                <a:chExt cx="10820400" cy="2838451"/>
              </a:xfrm>
            </p:grpSpPr>
            <p:sp>
              <p:nvSpPr>
                <p:cNvPr id="13" name="Arc 12"/>
                <p:cNvSpPr/>
                <p:nvPr/>
              </p:nvSpPr>
              <p:spPr>
                <a:xfrm rot="5400000">
                  <a:off x="781050" y="609600"/>
                  <a:ext cx="2819400" cy="5410200"/>
                </a:xfrm>
                <a:prstGeom prst="arc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rot="16200000" flipH="1">
                  <a:off x="6191250" y="590549"/>
                  <a:ext cx="2819400" cy="5410200"/>
                </a:xfrm>
                <a:prstGeom prst="arc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838200" y="4800600"/>
                <a:ext cx="7315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6614285" y="1809369"/>
            <a:ext cx="1757263" cy="1276732"/>
            <a:chOff x="6614285" y="3314318"/>
            <a:chExt cx="1757263" cy="1276732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7145135" y="3498984"/>
              <a:ext cx="1226413" cy="109206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14285" y="3314318"/>
              <a:ext cx="1750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Borderline event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8175" y="4953000"/>
                <a:ext cx="75723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</a:rPr>
                  <a:t>Properties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round t is a release with </a:t>
                </a:r>
                <a:r>
                  <a:rPr lang="en-US" sz="2400" dirty="0" err="1" smtClean="0">
                    <a:solidFill>
                      <a:srgbClr val="1F497D">
                        <a:lumMod val="75000"/>
                      </a:srgbClr>
                    </a:solidFill>
                  </a:rPr>
                  <a:t>prob</a:t>
                </a: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≥1/</m:t>
                    </m:r>
                    <m:r>
                      <a:rPr lang="en-US" sz="24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≤1/</m:t>
                    </m:r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 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953000"/>
                <a:ext cx="757237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288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8574" y="160427"/>
            <a:ext cx="4086225" cy="1954213"/>
            <a:chOff x="28574" y="160427"/>
            <a:chExt cx="4086225" cy="1954213"/>
          </a:xfrm>
        </p:grpSpPr>
        <p:sp>
          <p:nvSpPr>
            <p:cNvPr id="3" name="Cloud Callout 2"/>
            <p:cNvSpPr/>
            <p:nvPr/>
          </p:nvSpPr>
          <p:spPr>
            <a:xfrm>
              <a:off x="28574" y="160427"/>
              <a:ext cx="4086225" cy="1954213"/>
            </a:xfrm>
            <a:prstGeom prst="cloudCallout">
              <a:avLst>
                <a:gd name="adj1" fmla="val -36583"/>
                <a:gd name="adj2" fmla="val 654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03925" y="817460"/>
                  <a:ext cx="2247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Release condition: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𝐿𝑎𝑝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25" y="817460"/>
                  <a:ext cx="2247090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68" t="-4717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715000" y="2382798"/>
            <a:ext cx="2495550" cy="1474233"/>
            <a:chOff x="5715000" y="2382798"/>
            <a:chExt cx="2495550" cy="1474233"/>
          </a:xfrm>
        </p:grpSpPr>
        <p:grpSp>
          <p:nvGrpSpPr>
            <p:cNvPr id="25" name="Group 24"/>
            <p:cNvGrpSpPr/>
            <p:nvPr/>
          </p:nvGrpSpPr>
          <p:grpSpPr>
            <a:xfrm>
              <a:off x="5715000" y="3143251"/>
              <a:ext cx="2495550" cy="713780"/>
              <a:chOff x="5943600" y="3143251"/>
              <a:chExt cx="2495550" cy="71378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943600" y="3143251"/>
                <a:ext cx="2495550" cy="304800"/>
              </a:xfrm>
              <a:prstGeom prst="rect">
                <a:avLst/>
              </a:prstGeom>
              <a:pattFill prst="dkDn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149170" y="3487699"/>
                    <a:ext cx="13874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𝐿𝑎𝑝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170" y="3487699"/>
                    <a:ext cx="1387431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5943600" y="2382798"/>
              <a:ext cx="440828" cy="1179553"/>
              <a:chOff x="5943600" y="2382798"/>
              <a:chExt cx="440828" cy="117955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5943600" y="2609851"/>
                <a:ext cx="0" cy="9525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003939" y="2382798"/>
                    <a:ext cx="3804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3939" y="2382798"/>
                    <a:ext cx="380489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3095" y="4057393"/>
                <a:ext cx="7572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2400" b="1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Mass to the left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= Mass to the right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5" y="4057393"/>
                <a:ext cx="7572375" cy="830997"/>
              </a:xfrm>
              <a:prstGeom prst="rect">
                <a:avLst/>
              </a:prstGeom>
              <a:blipFill rotWithShape="1">
                <a:blip r:embed="rId10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4-Point Star 11"/>
          <p:cNvSpPr/>
          <p:nvPr/>
        </p:nvSpPr>
        <p:spPr>
          <a:xfrm>
            <a:off x="5954580" y="5733300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52950" y="703646"/>
                <a:ext cx="4113425" cy="57467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Borderline event</a:t>
                </a:r>
                <a:br>
                  <a:rPr lang="en-US" dirty="0" smtClean="0"/>
                </a:br>
                <a:r>
                  <a:rPr lang="en-US" dirty="0" smtClean="0"/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/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52950" y="703646"/>
                <a:ext cx="4113425" cy="574674"/>
              </a:xfrm>
              <a:blipFill rotWithShape="1">
                <a:blip r:embed="rId3"/>
                <a:stretch>
                  <a:fillRect t="-134737" b="-5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-457200" y="381000"/>
            <a:ext cx="10820400" cy="3640099"/>
            <a:chOff x="-457200" y="1885949"/>
            <a:chExt cx="10820400" cy="364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112610" y="3489277"/>
                  <a:ext cx="17290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𝐿𝑎𝑝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610" y="3489277"/>
                  <a:ext cx="172906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-457200" y="1885949"/>
              <a:ext cx="10820400" cy="3640099"/>
              <a:chOff x="-457200" y="1885949"/>
              <a:chExt cx="10820400" cy="364009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4953000" y="46101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723205" y="5156716"/>
                    <a:ext cx="7387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3205" y="5156716"/>
                    <a:ext cx="738727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" name="Group 17"/>
              <p:cNvGrpSpPr/>
              <p:nvPr/>
            </p:nvGrpSpPr>
            <p:grpSpPr>
              <a:xfrm>
                <a:off x="-457200" y="1885949"/>
                <a:ext cx="10820400" cy="2838451"/>
                <a:chOff x="-514350" y="1885949"/>
                <a:chExt cx="10820400" cy="2838451"/>
              </a:xfrm>
            </p:grpSpPr>
            <p:sp>
              <p:nvSpPr>
                <p:cNvPr id="13" name="Arc 12"/>
                <p:cNvSpPr/>
                <p:nvPr/>
              </p:nvSpPr>
              <p:spPr>
                <a:xfrm rot="5400000">
                  <a:off x="781050" y="609600"/>
                  <a:ext cx="2819400" cy="5410200"/>
                </a:xfrm>
                <a:prstGeom prst="arc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rot="16200000" flipH="1">
                  <a:off x="6191250" y="590549"/>
                  <a:ext cx="2819400" cy="5410200"/>
                </a:xfrm>
                <a:prstGeom prst="arc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838200" y="4800600"/>
                <a:ext cx="7315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6614285" y="1809369"/>
            <a:ext cx="1757263" cy="1276732"/>
            <a:chOff x="6614285" y="3314318"/>
            <a:chExt cx="1757263" cy="1276732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7145135" y="3498984"/>
              <a:ext cx="1226413" cy="109206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14285" y="3314318"/>
              <a:ext cx="1750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Borderline event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8175" y="4953000"/>
                <a:ext cx="75723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</a:rPr>
                  <a:t>Properties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round t is a release with </a:t>
                </a:r>
                <a:r>
                  <a:rPr lang="en-US" sz="2400" dirty="0" err="1" smtClean="0">
                    <a:solidFill>
                      <a:srgbClr val="1F497D">
                        <a:lumMod val="75000"/>
                      </a:srgbClr>
                    </a:solidFill>
                  </a:rPr>
                  <a:t>prob</a:t>
                </a: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≥1/2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≤1/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 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953000"/>
                <a:ext cx="7572375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288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8574" y="160427"/>
            <a:ext cx="4086225" cy="1954213"/>
            <a:chOff x="28574" y="160427"/>
            <a:chExt cx="4086225" cy="1954213"/>
          </a:xfrm>
        </p:grpSpPr>
        <p:sp>
          <p:nvSpPr>
            <p:cNvPr id="3" name="Cloud Callout 2"/>
            <p:cNvSpPr/>
            <p:nvPr/>
          </p:nvSpPr>
          <p:spPr>
            <a:xfrm>
              <a:off x="28574" y="160427"/>
              <a:ext cx="4086225" cy="1954213"/>
            </a:xfrm>
            <a:prstGeom prst="cloudCallout">
              <a:avLst>
                <a:gd name="adj1" fmla="val -36583"/>
                <a:gd name="adj2" fmla="val 654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03925" y="817460"/>
                  <a:ext cx="2247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Release condition: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𝐿𝑎𝑝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25" y="817460"/>
                  <a:ext cx="2247090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168" t="-4717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715000" y="2382798"/>
            <a:ext cx="2495550" cy="1474233"/>
            <a:chOff x="5715000" y="2382798"/>
            <a:chExt cx="2495550" cy="1474233"/>
          </a:xfrm>
        </p:grpSpPr>
        <p:grpSp>
          <p:nvGrpSpPr>
            <p:cNvPr id="25" name="Group 24"/>
            <p:cNvGrpSpPr/>
            <p:nvPr/>
          </p:nvGrpSpPr>
          <p:grpSpPr>
            <a:xfrm>
              <a:off x="5715000" y="3143251"/>
              <a:ext cx="2495550" cy="713780"/>
              <a:chOff x="5943600" y="3143251"/>
              <a:chExt cx="2495550" cy="71378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943600" y="3143251"/>
                <a:ext cx="2495550" cy="304800"/>
              </a:xfrm>
              <a:prstGeom prst="rect">
                <a:avLst/>
              </a:prstGeom>
              <a:pattFill prst="dkDn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149170" y="3487699"/>
                    <a:ext cx="13874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𝐿𝑎𝑝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&gt;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170" y="3487699"/>
                    <a:ext cx="1387431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/>
            <p:cNvGrpSpPr/>
            <p:nvPr/>
          </p:nvGrpSpPr>
          <p:grpSpPr>
            <a:xfrm>
              <a:off x="5943600" y="2382798"/>
              <a:ext cx="440828" cy="1179553"/>
              <a:chOff x="5943600" y="2382798"/>
              <a:chExt cx="440828" cy="1179553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5943600" y="2609851"/>
                <a:ext cx="0" cy="9525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003939" y="2382798"/>
                    <a:ext cx="3804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3939" y="2382798"/>
                    <a:ext cx="380489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93095" y="4057393"/>
                <a:ext cx="7572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Mass to the left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= Mass to the right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5" y="4057393"/>
                <a:ext cx="7572375" cy="830997"/>
              </a:xfrm>
              <a:prstGeom prst="rect">
                <a:avLst/>
              </a:prstGeom>
              <a:blipFill rotWithShape="1">
                <a:blip r:embed="rId10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4-Point Star 11"/>
          <p:cNvSpPr/>
          <p:nvPr/>
        </p:nvSpPr>
        <p:spPr>
          <a:xfrm>
            <a:off x="5954580" y="5733300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245305" y="5638379"/>
                <a:ext cx="3280940" cy="1170261"/>
              </a:xfrm>
              <a:prstGeom prst="wedgeRectCallout">
                <a:avLst>
                  <a:gd name="adj1" fmla="val -41650"/>
                  <a:gd name="adj2" fmla="val -26488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Think about  x’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05" y="5638379"/>
                <a:ext cx="3280940" cy="1170261"/>
              </a:xfrm>
              <a:prstGeom prst="wedgeRectCallout">
                <a:avLst>
                  <a:gd name="adj1" fmla="val -41650"/>
                  <a:gd name="adj2" fmla="val -26488"/>
                </a:avLst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52950" y="396406"/>
                <a:ext cx="4113425" cy="57467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Borderline event</a:t>
                </a:r>
                <a:br>
                  <a:rPr lang="en-US" dirty="0" smtClean="0"/>
                </a:br>
                <a:r>
                  <a:rPr lang="en-US" dirty="0" smtClean="0"/>
                  <a:t>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52950" y="396406"/>
                <a:ext cx="4113425" cy="574674"/>
              </a:xfrm>
              <a:blipFill rotWithShape="1">
                <a:blip r:embed="rId2"/>
                <a:stretch>
                  <a:fillRect t="-82979" b="-1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-36600" y="3143251"/>
            <a:ext cx="9257410" cy="304800"/>
          </a:xfrm>
          <a:prstGeom prst="rec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-457200" y="381000"/>
            <a:ext cx="10820400" cy="3640099"/>
            <a:chOff x="-457200" y="1885949"/>
            <a:chExt cx="10820400" cy="364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112610" y="3489277"/>
                  <a:ext cx="17290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𝐿𝑎𝑝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610" y="3489277"/>
                  <a:ext cx="172906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-457200" y="1885949"/>
              <a:ext cx="10820400" cy="3640099"/>
              <a:chOff x="-457200" y="1885949"/>
              <a:chExt cx="10820400" cy="3640099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4953000" y="4610100"/>
                <a:ext cx="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723205" y="5156716"/>
                    <a:ext cx="7387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3205" y="5156716"/>
                    <a:ext cx="73872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8" name="Group 17"/>
              <p:cNvGrpSpPr/>
              <p:nvPr/>
            </p:nvGrpSpPr>
            <p:grpSpPr>
              <a:xfrm>
                <a:off x="-457200" y="1885949"/>
                <a:ext cx="10820400" cy="2838451"/>
                <a:chOff x="-514350" y="1885949"/>
                <a:chExt cx="10820400" cy="2838451"/>
              </a:xfrm>
            </p:grpSpPr>
            <p:sp>
              <p:nvSpPr>
                <p:cNvPr id="13" name="Arc 12"/>
                <p:cNvSpPr/>
                <p:nvPr/>
              </p:nvSpPr>
              <p:spPr>
                <a:xfrm rot="5400000">
                  <a:off x="781050" y="609600"/>
                  <a:ext cx="2819400" cy="5410200"/>
                </a:xfrm>
                <a:prstGeom prst="arc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rot="16200000" flipH="1">
                  <a:off x="6191250" y="590549"/>
                  <a:ext cx="2819400" cy="5410200"/>
                </a:xfrm>
                <a:prstGeom prst="arc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838200" y="4800600"/>
                <a:ext cx="7315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6614285" y="1809369"/>
            <a:ext cx="1757263" cy="1276732"/>
            <a:chOff x="6614285" y="3314318"/>
            <a:chExt cx="1757263" cy="1276732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7145135" y="3498984"/>
              <a:ext cx="1226413" cy="109206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14285" y="3314318"/>
              <a:ext cx="1750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Borderline event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8175" y="4953000"/>
                <a:ext cx="75723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</a:rPr>
                  <a:t>Properties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round t is a release with </a:t>
                </a:r>
                <a:r>
                  <a:rPr lang="en-US" sz="2400" dirty="0" err="1" smtClean="0">
                    <a:solidFill>
                      <a:srgbClr val="1F497D">
                        <a:lumMod val="75000"/>
                      </a:srgbClr>
                    </a:solidFill>
                  </a:rPr>
                  <a:t>prob</a:t>
                </a: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≥1/2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≤1/</m:t>
                    </m:r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  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(vacuous: Conditioned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)</a:t>
                </a:r>
                <a:endParaRPr lang="en-US" sz="2400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953000"/>
                <a:ext cx="7572375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288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8574" y="160427"/>
            <a:ext cx="4086225" cy="1954213"/>
            <a:chOff x="28574" y="160427"/>
            <a:chExt cx="4086225" cy="1954213"/>
          </a:xfrm>
        </p:grpSpPr>
        <p:sp>
          <p:nvSpPr>
            <p:cNvPr id="3" name="Cloud Callout 2"/>
            <p:cNvSpPr/>
            <p:nvPr/>
          </p:nvSpPr>
          <p:spPr>
            <a:xfrm>
              <a:off x="28574" y="160427"/>
              <a:ext cx="4086225" cy="1954213"/>
            </a:xfrm>
            <a:prstGeom prst="cloudCallout">
              <a:avLst>
                <a:gd name="adj1" fmla="val -36583"/>
                <a:gd name="adj2" fmla="val 6542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03925" y="817460"/>
                  <a:ext cx="2247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Release condition: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𝐿𝑎𝑝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</m: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25" y="817460"/>
                  <a:ext cx="224709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168" t="-4717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2846114" y="2382798"/>
            <a:ext cx="506686" cy="1179553"/>
            <a:chOff x="2846114" y="2382798"/>
            <a:chExt cx="506686" cy="117955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3352800" y="2609851"/>
              <a:ext cx="0" cy="9525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846114" y="2382798"/>
                  <a:ext cx="3804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114" y="2382798"/>
                  <a:ext cx="38048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4-Point Star 31"/>
          <p:cNvSpPr/>
          <p:nvPr/>
        </p:nvSpPr>
        <p:spPr>
          <a:xfrm>
            <a:off x="5954580" y="5733300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2948" y="457200"/>
                <a:ext cx="75723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prstClr val="black"/>
                    </a:solidFill>
                  </a:rPr>
                  <a:t>Properties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round t is a release with </a:t>
                </a:r>
                <a:r>
                  <a:rPr lang="en-US" sz="2400" dirty="0" err="1" smtClean="0">
                    <a:solidFill>
                      <a:srgbClr val="1F497D">
                        <a:lumMod val="75000"/>
                      </a:srgbClr>
                    </a:solidFill>
                  </a:rPr>
                  <a:t>prob</a:t>
                </a: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≥1/2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≤1/</m:t>
                    </m:r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sz="2400" dirty="0" smtClean="0">
                  <a:solidFill>
                    <a:srgbClr val="1F497D">
                      <a:lumMod val="75000"/>
                    </a:srgbClr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Conditioned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1F497D">
                        <a:lumMod val="75000"/>
                      </a:srgbClr>
                    </a:solidFill>
                  </a:rPr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1F497D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1F497D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1F497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8" y="457200"/>
                <a:ext cx="7572375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88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2276850"/>
                <a:ext cx="8149765" cy="822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1F497D">
                                              <a:lumMod val="75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1F497D">
                                              <a:lumMod val="75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1F497D">
                                              <a:lumMod val="75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76850"/>
                <a:ext cx="8149765" cy="8224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9905" y="4312315"/>
                <a:ext cx="7943852" cy="6585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By (2,3),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UL,+Lemma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box>
                              <m:box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endChr m:val="|"/>
                                        <m:ctrlP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  <m:d>
                                      <m:dPr>
                                        <m:endChr m:val="|"/>
                                        <m:ctrlP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⁡[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5" y="4312315"/>
                <a:ext cx="7943852" cy="6585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8480" y="5234035"/>
                <a:ext cx="7915277" cy="1357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By (1), E[#borderline rounds]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⋅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#releases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box>
                            <m:box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]≤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box>
                                        <m:box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endChr m:val="|"/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&lt;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𝑄</m:t>
                                              </m:r>
                                              <m:d>
                                                <m:dPr>
                                                  <m:endChr m:val="|"/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&lt;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</m:e>
                                  </m:func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80" y="5234035"/>
                <a:ext cx="7915277" cy="13578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9905" y="3198570"/>
                <a:ext cx="8149765" cy="82246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1F497D">
                                          <a:lumMod val="75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1F497D">
                                              <a:lumMod val="75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1F497D">
                                              <a:lumMod val="75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1F497D">
                                              <a:lumMod val="75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1F497D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1F497D">
                                      <a:lumMod val="75000"/>
                                    </a:srgb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5" y="3198570"/>
                <a:ext cx="8149765" cy="8224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4-Point Star 9"/>
          <p:cNvSpPr/>
          <p:nvPr/>
        </p:nvSpPr>
        <p:spPr>
          <a:xfrm>
            <a:off x="5954580" y="1163105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7260350" y="5797724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8218670" y="4392298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Wrapping Up: Sparse Vector Analysis</a:t>
            </a:r>
            <a:endParaRPr lang="en-US" sz="4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161634"/>
                <a:ext cx="8229600" cy="39953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Probability of (significantly) exceeding expected number of borderline events is negligible (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Assuming not exceeded: Use Azuma to argue that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 actual total loss does not significantly exceed expected total loss</a:t>
                </a:r>
              </a:p>
              <a:p>
                <a:r>
                  <a:rPr lang="en-US" dirty="0" smtClean="0"/>
                  <a:t>Utility: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all errors are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))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𝛿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)(4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161634"/>
                <a:ext cx="8229600" cy="3995325"/>
              </a:xfrm>
              <a:blipFill rotWithShape="1">
                <a:blip r:embed="rId3"/>
                <a:stretch>
                  <a:fillRect l="-593" t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78320"/>
                <a:ext cx="7943852" cy="62427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Expected total privacy loss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𝐸𝑋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78320"/>
                <a:ext cx="7943852" cy="6242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7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8320"/>
            <a:ext cx="8229600" cy="5184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 1: Basics</a:t>
            </a:r>
          </a:p>
          <a:p>
            <a:pPr lvl="1"/>
            <a:r>
              <a:rPr lang="en-US" dirty="0" smtClean="0"/>
              <a:t>Smoking causes cancer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Laplace mechanism</a:t>
            </a:r>
          </a:p>
          <a:p>
            <a:pPr lvl="1"/>
            <a:r>
              <a:rPr lang="en-US" dirty="0" smtClean="0"/>
              <a:t>Simple composition</a:t>
            </a:r>
          </a:p>
          <a:p>
            <a:pPr lvl="1"/>
            <a:r>
              <a:rPr lang="en-US" dirty="0" smtClean="0"/>
              <a:t>Histogram example</a:t>
            </a:r>
          </a:p>
          <a:p>
            <a:pPr lvl="1"/>
            <a:r>
              <a:rPr lang="en-US" dirty="0" smtClean="0"/>
              <a:t>Advanced composition</a:t>
            </a:r>
          </a:p>
          <a:p>
            <a:r>
              <a:rPr lang="en-US" dirty="0" smtClean="0"/>
              <a:t>Part 2: Many Queries</a:t>
            </a:r>
          </a:p>
          <a:p>
            <a:pPr lvl="1"/>
            <a:r>
              <a:rPr lang="en-US" dirty="0" smtClean="0"/>
              <a:t>Sparse Vector</a:t>
            </a:r>
          </a:p>
          <a:p>
            <a:pPr lvl="1"/>
            <a:r>
              <a:rPr lang="en-US" dirty="0" smtClean="0"/>
              <a:t>Multiplicative Weights </a:t>
            </a:r>
          </a:p>
          <a:p>
            <a:pPr lvl="1"/>
            <a:r>
              <a:rPr lang="en-US" dirty="0" smtClean="0"/>
              <a:t>Boosting for queries </a:t>
            </a:r>
          </a:p>
          <a:p>
            <a:r>
              <a:rPr lang="en-US" dirty="0" smtClean="0"/>
              <a:t>Part 3: Techniques</a:t>
            </a:r>
          </a:p>
          <a:p>
            <a:pPr lvl="1"/>
            <a:r>
              <a:rPr lang="en-US" dirty="0" smtClean="0"/>
              <a:t>Exponential mechanism and application</a:t>
            </a:r>
          </a:p>
          <a:p>
            <a:pPr lvl="1"/>
            <a:r>
              <a:rPr lang="en-US" dirty="0" smtClean="0"/>
              <a:t>Subsample-and-Aggregate</a:t>
            </a:r>
          </a:p>
          <a:p>
            <a:pPr lvl="1"/>
            <a:r>
              <a:rPr lang="en-US" dirty="0" smtClean="0"/>
              <a:t>Propose-Test-Release</a:t>
            </a:r>
          </a:p>
          <a:p>
            <a:pPr lvl="1"/>
            <a:r>
              <a:rPr lang="en-US" dirty="0" smtClean="0"/>
              <a:t>Application of S&amp;A and PTR combined</a:t>
            </a:r>
          </a:p>
          <a:p>
            <a:r>
              <a:rPr lang="en-US" dirty="0" smtClean="0"/>
              <a:t>Future Directions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Outline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17638"/>
            <a:ext cx="8077200" cy="300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772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 (Main).</a:t>
                </a:r>
                <a:r>
                  <a:rPr lang="en-US" dirty="0" smtClean="0"/>
                  <a:t> There is an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-differentially private mechanism answering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linear online queries over a universe U and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 </a:t>
                </a:r>
              </a:p>
              <a:p>
                <a:pPr lvl="1"/>
                <a:r>
                  <a:rPr lang="en-US" dirty="0" smtClean="0"/>
                  <a:t>time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(|</m:t>
                    </m:r>
                    <m:r>
                      <a:rPr lang="en-US" b="0" i="1" dirty="0" smtClean="0">
                        <a:latin typeface="Cambria Math"/>
                      </a:rPr>
                      <m:t>𝑈</m:t>
                    </m:r>
                    <m:r>
                      <a:rPr lang="en-US" b="0" i="1" dirty="0" smtClean="0">
                        <a:latin typeface="Cambria Math"/>
                      </a:rPr>
                      <m:t>|)</m:t>
                    </m:r>
                  </m:oMath>
                </a14:m>
                <a:r>
                  <a:rPr lang="en-US" dirty="0" smtClean="0"/>
                  <a:t> per query 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𝛿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77200" cy="5105400"/>
              </a:xfrm>
              <a:blipFill rotWithShape="1">
                <a:blip r:embed="rId2"/>
                <a:stretch>
                  <a:fillRect l="-604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accent1"/>
                </a:solidFill>
              </a:rPr>
              <a:t>Private Multiplicative Weights </a:t>
            </a:r>
            <a:r>
              <a:rPr lang="en-US" sz="2400" dirty="0" smtClean="0">
                <a:solidFill>
                  <a:schemeClr val="accent1"/>
                </a:solidFill>
              </a:rPr>
              <a:t>[Hardt-Rothblum’10]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905" y="4731584"/>
            <a:ext cx="8077200" cy="1500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Represent database as (normalized) histogram on U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87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ritz\Desktop\chocolate-cake-sli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67913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780" y="2057400"/>
            <a:ext cx="8368420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780" y="533400"/>
                <a:ext cx="8458200" cy="4419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Recipe</a:t>
                </a:r>
                <a:r>
                  <a:rPr lang="en-US" dirty="0" smtClean="0"/>
                  <a:t> (</a:t>
                </a:r>
                <a:r>
                  <a:rPr lang="en-US" i="1" dirty="0" smtClean="0"/>
                  <a:t>Delicious privacy-preserving mechanism</a:t>
                </a:r>
                <a:r>
                  <a:rPr lang="en-US" dirty="0" smtClean="0"/>
                  <a:t>):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Maintain </a:t>
                </a:r>
                <a:r>
                  <a:rPr lang="en-US" sz="2800" i="1" dirty="0" smtClean="0"/>
                  <a:t>public</a:t>
                </a:r>
                <a:r>
                  <a:rPr lang="en-US" sz="2800" dirty="0" smtClean="0"/>
                  <a:t> histogram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uniform)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Receive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if it’s already accurate answer  </a:t>
                </a:r>
              </a:p>
              <a:p>
                <a:r>
                  <a:rPr lang="en-US" dirty="0" smtClean="0"/>
                  <a:t>Otherwise,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sz="2800" dirty="0" smtClean="0">
                    <a:solidFill>
                      <a:schemeClr val="tx1"/>
                    </a:solidFill>
                  </a:rPr>
                  <a:t>and “improve” histogram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780" y="533400"/>
                <a:ext cx="8458200" cy="4419599"/>
              </a:xfrm>
              <a:blipFill rotWithShape="1">
                <a:blip r:embed="rId4"/>
                <a:stretch>
                  <a:fillRect l="-1441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5105400"/>
                <a:ext cx="3906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How to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improve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?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105400"/>
                <a:ext cx="3906647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900" t="-12632" r="-296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5638800"/>
            <a:ext cx="7779945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Multiplicative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Weights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8877" y="1775773"/>
            <a:ext cx="3936641" cy="2497424"/>
            <a:chOff x="1858877" y="1775773"/>
            <a:chExt cx="3936641" cy="2497424"/>
          </a:xfrm>
        </p:grpSpPr>
        <p:sp>
          <p:nvSpPr>
            <p:cNvPr id="39" name="Rectangle 38"/>
            <p:cNvSpPr/>
            <p:nvPr/>
          </p:nvSpPr>
          <p:spPr>
            <a:xfrm flipH="1">
              <a:off x="5451558" y="1808201"/>
              <a:ext cx="343960" cy="24649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2704040" y="1775773"/>
              <a:ext cx="343960" cy="24649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1858877" y="1808202"/>
              <a:ext cx="343960" cy="24649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 flipH="1">
            <a:off x="5294840" y="3135868"/>
            <a:ext cx="343960" cy="1104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4380440" y="3960892"/>
            <a:ext cx="343960" cy="321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1637240" y="2907268"/>
            <a:ext cx="343960" cy="137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3449832" y="3897868"/>
            <a:ext cx="343960" cy="3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90801" y="3135868"/>
            <a:ext cx="343960" cy="1146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147002" y="3669268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228041" y="3667680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514917" y="3655298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297432" y="3655298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475441" y="3653710"/>
            <a:ext cx="343960" cy="612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7190215" y="3655298"/>
            <a:ext cx="34396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14917" y="4254718"/>
            <a:ext cx="6486083" cy="101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/>
          <p:cNvCxnSpPr/>
          <p:nvPr/>
        </p:nvCxnSpPr>
        <p:spPr>
          <a:xfrm flipV="1">
            <a:off x="1514917" y="1688068"/>
            <a:ext cx="0" cy="2576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0064" y="3713252"/>
            <a:ext cx="75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. 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1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2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36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8724" y="4264898"/>
            <a:ext cx="62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8873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9276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40159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1623536"/>
            <a:ext cx="2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7366608" y="729734"/>
            <a:ext cx="1133757" cy="334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flipH="1">
            <a:off x="7366609" y="283880"/>
            <a:ext cx="1133756" cy="369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42055" y="712174"/>
                <a:ext cx="868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055" y="712174"/>
                <a:ext cx="86812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33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72527" y="283880"/>
                <a:ext cx="147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27" y="283880"/>
                <a:ext cx="147809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292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8297" y="1147338"/>
            <a:ext cx="2382068" cy="369332"/>
            <a:chOff x="6118297" y="1147338"/>
            <a:chExt cx="2382068" cy="369332"/>
          </a:xfrm>
        </p:grpSpPr>
        <p:sp>
          <p:nvSpPr>
            <p:cNvPr id="42" name="Rectangle 41"/>
            <p:cNvSpPr/>
            <p:nvPr/>
          </p:nvSpPr>
          <p:spPr>
            <a:xfrm flipH="1">
              <a:off x="7366609" y="1147338"/>
              <a:ext cx="1133756" cy="3443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118297" y="1147338"/>
                  <a:ext cx="9941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 smtClean="0">
                      <a:solidFill>
                        <a:prstClr val="black"/>
                      </a:solidFill>
                    </a:rPr>
                    <a:t>Query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297" y="1147338"/>
                  <a:ext cx="99418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52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/>
          <p:cNvSpPr txBox="1"/>
          <p:nvPr/>
        </p:nvSpPr>
        <p:spPr>
          <a:xfrm>
            <a:off x="3276600" y="4980057"/>
            <a:ext cx="314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prstClr val="black"/>
                </a:solidFill>
              </a:rPr>
              <a:t>Before update</a:t>
            </a:r>
            <a:endParaRPr lang="en-US" sz="4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98370" y="5768458"/>
                <a:ext cx="43013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2800" dirty="0" smtClean="0">
                    <a:solidFill>
                      <a:prstClr val="black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≪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70" y="5768458"/>
                <a:ext cx="430137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83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7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flipH="1">
            <a:off x="5451558" y="1808201"/>
            <a:ext cx="343960" cy="246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2704040" y="1775773"/>
            <a:ext cx="343960" cy="246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1858877" y="1808202"/>
            <a:ext cx="343960" cy="246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5294840" y="3135868"/>
            <a:ext cx="343960" cy="1104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4380440" y="3960892"/>
            <a:ext cx="343960" cy="321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1637240" y="2907268"/>
            <a:ext cx="343960" cy="137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3449832" y="3897868"/>
            <a:ext cx="343960" cy="3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90801" y="3135868"/>
            <a:ext cx="343960" cy="1146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147002" y="3429000"/>
            <a:ext cx="343960" cy="851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228041" y="3847742"/>
            <a:ext cx="343960" cy="431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514917" y="3429000"/>
            <a:ext cx="343960" cy="837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297432" y="3847742"/>
            <a:ext cx="343960" cy="418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475441" y="3429000"/>
            <a:ext cx="343960" cy="837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7190215" y="3847742"/>
            <a:ext cx="343960" cy="417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14917" y="4254718"/>
            <a:ext cx="6486083" cy="101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/>
          <p:cNvCxnSpPr/>
          <p:nvPr/>
        </p:nvCxnSpPr>
        <p:spPr>
          <a:xfrm flipV="1">
            <a:off x="1514917" y="1688068"/>
            <a:ext cx="0" cy="2576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0064" y="3713252"/>
            <a:ext cx="75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. 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1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2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36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8724" y="4264898"/>
            <a:ext cx="62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8873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9276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40159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1623536"/>
            <a:ext cx="2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7366608" y="729734"/>
            <a:ext cx="1133757" cy="334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flipH="1">
            <a:off x="7366609" y="283880"/>
            <a:ext cx="1133756" cy="369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flipH="1">
            <a:off x="7366609" y="1147338"/>
            <a:ext cx="1133756" cy="344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5334000"/>
            <a:ext cx="2823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prstClr val="black"/>
                </a:solidFill>
              </a:rPr>
              <a:t>After update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67938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1.3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89691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1.3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97432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1000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37209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1.3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7730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142055" y="712174"/>
                <a:ext cx="868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</a:rPr>
                  <a:t>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055" y="712174"/>
                <a:ext cx="86812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33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72527" y="283880"/>
                <a:ext cx="1478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27" y="283880"/>
                <a:ext cx="147809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292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118297" y="1147338"/>
                <a:ext cx="994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 smtClean="0">
                    <a:solidFill>
                      <a:prstClr val="black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297" y="1147338"/>
                <a:ext cx="99418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5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505200"/>
            <a:ext cx="86106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861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458200" cy="5410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Algorithm (slightly cheating):</a:t>
                </a:r>
                <a:endParaRPr lang="en-US" dirty="0" smtClean="0"/>
              </a:p>
              <a:p>
                <a:r>
                  <a:rPr lang="en-US" sz="2000" dirty="0" smtClean="0"/>
                  <a:t>Input histogram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Maintain histogram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being uniform</a:t>
                </a:r>
              </a:p>
              <a:p>
                <a:r>
                  <a:rPr lang="en-US" sz="2000" dirty="0" smtClean="0"/>
                  <a:t>Parameters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 smtClean="0"/>
                  <a:t>When given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: 					[insignificant]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Otherwise 								[significant; update]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exp</m:t>
                    </m:r>
                    <m:r>
                      <a:rPr lang="en-US" b="0" i="1" smtClean="0">
                        <a:latin typeface="Cambria Math"/>
                      </a:rPr>
                      <m:t>⁡(−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sz="2400" b="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𝑠𝑖𝑔𝑛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lvl="2"/>
                <a:r>
                  <a:rPr lang="en-US" sz="2800" dirty="0" smtClean="0"/>
                  <a:t>Renormalize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458200" cy="5410200"/>
              </a:xfrm>
              <a:blipFill rotWithShape="1">
                <a:blip r:embed="rId2"/>
                <a:stretch>
                  <a:fillRect l="-1657" t="-1353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-323850" y="3543300"/>
            <a:ext cx="105156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505200"/>
            <a:ext cx="86106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861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458200" cy="5410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Algorithm:</a:t>
                </a:r>
                <a:endParaRPr lang="en-US" dirty="0" smtClean="0"/>
              </a:p>
              <a:p>
                <a:r>
                  <a:rPr lang="en-US" sz="2000" dirty="0" smtClean="0"/>
                  <a:t>Input histogram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Maintain histogram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being uniform</a:t>
                </a:r>
              </a:p>
              <a:p>
                <a:r>
                  <a:rPr lang="en-US" sz="2000" dirty="0" smtClean="0"/>
                  <a:t>Parameters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 smtClean="0"/>
                  <a:t>When given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		[insignificant]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Otherwise 								[significant; update]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exp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sz="2400" b="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𝑠𝑖𝑔𝑛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lvl="2"/>
                <a:r>
                  <a:rPr lang="en-US" sz="2800" dirty="0" smtClean="0"/>
                  <a:t>Renormalize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458200" cy="5410200"/>
              </a:xfrm>
              <a:blipFill rotWithShape="1">
                <a:blip r:embed="rId3"/>
                <a:stretch>
                  <a:fillRect l="-1657" t="-1353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4-Point Star 6"/>
          <p:cNvSpPr/>
          <p:nvPr/>
        </p:nvSpPr>
        <p:spPr>
          <a:xfrm>
            <a:off x="2459725" y="1739180"/>
            <a:ext cx="232235" cy="230430"/>
          </a:xfrm>
          <a:prstGeom prst="star4">
            <a:avLst/>
          </a:prstGeom>
          <a:solidFill>
            <a:srgbClr val="F125BC"/>
          </a:solidFill>
          <a:ln>
            <a:solidFill>
              <a:srgbClr val="F125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505200"/>
            <a:ext cx="86106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90800"/>
            <a:ext cx="8610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458200" cy="5410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Algorithm:</a:t>
                </a:r>
                <a:endParaRPr lang="en-US" dirty="0" smtClean="0"/>
              </a:p>
              <a:p>
                <a:r>
                  <a:rPr lang="en-US" sz="2000" dirty="0" smtClean="0"/>
                  <a:t>Input histogram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Maintain histogram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being uniform</a:t>
                </a:r>
              </a:p>
              <a:p>
                <a:r>
                  <a:rPr lang="en-US" sz="2000" dirty="0" smtClean="0"/>
                  <a:t>Parameters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 smtClean="0"/>
                  <a:t>When given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		[insignificant]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Otherwise 								[significant; update]</a:t>
                </a:r>
              </a:p>
              <a:p>
                <a:pPr lvl="2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exp</m:t>
                    </m:r>
                    <m:r>
                      <a:rPr lang="en-US" b="0" i="1" smtClean="0">
                        <a:latin typeface="Cambria Math"/>
                      </a:rPr>
                      <m:t>⁡(−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sz="2400" b="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𝑠𝑖𝑔𝑛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lvl="2"/>
                <a:r>
                  <a:rPr lang="en-US" sz="2800" dirty="0" smtClean="0"/>
                  <a:t>Renormalize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458200" cy="5410200"/>
              </a:xfrm>
              <a:blipFill rotWithShape="1">
                <a:blip r:embed="rId2"/>
                <a:stretch>
                  <a:fillRect l="-1657" t="-1353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5506420" y="952890"/>
            <a:ext cx="2057400" cy="1325562"/>
          </a:xfrm>
          <a:prstGeom prst="wedgeRectCallout">
            <a:avLst>
              <a:gd name="adj1" fmla="val -59753"/>
              <a:gd name="adj2" fmla="val 823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Conditional branch leaks private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Analysis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Utility Analysis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1" dirty="0" smtClean="0"/>
                  <a:t>Few update rounds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  <m:r>
                      <a:rPr lang="en-US" b="1" i="1" smtClean="0">
                        <a:latin typeface="Cambria Math"/>
                      </a:rPr>
                      <m:t>≈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endParaRPr lang="en-US" b="1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Allows us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</a:t>
                </a:r>
                <a:r>
                  <a:rPr lang="en-US" dirty="0" smtClean="0"/>
                  <a:t>otential argument [Littlestone-Warmuth’94]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Uses linearity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Privacy Analysis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Same as in Sparse Vector!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6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026589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2/3</m:t>
                                  </m:r>
                                </m:sup>
                              </m:sSup>
                            </m:oMath>
                          </a14:m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[Blum-Ligett-Roth’08]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Runtime Exponential in |U|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oMath>
                          </a14:m>
                          <a:r>
                            <a:rPr lang="en-US" baseline="0" dirty="0" smtClean="0"/>
                            <a:t>-dp</a:t>
                          </a:r>
                        </a:p>
                        <a:p>
                          <a:pPr algn="ctr"/>
                          <a:endParaRPr lang="en-US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[D.-Rothblum-Vadhan‘10]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Runtime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Exp</a:t>
                          </a:r>
                          <a:r>
                            <a:rPr lang="en-US" baseline="0" dirty="0" smtClean="0"/>
                            <a:t>(|U|)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[Hardt-Rothblum’10]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Runtime Polynomial in |U|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026589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45110" r="-71070" b="-88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45110" b="-88959"/>
                          </a:stretch>
                        </a:blipFill>
                      </a:tcPr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163121" r="-7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Caveat: Omitting </a:t>
            </a:r>
            <a:r>
              <a:rPr lang="en-US" dirty="0" err="1" smtClean="0"/>
              <a:t>polylog</a:t>
            </a:r>
            <a:r>
              <a:rPr lang="en-US" dirty="0" smtClean="0"/>
              <a:t>(various things, some of them big)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Error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[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Hardt-Rothblum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]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Runtime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Exp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(|U|)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blipFill rotWithShape="1">
                <a:blip r:embed="rId4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5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Boosting</a:t>
            </a:r>
            <a:r>
              <a:rPr lang="en-US" sz="4000" dirty="0" smtClean="0">
                <a:solidFill>
                  <a:schemeClr val="accent1"/>
                </a:solidFill>
              </a:rPr>
              <a:t>  </a:t>
            </a:r>
            <a:r>
              <a:rPr lang="en-US" sz="3600" dirty="0" smtClean="0">
                <a:solidFill>
                  <a:schemeClr val="accent1"/>
                </a:solidFill>
              </a:rPr>
              <a:t>[</a:t>
            </a:r>
            <a:r>
              <a:rPr lang="en-US" sz="3600" dirty="0" err="1" smtClean="0">
                <a:solidFill>
                  <a:schemeClr val="accent1"/>
                </a:solidFill>
              </a:rPr>
              <a:t>Schapire</a:t>
            </a:r>
            <a:r>
              <a:rPr lang="en-US" sz="3600" dirty="0" smtClean="0">
                <a:solidFill>
                  <a:schemeClr val="accent1"/>
                </a:solidFill>
              </a:rPr>
              <a:t>, 1989]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method for improving accuracy of any given learning algorithm</a:t>
            </a:r>
          </a:p>
          <a:p>
            <a:endParaRPr lang="en-US" dirty="0" smtClean="0"/>
          </a:p>
          <a:p>
            <a:r>
              <a:rPr lang="en-US" dirty="0" smtClean="0"/>
              <a:t>Example: Learning to recognize spam e-mail</a:t>
            </a:r>
          </a:p>
          <a:p>
            <a:pPr lvl="1"/>
            <a:r>
              <a:rPr lang="en-US" dirty="0" smtClean="0"/>
              <a:t>“Base learner” receives labeled examples, outputs heuristic</a:t>
            </a:r>
          </a:p>
          <a:p>
            <a:pPr lvl="1"/>
            <a:r>
              <a:rPr lang="en-US" dirty="0" smtClean="0"/>
              <a:t>Run many times; combine the resulting heuristics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57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Basics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Model, definition, one mechanism, two examples, composition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362200" y="1371600"/>
            <a:ext cx="2781300" cy="1676400"/>
            <a:chOff x="2743200" y="1752600"/>
            <a:chExt cx="2781300" cy="1676400"/>
          </a:xfrm>
        </p:grpSpPr>
        <p:grpSp>
          <p:nvGrpSpPr>
            <p:cNvPr id="3" name="Group 9"/>
            <p:cNvGrpSpPr/>
            <p:nvPr/>
          </p:nvGrpSpPr>
          <p:grpSpPr>
            <a:xfrm>
              <a:off x="2743200" y="2514600"/>
              <a:ext cx="2781300" cy="914400"/>
              <a:chOff x="2743200" y="2514600"/>
              <a:chExt cx="2781300" cy="914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743200" y="2514600"/>
                <a:ext cx="27813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09900" y="2667000"/>
                <a:ext cx="2207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Base Learner</a:t>
                </a:r>
                <a:endParaRPr lang="en-US" sz="3200" dirty="0"/>
              </a:p>
            </p:txBody>
          </p:sp>
        </p:grpSp>
        <p:sp>
          <p:nvSpPr>
            <p:cNvPr id="11" name="Down Arrow 10"/>
            <p:cNvSpPr/>
            <p:nvPr/>
          </p:nvSpPr>
          <p:spPr>
            <a:xfrm>
              <a:off x="3924300" y="1752600"/>
              <a:ext cx="342900" cy="647700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1714500" y="457200"/>
            <a:ext cx="4053784" cy="647701"/>
            <a:chOff x="2095500" y="457200"/>
            <a:chExt cx="4053784" cy="647701"/>
          </a:xfrm>
        </p:grpSpPr>
        <p:sp>
          <p:nvSpPr>
            <p:cNvPr id="13" name="Rectangle 12"/>
            <p:cNvSpPr/>
            <p:nvPr/>
          </p:nvSpPr>
          <p:spPr>
            <a:xfrm>
              <a:off x="2095500" y="468664"/>
              <a:ext cx="4000500" cy="63623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5500" y="457200"/>
              <a:ext cx="4053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S: Labeled examples from </a:t>
              </a:r>
              <a:r>
                <a:rPr lang="en-US" sz="3600" dirty="0" smtClean="0">
                  <a:latin typeface="Monotype Corsiva" pitchFamily="66" charset="0"/>
                </a:rPr>
                <a:t>D</a:t>
              </a:r>
              <a:endParaRPr lang="en-US" sz="2800" dirty="0">
                <a:latin typeface="Monotype Corsiva" pitchFamily="66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628900" y="4152900"/>
            <a:ext cx="2095500" cy="523220"/>
            <a:chOff x="6286500" y="4964668"/>
            <a:chExt cx="2095500" cy="523220"/>
          </a:xfrm>
        </p:grpSpPr>
        <p:sp>
          <p:nvSpPr>
            <p:cNvPr id="20" name="Rectangle 19"/>
            <p:cNvSpPr/>
            <p:nvPr/>
          </p:nvSpPr>
          <p:spPr>
            <a:xfrm>
              <a:off x="6286500" y="5029200"/>
              <a:ext cx="2095500" cy="457200"/>
            </a:xfrm>
            <a:prstGeom prst="rect">
              <a:avLst/>
            </a:prstGeom>
            <a:solidFill>
              <a:srgbClr val="F125B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4964668"/>
              <a:ext cx="1484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/>
                </a:rPr>
                <a:t>A</a:t>
              </a:r>
              <a:r>
                <a:rPr lang="en-US" sz="2800" baseline="-25000" dirty="0" smtClean="0">
                  <a:latin typeface="Arial Narrow"/>
                </a:rPr>
                <a:t>1</a:t>
              </a:r>
              <a:r>
                <a:rPr lang="en-US" sz="2800" dirty="0" smtClean="0"/>
                <a:t>, </a:t>
              </a:r>
              <a:r>
                <a:rPr lang="en-US" sz="2800" dirty="0" smtClean="0">
                  <a:latin typeface="Arial Narrow"/>
                </a:rPr>
                <a:t>A</a:t>
              </a:r>
              <a:r>
                <a:rPr lang="en-US" sz="2800" baseline="-25000" dirty="0" smtClean="0">
                  <a:latin typeface="Arial Narrow"/>
                </a:rPr>
                <a:t>2</a:t>
              </a:r>
              <a:r>
                <a:rPr lang="en-US" sz="2800" dirty="0" smtClean="0"/>
                <a:t>, … </a:t>
              </a:r>
              <a:endParaRPr lang="en-US" sz="2800" dirty="0"/>
            </a:p>
          </p:txBody>
        </p:sp>
      </p:grpSp>
      <p:sp>
        <p:nvSpPr>
          <p:cNvPr id="26" name="Curved Left Arrow 25"/>
          <p:cNvSpPr/>
          <p:nvPr/>
        </p:nvSpPr>
        <p:spPr>
          <a:xfrm rot="10800000">
            <a:off x="762001" y="571498"/>
            <a:ext cx="731520" cy="5715001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2933700" y="4838700"/>
            <a:ext cx="1539204" cy="1485900"/>
            <a:chOff x="3314700" y="4838700"/>
            <a:chExt cx="1539204" cy="1485900"/>
          </a:xfrm>
        </p:grpSpPr>
        <p:sp>
          <p:nvSpPr>
            <p:cNvPr id="28" name="TextBox 27"/>
            <p:cNvSpPr txBox="1"/>
            <p:nvPr/>
          </p:nvSpPr>
          <p:spPr>
            <a:xfrm>
              <a:off x="3314700" y="5678269"/>
              <a:ext cx="1539204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Update </a:t>
              </a:r>
              <a:r>
                <a:rPr lang="en-US" sz="3600" dirty="0" smtClean="0">
                  <a:latin typeface="Monotype Corsiva" pitchFamily="66" charset="0"/>
                </a:rPr>
                <a:t>D</a:t>
              </a:r>
              <a:endParaRPr lang="en-US" sz="2800" dirty="0">
                <a:latin typeface="Monotype Corsiva" pitchFamily="66" charset="0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886200" y="4838700"/>
              <a:ext cx="381000" cy="723900"/>
            </a:xfrm>
            <a:prstGeom prst="downArrow">
              <a:avLst/>
            </a:prstGeom>
            <a:solidFill>
              <a:srgbClr val="F125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3505200" y="3276600"/>
            <a:ext cx="800100" cy="723900"/>
            <a:chOff x="3886200" y="3276600"/>
            <a:chExt cx="800100" cy="723900"/>
          </a:xfrm>
        </p:grpSpPr>
        <p:sp>
          <p:nvSpPr>
            <p:cNvPr id="25" name="Down Arrow 24"/>
            <p:cNvSpPr/>
            <p:nvPr/>
          </p:nvSpPr>
          <p:spPr>
            <a:xfrm>
              <a:off x="3886200" y="3276600"/>
              <a:ext cx="381000" cy="723900"/>
            </a:xfrm>
            <a:prstGeom prst="downArrow">
              <a:avLst/>
            </a:prstGeom>
            <a:solidFill>
              <a:srgbClr val="F125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8434" y="3276600"/>
              <a:ext cx="397866" cy="523220"/>
            </a:xfrm>
            <a:prstGeom prst="rect">
              <a:avLst/>
            </a:prstGeom>
            <a:solidFill>
              <a:srgbClr val="F125BC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4240041" y="4990326"/>
            <a:ext cx="3760959" cy="767239"/>
            <a:chOff x="4621041" y="4990326"/>
            <a:chExt cx="3760959" cy="767239"/>
          </a:xfrm>
        </p:grpSpPr>
        <p:sp>
          <p:nvSpPr>
            <p:cNvPr id="32" name="Down Arrow 31"/>
            <p:cNvSpPr/>
            <p:nvPr/>
          </p:nvSpPr>
          <p:spPr>
            <a:xfrm rot="17879222">
              <a:off x="5125881" y="4485486"/>
              <a:ext cx="381000" cy="1390680"/>
            </a:xfrm>
            <a:prstGeom prst="downArrow">
              <a:avLst/>
            </a:prstGeom>
            <a:solidFill>
              <a:srgbClr val="F125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5295900"/>
              <a:ext cx="2362200" cy="461665"/>
            </a:xfrm>
            <a:prstGeom prst="rect">
              <a:avLst/>
            </a:prstGeom>
            <a:solidFill>
              <a:srgbClr val="F125B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Combine A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, A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…</a:t>
              </a:r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33900" y="3238500"/>
            <a:ext cx="35012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well on ½ + </a:t>
            </a:r>
            <a:r>
              <a:rPr lang="en-US" sz="2800" dirty="0" smtClean="0">
                <a:latin typeface="cmmi10"/>
              </a:rPr>
              <a:t>´ </a:t>
            </a:r>
            <a:r>
              <a:rPr lang="en-US" sz="2800" dirty="0" smtClean="0"/>
              <a:t>of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3600" dirty="0" smtClean="0">
                <a:latin typeface="Monotype Corsiva" pitchFamily="66" charset="0"/>
              </a:rPr>
              <a:t>D</a:t>
            </a:r>
            <a:endParaRPr lang="en-US" sz="2800" dirty="0"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1884" y="5801380"/>
            <a:ext cx="163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125BC"/>
                </a:solidFill>
              </a:rPr>
              <a:t>Terminate?</a:t>
            </a:r>
            <a:endParaRPr lang="en-US" sz="2800" dirty="0">
              <a:solidFill>
                <a:srgbClr val="F125BC"/>
              </a:solidFill>
            </a:endParaRPr>
          </a:p>
        </p:txBody>
      </p:sp>
    </p:spTree>
  </p:cSld>
  <p:clrMapOvr>
    <a:masterClrMapping/>
  </p:clrMapOvr>
  <p:transition advTm="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62000" y="457200"/>
            <a:ext cx="7238999" cy="5867400"/>
            <a:chOff x="1143001" y="457200"/>
            <a:chExt cx="7238999" cy="5867400"/>
          </a:xfrm>
        </p:grpSpPr>
        <p:grpSp>
          <p:nvGrpSpPr>
            <p:cNvPr id="3" name="Group 11"/>
            <p:cNvGrpSpPr/>
            <p:nvPr/>
          </p:nvGrpSpPr>
          <p:grpSpPr>
            <a:xfrm>
              <a:off x="2743200" y="1371600"/>
              <a:ext cx="2781300" cy="1676400"/>
              <a:chOff x="2743200" y="1752600"/>
              <a:chExt cx="2781300" cy="167640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743200" y="2514600"/>
                <a:ext cx="2781300" cy="914400"/>
                <a:chOff x="2743200" y="2514600"/>
                <a:chExt cx="2781300" cy="9144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743200" y="2514600"/>
                  <a:ext cx="27813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09900" y="2667000"/>
                  <a:ext cx="22076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Base Learner</a:t>
                  </a:r>
                  <a:endParaRPr lang="en-US" sz="3200" dirty="0"/>
                </a:p>
              </p:txBody>
            </p:sp>
          </p:grpSp>
          <p:sp>
            <p:nvSpPr>
              <p:cNvPr id="11" name="Down Arrow 10"/>
              <p:cNvSpPr/>
              <p:nvPr/>
            </p:nvSpPr>
            <p:spPr>
              <a:xfrm>
                <a:off x="3924300" y="1752600"/>
                <a:ext cx="342900" cy="647700"/>
              </a:xfrm>
              <a:prstGeom prst="down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4"/>
            <p:cNvGrpSpPr/>
            <p:nvPr/>
          </p:nvGrpSpPr>
          <p:grpSpPr>
            <a:xfrm>
              <a:off x="2095500" y="457200"/>
              <a:ext cx="4000500" cy="647701"/>
              <a:chOff x="2095500" y="457200"/>
              <a:chExt cx="4000500" cy="64770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095500" y="468664"/>
                <a:ext cx="4000500" cy="63623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95501" y="457200"/>
                <a:ext cx="39775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S: Labeled examples from </a:t>
                </a:r>
                <a:r>
                  <a:rPr lang="en-US" sz="3600" dirty="0" smtClean="0">
                    <a:latin typeface="Monotype Corsiva" pitchFamily="66" charset="0"/>
                  </a:rPr>
                  <a:t>D</a:t>
                </a:r>
                <a:endParaRPr lang="en-US" sz="2800" dirty="0">
                  <a:latin typeface="Monotype Corsiva" pitchFamily="66" charset="0"/>
                </a:endParaRPr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3009900" y="4152900"/>
              <a:ext cx="2095500" cy="523220"/>
              <a:chOff x="6286500" y="4964668"/>
              <a:chExt cx="2095500" cy="52322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86500" y="5029200"/>
                <a:ext cx="2095500" cy="457200"/>
              </a:xfrm>
              <a:prstGeom prst="rect">
                <a:avLst/>
              </a:prstGeom>
              <a:solidFill>
                <a:srgbClr val="F125B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00800" y="4964668"/>
                <a:ext cx="1484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 Narrow"/>
                  </a:rPr>
                  <a:t>A</a:t>
                </a:r>
                <a:r>
                  <a:rPr lang="en-US" sz="2800" baseline="-25000" dirty="0" smtClean="0">
                    <a:latin typeface="Arial Narrow"/>
                  </a:rPr>
                  <a:t>1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Arial Narrow"/>
                  </a:rPr>
                  <a:t>A</a:t>
                </a:r>
                <a:r>
                  <a:rPr lang="en-US" sz="2800" baseline="-25000" dirty="0" smtClean="0">
                    <a:latin typeface="Arial Narrow"/>
                  </a:rPr>
                  <a:t>2</a:t>
                </a:r>
                <a:r>
                  <a:rPr lang="en-US" sz="2800" dirty="0" smtClean="0"/>
                  <a:t>, … </a:t>
                </a:r>
                <a:endParaRPr lang="en-US" sz="2800" dirty="0"/>
              </a:p>
            </p:txBody>
          </p:sp>
        </p:grpSp>
        <p:sp>
          <p:nvSpPr>
            <p:cNvPr id="26" name="Curved Left Arrow 25"/>
            <p:cNvSpPr/>
            <p:nvPr/>
          </p:nvSpPr>
          <p:spPr>
            <a:xfrm rot="10800000">
              <a:off x="1143001" y="571498"/>
              <a:ext cx="731520" cy="5715001"/>
            </a:xfrm>
            <a:prstGeom prst="curvedLef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36"/>
            <p:cNvGrpSpPr/>
            <p:nvPr/>
          </p:nvGrpSpPr>
          <p:grpSpPr>
            <a:xfrm>
              <a:off x="3314700" y="4838700"/>
              <a:ext cx="1539204" cy="1485900"/>
              <a:chOff x="3314700" y="4838700"/>
              <a:chExt cx="1539204" cy="14859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314700" y="5678269"/>
                <a:ext cx="1539204" cy="646331"/>
              </a:xfrm>
              <a:prstGeom prst="rect">
                <a:avLst/>
              </a:prstGeom>
              <a:solidFill>
                <a:srgbClr val="FF7D8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Update </a:t>
                </a:r>
                <a:r>
                  <a:rPr lang="en-US" sz="3600" dirty="0" smtClean="0">
                    <a:latin typeface="Monotype Corsiva" pitchFamily="66" charset="0"/>
                  </a:rPr>
                  <a:t>D</a:t>
                </a:r>
                <a:endParaRPr lang="en-US" sz="2800" dirty="0">
                  <a:latin typeface="Monotype Corsiva" pitchFamily="66" charset="0"/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3886200" y="4838700"/>
                <a:ext cx="381000" cy="72390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>
              <a:off x="3886200" y="3276600"/>
              <a:ext cx="800100" cy="723900"/>
              <a:chOff x="3886200" y="3276600"/>
              <a:chExt cx="800100" cy="723900"/>
            </a:xfrm>
          </p:grpSpPr>
          <p:sp>
            <p:nvSpPr>
              <p:cNvPr id="25" name="Down Arrow 24"/>
              <p:cNvSpPr/>
              <p:nvPr/>
            </p:nvSpPr>
            <p:spPr>
              <a:xfrm>
                <a:off x="3886200" y="3276600"/>
                <a:ext cx="381000" cy="72390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88434" y="3276600"/>
                <a:ext cx="397866" cy="523220"/>
              </a:xfrm>
              <a:prstGeom prst="rect">
                <a:avLst/>
              </a:prstGeom>
              <a:solidFill>
                <a:srgbClr val="F125B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</a:t>
                </a:r>
                <a:endParaRPr lang="en-US" sz="2800" b="1" dirty="0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621041" y="4990326"/>
              <a:ext cx="3760959" cy="767239"/>
              <a:chOff x="4621041" y="4990326"/>
              <a:chExt cx="3760959" cy="767239"/>
            </a:xfrm>
          </p:grpSpPr>
          <p:sp>
            <p:nvSpPr>
              <p:cNvPr id="32" name="Down Arrow 31"/>
              <p:cNvSpPr/>
              <p:nvPr/>
            </p:nvSpPr>
            <p:spPr>
              <a:xfrm rot="17879222">
                <a:off x="5125881" y="4485486"/>
                <a:ext cx="381000" cy="139068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19800" y="5295900"/>
                <a:ext cx="2362200" cy="461665"/>
              </a:xfrm>
              <a:prstGeom prst="rect">
                <a:avLst/>
              </a:prstGeom>
              <a:solidFill>
                <a:srgbClr val="FF7D8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Combine A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, A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, …</a:t>
                </a:r>
                <a:endParaRPr lang="en-US" sz="2400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533900" y="3239869"/>
            <a:ext cx="35012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well on ½ + </a:t>
            </a:r>
            <a:r>
              <a:rPr lang="en-US" sz="2800" dirty="0" smtClean="0">
                <a:latin typeface="cmmi10"/>
              </a:rPr>
              <a:t>´ </a:t>
            </a:r>
            <a:r>
              <a:rPr lang="en-US" sz="2800" dirty="0" smtClean="0"/>
              <a:t>of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3600" dirty="0" smtClean="0">
                <a:latin typeface="Monotype Corsiva" pitchFamily="66" charset="0"/>
              </a:rPr>
              <a:t>D</a:t>
            </a:r>
            <a:endParaRPr lang="en-US" sz="2800" dirty="0">
              <a:latin typeface="Monotype Corsiva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1100" y="5943600"/>
            <a:ext cx="1304396" cy="523220"/>
          </a:xfrm>
          <a:prstGeom prst="rect">
            <a:avLst/>
          </a:prstGeom>
          <a:solidFill>
            <a:srgbClr val="FF7D8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iondi" pitchFamily="2" charset="0"/>
              </a:rPr>
              <a:t>How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51884" y="5801380"/>
            <a:ext cx="163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125BC"/>
                </a:solidFill>
              </a:rPr>
              <a:t>Terminate?</a:t>
            </a:r>
            <a:endParaRPr lang="en-US" sz="2800" dirty="0">
              <a:solidFill>
                <a:srgbClr val="F125BC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551883" y="786781"/>
            <a:ext cx="2436692" cy="2083994"/>
          </a:xfrm>
          <a:prstGeom prst="wedgeEllipseCallout">
            <a:avLst>
              <a:gd name="adj1" fmla="val -124551"/>
              <a:gd name="adj2" fmla="val -28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Base learner only sees samples, not all of</a:t>
            </a:r>
            <a:r>
              <a:rPr lang="en-US" sz="3200" b="1" dirty="0" smtClean="0">
                <a:latin typeface="Monotype Corsiva" pitchFamily="66" charset="0"/>
              </a:rPr>
              <a:t> D</a:t>
            </a:r>
            <a:endParaRPr lang="en-US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Boosting for Queries?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Given database </a:t>
            </a:r>
            <a:r>
              <a:rPr lang="en-US" dirty="0"/>
              <a:t>x</a:t>
            </a:r>
            <a:r>
              <a:rPr lang="en-US" dirty="0" smtClean="0"/>
              <a:t> and a set </a:t>
            </a:r>
            <a:r>
              <a:rPr lang="en-US" sz="3200" dirty="0" smtClean="0">
                <a:latin typeface="Monotype Corsiva" pitchFamily="66" charset="0"/>
              </a:rPr>
              <a:t>Q</a:t>
            </a:r>
            <a:r>
              <a:rPr lang="en-US" dirty="0" smtClean="0"/>
              <a:t> of low-sensitivity queries, produce an object </a:t>
            </a:r>
            <a:r>
              <a:rPr lang="en-US" dirty="0" smtClean="0">
                <a:latin typeface="Old English Text MT" pitchFamily="66" charset="0"/>
              </a:rPr>
              <a:t>O</a:t>
            </a:r>
            <a:r>
              <a:rPr lang="en-US" dirty="0" smtClean="0"/>
              <a:t> such that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q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sz="3200" dirty="0" smtClean="0">
                <a:latin typeface="Monotype Corsiva" pitchFamily="66" charset="0"/>
              </a:rPr>
              <a:t>Q</a:t>
            </a:r>
            <a:r>
              <a:rPr lang="en-US" dirty="0" smtClean="0"/>
              <a:t> : can extract from </a:t>
            </a:r>
            <a:r>
              <a:rPr lang="en-US" dirty="0" smtClean="0">
                <a:latin typeface="Old English Text MT" pitchFamily="66" charset="0"/>
              </a:rPr>
              <a:t>O</a:t>
            </a:r>
            <a:r>
              <a:rPr lang="en-US" dirty="0" smtClean="0"/>
              <a:t> an approximation of q(x).</a:t>
            </a:r>
          </a:p>
          <a:p>
            <a:endParaRPr lang="en-US" dirty="0" smtClean="0"/>
          </a:p>
          <a:p>
            <a:r>
              <a:rPr lang="en-US" dirty="0" smtClean="0"/>
              <a:t>Assume existence of (</a:t>
            </a:r>
            <a:r>
              <a:rPr lang="en-US" dirty="0" smtClean="0">
                <a:latin typeface="cmmi10"/>
              </a:rPr>
              <a:t>²</a:t>
            </a:r>
            <a:r>
              <a:rPr lang="en-US" baseline="-25000" dirty="0" smtClean="0">
                <a:latin typeface="Arial Narrow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±</a:t>
            </a:r>
            <a:r>
              <a:rPr lang="en-US" baseline="-25000" dirty="0" smtClean="0"/>
              <a:t>0</a:t>
            </a:r>
            <a:r>
              <a:rPr lang="en-US" dirty="0" smtClean="0"/>
              <a:t>)-</a:t>
            </a:r>
            <a:r>
              <a:rPr lang="en-US" dirty="0" err="1" smtClean="0"/>
              <a:t>dp</a:t>
            </a:r>
            <a:r>
              <a:rPr lang="en-US" dirty="0" smtClean="0"/>
              <a:t> Base Learner producing an object </a:t>
            </a:r>
            <a:r>
              <a:rPr lang="en-US" dirty="0" smtClean="0">
                <a:latin typeface="Old English Text MT" pitchFamily="66" charset="0"/>
              </a:rPr>
              <a:t>O</a:t>
            </a:r>
            <a:r>
              <a:rPr lang="en-US" dirty="0" smtClean="0"/>
              <a:t> that does well on more than half of </a:t>
            </a:r>
            <a:r>
              <a:rPr lang="en-US" sz="3200" dirty="0" smtClean="0">
                <a:latin typeface="Monotype Corsiva" pitchFamily="66" charset="0"/>
              </a:rPr>
              <a:t>D</a:t>
            </a:r>
          </a:p>
          <a:p>
            <a:pPr lvl="1"/>
            <a:r>
              <a:rPr lang="en-US" dirty="0" smtClean="0">
                <a:latin typeface="Arial Narrow"/>
              </a:rPr>
              <a:t>Pr </a:t>
            </a:r>
            <a:r>
              <a:rPr lang="en-US" sz="3200" baseline="-25000" dirty="0" smtClean="0">
                <a:latin typeface="Arial Narrow"/>
              </a:rPr>
              <a:t>q</a:t>
            </a:r>
            <a:r>
              <a:rPr lang="en-US" sz="3200" baseline="-25000" dirty="0" smtClean="0"/>
              <a:t> </a:t>
            </a:r>
            <a:r>
              <a:rPr lang="en-US" sz="3200" baseline="-25000" dirty="0" smtClean="0">
                <a:latin typeface="cmsy10"/>
              </a:rPr>
              <a:t>» </a:t>
            </a:r>
            <a:r>
              <a:rPr lang="en-US" sz="3200" baseline="-25000" dirty="0" smtClean="0">
                <a:latin typeface="Monotype Corsiva"/>
              </a:rPr>
              <a:t>D </a:t>
            </a:r>
            <a:r>
              <a:rPr lang="en-US" dirty="0" smtClean="0"/>
              <a:t>[ </a:t>
            </a:r>
            <a:r>
              <a:rPr lang="en-US" dirty="0" smtClean="0">
                <a:solidFill>
                  <a:srgbClr val="FF0000"/>
                </a:solidFill>
              </a:rPr>
              <a:t>|q(</a:t>
            </a:r>
            <a:r>
              <a:rPr lang="en-US" dirty="0" smtClean="0">
                <a:solidFill>
                  <a:srgbClr val="FF0000"/>
                </a:solidFill>
                <a:latin typeface="Old English Text MT" pitchFamily="66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) – q(DB)| &lt; 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¸ </a:t>
            </a:r>
            <a:r>
              <a:rPr lang="en-US" dirty="0" smtClean="0"/>
              <a:t>] &gt; (1/2 + </a:t>
            </a:r>
            <a:r>
              <a:rPr lang="en-US" dirty="0" smtClean="0">
                <a:latin typeface="cmmi10"/>
              </a:rPr>
              <a:t>´</a:t>
            </a:r>
            <a:r>
              <a:rPr lang="en-US" dirty="0" smtClean="0"/>
              <a:t>)</a:t>
            </a:r>
            <a:endParaRPr lang="en-US" dirty="0" smtClean="0">
              <a:latin typeface="cmmi1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762000" y="457200"/>
            <a:ext cx="7315200" cy="5867400"/>
            <a:chOff x="762001" y="457200"/>
            <a:chExt cx="7315200" cy="5867400"/>
          </a:xfrm>
        </p:grpSpPr>
        <p:grpSp>
          <p:nvGrpSpPr>
            <p:cNvPr id="3" name="Group 11"/>
            <p:cNvGrpSpPr/>
            <p:nvPr/>
          </p:nvGrpSpPr>
          <p:grpSpPr>
            <a:xfrm>
              <a:off x="2362200" y="1371600"/>
              <a:ext cx="2781300" cy="1676400"/>
              <a:chOff x="2743200" y="1752600"/>
              <a:chExt cx="2781300" cy="167640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743200" y="2514600"/>
                <a:ext cx="2781300" cy="914400"/>
                <a:chOff x="2743200" y="2514600"/>
                <a:chExt cx="2781300" cy="9144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743200" y="2514600"/>
                  <a:ext cx="27813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09900" y="2667000"/>
                  <a:ext cx="22076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Base Learner</a:t>
                  </a:r>
                  <a:endParaRPr lang="en-US" sz="3200" dirty="0"/>
                </a:p>
              </p:txBody>
            </p:sp>
          </p:grpSp>
          <p:sp>
            <p:nvSpPr>
              <p:cNvPr id="11" name="Down Arrow 10"/>
              <p:cNvSpPr/>
              <p:nvPr/>
            </p:nvSpPr>
            <p:spPr>
              <a:xfrm>
                <a:off x="3924300" y="1752600"/>
                <a:ext cx="342900" cy="647700"/>
              </a:xfrm>
              <a:prstGeom prst="down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4"/>
            <p:cNvGrpSpPr/>
            <p:nvPr/>
          </p:nvGrpSpPr>
          <p:grpSpPr>
            <a:xfrm>
              <a:off x="1714500" y="457200"/>
              <a:ext cx="4053784" cy="647701"/>
              <a:chOff x="2095500" y="457200"/>
              <a:chExt cx="4053784" cy="64770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095500" y="468664"/>
                <a:ext cx="4000500" cy="63623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95500" y="457200"/>
                <a:ext cx="40537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S: Labeled examples from </a:t>
                </a:r>
                <a:r>
                  <a:rPr lang="en-US" sz="3600" dirty="0" smtClean="0">
                    <a:latin typeface="Monotype Corsiva" pitchFamily="66" charset="0"/>
                  </a:rPr>
                  <a:t>D</a:t>
                </a:r>
                <a:endParaRPr lang="en-US" sz="2800" dirty="0">
                  <a:latin typeface="Monotype Corsiva" pitchFamily="66" charset="0"/>
                </a:endParaRPr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2628900" y="4152900"/>
              <a:ext cx="2095500" cy="523220"/>
              <a:chOff x="6286500" y="4964668"/>
              <a:chExt cx="2095500" cy="52322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86500" y="5029200"/>
                <a:ext cx="2095500" cy="457200"/>
              </a:xfrm>
              <a:prstGeom prst="rect">
                <a:avLst/>
              </a:prstGeom>
              <a:solidFill>
                <a:srgbClr val="F125B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00800" y="4964668"/>
                <a:ext cx="1484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 Narrow"/>
                  </a:rPr>
                  <a:t>A</a:t>
                </a:r>
                <a:r>
                  <a:rPr lang="en-US" sz="2800" baseline="-25000" dirty="0" smtClean="0">
                    <a:latin typeface="Arial Narrow"/>
                  </a:rPr>
                  <a:t>1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Arial Narrow"/>
                  </a:rPr>
                  <a:t>A</a:t>
                </a:r>
                <a:r>
                  <a:rPr lang="en-US" sz="2800" baseline="-25000" dirty="0" smtClean="0">
                    <a:latin typeface="Arial Narrow"/>
                  </a:rPr>
                  <a:t>2</a:t>
                </a:r>
                <a:r>
                  <a:rPr lang="en-US" sz="2800" dirty="0" smtClean="0"/>
                  <a:t>, … </a:t>
                </a:r>
                <a:endParaRPr lang="en-US" sz="2800" dirty="0"/>
              </a:p>
            </p:txBody>
          </p:sp>
        </p:grpSp>
        <p:sp>
          <p:nvSpPr>
            <p:cNvPr id="26" name="Curved Left Arrow 25"/>
            <p:cNvSpPr/>
            <p:nvPr/>
          </p:nvSpPr>
          <p:spPr>
            <a:xfrm rot="10800000">
              <a:off x="762001" y="571498"/>
              <a:ext cx="731520" cy="5715001"/>
            </a:xfrm>
            <a:prstGeom prst="curvedLef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36"/>
            <p:cNvGrpSpPr/>
            <p:nvPr/>
          </p:nvGrpSpPr>
          <p:grpSpPr>
            <a:xfrm>
              <a:off x="2933700" y="4838700"/>
              <a:ext cx="1539204" cy="1485900"/>
              <a:chOff x="3314700" y="4838700"/>
              <a:chExt cx="1539204" cy="14859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314700" y="5678269"/>
                <a:ext cx="1539204" cy="64633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Update </a:t>
                </a:r>
                <a:r>
                  <a:rPr lang="en-US" sz="3600" dirty="0" smtClean="0">
                    <a:latin typeface="Monotype Corsiva" pitchFamily="66" charset="0"/>
                  </a:rPr>
                  <a:t>D</a:t>
                </a:r>
                <a:endParaRPr lang="en-US" sz="2800" dirty="0">
                  <a:latin typeface="Monotype Corsiva" pitchFamily="66" charset="0"/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3886200" y="4838700"/>
                <a:ext cx="381000" cy="72390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>
              <a:off x="3505200" y="3276600"/>
              <a:ext cx="800100" cy="723900"/>
              <a:chOff x="3886200" y="3276600"/>
              <a:chExt cx="800100" cy="723900"/>
            </a:xfrm>
          </p:grpSpPr>
          <p:sp>
            <p:nvSpPr>
              <p:cNvPr id="25" name="Down Arrow 24"/>
              <p:cNvSpPr/>
              <p:nvPr/>
            </p:nvSpPr>
            <p:spPr>
              <a:xfrm>
                <a:off x="3886200" y="3276600"/>
                <a:ext cx="381000" cy="72390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88434" y="3276600"/>
                <a:ext cx="397866" cy="523220"/>
              </a:xfrm>
              <a:prstGeom prst="rect">
                <a:avLst/>
              </a:prstGeom>
              <a:solidFill>
                <a:srgbClr val="F125B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</a:t>
                </a:r>
                <a:endParaRPr lang="en-US" sz="2800" b="1" dirty="0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240041" y="4990326"/>
              <a:ext cx="3837160" cy="767239"/>
              <a:chOff x="4621041" y="4990326"/>
              <a:chExt cx="3837160" cy="767239"/>
            </a:xfrm>
          </p:grpSpPr>
          <p:sp>
            <p:nvSpPr>
              <p:cNvPr id="32" name="Down Arrow 31"/>
              <p:cNvSpPr/>
              <p:nvPr/>
            </p:nvSpPr>
            <p:spPr>
              <a:xfrm rot="17879222">
                <a:off x="5125881" y="4485486"/>
                <a:ext cx="381000" cy="139068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96001" y="5295900"/>
                <a:ext cx="2362200" cy="461665"/>
              </a:xfrm>
              <a:prstGeom prst="rect">
                <a:avLst/>
              </a:prstGeom>
              <a:solidFill>
                <a:srgbClr val="F125B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Combine A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, A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, …</a:t>
                </a:r>
                <a:endParaRPr lang="en-US" sz="2400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806971" y="114300"/>
            <a:ext cx="2358338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Initially:</a:t>
            </a:r>
          </a:p>
          <a:p>
            <a:r>
              <a:rPr lang="en-US" sz="3600" dirty="0" smtClean="0">
                <a:latin typeface="Monotype Corsiva" pitchFamily="66" charset="0"/>
              </a:rPr>
              <a:t>D </a:t>
            </a:r>
            <a:r>
              <a:rPr lang="en-US" sz="2800" dirty="0" smtClean="0"/>
              <a:t>uniform on </a:t>
            </a:r>
            <a:r>
              <a:rPr lang="en-US" sz="3600" dirty="0" smtClean="0">
                <a:latin typeface="Monotype Corsiva" pitchFamily="66" charset="0"/>
              </a:rPr>
              <a:t>Q</a:t>
            </a:r>
            <a:endParaRPr lang="en-US" sz="2800" dirty="0">
              <a:latin typeface="Monotype Corsiv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3269" y="3238500"/>
            <a:ext cx="35012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well on ½ + </a:t>
            </a:r>
            <a:r>
              <a:rPr lang="en-US" sz="2800" dirty="0" smtClean="0">
                <a:latin typeface="cmmi10"/>
              </a:rPr>
              <a:t>´ </a:t>
            </a:r>
            <a:r>
              <a:rPr lang="en-US" sz="2800" dirty="0" smtClean="0"/>
              <a:t>of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3600" dirty="0" smtClean="0">
                <a:latin typeface="Monotype Corsiva" pitchFamily="66" charset="0"/>
              </a:rPr>
              <a:t>D</a:t>
            </a:r>
            <a:endParaRPr lang="en-US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571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flipH="1">
            <a:off x="4535280" y="3928265"/>
            <a:ext cx="343960" cy="35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3650280" y="3928265"/>
            <a:ext cx="343960" cy="35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3650" y="1775773"/>
            <a:ext cx="3936641" cy="2497425"/>
            <a:chOff x="1858877" y="1775773"/>
            <a:chExt cx="3936641" cy="2497425"/>
          </a:xfrm>
        </p:grpSpPr>
        <p:sp>
          <p:nvSpPr>
            <p:cNvPr id="39" name="Rectangle 38"/>
            <p:cNvSpPr/>
            <p:nvPr/>
          </p:nvSpPr>
          <p:spPr>
            <a:xfrm flipH="1">
              <a:off x="5451558" y="3974862"/>
              <a:ext cx="343960" cy="2983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2704040" y="1775773"/>
              <a:ext cx="343960" cy="24649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1858877" y="2776116"/>
              <a:ext cx="343960" cy="14970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 flipH="1">
            <a:off x="5294840" y="2468875"/>
            <a:ext cx="343960" cy="17718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4380440" y="3960892"/>
            <a:ext cx="343960" cy="321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1637240" y="2907268"/>
            <a:ext cx="343960" cy="137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3449832" y="3897868"/>
            <a:ext cx="343960" cy="3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90801" y="3135868"/>
            <a:ext cx="343960" cy="1146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147002" y="3669268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228041" y="3667680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1514917" y="3655298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297432" y="3655298"/>
            <a:ext cx="343960" cy="611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475441" y="3653710"/>
            <a:ext cx="343960" cy="612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7190215" y="3655298"/>
            <a:ext cx="34396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14917" y="4254718"/>
            <a:ext cx="6486083" cy="101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/>
          <p:cNvCxnSpPr/>
          <p:nvPr/>
        </p:nvCxnSpPr>
        <p:spPr>
          <a:xfrm flipV="1">
            <a:off x="1514917" y="1688068"/>
            <a:ext cx="0" cy="2576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0064" y="3713252"/>
            <a:ext cx="75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. 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1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2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36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8724" y="426489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|</a:t>
            </a:r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Q </a:t>
            </a:r>
            <a:r>
              <a:rPr lang="en-US" dirty="0" smtClean="0">
                <a:solidFill>
                  <a:prstClr val="black"/>
                </a:solidFill>
              </a:rPr>
              <a:t>|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8873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9276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40159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1623536"/>
            <a:ext cx="2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7366608" y="729734"/>
            <a:ext cx="1133757" cy="334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flipH="1">
            <a:off x="7366609" y="283880"/>
            <a:ext cx="1133756" cy="369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17997" y="712174"/>
                <a:ext cx="1561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(truth)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97" y="712174"/>
                <a:ext cx="1561902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r="-351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58209" y="202980"/>
                <a:ext cx="655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Monotype Corsiva" pitchFamily="66" charset="0"/>
                            </a:rPr>
                            <m:t>D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209" y="202980"/>
                <a:ext cx="65543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8297" y="1147338"/>
            <a:ext cx="2382068" cy="369332"/>
            <a:chOff x="6118297" y="1147338"/>
            <a:chExt cx="2382068" cy="369332"/>
          </a:xfrm>
        </p:grpSpPr>
        <p:sp>
          <p:nvSpPr>
            <p:cNvPr id="42" name="Rectangle 41"/>
            <p:cNvSpPr/>
            <p:nvPr/>
          </p:nvSpPr>
          <p:spPr>
            <a:xfrm flipH="1">
              <a:off x="7366609" y="1147338"/>
              <a:ext cx="1133756" cy="3443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118297" y="1147338"/>
                  <a:ext cx="794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 smtClean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297" y="1147338"/>
                  <a:ext cx="7940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538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/>
          <p:cNvSpPr txBox="1"/>
          <p:nvPr/>
        </p:nvSpPr>
        <p:spPr>
          <a:xfrm>
            <a:off x="3276600" y="4980057"/>
            <a:ext cx="314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prstClr val="black"/>
                </a:solidFill>
              </a:rPr>
              <a:t>Before update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 flipH="1">
            <a:off x="5476331" y="3974862"/>
            <a:ext cx="343960" cy="2983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flipH="1">
            <a:off x="5294840" y="2468875"/>
            <a:ext cx="343960" cy="17718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1883650" y="2776116"/>
            <a:ext cx="343960" cy="1497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flipH="1">
            <a:off x="4535280" y="3928265"/>
            <a:ext cx="343960" cy="35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3650280" y="3928265"/>
            <a:ext cx="343960" cy="35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2704040" y="1775773"/>
            <a:ext cx="343960" cy="246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4380440" y="3960892"/>
            <a:ext cx="343960" cy="321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1637240" y="2907268"/>
            <a:ext cx="343960" cy="137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3449832" y="3897868"/>
            <a:ext cx="343960" cy="3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90801" y="3135868"/>
            <a:ext cx="343960" cy="1146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5147002" y="3429000"/>
            <a:ext cx="343960" cy="8514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228041" y="3847742"/>
            <a:ext cx="343960" cy="4311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3297432" y="3847742"/>
            <a:ext cx="343960" cy="418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475441" y="3429000"/>
            <a:ext cx="343960" cy="837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7190215" y="3847742"/>
            <a:ext cx="343960" cy="417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14917" y="4254718"/>
            <a:ext cx="6486083" cy="101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/>
          <p:cNvCxnSpPr/>
          <p:nvPr/>
        </p:nvCxnSpPr>
        <p:spPr>
          <a:xfrm flipV="1">
            <a:off x="1514917" y="1688068"/>
            <a:ext cx="0" cy="2576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0064" y="3713252"/>
            <a:ext cx="75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. 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1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2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3632" y="4264898"/>
            <a:ext cx="58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8873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9276" y="4278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0" y="40159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1623536"/>
            <a:ext cx="2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5334000"/>
            <a:ext cx="2823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prstClr val="black"/>
                </a:solidFill>
              </a:rPr>
              <a:t>After update</a:t>
            </a:r>
          </a:p>
          <a:p>
            <a:pPr defTabSz="457200"/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67938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89691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1.3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97432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1000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37209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1.3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7730" y="46888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x 0.7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1514917" y="3847742"/>
            <a:ext cx="343960" cy="418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7366608" y="729734"/>
            <a:ext cx="1133757" cy="334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flipH="1">
            <a:off x="7366609" y="283880"/>
            <a:ext cx="1133756" cy="369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17997" y="712174"/>
                <a:ext cx="1561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 (truth)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97" y="712174"/>
                <a:ext cx="156190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r="-351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58209" y="202980"/>
                <a:ext cx="998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latin typeface="Monotype Corsiva" pitchFamily="66" charset="0"/>
                            </a:rPr>
                            <m:t>D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209" y="202980"/>
                <a:ext cx="998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6118297" y="1147338"/>
            <a:ext cx="2382068" cy="369332"/>
            <a:chOff x="6118297" y="1147338"/>
            <a:chExt cx="2382068" cy="369332"/>
          </a:xfrm>
        </p:grpSpPr>
        <p:sp>
          <p:nvSpPr>
            <p:cNvPr id="62" name="Rectangle 61"/>
            <p:cNvSpPr/>
            <p:nvPr/>
          </p:nvSpPr>
          <p:spPr>
            <a:xfrm flipH="1">
              <a:off x="7366609" y="1147338"/>
              <a:ext cx="1133756" cy="3443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118297" y="1147338"/>
                  <a:ext cx="7940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 smtClean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8297" y="1147338"/>
                  <a:ext cx="7940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538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6834" y="6136858"/>
                <a:ext cx="9016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Monotype Corsiva" pitchFamily="66" charset="0"/>
                          </a:rPr>
                          <m:t>D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b="0" dirty="0" smtClean="0"/>
                  <a:t>increased where disparity is large, decreased elsewhere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4" y="6136858"/>
                <a:ext cx="901695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33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088724" y="426489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|</a:t>
            </a:r>
            <a:r>
              <a:rPr lang="en-US" sz="2400" dirty="0" smtClean="0">
                <a:solidFill>
                  <a:prstClr val="black"/>
                </a:solidFill>
                <a:latin typeface="Monotype Corsiva" pitchFamily="66" charset="0"/>
              </a:rPr>
              <a:t>Q </a:t>
            </a:r>
            <a:r>
              <a:rPr lang="en-US" dirty="0" smtClean="0">
                <a:solidFill>
                  <a:prstClr val="black"/>
                </a:solidFill>
              </a:rPr>
              <a:t>|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54654" y="5751493"/>
            <a:ext cx="1721946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-1/+1</a:t>
            </a:r>
          </a:p>
          <a:p>
            <a:pPr algn="ctr"/>
            <a:r>
              <a:rPr lang="en-US" sz="2800" dirty="0" smtClean="0"/>
              <a:t>renormalize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762000" y="457200"/>
            <a:ext cx="7315200" cy="5867400"/>
            <a:chOff x="762001" y="457200"/>
            <a:chExt cx="7315200" cy="5867400"/>
          </a:xfrm>
        </p:grpSpPr>
        <p:grpSp>
          <p:nvGrpSpPr>
            <p:cNvPr id="3" name="Group 11"/>
            <p:cNvGrpSpPr/>
            <p:nvPr/>
          </p:nvGrpSpPr>
          <p:grpSpPr>
            <a:xfrm>
              <a:off x="2362200" y="1371600"/>
              <a:ext cx="2781300" cy="1676400"/>
              <a:chOff x="2743200" y="1752600"/>
              <a:chExt cx="2781300" cy="1676400"/>
            </a:xfrm>
          </p:grpSpPr>
          <p:grpSp>
            <p:nvGrpSpPr>
              <p:cNvPr id="4" name="Group 9"/>
              <p:cNvGrpSpPr/>
              <p:nvPr/>
            </p:nvGrpSpPr>
            <p:grpSpPr>
              <a:xfrm>
                <a:off x="2743200" y="2514600"/>
                <a:ext cx="2781300" cy="914400"/>
                <a:chOff x="2743200" y="2514600"/>
                <a:chExt cx="2781300" cy="9144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743200" y="2514600"/>
                  <a:ext cx="27813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09900" y="2667000"/>
                  <a:ext cx="220765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Base Learner</a:t>
                  </a:r>
                  <a:endParaRPr lang="en-US" sz="3200" dirty="0"/>
                </a:p>
              </p:txBody>
            </p:sp>
          </p:grpSp>
          <p:sp>
            <p:nvSpPr>
              <p:cNvPr id="11" name="Down Arrow 10"/>
              <p:cNvSpPr/>
              <p:nvPr/>
            </p:nvSpPr>
            <p:spPr>
              <a:xfrm>
                <a:off x="3924300" y="1752600"/>
                <a:ext cx="342900" cy="647700"/>
              </a:xfrm>
              <a:prstGeom prst="down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4"/>
            <p:cNvGrpSpPr/>
            <p:nvPr/>
          </p:nvGrpSpPr>
          <p:grpSpPr>
            <a:xfrm>
              <a:off x="1714500" y="457200"/>
              <a:ext cx="4053784" cy="647701"/>
              <a:chOff x="2095500" y="457200"/>
              <a:chExt cx="4053784" cy="64770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095500" y="468664"/>
                <a:ext cx="4000500" cy="63623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95500" y="457200"/>
                <a:ext cx="40537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S: Labeled examples from </a:t>
                </a:r>
                <a:r>
                  <a:rPr lang="en-US" sz="3600" dirty="0" smtClean="0">
                    <a:latin typeface="Monotype Corsiva" pitchFamily="66" charset="0"/>
                  </a:rPr>
                  <a:t>D</a:t>
                </a:r>
                <a:endParaRPr lang="en-US" sz="2800" dirty="0">
                  <a:latin typeface="Monotype Corsiva" pitchFamily="66" charset="0"/>
                </a:endParaRPr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2628900" y="4152900"/>
              <a:ext cx="2095500" cy="523220"/>
              <a:chOff x="6286500" y="4964668"/>
              <a:chExt cx="2095500" cy="52322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86500" y="5029200"/>
                <a:ext cx="2095500" cy="457200"/>
              </a:xfrm>
              <a:prstGeom prst="rect">
                <a:avLst/>
              </a:prstGeom>
              <a:solidFill>
                <a:srgbClr val="F125B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00800" y="4964668"/>
                <a:ext cx="1484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 Narrow"/>
                  </a:rPr>
                  <a:t>A</a:t>
                </a:r>
                <a:r>
                  <a:rPr lang="en-US" sz="2800" baseline="-25000" dirty="0" smtClean="0">
                    <a:latin typeface="Arial Narrow"/>
                  </a:rPr>
                  <a:t>1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Arial Narrow"/>
                  </a:rPr>
                  <a:t>A</a:t>
                </a:r>
                <a:r>
                  <a:rPr lang="en-US" sz="2800" baseline="-25000" dirty="0" smtClean="0">
                    <a:latin typeface="Arial Narrow"/>
                  </a:rPr>
                  <a:t>2</a:t>
                </a:r>
                <a:r>
                  <a:rPr lang="en-US" sz="2800" dirty="0" smtClean="0"/>
                  <a:t>, … </a:t>
                </a:r>
                <a:endParaRPr lang="en-US" sz="2800" dirty="0"/>
              </a:p>
            </p:txBody>
          </p:sp>
        </p:grpSp>
        <p:sp>
          <p:nvSpPr>
            <p:cNvPr id="26" name="Curved Left Arrow 25"/>
            <p:cNvSpPr/>
            <p:nvPr/>
          </p:nvSpPr>
          <p:spPr>
            <a:xfrm rot="10800000">
              <a:off x="762001" y="571498"/>
              <a:ext cx="731520" cy="5715001"/>
            </a:xfrm>
            <a:prstGeom prst="curvedLef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36"/>
            <p:cNvGrpSpPr/>
            <p:nvPr/>
          </p:nvGrpSpPr>
          <p:grpSpPr>
            <a:xfrm>
              <a:off x="2933700" y="4838700"/>
              <a:ext cx="1539204" cy="1485900"/>
              <a:chOff x="3314700" y="4838700"/>
              <a:chExt cx="1539204" cy="14859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314700" y="5678269"/>
                <a:ext cx="1539204" cy="64633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Update </a:t>
                </a:r>
                <a:r>
                  <a:rPr lang="en-US" sz="3600" dirty="0" smtClean="0">
                    <a:latin typeface="Monotype Corsiva" pitchFamily="66" charset="0"/>
                  </a:rPr>
                  <a:t>D</a:t>
                </a:r>
                <a:endParaRPr lang="en-US" sz="2800" dirty="0">
                  <a:latin typeface="Monotype Corsiva" pitchFamily="66" charset="0"/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3886200" y="4838700"/>
                <a:ext cx="381000" cy="72390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>
              <a:off x="3505200" y="3276600"/>
              <a:ext cx="800100" cy="723900"/>
              <a:chOff x="3886200" y="3276600"/>
              <a:chExt cx="800100" cy="723900"/>
            </a:xfrm>
          </p:grpSpPr>
          <p:sp>
            <p:nvSpPr>
              <p:cNvPr id="25" name="Down Arrow 24"/>
              <p:cNvSpPr/>
              <p:nvPr/>
            </p:nvSpPr>
            <p:spPr>
              <a:xfrm>
                <a:off x="3886200" y="3276600"/>
                <a:ext cx="381000" cy="72390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88434" y="3276600"/>
                <a:ext cx="397866" cy="523220"/>
              </a:xfrm>
              <a:prstGeom prst="rect">
                <a:avLst/>
              </a:prstGeom>
              <a:solidFill>
                <a:srgbClr val="F125B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</a:t>
                </a:r>
                <a:endParaRPr lang="en-US" sz="2800" b="1" dirty="0"/>
              </a:p>
            </p:txBody>
          </p:sp>
        </p:grpSp>
        <p:grpSp>
          <p:nvGrpSpPr>
            <p:cNvPr id="12" name="Group 37"/>
            <p:cNvGrpSpPr/>
            <p:nvPr/>
          </p:nvGrpSpPr>
          <p:grpSpPr>
            <a:xfrm>
              <a:off x="4240041" y="4990326"/>
              <a:ext cx="3837160" cy="767239"/>
              <a:chOff x="4621041" y="4990326"/>
              <a:chExt cx="3837160" cy="767239"/>
            </a:xfrm>
          </p:grpSpPr>
          <p:sp>
            <p:nvSpPr>
              <p:cNvPr id="32" name="Down Arrow 31"/>
              <p:cNvSpPr/>
              <p:nvPr/>
            </p:nvSpPr>
            <p:spPr>
              <a:xfrm rot="17879222">
                <a:off x="5125881" y="4485486"/>
                <a:ext cx="381000" cy="1390680"/>
              </a:xfrm>
              <a:prstGeom prst="downArrow">
                <a:avLst/>
              </a:prstGeom>
              <a:solidFill>
                <a:srgbClr val="F125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96001" y="5295900"/>
                <a:ext cx="2362200" cy="461665"/>
              </a:xfrm>
              <a:prstGeom prst="rect">
                <a:avLst/>
              </a:prstGeom>
              <a:solidFill>
                <a:srgbClr val="F125B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Combine A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, A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, …</a:t>
                </a:r>
                <a:endParaRPr lang="en-US" sz="24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600701" y="5295900"/>
              <a:ext cx="114967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median</a:t>
              </a:r>
              <a:endParaRPr lang="en-US" sz="2800" dirty="0">
                <a:latin typeface="Monotype Corsiva" pitchFamily="66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06971" y="114300"/>
            <a:ext cx="2358338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Initially:</a:t>
            </a:r>
          </a:p>
          <a:p>
            <a:r>
              <a:rPr lang="en-US" sz="3600" dirty="0" smtClean="0">
                <a:latin typeface="Monotype Corsiva" pitchFamily="66" charset="0"/>
              </a:rPr>
              <a:t>D </a:t>
            </a:r>
            <a:r>
              <a:rPr lang="en-US" sz="2800" dirty="0" smtClean="0"/>
              <a:t>uniform on </a:t>
            </a:r>
            <a:r>
              <a:rPr lang="en-US" sz="3600" dirty="0" smtClean="0">
                <a:latin typeface="Monotype Corsiva" pitchFamily="66" charset="0"/>
              </a:rPr>
              <a:t>Q</a:t>
            </a:r>
            <a:endParaRPr lang="en-US" sz="2800" dirty="0">
              <a:latin typeface="Monotype Corsiva" pitchFamily="66" charset="0"/>
            </a:endParaRPr>
          </a:p>
        </p:txBody>
      </p:sp>
      <p:sp>
        <p:nvSpPr>
          <p:cNvPr id="38" name="Explosion 1 37"/>
          <p:cNvSpPr/>
          <p:nvPr/>
        </p:nvSpPr>
        <p:spPr>
          <a:xfrm>
            <a:off x="762000" y="5981700"/>
            <a:ext cx="914400" cy="914400"/>
          </a:xfrm>
          <a:prstGeom prst="irregularSeal1">
            <a:avLst/>
          </a:prstGeom>
          <a:solidFill>
            <a:srgbClr val="F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943100" y="38100"/>
            <a:ext cx="914400" cy="914400"/>
          </a:xfrm>
          <a:prstGeom prst="irregularSeal1">
            <a:avLst/>
          </a:prstGeom>
          <a:solidFill>
            <a:srgbClr val="F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 1 40"/>
          <p:cNvSpPr/>
          <p:nvPr/>
        </p:nvSpPr>
        <p:spPr>
          <a:xfrm>
            <a:off x="3429000" y="2667000"/>
            <a:ext cx="914400" cy="914400"/>
          </a:xfrm>
          <a:prstGeom prst="irregularSeal1">
            <a:avLst/>
          </a:prstGeom>
          <a:solidFill>
            <a:srgbClr val="FF7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33269" y="3238500"/>
            <a:ext cx="35012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well on ½ + </a:t>
            </a:r>
            <a:r>
              <a:rPr lang="en-US" sz="2800" dirty="0" smtClean="0">
                <a:latin typeface="cmmi10"/>
              </a:rPr>
              <a:t>´ </a:t>
            </a:r>
            <a:r>
              <a:rPr lang="en-US" sz="2800" dirty="0" smtClean="0"/>
              <a:t>of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3600" dirty="0" smtClean="0">
                <a:latin typeface="Monotype Corsiva" pitchFamily="66" charset="0"/>
              </a:rPr>
              <a:t>D</a:t>
            </a:r>
            <a:endParaRPr lang="en-US" sz="2800" dirty="0">
              <a:latin typeface="Monotype Corsiva" pitchFamily="66" charset="0"/>
            </a:endParaRPr>
          </a:p>
        </p:txBody>
      </p:sp>
      <p:grpSp>
        <p:nvGrpSpPr>
          <p:cNvPr id="15" name="Group 36"/>
          <p:cNvGrpSpPr/>
          <p:nvPr/>
        </p:nvGrpSpPr>
        <p:grpSpPr>
          <a:xfrm>
            <a:off x="6134100" y="1485900"/>
            <a:ext cx="2705100" cy="2057400"/>
            <a:chOff x="5981700" y="2743200"/>
            <a:chExt cx="2705100" cy="2057400"/>
          </a:xfrm>
        </p:grpSpPr>
        <p:sp>
          <p:nvSpPr>
            <p:cNvPr id="36" name="Explosion 1 35"/>
            <p:cNvSpPr/>
            <p:nvPr/>
          </p:nvSpPr>
          <p:spPr>
            <a:xfrm>
              <a:off x="5981700" y="2743200"/>
              <a:ext cx="2705100" cy="2057400"/>
            </a:xfrm>
            <a:prstGeom prst="irregularSeal1">
              <a:avLst/>
            </a:prstGeom>
            <a:solidFill>
              <a:srgbClr val="FF7D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84709" y="3352800"/>
              <a:ext cx="19591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Privacy?</a:t>
              </a:r>
              <a:endParaRPr lang="en-US" sz="44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4800" y="6059269"/>
            <a:ext cx="205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can affect</a:t>
            </a:r>
          </a:p>
          <a:p>
            <a:r>
              <a:rPr lang="en-US" dirty="0" smtClean="0"/>
              <a:t>many queries at once!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914900" y="4696480"/>
            <a:ext cx="163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125BC"/>
                </a:solidFill>
              </a:rPr>
              <a:t>Terminate?</a:t>
            </a:r>
            <a:endParaRPr lang="en-US" sz="2800" dirty="0">
              <a:solidFill>
                <a:srgbClr val="F125BC"/>
              </a:solidFill>
            </a:endParaRPr>
          </a:p>
        </p:txBody>
      </p:sp>
    </p:spTree>
  </p:cSld>
  <p:clrMapOvr>
    <a:masterClrMapping/>
  </p:clrMapOvr>
  <p:transition advTm="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1" grpId="0" animBg="1"/>
      <p:bldP spid="4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Privacy is Problematic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boosting for queries, an individual can affect the quality of q(</a:t>
                </a:r>
                <a:r>
                  <a:rPr lang="en-US" dirty="0" smtClean="0">
                    <a:latin typeface="Arial Narrow"/>
                  </a:rPr>
                  <a:t>A</a:t>
                </a:r>
                <a:r>
                  <a:rPr lang="en-US" sz="3200" baseline="-25000" dirty="0" smtClean="0">
                    <a:latin typeface="Arial Narrow"/>
                  </a:rPr>
                  <a:t>t</a:t>
                </a:r>
                <a:r>
                  <a:rPr lang="en-US" dirty="0" smtClean="0"/>
                  <a:t>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simultaneously </a:t>
                </a:r>
                <a:r>
                  <a:rPr lang="en-US" dirty="0" smtClean="0"/>
                  <a:t>for many q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As time progresses, distributions on neighboring databases could evolve completely differently, yielding very different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Monotype Corsiva" pitchFamily="66" charset="0"/>
                          </a:rPr>
                          <m:t>D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(and hypotheses 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A</a:t>
                </a:r>
                <a:r>
                  <a:rPr lang="en-US" baseline="-25000" dirty="0" smtClean="0">
                    <a:solidFill>
                      <a:schemeClr val="tx1"/>
                    </a:solidFill>
                    <a:latin typeface="Arial Narrow"/>
                  </a:rPr>
                  <a:t>t</a:t>
                </a:r>
                <a:r>
                  <a:rPr lang="en-US" dirty="0" smtClean="0"/>
                  <a:t>)</a:t>
                </a:r>
                <a:endParaRPr lang="en-US" dirty="0" smtClean="0">
                  <a:solidFill>
                    <a:schemeClr val="tx1"/>
                  </a:solidFill>
                  <a:latin typeface="Arial Narrow"/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Must keep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Monotype Corsiva" pitchFamily="66" charset="0"/>
                          </a:rPr>
                          <m:t>D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 secret!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Arial Narrow"/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meliorated by sampling – outputs don’t reflect “too much” of the distribution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Arial Narrow"/>
                  </a:rPr>
                  <a:t>Still problematic: one individual can affect quality of all sampled queries 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0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Privacy?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1676400" y="1066800"/>
            <a:ext cx="6934200" cy="4648200"/>
            <a:chOff x="624" y="1152"/>
            <a:chExt cx="4368" cy="2304"/>
          </a:xfrm>
        </p:grpSpPr>
        <p:sp>
          <p:nvSpPr>
            <p:cNvPr id="179204" name="Line 4"/>
            <p:cNvSpPr>
              <a:spLocks noChangeShapeType="1"/>
            </p:cNvSpPr>
            <p:nvPr/>
          </p:nvSpPr>
          <p:spPr bwMode="auto">
            <a:xfrm>
              <a:off x="624" y="1152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79205" name="Line 5"/>
            <p:cNvSpPr>
              <a:spLocks noChangeShapeType="1"/>
            </p:cNvSpPr>
            <p:nvPr/>
          </p:nvSpPr>
          <p:spPr bwMode="auto">
            <a:xfrm>
              <a:off x="624" y="3456"/>
              <a:ext cx="43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1676400" y="39624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1676400" y="4114800"/>
            <a:ext cx="32766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4953000" y="3810000"/>
            <a:ext cx="35052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1676400" y="3810000"/>
            <a:ext cx="3276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4953000" y="4114800"/>
            <a:ext cx="3505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1066800" y="3733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0066CC"/>
                </a:solidFill>
              </a:rPr>
              <a:t>λ</a:t>
            </a:r>
            <a:endParaRPr lang="el-GR" sz="2800" b="1" dirty="0">
              <a:solidFill>
                <a:srgbClr val="0066CC"/>
              </a:solidFill>
            </a:endParaRP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152400" y="21336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Error of</a:t>
            </a:r>
            <a:br>
              <a:rPr lang="en-US" sz="24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33CC"/>
                </a:solidFill>
              </a:rPr>
              <a:t>S</a:t>
            </a:r>
            <a:r>
              <a:rPr lang="en-US" sz="2400" b="1" baseline="-25000">
                <a:solidFill>
                  <a:srgbClr val="0033CC"/>
                </a:solidFill>
              </a:rPr>
              <a:t>t</a:t>
            </a:r>
            <a:r>
              <a:rPr lang="en-US" sz="2400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on</a:t>
            </a:r>
            <a:r>
              <a:rPr lang="en-US" sz="2400" b="1">
                <a:solidFill>
                  <a:srgbClr val="0033CC"/>
                </a:solidFill>
              </a:rPr>
              <a:t> q</a:t>
            </a:r>
            <a:br>
              <a:rPr lang="en-US" sz="2400" b="1">
                <a:solidFill>
                  <a:srgbClr val="0033CC"/>
                </a:solidFill>
              </a:rPr>
            </a:br>
            <a:endParaRPr lang="el-GR" sz="2400" b="1">
              <a:solidFill>
                <a:srgbClr val="0033CC"/>
              </a:solidFill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6934200" y="586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Queries </a:t>
            </a:r>
            <a:r>
              <a:rPr lang="en-US" sz="2400" b="1" dirty="0" err="1" smtClean="0">
                <a:solidFill>
                  <a:srgbClr val="0033CC"/>
                </a:solidFill>
              </a:rPr>
              <a:t>q</a:t>
            </a:r>
            <a:r>
              <a:rPr lang="en-US" sz="2400" b="1" dirty="0" err="1" smtClean="0">
                <a:solidFill>
                  <a:srgbClr val="0033CC"/>
                </a:solidFill>
                <a:latin typeface="Cambria Math"/>
                <a:ea typeface="Cambria Math"/>
                <a:sym typeface="Mathematica1" pitchFamily="2" charset="2"/>
              </a:rPr>
              <a:t>∈</a:t>
            </a:r>
            <a:r>
              <a:rPr lang="en-US" sz="2400" b="1" dirty="0" err="1" smtClean="0">
                <a:solidFill>
                  <a:srgbClr val="0033CC"/>
                </a:solidFill>
              </a:rPr>
              <a:t>Q</a:t>
            </a:r>
            <a:endParaRPr lang="el-GR" sz="2400" b="1" dirty="0">
              <a:solidFill>
                <a:srgbClr val="0033CC"/>
              </a:solidFill>
            </a:endParaRPr>
          </a:p>
        </p:txBody>
      </p:sp>
      <p:grpSp>
        <p:nvGrpSpPr>
          <p:cNvPr id="179235" name="Group 35"/>
          <p:cNvGrpSpPr>
            <a:grpSpLocks/>
          </p:cNvGrpSpPr>
          <p:nvPr/>
        </p:nvGrpSpPr>
        <p:grpSpPr bwMode="auto">
          <a:xfrm>
            <a:off x="5791200" y="4724400"/>
            <a:ext cx="4267200" cy="838200"/>
            <a:chOff x="4032" y="1344"/>
            <a:chExt cx="2688" cy="528"/>
          </a:xfrm>
        </p:grpSpPr>
        <p:sp>
          <p:nvSpPr>
            <p:cNvPr id="179236" name="Text Box 36"/>
            <p:cNvSpPr txBox="1">
              <a:spLocks noChangeArrowheads="1"/>
            </p:cNvSpPr>
            <p:nvPr/>
          </p:nvSpPr>
          <p:spPr bwMode="auto">
            <a:xfrm>
              <a:off x="4800" y="134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Error </a:t>
              </a:r>
              <a:r>
                <a:rPr lang="en-US" sz="2400" b="1" dirty="0" smtClean="0">
                  <a:solidFill>
                    <a:srgbClr val="0033CC"/>
                  </a:solidFill>
                </a:rPr>
                <a:t>x</a:t>
              </a:r>
              <a:endParaRPr lang="el-GR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179237" name="Text Box 37"/>
            <p:cNvSpPr txBox="1">
              <a:spLocks noChangeArrowheads="1"/>
            </p:cNvSpPr>
            <p:nvPr/>
          </p:nvSpPr>
          <p:spPr bwMode="auto">
            <a:xfrm>
              <a:off x="4800" y="1584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</a:rPr>
                <a:t>Error </a:t>
              </a:r>
              <a:r>
                <a:rPr lang="en-US" sz="2400" b="1" dirty="0">
                  <a:solidFill>
                    <a:srgbClr val="FF0000"/>
                  </a:solidFill>
                </a:rPr>
                <a:t>x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’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79238" name="Line 38"/>
            <p:cNvSpPr>
              <a:spLocks noChangeShapeType="1"/>
            </p:cNvSpPr>
            <p:nvPr/>
          </p:nvSpPr>
          <p:spPr bwMode="auto">
            <a:xfrm>
              <a:off x="4128" y="1488"/>
              <a:ext cx="720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79239" name="Line 39"/>
            <p:cNvSpPr>
              <a:spLocks noChangeShapeType="1"/>
            </p:cNvSpPr>
            <p:nvPr/>
          </p:nvSpPr>
          <p:spPr bwMode="auto">
            <a:xfrm>
              <a:off x="4128" y="1728"/>
              <a:ext cx="72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79240" name="Rectangle 40"/>
            <p:cNvSpPr>
              <a:spLocks noChangeArrowheads="1"/>
            </p:cNvSpPr>
            <p:nvPr/>
          </p:nvSpPr>
          <p:spPr bwMode="auto">
            <a:xfrm>
              <a:off x="4032" y="1344"/>
              <a:ext cx="17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36600" y="4557463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“Good enough”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598469"/>
      </p:ext>
    </p:extLst>
  </p:cSld>
  <p:clrMapOvr>
    <a:masterClrMapping/>
  </p:clrMapOvr>
  <p:transition advTm="37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animBg="1"/>
      <p:bldP spid="179208" grpId="0" animBg="1"/>
      <p:bldP spid="179209" grpId="0" animBg="1"/>
      <p:bldP spid="1792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Privacy???</a:t>
            </a:r>
          </a:p>
        </p:txBody>
      </p:sp>
      <p:grpSp>
        <p:nvGrpSpPr>
          <p:cNvPr id="181251" name="Group 3"/>
          <p:cNvGrpSpPr>
            <a:grpSpLocks/>
          </p:cNvGrpSpPr>
          <p:nvPr/>
        </p:nvGrpSpPr>
        <p:grpSpPr bwMode="auto">
          <a:xfrm>
            <a:off x="1676400" y="1066800"/>
            <a:ext cx="6934200" cy="4648200"/>
            <a:chOff x="624" y="1152"/>
            <a:chExt cx="4368" cy="2304"/>
          </a:xfrm>
        </p:grpSpPr>
        <p:sp>
          <p:nvSpPr>
            <p:cNvPr id="181252" name="Line 4"/>
            <p:cNvSpPr>
              <a:spLocks noChangeShapeType="1"/>
            </p:cNvSpPr>
            <p:nvPr/>
          </p:nvSpPr>
          <p:spPr bwMode="auto">
            <a:xfrm>
              <a:off x="624" y="1152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81253" name="Line 5"/>
            <p:cNvSpPr>
              <a:spLocks noChangeShapeType="1"/>
            </p:cNvSpPr>
            <p:nvPr/>
          </p:nvSpPr>
          <p:spPr bwMode="auto">
            <a:xfrm>
              <a:off x="624" y="3456"/>
              <a:ext cx="43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1676400" y="39624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1676400" y="4114800"/>
            <a:ext cx="32766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>
            <a:off x="4953000" y="3810000"/>
            <a:ext cx="35052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1676400" y="3810000"/>
            <a:ext cx="3276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>
            <a:off x="4953000" y="4114800"/>
            <a:ext cx="3505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1066800" y="3733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66CC"/>
                </a:solidFill>
              </a:rPr>
              <a:t>λ</a:t>
            </a:r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251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Weight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of </a:t>
            </a:r>
            <a:r>
              <a:rPr lang="en-US" sz="2400" b="1" dirty="0">
                <a:solidFill>
                  <a:srgbClr val="0033CC"/>
                </a:solidFill>
              </a:rPr>
              <a:t>q</a:t>
            </a:r>
            <a:endParaRPr lang="el-GR" sz="2400" b="1" dirty="0">
              <a:solidFill>
                <a:srgbClr val="0033CC"/>
              </a:solidFill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6934200" y="586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Queries </a:t>
            </a:r>
            <a:r>
              <a:rPr lang="en-US" sz="2400" b="1" dirty="0" err="1" smtClean="0">
                <a:solidFill>
                  <a:srgbClr val="0033CC"/>
                </a:solidFill>
              </a:rPr>
              <a:t>q</a:t>
            </a:r>
            <a:r>
              <a:rPr lang="en-US" sz="2400" b="1" dirty="0" err="1" smtClean="0">
                <a:solidFill>
                  <a:srgbClr val="0033CC"/>
                </a:solidFill>
                <a:latin typeface="Cambria Math"/>
                <a:ea typeface="Cambria Math"/>
                <a:sym typeface="Mathematica1" pitchFamily="2" charset="2"/>
              </a:rPr>
              <a:t>∈</a:t>
            </a:r>
            <a:r>
              <a:rPr lang="en-US" sz="2400" b="1" dirty="0" err="1" smtClean="0">
                <a:solidFill>
                  <a:srgbClr val="0033CC"/>
                </a:solidFill>
              </a:rPr>
              <a:t>Q</a:t>
            </a:r>
            <a:endParaRPr lang="el-GR" sz="2400" b="1" dirty="0">
              <a:solidFill>
                <a:srgbClr val="0033CC"/>
              </a:solidFill>
            </a:endParaRPr>
          </a:p>
        </p:txBody>
      </p:sp>
      <p:sp>
        <p:nvSpPr>
          <p:cNvPr id="181262" name="Freeform 14"/>
          <p:cNvSpPr>
            <a:spLocks/>
          </p:cNvSpPr>
          <p:nvPr/>
        </p:nvSpPr>
        <p:spPr bwMode="auto">
          <a:xfrm>
            <a:off x="1676400" y="1905000"/>
            <a:ext cx="3276600" cy="1333500"/>
          </a:xfrm>
          <a:custGeom>
            <a:avLst/>
            <a:gdLst>
              <a:gd name="T0" fmla="*/ 0 w 2064"/>
              <a:gd name="T1" fmla="*/ 632 h 840"/>
              <a:gd name="T2" fmla="*/ 480 w 2064"/>
              <a:gd name="T3" fmla="*/ 8 h 840"/>
              <a:gd name="T4" fmla="*/ 864 w 2064"/>
              <a:gd name="T5" fmla="*/ 680 h 840"/>
              <a:gd name="T6" fmla="*/ 1056 w 2064"/>
              <a:gd name="T7" fmla="*/ 536 h 840"/>
              <a:gd name="T8" fmla="*/ 1488 w 2064"/>
              <a:gd name="T9" fmla="*/ 824 h 840"/>
              <a:gd name="T10" fmla="*/ 1680 w 2064"/>
              <a:gd name="T11" fmla="*/ 440 h 840"/>
              <a:gd name="T12" fmla="*/ 2064 w 2064"/>
              <a:gd name="T13" fmla="*/ 5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840">
                <a:moveTo>
                  <a:pt x="0" y="632"/>
                </a:moveTo>
                <a:cubicBezTo>
                  <a:pt x="168" y="316"/>
                  <a:pt x="336" y="0"/>
                  <a:pt x="480" y="8"/>
                </a:cubicBezTo>
                <a:cubicBezTo>
                  <a:pt x="624" y="16"/>
                  <a:pt x="768" y="592"/>
                  <a:pt x="864" y="680"/>
                </a:cubicBezTo>
                <a:cubicBezTo>
                  <a:pt x="960" y="768"/>
                  <a:pt x="952" y="512"/>
                  <a:pt x="1056" y="536"/>
                </a:cubicBezTo>
                <a:cubicBezTo>
                  <a:pt x="1160" y="560"/>
                  <a:pt x="1384" y="840"/>
                  <a:pt x="1488" y="824"/>
                </a:cubicBezTo>
                <a:cubicBezTo>
                  <a:pt x="1592" y="808"/>
                  <a:pt x="1584" y="488"/>
                  <a:pt x="1680" y="440"/>
                </a:cubicBezTo>
                <a:cubicBezTo>
                  <a:pt x="1776" y="392"/>
                  <a:pt x="1920" y="464"/>
                  <a:pt x="2064" y="53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63" name="Freeform 15"/>
          <p:cNvSpPr>
            <a:spLocks/>
          </p:cNvSpPr>
          <p:nvPr/>
        </p:nvSpPr>
        <p:spPr bwMode="auto">
          <a:xfrm>
            <a:off x="4953000" y="1765300"/>
            <a:ext cx="3429000" cy="1689100"/>
          </a:xfrm>
          <a:custGeom>
            <a:avLst/>
            <a:gdLst>
              <a:gd name="T0" fmla="*/ 0 w 2160"/>
              <a:gd name="T1" fmla="*/ 624 h 1064"/>
              <a:gd name="T2" fmla="*/ 192 w 2160"/>
              <a:gd name="T3" fmla="*/ 528 h 1064"/>
              <a:gd name="T4" fmla="*/ 480 w 2160"/>
              <a:gd name="T5" fmla="*/ 816 h 1064"/>
              <a:gd name="T6" fmla="*/ 768 w 2160"/>
              <a:gd name="T7" fmla="*/ 672 h 1064"/>
              <a:gd name="T8" fmla="*/ 1200 w 2160"/>
              <a:gd name="T9" fmla="*/ 960 h 1064"/>
              <a:gd name="T10" fmla="*/ 1584 w 2160"/>
              <a:gd name="T11" fmla="*/ 48 h 1064"/>
              <a:gd name="T12" fmla="*/ 2160 w 2160"/>
              <a:gd name="T13" fmla="*/ 67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" h="1064">
                <a:moveTo>
                  <a:pt x="0" y="624"/>
                </a:moveTo>
                <a:cubicBezTo>
                  <a:pt x="56" y="560"/>
                  <a:pt x="112" y="496"/>
                  <a:pt x="192" y="528"/>
                </a:cubicBezTo>
                <a:cubicBezTo>
                  <a:pt x="272" y="560"/>
                  <a:pt x="384" y="792"/>
                  <a:pt x="480" y="816"/>
                </a:cubicBezTo>
                <a:cubicBezTo>
                  <a:pt x="576" y="840"/>
                  <a:pt x="648" y="648"/>
                  <a:pt x="768" y="672"/>
                </a:cubicBezTo>
                <a:cubicBezTo>
                  <a:pt x="888" y="696"/>
                  <a:pt x="1064" y="1064"/>
                  <a:pt x="1200" y="960"/>
                </a:cubicBezTo>
                <a:cubicBezTo>
                  <a:pt x="1336" y="856"/>
                  <a:pt x="1424" y="96"/>
                  <a:pt x="1584" y="48"/>
                </a:cubicBezTo>
                <a:cubicBezTo>
                  <a:pt x="1744" y="0"/>
                  <a:pt x="1952" y="336"/>
                  <a:pt x="2160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64" name="Freeform 16"/>
          <p:cNvSpPr>
            <a:spLocks/>
          </p:cNvSpPr>
          <p:nvPr/>
        </p:nvSpPr>
        <p:spPr bwMode="auto">
          <a:xfrm>
            <a:off x="1676400" y="2895600"/>
            <a:ext cx="3276600" cy="800100"/>
          </a:xfrm>
          <a:custGeom>
            <a:avLst/>
            <a:gdLst>
              <a:gd name="T0" fmla="*/ 0 w 2064"/>
              <a:gd name="T1" fmla="*/ 632 h 840"/>
              <a:gd name="T2" fmla="*/ 480 w 2064"/>
              <a:gd name="T3" fmla="*/ 8 h 840"/>
              <a:gd name="T4" fmla="*/ 864 w 2064"/>
              <a:gd name="T5" fmla="*/ 680 h 840"/>
              <a:gd name="T6" fmla="*/ 1056 w 2064"/>
              <a:gd name="T7" fmla="*/ 536 h 840"/>
              <a:gd name="T8" fmla="*/ 1488 w 2064"/>
              <a:gd name="T9" fmla="*/ 824 h 840"/>
              <a:gd name="T10" fmla="*/ 1680 w 2064"/>
              <a:gd name="T11" fmla="*/ 440 h 840"/>
              <a:gd name="T12" fmla="*/ 2064 w 2064"/>
              <a:gd name="T13" fmla="*/ 5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840">
                <a:moveTo>
                  <a:pt x="0" y="632"/>
                </a:moveTo>
                <a:cubicBezTo>
                  <a:pt x="168" y="316"/>
                  <a:pt x="336" y="0"/>
                  <a:pt x="480" y="8"/>
                </a:cubicBezTo>
                <a:cubicBezTo>
                  <a:pt x="624" y="16"/>
                  <a:pt x="768" y="592"/>
                  <a:pt x="864" y="680"/>
                </a:cubicBezTo>
                <a:cubicBezTo>
                  <a:pt x="960" y="768"/>
                  <a:pt x="952" y="512"/>
                  <a:pt x="1056" y="536"/>
                </a:cubicBezTo>
                <a:cubicBezTo>
                  <a:pt x="1160" y="560"/>
                  <a:pt x="1384" y="840"/>
                  <a:pt x="1488" y="824"/>
                </a:cubicBezTo>
                <a:cubicBezTo>
                  <a:pt x="1592" y="808"/>
                  <a:pt x="1584" y="488"/>
                  <a:pt x="1680" y="440"/>
                </a:cubicBezTo>
                <a:cubicBezTo>
                  <a:pt x="1776" y="392"/>
                  <a:pt x="1920" y="464"/>
                  <a:pt x="2064" y="536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65" name="Freeform 17"/>
          <p:cNvSpPr>
            <a:spLocks/>
          </p:cNvSpPr>
          <p:nvPr/>
        </p:nvSpPr>
        <p:spPr bwMode="auto">
          <a:xfrm>
            <a:off x="1676400" y="609600"/>
            <a:ext cx="3276600" cy="1943100"/>
          </a:xfrm>
          <a:custGeom>
            <a:avLst/>
            <a:gdLst>
              <a:gd name="T0" fmla="*/ 0 w 2064"/>
              <a:gd name="T1" fmla="*/ 632 h 840"/>
              <a:gd name="T2" fmla="*/ 480 w 2064"/>
              <a:gd name="T3" fmla="*/ 8 h 840"/>
              <a:gd name="T4" fmla="*/ 864 w 2064"/>
              <a:gd name="T5" fmla="*/ 680 h 840"/>
              <a:gd name="T6" fmla="*/ 1056 w 2064"/>
              <a:gd name="T7" fmla="*/ 536 h 840"/>
              <a:gd name="T8" fmla="*/ 1488 w 2064"/>
              <a:gd name="T9" fmla="*/ 824 h 840"/>
              <a:gd name="T10" fmla="*/ 1680 w 2064"/>
              <a:gd name="T11" fmla="*/ 440 h 840"/>
              <a:gd name="T12" fmla="*/ 2064 w 2064"/>
              <a:gd name="T13" fmla="*/ 5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840">
                <a:moveTo>
                  <a:pt x="0" y="632"/>
                </a:moveTo>
                <a:cubicBezTo>
                  <a:pt x="168" y="316"/>
                  <a:pt x="336" y="0"/>
                  <a:pt x="480" y="8"/>
                </a:cubicBezTo>
                <a:cubicBezTo>
                  <a:pt x="624" y="16"/>
                  <a:pt x="768" y="592"/>
                  <a:pt x="864" y="680"/>
                </a:cubicBezTo>
                <a:cubicBezTo>
                  <a:pt x="960" y="768"/>
                  <a:pt x="952" y="512"/>
                  <a:pt x="1056" y="536"/>
                </a:cubicBezTo>
                <a:cubicBezTo>
                  <a:pt x="1160" y="560"/>
                  <a:pt x="1384" y="840"/>
                  <a:pt x="1488" y="824"/>
                </a:cubicBezTo>
                <a:cubicBezTo>
                  <a:pt x="1592" y="808"/>
                  <a:pt x="1584" y="488"/>
                  <a:pt x="1680" y="440"/>
                </a:cubicBezTo>
                <a:cubicBezTo>
                  <a:pt x="1776" y="392"/>
                  <a:pt x="1920" y="464"/>
                  <a:pt x="2064" y="5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66" name="Freeform 18"/>
          <p:cNvSpPr>
            <a:spLocks/>
          </p:cNvSpPr>
          <p:nvPr/>
        </p:nvSpPr>
        <p:spPr bwMode="auto">
          <a:xfrm>
            <a:off x="4953000" y="2743200"/>
            <a:ext cx="3429000" cy="1079500"/>
          </a:xfrm>
          <a:custGeom>
            <a:avLst/>
            <a:gdLst>
              <a:gd name="T0" fmla="*/ 0 w 2160"/>
              <a:gd name="T1" fmla="*/ 624 h 1064"/>
              <a:gd name="T2" fmla="*/ 192 w 2160"/>
              <a:gd name="T3" fmla="*/ 528 h 1064"/>
              <a:gd name="T4" fmla="*/ 480 w 2160"/>
              <a:gd name="T5" fmla="*/ 816 h 1064"/>
              <a:gd name="T6" fmla="*/ 768 w 2160"/>
              <a:gd name="T7" fmla="*/ 672 h 1064"/>
              <a:gd name="T8" fmla="*/ 1200 w 2160"/>
              <a:gd name="T9" fmla="*/ 960 h 1064"/>
              <a:gd name="T10" fmla="*/ 1584 w 2160"/>
              <a:gd name="T11" fmla="*/ 48 h 1064"/>
              <a:gd name="T12" fmla="*/ 2160 w 2160"/>
              <a:gd name="T13" fmla="*/ 67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" h="1064">
                <a:moveTo>
                  <a:pt x="0" y="624"/>
                </a:moveTo>
                <a:cubicBezTo>
                  <a:pt x="56" y="560"/>
                  <a:pt x="112" y="496"/>
                  <a:pt x="192" y="528"/>
                </a:cubicBezTo>
                <a:cubicBezTo>
                  <a:pt x="272" y="560"/>
                  <a:pt x="384" y="792"/>
                  <a:pt x="480" y="816"/>
                </a:cubicBezTo>
                <a:cubicBezTo>
                  <a:pt x="576" y="840"/>
                  <a:pt x="648" y="648"/>
                  <a:pt x="768" y="672"/>
                </a:cubicBezTo>
                <a:cubicBezTo>
                  <a:pt x="888" y="696"/>
                  <a:pt x="1064" y="1064"/>
                  <a:pt x="1200" y="960"/>
                </a:cubicBezTo>
                <a:cubicBezTo>
                  <a:pt x="1336" y="856"/>
                  <a:pt x="1424" y="96"/>
                  <a:pt x="1584" y="48"/>
                </a:cubicBezTo>
                <a:cubicBezTo>
                  <a:pt x="1744" y="0"/>
                  <a:pt x="1952" y="336"/>
                  <a:pt x="2160" y="6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1267" name="Freeform 19"/>
          <p:cNvSpPr>
            <a:spLocks/>
          </p:cNvSpPr>
          <p:nvPr/>
        </p:nvSpPr>
        <p:spPr bwMode="auto">
          <a:xfrm>
            <a:off x="4953000" y="381000"/>
            <a:ext cx="3429000" cy="2451100"/>
          </a:xfrm>
          <a:custGeom>
            <a:avLst/>
            <a:gdLst>
              <a:gd name="T0" fmla="*/ 0 w 2160"/>
              <a:gd name="T1" fmla="*/ 624 h 1064"/>
              <a:gd name="T2" fmla="*/ 192 w 2160"/>
              <a:gd name="T3" fmla="*/ 528 h 1064"/>
              <a:gd name="T4" fmla="*/ 480 w 2160"/>
              <a:gd name="T5" fmla="*/ 816 h 1064"/>
              <a:gd name="T6" fmla="*/ 768 w 2160"/>
              <a:gd name="T7" fmla="*/ 672 h 1064"/>
              <a:gd name="T8" fmla="*/ 1200 w 2160"/>
              <a:gd name="T9" fmla="*/ 960 h 1064"/>
              <a:gd name="T10" fmla="*/ 1584 w 2160"/>
              <a:gd name="T11" fmla="*/ 48 h 1064"/>
              <a:gd name="T12" fmla="*/ 2160 w 2160"/>
              <a:gd name="T13" fmla="*/ 67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" h="1064">
                <a:moveTo>
                  <a:pt x="0" y="624"/>
                </a:moveTo>
                <a:cubicBezTo>
                  <a:pt x="56" y="560"/>
                  <a:pt x="112" y="496"/>
                  <a:pt x="192" y="528"/>
                </a:cubicBezTo>
                <a:cubicBezTo>
                  <a:pt x="272" y="560"/>
                  <a:pt x="384" y="792"/>
                  <a:pt x="480" y="816"/>
                </a:cubicBezTo>
                <a:cubicBezTo>
                  <a:pt x="576" y="840"/>
                  <a:pt x="648" y="648"/>
                  <a:pt x="768" y="672"/>
                </a:cubicBezTo>
                <a:cubicBezTo>
                  <a:pt x="888" y="696"/>
                  <a:pt x="1064" y="1064"/>
                  <a:pt x="1200" y="960"/>
                </a:cubicBezTo>
                <a:cubicBezTo>
                  <a:pt x="1336" y="856"/>
                  <a:pt x="1424" y="96"/>
                  <a:pt x="1584" y="48"/>
                </a:cubicBezTo>
                <a:cubicBezTo>
                  <a:pt x="1744" y="0"/>
                  <a:pt x="1952" y="336"/>
                  <a:pt x="2160" y="67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91199" y="4197100"/>
            <a:ext cx="4267201" cy="1420985"/>
            <a:chOff x="5791199" y="4197100"/>
            <a:chExt cx="4267201" cy="1420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2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581150"/>
                  <a:ext cx="3048000" cy="633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b="1" dirty="0">
                              <a:latin typeface="Monotype Corsiva" pitchFamily="66" charset="0"/>
                            </a:rPr>
                            <m:t>D</m:t>
                          </m:r>
                        </m:e>
                        <m:sub>
                          <m:r>
                            <a:rPr lang="en-US" sz="3600" b="1" i="1" dirty="0">
                              <a:latin typeface="Cambria Math"/>
                            </a:rPr>
                            <m:t>𝒕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</a:rPr>
                    <a:t> by </a:t>
                  </a:r>
                  <a:r>
                    <a:rPr lang="en-US" sz="2400" b="1" dirty="0" smtClean="0">
                      <a:solidFill>
                        <a:srgbClr val="0033CC"/>
                      </a:solidFill>
                    </a:rPr>
                    <a:t>x</a:t>
                  </a:r>
                  <a:endParaRPr lang="el-GR" sz="24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8126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00" y="4581150"/>
                  <a:ext cx="3048000" cy="6335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74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271" name="Line 23"/>
            <p:cNvSpPr>
              <a:spLocks noChangeShapeType="1"/>
            </p:cNvSpPr>
            <p:nvPr/>
          </p:nvSpPr>
          <p:spPr bwMode="auto">
            <a:xfrm>
              <a:off x="5943600" y="4953000"/>
              <a:ext cx="1143000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81272" name="Line 24"/>
            <p:cNvSpPr>
              <a:spLocks noChangeShapeType="1"/>
            </p:cNvSpPr>
            <p:nvPr/>
          </p:nvSpPr>
          <p:spPr bwMode="auto">
            <a:xfrm>
              <a:off x="5943600" y="5334000"/>
              <a:ext cx="1143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2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97100"/>
                  <a:ext cx="304800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600" b="1" dirty="0">
                                <a:latin typeface="Monotype Corsiva" pitchFamily="66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3600" b="1" i="1" dirty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l-GR" sz="36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8127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00" y="4197100"/>
                  <a:ext cx="3048000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275" name="Line 27"/>
            <p:cNvSpPr>
              <a:spLocks noChangeShapeType="1"/>
            </p:cNvSpPr>
            <p:nvPr/>
          </p:nvSpPr>
          <p:spPr bwMode="auto">
            <a:xfrm>
              <a:off x="5943600" y="4572000"/>
              <a:ext cx="1143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81276" name="Rectangle 28"/>
            <p:cNvSpPr>
              <a:spLocks noChangeArrowheads="1"/>
            </p:cNvSpPr>
            <p:nvPr/>
          </p:nvSpPr>
          <p:spPr bwMode="auto">
            <a:xfrm>
              <a:off x="5791199" y="4343400"/>
              <a:ext cx="312056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991515" y="4984514"/>
                  <a:ext cx="3048000" cy="633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b="1" dirty="0">
                              <a:latin typeface="Monotype Corsiva" pitchFamily="66" charset="0"/>
                            </a:rPr>
                            <m:t>D</m:t>
                          </m:r>
                        </m:e>
                        <m:sub>
                          <m:r>
                            <a:rPr lang="en-US" sz="3600" b="1" i="1" dirty="0">
                              <a:latin typeface="Cambria Math"/>
                            </a:rPr>
                            <m:t>𝒕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</a:rPr>
                    <a:t> by </a:t>
                  </a:r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x’</a:t>
                  </a:r>
                  <a:endParaRPr lang="el-GR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1515" y="4984514"/>
                  <a:ext cx="3048000" cy="6335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3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119751399"/>
      </p:ext>
    </p:extLst>
  </p:cSld>
  <p:clrMapOvr>
    <a:masterClrMapping/>
  </p:clrMapOvr>
  <p:transition advTm="33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  <p:bldP spid="181255" grpId="0" animBg="1"/>
      <p:bldP spid="181256" grpId="0" animBg="1"/>
      <p:bldP spid="181257" grpId="0" animBg="1"/>
      <p:bldP spid="181258" grpId="0" animBg="1"/>
      <p:bldP spid="181259" grpId="0"/>
      <p:bldP spid="181260" grpId="0"/>
      <p:bldP spid="181261" grpId="0"/>
      <p:bldP spid="181262" grpId="0" animBg="1"/>
      <p:bldP spid="181263" grpId="0" animBg="1"/>
      <p:bldP spid="181264" grpId="0" animBg="1"/>
      <p:bldP spid="181265" grpId="0" animBg="1"/>
      <p:bldP spid="181266" grpId="0" animBg="1"/>
      <p:bldP spid="1812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Model for This Tutorial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774644"/>
            <a:ext cx="8229600" cy="2382315"/>
          </a:xfrm>
        </p:spPr>
        <p:txBody>
          <a:bodyPr/>
          <a:lstStyle/>
          <a:p>
            <a:r>
              <a:rPr lang="en-US" dirty="0" smtClean="0"/>
              <a:t>Database is a collection of rows</a:t>
            </a:r>
          </a:p>
          <a:p>
            <a:pPr lvl="1"/>
            <a:r>
              <a:rPr lang="en-US" dirty="0" smtClean="0"/>
              <a:t>One per person in the database</a:t>
            </a:r>
          </a:p>
          <a:p>
            <a:r>
              <a:rPr lang="en-US" dirty="0" smtClean="0"/>
              <a:t>Adversary/User and curator computationally unbounded</a:t>
            </a:r>
          </a:p>
          <a:p>
            <a:r>
              <a:rPr lang="en-US" dirty="0" smtClean="0"/>
              <a:t>All users are part of one giant adversary</a:t>
            </a:r>
          </a:p>
          <a:p>
            <a:pPr lvl="1"/>
            <a:r>
              <a:rPr lang="en-US" dirty="0" smtClean="0"/>
              <a:t>“Curator against the world”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36200" y="1294485"/>
            <a:ext cx="5562600" cy="2362200"/>
            <a:chOff x="1295400" y="3962400"/>
            <a:chExt cx="5562600" cy="2362200"/>
          </a:xfrm>
        </p:grpSpPr>
        <p:grpSp>
          <p:nvGrpSpPr>
            <p:cNvPr id="5" name="Group 77"/>
            <p:cNvGrpSpPr/>
            <p:nvPr/>
          </p:nvGrpSpPr>
          <p:grpSpPr>
            <a:xfrm>
              <a:off x="1295400" y="3962400"/>
              <a:ext cx="5562600" cy="2362200"/>
              <a:chOff x="1447800" y="3581400"/>
              <a:chExt cx="5562600" cy="2362200"/>
            </a:xfrm>
          </p:grpSpPr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1447800" y="3886200"/>
                <a:ext cx="1905000" cy="1447800"/>
                <a:chOff x="1152" y="1008"/>
                <a:chExt cx="1200" cy="912"/>
              </a:xfrm>
              <a:solidFill>
                <a:srgbClr val="00B050"/>
              </a:solidFill>
            </p:grpSpPr>
            <p:grpSp>
              <p:nvGrpSpPr>
                <p:cNvPr id="25" name="Group 4"/>
                <p:cNvGrpSpPr>
                  <a:grpSpLocks/>
                </p:cNvGrpSpPr>
                <p:nvPr/>
              </p:nvGrpSpPr>
              <p:grpSpPr bwMode="auto">
                <a:xfrm>
                  <a:off x="1152" y="1392"/>
                  <a:ext cx="1200" cy="528"/>
                  <a:chOff x="1152" y="960"/>
                  <a:chExt cx="1200" cy="528"/>
                </a:xfrm>
                <a:grpFill/>
              </p:grpSpPr>
              <p:grpSp>
                <p:nvGrpSpPr>
                  <p:cNvPr id="3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152" y="1152"/>
                    <a:ext cx="1200" cy="336"/>
                    <a:chOff x="1152" y="1152"/>
                    <a:chExt cx="1200" cy="336"/>
                  </a:xfrm>
                  <a:grpFill/>
                </p:grpSpPr>
                <p:sp>
                  <p:nvSpPr>
                    <p:cNvPr id="43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96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48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00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152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152" y="960"/>
                    <a:ext cx="1200" cy="336"/>
                    <a:chOff x="1152" y="1152"/>
                    <a:chExt cx="1200" cy="336"/>
                  </a:xfrm>
                  <a:grpFill/>
                </p:grpSpPr>
                <p:sp>
                  <p:nvSpPr>
                    <p:cNvPr id="39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96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48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00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152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152" y="1008"/>
                  <a:ext cx="1200" cy="528"/>
                  <a:chOff x="1152" y="960"/>
                  <a:chExt cx="1200" cy="528"/>
                </a:xfrm>
                <a:grpFill/>
              </p:grpSpPr>
              <p:grpSp>
                <p:nvGrpSpPr>
                  <p:cNvPr id="2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152" y="1152"/>
                    <a:ext cx="1200" cy="336"/>
                    <a:chOff x="1152" y="1152"/>
                    <a:chExt cx="1200" cy="336"/>
                  </a:xfrm>
                  <a:grpFill/>
                </p:grpSpPr>
                <p:sp>
                  <p:nvSpPr>
                    <p:cNvPr id="33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96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48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00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152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152" y="960"/>
                    <a:ext cx="1200" cy="336"/>
                    <a:chOff x="1152" y="1152"/>
                    <a:chExt cx="1200" cy="336"/>
                  </a:xfrm>
                  <a:grpFill/>
                </p:grpSpPr>
                <p:sp>
                  <p:nvSpPr>
                    <p:cNvPr id="29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96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48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200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152"/>
                      <a:ext cx="1200" cy="192"/>
                    </a:xfrm>
                    <a:prstGeom prst="ellipse">
                      <a:avLst/>
                    </a:prstGeom>
                    <a:grpFill/>
                    <a:ln w="25400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6096000" y="4191000"/>
                <a:ext cx="914400" cy="914400"/>
                <a:chOff x="4464" y="1680"/>
                <a:chExt cx="576" cy="576"/>
              </a:xfrm>
              <a:solidFill>
                <a:srgbClr val="0070C0"/>
              </a:solidFill>
            </p:grpSpPr>
            <p:sp>
              <p:nvSpPr>
                <p:cNvPr id="23" name="Oval 39"/>
                <p:cNvSpPr>
                  <a:spLocks noChangeArrowheads="1"/>
                </p:cNvSpPr>
                <p:nvPr/>
              </p:nvSpPr>
              <p:spPr bwMode="auto">
                <a:xfrm>
                  <a:off x="4464" y="1680"/>
                  <a:ext cx="576" cy="576"/>
                </a:xfrm>
                <a:prstGeom prst="ellipse">
                  <a:avLst/>
                </a:prstGeom>
                <a:grpFill/>
                <a:ln w="25400">
                  <a:solidFill>
                    <a:srgbClr val="36BEC8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655" y="1824"/>
                  <a:ext cx="241" cy="304"/>
                </a:xfrm>
                <a:prstGeom prst="rect">
                  <a:avLst/>
                </a:prstGeom>
                <a:grpFill/>
                <a:ln w="25400">
                  <a:solidFill>
                    <a:srgbClr val="36BEC8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Line 41"/>
              <p:cNvSpPr>
                <a:spLocks noChangeShapeType="1"/>
              </p:cNvSpPr>
              <p:nvPr/>
            </p:nvSpPr>
            <p:spPr bwMode="auto">
              <a:xfrm>
                <a:off x="4724400" y="3581400"/>
                <a:ext cx="0" cy="236220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Rectangle 42"/>
              <p:cNvSpPr>
                <a:spLocks noChangeArrowheads="1"/>
              </p:cNvSpPr>
              <p:nvPr/>
            </p:nvSpPr>
            <p:spPr bwMode="auto">
              <a:xfrm>
                <a:off x="4191000" y="4267200"/>
                <a:ext cx="1066800" cy="762000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rgbClr val="0000C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Line 43"/>
              <p:cNvSpPr>
                <a:spLocks noChangeShapeType="1"/>
              </p:cNvSpPr>
              <p:nvPr/>
            </p:nvSpPr>
            <p:spPr bwMode="auto">
              <a:xfrm>
                <a:off x="3352800" y="4495800"/>
                <a:ext cx="8382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47"/>
              <p:cNvSpPr>
                <a:spLocks noChangeShapeType="1"/>
              </p:cNvSpPr>
              <p:nvPr/>
            </p:nvSpPr>
            <p:spPr bwMode="auto">
              <a:xfrm>
                <a:off x="3352800" y="4648200"/>
                <a:ext cx="8382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48"/>
              <p:cNvSpPr>
                <a:spLocks noChangeShapeType="1"/>
              </p:cNvSpPr>
              <p:nvPr/>
            </p:nvSpPr>
            <p:spPr bwMode="auto">
              <a:xfrm>
                <a:off x="3352800" y="4800600"/>
                <a:ext cx="83820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" name="Group 52"/>
              <p:cNvGrpSpPr>
                <a:grpSpLocks/>
              </p:cNvGrpSpPr>
              <p:nvPr/>
            </p:nvGrpSpPr>
            <p:grpSpPr bwMode="auto">
              <a:xfrm>
                <a:off x="5257800" y="4800600"/>
                <a:ext cx="838200" cy="96"/>
                <a:chOff x="3408" y="1632"/>
                <a:chExt cx="528" cy="96"/>
              </a:xfrm>
            </p:grpSpPr>
            <p:sp>
              <p:nvSpPr>
                <p:cNvPr id="21" name="Line 44"/>
                <p:cNvSpPr>
                  <a:spLocks noChangeShapeType="1"/>
                </p:cNvSpPr>
                <p:nvPr/>
              </p:nvSpPr>
              <p:spPr bwMode="auto">
                <a:xfrm>
                  <a:off x="3408" y="1632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50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52"/>
              <p:cNvGrpSpPr>
                <a:grpSpLocks/>
              </p:cNvGrpSpPr>
              <p:nvPr/>
            </p:nvGrpSpPr>
            <p:grpSpPr bwMode="auto">
              <a:xfrm>
                <a:off x="5257800" y="4648200"/>
                <a:ext cx="838200" cy="96"/>
                <a:chOff x="3408" y="1632"/>
                <a:chExt cx="528" cy="96"/>
              </a:xfrm>
            </p:grpSpPr>
            <p:sp>
              <p:nvSpPr>
                <p:cNvPr id="19" name="Line 44"/>
                <p:cNvSpPr>
                  <a:spLocks noChangeShapeType="1"/>
                </p:cNvSpPr>
                <p:nvPr/>
              </p:nvSpPr>
              <p:spPr bwMode="auto">
                <a:xfrm>
                  <a:off x="3408" y="1632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50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5257800" y="4495704"/>
                <a:ext cx="838200" cy="96"/>
                <a:chOff x="3408" y="1632"/>
                <a:chExt cx="528" cy="96"/>
              </a:xfrm>
            </p:grpSpPr>
            <p:sp>
              <p:nvSpPr>
                <p:cNvPr id="17" name="Line 44"/>
                <p:cNvSpPr>
                  <a:spLocks noChangeShapeType="1"/>
                </p:cNvSpPr>
                <p:nvPr/>
              </p:nvSpPr>
              <p:spPr bwMode="auto">
                <a:xfrm>
                  <a:off x="3408" y="1632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50"/>
                <p:cNvSpPr>
                  <a:spLocks noChangeShapeType="1"/>
                </p:cNvSpPr>
                <p:nvPr/>
              </p:nvSpPr>
              <p:spPr bwMode="auto">
                <a:xfrm>
                  <a:off x="3408" y="172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4343424" y="4687669"/>
              <a:ext cx="457176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+mj-lt"/>
                </a:rPr>
                <a:t>C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Private Boosting for Queries </a:t>
            </a:r>
            <a:r>
              <a:rPr lang="en-US" sz="3600" dirty="0" smtClean="0">
                <a:solidFill>
                  <a:schemeClr val="accent1"/>
                </a:solidFill>
              </a:rPr>
              <a:t>[Variant of </a:t>
            </a:r>
            <a:r>
              <a:rPr lang="en-US" sz="3600" dirty="0" err="1" smtClean="0">
                <a:solidFill>
                  <a:schemeClr val="accent1"/>
                </a:solidFill>
              </a:rPr>
              <a:t>AdaBoost</a:t>
            </a:r>
            <a:r>
              <a:rPr lang="en-US" sz="3600" dirty="0" smtClean="0">
                <a:solidFill>
                  <a:schemeClr val="accent1"/>
                </a:solidFill>
              </a:rPr>
              <a:t>]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distribution </a:t>
            </a:r>
            <a:r>
              <a:rPr lang="en-US" sz="3200" dirty="0" smtClean="0">
                <a:latin typeface="Monotype Corsiva" pitchFamily="66" charset="0"/>
              </a:rPr>
              <a:t>D</a:t>
            </a:r>
            <a:r>
              <a:rPr lang="en-US" dirty="0" smtClean="0"/>
              <a:t> is uniform on queries in </a:t>
            </a:r>
            <a:r>
              <a:rPr lang="en-US" sz="3200" dirty="0" smtClean="0">
                <a:latin typeface="Monotype Corsiva" pitchFamily="66" charset="0"/>
              </a:rPr>
              <a:t>Q</a:t>
            </a:r>
            <a:endParaRPr lang="en-US" dirty="0" smtClean="0">
              <a:latin typeface="Monotype Corsiva" pitchFamily="66" charset="0"/>
            </a:endParaRPr>
          </a:p>
          <a:p>
            <a:r>
              <a:rPr lang="en-US" dirty="0" smtClean="0"/>
              <a:t>S is always a set of k elements drawn from </a:t>
            </a:r>
            <a:r>
              <a:rPr lang="en-US" sz="3200" dirty="0" err="1" smtClean="0">
                <a:latin typeface="Monotype Corsiva" pitchFamily="66" charset="0"/>
              </a:rPr>
              <a:t>Q</a:t>
            </a:r>
            <a:r>
              <a:rPr lang="en-US" sz="3200" baseline="30000" dirty="0" err="1" smtClean="0"/>
              <a:t>k</a:t>
            </a:r>
            <a:endParaRPr lang="en-US" baseline="30000" dirty="0" smtClean="0"/>
          </a:p>
          <a:p>
            <a:r>
              <a:rPr lang="en-US" dirty="0" smtClean="0"/>
              <a:t>Combiner is median [viz. Freund92]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Attenuated Re-Weighting</a:t>
            </a:r>
          </a:p>
          <a:p>
            <a:pPr lvl="1"/>
            <a:r>
              <a:rPr lang="en-US" dirty="0" smtClean="0"/>
              <a:t>If very well approximated by </a:t>
            </a:r>
            <a:r>
              <a:rPr lang="en-US" dirty="0" smtClean="0">
                <a:latin typeface="Arial Narrow"/>
              </a:rPr>
              <a:t>A</a:t>
            </a:r>
            <a:r>
              <a:rPr lang="en-US" sz="3600" baseline="-25000" dirty="0" smtClean="0">
                <a:latin typeface="Arial Narrow"/>
              </a:rPr>
              <a:t>t</a:t>
            </a:r>
            <a:r>
              <a:rPr lang="en-US" dirty="0" smtClean="0"/>
              <a:t>, decrease weight by factor of e  (“-1”) </a:t>
            </a:r>
          </a:p>
          <a:p>
            <a:pPr lvl="1"/>
            <a:r>
              <a:rPr lang="en-US" dirty="0" smtClean="0"/>
              <a:t>If very poorly approximated by </a:t>
            </a:r>
            <a:r>
              <a:rPr lang="en-US" dirty="0" smtClean="0">
                <a:latin typeface="Arial Narrow"/>
              </a:rPr>
              <a:t>A</a:t>
            </a:r>
            <a:r>
              <a:rPr lang="en-US" sz="3200" baseline="-25000" dirty="0" smtClean="0">
                <a:latin typeface="Arial Narrow"/>
              </a:rPr>
              <a:t>t</a:t>
            </a:r>
            <a:r>
              <a:rPr lang="en-US" dirty="0" smtClean="0"/>
              <a:t>, increase weight by factor of e (“+1”)</a:t>
            </a:r>
          </a:p>
          <a:p>
            <a:pPr lvl="1"/>
            <a:r>
              <a:rPr lang="en-US" dirty="0" smtClean="0"/>
              <a:t>In between, scale with distance of midpoint (down or up): </a:t>
            </a:r>
          </a:p>
          <a:p>
            <a:pPr lvl="1">
              <a:buNone/>
            </a:pPr>
            <a:r>
              <a:rPr lang="en-US" sz="2800" dirty="0" smtClean="0"/>
              <a:t>      2 ( </a:t>
            </a:r>
            <a:r>
              <a:rPr lang="en-US" sz="2800" dirty="0" smtClean="0">
                <a:solidFill>
                  <a:srgbClr val="0070C0"/>
                </a:solidFill>
              </a:rPr>
              <a:t>|q(DB) – q(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</a:rPr>
              <a:t>A</a:t>
            </a:r>
            <a:r>
              <a:rPr lang="en-US" sz="2800" baseline="-25000" dirty="0" smtClean="0">
                <a:solidFill>
                  <a:srgbClr val="0070C0"/>
                </a:solidFill>
                <a:latin typeface="Arial Narrow"/>
              </a:rPr>
              <a:t>t</a:t>
            </a:r>
            <a:r>
              <a:rPr lang="en-US" sz="2800" dirty="0" smtClean="0">
                <a:solidFill>
                  <a:srgbClr val="0070C0"/>
                </a:solidFill>
              </a:rPr>
              <a:t>)| 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¸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>
                <a:solidFill>
                  <a:srgbClr val="FF0000"/>
                </a:solidFill>
              </a:rPr>
              <a:t>/2) </a:t>
            </a:r>
            <a:r>
              <a:rPr lang="en-US" sz="2800" dirty="0" smtClean="0"/>
              <a:t>) / </a:t>
            </a:r>
            <a:r>
              <a:rPr lang="en-US" sz="2800" dirty="0" smtClean="0">
                <a:latin typeface="cmmi10"/>
              </a:rPr>
              <a:t>¹  </a:t>
            </a:r>
            <a:r>
              <a:rPr lang="en-US" sz="2800" dirty="0" smtClean="0"/>
              <a:t>(sensitivity: 2</a:t>
            </a:r>
            <a:r>
              <a:rPr lang="en-US" sz="2800" dirty="0" smtClean="0">
                <a:latin typeface="cmmi10"/>
              </a:rPr>
              <a:t>½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cmmi10"/>
              </a:rPr>
              <a:t>¹</a:t>
            </a:r>
            <a:r>
              <a:rPr lang="en-US" sz="2800" dirty="0" smtClean="0"/>
              <a:t>)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66900" y="5295900"/>
            <a:ext cx="4191000" cy="965775"/>
            <a:chOff x="647700" y="2996625"/>
            <a:chExt cx="4191000" cy="965775"/>
          </a:xfrm>
        </p:grpSpPr>
        <p:grpSp>
          <p:nvGrpSpPr>
            <p:cNvPr id="9" name="Group 11"/>
            <p:cNvGrpSpPr/>
            <p:nvPr/>
          </p:nvGrpSpPr>
          <p:grpSpPr>
            <a:xfrm>
              <a:off x="647700" y="2996625"/>
              <a:ext cx="4191000" cy="965775"/>
              <a:chOff x="1028700" y="2996625"/>
              <a:chExt cx="4191000" cy="96577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28700" y="2996625"/>
                <a:ext cx="419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ym typeface="Symbol"/>
                  </a:rPr>
                  <a:t></a:t>
                </a:r>
                <a:endParaRPr lang="en-US" sz="3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52900" y="2996625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ym typeface="Symbol"/>
                  </a:rPr>
                  <a:t> + </a:t>
                </a:r>
                <a:endParaRPr lang="en-US" sz="3200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2743994" y="3618706"/>
                <a:ext cx="685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1257300" y="3581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3053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ular Callout 3"/>
          <p:cNvSpPr/>
          <p:nvPr/>
        </p:nvSpPr>
        <p:spPr>
          <a:xfrm>
            <a:off x="5546460" y="6194160"/>
            <a:ext cx="3086100" cy="612648"/>
          </a:xfrm>
          <a:prstGeom prst="wedgeRectCallout">
            <a:avLst>
              <a:gd name="adj1" fmla="val -39664"/>
              <a:gd name="adj2" fmla="val -121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(log </a:t>
            </a:r>
            <a:r>
              <a:rPr lang="en-US" sz="2800" dirty="0">
                <a:solidFill>
                  <a:schemeClr val="bg1"/>
                </a:solidFill>
              </a:rPr>
              <a:t>|</a:t>
            </a:r>
            <a:r>
              <a:rPr lang="en-US" sz="2800" dirty="0">
                <a:solidFill>
                  <a:schemeClr val="bg1"/>
                </a:solidFill>
                <a:latin typeface="Monotype Corsiva" pitchFamily="66" charset="0"/>
              </a:rPr>
              <a:t>Q  </a:t>
            </a:r>
            <a:r>
              <a:rPr lang="en-US" sz="2800" dirty="0">
                <a:solidFill>
                  <a:schemeClr val="bg1"/>
                </a:solidFill>
              </a:rPr>
              <a:t>|</a:t>
            </a:r>
            <a:r>
              <a:rPr lang="en-US" sz="2800" baseline="30000" dirty="0">
                <a:solidFill>
                  <a:schemeClr val="bg1"/>
                </a:solidFill>
              </a:rPr>
              <a:t>3/2</a:t>
            </a:r>
            <a:r>
              <a:rPr lang="en-US" sz="2800" dirty="0">
                <a:solidFill>
                  <a:schemeClr val="bg1"/>
                </a:solidFill>
                <a:latin typeface="cmmi10"/>
              </a:rPr>
              <a:t>½ </a:t>
            </a:r>
            <a:r>
              <a:rPr lang="en-US" sz="2800" dirty="0">
                <a:solidFill>
                  <a:schemeClr val="bg1"/>
                </a:solidFill>
              </a:rPr>
              <a:t>√k) / </a:t>
            </a:r>
            <a:r>
              <a:rPr lang="en-US" sz="2800" dirty="0">
                <a:solidFill>
                  <a:schemeClr val="bg1"/>
                </a:solidFill>
                <a:latin typeface="cmmi10"/>
              </a:rPr>
              <a:t>²´</a:t>
            </a:r>
            <a:r>
              <a:rPr lang="en-US" sz="2800" baseline="30000" dirty="0">
                <a:solidFill>
                  <a:schemeClr val="bg1"/>
                </a:solidFill>
                <a:latin typeface="cmmi10"/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070" y="6002135"/>
                <a:ext cx="2297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Error increasing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→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" y="6002135"/>
                <a:ext cx="229742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97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01070" y="5917187"/>
            <a:ext cx="6183205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Private Boosting for Queries </a:t>
            </a:r>
            <a:r>
              <a:rPr lang="en-US" sz="3600" dirty="0" smtClean="0">
                <a:solidFill>
                  <a:schemeClr val="accent1"/>
                </a:solidFill>
              </a:rPr>
              <a:t>[Variant of </a:t>
            </a:r>
            <a:r>
              <a:rPr lang="en-US" sz="3600" dirty="0" err="1" smtClean="0">
                <a:solidFill>
                  <a:schemeClr val="accent1"/>
                </a:solidFill>
              </a:rPr>
              <a:t>AdaBoost</a:t>
            </a:r>
            <a:r>
              <a:rPr lang="en-US" sz="3600" dirty="0" smtClean="0">
                <a:solidFill>
                  <a:schemeClr val="accent1"/>
                </a:solidFill>
              </a:rPr>
              <a:t>]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distribution </a:t>
            </a:r>
            <a:r>
              <a:rPr lang="en-US" sz="3200" dirty="0" smtClean="0">
                <a:latin typeface="Monotype Corsiva" pitchFamily="66" charset="0"/>
              </a:rPr>
              <a:t>D</a:t>
            </a:r>
            <a:r>
              <a:rPr lang="en-US" dirty="0" smtClean="0"/>
              <a:t> is uniform on queries in </a:t>
            </a:r>
            <a:r>
              <a:rPr lang="en-US" sz="3200" dirty="0" smtClean="0">
                <a:latin typeface="Monotype Corsiva" pitchFamily="66" charset="0"/>
              </a:rPr>
              <a:t>Q</a:t>
            </a:r>
            <a:endParaRPr lang="en-US" dirty="0" smtClean="0">
              <a:latin typeface="Monotype Corsiva" pitchFamily="66" charset="0"/>
            </a:endParaRPr>
          </a:p>
          <a:p>
            <a:r>
              <a:rPr lang="en-US" dirty="0" smtClean="0"/>
              <a:t>S is always a set of k elements drawn from </a:t>
            </a:r>
            <a:r>
              <a:rPr lang="en-US" sz="3200" dirty="0" err="1" smtClean="0">
                <a:latin typeface="Monotype Corsiva" pitchFamily="66" charset="0"/>
              </a:rPr>
              <a:t>Q</a:t>
            </a:r>
            <a:r>
              <a:rPr lang="en-US" sz="3200" baseline="30000" dirty="0" err="1" smtClean="0"/>
              <a:t>k</a:t>
            </a:r>
            <a:endParaRPr lang="en-US" baseline="30000" dirty="0" smtClean="0"/>
          </a:p>
          <a:p>
            <a:r>
              <a:rPr lang="en-US" dirty="0" smtClean="0"/>
              <a:t>Combiner is median [viz. Freund92]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Attenuated Re-Weighting</a:t>
            </a:r>
          </a:p>
          <a:p>
            <a:pPr lvl="1"/>
            <a:r>
              <a:rPr lang="en-US" dirty="0" smtClean="0"/>
              <a:t>If very well approximated by </a:t>
            </a:r>
            <a:r>
              <a:rPr lang="en-US" dirty="0" smtClean="0">
                <a:latin typeface="Arial Narrow"/>
              </a:rPr>
              <a:t>A</a:t>
            </a:r>
            <a:r>
              <a:rPr lang="en-US" sz="3600" baseline="-25000" dirty="0" smtClean="0">
                <a:latin typeface="Arial Narrow"/>
              </a:rPr>
              <a:t>t</a:t>
            </a:r>
            <a:r>
              <a:rPr lang="en-US" dirty="0" smtClean="0"/>
              <a:t>, decrease weight by factor of e  (“-1”) </a:t>
            </a:r>
          </a:p>
          <a:p>
            <a:pPr lvl="1"/>
            <a:r>
              <a:rPr lang="en-US" dirty="0" smtClean="0"/>
              <a:t>If very poorly approximated by </a:t>
            </a:r>
            <a:r>
              <a:rPr lang="en-US" dirty="0" smtClean="0">
                <a:latin typeface="Arial Narrow"/>
              </a:rPr>
              <a:t>A</a:t>
            </a:r>
            <a:r>
              <a:rPr lang="en-US" sz="3200" baseline="-25000" dirty="0" smtClean="0">
                <a:latin typeface="Arial Narrow"/>
              </a:rPr>
              <a:t>t</a:t>
            </a:r>
            <a:r>
              <a:rPr lang="en-US" dirty="0" smtClean="0"/>
              <a:t>, increase weight by factor of e (“+1”)</a:t>
            </a:r>
          </a:p>
          <a:p>
            <a:pPr lvl="1"/>
            <a:r>
              <a:rPr lang="en-US" dirty="0" smtClean="0"/>
              <a:t>In between, scale with distance of midpoint (down or up): </a:t>
            </a:r>
          </a:p>
          <a:p>
            <a:pPr lvl="1">
              <a:buNone/>
            </a:pPr>
            <a:r>
              <a:rPr lang="en-US" sz="2800" dirty="0" smtClean="0"/>
              <a:t>      2 ( </a:t>
            </a:r>
            <a:r>
              <a:rPr lang="en-US" sz="2800" dirty="0" smtClean="0">
                <a:solidFill>
                  <a:srgbClr val="0070C0"/>
                </a:solidFill>
              </a:rPr>
              <a:t>|q(DB) – q(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</a:rPr>
              <a:t>A</a:t>
            </a:r>
            <a:r>
              <a:rPr lang="en-US" sz="2800" baseline="-25000" dirty="0" smtClean="0">
                <a:solidFill>
                  <a:srgbClr val="0070C0"/>
                </a:solidFill>
                <a:latin typeface="Arial Narrow"/>
              </a:rPr>
              <a:t>t</a:t>
            </a:r>
            <a:r>
              <a:rPr lang="en-US" sz="2800" dirty="0" smtClean="0">
                <a:solidFill>
                  <a:srgbClr val="0070C0"/>
                </a:solidFill>
              </a:rPr>
              <a:t>)| </a:t>
            </a:r>
            <a:r>
              <a:rPr lang="en-US" sz="2800" dirty="0" smtClean="0"/>
              <a:t>-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¸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sz="2800" dirty="0" smtClean="0">
                <a:solidFill>
                  <a:srgbClr val="FF0000"/>
                </a:solidFill>
              </a:rPr>
              <a:t>/2) </a:t>
            </a:r>
            <a:r>
              <a:rPr lang="en-US" sz="2800" dirty="0" smtClean="0"/>
              <a:t>) / </a:t>
            </a:r>
            <a:r>
              <a:rPr lang="en-US" sz="2800" dirty="0" smtClean="0">
                <a:latin typeface="cmmi10"/>
              </a:rPr>
              <a:t>¹  </a:t>
            </a:r>
            <a:r>
              <a:rPr lang="en-US" sz="2800" dirty="0" smtClean="0"/>
              <a:t>(sensitivity: 2</a:t>
            </a:r>
            <a:r>
              <a:rPr lang="en-US" sz="2800" dirty="0" smtClean="0">
                <a:latin typeface="cmmi10"/>
              </a:rPr>
              <a:t>½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cmmi10"/>
              </a:rPr>
              <a:t>¹</a:t>
            </a:r>
            <a:r>
              <a:rPr lang="en-US" sz="2800" dirty="0" smtClean="0"/>
              <a:t>)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1070" y="5295900"/>
            <a:ext cx="6183205" cy="965775"/>
            <a:chOff x="-718130" y="2996625"/>
            <a:chExt cx="6183205" cy="965775"/>
          </a:xfrm>
        </p:grpSpPr>
        <p:grpSp>
          <p:nvGrpSpPr>
            <p:cNvPr id="9" name="Group 11"/>
            <p:cNvGrpSpPr/>
            <p:nvPr/>
          </p:nvGrpSpPr>
          <p:grpSpPr>
            <a:xfrm>
              <a:off x="-718130" y="2996625"/>
              <a:ext cx="6183205" cy="965775"/>
              <a:chOff x="-337130" y="2996625"/>
              <a:chExt cx="6183205" cy="96577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-337130" y="3617912"/>
                <a:ext cx="6183205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028700" y="2996625"/>
                <a:ext cx="419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ym typeface="Symbol"/>
                  </a:rPr>
                  <a:t></a:t>
                </a:r>
                <a:endParaRPr lang="en-US" sz="3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52900" y="2996625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ym typeface="Symbol"/>
                  </a:rPr>
                  <a:t> + </a:t>
                </a:r>
                <a:endParaRPr lang="en-US" sz="3200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2743994" y="3618706"/>
                <a:ext cx="685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1257300" y="3581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3053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ular Callout 3"/>
          <p:cNvSpPr/>
          <p:nvPr/>
        </p:nvSpPr>
        <p:spPr>
          <a:xfrm>
            <a:off x="5546460" y="6194160"/>
            <a:ext cx="3086100" cy="612648"/>
          </a:xfrm>
          <a:prstGeom prst="wedgeRectCallout">
            <a:avLst>
              <a:gd name="adj1" fmla="val -39664"/>
              <a:gd name="adj2" fmla="val -121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(log </a:t>
            </a:r>
            <a:r>
              <a:rPr lang="en-US" sz="2800" dirty="0">
                <a:solidFill>
                  <a:schemeClr val="bg1"/>
                </a:solidFill>
              </a:rPr>
              <a:t>|</a:t>
            </a:r>
            <a:r>
              <a:rPr lang="en-US" sz="2800" dirty="0">
                <a:solidFill>
                  <a:schemeClr val="bg1"/>
                </a:solidFill>
                <a:latin typeface="Monotype Corsiva" pitchFamily="66" charset="0"/>
              </a:rPr>
              <a:t>Q  </a:t>
            </a:r>
            <a:r>
              <a:rPr lang="en-US" sz="2800" dirty="0">
                <a:solidFill>
                  <a:schemeClr val="bg1"/>
                </a:solidFill>
              </a:rPr>
              <a:t>|</a:t>
            </a:r>
            <a:r>
              <a:rPr lang="en-US" sz="2800" baseline="30000" dirty="0">
                <a:solidFill>
                  <a:schemeClr val="bg1"/>
                </a:solidFill>
              </a:rPr>
              <a:t>3/2</a:t>
            </a:r>
            <a:r>
              <a:rPr lang="en-US" sz="2800" dirty="0">
                <a:solidFill>
                  <a:schemeClr val="bg1"/>
                </a:solidFill>
                <a:latin typeface="cmmi10"/>
              </a:rPr>
              <a:t>½ </a:t>
            </a:r>
            <a:r>
              <a:rPr lang="en-US" sz="2800" dirty="0">
                <a:solidFill>
                  <a:schemeClr val="bg1"/>
                </a:solidFill>
              </a:rPr>
              <a:t>√k) / </a:t>
            </a:r>
            <a:r>
              <a:rPr lang="en-US" sz="2800" dirty="0">
                <a:solidFill>
                  <a:schemeClr val="bg1"/>
                </a:solidFill>
                <a:latin typeface="cmmi10"/>
              </a:rPr>
              <a:t>²´</a:t>
            </a:r>
            <a:r>
              <a:rPr lang="en-US" sz="2800" baseline="30000" dirty="0">
                <a:solidFill>
                  <a:schemeClr val="bg1"/>
                </a:solidFill>
                <a:latin typeface="cmmi10"/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070" y="6002135"/>
                <a:ext cx="2297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Error increasing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→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" y="6002135"/>
                <a:ext cx="229742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97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01071" y="1316725"/>
            <a:ext cx="8333884" cy="149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Reweighting similar under x and x’</a:t>
            </a:r>
          </a:p>
          <a:p>
            <a:pPr algn="ctr"/>
            <a:r>
              <a:rPr lang="en-US" sz="2800" dirty="0" smtClean="0"/>
              <a:t>Need lots of samples to detect difference</a:t>
            </a:r>
          </a:p>
          <a:p>
            <a:pPr algn="ctr"/>
            <a:r>
              <a:rPr lang="en-US" sz="2800" dirty="0" smtClean="0"/>
              <a:t>Adversary never gets hands on lots of samples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5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Privacy???</a:t>
            </a:r>
          </a:p>
        </p:txBody>
      </p:sp>
      <p:grpSp>
        <p:nvGrpSpPr>
          <p:cNvPr id="185347" name="Group 3"/>
          <p:cNvGrpSpPr>
            <a:grpSpLocks/>
          </p:cNvGrpSpPr>
          <p:nvPr/>
        </p:nvGrpSpPr>
        <p:grpSpPr bwMode="auto">
          <a:xfrm>
            <a:off x="1676400" y="1066800"/>
            <a:ext cx="6934200" cy="4648200"/>
            <a:chOff x="624" y="1152"/>
            <a:chExt cx="4368" cy="2304"/>
          </a:xfrm>
        </p:grpSpPr>
        <p:sp>
          <p:nvSpPr>
            <p:cNvPr id="185348" name="Line 4"/>
            <p:cNvSpPr>
              <a:spLocks noChangeShapeType="1"/>
            </p:cNvSpPr>
            <p:nvPr/>
          </p:nvSpPr>
          <p:spPr bwMode="auto">
            <a:xfrm>
              <a:off x="624" y="1152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85349" name="Line 5"/>
            <p:cNvSpPr>
              <a:spLocks noChangeShapeType="1"/>
            </p:cNvSpPr>
            <p:nvPr/>
          </p:nvSpPr>
          <p:spPr bwMode="auto">
            <a:xfrm>
              <a:off x="624" y="3456"/>
              <a:ext cx="43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185350" name="Line 6"/>
          <p:cNvSpPr>
            <a:spLocks noChangeShapeType="1"/>
          </p:cNvSpPr>
          <p:nvPr/>
        </p:nvSpPr>
        <p:spPr bwMode="auto">
          <a:xfrm>
            <a:off x="1676400" y="39624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1676400" y="4114800"/>
            <a:ext cx="32766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4953000" y="3810000"/>
            <a:ext cx="3505200" cy="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1676400" y="3810000"/>
            <a:ext cx="3276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>
            <a:off x="4953000" y="4114800"/>
            <a:ext cx="3505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1066800" y="3733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0066CC"/>
                </a:solidFill>
              </a:rPr>
              <a:t>λ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Pr of </a:t>
            </a:r>
            <a:r>
              <a:rPr lang="en-US" sz="2400" b="1">
                <a:solidFill>
                  <a:srgbClr val="0033CC"/>
                </a:solidFill>
              </a:rPr>
              <a:t>q</a:t>
            </a:r>
            <a:endParaRPr lang="el-GR" sz="2400" b="1">
              <a:solidFill>
                <a:srgbClr val="0033CC"/>
              </a:solidFill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934200" y="5867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Queries </a:t>
            </a:r>
            <a:r>
              <a:rPr lang="en-US" sz="2400" b="1" dirty="0" smtClean="0">
                <a:solidFill>
                  <a:srgbClr val="0033CC"/>
                </a:solidFill>
              </a:rPr>
              <a:t>q</a:t>
            </a:r>
            <a:r>
              <a:rPr lang="en-US" sz="2400" b="1" dirty="0">
                <a:solidFill>
                  <a:srgbClr val="0033CC"/>
                </a:solidFill>
                <a:latin typeface="Cambria Math"/>
                <a:ea typeface="Cambria Math"/>
                <a:sym typeface="Mathematica1" pitchFamily="2" charset="2"/>
              </a:rPr>
              <a:t> ∈ </a:t>
            </a:r>
            <a:r>
              <a:rPr lang="en-US" sz="2400" b="1" dirty="0" smtClean="0">
                <a:solidFill>
                  <a:srgbClr val="0033CC"/>
                </a:solidFill>
              </a:rPr>
              <a:t>Q</a:t>
            </a:r>
            <a:endParaRPr lang="el-GR" sz="2400" b="1" dirty="0">
              <a:solidFill>
                <a:srgbClr val="0033CC"/>
              </a:solidFill>
            </a:endParaRPr>
          </a:p>
        </p:txBody>
      </p:sp>
      <p:sp>
        <p:nvSpPr>
          <p:cNvPr id="185358" name="Freeform 14"/>
          <p:cNvSpPr>
            <a:spLocks/>
          </p:cNvSpPr>
          <p:nvPr/>
        </p:nvSpPr>
        <p:spPr bwMode="auto">
          <a:xfrm>
            <a:off x="1676400" y="1905000"/>
            <a:ext cx="3276600" cy="1333500"/>
          </a:xfrm>
          <a:custGeom>
            <a:avLst/>
            <a:gdLst>
              <a:gd name="T0" fmla="*/ 0 w 2064"/>
              <a:gd name="T1" fmla="*/ 632 h 840"/>
              <a:gd name="T2" fmla="*/ 480 w 2064"/>
              <a:gd name="T3" fmla="*/ 8 h 840"/>
              <a:gd name="T4" fmla="*/ 864 w 2064"/>
              <a:gd name="T5" fmla="*/ 680 h 840"/>
              <a:gd name="T6" fmla="*/ 1056 w 2064"/>
              <a:gd name="T7" fmla="*/ 536 h 840"/>
              <a:gd name="T8" fmla="*/ 1488 w 2064"/>
              <a:gd name="T9" fmla="*/ 824 h 840"/>
              <a:gd name="T10" fmla="*/ 1680 w 2064"/>
              <a:gd name="T11" fmla="*/ 440 h 840"/>
              <a:gd name="T12" fmla="*/ 2064 w 2064"/>
              <a:gd name="T13" fmla="*/ 5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840">
                <a:moveTo>
                  <a:pt x="0" y="632"/>
                </a:moveTo>
                <a:cubicBezTo>
                  <a:pt x="168" y="316"/>
                  <a:pt x="336" y="0"/>
                  <a:pt x="480" y="8"/>
                </a:cubicBezTo>
                <a:cubicBezTo>
                  <a:pt x="624" y="16"/>
                  <a:pt x="768" y="592"/>
                  <a:pt x="864" y="680"/>
                </a:cubicBezTo>
                <a:cubicBezTo>
                  <a:pt x="960" y="768"/>
                  <a:pt x="952" y="512"/>
                  <a:pt x="1056" y="536"/>
                </a:cubicBezTo>
                <a:cubicBezTo>
                  <a:pt x="1160" y="560"/>
                  <a:pt x="1384" y="840"/>
                  <a:pt x="1488" y="824"/>
                </a:cubicBezTo>
                <a:cubicBezTo>
                  <a:pt x="1592" y="808"/>
                  <a:pt x="1584" y="488"/>
                  <a:pt x="1680" y="440"/>
                </a:cubicBezTo>
                <a:cubicBezTo>
                  <a:pt x="1776" y="392"/>
                  <a:pt x="1920" y="464"/>
                  <a:pt x="2064" y="53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59" name="Freeform 15"/>
          <p:cNvSpPr>
            <a:spLocks/>
          </p:cNvSpPr>
          <p:nvPr/>
        </p:nvSpPr>
        <p:spPr bwMode="auto">
          <a:xfrm>
            <a:off x="4953000" y="1765300"/>
            <a:ext cx="3429000" cy="1689100"/>
          </a:xfrm>
          <a:custGeom>
            <a:avLst/>
            <a:gdLst>
              <a:gd name="T0" fmla="*/ 0 w 2160"/>
              <a:gd name="T1" fmla="*/ 624 h 1064"/>
              <a:gd name="T2" fmla="*/ 192 w 2160"/>
              <a:gd name="T3" fmla="*/ 528 h 1064"/>
              <a:gd name="T4" fmla="*/ 480 w 2160"/>
              <a:gd name="T5" fmla="*/ 816 h 1064"/>
              <a:gd name="T6" fmla="*/ 768 w 2160"/>
              <a:gd name="T7" fmla="*/ 672 h 1064"/>
              <a:gd name="T8" fmla="*/ 1200 w 2160"/>
              <a:gd name="T9" fmla="*/ 960 h 1064"/>
              <a:gd name="T10" fmla="*/ 1584 w 2160"/>
              <a:gd name="T11" fmla="*/ 48 h 1064"/>
              <a:gd name="T12" fmla="*/ 2160 w 2160"/>
              <a:gd name="T13" fmla="*/ 67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" h="1064">
                <a:moveTo>
                  <a:pt x="0" y="624"/>
                </a:moveTo>
                <a:cubicBezTo>
                  <a:pt x="56" y="560"/>
                  <a:pt x="112" y="496"/>
                  <a:pt x="192" y="528"/>
                </a:cubicBezTo>
                <a:cubicBezTo>
                  <a:pt x="272" y="560"/>
                  <a:pt x="384" y="792"/>
                  <a:pt x="480" y="816"/>
                </a:cubicBezTo>
                <a:cubicBezTo>
                  <a:pt x="576" y="840"/>
                  <a:pt x="648" y="648"/>
                  <a:pt x="768" y="672"/>
                </a:cubicBezTo>
                <a:cubicBezTo>
                  <a:pt x="888" y="696"/>
                  <a:pt x="1064" y="1064"/>
                  <a:pt x="1200" y="960"/>
                </a:cubicBezTo>
                <a:cubicBezTo>
                  <a:pt x="1336" y="856"/>
                  <a:pt x="1424" y="96"/>
                  <a:pt x="1584" y="48"/>
                </a:cubicBezTo>
                <a:cubicBezTo>
                  <a:pt x="1744" y="0"/>
                  <a:pt x="1952" y="336"/>
                  <a:pt x="2160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71" name="Freeform 27"/>
          <p:cNvSpPr>
            <a:spLocks/>
          </p:cNvSpPr>
          <p:nvPr/>
        </p:nvSpPr>
        <p:spPr bwMode="auto">
          <a:xfrm>
            <a:off x="1676400" y="1752600"/>
            <a:ext cx="3276600" cy="1333500"/>
          </a:xfrm>
          <a:custGeom>
            <a:avLst/>
            <a:gdLst>
              <a:gd name="T0" fmla="*/ 0 w 2064"/>
              <a:gd name="T1" fmla="*/ 632 h 840"/>
              <a:gd name="T2" fmla="*/ 480 w 2064"/>
              <a:gd name="T3" fmla="*/ 8 h 840"/>
              <a:gd name="T4" fmla="*/ 864 w 2064"/>
              <a:gd name="T5" fmla="*/ 680 h 840"/>
              <a:gd name="T6" fmla="*/ 1056 w 2064"/>
              <a:gd name="T7" fmla="*/ 536 h 840"/>
              <a:gd name="T8" fmla="*/ 1488 w 2064"/>
              <a:gd name="T9" fmla="*/ 824 h 840"/>
              <a:gd name="T10" fmla="*/ 1680 w 2064"/>
              <a:gd name="T11" fmla="*/ 440 h 840"/>
              <a:gd name="T12" fmla="*/ 2064 w 2064"/>
              <a:gd name="T13" fmla="*/ 5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840">
                <a:moveTo>
                  <a:pt x="0" y="632"/>
                </a:moveTo>
                <a:cubicBezTo>
                  <a:pt x="168" y="316"/>
                  <a:pt x="336" y="0"/>
                  <a:pt x="480" y="8"/>
                </a:cubicBezTo>
                <a:cubicBezTo>
                  <a:pt x="624" y="16"/>
                  <a:pt x="768" y="592"/>
                  <a:pt x="864" y="680"/>
                </a:cubicBezTo>
                <a:cubicBezTo>
                  <a:pt x="960" y="768"/>
                  <a:pt x="952" y="512"/>
                  <a:pt x="1056" y="536"/>
                </a:cubicBezTo>
                <a:cubicBezTo>
                  <a:pt x="1160" y="560"/>
                  <a:pt x="1384" y="840"/>
                  <a:pt x="1488" y="824"/>
                </a:cubicBezTo>
                <a:cubicBezTo>
                  <a:pt x="1592" y="808"/>
                  <a:pt x="1584" y="488"/>
                  <a:pt x="1680" y="440"/>
                </a:cubicBezTo>
                <a:cubicBezTo>
                  <a:pt x="1776" y="392"/>
                  <a:pt x="1920" y="464"/>
                  <a:pt x="2064" y="53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72" name="Freeform 28"/>
          <p:cNvSpPr>
            <a:spLocks/>
          </p:cNvSpPr>
          <p:nvPr/>
        </p:nvSpPr>
        <p:spPr bwMode="auto">
          <a:xfrm>
            <a:off x="1676400" y="2057400"/>
            <a:ext cx="3276600" cy="1333500"/>
          </a:xfrm>
          <a:custGeom>
            <a:avLst/>
            <a:gdLst>
              <a:gd name="T0" fmla="*/ 0 w 2064"/>
              <a:gd name="T1" fmla="*/ 632 h 840"/>
              <a:gd name="T2" fmla="*/ 480 w 2064"/>
              <a:gd name="T3" fmla="*/ 8 h 840"/>
              <a:gd name="T4" fmla="*/ 864 w 2064"/>
              <a:gd name="T5" fmla="*/ 680 h 840"/>
              <a:gd name="T6" fmla="*/ 1056 w 2064"/>
              <a:gd name="T7" fmla="*/ 536 h 840"/>
              <a:gd name="T8" fmla="*/ 1488 w 2064"/>
              <a:gd name="T9" fmla="*/ 824 h 840"/>
              <a:gd name="T10" fmla="*/ 1680 w 2064"/>
              <a:gd name="T11" fmla="*/ 440 h 840"/>
              <a:gd name="T12" fmla="*/ 2064 w 2064"/>
              <a:gd name="T13" fmla="*/ 5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4" h="840">
                <a:moveTo>
                  <a:pt x="0" y="632"/>
                </a:moveTo>
                <a:cubicBezTo>
                  <a:pt x="168" y="316"/>
                  <a:pt x="336" y="0"/>
                  <a:pt x="480" y="8"/>
                </a:cubicBezTo>
                <a:cubicBezTo>
                  <a:pt x="624" y="16"/>
                  <a:pt x="768" y="592"/>
                  <a:pt x="864" y="680"/>
                </a:cubicBezTo>
                <a:cubicBezTo>
                  <a:pt x="960" y="768"/>
                  <a:pt x="952" y="512"/>
                  <a:pt x="1056" y="536"/>
                </a:cubicBezTo>
                <a:cubicBezTo>
                  <a:pt x="1160" y="560"/>
                  <a:pt x="1384" y="840"/>
                  <a:pt x="1488" y="824"/>
                </a:cubicBezTo>
                <a:cubicBezTo>
                  <a:pt x="1592" y="808"/>
                  <a:pt x="1584" y="488"/>
                  <a:pt x="1680" y="440"/>
                </a:cubicBezTo>
                <a:cubicBezTo>
                  <a:pt x="1776" y="392"/>
                  <a:pt x="1920" y="464"/>
                  <a:pt x="2064" y="536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73" name="Freeform 29"/>
          <p:cNvSpPr>
            <a:spLocks/>
          </p:cNvSpPr>
          <p:nvPr/>
        </p:nvSpPr>
        <p:spPr bwMode="auto">
          <a:xfrm>
            <a:off x="4953000" y="1600200"/>
            <a:ext cx="3429000" cy="1689100"/>
          </a:xfrm>
          <a:custGeom>
            <a:avLst/>
            <a:gdLst>
              <a:gd name="T0" fmla="*/ 0 w 2160"/>
              <a:gd name="T1" fmla="*/ 624 h 1064"/>
              <a:gd name="T2" fmla="*/ 192 w 2160"/>
              <a:gd name="T3" fmla="*/ 528 h 1064"/>
              <a:gd name="T4" fmla="*/ 480 w 2160"/>
              <a:gd name="T5" fmla="*/ 816 h 1064"/>
              <a:gd name="T6" fmla="*/ 768 w 2160"/>
              <a:gd name="T7" fmla="*/ 672 h 1064"/>
              <a:gd name="T8" fmla="*/ 1200 w 2160"/>
              <a:gd name="T9" fmla="*/ 960 h 1064"/>
              <a:gd name="T10" fmla="*/ 1584 w 2160"/>
              <a:gd name="T11" fmla="*/ 48 h 1064"/>
              <a:gd name="T12" fmla="*/ 2160 w 2160"/>
              <a:gd name="T13" fmla="*/ 67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" h="1064">
                <a:moveTo>
                  <a:pt x="0" y="624"/>
                </a:moveTo>
                <a:cubicBezTo>
                  <a:pt x="56" y="560"/>
                  <a:pt x="112" y="496"/>
                  <a:pt x="192" y="528"/>
                </a:cubicBezTo>
                <a:cubicBezTo>
                  <a:pt x="272" y="560"/>
                  <a:pt x="384" y="792"/>
                  <a:pt x="480" y="816"/>
                </a:cubicBezTo>
                <a:cubicBezTo>
                  <a:pt x="576" y="840"/>
                  <a:pt x="648" y="648"/>
                  <a:pt x="768" y="672"/>
                </a:cubicBezTo>
                <a:cubicBezTo>
                  <a:pt x="888" y="696"/>
                  <a:pt x="1064" y="1064"/>
                  <a:pt x="1200" y="960"/>
                </a:cubicBezTo>
                <a:cubicBezTo>
                  <a:pt x="1336" y="856"/>
                  <a:pt x="1424" y="96"/>
                  <a:pt x="1584" y="48"/>
                </a:cubicBezTo>
                <a:cubicBezTo>
                  <a:pt x="1744" y="0"/>
                  <a:pt x="1952" y="336"/>
                  <a:pt x="2160" y="67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85374" name="Freeform 30"/>
          <p:cNvSpPr>
            <a:spLocks/>
          </p:cNvSpPr>
          <p:nvPr/>
        </p:nvSpPr>
        <p:spPr bwMode="auto">
          <a:xfrm>
            <a:off x="4953000" y="1905000"/>
            <a:ext cx="3429000" cy="1689100"/>
          </a:xfrm>
          <a:custGeom>
            <a:avLst/>
            <a:gdLst>
              <a:gd name="T0" fmla="*/ 0 w 2160"/>
              <a:gd name="T1" fmla="*/ 624 h 1064"/>
              <a:gd name="T2" fmla="*/ 192 w 2160"/>
              <a:gd name="T3" fmla="*/ 528 h 1064"/>
              <a:gd name="T4" fmla="*/ 480 w 2160"/>
              <a:gd name="T5" fmla="*/ 816 h 1064"/>
              <a:gd name="T6" fmla="*/ 768 w 2160"/>
              <a:gd name="T7" fmla="*/ 672 h 1064"/>
              <a:gd name="T8" fmla="*/ 1200 w 2160"/>
              <a:gd name="T9" fmla="*/ 960 h 1064"/>
              <a:gd name="T10" fmla="*/ 1584 w 2160"/>
              <a:gd name="T11" fmla="*/ 48 h 1064"/>
              <a:gd name="T12" fmla="*/ 2160 w 2160"/>
              <a:gd name="T13" fmla="*/ 672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" h="1064">
                <a:moveTo>
                  <a:pt x="0" y="624"/>
                </a:moveTo>
                <a:cubicBezTo>
                  <a:pt x="56" y="560"/>
                  <a:pt x="112" y="496"/>
                  <a:pt x="192" y="528"/>
                </a:cubicBezTo>
                <a:cubicBezTo>
                  <a:pt x="272" y="560"/>
                  <a:pt x="384" y="792"/>
                  <a:pt x="480" y="816"/>
                </a:cubicBezTo>
                <a:cubicBezTo>
                  <a:pt x="576" y="840"/>
                  <a:pt x="648" y="648"/>
                  <a:pt x="768" y="672"/>
                </a:cubicBezTo>
                <a:cubicBezTo>
                  <a:pt x="888" y="696"/>
                  <a:pt x="1064" y="1064"/>
                  <a:pt x="1200" y="960"/>
                </a:cubicBezTo>
                <a:cubicBezTo>
                  <a:pt x="1336" y="856"/>
                  <a:pt x="1424" y="96"/>
                  <a:pt x="1584" y="48"/>
                </a:cubicBezTo>
                <a:cubicBezTo>
                  <a:pt x="1744" y="0"/>
                  <a:pt x="1952" y="336"/>
                  <a:pt x="2160" y="6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91199" y="4197100"/>
            <a:ext cx="4267201" cy="1420985"/>
            <a:chOff x="5791199" y="4197100"/>
            <a:chExt cx="4267201" cy="1420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581150"/>
                  <a:ext cx="3048000" cy="633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b="1" dirty="0">
                              <a:latin typeface="Monotype Corsiva" pitchFamily="66" charset="0"/>
                            </a:rPr>
                            <m:t>D</m:t>
                          </m:r>
                        </m:e>
                        <m:sub>
                          <m:r>
                            <a:rPr lang="en-US" sz="3600" b="1" i="1" dirty="0">
                              <a:latin typeface="Cambria Math"/>
                            </a:rPr>
                            <m:t>𝒕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</a:rPr>
                    <a:t> by </a:t>
                  </a:r>
                  <a:r>
                    <a:rPr lang="en-US" sz="2400" b="1" dirty="0" smtClean="0">
                      <a:solidFill>
                        <a:srgbClr val="0033CC"/>
                      </a:solidFill>
                    </a:rPr>
                    <a:t>x</a:t>
                  </a:r>
                  <a:endParaRPr lang="el-GR" sz="24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00" y="4581150"/>
                  <a:ext cx="3048000" cy="6335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74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5943600" y="4953000"/>
              <a:ext cx="1143000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5943600" y="5334000"/>
              <a:ext cx="11430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97100"/>
                  <a:ext cx="304800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600" b="1" dirty="0">
                                <a:latin typeface="Monotype Corsiva" pitchFamily="66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3600" b="1" i="1" dirty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l-GR" sz="36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00" y="4197100"/>
                  <a:ext cx="3048000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5943600" y="4572000"/>
              <a:ext cx="1143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5791199" y="4343400"/>
              <a:ext cx="312056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Georgia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991515" y="4984514"/>
                  <a:ext cx="3048000" cy="6335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b="1" dirty="0">
                              <a:latin typeface="Monotype Corsiva" pitchFamily="66" charset="0"/>
                            </a:rPr>
                            <m:t>D</m:t>
                          </m:r>
                        </m:e>
                        <m:sub>
                          <m:r>
                            <a:rPr lang="en-US" sz="3600" b="1" i="1" dirty="0">
                              <a:latin typeface="Cambria Math"/>
                            </a:rPr>
                            <m:t>𝒕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dirty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rgbClr val="000000"/>
                      </a:solidFill>
                    </a:rPr>
                    <a:t> by </a:t>
                  </a:r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x’</a:t>
                  </a:r>
                  <a:endParaRPr lang="el-GR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1515" y="4984514"/>
                  <a:ext cx="3048000" cy="63357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3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469433845"/>
      </p:ext>
    </p:extLst>
  </p:cSld>
  <p:clrMapOvr>
    <a:masterClrMapping/>
  </p:clrMapOvr>
  <p:transition advTm="16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/>
      <p:bldP spid="185351" grpId="0" animBg="1"/>
      <p:bldP spid="185352" grpId="0" animBg="1"/>
      <p:bldP spid="185353" grpId="0" animBg="1"/>
      <p:bldP spid="185354" grpId="0" animBg="1"/>
      <p:bldP spid="185355" grpId="0"/>
      <p:bldP spid="185371" grpId="0" animBg="1"/>
      <p:bldP spid="185372" grpId="0" animBg="1"/>
      <p:bldP spid="185373" grpId="0" animBg="1"/>
      <p:bldP spid="18537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Agnostic as to Type Signature of Q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33935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Base Generator for </a:t>
                </a:r>
                <a:r>
                  <a:rPr lang="en-US" dirty="0"/>
                  <a:t>Counting Queries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1700" dirty="0" smtClean="0"/>
                  <a:t>[D.-Naor-Reingold-Rothblum-Vadhan’09] 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𝐿𝑎𝑝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𝜅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latin typeface="Comic Sans MS"/>
                  </a:rPr>
                  <a:t> </a:t>
                </a:r>
                <a:r>
                  <a:rPr lang="en-US" dirty="0" smtClean="0"/>
                  <a:t>noise 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queries</a:t>
                </a:r>
              </a:p>
              <a:p>
                <a:pPr lvl="2"/>
                <a:r>
                  <a:rPr lang="en-US" b="0" dirty="0" smtClean="0">
                    <a:solidFill>
                      <a:schemeClr val="tx2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dp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process for collecting a set S of responses</a:t>
                </a:r>
              </a:p>
              <a:p>
                <a:pPr lvl="1"/>
                <a:r>
                  <a:rPr lang="en-US" dirty="0" smtClean="0"/>
                  <a:t>Fit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log|U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|/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log|Q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 bit </a:t>
                </a:r>
                <a:r>
                  <a:rPr lang="en-US" dirty="0" smtClean="0"/>
                  <a:t>database to the set S; poly(|U|)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𝜅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dp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Using a Base Generator for Arbitrary Real-Valued Queries</a:t>
                </a: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𝐿𝑎𝑝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𝜅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Comic Sans MS"/>
                  </a:rPr>
                  <a:t> </a:t>
                </a:r>
                <a:r>
                  <a:rPr lang="en-US" dirty="0"/>
                  <a:t>noise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queries</a:t>
                </a: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-</a:t>
                </a:r>
                <a:r>
                  <a:rPr lang="en-US" dirty="0" err="1">
                    <a:solidFill>
                      <a:schemeClr val="tx2"/>
                    </a:solidFill>
                  </a:rPr>
                  <a:t>dp</a:t>
                </a:r>
                <a:r>
                  <a:rPr lang="en-US" dirty="0">
                    <a:solidFill>
                      <a:schemeClr val="tx2"/>
                    </a:solidFill>
                  </a:rPr>
                  <a:t> process for collecting a set S of responses</a:t>
                </a:r>
              </a:p>
              <a:p>
                <a:pPr lvl="1"/>
                <a:r>
                  <a:rPr lang="en-US" dirty="0" smtClean="0"/>
                  <a:t>Fit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n-element</a:t>
                </a:r>
                <a:r>
                  <a:rPr lang="en-US" dirty="0" smtClean="0"/>
                  <a:t> database; exponential in |U|</a:t>
                </a:r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𝜅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-dp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339350" cy="4937760"/>
              </a:xfrm>
              <a:blipFill rotWithShape="1">
                <a:blip r:embed="rId3"/>
                <a:stretch>
                  <a:fillRect l="-585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800" dirty="0" smtClean="0">
                <a:solidFill>
                  <a:schemeClr val="accent1"/>
                </a:solidFill>
                <a:latin typeface="+mj-lt"/>
              </a:rPr>
              <a:t>Analyzing Privacy Loss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that “the epsilons and deltas add up”</a:t>
            </a:r>
          </a:p>
          <a:p>
            <a:pPr lvl="1"/>
            <a:r>
              <a:rPr lang="en-US" dirty="0" smtClean="0"/>
              <a:t>T invocations of Base Generator 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-25000" dirty="0" smtClean="0"/>
              <a:t>base</a:t>
            </a:r>
            <a:r>
              <a:rPr lang="en-US" dirty="0" smtClean="0"/>
              <a:t> , </a:t>
            </a:r>
            <a:r>
              <a:rPr lang="en-US" dirty="0" smtClean="0">
                <a:latin typeface="cmmi10"/>
              </a:rPr>
              <a:t>±</a:t>
            </a:r>
            <a:r>
              <a:rPr lang="en-US" baseline="-25000" dirty="0" smtClean="0"/>
              <a:t>base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Tk</a:t>
            </a:r>
            <a:r>
              <a:rPr lang="en-US" dirty="0" smtClean="0"/>
              <a:t> samples from distributions 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-25000" dirty="0" smtClean="0"/>
              <a:t>sample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±</a:t>
            </a:r>
            <a:r>
              <a:rPr lang="en-US" baseline="-25000" dirty="0" smtClean="0"/>
              <a:t>sample</a:t>
            </a:r>
            <a:r>
              <a:rPr lang="en-US" dirty="0" smtClean="0"/>
              <a:t>) </a:t>
            </a:r>
          </a:p>
          <a:p>
            <a:pPr lvl="2"/>
            <a:r>
              <a:rPr lang="en-US" sz="2300" dirty="0" smtClean="0"/>
              <a:t>k each from </a:t>
            </a:r>
            <a:r>
              <a:rPr lang="en-US" sz="2800" dirty="0" smtClean="0">
                <a:latin typeface="Monotype Corsiva" pitchFamily="66" charset="0"/>
              </a:rPr>
              <a:t>D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, … , </a:t>
            </a:r>
            <a:r>
              <a:rPr lang="en-US" sz="2800" dirty="0" smtClean="0">
                <a:latin typeface="Monotype Corsiva" pitchFamily="66" charset="0"/>
              </a:rPr>
              <a:t>D</a:t>
            </a:r>
            <a:r>
              <a:rPr lang="en-US" sz="2300" baseline="-25000" dirty="0" smtClean="0"/>
              <a:t>T</a:t>
            </a:r>
          </a:p>
          <a:p>
            <a:pPr lvl="2"/>
            <a:r>
              <a:rPr lang="en-US" sz="2300" dirty="0" smtClean="0"/>
              <a:t>Fair because samples in iteration t are mutually independent and distribution being sampled depends only on A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, …, A</a:t>
            </a:r>
            <a:r>
              <a:rPr lang="en-US" sz="2300" baseline="-25000" dirty="0" smtClean="0"/>
              <a:t> t-1 </a:t>
            </a:r>
            <a:r>
              <a:rPr lang="en-US" sz="2300" dirty="0" smtClean="0"/>
              <a:t>(public)</a:t>
            </a:r>
            <a:endParaRPr lang="en-US" sz="2300" baseline="-25000" dirty="0" smtClean="0"/>
          </a:p>
          <a:p>
            <a:r>
              <a:rPr lang="en-US" dirty="0" smtClean="0"/>
              <a:t>Improve on (T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-25000" dirty="0" smtClean="0"/>
              <a:t>base</a:t>
            </a:r>
            <a:r>
              <a:rPr lang="en-US" dirty="0" smtClean="0"/>
              <a:t> + </a:t>
            </a:r>
            <a:r>
              <a:rPr lang="en-US" dirty="0" err="1" smtClean="0"/>
              <a:t>Tk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</a:t>
            </a:r>
            <a:r>
              <a:rPr lang="en-US" baseline="-25000" dirty="0" smtClean="0"/>
              <a:t>sample</a:t>
            </a:r>
            <a:r>
              <a:rPr lang="en-US" dirty="0" smtClean="0"/>
              <a:t> , </a:t>
            </a:r>
            <a:r>
              <a:rPr lang="en-US" dirty="0" err="1" smtClean="0"/>
              <a:t>T</a:t>
            </a:r>
            <a:r>
              <a:rPr lang="en-US" dirty="0" err="1" smtClean="0">
                <a:latin typeface="cmmi10"/>
              </a:rPr>
              <a:t>±</a:t>
            </a:r>
            <a:r>
              <a:rPr lang="en-US" baseline="-25000" dirty="0" err="1" smtClean="0"/>
              <a:t>base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dirty="0" err="1" smtClean="0"/>
              <a:t>Tk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±</a:t>
            </a:r>
            <a:r>
              <a:rPr lang="en-US" baseline="-25000" dirty="0" smtClean="0"/>
              <a:t>sample</a:t>
            </a:r>
            <a:r>
              <a:rPr lang="en-US" dirty="0" smtClean="0"/>
              <a:t>)-</a:t>
            </a:r>
            <a:r>
              <a:rPr lang="en-US" dirty="0" err="1" smtClean="0"/>
              <a:t>dp</a:t>
            </a:r>
            <a:r>
              <a:rPr lang="en-US" dirty="0"/>
              <a:t> </a:t>
            </a:r>
            <a:r>
              <a:rPr lang="en-US" dirty="0" smtClean="0"/>
              <a:t>via composition theorem</a:t>
            </a:r>
          </a:p>
        </p:txBody>
      </p:sp>
    </p:spTree>
    <p:extLst>
      <p:ext uri="{BB962C8B-B14F-4D97-AF65-F5344CB8AC3E}">
        <p14:creationId xmlns:p14="http://schemas.microsoft.com/office/powerpoint/2010/main" val="271715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Agnostic as to Type Signature of Q</a:t>
            </a:r>
            <a:endParaRPr lang="en-US" sz="4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339350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Base Generator for </a:t>
                </a:r>
                <a:r>
                  <a:rPr lang="en-US" dirty="0"/>
                  <a:t>Counting Queries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1700" dirty="0" smtClean="0"/>
                  <a:t>[D.-Naor-Reingold-Rothblum-Vadhan’09] </a:t>
                </a:r>
              </a:p>
              <a:p>
                <a:pPr lvl="1"/>
                <a:r>
                  <a:rPr lang="en-US" dirty="0"/>
                  <a:t>Use Lap((</a:t>
                </a:r>
                <a:r>
                  <a:rPr lang="en-US" dirty="0" smtClean="0"/>
                  <a:t>k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∙</a:t>
                </a:r>
                <a:r>
                  <a:rPr lang="en-US" dirty="0" smtClean="0">
                    <a:latin typeface="cmmi10"/>
                  </a:rPr>
                  <a:t>∙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1/2</a:t>
                </a:r>
                <a:r>
                  <a:rPr lang="en-US" dirty="0" smtClean="0">
                    <a:latin typeface="Comic Sans MS"/>
                  </a:rPr>
                  <a:t>/</a:t>
                </a:r>
                <a:r>
                  <a:rPr lang="en-US" dirty="0" smtClean="0"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dirty="0">
                    <a:latin typeface="Comic Sans MS"/>
                  </a:rPr>
                  <a:t>) </a:t>
                </a:r>
                <a:r>
                  <a:rPr lang="en-US" dirty="0"/>
                  <a:t>for all k </a:t>
                </a:r>
                <a:r>
                  <a:rPr lang="en-US" dirty="0" smtClean="0"/>
                  <a:t>queries</a:t>
                </a:r>
              </a:p>
              <a:p>
                <a:pPr lvl="2"/>
                <a:r>
                  <a:rPr lang="en-US" b="0" dirty="0" smtClean="0">
                    <a:solidFill>
                      <a:srgbClr val="FF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process for collecting a set S of responses</a:t>
                </a:r>
              </a:p>
              <a:p>
                <a:pPr lvl="1"/>
                <a:r>
                  <a:rPr lang="en-US" dirty="0" smtClean="0"/>
                  <a:t>Fit an n </a:t>
                </a:r>
                <a:r>
                  <a:rPr lang="en-US" dirty="0" err="1" smtClean="0"/>
                  <a:t>log|X</a:t>
                </a:r>
                <a:r>
                  <a:rPr lang="en-US" dirty="0" smtClean="0"/>
                  <a:t>|/</a:t>
                </a:r>
                <a:r>
                  <a:rPr lang="en-US" dirty="0" err="1" smtClean="0"/>
                  <a:t>log|Q</a:t>
                </a:r>
                <a:r>
                  <a:rPr lang="en-US" dirty="0" smtClean="0"/>
                  <a:t>| bit database to the set S</a:t>
                </a:r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F125BC"/>
                    </a:solidFill>
                  </a:rPr>
                  <a:t>Yields error  Õ( (</a:t>
                </a:r>
                <a:r>
                  <a:rPr lang="en-US" dirty="0" err="1" smtClean="0">
                    <a:solidFill>
                      <a:srgbClr val="F125BC"/>
                    </a:solidFill>
                    <a:latin typeface="Arial Narrow"/>
                  </a:rPr>
                  <a:t>log|Q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| </a:t>
                </a:r>
                <a:r>
                  <a:rPr lang="en-US" dirty="0" smtClean="0">
                    <a:solidFill>
                      <a:srgbClr val="F125BC"/>
                    </a:solidFill>
                    <a:latin typeface="cmsy10"/>
                  </a:rPr>
                  <a:t>¢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 </a:t>
                </a:r>
                <a:r>
                  <a:rPr lang="en-US" dirty="0" smtClean="0">
                    <a:solidFill>
                      <a:srgbClr val="F125BC"/>
                    </a:solidFill>
                    <a:latin typeface="cmmi10"/>
                  </a:rPr>
                  <a:t>∙</a:t>
                </a:r>
                <a:r>
                  <a:rPr lang="en-US" baseline="30000" dirty="0" smtClean="0">
                    <a:solidFill>
                      <a:srgbClr val="F125BC"/>
                    </a:solidFill>
                  </a:rPr>
                  <a:t>3/2 </a:t>
                </a:r>
                <a:r>
                  <a:rPr lang="en-US" dirty="0" smtClean="0">
                    <a:solidFill>
                      <a:srgbClr val="F125BC"/>
                    </a:solidFill>
                    <a:latin typeface="cmsy10"/>
                  </a:rPr>
                  <a:t>¢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 </a:t>
                </a:r>
                <a:r>
                  <a:rPr lang="en-US" dirty="0" smtClean="0">
                    <a:solidFill>
                      <a:srgbClr val="F125BC"/>
                    </a:solidFill>
                    <a:latin typeface="Arial Narrow"/>
                  </a:rPr>
                  <a:t>log</a:t>
                </a:r>
                <a:r>
                  <a:rPr lang="en-US" baseline="30000" dirty="0" smtClean="0">
                    <a:solidFill>
                      <a:srgbClr val="F125BC"/>
                    </a:solidFill>
                    <a:latin typeface="Arial Narrow"/>
                  </a:rPr>
                  <a:t>1/2</a:t>
                </a:r>
                <a:r>
                  <a:rPr lang="en-US" dirty="0" smtClean="0">
                    <a:solidFill>
                      <a:srgbClr val="F125BC"/>
                    </a:solidFill>
                    <a:latin typeface="Arial Narrow"/>
                  </a:rPr>
                  <a:t>|X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| </a:t>
                </a:r>
                <a:r>
                  <a:rPr lang="el-GR" dirty="0" smtClean="0">
                    <a:solidFill>
                      <a:srgbClr val="F125BC"/>
                    </a:solidFill>
                    <a:latin typeface="Comic Sans MS"/>
                  </a:rPr>
                  <a:t>√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n) / </a:t>
                </a:r>
                <a:r>
                  <a:rPr lang="en-US" dirty="0" smtClean="0">
                    <a:solidFill>
                      <a:srgbClr val="F125BC"/>
                    </a:solidFill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𝜅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-dp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Using a Base Generator for Arbitrary Real-Valued Queries</a:t>
                </a:r>
              </a:p>
              <a:p>
                <a:pPr lvl="1"/>
                <a:r>
                  <a:rPr lang="en-US" dirty="0"/>
                  <a:t>Use Lap((k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∙</a:t>
                </a:r>
                <a:r>
                  <a:rPr lang="en-US" dirty="0">
                    <a:latin typeface="cmmi10"/>
                  </a:rPr>
                  <a:t>∙</a:t>
                </a:r>
                <a:r>
                  <a:rPr lang="en-US" dirty="0"/>
                  <a:t>)</a:t>
                </a:r>
                <a:r>
                  <a:rPr lang="en-US" baseline="30000" dirty="0"/>
                  <a:t>1/2 </a:t>
                </a:r>
                <a:r>
                  <a:rPr lang="el-GR" dirty="0">
                    <a:latin typeface="Comic Sans MS"/>
                  </a:rPr>
                  <a:t>ρ</a:t>
                </a:r>
                <a:r>
                  <a:rPr lang="en-US" dirty="0">
                    <a:latin typeface="Comic Sans MS"/>
                  </a:rPr>
                  <a:t>/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dirty="0">
                    <a:latin typeface="Comic Sans MS"/>
                  </a:rPr>
                  <a:t>) </a:t>
                </a:r>
                <a:r>
                  <a:rPr lang="en-US" dirty="0"/>
                  <a:t>for all k </a:t>
                </a:r>
                <a:r>
                  <a:rPr lang="en-US" dirty="0" smtClean="0"/>
                  <a:t>queries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 err="1">
                    <a:solidFill>
                      <a:srgbClr val="FF0000"/>
                    </a:solidFill>
                  </a:rPr>
                  <a:t>dp</a:t>
                </a:r>
                <a:r>
                  <a:rPr lang="en-US" dirty="0">
                    <a:solidFill>
                      <a:srgbClr val="FF0000"/>
                    </a:solidFill>
                  </a:rPr>
                  <a:t> process for collecting a set 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responses</a:t>
                </a:r>
                <a:endParaRPr lang="en-US" dirty="0"/>
              </a:p>
              <a:p>
                <a:pPr lvl="1"/>
                <a:r>
                  <a:rPr lang="en-US" dirty="0" smtClean="0"/>
                  <a:t>Enumerate over all |</a:t>
                </a:r>
                <a:r>
                  <a:rPr lang="en-US" dirty="0" err="1" smtClean="0">
                    <a:latin typeface="Arial Narrow"/>
                  </a:rPr>
                  <a:t>X|</a:t>
                </a:r>
                <a:r>
                  <a:rPr lang="en-US" baseline="30000" dirty="0" err="1" smtClean="0">
                    <a:latin typeface="Arial Narrow"/>
                  </a:rPr>
                  <a:t>n</a:t>
                </a:r>
                <a:r>
                  <a:rPr lang="en-US" dirty="0" smtClean="0"/>
                  <a:t> databases of size n, looking for a good fit </a:t>
                </a:r>
              </a:p>
              <a:p>
                <a:pPr lvl="1"/>
                <a:r>
                  <a:rPr lang="en-US" dirty="0" smtClean="0">
                    <a:solidFill>
                      <a:srgbClr val="F125BC"/>
                    </a:solidFill>
                  </a:rPr>
                  <a:t>Yields error  Õ( (</a:t>
                </a:r>
                <a:r>
                  <a:rPr lang="el-GR" dirty="0" smtClean="0">
                    <a:solidFill>
                      <a:srgbClr val="F125BC"/>
                    </a:solidFill>
                    <a:latin typeface="Comic Sans MS"/>
                  </a:rPr>
                  <a:t>ρ 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log</a:t>
                </a:r>
                <a:r>
                  <a:rPr lang="en-US" baseline="30000" dirty="0" smtClean="0">
                    <a:solidFill>
                      <a:srgbClr val="F125BC"/>
                    </a:solidFill>
                  </a:rPr>
                  <a:t>3/2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|Q|</a:t>
                </a:r>
                <a:r>
                  <a:rPr lang="en-US" dirty="0" smtClean="0">
                    <a:solidFill>
                      <a:srgbClr val="F125BC"/>
                    </a:solidFill>
                    <a:latin typeface="cmsy10"/>
                  </a:rPr>
                  <a:t> ¢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 </a:t>
                </a:r>
                <a:r>
                  <a:rPr lang="en-US" dirty="0" smtClean="0">
                    <a:solidFill>
                      <a:srgbClr val="F125BC"/>
                    </a:solidFill>
                    <a:latin typeface="cmmi10"/>
                  </a:rPr>
                  <a:t>∙</a:t>
                </a:r>
                <a:r>
                  <a:rPr lang="en-US" baseline="30000" dirty="0" smtClean="0">
                    <a:solidFill>
                      <a:srgbClr val="F125BC"/>
                    </a:solidFill>
                  </a:rPr>
                  <a:t>3/2 </a:t>
                </a:r>
                <a:r>
                  <a:rPr lang="en-US" dirty="0" smtClean="0">
                    <a:solidFill>
                      <a:srgbClr val="F125BC"/>
                    </a:solidFill>
                    <a:latin typeface="cmsy10"/>
                  </a:rPr>
                  <a:t>¢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 log</a:t>
                </a:r>
                <a:r>
                  <a:rPr lang="en-US" baseline="30000" dirty="0" smtClean="0">
                    <a:solidFill>
                      <a:srgbClr val="F125BC"/>
                    </a:solidFill>
                  </a:rPr>
                  <a:t>1/2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|X| </a:t>
                </a:r>
                <a:r>
                  <a:rPr lang="el-GR" dirty="0" smtClean="0">
                    <a:solidFill>
                      <a:srgbClr val="F125BC"/>
                    </a:solidFill>
                    <a:latin typeface="Comic Sans MS"/>
                  </a:rPr>
                  <a:t>√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n) / </a:t>
                </a:r>
                <a:r>
                  <a:rPr lang="en-US" dirty="0" smtClean="0">
                    <a:solidFill>
                      <a:srgbClr val="F125BC"/>
                    </a:solidFill>
                    <a:latin typeface="Symbol" pitchFamily="18" charset="2"/>
                    <a:sym typeface="Symbol" pitchFamily="18" charset="2"/>
                  </a:rPr>
                  <a:t></a:t>
                </a:r>
                <a:r>
                  <a:rPr lang="en-US" dirty="0" smtClean="0">
                    <a:solidFill>
                      <a:srgbClr val="F125BC"/>
                    </a:solidFill>
                  </a:rPr>
                  <a:t>)</a:t>
                </a:r>
              </a:p>
              <a:p>
                <a:pPr lvl="1">
                  <a:buClr>
                    <a:srgbClr val="9FB8CD"/>
                  </a:buClr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64653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464653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464653"/>
                        </a:solidFill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US" i="1">
                            <a:solidFill>
                              <a:srgbClr val="464653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464653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46465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464653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464653"/>
                                </a:solidFill>
                                <a:latin typeface="Cambria Math"/>
                              </a:rPr>
                              <m:t>𝜅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46465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464653"/>
                    </a:solidFill>
                  </a:rPr>
                  <a:t>-</a:t>
                </a:r>
                <a:r>
                  <a:rPr lang="en-US" dirty="0" smtClean="0">
                    <a:solidFill>
                      <a:srgbClr val="464653"/>
                    </a:solidFill>
                  </a:rPr>
                  <a:t>dp</a:t>
                </a:r>
                <a:endParaRPr lang="en-US" dirty="0" smtClean="0">
                  <a:solidFill>
                    <a:srgbClr val="F125BC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339350" cy="4937760"/>
              </a:xfrm>
              <a:blipFill rotWithShape="1">
                <a:blip r:embed="rId3"/>
                <a:stretch>
                  <a:fillRect l="-439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48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453883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2/3</m:t>
                                  </m:r>
                                </m:sup>
                              </m:sSup>
                            </m:oMath>
                          </a14:m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[Blum-Ligett-Roth’08]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Runtime Exponential in |U|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oMath>
                          </a14:m>
                          <a:r>
                            <a:rPr lang="en-US" baseline="0" dirty="0" smtClean="0"/>
                            <a:t>-dp</a:t>
                          </a:r>
                        </a:p>
                        <a:p>
                          <a:pPr algn="ctr"/>
                          <a:endParaRPr lang="en-US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[D.-Rothblum-Vadhan‘10]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Runtime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Exp</a:t>
                          </a:r>
                          <a:r>
                            <a:rPr lang="en-US" baseline="0" dirty="0" smtClean="0"/>
                            <a:t>(|U|)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[Hardt-Rothblum’10]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Runtime Polynomial in |U|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9010058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45110" r="-71070" b="-88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45110" b="-88959"/>
                          </a:stretch>
                        </a:blipFill>
                      </a:tcPr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163121" r="-7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Caveat: Omitting </a:t>
            </a:r>
            <a:r>
              <a:rPr lang="en-US" dirty="0" err="1" smtClean="0"/>
              <a:t>polylog</a:t>
            </a:r>
            <a:r>
              <a:rPr lang="en-US" dirty="0" smtClean="0"/>
              <a:t>(various things, some of them big) 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Error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[</a:t>
                </a:r>
                <a:r>
                  <a:rPr lang="en-US" dirty="0" err="1" smtClean="0"/>
                  <a:t>Hardt-Rothblum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algn="ctr"/>
                <a:r>
                  <a:rPr lang="en-US" dirty="0"/>
                  <a:t>Runtime </a:t>
                </a:r>
                <a:r>
                  <a:rPr lang="en-US" dirty="0" err="1" smtClean="0"/>
                  <a:t>Exp</a:t>
                </a:r>
                <a:r>
                  <a:rPr lang="en-US" dirty="0" smtClean="0"/>
                  <a:t>(|U|)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blipFill rotWithShape="1">
                <a:blip r:embed="rId4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 smtClean="0">
                    <a:solidFill>
                      <a:schemeClr val="accent1"/>
                    </a:solidFill>
                  </a:rPr>
                  <a:t>Non-Trivial Accuracy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(1,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𝛿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chemeClr val="accent1"/>
                    </a:solidFill>
                  </a:rPr>
                  <a:t>-DP</a:t>
                </a:r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b="-2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3525" y="1904390"/>
            <a:ext cx="1905000" cy="1447800"/>
            <a:chOff x="1152" y="1008"/>
            <a:chExt cx="1200" cy="912"/>
          </a:xfrm>
          <a:solidFill>
            <a:srgbClr val="CC66FF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315475" y="1904390"/>
            <a:ext cx="1905000" cy="1447800"/>
            <a:chOff x="1152" y="1008"/>
            <a:chExt cx="1200" cy="912"/>
          </a:xfrm>
          <a:solidFill>
            <a:srgbClr val="00B0F0"/>
          </a:solidFill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4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4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3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3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6341" y="3846957"/>
                <a:ext cx="2983509" cy="964623"/>
              </a:xfrm>
              <a:prstGeom prst="rect">
                <a:avLst/>
              </a:prstGeom>
              <a:gradFill flip="none" rotWithShape="1">
                <a:gsLst>
                  <a:gs pos="0">
                    <a:srgbClr val="CC66FF">
                      <a:tint val="66000"/>
                      <a:satMod val="160000"/>
                    </a:srgbClr>
                  </a:gs>
                  <a:gs pos="50000">
                    <a:srgbClr val="CC66FF">
                      <a:tint val="44500"/>
                      <a:satMod val="160000"/>
                    </a:srgbClr>
                  </a:gs>
                  <a:gs pos="100000">
                    <a:srgbClr val="CC66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Stateless Mechanism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1" y="3846957"/>
                <a:ext cx="2983509" cy="964623"/>
              </a:xfrm>
              <a:prstGeom prst="rect">
                <a:avLst/>
              </a:prstGeom>
              <a:blipFill rotWithShape="1">
                <a:blip r:embed="rId3"/>
                <a:stretch>
                  <a:fillRect l="-4294" t="-6329" r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40359" y="3857473"/>
                <a:ext cx="2836033" cy="95410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Statefull</a:t>
                </a:r>
                <a:r>
                  <a:rPr lang="en-US" sz="2800" dirty="0" smtClean="0"/>
                  <a:t> Mechanism</a:t>
                </a:r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exp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59" y="3857473"/>
                <a:ext cx="283603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4301" t="-6410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498130" y="5118820"/>
                <a:ext cx="4147740" cy="13441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tint val="66000"/>
                      <a:satMod val="1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tint val="66000"/>
                      <a:satMod val="1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Barrier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3200" dirty="0" smtClean="0"/>
                  <a:t> </a:t>
                </a:r>
              </a:p>
              <a:p>
                <a:pPr algn="ctr"/>
                <a:r>
                  <a:rPr lang="en-US" sz="2000" dirty="0" smtClean="0"/>
                  <a:t>[D.,</a:t>
                </a:r>
                <a:r>
                  <a:rPr lang="en-US" sz="2000" dirty="0" err="1" smtClean="0"/>
                  <a:t>Naor,Vadhan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0" y="5118820"/>
                <a:ext cx="4147740" cy="1344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4533595" y="1316725"/>
            <a:ext cx="38405" cy="337964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 smtClean="0">
                    <a:solidFill>
                      <a:schemeClr val="accent1"/>
                    </a:solidFill>
                  </a:rPr>
                  <a:t>Non-Trivial Accuracy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(1,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𝛿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chemeClr val="accent1"/>
                    </a:solidFill>
                  </a:rPr>
                  <a:t>-DP</a:t>
                </a:r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b="-2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91660" y="2365250"/>
            <a:ext cx="1905000" cy="1447800"/>
            <a:chOff x="1152" y="1008"/>
            <a:chExt cx="1200" cy="912"/>
          </a:xfrm>
          <a:solidFill>
            <a:srgbClr val="FF0066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315475" y="1904390"/>
            <a:ext cx="1905000" cy="1447800"/>
            <a:chOff x="1152" y="1008"/>
            <a:chExt cx="1200" cy="912"/>
          </a:xfrm>
          <a:solidFill>
            <a:srgbClr val="00B0F0"/>
          </a:solidFill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4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4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3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3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6341" y="3846957"/>
                <a:ext cx="3554178" cy="964623"/>
              </a:xfrm>
              <a:prstGeom prst="rect">
                <a:avLst/>
              </a:prstGeom>
              <a:gradFill flip="none" rotWithShape="1">
                <a:gsLst>
                  <a:gs pos="0">
                    <a:srgbClr val="CC66FF">
                      <a:tint val="66000"/>
                      <a:satMod val="160000"/>
                    </a:srgbClr>
                  </a:gs>
                  <a:gs pos="50000">
                    <a:srgbClr val="CC66FF">
                      <a:tint val="44500"/>
                      <a:satMod val="160000"/>
                    </a:srgbClr>
                  </a:gs>
                  <a:gs pos="100000">
                    <a:srgbClr val="CC66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/>
                  <a:t>Independent</a:t>
                </a:r>
                <a:r>
                  <a:rPr lang="en-US" sz="2800" dirty="0" smtClean="0"/>
                  <a:t> Mechanisms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1" y="3846957"/>
                <a:ext cx="3554178" cy="964623"/>
              </a:xfrm>
              <a:prstGeom prst="rect">
                <a:avLst/>
              </a:prstGeom>
              <a:blipFill rotWithShape="1">
                <a:blip r:embed="rId3"/>
                <a:stretch>
                  <a:fillRect l="-3602" t="-6329" r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40359" y="3857473"/>
                <a:ext cx="2836033" cy="95410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Statefull</a:t>
                </a:r>
                <a:r>
                  <a:rPr lang="en-US" sz="2800" dirty="0" smtClean="0"/>
                  <a:t> Mechanism</a:t>
                </a:r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exp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59" y="3857473"/>
                <a:ext cx="283603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4301" t="-6410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4533595" y="1316725"/>
            <a:ext cx="38405" cy="337964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075925" y="1124700"/>
            <a:ext cx="1905000" cy="1447800"/>
            <a:chOff x="1152" y="1008"/>
            <a:chExt cx="1200" cy="912"/>
          </a:xfrm>
          <a:solidFill>
            <a:srgbClr val="FF00FF"/>
          </a:solidFill>
        </p:grpSpPr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6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7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6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6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5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Oval 60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244545" y="1405125"/>
            <a:ext cx="1905000" cy="1447800"/>
            <a:chOff x="1152" y="1008"/>
            <a:chExt cx="1200" cy="912"/>
          </a:xfrm>
          <a:solidFill>
            <a:srgbClr val="F125BC"/>
          </a:solidFill>
        </p:grpSpPr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9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8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8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Oval 8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" name="Group 5"/>
          <p:cNvGrpSpPr>
            <a:grpSpLocks/>
          </p:cNvGrpSpPr>
          <p:nvPr/>
        </p:nvGrpSpPr>
        <p:grpSpPr bwMode="auto">
          <a:xfrm>
            <a:off x="193830" y="2971190"/>
            <a:ext cx="1905000" cy="533400"/>
            <a:chOff x="1152" y="1152"/>
            <a:chExt cx="1200" cy="336"/>
          </a:xfrm>
          <a:solidFill>
            <a:srgbClr val="FF7D80"/>
          </a:solidFill>
        </p:grpSpPr>
        <p:sp>
          <p:nvSpPr>
            <p:cNvPr id="119" name="Oval 6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Oval 7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1" name="Oval 8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9"/>
            <p:cNvSpPr>
              <a:spLocks noChangeArrowheads="1"/>
            </p:cNvSpPr>
            <p:nvPr/>
          </p:nvSpPr>
          <p:spPr bwMode="auto">
            <a:xfrm>
              <a:off x="1152" y="1152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4" name="Group 10"/>
          <p:cNvGrpSpPr>
            <a:grpSpLocks/>
          </p:cNvGrpSpPr>
          <p:nvPr/>
        </p:nvGrpSpPr>
        <p:grpSpPr bwMode="auto">
          <a:xfrm>
            <a:off x="193830" y="2666390"/>
            <a:ext cx="1905000" cy="533400"/>
            <a:chOff x="1152" y="1152"/>
            <a:chExt cx="1200" cy="336"/>
          </a:xfrm>
          <a:solidFill>
            <a:srgbClr val="FF7D80"/>
          </a:solidFill>
        </p:grpSpPr>
        <p:sp>
          <p:nvSpPr>
            <p:cNvPr id="115" name="Oval 11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" name="Oval 12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8" name="Oval 14"/>
            <p:cNvSpPr>
              <a:spLocks noChangeArrowheads="1"/>
            </p:cNvSpPr>
            <p:nvPr/>
          </p:nvSpPr>
          <p:spPr bwMode="auto">
            <a:xfrm>
              <a:off x="1152" y="1152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" name="Group 16"/>
          <p:cNvGrpSpPr>
            <a:grpSpLocks/>
          </p:cNvGrpSpPr>
          <p:nvPr/>
        </p:nvGrpSpPr>
        <p:grpSpPr bwMode="auto">
          <a:xfrm>
            <a:off x="193830" y="2353654"/>
            <a:ext cx="1905000" cy="541338"/>
            <a:chOff x="1152" y="1147"/>
            <a:chExt cx="1200" cy="341"/>
          </a:xfrm>
          <a:solidFill>
            <a:srgbClr val="FF7D80"/>
          </a:solidFill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0" name="Oval 18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auto">
            <a:xfrm>
              <a:off x="1152" y="1147"/>
              <a:ext cx="1200" cy="19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" name="Group 21"/>
          <p:cNvGrpSpPr>
            <a:grpSpLocks/>
          </p:cNvGrpSpPr>
          <p:nvPr/>
        </p:nvGrpSpPr>
        <p:grpSpPr bwMode="auto">
          <a:xfrm>
            <a:off x="193830" y="2056790"/>
            <a:ext cx="1905000" cy="533400"/>
            <a:chOff x="1152" y="1152"/>
            <a:chExt cx="1200" cy="336"/>
          </a:xfrm>
          <a:solidFill>
            <a:srgbClr val="FF7D80"/>
          </a:solidFill>
        </p:grpSpPr>
        <p:sp>
          <p:nvSpPr>
            <p:cNvPr id="105" name="Oval 22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Oval 23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152" y="1152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>
            <a:grpSpLocks/>
          </p:cNvGrpSpPr>
          <p:nvPr/>
        </p:nvGrpSpPr>
        <p:grpSpPr bwMode="auto">
          <a:xfrm>
            <a:off x="2551785" y="1904390"/>
            <a:ext cx="1905000" cy="1447800"/>
            <a:chOff x="1152" y="1008"/>
            <a:chExt cx="1200" cy="912"/>
          </a:xfrm>
          <a:solidFill>
            <a:srgbClr val="CC66FF"/>
          </a:solidFill>
        </p:grpSpPr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36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42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8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126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2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28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al 12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Oval 13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2498130" y="5118820"/>
                <a:ext cx="4147740" cy="13441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tint val="66000"/>
                      <a:satMod val="1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tint val="66000"/>
                      <a:satMod val="1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Barrier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3200" dirty="0" smtClean="0"/>
                  <a:t> </a:t>
                </a:r>
              </a:p>
              <a:p>
                <a:pPr algn="ctr"/>
                <a:r>
                  <a:rPr lang="en-US" sz="2000" dirty="0" smtClean="0"/>
                  <a:t>[D.,</a:t>
                </a:r>
                <a:r>
                  <a:rPr lang="en-US" sz="2000" dirty="0" err="1" smtClean="0"/>
                  <a:t>Naor,Vadhan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130" y="5118820"/>
                <a:ext cx="4147740" cy="1344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7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 smtClean="0">
                    <a:solidFill>
                      <a:schemeClr val="accent1"/>
                    </a:solidFill>
                  </a:rPr>
                  <a:t>Non-Trivial Accuracy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(1,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𝛿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chemeClr val="accent1"/>
                    </a:solidFill>
                  </a:rPr>
                  <a:t>-DP</a:t>
                </a:r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3" b="-2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91660" y="2365250"/>
            <a:ext cx="1905000" cy="1447800"/>
            <a:chOff x="1152" y="1008"/>
            <a:chExt cx="1200" cy="912"/>
          </a:xfrm>
          <a:solidFill>
            <a:srgbClr val="FF0066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315475" y="1904390"/>
            <a:ext cx="1905000" cy="1447800"/>
            <a:chOff x="1152" y="1008"/>
            <a:chExt cx="1200" cy="912"/>
          </a:xfrm>
          <a:solidFill>
            <a:srgbClr val="00B0F0"/>
          </a:solidFill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4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4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4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3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3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3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6341" y="3846957"/>
                <a:ext cx="3554178" cy="964623"/>
              </a:xfrm>
              <a:prstGeom prst="rect">
                <a:avLst/>
              </a:prstGeom>
              <a:gradFill flip="none" rotWithShape="1">
                <a:gsLst>
                  <a:gs pos="0">
                    <a:srgbClr val="CC66FF">
                      <a:tint val="66000"/>
                      <a:satMod val="160000"/>
                    </a:srgbClr>
                  </a:gs>
                  <a:gs pos="50000">
                    <a:srgbClr val="CC66FF">
                      <a:tint val="44500"/>
                      <a:satMod val="160000"/>
                    </a:srgbClr>
                  </a:gs>
                  <a:gs pos="100000">
                    <a:srgbClr val="CC66FF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/>
                  <a:t>Independent</a:t>
                </a:r>
                <a:r>
                  <a:rPr lang="en-US" sz="2800" dirty="0" smtClean="0"/>
                  <a:t> Mechanisms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8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41" y="3846957"/>
                <a:ext cx="3554178" cy="964623"/>
              </a:xfrm>
              <a:prstGeom prst="rect">
                <a:avLst/>
              </a:prstGeom>
              <a:blipFill rotWithShape="1">
                <a:blip r:embed="rId3"/>
                <a:stretch>
                  <a:fillRect l="-3602" t="-6329" r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40359" y="3857473"/>
                <a:ext cx="2836033" cy="95410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Statefull</a:t>
                </a:r>
                <a:r>
                  <a:rPr lang="en-US" sz="2800" dirty="0" smtClean="0"/>
                  <a:t> Mechanism</a:t>
                </a:r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exp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59" y="3857473"/>
                <a:ext cx="283603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4301" t="-6410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36341" y="5118820"/>
            <a:ext cx="8240051" cy="13441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Moral:  To handle many databases must relax adversary assumptions or introduce coordination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533595" y="1316725"/>
            <a:ext cx="38405" cy="337964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075925" y="1124700"/>
            <a:ext cx="1905000" cy="1447800"/>
            <a:chOff x="1152" y="1008"/>
            <a:chExt cx="1200" cy="912"/>
          </a:xfrm>
          <a:solidFill>
            <a:srgbClr val="FF00FF"/>
          </a:solidFill>
        </p:grpSpPr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6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7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6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6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5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Oval 60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Oval 61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2244545" y="1405125"/>
            <a:ext cx="1905000" cy="1447800"/>
            <a:chOff x="1152" y="1008"/>
            <a:chExt cx="1200" cy="912"/>
          </a:xfrm>
          <a:solidFill>
            <a:srgbClr val="F125BC"/>
          </a:solidFill>
        </p:grpSpPr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9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8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8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Oval 8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" name="Group 5"/>
          <p:cNvGrpSpPr>
            <a:grpSpLocks/>
          </p:cNvGrpSpPr>
          <p:nvPr/>
        </p:nvGrpSpPr>
        <p:grpSpPr bwMode="auto">
          <a:xfrm>
            <a:off x="193830" y="2971190"/>
            <a:ext cx="1905000" cy="533400"/>
            <a:chOff x="1152" y="1152"/>
            <a:chExt cx="1200" cy="336"/>
          </a:xfrm>
          <a:solidFill>
            <a:srgbClr val="FF7D80"/>
          </a:solidFill>
        </p:grpSpPr>
        <p:sp>
          <p:nvSpPr>
            <p:cNvPr id="119" name="Oval 6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Oval 7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1" name="Oval 8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Oval 9"/>
            <p:cNvSpPr>
              <a:spLocks noChangeArrowheads="1"/>
            </p:cNvSpPr>
            <p:nvPr/>
          </p:nvSpPr>
          <p:spPr bwMode="auto">
            <a:xfrm>
              <a:off x="1152" y="1152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4" name="Group 10"/>
          <p:cNvGrpSpPr>
            <a:grpSpLocks/>
          </p:cNvGrpSpPr>
          <p:nvPr/>
        </p:nvGrpSpPr>
        <p:grpSpPr bwMode="auto">
          <a:xfrm>
            <a:off x="193830" y="2666390"/>
            <a:ext cx="1905000" cy="533400"/>
            <a:chOff x="1152" y="1152"/>
            <a:chExt cx="1200" cy="336"/>
          </a:xfrm>
          <a:solidFill>
            <a:srgbClr val="FF7D80"/>
          </a:solidFill>
        </p:grpSpPr>
        <p:sp>
          <p:nvSpPr>
            <p:cNvPr id="115" name="Oval 11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" name="Oval 12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8" name="Oval 14"/>
            <p:cNvSpPr>
              <a:spLocks noChangeArrowheads="1"/>
            </p:cNvSpPr>
            <p:nvPr/>
          </p:nvSpPr>
          <p:spPr bwMode="auto">
            <a:xfrm>
              <a:off x="1152" y="1152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" name="Group 16"/>
          <p:cNvGrpSpPr>
            <a:grpSpLocks/>
          </p:cNvGrpSpPr>
          <p:nvPr/>
        </p:nvGrpSpPr>
        <p:grpSpPr bwMode="auto">
          <a:xfrm>
            <a:off x="193830" y="2353654"/>
            <a:ext cx="1905000" cy="541338"/>
            <a:chOff x="1152" y="1147"/>
            <a:chExt cx="1200" cy="341"/>
          </a:xfrm>
          <a:solidFill>
            <a:srgbClr val="FF7D80"/>
          </a:solidFill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0" name="Oval 18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auto">
            <a:xfrm>
              <a:off x="1152" y="1147"/>
              <a:ext cx="1200" cy="192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" name="Group 21"/>
          <p:cNvGrpSpPr>
            <a:grpSpLocks/>
          </p:cNvGrpSpPr>
          <p:nvPr/>
        </p:nvGrpSpPr>
        <p:grpSpPr bwMode="auto">
          <a:xfrm>
            <a:off x="193830" y="2056790"/>
            <a:ext cx="1905000" cy="533400"/>
            <a:chOff x="1152" y="1152"/>
            <a:chExt cx="1200" cy="336"/>
          </a:xfrm>
          <a:solidFill>
            <a:srgbClr val="FF7D80"/>
          </a:solidFill>
        </p:grpSpPr>
        <p:sp>
          <p:nvSpPr>
            <p:cNvPr id="105" name="Oval 22"/>
            <p:cNvSpPr>
              <a:spLocks noChangeArrowheads="1"/>
            </p:cNvSpPr>
            <p:nvPr/>
          </p:nvSpPr>
          <p:spPr bwMode="auto">
            <a:xfrm>
              <a:off x="1152" y="1296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Oval 23"/>
            <p:cNvSpPr>
              <a:spLocks noChangeArrowheads="1"/>
            </p:cNvSpPr>
            <p:nvPr/>
          </p:nvSpPr>
          <p:spPr bwMode="auto">
            <a:xfrm>
              <a:off x="1152" y="1248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152" y="1200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152" y="1152"/>
              <a:ext cx="1200" cy="19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>
            <a:grpSpLocks/>
          </p:cNvGrpSpPr>
          <p:nvPr/>
        </p:nvGrpSpPr>
        <p:grpSpPr bwMode="auto">
          <a:xfrm>
            <a:off x="2551785" y="1904390"/>
            <a:ext cx="1905000" cy="1447800"/>
            <a:chOff x="1152" y="1008"/>
            <a:chExt cx="1200" cy="912"/>
          </a:xfrm>
          <a:solidFill>
            <a:srgbClr val="CC66FF"/>
          </a:solidFill>
        </p:grpSpPr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36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42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8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126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2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28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Oval 12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Oval 13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083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Databases that Teach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Database teaches that smoking causes cancer.  </a:t>
            </a:r>
          </a:p>
          <a:p>
            <a:pPr lvl="1"/>
            <a:r>
              <a:rPr lang="en-US" sz="2600" dirty="0" smtClean="0"/>
              <a:t>Smoker S’s insurance premiums rise.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This is true even if S not in database!</a:t>
            </a:r>
          </a:p>
          <a:p>
            <a:r>
              <a:rPr lang="en-US" dirty="0"/>
              <a:t>L</a:t>
            </a:r>
            <a:r>
              <a:rPr lang="en-US" dirty="0" smtClean="0"/>
              <a:t>earning that smoking causes cancer is the whole point.</a:t>
            </a:r>
          </a:p>
          <a:p>
            <a:pPr lvl="1"/>
            <a:r>
              <a:rPr lang="en-US" sz="2600" dirty="0" smtClean="0"/>
              <a:t>Smoker S enrolls in a smoking cessation program.</a:t>
            </a:r>
          </a:p>
          <a:p>
            <a:pPr lvl="1"/>
            <a:endParaRPr lang="en-US" sz="2600" dirty="0"/>
          </a:p>
          <a:p>
            <a:r>
              <a:rPr lang="en-US" dirty="0" smtClean="0">
                <a:solidFill>
                  <a:srgbClr val="FF0000"/>
                </a:solidFill>
              </a:rPr>
              <a:t>Differential privacy: limit harms to the teachings, not participation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outcome of any analysis is essentially equally likely, independent of whether any individual </a:t>
            </a:r>
            <a:r>
              <a:rPr lang="en-US" dirty="0" smtClean="0"/>
              <a:t>joins, </a:t>
            </a:r>
            <a:r>
              <a:rPr lang="en-US" dirty="0"/>
              <a:t>or refrains from </a:t>
            </a:r>
            <a:r>
              <a:rPr lang="en-US" dirty="0" smtClean="0"/>
              <a:t>joining, the dataset.</a:t>
            </a:r>
          </a:p>
          <a:p>
            <a:pPr lvl="1"/>
            <a:r>
              <a:rPr lang="en-US" dirty="0" smtClean="0"/>
              <a:t>Automatically immune to linkage attacks</a:t>
            </a:r>
          </a:p>
        </p:txBody>
      </p:sp>
    </p:spTree>
    <p:extLst>
      <p:ext uri="{BB962C8B-B14F-4D97-AF65-F5344CB8AC3E}">
        <p14:creationId xmlns:p14="http://schemas.microsoft.com/office/powerpoint/2010/main" val="3546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8320"/>
            <a:ext cx="8229600" cy="5184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Part 1: Basics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Smoking causes cancer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Definition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Laplace mechanism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Simple composition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Histogram example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Advanced composition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Part 2: Many Queries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Sparse Vector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Multiplicative Weights 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Boosting for queries </a:t>
            </a:r>
          </a:p>
          <a:p>
            <a:r>
              <a:rPr lang="en-US" dirty="0" smtClean="0"/>
              <a:t>Part 3: Techniques</a:t>
            </a:r>
          </a:p>
          <a:p>
            <a:pPr lvl="1"/>
            <a:r>
              <a:rPr lang="en-US" dirty="0" smtClean="0"/>
              <a:t>Exponential mechanism and application</a:t>
            </a:r>
          </a:p>
          <a:p>
            <a:pPr lvl="1"/>
            <a:r>
              <a:rPr lang="en-US" dirty="0"/>
              <a:t>Subsample-and-Aggregate</a:t>
            </a:r>
          </a:p>
          <a:p>
            <a:pPr lvl="1"/>
            <a:r>
              <a:rPr lang="en-US" dirty="0"/>
              <a:t>Propose-Test-Release</a:t>
            </a:r>
          </a:p>
          <a:p>
            <a:pPr lvl="1"/>
            <a:r>
              <a:rPr lang="en-US" dirty="0" smtClean="0"/>
              <a:t>Application of S&amp;A and PTR combined</a:t>
            </a:r>
          </a:p>
          <a:p>
            <a:r>
              <a:rPr lang="en-US" dirty="0" smtClean="0"/>
              <a:t>Future Directions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8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Discrete-Valued Functions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Strings, experts, small databases, …</a:t>
                </a:r>
              </a:p>
              <a:p>
                <a:pPr lvl="1"/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has a utility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Exponential Mechanism [McSherry-Talwar’07]</a:t>
                </a:r>
              </a:p>
              <a:p>
                <a:pPr marL="320040" lvl="1" indent="0">
                  <a:buNone/>
                </a:pPr>
                <a:r>
                  <a:rPr lang="en-US" sz="2800" dirty="0" smtClean="0"/>
                  <a:t>              </a:t>
                </a:r>
                <a:r>
                  <a:rPr lang="en-US" sz="2800" dirty="0" smtClean="0">
                    <a:solidFill>
                      <a:srgbClr val="F125BC"/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125B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F125BC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F125BC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2900" i="1">
                            <a:solidFill>
                              <a:srgbClr val="F125B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F125B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900" i="1">
                            <a:solidFill>
                              <a:srgbClr val="F125BC"/>
                            </a:solidFill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900" i="1">
                                <a:solidFill>
                                  <a:srgbClr val="F125B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solidFill>
                                  <a:srgbClr val="F125B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00" i="1">
                                <a:solidFill>
                                  <a:srgbClr val="F125BC"/>
                                </a:solidFill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900" i="1">
                                <a:solidFill>
                                  <a:srgbClr val="F125B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900" i="1">
                            <a:solidFill>
                              <a:srgbClr val="F125B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900" b="0" i="0" smtClean="0">
                            <a:solidFill>
                              <a:srgbClr val="F125BC"/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900">
                            <a:solidFill>
                              <a:srgbClr val="F125BC"/>
                            </a:solidFill>
                            <a:latin typeface="Cambria Math"/>
                          </a:rPr>
                          <m:t>Δu</m:t>
                        </m:r>
                      </m:sup>
                    </m:sSup>
                  </m:oMath>
                </a14:m>
                <a:endParaRPr lang="en-US" sz="2900" dirty="0" smtClean="0"/>
              </a:p>
              <a:p>
                <a:pPr marL="320040" lvl="1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8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800" b="0" i="1" smtClean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8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Δ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Exponential Mechanism Applied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416160" cy="239766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Many (fractional) </a:t>
                </a:r>
                <a:r>
                  <a:rPr lang="en-US" sz="2800" dirty="0"/>
                  <a:t>counting </a:t>
                </a:r>
                <a:r>
                  <a:rPr lang="en-US" sz="2800" dirty="0" smtClean="0"/>
                  <a:t>queries</a:t>
                </a:r>
                <a:r>
                  <a:rPr lang="en-US" dirty="0" smtClean="0"/>
                  <a:t> </a:t>
                </a:r>
                <a:r>
                  <a:rPr lang="en-US" sz="2400" dirty="0" smtClean="0"/>
                  <a:t>[Blum, </a:t>
                </a:r>
                <a:r>
                  <a:rPr lang="en-US" sz="2400" dirty="0" err="1" smtClean="0"/>
                  <a:t>Ligett</a:t>
                </a:r>
                <a:r>
                  <a:rPr lang="en-US" sz="2400" dirty="0" smtClean="0"/>
                  <a:t>, Roth’08]: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-row database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of properties, produce a </a:t>
                </a:r>
                <a:r>
                  <a:rPr lang="en-US" sz="2400" dirty="0" smtClean="0">
                    <a:solidFill>
                      <a:srgbClr val="F125BC"/>
                    </a:solidFill>
                  </a:rPr>
                  <a:t>synthetic database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giving good </a:t>
                </a:r>
                <a:r>
                  <a:rPr lang="en-US" sz="2400" dirty="0" err="1" smtClean="0"/>
                  <a:t>approx</a:t>
                </a:r>
                <a:r>
                  <a:rPr lang="en-US" sz="2400" dirty="0" smtClean="0"/>
                  <a:t> to “What fraction of rows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satisfy property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 smtClean="0"/>
                  <a:t>?”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is set of all databases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|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≪</m:t>
                    </m:r>
                    <m:r>
                      <a:rPr lang="en-US" sz="24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𝑄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|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416160" cy="2397666"/>
              </a:xfrm>
              <a:blipFill rotWithShape="1">
                <a:blip r:embed="rId3"/>
                <a:stretch>
                  <a:fillRect l="-1231" t="-2290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09045" y="3578766"/>
            <a:ext cx="7651267" cy="2997612"/>
            <a:chOff x="309045" y="3578766"/>
            <a:chExt cx="7651267" cy="2997612"/>
          </a:xfrm>
        </p:grpSpPr>
        <p:sp>
          <p:nvSpPr>
            <p:cNvPr id="4" name="Flowchart: Magnetic Disk 3"/>
            <p:cNvSpPr/>
            <p:nvPr/>
          </p:nvSpPr>
          <p:spPr>
            <a:xfrm>
              <a:off x="4917645" y="4771343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309045" y="3616866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3803900" y="3578766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587420" y="5359925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3189420" y="5657406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6227075" y="5963730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6684275" y="3681890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1576410" y="4158695"/>
              <a:ext cx="914400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9578" y="431231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  <a:r>
                <a:rPr lang="en-US" dirty="0" smtClean="0">
                  <a:solidFill>
                    <a:srgbClr val="FF0000"/>
                  </a:solidFill>
                </a:rPr>
                <a:t>1/3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2706" y="597844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  <a:r>
                <a:rPr lang="en-US" dirty="0" smtClean="0">
                  <a:solidFill>
                    <a:srgbClr val="FF0000"/>
                  </a:solidFill>
                </a:rPr>
                <a:t>1/310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7037" y="442753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-7/286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42305" y="4273910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-62/4589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26949" y="5325563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-1/100000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17603" y="4191414"/>
              <a:ext cx="1751457" cy="1733911"/>
            </a:xfrm>
            <a:prstGeom prst="ellipse">
              <a:avLst/>
            </a:prstGeom>
            <a:noFill/>
            <a:ln w="57150">
              <a:solidFill>
                <a:srgbClr val="F12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58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9097762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2/3</m:t>
                                  </m:r>
                                </m:sup>
                              </m:sSup>
                            </m:oMath>
                          </a14:m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baseline="0" dirty="0" smtClean="0"/>
                            <a:t>[Blum-Ligett-Roth’08]</a:t>
                          </a:r>
                        </a:p>
                        <a:p>
                          <a:pPr algn="ctr"/>
                          <a:r>
                            <a:rPr lang="en-US" baseline="0" dirty="0" smtClean="0"/>
                            <a:t>Runtime Exponential in |U|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oMath>
                          </a14:m>
                          <a:r>
                            <a:rPr lang="en-US" baseline="0" dirty="0" smtClean="0"/>
                            <a:t>-dp</a:t>
                          </a:r>
                        </a:p>
                        <a:p>
                          <a:pPr algn="ctr"/>
                          <a:endParaRPr lang="en-US" baseline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[D.-Rothblum-Vadhan‘10]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Runtime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Exp</a:t>
                          </a:r>
                          <a:r>
                            <a:rPr lang="en-US" baseline="0" dirty="0" smtClean="0"/>
                            <a:t>(|U|)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Error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oMath>
                          </a14:m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[Hardt-Rothblum’10]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Runtime Polynomial in |U|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9097762"/>
                  </p:ext>
                </p:extLst>
              </p:nvPr>
            </p:nvGraphicFramePr>
            <p:xfrm>
              <a:off x="609600" y="609600"/>
              <a:ext cx="7772400" cy="4495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5289"/>
                    <a:gridCol w="3646311"/>
                    <a:gridCol w="2590800"/>
                  </a:tblGrid>
                  <a:tr h="84745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Counting Queries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Arbitrary Low-Sensitivity Queries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92887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45110" r="-71070" b="-88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00000" t="-45110" b="-88959"/>
                          </a:stretch>
                        </a:blipFill>
                      </a:tcPr>
                    </a:tc>
                  </a:tr>
                  <a:tr h="171947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Online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2140" t="-163121" r="-71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happened in 2009?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Error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[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Hardt-Rothblum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]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Runtime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Exp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(|U|)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8" y="3801116"/>
                <a:ext cx="1967997" cy="1210652"/>
              </a:xfrm>
              <a:prstGeom prst="rect">
                <a:avLst/>
              </a:prstGeom>
              <a:blipFill rotWithShape="1">
                <a:blip r:embed="rId4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31941"/>
            <a:ext cx="8205788" cy="523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High/Unknown Sensitivity Functions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67359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Subsample-and-Aggregate [</a:t>
            </a:r>
            <a:r>
              <a:rPr lang="en-US" dirty="0" err="1" smtClean="0"/>
              <a:t>Nissim</a:t>
            </a:r>
            <a:r>
              <a:rPr lang="en-US" dirty="0" smtClean="0"/>
              <a:t>, </a:t>
            </a:r>
            <a:r>
              <a:rPr lang="en-US" dirty="0" err="1" smtClean="0"/>
              <a:t>Raskhodnikova</a:t>
            </a:r>
            <a:r>
              <a:rPr lang="en-US" dirty="0" smtClean="0"/>
              <a:t>, Smith’07]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19684" y="3889860"/>
                <a:ext cx="2353786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84" y="3889860"/>
                <a:ext cx="2353786" cy="5618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7469" y="3659430"/>
                <a:ext cx="2829621" cy="699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 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69" y="3659430"/>
                <a:ext cx="2829621" cy="699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Functions “Expected” to Behave Well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010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Propose-Test-Release </a:t>
            </a:r>
            <a:r>
              <a:rPr lang="en-US" sz="2400" dirty="0" smtClean="0"/>
              <a:t>[D.-Lei’09]</a:t>
            </a:r>
          </a:p>
          <a:p>
            <a:pPr lvl="1"/>
            <a:r>
              <a:rPr lang="en-US" dirty="0" smtClean="0"/>
              <a:t>Privacy-preserving test for “goodness” of data set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low </a:t>
            </a:r>
            <a:r>
              <a:rPr lang="en-US" i="1" dirty="0" smtClean="0"/>
              <a:t>local</a:t>
            </a:r>
            <a:r>
              <a:rPr lang="en-US" dirty="0" smtClean="0"/>
              <a:t> sensitivity [Nissim-Raskhodnikova-Smith07]</a:t>
            </a: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53955" y="3889860"/>
            <a:ext cx="23811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01695" y="3889862"/>
            <a:ext cx="2150680" cy="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269170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86910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02125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83650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37270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73142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98130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13345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92242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07457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22672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62142" y="3736239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96975" y="3736238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6910" y="3736237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54157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5414" y="3735019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24393" y="373929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53749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16157" y="37423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31372" y="3736239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26164" y="3736239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7113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97121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25757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40972" y="3736240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09414" y="3736239"/>
            <a:ext cx="115215" cy="153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0062" y="277531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Big 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stCxn id="10" idx="2"/>
          </p:cNvCxnSpPr>
          <p:nvPr/>
        </p:nvCxnSpPr>
        <p:spPr>
          <a:xfrm>
            <a:off x="4572000" y="3236975"/>
            <a:ext cx="0" cy="5053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1577" y="3390595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……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539475" y="4581150"/>
            <a:ext cx="806505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 smtClean="0"/>
              <a:t>Robust statistics theory: </a:t>
            </a:r>
          </a:p>
          <a:p>
            <a:r>
              <a:rPr lang="en-US" sz="2400" dirty="0"/>
              <a:t>	L</a:t>
            </a:r>
            <a:r>
              <a:rPr lang="en-US" sz="2400" dirty="0" smtClean="0"/>
              <a:t>ack </a:t>
            </a:r>
            <a:r>
              <a:rPr lang="en-US" sz="2400" dirty="0"/>
              <a:t>of density at median is the </a:t>
            </a:r>
            <a:r>
              <a:rPr lang="en-US" sz="2400" i="1" dirty="0" smtClean="0"/>
              <a:t>only</a:t>
            </a:r>
            <a:r>
              <a:rPr lang="en-US" sz="2400" dirty="0" smtClean="0"/>
              <a:t> thing </a:t>
            </a:r>
            <a:r>
              <a:rPr lang="en-US" sz="2400" dirty="0"/>
              <a:t>that can go </a:t>
            </a:r>
            <a:r>
              <a:rPr lang="en-US" sz="2400" dirty="0" smtClean="0"/>
              <a:t>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5425" y="3390595"/>
                <a:ext cx="973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−∞</m:t>
                    </m:r>
                  </m:oMath>
                </a14:m>
                <a:r>
                  <a:rPr lang="en-US" sz="3600" dirty="0" smtClean="0"/>
                  <a:t>…</a:t>
                </a:r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5" y="3390595"/>
                <a:ext cx="973343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1812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11425" y="3390595"/>
                <a:ext cx="8242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…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425" y="3390595"/>
                <a:ext cx="82426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222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52209" y="3904050"/>
                <a:ext cx="2230995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09" y="3904050"/>
                <a:ext cx="2230995" cy="5618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8953" y="5493096"/>
                <a:ext cx="8035571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PTR: </a:t>
                </a:r>
                <a:r>
                  <a:rPr lang="en-US" sz="2400" dirty="0" err="1" smtClean="0"/>
                  <a:t>Dp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test </a:t>
                </a:r>
                <a:r>
                  <a:rPr lang="en-US" sz="2400" dirty="0"/>
                  <a:t>for </a:t>
                </a:r>
                <a:r>
                  <a:rPr lang="en-US" sz="2400" dirty="0" smtClean="0"/>
                  <a:t>low sensitivity median (equivalently, for high density)</a:t>
                </a:r>
                <a:endParaRPr lang="en-US" sz="2400" dirty="0"/>
              </a:p>
              <a:p>
                <a:r>
                  <a:rPr lang="en-US" sz="2400" dirty="0"/>
                  <a:t>	if good, then release median with low noise</a:t>
                </a:r>
              </a:p>
              <a:p>
                <a:r>
                  <a:rPr lang="en-US" sz="2400" dirty="0"/>
                  <a:t>	else 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⊥</m:t>
                    </m:r>
                  </m:oMath>
                </a14:m>
                <a:r>
                  <a:rPr lang="en-US" sz="2400" dirty="0"/>
                  <a:t> (or use a sophisticated </a:t>
                </a:r>
                <a:r>
                  <a:rPr lang="en-US" sz="2400" dirty="0" err="1"/>
                  <a:t>dp</a:t>
                </a:r>
                <a:r>
                  <a:rPr lang="en-US" sz="2400" dirty="0"/>
                  <a:t> median algorithm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3" y="5493096"/>
                <a:ext cx="8035571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137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62697" y="3659141"/>
                <a:ext cx="2443298" cy="422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⏟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                                     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697" y="3659141"/>
                <a:ext cx="2443298" cy="4227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55425" y="2775310"/>
            <a:ext cx="8487505" cy="1628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4149545" y="4811580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5121" y="1201510"/>
                <a:ext cx="7335354" cy="4992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…….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21" y="1201510"/>
                <a:ext cx="7335354" cy="4992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Application: Feature Selection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9045" y="1969610"/>
                <a:ext cx="1805035" cy="460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45" y="1969610"/>
                <a:ext cx="1805035" cy="460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915" y="1969610"/>
                <a:ext cx="1805035" cy="460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15" y="1969610"/>
                <a:ext cx="1805035" cy="4608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56785" y="1969610"/>
                <a:ext cx="1805035" cy="460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85" y="1969610"/>
                <a:ext cx="1805035" cy="4608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06730" y="1969610"/>
                <a:ext cx="1805035" cy="4608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730" y="1969610"/>
                <a:ext cx="1805035" cy="4608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3" idx="2"/>
            <a:endCxn id="4" idx="0"/>
          </p:cNvCxnSpPr>
          <p:nvPr/>
        </p:nvCxnSpPr>
        <p:spPr>
          <a:xfrm flipH="1">
            <a:off x="1211563" y="1700775"/>
            <a:ext cx="3341235" cy="2688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 flipH="1">
            <a:off x="3285433" y="1700775"/>
            <a:ext cx="1286568" cy="2688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0"/>
          </p:cNvCxnSpPr>
          <p:nvPr/>
        </p:nvCxnSpPr>
        <p:spPr>
          <a:xfrm>
            <a:off x="4591203" y="1700775"/>
            <a:ext cx="768100" cy="2688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4610405" y="1700775"/>
            <a:ext cx="3398843" cy="2688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11562" y="2476195"/>
            <a:ext cx="1" cy="530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04634" y="2468875"/>
            <a:ext cx="1" cy="530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40100" y="2468875"/>
            <a:ext cx="1" cy="530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90045" y="2468875"/>
            <a:ext cx="1" cy="530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Isosceles Triangle 32"/>
              <p:cNvSpPr/>
              <p:nvPr/>
            </p:nvSpPr>
            <p:spPr>
              <a:xfrm>
                <a:off x="669326" y="3090675"/>
                <a:ext cx="1060704" cy="914400"/>
              </a:xfrm>
              <a:prstGeom prst="triangl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Isosceles Tri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6" y="3090675"/>
                <a:ext cx="1060704" cy="914400"/>
              </a:xfrm>
              <a:prstGeom prst="triangl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Isosceles Triangle 33"/>
              <p:cNvSpPr/>
              <p:nvPr/>
            </p:nvSpPr>
            <p:spPr>
              <a:xfrm>
                <a:off x="2781601" y="3083355"/>
                <a:ext cx="1060704" cy="914400"/>
              </a:xfrm>
              <a:prstGeom prst="triangl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Isosceles Tri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601" y="3083355"/>
                <a:ext cx="1060704" cy="914400"/>
              </a:xfrm>
              <a:prstGeom prst="triangl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Isosceles Triangle 34"/>
              <p:cNvSpPr/>
              <p:nvPr/>
            </p:nvSpPr>
            <p:spPr>
              <a:xfrm>
                <a:off x="4817066" y="3083355"/>
                <a:ext cx="1060704" cy="914400"/>
              </a:xfrm>
              <a:prstGeom prst="triangl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Isosceles Tri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66" y="3083355"/>
                <a:ext cx="1060704" cy="914400"/>
              </a:xfrm>
              <a:prstGeom prst="triangl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Isosceles Triangle 35"/>
              <p:cNvSpPr/>
              <p:nvPr/>
            </p:nvSpPr>
            <p:spPr>
              <a:xfrm>
                <a:off x="7467011" y="3083355"/>
                <a:ext cx="1060704" cy="914400"/>
              </a:xfrm>
              <a:prstGeom prst="triangl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Isosceles Tri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011" y="3083355"/>
                <a:ext cx="1060704" cy="914400"/>
              </a:xfrm>
              <a:prstGeom prst="triangl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3" idx="3"/>
          </p:cNvCxnSpPr>
          <p:nvPr/>
        </p:nvCxnSpPr>
        <p:spPr>
          <a:xfrm>
            <a:off x="1199678" y="4005075"/>
            <a:ext cx="3257107" cy="12673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3"/>
          </p:cNvCxnSpPr>
          <p:nvPr/>
        </p:nvCxnSpPr>
        <p:spPr>
          <a:xfrm>
            <a:off x="3311953" y="3997755"/>
            <a:ext cx="1240845" cy="1121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3"/>
          </p:cNvCxnSpPr>
          <p:nvPr/>
        </p:nvCxnSpPr>
        <p:spPr>
          <a:xfrm flipH="1">
            <a:off x="4610405" y="3997755"/>
            <a:ext cx="737013" cy="1121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3"/>
          </p:cNvCxnSpPr>
          <p:nvPr/>
        </p:nvCxnSpPr>
        <p:spPr>
          <a:xfrm flipH="1">
            <a:off x="4725620" y="3997755"/>
            <a:ext cx="3271743" cy="12746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ular Callout 48"/>
          <p:cNvSpPr/>
          <p:nvPr/>
        </p:nvSpPr>
        <p:spPr>
          <a:xfrm>
            <a:off x="117020" y="5848514"/>
            <a:ext cx="9026980" cy="806505"/>
          </a:xfrm>
          <a:prstGeom prst="wedgeRectCallout">
            <a:avLst>
              <a:gd name="adj1" fmla="val 4601"/>
              <a:gd name="adj2" fmla="val -1105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If “far” from collection with no large majority value, then output most common value.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Else quit.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 animBg="1"/>
      <p:bldP spid="5" grpId="0" animBg="1"/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  <p:bldP spid="4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Future Directions</a:t>
            </a:r>
            <a:endParaRPr lang="en-US" sz="4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Realistic Adversaries(?)</a:t>
                </a:r>
              </a:p>
              <a:p>
                <a:pPr lvl="1"/>
                <a:r>
                  <a:rPr lang="en-US" dirty="0" smtClean="0"/>
                  <a:t>Related: better understanding of the guarantee</a:t>
                </a:r>
              </a:p>
              <a:p>
                <a:pPr lvl="2"/>
                <a:r>
                  <a:rPr lang="en-US" dirty="0" smtClean="0"/>
                  <a:t>What does it mean to </a:t>
                </a:r>
                <a:r>
                  <a:rPr lang="en-US" i="1" dirty="0" smtClean="0"/>
                  <a:t>fail</a:t>
                </a:r>
                <a:r>
                  <a:rPr lang="en-US" dirty="0" smtClean="0"/>
                  <a:t>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 smtClean="0"/>
                  <a:t>Large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can make sense!</a:t>
                </a:r>
              </a:p>
              <a:p>
                <a:r>
                  <a:rPr lang="en-US" dirty="0" smtClean="0"/>
                  <a:t>Coordination among curators?</a:t>
                </a:r>
              </a:p>
              <a:p>
                <a:r>
                  <a:rPr lang="en-US" dirty="0" smtClean="0"/>
                  <a:t>Efficiency </a:t>
                </a:r>
              </a:p>
              <a:p>
                <a:pPr lvl="1"/>
                <a:r>
                  <a:rPr lang="en-US" dirty="0" smtClean="0"/>
                  <a:t>Time complexity: Connection to Tracing Traitors</a:t>
                </a:r>
              </a:p>
              <a:p>
                <a:pPr lvl="1"/>
                <a:r>
                  <a:rPr lang="en-US" dirty="0" smtClean="0"/>
                  <a:t>Sample complexity / database size</a:t>
                </a:r>
              </a:p>
              <a:p>
                <a:r>
                  <a:rPr lang="en-US" dirty="0" smtClean="0"/>
                  <a:t>Is there an alternative to 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Axiomatic approach [Kifer-Lin’10]</a:t>
                </a:r>
              </a:p>
              <a:p>
                <a:r>
                  <a:rPr lang="en-US" dirty="0" smtClean="0"/>
                  <a:t>Focus on a specific  application</a:t>
                </a:r>
              </a:p>
              <a:p>
                <a:pPr lvl="1"/>
                <a:r>
                  <a:rPr lang="en-US" dirty="0" smtClean="0"/>
                  <a:t>Collaborative effort with </a:t>
                </a:r>
                <a:r>
                  <a:rPr lang="en-US" smtClean="0"/>
                  <a:t>domain experts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2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609600" y="3209865"/>
            <a:ext cx="8382000" cy="1819335"/>
            <a:chOff x="609600" y="3200400"/>
            <a:chExt cx="8382000" cy="1819335"/>
          </a:xfrm>
        </p:grpSpPr>
        <p:sp>
          <p:nvSpPr>
            <p:cNvPr id="793605" name="Freeform 5"/>
            <p:cNvSpPr>
              <a:spLocks/>
            </p:cNvSpPr>
            <p:nvPr/>
          </p:nvSpPr>
          <p:spPr bwMode="auto">
            <a:xfrm>
              <a:off x="1295400" y="3200400"/>
              <a:ext cx="3124200" cy="11430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912" y="672"/>
                </a:cxn>
                <a:cxn ang="0">
                  <a:pos x="1536" y="432"/>
                </a:cxn>
                <a:cxn ang="0">
                  <a:pos x="1968" y="0"/>
                </a:cxn>
              </a:cxnLst>
              <a:rect l="0" t="0" r="r" b="b"/>
              <a:pathLst>
                <a:path w="1968" h="720">
                  <a:moveTo>
                    <a:pt x="0" y="720"/>
                  </a:moveTo>
                  <a:cubicBezTo>
                    <a:pt x="328" y="720"/>
                    <a:pt x="656" y="720"/>
                    <a:pt x="912" y="672"/>
                  </a:cubicBezTo>
                  <a:cubicBezTo>
                    <a:pt x="1168" y="624"/>
                    <a:pt x="1360" y="544"/>
                    <a:pt x="1536" y="432"/>
                  </a:cubicBezTo>
                  <a:cubicBezTo>
                    <a:pt x="1712" y="320"/>
                    <a:pt x="1896" y="72"/>
                    <a:pt x="1968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06" name="Freeform 6"/>
            <p:cNvSpPr>
              <a:spLocks/>
            </p:cNvSpPr>
            <p:nvPr/>
          </p:nvSpPr>
          <p:spPr bwMode="auto">
            <a:xfrm flipH="1">
              <a:off x="4419600" y="3200400"/>
              <a:ext cx="3124200" cy="11430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912" y="672"/>
                </a:cxn>
                <a:cxn ang="0">
                  <a:pos x="1536" y="432"/>
                </a:cxn>
                <a:cxn ang="0">
                  <a:pos x="1968" y="0"/>
                </a:cxn>
              </a:cxnLst>
              <a:rect l="0" t="0" r="r" b="b"/>
              <a:pathLst>
                <a:path w="1968" h="720">
                  <a:moveTo>
                    <a:pt x="0" y="720"/>
                  </a:moveTo>
                  <a:cubicBezTo>
                    <a:pt x="328" y="720"/>
                    <a:pt x="656" y="720"/>
                    <a:pt x="912" y="672"/>
                  </a:cubicBezTo>
                  <a:cubicBezTo>
                    <a:pt x="1168" y="624"/>
                    <a:pt x="1360" y="544"/>
                    <a:pt x="1536" y="432"/>
                  </a:cubicBezTo>
                  <a:cubicBezTo>
                    <a:pt x="1712" y="320"/>
                    <a:pt x="1896" y="72"/>
                    <a:pt x="1968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07" name="Freeform 7"/>
            <p:cNvSpPr>
              <a:spLocks/>
            </p:cNvSpPr>
            <p:nvPr/>
          </p:nvSpPr>
          <p:spPr bwMode="auto">
            <a:xfrm>
              <a:off x="1905000" y="3200400"/>
              <a:ext cx="3124200" cy="11430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912" y="672"/>
                </a:cxn>
                <a:cxn ang="0">
                  <a:pos x="1536" y="432"/>
                </a:cxn>
                <a:cxn ang="0">
                  <a:pos x="1968" y="0"/>
                </a:cxn>
              </a:cxnLst>
              <a:rect l="0" t="0" r="r" b="b"/>
              <a:pathLst>
                <a:path w="1968" h="720">
                  <a:moveTo>
                    <a:pt x="0" y="720"/>
                  </a:moveTo>
                  <a:cubicBezTo>
                    <a:pt x="328" y="720"/>
                    <a:pt x="656" y="720"/>
                    <a:pt x="912" y="672"/>
                  </a:cubicBezTo>
                  <a:cubicBezTo>
                    <a:pt x="1168" y="624"/>
                    <a:pt x="1360" y="544"/>
                    <a:pt x="1536" y="432"/>
                  </a:cubicBezTo>
                  <a:cubicBezTo>
                    <a:pt x="1712" y="320"/>
                    <a:pt x="1896" y="72"/>
                    <a:pt x="1968" y="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3608" name="Freeform 8"/>
            <p:cNvSpPr>
              <a:spLocks/>
            </p:cNvSpPr>
            <p:nvPr/>
          </p:nvSpPr>
          <p:spPr bwMode="auto">
            <a:xfrm flipH="1">
              <a:off x="5029200" y="3200400"/>
              <a:ext cx="3124200" cy="114300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912" y="672"/>
                </a:cxn>
                <a:cxn ang="0">
                  <a:pos x="1536" y="432"/>
                </a:cxn>
                <a:cxn ang="0">
                  <a:pos x="1968" y="0"/>
                </a:cxn>
              </a:cxnLst>
              <a:rect l="0" t="0" r="r" b="b"/>
              <a:pathLst>
                <a:path w="1968" h="720">
                  <a:moveTo>
                    <a:pt x="0" y="720"/>
                  </a:moveTo>
                  <a:cubicBezTo>
                    <a:pt x="328" y="720"/>
                    <a:pt x="656" y="720"/>
                    <a:pt x="912" y="672"/>
                  </a:cubicBezTo>
                  <a:cubicBezTo>
                    <a:pt x="1168" y="624"/>
                    <a:pt x="1360" y="544"/>
                    <a:pt x="1536" y="432"/>
                  </a:cubicBezTo>
                  <a:cubicBezTo>
                    <a:pt x="1712" y="320"/>
                    <a:pt x="1896" y="72"/>
                    <a:pt x="1968" y="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09600" y="4495800"/>
              <a:ext cx="8382000" cy="0"/>
              <a:chOff x="288" y="2832"/>
              <a:chExt cx="5280" cy="0"/>
            </a:xfrm>
          </p:grpSpPr>
          <p:sp>
            <p:nvSpPr>
              <p:cNvPr id="793610" name="Line 10"/>
              <p:cNvSpPr>
                <a:spLocks noChangeShapeType="1"/>
              </p:cNvSpPr>
              <p:nvPr/>
            </p:nvSpPr>
            <p:spPr bwMode="auto">
              <a:xfrm>
                <a:off x="768" y="283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1" name="Line 11"/>
              <p:cNvSpPr>
                <a:spLocks noChangeShapeType="1"/>
              </p:cNvSpPr>
              <p:nvPr/>
            </p:nvSpPr>
            <p:spPr bwMode="auto">
              <a:xfrm>
                <a:off x="1248" y="2832"/>
                <a:ext cx="480" cy="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2" name="Line 12"/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3" name="Line 13"/>
              <p:cNvSpPr>
                <a:spLocks noChangeShapeType="1"/>
              </p:cNvSpPr>
              <p:nvPr/>
            </p:nvSpPr>
            <p:spPr bwMode="auto">
              <a:xfrm>
                <a:off x="2208" y="2832"/>
                <a:ext cx="480" cy="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4" name="Line 14"/>
              <p:cNvSpPr>
                <a:spLocks noChangeShapeType="1"/>
              </p:cNvSpPr>
              <p:nvPr/>
            </p:nvSpPr>
            <p:spPr bwMode="auto">
              <a:xfrm>
                <a:off x="2688" y="283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5" name="Line 15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480" cy="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6" name="Line 16"/>
              <p:cNvSpPr>
                <a:spLocks noChangeShapeType="1"/>
              </p:cNvSpPr>
              <p:nvPr/>
            </p:nvSpPr>
            <p:spPr bwMode="auto">
              <a:xfrm>
                <a:off x="4128" y="2832"/>
                <a:ext cx="480" cy="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7" name="Line 17"/>
              <p:cNvSpPr>
                <a:spLocks noChangeShapeType="1"/>
              </p:cNvSpPr>
              <p:nvPr/>
            </p:nvSpPr>
            <p:spPr bwMode="auto">
              <a:xfrm>
                <a:off x="5088" y="2832"/>
                <a:ext cx="480" cy="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8" name="Line 18"/>
              <p:cNvSpPr>
                <a:spLocks noChangeShapeType="1"/>
              </p:cNvSpPr>
              <p:nvPr/>
            </p:nvSpPr>
            <p:spPr bwMode="auto">
              <a:xfrm>
                <a:off x="288" y="2832"/>
                <a:ext cx="480" cy="0"/>
              </a:xfrm>
              <a:prstGeom prst="line">
                <a:avLst/>
              </a:prstGeom>
              <a:noFill/>
              <a:ln w="76200">
                <a:pattFill prst="wdUpDiag">
                  <a:fgClr>
                    <a:schemeClr val="hlink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19" name="Line 19"/>
              <p:cNvSpPr>
                <a:spLocks noChangeShapeType="1"/>
              </p:cNvSpPr>
              <p:nvPr/>
            </p:nvSpPr>
            <p:spPr bwMode="auto">
              <a:xfrm>
                <a:off x="3648" y="283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620" name="Line 20"/>
              <p:cNvSpPr>
                <a:spLocks noChangeShapeType="1"/>
              </p:cNvSpPr>
              <p:nvPr/>
            </p:nvSpPr>
            <p:spPr bwMode="auto">
              <a:xfrm>
                <a:off x="4608" y="2832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93621" name="Text Box 21"/>
            <p:cNvSpPr txBox="1">
              <a:spLocks noChangeArrowheads="1"/>
            </p:cNvSpPr>
            <p:nvPr/>
          </p:nvSpPr>
          <p:spPr bwMode="auto">
            <a:xfrm>
              <a:off x="4248150" y="4589463"/>
              <a:ext cx="339725" cy="3968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0</a:t>
              </a:r>
            </a:p>
          </p:txBody>
        </p:sp>
        <p:sp>
          <p:nvSpPr>
            <p:cNvPr id="793622" name="Text Box 22"/>
            <p:cNvSpPr txBox="1">
              <a:spLocks noChangeArrowheads="1"/>
            </p:cNvSpPr>
            <p:nvPr/>
          </p:nvSpPr>
          <p:spPr bwMode="auto">
            <a:xfrm>
              <a:off x="5025030" y="4619625"/>
              <a:ext cx="336952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R</a:t>
              </a:r>
              <a:endParaRPr lang="en-US" sz="2000" dirty="0"/>
            </a:p>
          </p:txBody>
        </p:sp>
        <p:sp>
          <p:nvSpPr>
            <p:cNvPr id="793623" name="Text Box 23"/>
            <p:cNvSpPr txBox="1">
              <a:spLocks noChangeArrowheads="1"/>
            </p:cNvSpPr>
            <p:nvPr/>
          </p:nvSpPr>
          <p:spPr bwMode="auto">
            <a:xfrm>
              <a:off x="5680896" y="4619625"/>
              <a:ext cx="453971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2R</a:t>
              </a:r>
              <a:endParaRPr lang="en-US" sz="2000" dirty="0"/>
            </a:p>
          </p:txBody>
        </p:sp>
        <p:sp>
          <p:nvSpPr>
            <p:cNvPr id="793624" name="Text Box 24"/>
            <p:cNvSpPr txBox="1">
              <a:spLocks noChangeArrowheads="1"/>
            </p:cNvSpPr>
            <p:nvPr/>
          </p:nvSpPr>
          <p:spPr bwMode="auto">
            <a:xfrm>
              <a:off x="6501634" y="4619625"/>
              <a:ext cx="453971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3R</a:t>
              </a:r>
              <a:endParaRPr lang="en-US" sz="2000" dirty="0"/>
            </a:p>
          </p:txBody>
        </p:sp>
        <p:sp>
          <p:nvSpPr>
            <p:cNvPr id="793625" name="Text Box 25"/>
            <p:cNvSpPr txBox="1">
              <a:spLocks noChangeArrowheads="1"/>
            </p:cNvSpPr>
            <p:nvPr/>
          </p:nvSpPr>
          <p:spPr bwMode="auto">
            <a:xfrm>
              <a:off x="7263634" y="4619625"/>
              <a:ext cx="45397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4R</a:t>
              </a:r>
              <a:endParaRPr lang="en-US" sz="2000" dirty="0"/>
            </a:p>
          </p:txBody>
        </p:sp>
        <p:sp>
          <p:nvSpPr>
            <p:cNvPr id="793626" name="Text Box 26"/>
            <p:cNvSpPr txBox="1">
              <a:spLocks noChangeArrowheads="1"/>
            </p:cNvSpPr>
            <p:nvPr/>
          </p:nvSpPr>
          <p:spPr bwMode="auto">
            <a:xfrm>
              <a:off x="8025633" y="4619625"/>
              <a:ext cx="453971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5R</a:t>
              </a:r>
              <a:endParaRPr lang="en-US" sz="2000" dirty="0"/>
            </a:p>
          </p:txBody>
        </p:sp>
        <p:sp>
          <p:nvSpPr>
            <p:cNvPr id="793627" name="Text Box 27"/>
            <p:cNvSpPr txBox="1">
              <a:spLocks noChangeArrowheads="1"/>
            </p:cNvSpPr>
            <p:nvPr/>
          </p:nvSpPr>
          <p:spPr bwMode="auto">
            <a:xfrm>
              <a:off x="3428458" y="4619625"/>
              <a:ext cx="40748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-R</a:t>
              </a:r>
              <a:endParaRPr lang="en-US" sz="2000" dirty="0"/>
            </a:p>
          </p:txBody>
        </p:sp>
        <p:sp>
          <p:nvSpPr>
            <p:cNvPr id="793628" name="Text Box 28"/>
            <p:cNvSpPr txBox="1">
              <a:spLocks noChangeArrowheads="1"/>
            </p:cNvSpPr>
            <p:nvPr/>
          </p:nvSpPr>
          <p:spPr bwMode="auto">
            <a:xfrm>
              <a:off x="2657161" y="4619625"/>
              <a:ext cx="52450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-</a:t>
              </a:r>
              <a:r>
                <a:rPr lang="en-US" sz="2000" dirty="0" smtClean="0"/>
                <a:t>2R</a:t>
              </a:r>
              <a:endParaRPr lang="en-US" sz="2000" dirty="0"/>
            </a:p>
          </p:txBody>
        </p:sp>
        <p:sp>
          <p:nvSpPr>
            <p:cNvPr id="793629" name="Text Box 29"/>
            <p:cNvSpPr txBox="1">
              <a:spLocks noChangeArrowheads="1"/>
            </p:cNvSpPr>
            <p:nvPr/>
          </p:nvSpPr>
          <p:spPr bwMode="auto">
            <a:xfrm>
              <a:off x="1923735" y="4619625"/>
              <a:ext cx="5245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-</a:t>
              </a:r>
              <a:r>
                <a:rPr lang="en-US" sz="2000" dirty="0" smtClean="0"/>
                <a:t>3R</a:t>
              </a:r>
              <a:endParaRPr lang="en-US" sz="2000" dirty="0"/>
            </a:p>
          </p:txBody>
        </p:sp>
        <p:sp>
          <p:nvSpPr>
            <p:cNvPr id="793630" name="Text Box 30"/>
            <p:cNvSpPr txBox="1">
              <a:spLocks noChangeArrowheads="1"/>
            </p:cNvSpPr>
            <p:nvPr/>
          </p:nvSpPr>
          <p:spPr bwMode="auto">
            <a:xfrm>
              <a:off x="1133161" y="4619625"/>
              <a:ext cx="52450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-</a:t>
              </a:r>
              <a:r>
                <a:rPr lang="en-US" sz="2000" dirty="0" smtClean="0"/>
                <a:t>4R</a:t>
              </a:r>
              <a:endParaRPr lang="en-US" sz="2000" dirty="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Thank You!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1" y="87765"/>
            <a:ext cx="8641124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Differential Privacy </a:t>
            </a:r>
            <a:r>
              <a:rPr lang="en-US" dirty="0" smtClean="0">
                <a:solidFill>
                  <a:schemeClr val="accent1"/>
                </a:solidFill>
              </a:rPr>
              <a:t>[D., </a:t>
            </a:r>
            <a:r>
              <a:rPr lang="en-US" dirty="0" err="1" smtClean="0">
                <a:solidFill>
                  <a:schemeClr val="accent1"/>
                </a:solidFill>
              </a:rPr>
              <a:t>McSherry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Nissim</a:t>
            </a:r>
            <a:r>
              <a:rPr lang="en-US" dirty="0" smtClean="0">
                <a:solidFill>
                  <a:schemeClr val="accent1"/>
                </a:solidFill>
              </a:rPr>
              <a:t>, Smith 06]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458200" cy="4953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>
              <a:solidFill>
                <a:schemeClr val="folHlink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3749676"/>
            <a:ext cx="5638800" cy="2536826"/>
            <a:chOff x="384" y="2533"/>
            <a:chExt cx="3552" cy="1598"/>
          </a:xfrm>
        </p:grpSpPr>
        <p:sp>
          <p:nvSpPr>
            <p:cNvPr id="782349" name="Freeform 13"/>
            <p:cNvSpPr>
              <a:spLocks/>
            </p:cNvSpPr>
            <p:nvPr/>
          </p:nvSpPr>
          <p:spPr bwMode="auto">
            <a:xfrm>
              <a:off x="3552" y="3456"/>
              <a:ext cx="384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96" y="48"/>
                </a:cxn>
                <a:cxn ang="0">
                  <a:pos x="240" y="96"/>
                </a:cxn>
                <a:cxn ang="0">
                  <a:pos x="384" y="144"/>
                </a:cxn>
                <a:cxn ang="0">
                  <a:pos x="384" y="288"/>
                </a:cxn>
                <a:cxn ang="0">
                  <a:pos x="0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0" y="0"/>
                  </a:lnTo>
                  <a:lnTo>
                    <a:pt x="96" y="48"/>
                  </a:lnTo>
                  <a:lnTo>
                    <a:pt x="240" y="96"/>
                  </a:lnTo>
                  <a:lnTo>
                    <a:pt x="384" y="144"/>
                  </a:lnTo>
                  <a:lnTo>
                    <a:pt x="384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0" name="Freeform 14"/>
            <p:cNvSpPr>
              <a:spLocks/>
            </p:cNvSpPr>
            <p:nvPr/>
          </p:nvSpPr>
          <p:spPr bwMode="auto">
            <a:xfrm>
              <a:off x="3552" y="3504"/>
              <a:ext cx="384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336" y="96"/>
                </a:cxn>
                <a:cxn ang="0">
                  <a:pos x="384" y="144"/>
                </a:cxn>
                <a:cxn ang="0">
                  <a:pos x="384" y="240"/>
                </a:cxn>
                <a:cxn ang="0">
                  <a:pos x="0" y="240"/>
                </a:cxn>
              </a:cxnLst>
              <a:rect l="0" t="0" r="r" b="b"/>
              <a:pathLst>
                <a:path w="384" h="240">
                  <a:moveTo>
                    <a:pt x="0" y="240"/>
                  </a:moveTo>
                  <a:lnTo>
                    <a:pt x="0" y="0"/>
                  </a:lnTo>
                  <a:lnTo>
                    <a:pt x="336" y="96"/>
                  </a:lnTo>
                  <a:lnTo>
                    <a:pt x="384" y="144"/>
                  </a:lnTo>
                  <a:lnTo>
                    <a:pt x="384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BBA6B"/>
            </a:solidFill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1" name="Freeform 15"/>
            <p:cNvSpPr>
              <a:spLocks/>
            </p:cNvSpPr>
            <p:nvPr/>
          </p:nvSpPr>
          <p:spPr bwMode="auto">
            <a:xfrm>
              <a:off x="2400" y="2533"/>
              <a:ext cx="240" cy="1211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0" y="11"/>
                </a:cxn>
                <a:cxn ang="0">
                  <a:pos x="6" y="2"/>
                </a:cxn>
                <a:cxn ang="0">
                  <a:pos x="36" y="2"/>
                </a:cxn>
                <a:cxn ang="0">
                  <a:pos x="96" y="11"/>
                </a:cxn>
                <a:cxn ang="0">
                  <a:pos x="240" y="155"/>
                </a:cxn>
                <a:cxn ang="0">
                  <a:pos x="240" y="1211"/>
                </a:cxn>
                <a:cxn ang="0">
                  <a:pos x="0" y="1211"/>
                </a:cxn>
              </a:cxnLst>
              <a:rect l="0" t="0" r="r" b="b"/>
              <a:pathLst>
                <a:path w="240" h="1211">
                  <a:moveTo>
                    <a:pt x="0" y="1211"/>
                  </a:moveTo>
                  <a:lnTo>
                    <a:pt x="0" y="11"/>
                  </a:lnTo>
                  <a:cubicBezTo>
                    <a:pt x="2" y="8"/>
                    <a:pt x="3" y="4"/>
                    <a:pt x="6" y="2"/>
                  </a:cubicBezTo>
                  <a:cubicBezTo>
                    <a:pt x="9" y="0"/>
                    <a:pt x="21" y="1"/>
                    <a:pt x="36" y="2"/>
                  </a:cubicBezTo>
                  <a:lnTo>
                    <a:pt x="96" y="11"/>
                  </a:lnTo>
                  <a:lnTo>
                    <a:pt x="240" y="155"/>
                  </a:lnTo>
                  <a:lnTo>
                    <a:pt x="240" y="1211"/>
                  </a:lnTo>
                  <a:lnTo>
                    <a:pt x="0" y="1211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2" name="Freeform 16"/>
            <p:cNvSpPr>
              <a:spLocks/>
            </p:cNvSpPr>
            <p:nvPr/>
          </p:nvSpPr>
          <p:spPr bwMode="auto">
            <a:xfrm>
              <a:off x="1584" y="2985"/>
              <a:ext cx="144" cy="768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0" y="192"/>
                </a:cxn>
                <a:cxn ang="0">
                  <a:pos x="144" y="0"/>
                </a:cxn>
                <a:cxn ang="0">
                  <a:pos x="144" y="768"/>
                </a:cxn>
                <a:cxn ang="0">
                  <a:pos x="0" y="768"/>
                </a:cxn>
              </a:cxnLst>
              <a:rect l="0" t="0" r="r" b="b"/>
              <a:pathLst>
                <a:path w="144" h="768">
                  <a:moveTo>
                    <a:pt x="0" y="768"/>
                  </a:moveTo>
                  <a:lnTo>
                    <a:pt x="0" y="192"/>
                  </a:lnTo>
                  <a:lnTo>
                    <a:pt x="144" y="0"/>
                  </a:lnTo>
                  <a:lnTo>
                    <a:pt x="144" y="76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3" name="Freeform 17"/>
            <p:cNvSpPr>
              <a:spLocks/>
            </p:cNvSpPr>
            <p:nvPr/>
          </p:nvSpPr>
          <p:spPr bwMode="auto">
            <a:xfrm>
              <a:off x="1584" y="3321"/>
              <a:ext cx="144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96"/>
                </a:cxn>
                <a:cxn ang="0">
                  <a:pos x="144" y="0"/>
                </a:cxn>
                <a:cxn ang="0">
                  <a:pos x="144" y="432"/>
                </a:cxn>
                <a:cxn ang="0">
                  <a:pos x="0" y="432"/>
                </a:cxn>
              </a:cxnLst>
              <a:rect l="0" t="0" r="r" b="b"/>
              <a:pathLst>
                <a:path w="144" h="432">
                  <a:moveTo>
                    <a:pt x="0" y="432"/>
                  </a:moveTo>
                  <a:lnTo>
                    <a:pt x="0" y="96"/>
                  </a:lnTo>
                  <a:lnTo>
                    <a:pt x="144" y="0"/>
                  </a:lnTo>
                  <a:lnTo>
                    <a:pt x="144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BBA6B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4" name="Freeform 18"/>
            <p:cNvSpPr>
              <a:spLocks/>
            </p:cNvSpPr>
            <p:nvPr/>
          </p:nvSpPr>
          <p:spPr bwMode="auto">
            <a:xfrm>
              <a:off x="2400" y="2640"/>
              <a:ext cx="240" cy="1104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0" y="0"/>
                </a:cxn>
                <a:cxn ang="0">
                  <a:pos x="240" y="336"/>
                </a:cxn>
                <a:cxn ang="0">
                  <a:pos x="240" y="1104"/>
                </a:cxn>
                <a:cxn ang="0">
                  <a:pos x="0" y="1104"/>
                </a:cxn>
              </a:cxnLst>
              <a:rect l="0" t="0" r="r" b="b"/>
              <a:pathLst>
                <a:path w="240" h="1104">
                  <a:moveTo>
                    <a:pt x="0" y="1104"/>
                  </a:moveTo>
                  <a:lnTo>
                    <a:pt x="0" y="0"/>
                  </a:lnTo>
                  <a:lnTo>
                    <a:pt x="240" y="336"/>
                  </a:lnTo>
                  <a:lnTo>
                    <a:pt x="240" y="110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rgbClr val="FBBA6B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84" y="3792"/>
              <a:ext cx="3552" cy="339"/>
              <a:chOff x="384" y="3792"/>
              <a:chExt cx="3552" cy="339"/>
            </a:xfrm>
          </p:grpSpPr>
          <p:sp>
            <p:nvSpPr>
              <p:cNvPr id="782356" name="Text Box 20"/>
              <p:cNvSpPr txBox="1">
                <a:spLocks noChangeArrowheads="1"/>
              </p:cNvSpPr>
              <p:nvPr/>
            </p:nvSpPr>
            <p:spPr bwMode="auto">
              <a:xfrm>
                <a:off x="384" y="3849"/>
                <a:ext cx="1181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</a:rPr>
                  <a:t>Bad Responses:</a:t>
                </a:r>
                <a:r>
                  <a:rPr lang="en-US" sz="1800"/>
                  <a:t> </a:t>
                </a:r>
              </a:p>
            </p:txBody>
          </p:sp>
          <p:sp>
            <p:nvSpPr>
              <p:cNvPr id="782357" name="Text Box 21"/>
              <p:cNvSpPr txBox="1">
                <a:spLocks noChangeArrowheads="1"/>
              </p:cNvSpPr>
              <p:nvPr/>
            </p:nvSpPr>
            <p:spPr bwMode="auto">
              <a:xfrm>
                <a:off x="2421" y="3840"/>
                <a:ext cx="213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folHlink"/>
                    </a:solidFill>
                  </a:rPr>
                  <a:t>Z</a:t>
                </a:r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2358" name="Text Box 22"/>
              <p:cNvSpPr txBox="1">
                <a:spLocks noChangeArrowheads="1"/>
              </p:cNvSpPr>
              <p:nvPr/>
            </p:nvSpPr>
            <p:spPr bwMode="auto">
              <a:xfrm>
                <a:off x="3654" y="3840"/>
                <a:ext cx="213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folHlink"/>
                    </a:solidFill>
                  </a:rPr>
                  <a:t>Z</a:t>
                </a:r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2359" name="Text Box 23"/>
              <p:cNvSpPr txBox="1">
                <a:spLocks noChangeArrowheads="1"/>
              </p:cNvSpPr>
              <p:nvPr/>
            </p:nvSpPr>
            <p:spPr bwMode="auto">
              <a:xfrm>
                <a:off x="1557" y="3840"/>
                <a:ext cx="213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folHlink"/>
                    </a:solidFill>
                  </a:rPr>
                  <a:t>Z</a:t>
                </a:r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2360" name="Line 24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61" name="Line 25"/>
              <p:cNvSpPr>
                <a:spLocks noChangeShapeType="1"/>
              </p:cNvSpPr>
              <p:nvPr/>
            </p:nvSpPr>
            <p:spPr bwMode="auto">
              <a:xfrm>
                <a:off x="2400" y="3792"/>
                <a:ext cx="24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62" name="Line 26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31"/>
          <p:cNvGrpSpPr/>
          <p:nvPr/>
        </p:nvGrpSpPr>
        <p:grpSpPr>
          <a:xfrm>
            <a:off x="914400" y="3441700"/>
            <a:ext cx="7696200" cy="2349500"/>
            <a:chOff x="914400" y="3409949"/>
            <a:chExt cx="7696200" cy="23495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14400" y="3409949"/>
              <a:ext cx="7696200" cy="2349500"/>
              <a:chOff x="576" y="1968"/>
              <a:chExt cx="4848" cy="1480"/>
            </a:xfrm>
          </p:grpSpPr>
          <p:sp>
            <p:nvSpPr>
              <p:cNvPr id="782342" name="Line 6"/>
              <p:cNvSpPr>
                <a:spLocks noChangeShapeType="1"/>
              </p:cNvSpPr>
              <p:nvPr/>
            </p:nvSpPr>
            <p:spPr bwMode="auto">
              <a:xfrm flipV="1">
                <a:off x="576" y="1968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3" name="Freeform 7"/>
              <p:cNvSpPr>
                <a:spLocks/>
              </p:cNvSpPr>
              <p:nvPr/>
            </p:nvSpPr>
            <p:spPr bwMode="auto">
              <a:xfrm>
                <a:off x="576" y="2120"/>
                <a:ext cx="4608" cy="1288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528" y="1048"/>
                  </a:cxn>
                  <a:cxn ang="0">
                    <a:pos x="864" y="856"/>
                  </a:cxn>
                  <a:cxn ang="0">
                    <a:pos x="1152" y="520"/>
                  </a:cxn>
                  <a:cxn ang="0">
                    <a:pos x="1440" y="136"/>
                  </a:cxn>
                  <a:cxn ang="0">
                    <a:pos x="1680" y="40"/>
                  </a:cxn>
                  <a:cxn ang="0">
                    <a:pos x="1968" y="376"/>
                  </a:cxn>
                  <a:cxn ang="0">
                    <a:pos x="2064" y="520"/>
                  </a:cxn>
                  <a:cxn ang="0">
                    <a:pos x="2208" y="712"/>
                  </a:cxn>
                  <a:cxn ang="0">
                    <a:pos x="2544" y="856"/>
                  </a:cxn>
                  <a:cxn ang="0">
                    <a:pos x="2832" y="1000"/>
                  </a:cxn>
                  <a:cxn ang="0">
                    <a:pos x="3312" y="1144"/>
                  </a:cxn>
                  <a:cxn ang="0">
                    <a:pos x="3792" y="1240"/>
                  </a:cxn>
                  <a:cxn ang="0">
                    <a:pos x="4608" y="1288"/>
                  </a:cxn>
                </a:cxnLst>
                <a:rect l="0" t="0" r="r" b="b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4" name="Freeform 8"/>
              <p:cNvSpPr>
                <a:spLocks/>
              </p:cNvSpPr>
              <p:nvPr/>
            </p:nvSpPr>
            <p:spPr bwMode="auto">
              <a:xfrm>
                <a:off x="816" y="2160"/>
                <a:ext cx="4608" cy="1288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528" y="1048"/>
                  </a:cxn>
                  <a:cxn ang="0">
                    <a:pos x="864" y="856"/>
                  </a:cxn>
                  <a:cxn ang="0">
                    <a:pos x="1152" y="520"/>
                  </a:cxn>
                  <a:cxn ang="0">
                    <a:pos x="1440" y="136"/>
                  </a:cxn>
                  <a:cxn ang="0">
                    <a:pos x="1680" y="40"/>
                  </a:cxn>
                  <a:cxn ang="0">
                    <a:pos x="1968" y="376"/>
                  </a:cxn>
                  <a:cxn ang="0">
                    <a:pos x="2064" y="520"/>
                  </a:cxn>
                  <a:cxn ang="0">
                    <a:pos x="2208" y="712"/>
                  </a:cxn>
                  <a:cxn ang="0">
                    <a:pos x="2544" y="856"/>
                  </a:cxn>
                  <a:cxn ang="0">
                    <a:pos x="2832" y="1000"/>
                  </a:cxn>
                  <a:cxn ang="0">
                    <a:pos x="3312" y="1144"/>
                  </a:cxn>
                  <a:cxn ang="0">
                    <a:pos x="3792" y="1240"/>
                  </a:cxn>
                  <a:cxn ang="0">
                    <a:pos x="4608" y="1288"/>
                  </a:cxn>
                </a:cxnLst>
                <a:rect l="0" t="0" r="r" b="b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7" name="Text Box 11"/>
              <p:cNvSpPr txBox="1">
                <a:spLocks noChangeArrowheads="1"/>
              </p:cNvSpPr>
              <p:nvPr/>
            </p:nvSpPr>
            <p:spPr bwMode="auto">
              <a:xfrm>
                <a:off x="578" y="2330"/>
                <a:ext cx="1006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Pr [response]</a:t>
                </a: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914400" y="5713412"/>
              <a:ext cx="6172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/>
          <p:nvPr/>
        </p:nvGrpSpPr>
        <p:grpSpPr>
          <a:xfrm>
            <a:off x="4495800" y="3364468"/>
            <a:ext cx="2873738" cy="2350532"/>
            <a:chOff x="4495800" y="3593068"/>
            <a:chExt cx="2873738" cy="2350532"/>
          </a:xfrm>
        </p:grpSpPr>
        <p:grpSp>
          <p:nvGrpSpPr>
            <p:cNvPr id="7" name="Group 14"/>
            <p:cNvGrpSpPr/>
            <p:nvPr/>
          </p:nvGrpSpPr>
          <p:grpSpPr>
            <a:xfrm>
              <a:off x="4495800" y="3658394"/>
              <a:ext cx="1425938" cy="2285206"/>
              <a:chOff x="4724400" y="3810794"/>
              <a:chExt cx="1425938" cy="228520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3582194" y="4953000"/>
                <a:ext cx="2285206" cy="79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10800000" flipV="1">
                <a:off x="4724400" y="4038600"/>
                <a:ext cx="1425938" cy="762000"/>
              </a:xfrm>
              <a:prstGeom prst="straightConnector1">
                <a:avLst/>
              </a:prstGeom>
              <a:ln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0800000" flipV="1">
                <a:off x="4724400" y="4038600"/>
                <a:ext cx="1425938" cy="1219200"/>
              </a:xfrm>
              <a:prstGeom prst="straightConnector1">
                <a:avLst/>
              </a:prstGeom>
              <a:ln>
                <a:solidFill>
                  <a:srgbClr val="46465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742169" y="3593068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ratio bounded</a:t>
              </a:r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09599" y="1517400"/>
            <a:ext cx="8255431" cy="9746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M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smtClean="0"/>
              <a:t> gives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l-GR" sz="2400" dirty="0" smtClean="0">
                <a:solidFill>
                  <a:srgbClr val="002060"/>
                </a:solidFill>
                <a:latin typeface="Comic Sans MS"/>
              </a:rPr>
              <a:t>ε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Comic Sans MS"/>
              </a:rPr>
              <a:t> </a:t>
            </a:r>
            <a:r>
              <a:rPr lang="en-US" sz="2400" dirty="0" smtClean="0">
                <a:solidFill>
                  <a:srgbClr val="CC66FF"/>
                </a:solidFill>
              </a:rPr>
              <a:t>0</a:t>
            </a:r>
            <a:r>
              <a:rPr lang="en-US" sz="2400" dirty="0" smtClean="0">
                <a:solidFill>
                  <a:srgbClr val="002060"/>
                </a:solidFill>
              </a:rPr>
              <a:t>) -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differential privacy </a:t>
            </a:r>
            <a:r>
              <a:rPr lang="en-US" sz="2400" dirty="0" smtClean="0"/>
              <a:t>if for all adjacent x and x’,  and all       C 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/>
              <a:t> range(</a:t>
            </a:r>
            <a:r>
              <a:rPr lang="en-US" sz="2400" dirty="0" smtClean="0">
                <a:latin typeface="Monotype Corsiva" pitchFamily="66" charset="0"/>
              </a:rPr>
              <a:t>M</a:t>
            </a:r>
            <a:r>
              <a:rPr lang="en-US" sz="2400" dirty="0" smtClean="0"/>
              <a:t>): </a:t>
            </a:r>
            <a:r>
              <a:rPr lang="en-US" sz="2400" dirty="0" smtClean="0">
                <a:solidFill>
                  <a:schemeClr val="tx2"/>
                </a:solidFill>
              </a:rPr>
              <a:t>Pr[ </a:t>
            </a:r>
            <a:r>
              <a:rPr lang="en-US" sz="2800" dirty="0" smtClean="0">
                <a:solidFill>
                  <a:schemeClr val="tx2"/>
                </a:solidFill>
                <a:latin typeface="Monotype Corsiva" pitchFamily="66" charset="0"/>
              </a:rPr>
              <a:t>M</a:t>
            </a:r>
            <a:r>
              <a:rPr lang="en-US" sz="2400" dirty="0" smtClean="0">
                <a:solidFill>
                  <a:schemeClr val="tx2"/>
                </a:solidFill>
              </a:rPr>
              <a:t> (x) </a:t>
            </a:r>
            <a:r>
              <a:rPr lang="en-US" sz="2400" dirty="0" smtClean="0">
                <a:solidFill>
                  <a:schemeClr val="tx2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C]  </a:t>
            </a:r>
            <a:r>
              <a:rPr lang="en-US" sz="2400" dirty="0" smtClean="0"/>
              <a:t>≤</a:t>
            </a:r>
            <a:r>
              <a:rPr lang="en-US" sz="2400" dirty="0" smtClean="0">
                <a:latin typeface="cmsy10" pitchFamily="34" charset="0"/>
              </a:rPr>
              <a:t> </a:t>
            </a:r>
            <a:r>
              <a:rPr lang="en-US" sz="2400" dirty="0" smtClean="0"/>
              <a:t>e</a:t>
            </a:r>
            <a:r>
              <a:rPr lang="en-US" sz="4400" baseline="30000" dirty="0" smtClean="0">
                <a:latin typeface="Symbol" pitchFamily="18" charset="2"/>
              </a:rPr>
              <a:t> </a:t>
            </a:r>
            <a:r>
              <a:rPr lang="en-US" sz="2400" dirty="0" smtClean="0">
                <a:solidFill>
                  <a:srgbClr val="FF3300"/>
                </a:solidFill>
              </a:rPr>
              <a:t>Pr[ </a:t>
            </a:r>
            <a:r>
              <a:rPr lang="en-US" sz="2800" dirty="0">
                <a:solidFill>
                  <a:srgbClr val="FF3300"/>
                </a:solidFill>
                <a:latin typeface="Monotype Corsiva" pitchFamily="66" charset="0"/>
              </a:rPr>
              <a:t>M</a:t>
            </a:r>
            <a:r>
              <a:rPr lang="en-US" sz="2400" dirty="0" smtClean="0">
                <a:solidFill>
                  <a:srgbClr val="FF3300"/>
                </a:solidFill>
              </a:rPr>
              <a:t> (x’)  </a:t>
            </a:r>
            <a:r>
              <a:rPr lang="en-US" sz="24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C</a:t>
            </a:r>
            <a:r>
              <a:rPr lang="en-US" sz="2400" dirty="0" smtClean="0">
                <a:solidFill>
                  <a:srgbClr val="FF3300"/>
                </a:solidFill>
              </a:rPr>
              <a:t>]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600" y="2401669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folHlink"/>
                </a:solidFill>
              </a:rPr>
              <a:t>Neutralizes all linkage attacks.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Composes unconditionally and automatically:  </a:t>
            </a:r>
            <a:r>
              <a:rPr lang="el-GR" sz="2400" dirty="0" smtClean="0">
                <a:solidFill>
                  <a:schemeClr val="folHlink"/>
                </a:solidFill>
                <a:latin typeface="Comic Sans MS"/>
              </a:rPr>
              <a:t>Σ</a:t>
            </a:r>
            <a:r>
              <a:rPr lang="en-US" sz="2400" baseline="-25000" dirty="0" smtClean="0">
                <a:solidFill>
                  <a:schemeClr val="folHlink"/>
                </a:solidFill>
              </a:rPr>
              <a:t>i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ε</a:t>
            </a:r>
            <a:r>
              <a:rPr lang="en-US" sz="2400" baseline="-25000" dirty="0" smtClean="0">
                <a:solidFill>
                  <a:schemeClr val="folHlink"/>
                </a:solidFill>
                <a:latin typeface="Comic Sans MS"/>
              </a:rPr>
              <a:t> i</a:t>
            </a:r>
            <a:r>
              <a:rPr lang="en-US" sz="2400" dirty="0" smtClean="0">
                <a:solidFill>
                  <a:schemeClr val="folHlink"/>
                </a:solidFill>
              </a:rPr>
              <a:t>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" y="1527738"/>
            <a:ext cx="8255430" cy="902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896818"/>
      </p:ext>
    </p:extLst>
  </p:cSld>
  <p:clrMapOvr>
    <a:masterClrMapping/>
  </p:clrMapOvr>
  <p:transition advTm="13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(</a:t>
            </a:r>
            <a:r>
              <a:rPr lang="en-US" sz="4800" dirty="0" smtClean="0">
                <a:solidFill>
                  <a:schemeClr val="accent1"/>
                </a:solidFill>
                <a:latin typeface="Symbol" pitchFamily="18" charset="2"/>
                <a:sym typeface="Symbol" pitchFamily="18" charset="2"/>
              </a:rPr>
              <a:t>, d</a:t>
            </a:r>
            <a:r>
              <a:rPr lang="en-US" sz="4800" dirty="0" smtClean="0">
                <a:solidFill>
                  <a:schemeClr val="accent1"/>
                </a:solidFill>
              </a:rPr>
              <a:t>) - Differential Privacy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458200" cy="4953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>
              <a:solidFill>
                <a:schemeClr val="folHlink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3749676"/>
            <a:ext cx="5638800" cy="2536826"/>
            <a:chOff x="384" y="2533"/>
            <a:chExt cx="3552" cy="1598"/>
          </a:xfrm>
        </p:grpSpPr>
        <p:sp>
          <p:nvSpPr>
            <p:cNvPr id="782349" name="Freeform 13"/>
            <p:cNvSpPr>
              <a:spLocks/>
            </p:cNvSpPr>
            <p:nvPr/>
          </p:nvSpPr>
          <p:spPr bwMode="auto">
            <a:xfrm>
              <a:off x="3552" y="3456"/>
              <a:ext cx="384" cy="28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96" y="48"/>
                </a:cxn>
                <a:cxn ang="0">
                  <a:pos x="240" y="96"/>
                </a:cxn>
                <a:cxn ang="0">
                  <a:pos x="384" y="144"/>
                </a:cxn>
                <a:cxn ang="0">
                  <a:pos x="384" y="288"/>
                </a:cxn>
                <a:cxn ang="0">
                  <a:pos x="0" y="288"/>
                </a:cxn>
              </a:cxnLst>
              <a:rect l="0" t="0" r="r" b="b"/>
              <a:pathLst>
                <a:path w="384" h="288">
                  <a:moveTo>
                    <a:pt x="0" y="288"/>
                  </a:moveTo>
                  <a:lnTo>
                    <a:pt x="0" y="0"/>
                  </a:lnTo>
                  <a:lnTo>
                    <a:pt x="96" y="48"/>
                  </a:lnTo>
                  <a:lnTo>
                    <a:pt x="240" y="96"/>
                  </a:lnTo>
                  <a:lnTo>
                    <a:pt x="384" y="144"/>
                  </a:lnTo>
                  <a:lnTo>
                    <a:pt x="384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0" name="Freeform 14"/>
            <p:cNvSpPr>
              <a:spLocks/>
            </p:cNvSpPr>
            <p:nvPr/>
          </p:nvSpPr>
          <p:spPr bwMode="auto">
            <a:xfrm>
              <a:off x="3552" y="3504"/>
              <a:ext cx="384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0" y="0"/>
                </a:cxn>
                <a:cxn ang="0">
                  <a:pos x="336" y="96"/>
                </a:cxn>
                <a:cxn ang="0">
                  <a:pos x="384" y="144"/>
                </a:cxn>
                <a:cxn ang="0">
                  <a:pos x="384" y="240"/>
                </a:cxn>
                <a:cxn ang="0">
                  <a:pos x="0" y="240"/>
                </a:cxn>
              </a:cxnLst>
              <a:rect l="0" t="0" r="r" b="b"/>
              <a:pathLst>
                <a:path w="384" h="240">
                  <a:moveTo>
                    <a:pt x="0" y="240"/>
                  </a:moveTo>
                  <a:lnTo>
                    <a:pt x="0" y="0"/>
                  </a:lnTo>
                  <a:lnTo>
                    <a:pt x="336" y="96"/>
                  </a:lnTo>
                  <a:lnTo>
                    <a:pt x="384" y="144"/>
                  </a:lnTo>
                  <a:lnTo>
                    <a:pt x="384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BBA6B"/>
            </a:solidFill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1" name="Freeform 15"/>
            <p:cNvSpPr>
              <a:spLocks/>
            </p:cNvSpPr>
            <p:nvPr/>
          </p:nvSpPr>
          <p:spPr bwMode="auto">
            <a:xfrm>
              <a:off x="2400" y="2533"/>
              <a:ext cx="240" cy="1211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0" y="11"/>
                </a:cxn>
                <a:cxn ang="0">
                  <a:pos x="6" y="2"/>
                </a:cxn>
                <a:cxn ang="0">
                  <a:pos x="36" y="2"/>
                </a:cxn>
                <a:cxn ang="0">
                  <a:pos x="96" y="11"/>
                </a:cxn>
                <a:cxn ang="0">
                  <a:pos x="240" y="155"/>
                </a:cxn>
                <a:cxn ang="0">
                  <a:pos x="240" y="1211"/>
                </a:cxn>
                <a:cxn ang="0">
                  <a:pos x="0" y="1211"/>
                </a:cxn>
              </a:cxnLst>
              <a:rect l="0" t="0" r="r" b="b"/>
              <a:pathLst>
                <a:path w="240" h="1211">
                  <a:moveTo>
                    <a:pt x="0" y="1211"/>
                  </a:moveTo>
                  <a:lnTo>
                    <a:pt x="0" y="11"/>
                  </a:lnTo>
                  <a:cubicBezTo>
                    <a:pt x="2" y="8"/>
                    <a:pt x="3" y="4"/>
                    <a:pt x="6" y="2"/>
                  </a:cubicBezTo>
                  <a:cubicBezTo>
                    <a:pt x="9" y="0"/>
                    <a:pt x="21" y="1"/>
                    <a:pt x="36" y="2"/>
                  </a:cubicBezTo>
                  <a:lnTo>
                    <a:pt x="96" y="11"/>
                  </a:lnTo>
                  <a:lnTo>
                    <a:pt x="240" y="155"/>
                  </a:lnTo>
                  <a:lnTo>
                    <a:pt x="240" y="1211"/>
                  </a:lnTo>
                  <a:lnTo>
                    <a:pt x="0" y="1211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2" name="Freeform 16"/>
            <p:cNvSpPr>
              <a:spLocks/>
            </p:cNvSpPr>
            <p:nvPr/>
          </p:nvSpPr>
          <p:spPr bwMode="auto">
            <a:xfrm>
              <a:off x="1584" y="2985"/>
              <a:ext cx="144" cy="768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0" y="192"/>
                </a:cxn>
                <a:cxn ang="0">
                  <a:pos x="144" y="0"/>
                </a:cxn>
                <a:cxn ang="0">
                  <a:pos x="144" y="768"/>
                </a:cxn>
                <a:cxn ang="0">
                  <a:pos x="0" y="768"/>
                </a:cxn>
              </a:cxnLst>
              <a:rect l="0" t="0" r="r" b="b"/>
              <a:pathLst>
                <a:path w="144" h="768">
                  <a:moveTo>
                    <a:pt x="0" y="768"/>
                  </a:moveTo>
                  <a:lnTo>
                    <a:pt x="0" y="192"/>
                  </a:lnTo>
                  <a:lnTo>
                    <a:pt x="144" y="0"/>
                  </a:lnTo>
                  <a:lnTo>
                    <a:pt x="144" y="76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3" name="Freeform 17"/>
            <p:cNvSpPr>
              <a:spLocks/>
            </p:cNvSpPr>
            <p:nvPr/>
          </p:nvSpPr>
          <p:spPr bwMode="auto">
            <a:xfrm>
              <a:off x="1584" y="3321"/>
              <a:ext cx="144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96"/>
                </a:cxn>
                <a:cxn ang="0">
                  <a:pos x="144" y="0"/>
                </a:cxn>
                <a:cxn ang="0">
                  <a:pos x="144" y="432"/>
                </a:cxn>
                <a:cxn ang="0">
                  <a:pos x="0" y="432"/>
                </a:cxn>
              </a:cxnLst>
              <a:rect l="0" t="0" r="r" b="b"/>
              <a:pathLst>
                <a:path w="144" h="432">
                  <a:moveTo>
                    <a:pt x="0" y="432"/>
                  </a:moveTo>
                  <a:lnTo>
                    <a:pt x="0" y="96"/>
                  </a:lnTo>
                  <a:lnTo>
                    <a:pt x="144" y="0"/>
                  </a:lnTo>
                  <a:lnTo>
                    <a:pt x="144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BBA6B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2354" name="Freeform 18"/>
            <p:cNvSpPr>
              <a:spLocks/>
            </p:cNvSpPr>
            <p:nvPr/>
          </p:nvSpPr>
          <p:spPr bwMode="auto">
            <a:xfrm>
              <a:off x="2400" y="2640"/>
              <a:ext cx="240" cy="1104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0" y="0"/>
                </a:cxn>
                <a:cxn ang="0">
                  <a:pos x="240" y="336"/>
                </a:cxn>
                <a:cxn ang="0">
                  <a:pos x="240" y="1104"/>
                </a:cxn>
                <a:cxn ang="0">
                  <a:pos x="0" y="1104"/>
                </a:cxn>
              </a:cxnLst>
              <a:rect l="0" t="0" r="r" b="b"/>
              <a:pathLst>
                <a:path w="240" h="1104">
                  <a:moveTo>
                    <a:pt x="0" y="1104"/>
                  </a:moveTo>
                  <a:lnTo>
                    <a:pt x="0" y="0"/>
                  </a:lnTo>
                  <a:lnTo>
                    <a:pt x="240" y="336"/>
                  </a:lnTo>
                  <a:lnTo>
                    <a:pt x="240" y="110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rgbClr val="FBBA6B"/>
            </a:solidFill>
            <a:ln w="254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84" y="3792"/>
              <a:ext cx="3552" cy="339"/>
              <a:chOff x="384" y="3792"/>
              <a:chExt cx="3552" cy="339"/>
            </a:xfrm>
          </p:grpSpPr>
          <p:sp>
            <p:nvSpPr>
              <p:cNvPr id="782356" name="Text Box 20"/>
              <p:cNvSpPr txBox="1">
                <a:spLocks noChangeArrowheads="1"/>
              </p:cNvSpPr>
              <p:nvPr/>
            </p:nvSpPr>
            <p:spPr bwMode="auto">
              <a:xfrm>
                <a:off x="384" y="3849"/>
                <a:ext cx="1181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</a:rPr>
                  <a:t>Bad Responses:</a:t>
                </a:r>
                <a:r>
                  <a:rPr lang="en-US" sz="1800"/>
                  <a:t> </a:t>
                </a:r>
              </a:p>
            </p:txBody>
          </p:sp>
          <p:sp>
            <p:nvSpPr>
              <p:cNvPr id="782357" name="Text Box 21"/>
              <p:cNvSpPr txBox="1">
                <a:spLocks noChangeArrowheads="1"/>
              </p:cNvSpPr>
              <p:nvPr/>
            </p:nvSpPr>
            <p:spPr bwMode="auto">
              <a:xfrm>
                <a:off x="2421" y="3840"/>
                <a:ext cx="213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folHlink"/>
                    </a:solidFill>
                  </a:rPr>
                  <a:t>Z</a:t>
                </a:r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2358" name="Text Box 22"/>
              <p:cNvSpPr txBox="1">
                <a:spLocks noChangeArrowheads="1"/>
              </p:cNvSpPr>
              <p:nvPr/>
            </p:nvSpPr>
            <p:spPr bwMode="auto">
              <a:xfrm>
                <a:off x="3654" y="3840"/>
                <a:ext cx="213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folHlink"/>
                    </a:solidFill>
                  </a:rPr>
                  <a:t>Z</a:t>
                </a:r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2359" name="Text Box 23"/>
              <p:cNvSpPr txBox="1">
                <a:spLocks noChangeArrowheads="1"/>
              </p:cNvSpPr>
              <p:nvPr/>
            </p:nvSpPr>
            <p:spPr bwMode="auto">
              <a:xfrm>
                <a:off x="1557" y="3840"/>
                <a:ext cx="213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folHlink"/>
                    </a:solidFill>
                  </a:rPr>
                  <a:t>Z</a:t>
                </a:r>
                <a:endParaRPr lang="en-US" sz="2400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2360" name="Line 24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61" name="Line 25"/>
              <p:cNvSpPr>
                <a:spLocks noChangeShapeType="1"/>
              </p:cNvSpPr>
              <p:nvPr/>
            </p:nvSpPr>
            <p:spPr bwMode="auto">
              <a:xfrm>
                <a:off x="2400" y="3792"/>
                <a:ext cx="24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62" name="Line 26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31"/>
          <p:cNvGrpSpPr/>
          <p:nvPr/>
        </p:nvGrpSpPr>
        <p:grpSpPr>
          <a:xfrm>
            <a:off x="914400" y="3422205"/>
            <a:ext cx="7696200" cy="2349500"/>
            <a:chOff x="914400" y="3409949"/>
            <a:chExt cx="7696200" cy="23495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14400" y="3409949"/>
              <a:ext cx="7696200" cy="2349500"/>
              <a:chOff x="576" y="1968"/>
              <a:chExt cx="4848" cy="1480"/>
            </a:xfrm>
          </p:grpSpPr>
          <p:sp>
            <p:nvSpPr>
              <p:cNvPr id="782342" name="Line 6"/>
              <p:cNvSpPr>
                <a:spLocks noChangeShapeType="1"/>
              </p:cNvSpPr>
              <p:nvPr/>
            </p:nvSpPr>
            <p:spPr bwMode="auto">
              <a:xfrm flipV="1">
                <a:off x="576" y="1968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3" name="Freeform 7"/>
              <p:cNvSpPr>
                <a:spLocks/>
              </p:cNvSpPr>
              <p:nvPr/>
            </p:nvSpPr>
            <p:spPr bwMode="auto">
              <a:xfrm>
                <a:off x="576" y="2120"/>
                <a:ext cx="4608" cy="1288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528" y="1048"/>
                  </a:cxn>
                  <a:cxn ang="0">
                    <a:pos x="864" y="856"/>
                  </a:cxn>
                  <a:cxn ang="0">
                    <a:pos x="1152" y="520"/>
                  </a:cxn>
                  <a:cxn ang="0">
                    <a:pos x="1440" y="136"/>
                  </a:cxn>
                  <a:cxn ang="0">
                    <a:pos x="1680" y="40"/>
                  </a:cxn>
                  <a:cxn ang="0">
                    <a:pos x="1968" y="376"/>
                  </a:cxn>
                  <a:cxn ang="0">
                    <a:pos x="2064" y="520"/>
                  </a:cxn>
                  <a:cxn ang="0">
                    <a:pos x="2208" y="712"/>
                  </a:cxn>
                  <a:cxn ang="0">
                    <a:pos x="2544" y="856"/>
                  </a:cxn>
                  <a:cxn ang="0">
                    <a:pos x="2832" y="1000"/>
                  </a:cxn>
                  <a:cxn ang="0">
                    <a:pos x="3312" y="1144"/>
                  </a:cxn>
                  <a:cxn ang="0">
                    <a:pos x="3792" y="1240"/>
                  </a:cxn>
                  <a:cxn ang="0">
                    <a:pos x="4608" y="1288"/>
                  </a:cxn>
                </a:cxnLst>
                <a:rect l="0" t="0" r="r" b="b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4" name="Freeform 8"/>
              <p:cNvSpPr>
                <a:spLocks/>
              </p:cNvSpPr>
              <p:nvPr/>
            </p:nvSpPr>
            <p:spPr bwMode="auto">
              <a:xfrm>
                <a:off x="816" y="2160"/>
                <a:ext cx="4608" cy="1288"/>
              </a:xfrm>
              <a:custGeom>
                <a:avLst/>
                <a:gdLst/>
                <a:ahLst/>
                <a:cxnLst>
                  <a:cxn ang="0">
                    <a:pos x="0" y="1096"/>
                  </a:cxn>
                  <a:cxn ang="0">
                    <a:pos x="528" y="1048"/>
                  </a:cxn>
                  <a:cxn ang="0">
                    <a:pos x="864" y="856"/>
                  </a:cxn>
                  <a:cxn ang="0">
                    <a:pos x="1152" y="520"/>
                  </a:cxn>
                  <a:cxn ang="0">
                    <a:pos x="1440" y="136"/>
                  </a:cxn>
                  <a:cxn ang="0">
                    <a:pos x="1680" y="40"/>
                  </a:cxn>
                  <a:cxn ang="0">
                    <a:pos x="1968" y="376"/>
                  </a:cxn>
                  <a:cxn ang="0">
                    <a:pos x="2064" y="520"/>
                  </a:cxn>
                  <a:cxn ang="0">
                    <a:pos x="2208" y="712"/>
                  </a:cxn>
                  <a:cxn ang="0">
                    <a:pos x="2544" y="856"/>
                  </a:cxn>
                  <a:cxn ang="0">
                    <a:pos x="2832" y="1000"/>
                  </a:cxn>
                  <a:cxn ang="0">
                    <a:pos x="3312" y="1144"/>
                  </a:cxn>
                  <a:cxn ang="0">
                    <a:pos x="3792" y="1240"/>
                  </a:cxn>
                  <a:cxn ang="0">
                    <a:pos x="4608" y="1288"/>
                  </a:cxn>
                </a:cxnLst>
                <a:rect l="0" t="0" r="r" b="b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347" name="Text Box 11"/>
              <p:cNvSpPr txBox="1">
                <a:spLocks noChangeArrowheads="1"/>
              </p:cNvSpPr>
              <p:nvPr/>
            </p:nvSpPr>
            <p:spPr bwMode="auto">
              <a:xfrm>
                <a:off x="578" y="2330"/>
                <a:ext cx="1006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Pr [response]</a:t>
                </a: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914400" y="5713412"/>
              <a:ext cx="61722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609599" y="1517400"/>
            <a:ext cx="8255431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M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smtClean="0"/>
              <a:t> gives (</a:t>
            </a:r>
            <a:r>
              <a:rPr lang="el-GR" sz="2400" dirty="0" smtClean="0">
                <a:solidFill>
                  <a:srgbClr val="002060"/>
                </a:solidFill>
                <a:latin typeface="Comic Sans MS"/>
              </a:rPr>
              <a:t>ε</a:t>
            </a:r>
            <a:r>
              <a:rPr lang="en-US" sz="24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,</a:t>
            </a:r>
            <a:r>
              <a:rPr lang="en-US" sz="2400" b="1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CC66FF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folHlink"/>
                </a:solidFill>
              </a:rPr>
              <a:t>-</a:t>
            </a:r>
            <a:r>
              <a:rPr lang="en-US" sz="2400" b="1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folHlink"/>
                </a:solidFill>
              </a:rPr>
              <a:t>differential privacy</a:t>
            </a:r>
            <a:r>
              <a:rPr lang="en-US" sz="2400" dirty="0" smtClean="0"/>
              <a:t> if for all adjacent x and x’,  and all   C 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/>
              <a:t> range(</a:t>
            </a:r>
            <a:r>
              <a:rPr lang="en-US" sz="2400" dirty="0" smtClean="0">
                <a:latin typeface="Monotype Corsiva" pitchFamily="66" charset="0"/>
              </a:rPr>
              <a:t>M </a:t>
            </a:r>
            <a:r>
              <a:rPr lang="en-US" sz="2400" dirty="0" smtClean="0"/>
              <a:t>): </a:t>
            </a:r>
            <a:r>
              <a:rPr lang="en-US" sz="2400" dirty="0" err="1" smtClean="0">
                <a:solidFill>
                  <a:schemeClr val="tx2"/>
                </a:solidFill>
              </a:rPr>
              <a:t>Pr</a:t>
            </a:r>
            <a:r>
              <a:rPr lang="en-US" sz="2400" dirty="0" smtClean="0">
                <a:solidFill>
                  <a:schemeClr val="tx2"/>
                </a:solidFill>
              </a:rPr>
              <a:t>[ </a:t>
            </a:r>
            <a:r>
              <a:rPr lang="en-US" sz="2800" dirty="0" smtClean="0">
                <a:solidFill>
                  <a:schemeClr val="tx2"/>
                </a:solidFill>
                <a:latin typeface="Monotype Corsiva" pitchFamily="66" charset="0"/>
              </a:rPr>
              <a:t>M</a:t>
            </a:r>
            <a:r>
              <a:rPr lang="en-US" sz="2400" dirty="0" smtClean="0">
                <a:solidFill>
                  <a:schemeClr val="tx2"/>
                </a:solidFill>
              </a:rPr>
              <a:t> (D) </a:t>
            </a:r>
            <a:r>
              <a:rPr lang="en-US" sz="2400" dirty="0" smtClean="0">
                <a:solidFill>
                  <a:schemeClr val="tx2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 C]  </a:t>
            </a:r>
            <a:r>
              <a:rPr lang="en-US" sz="2400" dirty="0" smtClean="0"/>
              <a:t>≤</a:t>
            </a:r>
            <a:r>
              <a:rPr lang="en-US" sz="2400" dirty="0" smtClean="0">
                <a:latin typeface="cmsy10" pitchFamily="34" charset="0"/>
              </a:rPr>
              <a:t> </a:t>
            </a:r>
            <a:r>
              <a:rPr lang="en-US" sz="2400" dirty="0" smtClean="0"/>
              <a:t>e</a:t>
            </a:r>
            <a:r>
              <a:rPr lang="en-US" sz="4400" baseline="30000" dirty="0" smtClean="0">
                <a:latin typeface="Symbol" pitchFamily="18" charset="2"/>
              </a:rPr>
              <a:t> </a:t>
            </a:r>
            <a:r>
              <a:rPr lang="en-US" sz="2400" dirty="0" err="1" smtClean="0">
                <a:solidFill>
                  <a:srgbClr val="FF3300"/>
                </a:solidFill>
              </a:rPr>
              <a:t>Pr</a:t>
            </a:r>
            <a:r>
              <a:rPr lang="en-US" sz="2400" dirty="0" smtClean="0">
                <a:solidFill>
                  <a:srgbClr val="FF3300"/>
                </a:solidFill>
              </a:rPr>
              <a:t>[ </a:t>
            </a:r>
            <a:r>
              <a:rPr lang="en-US" sz="2800" dirty="0" smtClean="0">
                <a:solidFill>
                  <a:srgbClr val="FF3300"/>
                </a:solidFill>
                <a:latin typeface="Monotype Corsiva" pitchFamily="66" charset="0"/>
              </a:rPr>
              <a:t>M</a:t>
            </a:r>
            <a:r>
              <a:rPr lang="en-US" sz="2400" dirty="0" smtClean="0">
                <a:solidFill>
                  <a:srgbClr val="FF3300"/>
                </a:solidFill>
              </a:rPr>
              <a:t> (D’)  </a:t>
            </a:r>
            <a:r>
              <a:rPr lang="en-US" sz="2400" dirty="0" smtClean="0">
                <a:solidFill>
                  <a:srgbClr val="FF000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C</a:t>
            </a:r>
            <a:r>
              <a:rPr lang="en-US" sz="2400" dirty="0" smtClean="0">
                <a:solidFill>
                  <a:srgbClr val="FF3300"/>
                </a:solidFill>
              </a:rPr>
              <a:t>] </a:t>
            </a:r>
            <a:r>
              <a:rPr lang="en-US" sz="2400" dirty="0" smtClean="0">
                <a:solidFill>
                  <a:schemeClr val="accent1"/>
                </a:solidFill>
              </a:rPr>
              <a:t>+ </a:t>
            </a:r>
            <a:r>
              <a:rPr lang="en-US" sz="2400" b="1" dirty="0" smtClean="0">
                <a:solidFill>
                  <a:schemeClr val="accent1"/>
                </a:solidFill>
                <a:latin typeface="Symbol" pitchFamily="18" charset="2"/>
                <a:sym typeface="Symbol" pitchFamily="18" charset="2"/>
              </a:rPr>
              <a:t>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" y="2401669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folHlink"/>
                </a:solidFill>
              </a:rPr>
              <a:t>Neutralizes all linkage attacks.</a:t>
            </a:r>
          </a:p>
          <a:p>
            <a:r>
              <a:rPr lang="en-US" sz="2400" dirty="0" smtClean="0">
                <a:solidFill>
                  <a:schemeClr val="folHlink"/>
                </a:solidFill>
              </a:rPr>
              <a:t>Composes unconditionally and automatically: (</a:t>
            </a:r>
            <a:r>
              <a:rPr lang="el-GR" sz="2400" dirty="0" smtClean="0">
                <a:solidFill>
                  <a:schemeClr val="folHlink"/>
                </a:solidFill>
                <a:latin typeface="Comic Sans MS"/>
              </a:rPr>
              <a:t>Σ</a:t>
            </a:r>
            <a:r>
              <a:rPr lang="en-US" sz="2400" baseline="-25000" dirty="0" smtClean="0">
                <a:solidFill>
                  <a:schemeClr val="folHlink"/>
                </a:solidFill>
                <a:latin typeface="Comic Sans MS"/>
              </a:rPr>
              <a:t>i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400" baseline="-25000" dirty="0" smtClean="0">
                <a:solidFill>
                  <a:schemeClr val="folHlink"/>
                </a:solidFill>
                <a:latin typeface="Comic Sans MS"/>
              </a:rPr>
              <a:t>i </a:t>
            </a:r>
            <a:r>
              <a:rPr lang="en-US" sz="2400" dirty="0">
                <a:solidFill>
                  <a:schemeClr val="accent1"/>
                </a:solidFill>
              </a:rPr>
              <a:t>,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l-GR" sz="2400" dirty="0" smtClean="0">
                <a:solidFill>
                  <a:schemeClr val="folHlink"/>
                </a:solidFill>
                <a:latin typeface="Comic Sans MS"/>
              </a:rPr>
              <a:t>Σ</a:t>
            </a:r>
            <a:r>
              <a:rPr lang="en-US" sz="2400" baseline="-25000" dirty="0" smtClean="0">
                <a:solidFill>
                  <a:schemeClr val="folHlink"/>
                </a:solidFill>
                <a:latin typeface="Comic Sans MS"/>
              </a:rPr>
              <a:t>i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baseline="-25000" dirty="0" smtClean="0">
                <a:solidFill>
                  <a:schemeClr val="folHlink"/>
                </a:solidFill>
                <a:latin typeface="Comic Sans MS"/>
              </a:rPr>
              <a:t>i </a:t>
            </a:r>
            <a:r>
              <a:rPr lang="en-US" sz="2400" dirty="0">
                <a:solidFill>
                  <a:schemeClr val="folHlink"/>
                </a:solidFill>
              </a:rPr>
              <a:t>)  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  <p:grpSp>
        <p:nvGrpSpPr>
          <p:cNvPr id="6" name="Group 29"/>
          <p:cNvGrpSpPr/>
          <p:nvPr/>
        </p:nvGrpSpPr>
        <p:grpSpPr>
          <a:xfrm>
            <a:off x="4495800" y="3364468"/>
            <a:ext cx="2873738" cy="2350532"/>
            <a:chOff x="4495800" y="3593068"/>
            <a:chExt cx="2873738" cy="2350532"/>
          </a:xfrm>
        </p:grpSpPr>
        <p:grpSp>
          <p:nvGrpSpPr>
            <p:cNvPr id="7" name="Group 14"/>
            <p:cNvGrpSpPr/>
            <p:nvPr/>
          </p:nvGrpSpPr>
          <p:grpSpPr>
            <a:xfrm>
              <a:off x="4495800" y="3658394"/>
              <a:ext cx="1425938" cy="2285206"/>
              <a:chOff x="4724400" y="3810794"/>
              <a:chExt cx="1425938" cy="228520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3582194" y="4953000"/>
                <a:ext cx="2285206" cy="79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V="1">
                <a:off x="4724400" y="4038600"/>
                <a:ext cx="1425938" cy="762000"/>
              </a:xfrm>
              <a:prstGeom prst="straightConnector1">
                <a:avLst/>
              </a:prstGeom>
              <a:ln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0800000" flipV="1">
                <a:off x="4724400" y="4038600"/>
                <a:ext cx="1425938" cy="1219200"/>
              </a:xfrm>
              <a:prstGeom prst="straightConnector1">
                <a:avLst/>
              </a:prstGeom>
              <a:ln>
                <a:solidFill>
                  <a:srgbClr val="46465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5742169" y="3593068"/>
              <a:ext cx="162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ratio bounded</a:t>
              </a:r>
              <a:endParaRPr lang="en-US" dirty="0"/>
            </a:p>
          </p:txBody>
        </p:sp>
      </p:grpSp>
      <p:sp>
        <p:nvSpPr>
          <p:cNvPr id="36" name="Freeform 35"/>
          <p:cNvSpPr/>
          <p:nvPr/>
        </p:nvSpPr>
        <p:spPr>
          <a:xfrm>
            <a:off x="8198717" y="5367867"/>
            <a:ext cx="213783" cy="427566"/>
          </a:xfrm>
          <a:custGeom>
            <a:avLst/>
            <a:gdLst>
              <a:gd name="connsiteX0" fmla="*/ 0 w 213783"/>
              <a:gd name="connsiteY0" fmla="*/ 347133 h 427566"/>
              <a:gd name="connsiteX1" fmla="*/ 38100 w 213783"/>
              <a:gd name="connsiteY1" fmla="*/ 4233 h 427566"/>
              <a:gd name="connsiteX2" fmla="*/ 190500 w 213783"/>
              <a:gd name="connsiteY2" fmla="*/ 372533 h 427566"/>
              <a:gd name="connsiteX3" fmla="*/ 177800 w 213783"/>
              <a:gd name="connsiteY3" fmla="*/ 334433 h 42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83" h="427566">
                <a:moveTo>
                  <a:pt x="0" y="347133"/>
                </a:moveTo>
                <a:cubicBezTo>
                  <a:pt x="3175" y="173566"/>
                  <a:pt x="6350" y="0"/>
                  <a:pt x="38100" y="4233"/>
                </a:cubicBezTo>
                <a:cubicBezTo>
                  <a:pt x="69850" y="8466"/>
                  <a:pt x="167217" y="317500"/>
                  <a:pt x="190500" y="372533"/>
                </a:cubicBezTo>
                <a:cubicBezTo>
                  <a:pt x="213783" y="427566"/>
                  <a:pt x="195791" y="380999"/>
                  <a:pt x="177800" y="334433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51640" y="4818900"/>
            <a:ext cx="914400" cy="1490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9600" y="1527738"/>
            <a:ext cx="8255430" cy="902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7465" y="6309375"/>
                <a:ext cx="25867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This talk: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negligible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65" y="6309375"/>
                <a:ext cx="258679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774" t="-9211" r="-259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YNTHIA@YFUTMJSFUVWYY57I" val="366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|5|0.8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35888</TotalTime>
  <Words>6185</Words>
  <Application>Microsoft Office PowerPoint</Application>
  <PresentationFormat>On-screen Show (4:3)</PresentationFormat>
  <Paragraphs>896</Paragraphs>
  <Slides>78</Slides>
  <Notes>45</Notes>
  <HiddenSlides>6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78</vt:i4>
      </vt:variant>
    </vt:vector>
  </HeadingPairs>
  <TitlesOfParts>
    <vt:vector size="105" baseType="lpstr">
      <vt:lpstr>Arial</vt:lpstr>
      <vt:lpstr>Comic Sans MS</vt:lpstr>
      <vt:lpstr>CMSY7</vt:lpstr>
      <vt:lpstr>CMEX10</vt:lpstr>
      <vt:lpstr>Calibri</vt:lpstr>
      <vt:lpstr>CMMI7</vt:lpstr>
      <vt:lpstr>CMR10</vt:lpstr>
      <vt:lpstr>CMR5</vt:lpstr>
      <vt:lpstr>cmsy10</vt:lpstr>
      <vt:lpstr>Symbol</vt:lpstr>
      <vt:lpstr>Arial Narrow</vt:lpstr>
      <vt:lpstr>Cambria Math</vt:lpstr>
      <vt:lpstr>Georgia</vt:lpstr>
      <vt:lpstr>CMMI10</vt:lpstr>
      <vt:lpstr>Monotype Corsiva</vt:lpstr>
      <vt:lpstr>Mathematica1</vt:lpstr>
      <vt:lpstr>CMR7</vt:lpstr>
      <vt:lpstr>Wingdings</vt:lpstr>
      <vt:lpstr>Biondi</vt:lpstr>
      <vt:lpstr>Old English Text MT</vt:lpstr>
      <vt:lpstr>Wingdings 3</vt:lpstr>
      <vt:lpstr>Origin</vt:lpstr>
      <vt:lpstr>Office Theme</vt:lpstr>
      <vt:lpstr>1_Origin</vt:lpstr>
      <vt:lpstr>2_Office Theme</vt:lpstr>
      <vt:lpstr>3_Office Theme</vt:lpstr>
      <vt:lpstr>Default Design</vt:lpstr>
      <vt:lpstr>The Promise of Differential Privacy</vt:lpstr>
      <vt:lpstr>NOT A History Lesson</vt:lpstr>
      <vt:lpstr>NOT Encyclopedic</vt:lpstr>
      <vt:lpstr>Outline</vt:lpstr>
      <vt:lpstr>Basics</vt:lpstr>
      <vt:lpstr>Model for This Tutorial</vt:lpstr>
      <vt:lpstr>Databases that Teach</vt:lpstr>
      <vt:lpstr>Differential Privacy [D., McSherry, Nissim, Smith 06]</vt:lpstr>
      <vt:lpstr>(, d) - Differential Privacy </vt:lpstr>
      <vt:lpstr>PowerPoint Presentation</vt:lpstr>
      <vt:lpstr>Bounding Eq »D ln ( P[q ] / P’[q] )  </vt:lpstr>
      <vt:lpstr>Sensitivity of a Function</vt:lpstr>
      <vt:lpstr>Laplace Distribution Lap(b)</vt:lpstr>
      <vt:lpstr>Calibrate Noise to Sensitivity</vt:lpstr>
      <vt:lpstr>Example: Counting Queries</vt:lpstr>
      <vt:lpstr>Vector-Valued Queries</vt:lpstr>
      <vt:lpstr>Example: Histograms</vt:lpstr>
      <vt:lpstr>Why Does it Work ? </vt:lpstr>
      <vt:lpstr>“Simple” Composition</vt:lpstr>
      <vt:lpstr>Composition [D., Rothblum,Vadhan’10]</vt:lpstr>
      <vt:lpstr>Adversary’s Goal: Guess b</vt:lpstr>
      <vt:lpstr>Flavor of Privacy Proof </vt:lpstr>
      <vt:lpstr>Flavor of Privacy Proof </vt:lpstr>
      <vt:lpstr>Extension to (,d)-dp mechanisms</vt:lpstr>
      <vt:lpstr>Composition Theorem  </vt:lpstr>
      <vt:lpstr>Outline</vt:lpstr>
      <vt:lpstr>Many Queries</vt:lpstr>
      <vt:lpstr>PowerPoint Presentation</vt:lpstr>
      <vt:lpstr>Known barriers</vt:lpstr>
      <vt:lpstr>Sparse Vector  </vt:lpstr>
      <vt:lpstr>Algorithm and Privacy Analysis</vt:lpstr>
      <vt:lpstr>PowerPoint Presentation</vt:lpstr>
      <vt:lpstr>PowerPoint Presentation</vt:lpstr>
      <vt:lpstr>PowerPoint Presentation</vt:lpstr>
      <vt:lpstr>Borderline event Case f_t (x)&lt;T </vt:lpstr>
      <vt:lpstr>Borderline event Case f_t (x)&lt;T </vt:lpstr>
      <vt:lpstr>Borderline event Case f_t (x)≥T</vt:lpstr>
      <vt:lpstr>PowerPoint Presentation</vt:lpstr>
      <vt:lpstr>Wrapping Up: Sparse Vector Analysis</vt:lpstr>
      <vt:lpstr>PowerPoint Presentation</vt:lpstr>
      <vt:lpstr>Multiplicative Weights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PowerPoint Presentation</vt:lpstr>
      <vt:lpstr>Boosting  [Schapire, 1989]</vt:lpstr>
      <vt:lpstr>PowerPoint Presentation</vt:lpstr>
      <vt:lpstr>PowerPoint Presentation</vt:lpstr>
      <vt:lpstr>Boosting for Queries?</vt:lpstr>
      <vt:lpstr>PowerPoint Presentation</vt:lpstr>
      <vt:lpstr>PowerPoint Presentation</vt:lpstr>
      <vt:lpstr>PowerPoint Presentation</vt:lpstr>
      <vt:lpstr>PowerPoint Presentation</vt:lpstr>
      <vt:lpstr>Privacy is Problematic</vt:lpstr>
      <vt:lpstr>Privacy?</vt:lpstr>
      <vt:lpstr>Privacy???</vt:lpstr>
      <vt:lpstr>Private Boosting for Queries [Variant of AdaBoost]</vt:lpstr>
      <vt:lpstr>Private Boosting for Queries [Variant of AdaBoost]</vt:lpstr>
      <vt:lpstr>Privacy???</vt:lpstr>
      <vt:lpstr>Agnostic as to Type Signature of Q</vt:lpstr>
      <vt:lpstr>Analyzing Privacy Loss</vt:lpstr>
      <vt:lpstr>Agnostic as to Type Signature of Q</vt:lpstr>
      <vt:lpstr>PowerPoint Presentation</vt:lpstr>
      <vt:lpstr>Non-Trivial Accuracy with (1,δ)-DP</vt:lpstr>
      <vt:lpstr>Non-Trivial Accuracy with (1,δ)-DP</vt:lpstr>
      <vt:lpstr>Non-Trivial Accuracy with (1,δ)-DP</vt:lpstr>
      <vt:lpstr>Outline</vt:lpstr>
      <vt:lpstr>Discrete-Valued Functions</vt:lpstr>
      <vt:lpstr>Exponential Mechanism Applied</vt:lpstr>
      <vt:lpstr>PowerPoint Presentation</vt:lpstr>
      <vt:lpstr>High/Unknown Sensitivity Functions</vt:lpstr>
      <vt:lpstr>Functions “Expected” to Behave Well</vt:lpstr>
      <vt:lpstr>Application: Feature Selection</vt:lpstr>
      <vt:lpstr>Future Directions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Ad Omnia Approach to Defining and Achieving Private Data Analysis</dc:title>
  <dc:creator>Cynthia Dwork</dc:creator>
  <cp:lastModifiedBy>Cynthia Dwork</cp:lastModifiedBy>
  <cp:revision>1005</cp:revision>
  <cp:lastPrinted>2011-10-19T20:12:09Z</cp:lastPrinted>
  <dcterms:created xsi:type="dcterms:W3CDTF">2007-08-06T16:56:23Z</dcterms:created>
  <dcterms:modified xsi:type="dcterms:W3CDTF">2011-10-30T21:11:04Z</dcterms:modified>
</cp:coreProperties>
</file>