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59"/>
  </p:notesMasterIdLst>
  <p:sldIdLst>
    <p:sldId id="256" r:id="rId2"/>
    <p:sldId id="258" r:id="rId3"/>
    <p:sldId id="260" r:id="rId4"/>
    <p:sldId id="259" r:id="rId5"/>
    <p:sldId id="314" r:id="rId6"/>
    <p:sldId id="261" r:id="rId7"/>
    <p:sldId id="262" r:id="rId8"/>
    <p:sldId id="263" r:id="rId9"/>
    <p:sldId id="264" r:id="rId10"/>
    <p:sldId id="265" r:id="rId11"/>
    <p:sldId id="268" r:id="rId12"/>
    <p:sldId id="315" r:id="rId13"/>
    <p:sldId id="267" r:id="rId14"/>
    <p:sldId id="316" r:id="rId15"/>
    <p:sldId id="272" r:id="rId16"/>
    <p:sldId id="271" r:id="rId17"/>
    <p:sldId id="274" r:id="rId18"/>
    <p:sldId id="276" r:id="rId19"/>
    <p:sldId id="275" r:id="rId20"/>
    <p:sldId id="278" r:id="rId21"/>
    <p:sldId id="279" r:id="rId22"/>
    <p:sldId id="280" r:id="rId23"/>
    <p:sldId id="281" r:id="rId24"/>
    <p:sldId id="317" r:id="rId25"/>
    <p:sldId id="284" r:id="rId26"/>
    <p:sldId id="286" r:id="rId27"/>
    <p:sldId id="289" r:id="rId28"/>
    <p:sldId id="290" r:id="rId29"/>
    <p:sldId id="318" r:id="rId30"/>
    <p:sldId id="292" r:id="rId31"/>
    <p:sldId id="293" r:id="rId32"/>
    <p:sldId id="319" r:id="rId33"/>
    <p:sldId id="295" r:id="rId34"/>
    <p:sldId id="296" r:id="rId35"/>
    <p:sldId id="298" r:id="rId36"/>
    <p:sldId id="297" r:id="rId37"/>
    <p:sldId id="299" r:id="rId38"/>
    <p:sldId id="320" r:id="rId39"/>
    <p:sldId id="301" r:id="rId40"/>
    <p:sldId id="302" r:id="rId41"/>
    <p:sldId id="321" r:id="rId42"/>
    <p:sldId id="273" r:id="rId43"/>
    <p:sldId id="303" r:id="rId44"/>
    <p:sldId id="308" r:id="rId45"/>
    <p:sldId id="322" r:id="rId46"/>
    <p:sldId id="304" r:id="rId47"/>
    <p:sldId id="309" r:id="rId48"/>
    <p:sldId id="307" r:id="rId49"/>
    <p:sldId id="323" r:id="rId50"/>
    <p:sldId id="305" r:id="rId51"/>
    <p:sldId id="310" r:id="rId52"/>
    <p:sldId id="311" r:id="rId53"/>
    <p:sldId id="312" r:id="rId54"/>
    <p:sldId id="324" r:id="rId55"/>
    <p:sldId id="306" r:id="rId56"/>
    <p:sldId id="325" r:id="rId57"/>
    <p:sldId id="270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44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7E83312-F2D9-4E71-BC4B-0AD38942C270}" type="datetimeFigureOut">
              <a:rPr lang="en-US"/>
              <a:pPr>
                <a:defRPr/>
              </a:pPr>
              <a:t>6/9/2016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2D2A139-AA4F-4F36-9973-E08E3C3B9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90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BEAE8-F4FD-45E6-BC51-F99496509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A597C-2BDD-4276-AC87-4F6B98C1612C}" type="datetime1">
              <a:rPr lang="en-US"/>
              <a:pPr>
                <a:defRPr/>
              </a:pPr>
              <a:t>6/9/2016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91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CDA59-EF6E-4C66-B4E7-D15B571D8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81CA2-1BA5-455E-BF2B-328E0B80C0F3}" type="datetime1">
              <a:rPr lang="en-US"/>
              <a:pPr>
                <a:defRPr/>
              </a:pPr>
              <a:t>6/9/2016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46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49196-3EFB-4FC4-A0F2-D6A5DD289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CD6C0-5F3B-49F6-9328-4B428AC6B54E}" type="datetime1">
              <a:rPr lang="en-US"/>
              <a:pPr>
                <a:defRPr/>
              </a:pPr>
              <a:t>6/9/2016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94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C5EEC-31F1-4227-A544-C5C632A32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8C4D5-FA57-4F70-9637-95CCFDECFA7E}" type="datetime1">
              <a:rPr lang="en-US"/>
              <a:pPr>
                <a:defRPr/>
              </a:pPr>
              <a:t>6/9/2016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88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A7725-E77F-4FD2-A000-2FCBAC6AC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616F0-7965-4331-BC7D-4675B79C1903}" type="datetime1">
              <a:rPr lang="en-US"/>
              <a:pPr>
                <a:defRPr/>
              </a:pPr>
              <a:t>6/9/2016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9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9C7BA-CA7E-49F6-BD0B-0016FEA2A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7B96E-1381-4518-9309-404858DC3A4C}" type="datetime1">
              <a:rPr lang="en-US"/>
              <a:pPr>
                <a:defRPr/>
              </a:pPr>
              <a:t>6/9/2016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74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95E98-1D24-420B-A5D5-87B146726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FE058-A00F-4FBB-997B-2910682B3281}" type="datetime1">
              <a:rPr lang="en-US"/>
              <a:pPr>
                <a:defRPr/>
              </a:pPr>
              <a:t>6/9/2016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6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98294-D0DB-41C0-BB58-F03DADE44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BCB1F-CBEF-469B-8FAE-20A21BBB4406}" type="datetime1">
              <a:rPr lang="en-US"/>
              <a:pPr>
                <a:defRPr/>
              </a:pPr>
              <a:t>6/9/2016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07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60D1A-D9FB-4C83-98FB-4BBDC753E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C8943-A458-4D00-BD6A-004A0086F063}" type="datetime1">
              <a:rPr lang="en-US"/>
              <a:pPr>
                <a:defRPr/>
              </a:pPr>
              <a:t>6/9/2016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3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C8894-0619-4A81-B3EF-89EE35565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ADF0B-2A70-418C-8DA2-F0B301ED49D2}" type="datetime1">
              <a:rPr lang="en-US"/>
              <a:pPr>
                <a:defRPr/>
              </a:pPr>
              <a:t>6/9/2016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89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13988-BAA9-4E03-A9C3-F2BAF607D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DB4A4-1ADB-49AA-9352-6168A41DD899}" type="datetime1">
              <a:rPr lang="en-US"/>
              <a:pPr>
                <a:defRPr/>
              </a:pPr>
              <a:t>6/9/2016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5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3C8680-99B5-4598-B510-CBE0EDECA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5E56BD-EF7F-4C4F-8FEC-DD91E75443D6}" type="datetime1">
              <a:rPr lang="en-US"/>
              <a:pPr>
                <a:defRPr/>
              </a:pPr>
              <a:t>6/9/2016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0"/>
            <a:ext cx="7848600" cy="11461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/>
              <a:t>Privacy of Location Trajectory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203574"/>
            <a:ext cx="6537325" cy="28924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Chi-Yin Chow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Department of Computer Science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City University of Hong Kong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Mohamed F. Mokbel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Department of Computer Science and Engineering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University of Minnesota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Two Kinds of Trajectory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Real-time Trajectory  -- Continuous LBS</a:t>
            </a:r>
          </a:p>
          <a:p>
            <a:pPr lvl="1" eaLnBrk="1" hangingPunct="1"/>
            <a:r>
              <a:rPr lang="en-US"/>
              <a:t>“Continuously inform me the traffic condition within 1 mile from my vehicle”</a:t>
            </a:r>
          </a:p>
          <a:p>
            <a:pPr lvl="1" eaLnBrk="1" hangingPunct="1"/>
            <a:r>
              <a:rPr lang="en-US"/>
              <a:t>“Let me know my friends’ locations if they are within 2km from my location”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 sz="2800"/>
              <a:t>Off-line Trajectory  -- Historical Trajectory</a:t>
            </a:r>
          </a:p>
          <a:p>
            <a:pPr lvl="1" eaLnBrk="1" hangingPunct="1"/>
            <a:r>
              <a:rPr lang="en-US"/>
              <a:t>Publish trajectory data for public research </a:t>
            </a:r>
          </a:p>
          <a:p>
            <a:pPr lvl="1" eaLnBrk="1" hangingPunct="1"/>
            <a:r>
              <a:rPr lang="en-US"/>
              <a:t>Answer spatio-temporal range queries</a:t>
            </a:r>
          </a:p>
          <a:p>
            <a:pPr eaLnBrk="1" hangingPunct="1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34B0E9-E7AE-49F2-8087-0FB3EB35E68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Continuous Location-based Services vs. Trajectory Publication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620000" cy="4800600"/>
          </a:xfrm>
        </p:spPr>
        <p:txBody>
          <a:bodyPr/>
          <a:lstStyle/>
          <a:p>
            <a:pPr eaLnBrk="1" hangingPunct="1"/>
            <a:r>
              <a:rPr lang="en-US" sz="3200" dirty="0"/>
              <a:t>Scalability Requirement</a:t>
            </a:r>
          </a:p>
          <a:p>
            <a:pPr lvl="1" eaLnBrk="1" hangingPunct="1"/>
            <a:r>
              <a:rPr lang="en-US" sz="2400" dirty="0"/>
              <a:t>Continuous LBS: Real-time</a:t>
            </a:r>
          </a:p>
          <a:p>
            <a:pPr lvl="1" eaLnBrk="1" hangingPunct="1"/>
            <a:r>
              <a:rPr lang="en-US" sz="2400" dirty="0"/>
              <a:t>Historical Trajectory: Off-line </a:t>
            </a:r>
          </a:p>
          <a:p>
            <a:pPr eaLnBrk="1" hangingPunct="1"/>
            <a:endParaRPr lang="en-US" sz="3200" dirty="0"/>
          </a:p>
          <a:p>
            <a:pPr eaLnBrk="1" hangingPunct="1"/>
            <a:r>
              <a:rPr lang="en-US" sz="3200" dirty="0"/>
              <a:t>Applicability of Global Optimization </a:t>
            </a:r>
          </a:p>
          <a:p>
            <a:pPr lvl="1" eaLnBrk="1" hangingPunct="1"/>
            <a:r>
              <a:rPr lang="en-US" sz="2400" dirty="0"/>
              <a:t>Continuous LBS: Dynamic, Uncertain</a:t>
            </a:r>
          </a:p>
          <a:p>
            <a:pPr lvl="1" eaLnBrk="1" hangingPunct="1"/>
            <a:r>
              <a:rPr lang="en-US" sz="2400" dirty="0"/>
              <a:t>Historical Trajectory: Static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FEFAA0-1848-4FE5-934A-FB182239020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Outline</a:t>
            </a:r>
            <a:endParaRPr 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b="1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eaLnBrk="1" hangingPunct="1"/>
            <a:endParaRPr lang="en-US" sz="3200" dirty="0"/>
          </a:p>
          <a:p>
            <a:pPr eaLnBrk="1" hangingPunct="1"/>
            <a:r>
              <a:rPr lang="en-US" sz="3200" b="1" dirty="0"/>
              <a:t>Protecting Trajectory Privacy in Location-based Services</a:t>
            </a:r>
            <a:br>
              <a:rPr lang="en-US" sz="3200" dirty="0"/>
            </a:br>
            <a:endParaRPr lang="en-US" sz="3200" dirty="0"/>
          </a:p>
          <a:p>
            <a:pPr eaLnBrk="1" hangingPunct="1"/>
            <a:r>
              <a:rPr lang="en-US" sz="3200" dirty="0"/>
              <a:t>Protecting Privacy in Trajectory Publication</a:t>
            </a:r>
          </a:p>
          <a:p>
            <a:pPr eaLnBrk="1" hangingPunct="1"/>
            <a:endParaRPr lang="en-US" sz="3200" dirty="0"/>
          </a:p>
          <a:p>
            <a:pPr eaLnBrk="1" hangingPunct="1"/>
            <a:r>
              <a:rPr lang="en-US" sz="3200" dirty="0"/>
              <a:t>Future Research Directions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366C3A-A3EF-4185-BDF5-958E4816ABD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12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Protecting Trajectory Privacy in LBS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>
                <a:latin typeface="Times New Roman" pitchFamily="18" charset="0"/>
                <a:cs typeface="Times New Roman" pitchFamily="18" charset="0"/>
              </a:rPr>
              <a:t>Category-I LBS</a:t>
            </a:r>
            <a:r>
              <a:rPr lang="en-US"/>
              <a:t>: Require consistent user identities.</a:t>
            </a:r>
          </a:p>
          <a:p>
            <a:pPr lvl="1" eaLnBrk="1" hangingPunct="1"/>
            <a:r>
              <a:rPr lang="en-US"/>
              <a:t>“Let me know my friends’ locations if they are within 2km from my location”</a:t>
            </a:r>
          </a:p>
          <a:p>
            <a:pPr eaLnBrk="1" hangingPunct="1"/>
            <a:r>
              <a:rPr lang="en-US" b="1">
                <a:latin typeface="Times New Roman" pitchFamily="18" charset="0"/>
                <a:cs typeface="Times New Roman" pitchFamily="18" charset="0"/>
              </a:rPr>
              <a:t>Category-II LBS</a:t>
            </a:r>
            <a:r>
              <a:rPr lang="en-US"/>
              <a:t>: Do not require consistent user identities. </a:t>
            </a:r>
          </a:p>
          <a:p>
            <a:pPr lvl="1" eaLnBrk="1" hangingPunct="1"/>
            <a:r>
              <a:rPr lang="en-US"/>
              <a:t>“Send e-coupons to users within 1km from my coffee shop”</a:t>
            </a:r>
          </a:p>
          <a:p>
            <a:pPr eaLnBrk="1" hangingPunct="1"/>
            <a:endParaRPr lang="en-US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76625"/>
            <a:ext cx="810577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5288BE-B1A4-4ACC-B71C-63F7F89D071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Protecting Trajectory Privacy in LBS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/>
              <a:t>Spatial cloaking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Mix-zones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Vehicular mix-zones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Path confusion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Path confusion with mobility prediction and data caching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Euler histogram-based on short IDs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Dummy trajectories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DB0F4-A662-4F8B-BC29-21B1F8D9460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91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Spatial  Cloaking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42900" lvl="1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400" dirty="0"/>
              <a:t>Main Idea: Blur user’s location into cloaked region</a:t>
            </a:r>
          </a:p>
          <a:p>
            <a:pPr marL="708660" lvl="2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200" i="1" dirty="0"/>
              <a:t>k</a:t>
            </a:r>
            <a:r>
              <a:rPr lang="en-US" sz="2200" dirty="0"/>
              <a:t>-anonymity</a:t>
            </a:r>
          </a:p>
          <a:p>
            <a:pPr marL="708660" lvl="2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US" sz="22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Challenge: From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snapshot location </a:t>
            </a:r>
            <a:r>
              <a:rPr lang="en-US" dirty="0"/>
              <a:t>to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continuous trajectory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Trajectory tracing attack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Anonymity-set tracing attack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Support consistent user identity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50EED1-AF31-443A-9437-8620B3BE97D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Trajectory  Tracing  Attack (1/2)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eaLnBrk="1" hangingPunct="1">
              <a:buFont typeface="Arial" charset="0"/>
              <a:buNone/>
            </a:pPr>
            <a:r>
              <a:rPr lang="en-US" sz="1800"/>
              <a:t>Suppose </a:t>
            </a:r>
            <a:r>
              <a:rPr lang="en-US" sz="1800" i="1"/>
              <a:t>R</a:t>
            </a:r>
            <a:r>
              <a:rPr lang="en-US" sz="1800" i="1" baseline="-25000"/>
              <a:t>1</a:t>
            </a:r>
            <a:r>
              <a:rPr lang="en-US" sz="1800"/>
              <a:t> and </a:t>
            </a:r>
            <a:r>
              <a:rPr lang="en-US" sz="1800" i="1"/>
              <a:t>R</a:t>
            </a:r>
            <a:r>
              <a:rPr lang="en-US" sz="1800" i="1" baseline="-25000"/>
              <a:t>2</a:t>
            </a:r>
            <a:r>
              <a:rPr lang="en-US" sz="1800"/>
              <a:t> are two cloaked regions for user </a:t>
            </a:r>
            <a:r>
              <a:rPr lang="en-US" sz="1800" i="1"/>
              <a:t>U</a:t>
            </a:r>
            <a:r>
              <a:rPr lang="en-US" sz="1800"/>
              <a:t> at </a:t>
            </a:r>
            <a:r>
              <a:rPr lang="en-US" sz="1800" i="1"/>
              <a:t>t</a:t>
            </a:r>
            <a:r>
              <a:rPr lang="en-US" sz="1800" i="1" baseline="-25000"/>
              <a:t>1</a:t>
            </a:r>
            <a:r>
              <a:rPr lang="en-US" sz="1800"/>
              <a:t> and </a:t>
            </a:r>
            <a:r>
              <a:rPr lang="en-US" sz="1800" i="1"/>
              <a:t>t</a:t>
            </a:r>
            <a:r>
              <a:rPr lang="en-US" sz="1800" i="1" baseline="-25000"/>
              <a:t>2</a:t>
            </a:r>
            <a:r>
              <a:rPr lang="en-US" sz="1800"/>
              <a:t>, respectively. </a:t>
            </a:r>
          </a:p>
          <a:p>
            <a:pPr marL="114300" indent="0" eaLnBrk="1" hangingPunct="1">
              <a:buFont typeface="Arial" charset="0"/>
              <a:buNone/>
            </a:pPr>
            <a:r>
              <a:rPr lang="en-US" sz="1800"/>
              <a:t> 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03513"/>
            <a:ext cx="3505200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2700338"/>
            <a:ext cx="3556000" cy="274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85788" y="1981200"/>
            <a:ext cx="4443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Suppose attacker knows </a:t>
            </a:r>
            <a:r>
              <a:rPr lang="en-US" i="1"/>
              <a:t>U</a:t>
            </a:r>
            <a:r>
              <a:rPr lang="en-US"/>
              <a:t>’s maximum speed.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751CFA-8F91-48EE-A13C-A7BF21F2F6E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Trajectory  Tracing  Attack (2/2)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eaLnBrk="1" hangingPunct="1">
              <a:buFont typeface="Arial" charset="0"/>
              <a:buNone/>
            </a:pPr>
            <a:r>
              <a:rPr lang="en-US"/>
              <a:t>Attacker could infer which user is </a:t>
            </a:r>
            <a:r>
              <a:rPr lang="en-US" i="1"/>
              <a:t>U</a:t>
            </a:r>
            <a:r>
              <a:rPr lang="en-US"/>
              <a:t>! (Here it is C)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54250"/>
            <a:ext cx="4581525" cy="353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A0A2E8-5D86-4CFA-A3B4-79176A5671A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Trajectory  Tracing  Attack: Solution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93900"/>
            <a:ext cx="3733800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33575"/>
            <a:ext cx="358140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1371600" y="5029200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Patching Technique</a:t>
            </a:r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5410200" y="5040313"/>
            <a:ext cx="228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Delaying Technique</a:t>
            </a:r>
          </a:p>
        </p:txBody>
      </p:sp>
      <p:sp>
        <p:nvSpPr>
          <p:cNvPr id="18439" name="TextBox 2"/>
          <p:cNvSpPr txBox="1">
            <a:spLocks noChangeArrowheads="1"/>
          </p:cNvSpPr>
          <p:nvPr/>
        </p:nvSpPr>
        <p:spPr bwMode="auto">
          <a:xfrm>
            <a:off x="5257800" y="5878513"/>
            <a:ext cx="2628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(Cheng et al., PETS’06)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4A7CD-A62A-4DA5-8D41-6CFA9AA4547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Anonymity-set  Tracing  Attack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600200" y="5410200"/>
            <a:ext cx="1543050" cy="457200"/>
          </a:xfrm>
        </p:spPr>
        <p:txBody>
          <a:bodyPr/>
          <a:lstStyle/>
          <a:p>
            <a:pPr marL="114300" indent="0" eaLnBrk="1" hangingPunct="1">
              <a:buFont typeface="Arial" charset="0"/>
              <a:buNone/>
            </a:pPr>
            <a:r>
              <a:rPr lang="en-US"/>
              <a:t>At time </a:t>
            </a:r>
            <a:r>
              <a:rPr lang="en-US" i="1"/>
              <a:t>t</a:t>
            </a:r>
            <a:r>
              <a:rPr lang="en-US" i="1" baseline="-25000"/>
              <a:t>1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3606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Content Placeholder 2"/>
          <p:cNvSpPr txBox="1">
            <a:spLocks/>
          </p:cNvSpPr>
          <p:nvPr/>
        </p:nvSpPr>
        <p:spPr bwMode="auto">
          <a:xfrm>
            <a:off x="5486400" y="5410200"/>
            <a:ext cx="1543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43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200"/>
              <a:t>At time </a:t>
            </a:r>
            <a:r>
              <a:rPr lang="en-US" sz="2200" i="1"/>
              <a:t>t</a:t>
            </a:r>
            <a:r>
              <a:rPr lang="en-US" sz="2200" i="1" baseline="-25000"/>
              <a:t>2</a:t>
            </a:r>
          </a:p>
        </p:txBody>
      </p:sp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1687513"/>
            <a:ext cx="3454400" cy="372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CC4F90-36F4-4E44-AE3B-E2C35C5DEBA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Outline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b="1" dirty="0"/>
              <a:t>Introduction</a:t>
            </a:r>
          </a:p>
          <a:p>
            <a:pPr eaLnBrk="1" hangingPunct="1"/>
            <a:endParaRPr lang="en-US" sz="3200" dirty="0"/>
          </a:p>
          <a:p>
            <a:pPr eaLnBrk="1" hangingPunct="1"/>
            <a:r>
              <a:rPr lang="en-US" sz="3200" dirty="0"/>
              <a:t>Protecting Trajectory Privacy in Location-based Services</a:t>
            </a:r>
            <a:br>
              <a:rPr lang="en-US" sz="3200" dirty="0"/>
            </a:br>
            <a:endParaRPr lang="en-US" sz="3200" dirty="0"/>
          </a:p>
          <a:p>
            <a:pPr eaLnBrk="1" hangingPunct="1"/>
            <a:r>
              <a:rPr lang="en-US" sz="3200" dirty="0"/>
              <a:t>Protecting Privacy in Trajectory Publication</a:t>
            </a:r>
          </a:p>
          <a:p>
            <a:pPr eaLnBrk="1" hangingPunct="1"/>
            <a:endParaRPr lang="en-US" sz="3200" dirty="0"/>
          </a:p>
          <a:p>
            <a:pPr eaLnBrk="1" hangingPunct="1"/>
            <a:r>
              <a:rPr lang="en-US" sz="3200" dirty="0"/>
              <a:t>Future Research Directions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366C3A-A3EF-4185-BDF5-958E4816ABD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Anonymity-set  Tracing  Attack: Solution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3200" dirty="0"/>
          </a:p>
          <a:p>
            <a:pPr eaLnBrk="1" hangingPunct="1"/>
            <a:r>
              <a:rPr lang="en-US" sz="3200" dirty="0"/>
              <a:t>Solution 1: Group-based Approach</a:t>
            </a:r>
          </a:p>
          <a:p>
            <a:pPr eaLnBrk="1" hangingPunct="1"/>
            <a:endParaRPr lang="en-US" sz="3200" dirty="0"/>
          </a:p>
          <a:p>
            <a:pPr eaLnBrk="1" hangingPunct="1"/>
            <a:r>
              <a:rPr lang="en-US" sz="3200" dirty="0"/>
              <a:t>Solution 2: Distortion-based Approach</a:t>
            </a:r>
          </a:p>
          <a:p>
            <a:pPr eaLnBrk="1" hangingPunct="1"/>
            <a:endParaRPr lang="en-US" sz="3200" dirty="0"/>
          </a:p>
          <a:p>
            <a:pPr eaLnBrk="1" hangingPunct="1"/>
            <a:r>
              <a:rPr lang="en-US" sz="3200" dirty="0"/>
              <a:t>Solution 3: Prediction-based Approach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B17B9D-D326-4200-BDCA-D3EA6D551AD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Solution 1: Group-based  Approach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806575"/>
            <a:ext cx="2209800" cy="2392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52600"/>
            <a:ext cx="2311400" cy="249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17713"/>
            <a:ext cx="2057400" cy="221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1066800" y="4243388"/>
            <a:ext cx="1371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At time </a:t>
            </a:r>
            <a:r>
              <a:rPr lang="en-US" i="1"/>
              <a:t>t</a:t>
            </a:r>
            <a:r>
              <a:rPr lang="en-US" i="1" baseline="-25000"/>
              <a:t>1</a:t>
            </a:r>
          </a:p>
        </p:txBody>
      </p:sp>
      <p:sp>
        <p:nvSpPr>
          <p:cNvPr id="21511" name="TextBox 11"/>
          <p:cNvSpPr txBox="1">
            <a:spLocks noChangeArrowheads="1"/>
          </p:cNvSpPr>
          <p:nvPr/>
        </p:nvSpPr>
        <p:spPr bwMode="auto">
          <a:xfrm>
            <a:off x="3962400" y="4264025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At time </a:t>
            </a:r>
            <a:r>
              <a:rPr lang="en-US" i="1"/>
              <a:t>t</a:t>
            </a:r>
            <a:r>
              <a:rPr lang="en-US" i="1" baseline="-25000"/>
              <a:t>2</a:t>
            </a:r>
          </a:p>
        </p:txBody>
      </p:sp>
      <p:sp>
        <p:nvSpPr>
          <p:cNvPr id="21512" name="TextBox 12"/>
          <p:cNvSpPr txBox="1">
            <a:spLocks noChangeArrowheads="1"/>
          </p:cNvSpPr>
          <p:nvPr/>
        </p:nvSpPr>
        <p:spPr bwMode="auto">
          <a:xfrm>
            <a:off x="6667500" y="4264025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At time </a:t>
            </a:r>
            <a:r>
              <a:rPr lang="en-US" i="1"/>
              <a:t>t</a:t>
            </a:r>
            <a:r>
              <a:rPr lang="en-US" i="1" baseline="-25000"/>
              <a:t>3</a:t>
            </a:r>
          </a:p>
        </p:txBody>
      </p:sp>
      <p:sp>
        <p:nvSpPr>
          <p:cNvPr id="21513" name="Content Placeholder 2"/>
          <p:cNvSpPr txBox="1">
            <a:spLocks/>
          </p:cNvSpPr>
          <p:nvPr/>
        </p:nvSpPr>
        <p:spPr bwMode="auto">
          <a:xfrm>
            <a:off x="457200" y="4876800"/>
            <a:ext cx="7620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639763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r>
              <a:rPr lang="en-US"/>
              <a:t>Group members are fixed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sz="1600"/>
              <a:t>All members need to report their locations to the anonymizer server periodically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</a:pPr>
            <a:endParaRPr lang="en-US"/>
          </a:p>
        </p:txBody>
      </p:sp>
      <p:sp>
        <p:nvSpPr>
          <p:cNvPr id="21514" name="TextBox 9"/>
          <p:cNvSpPr txBox="1">
            <a:spLocks noChangeArrowheads="1"/>
          </p:cNvSpPr>
          <p:nvPr/>
        </p:nvSpPr>
        <p:spPr bwMode="auto">
          <a:xfrm>
            <a:off x="5257800" y="5791200"/>
            <a:ext cx="2628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(Chow et al., SSTD’07)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46871F-830F-404D-B021-08D53E36E32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Solution 2: Distortion-based  Approach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7620000" cy="1905000"/>
          </a:xfrm>
        </p:spPr>
        <p:txBody>
          <a:bodyPr/>
          <a:lstStyle/>
          <a:p>
            <a:pPr eaLnBrk="1" hangingPunct="1"/>
            <a:r>
              <a:rPr lang="en-US" sz="2000"/>
              <a:t>Do not need other members to report their locations periodically</a:t>
            </a:r>
          </a:p>
          <a:p>
            <a:pPr lvl="1" eaLnBrk="1" hangingPunct="1"/>
            <a:r>
              <a:rPr lang="en-US" sz="1800"/>
              <a:t>Use their initial directions and velocities to calculate distortion regions</a:t>
            </a:r>
          </a:p>
          <a:p>
            <a:pPr lvl="1" eaLnBrk="1" hangingPunct="1"/>
            <a:r>
              <a:rPr lang="en-US" sz="1800"/>
              <a:t>Use distortion regions as new cloaked regions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425825" cy="278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52600"/>
            <a:ext cx="3581400" cy="267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1828800" y="4335463"/>
            <a:ext cx="1371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At time </a:t>
            </a:r>
            <a:r>
              <a:rPr lang="en-US" i="1"/>
              <a:t>t</a:t>
            </a:r>
            <a:r>
              <a:rPr lang="en-US" i="1" baseline="-25000"/>
              <a:t>1</a:t>
            </a:r>
          </a:p>
        </p:txBody>
      </p:sp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5448300" y="4335463"/>
            <a:ext cx="1371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At time </a:t>
            </a:r>
            <a:r>
              <a:rPr lang="en-US" i="1"/>
              <a:t>t</a:t>
            </a:r>
            <a:r>
              <a:rPr lang="en-US" i="1" baseline="-25000"/>
              <a:t>i</a:t>
            </a:r>
          </a:p>
        </p:txBody>
      </p:sp>
      <p:sp>
        <p:nvSpPr>
          <p:cNvPr id="22536" name="TextBox 8"/>
          <p:cNvSpPr txBox="1">
            <a:spLocks noChangeArrowheads="1"/>
          </p:cNvSpPr>
          <p:nvPr/>
        </p:nvSpPr>
        <p:spPr bwMode="auto">
          <a:xfrm>
            <a:off x="5257800" y="6096000"/>
            <a:ext cx="2628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(Pan et al., SIGSPATIAL’09)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31D699-466E-4289-B16A-CBCF76113F2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Solution 3: Prediction-based  Approach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Predict user’s trajectory</a:t>
            </a:r>
          </a:p>
          <a:p>
            <a:pPr eaLnBrk="1" hangingPunct="1"/>
            <a:r>
              <a:rPr lang="en-US"/>
              <a:t>Cloak it with other users’ historical trajectories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49550"/>
            <a:ext cx="62484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5257800" y="5791200"/>
            <a:ext cx="2628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(Xu et al., INFOCOM’08)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4D684-EDA8-4AA9-8DCA-DD2514D9DDC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Protecting Trajectory Privacy in LBS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Spatial cloaking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/>
              <a:t>Mix-zones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/>
              <a:t>Vehicular mix-zones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Path confusion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Path confusion with mobility prediction and data caching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Euler histogram-based on short IDs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Dummy trajectories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DB0F4-A662-4F8B-BC29-21B1F8D9460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84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Mix-Zones (1/2)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eaLnBrk="1" hangingPunct="1">
              <a:buClr>
                <a:schemeClr val="accent1"/>
              </a:buClr>
            </a:pPr>
            <a:r>
              <a:rPr lang="en-US" sz="2400"/>
              <a:t>Main Idea: </a:t>
            </a:r>
          </a:p>
          <a:p>
            <a:pPr marL="708025" lvl="2" eaLnBrk="1" hangingPunct="1">
              <a:buClr>
                <a:schemeClr val="accent1"/>
              </a:buClr>
            </a:pPr>
            <a:r>
              <a:rPr lang="en-US" sz="2200"/>
              <a:t>Users change pseudonyms when entering mix-zones </a:t>
            </a:r>
          </a:p>
          <a:p>
            <a:pPr marL="708025" lvl="2" eaLnBrk="1" hangingPunct="1">
              <a:buClr>
                <a:schemeClr val="accent1"/>
              </a:buClr>
            </a:pPr>
            <a:r>
              <a:rPr lang="en-US" sz="2200"/>
              <a:t>Do not reveal their location when they are in mix-zones</a:t>
            </a:r>
          </a:p>
          <a:p>
            <a:pPr marL="708025" lvl="2" eaLnBrk="1" hangingPunct="1">
              <a:buClr>
                <a:schemeClr val="accent1"/>
              </a:buClr>
            </a:pPr>
            <a:r>
              <a:rPr lang="en-US" sz="2200" i="1"/>
              <a:t>k</a:t>
            </a:r>
            <a:r>
              <a:rPr lang="en-US" sz="2200"/>
              <a:t>-anonymity</a:t>
            </a:r>
          </a:p>
          <a:p>
            <a:pPr marL="708025" lvl="2" eaLnBrk="1" hangingPunct="1">
              <a:buClr>
                <a:schemeClr val="accent1"/>
              </a:buClr>
            </a:pPr>
            <a:endParaRPr lang="en-US" sz="2200"/>
          </a:p>
          <a:p>
            <a:pPr eaLnBrk="1" hangingPunct="1"/>
            <a:r>
              <a:rPr lang="en-US"/>
              <a:t>Not support consistent user identity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ED609D-7E41-40C6-A863-8168EEE3ADE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Mix-Zones (2/2)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7620000" cy="1752600"/>
          </a:xfrm>
        </p:spPr>
        <p:txBody>
          <a:bodyPr/>
          <a:lstStyle/>
          <a:p>
            <a:pPr marL="342900" lvl="1" eaLnBrk="1" hangingPunct="1">
              <a:buClr>
                <a:schemeClr val="accent1"/>
              </a:buClr>
            </a:pPr>
            <a:r>
              <a:rPr lang="en-US"/>
              <a:t>Ensuring </a:t>
            </a:r>
            <a:r>
              <a:rPr lang="en-US" i="1"/>
              <a:t>k</a:t>
            </a:r>
            <a:r>
              <a:rPr lang="en-US"/>
              <a:t>-anonymity</a:t>
            </a:r>
          </a:p>
          <a:p>
            <a:pPr marL="708025" lvl="2" eaLnBrk="1" hangingPunct="1">
              <a:buClr>
                <a:schemeClr val="accent1"/>
              </a:buClr>
            </a:pPr>
            <a:r>
              <a:rPr lang="en-US"/>
              <a:t>At least k users in mix-zone at a certain time point</a:t>
            </a:r>
          </a:p>
          <a:p>
            <a:pPr marL="708025" lvl="2" eaLnBrk="1" hangingPunct="1">
              <a:buClr>
                <a:schemeClr val="accent1"/>
              </a:buClr>
            </a:pPr>
            <a:r>
              <a:rPr lang="en-US"/>
              <a:t>Each user spends a completely random duration of time in the mix-zone</a:t>
            </a:r>
          </a:p>
          <a:p>
            <a:pPr marL="708025" lvl="2" eaLnBrk="1" hangingPunct="1">
              <a:buClr>
                <a:schemeClr val="accent1"/>
              </a:buClr>
            </a:pPr>
            <a:r>
              <a:rPr lang="en-US"/>
              <a:t>Each user is equally likely to exit in any exit points no matter entering through any entry points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1295400"/>
            <a:ext cx="3835400" cy="32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5029200" y="696913"/>
            <a:ext cx="2857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(Freudiger et al., PETS’09)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A58E6B-EAFB-40D9-8E0A-3064FA112B1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Vehicular Mix-Zones (1/2)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eaLnBrk="1" hangingPunct="1">
              <a:buClr>
                <a:schemeClr val="accent1"/>
              </a:buClr>
            </a:pPr>
            <a:r>
              <a:rPr lang="en-US" sz="2400"/>
              <a:t>Mix-zone designed for Euclidean space not secure enough when it comes to vehicle movements</a:t>
            </a:r>
          </a:p>
          <a:p>
            <a:pPr marL="708025" lvl="2" eaLnBrk="1" hangingPunct="1">
              <a:buClr>
                <a:schemeClr val="accent1"/>
              </a:buClr>
            </a:pPr>
            <a:r>
              <a:rPr lang="en-US"/>
              <a:t>Physical roads</a:t>
            </a:r>
          </a:p>
          <a:p>
            <a:pPr marL="708025" lvl="2" eaLnBrk="1" hangingPunct="1">
              <a:buClr>
                <a:schemeClr val="accent1"/>
              </a:buClr>
            </a:pPr>
            <a:r>
              <a:rPr lang="en-US"/>
              <a:t>Vehicle directions</a:t>
            </a:r>
          </a:p>
          <a:p>
            <a:pPr marL="708025" lvl="2" eaLnBrk="1" hangingPunct="1">
              <a:buClr>
                <a:schemeClr val="accent1"/>
              </a:buClr>
            </a:pPr>
            <a:r>
              <a:rPr lang="en-US"/>
              <a:t>Speed limits</a:t>
            </a:r>
          </a:p>
          <a:p>
            <a:pPr marL="708025" lvl="2" eaLnBrk="1" hangingPunct="1">
              <a:buClr>
                <a:schemeClr val="accent1"/>
              </a:buClr>
            </a:pPr>
            <a:r>
              <a:rPr lang="en-US"/>
              <a:t>Traffic conditions</a:t>
            </a:r>
          </a:p>
          <a:p>
            <a:pPr marL="708025" lvl="2" eaLnBrk="1" hangingPunct="1">
              <a:buClr>
                <a:schemeClr val="accent1"/>
              </a:buClr>
            </a:pPr>
            <a:r>
              <a:rPr lang="en-US"/>
              <a:t>Road conditions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55888"/>
            <a:ext cx="4572000" cy="351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FF4FB1-E937-4C6F-B6C4-2086C005462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Vehicular Mix-Zones (2/2)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eaLnBrk="1" hangingPunct="1">
              <a:buClr>
                <a:schemeClr val="accent1"/>
              </a:buClr>
            </a:pPr>
            <a:r>
              <a:rPr lang="en-US"/>
              <a:t>Adaptive mix-zones: </a:t>
            </a:r>
          </a:p>
          <a:p>
            <a:pPr marL="708025" lvl="2" eaLnBrk="1" hangingPunct="1">
              <a:buClr>
                <a:schemeClr val="accent1"/>
              </a:buClr>
            </a:pPr>
            <a:r>
              <a:rPr lang="en-US"/>
              <a:t>Road intersection, together with outgoing road segments</a:t>
            </a: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2514600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5200650" y="6324600"/>
            <a:ext cx="2857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(</a:t>
            </a:r>
            <a:r>
              <a:rPr lang="en-US" dirty="0" err="1"/>
              <a:t>Palanisamy</a:t>
            </a:r>
            <a:r>
              <a:rPr lang="en-US" dirty="0"/>
              <a:t> et al., ICDE’11)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A71C70-0176-4E96-A3EC-F2864505914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Protecting Trajectory Privacy in LBS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80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Spatial cloaking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Mix-zones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Vehicular mix-zones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/>
              <a:t>Path confusion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/>
              <a:t>Path confusion with mobility prediction and data caching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Euler histogram-based on short IDs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Dummy trajectories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DB0F4-A662-4F8B-BC29-21B1F8D9460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43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Data </a:t>
            </a:r>
            <a:r>
              <a:rPr lang="en-US" sz="4400" dirty="0"/>
              <a:t>Privacy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/>
              <a:t>Example: Hospitals want to publish medical records for public health research</a:t>
            </a:r>
          </a:p>
          <a:p>
            <a:pPr lvl="1" eaLnBrk="1" hangingPunct="1"/>
            <a:r>
              <a:rPr lang="en-US"/>
              <a:t>Contain personal sensitive information</a:t>
            </a:r>
          </a:p>
          <a:p>
            <a:pPr lvl="1" eaLnBrk="1" hangingPunct="1"/>
            <a:r>
              <a:rPr lang="en-US"/>
              <a:t>Natural way: remove known identifiers  (</a:t>
            </a:r>
            <a:r>
              <a:rPr lang="en-US">
                <a:solidFill>
                  <a:srgbClr val="FF0000"/>
                </a:solidFill>
              </a:rPr>
              <a:t>de-identify</a:t>
            </a:r>
            <a:r>
              <a:rPr lang="en-US"/>
              <a:t>)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63913"/>
            <a:ext cx="4953000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0B51BA-57D8-4E62-9364-7B9F147CFC6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Path Confusion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42900" lvl="1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400" dirty="0"/>
              <a:t>Goal: Avoid linking consecutive location samples to individual vehicles </a:t>
            </a:r>
          </a:p>
          <a:p>
            <a:pPr marL="114300" lvl="1" indent="0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/>
            </a:pPr>
            <a:endParaRPr lang="en-US" sz="2400" dirty="0"/>
          </a:p>
          <a:p>
            <a:pPr marL="342900" lvl="1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400" dirty="0"/>
              <a:t>Main Idea: A central server controls the release of location data to satisfy “</a:t>
            </a:r>
            <a:r>
              <a:rPr lang="en-US" sz="2400" i="1" dirty="0"/>
              <a:t>time-to-confusion</a:t>
            </a:r>
            <a:r>
              <a:rPr lang="en-US" sz="2400" dirty="0"/>
              <a:t>”</a:t>
            </a:r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Not support consistent user identity</a:t>
            </a:r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4876800" y="5791200"/>
            <a:ext cx="3009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(Gruteser et al., MobiSys’03)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759F56-641F-470A-BD45-E20944DD85F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Path Confusion with Mobility Prediction and Data Caching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eaLnBrk="1" hangingPunct="1">
              <a:buClr>
                <a:schemeClr val="accent1"/>
              </a:buClr>
            </a:pPr>
            <a:r>
              <a:rPr lang="en-US" sz="2400"/>
              <a:t>Main Idea: The location anonymizer predicts vehicular movement paths, pre-fetches the spatial data on predicted paths, stores the data in a cache</a:t>
            </a:r>
          </a:p>
          <a:p>
            <a:pPr marL="708025" lvl="2" eaLnBrk="1" hangingPunct="1">
              <a:buClr>
                <a:schemeClr val="accent1"/>
              </a:buClr>
            </a:pPr>
            <a:r>
              <a:rPr lang="en-US"/>
              <a:t>Service provider can only see queries for a series of interweaving paths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02013"/>
            <a:ext cx="3352800" cy="231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3657600"/>
            <a:ext cx="35020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0" name="TextBox 5"/>
          <p:cNvSpPr txBox="1">
            <a:spLocks noChangeArrowheads="1"/>
          </p:cNvSpPr>
          <p:nvPr/>
        </p:nvSpPr>
        <p:spPr bwMode="auto">
          <a:xfrm>
            <a:off x="4765675" y="6096000"/>
            <a:ext cx="3311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(</a:t>
            </a:r>
            <a:r>
              <a:rPr lang="en-US" dirty="0" err="1"/>
              <a:t>Meyerowitz</a:t>
            </a:r>
            <a:r>
              <a:rPr lang="en-US" dirty="0"/>
              <a:t> et al., MobiCom’09)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EC820-69BB-42FA-B326-B88DED2E451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Protecting Trajectory Privacy in LBS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80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Spatial cloaking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Mix-zones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Vehicular mix-zones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Path confusion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Path confusion with mobility prediction and data caching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/>
              <a:t>Euler histogram-based on short IDs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Dummy trajectories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DB0F4-A662-4F8B-BC29-21B1F8D9460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735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Euler Histogram-based on Short IDs (EHSID)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342900" lvl="1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400" dirty="0"/>
              <a:t>Goal: Privacy-aware Traffic Monitoring </a:t>
            </a:r>
            <a:r>
              <a:rPr lang="en-US" dirty="0"/>
              <a:t>(answering aggregate queries of a given region)</a:t>
            </a:r>
          </a:p>
          <a:p>
            <a:pPr marL="708660" lvl="2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200" dirty="0"/>
              <a:t>ID-based query (count of unique vehicles) (need ID?)</a:t>
            </a:r>
          </a:p>
          <a:p>
            <a:pPr marL="708660" lvl="2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200" dirty="0"/>
              <a:t>Entry-based query (count of entries)</a:t>
            </a:r>
          </a:p>
          <a:p>
            <a:pPr marL="708660" lvl="2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US" sz="2200" dirty="0"/>
          </a:p>
          <a:p>
            <a:pPr marL="342900" lvl="1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400" dirty="0"/>
              <a:t>Short ID: Partial ID information about objects</a:t>
            </a:r>
          </a:p>
          <a:p>
            <a:pPr marL="708660" lvl="2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200" dirty="0"/>
              <a:t>Full ID: 1 1 0 1 1 1 0 1 1</a:t>
            </a:r>
          </a:p>
          <a:p>
            <a:pPr marL="708660" lvl="2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200" dirty="0"/>
              <a:t>Bit Pattern: 1, 3, 4, 7</a:t>
            </a:r>
          </a:p>
          <a:p>
            <a:pPr marL="708660" lvl="2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200" dirty="0"/>
              <a:t>Short ID: 1 0 1 0</a:t>
            </a:r>
          </a:p>
          <a:p>
            <a:pPr marL="114300" lvl="1" indent="0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/>
            </a:pPr>
            <a:endParaRPr lang="en-US" sz="2400" dirty="0"/>
          </a:p>
          <a:p>
            <a:pPr marL="342900" lvl="1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400" dirty="0"/>
              <a:t>Euler Histogram: Answer aggregate queries</a:t>
            </a:r>
            <a:endParaRPr lang="en-US" dirty="0"/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Not support consistent user identity</a:t>
            </a:r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5105400" y="5943600"/>
            <a:ext cx="3009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(</a:t>
            </a:r>
            <a:r>
              <a:rPr lang="en-US" dirty="0" err="1"/>
              <a:t>Xie</a:t>
            </a:r>
            <a:r>
              <a:rPr lang="en-US" dirty="0"/>
              <a:t> et al., IEEE Trans. ITS’10)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B634A5-B8EC-400C-84D4-BE4221835D5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Euler Histogram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lvl="1" indent="0" eaLnBrk="1" hangingPunct="1">
              <a:buClr>
                <a:schemeClr val="accent1"/>
              </a:buClr>
              <a:buFont typeface="Arial" charset="0"/>
              <a:buNone/>
            </a:pPr>
            <a:r>
              <a:rPr lang="en-US"/>
              <a:t>Use an Euler histogram to count distinct rectangles in a query region </a:t>
            </a:r>
            <a:r>
              <a:rPr lang="en-US" i="1"/>
              <a:t>R</a:t>
            </a:r>
          </a:p>
          <a:p>
            <a:pPr marL="708025" lvl="2" eaLnBrk="1" hangingPunct="1">
              <a:buClr>
                <a:schemeClr val="accent1"/>
              </a:buClr>
            </a:pPr>
            <a:endParaRPr lang="en-US"/>
          </a:p>
          <a:p>
            <a:pPr marL="708025" lvl="2" eaLnBrk="1" hangingPunct="1">
              <a:buClr>
                <a:schemeClr val="accent1"/>
              </a:buClr>
            </a:pPr>
            <a:r>
              <a:rPr lang="en-US" i="1"/>
              <a:t>F</a:t>
            </a:r>
            <a:r>
              <a:rPr lang="en-US"/>
              <a:t> is the sum of face counts inside </a:t>
            </a:r>
            <a:r>
              <a:rPr lang="en-US" i="1"/>
              <a:t>R</a:t>
            </a:r>
          </a:p>
          <a:p>
            <a:pPr marL="708025" lvl="2" eaLnBrk="1" hangingPunct="1">
              <a:buClr>
                <a:schemeClr val="accent1"/>
              </a:buClr>
            </a:pPr>
            <a:r>
              <a:rPr lang="en-US" i="1"/>
              <a:t>V</a:t>
            </a:r>
            <a:r>
              <a:rPr lang="en-US"/>
              <a:t> is the sum of vertex counts inside </a:t>
            </a:r>
            <a:r>
              <a:rPr lang="en-US" i="1"/>
              <a:t>R</a:t>
            </a:r>
            <a:r>
              <a:rPr lang="en-US"/>
              <a:t> (excluding its boundary)</a:t>
            </a:r>
          </a:p>
          <a:p>
            <a:pPr marL="708025" lvl="2" eaLnBrk="1" hangingPunct="1">
              <a:buClr>
                <a:schemeClr val="accent1"/>
              </a:buClr>
            </a:pPr>
            <a:r>
              <a:rPr lang="en-US" i="1"/>
              <a:t>E</a:t>
            </a:r>
            <a:r>
              <a:rPr lang="en-US"/>
              <a:t> is the sum of edge counts inside </a:t>
            </a:r>
            <a:r>
              <a:rPr lang="en-US" i="1"/>
              <a:t>R</a:t>
            </a:r>
            <a:r>
              <a:rPr lang="en-US"/>
              <a:t> (excluding its boundary)</a:t>
            </a:r>
          </a:p>
          <a:p>
            <a:pPr marL="708025" lvl="2" eaLnBrk="1" hangingPunct="1">
              <a:buClr>
                <a:schemeClr val="accent1"/>
              </a:buClr>
            </a:pPr>
            <a:endParaRPr lang="en-US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2514600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3392488"/>
            <a:ext cx="2551113" cy="255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4267200"/>
            <a:ext cx="15240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59436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Query region</a:t>
            </a:r>
          </a:p>
        </p:txBody>
      </p:sp>
      <p:pic>
        <p:nvPicPr>
          <p:cNvPr id="348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1981200"/>
            <a:ext cx="173037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00400" y="59436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FF0000"/>
                </a:solidFill>
              </a:rPr>
              <a:t>F</a:t>
            </a:r>
            <a:r>
              <a:rPr lang="en-US"/>
              <a:t> = 1+2+1+2 = 6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91200" y="60960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0070C0"/>
                </a:solidFill>
              </a:rPr>
              <a:t>E</a:t>
            </a:r>
            <a:r>
              <a:rPr lang="en-US" i="1"/>
              <a:t> </a:t>
            </a:r>
            <a:r>
              <a:rPr lang="en-US"/>
              <a:t>= 1+1+1+2 = 5</a:t>
            </a:r>
          </a:p>
        </p:txBody>
      </p:sp>
      <p:sp>
        <p:nvSpPr>
          <p:cNvPr id="8" name="Oval 7"/>
          <p:cNvSpPr/>
          <p:nvPr/>
        </p:nvSpPr>
        <p:spPr>
          <a:xfrm>
            <a:off x="3298825" y="4440238"/>
            <a:ext cx="511175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049713" y="4440238"/>
            <a:ext cx="511175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065588" y="5181600"/>
            <a:ext cx="511175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98825" y="5194300"/>
            <a:ext cx="511175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14750" y="4865688"/>
            <a:ext cx="457200" cy="43815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00800" y="4419600"/>
            <a:ext cx="457200" cy="4572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019800" y="4800600"/>
            <a:ext cx="457200" cy="4572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400800" y="5200650"/>
            <a:ext cx="457200" cy="4572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781800" y="4800600"/>
            <a:ext cx="457200" cy="4572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19700" y="1925638"/>
            <a:ext cx="2552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= 6 + 1 – 5 = 2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200400" y="61722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B050"/>
                </a:solidFill>
              </a:rPr>
              <a:t>V</a:t>
            </a:r>
            <a:r>
              <a:rPr lang="en-US"/>
              <a:t> = 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DA51BC-6153-4B48-8C3E-3C1D5968349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 animBg="1"/>
      <p:bldP spid="13" grpId="0" animBg="1"/>
      <p:bldP spid="14" grpId="0" animBg="1"/>
      <p:bldP spid="15" grpId="0" animBg="1"/>
      <p:bldP spid="9" grpId="0" animBg="1"/>
      <p:bldP spid="10" grpId="0" animBg="1"/>
      <p:bldP spid="22" grpId="0" animBg="1"/>
      <p:bldP spid="23" grpId="0" animBg="1"/>
      <p:bldP spid="24" grpId="0" animBg="1"/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Euler Histogram-based on Short IDs (EHSID)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eaLnBrk="1" hangingPunct="1">
              <a:buClr>
                <a:schemeClr val="accent1"/>
              </a:buClr>
            </a:pPr>
            <a:r>
              <a:rPr lang="en-US" sz="2400"/>
              <a:t>Answering four types of queries</a:t>
            </a:r>
          </a:p>
          <a:p>
            <a:pPr marL="708025" lvl="2" eaLnBrk="1" hangingPunct="1">
              <a:buClr>
                <a:schemeClr val="accent1"/>
              </a:buClr>
            </a:pPr>
            <a:r>
              <a:rPr lang="en-US" sz="2200"/>
              <a:t>ID-based cross-border</a:t>
            </a:r>
          </a:p>
          <a:p>
            <a:pPr marL="708025" lvl="2" eaLnBrk="1" hangingPunct="1">
              <a:buClr>
                <a:schemeClr val="accent1"/>
              </a:buClr>
            </a:pPr>
            <a:r>
              <a:rPr lang="en-US" sz="2200"/>
              <a:t>ID-based distinct-objects</a:t>
            </a:r>
          </a:p>
          <a:p>
            <a:pPr marL="708025" lvl="2" eaLnBrk="1" hangingPunct="1">
              <a:buClr>
                <a:schemeClr val="accent1"/>
              </a:buClr>
            </a:pPr>
            <a:r>
              <a:rPr lang="en-US" sz="2200"/>
              <a:t>Entry-based cross-border</a:t>
            </a:r>
          </a:p>
          <a:p>
            <a:pPr marL="708025" lvl="2" eaLnBrk="1" hangingPunct="1">
              <a:buClr>
                <a:schemeClr val="accent1"/>
              </a:buClr>
            </a:pPr>
            <a:r>
              <a:rPr lang="en-US" sz="2200"/>
              <a:t>Entry-based distinct-objects</a:t>
            </a:r>
          </a:p>
          <a:p>
            <a:pPr marL="342900" lvl="1" eaLnBrk="1" hangingPunct="1">
              <a:buClr>
                <a:schemeClr val="accent1"/>
              </a:buClr>
            </a:pPr>
            <a:endParaRPr lang="en-US" sz="2400"/>
          </a:p>
          <a:p>
            <a:pPr marL="342900" lvl="1" eaLnBrk="1" hangingPunct="1">
              <a:buClr>
                <a:schemeClr val="accent1"/>
              </a:buClr>
            </a:pPr>
            <a:endParaRPr lang="en-US" sz="2400"/>
          </a:p>
          <a:p>
            <a:pPr marL="342900" lvl="1" eaLnBrk="1" hangingPunct="1">
              <a:buClr>
                <a:schemeClr val="accent1"/>
              </a:buClr>
            </a:pPr>
            <a:endParaRPr lang="en-US" sz="2400"/>
          </a:p>
          <a:p>
            <a:pPr marL="342900" lvl="1" eaLnBrk="1" hangingPunct="1">
              <a:buClr>
                <a:schemeClr val="accent1"/>
              </a:buClr>
            </a:pPr>
            <a:endParaRPr lang="en-US" sz="2400"/>
          </a:p>
          <a:p>
            <a:pPr marL="342900" lvl="1" eaLnBrk="1" hangingPunct="1">
              <a:buClr>
                <a:schemeClr val="accent1"/>
              </a:buClr>
            </a:pPr>
            <a:endParaRPr lang="en-US" sz="2400"/>
          </a:p>
          <a:p>
            <a:pPr marL="342900" lvl="1" eaLnBrk="1" hangingPunct="1">
              <a:buClr>
                <a:schemeClr val="accent1"/>
              </a:buClr>
            </a:pPr>
            <a:r>
              <a:rPr lang="en-US" sz="2400"/>
              <a:t>How to calculate these answers using Euler Histogram? 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3657600"/>
            <a:ext cx="57753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B59595-FDB7-48D3-85BB-6E4145D1DC3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Define Four Types of Vertices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100888" cy="186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3200400"/>
            <a:ext cx="4114800" cy="3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6081713" y="3962400"/>
            <a:ext cx="457200" cy="45720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0" name="TextBox 5"/>
          <p:cNvSpPr txBox="1">
            <a:spLocks noChangeArrowheads="1"/>
          </p:cNvSpPr>
          <p:nvPr/>
        </p:nvSpPr>
        <p:spPr bwMode="auto">
          <a:xfrm>
            <a:off x="6462713" y="37338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Query Region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395913" y="5181600"/>
            <a:ext cx="1066800" cy="30480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862513" y="4800600"/>
            <a:ext cx="1600200" cy="30480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3" name="TextBox 12"/>
          <p:cNvSpPr txBox="1">
            <a:spLocks noChangeArrowheads="1"/>
          </p:cNvSpPr>
          <p:nvPr/>
        </p:nvSpPr>
        <p:spPr bwMode="auto">
          <a:xfrm>
            <a:off x="6386513" y="4953000"/>
            <a:ext cx="1766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Two Trajectories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966913" y="4832350"/>
            <a:ext cx="381000" cy="27305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5" name="TextBox 16"/>
          <p:cNvSpPr txBox="1">
            <a:spLocks noChangeArrowheads="1"/>
          </p:cNvSpPr>
          <p:nvPr/>
        </p:nvSpPr>
        <p:spPr bwMode="auto">
          <a:xfrm>
            <a:off x="519113" y="46482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Road Segment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F8C79A-D6FD-4425-9BA4-01BB5515FB2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Euler Histogram-based on Short IDs (EHSID)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14913"/>
            <a:ext cx="7467600" cy="16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1560512"/>
            <a:ext cx="4114800" cy="3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6005513" y="2322512"/>
            <a:ext cx="457200" cy="45720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4" name="TextBox 9"/>
          <p:cNvSpPr txBox="1">
            <a:spLocks noChangeArrowheads="1"/>
          </p:cNvSpPr>
          <p:nvPr/>
        </p:nvSpPr>
        <p:spPr bwMode="auto">
          <a:xfrm>
            <a:off x="6386513" y="2093912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Query Region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319713" y="3541712"/>
            <a:ext cx="1066800" cy="30480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786313" y="3160712"/>
            <a:ext cx="1600200" cy="30480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7" name="TextBox 12"/>
          <p:cNvSpPr txBox="1">
            <a:spLocks noChangeArrowheads="1"/>
          </p:cNvSpPr>
          <p:nvPr/>
        </p:nvSpPr>
        <p:spPr bwMode="auto">
          <a:xfrm>
            <a:off x="6310313" y="3313112"/>
            <a:ext cx="1766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Two Trajectories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890713" y="3192462"/>
            <a:ext cx="381000" cy="27305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9" name="TextBox 14"/>
          <p:cNvSpPr txBox="1">
            <a:spLocks noChangeArrowheads="1"/>
          </p:cNvSpPr>
          <p:nvPr/>
        </p:nvSpPr>
        <p:spPr bwMode="auto">
          <a:xfrm>
            <a:off x="442913" y="3008312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Road Segment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608E1C-4830-4B19-936A-EC9550E33B1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Protecting Trajectory Privacy in LBS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80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Spatial cloaking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Mix-zones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Vehicular mix-zones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Path confusion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Path confusion with mobility prediction and data caching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Euler histogram-based on short IDs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/>
              <a:t>Dummy trajectories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DB0F4-A662-4F8B-BC29-21B1F8D9460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350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Dummy Trajectories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42900" lvl="1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400" dirty="0"/>
              <a:t>Main Idea: User generate fake location trajectories</a:t>
            </a:r>
          </a:p>
          <a:p>
            <a:pPr marL="708660" lvl="2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400" dirty="0"/>
              <a:t>How to choose dummy trajectories?</a:t>
            </a:r>
          </a:p>
          <a:p>
            <a:pPr marL="708660" lvl="2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400" dirty="0"/>
              <a:t>How to measure the degree of privacy protection?</a:t>
            </a:r>
          </a:p>
          <a:p>
            <a:pPr marL="342900" lvl="1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en-US" dirty="0"/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marL="640080"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Support consistent user identity</a:t>
            </a:r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5334000" y="5726113"/>
            <a:ext cx="2438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(You et al., PALMS’07)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C4F33B-0AF1-4316-BA62-FF94167F664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Is De-identification Enough? 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4238" y="4038600"/>
            <a:ext cx="4297362" cy="243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31938"/>
            <a:ext cx="4419600" cy="250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C849C-3019-4BC8-86D1-A51287BCB57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How to Choose Dummy Trajectories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/>
          <a:lstStyle/>
          <a:p>
            <a:pPr marL="342900" lvl="1" eaLnBrk="1" hangingPunct="1">
              <a:buClr>
                <a:schemeClr val="accent1"/>
              </a:buClr>
            </a:pPr>
            <a:r>
              <a:rPr lang="en-US" sz="1800" b="1" i="1"/>
              <a:t>Snapshot disclosure (SD)</a:t>
            </a:r>
            <a:r>
              <a:rPr lang="en-US" sz="1800"/>
              <a:t>: Average probability of successfully inferring each true location </a:t>
            </a:r>
          </a:p>
          <a:p>
            <a:pPr marL="342900" lvl="1" eaLnBrk="1" hangingPunct="1">
              <a:buClr>
                <a:schemeClr val="accent1"/>
              </a:buClr>
            </a:pPr>
            <a:r>
              <a:rPr lang="en-US" sz="1800" b="1" i="1"/>
              <a:t>Trajectory disclosure (TD)</a:t>
            </a:r>
            <a:r>
              <a:rPr lang="en-US" sz="1800"/>
              <a:t>: Probability of successfully identifying the true trajectory among all possible trajectories</a:t>
            </a:r>
          </a:p>
          <a:p>
            <a:pPr marL="342900" lvl="1" eaLnBrk="1" hangingPunct="1">
              <a:buClr>
                <a:schemeClr val="accent1"/>
              </a:buClr>
            </a:pPr>
            <a:r>
              <a:rPr lang="en-US" sz="1800" b="1" i="1"/>
              <a:t>Distance deviation (DD)</a:t>
            </a:r>
            <a:r>
              <a:rPr lang="en-US" sz="1800"/>
              <a:t>: Average distance between the </a:t>
            </a:r>
            <a:r>
              <a:rPr lang="en-US" sz="1800" i="1"/>
              <a:t>i</a:t>
            </a:r>
            <a:r>
              <a:rPr lang="en-US" sz="1800" i="1" baseline="30000"/>
              <a:t>th </a:t>
            </a:r>
            <a:r>
              <a:rPr lang="en-US" sz="1800"/>
              <a:t> location samples of real trajectory and each dummy trajectory</a:t>
            </a:r>
            <a:endParaRPr lang="en-US" sz="1800" i="1" baseline="-25000"/>
          </a:p>
        </p:txBody>
      </p:sp>
      <p:pic>
        <p:nvPicPr>
          <p:cNvPr id="4096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0"/>
            <a:ext cx="3962400" cy="34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A31982-5A25-4AA2-9699-AD8B1E02519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Outline</a:t>
            </a:r>
            <a:endParaRPr 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8006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eaLnBrk="1" hangingPunct="1"/>
            <a:endParaRPr lang="en-US" sz="3200" dirty="0"/>
          </a:p>
          <a:p>
            <a:pPr eaLnBrk="1" hangingPunct="1"/>
            <a:r>
              <a:rPr lang="en-US" sz="3200" b="1" dirty="0">
                <a:solidFill>
                  <a:schemeClr val="bg1">
                    <a:lumMod val="75000"/>
                  </a:schemeClr>
                </a:solidFill>
              </a:rPr>
              <a:t>Protecting Trajectory Privacy in Location-based Services</a:t>
            </a:r>
            <a:br>
              <a:rPr lang="en-US" sz="3200" dirty="0">
                <a:solidFill>
                  <a:schemeClr val="bg1">
                    <a:lumMod val="75000"/>
                  </a:schemeClr>
                </a:solidFill>
              </a:rPr>
            </a:b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en-US" sz="3200" b="1" dirty="0"/>
              <a:t>Protecting Privacy in Trajectory Publication</a:t>
            </a:r>
          </a:p>
          <a:p>
            <a:pPr eaLnBrk="1" hangingPunct="1"/>
            <a:endParaRPr lang="en-US" sz="3200" dirty="0"/>
          </a:p>
          <a:p>
            <a:pPr eaLnBrk="1" hangingPunct="1"/>
            <a:r>
              <a:rPr lang="en-US" sz="3200" dirty="0"/>
              <a:t>Future Research Directions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366C3A-A3EF-4185-BDF5-958E4816ABD7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357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Protecting Privacy in Trajectory Publication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800" b="1" dirty="0"/>
          </a:p>
          <a:p>
            <a:pPr eaLnBrk="1" hangingPunct="1"/>
            <a:r>
              <a:rPr lang="en-US" sz="2800" b="1" dirty="0"/>
              <a:t>Clustering-based Anonymization Approach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Generalization-based Anonymization Approach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Suppression-based Anonymization Approach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Grid-based Anonymization Approach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0867E9-3970-4EE0-8F58-68FC49933E2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Clustering-based Anonymization Approach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eaLnBrk="1" hangingPunct="1">
              <a:buClr>
                <a:schemeClr val="accent1"/>
              </a:buClr>
            </a:pPr>
            <a:r>
              <a:rPr lang="en-US" sz="2400"/>
              <a:t>Main Idea: Group </a:t>
            </a:r>
            <a:r>
              <a:rPr lang="en-US" sz="2400" i="1"/>
              <a:t>k</a:t>
            </a:r>
            <a:r>
              <a:rPr lang="en-US" sz="2400"/>
              <a:t> co-localized trajectories within the same time period to form a </a:t>
            </a:r>
            <a:r>
              <a:rPr lang="en-US" sz="2400" i="1"/>
              <a:t>k</a:t>
            </a:r>
            <a:r>
              <a:rPr lang="en-US" sz="2400"/>
              <a:t>-anonymized aggregate trajectory. </a:t>
            </a:r>
          </a:p>
          <a:p>
            <a:pPr marL="708025" lvl="2" eaLnBrk="1" hangingPunct="1">
              <a:buClr>
                <a:schemeClr val="accent1"/>
              </a:buClr>
            </a:pPr>
            <a:r>
              <a:rPr lang="en-US"/>
              <a:t>Trajectory Uncertainty Model</a:t>
            </a: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43263"/>
            <a:ext cx="4267200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7" name="TextBox 4"/>
          <p:cNvSpPr txBox="1">
            <a:spLocks noChangeArrowheads="1"/>
          </p:cNvSpPr>
          <p:nvPr/>
        </p:nvSpPr>
        <p:spPr bwMode="auto">
          <a:xfrm>
            <a:off x="6362700" y="5943600"/>
            <a:ext cx="2476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(Abul et al., ICDE’08)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2E2B79-60EB-469E-9E64-CF7CF3092DA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Clustering-based Anonymization Approach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953000"/>
          </a:xfrm>
        </p:spPr>
        <p:txBody>
          <a:bodyPr/>
          <a:lstStyle/>
          <a:p>
            <a:pPr marL="114300" lvl="1" indent="0" eaLnBrk="1" hangingPunct="1">
              <a:buClr>
                <a:schemeClr val="accent1"/>
              </a:buClr>
              <a:buFont typeface="Arial" charset="0"/>
              <a:buNone/>
            </a:pPr>
            <a:r>
              <a:rPr lang="en-US"/>
              <a:t>Aggregate trajectory of a set of 2-anonymized co-localized trajectories</a:t>
            </a: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03425"/>
            <a:ext cx="58674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10809B-41A9-4ECA-8283-DEDBCF5573BB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Protecting Privacy in Trajectory Publication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800" b="1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Clustering-based Anonymization Approach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b="1" dirty="0"/>
              <a:t>Generalization-based Anonymization Approach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Suppression-based Anonymization Approach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Grid-based Anonymization Approach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0867E9-3970-4EE0-8F58-68FC49933E2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73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Generalization-based Anonymization Approach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eaLnBrk="1" hangingPunct="1">
              <a:buClr>
                <a:schemeClr val="accent1"/>
              </a:buClr>
            </a:pPr>
            <a:r>
              <a:rPr lang="en-US" sz="2400"/>
              <a:t>Main Idea: </a:t>
            </a:r>
          </a:p>
          <a:p>
            <a:pPr marL="708025" lvl="2" eaLnBrk="1" hangingPunct="1">
              <a:buClr>
                <a:schemeClr val="accent1"/>
              </a:buClr>
            </a:pPr>
            <a:r>
              <a:rPr lang="en-US" sz="2400"/>
              <a:t>Step1: Generalize a trajectory data set into a sequence of </a:t>
            </a:r>
            <a:r>
              <a:rPr lang="en-US" sz="2400" i="1"/>
              <a:t>k</a:t>
            </a:r>
            <a:r>
              <a:rPr lang="en-US" sz="2400"/>
              <a:t>-anonymized regions</a:t>
            </a:r>
          </a:p>
          <a:p>
            <a:pPr marL="708025" lvl="2" eaLnBrk="1" hangingPunct="1">
              <a:buClr>
                <a:schemeClr val="accent1"/>
              </a:buClr>
            </a:pPr>
            <a:endParaRPr lang="en-US" sz="2400"/>
          </a:p>
          <a:p>
            <a:pPr marL="708025" lvl="2" eaLnBrk="1" hangingPunct="1">
              <a:buClr>
                <a:schemeClr val="accent1"/>
              </a:buClr>
            </a:pPr>
            <a:r>
              <a:rPr lang="en-US" sz="2400"/>
              <a:t>Step2: Uniformly select </a:t>
            </a:r>
            <a:r>
              <a:rPr lang="en-US" sz="2400" i="1"/>
              <a:t>k</a:t>
            </a:r>
            <a:r>
              <a:rPr lang="en-US" sz="2400"/>
              <a:t> atomic points from each anonymized region and reconstruct </a:t>
            </a:r>
            <a:r>
              <a:rPr lang="en-US" sz="2400" i="1"/>
              <a:t>k</a:t>
            </a:r>
            <a:r>
              <a:rPr lang="en-US" sz="2400"/>
              <a:t> trajectories</a:t>
            </a:r>
          </a:p>
        </p:txBody>
      </p:sp>
      <p:sp>
        <p:nvSpPr>
          <p:cNvPr id="46084" name="TextBox 5"/>
          <p:cNvSpPr txBox="1">
            <a:spLocks noChangeArrowheads="1"/>
          </p:cNvSpPr>
          <p:nvPr/>
        </p:nvSpPr>
        <p:spPr bwMode="auto">
          <a:xfrm>
            <a:off x="5943600" y="5410200"/>
            <a:ext cx="2247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(</a:t>
            </a:r>
            <a:r>
              <a:rPr lang="en-US" dirty="0" err="1"/>
              <a:t>Nergiz</a:t>
            </a:r>
            <a:r>
              <a:rPr lang="en-US" dirty="0"/>
              <a:t> et al., TDP’09)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03C0C-3661-4A7F-AF82-4515336C537E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152400"/>
            <a:ext cx="64992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0"/>
            <a:ext cx="4343400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1B716-5C7A-448F-8DE9-E56CAB0FD6B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248400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F2051D-A5EA-4CB3-B1CB-89C4F8B8252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Protecting Privacy in Trajectory Publication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800" b="1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Clustering-based Anonymization Approach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Generalization-based Anonymization Approach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b="1" dirty="0"/>
              <a:t>Suppression-based Anonymization Approach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Grid-based Anonymization Approach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0867E9-3970-4EE0-8F58-68FC49933E2F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3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Is De-identification Enough? </a:t>
            </a: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6804025" cy="297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DC0D8F-7AB0-4EE2-B43A-C9780EF5F65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Suppression-based Anonymization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2334"/>
            <a:ext cx="7620000" cy="4800600"/>
          </a:xfrm>
        </p:spPr>
        <p:txBody>
          <a:bodyPr rtlCol="0">
            <a:normAutofit/>
          </a:bodyPr>
          <a:lstStyle/>
          <a:p>
            <a:pPr marL="342900" lvl="1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400" dirty="0"/>
              <a:t>Main Idea: Iteratively suppress locations until the privacy constraint is met</a:t>
            </a:r>
          </a:p>
          <a:p>
            <a:pPr marL="708660" lvl="2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dirty="0"/>
              <a:t>Privacy constraint</a:t>
            </a:r>
          </a:p>
          <a:p>
            <a:pPr marL="708660" lvl="2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dirty="0"/>
              <a:t>Difference between transformed trajectories and original ones</a:t>
            </a:r>
          </a:p>
          <a:p>
            <a:pPr marL="480060" lvl="2" indent="0" eaLnBrk="1" fontAlgn="auto" hangingPunct="1"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52534"/>
            <a:ext cx="7772400" cy="290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352800" y="4776534"/>
            <a:ext cx="914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52600" y="4776534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5800" y="4776534"/>
            <a:ext cx="914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133600" y="4928934"/>
            <a:ext cx="9144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172200" y="4776534"/>
            <a:ext cx="762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2" name="Straight Arrow Connector 11"/>
          <p:cNvCxnSpPr>
            <a:endCxn id="10" idx="3"/>
          </p:cNvCxnSpPr>
          <p:nvPr/>
        </p:nvCxnSpPr>
        <p:spPr>
          <a:xfrm flipV="1">
            <a:off x="5486400" y="5036884"/>
            <a:ext cx="796925" cy="11874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72000" y="6224334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Suppress location </a:t>
            </a:r>
            <a:r>
              <a:rPr lang="en-US" i="1">
                <a:solidFill>
                  <a:srgbClr val="FF0000"/>
                </a:solidFill>
              </a:rPr>
              <a:t>a</a:t>
            </a:r>
            <a:r>
              <a:rPr lang="en-US" i="1" baseline="-250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9164" name="TextBox 14"/>
          <p:cNvSpPr txBox="1">
            <a:spLocks noChangeArrowheads="1"/>
          </p:cNvSpPr>
          <p:nvPr/>
        </p:nvSpPr>
        <p:spPr bwMode="auto">
          <a:xfrm>
            <a:off x="247650" y="6259512"/>
            <a:ext cx="2705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(</a:t>
            </a:r>
            <a:r>
              <a:rPr lang="en-US" dirty="0" err="1"/>
              <a:t>Terrovitis</a:t>
            </a:r>
            <a:r>
              <a:rPr lang="en-US" dirty="0"/>
              <a:t> et al., MDM’08)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C44267-AEC2-41FB-A579-88DE332C6F4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  <p:bldP spid="1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Suppression-based Anonymization Approach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1458912"/>
            <a:ext cx="7620000" cy="5257800"/>
          </a:xfrm>
        </p:spPr>
        <p:txBody>
          <a:bodyPr/>
          <a:lstStyle/>
          <a:p>
            <a:pPr marL="114300" lvl="1" indent="0" eaLnBrk="1" hangingPunct="1">
              <a:buClr>
                <a:schemeClr val="accent1"/>
              </a:buClr>
              <a:buFont typeface="Arial" charset="0"/>
              <a:buNone/>
            </a:pPr>
            <a:r>
              <a:rPr lang="en-US"/>
              <a:t>The probability adversary can identify the actual user of any location </a:t>
            </a:r>
            <a:r>
              <a:rPr lang="en-US" i="1"/>
              <a:t>p</a:t>
            </a:r>
            <a:r>
              <a:rPr lang="en-US" i="1" baseline="-25000"/>
              <a:t>i</a:t>
            </a:r>
          </a:p>
          <a:p>
            <a:pPr marL="114300" lvl="1" indent="0" eaLnBrk="1" hangingPunct="1">
              <a:buClr>
                <a:schemeClr val="accent1"/>
              </a:buClr>
              <a:buFont typeface="Arial" charset="0"/>
              <a:buNone/>
            </a:pPr>
            <a:endParaRPr lang="en-US" sz="1600" i="1" baseline="-25000"/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16312"/>
            <a:ext cx="7772400" cy="290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352800" y="5040312"/>
            <a:ext cx="914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52600" y="5040312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5800" y="5040312"/>
            <a:ext cx="914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133600" y="5192712"/>
            <a:ext cx="9144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172200" y="5040312"/>
            <a:ext cx="762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2" name="Straight Arrow Connector 11"/>
          <p:cNvCxnSpPr>
            <a:endCxn id="10" idx="3"/>
          </p:cNvCxnSpPr>
          <p:nvPr/>
        </p:nvCxnSpPr>
        <p:spPr>
          <a:xfrm flipV="1">
            <a:off x="5486400" y="5300662"/>
            <a:ext cx="796925" cy="11874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7" name="TextBox 12"/>
          <p:cNvSpPr txBox="1">
            <a:spLocks noChangeArrowheads="1"/>
          </p:cNvSpPr>
          <p:nvPr/>
        </p:nvSpPr>
        <p:spPr bwMode="auto">
          <a:xfrm>
            <a:off x="4572000" y="6488112"/>
            <a:ext cx="228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Suppress location </a:t>
            </a:r>
            <a:r>
              <a:rPr lang="en-US" i="1">
                <a:solidFill>
                  <a:srgbClr val="FF0000"/>
                </a:solidFill>
              </a:rPr>
              <a:t>a</a:t>
            </a:r>
            <a:r>
              <a:rPr lang="en-US" i="1" baseline="-2500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501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839912"/>
            <a:ext cx="58293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r="2985"/>
          <a:stretch>
            <a:fillRect/>
          </a:stretch>
        </p:blipFill>
        <p:spPr bwMode="auto">
          <a:xfrm>
            <a:off x="685800" y="2617787"/>
            <a:ext cx="4038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9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25762"/>
            <a:ext cx="669131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9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11512"/>
            <a:ext cx="1809750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D1B6E2-6816-4C02-B16B-EA55A2A7108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Suppression-based Anonymization Approach</a:t>
            </a:r>
          </a:p>
        </p:txBody>
      </p:sp>
      <p:sp>
        <p:nvSpPr>
          <p:cNvPr id="51203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257800"/>
          </a:xfrm>
        </p:spPr>
        <p:txBody>
          <a:bodyPr/>
          <a:lstStyle/>
          <a:p>
            <a:pPr marL="114300" indent="0" eaLnBrk="1" hangingPunct="1">
              <a:buFont typeface="Arial" charset="0"/>
              <a:buNone/>
            </a:pPr>
            <a:r>
              <a:rPr lang="en-US" sz="2000" dirty="0"/>
              <a:t>Calculate difference between transformed trajectory and the original</a:t>
            </a:r>
          </a:p>
          <a:p>
            <a:pPr marL="114300" indent="0" eaLnBrk="1" hangingPunct="1">
              <a:buFont typeface="Arial" charset="0"/>
              <a:buNone/>
            </a:pPr>
            <a:r>
              <a:rPr lang="en-US" sz="2000" dirty="0"/>
              <a:t>       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30475"/>
            <a:ext cx="5100638" cy="406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1770063"/>
            <a:ext cx="223837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1752600"/>
            <a:ext cx="1123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4286250" y="1814513"/>
            <a:ext cx="457200" cy="15081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120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2149475"/>
            <a:ext cx="397192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C9F0AB-CE54-45EF-B140-4B79C51CBF5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Suppression-based Anonymization Approach</a:t>
            </a:r>
          </a:p>
        </p:txBody>
      </p:sp>
      <p:sp>
        <p:nvSpPr>
          <p:cNvPr id="52227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7620000" cy="5257800"/>
          </a:xfrm>
        </p:spPr>
        <p:txBody>
          <a:bodyPr/>
          <a:lstStyle/>
          <a:p>
            <a:pPr marL="114300" indent="0" eaLnBrk="1" hangingPunct="1">
              <a:buFont typeface="Arial" charset="0"/>
              <a:buNone/>
            </a:pPr>
            <a:r>
              <a:rPr lang="en-US" sz="2000"/>
              <a:t>       </a:t>
            </a:r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219200"/>
            <a:ext cx="7773987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A583EB-EA53-463E-8231-5837189A9FF9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2" y="2743200"/>
            <a:ext cx="5100638" cy="406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Protecting Privacy in Trajectory Publication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2800" b="1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Clustering-based Anonymization Approach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Generalization-based Anonymization Approach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Suppression-based Anonymization Approach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b="1" dirty="0"/>
              <a:t>Grid-based Anonymization Approach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0867E9-3970-4EE0-8F58-68FC49933E2F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394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Grid-based Anonymization Approach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eaLnBrk="1" hangingPunct="1">
              <a:buClr>
                <a:schemeClr val="accent1"/>
              </a:buClr>
            </a:pPr>
            <a:r>
              <a:rPr lang="en-US" sz="2400"/>
              <a:t>Main Idea: Replace locations with grids (could have different resolutions)</a:t>
            </a:r>
            <a:endParaRPr lang="en-US" sz="2200"/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22525"/>
            <a:ext cx="7138988" cy="306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46750"/>
            <a:ext cx="3073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5776913"/>
            <a:ext cx="364807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886200" y="5846763"/>
            <a:ext cx="152400" cy="1397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256" name="TextBox 7"/>
          <p:cNvSpPr txBox="1">
            <a:spLocks noChangeArrowheads="1"/>
          </p:cNvSpPr>
          <p:nvPr/>
        </p:nvSpPr>
        <p:spPr bwMode="auto">
          <a:xfrm>
            <a:off x="5334000" y="6248400"/>
            <a:ext cx="2857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(Gidofalvi et al., MDM’07)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7B3E7-474F-405B-BB15-62F00C747C24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Outline</a:t>
            </a:r>
            <a:endParaRPr lang="en-US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8006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eaLnBrk="1" hangingPunct="1"/>
            <a:endParaRPr lang="en-US" sz="3200" dirty="0"/>
          </a:p>
          <a:p>
            <a:pPr eaLnBrk="1" hangingPunct="1"/>
            <a:r>
              <a:rPr lang="en-US" sz="3200" b="1" dirty="0">
                <a:solidFill>
                  <a:schemeClr val="bg1">
                    <a:lumMod val="75000"/>
                  </a:schemeClr>
                </a:solidFill>
              </a:rPr>
              <a:t>Protecting Trajectory Privacy in Location-based Services</a:t>
            </a:r>
            <a:br>
              <a:rPr lang="en-US" sz="3200" dirty="0">
                <a:solidFill>
                  <a:schemeClr val="bg1">
                    <a:lumMod val="75000"/>
                  </a:schemeClr>
                </a:solidFill>
              </a:rPr>
            </a:b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/>
            <a:r>
              <a:rPr lang="en-US" sz="3200" b="1" dirty="0">
                <a:solidFill>
                  <a:schemeClr val="bg1">
                    <a:lumMod val="75000"/>
                  </a:schemeClr>
                </a:solidFill>
              </a:rPr>
              <a:t>Protecting Privacy in Trajectory Publication</a:t>
            </a:r>
          </a:p>
          <a:p>
            <a:pPr eaLnBrk="1" hangingPunct="1"/>
            <a:endParaRPr lang="en-US" sz="3200" dirty="0"/>
          </a:p>
          <a:p>
            <a:pPr eaLnBrk="1" hangingPunct="1"/>
            <a:r>
              <a:rPr lang="en-US" sz="3200" b="1" dirty="0"/>
              <a:t>Future Research Directions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366C3A-A3EF-4185-BDF5-958E4816ABD7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856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Future Directions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Personalized LBS  (require more user semantics)</a:t>
            </a:r>
          </a:p>
          <a:p>
            <a:pPr lvl="1" eaLnBrk="1" hangingPunct="1"/>
            <a:r>
              <a:rPr lang="en-US"/>
              <a:t>User preferences and background information could be used as quasi-identifiers</a:t>
            </a:r>
          </a:p>
          <a:p>
            <a:pPr lvl="1" eaLnBrk="1" hangingPunct="1"/>
            <a:endParaRPr lang="en-US"/>
          </a:p>
          <a:p>
            <a:pPr eaLnBrk="1" hangingPunct="1"/>
            <a:r>
              <a:rPr lang="en-US"/>
              <a:t>Trajectory publication supporting more complex queries</a:t>
            </a:r>
          </a:p>
          <a:p>
            <a:pPr lvl="1" eaLnBrk="1" hangingPunct="1"/>
            <a:r>
              <a:rPr lang="en-US"/>
              <a:t>Spatio-temporal queries</a:t>
            </a:r>
          </a:p>
          <a:p>
            <a:pPr lvl="1" eaLnBrk="1" hangingPunct="1"/>
            <a:r>
              <a:rPr lang="en-US"/>
              <a:t>Spatio-temporal data analysis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1FC1F4-6AE9-4628-AD36-617935F705ED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Data Privacy-Preserving Techniques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i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-anonymity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(Sweeney, IJUFKS’02)</a:t>
            </a:r>
          </a:p>
          <a:p>
            <a:pPr lvl="1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Indistinguishable among at least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records</a:t>
            </a:r>
          </a:p>
          <a:p>
            <a:pPr eaLnBrk="1" hangingPunct="1"/>
            <a:r>
              <a:rPr lang="en-US" sz="3200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-diversity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(Machanavajjhala et al., TKDD’07)</a:t>
            </a:r>
          </a:p>
          <a:p>
            <a:pPr lvl="1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At least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values for sensitive attributes</a:t>
            </a:r>
          </a:p>
          <a:p>
            <a:pPr eaLnBrk="1" hangingPunct="1"/>
            <a:r>
              <a:rPr lang="en-US" sz="32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-closeness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(Li et al., TKDE’10)</a:t>
            </a:r>
          </a:p>
          <a:p>
            <a:pPr lvl="1" eaLnBrk="1" hangingPunct="1"/>
            <a:r>
              <a:rPr lang="en-US" sz="2400">
                <a:latin typeface="Times New Roman" pitchFamily="18" charset="0"/>
                <a:cs typeface="Times New Roman" pitchFamily="18" charset="0"/>
              </a:rPr>
              <a:t>Distribution of sensitive attributes </a:t>
            </a:r>
          </a:p>
          <a:p>
            <a:pPr marL="776288" lvl="2" indent="0" eaLnBrk="1" hangingPunct="1">
              <a:buFont typeface="Arial" charset="0"/>
              <a:buNone/>
            </a:pPr>
            <a:r>
              <a:rPr lang="en-US" sz="2200">
                <a:latin typeface="Times New Roman" pitchFamily="18" charset="0"/>
                <a:cs typeface="Times New Roman" pitchFamily="18" charset="0"/>
              </a:rPr>
              <a:t>(in equivalence class    </a:t>
            </a:r>
            <a:r>
              <a:rPr lang="en-US" sz="2200" i="1">
                <a:latin typeface="Times New Roman" pitchFamily="18" charset="0"/>
                <a:cs typeface="Times New Roman" pitchFamily="18" charset="0"/>
              </a:rPr>
              <a:t>vs  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in entire data set)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AFCBC-DC23-4133-9A89-8798B1301D8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Location Privacy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Location-Based Services (LBS)</a:t>
            </a:r>
          </a:p>
          <a:p>
            <a:pPr lvl="1" eaLnBrk="1" hangingPunct="1"/>
            <a:r>
              <a:rPr lang="en-US"/>
              <a:t>Untrustable LBS Service Provider – Location Privacy Leakage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514600"/>
            <a:ext cx="767715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637517-284A-481B-9D5B-9BA9D204037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Location Privacy-Preserving Techniques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False Location</a:t>
            </a:r>
          </a:p>
          <a:p>
            <a:pPr lvl="1" eaLnBrk="1" hangingPunct="1"/>
            <a:r>
              <a:rPr lang="en-US" sz="2600" dirty="0"/>
              <a:t>Users generate fake locations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Space Transformation</a:t>
            </a:r>
          </a:p>
          <a:p>
            <a:pPr lvl="1" eaLnBrk="1" hangingPunct="1"/>
            <a:r>
              <a:rPr lang="en-US" sz="2600" dirty="0"/>
              <a:t>Transform into another space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Spatial Cloaking</a:t>
            </a:r>
          </a:p>
          <a:p>
            <a:pPr lvl="1" eaLnBrk="1" hangingPunct="1"/>
            <a:r>
              <a:rPr lang="en-US" sz="2600" dirty="0"/>
              <a:t>Blur user’s location into cloaked region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BA20DA-ECB6-4B19-B816-609475DCCF9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More Challenging: Trajectory Privacy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The hospital example</a:t>
            </a:r>
          </a:p>
          <a:p>
            <a:pPr lvl="1" eaLnBrk="1" hangingPunct="1"/>
            <a:r>
              <a:rPr lang="en-US"/>
              <a:t>Suppose the trajectories of patients should be published</a:t>
            </a:r>
          </a:p>
          <a:p>
            <a:pPr lvl="2" eaLnBrk="1" hangingPunct="1"/>
            <a:r>
              <a:rPr lang="en-US"/>
              <a:t>Trajectory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/>
              <a:t>:</a:t>
            </a:r>
          </a:p>
          <a:p>
            <a:pPr lvl="1" eaLnBrk="1" hangingPunct="1"/>
            <a:r>
              <a:rPr lang="en-US"/>
              <a:t>De-identified  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8186738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09825"/>
            <a:ext cx="2895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086600" y="2895600"/>
            <a:ext cx="1066800" cy="2403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315200" y="5299075"/>
            <a:ext cx="152400" cy="33972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77000" y="5562600"/>
            <a:ext cx="2014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Sensitive Attribute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09600" y="5145088"/>
            <a:ext cx="472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Suppose adversary know a patient visited (1, 5) and (8, 10) at timestamps 2 and 5, respectively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2514600" y="5802313"/>
            <a:ext cx="457200" cy="293687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600200" y="6096000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He has a disease of HIV!</a:t>
            </a:r>
          </a:p>
        </p:txBody>
      </p:sp>
      <p:sp>
        <p:nvSpPr>
          <p:cNvPr id="20" name="Oval 19"/>
          <p:cNvSpPr/>
          <p:nvPr/>
        </p:nvSpPr>
        <p:spPr>
          <a:xfrm>
            <a:off x="762000" y="3505200"/>
            <a:ext cx="914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949575" y="3505200"/>
            <a:ext cx="914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19125" y="3048000"/>
            <a:ext cx="6172200" cy="2097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5181600" y="5029200"/>
            <a:ext cx="762000" cy="95885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648200" y="6019800"/>
            <a:ext cx="2819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Powerful quasi-identifiers!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82402-C433-4445-87E6-00B54322B47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7" grpId="0"/>
      <p:bldP spid="18" grpId="0" animBg="1"/>
      <p:bldP spid="19" grpId="0"/>
      <p:bldP spid="20" grpId="0" animBg="1"/>
      <p:bldP spid="23" grpId="0" animBg="1"/>
      <p:bldP spid="22" grpId="0" animBg="1"/>
      <p:bldP spid="2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738</TotalTime>
  <Words>1624</Words>
  <Application>Microsoft Office PowerPoint</Application>
  <PresentationFormat>On-screen Show (4:3)</PresentationFormat>
  <Paragraphs>401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Cambria</vt:lpstr>
      <vt:lpstr>Times New Roman</vt:lpstr>
      <vt:lpstr>Adjacency</vt:lpstr>
      <vt:lpstr>Privacy of Location Trajectory</vt:lpstr>
      <vt:lpstr>Outline</vt:lpstr>
      <vt:lpstr>Data Privacy</vt:lpstr>
      <vt:lpstr>Is De-identification Enough? </vt:lpstr>
      <vt:lpstr>Is De-identification Enough? </vt:lpstr>
      <vt:lpstr>Data Privacy-Preserving Techniques</vt:lpstr>
      <vt:lpstr>Location Privacy</vt:lpstr>
      <vt:lpstr>Location Privacy-Preserving Techniques</vt:lpstr>
      <vt:lpstr>More Challenging: Trajectory Privacy</vt:lpstr>
      <vt:lpstr>Two Kinds of Trajectory</vt:lpstr>
      <vt:lpstr>Continuous Location-based Services vs. Trajectory Publication</vt:lpstr>
      <vt:lpstr>Outline</vt:lpstr>
      <vt:lpstr>Protecting Trajectory Privacy in LBS</vt:lpstr>
      <vt:lpstr>Protecting Trajectory Privacy in LBS</vt:lpstr>
      <vt:lpstr>Spatial  Cloaking</vt:lpstr>
      <vt:lpstr>Trajectory  Tracing  Attack (1/2)</vt:lpstr>
      <vt:lpstr>Trajectory  Tracing  Attack (2/2)</vt:lpstr>
      <vt:lpstr>Trajectory  Tracing  Attack: Solution</vt:lpstr>
      <vt:lpstr>Anonymity-set  Tracing  Attack</vt:lpstr>
      <vt:lpstr>Anonymity-set  Tracing  Attack: Solution</vt:lpstr>
      <vt:lpstr>Solution 1: Group-based  Approach</vt:lpstr>
      <vt:lpstr>Solution 2: Distortion-based  Approach</vt:lpstr>
      <vt:lpstr>Solution 3: Prediction-based  Approach</vt:lpstr>
      <vt:lpstr>Protecting Trajectory Privacy in LBS</vt:lpstr>
      <vt:lpstr>Mix-Zones (1/2)</vt:lpstr>
      <vt:lpstr>Mix-Zones (2/2)</vt:lpstr>
      <vt:lpstr>Vehicular Mix-Zones (1/2)</vt:lpstr>
      <vt:lpstr>Vehicular Mix-Zones (2/2)</vt:lpstr>
      <vt:lpstr>Protecting Trajectory Privacy in LBS</vt:lpstr>
      <vt:lpstr>Path Confusion</vt:lpstr>
      <vt:lpstr>Path Confusion with Mobility Prediction and Data Caching</vt:lpstr>
      <vt:lpstr>Protecting Trajectory Privacy in LBS</vt:lpstr>
      <vt:lpstr>Euler Histogram-based on Short IDs (EHSID)</vt:lpstr>
      <vt:lpstr>Euler Histogram</vt:lpstr>
      <vt:lpstr>Euler Histogram-based on Short IDs (EHSID)</vt:lpstr>
      <vt:lpstr>Define Four Types of Vertices</vt:lpstr>
      <vt:lpstr>Euler Histogram-based on Short IDs (EHSID)</vt:lpstr>
      <vt:lpstr>Protecting Trajectory Privacy in LBS</vt:lpstr>
      <vt:lpstr>Dummy Trajectories</vt:lpstr>
      <vt:lpstr>How to Choose Dummy Trajectories</vt:lpstr>
      <vt:lpstr>Outline</vt:lpstr>
      <vt:lpstr>Protecting Privacy in Trajectory Publication</vt:lpstr>
      <vt:lpstr>Clustering-based Anonymization Approach</vt:lpstr>
      <vt:lpstr>Clustering-based Anonymization Approach</vt:lpstr>
      <vt:lpstr>Protecting Privacy in Trajectory Publication</vt:lpstr>
      <vt:lpstr>Generalization-based Anonymization Approach</vt:lpstr>
      <vt:lpstr>PowerPoint Presentation</vt:lpstr>
      <vt:lpstr>PowerPoint Presentation</vt:lpstr>
      <vt:lpstr>Protecting Privacy in Trajectory Publication</vt:lpstr>
      <vt:lpstr>Suppression-based Anonymization Approach</vt:lpstr>
      <vt:lpstr>Suppression-based Anonymization Approach</vt:lpstr>
      <vt:lpstr>Suppression-based Anonymization Approach</vt:lpstr>
      <vt:lpstr>Suppression-based Anonymization Approach</vt:lpstr>
      <vt:lpstr>Protecting Privacy in Trajectory Publication</vt:lpstr>
      <vt:lpstr>Grid-based Anonymization Approach</vt:lpstr>
      <vt:lpstr>Outline</vt:lpstr>
      <vt:lpstr>Future 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Privacy of Location Trajectory</dc:title>
  <dc:creator>BAO Linchao</dc:creator>
  <cp:lastModifiedBy>Clare Scallon</cp:lastModifiedBy>
  <cp:revision>224</cp:revision>
  <dcterms:created xsi:type="dcterms:W3CDTF">2006-08-16T00:00:00Z</dcterms:created>
  <dcterms:modified xsi:type="dcterms:W3CDTF">2016-06-09T22:49:16Z</dcterms:modified>
</cp:coreProperties>
</file>