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0" r:id="rId3"/>
    <p:sldId id="317" r:id="rId4"/>
    <p:sldId id="341" r:id="rId5"/>
    <p:sldId id="318" r:id="rId6"/>
    <p:sldId id="323" r:id="rId7"/>
    <p:sldId id="324" r:id="rId8"/>
    <p:sldId id="333" r:id="rId9"/>
    <p:sldId id="334" r:id="rId10"/>
    <p:sldId id="335" r:id="rId11"/>
    <p:sldId id="336" r:id="rId12"/>
    <p:sldId id="325" r:id="rId13"/>
    <p:sldId id="319" r:id="rId14"/>
    <p:sldId id="320" r:id="rId15"/>
    <p:sldId id="321" r:id="rId16"/>
    <p:sldId id="322" r:id="rId17"/>
    <p:sldId id="326" r:id="rId18"/>
    <p:sldId id="327" r:id="rId19"/>
    <p:sldId id="329" r:id="rId20"/>
    <p:sldId id="330" r:id="rId21"/>
    <p:sldId id="331" r:id="rId22"/>
    <p:sldId id="332" r:id="rId23"/>
    <p:sldId id="339" r:id="rId24"/>
    <p:sldId id="340" r:id="rId25"/>
    <p:sldId id="337" r:id="rId26"/>
    <p:sldId id="338" r:id="rId27"/>
    <p:sldId id="31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F81BD"/>
    <a:srgbClr val="C00000"/>
    <a:srgbClr val="FF00FF"/>
    <a:srgbClr val="8FCE4A"/>
    <a:srgbClr val="1DE93F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1819" autoAdjust="0"/>
  </p:normalViewPr>
  <p:slideViewPr>
    <p:cSldViewPr>
      <p:cViewPr varScale="1">
        <p:scale>
          <a:sx n="58" d="100"/>
          <a:sy n="58" d="100"/>
        </p:scale>
        <p:origin x="123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B02B0-21C3-4130-8817-1E308AC15CD1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08B0A-50D4-480C-A498-C0A3D9DFF8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14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 Location trajectory is a </a:t>
            </a:r>
            <a:r>
              <a:rPr lang="en-US" altLang="zh-CN" baseline="0" dirty="0"/>
              <a:t>geospatial</a:t>
            </a:r>
            <a:r>
              <a:rPr lang="en-US" altLang="zh-CN" dirty="0"/>
              <a:t> trail</a:t>
            </a:r>
            <a:r>
              <a:rPr lang="en-US" altLang="zh-CN" baseline="0" dirty="0"/>
              <a:t> generated by a moving object.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Typically, this trail is represented by of a set of time-ordered points.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advance of location-acquisition technologies has boosted the increase of location trajectories, which record the trails of a variety of moving objects, such as people, vehicles, animals and nature phenomena.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trajectories have not only enabled many applications significantly changing the way we live but also provided us with the scientific observations to understand the objects creating the trajectory.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the location trajectory has become the foundation a lot of research and attracted intensive attentions from a multitude of areas including computer sciences, biology, sociology, geography, and climatology, etc.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08B0A-50D4-480C-A498-C0A3D9DFF80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20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A62CE-2268-4F63-9682-E3FA76A4DD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19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the coefficient is 3? Because we assume the data distribution is </a:t>
            </a:r>
            <a:r>
              <a:rPr lang="en-US" dirty="0" err="1"/>
              <a:t>Gussian</a:t>
            </a:r>
            <a:r>
              <a:rPr lang="en-US" dirty="0"/>
              <a:t> Distribution, 3 is the </a:t>
            </a:r>
            <a:r>
              <a:rPr lang="en-US" altLang="zh-CN" dirty="0"/>
              <a:t>standard</a:t>
            </a:r>
            <a:r>
              <a:rPr lang="zh-CN" altLang="en-US" dirty="0"/>
              <a:t> </a:t>
            </a:r>
            <a:r>
              <a:rPr lang="en-US" dirty="0"/>
              <a:t>coefficient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detect</a:t>
            </a:r>
            <a:r>
              <a:rPr lang="zh-CN" altLang="en-US" dirty="0"/>
              <a:t> </a:t>
            </a:r>
            <a:r>
              <a:rPr lang="en-US" altLang="zh-CN" dirty="0"/>
              <a:t>outliers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7C6F1-77FC-44B1-9311-C6F0635015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39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beginning</a:t>
            </a:r>
            <a:r>
              <a:rPr lang="en-US" baseline="0" dirty="0"/>
              <a:t> of the slides, </a:t>
            </a:r>
            <a:r>
              <a:rPr lang="en-US" dirty="0"/>
              <a:t>need to specify the reduce</a:t>
            </a:r>
            <a:r>
              <a:rPr lang="en-US" baseline="0" dirty="0"/>
              <a:t> of searching space. (we are not searching through entire pool of social media)</a:t>
            </a:r>
            <a:endParaRPr lang="en-US" dirty="0"/>
          </a:p>
          <a:p>
            <a:endParaRPr lang="en-US" dirty="0"/>
          </a:p>
          <a:p>
            <a:r>
              <a:rPr lang="en-US" dirty="0"/>
              <a:t>Trying to identify the set of key words that only in recent document but not in historical documents () 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7C6F1-77FC-44B1-9311-C6F0635015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23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likelihood ratio test is used to compare the fit of two models, one of which (the null model) is a special case of the other (the alternative model).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of the two competing models is separately fitted to the data with the log-likelihood recorded.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test statistic is negative twice the difference in these log-likelihoods.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2C70E-E84A-48C7-A87B-414D8EEA9A9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01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080AD-B33F-4254-9C37-8250C2DB56F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436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DF59-C8CA-4249-B8D4-5D785865EF9F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993-3BDD-43C2-9241-1404AD172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DF59-C8CA-4249-B8D4-5D785865EF9F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993-3BDD-43C2-9241-1404AD172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DF59-C8CA-4249-B8D4-5D785865EF9F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993-3BDD-43C2-9241-1404AD172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595" y="1187659"/>
            <a:ext cx="8380412" cy="553998"/>
          </a:xfr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Segoe" pitchFamily="34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080056"/>
            <a:ext cx="8380412" cy="4366054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70725" y="6221413"/>
            <a:ext cx="1905000" cy="457200"/>
          </a:xfrm>
          <a:prstGeom prst="rect">
            <a:avLst/>
          </a:prstGeom>
          <a:ln/>
        </p:spPr>
        <p:txBody>
          <a:bodyPr lIns="91425" tIns="45713" rIns="91425" bIns="45713"/>
          <a:lstStyle>
            <a:lvl1pPr algn="r">
              <a:defRPr sz="1700"/>
            </a:lvl1pPr>
          </a:lstStyle>
          <a:p>
            <a:pPr>
              <a:defRPr/>
            </a:pPr>
            <a:fld id="{05F79666-4A2A-48BF-BA9C-3DB79E90F9E5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9260566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DF59-C8CA-4249-B8D4-5D785865EF9F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993-3BDD-43C2-9241-1404AD172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DF59-C8CA-4249-B8D4-5D785865EF9F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993-3BDD-43C2-9241-1404AD172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DF59-C8CA-4249-B8D4-5D785865EF9F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993-3BDD-43C2-9241-1404AD172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DF59-C8CA-4249-B8D4-5D785865EF9F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993-3BDD-43C2-9241-1404AD172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DF59-C8CA-4249-B8D4-5D785865EF9F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993-3BDD-43C2-9241-1404AD172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DF59-C8CA-4249-B8D4-5D785865EF9F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993-3BDD-43C2-9241-1404AD172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DF59-C8CA-4249-B8D4-5D785865EF9F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993-3BDD-43C2-9241-1404AD172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DF59-C8CA-4249-B8D4-5D785865EF9F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2993-3BDD-43C2-9241-1404AD172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3DF59-C8CA-4249-B8D4-5D785865EF9F}" type="datetimeFigureOut">
              <a:rPr lang="en-US" smtClean="0"/>
              <a:pPr/>
              <a:t>6/9/2016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42993-3BDD-43C2-9241-1404AD172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wmf"/><Relationship Id="rId12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hyperlink" Target="http://research.microsoft.com/en-us/people/yuzheng/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wmf"/><Relationship Id="rId14" Type="http://schemas.openxmlformats.org/officeDocument/2006/relationships/image" Target="../media/image1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Relationship Id="rId9" Type="http://schemas.openxmlformats.org/officeDocument/2006/relationships/hyperlink" Target="http://research.microsoft.com/apps/pubs/?id=17434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pubs/?id=20113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.microsoft.com/apps/pubs/?id=20113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search.microsoft.com/apps/pubs/?id=201131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pubs/?id=201131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pubs/?id=201131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esearch.microsoft.com/apps/pubs/?id=201131" TargetMode="Externa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pubs/?id=241453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53.emf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11" Type="http://schemas.openxmlformats.org/officeDocument/2006/relationships/oleObject" Target="file:///D:\v-bepan\Documents\Discussion\InverseDataStructure.vsd\Drawing\~Page-1\Dynamic%20connector.23" TargetMode="External"/><Relationship Id="rId5" Type="http://schemas.openxmlformats.org/officeDocument/2006/relationships/image" Target="../media/image56.png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pubs/?id=201131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research.microsoft.com/apps/pubs/?id=201131" TargetMode="External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pubs/?id=255670" TargetMode="External"/><Relationship Id="rId2" Type="http://schemas.openxmlformats.org/officeDocument/2006/relationships/hyperlink" Target="http://research.microsoft.com/apps/pubs/?id=179508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pubs/?id=179508" TargetMode="External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.microsoft.com/apps/pubs/?id=255670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74.png"/><Relationship Id="rId7" Type="http://schemas.openxmlformats.org/officeDocument/2006/relationships/image" Target="../media/image480.png"/><Relationship Id="rId12" Type="http://schemas.openxmlformats.org/officeDocument/2006/relationships/hyperlink" Target="http://research.microsoft.com/apps/pubs/?id=25567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11" Type="http://schemas.openxmlformats.org/officeDocument/2006/relationships/image" Target="../media/image510.png"/><Relationship Id="rId10" Type="http://schemas.openxmlformats.org/officeDocument/2006/relationships/image" Target="../media/image500.png"/><Relationship Id="rId4" Type="http://schemas.openxmlformats.org/officeDocument/2006/relationships/image" Target="../media/image75.png"/><Relationship Id="rId9" Type="http://schemas.openxmlformats.org/officeDocument/2006/relationships/image" Target="../media/image4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3" Type="http://schemas.openxmlformats.org/officeDocument/2006/relationships/image" Target="../media/image77.png"/><Relationship Id="rId7" Type="http://schemas.openxmlformats.org/officeDocument/2006/relationships/image" Target="../media/image560.png"/><Relationship Id="rId12" Type="http://schemas.openxmlformats.org/officeDocument/2006/relationships/hyperlink" Target="http://research.microsoft.com/apps/pubs/?id=255670" TargetMode="External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11" Type="http://schemas.openxmlformats.org/officeDocument/2006/relationships/image" Target="../media/image17.emf"/><Relationship Id="rId5" Type="http://schemas.openxmlformats.org/officeDocument/2006/relationships/image" Target="../media/image540.png"/><Relationship Id="rId10" Type="http://schemas.openxmlformats.org/officeDocument/2006/relationships/image" Target="../media/image78.png"/><Relationship Id="rId4" Type="http://schemas.openxmlformats.org/officeDocument/2006/relationships/image" Target="../media/image53.png"/><Relationship Id="rId9" Type="http://schemas.openxmlformats.org/officeDocument/2006/relationships/image" Target="../media/image5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yuzheng@microsoft.com" TargetMode="External"/><Relationship Id="rId7" Type="http://schemas.openxmlformats.org/officeDocument/2006/relationships/hyperlink" Target="http://research.microsoft.com/apps/pubs/?id=24145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hyperlink" Target="http://research.microsoft.com/en-us/people/yuzhen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apps/pubs/?id=148893" TargetMode="Externa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.microsoft.com/apps/pubs/?id=16851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hyperlink" Target="http://research.microsoft.com/apps/pubs/?id=148893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16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.microsoft.com/apps/pubs/?id=14889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research.microsoft.com/apps/pubs/?id=174345" TargetMode="Externa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research.microsoft.com/apps/pubs/?id=17434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04800"/>
            <a:ext cx="7772400" cy="1219200"/>
          </a:xfrm>
        </p:spPr>
        <p:txBody>
          <a:bodyPr>
            <a:normAutofit/>
          </a:bodyPr>
          <a:lstStyle/>
          <a:p>
            <a:pPr algn="l"/>
            <a:r>
              <a:rPr lang="en-US" sz="4700" b="1" dirty="0">
                <a:latin typeface="Arial" pitchFamily="34" charset="0"/>
                <a:cs typeface="Arial" pitchFamily="34" charset="0"/>
              </a:rPr>
              <a:t>Trajectory Data Mining</a:t>
            </a:r>
            <a:endParaRPr lang="en-US" sz="4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6858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3" name="Subtitle 3"/>
          <p:cNvSpPr txBox="1">
            <a:spLocks/>
          </p:cNvSpPr>
          <p:nvPr/>
        </p:nvSpPr>
        <p:spPr>
          <a:xfrm>
            <a:off x="1371600" y="1695510"/>
            <a:ext cx="6553200" cy="15048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Yu Zheng</a:t>
            </a:r>
          </a:p>
          <a:p>
            <a:pPr algn="l"/>
            <a:r>
              <a:rPr lang="en-US" altLang="zh-CN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Lead Researcher, Microsoft Research </a:t>
            </a:r>
          </a:p>
          <a:p>
            <a:pPr algn="l"/>
            <a:r>
              <a:rPr lang="en-US" altLang="zh-CN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Chair Professor at Shanghai Jiao Tong University</a:t>
            </a:r>
          </a:p>
          <a:p>
            <a:pPr algn="l"/>
            <a:r>
              <a:rPr lang="en-US" altLang="zh-CN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Editor-in-Chief of ACM Trans. Intelligent Systems and Technology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0" y="1738812"/>
            <a:ext cx="643164" cy="96474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25400" y="3962399"/>
            <a:ext cx="9169400" cy="2934641"/>
            <a:chOff x="-25400" y="3531295"/>
            <a:chExt cx="9169400" cy="3365746"/>
          </a:xfrm>
        </p:grpSpPr>
        <p:pic>
          <p:nvPicPr>
            <p:cNvPr id="3082" name="Picture 10" descr="D:\paper\book\images\moving objects.bmp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4" b="34538"/>
            <a:stretch/>
          </p:blipFill>
          <p:spPr bwMode="auto">
            <a:xfrm>
              <a:off x="0" y="3531295"/>
              <a:ext cx="914400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86600" y="5393814"/>
              <a:ext cx="149522" cy="196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76" name="Picture 4" descr="C:\Users\yuzheng\AppData\Local\Microsoft\Windows\Temporary Internet Files\Content.IE5\7WB1D290\MC900052606[1].wm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1143" y="3826546"/>
              <a:ext cx="712398" cy="506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yuzheng\AppData\Local\Microsoft\Windows\Temporary Internet Files\Content.IE5\73GAXKHC\MC900441405[1].wmf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65"/>
            <a:stretch/>
          </p:blipFill>
          <p:spPr bwMode="auto">
            <a:xfrm>
              <a:off x="3187810" y="3703628"/>
              <a:ext cx="609599" cy="589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Picture 11" descr="C:\Users\yuzheng\AppData\Local\Microsoft\Windows\Temporary Internet Files\Content.IE5\KCMYQ8BW\MC900440390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776057"/>
              <a:ext cx="879438" cy="87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C:\Users\yuzheng\AppData\Local\Microsoft\Windows\Temporary Internet Files\Content.IE5\2ZYCNVRX\MC900352072[1].wm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753" y="5373047"/>
              <a:ext cx="897047" cy="660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3486150" y="6502237"/>
              <a:ext cx="1238250" cy="286608"/>
            </a:xfrm>
            <a:custGeom>
              <a:avLst/>
              <a:gdLst>
                <a:gd name="connsiteX0" fmla="*/ 1238250 w 1238250"/>
                <a:gd name="connsiteY0" fmla="*/ 286608 h 286608"/>
                <a:gd name="connsiteX1" fmla="*/ 476250 w 1238250"/>
                <a:gd name="connsiteY1" fmla="*/ 277083 h 286608"/>
                <a:gd name="connsiteX2" fmla="*/ 485775 w 1238250"/>
                <a:gd name="connsiteY2" fmla="*/ 229458 h 286608"/>
                <a:gd name="connsiteX3" fmla="*/ 542925 w 1238250"/>
                <a:gd name="connsiteY3" fmla="*/ 191358 h 286608"/>
                <a:gd name="connsiteX4" fmla="*/ 552450 w 1238250"/>
                <a:gd name="connsiteY4" fmla="*/ 48483 h 286608"/>
                <a:gd name="connsiteX5" fmla="*/ 523875 w 1238250"/>
                <a:gd name="connsiteY5" fmla="*/ 38958 h 286608"/>
                <a:gd name="connsiteX6" fmla="*/ 447675 w 1238250"/>
                <a:gd name="connsiteY6" fmla="*/ 29433 h 286608"/>
                <a:gd name="connsiteX7" fmla="*/ 219075 w 1238250"/>
                <a:gd name="connsiteY7" fmla="*/ 10383 h 286608"/>
                <a:gd name="connsiteX8" fmla="*/ 133350 w 1238250"/>
                <a:gd name="connsiteY8" fmla="*/ 858 h 286608"/>
                <a:gd name="connsiteX9" fmla="*/ 0 w 1238250"/>
                <a:gd name="connsiteY9" fmla="*/ 858 h 28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8250" h="286608">
                  <a:moveTo>
                    <a:pt x="1238250" y="286608"/>
                  </a:moveTo>
                  <a:lnTo>
                    <a:pt x="476250" y="277083"/>
                  </a:lnTo>
                  <a:cubicBezTo>
                    <a:pt x="460107" y="275857"/>
                    <a:pt x="475836" y="242237"/>
                    <a:pt x="485775" y="229458"/>
                  </a:cubicBezTo>
                  <a:cubicBezTo>
                    <a:pt x="499831" y="211386"/>
                    <a:pt x="542925" y="191358"/>
                    <a:pt x="542925" y="191358"/>
                  </a:cubicBezTo>
                  <a:cubicBezTo>
                    <a:pt x="561374" y="136010"/>
                    <a:pt x="578070" y="112533"/>
                    <a:pt x="552450" y="48483"/>
                  </a:cubicBezTo>
                  <a:cubicBezTo>
                    <a:pt x="548721" y="39161"/>
                    <a:pt x="533753" y="40754"/>
                    <a:pt x="523875" y="38958"/>
                  </a:cubicBezTo>
                  <a:cubicBezTo>
                    <a:pt x="498690" y="34379"/>
                    <a:pt x="473132" y="32113"/>
                    <a:pt x="447675" y="29433"/>
                  </a:cubicBezTo>
                  <a:cubicBezTo>
                    <a:pt x="316606" y="15636"/>
                    <a:pt x="360238" y="23216"/>
                    <a:pt x="219075" y="10383"/>
                  </a:cubicBezTo>
                  <a:cubicBezTo>
                    <a:pt x="190442" y="7780"/>
                    <a:pt x="162074" y="2107"/>
                    <a:pt x="133350" y="858"/>
                  </a:cubicBezTo>
                  <a:cubicBezTo>
                    <a:pt x="88942" y="-1073"/>
                    <a:pt x="44450" y="858"/>
                    <a:pt x="0" y="858"/>
                  </a:cubicBezTo>
                </a:path>
              </a:pathLst>
            </a:custGeom>
            <a:ln w="38100">
              <a:solidFill>
                <a:srgbClr val="82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6924675" y="5699243"/>
              <a:ext cx="2200275" cy="1140881"/>
            </a:xfrm>
            <a:custGeom>
              <a:avLst/>
              <a:gdLst>
                <a:gd name="connsiteX0" fmla="*/ 0 w 2200275"/>
                <a:gd name="connsiteY0" fmla="*/ 1118177 h 1140881"/>
                <a:gd name="connsiteX1" fmla="*/ 66675 w 2200275"/>
                <a:gd name="connsiteY1" fmla="*/ 1108652 h 1140881"/>
                <a:gd name="connsiteX2" fmla="*/ 495300 w 2200275"/>
                <a:gd name="connsiteY2" fmla="*/ 1070552 h 1140881"/>
                <a:gd name="connsiteX3" fmla="*/ 466725 w 2200275"/>
                <a:gd name="connsiteY3" fmla="*/ 965777 h 1140881"/>
                <a:gd name="connsiteX4" fmla="*/ 438150 w 2200275"/>
                <a:gd name="connsiteY4" fmla="*/ 956252 h 1140881"/>
                <a:gd name="connsiteX5" fmla="*/ 371475 w 2200275"/>
                <a:gd name="connsiteY5" fmla="*/ 870527 h 1140881"/>
                <a:gd name="connsiteX6" fmla="*/ 352425 w 2200275"/>
                <a:gd name="connsiteY6" fmla="*/ 841952 h 1140881"/>
                <a:gd name="connsiteX7" fmla="*/ 333375 w 2200275"/>
                <a:gd name="connsiteY7" fmla="*/ 784802 h 1140881"/>
                <a:gd name="connsiteX8" fmla="*/ 342900 w 2200275"/>
                <a:gd name="connsiteY8" fmla="*/ 718127 h 1140881"/>
                <a:gd name="connsiteX9" fmla="*/ 390525 w 2200275"/>
                <a:gd name="connsiteY9" fmla="*/ 680027 h 1140881"/>
                <a:gd name="connsiteX10" fmla="*/ 438150 w 2200275"/>
                <a:gd name="connsiteY10" fmla="*/ 670502 h 1140881"/>
                <a:gd name="connsiteX11" fmla="*/ 1238250 w 2200275"/>
                <a:gd name="connsiteY11" fmla="*/ 660977 h 1140881"/>
                <a:gd name="connsiteX12" fmla="*/ 1485900 w 2200275"/>
                <a:gd name="connsiteY12" fmla="*/ 641927 h 1140881"/>
                <a:gd name="connsiteX13" fmla="*/ 1524000 w 2200275"/>
                <a:gd name="connsiteY13" fmla="*/ 632402 h 1140881"/>
                <a:gd name="connsiteX14" fmla="*/ 1552575 w 2200275"/>
                <a:gd name="connsiteY14" fmla="*/ 613352 h 1140881"/>
                <a:gd name="connsiteX15" fmla="*/ 1571625 w 2200275"/>
                <a:gd name="connsiteY15" fmla="*/ 556202 h 1140881"/>
                <a:gd name="connsiteX16" fmla="*/ 1552575 w 2200275"/>
                <a:gd name="connsiteY16" fmla="*/ 499052 h 1140881"/>
                <a:gd name="connsiteX17" fmla="*/ 1533525 w 2200275"/>
                <a:gd name="connsiteY17" fmla="*/ 470477 h 1140881"/>
                <a:gd name="connsiteX18" fmla="*/ 1514475 w 2200275"/>
                <a:gd name="connsiteY18" fmla="*/ 413327 h 1140881"/>
                <a:gd name="connsiteX19" fmla="*/ 1485900 w 2200275"/>
                <a:gd name="connsiteY19" fmla="*/ 289502 h 1140881"/>
                <a:gd name="connsiteX20" fmla="*/ 1447800 w 2200275"/>
                <a:gd name="connsiteY20" fmla="*/ 232352 h 1140881"/>
                <a:gd name="connsiteX21" fmla="*/ 1428750 w 2200275"/>
                <a:gd name="connsiteY21" fmla="*/ 203777 h 1140881"/>
                <a:gd name="connsiteX22" fmla="*/ 1457325 w 2200275"/>
                <a:gd name="connsiteY22" fmla="*/ 146627 h 1140881"/>
                <a:gd name="connsiteX23" fmla="*/ 1485900 w 2200275"/>
                <a:gd name="connsiteY23" fmla="*/ 137102 h 1140881"/>
                <a:gd name="connsiteX24" fmla="*/ 1514475 w 2200275"/>
                <a:gd name="connsiteY24" fmla="*/ 118052 h 1140881"/>
                <a:gd name="connsiteX25" fmla="*/ 1543050 w 2200275"/>
                <a:gd name="connsiteY25" fmla="*/ 108527 h 1140881"/>
                <a:gd name="connsiteX26" fmla="*/ 1600200 w 2200275"/>
                <a:gd name="connsiteY26" fmla="*/ 70427 h 1140881"/>
                <a:gd name="connsiteX27" fmla="*/ 1628775 w 2200275"/>
                <a:gd name="connsiteY27" fmla="*/ 51377 h 1140881"/>
                <a:gd name="connsiteX28" fmla="*/ 1657350 w 2200275"/>
                <a:gd name="connsiteY28" fmla="*/ 41852 h 1140881"/>
                <a:gd name="connsiteX29" fmla="*/ 1828800 w 2200275"/>
                <a:gd name="connsiteY29" fmla="*/ 22802 h 1140881"/>
                <a:gd name="connsiteX30" fmla="*/ 2047875 w 2200275"/>
                <a:gd name="connsiteY30" fmla="*/ 13277 h 1140881"/>
                <a:gd name="connsiteX31" fmla="*/ 2200275 w 2200275"/>
                <a:gd name="connsiteY31" fmla="*/ 3752 h 114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00275" h="1140881">
                  <a:moveTo>
                    <a:pt x="0" y="1118177"/>
                  </a:moveTo>
                  <a:cubicBezTo>
                    <a:pt x="22225" y="1115002"/>
                    <a:pt x="44242" y="1109549"/>
                    <a:pt x="66675" y="1108652"/>
                  </a:cubicBezTo>
                  <a:cubicBezTo>
                    <a:pt x="492523" y="1091618"/>
                    <a:pt x="400094" y="1213361"/>
                    <a:pt x="495300" y="1070552"/>
                  </a:cubicBezTo>
                  <a:cubicBezTo>
                    <a:pt x="491583" y="1040818"/>
                    <a:pt x="496741" y="989790"/>
                    <a:pt x="466725" y="965777"/>
                  </a:cubicBezTo>
                  <a:cubicBezTo>
                    <a:pt x="458885" y="959505"/>
                    <a:pt x="447675" y="959427"/>
                    <a:pt x="438150" y="956252"/>
                  </a:cubicBezTo>
                  <a:cubicBezTo>
                    <a:pt x="393386" y="911488"/>
                    <a:pt x="417047" y="938885"/>
                    <a:pt x="371475" y="870527"/>
                  </a:cubicBezTo>
                  <a:cubicBezTo>
                    <a:pt x="365125" y="861002"/>
                    <a:pt x="356045" y="852812"/>
                    <a:pt x="352425" y="841952"/>
                  </a:cubicBezTo>
                  <a:lnTo>
                    <a:pt x="333375" y="784802"/>
                  </a:lnTo>
                  <a:cubicBezTo>
                    <a:pt x="336550" y="762577"/>
                    <a:pt x="336449" y="739631"/>
                    <a:pt x="342900" y="718127"/>
                  </a:cubicBezTo>
                  <a:cubicBezTo>
                    <a:pt x="351666" y="688908"/>
                    <a:pt x="364994" y="686410"/>
                    <a:pt x="390525" y="680027"/>
                  </a:cubicBezTo>
                  <a:cubicBezTo>
                    <a:pt x="406231" y="676100"/>
                    <a:pt x="421965" y="670866"/>
                    <a:pt x="438150" y="670502"/>
                  </a:cubicBezTo>
                  <a:cubicBezTo>
                    <a:pt x="704802" y="664510"/>
                    <a:pt x="971550" y="664152"/>
                    <a:pt x="1238250" y="660977"/>
                  </a:cubicBezTo>
                  <a:cubicBezTo>
                    <a:pt x="1298374" y="657219"/>
                    <a:pt x="1417815" y="651653"/>
                    <a:pt x="1485900" y="641927"/>
                  </a:cubicBezTo>
                  <a:cubicBezTo>
                    <a:pt x="1498859" y="640076"/>
                    <a:pt x="1511300" y="635577"/>
                    <a:pt x="1524000" y="632402"/>
                  </a:cubicBezTo>
                  <a:cubicBezTo>
                    <a:pt x="1533525" y="626052"/>
                    <a:pt x="1546508" y="623060"/>
                    <a:pt x="1552575" y="613352"/>
                  </a:cubicBezTo>
                  <a:cubicBezTo>
                    <a:pt x="1563218" y="596324"/>
                    <a:pt x="1571625" y="556202"/>
                    <a:pt x="1571625" y="556202"/>
                  </a:cubicBezTo>
                  <a:cubicBezTo>
                    <a:pt x="1565275" y="537152"/>
                    <a:pt x="1563714" y="515760"/>
                    <a:pt x="1552575" y="499052"/>
                  </a:cubicBezTo>
                  <a:cubicBezTo>
                    <a:pt x="1546225" y="489527"/>
                    <a:pt x="1538174" y="480938"/>
                    <a:pt x="1533525" y="470477"/>
                  </a:cubicBezTo>
                  <a:cubicBezTo>
                    <a:pt x="1525370" y="452127"/>
                    <a:pt x="1514475" y="413327"/>
                    <a:pt x="1514475" y="413327"/>
                  </a:cubicBezTo>
                  <a:cubicBezTo>
                    <a:pt x="1510084" y="382588"/>
                    <a:pt x="1504918" y="318029"/>
                    <a:pt x="1485900" y="289502"/>
                  </a:cubicBezTo>
                  <a:lnTo>
                    <a:pt x="1447800" y="232352"/>
                  </a:lnTo>
                  <a:lnTo>
                    <a:pt x="1428750" y="203777"/>
                  </a:lnTo>
                  <a:cubicBezTo>
                    <a:pt x="1435025" y="184953"/>
                    <a:pt x="1440539" y="160056"/>
                    <a:pt x="1457325" y="146627"/>
                  </a:cubicBezTo>
                  <a:cubicBezTo>
                    <a:pt x="1465165" y="140355"/>
                    <a:pt x="1476920" y="141592"/>
                    <a:pt x="1485900" y="137102"/>
                  </a:cubicBezTo>
                  <a:cubicBezTo>
                    <a:pt x="1496139" y="131982"/>
                    <a:pt x="1504236" y="123172"/>
                    <a:pt x="1514475" y="118052"/>
                  </a:cubicBezTo>
                  <a:cubicBezTo>
                    <a:pt x="1523455" y="113562"/>
                    <a:pt x="1534273" y="113403"/>
                    <a:pt x="1543050" y="108527"/>
                  </a:cubicBezTo>
                  <a:cubicBezTo>
                    <a:pt x="1563064" y="97408"/>
                    <a:pt x="1581150" y="83127"/>
                    <a:pt x="1600200" y="70427"/>
                  </a:cubicBezTo>
                  <a:cubicBezTo>
                    <a:pt x="1609725" y="64077"/>
                    <a:pt x="1617915" y="54997"/>
                    <a:pt x="1628775" y="51377"/>
                  </a:cubicBezTo>
                  <a:cubicBezTo>
                    <a:pt x="1638300" y="48202"/>
                    <a:pt x="1647505" y="43821"/>
                    <a:pt x="1657350" y="41852"/>
                  </a:cubicBezTo>
                  <a:cubicBezTo>
                    <a:pt x="1699205" y="33481"/>
                    <a:pt x="1794666" y="24810"/>
                    <a:pt x="1828800" y="22802"/>
                  </a:cubicBezTo>
                  <a:cubicBezTo>
                    <a:pt x="1901768" y="18510"/>
                    <a:pt x="1974850" y="16452"/>
                    <a:pt x="2047875" y="13277"/>
                  </a:cubicBezTo>
                  <a:cubicBezTo>
                    <a:pt x="2115607" y="-9300"/>
                    <a:pt x="2066410" y="3752"/>
                    <a:pt x="2200275" y="3752"/>
                  </a:cubicBezTo>
                </a:path>
              </a:pathLst>
            </a:custGeom>
            <a:ln w="38100">
              <a:solidFill>
                <a:srgbClr val="82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05625" y="6448671"/>
              <a:ext cx="299043" cy="393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Freeform 21"/>
            <p:cNvSpPr/>
            <p:nvPr/>
          </p:nvSpPr>
          <p:spPr>
            <a:xfrm>
              <a:off x="7762875" y="5187363"/>
              <a:ext cx="1362075" cy="325132"/>
            </a:xfrm>
            <a:custGeom>
              <a:avLst/>
              <a:gdLst>
                <a:gd name="connsiteX0" fmla="*/ 0 w 1362075"/>
                <a:gd name="connsiteY0" fmla="*/ 325132 h 325132"/>
                <a:gd name="connsiteX1" fmla="*/ 504825 w 1362075"/>
                <a:gd name="connsiteY1" fmla="*/ 315607 h 325132"/>
                <a:gd name="connsiteX2" fmla="*/ 552450 w 1362075"/>
                <a:gd name="connsiteY2" fmla="*/ 277507 h 325132"/>
                <a:gd name="connsiteX3" fmla="*/ 571500 w 1362075"/>
                <a:gd name="connsiteY3" fmla="*/ 220357 h 325132"/>
                <a:gd name="connsiteX4" fmla="*/ 581025 w 1362075"/>
                <a:gd name="connsiteY4" fmla="*/ 153682 h 325132"/>
                <a:gd name="connsiteX5" fmla="*/ 590550 w 1362075"/>
                <a:gd name="connsiteY5" fmla="*/ 125107 h 325132"/>
                <a:gd name="connsiteX6" fmla="*/ 600075 w 1362075"/>
                <a:gd name="connsiteY6" fmla="*/ 87007 h 325132"/>
                <a:gd name="connsiteX7" fmla="*/ 609600 w 1362075"/>
                <a:gd name="connsiteY7" fmla="*/ 58432 h 325132"/>
                <a:gd name="connsiteX8" fmla="*/ 638175 w 1362075"/>
                <a:gd name="connsiteY8" fmla="*/ 39382 h 325132"/>
                <a:gd name="connsiteX9" fmla="*/ 733425 w 1362075"/>
                <a:gd name="connsiteY9" fmla="*/ 10807 h 325132"/>
                <a:gd name="connsiteX10" fmla="*/ 790575 w 1362075"/>
                <a:gd name="connsiteY10" fmla="*/ 1282 h 325132"/>
                <a:gd name="connsiteX11" fmla="*/ 1362075 w 1362075"/>
                <a:gd name="connsiteY11" fmla="*/ 1282 h 32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2075" h="325132">
                  <a:moveTo>
                    <a:pt x="0" y="325132"/>
                  </a:moveTo>
                  <a:lnTo>
                    <a:pt x="504825" y="315607"/>
                  </a:lnTo>
                  <a:cubicBezTo>
                    <a:pt x="531646" y="314649"/>
                    <a:pt x="542213" y="300540"/>
                    <a:pt x="552450" y="277507"/>
                  </a:cubicBezTo>
                  <a:cubicBezTo>
                    <a:pt x="560605" y="259157"/>
                    <a:pt x="571500" y="220357"/>
                    <a:pt x="571500" y="220357"/>
                  </a:cubicBezTo>
                  <a:cubicBezTo>
                    <a:pt x="574675" y="198132"/>
                    <a:pt x="576622" y="175697"/>
                    <a:pt x="581025" y="153682"/>
                  </a:cubicBezTo>
                  <a:cubicBezTo>
                    <a:pt x="582994" y="143837"/>
                    <a:pt x="587792" y="134761"/>
                    <a:pt x="590550" y="125107"/>
                  </a:cubicBezTo>
                  <a:cubicBezTo>
                    <a:pt x="594146" y="112520"/>
                    <a:pt x="596479" y="99594"/>
                    <a:pt x="600075" y="87007"/>
                  </a:cubicBezTo>
                  <a:cubicBezTo>
                    <a:pt x="602833" y="77353"/>
                    <a:pt x="603328" y="66272"/>
                    <a:pt x="609600" y="58432"/>
                  </a:cubicBezTo>
                  <a:cubicBezTo>
                    <a:pt x="616751" y="49493"/>
                    <a:pt x="627714" y="44031"/>
                    <a:pt x="638175" y="39382"/>
                  </a:cubicBezTo>
                  <a:cubicBezTo>
                    <a:pt x="658055" y="30546"/>
                    <a:pt x="708237" y="15845"/>
                    <a:pt x="733425" y="10807"/>
                  </a:cubicBezTo>
                  <a:cubicBezTo>
                    <a:pt x="752363" y="7019"/>
                    <a:pt x="771264" y="1575"/>
                    <a:pt x="790575" y="1282"/>
                  </a:cubicBezTo>
                  <a:cubicBezTo>
                    <a:pt x="981053" y="-1604"/>
                    <a:pt x="1171575" y="1282"/>
                    <a:pt x="1362075" y="1282"/>
                  </a:cubicBezTo>
                </a:path>
              </a:pathLst>
            </a:custGeom>
            <a:ln w="38100">
              <a:solidFill>
                <a:srgbClr val="82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629400" y="5149378"/>
              <a:ext cx="438150" cy="344067"/>
            </a:xfrm>
            <a:custGeom>
              <a:avLst/>
              <a:gdLst>
                <a:gd name="connsiteX0" fmla="*/ 438150 w 438150"/>
                <a:gd name="connsiteY0" fmla="*/ 344067 h 344067"/>
                <a:gd name="connsiteX1" fmla="*/ 390525 w 438150"/>
                <a:gd name="connsiteY1" fmla="*/ 334542 h 344067"/>
                <a:gd name="connsiteX2" fmla="*/ 361950 w 438150"/>
                <a:gd name="connsiteY2" fmla="*/ 325017 h 344067"/>
                <a:gd name="connsiteX3" fmla="*/ 285750 w 438150"/>
                <a:gd name="connsiteY3" fmla="*/ 315492 h 344067"/>
                <a:gd name="connsiteX4" fmla="*/ 219075 w 438150"/>
                <a:gd name="connsiteY4" fmla="*/ 305967 h 344067"/>
                <a:gd name="connsiteX5" fmla="*/ 190500 w 438150"/>
                <a:gd name="connsiteY5" fmla="*/ 296442 h 344067"/>
                <a:gd name="connsiteX6" fmla="*/ 190500 w 438150"/>
                <a:gd name="connsiteY6" fmla="*/ 229767 h 344067"/>
                <a:gd name="connsiteX7" fmla="*/ 247650 w 438150"/>
                <a:gd name="connsiteY7" fmla="*/ 172617 h 344067"/>
                <a:gd name="connsiteX8" fmla="*/ 285750 w 438150"/>
                <a:gd name="connsiteY8" fmla="*/ 115467 h 344067"/>
                <a:gd name="connsiteX9" fmla="*/ 304800 w 438150"/>
                <a:gd name="connsiteY9" fmla="*/ 86892 h 344067"/>
                <a:gd name="connsiteX10" fmla="*/ 314325 w 438150"/>
                <a:gd name="connsiteY10" fmla="*/ 58317 h 344067"/>
                <a:gd name="connsiteX11" fmla="*/ 304800 w 438150"/>
                <a:gd name="connsiteY11" fmla="*/ 29742 h 344067"/>
                <a:gd name="connsiteX12" fmla="*/ 228600 w 438150"/>
                <a:gd name="connsiteY12" fmla="*/ 1167 h 344067"/>
                <a:gd name="connsiteX13" fmla="*/ 0 w 438150"/>
                <a:gd name="connsiteY13" fmla="*/ 1167 h 34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8150" h="344067">
                  <a:moveTo>
                    <a:pt x="438150" y="344067"/>
                  </a:moveTo>
                  <a:cubicBezTo>
                    <a:pt x="422275" y="340892"/>
                    <a:pt x="406231" y="338469"/>
                    <a:pt x="390525" y="334542"/>
                  </a:cubicBezTo>
                  <a:cubicBezTo>
                    <a:pt x="380785" y="332107"/>
                    <a:pt x="371828" y="326813"/>
                    <a:pt x="361950" y="325017"/>
                  </a:cubicBezTo>
                  <a:cubicBezTo>
                    <a:pt x="336765" y="320438"/>
                    <a:pt x="311123" y="318875"/>
                    <a:pt x="285750" y="315492"/>
                  </a:cubicBezTo>
                  <a:lnTo>
                    <a:pt x="219075" y="305967"/>
                  </a:lnTo>
                  <a:cubicBezTo>
                    <a:pt x="209550" y="302792"/>
                    <a:pt x="197600" y="303542"/>
                    <a:pt x="190500" y="296442"/>
                  </a:cubicBezTo>
                  <a:cubicBezTo>
                    <a:pt x="175295" y="281237"/>
                    <a:pt x="180549" y="243983"/>
                    <a:pt x="190500" y="229767"/>
                  </a:cubicBezTo>
                  <a:cubicBezTo>
                    <a:pt x="205950" y="207696"/>
                    <a:pt x="232706" y="195033"/>
                    <a:pt x="247650" y="172617"/>
                  </a:cubicBezTo>
                  <a:lnTo>
                    <a:pt x="285750" y="115467"/>
                  </a:lnTo>
                  <a:cubicBezTo>
                    <a:pt x="292100" y="105942"/>
                    <a:pt x="301180" y="97752"/>
                    <a:pt x="304800" y="86892"/>
                  </a:cubicBezTo>
                  <a:lnTo>
                    <a:pt x="314325" y="58317"/>
                  </a:lnTo>
                  <a:cubicBezTo>
                    <a:pt x="311150" y="48792"/>
                    <a:pt x="311072" y="37582"/>
                    <a:pt x="304800" y="29742"/>
                  </a:cubicBezTo>
                  <a:cubicBezTo>
                    <a:pt x="288599" y="9491"/>
                    <a:pt x="250901" y="1936"/>
                    <a:pt x="228600" y="1167"/>
                  </a:cubicBezTo>
                  <a:cubicBezTo>
                    <a:pt x="152445" y="-1459"/>
                    <a:pt x="76200" y="1167"/>
                    <a:pt x="0" y="1167"/>
                  </a:cubicBezTo>
                </a:path>
              </a:pathLst>
            </a:custGeom>
            <a:ln w="38100">
              <a:solidFill>
                <a:srgbClr val="82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7264400" y="3709095"/>
              <a:ext cx="1816100" cy="736600"/>
            </a:xfrm>
            <a:custGeom>
              <a:avLst/>
              <a:gdLst>
                <a:gd name="connsiteX0" fmla="*/ 0 w 1816100"/>
                <a:gd name="connsiteY0" fmla="*/ 622300 h 736600"/>
                <a:gd name="connsiteX1" fmla="*/ 63500 w 1816100"/>
                <a:gd name="connsiteY1" fmla="*/ 660400 h 736600"/>
                <a:gd name="connsiteX2" fmla="*/ 101600 w 1816100"/>
                <a:gd name="connsiteY2" fmla="*/ 685800 h 736600"/>
                <a:gd name="connsiteX3" fmla="*/ 152400 w 1816100"/>
                <a:gd name="connsiteY3" fmla="*/ 698500 h 736600"/>
                <a:gd name="connsiteX4" fmla="*/ 254000 w 1816100"/>
                <a:gd name="connsiteY4" fmla="*/ 723900 h 736600"/>
                <a:gd name="connsiteX5" fmla="*/ 431800 w 1816100"/>
                <a:gd name="connsiteY5" fmla="*/ 736600 h 736600"/>
                <a:gd name="connsiteX6" fmla="*/ 825500 w 1816100"/>
                <a:gd name="connsiteY6" fmla="*/ 723900 h 736600"/>
                <a:gd name="connsiteX7" fmla="*/ 863600 w 1816100"/>
                <a:gd name="connsiteY7" fmla="*/ 711200 h 736600"/>
                <a:gd name="connsiteX8" fmla="*/ 927100 w 1816100"/>
                <a:gd name="connsiteY8" fmla="*/ 660400 h 736600"/>
                <a:gd name="connsiteX9" fmla="*/ 965200 w 1816100"/>
                <a:gd name="connsiteY9" fmla="*/ 584200 h 736600"/>
                <a:gd name="connsiteX10" fmla="*/ 1041400 w 1816100"/>
                <a:gd name="connsiteY10" fmla="*/ 508000 h 736600"/>
                <a:gd name="connsiteX11" fmla="*/ 1079500 w 1816100"/>
                <a:gd name="connsiteY11" fmla="*/ 393700 h 736600"/>
                <a:gd name="connsiteX12" fmla="*/ 1092200 w 1816100"/>
                <a:gd name="connsiteY12" fmla="*/ 355600 h 736600"/>
                <a:gd name="connsiteX13" fmla="*/ 1104900 w 1816100"/>
                <a:gd name="connsiteY13" fmla="*/ 292100 h 736600"/>
                <a:gd name="connsiteX14" fmla="*/ 1092200 w 1816100"/>
                <a:gd name="connsiteY14" fmla="*/ 127000 h 736600"/>
                <a:gd name="connsiteX15" fmla="*/ 1079500 w 1816100"/>
                <a:gd name="connsiteY15" fmla="*/ 88900 h 736600"/>
                <a:gd name="connsiteX16" fmla="*/ 1003300 w 1816100"/>
                <a:gd name="connsiteY16" fmla="*/ 38100 h 736600"/>
                <a:gd name="connsiteX17" fmla="*/ 927100 w 1816100"/>
                <a:gd name="connsiteY17" fmla="*/ 0 h 736600"/>
                <a:gd name="connsiteX18" fmla="*/ 660400 w 1816100"/>
                <a:gd name="connsiteY18" fmla="*/ 12700 h 736600"/>
                <a:gd name="connsiteX19" fmla="*/ 622300 w 1816100"/>
                <a:gd name="connsiteY19" fmla="*/ 38100 h 736600"/>
                <a:gd name="connsiteX20" fmla="*/ 546100 w 1816100"/>
                <a:gd name="connsiteY20" fmla="*/ 190500 h 736600"/>
                <a:gd name="connsiteX21" fmla="*/ 533400 w 1816100"/>
                <a:gd name="connsiteY21" fmla="*/ 228600 h 736600"/>
                <a:gd name="connsiteX22" fmla="*/ 546100 w 1816100"/>
                <a:gd name="connsiteY22" fmla="*/ 381000 h 736600"/>
                <a:gd name="connsiteX23" fmla="*/ 558800 w 1816100"/>
                <a:gd name="connsiteY23" fmla="*/ 419100 h 736600"/>
                <a:gd name="connsiteX24" fmla="*/ 635000 w 1816100"/>
                <a:gd name="connsiteY24" fmla="*/ 469900 h 736600"/>
                <a:gd name="connsiteX25" fmla="*/ 673100 w 1816100"/>
                <a:gd name="connsiteY25" fmla="*/ 495300 h 736600"/>
                <a:gd name="connsiteX26" fmla="*/ 698500 w 1816100"/>
                <a:gd name="connsiteY26" fmla="*/ 533400 h 736600"/>
                <a:gd name="connsiteX27" fmla="*/ 774700 w 1816100"/>
                <a:gd name="connsiteY27" fmla="*/ 558800 h 736600"/>
                <a:gd name="connsiteX28" fmla="*/ 876300 w 1816100"/>
                <a:gd name="connsiteY28" fmla="*/ 584200 h 736600"/>
                <a:gd name="connsiteX29" fmla="*/ 952500 w 1816100"/>
                <a:gd name="connsiteY29" fmla="*/ 609600 h 736600"/>
                <a:gd name="connsiteX30" fmla="*/ 1016000 w 1816100"/>
                <a:gd name="connsiteY30" fmla="*/ 622300 h 736600"/>
                <a:gd name="connsiteX31" fmla="*/ 1054100 w 1816100"/>
                <a:gd name="connsiteY31" fmla="*/ 635000 h 736600"/>
                <a:gd name="connsiteX32" fmla="*/ 1270000 w 1816100"/>
                <a:gd name="connsiteY32" fmla="*/ 647700 h 736600"/>
                <a:gd name="connsiteX33" fmla="*/ 1816100 w 1816100"/>
                <a:gd name="connsiteY33" fmla="*/ 647700 h 73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16100" h="736600">
                  <a:moveTo>
                    <a:pt x="0" y="622300"/>
                  </a:moveTo>
                  <a:cubicBezTo>
                    <a:pt x="21167" y="635000"/>
                    <a:pt x="42568" y="647317"/>
                    <a:pt x="63500" y="660400"/>
                  </a:cubicBezTo>
                  <a:cubicBezTo>
                    <a:pt x="76443" y="668490"/>
                    <a:pt x="87571" y="679787"/>
                    <a:pt x="101600" y="685800"/>
                  </a:cubicBezTo>
                  <a:cubicBezTo>
                    <a:pt x="117643" y="692676"/>
                    <a:pt x="135617" y="693705"/>
                    <a:pt x="152400" y="698500"/>
                  </a:cubicBezTo>
                  <a:cubicBezTo>
                    <a:pt x="201487" y="712525"/>
                    <a:pt x="192677" y="717445"/>
                    <a:pt x="254000" y="723900"/>
                  </a:cubicBezTo>
                  <a:cubicBezTo>
                    <a:pt x="313091" y="730120"/>
                    <a:pt x="372533" y="732367"/>
                    <a:pt x="431800" y="736600"/>
                  </a:cubicBezTo>
                  <a:cubicBezTo>
                    <a:pt x="563033" y="732367"/>
                    <a:pt x="694425" y="731610"/>
                    <a:pt x="825500" y="723900"/>
                  </a:cubicBezTo>
                  <a:cubicBezTo>
                    <a:pt x="838864" y="723114"/>
                    <a:pt x="853147" y="719563"/>
                    <a:pt x="863600" y="711200"/>
                  </a:cubicBezTo>
                  <a:cubicBezTo>
                    <a:pt x="945664" y="645548"/>
                    <a:pt x="831335" y="692322"/>
                    <a:pt x="927100" y="660400"/>
                  </a:cubicBezTo>
                  <a:cubicBezTo>
                    <a:pt x="938869" y="625094"/>
                    <a:pt x="938939" y="613743"/>
                    <a:pt x="965200" y="584200"/>
                  </a:cubicBezTo>
                  <a:cubicBezTo>
                    <a:pt x="989065" y="557352"/>
                    <a:pt x="1041400" y="508000"/>
                    <a:pt x="1041400" y="508000"/>
                  </a:cubicBezTo>
                  <a:lnTo>
                    <a:pt x="1079500" y="393700"/>
                  </a:lnTo>
                  <a:cubicBezTo>
                    <a:pt x="1083733" y="381000"/>
                    <a:pt x="1089575" y="368727"/>
                    <a:pt x="1092200" y="355600"/>
                  </a:cubicBezTo>
                  <a:lnTo>
                    <a:pt x="1104900" y="292100"/>
                  </a:lnTo>
                  <a:cubicBezTo>
                    <a:pt x="1100667" y="237067"/>
                    <a:pt x="1099046" y="181770"/>
                    <a:pt x="1092200" y="127000"/>
                  </a:cubicBezTo>
                  <a:cubicBezTo>
                    <a:pt x="1090540" y="113716"/>
                    <a:pt x="1088966" y="98366"/>
                    <a:pt x="1079500" y="88900"/>
                  </a:cubicBezTo>
                  <a:cubicBezTo>
                    <a:pt x="1057914" y="67314"/>
                    <a:pt x="1028700" y="55033"/>
                    <a:pt x="1003300" y="38100"/>
                  </a:cubicBezTo>
                  <a:cubicBezTo>
                    <a:pt x="954061" y="5274"/>
                    <a:pt x="979680" y="17527"/>
                    <a:pt x="927100" y="0"/>
                  </a:cubicBezTo>
                  <a:cubicBezTo>
                    <a:pt x="838200" y="4233"/>
                    <a:pt x="748713" y="1661"/>
                    <a:pt x="660400" y="12700"/>
                  </a:cubicBezTo>
                  <a:cubicBezTo>
                    <a:pt x="645254" y="14593"/>
                    <a:pt x="632351" y="26613"/>
                    <a:pt x="622300" y="38100"/>
                  </a:cubicBezTo>
                  <a:cubicBezTo>
                    <a:pt x="569274" y="98701"/>
                    <a:pt x="570080" y="118559"/>
                    <a:pt x="546100" y="190500"/>
                  </a:cubicBezTo>
                  <a:lnTo>
                    <a:pt x="533400" y="228600"/>
                  </a:lnTo>
                  <a:cubicBezTo>
                    <a:pt x="537633" y="279400"/>
                    <a:pt x="539363" y="330471"/>
                    <a:pt x="546100" y="381000"/>
                  </a:cubicBezTo>
                  <a:cubicBezTo>
                    <a:pt x="547869" y="394270"/>
                    <a:pt x="549334" y="409634"/>
                    <a:pt x="558800" y="419100"/>
                  </a:cubicBezTo>
                  <a:cubicBezTo>
                    <a:pt x="580386" y="440686"/>
                    <a:pt x="609600" y="452967"/>
                    <a:pt x="635000" y="469900"/>
                  </a:cubicBezTo>
                  <a:lnTo>
                    <a:pt x="673100" y="495300"/>
                  </a:lnTo>
                  <a:cubicBezTo>
                    <a:pt x="681567" y="508000"/>
                    <a:pt x="685557" y="525310"/>
                    <a:pt x="698500" y="533400"/>
                  </a:cubicBezTo>
                  <a:cubicBezTo>
                    <a:pt x="721204" y="547590"/>
                    <a:pt x="749300" y="550333"/>
                    <a:pt x="774700" y="558800"/>
                  </a:cubicBezTo>
                  <a:cubicBezTo>
                    <a:pt x="890305" y="597335"/>
                    <a:pt x="707721" y="538224"/>
                    <a:pt x="876300" y="584200"/>
                  </a:cubicBezTo>
                  <a:cubicBezTo>
                    <a:pt x="902131" y="591245"/>
                    <a:pt x="926246" y="604349"/>
                    <a:pt x="952500" y="609600"/>
                  </a:cubicBezTo>
                  <a:cubicBezTo>
                    <a:pt x="973667" y="613833"/>
                    <a:pt x="995059" y="617065"/>
                    <a:pt x="1016000" y="622300"/>
                  </a:cubicBezTo>
                  <a:cubicBezTo>
                    <a:pt x="1028987" y="625547"/>
                    <a:pt x="1040779" y="633668"/>
                    <a:pt x="1054100" y="635000"/>
                  </a:cubicBezTo>
                  <a:cubicBezTo>
                    <a:pt x="1125833" y="642173"/>
                    <a:pt x="1197919" y="646499"/>
                    <a:pt x="1270000" y="647700"/>
                  </a:cubicBezTo>
                  <a:cubicBezTo>
                    <a:pt x="1452008" y="650733"/>
                    <a:pt x="1634067" y="647700"/>
                    <a:pt x="1816100" y="647700"/>
                  </a:cubicBezTo>
                </a:path>
              </a:pathLst>
            </a:cu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-12700" y="3620195"/>
              <a:ext cx="2374900" cy="723900"/>
            </a:xfrm>
            <a:custGeom>
              <a:avLst/>
              <a:gdLst>
                <a:gd name="connsiteX0" fmla="*/ 2171700 w 2374900"/>
                <a:gd name="connsiteY0" fmla="*/ 596900 h 723900"/>
                <a:gd name="connsiteX1" fmla="*/ 2235200 w 2374900"/>
                <a:gd name="connsiteY1" fmla="*/ 558800 h 723900"/>
                <a:gd name="connsiteX2" fmla="*/ 2311400 w 2374900"/>
                <a:gd name="connsiteY2" fmla="*/ 520700 h 723900"/>
                <a:gd name="connsiteX3" fmla="*/ 2374900 w 2374900"/>
                <a:gd name="connsiteY3" fmla="*/ 406400 h 723900"/>
                <a:gd name="connsiteX4" fmla="*/ 2362200 w 2374900"/>
                <a:gd name="connsiteY4" fmla="*/ 152400 h 723900"/>
                <a:gd name="connsiteX5" fmla="*/ 2324100 w 2374900"/>
                <a:gd name="connsiteY5" fmla="*/ 139700 h 723900"/>
                <a:gd name="connsiteX6" fmla="*/ 2298700 w 2374900"/>
                <a:gd name="connsiteY6" fmla="*/ 101600 h 723900"/>
                <a:gd name="connsiteX7" fmla="*/ 2235200 w 2374900"/>
                <a:gd name="connsiteY7" fmla="*/ 88900 h 723900"/>
                <a:gd name="connsiteX8" fmla="*/ 2159000 w 2374900"/>
                <a:gd name="connsiteY8" fmla="*/ 63500 h 723900"/>
                <a:gd name="connsiteX9" fmla="*/ 2120900 w 2374900"/>
                <a:gd name="connsiteY9" fmla="*/ 50800 h 723900"/>
                <a:gd name="connsiteX10" fmla="*/ 2032000 w 2374900"/>
                <a:gd name="connsiteY10" fmla="*/ 38100 h 723900"/>
                <a:gd name="connsiteX11" fmla="*/ 1993900 w 2374900"/>
                <a:gd name="connsiteY11" fmla="*/ 25400 h 723900"/>
                <a:gd name="connsiteX12" fmla="*/ 1562100 w 2374900"/>
                <a:gd name="connsiteY12" fmla="*/ 0 h 723900"/>
                <a:gd name="connsiteX13" fmla="*/ 1282700 w 2374900"/>
                <a:gd name="connsiteY13" fmla="*/ 25400 h 723900"/>
                <a:gd name="connsiteX14" fmla="*/ 1206500 w 2374900"/>
                <a:gd name="connsiteY14" fmla="*/ 50800 h 723900"/>
                <a:gd name="connsiteX15" fmla="*/ 1130300 w 2374900"/>
                <a:gd name="connsiteY15" fmla="*/ 114300 h 723900"/>
                <a:gd name="connsiteX16" fmla="*/ 1104900 w 2374900"/>
                <a:gd name="connsiteY16" fmla="*/ 190500 h 723900"/>
                <a:gd name="connsiteX17" fmla="*/ 1003300 w 2374900"/>
                <a:gd name="connsiteY17" fmla="*/ 342900 h 723900"/>
                <a:gd name="connsiteX18" fmla="*/ 977900 w 2374900"/>
                <a:gd name="connsiteY18" fmla="*/ 381000 h 723900"/>
                <a:gd name="connsiteX19" fmla="*/ 965200 w 2374900"/>
                <a:gd name="connsiteY19" fmla="*/ 419100 h 723900"/>
                <a:gd name="connsiteX20" fmla="*/ 927100 w 2374900"/>
                <a:gd name="connsiteY20" fmla="*/ 457200 h 723900"/>
                <a:gd name="connsiteX21" fmla="*/ 901700 w 2374900"/>
                <a:gd name="connsiteY21" fmla="*/ 495300 h 723900"/>
                <a:gd name="connsiteX22" fmla="*/ 889000 w 2374900"/>
                <a:gd name="connsiteY22" fmla="*/ 533400 h 723900"/>
                <a:gd name="connsiteX23" fmla="*/ 850900 w 2374900"/>
                <a:gd name="connsiteY23" fmla="*/ 546100 h 723900"/>
                <a:gd name="connsiteX24" fmla="*/ 749300 w 2374900"/>
                <a:gd name="connsiteY24" fmla="*/ 635000 h 723900"/>
                <a:gd name="connsiteX25" fmla="*/ 711200 w 2374900"/>
                <a:gd name="connsiteY25" fmla="*/ 660400 h 723900"/>
                <a:gd name="connsiteX26" fmla="*/ 673100 w 2374900"/>
                <a:gd name="connsiteY26" fmla="*/ 685800 h 723900"/>
                <a:gd name="connsiteX27" fmla="*/ 533400 w 2374900"/>
                <a:gd name="connsiteY27" fmla="*/ 723900 h 723900"/>
                <a:gd name="connsiteX28" fmla="*/ 139700 w 2374900"/>
                <a:gd name="connsiteY28" fmla="*/ 711200 h 723900"/>
                <a:gd name="connsiteX29" fmla="*/ 0 w 2374900"/>
                <a:gd name="connsiteY29" fmla="*/ 6985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74900" h="723900">
                  <a:moveTo>
                    <a:pt x="2171700" y="596900"/>
                  </a:moveTo>
                  <a:cubicBezTo>
                    <a:pt x="2192867" y="584200"/>
                    <a:pt x="2213122" y="569839"/>
                    <a:pt x="2235200" y="558800"/>
                  </a:cubicBezTo>
                  <a:cubicBezTo>
                    <a:pt x="2340360" y="506220"/>
                    <a:pt x="2202211" y="593493"/>
                    <a:pt x="2311400" y="520700"/>
                  </a:cubicBezTo>
                  <a:cubicBezTo>
                    <a:pt x="2369626" y="433361"/>
                    <a:pt x="2352547" y="473460"/>
                    <a:pt x="2374900" y="406400"/>
                  </a:cubicBezTo>
                  <a:cubicBezTo>
                    <a:pt x="2370667" y="321733"/>
                    <a:pt x="2378062" y="235675"/>
                    <a:pt x="2362200" y="152400"/>
                  </a:cubicBezTo>
                  <a:cubicBezTo>
                    <a:pt x="2359695" y="139249"/>
                    <a:pt x="2334553" y="148063"/>
                    <a:pt x="2324100" y="139700"/>
                  </a:cubicBezTo>
                  <a:cubicBezTo>
                    <a:pt x="2312181" y="130165"/>
                    <a:pt x="2311952" y="109173"/>
                    <a:pt x="2298700" y="101600"/>
                  </a:cubicBezTo>
                  <a:cubicBezTo>
                    <a:pt x="2279958" y="90890"/>
                    <a:pt x="2256025" y="94580"/>
                    <a:pt x="2235200" y="88900"/>
                  </a:cubicBezTo>
                  <a:cubicBezTo>
                    <a:pt x="2209369" y="81855"/>
                    <a:pt x="2184400" y="71967"/>
                    <a:pt x="2159000" y="63500"/>
                  </a:cubicBezTo>
                  <a:cubicBezTo>
                    <a:pt x="2146300" y="59267"/>
                    <a:pt x="2134152" y="52693"/>
                    <a:pt x="2120900" y="50800"/>
                  </a:cubicBezTo>
                  <a:lnTo>
                    <a:pt x="2032000" y="38100"/>
                  </a:lnTo>
                  <a:cubicBezTo>
                    <a:pt x="2019300" y="33867"/>
                    <a:pt x="2006968" y="28304"/>
                    <a:pt x="1993900" y="25400"/>
                  </a:cubicBezTo>
                  <a:cubicBezTo>
                    <a:pt x="1858252" y="-4744"/>
                    <a:pt x="1678364" y="4152"/>
                    <a:pt x="1562100" y="0"/>
                  </a:cubicBezTo>
                  <a:cubicBezTo>
                    <a:pt x="1477027" y="5004"/>
                    <a:pt x="1371266" y="1246"/>
                    <a:pt x="1282700" y="25400"/>
                  </a:cubicBezTo>
                  <a:cubicBezTo>
                    <a:pt x="1256869" y="32445"/>
                    <a:pt x="1228777" y="35948"/>
                    <a:pt x="1206500" y="50800"/>
                  </a:cubicBezTo>
                  <a:cubicBezTo>
                    <a:pt x="1153456" y="86163"/>
                    <a:pt x="1179193" y="65407"/>
                    <a:pt x="1130300" y="114300"/>
                  </a:cubicBezTo>
                  <a:cubicBezTo>
                    <a:pt x="1121833" y="139700"/>
                    <a:pt x="1119752" y="168223"/>
                    <a:pt x="1104900" y="190500"/>
                  </a:cubicBezTo>
                  <a:lnTo>
                    <a:pt x="1003300" y="342900"/>
                  </a:lnTo>
                  <a:cubicBezTo>
                    <a:pt x="994833" y="355600"/>
                    <a:pt x="982727" y="366520"/>
                    <a:pt x="977900" y="381000"/>
                  </a:cubicBezTo>
                  <a:cubicBezTo>
                    <a:pt x="973667" y="393700"/>
                    <a:pt x="972626" y="407961"/>
                    <a:pt x="965200" y="419100"/>
                  </a:cubicBezTo>
                  <a:cubicBezTo>
                    <a:pt x="955237" y="434044"/>
                    <a:pt x="938598" y="443402"/>
                    <a:pt x="927100" y="457200"/>
                  </a:cubicBezTo>
                  <a:cubicBezTo>
                    <a:pt x="917329" y="468926"/>
                    <a:pt x="908526" y="481648"/>
                    <a:pt x="901700" y="495300"/>
                  </a:cubicBezTo>
                  <a:cubicBezTo>
                    <a:pt x="895713" y="507274"/>
                    <a:pt x="898466" y="523934"/>
                    <a:pt x="889000" y="533400"/>
                  </a:cubicBezTo>
                  <a:cubicBezTo>
                    <a:pt x="879534" y="542866"/>
                    <a:pt x="863600" y="541867"/>
                    <a:pt x="850900" y="546100"/>
                  </a:cubicBezTo>
                  <a:cubicBezTo>
                    <a:pt x="808567" y="609600"/>
                    <a:pt x="838200" y="575733"/>
                    <a:pt x="749300" y="635000"/>
                  </a:cubicBezTo>
                  <a:lnTo>
                    <a:pt x="711200" y="660400"/>
                  </a:lnTo>
                  <a:cubicBezTo>
                    <a:pt x="698500" y="668867"/>
                    <a:pt x="687580" y="680973"/>
                    <a:pt x="673100" y="685800"/>
                  </a:cubicBezTo>
                  <a:cubicBezTo>
                    <a:pt x="576422" y="718026"/>
                    <a:pt x="623154" y="705949"/>
                    <a:pt x="533400" y="723900"/>
                  </a:cubicBezTo>
                  <a:cubicBezTo>
                    <a:pt x="402167" y="719667"/>
                    <a:pt x="270799" y="718483"/>
                    <a:pt x="139700" y="711200"/>
                  </a:cubicBezTo>
                  <a:cubicBezTo>
                    <a:pt x="-178564" y="693519"/>
                    <a:pt x="368258" y="698500"/>
                    <a:pt x="0" y="698500"/>
                  </a:cubicBezTo>
                </a:path>
              </a:pathLst>
            </a:cu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79" name="Picture 7" descr="C:\Users\yuzheng\AppData\Local\Microsoft\Windows\Temporary Internet Files\Content.IE5\EIRRGNVW\MC900433889[1]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4950" y="3893245"/>
              <a:ext cx="857250" cy="85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Freeform 25"/>
            <p:cNvSpPr/>
            <p:nvPr/>
          </p:nvSpPr>
          <p:spPr>
            <a:xfrm>
              <a:off x="5095875" y="4248767"/>
              <a:ext cx="2654300" cy="635156"/>
            </a:xfrm>
            <a:custGeom>
              <a:avLst/>
              <a:gdLst>
                <a:gd name="connsiteX0" fmla="*/ 0 w 1930400"/>
                <a:gd name="connsiteY0" fmla="*/ 0 h 635156"/>
                <a:gd name="connsiteX1" fmla="*/ 139700 w 1930400"/>
                <a:gd name="connsiteY1" fmla="*/ 12700 h 635156"/>
                <a:gd name="connsiteX2" fmla="*/ 215900 w 1930400"/>
                <a:gd name="connsiteY2" fmla="*/ 38100 h 635156"/>
                <a:gd name="connsiteX3" fmla="*/ 330200 w 1930400"/>
                <a:gd name="connsiteY3" fmla="*/ 63500 h 635156"/>
                <a:gd name="connsiteX4" fmla="*/ 368300 w 1930400"/>
                <a:gd name="connsiteY4" fmla="*/ 76200 h 635156"/>
                <a:gd name="connsiteX5" fmla="*/ 444500 w 1930400"/>
                <a:gd name="connsiteY5" fmla="*/ 127000 h 635156"/>
                <a:gd name="connsiteX6" fmla="*/ 558800 w 1930400"/>
                <a:gd name="connsiteY6" fmla="*/ 190500 h 635156"/>
                <a:gd name="connsiteX7" fmla="*/ 673100 w 1930400"/>
                <a:gd name="connsiteY7" fmla="*/ 279400 h 635156"/>
                <a:gd name="connsiteX8" fmla="*/ 711200 w 1930400"/>
                <a:gd name="connsiteY8" fmla="*/ 292100 h 635156"/>
                <a:gd name="connsiteX9" fmla="*/ 749300 w 1930400"/>
                <a:gd name="connsiteY9" fmla="*/ 317500 h 635156"/>
                <a:gd name="connsiteX10" fmla="*/ 800100 w 1930400"/>
                <a:gd name="connsiteY10" fmla="*/ 330200 h 635156"/>
                <a:gd name="connsiteX11" fmla="*/ 838200 w 1930400"/>
                <a:gd name="connsiteY11" fmla="*/ 342900 h 635156"/>
                <a:gd name="connsiteX12" fmla="*/ 990600 w 1930400"/>
                <a:gd name="connsiteY12" fmla="*/ 368300 h 635156"/>
                <a:gd name="connsiteX13" fmla="*/ 1028700 w 1930400"/>
                <a:gd name="connsiteY13" fmla="*/ 381000 h 635156"/>
                <a:gd name="connsiteX14" fmla="*/ 1143000 w 1930400"/>
                <a:gd name="connsiteY14" fmla="*/ 406400 h 635156"/>
                <a:gd name="connsiteX15" fmla="*/ 1219200 w 1930400"/>
                <a:gd name="connsiteY15" fmla="*/ 431800 h 635156"/>
                <a:gd name="connsiteX16" fmla="*/ 1257300 w 1930400"/>
                <a:gd name="connsiteY16" fmla="*/ 444500 h 635156"/>
                <a:gd name="connsiteX17" fmla="*/ 1308100 w 1930400"/>
                <a:gd name="connsiteY17" fmla="*/ 457200 h 635156"/>
                <a:gd name="connsiteX18" fmla="*/ 1346200 w 1930400"/>
                <a:gd name="connsiteY18" fmla="*/ 482600 h 635156"/>
                <a:gd name="connsiteX19" fmla="*/ 1422400 w 1930400"/>
                <a:gd name="connsiteY19" fmla="*/ 508000 h 635156"/>
                <a:gd name="connsiteX20" fmla="*/ 1498600 w 1930400"/>
                <a:gd name="connsiteY20" fmla="*/ 558800 h 635156"/>
                <a:gd name="connsiteX21" fmla="*/ 1549400 w 1930400"/>
                <a:gd name="connsiteY21" fmla="*/ 571500 h 635156"/>
                <a:gd name="connsiteX22" fmla="*/ 1612900 w 1930400"/>
                <a:gd name="connsiteY22" fmla="*/ 584200 h 635156"/>
                <a:gd name="connsiteX23" fmla="*/ 1689100 w 1930400"/>
                <a:gd name="connsiteY23" fmla="*/ 609600 h 635156"/>
                <a:gd name="connsiteX24" fmla="*/ 1727200 w 1930400"/>
                <a:gd name="connsiteY24" fmla="*/ 622300 h 635156"/>
                <a:gd name="connsiteX25" fmla="*/ 1930400 w 1930400"/>
                <a:gd name="connsiteY25" fmla="*/ 635000 h 63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30400" h="635156">
                  <a:moveTo>
                    <a:pt x="0" y="0"/>
                  </a:moveTo>
                  <a:cubicBezTo>
                    <a:pt x="46567" y="4233"/>
                    <a:pt x="93653" y="4574"/>
                    <a:pt x="139700" y="12700"/>
                  </a:cubicBezTo>
                  <a:cubicBezTo>
                    <a:pt x="166067" y="17353"/>
                    <a:pt x="189646" y="32849"/>
                    <a:pt x="215900" y="38100"/>
                  </a:cubicBezTo>
                  <a:cubicBezTo>
                    <a:pt x="259548" y="46830"/>
                    <a:pt x="288351" y="51543"/>
                    <a:pt x="330200" y="63500"/>
                  </a:cubicBezTo>
                  <a:cubicBezTo>
                    <a:pt x="343072" y="67178"/>
                    <a:pt x="356598" y="69699"/>
                    <a:pt x="368300" y="76200"/>
                  </a:cubicBezTo>
                  <a:cubicBezTo>
                    <a:pt x="394985" y="91025"/>
                    <a:pt x="415540" y="117347"/>
                    <a:pt x="444500" y="127000"/>
                  </a:cubicBezTo>
                  <a:cubicBezTo>
                    <a:pt x="492410" y="142970"/>
                    <a:pt x="515131" y="146831"/>
                    <a:pt x="558800" y="190500"/>
                  </a:cubicBezTo>
                  <a:cubicBezTo>
                    <a:pt x="591674" y="223374"/>
                    <a:pt x="627528" y="264209"/>
                    <a:pt x="673100" y="279400"/>
                  </a:cubicBezTo>
                  <a:cubicBezTo>
                    <a:pt x="685800" y="283633"/>
                    <a:pt x="699226" y="286113"/>
                    <a:pt x="711200" y="292100"/>
                  </a:cubicBezTo>
                  <a:cubicBezTo>
                    <a:pt x="724852" y="298926"/>
                    <a:pt x="735271" y="311487"/>
                    <a:pt x="749300" y="317500"/>
                  </a:cubicBezTo>
                  <a:cubicBezTo>
                    <a:pt x="765343" y="324376"/>
                    <a:pt x="783317" y="325405"/>
                    <a:pt x="800100" y="330200"/>
                  </a:cubicBezTo>
                  <a:cubicBezTo>
                    <a:pt x="812972" y="333878"/>
                    <a:pt x="825073" y="340275"/>
                    <a:pt x="838200" y="342900"/>
                  </a:cubicBezTo>
                  <a:cubicBezTo>
                    <a:pt x="888701" y="353000"/>
                    <a:pt x="941742" y="352014"/>
                    <a:pt x="990600" y="368300"/>
                  </a:cubicBezTo>
                  <a:cubicBezTo>
                    <a:pt x="1003300" y="372533"/>
                    <a:pt x="1015713" y="377753"/>
                    <a:pt x="1028700" y="381000"/>
                  </a:cubicBezTo>
                  <a:cubicBezTo>
                    <a:pt x="1101209" y="399127"/>
                    <a:pt x="1077814" y="386844"/>
                    <a:pt x="1143000" y="406400"/>
                  </a:cubicBezTo>
                  <a:cubicBezTo>
                    <a:pt x="1168645" y="414093"/>
                    <a:pt x="1193800" y="423333"/>
                    <a:pt x="1219200" y="431800"/>
                  </a:cubicBezTo>
                  <a:cubicBezTo>
                    <a:pt x="1231900" y="436033"/>
                    <a:pt x="1244313" y="441253"/>
                    <a:pt x="1257300" y="444500"/>
                  </a:cubicBezTo>
                  <a:lnTo>
                    <a:pt x="1308100" y="457200"/>
                  </a:lnTo>
                  <a:cubicBezTo>
                    <a:pt x="1320800" y="465667"/>
                    <a:pt x="1332252" y="476401"/>
                    <a:pt x="1346200" y="482600"/>
                  </a:cubicBezTo>
                  <a:cubicBezTo>
                    <a:pt x="1370666" y="493474"/>
                    <a:pt x="1400123" y="493148"/>
                    <a:pt x="1422400" y="508000"/>
                  </a:cubicBezTo>
                  <a:cubicBezTo>
                    <a:pt x="1447800" y="524933"/>
                    <a:pt x="1468984" y="551396"/>
                    <a:pt x="1498600" y="558800"/>
                  </a:cubicBezTo>
                  <a:cubicBezTo>
                    <a:pt x="1515533" y="563033"/>
                    <a:pt x="1532361" y="567714"/>
                    <a:pt x="1549400" y="571500"/>
                  </a:cubicBezTo>
                  <a:cubicBezTo>
                    <a:pt x="1570472" y="576183"/>
                    <a:pt x="1592075" y="578520"/>
                    <a:pt x="1612900" y="584200"/>
                  </a:cubicBezTo>
                  <a:cubicBezTo>
                    <a:pt x="1638731" y="591245"/>
                    <a:pt x="1663700" y="601133"/>
                    <a:pt x="1689100" y="609600"/>
                  </a:cubicBezTo>
                  <a:cubicBezTo>
                    <a:pt x="1701800" y="613833"/>
                    <a:pt x="1713879" y="620968"/>
                    <a:pt x="1727200" y="622300"/>
                  </a:cubicBezTo>
                  <a:cubicBezTo>
                    <a:pt x="1879474" y="637527"/>
                    <a:pt x="1811656" y="635000"/>
                    <a:pt x="1930400" y="635000"/>
                  </a:cubicBezTo>
                </a:path>
              </a:pathLst>
            </a:cu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80" name="Picture 8" descr="C:\Users\yuzheng\AppData\Local\Microsoft\Windows\Temporary Internet Files\Content.IE5\4LZ0KILE\MC900441707[1]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759895"/>
              <a:ext cx="806450" cy="806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Freeform 26"/>
            <p:cNvSpPr/>
            <p:nvPr/>
          </p:nvSpPr>
          <p:spPr>
            <a:xfrm>
              <a:off x="1933575" y="4242495"/>
              <a:ext cx="2079625" cy="774700"/>
            </a:xfrm>
            <a:custGeom>
              <a:avLst/>
              <a:gdLst>
                <a:gd name="connsiteX0" fmla="*/ 1231900 w 1409700"/>
                <a:gd name="connsiteY0" fmla="*/ 0 h 774700"/>
                <a:gd name="connsiteX1" fmla="*/ 1308100 w 1409700"/>
                <a:gd name="connsiteY1" fmla="*/ 38100 h 774700"/>
                <a:gd name="connsiteX2" fmla="*/ 1371600 w 1409700"/>
                <a:gd name="connsiteY2" fmla="*/ 114300 h 774700"/>
                <a:gd name="connsiteX3" fmla="*/ 1397000 w 1409700"/>
                <a:gd name="connsiteY3" fmla="*/ 190500 h 774700"/>
                <a:gd name="connsiteX4" fmla="*/ 1409700 w 1409700"/>
                <a:gd name="connsiteY4" fmla="*/ 228600 h 774700"/>
                <a:gd name="connsiteX5" fmla="*/ 1358900 w 1409700"/>
                <a:gd name="connsiteY5" fmla="*/ 419100 h 774700"/>
                <a:gd name="connsiteX6" fmla="*/ 1333500 w 1409700"/>
                <a:gd name="connsiteY6" fmla="*/ 457200 h 774700"/>
                <a:gd name="connsiteX7" fmla="*/ 1244600 w 1409700"/>
                <a:gd name="connsiteY7" fmla="*/ 469900 h 774700"/>
                <a:gd name="connsiteX8" fmla="*/ 635000 w 1409700"/>
                <a:gd name="connsiteY8" fmla="*/ 469900 h 774700"/>
                <a:gd name="connsiteX9" fmla="*/ 596900 w 1409700"/>
                <a:gd name="connsiteY9" fmla="*/ 444500 h 774700"/>
                <a:gd name="connsiteX10" fmla="*/ 609600 w 1409700"/>
                <a:gd name="connsiteY10" fmla="*/ 381000 h 774700"/>
                <a:gd name="connsiteX11" fmla="*/ 647700 w 1409700"/>
                <a:gd name="connsiteY11" fmla="*/ 368300 h 774700"/>
                <a:gd name="connsiteX12" fmla="*/ 787400 w 1409700"/>
                <a:gd name="connsiteY12" fmla="*/ 381000 h 774700"/>
                <a:gd name="connsiteX13" fmla="*/ 863600 w 1409700"/>
                <a:gd name="connsiteY13" fmla="*/ 431800 h 774700"/>
                <a:gd name="connsiteX14" fmla="*/ 889000 w 1409700"/>
                <a:gd name="connsiteY14" fmla="*/ 508000 h 774700"/>
                <a:gd name="connsiteX15" fmla="*/ 876300 w 1409700"/>
                <a:gd name="connsiteY15" fmla="*/ 571500 h 774700"/>
                <a:gd name="connsiteX16" fmla="*/ 838200 w 1409700"/>
                <a:gd name="connsiteY16" fmla="*/ 596900 h 774700"/>
                <a:gd name="connsiteX17" fmla="*/ 635000 w 1409700"/>
                <a:gd name="connsiteY17" fmla="*/ 622300 h 774700"/>
                <a:gd name="connsiteX18" fmla="*/ 558800 w 1409700"/>
                <a:gd name="connsiteY18" fmla="*/ 635000 h 774700"/>
                <a:gd name="connsiteX19" fmla="*/ 381000 w 1409700"/>
                <a:gd name="connsiteY19" fmla="*/ 647700 h 774700"/>
                <a:gd name="connsiteX20" fmla="*/ 228600 w 1409700"/>
                <a:gd name="connsiteY20" fmla="*/ 660400 h 774700"/>
                <a:gd name="connsiteX21" fmla="*/ 127000 w 1409700"/>
                <a:gd name="connsiteY21" fmla="*/ 685800 h 774700"/>
                <a:gd name="connsiteX22" fmla="*/ 50800 w 1409700"/>
                <a:gd name="connsiteY22" fmla="*/ 736600 h 774700"/>
                <a:gd name="connsiteX23" fmla="*/ 0 w 1409700"/>
                <a:gd name="connsiteY23" fmla="*/ 774700 h 77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09700" h="774700">
                  <a:moveTo>
                    <a:pt x="1231900" y="0"/>
                  </a:moveTo>
                  <a:cubicBezTo>
                    <a:pt x="1257300" y="12700"/>
                    <a:pt x="1284471" y="22348"/>
                    <a:pt x="1308100" y="38100"/>
                  </a:cubicBezTo>
                  <a:cubicBezTo>
                    <a:pt x="1326989" y="50693"/>
                    <a:pt x="1361736" y="92105"/>
                    <a:pt x="1371600" y="114300"/>
                  </a:cubicBezTo>
                  <a:cubicBezTo>
                    <a:pt x="1382474" y="138766"/>
                    <a:pt x="1388533" y="165100"/>
                    <a:pt x="1397000" y="190500"/>
                  </a:cubicBezTo>
                  <a:lnTo>
                    <a:pt x="1409700" y="228600"/>
                  </a:lnTo>
                  <a:cubicBezTo>
                    <a:pt x="1387389" y="518644"/>
                    <a:pt x="1445260" y="332740"/>
                    <a:pt x="1358900" y="419100"/>
                  </a:cubicBezTo>
                  <a:cubicBezTo>
                    <a:pt x="1348107" y="429893"/>
                    <a:pt x="1347448" y="451001"/>
                    <a:pt x="1333500" y="457200"/>
                  </a:cubicBezTo>
                  <a:cubicBezTo>
                    <a:pt x="1306146" y="469357"/>
                    <a:pt x="1274233" y="465667"/>
                    <a:pt x="1244600" y="469900"/>
                  </a:cubicBezTo>
                  <a:cubicBezTo>
                    <a:pt x="1029912" y="541463"/>
                    <a:pt x="1160369" y="502736"/>
                    <a:pt x="635000" y="469900"/>
                  </a:cubicBezTo>
                  <a:cubicBezTo>
                    <a:pt x="619766" y="468948"/>
                    <a:pt x="609600" y="452967"/>
                    <a:pt x="596900" y="444500"/>
                  </a:cubicBezTo>
                  <a:cubicBezTo>
                    <a:pt x="601133" y="423333"/>
                    <a:pt x="597626" y="398961"/>
                    <a:pt x="609600" y="381000"/>
                  </a:cubicBezTo>
                  <a:cubicBezTo>
                    <a:pt x="617026" y="369861"/>
                    <a:pt x="634313" y="368300"/>
                    <a:pt x="647700" y="368300"/>
                  </a:cubicBezTo>
                  <a:cubicBezTo>
                    <a:pt x="694459" y="368300"/>
                    <a:pt x="740833" y="376767"/>
                    <a:pt x="787400" y="381000"/>
                  </a:cubicBezTo>
                  <a:cubicBezTo>
                    <a:pt x="823201" y="392934"/>
                    <a:pt x="841979" y="392882"/>
                    <a:pt x="863600" y="431800"/>
                  </a:cubicBezTo>
                  <a:cubicBezTo>
                    <a:pt x="876603" y="455205"/>
                    <a:pt x="889000" y="508000"/>
                    <a:pt x="889000" y="508000"/>
                  </a:cubicBezTo>
                  <a:cubicBezTo>
                    <a:pt x="884767" y="529167"/>
                    <a:pt x="887010" y="552758"/>
                    <a:pt x="876300" y="571500"/>
                  </a:cubicBezTo>
                  <a:cubicBezTo>
                    <a:pt x="868727" y="584752"/>
                    <a:pt x="852229" y="590887"/>
                    <a:pt x="838200" y="596900"/>
                  </a:cubicBezTo>
                  <a:cubicBezTo>
                    <a:pt x="789252" y="617878"/>
                    <a:pt x="654955" y="620083"/>
                    <a:pt x="635000" y="622300"/>
                  </a:cubicBezTo>
                  <a:cubicBezTo>
                    <a:pt x="609407" y="625144"/>
                    <a:pt x="584423" y="632438"/>
                    <a:pt x="558800" y="635000"/>
                  </a:cubicBezTo>
                  <a:cubicBezTo>
                    <a:pt x="499677" y="640912"/>
                    <a:pt x="440243" y="643143"/>
                    <a:pt x="381000" y="647700"/>
                  </a:cubicBezTo>
                  <a:lnTo>
                    <a:pt x="228600" y="660400"/>
                  </a:lnTo>
                  <a:cubicBezTo>
                    <a:pt x="211007" y="663919"/>
                    <a:pt x="148967" y="673596"/>
                    <a:pt x="127000" y="685800"/>
                  </a:cubicBezTo>
                  <a:cubicBezTo>
                    <a:pt x="100315" y="700625"/>
                    <a:pt x="79760" y="726947"/>
                    <a:pt x="50800" y="736600"/>
                  </a:cubicBezTo>
                  <a:cubicBezTo>
                    <a:pt x="3720" y="752293"/>
                    <a:pt x="18687" y="737326"/>
                    <a:pt x="0" y="774700"/>
                  </a:cubicBezTo>
                </a:path>
              </a:pathLst>
            </a:cu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-25400" y="5384243"/>
              <a:ext cx="1473200" cy="991852"/>
            </a:xfrm>
            <a:custGeom>
              <a:avLst/>
              <a:gdLst>
                <a:gd name="connsiteX0" fmla="*/ 1612900 w 1854200"/>
                <a:gd name="connsiteY0" fmla="*/ 991852 h 991852"/>
                <a:gd name="connsiteX1" fmla="*/ 1778000 w 1854200"/>
                <a:gd name="connsiteY1" fmla="*/ 966452 h 991852"/>
                <a:gd name="connsiteX2" fmla="*/ 1816100 w 1854200"/>
                <a:gd name="connsiteY2" fmla="*/ 941052 h 991852"/>
                <a:gd name="connsiteX3" fmla="*/ 1854200 w 1854200"/>
                <a:gd name="connsiteY3" fmla="*/ 801352 h 991852"/>
                <a:gd name="connsiteX4" fmla="*/ 1841500 w 1854200"/>
                <a:gd name="connsiteY4" fmla="*/ 610852 h 991852"/>
                <a:gd name="connsiteX5" fmla="*/ 1816100 w 1854200"/>
                <a:gd name="connsiteY5" fmla="*/ 534652 h 991852"/>
                <a:gd name="connsiteX6" fmla="*/ 1803400 w 1854200"/>
                <a:gd name="connsiteY6" fmla="*/ 496552 h 991852"/>
                <a:gd name="connsiteX7" fmla="*/ 1790700 w 1854200"/>
                <a:gd name="connsiteY7" fmla="*/ 458452 h 991852"/>
                <a:gd name="connsiteX8" fmla="*/ 1701800 w 1854200"/>
                <a:gd name="connsiteY8" fmla="*/ 344152 h 991852"/>
                <a:gd name="connsiteX9" fmla="*/ 1663700 w 1854200"/>
                <a:gd name="connsiteY9" fmla="*/ 318752 h 991852"/>
                <a:gd name="connsiteX10" fmla="*/ 1638300 w 1854200"/>
                <a:gd name="connsiteY10" fmla="*/ 280652 h 991852"/>
                <a:gd name="connsiteX11" fmla="*/ 1524000 w 1854200"/>
                <a:gd name="connsiteY11" fmla="*/ 229852 h 991852"/>
                <a:gd name="connsiteX12" fmla="*/ 1447800 w 1854200"/>
                <a:gd name="connsiteY12" fmla="*/ 204452 h 991852"/>
                <a:gd name="connsiteX13" fmla="*/ 1409700 w 1854200"/>
                <a:gd name="connsiteY13" fmla="*/ 191752 h 991852"/>
                <a:gd name="connsiteX14" fmla="*/ 1295400 w 1854200"/>
                <a:gd name="connsiteY14" fmla="*/ 179052 h 991852"/>
                <a:gd name="connsiteX15" fmla="*/ 1231900 w 1854200"/>
                <a:gd name="connsiteY15" fmla="*/ 166352 h 991852"/>
                <a:gd name="connsiteX16" fmla="*/ 1003300 w 1854200"/>
                <a:gd name="connsiteY16" fmla="*/ 140952 h 991852"/>
                <a:gd name="connsiteX17" fmla="*/ 889000 w 1854200"/>
                <a:gd name="connsiteY17" fmla="*/ 128252 h 991852"/>
                <a:gd name="connsiteX18" fmla="*/ 774700 w 1854200"/>
                <a:gd name="connsiteY18" fmla="*/ 102852 h 991852"/>
                <a:gd name="connsiteX19" fmla="*/ 698500 w 1854200"/>
                <a:gd name="connsiteY19" fmla="*/ 77452 h 991852"/>
                <a:gd name="connsiteX20" fmla="*/ 660400 w 1854200"/>
                <a:gd name="connsiteY20" fmla="*/ 64752 h 991852"/>
                <a:gd name="connsiteX21" fmla="*/ 622300 w 1854200"/>
                <a:gd name="connsiteY21" fmla="*/ 52052 h 991852"/>
                <a:gd name="connsiteX22" fmla="*/ 419100 w 1854200"/>
                <a:gd name="connsiteY22" fmla="*/ 26652 h 991852"/>
                <a:gd name="connsiteX23" fmla="*/ 266700 w 1854200"/>
                <a:gd name="connsiteY23" fmla="*/ 13952 h 991852"/>
                <a:gd name="connsiteX24" fmla="*/ 177800 w 1854200"/>
                <a:gd name="connsiteY24" fmla="*/ 1252 h 991852"/>
                <a:gd name="connsiteX25" fmla="*/ 0 w 1854200"/>
                <a:gd name="connsiteY25" fmla="*/ 1252 h 99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54200" h="991852">
                  <a:moveTo>
                    <a:pt x="1612900" y="991852"/>
                  </a:moveTo>
                  <a:cubicBezTo>
                    <a:pt x="1649323" y="988210"/>
                    <a:pt x="1732231" y="989337"/>
                    <a:pt x="1778000" y="966452"/>
                  </a:cubicBezTo>
                  <a:cubicBezTo>
                    <a:pt x="1791652" y="959626"/>
                    <a:pt x="1803400" y="949519"/>
                    <a:pt x="1816100" y="941052"/>
                  </a:cubicBezTo>
                  <a:cubicBezTo>
                    <a:pt x="1848326" y="844374"/>
                    <a:pt x="1836249" y="891106"/>
                    <a:pt x="1854200" y="801352"/>
                  </a:cubicBezTo>
                  <a:cubicBezTo>
                    <a:pt x="1849967" y="737852"/>
                    <a:pt x="1850500" y="673853"/>
                    <a:pt x="1841500" y="610852"/>
                  </a:cubicBezTo>
                  <a:cubicBezTo>
                    <a:pt x="1837714" y="584347"/>
                    <a:pt x="1824567" y="560052"/>
                    <a:pt x="1816100" y="534652"/>
                  </a:cubicBezTo>
                  <a:lnTo>
                    <a:pt x="1803400" y="496552"/>
                  </a:lnTo>
                  <a:cubicBezTo>
                    <a:pt x="1799167" y="483852"/>
                    <a:pt x="1798126" y="469591"/>
                    <a:pt x="1790700" y="458452"/>
                  </a:cubicBezTo>
                  <a:cubicBezTo>
                    <a:pt x="1755299" y="405350"/>
                    <a:pt x="1746564" y="381456"/>
                    <a:pt x="1701800" y="344152"/>
                  </a:cubicBezTo>
                  <a:cubicBezTo>
                    <a:pt x="1690074" y="334381"/>
                    <a:pt x="1676400" y="327219"/>
                    <a:pt x="1663700" y="318752"/>
                  </a:cubicBezTo>
                  <a:cubicBezTo>
                    <a:pt x="1655233" y="306052"/>
                    <a:pt x="1649093" y="291445"/>
                    <a:pt x="1638300" y="280652"/>
                  </a:cubicBezTo>
                  <a:cubicBezTo>
                    <a:pt x="1608111" y="250463"/>
                    <a:pt x="1561726" y="242427"/>
                    <a:pt x="1524000" y="229852"/>
                  </a:cubicBezTo>
                  <a:lnTo>
                    <a:pt x="1447800" y="204452"/>
                  </a:lnTo>
                  <a:cubicBezTo>
                    <a:pt x="1435100" y="200219"/>
                    <a:pt x="1423005" y="193230"/>
                    <a:pt x="1409700" y="191752"/>
                  </a:cubicBezTo>
                  <a:cubicBezTo>
                    <a:pt x="1371600" y="187519"/>
                    <a:pt x="1333349" y="184473"/>
                    <a:pt x="1295400" y="179052"/>
                  </a:cubicBezTo>
                  <a:cubicBezTo>
                    <a:pt x="1274031" y="175999"/>
                    <a:pt x="1253305" y="169144"/>
                    <a:pt x="1231900" y="166352"/>
                  </a:cubicBezTo>
                  <a:cubicBezTo>
                    <a:pt x="1155875" y="156436"/>
                    <a:pt x="1079500" y="149419"/>
                    <a:pt x="1003300" y="140952"/>
                  </a:cubicBezTo>
                  <a:cubicBezTo>
                    <a:pt x="965200" y="136719"/>
                    <a:pt x="926590" y="135770"/>
                    <a:pt x="889000" y="128252"/>
                  </a:cubicBezTo>
                  <a:cubicBezTo>
                    <a:pt x="852746" y="121001"/>
                    <a:pt x="810571" y="113613"/>
                    <a:pt x="774700" y="102852"/>
                  </a:cubicBezTo>
                  <a:cubicBezTo>
                    <a:pt x="749055" y="95159"/>
                    <a:pt x="723900" y="85919"/>
                    <a:pt x="698500" y="77452"/>
                  </a:cubicBezTo>
                  <a:lnTo>
                    <a:pt x="660400" y="64752"/>
                  </a:lnTo>
                  <a:cubicBezTo>
                    <a:pt x="647700" y="60519"/>
                    <a:pt x="635584" y="53712"/>
                    <a:pt x="622300" y="52052"/>
                  </a:cubicBezTo>
                  <a:cubicBezTo>
                    <a:pt x="554567" y="43585"/>
                    <a:pt x="487125" y="32321"/>
                    <a:pt x="419100" y="26652"/>
                  </a:cubicBezTo>
                  <a:cubicBezTo>
                    <a:pt x="368300" y="22419"/>
                    <a:pt x="317396" y="19288"/>
                    <a:pt x="266700" y="13952"/>
                  </a:cubicBezTo>
                  <a:cubicBezTo>
                    <a:pt x="236930" y="10818"/>
                    <a:pt x="207700" y="2676"/>
                    <a:pt x="177800" y="1252"/>
                  </a:cubicBezTo>
                  <a:cubicBezTo>
                    <a:pt x="118600" y="-1567"/>
                    <a:pt x="59267" y="1252"/>
                    <a:pt x="0" y="1252"/>
                  </a:cubicBezTo>
                </a:path>
              </a:pathLst>
            </a:cu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3438071" y="5156895"/>
              <a:ext cx="1502229" cy="812800"/>
            </a:xfrm>
            <a:custGeom>
              <a:avLst/>
              <a:gdLst>
                <a:gd name="connsiteX0" fmla="*/ 422729 w 1502229"/>
                <a:gd name="connsiteY0" fmla="*/ 812800 h 812800"/>
                <a:gd name="connsiteX1" fmla="*/ 206829 w 1502229"/>
                <a:gd name="connsiteY1" fmla="*/ 800100 h 812800"/>
                <a:gd name="connsiteX2" fmla="*/ 168729 w 1502229"/>
                <a:gd name="connsiteY2" fmla="*/ 787400 h 812800"/>
                <a:gd name="connsiteX3" fmla="*/ 92529 w 1502229"/>
                <a:gd name="connsiteY3" fmla="*/ 736600 h 812800"/>
                <a:gd name="connsiteX4" fmla="*/ 29029 w 1502229"/>
                <a:gd name="connsiteY4" fmla="*/ 609600 h 812800"/>
                <a:gd name="connsiteX5" fmla="*/ 3629 w 1502229"/>
                <a:gd name="connsiteY5" fmla="*/ 533400 h 812800"/>
                <a:gd name="connsiteX6" fmla="*/ 41729 w 1502229"/>
                <a:gd name="connsiteY6" fmla="*/ 292100 h 812800"/>
                <a:gd name="connsiteX7" fmla="*/ 79829 w 1502229"/>
                <a:gd name="connsiteY7" fmla="*/ 279400 h 812800"/>
                <a:gd name="connsiteX8" fmla="*/ 206829 w 1502229"/>
                <a:gd name="connsiteY8" fmla="*/ 241300 h 812800"/>
                <a:gd name="connsiteX9" fmla="*/ 244929 w 1502229"/>
                <a:gd name="connsiteY9" fmla="*/ 228600 h 812800"/>
                <a:gd name="connsiteX10" fmla="*/ 283029 w 1502229"/>
                <a:gd name="connsiteY10" fmla="*/ 215900 h 812800"/>
                <a:gd name="connsiteX11" fmla="*/ 346529 w 1502229"/>
                <a:gd name="connsiteY11" fmla="*/ 203200 h 812800"/>
                <a:gd name="connsiteX12" fmla="*/ 1006929 w 1502229"/>
                <a:gd name="connsiteY12" fmla="*/ 177800 h 812800"/>
                <a:gd name="connsiteX13" fmla="*/ 1159329 w 1502229"/>
                <a:gd name="connsiteY13" fmla="*/ 152400 h 812800"/>
                <a:gd name="connsiteX14" fmla="*/ 1235529 w 1502229"/>
                <a:gd name="connsiteY14" fmla="*/ 127000 h 812800"/>
                <a:gd name="connsiteX15" fmla="*/ 1273629 w 1502229"/>
                <a:gd name="connsiteY15" fmla="*/ 114300 h 812800"/>
                <a:gd name="connsiteX16" fmla="*/ 1311729 w 1502229"/>
                <a:gd name="connsiteY16" fmla="*/ 88900 h 812800"/>
                <a:gd name="connsiteX17" fmla="*/ 1362529 w 1502229"/>
                <a:gd name="connsiteY17" fmla="*/ 76200 h 812800"/>
                <a:gd name="connsiteX18" fmla="*/ 1451429 w 1502229"/>
                <a:gd name="connsiteY18" fmla="*/ 50800 h 812800"/>
                <a:gd name="connsiteX19" fmla="*/ 1502229 w 1502229"/>
                <a:gd name="connsiteY19" fmla="*/ 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02229" h="812800">
                  <a:moveTo>
                    <a:pt x="422729" y="812800"/>
                  </a:moveTo>
                  <a:cubicBezTo>
                    <a:pt x="350762" y="808567"/>
                    <a:pt x="278562" y="807273"/>
                    <a:pt x="206829" y="800100"/>
                  </a:cubicBezTo>
                  <a:cubicBezTo>
                    <a:pt x="193508" y="798768"/>
                    <a:pt x="180431" y="793901"/>
                    <a:pt x="168729" y="787400"/>
                  </a:cubicBezTo>
                  <a:cubicBezTo>
                    <a:pt x="142044" y="772575"/>
                    <a:pt x="92529" y="736600"/>
                    <a:pt x="92529" y="736600"/>
                  </a:cubicBezTo>
                  <a:cubicBezTo>
                    <a:pt x="19261" y="626698"/>
                    <a:pt x="56443" y="700981"/>
                    <a:pt x="29029" y="609600"/>
                  </a:cubicBezTo>
                  <a:cubicBezTo>
                    <a:pt x="21336" y="583955"/>
                    <a:pt x="3629" y="533400"/>
                    <a:pt x="3629" y="533400"/>
                  </a:cubicBezTo>
                  <a:cubicBezTo>
                    <a:pt x="4372" y="521514"/>
                    <a:pt x="-18413" y="340213"/>
                    <a:pt x="41729" y="292100"/>
                  </a:cubicBezTo>
                  <a:cubicBezTo>
                    <a:pt x="52182" y="283737"/>
                    <a:pt x="66957" y="283078"/>
                    <a:pt x="79829" y="279400"/>
                  </a:cubicBezTo>
                  <a:cubicBezTo>
                    <a:pt x="214184" y="241013"/>
                    <a:pt x="25745" y="301661"/>
                    <a:pt x="206829" y="241300"/>
                  </a:cubicBezTo>
                  <a:lnTo>
                    <a:pt x="244929" y="228600"/>
                  </a:lnTo>
                  <a:cubicBezTo>
                    <a:pt x="257629" y="224367"/>
                    <a:pt x="269902" y="218525"/>
                    <a:pt x="283029" y="215900"/>
                  </a:cubicBezTo>
                  <a:cubicBezTo>
                    <a:pt x="304196" y="211667"/>
                    <a:pt x="325194" y="206482"/>
                    <a:pt x="346529" y="203200"/>
                  </a:cubicBezTo>
                  <a:cubicBezTo>
                    <a:pt x="569980" y="168823"/>
                    <a:pt x="758056" y="183456"/>
                    <a:pt x="1006929" y="177800"/>
                  </a:cubicBezTo>
                  <a:cubicBezTo>
                    <a:pt x="1057729" y="169333"/>
                    <a:pt x="1110471" y="168686"/>
                    <a:pt x="1159329" y="152400"/>
                  </a:cubicBezTo>
                  <a:lnTo>
                    <a:pt x="1235529" y="127000"/>
                  </a:lnTo>
                  <a:cubicBezTo>
                    <a:pt x="1248229" y="122767"/>
                    <a:pt x="1262490" y="121726"/>
                    <a:pt x="1273629" y="114300"/>
                  </a:cubicBezTo>
                  <a:cubicBezTo>
                    <a:pt x="1286329" y="105833"/>
                    <a:pt x="1297700" y="94913"/>
                    <a:pt x="1311729" y="88900"/>
                  </a:cubicBezTo>
                  <a:cubicBezTo>
                    <a:pt x="1327772" y="82024"/>
                    <a:pt x="1345746" y="80995"/>
                    <a:pt x="1362529" y="76200"/>
                  </a:cubicBezTo>
                  <a:cubicBezTo>
                    <a:pt x="1490066" y="39761"/>
                    <a:pt x="1292620" y="90502"/>
                    <a:pt x="1451429" y="50800"/>
                  </a:cubicBezTo>
                  <a:cubicBezTo>
                    <a:pt x="1482080" y="4824"/>
                    <a:pt x="1463177" y="19526"/>
                    <a:pt x="1502229" y="0"/>
                  </a:cubicBezTo>
                </a:path>
              </a:pathLst>
            </a:cu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2197100" y="5194821"/>
              <a:ext cx="1435100" cy="393874"/>
            </a:xfrm>
            <a:custGeom>
              <a:avLst/>
              <a:gdLst>
                <a:gd name="connsiteX0" fmla="*/ 0 w 1435100"/>
                <a:gd name="connsiteY0" fmla="*/ 393874 h 393874"/>
                <a:gd name="connsiteX1" fmla="*/ 469900 w 1435100"/>
                <a:gd name="connsiteY1" fmla="*/ 381174 h 393874"/>
                <a:gd name="connsiteX2" fmla="*/ 508000 w 1435100"/>
                <a:gd name="connsiteY2" fmla="*/ 368474 h 393874"/>
                <a:gd name="connsiteX3" fmla="*/ 533400 w 1435100"/>
                <a:gd name="connsiteY3" fmla="*/ 330374 h 393874"/>
                <a:gd name="connsiteX4" fmla="*/ 571500 w 1435100"/>
                <a:gd name="connsiteY4" fmla="*/ 317674 h 393874"/>
                <a:gd name="connsiteX5" fmla="*/ 609600 w 1435100"/>
                <a:gd name="connsiteY5" fmla="*/ 292274 h 393874"/>
                <a:gd name="connsiteX6" fmla="*/ 660400 w 1435100"/>
                <a:gd name="connsiteY6" fmla="*/ 216074 h 393874"/>
                <a:gd name="connsiteX7" fmla="*/ 673100 w 1435100"/>
                <a:gd name="connsiteY7" fmla="*/ 139874 h 393874"/>
                <a:gd name="connsiteX8" fmla="*/ 685800 w 1435100"/>
                <a:gd name="connsiteY8" fmla="*/ 101774 h 393874"/>
                <a:gd name="connsiteX9" fmla="*/ 723900 w 1435100"/>
                <a:gd name="connsiteY9" fmla="*/ 89074 h 393874"/>
                <a:gd name="connsiteX10" fmla="*/ 762000 w 1435100"/>
                <a:gd name="connsiteY10" fmla="*/ 63674 h 393874"/>
                <a:gd name="connsiteX11" fmla="*/ 863600 w 1435100"/>
                <a:gd name="connsiteY11" fmla="*/ 38274 h 393874"/>
                <a:gd name="connsiteX12" fmla="*/ 914400 w 1435100"/>
                <a:gd name="connsiteY12" fmla="*/ 25574 h 393874"/>
                <a:gd name="connsiteX13" fmla="*/ 1435100 w 1435100"/>
                <a:gd name="connsiteY13" fmla="*/ 174 h 393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5100" h="393874">
                  <a:moveTo>
                    <a:pt x="0" y="393874"/>
                  </a:moveTo>
                  <a:cubicBezTo>
                    <a:pt x="156633" y="389641"/>
                    <a:pt x="313405" y="388999"/>
                    <a:pt x="469900" y="381174"/>
                  </a:cubicBezTo>
                  <a:cubicBezTo>
                    <a:pt x="483270" y="380505"/>
                    <a:pt x="497547" y="376837"/>
                    <a:pt x="508000" y="368474"/>
                  </a:cubicBezTo>
                  <a:cubicBezTo>
                    <a:pt x="519919" y="358939"/>
                    <a:pt x="521481" y="339909"/>
                    <a:pt x="533400" y="330374"/>
                  </a:cubicBezTo>
                  <a:cubicBezTo>
                    <a:pt x="543853" y="322011"/>
                    <a:pt x="559526" y="323661"/>
                    <a:pt x="571500" y="317674"/>
                  </a:cubicBezTo>
                  <a:cubicBezTo>
                    <a:pt x="585152" y="310848"/>
                    <a:pt x="596900" y="300741"/>
                    <a:pt x="609600" y="292274"/>
                  </a:cubicBezTo>
                  <a:cubicBezTo>
                    <a:pt x="626533" y="266874"/>
                    <a:pt x="655381" y="246186"/>
                    <a:pt x="660400" y="216074"/>
                  </a:cubicBezTo>
                  <a:cubicBezTo>
                    <a:pt x="664633" y="190674"/>
                    <a:pt x="667514" y="165011"/>
                    <a:pt x="673100" y="139874"/>
                  </a:cubicBezTo>
                  <a:cubicBezTo>
                    <a:pt x="676004" y="126806"/>
                    <a:pt x="676334" y="111240"/>
                    <a:pt x="685800" y="101774"/>
                  </a:cubicBezTo>
                  <a:cubicBezTo>
                    <a:pt x="695266" y="92308"/>
                    <a:pt x="711926" y="95061"/>
                    <a:pt x="723900" y="89074"/>
                  </a:cubicBezTo>
                  <a:cubicBezTo>
                    <a:pt x="737552" y="82248"/>
                    <a:pt x="748348" y="70500"/>
                    <a:pt x="762000" y="63674"/>
                  </a:cubicBezTo>
                  <a:cubicBezTo>
                    <a:pt x="789233" y="50057"/>
                    <a:pt x="837515" y="44071"/>
                    <a:pt x="863600" y="38274"/>
                  </a:cubicBezTo>
                  <a:cubicBezTo>
                    <a:pt x="880639" y="34488"/>
                    <a:pt x="897022" y="27203"/>
                    <a:pt x="914400" y="25574"/>
                  </a:cubicBezTo>
                  <a:cubicBezTo>
                    <a:pt x="1227157" y="-3747"/>
                    <a:pt x="1196427" y="174"/>
                    <a:pt x="1435100" y="174"/>
                  </a:cubicBezTo>
                </a:path>
              </a:pathLst>
            </a:cu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85" name="Picture 13" descr="C:\Users\yuzheng\AppData\Local\Microsoft\Windows\Temporary Internet Files\Content.IE5\EIRRGNVW\MC900156111[1].wm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5360095"/>
              <a:ext cx="543539" cy="334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9" name="Picture 17" descr="D:\paper\book\images\tornado-icon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126" y="4870326"/>
              <a:ext cx="669924" cy="669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:\Users\yuzheng\AppData\Local\Microsoft\Windows\Temporary Internet Files\Content.IE5\7LOL567D\MCj03118980000[1].wmf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404520" y="6468416"/>
              <a:ext cx="912812" cy="428625"/>
            </a:xfrm>
            <a:prstGeom prst="rect">
              <a:avLst/>
            </a:prstGeom>
            <a:noFill/>
          </p:spPr>
        </p:pic>
      </p:grpSp>
      <p:sp>
        <p:nvSpPr>
          <p:cNvPr id="6" name="Rectangle 5"/>
          <p:cNvSpPr/>
          <p:nvPr/>
        </p:nvSpPr>
        <p:spPr>
          <a:xfrm>
            <a:off x="2002705" y="3292713"/>
            <a:ext cx="5464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5"/>
              </a:rPr>
              <a:t>http://research.microsoft.com/en-us/people/yuzheng/</a:t>
            </a:r>
            <a:r>
              <a:rPr lang="en-US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595" y="381000"/>
            <a:ext cx="8380412" cy="55399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Diagnosing the Road Traffic Anomalies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28600" y="1219200"/>
                <a:ext cx="8380412" cy="4800600"/>
              </a:xfrm>
            </p:spPr>
            <p:txBody>
              <a:bodyPr vert="horz" lIns="91440" tIns="45720" rIns="91440" bIns="45720" rtlCol="0">
                <a:normAutofit lnSpcReduction="10000"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2000" dirty="0"/>
                  <a:t>PCA-based anomaly detection</a:t>
                </a:r>
              </a:p>
              <a:p>
                <a:pPr lvl="1">
                  <a:buFont typeface="Arial" pitchFamily="34" charset="0"/>
                  <a:buChar char="•"/>
                </a:pPr>
                <a:r>
                  <a:rPr lang="en-US" sz="1800" dirty="0"/>
                  <a:t>Let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 dirty="0"/>
                  <a:t>, where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 dirty="0"/>
                  <a:t> is the column sample mean</a:t>
                </a:r>
              </a:p>
              <a:p>
                <a:pPr lvl="1">
                  <a:buFont typeface="Arial" pitchFamily="34" charset="0"/>
                  <a:buChar char="•"/>
                </a:pPr>
                <a:r>
                  <a:rPr lang="en-US" sz="1800" dirty="0"/>
                  <a:t>Form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US" sz="1800" dirty="0"/>
                  <a:t>, </a:t>
                </a:r>
                <a:r>
                  <a:rPr lang="en-US" sz="1800" i="1" dirty="0" err="1"/>
                  <a:t>t×t</a:t>
                </a:r>
                <a:r>
                  <a:rPr lang="en-US" sz="1800" i="1" dirty="0"/>
                  <a:t> </a:t>
                </a:r>
                <a:r>
                  <a:rPr lang="en-US" sz="1800" dirty="0"/>
                  <a:t>matrix, t is the number of time intervals</a:t>
                </a:r>
              </a:p>
              <a:p>
                <a:pPr lvl="1">
                  <a:buFont typeface="Arial" pitchFamily="34" charset="0"/>
                  <a:buChar char="•"/>
                </a:pPr>
                <a:r>
                  <a:rPr lang="en-US" sz="1800" dirty="0"/>
                  <a:t>Compute the </a:t>
                </a:r>
                <a:r>
                  <a:rPr lang="en-US" sz="1800" dirty="0" err="1"/>
                  <a:t>eigen</a:t>
                </a:r>
                <a:r>
                  <a:rPr lang="en-US" sz="1800" dirty="0"/>
                  <a:t>-decomposition of </a:t>
                </a:r>
                <a:r>
                  <a:rPr lang="en-US" sz="1800" i="1" dirty="0"/>
                  <a:t>C, </a:t>
                </a:r>
              </a:p>
              <a:p>
                <a:pPr lvl="2">
                  <a:buFont typeface="Arial" pitchFamily="34" charset="0"/>
                  <a:buChar char="•"/>
                </a:pPr>
                <a:r>
                  <a:rPr lang="en-US" sz="1800" dirty="0"/>
                  <a:t>eigenvalue-eigenvector pairs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/>
                  <a:t>)</a:t>
                </a:r>
              </a:p>
              <a:p>
                <a:pPr lvl="2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1200" dirty="0"/>
              </a:p>
              <a:p>
                <a:pPr>
                  <a:buFont typeface="Arial" pitchFamily="34" charset="0"/>
                  <a:buChar char="•"/>
                </a:pPr>
                <a:endParaRPr lang="en-US" sz="2000" dirty="0"/>
              </a:p>
              <a:p>
                <a:pPr>
                  <a:buFont typeface="Arial" pitchFamily="34" charset="0"/>
                  <a:buChar char="•"/>
                </a:pPr>
                <a:r>
                  <a:rPr lang="en-US" sz="2000" dirty="0"/>
                  <a:t>Order the pairs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) in decreasing order of eigenvalues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>
                  <a:buFont typeface="Arial" pitchFamily="34" charset="0"/>
                  <a:buChar char="•"/>
                </a:pPr>
                <a:endParaRPr lang="en-US" sz="2000" dirty="0"/>
              </a:p>
              <a:p>
                <a:pPr>
                  <a:buFont typeface="Arial" pitchFamily="34" charset="0"/>
                  <a:buChar char="•"/>
                </a:pPr>
                <a:r>
                  <a:rPr lang="en-US" sz="2000" dirty="0"/>
                  <a:t>Find subspaces</a:t>
                </a:r>
              </a:p>
              <a:p>
                <a:pPr lvl="1">
                  <a:buFont typeface="Arial" pitchFamily="34" charset="0"/>
                  <a:buChar char="•"/>
                </a:pPr>
                <a:r>
                  <a:rPr lang="en-US" sz="16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600" dirty="0"/>
                  <a:t> be the subspace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, . . .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600" dirty="0"/>
                  <a:t>]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1600" dirty="0"/>
                  <a:t> spanned by the first r eigenvectors</a:t>
                </a:r>
              </a:p>
              <a:p>
                <a:pPr lvl="1">
                  <a:buFont typeface="Arial" pitchFamily="34" charset="0"/>
                  <a:buChar char="•"/>
                </a:pPr>
                <a:r>
                  <a:rPr lang="en-US" sz="1600" dirty="0"/>
                  <a:t>Similarly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600" dirty="0"/>
                  <a:t> be the subspace spanned by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600" dirty="0"/>
                  <a:t>, . . .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/>
                  <a:t>]</a:t>
                </a:r>
              </a:p>
              <a:p>
                <a:pPr>
                  <a:buFont typeface="Arial" pitchFamily="34" charset="0"/>
                  <a:buChar char="•"/>
                </a:pPr>
                <a:endParaRPr lang="en-US" sz="2000" dirty="0"/>
              </a:p>
              <a:p>
                <a:pPr>
                  <a:buFont typeface="Arial" pitchFamily="34" charset="0"/>
                  <a:buChar char="•"/>
                </a:pPr>
                <a:r>
                  <a:rPr lang="en-US" sz="2000" dirty="0"/>
                  <a:t>Project all data points onto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CN" altLang="en-US" sz="2000" dirty="0"/>
                  <a:t>：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 →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>
                  <a:buFont typeface="Arial" pitchFamily="34" charset="0"/>
                  <a:buChar char="•"/>
                </a:pPr>
                <a:r>
                  <a:rPr lang="en-US" sz="2000" dirty="0"/>
                  <a:t>Select all points which 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 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8600" y="1219200"/>
                <a:ext cx="8380412" cy="4800600"/>
              </a:xfrm>
              <a:blipFill rotWithShape="0">
                <a:blip r:embed="rId2"/>
                <a:stretch>
                  <a:fillRect l="-655" t="-1269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069" y="1219200"/>
            <a:ext cx="2055288" cy="1327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355" y="3048000"/>
            <a:ext cx="4428901" cy="34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6057900"/>
            <a:ext cx="5205901" cy="417960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7908313" y="2606430"/>
            <a:ext cx="245087" cy="36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106" y="3886200"/>
            <a:ext cx="4428901" cy="340200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7929073" y="3469513"/>
            <a:ext cx="245087" cy="36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18806" y="3876675"/>
            <a:ext cx="915194" cy="2704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12475" r="12658" b="27677"/>
          <a:stretch/>
        </p:blipFill>
        <p:spPr bwMode="auto">
          <a:xfrm>
            <a:off x="6096000" y="4701540"/>
            <a:ext cx="274320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433412" y="6130826"/>
                <a:ext cx="232954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/>
                      </a:rPr>
                      <m:t>𝑇</m:t>
                    </m:r>
                    <m:r>
                      <a:rPr lang="en-US" altLang="zh-CN" sz="1600" i="1">
                        <a:latin typeface="Cambria Math"/>
                      </a:rPr>
                      <m:t>=</m:t>
                    </m:r>
                    <m:r>
                      <a:rPr lang="en-US" altLang="zh-CN" sz="1600" i="1">
                        <a:latin typeface="Cambria Math"/>
                      </a:rPr>
                      <m:t>𝐴𝑉</m:t>
                    </m:r>
                    <m:r>
                      <a:rPr lang="en-US" altLang="zh-CN" sz="1600" i="1">
                        <a:latin typeface="Cambria Math"/>
                      </a:rPr>
                      <m:t>=</m:t>
                    </m:r>
                    <m:r>
                      <a:rPr lang="en-US" altLang="zh-CN" sz="1600" i="1">
                        <a:latin typeface="Cambria Math"/>
                      </a:rPr>
                      <m:t>𝑈</m:t>
                    </m:r>
                    <m:r>
                      <a:rPr lang="en-US" altLang="zh-CN" sz="1600" i="1">
                        <a:latin typeface="Cambria Math"/>
                        <a:ea typeface="Cambria Math"/>
                      </a:rPr>
                      <m:t>∑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/>
                            <a:ea typeface="Cambria Math"/>
                          </a:rPr>
                          <m:t>𝑉</m:t>
                        </m:r>
                      </m:e>
                      <m:sup>
                        <m:r>
                          <a:rPr lang="en-US" altLang="zh-CN" sz="1600" i="1">
                            <a:latin typeface="Cambria Math"/>
                            <a:ea typeface="Cambria Math"/>
                          </a:rPr>
                          <m:t>𝑇</m:t>
                        </m:r>
                      </m:sup>
                    </m:sSup>
                    <m:r>
                      <a:rPr lang="en-US" altLang="zh-CN" sz="1600" i="1">
                        <a:latin typeface="Cambria Math"/>
                        <a:ea typeface="Cambria Math"/>
                      </a:rPr>
                      <m:t>𝑉</m:t>
                    </m:r>
                    <m:r>
                      <a:rPr lang="en-US" altLang="zh-CN" sz="1600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altLang="zh-CN" sz="16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/>
                      </a:rPr>
                      <m:t>𝑈</m:t>
                    </m:r>
                    <m:r>
                      <a:rPr lang="en-US" altLang="zh-CN" sz="1600" i="1">
                        <a:latin typeface="Cambria Math"/>
                        <a:ea typeface="Cambria Math"/>
                      </a:rPr>
                      <m:t>∑</m:t>
                    </m:r>
                  </m:oMath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412" y="6130826"/>
                <a:ext cx="2329548" cy="338554"/>
              </a:xfrm>
              <a:prstGeom prst="rect">
                <a:avLst/>
              </a:prstGeom>
              <a:blipFill rotWithShape="0">
                <a:blip r:embed="rId7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own Arrow 10"/>
          <p:cNvSpPr/>
          <p:nvPr/>
        </p:nvSpPr>
        <p:spPr>
          <a:xfrm>
            <a:off x="7944703" y="4388535"/>
            <a:ext cx="245087" cy="36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5400000">
            <a:off x="5852693" y="6109460"/>
            <a:ext cx="245087" cy="36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7019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595" y="660485"/>
            <a:ext cx="8380412" cy="55399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Diagnosing the Road Traffic Anomalies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67" y="1676400"/>
            <a:ext cx="2874900" cy="1448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062" y="1600200"/>
            <a:ext cx="893550" cy="38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012" y="2514600"/>
            <a:ext cx="1981350" cy="330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645" y="2878080"/>
            <a:ext cx="1981350" cy="39852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43400"/>
            <a:ext cx="6324600" cy="19812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550246" y="2057400"/>
                <a:ext cx="18137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=(0,1,0,1,0)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0246" y="2057400"/>
                <a:ext cx="1813766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169567" y="3276600"/>
            <a:ext cx="366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Using L1 norm and linear programing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8404" y="3403320"/>
            <a:ext cx="1437450" cy="330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87612" y="3780193"/>
            <a:ext cx="1932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CVX tool in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Matlab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9567" y="3810000"/>
            <a:ext cx="3783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L1 norm is more meaningful than L2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8600" y="6324600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Sanjay Chawla, </a:t>
            </a:r>
            <a:r>
              <a:rPr lang="en-US" sz="1600" b="1" dirty="0"/>
              <a:t>Yu Zheng</a:t>
            </a:r>
            <a:r>
              <a:rPr lang="en-US" sz="1600" dirty="0"/>
              <a:t>, and Jiafeng Hu. </a:t>
            </a:r>
            <a:r>
              <a:rPr lang="en-US" sz="1600" dirty="0">
                <a:hlinkClick r:id="rId9"/>
              </a:rPr>
              <a:t>Inferring the root cause in road traffic anomalies</a:t>
            </a:r>
            <a:r>
              <a:rPr lang="en-US" sz="1600" dirty="0"/>
              <a:t>, </a:t>
            </a:r>
            <a:r>
              <a:rPr lang="en-US" sz="1600" b="1" dirty="0"/>
              <a:t>ICDM 2012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477770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1846" y="2209800"/>
            <a:ext cx="7273953" cy="990600"/>
          </a:xfrm>
        </p:spPr>
        <p:txBody>
          <a:bodyPr>
            <a:noAutofit/>
          </a:bodyPr>
          <a:lstStyle/>
          <a:p>
            <a:r>
              <a:rPr lang="en-US" sz="3200" b="1" dirty="0"/>
              <a:t>Crowd Sensing of Traffic Anomalies based on Human Mobility and Social Media 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357071" y="6349425"/>
            <a:ext cx="85583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Bei Pan, </a:t>
            </a:r>
            <a:r>
              <a:rPr lang="en-US" sz="1200" b="1" dirty="0"/>
              <a:t>Yu Zheng</a:t>
            </a:r>
            <a:r>
              <a:rPr lang="en-US" sz="1200" dirty="0"/>
              <a:t>, et al. </a:t>
            </a:r>
            <a:r>
              <a:rPr lang="en-US" sz="1200" dirty="0">
                <a:hlinkClick r:id="rId3"/>
              </a:rPr>
              <a:t>Crowd Sensing of Traffic Anomalies based on Human Mobility and Social Media</a:t>
            </a:r>
            <a:r>
              <a:rPr lang="en-US" sz="1200" dirty="0"/>
              <a:t>. </a:t>
            </a:r>
            <a:r>
              <a:rPr lang="en-US" sz="1200" b="1" dirty="0"/>
              <a:t>ACM SIGSPATIAL</a:t>
            </a:r>
            <a:r>
              <a:rPr lang="en-US" sz="1200" dirty="0"/>
              <a:t> GIS 2013.</a:t>
            </a:r>
          </a:p>
        </p:txBody>
      </p:sp>
    </p:spTree>
    <p:extLst>
      <p:ext uri="{BB962C8B-B14F-4D97-AF65-F5344CB8AC3E}">
        <p14:creationId xmlns:p14="http://schemas.microsoft.com/office/powerpoint/2010/main" val="1157688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351" y="1222434"/>
            <a:ext cx="2581277" cy="243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41" y="1259341"/>
            <a:ext cx="2574132" cy="239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4409601" y="2198443"/>
            <a:ext cx="428627" cy="544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428" y="1752601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</a:rPr>
              <a:t>During regular</a:t>
            </a:r>
            <a:r>
              <a:rPr lang="zh-CN" altLang="en-US" sz="2000" dirty="0">
                <a:solidFill>
                  <a:prstClr val="black"/>
                </a:solidFill>
              </a:rPr>
              <a:t> </a:t>
            </a:r>
            <a:r>
              <a:rPr lang="en-US" altLang="zh-CN" sz="2000" dirty="0">
                <a:solidFill>
                  <a:prstClr val="black"/>
                </a:solidFill>
              </a:rPr>
              <a:t>times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33828" y="1752601"/>
            <a:ext cx="1429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</a:rPr>
              <a:t>During</a:t>
            </a:r>
            <a:r>
              <a:rPr lang="zh-CN" altLang="en-US" sz="2000" dirty="0">
                <a:solidFill>
                  <a:prstClr val="black"/>
                </a:solidFill>
              </a:rPr>
              <a:t> 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algn="ctr"/>
            <a:r>
              <a:rPr lang="en-US" altLang="zh-CN" sz="2000" dirty="0">
                <a:solidFill>
                  <a:prstClr val="black"/>
                </a:solidFill>
              </a:rPr>
              <a:t>anomalous</a:t>
            </a:r>
            <a:r>
              <a:rPr lang="zh-CN" altLang="en-US" sz="2000" dirty="0">
                <a:solidFill>
                  <a:prstClr val="black"/>
                </a:solidFill>
              </a:rPr>
              <a:t> </a:t>
            </a:r>
            <a:r>
              <a:rPr lang="en-US" altLang="zh-CN" sz="2000" dirty="0">
                <a:solidFill>
                  <a:prstClr val="black"/>
                </a:solidFill>
              </a:rPr>
              <a:t>event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1" name="Slide Number Placeholder 11"/>
          <p:cNvSpPr txBox="1">
            <a:spLocks/>
          </p:cNvSpPr>
          <p:nvPr/>
        </p:nvSpPr>
        <p:spPr>
          <a:xfrm>
            <a:off x="7620000" y="51816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FD0C-16AC-45B5-9526-CCBC2054C7FA}" type="slidenum">
              <a:rPr lang="en-US" smtClean="0"/>
              <a:pPr/>
              <a:t>13</a:t>
            </a:fld>
            <a:endParaRPr lang="en-US"/>
          </a:p>
          <a:p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792737"/>
            <a:ext cx="3276600" cy="306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eft Brace 5"/>
          <p:cNvSpPr/>
          <p:nvPr/>
        </p:nvSpPr>
        <p:spPr>
          <a:xfrm rot="16200000">
            <a:off x="4370880" y="1981199"/>
            <a:ext cx="457200" cy="3352802"/>
          </a:xfrm>
          <a:prstGeom prst="leftBrace">
            <a:avLst>
              <a:gd name="adj1" fmla="val 50000"/>
              <a:gd name="adj2" fmla="val 49428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50292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prstClr val="black"/>
                </a:solidFill>
              </a:rPr>
              <a:t>Anomalous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graph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781800" y="5791200"/>
            <a:ext cx="762000" cy="381000"/>
          </a:xfrm>
          <a:prstGeom prst="rightArrow">
            <a:avLst/>
          </a:prstGeom>
          <a:solidFill>
            <a:srgbClr val="C20626">
              <a:alpha val="6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6781800" y="4572000"/>
            <a:ext cx="762000" cy="381000"/>
          </a:xfrm>
          <a:prstGeom prst="rightArrow">
            <a:avLst/>
          </a:prstGeom>
          <a:solidFill>
            <a:srgbClr val="00B800">
              <a:alpha val="6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467600" y="4267200"/>
            <a:ext cx="1429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</a:rPr>
              <a:t>Increase of routing behavior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43800" y="5486400"/>
            <a:ext cx="1429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</a:rPr>
              <a:t>Decrease of routing behavior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457200" y="304800"/>
            <a:ext cx="822960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Detect Anomalies Based on Routing Patterns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80161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Understand Anomalies Using Social Media</a:t>
            </a:r>
            <a:endParaRPr lang="en-US" sz="3600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98A3FD0C-16AC-45B5-9526-CCBC2054C7FA}" type="slidenum">
              <a:rPr lang="en-US" smtClean="0"/>
              <a:t>14</a:t>
            </a:fld>
            <a:endParaRPr lang="en-US" dirty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sz="2800" dirty="0"/>
              <a:t>Understand the traffic anomalies </a:t>
            </a:r>
          </a:p>
          <a:p>
            <a:pPr lvl="1"/>
            <a:r>
              <a:rPr lang="en-US" sz="2000" dirty="0"/>
              <a:t>Describe the anomaly using social media</a:t>
            </a:r>
          </a:p>
          <a:p>
            <a:pPr lvl="1"/>
            <a:r>
              <a:rPr lang="en-US" sz="2000" dirty="0"/>
              <a:t>Impact analysis on travel time delay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09600" y="17526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3200400"/>
            <a:ext cx="2400300" cy="1160505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>
            <a:off x="4343400" y="3429000"/>
            <a:ext cx="838200" cy="762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00400"/>
            <a:ext cx="3048000" cy="285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4495800"/>
            <a:ext cx="2438400" cy="2228552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>
            <a:off x="4343400" y="5181600"/>
            <a:ext cx="838200" cy="762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60960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Detected anomalous graph</a:t>
            </a:r>
          </a:p>
        </p:txBody>
      </p:sp>
    </p:spTree>
    <p:extLst>
      <p:ext uri="{BB962C8B-B14F-4D97-AF65-F5344CB8AC3E}">
        <p14:creationId xmlns:p14="http://schemas.microsoft.com/office/powerpoint/2010/main" val="2048103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l" fontAlgn="base">
              <a:lnSpc>
                <a:spcPct val="90000"/>
              </a:lnSpc>
              <a:spcAft>
                <a:spcPct val="0"/>
              </a:spcAft>
            </a:pPr>
            <a:r>
              <a:rPr lang="en-US" altLang="zh-CN" sz="4000" spc="-300" dirty="0">
                <a:ln w="3175">
                  <a:noFill/>
                </a:ln>
                <a:latin typeface="Segoe" pitchFamily="34" charset="0"/>
                <a:ea typeface="+mn-ea"/>
                <a:cs typeface="Arial" charset="0"/>
              </a:rPr>
              <a:t>Describing Anomalies with Social Media</a:t>
            </a:r>
            <a:endParaRPr lang="zh-CN" altLang="en-US" sz="4000" spc="-300" dirty="0">
              <a:ln w="3175">
                <a:noFill/>
              </a:ln>
              <a:latin typeface="Segoe" pitchFamily="34" charset="0"/>
              <a:ea typeface="+mn-ea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2362200" cy="380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41451"/>
            <a:ext cx="6577129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7071" y="6349425"/>
            <a:ext cx="85583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Bei Pan, </a:t>
            </a:r>
            <a:r>
              <a:rPr lang="en-US" sz="1200" b="1" dirty="0"/>
              <a:t>Yu Zheng</a:t>
            </a:r>
            <a:r>
              <a:rPr lang="en-US" sz="1200" dirty="0"/>
              <a:t>, et al. </a:t>
            </a:r>
            <a:r>
              <a:rPr lang="en-US" sz="1200" dirty="0">
                <a:hlinkClick r:id="rId4"/>
              </a:rPr>
              <a:t>Crowd Sensing of Traffic Anomalies based on Human Mobility and Social Media</a:t>
            </a:r>
            <a:r>
              <a:rPr lang="en-US" sz="1200" dirty="0"/>
              <a:t>. </a:t>
            </a:r>
            <a:r>
              <a:rPr lang="en-US" sz="1200" b="1" dirty="0"/>
              <a:t>ACM SIGSPATIAL</a:t>
            </a:r>
            <a:r>
              <a:rPr lang="en-US" sz="1200" dirty="0"/>
              <a:t> GIS 2013.</a:t>
            </a:r>
          </a:p>
        </p:txBody>
      </p:sp>
    </p:spTree>
    <p:extLst>
      <p:ext uri="{BB962C8B-B14F-4D97-AF65-F5344CB8AC3E}">
        <p14:creationId xmlns:p14="http://schemas.microsoft.com/office/powerpoint/2010/main" val="764171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6200" y="457201"/>
            <a:ext cx="4191000" cy="5181600"/>
            <a:chOff x="0" y="457200"/>
            <a:chExt cx="4648200" cy="563192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57200"/>
              <a:ext cx="4572000" cy="3890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7200"/>
              <a:ext cx="4572000" cy="182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495800" y="762000"/>
            <a:ext cx="4419600" cy="4016041"/>
            <a:chOff x="4572000" y="762000"/>
            <a:chExt cx="4419600" cy="4016041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762000"/>
              <a:ext cx="4419600" cy="2462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219372"/>
              <a:ext cx="3962400" cy="1558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357071" y="6349425"/>
            <a:ext cx="85583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Bei Pan, </a:t>
            </a:r>
            <a:r>
              <a:rPr lang="en-US" sz="1200" b="1" dirty="0"/>
              <a:t>Yu Zheng</a:t>
            </a:r>
            <a:r>
              <a:rPr lang="en-US" sz="1200" dirty="0"/>
              <a:t>, et al. </a:t>
            </a:r>
            <a:r>
              <a:rPr lang="en-US" sz="1200" dirty="0">
                <a:hlinkClick r:id="rId6"/>
              </a:rPr>
              <a:t>Crowd Sensing of Traffic Anomalies based on Human Mobility and Social Media</a:t>
            </a:r>
            <a:r>
              <a:rPr lang="en-US" sz="1200" dirty="0"/>
              <a:t>. </a:t>
            </a:r>
            <a:r>
              <a:rPr lang="en-US" sz="1200" b="1" dirty="0"/>
              <a:t>ACM SIGSPATIAL</a:t>
            </a:r>
            <a:r>
              <a:rPr lang="en-US" sz="1200" dirty="0"/>
              <a:t> GIS 2013.</a:t>
            </a:r>
          </a:p>
        </p:txBody>
      </p:sp>
    </p:spTree>
    <p:extLst>
      <p:ext uri="{BB962C8B-B14F-4D97-AF65-F5344CB8AC3E}">
        <p14:creationId xmlns:p14="http://schemas.microsoft.com/office/powerpoint/2010/main" val="4217434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Overview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89154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7071" y="6349425"/>
            <a:ext cx="85583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Bei Pan, </a:t>
            </a:r>
            <a:r>
              <a:rPr lang="en-US" sz="1200" b="1" dirty="0"/>
              <a:t>Yu Zheng</a:t>
            </a:r>
            <a:r>
              <a:rPr lang="en-US" sz="1200" dirty="0"/>
              <a:t>, et al. </a:t>
            </a:r>
            <a:r>
              <a:rPr lang="en-US" sz="1200" dirty="0">
                <a:hlinkClick r:id="rId3"/>
              </a:rPr>
              <a:t>Crowd Sensing of Traffic Anomalies based on Human Mobility and Social Media</a:t>
            </a:r>
            <a:r>
              <a:rPr lang="en-US" sz="1200" dirty="0"/>
              <a:t>. </a:t>
            </a:r>
            <a:r>
              <a:rPr lang="en-US" sz="1200" b="1" dirty="0"/>
              <a:t>ACM SIGSPATIAL</a:t>
            </a:r>
            <a:r>
              <a:rPr lang="en-US" sz="1200" dirty="0"/>
              <a:t> GIS 2013.</a:t>
            </a:r>
          </a:p>
        </p:txBody>
      </p:sp>
    </p:spTree>
    <p:extLst>
      <p:ext uri="{BB962C8B-B14F-4D97-AF65-F5344CB8AC3E}">
        <p14:creationId xmlns:p14="http://schemas.microsoft.com/office/powerpoint/2010/main" val="934825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Overview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89154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7071" y="6349425"/>
            <a:ext cx="85583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Bei Pan, </a:t>
            </a:r>
            <a:r>
              <a:rPr lang="en-US" sz="1200" b="1" dirty="0"/>
              <a:t>Yu Zheng</a:t>
            </a:r>
            <a:r>
              <a:rPr lang="en-US" sz="1200" dirty="0"/>
              <a:t>, et al. </a:t>
            </a:r>
            <a:r>
              <a:rPr lang="en-US" sz="1200" dirty="0">
                <a:hlinkClick r:id="rId3"/>
              </a:rPr>
              <a:t>Crowd Sensing of Traffic Anomalies based on Human Mobility and Social Media</a:t>
            </a:r>
            <a:r>
              <a:rPr lang="en-US" sz="1200" dirty="0"/>
              <a:t>. </a:t>
            </a:r>
            <a:r>
              <a:rPr lang="en-US" sz="1200" b="1" dirty="0"/>
              <a:t>ACM SIGSPATIAL</a:t>
            </a:r>
            <a:r>
              <a:rPr lang="en-US" sz="1200" dirty="0"/>
              <a:t> GIS 2013.</a:t>
            </a:r>
          </a:p>
        </p:txBody>
      </p:sp>
    </p:spTree>
    <p:extLst>
      <p:ext uri="{BB962C8B-B14F-4D97-AF65-F5344CB8AC3E}">
        <p14:creationId xmlns:p14="http://schemas.microsoft.com/office/powerpoint/2010/main" val="3354331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 Routing Behavior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Routing Behavior:</a:t>
            </a:r>
          </a:p>
          <a:p>
            <a:pPr lvl="1"/>
            <a:r>
              <a:rPr lang="en-US" sz="1800" i="1" dirty="0">
                <a:latin typeface="Times New Roman"/>
                <a:cs typeface="Times New Roman"/>
              </a:rPr>
              <a:t>RP</a:t>
            </a:r>
            <a:r>
              <a:rPr lang="en-US" sz="1800" baseline="-25000" dirty="0">
                <a:latin typeface="Times New Roman"/>
                <a:cs typeface="Times New Roman"/>
              </a:rPr>
              <a:t>OD </a:t>
            </a:r>
            <a:r>
              <a:rPr lang="en-US" sz="1800" dirty="0"/>
              <a:t>=</a:t>
            </a:r>
            <a:r>
              <a:rPr lang="en-US" sz="1800" dirty="0">
                <a:latin typeface="Times New Roman"/>
                <a:cs typeface="Times New Roman"/>
              </a:rPr>
              <a:t>&lt; </a:t>
            </a:r>
            <a:r>
              <a:rPr lang="en-US" sz="1800" i="1" dirty="0">
                <a:latin typeface="Times New Roman"/>
                <a:cs typeface="Times New Roman"/>
              </a:rPr>
              <a:t>f</a:t>
            </a:r>
            <a:r>
              <a:rPr lang="en-US" sz="1800" i="1" baseline="-25000" dirty="0">
                <a:latin typeface="Times New Roman"/>
                <a:cs typeface="Times New Roman"/>
              </a:rPr>
              <a:t>1 </a:t>
            </a:r>
            <a:r>
              <a:rPr lang="en-US" sz="1800" dirty="0">
                <a:latin typeface="Times New Roman"/>
                <a:cs typeface="Times New Roman"/>
              </a:rPr>
              <a:t>, </a:t>
            </a:r>
            <a:r>
              <a:rPr lang="en-US" sz="1800" i="1" dirty="0">
                <a:latin typeface="Times New Roman"/>
                <a:cs typeface="Times New Roman"/>
              </a:rPr>
              <a:t> p</a:t>
            </a:r>
            <a:r>
              <a:rPr lang="en-US" sz="1800" i="1" baseline="-25000" dirty="0">
                <a:latin typeface="Times New Roman"/>
                <a:cs typeface="Times New Roman"/>
              </a:rPr>
              <a:t>1 </a:t>
            </a:r>
            <a:r>
              <a:rPr lang="en-US" sz="1800" dirty="0">
                <a:latin typeface="Times New Roman"/>
                <a:cs typeface="Times New Roman"/>
              </a:rPr>
              <a:t>, </a:t>
            </a:r>
            <a:r>
              <a:rPr lang="en-US" sz="1800" i="1" dirty="0">
                <a:latin typeface="Times New Roman"/>
                <a:cs typeface="Times New Roman"/>
              </a:rPr>
              <a:t> f</a:t>
            </a:r>
            <a:r>
              <a:rPr lang="en-US" sz="1800" i="1" baseline="-25000" dirty="0">
                <a:latin typeface="Times New Roman"/>
                <a:cs typeface="Times New Roman"/>
              </a:rPr>
              <a:t>2 </a:t>
            </a:r>
            <a:r>
              <a:rPr lang="en-US" sz="1800" dirty="0">
                <a:latin typeface="Times New Roman"/>
                <a:cs typeface="Times New Roman"/>
              </a:rPr>
              <a:t>, </a:t>
            </a:r>
            <a:r>
              <a:rPr lang="en-US" sz="1800" i="1" dirty="0">
                <a:latin typeface="Times New Roman"/>
                <a:cs typeface="Times New Roman"/>
              </a:rPr>
              <a:t> p</a:t>
            </a:r>
            <a:r>
              <a:rPr lang="en-US" sz="1800" i="1" baseline="-25000" dirty="0">
                <a:latin typeface="Times New Roman"/>
                <a:cs typeface="Times New Roman"/>
              </a:rPr>
              <a:t>2 </a:t>
            </a:r>
            <a:r>
              <a:rPr lang="en-US" sz="1800" dirty="0">
                <a:latin typeface="Times New Roman"/>
                <a:cs typeface="Times New Roman"/>
              </a:rPr>
              <a:t>,</a:t>
            </a:r>
            <a:r>
              <a:rPr lang="en-US" sz="1800" i="1" dirty="0">
                <a:latin typeface="Times New Roman"/>
                <a:cs typeface="Times New Roman"/>
              </a:rPr>
              <a:t> ... </a:t>
            </a:r>
            <a:r>
              <a:rPr lang="en-US" sz="1800" dirty="0">
                <a:latin typeface="Times New Roman"/>
                <a:cs typeface="Times New Roman"/>
              </a:rPr>
              <a:t>,</a:t>
            </a:r>
            <a:r>
              <a:rPr lang="en-US" sz="1800" i="1" dirty="0"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latin typeface="Times New Roman"/>
                <a:cs typeface="Times New Roman"/>
              </a:rPr>
              <a:t>f</a:t>
            </a:r>
            <a:r>
              <a:rPr lang="en-US" sz="1800" i="1" baseline="-25000" dirty="0" err="1">
                <a:latin typeface="Times New Roman"/>
                <a:cs typeface="Times New Roman"/>
              </a:rPr>
              <a:t>n</a:t>
            </a:r>
            <a:r>
              <a:rPr lang="en-US" sz="1800" i="1" baseline="-2500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, </a:t>
            </a:r>
            <a:r>
              <a:rPr lang="en-US" sz="1800" i="1" dirty="0">
                <a:latin typeface="Times New Roman"/>
                <a:cs typeface="Times New Roman"/>
              </a:rPr>
              <a:t> </a:t>
            </a:r>
            <a:r>
              <a:rPr lang="en-US" sz="1800" i="1" dirty="0" err="1">
                <a:latin typeface="Times New Roman"/>
                <a:cs typeface="Times New Roman"/>
              </a:rPr>
              <a:t>p</a:t>
            </a:r>
            <a:r>
              <a:rPr lang="en-US" sz="1800" i="1" baseline="-25000" dirty="0" err="1">
                <a:latin typeface="Times New Roman"/>
                <a:cs typeface="Times New Roman"/>
              </a:rPr>
              <a:t>n</a:t>
            </a:r>
            <a:r>
              <a:rPr lang="en-US" sz="1800" i="1" baseline="-25000" dirty="0">
                <a:latin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cs typeface="Times New Roman"/>
              </a:rPr>
              <a:t>&gt;</a:t>
            </a:r>
          </a:p>
          <a:p>
            <a:pPr lvl="1"/>
            <a:r>
              <a:rPr lang="en-US" sz="1800" i="1" dirty="0">
                <a:latin typeface="Times New Roman"/>
                <a:cs typeface="Times New Roman"/>
              </a:rPr>
              <a:t>f </a:t>
            </a:r>
            <a:r>
              <a:rPr lang="en-US" sz="1800" i="1" dirty="0">
                <a:latin typeface="Arial"/>
                <a:cs typeface="Arial"/>
              </a:rPr>
              <a:t>: traffic flow  / </a:t>
            </a:r>
            <a:r>
              <a:rPr lang="en-US" sz="1800" i="1" dirty="0">
                <a:latin typeface="Times New Roman"/>
                <a:cs typeface="Times New Roman"/>
              </a:rPr>
              <a:t>p</a:t>
            </a:r>
            <a:r>
              <a:rPr lang="en-US" sz="1800" i="1" dirty="0">
                <a:latin typeface="Arial"/>
                <a:cs typeface="Arial"/>
              </a:rPr>
              <a:t>: percentage</a:t>
            </a:r>
          </a:p>
          <a:p>
            <a:pPr lvl="1"/>
            <a:r>
              <a:rPr lang="en-US" sz="1800" dirty="0">
                <a:latin typeface="Times New Roman"/>
                <a:cs typeface="Times New Roman"/>
              </a:rPr>
              <a:t>e.g., RP</a:t>
            </a:r>
            <a:r>
              <a:rPr lang="en-US" sz="1800" baseline="-25000" dirty="0">
                <a:latin typeface="Times New Roman"/>
                <a:cs typeface="Times New Roman"/>
              </a:rPr>
              <a:t>OD </a:t>
            </a:r>
            <a:r>
              <a:rPr lang="en-US" sz="1800" dirty="0"/>
              <a:t>=</a:t>
            </a:r>
            <a:r>
              <a:rPr lang="en-US" sz="1800" dirty="0">
                <a:latin typeface="Times New Roman"/>
                <a:cs typeface="Times New Roman"/>
              </a:rPr>
              <a:t>&lt;160, 0.8, 20, 0.1, 20, 0.1&gt;</a:t>
            </a:r>
            <a:endParaRPr lang="en-US" sz="20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/>
              <a:t>Anomaly Detection Problem Definition:</a:t>
            </a:r>
          </a:p>
          <a:p>
            <a:pPr lvl="1"/>
            <a:r>
              <a:rPr lang="en-US" sz="1800" dirty="0">
                <a:latin typeface="+mj-lt"/>
                <a:cs typeface="Arial"/>
              </a:rPr>
              <a:t>Given a complete road network, trajectory set in [t</a:t>
            </a:r>
            <a:r>
              <a:rPr lang="en-US" sz="1800" baseline="-25000" dirty="0">
                <a:latin typeface="+mj-lt"/>
                <a:cs typeface="Arial"/>
              </a:rPr>
              <a:t>0</a:t>
            </a:r>
            <a:r>
              <a:rPr lang="en-US" sz="1800" dirty="0">
                <a:latin typeface="+mj-lt"/>
                <a:cs typeface="Arial"/>
              </a:rPr>
              <a:t>, t</a:t>
            </a:r>
            <a:r>
              <a:rPr lang="en-US" sz="1800" baseline="-25000" dirty="0">
                <a:latin typeface="+mj-lt"/>
                <a:cs typeface="Arial"/>
              </a:rPr>
              <a:t>1</a:t>
            </a:r>
            <a:r>
              <a:rPr lang="en-US" sz="1800" dirty="0">
                <a:latin typeface="+mj-lt"/>
                <a:cs typeface="Arial"/>
              </a:rPr>
              <a:t>], find graphs</a:t>
            </a:r>
          </a:p>
          <a:p>
            <a:pPr lvl="2"/>
            <a:r>
              <a:rPr lang="en-US" sz="1600" dirty="0">
                <a:latin typeface="+mj-lt"/>
                <a:cs typeface="Arial"/>
              </a:rPr>
              <a:t>For each </a:t>
            </a:r>
            <a:r>
              <a:rPr lang="en-US" sz="1600" i="1" dirty="0">
                <a:latin typeface="+mj-lt"/>
                <a:cs typeface="Arial"/>
              </a:rPr>
              <a:t>O</a:t>
            </a:r>
            <a:r>
              <a:rPr lang="en-US" sz="1600" dirty="0">
                <a:latin typeface="+mj-lt"/>
                <a:cs typeface="Arial"/>
              </a:rPr>
              <a:t>, at least one </a:t>
            </a:r>
            <a:r>
              <a:rPr lang="en-US" sz="1600" i="1" dirty="0">
                <a:latin typeface="+mj-lt"/>
                <a:cs typeface="Arial"/>
              </a:rPr>
              <a:t>D</a:t>
            </a:r>
            <a:r>
              <a:rPr lang="en-US" sz="1600" dirty="0">
                <a:latin typeface="+mj-lt"/>
                <a:cs typeface="Arial"/>
              </a:rPr>
              <a:t>, that the RP</a:t>
            </a:r>
            <a:r>
              <a:rPr lang="en-US" sz="1600" baseline="-25000" dirty="0">
                <a:latin typeface="+mj-lt"/>
                <a:cs typeface="Arial"/>
              </a:rPr>
              <a:t>OD</a:t>
            </a:r>
            <a:r>
              <a:rPr lang="en-US" sz="1600" dirty="0">
                <a:latin typeface="+mj-lt"/>
                <a:cs typeface="Arial"/>
              </a:rPr>
              <a:t> at time </a:t>
            </a:r>
            <a:r>
              <a:rPr lang="en-US" sz="1600" i="1" dirty="0">
                <a:latin typeface="+mj-lt"/>
                <a:cs typeface="Arial"/>
              </a:rPr>
              <a:t>t</a:t>
            </a:r>
            <a:r>
              <a:rPr lang="en-US" sz="1600" i="1" baseline="-25000" dirty="0">
                <a:latin typeface="+mj-lt"/>
                <a:cs typeface="Arial"/>
              </a:rPr>
              <a:t>1</a:t>
            </a:r>
            <a:r>
              <a:rPr lang="en-US" sz="1600" dirty="0">
                <a:latin typeface="+mj-lt"/>
                <a:cs typeface="Arial"/>
              </a:rPr>
              <a:t> is </a:t>
            </a:r>
            <a:r>
              <a:rPr lang="en-US" sz="1600" b="1" i="1" dirty="0">
                <a:solidFill>
                  <a:srgbClr val="800000"/>
                </a:solidFill>
                <a:latin typeface="+mj-lt"/>
                <a:cs typeface="Arial"/>
              </a:rPr>
              <a:t>anomalous</a:t>
            </a:r>
            <a:r>
              <a:rPr lang="en-US" sz="1600" dirty="0">
                <a:solidFill>
                  <a:srgbClr val="800000"/>
                </a:solidFill>
                <a:latin typeface="+mj-lt"/>
                <a:cs typeface="Arial"/>
              </a:rPr>
              <a:t> </a:t>
            </a:r>
            <a:r>
              <a:rPr lang="en-US" sz="1600" dirty="0">
                <a:latin typeface="+mj-lt"/>
                <a:cs typeface="Arial"/>
              </a:rPr>
              <a:t>compared with regular </a:t>
            </a:r>
            <a:r>
              <a:rPr lang="en-US" sz="1600" i="1" dirty="0">
                <a:latin typeface="+mj-lt"/>
                <a:cs typeface="Arial"/>
              </a:rPr>
              <a:t>RP</a:t>
            </a:r>
            <a:r>
              <a:rPr lang="en-US" sz="1600" baseline="-25000" dirty="0">
                <a:latin typeface="+mj-lt"/>
                <a:cs typeface="Arial"/>
              </a:rPr>
              <a:t>OD</a:t>
            </a:r>
            <a:r>
              <a:rPr lang="en-US" sz="1600" dirty="0">
                <a:latin typeface="+mj-lt"/>
                <a:cs typeface="Arial"/>
              </a:rPr>
              <a:t> at time [t</a:t>
            </a:r>
            <a:r>
              <a:rPr lang="en-US" sz="1600" baseline="-25000" dirty="0">
                <a:latin typeface="+mj-lt"/>
                <a:cs typeface="Arial"/>
              </a:rPr>
              <a:t>0</a:t>
            </a:r>
            <a:r>
              <a:rPr lang="en-US" sz="1600" dirty="0">
                <a:latin typeface="+mj-lt"/>
                <a:cs typeface="Arial"/>
              </a:rPr>
              <a:t>, t</a:t>
            </a:r>
            <a:r>
              <a:rPr lang="en-US" sz="1600" baseline="-25000" dirty="0">
                <a:latin typeface="+mj-lt"/>
                <a:cs typeface="Arial"/>
              </a:rPr>
              <a:t>1</a:t>
            </a:r>
            <a:r>
              <a:rPr lang="en-US" sz="1600" dirty="0">
                <a:latin typeface="+mj-lt"/>
                <a:cs typeface="Arial"/>
              </a:rPr>
              <a:t>): </a:t>
            </a:r>
            <a:endParaRPr lang="en-US" sz="1800" dirty="0">
              <a:latin typeface="+mj-lt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346200"/>
            <a:ext cx="2603500" cy="246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4953000"/>
            <a:ext cx="5867400" cy="9267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7071" y="6172200"/>
            <a:ext cx="85583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Bei Pan, </a:t>
            </a:r>
            <a:r>
              <a:rPr lang="en-US" sz="1200" b="1" dirty="0"/>
              <a:t>Yu Zheng</a:t>
            </a:r>
            <a:r>
              <a:rPr lang="en-US" sz="1200" dirty="0"/>
              <a:t>, et al. </a:t>
            </a:r>
            <a:r>
              <a:rPr lang="en-US" sz="1200" dirty="0">
                <a:hlinkClick r:id="rId5"/>
              </a:rPr>
              <a:t>Crowd Sensing of Traffic Anomalies based on Human Mobility and Social Media</a:t>
            </a:r>
            <a:r>
              <a:rPr lang="en-US" sz="1200" dirty="0"/>
              <a:t>. </a:t>
            </a:r>
            <a:r>
              <a:rPr lang="en-US" sz="1200" b="1" dirty="0"/>
              <a:t>ACM SIGSPATIAL</a:t>
            </a:r>
            <a:r>
              <a:rPr lang="en-US" sz="1200" dirty="0"/>
              <a:t> GIS 2013.</a:t>
            </a:r>
          </a:p>
        </p:txBody>
      </p:sp>
    </p:spTree>
    <p:extLst>
      <p:ext uri="{BB962C8B-B14F-4D97-AF65-F5344CB8AC3E}">
        <p14:creationId xmlns:p14="http://schemas.microsoft.com/office/powerpoint/2010/main" val="42243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Paradigm of Trajectory Data Mining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00200"/>
            <a:ext cx="5033686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6096000"/>
            <a:ext cx="822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Yu Zheng. </a:t>
            </a:r>
            <a:r>
              <a:rPr lang="en-US" sz="1200" dirty="0">
                <a:hlinkClick r:id="rId3"/>
              </a:rPr>
              <a:t>Trajectory Data Mining: An Overview</a:t>
            </a:r>
            <a:r>
              <a:rPr lang="en-US" sz="1200" dirty="0"/>
              <a:t>. ACM Transactions on Intelligent Systems and Technology. 2015, vol. 6, issue 3.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1600" y="2271712"/>
            <a:ext cx="1219200" cy="5476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46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6014803" cy="1047869"/>
          </a:xfrm>
        </p:spPr>
        <p:txBody>
          <a:bodyPr/>
          <a:lstStyle/>
          <a:p>
            <a:pPr algn="l"/>
            <a:r>
              <a:rPr lang="en-US" dirty="0"/>
              <a:t> Anomaly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" y="1371600"/>
            <a:ext cx="5661660" cy="130914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Our solution: 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Priority Breadth Graph Expansion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Verifications of anomalous RP on all OD pairs </a:t>
            </a:r>
          </a:p>
          <a:p>
            <a:pPr lvl="2"/>
            <a:endParaRPr lang="en-US" sz="2000" dirty="0">
              <a:latin typeface="Times New Roman"/>
              <a:cs typeface="Times New Roman"/>
            </a:endParaRPr>
          </a:p>
          <a:p>
            <a:pPr lvl="2"/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752600" cy="193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447800" y="6183868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Index Update: one edge at a time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819400"/>
            <a:ext cx="38957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3171825"/>
            <a:ext cx="38957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92399"/>
            <a:ext cx="38957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61" y="4720659"/>
            <a:ext cx="43529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5762625"/>
            <a:ext cx="38957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3592399"/>
            <a:ext cx="38957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78" y="4720659"/>
            <a:ext cx="435292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0421640"/>
              </p:ext>
            </p:extLst>
          </p:nvPr>
        </p:nvGraphicFramePr>
        <p:xfrm>
          <a:off x="6624403" y="4284409"/>
          <a:ext cx="728663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Visio" r:id="rId11" imgW="728777" imgH="426110" progId="Visio.Drawing.11">
                  <p:link updateAutomatic="1"/>
                </p:oleObj>
              </mc:Choice>
              <mc:Fallback>
                <p:oleObj name="Visio" r:id="rId11" imgW="728777" imgH="426110" progId="Visio.Drawing.11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624403" y="4284409"/>
                        <a:ext cx="728663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76552"/>
            <a:ext cx="8382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517" y="3604840"/>
            <a:ext cx="8382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861890"/>
            <a:ext cx="8382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847802"/>
            <a:ext cx="1524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5276849"/>
            <a:ext cx="2205272" cy="100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2895600" y="2819400"/>
            <a:ext cx="762000" cy="685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81400" y="3429000"/>
            <a:ext cx="4572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4038600" y="3581400"/>
            <a:ext cx="762000" cy="685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895600" y="3657600"/>
            <a:ext cx="762000" cy="685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657600" y="4267200"/>
            <a:ext cx="6096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4267200" y="4724400"/>
            <a:ext cx="762000" cy="685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971800" y="4191000"/>
            <a:ext cx="685800" cy="5334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657600" y="4724400"/>
            <a:ext cx="6096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4343400" y="5334000"/>
            <a:ext cx="685800" cy="5334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18860" y="14935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Index:</a:t>
            </a:r>
          </a:p>
        </p:txBody>
      </p:sp>
    </p:spTree>
    <p:extLst>
      <p:ext uri="{BB962C8B-B14F-4D97-AF65-F5344CB8AC3E}">
        <p14:creationId xmlns:p14="http://schemas.microsoft.com/office/powerpoint/2010/main" val="111340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 animBg="1"/>
      <p:bldP spid="7" grpId="1" animBg="1"/>
      <p:bldP spid="25" grpId="0" animBg="1"/>
      <p:bldP spid="25" grpId="1" animBg="1"/>
      <p:bldP spid="27" grpId="0" animBg="1"/>
      <p:bldP spid="27" grpId="1" animBg="1"/>
      <p:bldP spid="29" grpId="0" animBg="1"/>
      <p:bldP spid="29" grpId="1" animBg="1"/>
      <p:bldP spid="34" grpId="0" animBg="1"/>
      <p:bldP spid="36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Overview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1" y="1981200"/>
            <a:ext cx="89154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7071" y="6172200"/>
            <a:ext cx="85583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Bei Pan, </a:t>
            </a:r>
            <a:r>
              <a:rPr lang="en-US" sz="1200" b="1" dirty="0"/>
              <a:t>Yu Zheng</a:t>
            </a:r>
            <a:r>
              <a:rPr lang="en-US" sz="1200" dirty="0"/>
              <a:t>, et al. </a:t>
            </a:r>
            <a:r>
              <a:rPr lang="en-US" sz="1200" dirty="0">
                <a:hlinkClick r:id="rId3"/>
              </a:rPr>
              <a:t>Crowd Sensing of Traffic Anomalies based on Human Mobility and Social Media</a:t>
            </a:r>
            <a:r>
              <a:rPr lang="en-US" sz="1200" dirty="0"/>
              <a:t>. </a:t>
            </a:r>
            <a:r>
              <a:rPr lang="en-US" sz="1200" b="1" dirty="0"/>
              <a:t>ACM SIGSPATIAL</a:t>
            </a:r>
            <a:r>
              <a:rPr lang="en-US" sz="1200" dirty="0"/>
              <a:t> GIS 2013.</a:t>
            </a:r>
          </a:p>
        </p:txBody>
      </p:sp>
    </p:spTree>
    <p:extLst>
      <p:ext uri="{BB962C8B-B14F-4D97-AF65-F5344CB8AC3E}">
        <p14:creationId xmlns:p14="http://schemas.microsoft.com/office/powerpoint/2010/main" val="1121044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31307"/>
          </a:xfrm>
        </p:spPr>
        <p:txBody>
          <a:bodyPr/>
          <a:lstStyle/>
          <a:p>
            <a:r>
              <a:rPr lang="en-US" dirty="0"/>
              <a:t>Term Mining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066800"/>
            <a:ext cx="2197100" cy="2057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876800"/>
            <a:ext cx="4495800" cy="1219200"/>
          </a:xfrm>
          <a:prstGeom prst="rect">
            <a:avLst/>
          </a:prstGeom>
        </p:spPr>
      </p:pic>
      <p:sp>
        <p:nvSpPr>
          <p:cNvPr id="14" name="Bent-Up Arrow 13"/>
          <p:cNvSpPr/>
          <p:nvPr/>
        </p:nvSpPr>
        <p:spPr>
          <a:xfrm>
            <a:off x="5791200" y="4953000"/>
            <a:ext cx="1143000" cy="685800"/>
          </a:xfrm>
          <a:prstGeom prst="bentUpArrow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3400" y="3962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/>
                <a:cs typeface="Times New Roman"/>
              </a:rPr>
              <a:t>(</a:t>
            </a:r>
            <a:r>
              <a:rPr lang="en-US" altLang="zh-CN" i="1" dirty="0">
                <a:latin typeface="Times New Roman"/>
                <a:cs typeface="Times New Roman"/>
              </a:rPr>
              <a:t>T</a:t>
            </a:r>
            <a:r>
              <a:rPr lang="en-US" altLang="zh-CN" i="1" baseline="-25000" dirty="0">
                <a:latin typeface="Times New Roman"/>
                <a:cs typeface="Times New Roman"/>
              </a:rPr>
              <a:t>C</a:t>
            </a:r>
            <a:r>
              <a:rPr lang="en-US" altLang="zh-CN" dirty="0">
                <a:latin typeface="Times New Roman"/>
                <a:cs typeface="Times New Roman"/>
              </a:rPr>
              <a:t>)</a:t>
            </a:r>
            <a:endParaRPr lang="en-US" baseline="-25000" dirty="0">
              <a:latin typeface="Times New Roman"/>
              <a:cs typeface="Times New Roman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13" y="1195388"/>
            <a:ext cx="472440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95388"/>
            <a:ext cx="4724400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086662" y="338506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/>
                <a:cs typeface="Times New Roman"/>
              </a:rPr>
              <a:t>(</a:t>
            </a:r>
            <a:r>
              <a:rPr lang="en-US" altLang="zh-CN" i="1" dirty="0">
                <a:latin typeface="Times New Roman"/>
                <a:cs typeface="Times New Roman"/>
              </a:rPr>
              <a:t>T</a:t>
            </a:r>
            <a:r>
              <a:rPr lang="en-US" altLang="zh-CN" i="1" baseline="-25000" dirty="0">
                <a:latin typeface="Times New Roman"/>
                <a:cs typeface="Times New Roman"/>
              </a:rPr>
              <a:t>H</a:t>
            </a:r>
            <a:r>
              <a:rPr lang="en-US" altLang="zh-CN" dirty="0">
                <a:latin typeface="Times New Roman"/>
                <a:cs typeface="Times New Roman"/>
              </a:rPr>
              <a:t>)</a:t>
            </a:r>
            <a:endParaRPr lang="en-US" baseline="-25000" dirty="0">
              <a:latin typeface="Times New Roman"/>
              <a:cs typeface="Times New Roman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514600" y="4672013"/>
            <a:ext cx="304800" cy="280987"/>
          </a:xfrm>
          <a:prstGeom prst="down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3581400"/>
            <a:ext cx="2654300" cy="131526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57071" y="6276201"/>
            <a:ext cx="85583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Bei Pan, </a:t>
            </a:r>
            <a:r>
              <a:rPr lang="en-US" sz="1200" b="1" dirty="0"/>
              <a:t>Yu Zheng</a:t>
            </a:r>
            <a:r>
              <a:rPr lang="en-US" sz="1200" dirty="0"/>
              <a:t>, et al. </a:t>
            </a:r>
            <a:r>
              <a:rPr lang="en-US" sz="1200" dirty="0">
                <a:hlinkClick r:id="rId8"/>
              </a:rPr>
              <a:t>Crowd Sensing of Traffic Anomalies based on Human Mobility and Social Media</a:t>
            </a:r>
            <a:r>
              <a:rPr lang="en-US" sz="1200" dirty="0"/>
              <a:t>. </a:t>
            </a:r>
            <a:r>
              <a:rPr lang="en-US" sz="1200" b="1" dirty="0"/>
              <a:t>ACM SIGSPATIAL</a:t>
            </a:r>
            <a:r>
              <a:rPr lang="en-US" sz="1200" dirty="0"/>
              <a:t> GIS 2013.</a:t>
            </a:r>
          </a:p>
        </p:txBody>
      </p:sp>
    </p:spTree>
    <p:extLst>
      <p:ext uri="{BB962C8B-B14F-4D97-AF65-F5344CB8AC3E}">
        <p14:creationId xmlns:p14="http://schemas.microsoft.com/office/powerpoint/2010/main" val="234730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Detecting Anomalies Based on Log Likelihood Ratio Test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5562600"/>
            <a:ext cx="8991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L. X. Pang, Sanjay Chawla, Wei Liu, </a:t>
            </a:r>
            <a:r>
              <a:rPr lang="en-US" sz="1100" b="1" dirty="0"/>
              <a:t>Yu Zheng</a:t>
            </a:r>
            <a:r>
              <a:rPr lang="en-US" sz="1100" dirty="0"/>
              <a:t>. </a:t>
            </a:r>
            <a:r>
              <a:rPr lang="en-US" sz="1100" dirty="0">
                <a:hlinkClick r:id="rId2"/>
              </a:rPr>
              <a:t>On Detection of Emerging Anomalous Traffic Patterns Using GPS Data</a:t>
            </a:r>
            <a:r>
              <a:rPr lang="en-US" sz="1100" dirty="0"/>
              <a:t>. Data &amp; Knowledge Engineering, 2013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5834390"/>
            <a:ext cx="8991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Yu Zheng, Huichu Zhang, Yong Yu. </a:t>
            </a:r>
            <a:r>
              <a:rPr lang="en-US" sz="1100" dirty="0">
                <a:hlinkClick r:id="rId3"/>
              </a:rPr>
              <a:t>Detecting Collective Anomalies from Multiple </a:t>
            </a:r>
            <a:r>
              <a:rPr lang="en-US" sz="1100" dirty="0" err="1">
                <a:hlinkClick r:id="rId3"/>
              </a:rPr>
              <a:t>Spatio</a:t>
            </a:r>
            <a:r>
              <a:rPr lang="en-US" sz="1100" dirty="0">
                <a:hlinkClick r:id="rId3"/>
              </a:rPr>
              <a:t>-Temporal Datasets across Different Domains</a:t>
            </a:r>
            <a:r>
              <a:rPr lang="en-US" sz="1100" dirty="0"/>
              <a:t>. ACM SIGSPATIAL 2015</a:t>
            </a:r>
          </a:p>
        </p:txBody>
      </p:sp>
    </p:spTree>
    <p:extLst>
      <p:ext uri="{BB962C8B-B14F-4D97-AF65-F5344CB8AC3E}">
        <p14:creationId xmlns:p14="http://schemas.microsoft.com/office/powerpoint/2010/main" val="2443605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Partition a City into Regions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Project trajectories of moving objects (e.g. vehicles) into regions</a:t>
            </a:r>
          </a:p>
          <a:p>
            <a:r>
              <a:rPr lang="en-US" sz="2000" dirty="0"/>
              <a:t>Count the number of moving objects in each region</a:t>
            </a:r>
          </a:p>
          <a:p>
            <a:r>
              <a:rPr lang="en-US" sz="2000" dirty="0"/>
              <a:t>Apply log likelihood ratio test (LRT) to regions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667000"/>
            <a:ext cx="6553200" cy="34584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6172200"/>
            <a:ext cx="8991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L. X. Pang, Sanjay Chawla, Wei Liu, </a:t>
            </a:r>
            <a:r>
              <a:rPr lang="en-US" sz="1100" b="1" dirty="0"/>
              <a:t>Yu Zheng</a:t>
            </a:r>
            <a:r>
              <a:rPr lang="en-US" sz="1100" dirty="0"/>
              <a:t>. </a:t>
            </a:r>
            <a:r>
              <a:rPr lang="en-US" sz="1100" dirty="0">
                <a:hlinkClick r:id="rId3"/>
              </a:rPr>
              <a:t>On Detection of Emerging Anomalous Traffic Patterns Using GPS Data</a:t>
            </a:r>
            <a:r>
              <a:rPr lang="en-US" sz="1100" dirty="0"/>
              <a:t>. Data &amp; Knowledge Engineering, 2013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6443990"/>
            <a:ext cx="8991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Yu Zheng, Huichu Zhang, Yong Yu. </a:t>
            </a:r>
            <a:r>
              <a:rPr lang="en-US" sz="1100" dirty="0">
                <a:hlinkClick r:id="rId4"/>
              </a:rPr>
              <a:t>Detecting Collective Anomalies from Multiple </a:t>
            </a:r>
            <a:r>
              <a:rPr lang="en-US" sz="1100" dirty="0" err="1">
                <a:hlinkClick r:id="rId4"/>
              </a:rPr>
              <a:t>Spatio</a:t>
            </a:r>
            <a:r>
              <a:rPr lang="en-US" sz="1100" dirty="0">
                <a:hlinkClick r:id="rId4"/>
              </a:rPr>
              <a:t>-Temporal Datasets across Different Domains</a:t>
            </a:r>
            <a:r>
              <a:rPr lang="en-US" sz="1100" dirty="0"/>
              <a:t>. ACM SIGSPATIAL 2015</a:t>
            </a:r>
          </a:p>
        </p:txBody>
      </p:sp>
    </p:spTree>
    <p:extLst>
      <p:ext uri="{BB962C8B-B14F-4D97-AF65-F5344CB8AC3E}">
        <p14:creationId xmlns:p14="http://schemas.microsoft.com/office/powerpoint/2010/main" val="698705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9852"/>
            <a:ext cx="8134350" cy="984603"/>
          </a:xfrm>
        </p:spPr>
        <p:txBody>
          <a:bodyPr>
            <a:normAutofit/>
          </a:bodyPr>
          <a:lstStyle/>
          <a:p>
            <a:r>
              <a:rPr lang="en-US" sz="3600" dirty="0"/>
              <a:t>Apply LRT to a </a:t>
            </a:r>
            <a:r>
              <a:rPr lang="en-US" sz="3600" dirty="0" err="1"/>
              <a:t>Spatio</a:t>
            </a:r>
            <a:r>
              <a:rPr lang="en-US" sz="3600" dirty="0"/>
              <a:t>-Temporal Setting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1402" y="1066800"/>
                <a:ext cx="7886700" cy="1755041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LRT</a:t>
                </a:r>
              </a:p>
              <a:p>
                <a:pPr lvl="1"/>
                <a:r>
                  <a:rPr lang="en-US" sz="1600" dirty="0"/>
                  <a:t>testing whether a simplifying assumption for a model is valid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=−2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log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𝑙𝑖𝑘𝑒𝑙𝑖h𝑜𝑜𝑑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𝑛𝑢𝑙𝑙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𝑚𝑜𝑑𝑒𝑙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𝑙𝑖𝑘𝑒𝑙𝑖h𝑜𝑜𝑑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𝑓𝑜𝑟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𝑎𝑙𝑡𝑒𝑟𝑛𝑎𝑡𝑖𝑣𝑒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𝑚𝑜𝑑𝑒𝑙</m:t>
                        </m:r>
                      </m:den>
                    </m:f>
                  </m:oMath>
                </a14:m>
                <a:endParaRPr lang="en-US" sz="1600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1600" dirty="0"/>
                  <a:t> can be approximated by a chi-square distribution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𝑑𝑓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402" y="1066800"/>
                <a:ext cx="7886700" cy="1755041"/>
              </a:xfrm>
              <a:blipFill rotWithShape="0">
                <a:blip r:embed="rId3"/>
                <a:stretch>
                  <a:fillRect l="-696" t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79533" y="3083662"/>
                <a:ext cx="540512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1)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𝑛𝑢𝑙𝑙</m:t>
                            </m:r>
                          </m:sub>
                        </m:sSub>
                        <m:r>
                          <a:rPr lang="en-US" sz="160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𝐺𝑎𝑢𝑠𝑠𝑖𝑎𝑛</m:t>
                        </m:r>
                        <m:r>
                          <a:rPr lang="en-US" sz="1600" i="0">
                            <a:latin typeface="Cambria Math" panose="02040503050406030204" pitchFamily="18" charset="0"/>
                          </a:rPr>
                          <m:t>(70|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𝑚𝑒𝑎𝑛</m:t>
                        </m:r>
                        <m:r>
                          <a:rPr lang="en-US" sz="1600" i="0">
                            <a:latin typeface="Cambria Math" panose="02040503050406030204" pitchFamily="18" charset="0"/>
                          </a:rPr>
                          <m:t>=200,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𝑣𝑎𝑟</m:t>
                        </m:r>
                        <m:r>
                          <a:rPr lang="en-US" sz="1600" i="0">
                            <a:latin typeface="Cambria Math" panose="02040503050406030204" pitchFamily="18" charset="0"/>
                          </a:rPr>
                          <m:t>=1300</m:t>
                        </m:r>
                      </m:e>
                    </m:d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533" y="3083662"/>
                <a:ext cx="5405122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677" t="-110909" b="-17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031605" y="2622367"/>
            <a:ext cx="5405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An example for a single region and a single dataset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22080" y="4912738"/>
            <a:ext cx="7288845" cy="1507201"/>
            <a:chOff x="1022080" y="5122220"/>
            <a:chExt cx="7288845" cy="1507201"/>
          </a:xfrm>
        </p:grpSpPr>
        <p:grpSp>
          <p:nvGrpSpPr>
            <p:cNvPr id="17" name="Group 16"/>
            <p:cNvGrpSpPr/>
            <p:nvPr/>
          </p:nvGrpSpPr>
          <p:grpSpPr>
            <a:xfrm>
              <a:off x="1022080" y="5469138"/>
              <a:ext cx="3418681" cy="852254"/>
              <a:chOff x="1022080" y="5469138"/>
              <a:chExt cx="3418681" cy="85225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tangle 9"/>
                  <p:cNvSpPr/>
                  <p:nvPr/>
                </p:nvSpPr>
                <p:spPr>
                  <a:xfrm>
                    <a:off x="1022080" y="5469138"/>
                    <a:ext cx="3051926" cy="48590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/>
                      <a:t>3) 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𝛬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1600" i="0">
                            <a:latin typeface="Cambria Math" panose="02040503050406030204" pitchFamily="18" charset="0"/>
                          </a:rPr>
                          <m:t>=−2</m:t>
                        </m:r>
                        <m:func>
                          <m:func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i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𝑛𝑢𝑙𝑙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𝑎𝑙𝑡𝑒𝑟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  <m:r>
                              <a:rPr lang="en-US" sz="1600" i="0">
                                <a:latin typeface="Cambria Math" panose="02040503050406030204" pitchFamily="18" charset="0"/>
                              </a:rPr>
                              <m:t>=14.05</m:t>
                            </m:r>
                          </m:e>
                        </m:func>
                      </m:oMath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2080" y="5469138"/>
                    <a:ext cx="3051926" cy="48590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12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/>
                  <p:cNvSpPr/>
                  <p:nvPr/>
                </p:nvSpPr>
                <p:spPr>
                  <a:xfrm>
                    <a:off x="1279255" y="5982838"/>
                    <a:ext cx="3161506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𝑜𝑑</m:t>
                        </m:r>
                        <m:r>
                          <a:rPr lang="en-US" sz="16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χ</m:t>
                            </m:r>
                          </m:e>
                          <m:sup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_</m:t>
                        </m:r>
                        <m:r>
                          <m:rPr>
                            <m:sty m:val="p"/>
                          </m:rPr>
                          <a:rPr lang="en-US" sz="16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cdf</m:t>
                        </m:r>
                        <m:r>
                          <a:rPr lang="en-US" sz="16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(14.05, 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𝑓𝑑</m:t>
                        </m:r>
                        <m:r>
                          <a:rPr lang="en-US" sz="16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=1)</m:t>
                        </m:r>
                      </m:oMath>
                    </a14:m>
                    <a:r>
                      <a:rPr lang="en-US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=0.999</a:t>
                    </a:r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1" name="Rectangle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9255" y="5982838"/>
                    <a:ext cx="3161506" cy="338554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7143" r="-386" b="-196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2" name="Picture 11"/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27" t="4192" r="54998" b="18054"/>
            <a:stretch/>
          </p:blipFill>
          <p:spPr bwMode="auto">
            <a:xfrm>
              <a:off x="6865980" y="5122220"/>
              <a:ext cx="1444945" cy="150720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966834" y="3495860"/>
            <a:ext cx="5721621" cy="1623555"/>
            <a:chOff x="883014" y="3766886"/>
            <a:chExt cx="5721621" cy="1623555"/>
          </a:xfrm>
        </p:grpSpPr>
        <p:grpSp>
          <p:nvGrpSpPr>
            <p:cNvPr id="13" name="Group 12"/>
            <p:cNvGrpSpPr/>
            <p:nvPr/>
          </p:nvGrpSpPr>
          <p:grpSpPr>
            <a:xfrm>
              <a:off x="1149715" y="4102084"/>
              <a:ext cx="4572000" cy="1288357"/>
              <a:chOff x="1149715" y="3930634"/>
              <a:chExt cx="4572000" cy="128835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Rectangle 5"/>
                  <p:cNvSpPr/>
                  <p:nvPr/>
                </p:nvSpPr>
                <p:spPr>
                  <a:xfrm>
                    <a:off x="1149715" y="4880437"/>
                    <a:ext cx="4572000" cy="338554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𝑎𝑙𝑡𝑒𝑟</m:t>
                            </m:r>
                          </m:sub>
                        </m:s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𝐺𝑎𝑢𝑠𝑠𝑖𝑎𝑛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(70|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𝑚𝑒𝑎𝑛</m:t>
                        </m:r>
                        <m:r>
                          <a:rPr lang="en-US" sz="16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=70, 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𝑣𝑎𝑟</m:t>
                        </m:r>
                        <m:r>
                          <a:rPr lang="en-US" sz="16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=455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r>
                      <a:rPr lang="en-US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; </a:t>
                    </a:r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6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9715" y="4880437"/>
                    <a:ext cx="4572000" cy="338554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t="-7273" b="-2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Rectangle 6"/>
                  <p:cNvSpPr/>
                  <p:nvPr/>
                </p:nvSpPr>
                <p:spPr>
                  <a:xfrm>
                    <a:off x="1149715" y="4512575"/>
                    <a:ext cx="3979872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𝑚𝑒𝑎𝑛</m:t>
                        </m:r>
                      </m:oMath>
                    </a14:m>
                    <a:r>
                      <a:rPr lang="en-US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= 200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×</m:t>
                        </m:r>
                      </m:oMath>
                    </a14:m>
                    <a:r>
                      <a:rPr lang="en-US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0.35=70; 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𝑣𝑎𝑟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a14:m>
                    <a:r>
                      <a:rPr lang="en-US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1300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×</m:t>
                        </m:r>
                      </m:oMath>
                    </a14:m>
                    <a:r>
                      <a:rPr lang="en-US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0.35=455</a:t>
                    </a:r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7" name="Rectangle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9715" y="4512575"/>
                    <a:ext cx="3979872" cy="338554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t="-7143" r="-613" b="-196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/>
                  <p:cNvSpPr/>
                  <p:nvPr/>
                </p:nvSpPr>
                <p:spPr>
                  <a:xfrm>
                    <a:off x="1149715" y="3930634"/>
                    <a:ext cx="1607812" cy="55496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70</m:t>
                              </m:r>
                            </m:num>
                            <m:den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200</m:t>
                              </m:r>
                            </m:den>
                          </m:f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=0.35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8" name="Rectangle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9715" y="3930634"/>
                    <a:ext cx="1607812" cy="554960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" name="Rectangle 14"/>
            <p:cNvSpPr/>
            <p:nvPr/>
          </p:nvSpPr>
          <p:spPr>
            <a:xfrm>
              <a:off x="883014" y="3766886"/>
              <a:ext cx="572162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2) The maximum likelihood for the alternative model (mean to 70) </a:t>
              </a:r>
              <a:endParaRPr lang="en-US" sz="16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781800" y="2438400"/>
            <a:ext cx="1574483" cy="2686139"/>
            <a:chOff x="6781800" y="2668762"/>
            <a:chExt cx="1574483" cy="2686139"/>
          </a:xfrm>
        </p:grpSpPr>
        <p:pic>
          <p:nvPicPr>
            <p:cNvPr id="4" name="Picture 3"/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2" r="79682" b="17322"/>
            <a:stretch/>
          </p:blipFill>
          <p:spPr bwMode="auto">
            <a:xfrm>
              <a:off x="6979170" y="2668762"/>
              <a:ext cx="1199517" cy="152141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38" name="Group 37"/>
            <p:cNvGrpSpPr/>
            <p:nvPr/>
          </p:nvGrpSpPr>
          <p:grpSpPr>
            <a:xfrm>
              <a:off x="6781800" y="4248150"/>
              <a:ext cx="1574483" cy="1106751"/>
              <a:chOff x="6781800" y="4248150"/>
              <a:chExt cx="1574483" cy="1106751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7675243" y="4348163"/>
                <a:ext cx="0" cy="74861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/>
              <p:cNvGrpSpPr/>
              <p:nvPr/>
            </p:nvGrpSpPr>
            <p:grpSpPr>
              <a:xfrm>
                <a:off x="6781800" y="4248150"/>
                <a:ext cx="1574483" cy="1106751"/>
                <a:chOff x="6781800" y="4248150"/>
                <a:chExt cx="1574483" cy="1106751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6781800" y="4248150"/>
                  <a:ext cx="1574483" cy="854302"/>
                  <a:chOff x="6697980" y="4248150"/>
                  <a:chExt cx="1574483" cy="854302"/>
                </a:xfrm>
              </p:grpSpPr>
              <p:cxnSp>
                <p:nvCxnSpPr>
                  <p:cNvPr id="19" name="Straight Arrow Connector 18"/>
                  <p:cNvCxnSpPr/>
                  <p:nvPr/>
                </p:nvCxnSpPr>
                <p:spPr>
                  <a:xfrm flipV="1">
                    <a:off x="6697980" y="5096775"/>
                    <a:ext cx="1574483" cy="567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/>
                  <p:cNvCxnSpPr/>
                  <p:nvPr/>
                </p:nvCxnSpPr>
                <p:spPr>
                  <a:xfrm flipV="1">
                    <a:off x="6979170" y="4248150"/>
                    <a:ext cx="0" cy="84386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Freeform 27"/>
                  <p:cNvSpPr/>
                  <p:nvPr/>
                </p:nvSpPr>
                <p:spPr>
                  <a:xfrm>
                    <a:off x="6979169" y="4364281"/>
                    <a:ext cx="1095375" cy="727731"/>
                  </a:xfrm>
                  <a:custGeom>
                    <a:avLst/>
                    <a:gdLst>
                      <a:gd name="connsiteX0" fmla="*/ 0 w 1095375"/>
                      <a:gd name="connsiteY0" fmla="*/ 703918 h 727731"/>
                      <a:gd name="connsiteX1" fmla="*/ 295275 w 1095375"/>
                      <a:gd name="connsiteY1" fmla="*/ 646768 h 727731"/>
                      <a:gd name="connsiteX2" fmla="*/ 519113 w 1095375"/>
                      <a:gd name="connsiteY2" fmla="*/ 56218 h 727731"/>
                      <a:gd name="connsiteX3" fmla="*/ 704850 w 1095375"/>
                      <a:gd name="connsiteY3" fmla="*/ 70506 h 727731"/>
                      <a:gd name="connsiteX4" fmla="*/ 833438 w 1095375"/>
                      <a:gd name="connsiteY4" fmla="*/ 465793 h 727731"/>
                      <a:gd name="connsiteX5" fmla="*/ 900113 w 1095375"/>
                      <a:gd name="connsiteY5" fmla="*/ 656293 h 727731"/>
                      <a:gd name="connsiteX6" fmla="*/ 971550 w 1095375"/>
                      <a:gd name="connsiteY6" fmla="*/ 713443 h 727731"/>
                      <a:gd name="connsiteX7" fmla="*/ 1095375 w 1095375"/>
                      <a:gd name="connsiteY7" fmla="*/ 727731 h 727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95375" h="727731">
                        <a:moveTo>
                          <a:pt x="0" y="703918"/>
                        </a:moveTo>
                        <a:cubicBezTo>
                          <a:pt x="104378" y="729318"/>
                          <a:pt x="208756" y="754718"/>
                          <a:pt x="295275" y="646768"/>
                        </a:cubicBezTo>
                        <a:cubicBezTo>
                          <a:pt x="381794" y="538818"/>
                          <a:pt x="450851" y="152262"/>
                          <a:pt x="519113" y="56218"/>
                        </a:cubicBezTo>
                        <a:cubicBezTo>
                          <a:pt x="587375" y="-39826"/>
                          <a:pt x="652463" y="2244"/>
                          <a:pt x="704850" y="70506"/>
                        </a:cubicBezTo>
                        <a:cubicBezTo>
                          <a:pt x="757237" y="138768"/>
                          <a:pt x="800894" y="368162"/>
                          <a:pt x="833438" y="465793"/>
                        </a:cubicBezTo>
                        <a:cubicBezTo>
                          <a:pt x="865982" y="563424"/>
                          <a:pt x="877094" y="615018"/>
                          <a:pt x="900113" y="656293"/>
                        </a:cubicBezTo>
                        <a:cubicBezTo>
                          <a:pt x="923132" y="697568"/>
                          <a:pt x="939006" y="701537"/>
                          <a:pt x="971550" y="713443"/>
                        </a:cubicBezTo>
                        <a:cubicBezTo>
                          <a:pt x="1004094" y="725349"/>
                          <a:pt x="1049734" y="726540"/>
                          <a:pt x="1095375" y="727731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9" name="Rectangle 28"/>
                <p:cNvSpPr/>
                <p:nvPr/>
              </p:nvSpPr>
              <p:spPr>
                <a:xfrm>
                  <a:off x="7444178" y="5047124"/>
                  <a:ext cx="45397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200</a:t>
                  </a:r>
                  <a:endParaRPr lang="en-US" sz="1400" dirty="0"/>
                </a:p>
              </p:txBody>
            </p:sp>
          </p:grpSp>
        </p:grpSp>
      </p:grpSp>
      <p:grpSp>
        <p:nvGrpSpPr>
          <p:cNvPr id="37" name="Group 36"/>
          <p:cNvGrpSpPr/>
          <p:nvPr/>
        </p:nvGrpSpPr>
        <p:grpSpPr>
          <a:xfrm>
            <a:off x="6931611" y="4114580"/>
            <a:ext cx="669779" cy="1005612"/>
            <a:chOff x="6931611" y="4353840"/>
            <a:chExt cx="669779" cy="1005612"/>
          </a:xfrm>
        </p:grpSpPr>
        <p:sp>
          <p:nvSpPr>
            <p:cNvPr id="36" name="Rectangle 35"/>
            <p:cNvSpPr/>
            <p:nvPr/>
          </p:nvSpPr>
          <p:spPr>
            <a:xfrm>
              <a:off x="7093489" y="5051675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70</a:t>
              </a:r>
              <a:endParaRPr lang="en-US" sz="1400" dirty="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6931611" y="4369958"/>
              <a:ext cx="669779" cy="727731"/>
            </a:xfrm>
            <a:custGeom>
              <a:avLst/>
              <a:gdLst>
                <a:gd name="connsiteX0" fmla="*/ 0 w 1095375"/>
                <a:gd name="connsiteY0" fmla="*/ 703918 h 727731"/>
                <a:gd name="connsiteX1" fmla="*/ 295275 w 1095375"/>
                <a:gd name="connsiteY1" fmla="*/ 646768 h 727731"/>
                <a:gd name="connsiteX2" fmla="*/ 519113 w 1095375"/>
                <a:gd name="connsiteY2" fmla="*/ 56218 h 727731"/>
                <a:gd name="connsiteX3" fmla="*/ 704850 w 1095375"/>
                <a:gd name="connsiteY3" fmla="*/ 70506 h 727731"/>
                <a:gd name="connsiteX4" fmla="*/ 833438 w 1095375"/>
                <a:gd name="connsiteY4" fmla="*/ 465793 h 727731"/>
                <a:gd name="connsiteX5" fmla="*/ 900113 w 1095375"/>
                <a:gd name="connsiteY5" fmla="*/ 656293 h 727731"/>
                <a:gd name="connsiteX6" fmla="*/ 971550 w 1095375"/>
                <a:gd name="connsiteY6" fmla="*/ 713443 h 727731"/>
                <a:gd name="connsiteX7" fmla="*/ 1095375 w 1095375"/>
                <a:gd name="connsiteY7" fmla="*/ 727731 h 72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5375" h="727731">
                  <a:moveTo>
                    <a:pt x="0" y="703918"/>
                  </a:moveTo>
                  <a:cubicBezTo>
                    <a:pt x="104378" y="729318"/>
                    <a:pt x="208756" y="754718"/>
                    <a:pt x="295275" y="646768"/>
                  </a:cubicBezTo>
                  <a:cubicBezTo>
                    <a:pt x="381794" y="538818"/>
                    <a:pt x="450851" y="152262"/>
                    <a:pt x="519113" y="56218"/>
                  </a:cubicBezTo>
                  <a:cubicBezTo>
                    <a:pt x="587375" y="-39826"/>
                    <a:pt x="652463" y="2244"/>
                    <a:pt x="704850" y="70506"/>
                  </a:cubicBezTo>
                  <a:cubicBezTo>
                    <a:pt x="757237" y="138768"/>
                    <a:pt x="800894" y="368162"/>
                    <a:pt x="833438" y="465793"/>
                  </a:cubicBezTo>
                  <a:cubicBezTo>
                    <a:pt x="865982" y="563424"/>
                    <a:pt x="877094" y="615018"/>
                    <a:pt x="900113" y="656293"/>
                  </a:cubicBezTo>
                  <a:cubicBezTo>
                    <a:pt x="923132" y="697568"/>
                    <a:pt x="939006" y="701537"/>
                    <a:pt x="971550" y="713443"/>
                  </a:cubicBezTo>
                  <a:cubicBezTo>
                    <a:pt x="1004094" y="725349"/>
                    <a:pt x="1049734" y="726540"/>
                    <a:pt x="1095375" y="727731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7305980" y="4353840"/>
              <a:ext cx="0" cy="748612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/>
          <p:cNvSpPr/>
          <p:nvPr/>
        </p:nvSpPr>
        <p:spPr>
          <a:xfrm>
            <a:off x="152400" y="6443990"/>
            <a:ext cx="8991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Yu Zheng, Huichu Zhang, Yong Yu. </a:t>
            </a:r>
            <a:r>
              <a:rPr lang="en-US" sz="1100" dirty="0">
                <a:hlinkClick r:id="rId12"/>
              </a:rPr>
              <a:t>Detecting Collective Anomalies from Multiple </a:t>
            </a:r>
            <a:r>
              <a:rPr lang="en-US" sz="1100" dirty="0" err="1">
                <a:hlinkClick r:id="rId12"/>
              </a:rPr>
              <a:t>Spatio</a:t>
            </a:r>
            <a:r>
              <a:rPr lang="en-US" sz="1100" dirty="0">
                <a:hlinkClick r:id="rId12"/>
              </a:rPr>
              <a:t>-Temporal Datasets across Different Domains</a:t>
            </a:r>
            <a:r>
              <a:rPr lang="en-US" sz="1100" dirty="0"/>
              <a:t>. ACM SIGSPATIAL 2015</a:t>
            </a:r>
          </a:p>
        </p:txBody>
      </p:sp>
    </p:spTree>
    <p:extLst>
      <p:ext uri="{BB962C8B-B14F-4D97-AF65-F5344CB8AC3E}">
        <p14:creationId xmlns:p14="http://schemas.microsoft.com/office/powerpoint/2010/main" val="148708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6200"/>
            <a:ext cx="8401050" cy="1015266"/>
          </a:xfrm>
        </p:spPr>
        <p:txBody>
          <a:bodyPr>
            <a:normAutofit/>
          </a:bodyPr>
          <a:lstStyle/>
          <a:p>
            <a:r>
              <a:rPr lang="en-US" sz="3600" dirty="0"/>
              <a:t>Apply LRT to a </a:t>
            </a:r>
            <a:r>
              <a:rPr lang="en-US" sz="3600" dirty="0" err="1"/>
              <a:t>Spatio</a:t>
            </a:r>
            <a:r>
              <a:rPr lang="en-US" sz="3600" dirty="0"/>
              <a:t>-Temporal Setting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1066800"/>
            <a:ext cx="7886700" cy="508821"/>
          </a:xfrm>
        </p:spPr>
        <p:txBody>
          <a:bodyPr>
            <a:noAutofit/>
          </a:bodyPr>
          <a:lstStyle/>
          <a:p>
            <a:r>
              <a:rPr lang="en-US" sz="2400" dirty="0"/>
              <a:t>Apply LRT to multiple regions (or time slots)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8" t="4193" b="20143"/>
          <a:stretch/>
        </p:blipFill>
        <p:spPr bwMode="auto">
          <a:xfrm>
            <a:off x="5691775" y="3141909"/>
            <a:ext cx="3094894" cy="13276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80557" y="2084514"/>
                <a:ext cx="632166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𝑛𝑢𝑙𝑙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𝑃𝑜𝑖</m:t>
                    </m:r>
                    <m:d>
                      <m:d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14</m:t>
                        </m:r>
                      </m:e>
                      <m:e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=8</m:t>
                        </m:r>
                      </m:e>
                    </m:d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𝑃𝑜𝑖</m:t>
                    </m:r>
                    <m:d>
                      <m:d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14</m:t>
                        </m:r>
                      </m:e>
                      <m:e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=10</m:t>
                        </m:r>
                      </m:e>
                    </m:d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𝑃𝑜𝑖𝑠</m:t>
                    </m:r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(8|</m:t>
                    </m:r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=6)</m:t>
                    </m:r>
                  </m:oMath>
                </a14:m>
                <a:r>
                  <a:rPr lang="en-US" sz="16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rPr>
                  <a:t>;</a:t>
                </a:r>
                <a:endParaRPr lang="en-US" sz="16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557" y="2084514"/>
                <a:ext cx="6321669" cy="338554"/>
              </a:xfrm>
              <a:prstGeom prst="rect">
                <a:avLst/>
              </a:prstGeom>
              <a:blipFill rotWithShape="0">
                <a:blip r:embed="rId3"/>
                <a:stretch>
                  <a:fillRect l="-482" t="-7273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789349" y="2503272"/>
            <a:ext cx="7891101" cy="1585888"/>
            <a:chOff x="852849" y="2724570"/>
            <a:chExt cx="7891101" cy="15858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1224324" y="3971904"/>
                  <a:ext cx="5468817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𝑎𝑙𝑡𝑒𝑟</m:t>
                          </m:r>
                        </m:sub>
                      </m:sSub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𝑃𝑜𝑖</m:t>
                      </m:r>
                      <m:d>
                        <m:d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14</m:t>
                          </m:r>
                        </m:e>
                        <m:e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𝜆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×</m:t>
                      </m:r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𝑃𝑜𝑖</m:t>
                      </m:r>
                      <m:d>
                        <m:d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14</m:t>
                          </m:r>
                        </m:e>
                        <m:e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𝜆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×</m:t>
                      </m:r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𝑃𝑜𝑖𝑠</m:t>
                      </m:r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(8|</m:t>
                      </m:r>
                      <m:sSub>
                        <m:sSub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𝜆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1600" dirty="0">
                      <a:effectLst/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; </a:t>
                  </a:r>
                  <a:endParaRPr lang="en-US" sz="1600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4324" y="3971904"/>
                  <a:ext cx="5468817" cy="33855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7143" b="-196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/>
            <p:cNvGrpSpPr/>
            <p:nvPr/>
          </p:nvGrpSpPr>
          <p:grpSpPr>
            <a:xfrm>
              <a:off x="852849" y="2724570"/>
              <a:ext cx="7891101" cy="1191623"/>
              <a:chOff x="852849" y="2724570"/>
              <a:chExt cx="7891101" cy="119162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Rectangle 5"/>
                  <p:cNvSpPr/>
                  <p:nvPr/>
                </p:nvSpPr>
                <p:spPr>
                  <a:xfrm>
                    <a:off x="852849" y="2724570"/>
                    <a:ext cx="7891101" cy="33855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2) Calculate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𝛩</m:t>
                            </m:r>
                          </m:e>
                          <m:sup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={</m:t>
                        </m:r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𝜆</m:t>
                                </m:r>
                              </m:e>
                              <m:sup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𝜆</m:t>
                                </m:r>
                              </m:e>
                              <m:sup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𝜆</m:t>
                            </m:r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}</m:t>
                        </m:r>
                      </m:oMath>
                    </a14:m>
                    <a:r>
                      <a:rPr lang="en-US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: To maximize the likelihood of the alternative model</a:t>
                    </a:r>
                    <a:r>
                      <a:rPr 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 </a:t>
                    </a:r>
                    <a:r>
                      <a:rPr lang="en-US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(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𝑓𝑑</m:t>
                        </m:r>
                      </m:oMath>
                    </a14:m>
                    <a:r>
                      <a:rPr lang="en-US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=1)</a:t>
                    </a:r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6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2849" y="2724570"/>
                    <a:ext cx="7891101" cy="33855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464" t="-7143" b="-196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/>
                  <p:cNvSpPr/>
                  <p:nvPr/>
                </p:nvSpPr>
                <p:spPr>
                  <a:xfrm>
                    <a:off x="1260163" y="3098128"/>
                    <a:ext cx="1808187" cy="44217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sz="160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14+14+8</m:t>
                            </m:r>
                          </m:num>
                          <m:den>
                            <m:r>
                              <a:rPr lang="en-US" sz="160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8+10+6</m:t>
                            </m:r>
                          </m:den>
                        </m:f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=1.5</m:t>
                        </m:r>
                      </m:oMath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8" name="Rectangle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0163" y="3098128"/>
                    <a:ext cx="1808187" cy="44217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/>
                  <p:cNvSpPr/>
                  <p:nvPr/>
                </p:nvSpPr>
                <p:spPr>
                  <a:xfrm>
                    <a:off x="1260161" y="3577639"/>
                    <a:ext cx="5618285" cy="33855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𝜆</m:t>
                            </m:r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a14:m>
                    <a:r>
                      <a:rPr lang="en-US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8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×</m:t>
                        </m:r>
                      </m:oMath>
                    </a14:m>
                    <a:r>
                      <a:rPr lang="en-US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1.5=12,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𝜆</m:t>
                            </m:r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oMath>
                    </a14:m>
                    <a:r>
                      <a:rPr lang="en-US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=10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×</m:t>
                        </m:r>
                      </m:oMath>
                    </a14:m>
                    <a:r>
                      <a:rPr lang="en-US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1.5=15,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𝜆</m:t>
                            </m:r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oMath>
                    </a14:m>
                    <a:r>
                      <a:rPr lang="en-US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=6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×</m:t>
                        </m:r>
                      </m:oMath>
                    </a14:m>
                    <a:r>
                      <a:rPr lang="en-US" sz="1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1.5=9; </a:t>
                    </a:r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0161" y="3577639"/>
                    <a:ext cx="5618285" cy="338554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7143" b="-196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" name="Group 14"/>
          <p:cNvGrpSpPr/>
          <p:nvPr/>
        </p:nvGrpSpPr>
        <p:grpSpPr>
          <a:xfrm>
            <a:off x="785785" y="4185711"/>
            <a:ext cx="3427383" cy="860528"/>
            <a:chOff x="814117" y="4407009"/>
            <a:chExt cx="3427383" cy="8605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814117" y="4407009"/>
                  <a:ext cx="2857064" cy="4859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3) </a:t>
                  </a:r>
                  <a14:m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𝛬</m:t>
                      </m:r>
                      <m:d>
                        <m:d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𝑛𝑢𝑙𝑙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𝑎𝑙𝑡𝑒𝑟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=</m:t>
                          </m:r>
                        </m:e>
                      </m:func>
                    </m:oMath>
                  </a14:m>
                  <a:r>
                    <a:rPr lang="en-US" sz="1600" dirty="0">
                      <a:effectLst/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5.19</a:t>
                  </a:r>
                  <a:endParaRPr lang="en-US" sz="16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117" y="4407009"/>
                  <a:ext cx="2857064" cy="48590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066" r="-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959191" y="4928983"/>
                  <a:ext cx="328230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𝑜𝑑</m:t>
                        </m:r>
                        <m:r>
                          <a:rPr lang="en-US" sz="16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0">
                                <a:latin typeface="Cambria Math" panose="02040503050406030204" pitchFamily="18" charset="0"/>
                              </a:rPr>
                              <m:t>χ</m:t>
                            </m:r>
                          </m:e>
                          <m:sup>
                            <m:r>
                              <a:rPr lang="en-US" sz="16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lang="en-US" sz="1600" i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m:rPr>
                            <m:sty m:val="p"/>
                          </m:rPr>
                          <a:rPr lang="en-US" sz="1600" i="0">
                            <a:latin typeface="Cambria Math" panose="02040503050406030204" pitchFamily="18" charset="0"/>
                          </a:rPr>
                          <m:t>cdf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0">
                                <a:latin typeface="Cambria Math" panose="02040503050406030204" pitchFamily="18" charset="0"/>
                              </a:rPr>
                              <m:t>5.19,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𝑓𝑑</m:t>
                            </m:r>
                            <m:r>
                              <a:rPr lang="en-US" sz="1600" i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sz="1600" i="0">
                            <a:latin typeface="Cambria Math" panose="02040503050406030204" pitchFamily="18" charset="0"/>
                          </a:rPr>
                          <m:t>=0.978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9191" y="4928983"/>
                  <a:ext cx="3282309" cy="33855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/>
          <p:cNvSpPr/>
          <p:nvPr/>
        </p:nvSpPr>
        <p:spPr>
          <a:xfrm>
            <a:off x="794577" y="1641005"/>
            <a:ext cx="5983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 dataset varies in different regions (or time slots) consist­ently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9409" y="5178862"/>
            <a:ext cx="563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 dataset changes differently in different regi­ons (or slots).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372159" y="5632934"/>
                <a:ext cx="2478692" cy="728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𝑜𝑑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limLoc m:val="undOvr"/>
                                  <m:supHide m:val="on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𝑜𝑑</m:t>
                                          </m:r>
                                        </m:e>
                                        <m:sup>
                                          <m:r>
                                            <a:rPr lang="en-US" sz="14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400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0">
                                                  <a:latin typeface="Cambria Math" panose="02040503050406030204" pitchFamily="18" charset="0"/>
                                                </a:rPr>
                                                <m:t>&lt;</m:t>
                                              </m:r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400" i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400" i="0">
                                              <a:latin typeface="Cambria Math" panose="02040503050406030204" pitchFamily="18" charset="0"/>
                                            </a:rPr>
                                            <m:t>&gt;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nary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159" y="5632934"/>
                <a:ext cx="2478692" cy="72885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" t="11711" r="66827" b="12882"/>
          <a:stretch/>
        </p:blipFill>
        <p:spPr bwMode="auto">
          <a:xfrm>
            <a:off x="7194996" y="4829249"/>
            <a:ext cx="1568004" cy="13429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6" t="13030" r="34476" b="11563"/>
          <a:stretch/>
        </p:blipFill>
        <p:spPr bwMode="auto">
          <a:xfrm>
            <a:off x="7188645" y="1139492"/>
            <a:ext cx="1568005" cy="12478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52400" y="6520190"/>
            <a:ext cx="8991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Yu Zheng, Huichu Zhang, Yong Yu. </a:t>
            </a:r>
            <a:r>
              <a:rPr lang="en-US" sz="1100" dirty="0">
                <a:hlinkClick r:id="rId12"/>
              </a:rPr>
              <a:t>Detecting Collective Anomalies from Multiple </a:t>
            </a:r>
            <a:r>
              <a:rPr lang="en-US" sz="1100" dirty="0" err="1">
                <a:hlinkClick r:id="rId12"/>
              </a:rPr>
              <a:t>Spatio</a:t>
            </a:r>
            <a:r>
              <a:rPr lang="en-US" sz="1100" dirty="0">
                <a:hlinkClick r:id="rId12"/>
              </a:rPr>
              <a:t>-Temporal Datasets across Different Domains</a:t>
            </a:r>
            <a:r>
              <a:rPr lang="en-US" sz="1100" dirty="0"/>
              <a:t>. ACM SIGSPATIAL 2015</a:t>
            </a:r>
          </a:p>
        </p:txBody>
      </p:sp>
    </p:spTree>
    <p:extLst>
      <p:ext uri="{BB962C8B-B14F-4D97-AF65-F5344CB8AC3E}">
        <p14:creationId xmlns:p14="http://schemas.microsoft.com/office/powerpoint/2010/main" val="379597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3581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CN" dirty="0"/>
          </a:p>
          <a:p>
            <a:pPr marL="0" indent="0" algn="ctr">
              <a:buNone/>
            </a:pPr>
            <a:r>
              <a:rPr lang="en-US" altLang="zh-CN" sz="4000" dirty="0"/>
              <a:t>Thanks!</a:t>
            </a:r>
          </a:p>
          <a:p>
            <a:pPr marL="0" indent="0" algn="ctr">
              <a:buNone/>
            </a:pPr>
            <a:endParaRPr lang="en-US" altLang="zh-CN" sz="3600" dirty="0"/>
          </a:p>
          <a:p>
            <a:pPr marL="0" indent="0" algn="ctr">
              <a:buNone/>
            </a:pPr>
            <a:r>
              <a:rPr lang="en-US" altLang="zh-CN" sz="3600" dirty="0"/>
              <a:t>Yu Zheng</a:t>
            </a:r>
          </a:p>
          <a:p>
            <a:pPr marL="0" indent="0" algn="ctr">
              <a:buNone/>
            </a:pPr>
            <a:r>
              <a:rPr lang="en-US" altLang="zh-CN" sz="2400" dirty="0">
                <a:hlinkClick r:id="rId3"/>
              </a:rPr>
              <a:t>yuzheng@microsoft.com</a:t>
            </a:r>
            <a:endParaRPr lang="zh-CN" alt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6835923" y="3790889"/>
            <a:ext cx="1317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hlinkClick r:id="rId4"/>
              </a:rPr>
              <a:t>Homepage</a:t>
            </a:r>
            <a:endParaRPr lang="zh-CN" alt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1"/>
          <a:stretch/>
        </p:blipFill>
        <p:spPr>
          <a:xfrm>
            <a:off x="6810523" y="1981200"/>
            <a:ext cx="1109385" cy="1444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1708129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09600" y="51816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Yu Zheng. </a:t>
            </a:r>
            <a:r>
              <a:rPr lang="en-US" dirty="0">
                <a:hlinkClick r:id="rId7"/>
              </a:rPr>
              <a:t>Trajectory Data Mining: An Overview</a:t>
            </a:r>
            <a:r>
              <a:rPr lang="en-US" dirty="0"/>
              <a:t>. </a:t>
            </a:r>
          </a:p>
          <a:p>
            <a:pPr algn="ctr"/>
            <a:r>
              <a:rPr lang="en-US" dirty="0"/>
              <a:t>ACM Transactions on Intelligent Systems and Technology. 2015, vol. 6, issue 3.</a:t>
            </a:r>
          </a:p>
        </p:txBody>
      </p:sp>
    </p:spTree>
    <p:extLst>
      <p:ext uri="{BB962C8B-B14F-4D97-AF65-F5344CB8AC3E}">
        <p14:creationId xmlns:p14="http://schemas.microsoft.com/office/powerpoint/2010/main" val="1545381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Anomaly Detection from Trajectories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Detect outlier trajectories</a:t>
            </a:r>
          </a:p>
          <a:p>
            <a:pPr lvl="1"/>
            <a:r>
              <a:rPr lang="en-US" sz="1600" dirty="0"/>
              <a:t>Taxi drivers’ malicious detour</a:t>
            </a:r>
          </a:p>
          <a:p>
            <a:pPr lvl="1"/>
            <a:r>
              <a:rPr lang="en-US" sz="1600" dirty="0"/>
              <a:t>Unexpected road change (caused by accident and construction)</a:t>
            </a:r>
          </a:p>
          <a:p>
            <a:r>
              <a:rPr lang="en-US" sz="2000" dirty="0"/>
              <a:t>Detect anomalous events based on trajectories</a:t>
            </a:r>
          </a:p>
          <a:p>
            <a:pPr lvl="1"/>
            <a:r>
              <a:rPr lang="en-US" sz="1600" dirty="0"/>
              <a:t>Traffic accidents</a:t>
            </a:r>
          </a:p>
          <a:p>
            <a:pPr lvl="1"/>
            <a:r>
              <a:rPr lang="en-US" sz="1600" dirty="0"/>
              <a:t>Disasters</a:t>
            </a:r>
          </a:p>
          <a:p>
            <a:pPr lvl="1"/>
            <a:r>
              <a:rPr lang="en-US" sz="1600" dirty="0"/>
              <a:t>…….</a:t>
            </a:r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161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Detect Anomalies Based on Trajectories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390894"/>
          </a:xfrm>
        </p:spPr>
        <p:txBody>
          <a:bodyPr>
            <a:normAutofit/>
          </a:bodyPr>
          <a:lstStyle/>
          <a:p>
            <a:r>
              <a:rPr lang="en-US" sz="2400" dirty="0"/>
              <a:t>Categorized by the form of locations</a:t>
            </a:r>
          </a:p>
          <a:p>
            <a:pPr lvl="1"/>
            <a:r>
              <a:rPr lang="en-US" sz="1800" dirty="0"/>
              <a:t>Link-based: Between regions or on a road network</a:t>
            </a:r>
          </a:p>
          <a:p>
            <a:pPr lvl="1"/>
            <a:r>
              <a:rPr lang="en-US" sz="1800" dirty="0"/>
              <a:t>Region-based: in a region/grid or a set of regions/grids</a:t>
            </a:r>
          </a:p>
          <a:p>
            <a:r>
              <a:rPr lang="en-US" sz="2400" dirty="0"/>
              <a:t>Categorized by methods</a:t>
            </a:r>
          </a:p>
          <a:p>
            <a:pPr lvl="1"/>
            <a:r>
              <a:rPr lang="en-US" sz="1800" dirty="0"/>
              <a:t>Distance-based outlier detection methods</a:t>
            </a:r>
          </a:p>
          <a:p>
            <a:pPr lvl="1"/>
            <a:r>
              <a:rPr lang="en-US" sz="1800" dirty="0"/>
              <a:t>Probabilistic distribution-based methods</a:t>
            </a:r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000" b="10344"/>
          <a:stretch/>
        </p:blipFill>
        <p:spPr>
          <a:xfrm>
            <a:off x="914400" y="3962400"/>
            <a:ext cx="4125201" cy="19812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2" b="13087"/>
          <a:stretch/>
        </p:blipFill>
        <p:spPr bwMode="auto">
          <a:xfrm>
            <a:off x="5933560" y="4040386"/>
            <a:ext cx="1905000" cy="19032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3581400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Link-based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0" y="3581400"/>
            <a:ext cx="1456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Region-based</a:t>
            </a:r>
          </a:p>
        </p:txBody>
      </p:sp>
    </p:spTree>
    <p:extLst>
      <p:ext uri="{BB962C8B-B14F-4D97-AF65-F5344CB8AC3E}">
        <p14:creationId xmlns:p14="http://schemas.microsoft.com/office/powerpoint/2010/main" val="239049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dirty="0"/>
              <a:t>Traffic Anomalies Between Regions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2743200" y="3657600"/>
            <a:ext cx="4728160" cy="25327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6248400"/>
            <a:ext cx="807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Wei Liu, </a:t>
            </a:r>
            <a:r>
              <a:rPr lang="en-US" sz="1400" b="1" dirty="0"/>
              <a:t>Yu Zheng</a:t>
            </a:r>
            <a:r>
              <a:rPr lang="en-US" sz="1400" dirty="0"/>
              <a:t>, et al. </a:t>
            </a:r>
            <a:r>
              <a:rPr lang="en-US" sz="1400" dirty="0">
                <a:hlinkClick r:id="rId3"/>
              </a:rPr>
              <a:t>Discovering </a:t>
            </a:r>
            <a:r>
              <a:rPr lang="en-US" sz="1400" dirty="0" err="1">
                <a:hlinkClick r:id="rId3"/>
              </a:rPr>
              <a:t>Spatio</a:t>
            </a:r>
            <a:r>
              <a:rPr lang="en-US" sz="1400" dirty="0">
                <a:hlinkClick r:id="rId3"/>
              </a:rPr>
              <a:t>-Temporal Causal Interactions in Traffic Data Streams</a:t>
            </a:r>
            <a:r>
              <a:rPr lang="en-US" sz="1400" dirty="0"/>
              <a:t>. </a:t>
            </a:r>
            <a:r>
              <a:rPr lang="en-US" sz="1400" b="1" dirty="0"/>
              <a:t>KDD 2011</a:t>
            </a:r>
            <a:r>
              <a:rPr lang="en-US" sz="1400" dirty="0"/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49874"/>
          <a:stretch/>
        </p:blipFill>
        <p:spPr>
          <a:xfrm>
            <a:off x="2819400" y="1124805"/>
            <a:ext cx="4740083" cy="25327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" y="1219200"/>
            <a:ext cx="228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Map Segmentation. </a:t>
            </a:r>
            <a:r>
              <a:rPr lang="en-US" dirty="0">
                <a:hlinkClick r:id="rId4"/>
              </a:rPr>
              <a:t>Segmentation of Urban Areas Using Road Networks</a:t>
            </a:r>
            <a:r>
              <a:rPr lang="en-US" dirty="0"/>
              <a:t>. MSR-TR-2012-65. 2012. </a:t>
            </a:r>
          </a:p>
        </p:txBody>
      </p:sp>
    </p:spTree>
    <p:extLst>
      <p:ext uri="{BB962C8B-B14F-4D97-AF65-F5344CB8AC3E}">
        <p14:creationId xmlns:p14="http://schemas.microsoft.com/office/powerpoint/2010/main" val="1634956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"/>
            <a:ext cx="2743200" cy="350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933" y="76200"/>
            <a:ext cx="3766067" cy="3101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971800"/>
            <a:ext cx="3276600" cy="254132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flipH="1">
            <a:off x="3721071" y="4419600"/>
            <a:ext cx="437662" cy="309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75649" b="10675"/>
          <a:stretch/>
        </p:blipFill>
        <p:spPr>
          <a:xfrm>
            <a:off x="821497" y="457200"/>
            <a:ext cx="2302703" cy="226242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618525" y="1595587"/>
            <a:ext cx="496275" cy="309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191000"/>
            <a:ext cx="4419600" cy="7731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99445" y="1132232"/>
            <a:ext cx="1372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For each link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50288" y="3810000"/>
            <a:ext cx="1859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For each property</a:t>
            </a:r>
          </a:p>
        </p:txBody>
      </p:sp>
      <p:sp>
        <p:nvSpPr>
          <p:cNvPr id="13" name="Right Arrow 12"/>
          <p:cNvSpPr/>
          <p:nvPr/>
        </p:nvSpPr>
        <p:spPr>
          <a:xfrm rot="16200000" flipH="1">
            <a:off x="6717676" y="3360262"/>
            <a:ext cx="437662" cy="309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39092" y="5421868"/>
            <a:ext cx="2704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Find the minimum distort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39092" y="5040868"/>
            <a:ext cx="2704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Using Euclidian distance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2362" y="5524794"/>
            <a:ext cx="2912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Using </a:t>
            </a:r>
            <a:r>
              <a:rPr lang="en-US" dirty="0" err="1"/>
              <a:t>Mahalanobis</a:t>
            </a:r>
            <a:r>
              <a:rPr lang="en-US" dirty="0"/>
              <a:t> distance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79395" y="5791885"/>
            <a:ext cx="3223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Check temporal neighborhoods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6365" y="5829300"/>
            <a:ext cx="3223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Check spatial neighborhoods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2030" y="63246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Wei Liu, </a:t>
            </a:r>
            <a:r>
              <a:rPr lang="en-US" sz="1400" b="1" dirty="0"/>
              <a:t>Yu Zheng</a:t>
            </a:r>
            <a:r>
              <a:rPr lang="en-US" sz="1400" dirty="0"/>
              <a:t>, et al. </a:t>
            </a:r>
            <a:r>
              <a:rPr lang="en-US" sz="1400" dirty="0">
                <a:hlinkClick r:id="rId7"/>
              </a:rPr>
              <a:t>Discovering </a:t>
            </a:r>
            <a:r>
              <a:rPr lang="en-US" sz="1400" dirty="0" err="1">
                <a:hlinkClick r:id="rId7"/>
              </a:rPr>
              <a:t>Spatio</a:t>
            </a:r>
            <a:r>
              <a:rPr lang="en-US" sz="1400" dirty="0">
                <a:hlinkClick r:id="rId7"/>
              </a:rPr>
              <a:t>-Temporal Causal Interactions in Traffic Data Streams</a:t>
            </a:r>
            <a:r>
              <a:rPr lang="en-US" sz="1400" dirty="0"/>
              <a:t>. </a:t>
            </a:r>
            <a:r>
              <a:rPr lang="en-US" sz="1400" b="1" dirty="0"/>
              <a:t>KDD 2011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3010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Anomalies Between Regions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95800"/>
          </a:xfrm>
        </p:spPr>
        <p:txBody>
          <a:bodyPr>
            <a:normAutofit/>
          </a:bodyPr>
          <a:lstStyle/>
          <a:p>
            <a:r>
              <a:rPr lang="en-US" sz="2400" dirty="0"/>
              <a:t>Associate individual anomalies based on temporal adjacency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2532465"/>
            <a:ext cx="4800600" cy="3258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712" y="2500920"/>
            <a:ext cx="3894288" cy="32140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6172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Wei Liu, </a:t>
            </a:r>
            <a:r>
              <a:rPr lang="en-US" sz="1400" b="1" dirty="0"/>
              <a:t>Yu Zheng</a:t>
            </a:r>
            <a:r>
              <a:rPr lang="en-US" sz="1400" dirty="0"/>
              <a:t>, et al. </a:t>
            </a:r>
            <a:r>
              <a:rPr lang="en-US" sz="1400" dirty="0">
                <a:hlinkClick r:id="rId4"/>
              </a:rPr>
              <a:t>Discovering </a:t>
            </a:r>
            <a:r>
              <a:rPr lang="en-US" sz="1400" dirty="0" err="1">
                <a:hlinkClick r:id="rId4"/>
              </a:rPr>
              <a:t>Spatio</a:t>
            </a:r>
            <a:r>
              <a:rPr lang="en-US" sz="1400" dirty="0">
                <a:hlinkClick r:id="rId4"/>
              </a:rPr>
              <a:t>-Temporal Causal Interactions in Traffic Data Streams</a:t>
            </a:r>
            <a:r>
              <a:rPr lang="en-US" sz="1400" dirty="0"/>
              <a:t>. </a:t>
            </a:r>
            <a:r>
              <a:rPr lang="en-US" sz="1400" b="1" dirty="0"/>
              <a:t>KDD 2011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4988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595" y="762000"/>
            <a:ext cx="8380412" cy="55399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Diagnosing the Road Traffic Anomalies</a:t>
            </a:r>
            <a:endParaRPr lang="zh-CN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7" y="1676400"/>
            <a:ext cx="4724400" cy="427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07" y="1676400"/>
            <a:ext cx="2667000" cy="209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0"/>
            <a:ext cx="2701293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6324600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Sanjay Chawla, </a:t>
            </a:r>
            <a:r>
              <a:rPr lang="en-US" sz="1600" b="1" dirty="0"/>
              <a:t>Yu Zheng</a:t>
            </a:r>
            <a:r>
              <a:rPr lang="en-US" sz="1600" dirty="0"/>
              <a:t>, and Jiafeng Hu. </a:t>
            </a:r>
            <a:r>
              <a:rPr lang="en-US" sz="1600" dirty="0">
                <a:hlinkClick r:id="rId5"/>
              </a:rPr>
              <a:t>Inferring the root cause in road traffic anomalies</a:t>
            </a:r>
            <a:r>
              <a:rPr lang="en-US" sz="1600" dirty="0"/>
              <a:t>, </a:t>
            </a:r>
            <a:r>
              <a:rPr lang="en-US" sz="1600" b="1" dirty="0"/>
              <a:t>ICDM 2012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37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595" y="685800"/>
            <a:ext cx="8380412" cy="55399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Diagnosing the Road Traffic Anomalies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81000" y="1524000"/>
                <a:ext cx="8380412" cy="4366054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2000" dirty="0"/>
                  <a:t>Link-traffic matrix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000" dirty="0"/>
                  <a:t>: </a:t>
                </a:r>
              </a:p>
              <a:p>
                <a:pPr lvl="1">
                  <a:buFont typeface="Arial" pitchFamily="34" charset="0"/>
                  <a:buChar char="•"/>
                </a:pPr>
                <a:r>
                  <a:rPr lang="en-US" sz="1600" dirty="0"/>
                  <a:t>a row is a link and a column corresponds to a time interval</a:t>
                </a:r>
              </a:p>
              <a:p>
                <a:pPr lvl="1">
                  <a:buFont typeface="Arial" pitchFamily="34" charset="0"/>
                  <a:buChar char="•"/>
                </a:pPr>
                <a:r>
                  <a:rPr lang="en-US" sz="1600" dirty="0"/>
                  <a:t>An entry of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1600" dirty="0"/>
                  <a:t> denotes the number of vehicles traversing a particular link at a time interval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2000" dirty="0"/>
                  <a:t>Link-path matrix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lvl="1">
                  <a:buFont typeface="Arial" pitchFamily="34" charset="0"/>
                  <a:buChar char="•"/>
                </a:pPr>
                <a:r>
                  <a:rPr lang="en-US" sz="1600" dirty="0"/>
                  <a:t>a row standing for a link and column denoting a path. </a:t>
                </a:r>
              </a:p>
              <a:p>
                <a:pPr lvl="1">
                  <a:buFont typeface="Arial" pitchFamily="34" charset="0"/>
                  <a:buChar char="•"/>
                </a:pPr>
                <a:r>
                  <a:rPr lang="en-US" sz="1600" dirty="0"/>
                  <a:t>An entry of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600" dirty="0"/>
                  <a:t> is set to 1 if a particular link is contained in a particular path</a:t>
                </a:r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524000"/>
                <a:ext cx="8380412" cy="4366054"/>
              </a:xfrm>
              <a:blipFill rotWithShape="0">
                <a:blip r:embed="rId2"/>
                <a:stretch>
                  <a:fillRect l="-655" t="-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01" y="3908854"/>
            <a:ext cx="63246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28600" y="6324600"/>
            <a:ext cx="876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Sanjay Chawla, </a:t>
            </a:r>
            <a:r>
              <a:rPr lang="en-US" sz="1600" b="1" dirty="0"/>
              <a:t>Yu Zheng</a:t>
            </a:r>
            <a:r>
              <a:rPr lang="en-US" sz="1600" dirty="0"/>
              <a:t>, and Jiafeng Hu. </a:t>
            </a:r>
            <a:r>
              <a:rPr lang="en-US" sz="1600" dirty="0">
                <a:hlinkClick r:id="rId4"/>
              </a:rPr>
              <a:t>Inferring the root cause in road traffic anomalies</a:t>
            </a:r>
            <a:r>
              <a:rPr lang="en-US" sz="1600" dirty="0"/>
              <a:t>, </a:t>
            </a:r>
            <a:r>
              <a:rPr lang="en-US" sz="1600" b="1" dirty="0"/>
              <a:t>ICDM 2012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153023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15262</TotalTime>
  <Words>1481</Words>
  <Application>Microsoft Office PowerPoint</Application>
  <PresentationFormat>On-screen Show (4:3)</PresentationFormat>
  <Paragraphs>183</Paragraphs>
  <Slides>27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宋体</vt:lpstr>
      <vt:lpstr>Arial</vt:lpstr>
      <vt:lpstr>Calibri</vt:lpstr>
      <vt:lpstr>Cambria Math</vt:lpstr>
      <vt:lpstr>Segoe</vt:lpstr>
      <vt:lpstr>Times New Roman</vt:lpstr>
      <vt:lpstr>Office Theme</vt:lpstr>
      <vt:lpstr>file:///D:\v-bepan\Documents\Discussion\InverseDataStructure.vsd\Drawing\~Page-1\Dynamic%20connector.23</vt:lpstr>
      <vt:lpstr>Trajectory Data Mining</vt:lpstr>
      <vt:lpstr>Paradigm of Trajectory Data Mining</vt:lpstr>
      <vt:lpstr>Anomaly Detection from Trajectories</vt:lpstr>
      <vt:lpstr>Detect Anomalies Based on Trajectories</vt:lpstr>
      <vt:lpstr>Traffic Anomalies Between Regions</vt:lpstr>
      <vt:lpstr>PowerPoint Presentation</vt:lpstr>
      <vt:lpstr>Traffic Anomalies Between Regions</vt:lpstr>
      <vt:lpstr>Diagnosing the Road Traffic Anomalies</vt:lpstr>
      <vt:lpstr>Diagnosing the Road Traffic Anomalies</vt:lpstr>
      <vt:lpstr>Diagnosing the Road Traffic Anomalies</vt:lpstr>
      <vt:lpstr>Diagnosing the Road Traffic Anomalies</vt:lpstr>
      <vt:lpstr>Crowd Sensing of Traffic Anomalies based on Human Mobility and Social Media </vt:lpstr>
      <vt:lpstr>PowerPoint Presentation</vt:lpstr>
      <vt:lpstr>Understand Anomalies Using Social Media</vt:lpstr>
      <vt:lpstr>Describing Anomalies with Social Media</vt:lpstr>
      <vt:lpstr>PowerPoint Presentation</vt:lpstr>
      <vt:lpstr>System Overview</vt:lpstr>
      <vt:lpstr>System Overview</vt:lpstr>
      <vt:lpstr> Routing Behavior Analysis</vt:lpstr>
      <vt:lpstr> Anomaly Detection</vt:lpstr>
      <vt:lpstr>System Overview</vt:lpstr>
      <vt:lpstr>Term Mining</vt:lpstr>
      <vt:lpstr>Detecting Anomalies Based on Log Likelihood Ratio Test</vt:lpstr>
      <vt:lpstr>Partition a City into Regions</vt:lpstr>
      <vt:lpstr>Apply LRT to a Spatio-Temporal Setting</vt:lpstr>
      <vt:lpstr>Apply LRT to a Spatio-Temporal Setting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Driving Direction Based on Taxi Traces</dc:title>
  <dc:creator>yuzheng</dc:creator>
  <cp:lastModifiedBy>Clare Scallon</cp:lastModifiedBy>
  <cp:revision>1672</cp:revision>
  <dcterms:created xsi:type="dcterms:W3CDTF">2010-01-08T05:52:59Z</dcterms:created>
  <dcterms:modified xsi:type="dcterms:W3CDTF">2016-06-09T23:48:49Z</dcterms:modified>
</cp:coreProperties>
</file>