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8" r:id="rId4"/>
    <p:sldId id="319" r:id="rId5"/>
    <p:sldId id="317" r:id="rId6"/>
    <p:sldId id="320" r:id="rId7"/>
    <p:sldId id="321" r:id="rId8"/>
    <p:sldId id="261" r:id="rId9"/>
    <p:sldId id="263" r:id="rId10"/>
    <p:sldId id="274" r:id="rId11"/>
    <p:sldId id="262" r:id="rId12"/>
    <p:sldId id="264" r:id="rId13"/>
    <p:sldId id="265" r:id="rId14"/>
    <p:sldId id="266" r:id="rId15"/>
    <p:sldId id="267" r:id="rId16"/>
    <p:sldId id="322" r:id="rId17"/>
    <p:sldId id="270" r:id="rId18"/>
    <p:sldId id="301" r:id="rId19"/>
    <p:sldId id="312" r:id="rId20"/>
    <p:sldId id="271" r:id="rId21"/>
    <p:sldId id="272" r:id="rId22"/>
    <p:sldId id="302" r:id="rId23"/>
    <p:sldId id="273" r:id="rId24"/>
    <p:sldId id="303" r:id="rId25"/>
    <p:sldId id="304" r:id="rId26"/>
    <p:sldId id="305" r:id="rId27"/>
    <p:sldId id="306" r:id="rId28"/>
    <p:sldId id="307" r:id="rId29"/>
    <p:sldId id="308" r:id="rId30"/>
    <p:sldId id="311" r:id="rId31"/>
    <p:sldId id="310" r:id="rId32"/>
    <p:sldId id="294" r:id="rId33"/>
    <p:sldId id="313" r:id="rId34"/>
    <p:sldId id="314" r:id="rId35"/>
    <p:sldId id="336" r:id="rId36"/>
    <p:sldId id="323" r:id="rId37"/>
    <p:sldId id="324" r:id="rId38"/>
    <p:sldId id="325" r:id="rId39"/>
    <p:sldId id="328" r:id="rId40"/>
    <p:sldId id="326" r:id="rId41"/>
    <p:sldId id="327" r:id="rId42"/>
    <p:sldId id="330" r:id="rId43"/>
    <p:sldId id="332" r:id="rId44"/>
    <p:sldId id="329" r:id="rId45"/>
    <p:sldId id="331" r:id="rId46"/>
    <p:sldId id="333" r:id="rId47"/>
    <p:sldId id="300" r:id="rId48"/>
    <p:sldId id="334" r:id="rId49"/>
    <p:sldId id="299" r:id="rId50"/>
    <p:sldId id="291" r:id="rId51"/>
    <p:sldId id="289" r:id="rId52"/>
    <p:sldId id="290" r:id="rId53"/>
    <p:sldId id="293" r:id="rId54"/>
    <p:sldId id="335" r:id="rId55"/>
    <p:sldId id="337" r:id="rId56"/>
    <p:sldId id="33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2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ishabh\work\vldb-experiments\cav-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ishabh\work\vldb-experiments\cav-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Sheet2!$E$4</c:f>
              <c:strCache>
                <c:ptCount val="1"/>
                <c:pt idx="0">
                  <c:v>Benchmarks</c:v>
                </c:pt>
              </c:strCache>
            </c:strRef>
          </c:tx>
          <c:invertIfNegative val="0"/>
          <c:val>
            <c:numRef>
              <c:f>Sheet2!$E$5:$E$7</c:f>
              <c:numCache>
                <c:formatCode>General</c:formatCode>
                <c:ptCount val="3"/>
                <c:pt idx="0">
                  <c:v>7</c:v>
                </c:pt>
                <c:pt idx="1">
                  <c:v>31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787584"/>
        <c:axId val="89592192"/>
      </c:barChart>
      <c:catAx>
        <c:axId val="84787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Input-Output Examples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89592192"/>
        <c:crosses val="autoZero"/>
        <c:auto val="1"/>
        <c:lblAlgn val="ctr"/>
        <c:lblOffset val="100"/>
        <c:noMultiLvlLbl val="0"/>
      </c:catAx>
      <c:valAx>
        <c:axId val="89592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Benchmarks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787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val>
            <c:numRef>
              <c:f>Sheet3!$C$2:$C$51</c:f>
              <c:numCache>
                <c:formatCode>@</c:formatCode>
                <c:ptCount val="50"/>
                <c:pt idx="0">
                  <c:v>3.0000000000000001E-3</c:v>
                </c:pt>
                <c:pt idx="1">
                  <c:v>4.0000000000000001E-3</c:v>
                </c:pt>
                <c:pt idx="2">
                  <c:v>4.0000000000000001E-3</c:v>
                </c:pt>
                <c:pt idx="3">
                  <c:v>1.2E-2</c:v>
                </c:pt>
                <c:pt idx="4">
                  <c:v>2.1000000000000001E-2</c:v>
                </c:pt>
                <c:pt idx="5">
                  <c:v>2.3E-2</c:v>
                </c:pt>
                <c:pt idx="6">
                  <c:v>2.5000000000000001E-2</c:v>
                </c:pt>
                <c:pt idx="7">
                  <c:v>2.7E-2</c:v>
                </c:pt>
                <c:pt idx="8">
                  <c:v>2.7E-2</c:v>
                </c:pt>
                <c:pt idx="9">
                  <c:v>2.8000000000000001E-2</c:v>
                </c:pt>
                <c:pt idx="10">
                  <c:v>3.5000000000000003E-2</c:v>
                </c:pt>
                <c:pt idx="11">
                  <c:v>3.6999999999999998E-2</c:v>
                </c:pt>
                <c:pt idx="12">
                  <c:v>0.04</c:v>
                </c:pt>
                <c:pt idx="13">
                  <c:v>4.1000000000000002E-2</c:v>
                </c:pt>
                <c:pt idx="14">
                  <c:v>4.1000000000000002E-2</c:v>
                </c:pt>
                <c:pt idx="15">
                  <c:v>4.7E-2</c:v>
                </c:pt>
                <c:pt idx="16">
                  <c:v>5.2999999999999999E-2</c:v>
                </c:pt>
                <c:pt idx="17">
                  <c:v>5.8000000000000003E-2</c:v>
                </c:pt>
                <c:pt idx="18">
                  <c:v>6.6000000000000003E-2</c:v>
                </c:pt>
                <c:pt idx="19">
                  <c:v>6.9000000000000006E-2</c:v>
                </c:pt>
                <c:pt idx="20">
                  <c:v>7.4999999999999997E-2</c:v>
                </c:pt>
                <c:pt idx="21">
                  <c:v>7.5999999999999998E-2</c:v>
                </c:pt>
                <c:pt idx="22">
                  <c:v>8.1000000000000003E-2</c:v>
                </c:pt>
                <c:pt idx="23">
                  <c:v>8.8999999999999996E-2</c:v>
                </c:pt>
                <c:pt idx="24">
                  <c:v>0.10199999999999999</c:v>
                </c:pt>
                <c:pt idx="25">
                  <c:v>0.11700000000000001</c:v>
                </c:pt>
                <c:pt idx="26">
                  <c:v>0.127</c:v>
                </c:pt>
                <c:pt idx="27">
                  <c:v>0.14599999999999999</c:v>
                </c:pt>
                <c:pt idx="28">
                  <c:v>0.16300000000000001</c:v>
                </c:pt>
                <c:pt idx="29">
                  <c:v>0.20599999999999999</c:v>
                </c:pt>
                <c:pt idx="30">
                  <c:v>0.23799999999999999</c:v>
                </c:pt>
                <c:pt idx="31">
                  <c:v>0.245</c:v>
                </c:pt>
                <c:pt idx="32">
                  <c:v>0.247</c:v>
                </c:pt>
                <c:pt idx="33">
                  <c:v>0.28499999999999998</c:v>
                </c:pt>
                <c:pt idx="34">
                  <c:v>0.30299999999999999</c:v>
                </c:pt>
                <c:pt idx="35">
                  <c:v>0.32600000000000001</c:v>
                </c:pt>
                <c:pt idx="36">
                  <c:v>0.33300000000000002</c:v>
                </c:pt>
                <c:pt idx="37">
                  <c:v>0.501</c:v>
                </c:pt>
                <c:pt idx="38">
                  <c:v>0.51700000000000002</c:v>
                </c:pt>
                <c:pt idx="39">
                  <c:v>0.57799999999999996</c:v>
                </c:pt>
                <c:pt idx="40">
                  <c:v>0.59199999999999997</c:v>
                </c:pt>
                <c:pt idx="41">
                  <c:v>0.61</c:v>
                </c:pt>
                <c:pt idx="42">
                  <c:v>0.65200000000000002</c:v>
                </c:pt>
                <c:pt idx="43">
                  <c:v>0.92100000000000004</c:v>
                </c:pt>
                <c:pt idx="44">
                  <c:v>0.92600000000000005</c:v>
                </c:pt>
                <c:pt idx="45">
                  <c:v>0.93500000000000005</c:v>
                </c:pt>
                <c:pt idx="46">
                  <c:v>1.0149999999999999</c:v>
                </c:pt>
                <c:pt idx="47">
                  <c:v>1.4370000000000001</c:v>
                </c:pt>
                <c:pt idx="48">
                  <c:v>2.0019999999999998</c:v>
                </c:pt>
                <c:pt idx="49">
                  <c:v>3.3159999999999998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888512"/>
        <c:axId val="100230656"/>
      </c:lineChart>
      <c:catAx>
        <c:axId val="99888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Benchmarks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00230656"/>
        <c:crosses val="autoZero"/>
        <c:auto val="1"/>
        <c:lblAlgn val="ctr"/>
        <c:lblOffset val="100"/>
        <c:noMultiLvlLbl val="0"/>
      </c:catAx>
      <c:valAx>
        <c:axId val="100230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Running Time (in seconds)</a:t>
                </a:r>
              </a:p>
            </c:rich>
          </c:tx>
          <c:layout/>
          <c:overlay val="0"/>
        </c:title>
        <c:numFmt formatCode="@" sourceLinked="1"/>
        <c:majorTickMark val="out"/>
        <c:minorTickMark val="none"/>
        <c:tickLblPos val="nextTo"/>
        <c:crossAx val="99888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3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3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5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5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5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9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519E7-529F-42E3-9ED5-119913F60A3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0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6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Synthesizing Number Transformations from </a:t>
            </a:r>
            <a:br>
              <a:rPr lang="en-US" sz="4800" dirty="0" smtClean="0"/>
            </a:br>
            <a:r>
              <a:rPr lang="en-US" sz="4800" dirty="0" smtClean="0"/>
              <a:t>Input-Output Examples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8305800" cy="1752600"/>
          </a:xfrm>
        </p:spPr>
        <p:txBody>
          <a:bodyPr/>
          <a:lstStyle/>
          <a:p>
            <a:r>
              <a:rPr lang="en-US" b="1" dirty="0" err="1" smtClean="0"/>
              <a:t>Rishabh</a:t>
            </a:r>
            <a:r>
              <a:rPr lang="en-US" b="1" dirty="0" smtClean="0"/>
              <a:t> Singh and </a:t>
            </a:r>
            <a:r>
              <a:rPr lang="en-US" b="1" dirty="0" err="1" smtClean="0"/>
              <a:t>Sumit</a:t>
            </a:r>
            <a:r>
              <a:rPr lang="en-US" b="1" dirty="0" smtClean="0"/>
              <a:t> </a:t>
            </a:r>
            <a:r>
              <a:rPr lang="en-US" b="1" dirty="0" err="1" smtClean="0"/>
              <a:t>Gulwani</a:t>
            </a:r>
            <a:endParaRPr lang="en-US" b="1" dirty="0"/>
          </a:p>
        </p:txBody>
      </p:sp>
      <p:pic>
        <p:nvPicPr>
          <p:cNvPr id="4" name="Picture 3" descr="ms_masthead_lt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399" y="4677508"/>
            <a:ext cx="2619269" cy="808892"/>
          </a:xfrm>
          <a:prstGeom prst="rect">
            <a:avLst/>
          </a:prstGeom>
        </p:spPr>
      </p:pic>
      <p:pic>
        <p:nvPicPr>
          <p:cNvPr id="5" name="Picture 2" descr="mit_csai_top"/>
          <p:cNvPicPr>
            <a:picLocks noChangeAspect="1" noChangeArrowheads="1"/>
          </p:cNvPicPr>
          <p:nvPr/>
        </p:nvPicPr>
        <p:blipFill>
          <a:blip r:embed="rId3" cstate="print"/>
          <a:srcRect l="71862"/>
          <a:stretch>
            <a:fillRect/>
          </a:stretch>
        </p:blipFill>
        <p:spPr bwMode="auto">
          <a:xfrm>
            <a:off x="1804915" y="4646689"/>
            <a:ext cx="161114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82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Number Transformations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0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Transformation Language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6115904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9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Transformation Language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6115904" cy="45726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05000" y="5334000"/>
            <a:ext cx="5181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5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Transformation Language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6115904" cy="45726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0" y="4800600"/>
            <a:ext cx="5181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5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Format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𝜂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: minimum number of significant digits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 : maximum number of significant digits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: number of whitespaces at end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65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Format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531129"/>
              </p:ext>
            </p:extLst>
          </p:nvPr>
        </p:nvGraphicFramePr>
        <p:xfrm>
          <a:off x="2441634" y="2514600"/>
          <a:ext cx="419100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5500"/>
                <a:gridCol w="20955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123.4567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123.46</a:t>
                      </a:r>
                      <a:endParaRPr lang="en-US" sz="3200" b="1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123.40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326343" y="4532530"/>
            <a:ext cx="4450514" cy="1332131"/>
            <a:chOff x="4693486" y="2209800"/>
            <a:chExt cx="4450514" cy="1332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693486" y="2209800"/>
                  <a:ext cx="445051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=2, 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=2, 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𝛾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=0)</m:t>
                        </m:r>
                      </m:oMath>
                    </m:oMathPara>
                  </a14:m>
                  <a:endParaRPr lang="en-US" sz="36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486" y="2209800"/>
                  <a:ext cx="4450514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693486" y="2895600"/>
                  <a:ext cx="219322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0" dirty="0" smtClean="0">
                      <a:solidFill>
                        <a:srgbClr val="FF0000"/>
                      </a:solidFill>
                    </a:rPr>
                    <a:t>.</a:t>
                  </a:r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N</a:t>
                  </a:r>
                  <a:r>
                    <a:rPr lang="en-US" sz="2800" b="1" dirty="0" smtClean="0">
                      <a:solidFill>
                        <a:srgbClr val="FF0000"/>
                      </a:solidFill>
                    </a:rPr>
                    <a:t>ET</a:t>
                  </a:r>
                  <a:r>
                    <a:rPr lang="en-US" sz="3600" b="0" dirty="0" smtClean="0">
                      <a:solidFill>
                        <a:srgbClr val="FF0000"/>
                      </a:solidFill>
                    </a:rPr>
                    <a:t> :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0.00</m:t>
                      </m:r>
                    </m:oMath>
                  </a14:m>
                  <a:endParaRPr lang="en-US" sz="36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3486" y="2895600"/>
                  <a:ext cx="2193229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635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/>
          <p:cNvSpPr txBox="1"/>
          <p:nvPr/>
        </p:nvSpPr>
        <p:spPr>
          <a:xfrm>
            <a:off x="2176152" y="1524000"/>
            <a:ext cx="4791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Exactly 2 decimal places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4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57050" y="2362200"/>
                <a:ext cx="44505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=2, </m:t>
                      </m:r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=2, </m:t>
                      </m:r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𝛾</m:t>
                      </m:r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=0)</m:t>
                      </m:r>
                    </m:oMath>
                  </m:oMathPara>
                </a14:m>
                <a:endParaRPr lang="en-US" sz="3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050" y="2362200"/>
                <a:ext cx="4450514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176152" y="1524000"/>
            <a:ext cx="4791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Exactly 2 decimal places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341876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24.589 </a:t>
            </a:r>
            <a:r>
              <a:rPr lang="en-US" sz="4000" dirty="0" smtClean="0">
                <a:sym typeface="Wingdings" pitchFamily="2" charset="2"/>
              </a:rPr>
              <a:t> 24.59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44958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24.2 </a:t>
            </a:r>
            <a:r>
              <a:rPr lang="en-US" sz="4000" dirty="0" smtClean="0">
                <a:sym typeface="Wingdings" pitchFamily="2" charset="2"/>
              </a:rPr>
              <a:t> 24.20</a:t>
            </a:r>
          </a:p>
        </p:txBody>
      </p:sp>
    </p:spTree>
    <p:extLst>
      <p:ext uri="{BB962C8B-B14F-4D97-AF65-F5344CB8AC3E}">
        <p14:creationId xmlns:p14="http://schemas.microsoft.com/office/powerpoint/2010/main" val="218660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GenerateStr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Interval domains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774784"/>
              </p:ext>
            </p:extLst>
          </p:nvPr>
        </p:nvGraphicFramePr>
        <p:xfrm>
          <a:off x="2476500" y="2819400"/>
          <a:ext cx="41910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5500"/>
                <a:gridCol w="20955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123.4567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123.46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338455" y="3657600"/>
                <a:ext cx="6721520" cy="671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=[0,2], </m:t>
                      </m:r>
                      <m:acc>
                        <m:accPr>
                          <m:chr m:val="̃"/>
                          <m:ctrlP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=[2,2], </m:t>
                      </m:r>
                      <m:acc>
                        <m:accPr>
                          <m:chr m:val="̃"/>
                          <m:ctrlP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=[0,2])</m:t>
                      </m:r>
                    </m:oMath>
                  </m:oMathPara>
                </a14:m>
                <a:endParaRPr lang="en-US" sz="3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455" y="3657600"/>
                <a:ext cx="6721520" cy="6719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995428"/>
              </p:ext>
            </p:extLst>
          </p:nvPr>
        </p:nvGraphicFramePr>
        <p:xfrm>
          <a:off x="2519554" y="4687669"/>
          <a:ext cx="41910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5500"/>
                <a:gridCol w="20955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123.40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381509" y="5678269"/>
                <a:ext cx="6936321" cy="671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=[2,2], </m:t>
                      </m:r>
                      <m:acc>
                        <m:accPr>
                          <m:chr m:val="̃"/>
                          <m:ctrlP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=[2,∞], </m:t>
                      </m:r>
                      <m:acc>
                        <m:accPr>
                          <m:chr m:val="̃"/>
                          <m:ctrlP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=[0,0])</m:t>
                      </m:r>
                    </m:oMath>
                  </m:oMathPara>
                </a14:m>
                <a:endParaRPr lang="en-US" sz="3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09" y="5678269"/>
                <a:ext cx="6936321" cy="6719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51779" y="2133600"/>
                <a:ext cx="3962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invariant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𝛾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𝛼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779" y="2133600"/>
                <a:ext cx="396240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4000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84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305309" y="2096869"/>
                <a:ext cx="6721520" cy="671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=[0,2], </m:t>
                      </m:r>
                      <m:acc>
                        <m:accPr>
                          <m:chr m:val="̃"/>
                          <m:ctrlP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=[2,2], </m:t>
                      </m:r>
                      <m:acc>
                        <m:accPr>
                          <m:chr m:val="̃"/>
                          <m:ctrlP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=[0,2])</m:t>
                      </m:r>
                    </m:oMath>
                  </m:oMathPara>
                </a14:m>
                <a:endParaRPr lang="en-US" sz="3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09" y="2096869"/>
                <a:ext cx="6721520" cy="6719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219200" y="3886200"/>
                <a:ext cx="6936321" cy="671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=[2,2], </m:t>
                      </m:r>
                      <m:acc>
                        <m:accPr>
                          <m:chr m:val="̃"/>
                          <m:ctrlP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=[2,∞], </m:t>
                      </m:r>
                      <m:acc>
                        <m:accPr>
                          <m:chr m:val="̃"/>
                          <m:ctrlP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=[0,0])</m:t>
                      </m:r>
                    </m:oMath>
                  </m:oMathPara>
                </a14:m>
                <a:endParaRPr lang="en-US" sz="3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886200"/>
                <a:ext cx="6936321" cy="6719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8665" y="2819400"/>
                <a:ext cx="9133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US" sz="6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665" y="2819400"/>
                <a:ext cx="913360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305310" y="5373469"/>
                <a:ext cx="6721520" cy="671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=[2,2], </m:t>
                      </m:r>
                      <m:acc>
                        <m:accPr>
                          <m:chr m:val="̃"/>
                          <m:ctrlP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=[2,2], </m:t>
                      </m:r>
                      <m:acc>
                        <m:accPr>
                          <m:chr m:val="̃"/>
                          <m:ctrlP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=[0,0])</m:t>
                      </m:r>
                    </m:oMath>
                  </m:oMathPara>
                </a14:m>
                <a:endParaRPr lang="en-US" sz="3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10" y="5373469"/>
                <a:ext cx="6721520" cy="6719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84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to Integer parts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263614"/>
              </p:ext>
            </p:extLst>
          </p:nvPr>
        </p:nvGraphicFramePr>
        <p:xfrm>
          <a:off x="2362200" y="1371600"/>
          <a:ext cx="419100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5500"/>
                <a:gridCol w="20955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12.4567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012.46</a:t>
                      </a:r>
                      <a:endParaRPr lang="en-US" sz="3200" b="1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123.40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3352800"/>
                <a:ext cx="61722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Dec(u)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sz="3600" dirty="0" smtClean="0"/>
                  <a:t> ( </a:t>
                </a:r>
                <a:r>
                  <a:rPr lang="en-US" sz="3600" dirty="0" err="1" smtClean="0"/>
                  <a:t>Int</a:t>
                </a:r>
                <a:r>
                  <a:rPr lang="en-US" sz="3600" dirty="0" smtClean="0"/>
                  <a:t>(u), </a:t>
                </a:r>
                <a:r>
                  <a:rPr lang="en-US" sz="3600" dirty="0" err="1" smtClean="0"/>
                  <a:t>Frac</a:t>
                </a:r>
                <a:r>
                  <a:rPr lang="en-US" sz="3600" dirty="0" smtClean="0"/>
                  <a:t>(u))</a:t>
                </a:r>
              </a:p>
              <a:p>
                <a:endParaRPr lang="en-US" sz="3600" dirty="0"/>
              </a:p>
              <a:p>
                <a:r>
                  <a:rPr lang="en-US" sz="3600" dirty="0" err="1" smtClean="0"/>
                  <a:t>GenerateStr</a:t>
                </a:r>
                <a:r>
                  <a:rPr lang="en-US" sz="3600" dirty="0" smtClean="0"/>
                  <a:t>(</a:t>
                </a:r>
                <a:r>
                  <a:rPr lang="en-US" sz="3600" dirty="0" err="1" smtClean="0"/>
                  <a:t>Frac</a:t>
                </a:r>
                <a:r>
                  <a:rPr lang="en-US" sz="3600" dirty="0" smtClean="0"/>
                  <a:t>(u</a:t>
                </a:r>
                <a:r>
                  <a:rPr lang="en-US" sz="3600" baseline="-25000" dirty="0" smtClean="0"/>
                  <a:t>1</a:t>
                </a:r>
                <a:r>
                  <a:rPr lang="en-US" sz="3600" dirty="0" smtClean="0"/>
                  <a:t>), </a:t>
                </a:r>
                <a:r>
                  <a:rPr lang="en-US" sz="3600" dirty="0" err="1" smtClean="0"/>
                  <a:t>Frac</a:t>
                </a:r>
                <a:r>
                  <a:rPr lang="en-US" sz="3600" dirty="0" smtClean="0"/>
                  <a:t>(u</a:t>
                </a:r>
                <a:r>
                  <a:rPr lang="en-US" sz="3600" baseline="-25000" dirty="0" smtClean="0"/>
                  <a:t>2</a:t>
                </a:r>
                <a:r>
                  <a:rPr lang="en-US" sz="3600" dirty="0" smtClean="0"/>
                  <a:t>))</a:t>
                </a:r>
              </a:p>
              <a:p>
                <a:endParaRPr lang="en-US" sz="3600" dirty="0"/>
              </a:p>
              <a:p>
                <a:r>
                  <a:rPr lang="en-US" sz="3600" dirty="0" err="1" smtClean="0"/>
                  <a:t>GenerateStr</a:t>
                </a:r>
                <a:r>
                  <a:rPr lang="en-US" sz="3600" dirty="0" smtClean="0"/>
                  <a:t>(</a:t>
                </a:r>
                <a:r>
                  <a:rPr lang="en-US" sz="3600" dirty="0" err="1" smtClean="0"/>
                  <a:t>Int</a:t>
                </a:r>
                <a:r>
                  <a:rPr lang="en-US" sz="3600" dirty="0" smtClean="0"/>
                  <a:t>(u</a:t>
                </a:r>
                <a:r>
                  <a:rPr lang="en-US" sz="3600" baseline="-25000" dirty="0" smtClean="0"/>
                  <a:t>1</a:t>
                </a:r>
                <a:r>
                  <a:rPr lang="en-US" sz="3600" dirty="0" smtClean="0"/>
                  <a:t>)</a:t>
                </a:r>
                <a:r>
                  <a:rPr lang="en-US" sz="3600" baseline="30000" dirty="0" smtClean="0"/>
                  <a:t>R</a:t>
                </a:r>
                <a:r>
                  <a:rPr lang="en-US" sz="3600" dirty="0" smtClean="0"/>
                  <a:t>, </a:t>
                </a:r>
                <a:r>
                  <a:rPr lang="en-US" sz="3600" dirty="0" err="1" smtClean="0"/>
                  <a:t>Int</a:t>
                </a:r>
                <a:r>
                  <a:rPr lang="en-US" sz="3600" dirty="0" smtClean="0"/>
                  <a:t>(u</a:t>
                </a:r>
                <a:r>
                  <a:rPr lang="en-US" sz="3600" baseline="-25000" dirty="0" smtClean="0"/>
                  <a:t>2</a:t>
                </a:r>
                <a:r>
                  <a:rPr lang="en-US" sz="3600" dirty="0" smtClean="0"/>
                  <a:t>)</a:t>
                </a:r>
                <a:r>
                  <a:rPr lang="en-US" sz="3600" baseline="30000" dirty="0" smtClean="0"/>
                  <a:t>R</a:t>
                </a:r>
                <a:r>
                  <a:rPr lang="en-US" sz="3600" dirty="0" smtClean="0"/>
                  <a:t>)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352800"/>
                <a:ext cx="617220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2962" t="-3191" b="-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19200" y="5518666"/>
            <a:ext cx="6477000" cy="6964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5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most commonly used data type</a:t>
            </a:r>
          </a:p>
          <a:p>
            <a:endParaRPr lang="en-US" dirty="0" smtClean="0"/>
          </a:p>
          <a:p>
            <a:r>
              <a:rPr lang="en-US" dirty="0" smtClean="0"/>
              <a:t>Number Formatting</a:t>
            </a:r>
          </a:p>
          <a:p>
            <a:pPr lvl="1"/>
            <a:r>
              <a:rPr lang="en-US" dirty="0" smtClean="0"/>
              <a:t>Every language has its own format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#.00? (C#, Excel), 05.2f (Python, C)</a:t>
            </a:r>
          </a:p>
          <a:p>
            <a:pPr lvl="1"/>
            <a:r>
              <a:rPr lang="en-US" dirty="0" smtClean="0"/>
              <a:t>End-users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Rounding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b="0" i="1" dirty="0" smtClean="0">
                  <a:latin typeface="Cambria Math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 :</m:t>
                    </m:r>
                  </m:oMath>
                </a14:m>
                <a:r>
                  <a:rPr lang="en-US" dirty="0" smtClean="0"/>
                  <a:t> zero of interval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 :</m:t>
                    </m:r>
                  </m:oMath>
                </a14:m>
                <a:r>
                  <a:rPr lang="en-US" dirty="0" smtClean="0"/>
                  <a:t> size of interval</a:t>
                </a:r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 :</m:t>
                    </m:r>
                  </m:oMath>
                </a14:m>
                <a:r>
                  <a:rPr lang="en-US" dirty="0" smtClean="0"/>
                  <a:t> nearest, upper, lower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48863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71962" y="1676400"/>
                <a:ext cx="6810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962" y="1676400"/>
                <a:ext cx="68103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29200" y="2667000"/>
                <a:ext cx="6810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667000"/>
                <a:ext cx="68103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5410200" y="2438400"/>
            <a:ext cx="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34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Format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29019"/>
              </p:ext>
            </p:extLst>
          </p:nvPr>
        </p:nvGraphicFramePr>
        <p:xfrm>
          <a:off x="2514600" y="2590800"/>
          <a:ext cx="419100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5500"/>
                <a:gridCol w="20955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11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45</a:t>
                      </a:r>
                      <a:endParaRPr lang="en-US" sz="3200" b="1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46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95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235991" y="4532530"/>
            <a:ext cx="6672019" cy="2001799"/>
            <a:chOff x="4229524" y="2209800"/>
            <a:chExt cx="6672019" cy="20017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127133" y="2209800"/>
                  <a:ext cx="484151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=45, 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𝛿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=50, 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=↑)</m:t>
                        </m:r>
                      </m:oMath>
                    </m:oMathPara>
                  </a14:m>
                  <a:endParaRPr lang="en-US" sz="36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7133" y="2209800"/>
                  <a:ext cx="4841518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4229524" y="3011270"/>
              <a:ext cx="66720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0" dirty="0" smtClean="0">
                  <a:solidFill>
                    <a:srgbClr val="FF0000"/>
                  </a:solidFill>
                </a:rPr>
                <a:t>=Min(Roundup(A1/45, 0)*45, </a:t>
              </a:r>
            </a:p>
            <a:p>
              <a:r>
                <a:rPr lang="en-US" sz="3600" dirty="0">
                  <a:solidFill>
                    <a:srgbClr val="FF0000"/>
                  </a:solidFill>
                </a:rPr>
                <a:t> </a:t>
              </a:r>
              <a:r>
                <a:rPr lang="en-US" sz="3600" dirty="0" smtClean="0">
                  <a:solidFill>
                    <a:srgbClr val="FF0000"/>
                  </a:solidFill>
                </a:rPr>
                <a:t>                </a:t>
              </a:r>
              <a:r>
                <a:rPr lang="en-US" sz="3600" b="0" dirty="0" smtClean="0">
                  <a:solidFill>
                    <a:srgbClr val="FF0000"/>
                  </a:solidFill>
                </a:rPr>
                <a:t>Roundup(A1/95,0)*95)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28213" y="1524000"/>
            <a:ext cx="4487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Round off to upper 45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2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GenerateStr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4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Not enough info. to learn precise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29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Intersect((n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,n’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),(n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,n’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𝐷𝑖𝑣𝑖𝑠𝑜𝑟𝑠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  <m:r>
                          <a:rPr lang="en-US" b="0" i="1" smtClean="0">
                            <a:latin typeface="Cambria Math"/>
                          </a:rPr>
                          <m:t>&gt;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19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Intersect((</a:t>
                </a:r>
                <a:r>
                  <a:rPr lang="en-US" dirty="0"/>
                  <a:t>3</a:t>
                </a:r>
                <a:r>
                  <a:rPr lang="en-US" dirty="0" smtClean="0"/>
                  <a:t>1,45),(86,95))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=45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𝐷𝑖𝑣𝑖𝑠𝑜𝑟𝑠</m:t>
                    </m:r>
                    <m:r>
                      <a:rPr lang="en-US" b="0" i="1" smtClean="0">
                        <a:latin typeface="Cambria Math"/>
                      </a:rPr>
                      <m:t>(95−45)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8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Intersect((</a:t>
                </a:r>
                <a:r>
                  <a:rPr lang="en-US" dirty="0"/>
                  <a:t>3</a:t>
                </a:r>
                <a:r>
                  <a:rPr lang="en-US" dirty="0" smtClean="0"/>
                  <a:t>1,45),(86,95))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=45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𝐷𝑖𝑣𝑖𝑠𝑜𝑟𝑠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50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13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Intersect((</a:t>
                </a:r>
                <a:r>
                  <a:rPr lang="en-US" dirty="0"/>
                  <a:t>3</a:t>
                </a:r>
                <a:r>
                  <a:rPr lang="en-US" dirty="0" smtClean="0"/>
                  <a:t>1,45),(86,95))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=45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1,2,5,10,25,50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08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Intersect((</a:t>
                </a:r>
                <a:r>
                  <a:rPr lang="en-US" dirty="0"/>
                  <a:t>3</a:t>
                </a:r>
                <a:r>
                  <a:rPr lang="en-US" dirty="0" smtClean="0"/>
                  <a:t>1,45),(86,95))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=45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1,2,5,10,25,50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&gt;|45−31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𝛿</m:t>
                        </m:r>
                        <m:r>
                          <a:rPr lang="en-US" i="1">
                            <a:latin typeface="Cambria Math"/>
                          </a:rPr>
                          <m:t>&gt;|95−86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73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Intersect((</a:t>
                </a:r>
                <a:r>
                  <a:rPr lang="en-US" dirty="0"/>
                  <a:t>3</a:t>
                </a:r>
                <a:r>
                  <a:rPr lang="en-US" dirty="0" smtClean="0"/>
                  <a:t>1,45),(86,95))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=45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1,2,5,10,25,50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&gt;|14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𝛿</m:t>
                        </m:r>
                        <m:r>
                          <a:rPr lang="en-US" i="1">
                            <a:latin typeface="Cambria Math"/>
                          </a:rPr>
                          <m:t>&gt;|9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24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Intersect</a:t>
                </a:r>
                <a:r>
                  <a:rPr lang="en-US" dirty="0" smtClean="0"/>
                  <a:t>((31,45),(86,95</a:t>
                </a:r>
                <a:r>
                  <a:rPr lang="en-US" dirty="0" smtClean="0"/>
                  <a:t>))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=45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25, </m:t>
                        </m:r>
                        <m:r>
                          <a:rPr lang="en-US" i="1">
                            <a:latin typeface="Cambria Math"/>
                          </a:rPr>
                          <m:t>50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&gt;|14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𝛿</m:t>
                        </m:r>
                        <m:r>
                          <a:rPr lang="en-US" i="1">
                            <a:latin typeface="Cambria Math"/>
                          </a:rPr>
                          <m:t>&gt;|9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42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Help-forums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9367"/>
            <a:ext cx="8679143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90916"/>
            <a:ext cx="548925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21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GenerateStr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4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4400" b="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2</m:t>
                    </m:r>
                    <m:r>
                      <a:rPr lang="en-US" sz="4400" b="0" i="1" smtClean="0">
                        <a:latin typeface="Cambria Math"/>
                      </a:rPr>
                      <m:t>50,000→1,000,000</m:t>
                    </m:r>
                  </m:oMath>
                </a14:m>
                <a:endParaRPr lang="en-US" sz="4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1</m:t>
                      </m:r>
                      <m:r>
                        <a:rPr lang="en-US" sz="4400" b="0" i="1" smtClean="0">
                          <a:latin typeface="Cambria Math"/>
                        </a:rPr>
                        <m:t>,4</m:t>
                      </m:r>
                      <m:r>
                        <a:rPr lang="en-US" sz="4400" i="1">
                          <a:latin typeface="Cambria Math"/>
                        </a:rPr>
                        <m:t>50,000→</m:t>
                      </m:r>
                      <m:r>
                        <a:rPr lang="en-US" sz="4400" b="0" i="1" smtClean="0">
                          <a:latin typeface="Cambria Math"/>
                        </a:rPr>
                        <m:t>2</m:t>
                      </m:r>
                      <m:r>
                        <a:rPr lang="en-US" sz="4400" i="1">
                          <a:latin typeface="Cambria Math"/>
                        </a:rPr>
                        <m:t>,000,000</m:t>
                      </m:r>
                    </m:oMath>
                  </m:oMathPara>
                </a14:m>
                <a:endParaRPr lang="en-US" sz="4400" dirty="0"/>
              </a:p>
              <a:p>
                <a:pPr marL="0" indent="0">
                  <a:buNone/>
                </a:pPr>
                <a:endParaRPr lang="en-US" sz="44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43000" y="4529539"/>
                <a:ext cx="690919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</a:rPr>
                        <m:t>𝛿</m:t>
                      </m:r>
                      <m:r>
                        <a:rPr lang="en-US" sz="4800" i="1" smtClean="0">
                          <a:latin typeface="Cambria Math"/>
                        </a:rPr>
                        <m:t>∈</m:t>
                      </m:r>
                      <m:r>
                        <a:rPr lang="en-US" sz="4800" i="1" smtClean="0">
                          <a:latin typeface="Cambria Math"/>
                        </a:rPr>
                        <m:t>𝐷𝑖𝑣𝑖𝑠𝑜𝑟𝑠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1,00</m:t>
                          </m:r>
                          <m:r>
                            <a:rPr lang="en-US" sz="4800" i="1">
                              <a:latin typeface="Cambria Math"/>
                            </a:rPr>
                            <m:t>0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,000</m:t>
                          </m:r>
                        </m:e>
                      </m:d>
                    </m:oMath>
                  </m:oMathPara>
                </a14:m>
                <a:endParaRPr lang="en-US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29539"/>
                <a:ext cx="6909199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4800" y="5682018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Only need to maintain greatest value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7937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0"/>
                <a:ext cx="510556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800" i="1" smtClean="0">
                          <a:latin typeface="Cambria Math"/>
                        </a:rPr>
                        <m:t>∈</m:t>
                      </m:r>
                      <m:r>
                        <a:rPr lang="en-US" sz="4800" i="1" smtClean="0">
                          <a:latin typeface="Cambria Math"/>
                        </a:rPr>
                        <m:t>𝐷𝑖𝑣𝑖𝑠𝑜𝑟𝑠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0"/>
                <a:ext cx="5105565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1642495" y="3283803"/>
                <a:ext cx="5291705" cy="830997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800" i="1" smtClean="0">
                          <a:latin typeface="Cambria Math"/>
                        </a:rPr>
                        <m:t>∈</m:t>
                      </m:r>
                      <m:r>
                        <a:rPr lang="en-US" sz="4800" i="1" smtClean="0">
                          <a:latin typeface="Cambria Math"/>
                        </a:rPr>
                        <m:t>𝐷𝑖𝑣𝑖𝑠𝑜𝑟𝑠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495" y="3283803"/>
                <a:ext cx="529170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7240" y="2337137"/>
                <a:ext cx="9133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US" sz="6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240" y="2337137"/>
                <a:ext cx="913360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747215" y="4953000"/>
                <a:ext cx="7157600" cy="830997"/>
              </a:xfrm>
              <a:prstGeom prst="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vert="horz" wrap="non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𝛿</m:t>
                      </m:r>
                      <m:r>
                        <a:rPr lang="en-US" sz="4800" i="1" smtClean="0">
                          <a:latin typeface="Cambria Math"/>
                        </a:rPr>
                        <m:t>∈</m:t>
                      </m:r>
                      <m:r>
                        <a:rPr lang="en-US" sz="4800" i="1" smtClean="0">
                          <a:latin typeface="Cambria Math"/>
                        </a:rPr>
                        <m:t>𝐷𝑖𝑣𝑖𝑠𝑜𝑟𝑠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gcd</m:t>
                              </m:r>
                              <m:r>
                                <a:rPr lang="en-US" sz="4800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⁡</m:t>
                              </m:r>
                              <m:r>
                                <a:rPr lang="en-US" sz="48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8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15" y="4953000"/>
                <a:ext cx="7157600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31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Combining String and Number Transformations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5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String Language [GulwaniPOPL11]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5157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8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Language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905000"/>
            <a:ext cx="76009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391400" y="2957015"/>
            <a:ext cx="981075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14215" y="4603845"/>
            <a:ext cx="4943475" cy="1104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8194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Combination Examples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121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Algorithm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2004.07.08  </a:t>
            </a:r>
            <a:r>
              <a:rPr lang="en-US" sz="5400" dirty="0" smtClean="0">
                <a:sym typeface="Wingdings" pitchFamily="2" charset="2"/>
              </a:rPr>
              <a:t> 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524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7/8/2004</a:t>
            </a:r>
            <a:endParaRPr lang="en-US" sz="5400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4934150" y="2218730"/>
            <a:ext cx="372070" cy="45720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>
            <a:stCxn id="6" idx="1"/>
            <a:endCxn id="4" idx="2"/>
          </p:cNvCxnSpPr>
          <p:nvPr/>
        </p:nvCxnSpPr>
        <p:spPr>
          <a:xfrm rot="5400000" flipH="1">
            <a:off x="3743425" y="1256606"/>
            <a:ext cx="186035" cy="2567485"/>
          </a:xfrm>
          <a:prstGeom prst="curvedConnector3">
            <a:avLst>
              <a:gd name="adj1" fmla="val -14576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0" y="1676399"/>
            <a:ext cx="457200" cy="584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52015" y="4024953"/>
            <a:ext cx="35199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smtClean="0"/>
              <a:t>(-5, -4)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(-5, dot -1)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(-5, dot 2)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(-5, 7)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(6, -4)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….</a:t>
            </a:r>
          </a:p>
          <a:p>
            <a:pPr marL="342900" indent="-342900">
              <a:buAutoNum type="arabicParenR"/>
            </a:pP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799" y="3352800"/>
            <a:ext cx="5791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Program </a:t>
            </a:r>
            <a:r>
              <a:rPr lang="en-US" sz="3200" dirty="0"/>
              <a:t>P</a:t>
            </a:r>
            <a:r>
              <a:rPr lang="en-US" sz="3200" baseline="-25000" dirty="0"/>
              <a:t>1</a:t>
            </a:r>
            <a:r>
              <a:rPr lang="en-US" sz="3200" dirty="0" smtClean="0"/>
              <a:t> to extract 7 in input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402495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(P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, 7 -&gt; 7)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37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/>
      <p:bldP spid="15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Algorithm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2004.07.08  </a:t>
            </a:r>
            <a:r>
              <a:rPr lang="en-US" sz="5400" dirty="0" smtClean="0">
                <a:sym typeface="Wingdings" pitchFamily="2" charset="2"/>
              </a:rPr>
              <a:t> 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524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7/8/2004</a:t>
            </a:r>
            <a:endParaRPr lang="en-US" sz="5400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4934150" y="2218730"/>
            <a:ext cx="372070" cy="45720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>
            <a:stCxn id="6" idx="1"/>
            <a:endCxn id="4" idx="2"/>
          </p:cNvCxnSpPr>
          <p:nvPr/>
        </p:nvCxnSpPr>
        <p:spPr>
          <a:xfrm rot="5400000" flipH="1">
            <a:off x="3743425" y="1256606"/>
            <a:ext cx="186035" cy="2567485"/>
          </a:xfrm>
          <a:prstGeom prst="curvedConnector3">
            <a:avLst>
              <a:gd name="adj1" fmla="val -14576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5000" y="1676399"/>
            <a:ext cx="838200" cy="584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402495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(P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, 7 -&gt; 7)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799" y="3352800"/>
            <a:ext cx="5791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Program P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to extract 07 in input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052015" y="4024953"/>
            <a:ext cx="35199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smtClean="0"/>
              <a:t>(dot 1, dot 2)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(dot 1, dot -1)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(-6, -4)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(-6, dot -1)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(-6, dot 2)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….</a:t>
            </a:r>
          </a:p>
          <a:p>
            <a:pPr marL="342900" indent="-342900">
              <a:buAutoNum type="arabicParenR"/>
            </a:pP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4800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(P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 07 -&gt; 7)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35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2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GenerateStr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2004.07.08  </a:t>
            </a:r>
            <a:r>
              <a:rPr lang="en-US" sz="5400" dirty="0" smtClean="0">
                <a:sym typeface="Wingdings" pitchFamily="2" charset="2"/>
              </a:rPr>
              <a:t> 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524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7/8/2004</a:t>
            </a:r>
            <a:endParaRPr lang="en-US" sz="5400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4934150" y="2218730"/>
            <a:ext cx="372070" cy="45720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24869" y="2819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(P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, 7 -&gt; 7)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924869" y="3595047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(P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 07 -&gt; 7)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77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GenerateStr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2004.07.08  </a:t>
            </a:r>
            <a:r>
              <a:rPr lang="en-US" sz="5400" dirty="0" smtClean="0">
                <a:sym typeface="Wingdings" pitchFamily="2" charset="2"/>
              </a:rPr>
              <a:t> 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524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7/8/2004</a:t>
            </a:r>
            <a:endParaRPr lang="en-US" sz="5400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5605165" y="2195814"/>
            <a:ext cx="372070" cy="45720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724400" y="2819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(P</a:t>
            </a:r>
            <a:r>
              <a:rPr lang="en-US" sz="3600" baseline="-25000" dirty="0"/>
              <a:t>3</a:t>
            </a:r>
            <a:r>
              <a:rPr lang="en-US" sz="3600" dirty="0" smtClean="0"/>
              <a:t>, 8 -&gt; 8)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3595047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(P</a:t>
            </a:r>
            <a:r>
              <a:rPr lang="en-US" sz="3600" baseline="-25000" dirty="0"/>
              <a:t>4</a:t>
            </a:r>
            <a:r>
              <a:rPr lang="en-US" sz="3600" dirty="0" smtClean="0"/>
              <a:t>, 08 -&gt; 8)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0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Help-forums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677104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62" y="3352800"/>
            <a:ext cx="6020138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8" y="3140691"/>
            <a:ext cx="910027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67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Constructing the DAG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4873" y="13716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 smtClean="0"/>
              <a:t>0</a:t>
            </a:r>
            <a:r>
              <a:rPr lang="en-US" sz="7200" dirty="0" smtClean="0"/>
              <a:t>7</a:t>
            </a:r>
            <a:r>
              <a:rPr lang="en-US" sz="4800" baseline="-25000" dirty="0" smtClean="0"/>
              <a:t>1</a:t>
            </a:r>
            <a:r>
              <a:rPr lang="en-US" sz="7200" dirty="0" smtClean="0"/>
              <a:t>/</a:t>
            </a:r>
            <a:r>
              <a:rPr lang="en-US" sz="4800" baseline="-25000" dirty="0" smtClean="0"/>
              <a:t>2</a:t>
            </a:r>
            <a:r>
              <a:rPr lang="en-US" sz="7200" dirty="0" smtClean="0"/>
              <a:t>8</a:t>
            </a:r>
            <a:r>
              <a:rPr lang="en-US" sz="4800" baseline="-25000" dirty="0" smtClean="0"/>
              <a:t>3</a:t>
            </a:r>
            <a:r>
              <a:rPr lang="en-US" sz="7200" dirty="0" smtClean="0"/>
              <a:t>/</a:t>
            </a:r>
            <a:r>
              <a:rPr lang="en-US" sz="4800" baseline="-25000" dirty="0" smtClean="0"/>
              <a:t>4</a:t>
            </a:r>
            <a:r>
              <a:rPr lang="en-US" sz="7200" dirty="0" smtClean="0"/>
              <a:t>2</a:t>
            </a:r>
            <a:r>
              <a:rPr lang="en-US" sz="4800" baseline="-25000" dirty="0" smtClean="0"/>
              <a:t>5</a:t>
            </a:r>
            <a:r>
              <a:rPr lang="en-US" sz="7200" dirty="0" smtClean="0"/>
              <a:t>0</a:t>
            </a:r>
            <a:r>
              <a:rPr lang="en-US" sz="4800" baseline="-25000" dirty="0" smtClean="0"/>
              <a:t>6</a:t>
            </a:r>
            <a:r>
              <a:rPr lang="en-US" sz="7200" dirty="0" smtClean="0"/>
              <a:t>0</a:t>
            </a:r>
            <a:r>
              <a:rPr lang="en-US" sz="4800" baseline="-25000" dirty="0" smtClean="0"/>
              <a:t>7</a:t>
            </a:r>
            <a:r>
              <a:rPr lang="en-US" sz="7200" dirty="0" smtClean="0"/>
              <a:t>4</a:t>
            </a:r>
            <a:r>
              <a:rPr lang="en-US" sz="4800" baseline="-25000" dirty="0" smtClean="0"/>
              <a:t>8</a:t>
            </a:r>
            <a:endParaRPr lang="en-US" sz="4800" baseline="-25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68322" y="3471080"/>
            <a:ext cx="914400" cy="914400"/>
            <a:chOff x="609600" y="3962400"/>
            <a:chExt cx="914400" cy="914400"/>
          </a:xfrm>
        </p:grpSpPr>
        <p:sp>
          <p:nvSpPr>
            <p:cNvPr id="5" name="Oval 4"/>
            <p:cNvSpPr/>
            <p:nvPr/>
          </p:nvSpPr>
          <p:spPr>
            <a:xfrm>
              <a:off x="609600" y="3962400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0100" y="4034879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0</a:t>
              </a:r>
              <a:endParaRPr lang="en-US" sz="4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05000" y="3441510"/>
            <a:ext cx="914400" cy="914400"/>
            <a:chOff x="2247900" y="3962400"/>
            <a:chExt cx="914400" cy="914400"/>
          </a:xfrm>
        </p:grpSpPr>
        <p:sp>
          <p:nvSpPr>
            <p:cNvPr id="7" name="Oval 6"/>
            <p:cNvSpPr/>
            <p:nvPr/>
          </p:nvSpPr>
          <p:spPr>
            <a:xfrm>
              <a:off x="2247900" y="3962400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38400" y="4034879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1</a:t>
              </a:r>
              <a:endParaRPr lang="en-US" sz="4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29000" y="3429000"/>
            <a:ext cx="914400" cy="914400"/>
            <a:chOff x="3771900" y="3889921"/>
            <a:chExt cx="914400" cy="914400"/>
          </a:xfrm>
        </p:grpSpPr>
        <p:sp>
          <p:nvSpPr>
            <p:cNvPr id="9" name="Oval 8"/>
            <p:cNvSpPr/>
            <p:nvPr/>
          </p:nvSpPr>
          <p:spPr>
            <a:xfrm>
              <a:off x="3771900" y="3889921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62400" y="396240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2</a:t>
              </a:r>
              <a:endParaRPr lang="en-US" sz="4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20670" y="3398601"/>
            <a:ext cx="914400" cy="914400"/>
            <a:chOff x="5295900" y="3855801"/>
            <a:chExt cx="914400" cy="914400"/>
          </a:xfrm>
        </p:grpSpPr>
        <p:sp>
          <p:nvSpPr>
            <p:cNvPr id="11" name="Oval 10"/>
            <p:cNvSpPr/>
            <p:nvPr/>
          </p:nvSpPr>
          <p:spPr>
            <a:xfrm>
              <a:off x="5295900" y="3855801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86400" y="392828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3</a:t>
              </a:r>
              <a:endParaRPr lang="en-US" sz="4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19900" y="3405115"/>
            <a:ext cx="914400" cy="914400"/>
            <a:chOff x="6819900" y="3817442"/>
            <a:chExt cx="914400" cy="914400"/>
          </a:xfrm>
        </p:grpSpPr>
        <p:sp>
          <p:nvSpPr>
            <p:cNvPr id="13" name="Oval 12"/>
            <p:cNvSpPr/>
            <p:nvPr/>
          </p:nvSpPr>
          <p:spPr>
            <a:xfrm>
              <a:off x="6819900" y="3817442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0400" y="3889921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4</a:t>
              </a:r>
              <a:endParaRPr lang="en-US" sz="4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10400" y="4963545"/>
            <a:ext cx="914400" cy="914400"/>
            <a:chOff x="7086600" y="5036024"/>
            <a:chExt cx="914400" cy="914400"/>
          </a:xfrm>
        </p:grpSpPr>
        <p:sp>
          <p:nvSpPr>
            <p:cNvPr id="15" name="Oval 14"/>
            <p:cNvSpPr/>
            <p:nvPr/>
          </p:nvSpPr>
          <p:spPr>
            <a:xfrm>
              <a:off x="7086600" y="5036024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77100" y="510850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5</a:t>
              </a:r>
              <a:endParaRPr lang="en-US" sz="4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34000" y="5105400"/>
            <a:ext cx="914400" cy="914400"/>
            <a:chOff x="5074124" y="5420745"/>
            <a:chExt cx="914400" cy="914400"/>
          </a:xfrm>
        </p:grpSpPr>
        <p:sp>
          <p:nvSpPr>
            <p:cNvPr id="17" name="Oval 16"/>
            <p:cNvSpPr/>
            <p:nvPr/>
          </p:nvSpPr>
          <p:spPr>
            <a:xfrm>
              <a:off x="5074124" y="5420745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64624" y="5493224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6</a:t>
              </a:r>
              <a:endParaRPr lang="en-US" sz="4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81400" y="5181600"/>
            <a:ext cx="914400" cy="914400"/>
            <a:chOff x="2673824" y="5642521"/>
            <a:chExt cx="914400" cy="914400"/>
          </a:xfrm>
        </p:grpSpPr>
        <p:sp>
          <p:nvSpPr>
            <p:cNvPr id="19" name="Oval 18"/>
            <p:cNvSpPr/>
            <p:nvPr/>
          </p:nvSpPr>
          <p:spPr>
            <a:xfrm>
              <a:off x="2673824" y="5642521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64324" y="571500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7</a:t>
              </a:r>
              <a:endParaRPr lang="en-US" sz="4400" dirty="0"/>
            </a:p>
          </p:txBody>
        </p:sp>
      </p:grpSp>
      <p:cxnSp>
        <p:nvCxnSpPr>
          <p:cNvPr id="33" name="Straight Arrow Connector 32"/>
          <p:cNvCxnSpPr>
            <a:stCxn id="5" idx="6"/>
            <a:endCxn id="7" idx="2"/>
          </p:cNvCxnSpPr>
          <p:nvPr/>
        </p:nvCxnSpPr>
        <p:spPr>
          <a:xfrm flipV="1">
            <a:off x="1082722" y="3898710"/>
            <a:ext cx="822278" cy="295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16022" y="3220449"/>
            <a:ext cx="127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</a:t>
            </a:r>
            <a:r>
              <a:rPr lang="en-US" baseline="-25000" dirty="0" smtClean="0"/>
              <a:t>1</a:t>
            </a:r>
            <a:r>
              <a:rPr lang="en-US" dirty="0" smtClean="0"/>
              <a:t>, 7 -&gt; 7)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59725" y="4278765"/>
            <a:ext cx="152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</a:t>
            </a:r>
            <a:r>
              <a:rPr lang="en-US" baseline="-25000" dirty="0" smtClean="0"/>
              <a:t>2</a:t>
            </a:r>
            <a:r>
              <a:rPr lang="en-US" dirty="0" smtClean="0"/>
              <a:t>, 07 -&gt; 7)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7" idx="6"/>
            <a:endCxn id="9" idx="2"/>
          </p:cNvCxnSpPr>
          <p:nvPr/>
        </p:nvCxnSpPr>
        <p:spPr>
          <a:xfrm flipV="1">
            <a:off x="2819400" y="3886200"/>
            <a:ext cx="609600" cy="125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6"/>
            <a:endCxn id="11" idx="2"/>
          </p:cNvCxnSpPr>
          <p:nvPr/>
        </p:nvCxnSpPr>
        <p:spPr>
          <a:xfrm flipV="1">
            <a:off x="4343400" y="3855801"/>
            <a:ext cx="677270" cy="303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1" idx="6"/>
            <a:endCxn id="13" idx="2"/>
          </p:cNvCxnSpPr>
          <p:nvPr/>
        </p:nvCxnSpPr>
        <p:spPr>
          <a:xfrm>
            <a:off x="5935070" y="3855801"/>
            <a:ext cx="884830" cy="65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3" idx="4"/>
            <a:endCxn id="15" idx="0"/>
          </p:cNvCxnSpPr>
          <p:nvPr/>
        </p:nvCxnSpPr>
        <p:spPr>
          <a:xfrm>
            <a:off x="7277100" y="4319515"/>
            <a:ext cx="190500" cy="6440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5" idx="2"/>
            <a:endCxn id="17" idx="6"/>
          </p:cNvCxnSpPr>
          <p:nvPr/>
        </p:nvCxnSpPr>
        <p:spPr>
          <a:xfrm flipH="1">
            <a:off x="6248400" y="5420745"/>
            <a:ext cx="762000" cy="1418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7" idx="2"/>
            <a:endCxn id="19" idx="6"/>
          </p:cNvCxnSpPr>
          <p:nvPr/>
        </p:nvCxnSpPr>
        <p:spPr>
          <a:xfrm flipH="1">
            <a:off x="4495800" y="5562600"/>
            <a:ext cx="8382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9" idx="2"/>
            <a:endCxn id="58" idx="6"/>
          </p:cNvCxnSpPr>
          <p:nvPr/>
        </p:nvCxnSpPr>
        <p:spPr>
          <a:xfrm flipH="1">
            <a:off x="2743200" y="5638800"/>
            <a:ext cx="838200" cy="724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1676400" y="5177879"/>
            <a:ext cx="1066800" cy="1066800"/>
            <a:chOff x="1676400" y="5177879"/>
            <a:chExt cx="1066800" cy="1066800"/>
          </a:xfrm>
        </p:grpSpPr>
        <p:grpSp>
          <p:nvGrpSpPr>
            <p:cNvPr id="31" name="Group 30"/>
            <p:cNvGrpSpPr/>
            <p:nvPr/>
          </p:nvGrpSpPr>
          <p:grpSpPr>
            <a:xfrm>
              <a:off x="1752600" y="5257800"/>
              <a:ext cx="914400" cy="914400"/>
              <a:chOff x="762000" y="5570041"/>
              <a:chExt cx="914400" cy="9144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762000" y="5570041"/>
                <a:ext cx="914400" cy="914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52500" y="5642520"/>
                <a:ext cx="533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8</a:t>
                </a:r>
                <a:endParaRPr lang="en-US" sz="4400" dirty="0"/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676400" y="5177879"/>
              <a:ext cx="1066800" cy="1066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Arrow Connector 59"/>
          <p:cNvCxnSpPr>
            <a:endCxn id="5" idx="0"/>
          </p:cNvCxnSpPr>
          <p:nvPr/>
        </p:nvCxnSpPr>
        <p:spPr>
          <a:xfrm>
            <a:off x="358822" y="2895600"/>
            <a:ext cx="266700" cy="5754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13" idx="6"/>
            <a:endCxn id="58" idx="5"/>
          </p:cNvCxnSpPr>
          <p:nvPr/>
        </p:nvCxnSpPr>
        <p:spPr>
          <a:xfrm flipH="1">
            <a:off x="2586971" y="3862315"/>
            <a:ext cx="5147329" cy="2226135"/>
          </a:xfrm>
          <a:prstGeom prst="curvedConnector4">
            <a:avLst>
              <a:gd name="adj1" fmla="val -19819"/>
              <a:gd name="adj2" fmla="val 124031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97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DAG intersection</a:t>
            </a:r>
          </a:p>
          <a:p>
            <a:endParaRPr lang="en-US" dirty="0"/>
          </a:p>
          <a:p>
            <a:r>
              <a:rPr lang="en-US" dirty="0" smtClean="0"/>
              <a:t>Edge-wise program intersection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4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 benchmark problems</a:t>
            </a:r>
          </a:p>
          <a:p>
            <a:pPr lvl="1"/>
            <a:r>
              <a:rPr lang="en-US" dirty="0" smtClean="0"/>
              <a:t>Help forums</a:t>
            </a:r>
          </a:p>
          <a:p>
            <a:pPr lvl="1"/>
            <a:r>
              <a:rPr lang="en-US" dirty="0" smtClean="0"/>
              <a:t>Excel product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I/O examples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851681"/>
              </p:ext>
            </p:extLst>
          </p:nvPr>
        </p:nvGraphicFramePr>
        <p:xfrm>
          <a:off x="2438400" y="2209800"/>
          <a:ext cx="4229100" cy="385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62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762819"/>
              </p:ext>
            </p:extLst>
          </p:nvPr>
        </p:nvGraphicFramePr>
        <p:xfrm>
          <a:off x="1143000" y="1905000"/>
          <a:ext cx="6553200" cy="393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85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String Transformations [</a:t>
            </a:r>
            <a:r>
              <a:rPr lang="en-US" dirty="0" err="1" smtClean="0"/>
              <a:t>Gulwani</a:t>
            </a:r>
            <a:r>
              <a:rPr lang="en-US" dirty="0" smtClean="0"/>
              <a:t> POPL11]</a:t>
            </a:r>
          </a:p>
          <a:p>
            <a:endParaRPr lang="en-US" dirty="0"/>
          </a:p>
          <a:p>
            <a:r>
              <a:rPr lang="en-US" dirty="0" smtClean="0"/>
              <a:t>Table Transformations [</a:t>
            </a:r>
            <a:r>
              <a:rPr lang="en-US" dirty="0" err="1" smtClean="0"/>
              <a:t>Singh,Gulwani</a:t>
            </a:r>
            <a:r>
              <a:rPr lang="en-US" dirty="0" smtClean="0"/>
              <a:t> VLDB12]</a:t>
            </a:r>
          </a:p>
          <a:p>
            <a:endParaRPr lang="en-US" dirty="0"/>
          </a:p>
          <a:p>
            <a:r>
              <a:rPr lang="en-US" dirty="0" smtClean="0"/>
              <a:t>Spreadsheet Data Manipulation using Examples[</a:t>
            </a:r>
            <a:r>
              <a:rPr lang="en-US" dirty="0" err="1" smtClean="0"/>
              <a:t>Gulwani</a:t>
            </a:r>
            <a:r>
              <a:rPr lang="en-US" dirty="0" smtClean="0"/>
              <a:t>, Harris, Singh CACM 2012]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Transformation Language</a:t>
            </a:r>
          </a:p>
          <a:p>
            <a:pPr lvl="1"/>
            <a:r>
              <a:rPr lang="en-US" dirty="0" smtClean="0"/>
              <a:t>Synthesis algorithm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String + Number Transformations</a:t>
            </a:r>
            <a:endParaRPr lang="en-US" dirty="0" smtClean="0"/>
          </a:p>
          <a:p>
            <a:pPr lvl="1"/>
            <a:r>
              <a:rPr lang="en-US" dirty="0" smtClean="0"/>
              <a:t>Combined Synthesis algorithm</a:t>
            </a:r>
          </a:p>
        </p:txBody>
      </p:sp>
    </p:spTree>
    <p:extLst>
      <p:ext uri="{BB962C8B-B14F-4D97-AF65-F5344CB8AC3E}">
        <p14:creationId xmlns:p14="http://schemas.microsoft.com/office/powerpoint/2010/main" val="198111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1159389" y="2092362"/>
            <a:ext cx="6781800" cy="3276874"/>
          </a:xfrm>
          <a:prstGeom prst="triangle">
            <a:avLst/>
          </a:prstGeom>
          <a:ln w="28575"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7" name="Text Box 16"/>
          <p:cNvSpPr txBox="1"/>
          <p:nvPr/>
        </p:nvSpPr>
        <p:spPr>
          <a:xfrm>
            <a:off x="3476598" y="4458600"/>
            <a:ext cx="2112207" cy="64680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2800" b="1" dirty="0" smtClean="0">
                <a:effectLst/>
                <a:ea typeface="Calibri"/>
                <a:cs typeface="Times New Roman"/>
              </a:rPr>
              <a:t>End-Users</a:t>
            </a:r>
            <a:endParaRPr lang="en-US" sz="2800" b="1" dirty="0">
              <a:effectLst/>
              <a:ea typeface="Calibri"/>
              <a:cs typeface="Times New Roman"/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4023993" y="2619362"/>
            <a:ext cx="954652" cy="594092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1300" dirty="0" smtClean="0">
                <a:ea typeface="Calibri"/>
                <a:cs typeface="Times New Roman"/>
              </a:rPr>
              <a:t>Algorithm </a:t>
            </a:r>
          </a:p>
          <a:p>
            <a:pPr marL="0" marR="0">
              <a:spcBef>
                <a:spcPts val="0"/>
              </a:spcBef>
            </a:pPr>
            <a:r>
              <a:rPr lang="en-US" sz="1300" dirty="0" smtClean="0">
                <a:ea typeface="Calibri"/>
                <a:cs typeface="Times New Roman"/>
              </a:rPr>
              <a:t>Designers</a:t>
            </a:r>
            <a:endParaRPr lang="en-US" sz="13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0"/>
          <p:cNvSpPr txBox="1"/>
          <p:nvPr/>
        </p:nvSpPr>
        <p:spPr>
          <a:xfrm>
            <a:off x="3326419" y="3449335"/>
            <a:ext cx="2491161" cy="562927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ea typeface="Calibri"/>
                <a:cs typeface="Times New Roman"/>
              </a:rPr>
              <a:t>Software Developers</a:t>
            </a:r>
            <a:endParaRPr lang="en-US" sz="1800" dirty="0">
              <a:effectLst/>
              <a:ea typeface="Calibri"/>
              <a:cs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93262" y="3129634"/>
            <a:ext cx="2112207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0800" y="3999752"/>
            <a:ext cx="3886200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59389" y="2618354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CAV</a:t>
            </a:r>
            <a:endParaRPr lang="en-US" sz="4400" dirty="0"/>
          </a:p>
        </p:txBody>
      </p:sp>
      <p:sp>
        <p:nvSpPr>
          <p:cNvPr id="27" name="Right Arrow 26"/>
          <p:cNvSpPr/>
          <p:nvPr/>
        </p:nvSpPr>
        <p:spPr>
          <a:xfrm>
            <a:off x="2475931" y="2832588"/>
            <a:ext cx="609600" cy="297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19400" y="5867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Large potential</a:t>
            </a:r>
            <a:endParaRPr lang="en-US" sz="4000" dirty="0"/>
          </a:p>
        </p:txBody>
      </p:sp>
      <p:sp>
        <p:nvSpPr>
          <p:cNvPr id="29" name="Up Arrow 28"/>
          <p:cNvSpPr/>
          <p:nvPr/>
        </p:nvSpPr>
        <p:spPr>
          <a:xfrm>
            <a:off x="4191000" y="5486400"/>
            <a:ext cx="3103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9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 animBg="1"/>
      <p:bldP spid="28" grpId="0"/>
      <p:bldP spid="2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Questions &amp;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3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Help-forums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486400" cy="555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53" y="2057400"/>
            <a:ext cx="482974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6573789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53" y="4724400"/>
            <a:ext cx="4946505" cy="1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6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1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Format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103853"/>
              </p:ext>
            </p:extLst>
          </p:nvPr>
        </p:nvGraphicFramePr>
        <p:xfrm>
          <a:off x="2441634" y="2209800"/>
          <a:ext cx="419100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5500"/>
                <a:gridCol w="20955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123.4567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123.46</a:t>
                      </a:r>
                      <a:endParaRPr lang="en-US" sz="3200" b="1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326343" y="4532530"/>
            <a:ext cx="4447308" cy="1332131"/>
            <a:chOff x="4693486" y="2209800"/>
            <a:chExt cx="4447308" cy="1332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693486" y="2209800"/>
                  <a:ext cx="444730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=0, 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=2, 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𝛾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=0)</m:t>
                        </m:r>
                      </m:oMath>
                    </m:oMathPara>
                  </a14:m>
                  <a:endParaRPr lang="en-US" sz="36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486" y="2209800"/>
                  <a:ext cx="4447308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693486" y="2895600"/>
                  <a:ext cx="23310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0" dirty="0" smtClean="0">
                      <a:solidFill>
                        <a:srgbClr val="FF0000"/>
                      </a:solidFill>
                    </a:rPr>
                    <a:t>.</a:t>
                  </a:r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N</a:t>
                  </a:r>
                  <a:r>
                    <a:rPr lang="en-US" sz="2800" b="1" dirty="0" smtClean="0">
                      <a:solidFill>
                        <a:srgbClr val="FF0000"/>
                      </a:solidFill>
                    </a:rPr>
                    <a:t>ET</a:t>
                  </a:r>
                  <a:r>
                    <a:rPr lang="en-US" sz="3600" b="0" dirty="0" smtClean="0">
                      <a:solidFill>
                        <a:srgbClr val="FF0000"/>
                      </a:solidFill>
                    </a:rPr>
                    <a:t> :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0.##</m:t>
                      </m:r>
                    </m:oMath>
                  </a14:m>
                  <a:endParaRPr lang="en-US" sz="36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3486" y="2895600"/>
                  <a:ext cx="2331087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115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1029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Format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687747"/>
              </p:ext>
            </p:extLst>
          </p:nvPr>
        </p:nvGraphicFramePr>
        <p:xfrm>
          <a:off x="2441634" y="2209800"/>
          <a:ext cx="419100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5500"/>
                <a:gridCol w="20955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123.4567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123.46</a:t>
                      </a:r>
                      <a:endParaRPr lang="en-US" sz="3200" b="1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123.4_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326343" y="4532530"/>
            <a:ext cx="4447308" cy="1332131"/>
            <a:chOff x="4693486" y="2209800"/>
            <a:chExt cx="4447308" cy="1332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693486" y="2209800"/>
                  <a:ext cx="444730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=0, 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=2, 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𝛾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=2)</m:t>
                        </m:r>
                      </m:oMath>
                    </m:oMathPara>
                  </a14:m>
                  <a:endParaRPr lang="en-US" sz="36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486" y="2209800"/>
                  <a:ext cx="4447308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693486" y="2895600"/>
                  <a:ext cx="222849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0" dirty="0" smtClean="0">
                      <a:solidFill>
                        <a:srgbClr val="FF0000"/>
                      </a:solidFill>
                    </a:rPr>
                    <a:t>.</a:t>
                  </a:r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N</a:t>
                  </a:r>
                  <a:r>
                    <a:rPr lang="en-US" sz="2800" b="1" dirty="0" smtClean="0">
                      <a:solidFill>
                        <a:srgbClr val="FF0000"/>
                      </a:solidFill>
                    </a:rPr>
                    <a:t>ET</a:t>
                  </a:r>
                  <a:r>
                    <a:rPr lang="en-US" sz="3600" b="0" dirty="0" smtClean="0">
                      <a:solidFill>
                        <a:srgbClr val="FF0000"/>
                      </a:solidFill>
                    </a:rPr>
                    <a:t> :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0.??</m:t>
                      </m:r>
                    </m:oMath>
                  </a14:m>
                  <a:endParaRPr lang="en-US" sz="36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3486" y="2895600"/>
                  <a:ext cx="222849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493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961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166127"/>
              </p:ext>
            </p:extLst>
          </p:nvPr>
        </p:nvGraphicFramePr>
        <p:xfrm>
          <a:off x="762000" y="3352800"/>
          <a:ext cx="1752600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/>
                <a:gridCol w="8763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710587"/>
              </p:ext>
            </p:extLst>
          </p:nvPr>
        </p:nvGraphicFramePr>
        <p:xfrm>
          <a:off x="3505200" y="3352800"/>
          <a:ext cx="1752600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/>
                <a:gridCol w="8763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92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Help-forums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25743" cy="483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6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Format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150207"/>
              </p:ext>
            </p:extLst>
          </p:nvPr>
        </p:nvGraphicFramePr>
        <p:xfrm>
          <a:off x="2441634" y="2514600"/>
          <a:ext cx="419100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5500"/>
                <a:gridCol w="20955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123.4567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123.46</a:t>
                      </a:r>
                      <a:endParaRPr lang="en-US" sz="3200" b="1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326343" y="4532530"/>
            <a:ext cx="4447308" cy="1332131"/>
            <a:chOff x="4693486" y="2209800"/>
            <a:chExt cx="4447308" cy="1332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693486" y="2209800"/>
                  <a:ext cx="444730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=0, 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=2, 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𝛾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=0)</m:t>
                        </m:r>
                      </m:oMath>
                    </m:oMathPara>
                  </a14:m>
                  <a:endParaRPr lang="en-US" sz="36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486" y="2209800"/>
                  <a:ext cx="4447308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693486" y="2895600"/>
                  <a:ext cx="23310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0" dirty="0" smtClean="0">
                      <a:solidFill>
                        <a:srgbClr val="FF0000"/>
                      </a:solidFill>
                    </a:rPr>
                    <a:t>.</a:t>
                  </a:r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N</a:t>
                  </a:r>
                  <a:r>
                    <a:rPr lang="en-US" sz="2800" b="1" dirty="0" smtClean="0">
                      <a:solidFill>
                        <a:srgbClr val="FF0000"/>
                      </a:solidFill>
                    </a:rPr>
                    <a:t>ET</a:t>
                  </a:r>
                  <a:r>
                    <a:rPr lang="en-US" sz="3600" b="0" dirty="0" smtClean="0">
                      <a:solidFill>
                        <a:srgbClr val="FF0000"/>
                      </a:solidFill>
                    </a:rPr>
                    <a:t> :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0.##</m:t>
                      </m:r>
                    </m:oMath>
                  </a14:m>
                  <a:endParaRPr lang="en-US" sz="36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3486" y="2895600"/>
                  <a:ext cx="2331087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115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/>
          <p:cNvSpPr txBox="1"/>
          <p:nvPr/>
        </p:nvSpPr>
        <p:spPr>
          <a:xfrm>
            <a:off x="2176152" y="1524000"/>
            <a:ext cx="5055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At most 2 decimal places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5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Format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237096"/>
              </p:ext>
            </p:extLst>
          </p:nvPr>
        </p:nvGraphicFramePr>
        <p:xfrm>
          <a:off x="2441634" y="2514600"/>
          <a:ext cx="419100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5500"/>
                <a:gridCol w="20955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123.4567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123.46</a:t>
                      </a:r>
                      <a:endParaRPr lang="en-US" sz="3200" b="1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123.4_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326343" y="4532530"/>
            <a:ext cx="4447308" cy="1332131"/>
            <a:chOff x="4693486" y="2209800"/>
            <a:chExt cx="4447308" cy="1332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693486" y="2209800"/>
                  <a:ext cx="444730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=0, 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=2, 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𝛾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=2)</m:t>
                        </m:r>
                      </m:oMath>
                    </m:oMathPara>
                  </a14:m>
                  <a:endParaRPr lang="en-US" sz="36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486" y="2209800"/>
                  <a:ext cx="4447308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693486" y="2895600"/>
                  <a:ext cx="222849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0" dirty="0" smtClean="0">
                      <a:solidFill>
                        <a:srgbClr val="FF0000"/>
                      </a:solidFill>
                    </a:rPr>
                    <a:t>.</a:t>
                  </a:r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N</a:t>
                  </a:r>
                  <a:r>
                    <a:rPr lang="en-US" sz="2800" b="1" dirty="0" smtClean="0">
                      <a:solidFill>
                        <a:srgbClr val="FF0000"/>
                      </a:solidFill>
                    </a:rPr>
                    <a:t>ET</a:t>
                  </a:r>
                  <a:r>
                    <a:rPr lang="en-US" sz="3600" b="0" dirty="0" smtClean="0">
                      <a:solidFill>
                        <a:srgbClr val="FF0000"/>
                      </a:solidFill>
                    </a:rPr>
                    <a:t> :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0.??</m:t>
                      </m:r>
                    </m:oMath>
                  </a14:m>
                  <a:endParaRPr lang="en-US" sz="36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3486" y="2895600"/>
                  <a:ext cx="222849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493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/>
          <p:cNvSpPr txBox="1"/>
          <p:nvPr/>
        </p:nvSpPr>
        <p:spPr>
          <a:xfrm>
            <a:off x="1098934" y="1524000"/>
            <a:ext cx="6946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Exactly 2 decimal places with space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9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Help-forums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" y="1371600"/>
            <a:ext cx="8929048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87297"/>
            <a:ext cx="6498951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" y="2596344"/>
            <a:ext cx="4526845" cy="113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782704"/>
            <a:ext cx="5077711" cy="269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63362"/>
            <a:ext cx="3186380" cy="144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82" y="5307431"/>
            <a:ext cx="7132418" cy="14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28599" y="5129852"/>
            <a:ext cx="1905001" cy="356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4724400"/>
            <a:ext cx="2779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upper 45 or 95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5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from Help-forums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Input-Output Examples </a:t>
            </a:r>
          </a:p>
          <a:p>
            <a:pPr lvl="1"/>
            <a:r>
              <a:rPr lang="en-US" dirty="0" smtClean="0"/>
              <a:t>Specification mechanism</a:t>
            </a:r>
          </a:p>
          <a:p>
            <a:endParaRPr lang="en-US" dirty="0"/>
          </a:p>
          <a:p>
            <a:r>
              <a:rPr lang="en-US" dirty="0" smtClean="0"/>
              <a:t>Additional inputs for removing ambiguity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724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Excel add-in with same interface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171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Number </a:t>
            </a:r>
            <a:r>
              <a:rPr lang="en-US" dirty="0" smtClean="0"/>
              <a:t>Transformation Language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Synthesis Algorithm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String &amp; Number </a:t>
            </a:r>
            <a:r>
              <a:rPr lang="en-US" dirty="0" smtClean="0"/>
              <a:t>Language Combination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Synthesis Algorithm for </a:t>
            </a:r>
            <a:r>
              <a:rPr lang="en-US" dirty="0" smtClean="0"/>
              <a:t>Combination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Experiments</a:t>
            </a:r>
            <a:endParaRPr lang="en-US" dirty="0" smtClean="0"/>
          </a:p>
          <a:p>
            <a:pPr marL="1314450" lvl="2" indent="-51435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321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Expression Language L</a:t>
            </a:r>
          </a:p>
          <a:p>
            <a:pPr lvl="1"/>
            <a:r>
              <a:rPr lang="en-US" dirty="0" smtClean="0"/>
              <a:t>Expressive and succinct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Efficient Data structures for set of expressions</a:t>
            </a:r>
          </a:p>
          <a:p>
            <a:pPr lvl="1"/>
            <a:r>
              <a:rPr lang="en-US" dirty="0" smtClean="0"/>
              <a:t>Version-space algebra</a:t>
            </a:r>
          </a:p>
          <a:p>
            <a:pPr lvl="1"/>
            <a:endParaRPr lang="en-US" dirty="0" smtClean="0"/>
          </a:p>
          <a:p>
            <a:r>
              <a:rPr lang="en-US" b="1" dirty="0" err="1" smtClean="0"/>
              <a:t>GenerateStr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All sets of expressions from I-O example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Intersect</a:t>
            </a:r>
          </a:p>
          <a:p>
            <a:pPr lvl="1"/>
            <a:r>
              <a:rPr lang="en-US" dirty="0" smtClean="0"/>
              <a:t>Intersect two sets of 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0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1064</Words>
  <Application>Microsoft Office PowerPoint</Application>
  <PresentationFormat>On-screen Show (4:3)</PresentationFormat>
  <Paragraphs>309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Synthesizing Number Transformations from  Input-Output Examples </vt:lpstr>
      <vt:lpstr>Number</vt:lpstr>
      <vt:lpstr>Help-forums</vt:lpstr>
      <vt:lpstr>Help-forums</vt:lpstr>
      <vt:lpstr>Excel Help-forums</vt:lpstr>
      <vt:lpstr>Excel Help-forums</vt:lpstr>
      <vt:lpstr>Observations from Help-forums</vt:lpstr>
      <vt:lpstr>Talk Outline</vt:lpstr>
      <vt:lpstr>Generic Framework</vt:lpstr>
      <vt:lpstr>Number Transformations</vt:lpstr>
      <vt:lpstr>Number Transformation Language</vt:lpstr>
      <vt:lpstr>Number Transformation Language</vt:lpstr>
      <vt:lpstr>Number Transformation Language</vt:lpstr>
      <vt:lpstr>Format String η=(α,β, γ)</vt:lpstr>
      <vt:lpstr>Number Format</vt:lpstr>
      <vt:lpstr>Semantics</vt:lpstr>
      <vt:lpstr>GenerateStr</vt:lpstr>
      <vt:lpstr>Intersect</vt:lpstr>
      <vt:lpstr>Extension to Integer parts</vt:lpstr>
      <vt:lpstr>Rounding Numbers (z, δ, m)</vt:lpstr>
      <vt:lpstr>Round Format</vt:lpstr>
      <vt:lpstr>GenerateStr</vt:lpstr>
      <vt:lpstr>Intersect</vt:lpstr>
      <vt:lpstr>Intersect</vt:lpstr>
      <vt:lpstr>Intersect</vt:lpstr>
      <vt:lpstr>Intersect</vt:lpstr>
      <vt:lpstr>Intersect</vt:lpstr>
      <vt:lpstr>Intersect</vt:lpstr>
      <vt:lpstr>Intersect</vt:lpstr>
      <vt:lpstr>GenerateStr</vt:lpstr>
      <vt:lpstr>Intersect</vt:lpstr>
      <vt:lpstr>Combining String and Number Transformations</vt:lpstr>
      <vt:lpstr>String Language [GulwaniPOPL11]</vt:lpstr>
      <vt:lpstr>Combined Language</vt:lpstr>
      <vt:lpstr>PowerPoint Presentation</vt:lpstr>
      <vt:lpstr>Synthesis Algorithm</vt:lpstr>
      <vt:lpstr>Synthesis Algorithm</vt:lpstr>
      <vt:lpstr>GenerateStr</vt:lpstr>
      <vt:lpstr>GenerateStr</vt:lpstr>
      <vt:lpstr>Constructing the DAG</vt:lpstr>
      <vt:lpstr>Intersection</vt:lpstr>
      <vt:lpstr>Experiments</vt:lpstr>
      <vt:lpstr>Benchmarks</vt:lpstr>
      <vt:lpstr>Number of I/O examples</vt:lpstr>
      <vt:lpstr>Performance</vt:lpstr>
      <vt:lpstr>Related work</vt:lpstr>
      <vt:lpstr>Conclusion</vt:lpstr>
      <vt:lpstr>Thanks!</vt:lpstr>
      <vt:lpstr>Questions &amp; Comments</vt:lpstr>
      <vt:lpstr>Backup slides</vt:lpstr>
      <vt:lpstr>Number Format</vt:lpstr>
      <vt:lpstr>Number Format</vt:lpstr>
      <vt:lpstr>PowerPoint Presentation</vt:lpstr>
      <vt:lpstr>Help-forums</vt:lpstr>
      <vt:lpstr>Number Format</vt:lpstr>
      <vt:lpstr>Number Format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String Transformations Using Input-Output examples</dc:title>
  <dc:creator>rishabh</dc:creator>
  <cp:lastModifiedBy>rishabh</cp:lastModifiedBy>
  <cp:revision>199</cp:revision>
  <dcterms:created xsi:type="dcterms:W3CDTF">2011-08-17T16:52:59Z</dcterms:created>
  <dcterms:modified xsi:type="dcterms:W3CDTF">2012-07-13T19:29:35Z</dcterms:modified>
</cp:coreProperties>
</file>