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02" r:id="rId3"/>
    <p:sldId id="303" r:id="rId4"/>
    <p:sldId id="305" r:id="rId5"/>
    <p:sldId id="362" r:id="rId6"/>
    <p:sldId id="307" r:id="rId7"/>
    <p:sldId id="275" r:id="rId8"/>
    <p:sldId id="363" r:id="rId9"/>
    <p:sldId id="276" r:id="rId10"/>
    <p:sldId id="277" r:id="rId11"/>
    <p:sldId id="322" r:id="rId12"/>
    <p:sldId id="376" r:id="rId13"/>
    <p:sldId id="328" r:id="rId14"/>
    <p:sldId id="280" r:id="rId15"/>
    <p:sldId id="281" r:id="rId16"/>
    <p:sldId id="282" r:id="rId17"/>
    <p:sldId id="292" r:id="rId18"/>
    <p:sldId id="329" r:id="rId19"/>
    <p:sldId id="377" r:id="rId20"/>
    <p:sldId id="378" r:id="rId21"/>
    <p:sldId id="380" r:id="rId22"/>
    <p:sldId id="314" r:id="rId23"/>
    <p:sldId id="330" r:id="rId24"/>
    <p:sldId id="315" r:id="rId25"/>
    <p:sldId id="317" r:id="rId26"/>
    <p:sldId id="344" r:id="rId27"/>
    <p:sldId id="345" r:id="rId28"/>
    <p:sldId id="349" r:id="rId29"/>
    <p:sldId id="346" r:id="rId30"/>
    <p:sldId id="347" r:id="rId31"/>
    <p:sldId id="336" r:id="rId32"/>
    <p:sldId id="359" r:id="rId33"/>
    <p:sldId id="348" r:id="rId34"/>
    <p:sldId id="291" r:id="rId35"/>
    <p:sldId id="308" r:id="rId36"/>
    <p:sldId id="309" r:id="rId37"/>
    <p:sldId id="324" r:id="rId38"/>
    <p:sldId id="350" r:id="rId39"/>
    <p:sldId id="351" r:id="rId40"/>
    <p:sldId id="355" r:id="rId41"/>
    <p:sldId id="356" r:id="rId42"/>
    <p:sldId id="357" r:id="rId43"/>
    <p:sldId id="358" r:id="rId44"/>
    <p:sldId id="352" r:id="rId45"/>
    <p:sldId id="353" r:id="rId46"/>
    <p:sldId id="360" r:id="rId47"/>
    <p:sldId id="361" r:id="rId48"/>
    <p:sldId id="364" r:id="rId49"/>
    <p:sldId id="365" r:id="rId50"/>
    <p:sldId id="366" r:id="rId51"/>
    <p:sldId id="383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379" r:id="rId62"/>
    <p:sldId id="381" r:id="rId63"/>
    <p:sldId id="38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4E"/>
    <a:srgbClr val="00EE6C"/>
    <a:srgbClr val="BBB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82238" autoAdjust="0"/>
  </p:normalViewPr>
  <p:slideViewPr>
    <p:cSldViewPr>
      <p:cViewPr varScale="1">
        <p:scale>
          <a:sx n="61" d="100"/>
          <a:sy n="6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shabh\work\vldb-experiments\vldb-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shabh\work\vldb-experiments\vldb-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shabh\work\vldb-experiments\vldb-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rishabh\work\vldb-experiments\vldb-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/>
              <a:t>Large number of consistent expressions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Sheet4!$C$2:$C$51</c:f>
              <c:numCache>
                <c:formatCode>General</c:formatCode>
                <c:ptCount val="50"/>
                <c:pt idx="0">
                  <c:v>20.085536923187668</c:v>
                </c:pt>
                <c:pt idx="1">
                  <c:v>148.4131591025766</c:v>
                </c:pt>
                <c:pt idx="2">
                  <c:v>8103.0839275753842</c:v>
                </c:pt>
                <c:pt idx="3">
                  <c:v>8103.0839275753842</c:v>
                </c:pt>
                <c:pt idx="4">
                  <c:v>8103.0839275753842</c:v>
                </c:pt>
                <c:pt idx="5">
                  <c:v>22026.465794806718</c:v>
                </c:pt>
                <c:pt idx="6">
                  <c:v>22026.465794806718</c:v>
                </c:pt>
                <c:pt idx="7">
                  <c:v>22026.465794806718</c:v>
                </c:pt>
                <c:pt idx="8">
                  <c:v>22026.465794806718</c:v>
                </c:pt>
                <c:pt idx="9">
                  <c:v>59874.141715197817</c:v>
                </c:pt>
                <c:pt idx="10">
                  <c:v>162754.79141900392</c:v>
                </c:pt>
                <c:pt idx="11">
                  <c:v>442413.39200892049</c:v>
                </c:pt>
                <c:pt idx="12">
                  <c:v>442413.39200892049</c:v>
                </c:pt>
                <c:pt idx="13">
                  <c:v>1202604.2841647768</c:v>
                </c:pt>
                <c:pt idx="14">
                  <c:v>1202604.2841647768</c:v>
                </c:pt>
                <c:pt idx="15">
                  <c:v>1202604.2841647768</c:v>
                </c:pt>
                <c:pt idx="16">
                  <c:v>1202604.2841647768</c:v>
                </c:pt>
                <c:pt idx="17">
                  <c:v>1202604.2841647768</c:v>
                </c:pt>
                <c:pt idx="18">
                  <c:v>3269017.3724721107</c:v>
                </c:pt>
                <c:pt idx="19">
                  <c:v>8886110.5205078721</c:v>
                </c:pt>
                <c:pt idx="20">
                  <c:v>24154952.753575299</c:v>
                </c:pt>
                <c:pt idx="21">
                  <c:v>24154952.753575299</c:v>
                </c:pt>
                <c:pt idx="22">
                  <c:v>65659969.13733051</c:v>
                </c:pt>
                <c:pt idx="23">
                  <c:v>65659969.13733051</c:v>
                </c:pt>
                <c:pt idx="24">
                  <c:v>65659969.13733051</c:v>
                </c:pt>
                <c:pt idx="25">
                  <c:v>485165195.40979028</c:v>
                </c:pt>
                <c:pt idx="26">
                  <c:v>485165195.40979028</c:v>
                </c:pt>
                <c:pt idx="27">
                  <c:v>1318815734.4832146</c:v>
                </c:pt>
                <c:pt idx="28">
                  <c:v>1318815734.4832146</c:v>
                </c:pt>
                <c:pt idx="29">
                  <c:v>3584912846.1315918</c:v>
                </c:pt>
                <c:pt idx="30">
                  <c:v>3584912846.1315918</c:v>
                </c:pt>
                <c:pt idx="31">
                  <c:v>3584912846.1315918</c:v>
                </c:pt>
                <c:pt idx="32">
                  <c:v>3584912846.1315918</c:v>
                </c:pt>
                <c:pt idx="33">
                  <c:v>195729609428.83878</c:v>
                </c:pt>
                <c:pt idx="34">
                  <c:v>532048240601.79865</c:v>
                </c:pt>
                <c:pt idx="35">
                  <c:v>1446257064291.4751</c:v>
                </c:pt>
                <c:pt idx="36">
                  <c:v>1446257064291.4751</c:v>
                </c:pt>
                <c:pt idx="37">
                  <c:v>3931334297144.042</c:v>
                </c:pt>
                <c:pt idx="38">
                  <c:v>10686474581524.463</c:v>
                </c:pt>
                <c:pt idx="39">
                  <c:v>10686474581524.463</c:v>
                </c:pt>
                <c:pt idx="40">
                  <c:v>583461742527454.87</c:v>
                </c:pt>
                <c:pt idx="41">
                  <c:v>583461742527454.87</c:v>
                </c:pt>
                <c:pt idx="42">
                  <c:v>4311231547115195</c:v>
                </c:pt>
                <c:pt idx="43">
                  <c:v>1.1719142372802612E+16</c:v>
                </c:pt>
                <c:pt idx="44">
                  <c:v>1.1719142372802612E+16</c:v>
                </c:pt>
                <c:pt idx="45">
                  <c:v>6.3984349353005491E+17</c:v>
                </c:pt>
                <c:pt idx="46">
                  <c:v>1.2851600114359308E+19</c:v>
                </c:pt>
                <c:pt idx="47">
                  <c:v>9.4961194206024483E+19</c:v>
                </c:pt>
                <c:pt idx="48">
                  <c:v>1.9073465724950998E+21</c:v>
                </c:pt>
                <c:pt idx="49">
                  <c:v>1.3733829795401761E+32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25392"/>
        <c:axId val="176026176"/>
      </c:lineChart>
      <c:catAx>
        <c:axId val="17602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Benchmarks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6026176"/>
        <c:crosses val="autoZero"/>
        <c:auto val="1"/>
        <c:lblAlgn val="ctr"/>
        <c:lblOffset val="100"/>
        <c:noMultiLvlLbl val="0"/>
      </c:catAx>
      <c:valAx>
        <c:axId val="176026176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400"/>
                  <a:t>Number of expressions</a:t>
                </a:r>
              </a:p>
            </c:rich>
          </c:tx>
          <c:layout>
            <c:manualLayout>
              <c:xMode val="edge"/>
              <c:yMode val="edge"/>
              <c:x val="1.7470696080273247E-2"/>
              <c:y val="0.123565307725597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6025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/>
              <a:t>Succinct Representation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val>
            <c:numRef>
              <c:f>Sheet5!$B$2:$B$51</c:f>
              <c:numCache>
                <c:formatCode>0.00</c:formatCode>
                <c:ptCount val="50"/>
                <c:pt idx="0">
                  <c:v>7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24</c:v>
                </c:pt>
                <c:pt idx="5">
                  <c:v>29</c:v>
                </c:pt>
                <c:pt idx="6">
                  <c:v>30</c:v>
                </c:pt>
                <c:pt idx="7">
                  <c:v>34</c:v>
                </c:pt>
                <c:pt idx="8">
                  <c:v>36</c:v>
                </c:pt>
                <c:pt idx="9">
                  <c:v>36</c:v>
                </c:pt>
                <c:pt idx="10">
                  <c:v>43</c:v>
                </c:pt>
                <c:pt idx="11">
                  <c:v>43</c:v>
                </c:pt>
                <c:pt idx="12">
                  <c:v>46</c:v>
                </c:pt>
                <c:pt idx="13">
                  <c:v>59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64</c:v>
                </c:pt>
                <c:pt idx="18">
                  <c:v>65</c:v>
                </c:pt>
                <c:pt idx="19">
                  <c:v>72</c:v>
                </c:pt>
                <c:pt idx="20">
                  <c:v>77</c:v>
                </c:pt>
                <c:pt idx="21">
                  <c:v>79</c:v>
                </c:pt>
                <c:pt idx="22">
                  <c:v>87</c:v>
                </c:pt>
                <c:pt idx="23">
                  <c:v>101</c:v>
                </c:pt>
                <c:pt idx="24">
                  <c:v>111</c:v>
                </c:pt>
                <c:pt idx="25">
                  <c:v>113</c:v>
                </c:pt>
                <c:pt idx="26">
                  <c:v>118</c:v>
                </c:pt>
                <c:pt idx="27">
                  <c:v>120</c:v>
                </c:pt>
                <c:pt idx="28">
                  <c:v>127</c:v>
                </c:pt>
                <c:pt idx="29">
                  <c:v>127</c:v>
                </c:pt>
                <c:pt idx="30">
                  <c:v>128</c:v>
                </c:pt>
                <c:pt idx="31">
                  <c:v>135</c:v>
                </c:pt>
                <c:pt idx="32">
                  <c:v>137</c:v>
                </c:pt>
                <c:pt idx="33">
                  <c:v>141</c:v>
                </c:pt>
                <c:pt idx="34">
                  <c:v>146</c:v>
                </c:pt>
                <c:pt idx="35">
                  <c:v>152</c:v>
                </c:pt>
                <c:pt idx="36">
                  <c:v>158</c:v>
                </c:pt>
                <c:pt idx="37">
                  <c:v>158</c:v>
                </c:pt>
                <c:pt idx="38">
                  <c:v>193</c:v>
                </c:pt>
                <c:pt idx="39">
                  <c:v>207</c:v>
                </c:pt>
                <c:pt idx="40">
                  <c:v>227</c:v>
                </c:pt>
                <c:pt idx="41">
                  <c:v>242</c:v>
                </c:pt>
                <c:pt idx="42">
                  <c:v>327</c:v>
                </c:pt>
                <c:pt idx="43">
                  <c:v>359</c:v>
                </c:pt>
                <c:pt idx="44">
                  <c:v>431</c:v>
                </c:pt>
                <c:pt idx="45">
                  <c:v>470</c:v>
                </c:pt>
                <c:pt idx="46">
                  <c:v>506</c:v>
                </c:pt>
                <c:pt idx="47">
                  <c:v>738</c:v>
                </c:pt>
                <c:pt idx="48">
                  <c:v>875</c:v>
                </c:pt>
                <c:pt idx="49">
                  <c:v>1942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26568"/>
        <c:axId val="176026960"/>
      </c:lineChart>
      <c:catAx>
        <c:axId val="176026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Benchmarks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6026960"/>
        <c:crosses val="autoZero"/>
        <c:auto val="1"/>
        <c:lblAlgn val="ctr"/>
        <c:lblOffset val="100"/>
        <c:noMultiLvlLbl val="0"/>
      </c:catAx>
      <c:valAx>
        <c:axId val="176026960"/>
        <c:scaling>
          <c:orientation val="minMax"/>
          <c:max val="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Size of Data Structure</a:t>
                </a:r>
              </a:p>
            </c:rich>
          </c:tx>
          <c:layout/>
          <c:overlay val="0"/>
        </c:title>
        <c:numFmt formatCode="#,##0;\-#,##0;;" sourceLinked="0"/>
        <c:majorTickMark val="out"/>
        <c:minorTickMark val="none"/>
        <c:tickLblPos val="nextTo"/>
        <c:crossAx val="176026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000"/>
              <a:t>Running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pPr>
              <a:ln w="3175"/>
            </c:spPr>
          </c:marker>
          <c:val>
            <c:numRef>
              <c:f>runningtime!$B$2:$B$51</c:f>
              <c:numCache>
                <c:formatCode>0.00</c:formatCode>
                <c:ptCount val="50"/>
                <c:pt idx="0">
                  <c:v>1.50008E-2</c:v>
                </c:pt>
                <c:pt idx="1">
                  <c:v>3.1001799999999999E-2</c:v>
                </c:pt>
                <c:pt idx="2">
                  <c:v>4.5002500000000001E-2</c:v>
                </c:pt>
                <c:pt idx="3">
                  <c:v>5.8003300000000001E-2</c:v>
                </c:pt>
                <c:pt idx="4">
                  <c:v>6.0003399999999998E-2</c:v>
                </c:pt>
                <c:pt idx="5">
                  <c:v>6.6003699999999998E-2</c:v>
                </c:pt>
                <c:pt idx="6">
                  <c:v>6.9003999999999996E-2</c:v>
                </c:pt>
                <c:pt idx="7">
                  <c:v>7.2004100000000001E-2</c:v>
                </c:pt>
                <c:pt idx="8">
                  <c:v>7.6004299999999997E-2</c:v>
                </c:pt>
                <c:pt idx="9">
                  <c:v>7.7004400000000001E-2</c:v>
                </c:pt>
                <c:pt idx="10">
                  <c:v>7.8004500000000004E-2</c:v>
                </c:pt>
                <c:pt idx="11">
                  <c:v>8.9005100000000004E-2</c:v>
                </c:pt>
                <c:pt idx="12">
                  <c:v>9.9005700000000002E-2</c:v>
                </c:pt>
                <c:pt idx="13">
                  <c:v>0.1020059</c:v>
                </c:pt>
                <c:pt idx="14">
                  <c:v>0.106006</c:v>
                </c:pt>
                <c:pt idx="15">
                  <c:v>0.1320075</c:v>
                </c:pt>
                <c:pt idx="16">
                  <c:v>0.13300770000000001</c:v>
                </c:pt>
                <c:pt idx="17">
                  <c:v>0.13500770000000001</c:v>
                </c:pt>
                <c:pt idx="18">
                  <c:v>0.1410081</c:v>
                </c:pt>
                <c:pt idx="19">
                  <c:v>0.14600840000000001</c:v>
                </c:pt>
                <c:pt idx="20">
                  <c:v>0.14700840000000001</c:v>
                </c:pt>
                <c:pt idx="21">
                  <c:v>0.15500890000000001</c:v>
                </c:pt>
                <c:pt idx="22">
                  <c:v>0.1630093</c:v>
                </c:pt>
                <c:pt idx="23">
                  <c:v>0.16700950000000001</c:v>
                </c:pt>
                <c:pt idx="24">
                  <c:v>0.16800960000000001</c:v>
                </c:pt>
                <c:pt idx="25">
                  <c:v>0.18001030000000001</c:v>
                </c:pt>
                <c:pt idx="26">
                  <c:v>0.18201039999999999</c:v>
                </c:pt>
                <c:pt idx="27">
                  <c:v>0.20001140000000001</c:v>
                </c:pt>
                <c:pt idx="28">
                  <c:v>0.22701299999999999</c:v>
                </c:pt>
                <c:pt idx="29">
                  <c:v>0.26101489999999999</c:v>
                </c:pt>
                <c:pt idx="30">
                  <c:v>0.26601520000000001</c:v>
                </c:pt>
                <c:pt idx="31">
                  <c:v>0.2870164</c:v>
                </c:pt>
                <c:pt idx="32">
                  <c:v>0.29601690000000003</c:v>
                </c:pt>
                <c:pt idx="33">
                  <c:v>0.3290188</c:v>
                </c:pt>
                <c:pt idx="34">
                  <c:v>0.34201949999999998</c:v>
                </c:pt>
                <c:pt idx="35">
                  <c:v>0.35802050000000002</c:v>
                </c:pt>
                <c:pt idx="36">
                  <c:v>0.35902060000000002</c:v>
                </c:pt>
                <c:pt idx="37">
                  <c:v>0.45202589999999998</c:v>
                </c:pt>
                <c:pt idx="38">
                  <c:v>0.47402709999999998</c:v>
                </c:pt>
                <c:pt idx="39">
                  <c:v>0.52403</c:v>
                </c:pt>
                <c:pt idx="40">
                  <c:v>0.54403109999999999</c:v>
                </c:pt>
                <c:pt idx="41">
                  <c:v>0.55503179999999996</c:v>
                </c:pt>
                <c:pt idx="42">
                  <c:v>0.58603349999999998</c:v>
                </c:pt>
                <c:pt idx="43">
                  <c:v>1.0060575</c:v>
                </c:pt>
                <c:pt idx="44">
                  <c:v>1.2630722999999999</c:v>
                </c:pt>
                <c:pt idx="45">
                  <c:v>1.3</c:v>
                </c:pt>
                <c:pt idx="46">
                  <c:v>1.4180811</c:v>
                </c:pt>
                <c:pt idx="47">
                  <c:v>2.1671239</c:v>
                </c:pt>
                <c:pt idx="48">
                  <c:v>5.65</c:v>
                </c:pt>
                <c:pt idx="49">
                  <c:v>11.89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27744"/>
        <c:axId val="175043624"/>
      </c:lineChart>
      <c:catAx>
        <c:axId val="176027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Benchmarks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7504362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75043624"/>
        <c:scaling>
          <c:orientation val="minMax"/>
          <c:max val="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Running Time (in seconds)</a:t>
                </a:r>
              </a:p>
            </c:rich>
          </c:tx>
          <c:layout>
            <c:manualLayout>
              <c:xMode val="edge"/>
              <c:yMode val="edge"/>
              <c:x val="2.9931979202309542E-2"/>
              <c:y val="0.13655261024682153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76027744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Ranking</a:t>
            </a:r>
            <a:r>
              <a:rPr lang="en-US" baseline="0"/>
              <a:t> Measure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examples!$E$28</c:f>
              <c:strCache>
                <c:ptCount val="1"/>
                <c:pt idx="0">
                  <c:v>Benchmarks</c:v>
                </c:pt>
              </c:strCache>
            </c:strRef>
          </c:tx>
          <c:invertIfNegative val="0"/>
          <c:val>
            <c:numRef>
              <c:f>examples!$E$29:$E$31</c:f>
              <c:numCache>
                <c:formatCode>General</c:formatCode>
                <c:ptCount val="3"/>
                <c:pt idx="0">
                  <c:v>35</c:v>
                </c:pt>
                <c:pt idx="1">
                  <c:v>13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042448"/>
        <c:axId val="175043232"/>
      </c:barChart>
      <c:catAx>
        <c:axId val="175042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Number of I/O examples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75043232"/>
        <c:crosses val="autoZero"/>
        <c:auto val="1"/>
        <c:lblAlgn val="ctr"/>
        <c:lblOffset val="100"/>
        <c:noMultiLvlLbl val="0"/>
      </c:catAx>
      <c:valAx>
        <c:axId val="175043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Number of Benchmarks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5042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89E4A-9B0D-4915-BCCA-C079FF7FAA41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A568D-081B-4AFD-AF79-08F500EE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</a:t>
            </a:r>
            <a:r>
              <a:rPr lang="en-US" baseline="0" dirty="0" smtClean="0"/>
              <a:t> “a data transformation and cleaning tool by examples”</a:t>
            </a:r>
            <a:endParaRPr lang="en-US" dirty="0" smtClean="0"/>
          </a:p>
          <a:p>
            <a:r>
              <a:rPr lang="en-US" dirty="0" smtClean="0"/>
              <a:t>Give a brief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not write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real words</a:t>
            </a:r>
          </a:p>
          <a:p>
            <a:r>
              <a:rPr lang="en-US" baseline="0" dirty="0" smtClean="0"/>
              <a:t>Based on graphs </a:t>
            </a:r>
            <a:r>
              <a:rPr lang="en-US" baseline="0" dirty="0" smtClean="0">
                <a:sym typeface="Wingdings" pitchFamily="2" charset="2"/>
              </a:rPr>
              <a:t>path </a:t>
            </a:r>
            <a:r>
              <a:rPr lang="en-US" baseline="0" smtClean="0">
                <a:sym typeface="Wingdings" pitchFamily="2" charset="2"/>
              </a:rPr>
              <a:t>counting </a:t>
            </a: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syntactic</a:t>
            </a:r>
            <a:r>
              <a:rPr lang="en-US" baseline="0" dirty="0" smtClean="0"/>
              <a:t> and semantics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Grey out the previous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Lookup,</a:t>
            </a:r>
          </a:p>
          <a:p>
            <a:r>
              <a:rPr lang="en-US" dirty="0" smtClean="0"/>
              <a:t>String</a:t>
            </a:r>
          </a:p>
          <a:p>
            <a:r>
              <a:rPr lang="en-US" dirty="0" smtClean="0"/>
              <a:t>Lookup + string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7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Input-output table, background table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9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single tuple</a:t>
            </a:r>
            <a:r>
              <a:rPr lang="en-US" baseline="0" dirty="0" smtClean="0"/>
              <a:t> program</a:t>
            </a:r>
          </a:p>
          <a:p>
            <a:r>
              <a:rPr lang="en-US" baseline="0" dirty="0" smtClean="0"/>
              <a:t>Relational functions </a:t>
            </a:r>
            <a:r>
              <a:rPr lang="en-US" baseline="0" dirty="0" smtClean="0">
                <a:sym typeface="Wingdings" pitchFamily="2" charset="2"/>
              </a:rPr>
              <a:t> short example (substring matches)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End-users Excel millions of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5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 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Xfrom</a:t>
            </a:r>
            <a:r>
              <a:rPr lang="en-US" dirty="0" smtClean="0"/>
              <a:t> examples </a:t>
            </a:r>
            <a:r>
              <a:rPr lang="en-US" dirty="0" err="1" smtClean="0"/>
              <a:t>Xfrom</a:t>
            </a:r>
            <a:r>
              <a:rPr lang="en-US" dirty="0" smtClean="0"/>
              <a:t> can be in any language -&gt; Excel macros, </a:t>
            </a:r>
          </a:p>
          <a:p>
            <a:r>
              <a:rPr lang="en-US" dirty="0" smtClean="0"/>
              <a:t>Overlap -&gt; representation</a:t>
            </a:r>
            <a:r>
              <a:rPr lang="en-US" baseline="0" dirty="0" smtClean="0"/>
              <a:t> collapse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Interface</a:t>
            </a:r>
          </a:p>
          <a:p>
            <a:r>
              <a:rPr lang="en-US" dirty="0" smtClean="0"/>
              <a:t>Domain specific </a:t>
            </a:r>
          </a:p>
          <a:p>
            <a:r>
              <a:rPr lang="en-US" dirty="0" smtClean="0"/>
              <a:t>User interface =&gt; transformation language =&gt; data structure as tree</a:t>
            </a:r>
          </a:p>
          <a:p>
            <a:r>
              <a:rPr lang="en-US" dirty="0" smtClean="0"/>
              <a:t>Multiple</a:t>
            </a:r>
            <a:r>
              <a:rPr lang="en-US" baseline="0" dirty="0" smtClean="0"/>
              <a:t> examples </a:t>
            </a:r>
            <a:r>
              <a:rPr lang="en-US" baseline="0" dirty="0" smtClean="0">
                <a:sym typeface="Wingdings" pitchFamily="2" charset="2"/>
              </a:rPr>
              <a:t> examples multiple trees.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Animation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Input-output table, background table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single tuple</a:t>
            </a:r>
            <a:r>
              <a:rPr lang="en-US" baseline="0" dirty="0" smtClean="0"/>
              <a:t> program</a:t>
            </a:r>
          </a:p>
          <a:p>
            <a:r>
              <a:rPr lang="en-US" baseline="0" dirty="0" smtClean="0"/>
              <a:t>Relational functions </a:t>
            </a:r>
            <a:r>
              <a:rPr lang="en-US" baseline="0" dirty="0" smtClean="0">
                <a:sym typeface="Wingdings" pitchFamily="2" charset="2"/>
              </a:rPr>
              <a:t> short example (substring matches)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568D-081B-4AFD-AF79-08F500EE227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3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5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519E7-529F-42E3-9ED5-119913F60A37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A0EA-B7D3-43C7-BC44-C0F7CE7BA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82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Learning Semantic String Transformations from Examples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Rishabh</a:t>
            </a:r>
            <a:r>
              <a:rPr lang="en-US" b="1" dirty="0" smtClean="0"/>
              <a:t> Singh and </a:t>
            </a:r>
            <a:r>
              <a:rPr lang="en-US" b="1" dirty="0" err="1" smtClean="0"/>
              <a:t>Sumit</a:t>
            </a:r>
            <a:r>
              <a:rPr lang="en-US" b="1" dirty="0" smtClean="0"/>
              <a:t> </a:t>
            </a:r>
            <a:r>
              <a:rPr lang="en-US" b="1" dirty="0" err="1" smtClean="0"/>
              <a:t>Gulwani</a:t>
            </a:r>
            <a:endParaRPr lang="en-US" b="1" dirty="0"/>
          </a:p>
        </p:txBody>
      </p:sp>
      <p:pic>
        <p:nvPicPr>
          <p:cNvPr id="4" name="Picture 3" descr="ms_masthead_lt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415" y="4967654"/>
            <a:ext cx="2619269" cy="808892"/>
          </a:xfrm>
          <a:prstGeom prst="rect">
            <a:avLst/>
          </a:prstGeom>
        </p:spPr>
      </p:pic>
      <p:pic>
        <p:nvPicPr>
          <p:cNvPr id="5" name="Picture 2" descr="mit_csai_top"/>
          <p:cNvPicPr>
            <a:picLocks noChangeAspect="1" noChangeArrowheads="1"/>
          </p:cNvPicPr>
          <p:nvPr/>
        </p:nvPicPr>
        <p:blipFill>
          <a:blip r:embed="rId3" cstate="print"/>
          <a:srcRect l="71862"/>
          <a:stretch>
            <a:fillRect/>
          </a:stretch>
        </p:blipFill>
        <p:spPr bwMode="auto">
          <a:xfrm>
            <a:off x="2107797" y="4876800"/>
            <a:ext cx="16111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27224"/>
              </p:ext>
            </p:extLst>
          </p:nvPr>
        </p:nvGraphicFramePr>
        <p:xfrm>
          <a:off x="1828800" y="3657600"/>
          <a:ext cx="5486400" cy="27262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28800"/>
                <a:gridCol w="1828800"/>
                <a:gridCol w="1828800"/>
              </a:tblGrid>
              <a:tr h="38946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</a:t>
                      </a:r>
                      <a:r>
                        <a:rPr lang="en-US" dirty="0" smtClean="0"/>
                        <a:t> Record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SSN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027-36-4557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 Henry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034-83-7683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William Johnson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018-45-8949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Ian Jordan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023-34-3254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 Dina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839937"/>
              </p:ext>
            </p:extLst>
          </p:nvPr>
        </p:nvGraphicFramePr>
        <p:xfrm>
          <a:off x="1676400" y="2514600"/>
          <a:ext cx="6096000" cy="741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4478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nsolas" pitchFamily="49" charset="0"/>
                <a:cs typeface="Consolas" pitchFamily="49" charset="0"/>
              </a:rPr>
              <a:t>Select(Name, 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EmpRecord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, (SSN = v</a:t>
            </a:r>
            <a:r>
              <a:rPr lang="en-US" sz="36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))</a:t>
            </a:r>
            <a:endParaRPr lang="en-US" sz="3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- Lookup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652193"/>
              </p:ext>
            </p:extLst>
          </p:nvPr>
        </p:nvGraphicFramePr>
        <p:xfrm>
          <a:off x="1676400" y="3886200"/>
          <a:ext cx="2590800" cy="27262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8400"/>
                <a:gridCol w="1422400"/>
              </a:tblGrid>
              <a:tr h="3894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ItemRec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ItemId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ST-340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BI-567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Bib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DI-328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Diapers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WI-989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Wipes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AS-469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Aspirator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212746"/>
              </p:ext>
            </p:extLst>
          </p:nvPr>
        </p:nvGraphicFramePr>
        <p:xfrm>
          <a:off x="4572000" y="3886200"/>
          <a:ext cx="2438400" cy="27262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13976"/>
                <a:gridCol w="1124424"/>
              </a:tblGrid>
              <a:tr h="3894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PriceRec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ItemId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ST-340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$145.67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BI-567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$3.56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DI-328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$21.45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WI-989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$5.12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AS-469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469392"/>
              </p:ext>
            </p:extLst>
          </p:nvPr>
        </p:nvGraphicFramePr>
        <p:xfrm>
          <a:off x="2819400" y="2971800"/>
          <a:ext cx="2895600" cy="741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240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$145.67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257" y="1371600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nsolas" pitchFamily="49" charset="0"/>
                <a:cs typeface="Consolas" pitchFamily="49" charset="0"/>
              </a:rPr>
              <a:t>Select(Price, 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PriceRec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, (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ItemId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=  </a:t>
            </a:r>
          </a:p>
          <a:p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Select(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ItemId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ItemRec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, Item = v</a:t>
            </a:r>
            <a:r>
              <a:rPr lang="en-US" sz="36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))</a:t>
            </a:r>
            <a:endParaRPr lang="en-US" sz="3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– Transitive Lookup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Query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425517"/>
              </p:ext>
            </p:extLst>
          </p:nvPr>
        </p:nvGraphicFramePr>
        <p:xfrm>
          <a:off x="1676400" y="2379131"/>
          <a:ext cx="2590800" cy="27262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8400"/>
                <a:gridCol w="1422400"/>
              </a:tblGrid>
              <a:tr h="3894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ItemRec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ItemId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ST-340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BI-567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Bib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DI-328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Diapers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WI-989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Wipes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AS-469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Aspirator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80151"/>
              </p:ext>
            </p:extLst>
          </p:nvPr>
        </p:nvGraphicFramePr>
        <p:xfrm>
          <a:off x="4572000" y="2379131"/>
          <a:ext cx="2438400" cy="27262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13976"/>
                <a:gridCol w="1124424"/>
              </a:tblGrid>
              <a:tr h="3894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PriceRec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ItemId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ST-340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$145.67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BI-567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$3.56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DI-328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$21.45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WI-989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$5.12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AS-469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078505"/>
              </p:ext>
            </p:extLst>
          </p:nvPr>
        </p:nvGraphicFramePr>
        <p:xfrm>
          <a:off x="2819400" y="1464731"/>
          <a:ext cx="2895600" cy="741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240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$145.67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rved Down Arrow 7"/>
          <p:cNvSpPr/>
          <p:nvPr/>
        </p:nvSpPr>
        <p:spPr>
          <a:xfrm rot="4171214">
            <a:off x="5557706" y="2824056"/>
            <a:ext cx="4236574" cy="1465536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05271"/>
            <a:ext cx="937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nsolas" pitchFamily="49" charset="0"/>
                <a:cs typeface="Consolas" pitchFamily="49" charset="0"/>
              </a:rPr>
              <a:t>Select(Price, 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PriceRec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, (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ItemId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=  </a:t>
            </a:r>
          </a:p>
          <a:p>
            <a:r>
              <a:rPr lang="en-US" sz="3600" dirty="0" smtClean="0">
                <a:latin typeface="Consolas" pitchFamily="49" charset="0"/>
                <a:cs typeface="Consolas" pitchFamily="49" charset="0"/>
              </a:rPr>
              <a:t> Select(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ItemId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3600" dirty="0" err="1" smtClean="0">
                <a:latin typeface="Consolas" pitchFamily="49" charset="0"/>
                <a:cs typeface="Consolas" pitchFamily="49" charset="0"/>
              </a:rPr>
              <a:t>ItemRec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, Item = v</a:t>
            </a:r>
            <a:r>
              <a:rPr lang="en-US" sz="3600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3600" dirty="0" smtClean="0">
                <a:latin typeface="Consolas" pitchFamily="49" charset="0"/>
                <a:cs typeface="Consolas" pitchFamily="49" charset="0"/>
              </a:rPr>
              <a:t>))</a:t>
            </a:r>
            <a:endParaRPr lang="en-US" sz="3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Synthesis Algorithm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GenerateSt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sz="3200" dirty="0" smtClean="0">
                    <a:solidFill>
                      <a:srgbClr val="00B050"/>
                    </a:solidFill>
                  </a:rPr>
                  <a:t>Input</a:t>
                </a:r>
                <a:r>
                  <a:rPr lang="en-US" sz="3200" dirty="0" smtClean="0"/>
                  <a:t>: (input state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3200" dirty="0" smtClean="0"/>
                  <a:t>, output string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3200" dirty="0" smtClean="0"/>
                  <a:t>)</a:t>
                </a:r>
                <a:endParaRPr lang="en-US" sz="3200" dirty="0" smtClean="0">
                  <a:latin typeface="Algerian" pitchFamily="82" charset="0"/>
                </a:endParaRP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Output</a:t>
                </a:r>
                <a:r>
                  <a:rPr lang="en-US" dirty="0" smtClean="0"/>
                  <a:t>: all conforming expressions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Reachability algorithm from input strings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0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314700" y="1468582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14400" y="14478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00700" y="14478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371600" y="29497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Strings reachable from input row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47969"/>
              </p:ext>
            </p:extLst>
          </p:nvPr>
        </p:nvGraphicFramePr>
        <p:xfrm>
          <a:off x="228600" y="3733800"/>
          <a:ext cx="258852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52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45412"/>
              </p:ext>
            </p:extLst>
          </p:nvPr>
        </p:nvGraphicFramePr>
        <p:xfrm>
          <a:off x="2933700" y="4267200"/>
          <a:ext cx="5257800" cy="2380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</a:tblGrid>
              <a:tr h="389977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Emp</a:t>
                      </a:r>
                      <a:r>
                        <a:rPr lang="en-US" b="1" dirty="0" smtClean="0"/>
                        <a:t> Record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SSN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EmpId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027-36-4557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 Henry</a:t>
                      </a:r>
                      <a:endParaRPr lang="en-US" dirty="0"/>
                    </a:p>
                  </a:txBody>
                  <a:tcPr/>
                </a:tc>
              </a:tr>
              <a:tr h="430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034-83-7683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William Johnson</a:t>
                      </a:r>
                      <a:endParaRPr lang="en-US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018-45-8949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Ian Jordan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7" name="Straight Arrow Connector 46"/>
          <p:cNvCxnSpPr>
            <a:stCxn id="44" idx="2"/>
          </p:cNvCxnSpPr>
          <p:nvPr/>
        </p:nvCxnSpPr>
        <p:spPr>
          <a:xfrm>
            <a:off x="1522862" y="4114800"/>
            <a:ext cx="2134738" cy="1981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1600" y="1703388"/>
                <a:ext cx="7782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03388"/>
                <a:ext cx="77820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22393" y="1703388"/>
                <a:ext cx="7782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393" y="1703388"/>
                <a:ext cx="77820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06319" y="1703388"/>
                <a:ext cx="7782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319" y="1703388"/>
                <a:ext cx="77820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500" y="2324138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Progs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2324138"/>
                <a:ext cx="31242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543300" y="1600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1579418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29300" y="1579418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1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43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05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43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05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67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7" idx="0"/>
          </p:cNvCxnSpPr>
          <p:nvPr/>
        </p:nvCxnSpPr>
        <p:spPr>
          <a:xfrm flipH="1">
            <a:off x="590550" y="2099744"/>
            <a:ext cx="636144" cy="643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 flipH="1">
            <a:off x="1352550" y="2189018"/>
            <a:ext cx="76200" cy="554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  <a:endCxn id="9" idx="1"/>
          </p:cNvCxnSpPr>
          <p:nvPr/>
        </p:nvCxnSpPr>
        <p:spPr>
          <a:xfrm>
            <a:off x="1630806" y="2099744"/>
            <a:ext cx="281688" cy="732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11" idx="0"/>
          </p:cNvCxnSpPr>
          <p:nvPr/>
        </p:nvCxnSpPr>
        <p:spPr>
          <a:xfrm flipH="1">
            <a:off x="3067050" y="2120526"/>
            <a:ext cx="559944" cy="622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4"/>
            <a:endCxn id="12" idx="0"/>
          </p:cNvCxnSpPr>
          <p:nvPr/>
        </p:nvCxnSpPr>
        <p:spPr>
          <a:xfrm>
            <a:off x="3829050" y="22098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5"/>
            <a:endCxn id="13" idx="1"/>
          </p:cNvCxnSpPr>
          <p:nvPr/>
        </p:nvCxnSpPr>
        <p:spPr>
          <a:xfrm>
            <a:off x="4031106" y="2120526"/>
            <a:ext cx="357888" cy="7119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0"/>
          </p:cNvCxnSpPr>
          <p:nvPr/>
        </p:nvCxnSpPr>
        <p:spPr>
          <a:xfrm flipH="1">
            <a:off x="5429250" y="2099744"/>
            <a:ext cx="483744" cy="643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4"/>
            <a:endCxn id="15" idx="0"/>
          </p:cNvCxnSpPr>
          <p:nvPr/>
        </p:nvCxnSpPr>
        <p:spPr>
          <a:xfrm>
            <a:off x="6115050" y="2189018"/>
            <a:ext cx="76200" cy="554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5"/>
            <a:endCxn id="16" idx="1"/>
          </p:cNvCxnSpPr>
          <p:nvPr/>
        </p:nvCxnSpPr>
        <p:spPr>
          <a:xfrm>
            <a:off x="6317106" y="2099744"/>
            <a:ext cx="434088" cy="732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8587" y="5083314"/>
            <a:ext cx="838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strings in table rows of visited nodes</a:t>
            </a:r>
            <a:endParaRPr 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84122"/>
              </p:ext>
            </p:extLst>
          </p:nvPr>
        </p:nvGraphicFramePr>
        <p:xfrm>
          <a:off x="2247900" y="5934623"/>
          <a:ext cx="5257800" cy="389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  <a:gridCol w="1752600"/>
              </a:tblGrid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3829050" y="6156399"/>
            <a:ext cx="559944" cy="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85180" y="3573959"/>
                <a:ext cx="58824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Progs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/>
                          </a:rPr>
                          <m:t>𝜂</m:t>
                        </m:r>
                      </m:e>
                    </m:d>
                    <m:r>
                      <a:rPr lang="en-US" sz="3600" b="0" i="1" smtClean="0">
                        <a:latin typeface="Cambria Math"/>
                      </a:rPr>
                      <m:t>∪=</m:t>
                    </m:r>
                    <m:r>
                      <a:rPr lang="en-US" sz="3600" b="0" i="1" smtClean="0">
                        <a:latin typeface="Cambria Math"/>
                      </a:rPr>
                      <m:t>𝑆𝑒𝑙𝑒𝑐𝑡</m:t>
                    </m:r>
                    <m:r>
                      <a:rPr lang="en-US" sz="3600" b="0" i="1" smtClean="0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𝐶</m:t>
                    </m:r>
                    <m:r>
                      <a:rPr lang="en-US" sz="3600" b="0" i="1" smtClean="0">
                        <a:latin typeface="Cambria Math"/>
                      </a:rPr>
                      <m:t>,</m:t>
                    </m:r>
                    <m:r>
                      <a:rPr lang="en-US" sz="3600" b="0" i="1" smtClean="0">
                        <a:latin typeface="Cambria Math"/>
                      </a:rPr>
                      <m:t>𝑇</m:t>
                    </m:r>
                    <m:r>
                      <a:rPr lang="en-US" sz="3600" b="0" i="1" smtClean="0">
                        <a:latin typeface="Cambria Math"/>
                      </a:rPr>
                      <m:t>,</m:t>
                    </m:r>
                    <m:r>
                      <a:rPr lang="en-US" sz="3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/>
                      </a:rPr>
                      <m:t>B</m:t>
                    </m:r>
                  </m:oMath>
                </a14:m>
                <a:r>
                  <a:rPr lang="en-US" sz="4400" dirty="0" smtClean="0"/>
                  <a:t>)</a:t>
                </a:r>
                <a:endParaRPr lang="en-US" sz="4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80" y="3573959"/>
                <a:ext cx="5882420" cy="769441"/>
              </a:xfrm>
              <a:prstGeom prst="rect">
                <a:avLst/>
              </a:prstGeom>
              <a:blipFill rotWithShape="1">
                <a:blip r:embed="rId3"/>
                <a:stretch>
                  <a:fillRect t="-15748" r="-1244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7200" y="4343400"/>
                <a:ext cx="8382000" cy="852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/>
                        </a:rPr>
                        <m:t>B</m:t>
                      </m:r>
                      <m:r>
                        <a:rPr lang="en-US" sz="3600" b="0" i="1" smtClean="0">
                          <a:latin typeface="Cambria Math"/>
                        </a:rPr>
                        <m:t>≡</m:t>
                      </m:r>
                      <m:d>
                        <m:dPr>
                          <m:begChr m:val=""/>
                          <m:endChr m:val="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∧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=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b="0" i="1" smtClean="0">
                                          <a:latin typeface="Cambria Math"/>
                                        </a:rPr>
                                        <m:t>𝑣𝑎</m:t>
                                      </m:r>
                                      <m:sSup>
                                        <m:sSup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0" i="1" smtClean="0"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p>
                                          <m:r>
                                            <a:rPr lang="en-US" sz="3600" b="0" i="1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600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600" i="1">
                                                      <a:latin typeface="Cambria Math"/>
                                                    </a:rPr>
                                                    <m:t>𝐶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6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3600" b="0" i="1" smtClean="0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3600" b="0" i="1" smtClean="0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43400"/>
                <a:ext cx="8382000" cy="8527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5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543300" y="1600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1579418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29300" y="1579418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1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43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05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43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05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67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7" idx="0"/>
          </p:cNvCxnSpPr>
          <p:nvPr/>
        </p:nvCxnSpPr>
        <p:spPr>
          <a:xfrm flipH="1">
            <a:off x="590550" y="2099744"/>
            <a:ext cx="636144" cy="643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 flipH="1">
            <a:off x="1352550" y="2189018"/>
            <a:ext cx="76200" cy="55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  <a:endCxn id="9" idx="1"/>
          </p:cNvCxnSpPr>
          <p:nvPr/>
        </p:nvCxnSpPr>
        <p:spPr>
          <a:xfrm>
            <a:off x="1630806" y="2099744"/>
            <a:ext cx="281688" cy="732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11" idx="0"/>
          </p:cNvCxnSpPr>
          <p:nvPr/>
        </p:nvCxnSpPr>
        <p:spPr>
          <a:xfrm flipH="1">
            <a:off x="3067050" y="2120526"/>
            <a:ext cx="559944" cy="622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4"/>
            <a:endCxn id="12" idx="0"/>
          </p:cNvCxnSpPr>
          <p:nvPr/>
        </p:nvCxnSpPr>
        <p:spPr>
          <a:xfrm>
            <a:off x="3829050" y="2209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5"/>
            <a:endCxn id="13" idx="1"/>
          </p:cNvCxnSpPr>
          <p:nvPr/>
        </p:nvCxnSpPr>
        <p:spPr>
          <a:xfrm>
            <a:off x="4031106" y="2120526"/>
            <a:ext cx="357888" cy="711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0"/>
          </p:cNvCxnSpPr>
          <p:nvPr/>
        </p:nvCxnSpPr>
        <p:spPr>
          <a:xfrm flipH="1">
            <a:off x="5429250" y="2099744"/>
            <a:ext cx="483744" cy="643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4"/>
            <a:endCxn id="15" idx="0"/>
          </p:cNvCxnSpPr>
          <p:nvPr/>
        </p:nvCxnSpPr>
        <p:spPr>
          <a:xfrm>
            <a:off x="6115050" y="2189018"/>
            <a:ext cx="76200" cy="55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5"/>
            <a:endCxn id="16" idx="1"/>
          </p:cNvCxnSpPr>
          <p:nvPr/>
        </p:nvCxnSpPr>
        <p:spPr>
          <a:xfrm>
            <a:off x="6317106" y="2099744"/>
            <a:ext cx="434088" cy="732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4"/>
            <a:endCxn id="41" idx="0"/>
          </p:cNvCxnSpPr>
          <p:nvPr/>
        </p:nvCxnSpPr>
        <p:spPr>
          <a:xfrm flipH="1">
            <a:off x="349827" y="3352800"/>
            <a:ext cx="240723" cy="802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4"/>
            <a:endCxn id="42" idx="0"/>
          </p:cNvCxnSpPr>
          <p:nvPr/>
        </p:nvCxnSpPr>
        <p:spPr>
          <a:xfrm>
            <a:off x="1352550" y="33528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4"/>
            <a:endCxn id="43" idx="1"/>
          </p:cNvCxnSpPr>
          <p:nvPr/>
        </p:nvCxnSpPr>
        <p:spPr>
          <a:xfrm>
            <a:off x="2114550" y="3352800"/>
            <a:ext cx="83694" cy="70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4"/>
            <a:endCxn id="44" idx="0"/>
          </p:cNvCxnSpPr>
          <p:nvPr/>
        </p:nvCxnSpPr>
        <p:spPr>
          <a:xfrm>
            <a:off x="3067050" y="3352800"/>
            <a:ext cx="180109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4"/>
            <a:endCxn id="45" idx="0"/>
          </p:cNvCxnSpPr>
          <p:nvPr/>
        </p:nvCxnSpPr>
        <p:spPr>
          <a:xfrm flipH="1">
            <a:off x="4495800" y="3352800"/>
            <a:ext cx="95250" cy="741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4077" y="4155583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43000" y="40386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14550" y="3969327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61409" y="3997036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0050" y="4094018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181600" y="3438435"/>
            <a:ext cx="201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……..</a:t>
            </a:r>
            <a:endParaRPr lang="en-US" sz="7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226694" y="5209639"/>
            <a:ext cx="723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Repeat until k steps or </a:t>
            </a:r>
            <a:r>
              <a:rPr lang="en-US" sz="4000" dirty="0" err="1" smtClean="0">
                <a:solidFill>
                  <a:srgbClr val="C00000"/>
                </a:solidFill>
              </a:rPr>
              <a:t>fixpoint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543300" y="1600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43000" y="1579418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29300" y="1579418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288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81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43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053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43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05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67500" y="2743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3"/>
            <a:endCxn id="7" idx="0"/>
          </p:cNvCxnSpPr>
          <p:nvPr/>
        </p:nvCxnSpPr>
        <p:spPr>
          <a:xfrm flipH="1">
            <a:off x="590550" y="2099744"/>
            <a:ext cx="636144" cy="643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 flipH="1">
            <a:off x="1352550" y="2189018"/>
            <a:ext cx="76200" cy="55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  <a:endCxn id="9" idx="1"/>
          </p:cNvCxnSpPr>
          <p:nvPr/>
        </p:nvCxnSpPr>
        <p:spPr>
          <a:xfrm>
            <a:off x="1630806" y="2099744"/>
            <a:ext cx="281688" cy="732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3"/>
            <a:endCxn id="11" idx="0"/>
          </p:cNvCxnSpPr>
          <p:nvPr/>
        </p:nvCxnSpPr>
        <p:spPr>
          <a:xfrm flipH="1">
            <a:off x="3067050" y="2120526"/>
            <a:ext cx="559944" cy="622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4"/>
            <a:endCxn id="12" idx="0"/>
          </p:cNvCxnSpPr>
          <p:nvPr/>
        </p:nvCxnSpPr>
        <p:spPr>
          <a:xfrm>
            <a:off x="3829050" y="2209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5"/>
            <a:endCxn id="13" idx="1"/>
          </p:cNvCxnSpPr>
          <p:nvPr/>
        </p:nvCxnSpPr>
        <p:spPr>
          <a:xfrm>
            <a:off x="4031106" y="2120526"/>
            <a:ext cx="357888" cy="711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0"/>
          </p:cNvCxnSpPr>
          <p:nvPr/>
        </p:nvCxnSpPr>
        <p:spPr>
          <a:xfrm flipH="1">
            <a:off x="5429250" y="2099744"/>
            <a:ext cx="483744" cy="643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4"/>
            <a:endCxn id="15" idx="0"/>
          </p:cNvCxnSpPr>
          <p:nvPr/>
        </p:nvCxnSpPr>
        <p:spPr>
          <a:xfrm>
            <a:off x="6115050" y="2189018"/>
            <a:ext cx="76200" cy="554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5"/>
            <a:endCxn id="16" idx="1"/>
          </p:cNvCxnSpPr>
          <p:nvPr/>
        </p:nvCxnSpPr>
        <p:spPr>
          <a:xfrm>
            <a:off x="6317106" y="2099744"/>
            <a:ext cx="434088" cy="732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4"/>
            <a:endCxn id="41" idx="0"/>
          </p:cNvCxnSpPr>
          <p:nvPr/>
        </p:nvCxnSpPr>
        <p:spPr>
          <a:xfrm flipH="1">
            <a:off x="349827" y="3352800"/>
            <a:ext cx="240723" cy="802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4"/>
            <a:endCxn id="42" idx="0"/>
          </p:cNvCxnSpPr>
          <p:nvPr/>
        </p:nvCxnSpPr>
        <p:spPr>
          <a:xfrm>
            <a:off x="1352550" y="33528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4"/>
            <a:endCxn id="43" idx="1"/>
          </p:cNvCxnSpPr>
          <p:nvPr/>
        </p:nvCxnSpPr>
        <p:spPr>
          <a:xfrm>
            <a:off x="2114550" y="3352800"/>
            <a:ext cx="83694" cy="70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4"/>
            <a:endCxn id="44" idx="0"/>
          </p:cNvCxnSpPr>
          <p:nvPr/>
        </p:nvCxnSpPr>
        <p:spPr>
          <a:xfrm>
            <a:off x="3067050" y="3352800"/>
            <a:ext cx="180109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4"/>
            <a:endCxn id="45" idx="0"/>
          </p:cNvCxnSpPr>
          <p:nvPr/>
        </p:nvCxnSpPr>
        <p:spPr>
          <a:xfrm flipH="1">
            <a:off x="4495800" y="3352800"/>
            <a:ext cx="95250" cy="741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4077" y="4155583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43000" y="40386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114550" y="3969327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961409" y="3997036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10050" y="4094018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181600" y="3438435"/>
            <a:ext cx="201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……..</a:t>
            </a:r>
            <a:endParaRPr lang="en-US" sz="7200" b="1" dirty="0"/>
          </a:p>
        </p:txBody>
      </p:sp>
      <p:cxnSp>
        <p:nvCxnSpPr>
          <p:cNvPr id="36" name="Straight Arrow Connector 35"/>
          <p:cNvCxnSpPr>
            <a:stCxn id="44" idx="4"/>
            <a:endCxn id="39" idx="0"/>
          </p:cNvCxnSpPr>
          <p:nvPr/>
        </p:nvCxnSpPr>
        <p:spPr>
          <a:xfrm>
            <a:off x="3247159" y="4606636"/>
            <a:ext cx="137486" cy="646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098895" y="5253250"/>
            <a:ext cx="571500" cy="6096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3"/>
            <a:endCxn id="39" idx="7"/>
          </p:cNvCxnSpPr>
          <p:nvPr/>
        </p:nvCxnSpPr>
        <p:spPr>
          <a:xfrm flipH="1">
            <a:off x="3586701" y="4614344"/>
            <a:ext cx="707043" cy="728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94808"/>
              </p:ext>
            </p:extLst>
          </p:nvPr>
        </p:nvGraphicFramePr>
        <p:xfrm>
          <a:off x="4268154" y="5405075"/>
          <a:ext cx="258852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52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Steve Russell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flipH="1">
            <a:off x="3384646" y="5595575"/>
            <a:ext cx="1111154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90218" y="5595575"/>
                <a:ext cx="5668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218" y="5595575"/>
                <a:ext cx="56688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813812" y="5918740"/>
                <a:ext cx="20154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/>
                        </a:rPr>
                        <m:t>Progs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812" y="5918740"/>
                <a:ext cx="201548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8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Sound and k-complete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𝑝𝑚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t: number of reachable strings</a:t>
                </a:r>
              </a:p>
              <a:p>
                <a:pPr lvl="1"/>
                <a:r>
                  <a:rPr lang="en-US" dirty="0"/>
                  <a:t>p: number of candidate keys</a:t>
                </a:r>
              </a:p>
              <a:p>
                <a:pPr lvl="1"/>
                <a:r>
                  <a:rPr lang="en-US" dirty="0"/>
                  <a:t>m: maximum size of a candidate key</a:t>
                </a: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6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Data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321249" y="15240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59249" y="26670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21249" y="26670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83249" y="26670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4" idx="3"/>
            <a:endCxn id="11" idx="0"/>
          </p:cNvCxnSpPr>
          <p:nvPr/>
        </p:nvCxnSpPr>
        <p:spPr>
          <a:xfrm flipH="1">
            <a:off x="6844999" y="2044326"/>
            <a:ext cx="559944" cy="622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4"/>
            <a:endCxn id="12" idx="0"/>
          </p:cNvCxnSpPr>
          <p:nvPr/>
        </p:nvCxnSpPr>
        <p:spPr>
          <a:xfrm>
            <a:off x="7606999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" idx="5"/>
            <a:endCxn id="13" idx="1"/>
          </p:cNvCxnSpPr>
          <p:nvPr/>
        </p:nvCxnSpPr>
        <p:spPr>
          <a:xfrm>
            <a:off x="7809055" y="2044326"/>
            <a:ext cx="357888" cy="711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4"/>
            <a:endCxn id="44" idx="0"/>
          </p:cNvCxnSpPr>
          <p:nvPr/>
        </p:nvCxnSpPr>
        <p:spPr>
          <a:xfrm flipH="1">
            <a:off x="6686550" y="3276600"/>
            <a:ext cx="158449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4"/>
            <a:endCxn id="45" idx="0"/>
          </p:cNvCxnSpPr>
          <p:nvPr/>
        </p:nvCxnSpPr>
        <p:spPr>
          <a:xfrm flipH="1">
            <a:off x="8357443" y="3276600"/>
            <a:ext cx="11556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400800" y="3920836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071693" y="3920836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44" idx="4"/>
            <a:endCxn id="39" idx="0"/>
          </p:cNvCxnSpPr>
          <p:nvPr/>
        </p:nvCxnSpPr>
        <p:spPr>
          <a:xfrm>
            <a:off x="6686550" y="4530436"/>
            <a:ext cx="476044" cy="646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876844" y="517705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3"/>
            <a:endCxn id="39" idx="7"/>
          </p:cNvCxnSpPr>
          <p:nvPr/>
        </p:nvCxnSpPr>
        <p:spPr>
          <a:xfrm flipH="1">
            <a:off x="7364650" y="4441162"/>
            <a:ext cx="790737" cy="825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7227756" y="3831562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endCxn id="51" idx="0"/>
          </p:cNvCxnSpPr>
          <p:nvPr/>
        </p:nvCxnSpPr>
        <p:spPr>
          <a:xfrm flipH="1">
            <a:off x="7513506" y="3261510"/>
            <a:ext cx="93494" cy="570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4"/>
            <a:endCxn id="51" idx="7"/>
          </p:cNvCxnSpPr>
          <p:nvPr/>
        </p:nvCxnSpPr>
        <p:spPr>
          <a:xfrm flipH="1">
            <a:off x="7715562" y="3276600"/>
            <a:ext cx="653437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1" idx="4"/>
            <a:endCxn id="51" idx="1"/>
          </p:cNvCxnSpPr>
          <p:nvPr/>
        </p:nvCxnSpPr>
        <p:spPr>
          <a:xfrm>
            <a:off x="6844999" y="3276600"/>
            <a:ext cx="466451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2" idx="3"/>
            <a:endCxn id="44" idx="0"/>
          </p:cNvCxnSpPr>
          <p:nvPr/>
        </p:nvCxnSpPr>
        <p:spPr>
          <a:xfrm flipH="1">
            <a:off x="6686550" y="3187326"/>
            <a:ext cx="718393" cy="733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4"/>
            <a:endCxn id="39" idx="0"/>
          </p:cNvCxnSpPr>
          <p:nvPr/>
        </p:nvCxnSpPr>
        <p:spPr>
          <a:xfrm flipH="1">
            <a:off x="7162594" y="4441162"/>
            <a:ext cx="350912" cy="735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AC4E"/>
                </a:solidFill>
              </a:rPr>
              <a:t>Maintains tree structure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common sub-expressions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AC4E"/>
                </a:solidFill>
              </a:rPr>
              <a:t>CNF of Boolean Conditionals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ndependent column predicates</a:t>
            </a:r>
          </a:p>
        </p:txBody>
      </p:sp>
    </p:spTree>
    <p:extLst>
      <p:ext uri="{BB962C8B-B14F-4D97-AF65-F5344CB8AC3E}">
        <p14:creationId xmlns:p14="http://schemas.microsoft.com/office/powerpoint/2010/main" val="127900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FlashFill</a:t>
            </a:r>
            <a:endParaRPr lang="en-US" dirty="0"/>
          </a:p>
        </p:txBody>
      </p:sp>
      <p:pic>
        <p:nvPicPr>
          <p:cNvPr id="1026" name="Picture 2" descr="http://blogs.office.com/cfs-filesystemfile.ashx/__key/CommunityServer-Blogs-Components-WeblogFiles/00-00-00-00-44-metablogapi/5545.clip_5F00_image001_5F00_2B22A4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40" y="1524000"/>
            <a:ext cx="857557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39945" y="3124200"/>
            <a:ext cx="4522855" cy="1097757"/>
            <a:chOff x="2639945" y="1612429"/>
            <a:chExt cx="4522855" cy="1097757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702" y="1673152"/>
              <a:ext cx="3425098" cy="976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 descr="http://pureinfotech.com/wp-content/uploads/2012/07/excel2013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9945" y="1612429"/>
              <a:ext cx="1097757" cy="109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Intersect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: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∧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1149049" y="15240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049" y="26670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9049" y="26670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11049" y="26670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6" idx="3"/>
            <a:endCxn id="7" idx="0"/>
          </p:cNvCxnSpPr>
          <p:nvPr/>
        </p:nvCxnSpPr>
        <p:spPr>
          <a:xfrm flipH="1">
            <a:off x="672799" y="2044326"/>
            <a:ext cx="559944" cy="622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  <a:endCxn id="8" idx="0"/>
          </p:cNvCxnSpPr>
          <p:nvPr/>
        </p:nvCxnSpPr>
        <p:spPr>
          <a:xfrm>
            <a:off x="1434799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5"/>
            <a:endCxn id="9" idx="1"/>
          </p:cNvCxnSpPr>
          <p:nvPr/>
        </p:nvCxnSpPr>
        <p:spPr>
          <a:xfrm>
            <a:off x="1636855" y="2044326"/>
            <a:ext cx="357888" cy="711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4"/>
            <a:endCxn id="15" idx="0"/>
          </p:cNvCxnSpPr>
          <p:nvPr/>
        </p:nvCxnSpPr>
        <p:spPr>
          <a:xfrm flipH="1">
            <a:off x="514350" y="3276600"/>
            <a:ext cx="158449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4"/>
            <a:endCxn id="16" idx="0"/>
          </p:cNvCxnSpPr>
          <p:nvPr/>
        </p:nvCxnSpPr>
        <p:spPr>
          <a:xfrm flipH="1">
            <a:off x="2185243" y="3276600"/>
            <a:ext cx="11556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8600" y="3920836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99493" y="3920836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4"/>
            <a:endCxn id="18" idx="0"/>
          </p:cNvCxnSpPr>
          <p:nvPr/>
        </p:nvCxnSpPr>
        <p:spPr>
          <a:xfrm>
            <a:off x="514350" y="4530436"/>
            <a:ext cx="476044" cy="646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4644" y="517705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6" idx="3"/>
            <a:endCxn id="18" idx="7"/>
          </p:cNvCxnSpPr>
          <p:nvPr/>
        </p:nvCxnSpPr>
        <p:spPr>
          <a:xfrm flipH="1">
            <a:off x="1192450" y="4441162"/>
            <a:ext cx="790737" cy="825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55556" y="3831562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 flipH="1">
            <a:off x="1341306" y="3261510"/>
            <a:ext cx="93494" cy="570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4"/>
            <a:endCxn id="20" idx="7"/>
          </p:cNvCxnSpPr>
          <p:nvPr/>
        </p:nvCxnSpPr>
        <p:spPr>
          <a:xfrm flipH="1">
            <a:off x="1543362" y="3276600"/>
            <a:ext cx="653437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4"/>
            <a:endCxn id="20" idx="1"/>
          </p:cNvCxnSpPr>
          <p:nvPr/>
        </p:nvCxnSpPr>
        <p:spPr>
          <a:xfrm>
            <a:off x="672799" y="3276600"/>
            <a:ext cx="466451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15" idx="0"/>
          </p:cNvCxnSpPr>
          <p:nvPr/>
        </p:nvCxnSpPr>
        <p:spPr>
          <a:xfrm flipH="1">
            <a:off x="514350" y="3187326"/>
            <a:ext cx="718393" cy="733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4"/>
            <a:endCxn id="18" idx="0"/>
          </p:cNvCxnSpPr>
          <p:nvPr/>
        </p:nvCxnSpPr>
        <p:spPr>
          <a:xfrm flipH="1">
            <a:off x="990394" y="4441162"/>
            <a:ext cx="350912" cy="735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183201" y="16002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87174" y="2655626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02703" y="2710227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6" idx="3"/>
            <a:endCxn id="27" idx="0"/>
          </p:cNvCxnSpPr>
          <p:nvPr/>
        </p:nvCxnSpPr>
        <p:spPr>
          <a:xfrm flipH="1">
            <a:off x="3772924" y="2120526"/>
            <a:ext cx="493971" cy="53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4"/>
            <a:endCxn id="28" idx="0"/>
          </p:cNvCxnSpPr>
          <p:nvPr/>
        </p:nvCxnSpPr>
        <p:spPr>
          <a:xfrm>
            <a:off x="4468951" y="2209800"/>
            <a:ext cx="119502" cy="500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4"/>
            <a:endCxn id="35" idx="0"/>
          </p:cNvCxnSpPr>
          <p:nvPr/>
        </p:nvCxnSpPr>
        <p:spPr>
          <a:xfrm flipH="1">
            <a:off x="3714750" y="3265226"/>
            <a:ext cx="58174" cy="731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429000" y="3997036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stCxn id="35" idx="4"/>
            <a:endCxn id="38" idx="0"/>
          </p:cNvCxnSpPr>
          <p:nvPr/>
        </p:nvCxnSpPr>
        <p:spPr>
          <a:xfrm>
            <a:off x="3714750" y="4606636"/>
            <a:ext cx="476044" cy="646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905044" y="525325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88453" y="392250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28" idx="5"/>
            <a:endCxn id="40" idx="0"/>
          </p:cNvCxnSpPr>
          <p:nvPr/>
        </p:nvCxnSpPr>
        <p:spPr>
          <a:xfrm>
            <a:off x="4790509" y="3230553"/>
            <a:ext cx="83694" cy="691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8" idx="3"/>
            <a:endCxn id="35" idx="0"/>
          </p:cNvCxnSpPr>
          <p:nvPr/>
        </p:nvCxnSpPr>
        <p:spPr>
          <a:xfrm flipH="1">
            <a:off x="3714750" y="3230553"/>
            <a:ext cx="671647" cy="766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4"/>
            <a:endCxn id="38" idx="0"/>
          </p:cNvCxnSpPr>
          <p:nvPr/>
        </p:nvCxnSpPr>
        <p:spPr>
          <a:xfrm flipH="1">
            <a:off x="4190794" y="4532100"/>
            <a:ext cx="683409" cy="721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159953" y="2639140"/>
            <a:ext cx="5715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4"/>
            <a:endCxn id="40" idx="7"/>
          </p:cNvCxnSpPr>
          <p:nvPr/>
        </p:nvCxnSpPr>
        <p:spPr>
          <a:xfrm flipH="1">
            <a:off x="5076259" y="3248740"/>
            <a:ext cx="369444" cy="763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6" idx="5"/>
            <a:endCxn id="55" idx="1"/>
          </p:cNvCxnSpPr>
          <p:nvPr/>
        </p:nvCxnSpPr>
        <p:spPr>
          <a:xfrm>
            <a:off x="4671007" y="2120526"/>
            <a:ext cx="572640" cy="60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04" name="Rectangle 8203"/>
              <p:cNvSpPr/>
              <p:nvPr/>
            </p:nvSpPr>
            <p:spPr>
              <a:xfrm>
                <a:off x="2504158" y="2639140"/>
                <a:ext cx="782587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04" name="Rectangle 8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58" y="2639140"/>
                <a:ext cx="782587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15" name="Group 8214"/>
          <p:cNvGrpSpPr/>
          <p:nvPr/>
        </p:nvGrpSpPr>
        <p:grpSpPr>
          <a:xfrm>
            <a:off x="5731453" y="1524000"/>
            <a:ext cx="2500748" cy="4262650"/>
            <a:chOff x="5731453" y="1524000"/>
            <a:chExt cx="2500748" cy="4262650"/>
          </a:xfrm>
        </p:grpSpPr>
        <p:sp>
          <p:nvSpPr>
            <p:cNvPr id="77" name="Oval 76"/>
            <p:cNvSpPr/>
            <p:nvPr/>
          </p:nvSpPr>
          <p:spPr>
            <a:xfrm>
              <a:off x="7239000" y="1524000"/>
              <a:ext cx="5715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6743700" y="2605928"/>
              <a:ext cx="5715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660701" y="2576755"/>
              <a:ext cx="5715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77" idx="3"/>
              <a:endCxn id="78" idx="0"/>
            </p:cNvCxnSpPr>
            <p:nvPr/>
          </p:nvCxnSpPr>
          <p:spPr>
            <a:xfrm flipH="1">
              <a:off x="7029450" y="2044326"/>
              <a:ext cx="293244" cy="5616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7" idx="5"/>
              <a:endCxn id="79" idx="0"/>
            </p:cNvCxnSpPr>
            <p:nvPr/>
          </p:nvCxnSpPr>
          <p:spPr>
            <a:xfrm>
              <a:off x="7726806" y="2044326"/>
              <a:ext cx="219645" cy="5324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8" idx="4"/>
              <a:endCxn id="83" idx="0"/>
            </p:cNvCxnSpPr>
            <p:nvPr/>
          </p:nvCxnSpPr>
          <p:spPr>
            <a:xfrm>
              <a:off x="7029450" y="3215528"/>
              <a:ext cx="446973" cy="7962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190673" y="4011774"/>
              <a:ext cx="5715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3" idx="4"/>
              <a:endCxn id="85" idx="0"/>
            </p:cNvCxnSpPr>
            <p:nvPr/>
          </p:nvCxnSpPr>
          <p:spPr>
            <a:xfrm>
              <a:off x="7476423" y="4621374"/>
              <a:ext cx="23930" cy="5556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214603" y="5177050"/>
              <a:ext cx="5715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79" idx="4"/>
              <a:endCxn id="83" idx="0"/>
            </p:cNvCxnSpPr>
            <p:nvPr/>
          </p:nvCxnSpPr>
          <p:spPr>
            <a:xfrm flipH="1">
              <a:off x="7476423" y="3186355"/>
              <a:ext cx="470028" cy="8254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ectangle 92"/>
                <p:cNvSpPr/>
                <p:nvPr/>
              </p:nvSpPr>
              <p:spPr>
                <a:xfrm>
                  <a:off x="5731453" y="2731515"/>
                  <a:ext cx="891591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b="0" i="1" smtClean="0">
                            <a:latin typeface="Cambria Math"/>
                          </a:rPr>
                          <m:t>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Rectangle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1453" y="2731515"/>
                  <a:ext cx="891591" cy="92333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971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Synthesize((i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,o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), …,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baseline="-25000" dirty="0" err="1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,o</a:t>
            </a:r>
            <a:r>
              <a:rPr lang="en-US" baseline="-25000" dirty="0" err="1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P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GenerateStr</a:t>
            </a:r>
            <a:r>
              <a:rPr lang="en-US" baseline="-25000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(i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,o</a:t>
            </a:r>
            <a:r>
              <a:rPr lang="en-US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for j = 2 to n: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P’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GenerateStr</a:t>
            </a:r>
            <a:r>
              <a:rPr lang="en-US" baseline="-25000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baseline="-25000" dirty="0" err="1" smtClean="0">
                <a:latin typeface="Consolas" pitchFamily="49" charset="0"/>
                <a:cs typeface="Consolas" pitchFamily="49" charset="0"/>
              </a:rPr>
              <a:t>j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,o</a:t>
            </a:r>
            <a:r>
              <a:rPr lang="en-US" baseline="-25000" dirty="0" err="1" smtClean="0">
                <a:latin typeface="Consolas" pitchFamily="49" charset="0"/>
                <a:cs typeface="Consolas" pitchFamily="49" charset="0"/>
              </a:rPr>
              <a:t>j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P 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Intersect</a:t>
            </a:r>
            <a:r>
              <a:rPr lang="en-US" baseline="-25000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(P’, P)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return P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>Semantic String Transformations</a:t>
            </a:r>
            <a:endParaRPr lang="en-US" sz="8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48400" y="304800"/>
            <a:ext cx="24384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Demo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1306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Syntactic String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" y="2590800"/>
            <a:ext cx="882543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1295400"/>
            <a:ext cx="304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[GulwaniPOPL11]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7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Combined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144000" cy="251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146" y="190499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Syntactic manipulations over lookup outputs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324600" y="28956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5052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5715000" y="2551330"/>
            <a:ext cx="228600" cy="95387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1"/>
          </p:cNvCxnSpPr>
          <p:nvPr/>
        </p:nvCxnSpPr>
        <p:spPr>
          <a:xfrm flipH="1" flipV="1">
            <a:off x="6019800" y="2561198"/>
            <a:ext cx="371755" cy="41251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096000" y="4158503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4"/>
          </p:cNvCxnSpPr>
          <p:nvPr/>
        </p:nvCxnSpPr>
        <p:spPr>
          <a:xfrm flipH="1">
            <a:off x="6096000" y="4691903"/>
            <a:ext cx="228600" cy="87069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54864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Syntactic manipulations before indexing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 animBg="1"/>
      <p:bldP spid="15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Synthesis Algorithm: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GenerateSt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889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3657600"/>
                <a:ext cx="8001000" cy="30019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GenerateSt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Reachability based on syntactic string matches</a:t>
                </a:r>
              </a:p>
              <a:p>
                <a:pPr lvl="2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if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GenerateStr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Boolean conditionals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GenerateSt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r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3657600"/>
                <a:ext cx="8001000" cy="30019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875714"/>
            <a:ext cx="7315201" cy="110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59025"/>
              </p:ext>
            </p:extLst>
          </p:nvPr>
        </p:nvGraphicFramePr>
        <p:xfrm>
          <a:off x="420237" y="1988714"/>
          <a:ext cx="258852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52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SSN: 044-58-3429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725067"/>
              </p:ext>
            </p:extLst>
          </p:nvPr>
        </p:nvGraphicFramePr>
        <p:xfrm>
          <a:off x="2971800" y="2819400"/>
          <a:ext cx="5257800" cy="23801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/>
                <a:gridCol w="1752600"/>
                <a:gridCol w="1752600"/>
              </a:tblGrid>
              <a:tr h="38997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Emp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Record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SSN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EmpId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027-36-4557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 Henry</a:t>
                      </a:r>
                      <a:endParaRPr lang="en-US" dirty="0"/>
                    </a:p>
                  </a:txBody>
                  <a:tcPr/>
                </a:tc>
              </a:tr>
              <a:tr h="430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034-83-7683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William Johnson</a:t>
                      </a:r>
                      <a:endParaRPr lang="en-US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018-45-8949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Ian Jordan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29558"/>
              </p:ext>
            </p:extLst>
          </p:nvPr>
        </p:nvGraphicFramePr>
        <p:xfrm>
          <a:off x="3964675" y="1988714"/>
          <a:ext cx="258852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52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Mr. Steve Russell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3200400" y="2133600"/>
            <a:ext cx="4572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68013"/>
              </p:ext>
            </p:extLst>
          </p:nvPr>
        </p:nvGraphicFramePr>
        <p:xfrm>
          <a:off x="420237" y="1988714"/>
          <a:ext cx="258852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52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SSN: 044-58-3429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22357"/>
              </p:ext>
            </p:extLst>
          </p:nvPr>
        </p:nvGraphicFramePr>
        <p:xfrm>
          <a:off x="2971800" y="2819400"/>
          <a:ext cx="5257800" cy="23801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/>
                <a:gridCol w="1752600"/>
                <a:gridCol w="1752600"/>
              </a:tblGrid>
              <a:tr h="38997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Emp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Record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SSN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EmpId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027-36-4557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 Henry</a:t>
                      </a:r>
                      <a:endParaRPr lang="en-US" dirty="0"/>
                    </a:p>
                  </a:txBody>
                  <a:tcPr/>
                </a:tc>
              </a:tr>
              <a:tr h="430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034-83-7683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William Johnson</a:t>
                      </a:r>
                      <a:endParaRPr lang="en-US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018-45-8949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Ian Jordan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714499" y="2268046"/>
            <a:ext cx="1866901" cy="230395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-22746" y="3420023"/>
                <a:ext cx="3048000" cy="685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r</m:t>
                          </m:r>
                          <m:r>
                            <a:rPr lang="en-US" sz="3600" b="0" i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746" y="3420023"/>
                <a:ext cx="3048000" cy="685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0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12757"/>
              </p:ext>
            </p:extLst>
          </p:nvPr>
        </p:nvGraphicFramePr>
        <p:xfrm>
          <a:off x="420237" y="1988714"/>
          <a:ext cx="258852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852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SSN: 044-58-3429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27169"/>
              </p:ext>
            </p:extLst>
          </p:nvPr>
        </p:nvGraphicFramePr>
        <p:xfrm>
          <a:off x="2971800" y="2819400"/>
          <a:ext cx="5257800" cy="238015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/>
                <a:gridCol w="1752600"/>
                <a:gridCol w="1752600"/>
              </a:tblGrid>
              <a:tr h="38997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Emp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Record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SSN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EmpId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Name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027-36-4557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 Henry</a:t>
                      </a:r>
                      <a:endParaRPr lang="en-US" dirty="0"/>
                    </a:p>
                  </a:txBody>
                  <a:tcPr/>
                </a:tc>
              </a:tr>
              <a:tr h="4302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034-83-7683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William Johnson</a:t>
                      </a:r>
                      <a:endParaRPr lang="en-US" dirty="0"/>
                    </a:p>
                  </a:txBody>
                  <a:tcPr/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899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018-45-8949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Ian Jordan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714499" y="2268046"/>
            <a:ext cx="1866901" cy="230395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-22746" y="3420023"/>
                <a:ext cx="3048000" cy="685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/>
                            </a:rPr>
                            <m:t>r</m:t>
                          </m:r>
                          <m:r>
                            <a:rPr lang="en-US" sz="3600" b="0" i="0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746" y="3420023"/>
                <a:ext cx="3048000" cy="685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5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90600" y="16002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{ “SSN: 044-58-3429”, “044-58-3429”, “1125”, “Steve Russell” }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41148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Set of reachable strings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50482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64960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7" y="2800350"/>
            <a:ext cx="63722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62325"/>
            <a:ext cx="25241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600200"/>
            <a:ext cx="27622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41529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3" y="2543813"/>
            <a:ext cx="23336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381500"/>
            <a:ext cx="27146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20288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2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5879342" y="3052549"/>
                <a:ext cx="3067334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342" y="3052549"/>
                <a:ext cx="3067334" cy="1143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90600" y="16002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{ “SSN: 044-58-3429”, “044-58-3429”, “1125”, “Steve Russell” } 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52848"/>
              </p:ext>
            </p:extLst>
          </p:nvPr>
        </p:nvGraphicFramePr>
        <p:xfrm>
          <a:off x="3505200" y="4521503"/>
          <a:ext cx="5141225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122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Mr. Steve Russell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5334000" y="3505200"/>
            <a:ext cx="990600" cy="9906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457200" y="54864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Intersect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US" dirty="0" smtClean="0"/>
                  <a:t>in paper</a:t>
                </a:r>
                <a:endParaRPr lang="en-US" dirty="0"/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86400"/>
                <a:ext cx="8229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0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rgbClr val="00AC4E"/>
                    </a:solidFill>
                  </a:rPr>
                  <a:t>50 benchmark problems</a:t>
                </a:r>
              </a:p>
              <a:p>
                <a:pPr lvl="1"/>
                <a:r>
                  <a:rPr lang="en-US" dirty="0" smtClean="0"/>
                  <a:t>12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, 38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~10</a:t>
                </a:r>
                <a:r>
                  <a:rPr lang="en-US" baseline="30000" dirty="0" smtClean="0"/>
                  <a:t>20 </a:t>
                </a:r>
                <a:r>
                  <a:rPr lang="en-US" dirty="0" smtClean="0"/>
                  <a:t>consistent expressions</a:t>
                </a:r>
              </a:p>
              <a:p>
                <a:pPr lvl="1"/>
                <a:r>
                  <a:rPr lang="en-US" dirty="0" smtClean="0"/>
                  <a:t>Size of data structure: ~2000</a:t>
                </a:r>
              </a:p>
              <a:p>
                <a:endParaRPr lang="en-US" baseline="30000" dirty="0"/>
              </a:p>
              <a:p>
                <a:r>
                  <a:rPr lang="en-US" dirty="0" smtClean="0">
                    <a:solidFill>
                      <a:srgbClr val="00AC4E"/>
                    </a:solidFill>
                  </a:rPr>
                  <a:t>Performance</a:t>
                </a:r>
                <a:r>
                  <a:rPr lang="en-US" dirty="0" smtClean="0"/>
                  <a:t>: 96% less than 1 second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AC4E"/>
                    </a:solidFill>
                  </a:rPr>
                  <a:t>Ranking</a:t>
                </a:r>
                <a:r>
                  <a:rPr lang="en-US" dirty="0" smtClean="0"/>
                  <a:t>: at most 3 examples (95% 2 examples)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3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AC4E"/>
                </a:solidFill>
              </a:rPr>
              <a:t>Matching strings for table joins</a:t>
            </a:r>
          </a:p>
          <a:p>
            <a:pPr lvl="1"/>
            <a:r>
              <a:rPr lang="en-US" sz="2000" dirty="0"/>
              <a:t>Record Matching [</a:t>
            </a:r>
            <a:r>
              <a:rPr lang="en-US" sz="2000" dirty="0" err="1"/>
              <a:t>Elmagarmid</a:t>
            </a:r>
            <a:r>
              <a:rPr lang="en-US" sz="2000" dirty="0"/>
              <a:t> et. al. 07, </a:t>
            </a:r>
            <a:r>
              <a:rPr lang="en-US" sz="2000" dirty="0" err="1"/>
              <a:t>Koudas</a:t>
            </a:r>
            <a:r>
              <a:rPr lang="en-US" sz="2000" dirty="0"/>
              <a:t> et. al. SIGMOD06]</a:t>
            </a:r>
          </a:p>
          <a:p>
            <a:pPr lvl="1"/>
            <a:r>
              <a:rPr lang="en-US" sz="2000" dirty="0"/>
              <a:t>Schema Matching [</a:t>
            </a:r>
            <a:r>
              <a:rPr lang="en-US" sz="2000" dirty="0" err="1"/>
              <a:t>Dhamankar</a:t>
            </a:r>
            <a:r>
              <a:rPr lang="en-US" sz="2000" dirty="0"/>
              <a:t> et. al. SIGMOD04, Warren &amp; </a:t>
            </a:r>
            <a:r>
              <a:rPr lang="en-US" sz="2000" dirty="0" err="1"/>
              <a:t>Tompa</a:t>
            </a:r>
            <a:r>
              <a:rPr lang="en-US" sz="2000" dirty="0"/>
              <a:t> VLDB06</a:t>
            </a:r>
            <a:r>
              <a:rPr lang="en-US" sz="2000" dirty="0" smtClean="0"/>
              <a:t>]</a:t>
            </a:r>
          </a:p>
          <a:p>
            <a:pPr lvl="1"/>
            <a:endParaRPr lang="en-US" sz="2000" dirty="0"/>
          </a:p>
          <a:p>
            <a:r>
              <a:rPr lang="en-US" dirty="0" smtClean="0">
                <a:solidFill>
                  <a:srgbClr val="00AC4E"/>
                </a:solidFill>
              </a:rPr>
              <a:t>Query Synthesis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rom representative view [Das </a:t>
            </a:r>
            <a:r>
              <a:rPr lang="en-US" sz="2000" dirty="0"/>
              <a:t>Sharma et.al. ICDT10, Tran et.al. SIGMOD09</a:t>
            </a:r>
            <a:r>
              <a:rPr lang="en-US" sz="2000" dirty="0" smtClean="0"/>
              <a:t>]</a:t>
            </a:r>
          </a:p>
          <a:p>
            <a:pPr lvl="1"/>
            <a:endParaRPr lang="en-US" sz="2000" dirty="0" smtClean="0"/>
          </a:p>
          <a:p>
            <a:r>
              <a:rPr lang="en-US" dirty="0" smtClean="0">
                <a:solidFill>
                  <a:srgbClr val="00AC4E"/>
                </a:solidFill>
              </a:rPr>
              <a:t>Text-editing by example</a:t>
            </a:r>
          </a:p>
          <a:p>
            <a:pPr lvl="1"/>
            <a:r>
              <a:rPr lang="en-US" sz="2200" dirty="0" err="1" smtClean="0"/>
              <a:t>QuickCode</a:t>
            </a:r>
            <a:r>
              <a:rPr lang="en-US" sz="2200" dirty="0" smtClean="0"/>
              <a:t>[</a:t>
            </a:r>
            <a:r>
              <a:rPr lang="en-US" sz="2200" dirty="0" err="1" smtClean="0"/>
              <a:t>Gulwani</a:t>
            </a:r>
            <a:r>
              <a:rPr lang="en-US" sz="2200" dirty="0" smtClean="0"/>
              <a:t> POPL11]</a:t>
            </a:r>
          </a:p>
          <a:p>
            <a:pPr lvl="1"/>
            <a:r>
              <a:rPr lang="en-US" sz="2200" dirty="0" err="1"/>
              <a:t>SMARTedit</a:t>
            </a:r>
            <a:r>
              <a:rPr lang="en-US" sz="2200" dirty="0"/>
              <a:t>[Lau et.al. ML03], </a:t>
            </a:r>
            <a:r>
              <a:rPr lang="en-US" sz="2200" dirty="0" err="1"/>
              <a:t>Simulatenous</a:t>
            </a:r>
            <a:r>
              <a:rPr lang="en-US" sz="2200" dirty="0"/>
              <a:t> Editing[Miller et.al. USENIX01]</a:t>
            </a:r>
            <a:endParaRPr lang="en-US" sz="2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32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159389" y="2092362"/>
            <a:ext cx="6781800" cy="3276874"/>
          </a:xfrm>
          <a:prstGeom prst="triangle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Text Box 16"/>
          <p:cNvSpPr txBox="1"/>
          <p:nvPr/>
        </p:nvSpPr>
        <p:spPr>
          <a:xfrm>
            <a:off x="3476598" y="4458600"/>
            <a:ext cx="2112207" cy="646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b="1" dirty="0" smtClean="0">
                <a:effectLst/>
                <a:ea typeface="Calibri"/>
                <a:cs typeface="Times New Roman"/>
              </a:rPr>
              <a:t>End-Users</a:t>
            </a:r>
            <a:endParaRPr lang="en-US" sz="2800" b="1" dirty="0">
              <a:effectLst/>
              <a:ea typeface="Calibri"/>
              <a:cs typeface="Times New Roman"/>
            </a:endParaRPr>
          </a:p>
        </p:txBody>
      </p:sp>
      <p:sp>
        <p:nvSpPr>
          <p:cNvPr id="6" name="Text Box 10"/>
          <p:cNvSpPr txBox="1"/>
          <p:nvPr/>
        </p:nvSpPr>
        <p:spPr>
          <a:xfrm>
            <a:off x="3962400" y="2453908"/>
            <a:ext cx="1157607" cy="594092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Algorithm </a:t>
            </a:r>
          </a:p>
          <a:p>
            <a:pPr marL="0" marR="0">
              <a:spcBef>
                <a:spcPts val="0"/>
              </a:spcBef>
            </a:pPr>
            <a:r>
              <a:rPr lang="en-US" dirty="0" smtClean="0">
                <a:ea typeface="Calibri"/>
                <a:cs typeface="Times New Roman"/>
              </a:rPr>
              <a:t>Designers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3127398" y="3323273"/>
            <a:ext cx="2845781" cy="56292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ea typeface="Calibri"/>
                <a:cs typeface="Times New Roman"/>
              </a:rPr>
              <a:t>Software Developers</a:t>
            </a:r>
            <a:endParaRPr lang="en-US" sz="240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93262" y="3129634"/>
            <a:ext cx="211220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999752"/>
            <a:ext cx="38862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58674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Large potential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>
            <a:off x="4191000" y="5486400"/>
            <a:ext cx="310319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Backup slides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601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String Transformations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942436"/>
              </p:ext>
            </p:extLst>
          </p:nvPr>
        </p:nvGraphicFramePr>
        <p:xfrm>
          <a:off x="2209800" y="1676399"/>
          <a:ext cx="4724400" cy="3505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362200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(12 </a:t>
                      </a:r>
                      <a:r>
                        <a:rPr lang="en-US" b="1" dirty="0" err="1" smtClean="0"/>
                        <a:t>Hr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Time (24 </a:t>
                      </a:r>
                      <a:r>
                        <a:rPr lang="en-US" b="1" dirty="0" err="1" smtClean="0"/>
                        <a:t>Hr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0930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9:30</a:t>
                      </a:r>
                      <a:r>
                        <a:rPr lang="en-US" b="1" baseline="0" dirty="0" smtClean="0"/>
                        <a:t> AM</a:t>
                      </a:r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3:20 PM</a:t>
                      </a:r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0830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5575012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=TEXT(C,”00 00”)+0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499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String Transformations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897652"/>
              </p:ext>
            </p:extLst>
          </p:nvPr>
        </p:nvGraphicFramePr>
        <p:xfrm>
          <a:off x="2209800" y="1676399"/>
          <a:ext cx="4724400" cy="3505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2362200"/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Date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Formatted Date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06-03-2008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Jun 3</a:t>
                      </a:r>
                      <a:r>
                        <a:rPr lang="en-US" b="1" baseline="30000" dirty="0" smtClean="0"/>
                        <a:t>rd</a:t>
                      </a:r>
                      <a:r>
                        <a:rPr lang="en-US" b="1" dirty="0" smtClean="0"/>
                        <a:t>, 2008</a:t>
                      </a:r>
                      <a:endParaRPr lang="en-US" b="1" baseline="0" dirty="0" smtClean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03-26-2010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08-01-2009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09-24-2007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05-14-2010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07-20-1998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10-24-2004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08-24-1972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4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Idea 1: Share sub-expressions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55970"/>
              </p:ext>
            </p:extLst>
          </p:nvPr>
        </p:nvGraphicFramePr>
        <p:xfrm>
          <a:off x="6019800" y="1371600"/>
          <a:ext cx="2514600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838200"/>
                <a:gridCol w="838200"/>
              </a:tblGrid>
              <a:tr h="406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4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5</a:t>
                      </a:r>
                      <a:endParaRPr lang="en-US" sz="20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26364"/>
              </p:ext>
            </p:extLst>
          </p:nvPr>
        </p:nvGraphicFramePr>
        <p:xfrm>
          <a:off x="228600" y="1371600"/>
          <a:ext cx="2514600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838200"/>
                <a:gridCol w="838200"/>
              </a:tblGrid>
              <a:tr h="406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08977"/>
              </p:ext>
            </p:extLst>
          </p:nvPr>
        </p:nvGraphicFramePr>
        <p:xfrm>
          <a:off x="3124200" y="1371600"/>
          <a:ext cx="2514600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/>
                <a:gridCol w="838200"/>
                <a:gridCol w="838200"/>
              </a:tblGrid>
              <a:tr h="406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</a:t>
                      </a:r>
                      <a:r>
                        <a:rPr lang="en-US" sz="2000" baseline="-25000" dirty="0" smtClean="0"/>
                        <a:t>4</a:t>
                      </a:r>
                      <a:endParaRPr lang="en-US" sz="2000" baseline="-250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95500" y="5206424"/>
                <a:ext cx="472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40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5206424"/>
                <a:ext cx="472440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00350" y="3606224"/>
                <a:ext cx="3314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40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350" y="3606224"/>
                <a:ext cx="3314700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87941" y="4306669"/>
            <a:ext cx="513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Select(C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, T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C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=e)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-76200" y="59830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Select(C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 T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, C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=Select(C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,T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,C</a:t>
            </a:r>
            <a:r>
              <a:rPr lang="en-US" sz="3600" baseline="-25000" dirty="0" smtClean="0"/>
              <a:t>1</a:t>
            </a:r>
            <a:r>
              <a:rPr lang="en-US" sz="3600" dirty="0" smtClean="0"/>
              <a:t>=e)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68941" y="2858869"/>
                <a:ext cx="59606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e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≡</m:t>
                    </m:r>
                  </m:oMath>
                </a14:m>
                <a:r>
                  <a:rPr lang="en-US" sz="3600" dirty="0" smtClean="0"/>
                  <a:t> Select(C</a:t>
                </a:r>
                <a:r>
                  <a:rPr lang="en-US" sz="3600" baseline="-25000" dirty="0" smtClean="0"/>
                  <a:t>2</a:t>
                </a:r>
                <a:r>
                  <a:rPr lang="en-US" sz="3600" dirty="0" smtClean="0"/>
                  <a:t>, T</a:t>
                </a:r>
                <a:r>
                  <a:rPr lang="en-US" sz="3600" baseline="-25000" dirty="0"/>
                  <a:t>1</a:t>
                </a:r>
                <a:r>
                  <a:rPr lang="en-US" sz="3600" dirty="0" smtClean="0"/>
                  <a:t>, C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=v</a:t>
                </a:r>
                <a:r>
                  <a:rPr lang="en-US" sz="3600" baseline="-25000" dirty="0" smtClean="0"/>
                  <a:t>1</a:t>
                </a:r>
                <a:r>
                  <a:rPr lang="en-US" sz="3600" dirty="0" smtClean="0"/>
                  <a:t>)</a:t>
                </a:r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941" y="2858869"/>
                <a:ext cx="5960659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42491" y="2735759"/>
                <a:ext cx="84830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91" y="2735759"/>
                <a:ext cx="848309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5791200" y="44196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15200" y="60960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>
            <a:off x="6477002" y="4629836"/>
            <a:ext cx="1447799" cy="1379390"/>
          </a:xfrm>
          <a:prstGeom prst="curvedConnector3">
            <a:avLst>
              <a:gd name="adj1" fmla="val 132011"/>
            </a:avLst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2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Youtube</a:t>
            </a:r>
            <a:r>
              <a:rPr lang="en-US" dirty="0" smtClean="0"/>
              <a:t> Videos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1295400"/>
            <a:ext cx="57816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8564" y="1600200"/>
            <a:ext cx="2209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French</a:t>
            </a:r>
          </a:p>
          <a:p>
            <a:r>
              <a:rPr lang="en-US" sz="4400" dirty="0" smtClean="0"/>
              <a:t>Polish</a:t>
            </a:r>
          </a:p>
          <a:p>
            <a:r>
              <a:rPr lang="en-US" sz="4400" dirty="0" smtClean="0"/>
              <a:t>Urdu</a:t>
            </a:r>
          </a:p>
          <a:p>
            <a:r>
              <a:rPr lang="en-US" sz="4400" dirty="0" smtClean="0"/>
              <a:t>German</a:t>
            </a:r>
          </a:p>
          <a:p>
            <a:r>
              <a:rPr lang="en-US" sz="4400" dirty="0" smtClean="0"/>
              <a:t>Serbian</a:t>
            </a:r>
          </a:p>
          <a:p>
            <a:r>
              <a:rPr lang="en-US" sz="4400" dirty="0" smtClean="0"/>
              <a:t>Russian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23492" y="3164054"/>
            <a:ext cx="7086600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http://bit.ly/flashfill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102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CNF conditionals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9706"/>
              </p:ext>
            </p:extLst>
          </p:nvPr>
        </p:nvGraphicFramePr>
        <p:xfrm>
          <a:off x="228600" y="1524000"/>
          <a:ext cx="8610600" cy="205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5100"/>
                <a:gridCol w="1435100"/>
                <a:gridCol w="1435100"/>
                <a:gridCol w="1435100"/>
                <a:gridCol w="1435100"/>
                <a:gridCol w="1435100"/>
              </a:tblGrid>
              <a:tr h="6858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b="1" baseline="-250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r>
                        <a:rPr lang="en-US" sz="3600" b="1" baseline="-25000" dirty="0" smtClean="0"/>
                        <a:t>1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r>
                        <a:rPr lang="en-US" sz="3600" b="1" baseline="-25000" dirty="0" smtClean="0"/>
                        <a:t>2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r>
                        <a:rPr lang="en-US" sz="3600" b="1" baseline="-25000" dirty="0" smtClean="0"/>
                        <a:t>3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…</a:t>
                      </a:r>
                      <a:endParaRPr lang="en-US" sz="3600" b="1" baseline="-250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/>
                        <a:t>C</a:t>
                      </a:r>
                      <a:r>
                        <a:rPr lang="en-US" sz="3600" b="1" baseline="-25000" dirty="0" err="1" smtClean="0"/>
                        <a:t>n</a:t>
                      </a:r>
                      <a:endParaRPr lang="en-US" sz="3600" b="1" baseline="-250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n+</a:t>
                      </a:r>
                      <a:r>
                        <a:rPr lang="en-US" sz="2800" baseline="-25000" dirty="0" smtClean="0"/>
                        <a:t>1</a:t>
                      </a:r>
                      <a:endParaRPr lang="en-US" sz="2800" b="1" baseline="-25000" dirty="0" smtClean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s</a:t>
                      </a:r>
                      <a:endParaRPr lang="en-US" sz="3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0" dirty="0" smtClean="0"/>
                        <a:t>t</a:t>
                      </a:r>
                      <a:endParaRPr lang="en-US" sz="3600" baseline="-25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30217"/>
              </p:ext>
            </p:extLst>
          </p:nvPr>
        </p:nvGraphicFramePr>
        <p:xfrm>
          <a:off x="381000" y="4191000"/>
          <a:ext cx="8534400" cy="1447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</a:t>
                      </a:r>
                      <a:r>
                        <a:rPr lang="en-US" sz="3200" baseline="-25000" dirty="0" smtClean="0"/>
                        <a:t>1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</a:t>
                      </a:r>
                      <a:r>
                        <a:rPr lang="en-US" sz="3200" baseline="-25000" dirty="0" smtClean="0"/>
                        <a:t>2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-25000" dirty="0" smtClean="0"/>
                        <a:t>…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/>
                        <a:t>v</a:t>
                      </a:r>
                      <a:r>
                        <a:rPr lang="en-US" sz="3200" baseline="-25000" dirty="0" err="1" smtClean="0"/>
                        <a:t>m</a:t>
                      </a:r>
                      <a:endParaRPr lang="en-US" sz="3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</a:t>
                      </a:r>
                      <a:endParaRPr lang="en-US" sz="3200" dirty="0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/>
                        <a:t>s</a:t>
                      </a:r>
                      <a:endParaRPr lang="en-US" sz="4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/>
                        <a:t>s</a:t>
                      </a:r>
                      <a:endParaRPr lang="en-US" sz="4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/>
                        <a:t>s</a:t>
                      </a:r>
                      <a:endParaRPr lang="en-US" sz="4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smtClean="0"/>
                        <a:t>t</a:t>
                      </a:r>
                      <a:endParaRPr lang="en-US" sz="4400" baseline="-25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Syntactic Transformations </a:t>
            </a:r>
          </a:p>
          <a:p>
            <a:pPr lvl="1"/>
            <a:r>
              <a:rPr lang="en-US" sz="2400" dirty="0" smtClean="0"/>
              <a:t>Concatenation of regular expression based substring</a:t>
            </a:r>
          </a:p>
          <a:p>
            <a:pPr lvl="1"/>
            <a:r>
              <a:rPr lang="en-US" dirty="0" smtClean="0"/>
              <a:t>“VLDB2012” </a:t>
            </a:r>
            <a:r>
              <a:rPr lang="en-US" dirty="0" smtClean="0">
                <a:sym typeface="Wingdings" pitchFamily="2" charset="2"/>
              </a:rPr>
              <a:t> “VLDB”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Semantic Transformations</a:t>
            </a:r>
          </a:p>
          <a:p>
            <a:pPr lvl="1"/>
            <a:r>
              <a:rPr lang="en-US" dirty="0" smtClean="0"/>
              <a:t>More than just characters</a:t>
            </a:r>
          </a:p>
          <a:p>
            <a:pPr lvl="1"/>
            <a:r>
              <a:rPr lang="en-US" dirty="0" smtClean="0"/>
              <a:t>“1/5/2010” </a:t>
            </a:r>
            <a:r>
              <a:rPr lang="en-US" dirty="0" smtClean="0">
                <a:sym typeface="Wingdings" pitchFamily="2" charset="2"/>
              </a:rPr>
              <a:t> “May 1</a:t>
            </a:r>
            <a:r>
              <a:rPr lang="en-US" baseline="30000" dirty="0" smtClean="0">
                <a:sym typeface="Wingdings" pitchFamily="2" charset="2"/>
              </a:rPr>
              <a:t>st</a:t>
            </a:r>
            <a:r>
              <a:rPr lang="en-US" dirty="0" smtClean="0">
                <a:sym typeface="Wingdings" pitchFamily="2" charset="2"/>
              </a:rPr>
              <a:t> 2010”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657600"/>
            <a:ext cx="5638800" cy="1752600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No. of Consistent Expressions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013576"/>
              </p:ext>
            </p:extLst>
          </p:nvPr>
        </p:nvGraphicFramePr>
        <p:xfrm>
          <a:off x="685800" y="15240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2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Succinct Representation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988151"/>
              </p:ext>
            </p:extLst>
          </p:nvPr>
        </p:nvGraphicFramePr>
        <p:xfrm>
          <a:off x="457200" y="1600200"/>
          <a:ext cx="7924800" cy="483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4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073011"/>
              </p:ext>
            </p:extLst>
          </p:nvPr>
        </p:nvGraphicFramePr>
        <p:xfrm>
          <a:off x="1447800" y="1752600"/>
          <a:ext cx="6096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4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889452"/>
              </p:ext>
            </p:extLst>
          </p:nvPr>
        </p:nvGraphicFramePr>
        <p:xfrm>
          <a:off x="2057400" y="1600200"/>
          <a:ext cx="4876800" cy="48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5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2: CNF conditionals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0205" y="2209800"/>
                <a:ext cx="45933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Progs</m:t>
                      </m:r>
                      <m:r>
                        <a:rPr lang="en-US" sz="4000" b="0" i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05" y="2209800"/>
                <a:ext cx="4593309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23899" y="3087469"/>
                <a:ext cx="57059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Progs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0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, ⋯,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899" y="3087469"/>
                <a:ext cx="5705921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2399" y="3889486"/>
                <a:ext cx="884892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smtClean="0">
                          <a:latin typeface="Cambria Math"/>
                        </a:rPr>
                        <m:t>Progs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/>
                        </a:rPr>
                        <m:t>Select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3600">
                              <a:latin typeface="Cambria Math"/>
                            </a:rPr>
                            <m:t>,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sz="360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∧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360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36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889486"/>
                <a:ext cx="884892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6200" y="1905000"/>
            <a:ext cx="8925121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239000" y="3889486"/>
            <a:ext cx="1447800" cy="758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0607" y="5334000"/>
                <a:ext cx="1828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/>
                        </a:rPr>
                        <m:t>𝑚</m:t>
                      </m:r>
                      <m:r>
                        <a:rPr lang="en-US" sz="4000" i="1" dirty="0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07" y="5334000"/>
                <a:ext cx="1828800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7765007" y="4724400"/>
            <a:ext cx="197893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91578" y="5648316"/>
                <a:ext cx="3152017" cy="78713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40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78" y="5648316"/>
                <a:ext cx="3152017" cy="7871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 animBg="1"/>
      <p:bldP spid="11" grpId="0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GenerateSt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2243" y="2035314"/>
                <a:ext cx="47187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/>
                          </a:rPr>
                          <m:t>𝜂</m:t>
                        </m:r>
                      </m:e>
                    </m:d>
                  </m:oMath>
                </a14:m>
                <a:r>
                  <a:rPr lang="en-US" sz="4000" dirty="0" smtClean="0"/>
                  <a:t> : string value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243" y="2035314"/>
                <a:ext cx="4718713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14400" y="1946601"/>
            <a:ext cx="1143001" cy="1019033"/>
            <a:chOff x="647700" y="1771932"/>
            <a:chExt cx="1143001" cy="1019033"/>
          </a:xfrm>
        </p:grpSpPr>
        <p:sp>
          <p:nvSpPr>
            <p:cNvPr id="4" name="Oval 3"/>
            <p:cNvSpPr/>
            <p:nvPr/>
          </p:nvSpPr>
          <p:spPr>
            <a:xfrm>
              <a:off x="726743" y="1771932"/>
              <a:ext cx="1063958" cy="101903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47700" y="1854480"/>
                  <a:ext cx="1143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𝜂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854480"/>
                  <a:ext cx="1143000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0862" y="3276600"/>
                <a:ext cx="79248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dirty="0">
                        <a:latin typeface="Cambria Math"/>
                      </a:rPr>
                      <m:t>Progs</m:t>
                    </m:r>
                    <m:r>
                      <a:rPr lang="en-US" sz="4000" i="1" dirty="0">
                        <a:latin typeface="Cambria Math"/>
                      </a:rPr>
                      <m:t>(</m:t>
                    </m:r>
                    <m:r>
                      <a:rPr lang="en-US" sz="4000" i="1" dirty="0">
                        <a:latin typeface="Cambria Math"/>
                      </a:rPr>
                      <m:t>𝜂</m:t>
                    </m:r>
                    <m:r>
                      <a:rPr lang="en-US" sz="40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/>
                  <a:t> : set of lookup </a:t>
                </a:r>
                <a:r>
                  <a:rPr lang="en-US" sz="4000" dirty="0" smtClean="0"/>
                  <a:t>programs to generate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𝜂</m:t>
                        </m:r>
                      </m:e>
                    </m:d>
                  </m:oMath>
                </a14:m>
                <a:endParaRPr lang="en-US" sz="4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62" y="3276600"/>
                <a:ext cx="7924800" cy="1600438"/>
              </a:xfrm>
              <a:prstGeom prst="rect">
                <a:avLst/>
              </a:prstGeom>
              <a:blipFill rotWithShape="1">
                <a:blip r:embed="rId5"/>
                <a:stretch>
                  <a:fillRect l="-2769" t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5022348"/>
                <a:ext cx="7010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𝑣𝑎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4000" b="0" i="0" smtClean="0"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Node</m:t>
                      </m:r>
                      <m:r>
                        <a:rPr lang="en-US" sz="4000" b="0" i="1" smtClean="0">
                          <a:latin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</a:rPr>
                        <m:t>𝜂</m:t>
                      </m:r>
                      <m:r>
                        <a:rPr lang="en-US" sz="4000" b="0" i="1" smtClean="0">
                          <a:latin typeface="Cambria Math"/>
                        </a:rPr>
                        <m:t>, </m:t>
                      </m:r>
                      <m:r>
                        <a:rPr lang="en-US" sz="4000" b="0" i="1" smtClean="0">
                          <a:latin typeface="Cambria Math"/>
                        </a:rPr>
                        <m:t>𝑣𝑎𝑙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𝜂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40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022348"/>
                <a:ext cx="7010400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04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Record Matching </a:t>
            </a:r>
          </a:p>
          <a:p>
            <a:pPr lvl="1"/>
            <a:r>
              <a:rPr lang="en-US" sz="2400" dirty="0" smtClean="0"/>
              <a:t>Similarity functions for matching [</a:t>
            </a:r>
            <a:r>
              <a:rPr lang="en-US" sz="2400" dirty="0" err="1" smtClean="0"/>
              <a:t>Elmagarmid</a:t>
            </a:r>
            <a:r>
              <a:rPr lang="en-US" sz="2400" dirty="0" smtClean="0"/>
              <a:t> et. </a:t>
            </a:r>
            <a:r>
              <a:rPr lang="en-US" sz="2400" dirty="0"/>
              <a:t>a</a:t>
            </a:r>
            <a:r>
              <a:rPr lang="en-US" sz="2400" dirty="0" smtClean="0"/>
              <a:t>l. 07, </a:t>
            </a:r>
            <a:r>
              <a:rPr lang="en-US" sz="2400" dirty="0" err="1" smtClean="0"/>
              <a:t>Koudas</a:t>
            </a:r>
            <a:r>
              <a:rPr lang="en-US" sz="2400" dirty="0" smtClean="0"/>
              <a:t> et. </a:t>
            </a:r>
            <a:r>
              <a:rPr lang="en-US" sz="2400" dirty="0"/>
              <a:t>a</a:t>
            </a:r>
            <a:r>
              <a:rPr lang="en-US" sz="2400" dirty="0" smtClean="0"/>
              <a:t>l. SIGMOD06]</a:t>
            </a:r>
          </a:p>
          <a:p>
            <a:pPr lvl="1"/>
            <a:r>
              <a:rPr lang="en-US" sz="2400" dirty="0" smtClean="0"/>
              <a:t>Customizable similarity function [</a:t>
            </a:r>
            <a:r>
              <a:rPr lang="en-US" sz="2400" dirty="0" err="1" smtClean="0"/>
              <a:t>Arasu</a:t>
            </a:r>
            <a:r>
              <a:rPr lang="en-US" sz="2400" dirty="0" smtClean="0"/>
              <a:t> et. al. VLDB09]</a:t>
            </a:r>
          </a:p>
          <a:p>
            <a:pPr lvl="1"/>
            <a:endParaRPr lang="en-US" dirty="0"/>
          </a:p>
          <a:p>
            <a:r>
              <a:rPr lang="en-US" dirty="0" smtClean="0"/>
              <a:t>Learning Schema Matches</a:t>
            </a:r>
          </a:p>
          <a:p>
            <a:pPr lvl="1"/>
            <a:r>
              <a:rPr lang="en-US" dirty="0" err="1" smtClean="0"/>
              <a:t>iMAP</a:t>
            </a:r>
            <a:r>
              <a:rPr lang="en-US" dirty="0" smtClean="0"/>
              <a:t> [</a:t>
            </a:r>
            <a:r>
              <a:rPr lang="en-US" dirty="0" err="1" smtClean="0"/>
              <a:t>Dhamankar</a:t>
            </a:r>
            <a:r>
              <a:rPr lang="en-US" dirty="0" smtClean="0"/>
              <a:t> et. </a:t>
            </a:r>
            <a:r>
              <a:rPr lang="en-US" dirty="0"/>
              <a:t>a</a:t>
            </a:r>
            <a:r>
              <a:rPr lang="en-US" dirty="0" smtClean="0"/>
              <a:t>l. SIGMOD04] </a:t>
            </a:r>
            <a:r>
              <a:rPr lang="en-US" dirty="0" err="1" smtClean="0"/>
              <a:t>concat</a:t>
            </a:r>
            <a:r>
              <a:rPr lang="en-US" dirty="0" smtClean="0"/>
              <a:t>. of column strings using domain-specific knowledge</a:t>
            </a:r>
          </a:p>
          <a:p>
            <a:pPr lvl="1"/>
            <a:r>
              <a:rPr lang="en-US" dirty="0" smtClean="0"/>
              <a:t>[Warren &amp; </a:t>
            </a:r>
            <a:r>
              <a:rPr lang="en-US" dirty="0" err="1" smtClean="0"/>
              <a:t>Tompa</a:t>
            </a:r>
            <a:r>
              <a:rPr lang="en-US" dirty="0" smtClean="0"/>
              <a:t> VLDB06] concatenation of column substrings, single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Query Synthesis</a:t>
            </a:r>
            <a:r>
              <a:rPr lang="en-US" sz="2400" dirty="0" smtClean="0"/>
              <a:t> [Das Sharma et.al. ICDT10, Tran et.al. SIGMOD09]</a:t>
            </a:r>
          </a:p>
          <a:p>
            <a:pPr lvl="1"/>
            <a:r>
              <a:rPr lang="en-US" dirty="0" smtClean="0"/>
              <a:t>Infer relation from large representative example view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joins or projections</a:t>
            </a:r>
          </a:p>
          <a:p>
            <a:pPr lvl="1"/>
            <a:endParaRPr lang="en-US" dirty="0"/>
          </a:p>
          <a:p>
            <a:r>
              <a:rPr lang="en-US" dirty="0" smtClean="0"/>
              <a:t>Text-editing using examples</a:t>
            </a:r>
          </a:p>
          <a:p>
            <a:pPr lvl="1"/>
            <a:r>
              <a:rPr lang="en-US" dirty="0" err="1" smtClean="0"/>
              <a:t>QuickCode</a:t>
            </a:r>
            <a:r>
              <a:rPr lang="en-US" dirty="0" smtClean="0"/>
              <a:t>[</a:t>
            </a:r>
            <a:r>
              <a:rPr lang="en-US" dirty="0" err="1" smtClean="0"/>
              <a:t>Gulwani</a:t>
            </a:r>
            <a:r>
              <a:rPr lang="en-US" dirty="0" smtClean="0"/>
              <a:t> POPL11] string transformations</a:t>
            </a:r>
          </a:p>
          <a:p>
            <a:pPr lvl="1"/>
            <a:r>
              <a:rPr lang="en-US" dirty="0" err="1" smtClean="0"/>
              <a:t>SMARTedit</a:t>
            </a:r>
            <a:r>
              <a:rPr lang="en-US" dirty="0" smtClean="0"/>
              <a:t>[Lau et.al. ML03], </a:t>
            </a:r>
            <a:r>
              <a:rPr lang="en-US" dirty="0" err="1" smtClean="0"/>
              <a:t>Simulatenous</a:t>
            </a:r>
            <a:r>
              <a:rPr lang="en-US" dirty="0" smtClean="0"/>
              <a:t> Editing[Miller et.al. USENIX01] programming by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 Domain-specific Transformation Language L</a:t>
            </a:r>
          </a:p>
          <a:p>
            <a:pPr lvl="1"/>
            <a:r>
              <a:rPr lang="en-US" dirty="0" smtClean="0"/>
              <a:t>Expressive and succinct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Efficient Data structures for set of expressions</a:t>
            </a:r>
          </a:p>
          <a:p>
            <a:pPr lvl="1"/>
            <a:r>
              <a:rPr lang="en-US" dirty="0" smtClean="0"/>
              <a:t>Version-space algebra</a:t>
            </a:r>
          </a:p>
          <a:p>
            <a:pPr lvl="1"/>
            <a:endParaRPr lang="en-US" dirty="0" smtClean="0"/>
          </a:p>
          <a:p>
            <a:r>
              <a:rPr lang="en-US" dirty="0" err="1" smtClean="0">
                <a:solidFill>
                  <a:srgbClr val="00B050"/>
                </a:solidFill>
              </a:rPr>
              <a:t>GenerateStr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dirty="0" smtClean="0"/>
              <a:t>All sets of expressions from I-O example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Intersect</a:t>
            </a:r>
          </a:p>
          <a:p>
            <a:pPr lvl="1"/>
            <a:r>
              <a:rPr lang="en-US" dirty="0" smtClean="0"/>
              <a:t>Intersect two sets of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60496"/>
              </p:ext>
            </p:extLst>
          </p:nvPr>
        </p:nvGraphicFramePr>
        <p:xfrm>
          <a:off x="228600" y="1371600"/>
          <a:ext cx="4953000" cy="297688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51000"/>
                <a:gridCol w="1651000"/>
                <a:gridCol w="1651000"/>
              </a:tblGrid>
              <a:tr h="389467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</a:t>
                      </a:r>
                      <a:r>
                        <a:rPr lang="en-US" dirty="0" smtClean="0"/>
                        <a:t> Record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SSN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EmpId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027-36-4557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John Henry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034-83-7683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William Johnson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018-45-8949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Ian Jordan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023-34-3254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Mary Dina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65097"/>
              </p:ext>
            </p:extLst>
          </p:nvPr>
        </p:nvGraphicFramePr>
        <p:xfrm>
          <a:off x="2819400" y="3992880"/>
          <a:ext cx="6096000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044-58-3429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 Russell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023-34-3254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402759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Select(Name, </a:t>
            </a:r>
            <a:r>
              <a:rPr lang="en-US" sz="4400" dirty="0" err="1" smtClean="0"/>
              <a:t>EmpRecord</a:t>
            </a:r>
            <a:r>
              <a:rPr lang="en-US" sz="4400" dirty="0" smtClean="0"/>
              <a:t>, (SSN = v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))</a:t>
            </a:r>
            <a:endParaRPr lang="en-US" sz="4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- Lookup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C4E"/>
                </a:solidFill>
              </a:rPr>
              <a:t>Semantic information as relational tables</a:t>
            </a:r>
          </a:p>
          <a:p>
            <a:pPr lvl="1"/>
            <a:r>
              <a:rPr lang="en-US" dirty="0" smtClean="0"/>
              <a:t>1 </a:t>
            </a:r>
            <a:r>
              <a:rPr lang="en-US" dirty="0">
                <a:sym typeface="Wingdings" pitchFamily="2" charset="2"/>
              </a:rPr>
              <a:t> January, 2  February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AC4E"/>
                </a:solidFill>
              </a:rPr>
              <a:t>Learn table lookup queries</a:t>
            </a:r>
          </a:p>
          <a:p>
            <a:pPr lvl="1"/>
            <a:r>
              <a:rPr lang="en-US" dirty="0" smtClean="0"/>
              <a:t>VLOOKUP macro 2</a:t>
            </a:r>
            <a:r>
              <a:rPr lang="en-US" baseline="30000" dirty="0" smtClean="0"/>
              <a:t>nd</a:t>
            </a:r>
            <a:r>
              <a:rPr lang="en-US" dirty="0" smtClean="0"/>
              <a:t> most problematic</a:t>
            </a:r>
          </a:p>
        </p:txBody>
      </p:sp>
    </p:spTree>
    <p:extLst>
      <p:ext uri="{BB962C8B-B14F-4D97-AF65-F5344CB8AC3E}">
        <p14:creationId xmlns:p14="http://schemas.microsoft.com/office/powerpoint/2010/main" val="243209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48428"/>
              </p:ext>
            </p:extLst>
          </p:nvPr>
        </p:nvGraphicFramePr>
        <p:xfrm>
          <a:off x="3505200" y="1524000"/>
          <a:ext cx="2590800" cy="27262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8400"/>
                <a:gridCol w="1422400"/>
              </a:tblGrid>
              <a:tr h="3894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ItemRec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ItemId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ST-340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BI-567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Bib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DI-328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Diapers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WI-989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Wipes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AS-469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Aspirator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618650"/>
              </p:ext>
            </p:extLst>
          </p:nvPr>
        </p:nvGraphicFramePr>
        <p:xfrm>
          <a:off x="6400800" y="1524000"/>
          <a:ext cx="2438400" cy="272626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13976"/>
                <a:gridCol w="1124424"/>
              </a:tblGrid>
              <a:tr h="389467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PriceRec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ItemId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ST-340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$145.67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BI-567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$3.56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DI-328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$21.45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WI-989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$5.12</a:t>
                      </a:r>
                      <a:endParaRPr lang="en-US" dirty="0"/>
                    </a:p>
                  </a:txBody>
                  <a:tcPr/>
                </a:tc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AS-469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09801"/>
              </p:ext>
            </p:extLst>
          </p:nvPr>
        </p:nvGraphicFramePr>
        <p:xfrm>
          <a:off x="152400" y="1752600"/>
          <a:ext cx="2895600" cy="18542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240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$145.67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Aspirator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570" y="480185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Select(Price, </a:t>
            </a:r>
            <a:r>
              <a:rPr lang="en-US" sz="4400" dirty="0" err="1" smtClean="0"/>
              <a:t>PriceRec</a:t>
            </a:r>
            <a:r>
              <a:rPr lang="en-US" sz="4400" dirty="0" smtClean="0"/>
              <a:t>, (</a:t>
            </a:r>
            <a:r>
              <a:rPr lang="en-US" sz="4400" dirty="0" err="1" smtClean="0"/>
              <a:t>ItemId</a:t>
            </a:r>
            <a:r>
              <a:rPr lang="en-US" sz="4400" dirty="0" smtClean="0"/>
              <a:t> =  </a:t>
            </a:r>
          </a:p>
          <a:p>
            <a:r>
              <a:rPr lang="en-US" sz="4400" dirty="0" smtClean="0"/>
              <a:t>      Select(</a:t>
            </a:r>
            <a:r>
              <a:rPr lang="en-US" sz="4400" dirty="0" err="1" smtClean="0"/>
              <a:t>ItemId</a:t>
            </a:r>
            <a:r>
              <a:rPr lang="en-US" sz="4400" dirty="0" smtClean="0"/>
              <a:t>, </a:t>
            </a:r>
            <a:r>
              <a:rPr lang="en-US" sz="4400" dirty="0" err="1" smtClean="0"/>
              <a:t>ItemRec</a:t>
            </a:r>
            <a:r>
              <a:rPr lang="en-US" sz="4400" dirty="0" smtClean="0"/>
              <a:t>, Item = v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))</a:t>
            </a:r>
            <a:endParaRPr lang="en-US" sz="4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 – Transitive Lookups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79" y="1905000"/>
            <a:ext cx="683812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1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structure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expressions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48" r="-1852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4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387308" cy="480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1371600"/>
            <a:ext cx="3048000" cy="6858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387308" cy="480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1371600"/>
            <a:ext cx="3048000" cy="6858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6735E-6 L 3.33333E-6 0.416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structure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387308" cy="480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4224528"/>
            <a:ext cx="3048000" cy="685800"/>
          </a:xfrm>
          <a:prstGeom prst="rec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2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535E-7 L 3.33333E-6 0.18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74498"/>
              </p:ext>
            </p:extLst>
          </p:nvPr>
        </p:nvGraphicFramePr>
        <p:xfrm>
          <a:off x="152400" y="1447800"/>
          <a:ext cx="4038600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6200"/>
                <a:gridCol w="1346200"/>
                <a:gridCol w="1346200"/>
              </a:tblGrid>
              <a:tr h="660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r>
                        <a:rPr lang="en-US" sz="3600" baseline="-25000" dirty="0" smtClean="0"/>
                        <a:t>1</a:t>
                      </a:r>
                      <a:endParaRPr lang="en-US" sz="3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r>
                        <a:rPr lang="en-US" sz="3600" b="1" baseline="-25000" dirty="0" smtClean="0"/>
                        <a:t>1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2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3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r>
                        <a:rPr lang="en-US" sz="3600" baseline="-25000" dirty="0" smtClean="0"/>
                        <a:t>1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r>
                        <a:rPr lang="en-US" sz="3600" baseline="-25000" dirty="0" smtClean="0"/>
                        <a:t>2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r>
                        <a:rPr lang="en-US" sz="3600" baseline="-25000" dirty="0" smtClean="0"/>
                        <a:t>3</a:t>
                      </a:r>
                      <a:endParaRPr lang="en-US" sz="36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84258"/>
              </p:ext>
            </p:extLst>
          </p:nvPr>
        </p:nvGraphicFramePr>
        <p:xfrm>
          <a:off x="4343400" y="1447800"/>
          <a:ext cx="4495800" cy="1996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8600"/>
                <a:gridCol w="1498600"/>
                <a:gridCol w="1498600"/>
              </a:tblGrid>
              <a:tr h="6654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r>
                        <a:rPr lang="en-US" sz="3600" baseline="-25000" dirty="0" smtClean="0"/>
                        <a:t>2</a:t>
                      </a:r>
                      <a:endParaRPr lang="en-US" sz="3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r>
                        <a:rPr lang="en-US" sz="3600" b="1" baseline="-25000" dirty="0" smtClean="0"/>
                        <a:t>1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2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3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r>
                        <a:rPr lang="en-US" sz="3600" baseline="-25000" dirty="0" smtClean="0"/>
                        <a:t>2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r>
                        <a:rPr lang="en-US" sz="3600" baseline="-25000" dirty="0" smtClean="0"/>
                        <a:t>3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</a:t>
                      </a:r>
                      <a:r>
                        <a:rPr lang="en-US" sz="3600" baseline="-25000" dirty="0" smtClean="0"/>
                        <a:t>4</a:t>
                      </a:r>
                      <a:endParaRPr lang="en-US" sz="36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23331"/>
              </p:ext>
            </p:extLst>
          </p:nvPr>
        </p:nvGraphicFramePr>
        <p:xfrm>
          <a:off x="1066800" y="3733800"/>
          <a:ext cx="4038600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6200"/>
                <a:gridCol w="1346200"/>
                <a:gridCol w="1346200"/>
              </a:tblGrid>
              <a:tr h="660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r>
                        <a:rPr lang="en-US" sz="3600" baseline="-25000" dirty="0" smtClean="0"/>
                        <a:t>i</a:t>
                      </a:r>
                      <a:endParaRPr lang="en-US" sz="3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r>
                        <a:rPr lang="en-US" sz="3600" b="1" baseline="-25000" dirty="0" smtClean="0"/>
                        <a:t>1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2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3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s</a:t>
                      </a:r>
                      <a:r>
                        <a:rPr lang="en-US" sz="3600" baseline="-25000" dirty="0" err="1" smtClean="0"/>
                        <a:t>i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/>
                        <a:t>s</a:t>
                      </a:r>
                      <a:r>
                        <a:rPr lang="en-US" sz="3600" baseline="-25000" dirty="0" smtClean="0"/>
                        <a:t>i+1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/>
                        <a:t>s</a:t>
                      </a:r>
                      <a:r>
                        <a:rPr lang="en-US" sz="3600" baseline="-25000" dirty="0" smtClean="0"/>
                        <a:t>i+2</a:t>
                      </a:r>
                      <a:endParaRPr lang="en-US" sz="36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4038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41689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</a:t>
            </a:r>
            <a:r>
              <a:rPr lang="en-US" sz="4000" baseline="-25000" dirty="0" smtClean="0"/>
              <a:t>m</a:t>
            </a:r>
            <a:endParaRPr lang="en-US" sz="4000" baseline="-250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4641"/>
              </p:ext>
            </p:extLst>
          </p:nvPr>
        </p:nvGraphicFramePr>
        <p:xfrm>
          <a:off x="2895600" y="5105400"/>
          <a:ext cx="5791200" cy="14478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95600"/>
                <a:gridCol w="28956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Input v</a:t>
                      </a:r>
                      <a:r>
                        <a:rPr lang="en-US" sz="3200" baseline="-25000" dirty="0" smtClean="0"/>
                        <a:t>1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Output</a:t>
                      </a:r>
                      <a:endParaRPr lang="en-US" sz="3200" dirty="0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4400" baseline="0" dirty="0" smtClean="0"/>
                        <a:t>s</a:t>
                      </a:r>
                      <a:r>
                        <a:rPr lang="en-US" sz="4400" baseline="-25000" dirty="0" smtClean="0"/>
                        <a:t>1</a:t>
                      </a:r>
                      <a:endParaRPr lang="en-US" sz="4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aseline="0" dirty="0" err="1" smtClean="0"/>
                        <a:t>s</a:t>
                      </a:r>
                      <a:r>
                        <a:rPr lang="en-US" sz="4400" baseline="-25000" dirty="0" err="1" smtClean="0"/>
                        <a:t>m</a:t>
                      </a:r>
                      <a:endParaRPr lang="en-US" sz="4400" baseline="-25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79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49845"/>
              </p:ext>
            </p:extLst>
          </p:nvPr>
        </p:nvGraphicFramePr>
        <p:xfrm>
          <a:off x="990600" y="1600200"/>
          <a:ext cx="4038600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6200"/>
                <a:gridCol w="1346200"/>
                <a:gridCol w="1346200"/>
              </a:tblGrid>
              <a:tr h="660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r>
                        <a:rPr lang="en-US" sz="3600" baseline="-25000" dirty="0" smtClean="0"/>
                        <a:t>i-1</a:t>
                      </a:r>
                      <a:endParaRPr lang="en-US" sz="3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r>
                        <a:rPr lang="en-US" sz="3600" b="1" baseline="-25000" dirty="0" smtClean="0"/>
                        <a:t>1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2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3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/>
                        <a:t>s</a:t>
                      </a:r>
                      <a:r>
                        <a:rPr lang="en-US" sz="3600" baseline="-25000" dirty="0" smtClean="0"/>
                        <a:t>i-1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s</a:t>
                      </a:r>
                      <a:r>
                        <a:rPr lang="en-US" sz="3600" baseline="-25000" dirty="0" err="1" smtClean="0"/>
                        <a:t>i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/>
                        <a:t>s</a:t>
                      </a:r>
                      <a:r>
                        <a:rPr lang="en-US" sz="3600" baseline="-25000" dirty="0" smtClean="0"/>
                        <a:t>i+1</a:t>
                      </a:r>
                      <a:endParaRPr lang="en-US" sz="3600" baseline="-25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3826"/>
              </p:ext>
            </p:extLst>
          </p:nvPr>
        </p:nvGraphicFramePr>
        <p:xfrm>
          <a:off x="990600" y="3810000"/>
          <a:ext cx="4038600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6200"/>
                <a:gridCol w="1346200"/>
                <a:gridCol w="1346200"/>
              </a:tblGrid>
              <a:tr h="660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r>
                        <a:rPr lang="en-US" sz="3600" baseline="-25000" dirty="0" smtClean="0"/>
                        <a:t>i-2</a:t>
                      </a:r>
                      <a:endParaRPr lang="en-US" sz="3600" b="1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r>
                        <a:rPr lang="en-US" sz="3600" b="1" baseline="-25000" dirty="0" smtClean="0"/>
                        <a:t>1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2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C</a:t>
                      </a:r>
                      <a:r>
                        <a:rPr lang="en-US" sz="3600" baseline="-25000" dirty="0" smtClean="0"/>
                        <a:t>3</a:t>
                      </a:r>
                      <a:endParaRPr lang="en-US" sz="3600" b="1" baseline="-25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/>
                        <a:t>s</a:t>
                      </a:r>
                      <a:r>
                        <a:rPr lang="en-US" sz="3600" baseline="-25000" dirty="0" smtClean="0"/>
                        <a:t>i-2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/>
                        <a:t>s</a:t>
                      </a:r>
                      <a:r>
                        <a:rPr lang="en-US" sz="3600" baseline="-25000" dirty="0" smtClean="0"/>
                        <a:t>i-1</a:t>
                      </a:r>
                      <a:endParaRPr lang="en-US" sz="3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err="1" smtClean="0"/>
                        <a:t>s</a:t>
                      </a:r>
                      <a:r>
                        <a:rPr lang="en-US" sz="3600" baseline="-25000" dirty="0" err="1" smtClean="0"/>
                        <a:t>i</a:t>
                      </a:r>
                      <a:endParaRPr lang="en-US" sz="3600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Sub-expression Sharing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6248400" y="2743200"/>
                <a:ext cx="1143000" cy="107476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743200"/>
                <a:ext cx="1143000" cy="1074761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2743200" y="29718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8600" y="5181600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>
            <a:off x="3352800" y="3314700"/>
            <a:ext cx="2895600" cy="1143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7"/>
          </p:cNvCxnSpPr>
          <p:nvPr/>
        </p:nvCxnSpPr>
        <p:spPr>
          <a:xfrm flipV="1">
            <a:off x="4558926" y="3581400"/>
            <a:ext cx="1841874" cy="170063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Sub-expression Sharing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524000" y="1524000"/>
            <a:ext cx="4724400" cy="3074326"/>
            <a:chOff x="1524000" y="1524000"/>
            <a:chExt cx="4724400" cy="307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2590800" y="1524000"/>
                  <a:ext cx="1143000" cy="107476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1524000"/>
                  <a:ext cx="1143000" cy="1074761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5105400" y="2125639"/>
                  <a:ext cx="1143000" cy="107476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125639"/>
                  <a:ext cx="1143000" cy="1074761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2590800" y="3200400"/>
                  <a:ext cx="1143000" cy="107476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sz="5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3200400"/>
                  <a:ext cx="1143000" cy="1074761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>
              <a:stCxn id="19" idx="6"/>
            </p:cNvCxnSpPr>
            <p:nvPr/>
          </p:nvCxnSpPr>
          <p:spPr>
            <a:xfrm>
              <a:off x="3733800" y="2061381"/>
              <a:ext cx="1371600" cy="53738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1" idx="6"/>
              <a:endCxn id="20" idx="3"/>
            </p:cNvCxnSpPr>
            <p:nvPr/>
          </p:nvCxnSpPr>
          <p:spPr>
            <a:xfrm flipV="1">
              <a:off x="3733800" y="3043005"/>
              <a:ext cx="1538988" cy="69477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921474" y="3043005"/>
                  <a:ext cx="70262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474" y="3043005"/>
                  <a:ext cx="702628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524000" y="2079717"/>
                  <a:ext cx="114345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2079717"/>
                  <a:ext cx="1143455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676399" y="3951995"/>
                  <a:ext cx="114345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399" y="3951995"/>
                  <a:ext cx="1143455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129016" y="5029200"/>
                <a:ext cx="957781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Progs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={</m:t>
                      </m:r>
                      <m:r>
                        <a:rPr lang="en-US" sz="3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Select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}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Select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}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 }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016" y="5029200"/>
                <a:ext cx="9577815" cy="1200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4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Sub-expression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129015" y="3049137"/>
                <a:ext cx="957781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/>
                        </a:rPr>
                        <m:t>Progs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500" b="0" i="1" smtClean="0">
                          <a:latin typeface="Cambria Math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3500" b="0" i="0" smtClean="0">
                          <a:latin typeface="Cambria Math"/>
                        </a:rPr>
                        <m:t>Select</m:t>
                      </m:r>
                      <m:d>
                        <m:d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5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5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5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5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5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500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5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5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500" b="0" i="1" smtClean="0">
                              <a:latin typeface="Cambria Math"/>
                            </a:rPr>
                            <m:t>}</m:t>
                          </m:r>
                        </m:e>
                      </m:d>
                      <m:r>
                        <a:rPr lang="en-US" sz="35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35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00" b="0" i="0" smtClean="0">
                          <a:latin typeface="Cambria Math"/>
                        </a:rPr>
                        <m:t>Select</m:t>
                      </m:r>
                      <m:d>
                        <m:dPr>
                          <m:ctrlPr>
                            <a:rPr lang="en-US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5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5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35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5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500" b="0" i="1" smtClean="0">
                                  <a:latin typeface="Cambria Math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3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5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35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3500" i="1"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a:rPr lang="en-US" sz="35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5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5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500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3500" b="0" i="1" smtClean="0">
                              <a:latin typeface="Cambria Math"/>
                            </a:rPr>
                            <m:t>}</m:t>
                          </m:r>
                        </m:e>
                      </m:d>
                      <m:r>
                        <a:rPr lang="en-US" sz="35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015" y="3049137"/>
                <a:ext cx="9577815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2057400"/>
                <a:ext cx="614700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{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/>
                            </a:rPr>
                            <m:t>, ⋯,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Progs</m:t>
                      </m:r>
                      <m:r>
                        <a:rPr lang="en-US" sz="4000" b="0" i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057400"/>
                <a:ext cx="6147004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27094" y="4419600"/>
                <a:ext cx="3691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/>
                        </a:rPr>
                        <m:t>Progs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0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94" y="4419600"/>
                <a:ext cx="3691203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5175787"/>
                <a:ext cx="83917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/>
                        </a:rPr>
                        <m:t>Progs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/>
                        </a:rPr>
                        <m:t>Select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60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sz="36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sz="36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i="1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32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75787"/>
                <a:ext cx="8391721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200" y="1905000"/>
            <a:ext cx="8925121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Lookup Transformations</a:t>
            </a:r>
          </a:p>
          <a:p>
            <a:endParaRPr lang="en-US" dirty="0"/>
          </a:p>
          <a:p>
            <a:r>
              <a:rPr lang="en-US" dirty="0" smtClean="0"/>
              <a:t>Lookup + Syntactic Transformations</a:t>
            </a:r>
          </a:p>
          <a:p>
            <a:endParaRPr lang="en-US" dirty="0"/>
          </a:p>
          <a:p>
            <a:r>
              <a:rPr lang="en-US" dirty="0" smtClean="0"/>
              <a:t>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Sub-expression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24883" y="1320225"/>
                <a:ext cx="63699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𝑁</m:t>
                      </m:r>
                      <m:r>
                        <a:rPr lang="en-US" sz="4000" b="0" i="1" smtClean="0">
                          <a:latin typeface="Cambria Math"/>
                        </a:rPr>
                        <m:t>(</m:t>
                      </m:r>
                      <m:r>
                        <a:rPr lang="en-US" sz="4000" b="0" i="1" smtClean="0">
                          <a:latin typeface="Cambria Math"/>
                        </a:rPr>
                        <m:t>𝑖</m:t>
                      </m:r>
                      <m:r>
                        <a:rPr lang="en-US" sz="4000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883" y="1320225"/>
                <a:ext cx="6369949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27247" y="2260861"/>
                <a:ext cx="3230564" cy="78713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/>
                        </a:rPr>
                        <m:t>Θ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247" y="2260861"/>
                <a:ext cx="3230564" cy="7871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-129015" y="1905000"/>
            <a:ext cx="9577815" cy="4191000"/>
            <a:chOff x="-129015" y="1905000"/>
            <a:chExt cx="9577815" cy="4191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-129015" y="3049137"/>
                  <a:ext cx="9577815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/>
                          </a:rPr>
                          <m:t>Progs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500" b="0" i="1" smtClean="0">
                            <a:latin typeface="Cambria Math"/>
                          </a:rPr>
                          <m:t>={</m:t>
                        </m:r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/>
                          </a:rPr>
                          <m:t>Select</m:t>
                        </m:r>
                        <m:d>
                          <m:d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500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500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5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sz="3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5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5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35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500" b="0" i="1" smtClean="0">
                                <a:latin typeface="Cambria Math"/>
                              </a:rPr>
                              <m:t>}</m:t>
                            </m:r>
                          </m:e>
                        </m:d>
                        <m:r>
                          <a:rPr lang="en-US" sz="3500" b="0" i="1" smtClean="0">
                            <a:latin typeface="Cambria Math"/>
                          </a:rPr>
                          <m:t>, </m:t>
                        </m:r>
                      </m:oMath>
                    </m:oMathPara>
                  </a14:m>
                  <a:endParaRPr lang="en-US" sz="35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/>
                          </a:rPr>
                          <m:t>Select</m:t>
                        </m:r>
                        <m:d>
                          <m:d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35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3500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5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n-US" sz="3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5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5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3500" i="1">
                                        <a:latin typeface="Cambria Math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3500" b="0" i="1" smtClean="0">
                                    <a:latin typeface="Cambria Math"/>
                                  </a:rPr>
                                  <m:t>−2</m:t>
                                </m:r>
                              </m:sub>
                            </m:sSub>
                            <m:r>
                              <a:rPr lang="en-US" sz="3500" b="0" i="1" smtClean="0">
                                <a:latin typeface="Cambria Math"/>
                              </a:rPr>
                              <m:t>}</m:t>
                            </m:r>
                          </m:e>
                        </m:d>
                        <m:r>
                          <a:rPr lang="en-US" sz="3500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sz="35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29015" y="3049137"/>
                  <a:ext cx="9577815" cy="120032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219200" y="2057400"/>
                  <a:ext cx="614700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/>
                          </a:rPr>
                          <m:t>{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/>
                              </a:rPr>
                              <m:t>, ⋯,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/>
                          </a:rPr>
                          <m:t>Progs</m:t>
                        </m:r>
                        <m:r>
                          <a:rPr lang="en-US" sz="4000" b="0" i="0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2057400"/>
                  <a:ext cx="6147004" cy="70788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27094" y="4419600"/>
                  <a:ext cx="36912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/>
                          </a:rPr>
                          <m:t>Progs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3600" b="0" i="1" smtClean="0">
                            <a:latin typeface="Cambria Math"/>
                          </a:rPr>
                          <m:t>≡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0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3600" b="0" dirty="0" smtClean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7094" y="4419600"/>
                  <a:ext cx="3691203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09600" y="5175787"/>
                  <a:ext cx="8391721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Progs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={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/>
                          </a:rPr>
                          <m:t>Select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360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60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latin typeface="Cambria Math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sz="36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360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60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6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60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3600" i="1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sz="32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175787"/>
                  <a:ext cx="8391721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76200" y="1905000"/>
              <a:ext cx="8925121" cy="4191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21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Intersect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: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∧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1" y="1810960"/>
            <a:ext cx="8917039" cy="18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566"/>
            <a:ext cx="7240639" cy="13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73719"/>
            <a:ext cx="7850239" cy="10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State of the </a:t>
            </a:r>
            <a:r>
              <a:rPr lang="en-US" dirty="0"/>
              <a:t>A</a:t>
            </a:r>
            <a:r>
              <a:rPr lang="en-US" dirty="0" smtClean="0"/>
              <a:t>rt: Help forums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" y="1471613"/>
            <a:ext cx="8809963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2613"/>
            <a:ext cx="804589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22" y="2667000"/>
            <a:ext cx="76581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45" y="3614737"/>
            <a:ext cx="75438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AC4E"/>
                </a:solidFill>
              </a:rPr>
              <a:t>Semantic string transformations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AC4E"/>
                </a:solidFill>
              </a:rPr>
              <a:t>Input-output examples based interaction</a:t>
            </a:r>
          </a:p>
          <a:p>
            <a:pPr lvl="1"/>
            <a:r>
              <a:rPr lang="en-US" dirty="0" smtClean="0"/>
              <a:t>New disambiguating inputs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AC4E"/>
                </a:solidFill>
              </a:rPr>
              <a:t>Add-in with the same interface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7772400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>Table Lookup Transformations</a:t>
            </a:r>
            <a:endParaRPr lang="en-US" sz="8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48400" y="304800"/>
            <a:ext cx="2438400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Demo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1326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Framework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1630740"/>
            <a:ext cx="248048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Input </a:t>
            </a:r>
          </a:p>
          <a:p>
            <a:pPr algn="ctr"/>
            <a:r>
              <a:rPr lang="en-US" sz="4800" dirty="0" smtClean="0"/>
              <a:t>Strings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038600" y="2000072"/>
            <a:ext cx="838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F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630740"/>
            <a:ext cx="23622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Output String</a:t>
            </a:r>
            <a:endParaRPr lang="en-US" sz="4800" dirty="0"/>
          </a:p>
        </p:txBody>
      </p:sp>
      <p:sp>
        <p:nvSpPr>
          <p:cNvPr id="8" name="Right Arrow 7"/>
          <p:cNvSpPr/>
          <p:nvPr/>
        </p:nvSpPr>
        <p:spPr>
          <a:xfrm>
            <a:off x="2941093" y="2231367"/>
            <a:ext cx="716507" cy="36840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334000" y="2231367"/>
            <a:ext cx="685800" cy="36840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35907" y="3070746"/>
            <a:ext cx="8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F</a:t>
            </a:r>
            <a:r>
              <a:rPr lang="en-US" sz="4800" baseline="-25000" dirty="0" smtClean="0">
                <a:solidFill>
                  <a:srgbClr val="0070C0"/>
                </a:solidFill>
              </a:rPr>
              <a:t>1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704" y="396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Domain-specific Language L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5143500" y="3070746"/>
            <a:ext cx="80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</a:rPr>
              <a:t>F</a:t>
            </a:r>
            <a:r>
              <a:rPr lang="en-US" sz="4800" baseline="-25000" dirty="0" err="1">
                <a:solidFill>
                  <a:srgbClr val="0070C0"/>
                </a:solidFill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5775" y="2895600"/>
            <a:ext cx="62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…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704" y="4800600"/>
            <a:ext cx="871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 Algorithm to learn all </a:t>
            </a:r>
            <a:r>
              <a:rPr lang="en-US" sz="4000" dirty="0" err="1" smtClean="0"/>
              <a:t>F</a:t>
            </a:r>
            <a:r>
              <a:rPr lang="en-US" sz="3200" dirty="0" err="1" smtClean="0"/>
              <a:t>s</a:t>
            </a:r>
            <a:r>
              <a:rPr lang="en-US" sz="4000" dirty="0" smtClean="0"/>
              <a:t> from (</a:t>
            </a:r>
            <a:r>
              <a:rPr lang="en-US" sz="4000" dirty="0" err="1"/>
              <a:t>i</a:t>
            </a:r>
            <a:r>
              <a:rPr lang="en-US" sz="4000" dirty="0" err="1" smtClean="0"/>
              <a:t>,o</a:t>
            </a:r>
            <a:r>
              <a:rPr lang="en-US" sz="4000" dirty="0" smtClean="0"/>
              <a:t>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23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Lookup Transformation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667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028825"/>
            <a:ext cx="73247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8230</TotalTime>
  <Words>1313</Words>
  <Application>Microsoft Office PowerPoint</Application>
  <PresentationFormat>On-screen Show (4:3)</PresentationFormat>
  <Paragraphs>626</Paragraphs>
  <Slides>63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Algerian</vt:lpstr>
      <vt:lpstr>Arial</vt:lpstr>
      <vt:lpstr>Calibri</vt:lpstr>
      <vt:lpstr>Cambria Math</vt:lpstr>
      <vt:lpstr>Consolas</vt:lpstr>
      <vt:lpstr>Segoe UI Light</vt:lpstr>
      <vt:lpstr>Times New Roman</vt:lpstr>
      <vt:lpstr>Wingdings</vt:lpstr>
      <vt:lpstr>Office Theme</vt:lpstr>
      <vt:lpstr>Learning Semantic String Transformations from Examples</vt:lpstr>
      <vt:lpstr>FlashFill</vt:lpstr>
      <vt:lpstr>PowerPoint Presentation</vt:lpstr>
      <vt:lpstr>Transformations</vt:lpstr>
      <vt:lpstr>Semantic Transformations</vt:lpstr>
      <vt:lpstr>Outline</vt:lpstr>
      <vt:lpstr>Table Lookup Transformations</vt:lpstr>
      <vt:lpstr>Learning Framework</vt:lpstr>
      <vt:lpstr>Lookup Transformation Language L_t </vt:lpstr>
      <vt:lpstr>Example - Lookup</vt:lpstr>
      <vt:lpstr>Example – Transitive Lookup</vt:lpstr>
      <vt:lpstr>Learn Query</vt:lpstr>
      <vt:lpstr>Synthesis Algorithm : GenerateStr_t</vt:lpstr>
      <vt:lpstr>GenerateStr_t</vt:lpstr>
      <vt:lpstr>GenerateStr_t</vt:lpstr>
      <vt:lpstr>GenerateStr_t</vt:lpstr>
      <vt:lpstr>GenerateStr_t</vt:lpstr>
      <vt:lpstr>GenerateStr_t</vt:lpstr>
      <vt:lpstr>Data structure D_t</vt:lpstr>
      <vt:lpstr>Intersect_t  : D_(t_1 )∧ D_(t_2 )</vt:lpstr>
      <vt:lpstr>Synthesize Procedure</vt:lpstr>
      <vt:lpstr>Semantic String Transformations</vt:lpstr>
      <vt:lpstr>Syntactic String Language L_s</vt:lpstr>
      <vt:lpstr>Combined Language L_u</vt:lpstr>
      <vt:lpstr>Synthesis Algorithm: GenerateStr_u</vt:lpstr>
      <vt:lpstr>GenerateStr_u</vt:lpstr>
      <vt:lpstr>GenerateStr_u</vt:lpstr>
      <vt:lpstr>GenerateStr_u</vt:lpstr>
      <vt:lpstr>GenerateStr_u</vt:lpstr>
      <vt:lpstr>GenerateStr_u</vt:lpstr>
      <vt:lpstr>Experiments</vt:lpstr>
      <vt:lpstr>Related Work</vt:lpstr>
      <vt:lpstr>Thanks!</vt:lpstr>
      <vt:lpstr>Backup slides</vt:lpstr>
      <vt:lpstr>Semantic String Transformations</vt:lpstr>
      <vt:lpstr>Semantic String Transformations</vt:lpstr>
      <vt:lpstr>Idea 1: Share sub-expressions</vt:lpstr>
      <vt:lpstr>Youtube Videos</vt:lpstr>
      <vt:lpstr>Idea 2: CNF conditionals</vt:lpstr>
      <vt:lpstr>No. of Consistent Expressions</vt:lpstr>
      <vt:lpstr>Succinct Representation</vt:lpstr>
      <vt:lpstr>Performance</vt:lpstr>
      <vt:lpstr>Ranking</vt:lpstr>
      <vt:lpstr>Idea 2: CNF conditionals</vt:lpstr>
      <vt:lpstr>GenerateStr_t</vt:lpstr>
      <vt:lpstr>Related Work</vt:lpstr>
      <vt:lpstr>Related Work</vt:lpstr>
      <vt:lpstr>General Framework</vt:lpstr>
      <vt:lpstr>Example - Lookup</vt:lpstr>
      <vt:lpstr>Example – Transitive Lookups</vt:lpstr>
      <vt:lpstr>Data Structure D_u</vt:lpstr>
      <vt:lpstr>Data structure for L_t expressions </vt:lpstr>
      <vt:lpstr>Data structure D_t</vt:lpstr>
      <vt:lpstr>Data structure D_t</vt:lpstr>
      <vt:lpstr>Data structure D_t</vt:lpstr>
      <vt:lpstr>Example</vt:lpstr>
      <vt:lpstr>Sub-expression Sharing</vt:lpstr>
      <vt:lpstr>Sub-expression Sharing</vt:lpstr>
      <vt:lpstr>Sub-expression Sharing</vt:lpstr>
      <vt:lpstr>Sub-expression Sharing</vt:lpstr>
      <vt:lpstr>Intersect_t  : D_(t_1 )∧ D_(t_2 )</vt:lpstr>
      <vt:lpstr>Current State of the Art: Help forums</vt:lpstr>
      <vt:lpstr>Observations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String Transformations Using Input-Output examples</dc:title>
  <dc:creator>rishabh</dc:creator>
  <cp:lastModifiedBy>rishabh.iit@gmail.com</cp:lastModifiedBy>
  <cp:revision>325</cp:revision>
  <dcterms:created xsi:type="dcterms:W3CDTF">2011-08-17T16:52:59Z</dcterms:created>
  <dcterms:modified xsi:type="dcterms:W3CDTF">2013-07-29T17:55:30Z</dcterms:modified>
</cp:coreProperties>
</file>