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4"/>
  </p:sldMasterIdLst>
  <p:handoutMasterIdLst>
    <p:handoutMasterId r:id="rId3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6" r:id="rId11"/>
    <p:sldId id="261" r:id="rId12"/>
    <p:sldId id="264" r:id="rId13"/>
    <p:sldId id="26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7" r:id="rId25"/>
    <p:sldId id="277" r:id="rId26"/>
    <p:sldId id="278" r:id="rId27"/>
    <p:sldId id="288" r:id="rId28"/>
    <p:sldId id="280" r:id="rId29"/>
    <p:sldId id="289" r:id="rId30"/>
    <p:sldId id="279" r:id="rId31"/>
    <p:sldId id="281" r:id="rId32"/>
    <p:sldId id="282" r:id="rId33"/>
    <p:sldId id="283" r:id="rId34"/>
    <p:sldId id="284" r:id="rId35"/>
    <p:sldId id="286" r:id="rId36"/>
    <p:sldId id="285" r:id="rId37"/>
  </p:sldIdLst>
  <p:sldSz cx="12192000" cy="6858000"/>
  <p:notesSz cx="9312275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3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035319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4802" y="2"/>
            <a:ext cx="4035319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1202F-A40C-4A58-8C37-B88BA59C8327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035319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4802" y="6513910"/>
            <a:ext cx="4035319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F3FC2-CE1D-444D-944A-EDD941887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32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10/31/2012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091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4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9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29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07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4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21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862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10/31/2012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10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10/31/2012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5035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6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Modular and Verified Automatic Program Repair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u="sng" dirty="0" smtClean="0"/>
          </a:p>
          <a:p>
            <a:r>
              <a:rPr lang="en-US" u="sng" dirty="0" smtClean="0"/>
              <a:t>Francesco Logozzo</a:t>
            </a:r>
            <a:r>
              <a:rPr lang="en-US" dirty="0" smtClean="0"/>
              <a:t>, Thomas Ball</a:t>
            </a:r>
          </a:p>
          <a:p>
            <a:r>
              <a:rPr lang="en-US" sz="2800" i="1" dirty="0" smtClean="0"/>
              <a:t>RiSE - Microsoft Research Redmond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20742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the code was like that?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04524" y="2157731"/>
            <a:ext cx="987817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ValidateOwnerDrawRegions(</a:t>
            </a:r>
            <a:r>
              <a:rPr lang="en-US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ComboBox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c, </a:t>
            </a:r>
            <a:r>
              <a:rPr lang="en-US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Rectangle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updateRegionBox)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if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(c ==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var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 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Rectangle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(0, 0, </a:t>
            </a:r>
            <a:r>
              <a:rPr lang="en-US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c.Width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c.Height);</a:t>
            </a:r>
          </a:p>
          <a:p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// …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b="1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else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b="1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b="1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var</a:t>
            </a:r>
            <a:r>
              <a:rPr lang="en-US" b="1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area = </a:t>
            </a:r>
            <a:r>
              <a:rPr lang="en-US" b="1" dirty="0">
                <a:solidFill>
                  <a:srgbClr val="00B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c.Width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* </a:t>
            </a:r>
            <a:r>
              <a:rPr lang="en-US" b="1" dirty="0">
                <a:solidFill>
                  <a:srgbClr val="00B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c.Height</a:t>
            </a:r>
            <a:r>
              <a:rPr lang="en-US" b="1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           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b="1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…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b="1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75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the guard removes good runs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04524" y="2157731"/>
            <a:ext cx="987817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ValidateOwnerDrawRegions(</a:t>
            </a:r>
            <a:r>
              <a:rPr lang="en-US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ComboBox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c, </a:t>
            </a:r>
            <a:r>
              <a:rPr lang="en-US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Rectangle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updateRegionBox)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if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 </a:t>
            </a:r>
            <a:r>
              <a:rPr lang="en-US" b="1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!=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var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 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Rectangle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(0, 0, </a:t>
            </a:r>
            <a:r>
              <a:rPr lang="en-US" b="1" dirty="0">
                <a:solidFill>
                  <a:srgbClr val="00B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c.Width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c.Height);</a:t>
            </a:r>
          </a:p>
          <a:p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// …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else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var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area = </a:t>
            </a:r>
            <a:r>
              <a:rPr lang="en-US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c.Width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*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c.Height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               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…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22764" y="4126174"/>
            <a:ext cx="263360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dirty="0" smtClean="0"/>
              <a:t>This is not a </a:t>
            </a:r>
          </a:p>
          <a:p>
            <a:r>
              <a:rPr lang="en-US" sz="3200" dirty="0" smtClean="0"/>
              <a:t>verified repair!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7108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precondition removes bad runs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04524" y="2157731"/>
            <a:ext cx="987817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ValidateOwnerDrawRegions(</a:t>
            </a:r>
            <a:r>
              <a:rPr lang="en-US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ComboBox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c, </a:t>
            </a:r>
            <a:r>
              <a:rPr lang="en-US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Rectangle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updateRegionBox)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b="1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Contract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.Requires(c !=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if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(c =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 = new Rectangle(0, 0, c.Width, c.Height);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// … </a:t>
            </a:r>
            <a:endParaRPr lang="en-US" dirty="0">
              <a:solidFill>
                <a:schemeClr val="bg1">
                  <a:lumMod val="50000"/>
                </a:schemeClr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else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var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area = </a:t>
            </a:r>
            <a:r>
              <a:rPr lang="en-US" dirty="0">
                <a:solidFill>
                  <a:srgbClr val="00B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c.Width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* </a:t>
            </a:r>
            <a:r>
              <a:rPr lang="en-US" dirty="0">
                <a:solidFill>
                  <a:srgbClr val="00B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c.Height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               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…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10816" y="4545311"/>
            <a:ext cx="263360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dirty="0" smtClean="0"/>
              <a:t>This is a </a:t>
            </a:r>
          </a:p>
          <a:p>
            <a:r>
              <a:rPr lang="en-US" sz="3200" dirty="0" smtClean="0"/>
              <a:t>verified repair!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8886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Formalization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11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analysis and Code repairs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three components in program analysis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program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specification</a:t>
            </a:r>
            <a:r>
              <a:rPr lang="en-US" dirty="0" smtClean="0"/>
              <a:t>, the property to be specified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analysis result</a:t>
            </a:r>
            <a:r>
              <a:rPr lang="en-US" dirty="0" smtClean="0"/>
              <a:t>, the semantic knowledge about the program execution</a:t>
            </a:r>
          </a:p>
          <a:p>
            <a:r>
              <a:rPr lang="en-US" dirty="0" smtClean="0"/>
              <a:t>The (usual) verification problem is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“</a:t>
            </a:r>
            <a:r>
              <a:rPr lang="en-US" i="1" dirty="0" smtClean="0">
                <a:solidFill>
                  <a:srgbClr val="FF0000"/>
                </a:solidFill>
              </a:rPr>
              <a:t>Check </a:t>
            </a:r>
            <a:r>
              <a:rPr lang="en-US" i="1" dirty="0" smtClean="0"/>
              <a:t>that the analysis result guarantees that the program meets its specification"</a:t>
            </a:r>
          </a:p>
          <a:p>
            <a:r>
              <a:rPr lang="en-US" dirty="0" smtClean="0"/>
              <a:t>The (new) verified code repair problem is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“</a:t>
            </a:r>
            <a:r>
              <a:rPr lang="en-US" i="1" dirty="0" smtClean="0">
                <a:solidFill>
                  <a:srgbClr val="FF0000"/>
                </a:solidFill>
              </a:rPr>
              <a:t>Refine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smtClean="0"/>
              <a:t>the program using the analysis result so that it meets its specification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Related, but different than program synthesis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15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Repairs are property-dependent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1042305" cy="3766185"/>
          </a:xfrm>
        </p:spPr>
        <p:txBody>
          <a:bodyPr/>
          <a:lstStyle/>
          <a:p>
            <a:r>
              <a:rPr lang="en-US" dirty="0" smtClean="0"/>
              <a:t>In static analysis tools, the </a:t>
            </a:r>
            <a:r>
              <a:rPr lang="en-US" dirty="0" smtClean="0">
                <a:solidFill>
                  <a:srgbClr val="FF0000"/>
                </a:solidFill>
              </a:rPr>
              <a:t>knowledge</a:t>
            </a:r>
            <a:r>
              <a:rPr lang="en-US" dirty="0" smtClean="0"/>
              <a:t> is given by the </a:t>
            </a:r>
            <a:r>
              <a:rPr lang="en-US" dirty="0" smtClean="0">
                <a:solidFill>
                  <a:srgbClr val="FF0000"/>
                </a:solidFill>
              </a:rPr>
              <a:t>inferred abstract state</a:t>
            </a:r>
          </a:p>
          <a:p>
            <a:pPr lvl="1"/>
            <a:r>
              <a:rPr lang="en-US" dirty="0" smtClean="0"/>
              <a:t>Similar for </a:t>
            </a:r>
            <a:r>
              <a:rPr lang="en-US" dirty="0"/>
              <a:t>tools </a:t>
            </a:r>
            <a:r>
              <a:rPr lang="en-US" dirty="0" smtClean="0"/>
              <a:t> based on model checking, deductive methods, types …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abstract state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belongs to some abstract domain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abstract domain </a:t>
            </a:r>
            <a:r>
              <a:rPr lang="en-US" dirty="0" smtClean="0"/>
              <a:t>encodes some property of interest</a:t>
            </a:r>
          </a:p>
          <a:p>
            <a:r>
              <a:rPr lang="en-US" dirty="0" smtClean="0"/>
              <a:t>Idea: An abstract domain </a:t>
            </a:r>
            <a:r>
              <a:rPr lang="en-US" dirty="0" smtClean="0">
                <a:solidFill>
                  <a:srgbClr val="FF0000"/>
                </a:solidFill>
              </a:rPr>
              <a:t>should</a:t>
            </a:r>
            <a:r>
              <a:rPr lang="en-US" dirty="0" smtClean="0"/>
              <a:t> also </a:t>
            </a:r>
            <a:r>
              <a:rPr lang="en-US" dirty="0" smtClean="0">
                <a:solidFill>
                  <a:srgbClr val="FF0000"/>
                </a:solidFill>
              </a:rPr>
              <a:t>know</a:t>
            </a:r>
            <a:r>
              <a:rPr lang="en-US" dirty="0" smtClean="0"/>
              <a:t> how to repair the program</a:t>
            </a:r>
          </a:p>
          <a:p>
            <a:r>
              <a:rPr lang="en-US" dirty="0" smtClean="0"/>
              <a:t>Therefore the verified code repairs depend are </a:t>
            </a:r>
            <a:r>
              <a:rPr lang="en-US" dirty="0" smtClean="0">
                <a:solidFill>
                  <a:srgbClr val="FF0000"/>
                </a:solidFill>
              </a:rPr>
              <a:t>property-dependent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E.g., often we cannot repair non-functional bugs like performance</a:t>
            </a:r>
          </a:p>
        </p:txBody>
      </p:sp>
    </p:spTree>
    <p:extLst>
      <p:ext uri="{BB962C8B-B14F-4D97-AF65-F5344CB8AC3E}">
        <p14:creationId xmlns:p14="http://schemas.microsoft.com/office/powerpoint/2010/main" val="1094233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run </a:t>
            </a:r>
            <a:r>
              <a:rPr lang="en-US" dirty="0" smtClean="0"/>
              <a:t>is an execution trace, i.e., a sequence of concrete states</a:t>
            </a:r>
          </a:p>
          <a:p>
            <a:r>
              <a:rPr lang="en-US" dirty="0" smtClean="0"/>
              <a:t>For all programs P, we partition the set of runs into</a:t>
            </a:r>
            <a:endParaRPr lang="en-US" dirty="0"/>
          </a:p>
          <a:p>
            <a:pPr lvl="1"/>
            <a:r>
              <a:rPr lang="en-US" dirty="0" smtClean="0"/>
              <a:t>G(P), the </a:t>
            </a:r>
            <a:r>
              <a:rPr lang="en-US" dirty="0" smtClean="0">
                <a:solidFill>
                  <a:srgbClr val="FF0000"/>
                </a:solidFill>
              </a:rPr>
              <a:t>good </a:t>
            </a:r>
            <a:r>
              <a:rPr lang="en-US" dirty="0" smtClean="0"/>
              <a:t>runs</a:t>
            </a:r>
          </a:p>
          <a:p>
            <a:pPr lvl="1"/>
            <a:r>
              <a:rPr lang="en-US" dirty="0" smtClean="0"/>
              <a:t>B(P), the </a:t>
            </a:r>
            <a:r>
              <a:rPr lang="en-US" dirty="0" smtClean="0">
                <a:solidFill>
                  <a:srgbClr val="FF0000"/>
                </a:solidFill>
              </a:rPr>
              <a:t>bad </a:t>
            </a:r>
            <a:r>
              <a:rPr lang="en-US" dirty="0" smtClean="0"/>
              <a:t>runs</a:t>
            </a:r>
          </a:p>
          <a:p>
            <a:r>
              <a:rPr lang="en-US" dirty="0" smtClean="0"/>
              <a:t>We do not consider infinite traces here</a:t>
            </a:r>
          </a:p>
          <a:p>
            <a:pPr lvl="1"/>
            <a:r>
              <a:rPr lang="en-US" dirty="0" smtClean="0"/>
              <a:t>Technically possible, complicates the exposition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repair </a:t>
            </a:r>
            <a:r>
              <a:rPr lang="en-US" dirty="0" smtClean="0"/>
              <a:t>r is a program transformation with “</a:t>
            </a:r>
            <a:r>
              <a:rPr lang="en-US" i="1" dirty="0" smtClean="0"/>
              <a:t>some correctness condition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Next: </a:t>
            </a:r>
            <a:r>
              <a:rPr lang="en-US" dirty="0" smtClean="0">
                <a:solidFill>
                  <a:srgbClr val="FF0000"/>
                </a:solidFill>
              </a:rPr>
              <a:t>define </a:t>
            </a:r>
            <a:r>
              <a:rPr lang="en-US" dirty="0" smtClean="0"/>
              <a:t>the “correctness condition”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79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Verified repairs?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may be tempted to define a </a:t>
            </a:r>
            <a:r>
              <a:rPr lang="en-US" dirty="0">
                <a:solidFill>
                  <a:srgbClr val="FF0000"/>
                </a:solidFill>
              </a:rPr>
              <a:t>verified repair</a:t>
            </a:r>
            <a:r>
              <a:rPr lang="en-US" dirty="0"/>
              <a:t> as</a:t>
            </a:r>
          </a:p>
          <a:p>
            <a:pPr marL="0" indent="0" algn="ctr">
              <a:buNone/>
            </a:pPr>
            <a:r>
              <a:rPr lang="en-US" dirty="0"/>
              <a:t>G(P) ⊆ G(r(P)) </a:t>
            </a:r>
            <a:r>
              <a:rPr lang="en-US" dirty="0" smtClean="0"/>
              <a:t>  and   B(P</a:t>
            </a:r>
            <a:r>
              <a:rPr lang="en-US" dirty="0"/>
              <a:t>)⊇ B(r(P))</a:t>
            </a:r>
          </a:p>
          <a:p>
            <a:r>
              <a:rPr lang="en-US" dirty="0"/>
              <a:t>But this definition is </a:t>
            </a:r>
            <a:r>
              <a:rPr lang="en-US" dirty="0">
                <a:solidFill>
                  <a:srgbClr val="FF0000"/>
                </a:solidFill>
              </a:rPr>
              <a:t>too strong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It </a:t>
            </a:r>
            <a:r>
              <a:rPr lang="en-US" dirty="0"/>
              <a:t>would work only for trivial </a:t>
            </a:r>
            <a:r>
              <a:rPr lang="en-US" dirty="0" smtClean="0"/>
              <a:t>repairs</a:t>
            </a:r>
          </a:p>
          <a:p>
            <a:r>
              <a:rPr lang="en-US" dirty="0" smtClean="0"/>
              <a:t>Execution </a:t>
            </a:r>
            <a:r>
              <a:rPr lang="en-US" dirty="0"/>
              <a:t>traces capture too much </a:t>
            </a:r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They are too fine grained, the repair may add new assertions</a:t>
            </a:r>
          </a:p>
          <a:p>
            <a:r>
              <a:rPr lang="en-US" dirty="0" smtClean="0"/>
              <a:t>Solution? </a:t>
            </a:r>
            <a:r>
              <a:rPr lang="en-US" dirty="0" smtClean="0">
                <a:solidFill>
                  <a:srgbClr val="FF0000"/>
                </a:solidFill>
              </a:rPr>
              <a:t>Perform abstractions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The abstraction captures the behaviors we want to preserve and to correct</a:t>
            </a:r>
          </a:p>
          <a:p>
            <a:pPr lvl="1"/>
            <a:r>
              <a:rPr lang="en-US" dirty="0" smtClean="0"/>
              <a:t>Intuition: Repair up to some </a:t>
            </a:r>
            <a:r>
              <a:rPr lang="en-US" dirty="0" smtClean="0">
                <a:solidFill>
                  <a:srgbClr val="FF0000"/>
                </a:solidFill>
              </a:rPr>
              <a:t>observable property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43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Verified code repairs!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compare only the </a:t>
            </a:r>
            <a:r>
              <a:rPr lang="en-US" dirty="0" smtClean="0">
                <a:solidFill>
                  <a:srgbClr val="FF0000"/>
                </a:solidFill>
              </a:rPr>
              <a:t>assertion runs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of P and r(P)</a:t>
            </a:r>
          </a:p>
          <a:p>
            <a:pPr lvl="1"/>
            <a:r>
              <a:rPr lang="en-US" dirty="0" smtClean="0"/>
              <a:t>Forget about intermediate states, keep only the states with the assertions</a:t>
            </a:r>
          </a:p>
          <a:p>
            <a:r>
              <a:rPr lang="en-US" dirty="0" smtClean="0"/>
              <a:t>Define an abstraction function α</a:t>
            </a:r>
            <a:r>
              <a:rPr lang="en-US" baseline="-25000" dirty="0" smtClean="0"/>
              <a:t>V</a:t>
            </a:r>
            <a:r>
              <a:rPr lang="en-US" dirty="0" smtClean="0"/>
              <a:t> in two steps</a:t>
            </a:r>
          </a:p>
          <a:p>
            <a:pPr lvl="1"/>
            <a:r>
              <a:rPr lang="en-US" dirty="0" smtClean="0"/>
              <a:t>1. Remove all the states but those containing an assertion</a:t>
            </a:r>
          </a:p>
          <a:p>
            <a:pPr lvl="1"/>
            <a:r>
              <a:rPr lang="en-US" dirty="0" smtClean="0"/>
              <a:t>2. Remove all assertions in r(P) but not in P</a:t>
            </a:r>
          </a:p>
          <a:p>
            <a:pPr lvl="2"/>
            <a:r>
              <a:rPr lang="en-US" dirty="0" smtClean="0"/>
              <a:t>We want to compare only the “old” assertions</a:t>
            </a:r>
          </a:p>
          <a:p>
            <a:r>
              <a:rPr lang="en-US" dirty="0" smtClean="0"/>
              <a:t>Definition: r is a </a:t>
            </a:r>
            <a:r>
              <a:rPr lang="en-US" b="1" dirty="0" smtClean="0">
                <a:solidFill>
                  <a:srgbClr val="FF0000"/>
                </a:solidFill>
              </a:rPr>
              <a:t>verified code repair</a:t>
            </a:r>
            <a:r>
              <a:rPr lang="en-US" dirty="0" smtClean="0"/>
              <a:t> if</a:t>
            </a:r>
          </a:p>
          <a:p>
            <a:pPr algn="ctr"/>
            <a:r>
              <a:rPr lang="en-US" dirty="0"/>
              <a:t>α</a:t>
            </a:r>
            <a:r>
              <a:rPr lang="en-US" baseline="-25000" dirty="0"/>
              <a:t>V </a:t>
            </a:r>
            <a:r>
              <a:rPr lang="en-US" dirty="0" smtClean="0"/>
              <a:t>(G(P)) </a:t>
            </a:r>
            <a:r>
              <a:rPr lang="en-US" dirty="0"/>
              <a:t>⊆ α</a:t>
            </a:r>
            <a:r>
              <a:rPr lang="en-US" baseline="-25000" dirty="0"/>
              <a:t>V </a:t>
            </a:r>
            <a:r>
              <a:rPr lang="en-US" dirty="0" smtClean="0"/>
              <a:t>(G(r(P)))   </a:t>
            </a:r>
            <a:r>
              <a:rPr lang="en-US" dirty="0"/>
              <a:t>and α</a:t>
            </a:r>
            <a:r>
              <a:rPr lang="en-US" baseline="-25000" dirty="0"/>
              <a:t>V </a:t>
            </a:r>
            <a:r>
              <a:rPr lang="en-US" dirty="0" smtClean="0"/>
              <a:t>(B(P))</a:t>
            </a:r>
            <a:r>
              <a:rPr lang="en-US" dirty="0"/>
              <a:t> ⊃</a:t>
            </a:r>
            <a:r>
              <a:rPr lang="en-US" dirty="0" smtClean="0"/>
              <a:t> </a:t>
            </a:r>
            <a:r>
              <a:rPr lang="en-US" dirty="0"/>
              <a:t>α</a:t>
            </a:r>
            <a:r>
              <a:rPr lang="en-US" baseline="-25000" dirty="0"/>
              <a:t>V </a:t>
            </a:r>
            <a:r>
              <a:rPr lang="en-US" dirty="0" smtClean="0"/>
              <a:t>(B(r(P)))</a:t>
            </a:r>
            <a:endParaRPr lang="en-US" dirty="0"/>
          </a:p>
          <a:p>
            <a:endParaRPr lang="en-US" dirty="0" smtClean="0"/>
          </a:p>
          <a:p>
            <a:pPr marL="457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576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Identity is </a:t>
            </a:r>
            <a:r>
              <a:rPr lang="en-US" dirty="0" smtClean="0">
                <a:solidFill>
                  <a:srgbClr val="FF0000"/>
                </a:solidFill>
              </a:rPr>
              <a:t>not </a:t>
            </a:r>
            <a:r>
              <a:rPr lang="en-US" dirty="0" smtClean="0"/>
              <a:t>a repair</a:t>
            </a:r>
          </a:p>
          <a:p>
            <a:pPr lvl="1"/>
            <a:r>
              <a:rPr lang="en-US" dirty="0" smtClean="0"/>
              <a:t>Runs of </a:t>
            </a:r>
            <a:r>
              <a:rPr lang="en-US" dirty="0"/>
              <a:t>f</a:t>
            </a:r>
            <a:r>
              <a:rPr lang="en-US" dirty="0" smtClean="0"/>
              <a:t>ailing assertions should always decrease</a:t>
            </a:r>
          </a:p>
          <a:p>
            <a:r>
              <a:rPr lang="en-US" dirty="0" smtClean="0"/>
              <a:t>For a given program there may be </a:t>
            </a:r>
            <a:r>
              <a:rPr lang="en-US" dirty="0" smtClean="0">
                <a:solidFill>
                  <a:srgbClr val="FF0000"/>
                </a:solidFill>
              </a:rPr>
              <a:t>several distinct repairs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,r</a:t>
            </a:r>
            <a:r>
              <a:rPr lang="en-US" baseline="-25000" dirty="0" smtClean="0"/>
              <a:t>2</a:t>
            </a:r>
            <a:r>
              <a:rPr lang="en-US" dirty="0" smtClean="0"/>
              <a:t>,r</a:t>
            </a:r>
            <a:r>
              <a:rPr lang="en-US" baseline="-25000" dirty="0" smtClean="0"/>
              <a:t>3 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The relation induces an </a:t>
            </a:r>
            <a:r>
              <a:rPr lang="en-US" dirty="0" smtClean="0">
                <a:solidFill>
                  <a:srgbClr val="FF0000"/>
                </a:solidFill>
              </a:rPr>
              <a:t>order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/>
              <a:t>on programs</a:t>
            </a:r>
          </a:p>
          <a:p>
            <a:pPr lvl="1"/>
            <a:r>
              <a:rPr lang="en-US" dirty="0" smtClean="0"/>
              <a:t>P ⊑ r</a:t>
            </a:r>
            <a:r>
              <a:rPr lang="en-US" baseline="-25000" dirty="0" smtClean="0"/>
              <a:t>1</a:t>
            </a:r>
            <a:r>
              <a:rPr lang="en-US" dirty="0" smtClean="0"/>
              <a:t>(P) ⊑ r</a:t>
            </a:r>
            <a:r>
              <a:rPr lang="en-US" baseline="-25000" dirty="0" smtClean="0"/>
              <a:t>1</a:t>
            </a:r>
            <a:r>
              <a:rPr lang="en-US" dirty="0" smtClean="0"/>
              <a:t>(r</a:t>
            </a:r>
            <a:r>
              <a:rPr lang="en-US" baseline="-25000" dirty="0" smtClean="0"/>
              <a:t>2</a:t>
            </a:r>
            <a:r>
              <a:rPr lang="en-US" dirty="0" smtClean="0"/>
              <a:t>(P)) …</a:t>
            </a:r>
          </a:p>
          <a:p>
            <a:r>
              <a:rPr lang="en-US" dirty="0" smtClean="0"/>
              <a:t>Repairs can be iterated to a fixpoint </a:t>
            </a:r>
          </a:p>
          <a:p>
            <a:pPr lvl="1"/>
            <a:r>
              <a:rPr lang="en-US" dirty="0" smtClean="0"/>
              <a:t>In general there is </a:t>
            </a:r>
            <a:r>
              <a:rPr lang="en-US" dirty="0" smtClean="0">
                <a:solidFill>
                  <a:srgbClr val="FF0000"/>
                </a:solidFill>
              </a:rPr>
              <a:t>no least</a:t>
            </a:r>
            <a:r>
              <a:rPr lang="en-US" dirty="0" smtClean="0"/>
              <a:t> fixpoint</a:t>
            </a:r>
          </a:p>
          <a:p>
            <a:pPr lvl="1"/>
            <a:r>
              <a:rPr lang="en-US" dirty="0" smtClean="0"/>
              <a:t>No diamond property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79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152813"/>
          </a:xfrm>
          <a:ln>
            <a:noFill/>
          </a:ln>
        </p:spPr>
        <p:txBody>
          <a:bodyPr/>
          <a:lstStyle/>
          <a:p>
            <a:r>
              <a:rPr lang="en-US" dirty="0" smtClean="0"/>
              <a:t>Programs </a:t>
            </a:r>
            <a:r>
              <a:rPr lang="en-US" dirty="0" smtClean="0">
                <a:solidFill>
                  <a:srgbClr val="FF0000"/>
                </a:solidFill>
              </a:rPr>
              <a:t>have bugs</a:t>
            </a:r>
          </a:p>
          <a:p>
            <a:r>
              <a:rPr lang="en-US" dirty="0" smtClean="0"/>
              <a:t>Bug finders, static analyzers and verifiers, etc. help spot them</a:t>
            </a:r>
          </a:p>
          <a:p>
            <a:r>
              <a:rPr lang="en-US" dirty="0" smtClean="0"/>
              <a:t>However, they provide little or no help for </a:t>
            </a:r>
            <a:r>
              <a:rPr lang="en-US" dirty="0" smtClean="0">
                <a:solidFill>
                  <a:srgbClr val="FF0000"/>
                </a:solidFill>
              </a:rPr>
              <a:t>fixing the bugs</a:t>
            </a:r>
          </a:p>
          <a:p>
            <a:endParaRPr lang="en-US" b="1" dirty="0" smtClean="0"/>
          </a:p>
          <a:p>
            <a:r>
              <a:rPr lang="en-US" sz="5400" dirty="0" smtClean="0">
                <a:solidFill>
                  <a:schemeClr val="accent1"/>
                </a:solidFill>
                <a:latin typeface="+mj-lt"/>
              </a:rPr>
              <a:t>The goal</a:t>
            </a:r>
            <a:endParaRPr lang="en-US" sz="5400" dirty="0">
              <a:solidFill>
                <a:schemeClr val="accent1"/>
              </a:solidFill>
              <a:latin typeface="+mj-lt"/>
            </a:endParaRPr>
          </a:p>
          <a:p>
            <a:r>
              <a:rPr lang="en-US" dirty="0" smtClean="0"/>
              <a:t>Bring static analyses to the next level</a:t>
            </a:r>
          </a:p>
          <a:p>
            <a:r>
              <a:rPr lang="en-US" dirty="0" smtClean="0"/>
              <a:t>Report both the warning and </a:t>
            </a:r>
            <a:r>
              <a:rPr lang="en-US" dirty="0" smtClean="0">
                <a:solidFill>
                  <a:srgbClr val="FF0000"/>
                </a:solidFill>
              </a:rPr>
              <a:t>the fix for it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While the programmer is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authoring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program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57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 verified repairs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Further abstraction α</a:t>
            </a:r>
            <a:r>
              <a:rPr lang="en-US" baseline="-25000" dirty="0" smtClean="0"/>
              <a:t>W</a:t>
            </a:r>
            <a:r>
              <a:rPr lang="en-US" dirty="0" smtClean="0"/>
              <a:t> to</a:t>
            </a:r>
          </a:p>
          <a:p>
            <a:pPr lvl="1"/>
            <a:r>
              <a:rPr lang="en-US" dirty="0" smtClean="0"/>
              <a:t>Have sets of states instead of sets of traces</a:t>
            </a:r>
          </a:p>
          <a:p>
            <a:pPr lvl="2"/>
            <a:r>
              <a:rPr lang="en-US" dirty="0" smtClean="0"/>
              <a:t>Forget the casual relationship between states</a:t>
            </a:r>
          </a:p>
          <a:p>
            <a:pPr lvl="1"/>
            <a:r>
              <a:rPr lang="en-US" dirty="0" smtClean="0"/>
              <a:t>Have assertion truth instead of the particular values of the variables</a:t>
            </a:r>
          </a:p>
          <a:p>
            <a:r>
              <a:rPr lang="en-US" dirty="0"/>
              <a:t>Definition: r is a </a:t>
            </a:r>
            <a:r>
              <a:rPr lang="en-US" b="1" dirty="0" smtClean="0">
                <a:solidFill>
                  <a:srgbClr val="FF0000"/>
                </a:solidFill>
              </a:rPr>
              <a:t>weak verified </a:t>
            </a:r>
            <a:r>
              <a:rPr lang="en-US" b="1" dirty="0">
                <a:solidFill>
                  <a:srgbClr val="FF0000"/>
                </a:solidFill>
              </a:rPr>
              <a:t>repair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dirty="0"/>
              <a:t>if</a:t>
            </a:r>
          </a:p>
          <a:p>
            <a:pPr algn="ctr"/>
            <a:r>
              <a:rPr lang="en-US" dirty="0"/>
              <a:t>α</a:t>
            </a:r>
            <a:r>
              <a:rPr lang="en-US" baseline="-25000" dirty="0"/>
              <a:t>W </a:t>
            </a:r>
            <a:r>
              <a:rPr lang="en-US" dirty="0" smtClean="0"/>
              <a:t>∘ α</a:t>
            </a:r>
            <a:r>
              <a:rPr lang="en-US" baseline="-25000" dirty="0" smtClean="0"/>
              <a:t>V </a:t>
            </a:r>
            <a:r>
              <a:rPr lang="en-US" dirty="0"/>
              <a:t>(G(P)) ⊆ α</a:t>
            </a:r>
            <a:r>
              <a:rPr lang="en-US" baseline="-25000" dirty="0"/>
              <a:t>W </a:t>
            </a:r>
            <a:r>
              <a:rPr lang="en-US" dirty="0" smtClean="0"/>
              <a:t>∘ α</a:t>
            </a:r>
            <a:r>
              <a:rPr lang="en-US" baseline="-25000" dirty="0" smtClean="0"/>
              <a:t>V </a:t>
            </a:r>
            <a:r>
              <a:rPr lang="en-US" dirty="0"/>
              <a:t>(G(r(P)))   and α</a:t>
            </a:r>
            <a:r>
              <a:rPr lang="en-US" baseline="-25000" dirty="0"/>
              <a:t>W </a:t>
            </a:r>
            <a:r>
              <a:rPr lang="en-US" dirty="0" smtClean="0"/>
              <a:t>∘ α</a:t>
            </a:r>
            <a:r>
              <a:rPr lang="en-US" baseline="-25000" dirty="0" smtClean="0"/>
              <a:t>V </a:t>
            </a:r>
            <a:r>
              <a:rPr lang="en-US" dirty="0"/>
              <a:t>(B(P)) ⊃ α</a:t>
            </a:r>
            <a:r>
              <a:rPr lang="en-US" baseline="-25000" dirty="0"/>
              <a:t>W </a:t>
            </a:r>
            <a:r>
              <a:rPr lang="en-US" dirty="0" smtClean="0"/>
              <a:t>∘ α</a:t>
            </a:r>
            <a:r>
              <a:rPr lang="en-US" baseline="-25000" dirty="0" smtClean="0"/>
              <a:t>V </a:t>
            </a:r>
            <a:r>
              <a:rPr lang="en-US" dirty="0"/>
              <a:t>(B(r(P</a:t>
            </a:r>
            <a:r>
              <a:rPr lang="en-US" dirty="0" smtClean="0"/>
              <a:t>)))</a:t>
            </a:r>
          </a:p>
          <a:p>
            <a:r>
              <a:rPr lang="en-US" dirty="0" smtClean="0"/>
              <a:t>Intuition: </a:t>
            </a:r>
            <a:r>
              <a:rPr lang="en-US" dirty="0"/>
              <a:t>a weak verified repair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Decreases</a:t>
            </a:r>
            <a:r>
              <a:rPr lang="en-US" dirty="0" smtClean="0"/>
              <a:t> the number of </a:t>
            </a:r>
            <a:r>
              <a:rPr lang="en-US" dirty="0" smtClean="0">
                <a:solidFill>
                  <a:srgbClr val="FF0000"/>
                </a:solidFill>
              </a:rPr>
              <a:t>assertion </a:t>
            </a:r>
            <a:r>
              <a:rPr lang="en-US" dirty="0" smtClean="0"/>
              <a:t>violations without introducing regressions</a:t>
            </a:r>
          </a:p>
          <a:p>
            <a:pPr lvl="1"/>
            <a:r>
              <a:rPr lang="en-US" dirty="0" smtClean="0"/>
              <a:t>Enables </a:t>
            </a:r>
            <a:r>
              <a:rPr lang="en-US" dirty="0" smtClean="0">
                <a:solidFill>
                  <a:srgbClr val="FF0000"/>
                </a:solidFill>
              </a:rPr>
              <a:t>more repairs</a:t>
            </a:r>
            <a:r>
              <a:rPr lang="en-US" dirty="0" smtClean="0"/>
              <a:t> but with </a:t>
            </a:r>
            <a:r>
              <a:rPr lang="en-US" dirty="0" smtClean="0">
                <a:solidFill>
                  <a:srgbClr val="FF0000"/>
                </a:solidFill>
              </a:rPr>
              <a:t>weaker guarantees</a:t>
            </a:r>
            <a:r>
              <a:rPr lang="en-US" dirty="0" smtClean="0"/>
              <a:t> in the concrete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18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an abstract domain as usual</a:t>
            </a:r>
          </a:p>
          <a:p>
            <a:pPr lvl="1"/>
            <a:r>
              <a:rPr lang="en-US" dirty="0" smtClean="0"/>
              <a:t>Abstract elements, domain operations, widening, transfer functions…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Design a code repair</a:t>
            </a:r>
            <a:r>
              <a:rPr lang="en-US" dirty="0" smtClean="0"/>
              <a:t> for the properties captured by the new abstract domain</a:t>
            </a:r>
          </a:p>
          <a:p>
            <a:pPr lvl="1"/>
            <a:r>
              <a:rPr lang="en-US" dirty="0" smtClean="0"/>
              <a:t>Remember, code repairs are property-specific</a:t>
            </a:r>
          </a:p>
          <a:p>
            <a:pPr marL="91440" lvl="1" indent="-91440">
              <a:spcBef>
                <a:spcPts val="1300"/>
              </a:spcBef>
            </a:pPr>
            <a:r>
              <a:rPr lang="en-US" dirty="0" smtClean="0">
                <a:solidFill>
                  <a:srgbClr val="FF0000"/>
                </a:solidFill>
              </a:rPr>
              <a:t>Categorize</a:t>
            </a:r>
            <a:r>
              <a:rPr lang="en-US" dirty="0" smtClean="0"/>
              <a:t> your code repair: </a:t>
            </a:r>
          </a:p>
          <a:p>
            <a:pPr lvl="1"/>
            <a:r>
              <a:rPr lang="en-US" dirty="0" smtClean="0"/>
              <a:t>Strong or weak verified repair?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156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 practice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7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Verified repairs from a static analyzer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the static analyzer to </a:t>
            </a:r>
            <a:r>
              <a:rPr lang="en-US" dirty="0" smtClean="0">
                <a:solidFill>
                  <a:srgbClr val="FF0000"/>
                </a:solidFill>
              </a:rPr>
              <a:t>infer</a:t>
            </a:r>
            <a:r>
              <a:rPr lang="en-US" dirty="0" smtClean="0"/>
              <a:t> the abstract states</a:t>
            </a:r>
          </a:p>
          <a:p>
            <a:r>
              <a:rPr lang="en-US" dirty="0" smtClean="0"/>
              <a:t>For each assertion in the program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Ask</a:t>
            </a:r>
            <a:r>
              <a:rPr lang="en-US" dirty="0" smtClean="0"/>
              <a:t> the abstract domains if they can prove it</a:t>
            </a:r>
          </a:p>
          <a:p>
            <a:pPr lvl="1"/>
            <a:r>
              <a:rPr lang="en-US" dirty="0" smtClean="0"/>
              <a:t>If they cannot, ask the abstract domains to </a:t>
            </a:r>
            <a:r>
              <a:rPr lang="en-US" dirty="0" smtClean="0">
                <a:solidFill>
                  <a:srgbClr val="FF0000"/>
                </a:solidFill>
              </a:rPr>
              <a:t>provide a code repair</a:t>
            </a:r>
          </a:p>
          <a:p>
            <a:r>
              <a:rPr lang="en-US" dirty="0" smtClean="0"/>
              <a:t>Providing a code repair may require re-running the analysis</a:t>
            </a:r>
          </a:p>
          <a:p>
            <a:pPr lvl="1"/>
            <a:r>
              <a:rPr lang="en-US" dirty="0" smtClean="0"/>
              <a:t>To check that there are no new warnings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172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Repairing floats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235" y="3617943"/>
            <a:ext cx="10774751" cy="1850140"/>
          </a:xfrm>
        </p:spPr>
        <p:txBody>
          <a:bodyPr/>
          <a:lstStyle/>
          <a:p>
            <a:r>
              <a:rPr lang="en-US" dirty="0" smtClean="0"/>
              <a:t>Clousot infers</a:t>
            </a:r>
          </a:p>
          <a:p>
            <a:pPr lvl="1"/>
            <a:r>
              <a:rPr lang="en-US" dirty="0" err="1" smtClean="0"/>
              <a:t>this.f</a:t>
            </a:r>
            <a:r>
              <a:rPr lang="en-US" dirty="0" smtClean="0"/>
              <a:t> : f64</a:t>
            </a:r>
          </a:p>
          <a:p>
            <a:pPr lvl="1"/>
            <a:r>
              <a:rPr lang="en-US" dirty="0" err="1"/>
              <a:t>t</a:t>
            </a:r>
            <a:r>
              <a:rPr lang="en-US" dirty="0" err="1" smtClean="0"/>
              <a:t>mp</a:t>
            </a:r>
            <a:r>
              <a:rPr lang="en-US" dirty="0" smtClean="0"/>
              <a:t> : </a:t>
            </a:r>
            <a:r>
              <a:rPr lang="en-US" dirty="0" err="1" smtClean="0"/>
              <a:t>fext</a:t>
            </a:r>
            <a:endParaRPr lang="en-US" dirty="0" smtClean="0"/>
          </a:p>
          <a:p>
            <a:r>
              <a:rPr lang="en-US" dirty="0" smtClean="0"/>
              <a:t>Emits warning for precision mismatch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Suggests</a:t>
            </a:r>
            <a:r>
              <a:rPr lang="en-US" dirty="0" smtClean="0"/>
              <a:t> the verified repair:</a:t>
            </a:r>
          </a:p>
          <a:p>
            <a:pPr lvl="1" algn="ctr"/>
            <a:r>
              <a:rPr lang="en-US" dirty="0" err="1" smtClean="0"/>
              <a:t>tmp</a:t>
            </a:r>
            <a:r>
              <a:rPr lang="en-US" dirty="0" smtClean="0"/>
              <a:t> = </a:t>
            </a:r>
            <a:r>
              <a:rPr lang="en-US" dirty="0"/>
              <a:t>(double</a:t>
            </a:r>
            <a:r>
              <a:rPr lang="en-US" dirty="0" smtClean="0"/>
              <a:t>)(a </a:t>
            </a:r>
            <a:r>
              <a:rPr lang="en-US" dirty="0"/>
              <a:t>+ </a:t>
            </a:r>
            <a:r>
              <a:rPr lang="en-US" dirty="0" smtClean="0"/>
              <a:t>b)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55630" y="1805008"/>
            <a:ext cx="49465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f;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 panose="020B0609020204030204" pitchFamily="49" charset="0"/>
              </a:rPr>
              <a:t>SimpleError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a,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b)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var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 panose="020B0609020204030204" pitchFamily="49" charset="0"/>
              </a:rPr>
              <a:t>tmp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= a + b;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sz="1400" dirty="0" err="1" smtClean="0">
                <a:solidFill>
                  <a:prstClr val="black"/>
                </a:solidFill>
                <a:latin typeface="Consolas" panose="020B0609020204030204" pitchFamily="49" charset="0"/>
              </a:rPr>
              <a:t>.f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= </a:t>
            </a:r>
            <a:r>
              <a:rPr lang="en-US" sz="1400" dirty="0" err="1">
                <a:solidFill>
                  <a:prstClr val="black"/>
                </a:solidFill>
                <a:latin typeface="Consolas" panose="020B0609020204030204" pitchFamily="49" charset="0"/>
              </a:rPr>
              <a:t>tmp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if 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(</a:t>
            </a:r>
            <a:r>
              <a:rPr lang="en-US" sz="14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this.f</a:t>
            </a:r>
            <a:r>
              <a:rPr lang="en-US" sz="14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== </a:t>
            </a:r>
            <a:r>
              <a:rPr lang="en-US" sz="14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tmp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{ …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sz="1400" dirty="0" smtClean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sz="14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6057472" y="1391715"/>
            <a:ext cx="3269857" cy="2389521"/>
            <a:chOff x="655630" y="3614538"/>
            <a:chExt cx="1745084" cy="1320017"/>
          </a:xfrm>
        </p:grpSpPr>
        <p:sp>
          <p:nvSpPr>
            <p:cNvPr id="5" name="TextBox 4"/>
            <p:cNvSpPr txBox="1"/>
            <p:nvPr/>
          </p:nvSpPr>
          <p:spPr>
            <a:xfrm>
              <a:off x="1377808" y="4679522"/>
              <a:ext cx="207203" cy="2550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⊥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55630" y="4145379"/>
              <a:ext cx="313286" cy="2550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f32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24768" y="4145379"/>
              <a:ext cx="313286" cy="2550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f64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056219" y="4127584"/>
              <a:ext cx="344495" cy="2550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fext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77809" y="3614538"/>
              <a:ext cx="207203" cy="2550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⊤</a:t>
              </a:r>
            </a:p>
          </p:txBody>
        </p:sp>
        <p:cxnSp>
          <p:nvCxnSpPr>
            <p:cNvPr id="11" name="Straight Connector 10"/>
            <p:cNvCxnSpPr>
              <a:stCxn id="5" idx="0"/>
              <a:endCxn id="6" idx="2"/>
            </p:cNvCxnSpPr>
            <p:nvPr/>
          </p:nvCxnSpPr>
          <p:spPr>
            <a:xfrm flipH="1" flipV="1">
              <a:off x="812273" y="4400412"/>
              <a:ext cx="669136" cy="2791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5" idx="0"/>
              <a:endCxn id="7" idx="2"/>
            </p:cNvCxnSpPr>
            <p:nvPr/>
          </p:nvCxnSpPr>
          <p:spPr>
            <a:xfrm flipV="1">
              <a:off x="1481409" y="4400412"/>
              <a:ext cx="2" cy="2791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5" idx="0"/>
              <a:endCxn id="8" idx="2"/>
            </p:cNvCxnSpPr>
            <p:nvPr/>
          </p:nvCxnSpPr>
          <p:spPr>
            <a:xfrm flipV="1">
              <a:off x="1481409" y="4382617"/>
              <a:ext cx="747057" cy="2969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0"/>
              <a:endCxn id="9" idx="2"/>
            </p:cNvCxnSpPr>
            <p:nvPr/>
          </p:nvCxnSpPr>
          <p:spPr>
            <a:xfrm flipV="1">
              <a:off x="812273" y="3869571"/>
              <a:ext cx="669137" cy="2758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7" idx="0"/>
              <a:endCxn id="9" idx="2"/>
            </p:cNvCxnSpPr>
            <p:nvPr/>
          </p:nvCxnSpPr>
          <p:spPr>
            <a:xfrm flipH="1" flipV="1">
              <a:off x="1481411" y="3869571"/>
              <a:ext cx="1" cy="2758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8" idx="0"/>
              <a:endCxn id="9" idx="2"/>
            </p:cNvCxnSpPr>
            <p:nvPr/>
          </p:nvCxnSpPr>
          <p:spPr>
            <a:xfrm flipH="1" flipV="1">
              <a:off x="1481411" y="3869571"/>
              <a:ext cx="747056" cy="2580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2106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Repairing of overflows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0899" y="21725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55630" y="1805008"/>
            <a:ext cx="494658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BinarySearch(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[] array,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value)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Contract.Requires(array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!=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int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index, mid;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var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inf = 0;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var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sup = array.Length - 1;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while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(inf &lt;= sup)</a:t>
            </a:r>
          </a:p>
          <a:p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  index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=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(inf + sup) / 2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;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  mid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= array[index];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  if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(value == mid)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index;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 if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(mid &lt; value) inf = index + 1;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  else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sup = index - 1;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}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return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-1;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sz="14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786940" y="2011680"/>
            <a:ext cx="5750081" cy="3766185"/>
          </a:xfrm>
        </p:spPr>
        <p:txBody>
          <a:bodyPr/>
          <a:lstStyle/>
          <a:p>
            <a:r>
              <a:rPr lang="en-US" dirty="0" smtClean="0"/>
              <a:t>Clousot infers the </a:t>
            </a:r>
            <a:r>
              <a:rPr lang="en-US" dirty="0" smtClean="0">
                <a:solidFill>
                  <a:srgbClr val="FF0000"/>
                </a:solidFill>
              </a:rPr>
              <a:t>loop invariant</a:t>
            </a:r>
          </a:p>
          <a:p>
            <a:pPr marL="4572" lvl="1" indent="0" algn="ctr">
              <a:buNone/>
            </a:pPr>
            <a:r>
              <a:rPr lang="en-US" dirty="0" smtClean="0"/>
              <a:t>0 </a:t>
            </a:r>
            <a:r>
              <a:rPr lang="en-US" dirty="0"/>
              <a:t>≤ </a:t>
            </a:r>
            <a:r>
              <a:rPr lang="en-US" dirty="0" smtClean="0"/>
              <a:t>inf </a:t>
            </a:r>
            <a:r>
              <a:rPr lang="en-US" dirty="0"/>
              <a:t>≤ </a:t>
            </a:r>
            <a:r>
              <a:rPr lang="en-US" dirty="0" smtClean="0"/>
              <a:t>sup </a:t>
            </a:r>
            <a:r>
              <a:rPr lang="en-US" dirty="0"/>
              <a:t>&lt;</a:t>
            </a:r>
            <a:r>
              <a:rPr lang="en-US" dirty="0" smtClean="0"/>
              <a:t>  array.Length </a:t>
            </a:r>
            <a:r>
              <a:rPr lang="en-US" dirty="0"/>
              <a:t>≤ </a:t>
            </a:r>
            <a:r>
              <a:rPr lang="en-US" dirty="0" smtClean="0"/>
              <a:t>2</a:t>
            </a:r>
            <a:r>
              <a:rPr lang="en-US" baseline="30000" dirty="0" smtClean="0"/>
              <a:t>31</a:t>
            </a:r>
            <a:r>
              <a:rPr lang="en-US" dirty="0" smtClean="0"/>
              <a:t>-1</a:t>
            </a:r>
            <a:endParaRPr lang="en-US" baseline="30000" dirty="0" smtClean="0"/>
          </a:p>
          <a:p>
            <a:r>
              <a:rPr lang="en-US" dirty="0"/>
              <a:t>We want to repair the </a:t>
            </a:r>
            <a:r>
              <a:rPr lang="en-US" dirty="0" smtClean="0"/>
              <a:t>arithmetic overflow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Suggest</a:t>
            </a:r>
            <a:r>
              <a:rPr lang="en-US" dirty="0" smtClean="0"/>
              <a:t> the verified repair:</a:t>
            </a:r>
          </a:p>
          <a:p>
            <a:pPr marL="4572" lvl="1" indent="0" algn="ctr">
              <a:buNone/>
            </a:pPr>
            <a:r>
              <a:rPr lang="en-US" dirty="0" smtClean="0"/>
              <a:t>inf + (sup – inf)/2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Guaranteed to not overflow</a:t>
            </a:r>
          </a:p>
          <a:p>
            <a:pPr lvl="1"/>
            <a:r>
              <a:rPr lang="en-US" dirty="0" smtClean="0"/>
              <a:t>Because of the inferred loop invariant</a:t>
            </a:r>
          </a:p>
          <a:p>
            <a:r>
              <a:rPr lang="en-US" dirty="0" smtClean="0"/>
              <a:t>Details in the paper</a:t>
            </a:r>
          </a:p>
        </p:txBody>
      </p:sp>
    </p:spTree>
    <p:extLst>
      <p:ext uri="{BB962C8B-B14F-4D97-AF65-F5344CB8AC3E}">
        <p14:creationId xmlns:p14="http://schemas.microsoft.com/office/powerpoint/2010/main" val="777077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 common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935282" cy="1744809"/>
          </a:xfrm>
        </p:spPr>
        <p:txBody>
          <a:bodyPr/>
          <a:lstStyle/>
          <a:p>
            <a:r>
              <a:rPr lang="en-US" dirty="0" smtClean="0"/>
              <a:t>Assume:  0 ≤ x, 0 ≤ y, 0 ≤ z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Then </a:t>
            </a:r>
            <a:r>
              <a:rPr lang="en-US" b="1" dirty="0" smtClean="0">
                <a:solidFill>
                  <a:srgbClr val="FF0000"/>
                </a:solidFill>
              </a:rPr>
              <a:t>x + y &lt; z </a:t>
            </a:r>
            <a:r>
              <a:rPr lang="en-US" dirty="0" smtClean="0"/>
              <a:t>may overflow</a:t>
            </a:r>
          </a:p>
          <a:p>
            <a:pPr lvl="1"/>
            <a:r>
              <a:rPr lang="en-US" dirty="0" smtClean="0"/>
              <a:t>Exactly, x + y &lt; z in computer precision does not have the same meaning than in ℤ</a:t>
            </a:r>
          </a:p>
          <a:p>
            <a:r>
              <a:rPr lang="en-US" dirty="0" smtClean="0"/>
              <a:t>We derive a non-overflowing expression like that</a:t>
            </a:r>
          </a:p>
          <a:p>
            <a:r>
              <a:rPr lang="en-US" dirty="0"/>
              <a:t> </a:t>
            </a:r>
            <a:endParaRPr lang="en-US" baseline="30000" dirty="0" smtClean="0"/>
          </a:p>
          <a:p>
            <a:endParaRPr lang="en-US" baseline="30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943129"/>
              </p:ext>
            </p:extLst>
          </p:nvPr>
        </p:nvGraphicFramePr>
        <p:xfrm>
          <a:off x="1496887" y="3887531"/>
          <a:ext cx="8128000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791972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(x</a:t>
                      </a:r>
                      <a:r>
                        <a:rPr lang="en-US" baseline="30000" dirty="0" smtClean="0"/>
                        <a:t>!</a:t>
                      </a:r>
                      <a:r>
                        <a:rPr lang="en-US" dirty="0" smtClean="0"/>
                        <a:t> + y</a:t>
                      </a:r>
                      <a:r>
                        <a:rPr lang="en-US" baseline="30000" dirty="0" smtClean="0"/>
                        <a:t>!</a:t>
                      </a:r>
                      <a:r>
                        <a:rPr lang="en-US" dirty="0" smtClean="0"/>
                        <a:t>)</a:t>
                      </a:r>
                      <a:r>
                        <a:rPr lang="en-US" baseline="30000" dirty="0" smtClean="0"/>
                        <a:t>?</a:t>
                      </a:r>
                      <a:r>
                        <a:rPr lang="en-US" dirty="0" smtClean="0"/>
                        <a:t> &lt; z</a:t>
                      </a:r>
                      <a:r>
                        <a:rPr lang="en-US" baseline="30000" dirty="0" smtClean="0"/>
                        <a:t>!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/>
                        <a:t>as 0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x,</a:t>
                      </a:r>
                      <a:r>
                        <a:rPr lang="en-US" sz="18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then –x cannot underflow</a:t>
                      </a:r>
                      <a:endParaRPr lang="en-US" i="1" baseline="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</a:t>
                      </a:r>
                      <a:r>
                        <a:rPr lang="en-US" baseline="30000" dirty="0" smtClean="0"/>
                        <a:t>!</a:t>
                      </a:r>
                      <a:r>
                        <a:rPr lang="en-US" dirty="0" smtClean="0"/>
                        <a:t> &lt; (z</a:t>
                      </a:r>
                      <a:r>
                        <a:rPr lang="en-US" baseline="30000" dirty="0" smtClean="0"/>
                        <a:t>! </a:t>
                      </a:r>
                      <a:r>
                        <a:rPr lang="en-US" baseline="0" dirty="0" smtClean="0"/>
                        <a:t>+(– x</a:t>
                      </a:r>
                      <a:r>
                        <a:rPr lang="en-US" baseline="30000" dirty="0" smtClean="0"/>
                        <a:t>!</a:t>
                      </a:r>
                      <a:r>
                        <a:rPr lang="en-US" baseline="0" dirty="0" smtClean="0"/>
                        <a:t>)</a:t>
                      </a:r>
                      <a:r>
                        <a:rPr lang="en-US" baseline="30000" dirty="0" smtClean="0"/>
                        <a:t>!</a:t>
                      </a:r>
                      <a:r>
                        <a:rPr lang="en-US" baseline="0" dirty="0" smtClean="0"/>
                        <a:t>)</a:t>
                      </a:r>
                      <a:r>
                        <a:rPr lang="en-US" baseline="30000" dirty="0" smtClean="0"/>
                        <a:t>?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baseline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/>
                        <a:t>as  0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and </a:t>
                      </a:r>
                      <a:r>
                        <a:rPr lang="en-US" i="1" baseline="0" dirty="0" smtClean="0"/>
                        <a:t>0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x,</a:t>
                      </a:r>
                      <a:r>
                        <a:rPr lang="en-US" sz="18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then z – x cannot underflow</a:t>
                      </a:r>
                      <a:endParaRPr lang="en-US" i="1" baseline="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smtClean="0"/>
                        <a:t>=</a:t>
                      </a:r>
                      <a:endParaRPr lang="en-US" baseline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</a:t>
                      </a:r>
                      <a:r>
                        <a:rPr lang="en-US" baseline="30000" dirty="0" smtClean="0"/>
                        <a:t>!</a:t>
                      </a:r>
                      <a:r>
                        <a:rPr lang="en-US" dirty="0" smtClean="0"/>
                        <a:t> &lt; (z</a:t>
                      </a:r>
                      <a:r>
                        <a:rPr lang="en-US" baseline="30000" dirty="0" smtClean="0"/>
                        <a:t>! </a:t>
                      </a:r>
                      <a:r>
                        <a:rPr lang="en-US" baseline="0" dirty="0" smtClean="0"/>
                        <a:t>+(– x</a:t>
                      </a:r>
                      <a:r>
                        <a:rPr lang="en-US" baseline="30000" dirty="0" smtClean="0"/>
                        <a:t>!</a:t>
                      </a:r>
                      <a:r>
                        <a:rPr lang="en-US" baseline="0" dirty="0" smtClean="0"/>
                        <a:t>)</a:t>
                      </a:r>
                      <a:r>
                        <a:rPr lang="en-US" baseline="30000" dirty="0" smtClean="0"/>
                        <a:t>!</a:t>
                      </a:r>
                      <a:r>
                        <a:rPr lang="en-US" baseline="0" dirty="0" smtClean="0"/>
                        <a:t>)</a:t>
                      </a:r>
                      <a:r>
                        <a:rPr lang="en-US" baseline="30000" dirty="0" smtClean="0"/>
                        <a:t>!</a:t>
                      </a:r>
                      <a:endParaRPr lang="en-US" i="1" baseline="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501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Verified repairs in Clousot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Contracts</a:t>
            </a:r>
          </a:p>
          <a:p>
            <a:pPr lvl="1"/>
            <a:r>
              <a:rPr lang="en-US" dirty="0" smtClean="0"/>
              <a:t>Missing preconditions, postconditions, external assumptions, purity annotations</a:t>
            </a:r>
          </a:p>
          <a:p>
            <a:r>
              <a:rPr lang="en-US" dirty="0" smtClean="0"/>
              <a:t>Constant and object initialization</a:t>
            </a:r>
          </a:p>
          <a:p>
            <a:r>
              <a:rPr lang="en-US" dirty="0" smtClean="0"/>
              <a:t>Guards</a:t>
            </a:r>
          </a:p>
          <a:p>
            <a:r>
              <a:rPr lang="en-US" dirty="0" smtClean="0"/>
              <a:t>Buffer overflows</a:t>
            </a:r>
          </a:p>
          <a:p>
            <a:r>
              <a:rPr lang="en-US" dirty="0" smtClean="0"/>
              <a:t>Arithmetic overflows</a:t>
            </a:r>
          </a:p>
          <a:p>
            <a:r>
              <a:rPr lang="en-US" dirty="0" smtClean="0"/>
              <a:t>Floating point comparisons</a:t>
            </a:r>
          </a:p>
          <a:p>
            <a:r>
              <a:rPr lang="en-US" dirty="0" smtClean="0"/>
              <a:t>…</a:t>
            </a:r>
            <a:endParaRPr lang="en-US" i="1" dirty="0" smtClean="0"/>
          </a:p>
          <a:p>
            <a:r>
              <a:rPr lang="en-US" i="1" dirty="0" smtClean="0"/>
              <a:t>Details in the paper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88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Experience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98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Clousot is the underlying static analyzer</a:t>
            </a:r>
          </a:p>
          <a:p>
            <a:pPr lvl="1"/>
            <a:r>
              <a:rPr lang="en-US" dirty="0" smtClean="0"/>
              <a:t>Part of the CodeContracts tools, widely used</a:t>
            </a:r>
          </a:p>
          <a:p>
            <a:pPr lvl="1"/>
            <a:r>
              <a:rPr lang="en-US" dirty="0" smtClean="0"/>
              <a:t>More than </a:t>
            </a:r>
            <a:r>
              <a:rPr lang="en-US" dirty="0" smtClean="0">
                <a:solidFill>
                  <a:srgbClr val="FF0000"/>
                </a:solidFill>
              </a:rPr>
              <a:t>75K </a:t>
            </a:r>
            <a:r>
              <a:rPr lang="en-US" dirty="0" smtClean="0"/>
              <a:t>external downloads</a:t>
            </a:r>
          </a:p>
          <a:p>
            <a:r>
              <a:rPr lang="en-US" dirty="0" smtClean="0"/>
              <a:t>Based on abstract interpretation</a:t>
            </a:r>
          </a:p>
          <a:p>
            <a:pPr lvl="1"/>
            <a:r>
              <a:rPr lang="en-US" dirty="0" smtClean="0"/>
              <a:t>Analyze each method in isolation</a:t>
            </a:r>
          </a:p>
          <a:p>
            <a:pPr lvl="2"/>
            <a:r>
              <a:rPr lang="en-US" dirty="0" smtClean="0"/>
              <a:t>Infer loop invariants, preconditions, postconditions, and object invariants</a:t>
            </a:r>
          </a:p>
          <a:p>
            <a:pPr lvl="1"/>
            <a:r>
              <a:rPr lang="en-US" dirty="0" smtClean="0"/>
              <a:t>Use the inferred facts to discharge proof obligations</a:t>
            </a:r>
          </a:p>
          <a:p>
            <a:pPr lvl="1"/>
            <a:r>
              <a:rPr lang="en-US" dirty="0" smtClean="0"/>
              <a:t>On failure suggest a verified code repair</a:t>
            </a:r>
            <a:endParaRPr lang="en-US" dirty="0"/>
          </a:p>
          <a:p>
            <a:r>
              <a:rPr lang="en-US" dirty="0" smtClean="0"/>
              <a:t>Runs at design time </a:t>
            </a:r>
          </a:p>
          <a:p>
            <a:pPr lvl="1"/>
            <a:r>
              <a:rPr lang="en-US" dirty="0" smtClean="0"/>
              <a:t>Came to see the </a:t>
            </a:r>
            <a:r>
              <a:rPr lang="en-US" dirty="0" smtClean="0">
                <a:solidFill>
                  <a:srgbClr val="FF0000"/>
                </a:solidFill>
              </a:rPr>
              <a:t>demo</a:t>
            </a:r>
            <a:r>
              <a:rPr lang="en-US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1773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bugs?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focus on </a:t>
            </a:r>
            <a:r>
              <a:rPr lang="en-US" dirty="0" smtClean="0">
                <a:solidFill>
                  <a:srgbClr val="FF0000"/>
                </a:solidFill>
              </a:rPr>
              <a:t>possible bugs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reported by static analyzers/verifiers</a:t>
            </a:r>
          </a:p>
          <a:p>
            <a:pPr lvl="1"/>
            <a:r>
              <a:rPr lang="en-US" dirty="0" smtClean="0"/>
              <a:t>Motto: “</a:t>
            </a:r>
            <a:r>
              <a:rPr lang="en-US" b="1" dirty="0" smtClean="0">
                <a:solidFill>
                  <a:srgbClr val="FF0000"/>
                </a:solidFill>
              </a:rPr>
              <a:t>We can only fix what we can prove correct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For instance, the CodeContracts static checker (Clousot) reports</a:t>
            </a:r>
          </a:p>
          <a:p>
            <a:pPr lvl="1"/>
            <a:r>
              <a:rPr lang="en-US" dirty="0" smtClean="0"/>
              <a:t>Contract violations</a:t>
            </a:r>
          </a:p>
          <a:p>
            <a:pPr lvl="1"/>
            <a:r>
              <a:rPr lang="en-US" dirty="0" smtClean="0"/>
              <a:t>Common runtime errors: Null pointers, division by zero, arithmetic overflows …</a:t>
            </a:r>
          </a:p>
          <a:p>
            <a:r>
              <a:rPr lang="en-US" dirty="0" smtClean="0"/>
              <a:t>We should not only report the warning, but also </a:t>
            </a:r>
            <a:r>
              <a:rPr lang="en-US" dirty="0" smtClean="0">
                <a:solidFill>
                  <a:srgbClr val="FF0000"/>
                </a:solidFill>
              </a:rPr>
              <a:t>a set of fixes for it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Increase adoption</a:t>
            </a:r>
          </a:p>
          <a:p>
            <a:pPr lvl="2"/>
            <a:r>
              <a:rPr lang="en-US" dirty="0" smtClean="0"/>
              <a:t>Overcome the scaring long list of warnings </a:t>
            </a:r>
          </a:p>
          <a:p>
            <a:pPr lvl="1"/>
            <a:r>
              <a:rPr lang="en-US" dirty="0" smtClean="0"/>
              <a:t>Help understanding the </a:t>
            </a:r>
            <a:r>
              <a:rPr lang="en-US" dirty="0" smtClean="0">
                <a:solidFill>
                  <a:srgbClr val="FF0000"/>
                </a:solidFill>
              </a:rPr>
              <a:t>origin </a:t>
            </a:r>
            <a:r>
              <a:rPr lang="en-US" dirty="0" smtClean="0"/>
              <a:t>of the warning</a:t>
            </a:r>
          </a:p>
          <a:p>
            <a:pPr lvl="2"/>
            <a:r>
              <a:rPr lang="en-US" dirty="0" smtClean="0"/>
              <a:t>Code is clearer than an error trace</a:t>
            </a:r>
          </a:p>
        </p:txBody>
      </p:sp>
    </p:spTree>
    <p:extLst>
      <p:ext uri="{BB962C8B-B14F-4D97-AF65-F5344CB8AC3E}">
        <p14:creationId xmlns:p14="http://schemas.microsoft.com/office/powerpoint/2010/main" val="254317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Raw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4157073"/>
            <a:ext cx="10753725" cy="1620791"/>
          </a:xfrm>
        </p:spPr>
        <p:txBody>
          <a:bodyPr/>
          <a:lstStyle/>
          <a:p>
            <a:r>
              <a:rPr lang="en-US" dirty="0" smtClean="0"/>
              <a:t>Analyze </a:t>
            </a:r>
            <a:r>
              <a:rPr lang="en-US" dirty="0"/>
              <a:t>.NET main libraries</a:t>
            </a:r>
          </a:p>
          <a:p>
            <a:pPr lvl="1"/>
            <a:r>
              <a:rPr lang="en-US" dirty="0"/>
              <a:t>Check Contracts, </a:t>
            </a:r>
            <a:r>
              <a:rPr lang="en-US" dirty="0" smtClean="0"/>
              <a:t>non-null, </a:t>
            </a:r>
            <a:r>
              <a:rPr lang="en-US" dirty="0"/>
              <a:t>overflows …</a:t>
            </a:r>
            <a:endParaRPr lang="en-US" dirty="0" smtClean="0"/>
          </a:p>
          <a:p>
            <a:r>
              <a:rPr lang="en-US" dirty="0" smtClean="0"/>
              <a:t>Analyze 6+ methods/seconds</a:t>
            </a:r>
          </a:p>
          <a:p>
            <a:pPr lvl="1"/>
            <a:r>
              <a:rPr lang="en-US" dirty="0" smtClean="0"/>
              <a:t>Infer </a:t>
            </a:r>
            <a:r>
              <a:rPr lang="en-US" dirty="0" smtClean="0">
                <a:solidFill>
                  <a:srgbClr val="FF0000"/>
                </a:solidFill>
              </a:rPr>
              <a:t>7.5 repairs/second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" y="1737724"/>
            <a:ext cx="1110615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73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Precision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98199" y="2157731"/>
            <a:ext cx="6400800" cy="9144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Verified</a:t>
            </a:r>
          </a:p>
          <a:p>
            <a:pPr algn="ctr"/>
            <a:r>
              <a:rPr lang="en-US" dirty="0" smtClean="0"/>
              <a:t>89%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98999" y="2157731"/>
            <a:ext cx="914400" cy="9144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Don’t know</a:t>
            </a:r>
          </a:p>
          <a:p>
            <a:pPr algn="ctr"/>
            <a:r>
              <a:rPr lang="en-US" dirty="0" smtClean="0"/>
              <a:t>11%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912599" y="3986531"/>
            <a:ext cx="3429000" cy="914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Verified repairs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  <a:r>
              <a:rPr lang="en-US" dirty="0" smtClean="0">
                <a:solidFill>
                  <a:schemeClr val="bg1"/>
                </a:solidFill>
              </a:rPr>
              <a:t>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41599" y="3986531"/>
            <a:ext cx="1143000" cy="914400"/>
          </a:xfrm>
          <a:prstGeom prst="rect">
            <a:avLst/>
          </a:prstGeom>
          <a:solidFill>
            <a:srgbClr val="FF0000"/>
          </a:soli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Warnings</a:t>
            </a:r>
          </a:p>
          <a:p>
            <a:pPr algn="ctr"/>
            <a:r>
              <a:rPr lang="en-US" dirty="0"/>
              <a:t>2</a:t>
            </a:r>
            <a:r>
              <a:rPr lang="en-US" dirty="0" smtClean="0"/>
              <a:t>%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912599" y="3072131"/>
            <a:ext cx="5486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7484599" y="3072131"/>
            <a:ext cx="18288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62792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40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Bring static analysis to the next level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Simple flood of warnings is not practical</a:t>
            </a:r>
          </a:p>
          <a:p>
            <a:pPr lvl="1"/>
            <a:r>
              <a:rPr lang="en-US" dirty="0" smtClean="0"/>
              <a:t>Suggest </a:t>
            </a:r>
            <a:r>
              <a:rPr lang="en-US" dirty="0" smtClean="0">
                <a:solidFill>
                  <a:srgbClr val="FF0000"/>
                </a:solidFill>
              </a:rPr>
              <a:t>verified and modular repairs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Verified repairs increase the good executions while reducing the bad ones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Up to some observable property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Verified repairs are </a:t>
            </a:r>
            <a:r>
              <a:rPr lang="en-US" dirty="0" smtClean="0">
                <a:solidFill>
                  <a:srgbClr val="FF0000"/>
                </a:solidFill>
              </a:rPr>
              <a:t>property dependent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Implemented on a real static analyzer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Get a repair for </a:t>
            </a:r>
            <a:r>
              <a:rPr lang="en-US" dirty="0" smtClean="0">
                <a:solidFill>
                  <a:srgbClr val="FF0000"/>
                </a:solidFill>
              </a:rPr>
              <a:t>80.9%</a:t>
            </a:r>
            <a:r>
              <a:rPr lang="en-US" dirty="0" smtClean="0">
                <a:solidFill>
                  <a:schemeClr val="tx1"/>
                </a:solidFill>
              </a:rPr>
              <a:t> of the warnings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Come to see the demo in a couple of minutes!!!!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67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code repair?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testing, use the </a:t>
            </a:r>
            <a:r>
              <a:rPr lang="en-US" dirty="0" smtClean="0">
                <a:solidFill>
                  <a:srgbClr val="FF0000"/>
                </a:solidFill>
              </a:rPr>
              <a:t>test suite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T as a specification</a:t>
            </a:r>
          </a:p>
          <a:p>
            <a:pPr lvl="1"/>
            <a:r>
              <a:rPr lang="en-US" dirty="0" smtClean="0"/>
              <a:t>The buggy program fails at least one test in T</a:t>
            </a:r>
          </a:p>
          <a:p>
            <a:pPr lvl="1"/>
            <a:r>
              <a:rPr lang="en-US" dirty="0" smtClean="0"/>
              <a:t>The repaired program succeeds all the tests in T</a:t>
            </a:r>
          </a:p>
          <a:p>
            <a:pPr lvl="1"/>
            <a:r>
              <a:rPr lang="en-US" dirty="0" smtClean="0"/>
              <a:t>The repaired program is obtained by some mutation of the buggy program</a:t>
            </a:r>
          </a:p>
          <a:p>
            <a:r>
              <a:rPr lang="en-US" dirty="0" smtClean="0"/>
              <a:t>This definition is </a:t>
            </a:r>
            <a:r>
              <a:rPr lang="en-US" dirty="0" smtClean="0">
                <a:solidFill>
                  <a:srgbClr val="FF0000"/>
                </a:solidFill>
              </a:rPr>
              <a:t>unsuited</a:t>
            </a:r>
            <a:r>
              <a:rPr lang="en-US" dirty="0" smtClean="0"/>
              <a:t> for real-time program verification</a:t>
            </a:r>
          </a:p>
          <a:p>
            <a:pPr lvl="1"/>
            <a:r>
              <a:rPr lang="en-US" dirty="0" smtClean="0"/>
              <a:t>It requires </a:t>
            </a:r>
            <a:r>
              <a:rPr lang="en-US" dirty="0" smtClean="0">
                <a:solidFill>
                  <a:srgbClr val="FF0000"/>
                </a:solidFill>
              </a:rPr>
              <a:t>running</a:t>
            </a:r>
            <a:r>
              <a:rPr lang="en-US" dirty="0" smtClean="0"/>
              <a:t> the program</a:t>
            </a:r>
          </a:p>
          <a:p>
            <a:pPr lvl="2"/>
            <a:r>
              <a:rPr lang="en-US" dirty="0" smtClean="0"/>
              <a:t>At design time, the program is incomplete, does not compile</a:t>
            </a:r>
          </a:p>
          <a:p>
            <a:pPr lvl="2"/>
            <a:r>
              <a:rPr lang="en-US" dirty="0" smtClean="0"/>
              <a:t>Test running can be expensive</a:t>
            </a:r>
          </a:p>
          <a:p>
            <a:pPr lvl="1"/>
            <a:r>
              <a:rPr lang="en-US" dirty="0" smtClean="0"/>
              <a:t>The repair is as good as the test suite T</a:t>
            </a:r>
          </a:p>
          <a:p>
            <a:pPr lvl="2"/>
            <a:r>
              <a:rPr lang="en-US" dirty="0" smtClean="0"/>
              <a:t>Example: fix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assert(e)</a:t>
            </a:r>
            <a:r>
              <a:rPr lang="en-US" dirty="0" smtClean="0"/>
              <a:t> with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if(e) assert(e)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13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Verified code repairs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propose a different yet </a:t>
            </a:r>
            <a:r>
              <a:rPr lang="en-US" dirty="0" smtClean="0">
                <a:solidFill>
                  <a:srgbClr val="FF0000"/>
                </a:solidFill>
              </a:rPr>
              <a:t>semantic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notion of </a:t>
            </a:r>
            <a:r>
              <a:rPr lang="en-US" dirty="0" smtClean="0">
                <a:solidFill>
                  <a:srgbClr val="FF0000"/>
                </a:solidFill>
              </a:rPr>
              <a:t>repairs</a:t>
            </a:r>
          </a:p>
          <a:p>
            <a:r>
              <a:rPr lang="en-US" dirty="0" smtClean="0"/>
              <a:t>A verified repair </a:t>
            </a:r>
            <a:r>
              <a:rPr lang="en-US" dirty="0" smtClean="0">
                <a:solidFill>
                  <a:srgbClr val="FF0000"/>
                </a:solidFill>
              </a:rPr>
              <a:t>reduces the bad runs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while </a:t>
            </a:r>
            <a:r>
              <a:rPr lang="en-US" dirty="0" smtClean="0">
                <a:solidFill>
                  <a:srgbClr val="FF0000"/>
                </a:solidFill>
              </a:rPr>
              <a:t>increasing the good runs</a:t>
            </a:r>
          </a:p>
          <a:p>
            <a:pPr lvl="1"/>
            <a:r>
              <a:rPr lang="en-US" dirty="0"/>
              <a:t>A good run is one that satisfies the specification</a:t>
            </a:r>
          </a:p>
          <a:p>
            <a:pPr lvl="2"/>
            <a:r>
              <a:rPr lang="en-US" dirty="0"/>
              <a:t>Assertion, precondition, runtime condition 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A bad run is one that violates the specification</a:t>
            </a:r>
          </a:p>
          <a:p>
            <a:r>
              <a:rPr lang="en-US" dirty="0" smtClean="0"/>
              <a:t>Consequences: 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hen we repair a program we </a:t>
            </a:r>
            <a:r>
              <a:rPr lang="en-US" dirty="0" smtClean="0">
                <a:solidFill>
                  <a:srgbClr val="FF0000"/>
                </a:solidFill>
              </a:rPr>
              <a:t>cannot remove </a:t>
            </a:r>
            <a:r>
              <a:rPr lang="en-US" dirty="0" smtClean="0"/>
              <a:t>any </a:t>
            </a:r>
            <a:r>
              <a:rPr lang="en-US" dirty="0" smtClean="0">
                <a:solidFill>
                  <a:srgbClr val="FF0000"/>
                </a:solidFill>
              </a:rPr>
              <a:t>good behavior</a:t>
            </a:r>
          </a:p>
          <a:p>
            <a:pPr lvl="1"/>
            <a:r>
              <a:rPr lang="en-US" dirty="0" smtClean="0"/>
              <a:t>There can be </a:t>
            </a:r>
            <a:r>
              <a:rPr lang="en-US" dirty="0" smtClean="0">
                <a:solidFill>
                  <a:srgbClr val="FF0000"/>
                </a:solidFill>
              </a:rPr>
              <a:t>multiple</a:t>
            </a:r>
            <a:r>
              <a:rPr lang="en-US" dirty="0" smtClean="0"/>
              <a:t>, non comparable, </a:t>
            </a:r>
            <a:r>
              <a:rPr lang="en-US" dirty="0" smtClean="0">
                <a:solidFill>
                  <a:srgbClr val="FF0000"/>
                </a:solidFill>
              </a:rPr>
              <a:t>repairs</a:t>
            </a:r>
          </a:p>
          <a:p>
            <a:pPr lvl="2"/>
            <a:r>
              <a:rPr lang="en-US" dirty="0" smtClean="0"/>
              <a:t>No best repair in general!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3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416390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the .NET library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5309" y="2515716"/>
            <a:ext cx="968245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ValidateOwnerDrawRegions(</a:t>
            </a:r>
            <a:r>
              <a:rPr lang="en-US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ComboBox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c, </a:t>
            </a:r>
            <a:r>
              <a:rPr lang="en-US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Rectangle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updateRegionBox)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if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(c ==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var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 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Rectangle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(0, 0, </a:t>
            </a:r>
            <a:r>
              <a:rPr lang="en-US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c.Width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c.Height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</a:p>
          <a:p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…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80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 #1: change the guard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5309" y="2515716"/>
            <a:ext cx="968245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ValidateOwnerDrawRegions(</a:t>
            </a:r>
            <a:r>
              <a:rPr lang="en-US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ComboBox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c, </a:t>
            </a:r>
            <a:r>
              <a:rPr lang="en-US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Rectangle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updateRegionBox)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if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 !=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var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 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Rectangle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(0, 0, </a:t>
            </a:r>
            <a:r>
              <a:rPr lang="en-US" dirty="0">
                <a:solidFill>
                  <a:srgbClr val="00B05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c.Width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highlight>
                  <a:srgbClr val="FFFFFF"/>
                </a:highlight>
                <a:latin typeface="Consolas" panose="020B0609020204030204" pitchFamily="49" charset="0"/>
              </a:rPr>
              <a:t>c.Height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</a:p>
          <a:p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…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4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 #2: Add precondition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5309" y="2515716"/>
            <a:ext cx="968245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ValidateOwnerDrawRegions(</a:t>
            </a:r>
            <a:r>
              <a:rPr lang="en-US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ComboBox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c, </a:t>
            </a:r>
            <a:r>
              <a:rPr lang="en-US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Rectangle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updateRegionBox)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b="1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Contract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.Requires(c !=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endParaRPr lang="en-US" b="1" dirty="0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if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(c =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var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 = new Rectangle(0, 0, c.Width, c.Height);</a:t>
            </a:r>
          </a:p>
          <a:p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… </a:t>
            </a:r>
            <a:endParaRPr lang="en-US" dirty="0">
              <a:solidFill>
                <a:schemeClr val="bg1">
                  <a:lumMod val="50000"/>
                </a:schemeClr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484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4333E62D6A10468C2031752F2C00BE" ma:contentTypeVersion="0" ma:contentTypeDescription="Create a new document." ma:contentTypeScope="" ma:versionID="ce88d2cade4e38cdfcd9817a5f37f09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7eaffba7585004acae8d2fd937ed23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258697-CB4F-4976-AEE2-C79116F7CA5F}">
  <ds:schemaRefs>
    <ds:schemaRef ds:uri="http://purl.org/dc/terms/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49853C2-7199-4BC9-8030-2F10CE2372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A05BA8-4FBD-46C2-A901-99C00BEC83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TC103457491[[fn=Metropolitan]]</Template>
  <TotalTime>7245</TotalTime>
  <Words>1800</Words>
  <Application>Microsoft Office PowerPoint</Application>
  <PresentationFormat>Widescreen</PresentationFormat>
  <Paragraphs>323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Consolas</vt:lpstr>
      <vt:lpstr>Metropolitan</vt:lpstr>
      <vt:lpstr>Modular and Verified Automatic Program Repair</vt:lpstr>
      <vt:lpstr>The problem</vt:lpstr>
      <vt:lpstr>Which bugs?</vt:lpstr>
      <vt:lpstr>What is a code repair?</vt:lpstr>
      <vt:lpstr>Verified code repairs</vt:lpstr>
      <vt:lpstr>Example</vt:lpstr>
      <vt:lpstr>From the .NET library</vt:lpstr>
      <vt:lpstr>Repair #1: change the guard</vt:lpstr>
      <vt:lpstr>Repair #2: Add precondition</vt:lpstr>
      <vt:lpstr>What if the code was like that?</vt:lpstr>
      <vt:lpstr>Changing the guard removes good runs</vt:lpstr>
      <vt:lpstr>Adding a precondition removes bad runs</vt:lpstr>
      <vt:lpstr>Formalization</vt:lpstr>
      <vt:lpstr>Program analysis and Code repairs</vt:lpstr>
      <vt:lpstr>Repairs are property-dependent</vt:lpstr>
      <vt:lpstr>Some definitions</vt:lpstr>
      <vt:lpstr>Verified repairs?</vt:lpstr>
      <vt:lpstr>Verified code repairs!</vt:lpstr>
      <vt:lpstr>Consequences</vt:lpstr>
      <vt:lpstr>Weak verified repairs</vt:lpstr>
      <vt:lpstr>Methodology</vt:lpstr>
      <vt:lpstr>In practice</vt:lpstr>
      <vt:lpstr>Verified repairs from a static analyzer</vt:lpstr>
      <vt:lpstr>Repairing floats</vt:lpstr>
      <vt:lpstr>Repairing of overflows</vt:lpstr>
      <vt:lpstr>Example of a common error</vt:lpstr>
      <vt:lpstr>Verified repairs in Clousot</vt:lpstr>
      <vt:lpstr>Experience</vt:lpstr>
      <vt:lpstr>Implementation</vt:lpstr>
      <vt:lpstr>Raw numbers</vt:lpstr>
      <vt:lpstr>Precision</vt:lpstr>
      <vt:lpstr>Conclusions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Modular and Verified Automatic Program Repair</dc:title>
  <dc:creator>Francesco Logozzo</dc:creator>
  <cp:lastModifiedBy>Francesco Logozzo</cp:lastModifiedBy>
  <cp:revision>115</cp:revision>
  <cp:lastPrinted>2012-10-20T23:46:11Z</cp:lastPrinted>
  <dcterms:created xsi:type="dcterms:W3CDTF">2012-10-16T01:13:38Z</dcterms:created>
  <dcterms:modified xsi:type="dcterms:W3CDTF">2012-11-01T21:25:53Z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0x0101007D4333E62D6A10468C2031752F2C00BE</vt:lpwstr>
  </property>
  <property fmtid="{D5CDD505-2E9C-101B-9397-08002B2CF9AE}" pid="3" name="IsMyDocuments">
    <vt:bool>true</vt:bool>
  </property>
</Properties>
</file>