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57" r:id="rId6"/>
    <p:sldId id="258" r:id="rId7"/>
    <p:sldId id="259" r:id="rId8"/>
    <p:sldId id="287" r:id="rId9"/>
    <p:sldId id="260" r:id="rId10"/>
    <p:sldId id="261" r:id="rId11"/>
    <p:sldId id="262" r:id="rId12"/>
    <p:sldId id="263" r:id="rId13"/>
    <p:sldId id="264" r:id="rId14"/>
    <p:sldId id="286" r:id="rId15"/>
    <p:sldId id="265" r:id="rId16"/>
    <p:sldId id="267" r:id="rId17"/>
    <p:sldId id="268" r:id="rId18"/>
    <p:sldId id="269" r:id="rId19"/>
    <p:sldId id="270" r:id="rId20"/>
    <p:sldId id="271" r:id="rId21"/>
    <p:sldId id="273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8" autoAdjust="0"/>
    <p:restoredTop sz="94707" autoAdjust="0"/>
  </p:normalViewPr>
  <p:slideViewPr>
    <p:cSldViewPr snapToGrid="0">
      <p:cViewPr varScale="1">
        <p:scale>
          <a:sx n="54" d="100"/>
          <a:sy n="54" d="100"/>
        </p:scale>
        <p:origin x="7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1/15/2013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1/15/2013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1/15/2013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1/15/2013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1/15/2013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1/15/2013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1/15/2013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 smtClean="0"/>
              <a:t>De </a:t>
            </a:r>
            <a:r>
              <a:rPr lang="en-US" sz="8000" dirty="0" err="1"/>
              <a:t>necessariis</a:t>
            </a:r>
            <a:r>
              <a:rPr lang="en-US" sz="8000" dirty="0"/>
              <a:t> </a:t>
            </a:r>
            <a:r>
              <a:rPr lang="en-US" sz="8000" dirty="0"/>
              <a:t>pre </a:t>
            </a:r>
            <a:r>
              <a:rPr lang="en-US" sz="8000" dirty="0" err="1" smtClean="0"/>
              <a:t>condiciones</a:t>
            </a:r>
            <a:r>
              <a:rPr lang="en-US" sz="8000" dirty="0" smtClean="0"/>
              <a:t> </a:t>
            </a:r>
            <a:r>
              <a:rPr lang="en-US" sz="8000" dirty="0" err="1"/>
              <a:t>consequentia</a:t>
            </a:r>
            <a:r>
              <a:rPr lang="en-US" sz="8000" dirty="0"/>
              <a:t> sine </a:t>
            </a:r>
            <a:r>
              <a:rPr lang="en-US" sz="8000" dirty="0" err="1"/>
              <a:t>machina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en-US" dirty="0"/>
              <a:t>. </a:t>
            </a:r>
            <a:r>
              <a:rPr lang="en-US" dirty="0" err="1" smtClean="0"/>
              <a:t>Consobrinus</a:t>
            </a:r>
            <a:r>
              <a:rPr lang="en-US" dirty="0"/>
              <a:t>, </a:t>
            </a:r>
            <a:r>
              <a:rPr lang="en-US" dirty="0" smtClean="0"/>
              <a:t>R</a:t>
            </a:r>
            <a:r>
              <a:rPr lang="en-US" dirty="0"/>
              <a:t>. </a:t>
            </a:r>
            <a:r>
              <a:rPr lang="en-US" dirty="0" err="1" smtClean="0"/>
              <a:t>Consobrinus</a:t>
            </a:r>
            <a:endParaRPr lang="en-US" dirty="0" smtClean="0"/>
          </a:p>
          <a:p>
            <a:r>
              <a:rPr lang="en-US" dirty="0" smtClean="0"/>
              <a:t>M. </a:t>
            </a:r>
            <a:r>
              <a:rPr lang="en-US" dirty="0" err="1" smtClean="0"/>
              <a:t>Aquilifer</a:t>
            </a:r>
            <a:r>
              <a:rPr lang="en-US" dirty="0" smtClean="0"/>
              <a:t>, </a:t>
            </a:r>
            <a:r>
              <a:rPr lang="en-US" u="sng" dirty="0" smtClean="0"/>
              <a:t>F. </a:t>
            </a:r>
            <a:r>
              <a:rPr lang="en-US" u="sng" dirty="0" err="1" smtClean="0"/>
              <a:t>Oratio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718854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111"/>
    </mc:Choice>
    <mc:Fallback>
      <p:transition spd="slow" advTm="411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Weakest (liberal) preconditions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</a:t>
            </a:r>
            <a:r>
              <a:rPr lang="en-US" dirty="0" smtClean="0">
                <a:solidFill>
                  <a:srgbClr val="FF0000"/>
                </a:solidFill>
              </a:rPr>
              <a:t>sufficient</a:t>
            </a:r>
            <a:r>
              <a:rPr lang="en-US" dirty="0" smtClean="0"/>
              <a:t> preconditions guaranteeing partial correctness:</a:t>
            </a:r>
          </a:p>
          <a:p>
            <a:pPr algn="ctr"/>
            <a:r>
              <a:rPr lang="en-US" dirty="0" err="1" smtClean="0"/>
              <a:t>wlp</a:t>
            </a:r>
            <a:r>
              <a:rPr lang="en-US" dirty="0" smtClean="0"/>
              <a:t>(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en-US" dirty="0"/>
              <a:t>, true)(</a:t>
            </a:r>
            <a:r>
              <a:rPr lang="en-US" i="1" dirty="0" smtClean="0"/>
              <a:t>s</a:t>
            </a:r>
            <a:r>
              <a:rPr lang="en-US" i="1" baseline="-25000" dirty="0"/>
              <a:t>0</a:t>
            </a:r>
            <a:r>
              <a:rPr lang="en-US" dirty="0" smtClean="0"/>
              <a:t>) </a:t>
            </a:r>
            <a:r>
              <a:rPr lang="en-US" dirty="0"/>
              <a:t>≝ (</a:t>
            </a:r>
            <a:r>
              <a:rPr lang="en-US" dirty="0" smtClean="0"/>
              <a:t>B(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 smtClean="0"/>
              <a:t>) </a:t>
            </a:r>
            <a:r>
              <a:rPr lang="en-US" dirty="0"/>
              <a:t>= ∅</a:t>
            </a:r>
            <a:r>
              <a:rPr lang="en-US" dirty="0" smtClean="0"/>
              <a:t>)</a:t>
            </a:r>
          </a:p>
          <a:p>
            <a:r>
              <a:rPr lang="en-US" dirty="0" smtClean="0"/>
              <a:t>Drawbacks of </a:t>
            </a:r>
            <a:r>
              <a:rPr lang="en-US" dirty="0" err="1" smtClean="0"/>
              <a:t>wlp</a:t>
            </a:r>
            <a:r>
              <a:rPr lang="en-US" dirty="0" smtClean="0"/>
              <a:t> for the automatic inference of preconditions: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With loops, there is </a:t>
            </a:r>
            <a:r>
              <a:rPr lang="en-US" dirty="0" smtClean="0">
                <a:solidFill>
                  <a:srgbClr val="FF0000"/>
                </a:solidFill>
              </a:rPr>
              <a:t>no algorithm </a:t>
            </a:r>
            <a:r>
              <a:rPr lang="en-US" dirty="0" smtClean="0"/>
              <a:t>to compute </a:t>
            </a:r>
            <a:r>
              <a:rPr lang="en-US" dirty="0" err="1" smtClean="0"/>
              <a:t>wlp</a:t>
            </a:r>
            <a:r>
              <a:rPr lang="en-US" dirty="0" smtClean="0"/>
              <a:t>(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en-US" dirty="0"/>
              <a:t>, </a:t>
            </a:r>
            <a:r>
              <a:rPr lang="en-US" dirty="0" smtClean="0"/>
              <a:t>true)</a:t>
            </a:r>
          </a:p>
          <a:p>
            <a:pPr marL="713232" lvl="1" indent="-457200"/>
            <a:r>
              <a:rPr lang="en-US" dirty="0" smtClean="0"/>
              <a:t>Solution in deductive verification: Use loop invariant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Inferred preconditions are sufficient but </a:t>
            </a:r>
            <a:r>
              <a:rPr lang="en-US" dirty="0" smtClean="0">
                <a:solidFill>
                  <a:srgbClr val="FF0000"/>
                </a:solidFill>
              </a:rPr>
              <a:t>not the weakest </a:t>
            </a:r>
            <a:r>
              <a:rPr lang="en-US" dirty="0" smtClean="0"/>
              <a:t>anymore</a:t>
            </a:r>
          </a:p>
          <a:p>
            <a:pPr marL="713232" lvl="1" indent="-457200"/>
            <a:r>
              <a:rPr lang="en-US" dirty="0" smtClean="0"/>
              <a:t>Under-approximation </a:t>
            </a:r>
            <a:r>
              <a:rPr lang="en-US" dirty="0"/>
              <a:t>of loops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Sufficient preconditions </a:t>
            </a:r>
            <a:r>
              <a:rPr lang="en-US" dirty="0" smtClean="0">
                <a:solidFill>
                  <a:srgbClr val="FF0000"/>
                </a:solidFill>
              </a:rPr>
              <a:t>rule out good runs</a:t>
            </a:r>
          </a:p>
          <a:p>
            <a:pPr marL="713232" lvl="1" indent="-457200"/>
            <a:r>
              <a:rPr lang="en-US" dirty="0" smtClean="0"/>
              <a:t>Callers should satisfy a too strong condition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1411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2099"/>
    </mc:Choice>
    <mc:Fallback>
      <p:transition spd="slow" advTm="152099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7468" y="2011680"/>
            <a:ext cx="6384256" cy="3766185"/>
          </a:xfrm>
        </p:spPr>
        <p:txBody>
          <a:bodyPr/>
          <a:lstStyle/>
          <a:p>
            <a:r>
              <a:rPr lang="en-US" dirty="0" smtClean="0"/>
              <a:t>Overflows are </a:t>
            </a:r>
            <a:r>
              <a:rPr lang="en-US" b="1" dirty="0" smtClean="0">
                <a:solidFill>
                  <a:srgbClr val="FF0000"/>
                </a:solidFill>
              </a:rPr>
              <a:t>not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an error</a:t>
            </a:r>
          </a:p>
          <a:p>
            <a:pPr lvl="1"/>
            <a:r>
              <a:rPr lang="en-US" dirty="0" smtClean="0"/>
              <a:t>Ex. Sum([</a:t>
            </a:r>
            <a:r>
              <a:rPr lang="en-US" i="1" dirty="0" smtClean="0"/>
              <a:t>-2147483639, 2147483638, -10</a:t>
            </a:r>
            <a:r>
              <a:rPr lang="en-US" dirty="0" smtClean="0"/>
              <a:t>]) = </a:t>
            </a:r>
            <a:r>
              <a:rPr lang="en-US" i="1" dirty="0" smtClean="0"/>
              <a:t>19</a:t>
            </a:r>
          </a:p>
          <a:p>
            <a:r>
              <a:rPr lang="en-US" dirty="0"/>
              <a:t>In deductive verification, provide loop </a:t>
            </a:r>
            <a:r>
              <a:rPr lang="en-US" dirty="0" smtClean="0"/>
              <a:t>invariant</a:t>
            </a:r>
          </a:p>
          <a:p>
            <a:r>
              <a:rPr lang="en-US" dirty="0" smtClean="0"/>
              <a:t>Which is the weakest precondition?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method itself</a:t>
            </a:r>
          </a:p>
          <a:p>
            <a:r>
              <a:rPr lang="en-US" dirty="0" smtClean="0"/>
              <a:t>Sufficient preconditions:</a:t>
            </a:r>
          </a:p>
          <a:p>
            <a:pPr lvl="1"/>
            <a:r>
              <a:rPr lang="en-US" dirty="0" smtClean="0"/>
              <a:t>∀</a:t>
            </a:r>
            <a:r>
              <a:rPr lang="en-US" i="1" dirty="0" smtClean="0"/>
              <a:t>i</a:t>
            </a:r>
            <a:r>
              <a:rPr lang="en-US" dirty="0" smtClean="0"/>
              <a:t> </a:t>
            </a:r>
            <a:r>
              <a:rPr lang="en-US" dirty="0"/>
              <a:t>∈ [0, </a:t>
            </a:r>
            <a:r>
              <a:rPr lang="en-US" dirty="0" err="1"/>
              <a:t>xs.Length</a:t>
            </a:r>
            <a:r>
              <a:rPr lang="en-US" dirty="0"/>
              <a:t>], 0 ≤ </a:t>
            </a:r>
            <a:r>
              <a:rPr lang="en-US" dirty="0" err="1" smtClean="0"/>
              <a:t>xs</a:t>
            </a:r>
            <a:r>
              <a:rPr lang="en-US" dirty="0" smtClean="0"/>
              <a:t>[</a:t>
            </a:r>
            <a:r>
              <a:rPr lang="en-US" i="1" dirty="0" smtClean="0"/>
              <a:t>i</a:t>
            </a:r>
            <a:r>
              <a:rPr lang="en-US" dirty="0" smtClean="0"/>
              <a:t>] </a:t>
            </a:r>
            <a:r>
              <a:rPr lang="en-US" dirty="0"/>
              <a:t>&lt; </a:t>
            </a:r>
            <a:r>
              <a:rPr lang="en-US" dirty="0" err="1" smtClean="0"/>
              <a:t>MaxInt</a:t>
            </a:r>
            <a:r>
              <a:rPr lang="en-US" dirty="0" smtClean="0"/>
              <a:t>/</a:t>
            </a:r>
            <a:r>
              <a:rPr lang="en-US" dirty="0" err="1" smtClean="0"/>
              <a:t>xs.Length</a:t>
            </a:r>
            <a:endParaRPr lang="en-US" dirty="0" smtClean="0"/>
          </a:p>
          <a:p>
            <a:pPr lvl="1"/>
            <a:r>
              <a:rPr lang="en-US" dirty="0"/>
              <a:t>o</a:t>
            </a:r>
            <a:r>
              <a:rPr lang="en-US" dirty="0" smtClean="0"/>
              <a:t>r </a:t>
            </a:r>
          </a:p>
          <a:p>
            <a:pPr lvl="1"/>
            <a:r>
              <a:rPr lang="en-US" dirty="0" err="1" smtClean="0"/>
              <a:t>xs.Length</a:t>
            </a:r>
            <a:r>
              <a:rPr lang="en-US" dirty="0" smtClean="0"/>
              <a:t> == 3</a:t>
            </a:r>
            <a:r>
              <a:rPr lang="en-US" dirty="0"/>
              <a:t> </a:t>
            </a:r>
            <a:r>
              <a:rPr lang="en-US" dirty="0" smtClean="0"/>
              <a:t>∧ </a:t>
            </a:r>
            <a:r>
              <a:rPr lang="en-US" dirty="0" err="1" smtClean="0"/>
              <a:t>xs</a:t>
            </a:r>
            <a:r>
              <a:rPr lang="en-US" dirty="0" smtClean="0"/>
              <a:t>[0] + </a:t>
            </a:r>
            <a:r>
              <a:rPr lang="en-US" dirty="0" err="1" smtClean="0"/>
              <a:t>xs</a:t>
            </a:r>
            <a:r>
              <a:rPr lang="en-US" dirty="0" smtClean="0"/>
              <a:t>[1] == 0 ∧ </a:t>
            </a:r>
            <a:r>
              <a:rPr lang="en-US" dirty="0" err="1" smtClean="0"/>
              <a:t>xs</a:t>
            </a:r>
            <a:r>
              <a:rPr lang="en-US" dirty="0" smtClean="0"/>
              <a:t>[2] &gt;= 0</a:t>
            </a:r>
          </a:p>
          <a:p>
            <a:pPr lvl="1"/>
            <a:r>
              <a:rPr lang="en-US" dirty="0" smtClean="0"/>
              <a:t>or</a:t>
            </a:r>
          </a:p>
          <a:p>
            <a:pPr lvl="1"/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0017" y="2084546"/>
            <a:ext cx="487024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Sum(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[] </a:t>
            </a:r>
            <a:r>
              <a:rPr lang="en-US" dirty="0" err="1">
                <a:solidFill>
                  <a:prstClr val="black"/>
                </a:solidFill>
                <a:latin typeface="Consolas" panose="020B0609020204030204" pitchFamily="49" charset="0"/>
              </a:rPr>
              <a:t>xs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2B91AF"/>
                </a:solidFill>
                <a:latin typeface="Consolas" panose="020B0609020204030204" pitchFamily="49" charset="0"/>
              </a:rPr>
              <a:t>  Contract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.Requires(</a:t>
            </a:r>
            <a:r>
              <a:rPr lang="en-US" dirty="0" err="1" smtClean="0">
                <a:solidFill>
                  <a:prstClr val="black"/>
                </a:solidFill>
                <a:latin typeface="Consolas" panose="020B0609020204030204" pitchFamily="49" charset="0"/>
              </a:rPr>
              <a:t>xs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!=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     </a:t>
            </a:r>
          </a:p>
          <a:p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int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sum = 0;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for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i = 0; i &lt; </a:t>
            </a:r>
            <a:r>
              <a:rPr lang="en-US" dirty="0" err="1">
                <a:solidFill>
                  <a:prstClr val="black"/>
                </a:solidFill>
                <a:latin typeface="Consolas" panose="020B0609020204030204" pitchFamily="49" charset="0"/>
              </a:rPr>
              <a:t>xs.Length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; i++)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sum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+= </a:t>
            </a:r>
            <a:r>
              <a:rPr lang="en-US" dirty="0" err="1">
                <a:solidFill>
                  <a:prstClr val="black"/>
                </a:solidFill>
                <a:latin typeface="Consolas" panose="020B0609020204030204" pitchFamily="49" charset="0"/>
              </a:rPr>
              <a:t>xs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[i];</a:t>
            </a:r>
          </a:p>
          <a:p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2B91AF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2B91AF"/>
                </a:solidFill>
                <a:latin typeface="Consolas" panose="020B0609020204030204" pitchFamily="49" charset="0"/>
              </a:rPr>
              <a:t>Contract</a:t>
            </a:r>
            <a:r>
              <a:rPr lang="en-US" dirty="0" err="1" smtClean="0">
                <a:solidFill>
                  <a:prstClr val="black"/>
                </a:solidFill>
                <a:latin typeface="Consolas" panose="020B0609020204030204" pitchFamily="49" charset="0"/>
              </a:rPr>
              <a:t>.Assert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(sum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&gt;=0);</a:t>
            </a:r>
          </a:p>
          <a:p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sum;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270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1002"/>
    </mc:Choice>
    <mc:Fallback>
      <p:transition spd="slow" advTm="101002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Under-approximation of </a:t>
            </a:r>
            <a:r>
              <a:rPr lang="en-US" dirty="0" err="1" smtClean="0"/>
              <a:t>wlp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Formally, with loop invariants, we </a:t>
            </a:r>
            <a:r>
              <a:rPr lang="en-US" dirty="0" smtClean="0">
                <a:solidFill>
                  <a:srgbClr val="FF0000"/>
                </a:solidFill>
              </a:rPr>
              <a:t>compute a sufficient </a:t>
            </a:r>
            <a:r>
              <a:rPr lang="en-US" dirty="0" smtClean="0"/>
              <a:t>condition S:</a:t>
            </a:r>
          </a:p>
          <a:p>
            <a:pPr algn="ctr"/>
            <a:r>
              <a:rPr lang="en-US" dirty="0"/>
              <a:t>S(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</a:t>
            </a:r>
            <a:r>
              <a:rPr lang="en-US" dirty="0" smtClean="0"/>
              <a:t>⟹ </a:t>
            </a:r>
            <a:r>
              <a:rPr lang="en-US" dirty="0" err="1" smtClean="0"/>
              <a:t>wlp</a:t>
            </a:r>
            <a:r>
              <a:rPr lang="en-US" dirty="0" smtClean="0"/>
              <a:t>(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en-US" dirty="0"/>
              <a:t>, true)(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 smtClean="0"/>
              <a:t>Which is equivalent to</a:t>
            </a:r>
          </a:p>
          <a:p>
            <a:pPr algn="ctr"/>
            <a:r>
              <a:rPr lang="en-US" dirty="0" smtClean="0"/>
              <a:t>[I(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/>
              <a:t>) = </a:t>
            </a:r>
            <a:r>
              <a:rPr lang="en-US" dirty="0" smtClean="0"/>
              <a:t>∅] </a:t>
            </a:r>
            <a:r>
              <a:rPr lang="en-US" dirty="0"/>
              <a:t>⟹ </a:t>
            </a:r>
            <a:r>
              <a:rPr lang="en-US" dirty="0" smtClean="0"/>
              <a:t>[S(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/>
              <a:t>) ⟹ </a:t>
            </a:r>
            <a:r>
              <a:rPr lang="en-US" dirty="0"/>
              <a:t>G</a:t>
            </a:r>
            <a:r>
              <a:rPr lang="en-US" dirty="0" smtClean="0"/>
              <a:t>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/>
              <a:t>) ≠ </a:t>
            </a:r>
            <a:r>
              <a:rPr lang="en-US" dirty="0" smtClean="0"/>
              <a:t>∅]</a:t>
            </a:r>
            <a:endParaRPr lang="en-US" dirty="0"/>
          </a:p>
          <a:p>
            <a:r>
              <a:rPr lang="en-US" dirty="0" smtClean="0"/>
              <a:t>So that it may exists some initial state </a:t>
            </a:r>
            <a:r>
              <a:rPr lang="en-US" i="1" dirty="0" smtClean="0"/>
              <a:t>s </a:t>
            </a:r>
            <a:r>
              <a:rPr lang="en-US" dirty="0" smtClean="0"/>
              <a:t>such that</a:t>
            </a:r>
          </a:p>
          <a:p>
            <a:pPr algn="ctr"/>
            <a:r>
              <a:rPr lang="en-US" dirty="0" smtClean="0"/>
              <a:t>¬ S(</a:t>
            </a:r>
            <a:r>
              <a:rPr lang="en-US" i="1" dirty="0" smtClean="0"/>
              <a:t>s</a:t>
            </a:r>
            <a:r>
              <a:rPr lang="en-US" dirty="0" smtClean="0"/>
              <a:t>) ∧</a:t>
            </a:r>
            <a:r>
              <a:rPr lang="en-US" dirty="0"/>
              <a:t> G</a:t>
            </a:r>
            <a:r>
              <a:rPr lang="en-US" dirty="0" smtClean="0"/>
              <a:t>(</a:t>
            </a:r>
            <a:r>
              <a:rPr lang="en-US" i="1" dirty="0" smtClean="0"/>
              <a:t>s</a:t>
            </a:r>
            <a:r>
              <a:rPr lang="en-US" dirty="0" smtClean="0"/>
              <a:t>) </a:t>
            </a:r>
            <a:r>
              <a:rPr lang="en-US" dirty="0"/>
              <a:t>≠ ∅</a:t>
            </a:r>
            <a:endParaRPr lang="en-US" dirty="0"/>
          </a:p>
          <a:p>
            <a:r>
              <a:rPr lang="en-US" dirty="0" smtClean="0"/>
              <a:t>i.e., </a:t>
            </a:r>
            <a:r>
              <a:rPr lang="en-US" i="1" dirty="0" smtClean="0"/>
              <a:t>s </a:t>
            </a:r>
            <a:r>
              <a:rPr lang="en-US" dirty="0" smtClean="0"/>
              <a:t>does </a:t>
            </a:r>
            <a:r>
              <a:rPr lang="en-US" dirty="0" smtClean="0">
                <a:solidFill>
                  <a:srgbClr val="FF0000"/>
                </a:solidFill>
              </a:rPr>
              <a:t>not </a:t>
            </a:r>
            <a:r>
              <a:rPr lang="en-US" dirty="0" smtClean="0"/>
              <a:t>satisfy S, but it does </a:t>
            </a:r>
            <a:r>
              <a:rPr lang="en-US" dirty="0" smtClean="0">
                <a:solidFill>
                  <a:srgbClr val="FF0000"/>
                </a:solidFill>
              </a:rPr>
              <a:t>not lead </a:t>
            </a:r>
            <a:r>
              <a:rPr lang="en-US" dirty="0" smtClean="0"/>
              <a:t>to a </a:t>
            </a:r>
            <a:r>
              <a:rPr lang="en-US" dirty="0" smtClean="0">
                <a:solidFill>
                  <a:srgbClr val="FF0000"/>
                </a:solidFill>
              </a:rPr>
              <a:t>bad </a:t>
            </a:r>
            <a:r>
              <a:rPr lang="en-US" dirty="0" smtClean="0"/>
              <a:t>state </a:t>
            </a:r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414666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4979"/>
    </mc:Choice>
    <mc:Fallback>
      <p:transition spd="slow" advTm="74979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Sufficient preconditions impose too </a:t>
            </a:r>
            <a:r>
              <a:rPr lang="en-US" dirty="0" smtClean="0">
                <a:solidFill>
                  <a:srgbClr val="FF0000"/>
                </a:solidFill>
              </a:rPr>
              <a:t>large</a:t>
            </a:r>
            <a:r>
              <a:rPr lang="en-US" dirty="0" smtClean="0"/>
              <a:t> a burden to the </a:t>
            </a:r>
            <a:r>
              <a:rPr lang="en-US" dirty="0" smtClean="0">
                <a:solidFill>
                  <a:srgbClr val="FF0000"/>
                </a:solidFill>
              </a:rPr>
              <a:t>caller</a:t>
            </a:r>
          </a:p>
          <a:p>
            <a:r>
              <a:rPr lang="en-US" dirty="0" smtClean="0"/>
              <a:t>They just ensure the correctness of the </a:t>
            </a:r>
            <a:r>
              <a:rPr lang="en-US" dirty="0" smtClean="0">
                <a:solidFill>
                  <a:srgbClr val="FF0000"/>
                </a:solidFill>
              </a:rPr>
              <a:t>callee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 practical </a:t>
            </a:r>
            <a:r>
              <a:rPr lang="en-US" dirty="0" smtClean="0"/>
              <a:t>in a realistic setting</a:t>
            </a:r>
          </a:p>
          <a:p>
            <a:r>
              <a:rPr lang="en-US" dirty="0" smtClean="0"/>
              <a:t>Users complained about “wrong” preconditions</a:t>
            </a:r>
          </a:p>
          <a:p>
            <a:pPr lvl="1"/>
            <a:r>
              <a:rPr lang="en-US" dirty="0" smtClean="0"/>
              <a:t>“wrong preconditions” = sufficient preconditions</a:t>
            </a:r>
          </a:p>
        </p:txBody>
      </p:sp>
    </p:spTree>
    <p:extLst>
      <p:ext uri="{BB962C8B-B14F-4D97-AF65-F5344CB8AC3E}">
        <p14:creationId xmlns:p14="http://schemas.microsoft.com/office/powerpoint/2010/main" val="99556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139"/>
    </mc:Choice>
    <mc:Fallback>
      <p:transition spd="slow" advTm="10139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Necessary preconditions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97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"/>
    </mc:Choice>
    <mc:Fallback>
      <p:transition spd="slow" advTm="7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Strongest necessary preconditions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program terminates in a good state for 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i="1" dirty="0"/>
              <a:t> </a:t>
            </a:r>
            <a:r>
              <a:rPr lang="en-US" dirty="0"/>
              <a:t>then</a:t>
            </a:r>
            <a:r>
              <a:rPr lang="en-US" i="1" dirty="0"/>
              <a:t> </a:t>
            </a:r>
            <a:r>
              <a:rPr lang="en-US" dirty="0"/>
              <a:t>N(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should </a:t>
            </a:r>
            <a:r>
              <a:rPr lang="en-US" dirty="0" smtClean="0"/>
              <a:t>hold:</a:t>
            </a:r>
            <a:endParaRPr lang="en-US" dirty="0"/>
          </a:p>
          <a:p>
            <a:pPr algn="ctr"/>
            <a:r>
              <a:rPr lang="en-US" dirty="0" smtClean="0"/>
              <a:t>[</a:t>
            </a:r>
            <a:r>
              <a:rPr lang="en-US" dirty="0"/>
              <a:t>I(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= ∅] ⟹ </a:t>
            </a:r>
            <a:r>
              <a:rPr lang="en-US" dirty="0" smtClean="0"/>
              <a:t>[G(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/>
              <a:t>) ≠ </a:t>
            </a:r>
            <a:r>
              <a:rPr lang="en-US" dirty="0" smtClean="0"/>
              <a:t>∅</a:t>
            </a:r>
            <a:r>
              <a:rPr lang="en-US" dirty="0"/>
              <a:t> ⟹ </a:t>
            </a:r>
            <a:r>
              <a:rPr lang="en-US" dirty="0" smtClean="0"/>
              <a:t>N(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 smtClean="0"/>
              <a:t>)] </a:t>
            </a:r>
          </a:p>
          <a:p>
            <a:r>
              <a:rPr lang="en-US" dirty="0" smtClean="0"/>
              <a:t>Equivalently</a:t>
            </a:r>
          </a:p>
          <a:p>
            <a:pPr algn="ctr"/>
            <a:r>
              <a:rPr lang="en-US" dirty="0" smtClean="0"/>
              <a:t>[I(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/>
              <a:t>) = </a:t>
            </a:r>
            <a:r>
              <a:rPr lang="en-US" dirty="0" smtClean="0"/>
              <a:t>∅] </a:t>
            </a:r>
            <a:r>
              <a:rPr lang="en-US" dirty="0"/>
              <a:t>⟹ </a:t>
            </a:r>
            <a:r>
              <a:rPr lang="en-US" dirty="0" smtClean="0"/>
              <a:t>[¬N(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/>
              <a:t>) ⟹ (G(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= ∅ ∧ B(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≠ ∅ </a:t>
            </a:r>
            <a:r>
              <a:rPr lang="en-US" dirty="0" smtClean="0"/>
              <a:t>)]</a:t>
            </a:r>
          </a:p>
          <a:p>
            <a:r>
              <a:rPr lang="en-US" dirty="0" smtClean="0"/>
              <a:t>i.e., if N </a:t>
            </a:r>
            <a:r>
              <a:rPr lang="en-US" dirty="0" smtClean="0">
                <a:solidFill>
                  <a:srgbClr val="FF0000"/>
                </a:solidFill>
              </a:rPr>
              <a:t>does not hold</a:t>
            </a:r>
            <a:r>
              <a:rPr lang="en-US" dirty="0" smtClean="0"/>
              <a:t>, either</a:t>
            </a:r>
          </a:p>
          <a:p>
            <a:pPr lvl="1"/>
            <a:r>
              <a:rPr lang="en-US" dirty="0" smtClean="0"/>
              <a:t>The program </a:t>
            </a:r>
            <a:r>
              <a:rPr lang="en-US" dirty="0" smtClean="0">
                <a:solidFill>
                  <a:srgbClr val="FF0000"/>
                </a:solidFill>
              </a:rPr>
              <a:t>diverges</a:t>
            </a:r>
            <a:r>
              <a:rPr lang="en-US" dirty="0" smtClean="0"/>
              <a:t>, or</a:t>
            </a:r>
          </a:p>
          <a:p>
            <a:pPr lvl="1"/>
            <a:r>
              <a:rPr lang="en-US" dirty="0" smtClean="0"/>
              <a:t>The program reaches a </a:t>
            </a:r>
            <a:r>
              <a:rPr lang="en-US" dirty="0" smtClean="0">
                <a:solidFill>
                  <a:srgbClr val="FF0000"/>
                </a:solidFill>
              </a:rPr>
              <a:t>bad state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Strongest (liberal) necessary precondition:</a:t>
            </a:r>
          </a:p>
          <a:p>
            <a:pPr algn="ctr"/>
            <a:r>
              <a:rPr lang="en-US" dirty="0" err="1" smtClean="0"/>
              <a:t>snp</a:t>
            </a:r>
            <a:r>
              <a:rPr lang="en-US" dirty="0" smtClean="0"/>
              <a:t>(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P</a:t>
            </a:r>
            <a:r>
              <a:rPr lang="en-US" dirty="0"/>
              <a:t>, true)(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≝ </a:t>
            </a:r>
            <a:r>
              <a:rPr lang="en-US" dirty="0" smtClean="0"/>
              <a:t>¬[G(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/>
              <a:t>) = ∅ ∧ B(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≠ </a:t>
            </a:r>
            <a:r>
              <a:rPr lang="en-US" dirty="0" smtClean="0"/>
              <a:t>∅]= [G(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/>
              <a:t>) ≠ ∅ ∨ B(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= </a:t>
            </a:r>
            <a:r>
              <a:rPr lang="en-US" dirty="0" smtClean="0"/>
              <a:t>∅]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2236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966"/>
    </mc:Choice>
    <mc:Fallback>
      <p:transition spd="slow" advTm="1966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Comparison, ignoring non-termination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877045"/>
              </p:ext>
            </p:extLst>
          </p:nvPr>
        </p:nvGraphicFramePr>
        <p:xfrm>
          <a:off x="1193689" y="2772029"/>
          <a:ext cx="3754932" cy="27837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8733"/>
                <a:gridCol w="938733"/>
                <a:gridCol w="938733"/>
                <a:gridCol w="938733"/>
              </a:tblGrid>
              <a:tr h="6959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G(</a:t>
                      </a:r>
                      <a:r>
                        <a:rPr lang="en-US" i="1" dirty="0" smtClean="0"/>
                        <a:t>s</a:t>
                      </a:r>
                      <a:r>
                        <a:rPr lang="en-US" i="1" baseline="-25000" dirty="0" smtClean="0"/>
                        <a:t>0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959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S(</a:t>
                      </a:r>
                      <a:r>
                        <a:rPr lang="en-US" i="1" dirty="0" smtClean="0"/>
                        <a:t>s</a:t>
                      </a:r>
                      <a:r>
                        <a:rPr lang="en-US" i="1" baseline="-25000" dirty="0" smtClean="0"/>
                        <a:t>0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effectLst/>
                        </a:rPr>
                        <a:t>∅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effectLst/>
                        </a:rPr>
                        <a:t>≠ ∅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946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B(</a:t>
                      </a:r>
                      <a:r>
                        <a:rPr lang="en-US" i="1" dirty="0" smtClean="0"/>
                        <a:t>s</a:t>
                      </a:r>
                      <a:r>
                        <a:rPr lang="en-US" i="1" baseline="-25000" dirty="0" smtClean="0"/>
                        <a:t>0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effectLst/>
                        </a:rPr>
                        <a:t>∅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94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effectLst/>
                        </a:rPr>
                        <a:t>≠ ∅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false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false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979753"/>
              </p:ext>
            </p:extLst>
          </p:nvPr>
        </p:nvGraphicFramePr>
        <p:xfrm>
          <a:off x="6732640" y="2772029"/>
          <a:ext cx="3754932" cy="27837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8733"/>
                <a:gridCol w="938733"/>
                <a:gridCol w="938733"/>
                <a:gridCol w="938733"/>
              </a:tblGrid>
              <a:tr h="6959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G(</a:t>
                      </a:r>
                      <a:r>
                        <a:rPr lang="en-US" i="1" dirty="0" smtClean="0"/>
                        <a:t>s</a:t>
                      </a:r>
                      <a:r>
                        <a:rPr lang="en-US" i="1" baseline="-25000" dirty="0" smtClean="0"/>
                        <a:t>0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959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N(</a:t>
                      </a:r>
                      <a:r>
                        <a:rPr lang="en-US" i="1" dirty="0" smtClean="0"/>
                        <a:t>s</a:t>
                      </a:r>
                      <a:r>
                        <a:rPr lang="en-US" i="1" baseline="-25000" dirty="0" smtClean="0"/>
                        <a:t>0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effectLst/>
                        </a:rPr>
                        <a:t>∅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effectLst/>
                        </a:rPr>
                        <a:t>≠ ∅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946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B(</a:t>
                      </a:r>
                      <a:r>
                        <a:rPr lang="en-US" i="1" dirty="0" smtClean="0"/>
                        <a:t>s</a:t>
                      </a:r>
                      <a:r>
                        <a:rPr lang="en-US" i="1" baseline="-25000" dirty="0" smtClean="0"/>
                        <a:t>0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effectLst/>
                        </a:rPr>
                        <a:t>∅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true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94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effectLst/>
                        </a:rPr>
                        <a:t>≠ ∅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false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true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07241" y="2157730"/>
            <a:ext cx="4204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Weakest sufficient</a:t>
            </a:r>
            <a:r>
              <a:rPr lang="en-US" sz="2400" dirty="0" smtClean="0"/>
              <a:t> preconditions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371020" y="2157729"/>
            <a:ext cx="4412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Strongest necessary </a:t>
            </a:r>
            <a:r>
              <a:rPr lang="en-US" sz="2400" dirty="0" smtClean="0"/>
              <a:t>preconditions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27153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4"/>
    </mc:Choice>
    <mc:Fallback>
      <p:transition spd="slow" advTm="34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Approximation of necessary conditions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 analyses to </a:t>
            </a:r>
            <a:r>
              <a:rPr lang="en-US" dirty="0" smtClean="0">
                <a:solidFill>
                  <a:srgbClr val="FF0000"/>
                </a:solidFill>
              </a:rPr>
              <a:t>infer an error condition </a:t>
            </a:r>
            <a:r>
              <a:rPr lang="en-US" u="sng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such that</a:t>
            </a:r>
          </a:p>
          <a:p>
            <a:pPr algn="ctr"/>
            <a:r>
              <a:rPr lang="en-US" u="sng" dirty="0" smtClean="0"/>
              <a:t>E</a:t>
            </a:r>
            <a:r>
              <a:rPr lang="en-US" dirty="0" smtClean="0"/>
              <a:t>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/>
              <a:t>) ⟹ </a:t>
            </a:r>
            <a:r>
              <a:rPr lang="en-US" dirty="0" smtClean="0"/>
              <a:t>[G(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/>
              <a:t>) = ∅ ∧ B(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≠ </a:t>
            </a:r>
            <a:r>
              <a:rPr lang="en-US" dirty="0" smtClean="0"/>
              <a:t>∅]</a:t>
            </a:r>
          </a:p>
          <a:p>
            <a:r>
              <a:rPr lang="en-US" dirty="0" smtClean="0"/>
              <a:t>i.e., </a:t>
            </a:r>
            <a:r>
              <a:rPr lang="en-US" u="sng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is sufficient to </a:t>
            </a:r>
            <a:r>
              <a:rPr lang="en-US" dirty="0" smtClean="0">
                <a:solidFill>
                  <a:srgbClr val="FF0000"/>
                </a:solidFill>
              </a:rPr>
              <a:t>guarantee </a:t>
            </a:r>
            <a:r>
              <a:rPr lang="en-US" dirty="0" smtClean="0">
                <a:solidFill>
                  <a:schemeClr val="tx1"/>
                </a:solidFill>
              </a:rPr>
              <a:t>the presence </a:t>
            </a:r>
            <a:r>
              <a:rPr lang="en-US" dirty="0" smtClean="0">
                <a:solidFill>
                  <a:srgbClr val="FF0000"/>
                </a:solidFill>
              </a:rPr>
              <a:t>of definite errors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non-termination</a:t>
            </a:r>
          </a:p>
          <a:p>
            <a:r>
              <a:rPr lang="en-US" u="sng" dirty="0" smtClean="0"/>
              <a:t>E</a:t>
            </a:r>
            <a:r>
              <a:rPr lang="en-US" dirty="0" smtClean="0"/>
              <a:t> is an </a:t>
            </a:r>
            <a:r>
              <a:rPr lang="en-US" dirty="0" smtClean="0">
                <a:solidFill>
                  <a:srgbClr val="FF0000"/>
                </a:solidFill>
              </a:rPr>
              <a:t>under-approximation</a:t>
            </a:r>
            <a:r>
              <a:rPr lang="en-US" dirty="0" smtClean="0"/>
              <a:t> of the </a:t>
            </a:r>
            <a:r>
              <a:rPr lang="en-US" dirty="0" smtClean="0">
                <a:solidFill>
                  <a:srgbClr val="FF0000"/>
                </a:solidFill>
              </a:rPr>
              <a:t>error semantics</a:t>
            </a:r>
          </a:p>
          <a:p>
            <a:r>
              <a:rPr lang="en-US" dirty="0" smtClean="0"/>
              <a:t>The negation, </a:t>
            </a:r>
            <a:r>
              <a:rPr lang="en-US" u="sng" dirty="0" smtClean="0"/>
              <a:t>¬E</a:t>
            </a:r>
            <a:r>
              <a:rPr lang="en-US" dirty="0" smtClean="0"/>
              <a:t> = N is weaker than the strongest (liberal) necessary precondition:</a:t>
            </a:r>
          </a:p>
          <a:p>
            <a:pPr algn="ctr"/>
            <a:r>
              <a:rPr lang="en-US" dirty="0"/>
              <a:t>G(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≠ ∅ ∨ B(</a:t>
            </a:r>
            <a:r>
              <a:rPr lang="en-US" i="1" dirty="0"/>
              <a:t>s</a:t>
            </a:r>
            <a:r>
              <a:rPr lang="en-US" i="1" baseline="-25000" dirty="0"/>
              <a:t>0</a:t>
            </a:r>
            <a:r>
              <a:rPr lang="en-US" dirty="0"/>
              <a:t>) </a:t>
            </a:r>
            <a:r>
              <a:rPr lang="en-US" dirty="0" smtClean="0"/>
              <a:t>= ∅ </a:t>
            </a:r>
            <a:r>
              <a:rPr lang="en-US" dirty="0"/>
              <a:t>⟹ </a:t>
            </a:r>
            <a:r>
              <a:rPr lang="en-US" dirty="0" smtClean="0"/>
              <a:t>¬E(</a:t>
            </a:r>
            <a:r>
              <a:rPr lang="en-US" i="1" dirty="0" smtClean="0"/>
              <a:t>s</a:t>
            </a:r>
            <a:r>
              <a:rPr lang="en-US" i="1" baseline="-25000" dirty="0" smtClean="0"/>
              <a:t>0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982061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9132"/>
    </mc:Choice>
    <mc:Fallback>
      <p:transition spd="slow" advTm="69132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Inference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205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15"/>
    </mc:Choice>
    <mc:Fallback>
      <p:transition spd="slow" advTm="1115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Iterate until stabilization</a:t>
            </a:r>
          </a:p>
          <a:p>
            <a:pPr lvl="1"/>
            <a:r>
              <a:rPr lang="en-US" dirty="0" smtClean="0"/>
              <a:t>For each method m</a:t>
            </a:r>
          </a:p>
          <a:p>
            <a:pPr lvl="2"/>
            <a:r>
              <a:rPr lang="en-US" sz="2400" i="0" dirty="0" smtClean="0">
                <a:solidFill>
                  <a:srgbClr val="FF0000"/>
                </a:solidFill>
              </a:rPr>
              <a:t>Analyze</a:t>
            </a:r>
            <a:r>
              <a:rPr lang="en-US" sz="2400" i="0" dirty="0" smtClean="0"/>
              <a:t> m using the underlying static analysis</a:t>
            </a:r>
          </a:p>
          <a:p>
            <a:pPr lvl="2"/>
            <a:r>
              <a:rPr lang="en-US" sz="2400" i="0" dirty="0"/>
              <a:t>Collect </a:t>
            </a:r>
            <a:r>
              <a:rPr lang="en-US" sz="2400" i="0" dirty="0" smtClean="0"/>
              <a:t>proof obligations </a:t>
            </a:r>
            <a:r>
              <a:rPr lang="en-US" sz="2400" i="0" dirty="0" smtClean="0">
                <a:solidFill>
                  <a:srgbClr val="FF0000"/>
                </a:solidFill>
              </a:rPr>
              <a:t>𝔸</a:t>
            </a:r>
            <a:endParaRPr lang="en-US" sz="2400" i="0" dirty="0">
              <a:solidFill>
                <a:srgbClr val="FF0000"/>
              </a:solidFill>
            </a:endParaRPr>
          </a:p>
          <a:p>
            <a:pPr lvl="2"/>
            <a:r>
              <a:rPr lang="en-US" sz="2400" i="0" dirty="0" smtClean="0"/>
              <a:t>Use the analysis to prove the assertions in 𝔸</a:t>
            </a:r>
            <a:endParaRPr lang="en-US" sz="2400" i="0" dirty="0"/>
          </a:p>
          <a:p>
            <a:pPr lvl="2"/>
            <a:r>
              <a:rPr lang="en-US" sz="2400" i="0" dirty="0" smtClean="0"/>
              <a:t>Let 𝕎 ⊆ 𝔸 be the set of warnings</a:t>
            </a:r>
          </a:p>
          <a:p>
            <a:pPr lvl="2"/>
            <a:r>
              <a:rPr lang="en-US" sz="2400" i="0" dirty="0" smtClean="0"/>
              <a:t>If 𝕎 </a:t>
            </a:r>
            <a:r>
              <a:rPr lang="en-US" sz="2400" i="0" dirty="0"/>
              <a:t>≠</a:t>
            </a:r>
            <a:r>
              <a:rPr lang="en-US" sz="2400" dirty="0"/>
              <a:t> </a:t>
            </a:r>
            <a:r>
              <a:rPr lang="en-US" sz="2400" i="0" dirty="0" smtClean="0"/>
              <a:t>∅ then </a:t>
            </a:r>
          </a:p>
          <a:p>
            <a:pPr lvl="3"/>
            <a:r>
              <a:rPr lang="en-US" sz="2000" dirty="0">
                <a:solidFill>
                  <a:srgbClr val="FF0000"/>
                </a:solidFill>
              </a:rPr>
              <a:t>I</a:t>
            </a:r>
            <a:r>
              <a:rPr lang="en-US" sz="2000" i="0" dirty="0" smtClean="0">
                <a:solidFill>
                  <a:srgbClr val="FF0000"/>
                </a:solidFill>
              </a:rPr>
              <a:t>nfer necessary preconditions </a:t>
            </a:r>
            <a:r>
              <a:rPr lang="en-US" sz="2000" i="0" dirty="0" smtClean="0"/>
              <a:t>for assertions in </a:t>
            </a:r>
            <a:r>
              <a:rPr lang="en-US" sz="2000" i="0" dirty="0"/>
              <a:t>𝕎 </a:t>
            </a:r>
            <a:endParaRPr lang="en-US" sz="2000" i="0" dirty="0" smtClean="0"/>
          </a:p>
          <a:p>
            <a:pPr lvl="3"/>
            <a:r>
              <a:rPr lang="en-US" sz="2000" i="0" dirty="0" smtClean="0">
                <a:solidFill>
                  <a:srgbClr val="FF0000"/>
                </a:solidFill>
              </a:rPr>
              <a:t>Simplify</a:t>
            </a:r>
            <a:r>
              <a:rPr lang="en-US" sz="2000" i="0" dirty="0" smtClean="0"/>
              <a:t> the inferred preconditions</a:t>
            </a:r>
          </a:p>
          <a:p>
            <a:pPr lvl="3"/>
            <a:r>
              <a:rPr lang="en-US" sz="2000" i="0" dirty="0" smtClean="0">
                <a:solidFill>
                  <a:srgbClr val="FF0000"/>
                </a:solidFill>
              </a:rPr>
              <a:t>Propagate</a:t>
            </a:r>
            <a:r>
              <a:rPr lang="en-US" sz="2000" i="0" dirty="0" smtClean="0"/>
              <a:t> the necessary preconditions to the callers of m</a:t>
            </a:r>
          </a:p>
        </p:txBody>
      </p:sp>
    </p:spTree>
    <p:extLst>
      <p:ext uri="{BB962C8B-B14F-4D97-AF65-F5344CB8AC3E}">
        <p14:creationId xmlns:p14="http://schemas.microsoft.com/office/powerpoint/2010/main" val="1146935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2987"/>
    </mc:Choice>
    <mc:Fallback>
      <p:transition spd="slow" advTm="22987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 smtClean="0"/>
              <a:t>Automatic inference of necessary preconditions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P. Cousot, R. Cousot</a:t>
            </a:r>
          </a:p>
          <a:p>
            <a:r>
              <a:rPr lang="en-US" dirty="0" smtClean="0"/>
              <a:t>M. Fahndrich, </a:t>
            </a:r>
            <a:r>
              <a:rPr lang="en-US" u="sng" dirty="0" smtClean="0"/>
              <a:t>F. Logozzo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663290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109"/>
    </mc:Choice>
    <mc:Fallback>
      <p:transition spd="slow" advTm="2109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analyses for the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All-Paths</a:t>
            </a:r>
            <a:r>
              <a:rPr lang="en-US" dirty="0" smtClean="0"/>
              <a:t> precondition analysis </a:t>
            </a:r>
          </a:p>
          <a:p>
            <a:pPr lvl="1"/>
            <a:r>
              <a:rPr lang="en-US" dirty="0" smtClean="0"/>
              <a:t>Hoists unmodified assertions to the code entry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Conditional-path </a:t>
            </a:r>
            <a:r>
              <a:rPr lang="en-US" dirty="0" smtClean="0"/>
              <a:t>precondition analysis</a:t>
            </a:r>
          </a:p>
          <a:p>
            <a:pPr lvl="1"/>
            <a:r>
              <a:rPr lang="en-US" dirty="0" smtClean="0"/>
              <a:t>Hoist assertions by taking into account assignments and tests</a:t>
            </a:r>
          </a:p>
          <a:p>
            <a:pPr lvl="1"/>
            <a:r>
              <a:rPr lang="en-US" dirty="0" smtClean="0"/>
              <a:t>Use dual-widening for loops</a:t>
            </a:r>
          </a:p>
          <a:p>
            <a:pPr lvl="2"/>
            <a:r>
              <a:rPr lang="en-US" dirty="0" smtClean="0"/>
              <a:t>Dual-widening under-approximates its arguments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Quantified</a:t>
            </a:r>
            <a:r>
              <a:rPr lang="en-US" dirty="0" smtClean="0"/>
              <a:t> precondition analysis</a:t>
            </a:r>
          </a:p>
          <a:p>
            <a:pPr lvl="1"/>
            <a:r>
              <a:rPr lang="en-US" dirty="0" smtClean="0"/>
              <a:t>Deal with unbounded data structures</a:t>
            </a:r>
          </a:p>
          <a:p>
            <a:pPr lvl="1"/>
            <a:endParaRPr lang="en-US" dirty="0" smtClean="0"/>
          </a:p>
          <a:p>
            <a:pPr marL="457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380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8040"/>
    </mc:Choice>
    <mc:Fallback>
      <p:transition spd="slow" advTm="1804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2154" y="2011680"/>
            <a:ext cx="5748227" cy="3766185"/>
          </a:xfrm>
        </p:spPr>
        <p:txBody>
          <a:bodyPr/>
          <a:lstStyle/>
          <a:p>
            <a:r>
              <a:rPr lang="en-US" dirty="0" smtClean="0"/>
              <a:t>All-paths infers </a:t>
            </a:r>
          </a:p>
          <a:p>
            <a:pPr lvl="1"/>
            <a:r>
              <a:rPr lang="en-US" dirty="0" smtClean="0"/>
              <a:t>a != null	</a:t>
            </a:r>
            <a:endParaRPr lang="en-US" i="1" dirty="0" smtClean="0"/>
          </a:p>
          <a:p>
            <a:r>
              <a:rPr lang="en-US" dirty="0" smtClean="0"/>
              <a:t>Conditional-paths also infers</a:t>
            </a:r>
          </a:p>
          <a:p>
            <a:pPr lvl="1"/>
            <a:r>
              <a:rPr lang="en-US" dirty="0" err="1" smtClean="0"/>
              <a:t>a.Length</a:t>
            </a:r>
            <a:r>
              <a:rPr lang="en-US" dirty="0" smtClean="0"/>
              <a:t> </a:t>
            </a:r>
            <a:r>
              <a:rPr lang="en-US" dirty="0"/>
              <a:t>&gt; 0 ∧ (a[0] != 3 ⟹ </a:t>
            </a:r>
            <a:r>
              <a:rPr lang="en-US" dirty="0" err="1"/>
              <a:t>a.Length</a:t>
            </a:r>
            <a:r>
              <a:rPr lang="en-US" dirty="0"/>
              <a:t> &gt;1</a:t>
            </a:r>
            <a:r>
              <a:rPr lang="en-US" dirty="0" smtClean="0"/>
              <a:t>)</a:t>
            </a:r>
          </a:p>
          <a:p>
            <a:r>
              <a:rPr lang="en-US" dirty="0" smtClean="0"/>
              <a:t>Quantified infers</a:t>
            </a:r>
          </a:p>
          <a:p>
            <a:pPr lvl="1"/>
            <a:r>
              <a:rPr lang="en-US" dirty="0"/>
              <a:t>∃ </a:t>
            </a:r>
            <a:r>
              <a:rPr lang="en-US" i="1" dirty="0"/>
              <a:t>j</a:t>
            </a:r>
            <a:r>
              <a:rPr lang="en-US" dirty="0"/>
              <a:t> ∈ </a:t>
            </a:r>
            <a:r>
              <a:rPr lang="en-US" dirty="0" smtClean="0"/>
              <a:t>[0, </a:t>
            </a:r>
            <a:r>
              <a:rPr lang="en-US" dirty="0" err="1"/>
              <a:t>a.Length</a:t>
            </a:r>
            <a:r>
              <a:rPr lang="en-US" dirty="0"/>
              <a:t>]. a[</a:t>
            </a:r>
            <a:r>
              <a:rPr lang="en-US" i="1" dirty="0"/>
              <a:t>j</a:t>
            </a:r>
            <a:r>
              <a:rPr lang="en-US" dirty="0"/>
              <a:t>] </a:t>
            </a:r>
            <a:r>
              <a:rPr lang="en-US" dirty="0" smtClean="0"/>
              <a:t>== 3</a:t>
            </a:r>
          </a:p>
          <a:p>
            <a:pPr lvl="1"/>
            <a:endParaRPr lang="en-US" dirty="0"/>
          </a:p>
          <a:p>
            <a:r>
              <a:rPr lang="en-US" dirty="0" smtClean="0"/>
              <a:t>Details in the paper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7224" y="2157731"/>
            <a:ext cx="36038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 panose="020B0609020204030204" pitchFamily="49" charset="0"/>
              </a:rPr>
              <a:t>FirstOccurence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int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i = 0;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endParaRPr lang="en-US" dirty="0" smtClean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(a[i] != 3)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  i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++;</a:t>
            </a:r>
          </a:p>
          <a:p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return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i;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130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6930"/>
    </mc:Choice>
    <mc:Fallback>
      <p:transition spd="slow" advTm="3693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infer many preconditions for a given method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Simplification</a:t>
            </a:r>
            <a:r>
              <a:rPr lang="en-US" dirty="0" smtClean="0"/>
              <a:t> allows reducing them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Key</a:t>
            </a:r>
            <a:r>
              <a:rPr lang="en-US" dirty="0" smtClean="0"/>
              <a:t> to scalability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Pretty print </a:t>
            </a:r>
            <a:r>
              <a:rPr lang="en-US" dirty="0" smtClean="0"/>
              <a:t>preconditions for the user</a:t>
            </a:r>
          </a:p>
          <a:p>
            <a:r>
              <a:rPr lang="en-US" dirty="0" smtClean="0"/>
              <a:t>Simplification is a set of </a:t>
            </a:r>
            <a:r>
              <a:rPr lang="en-US" dirty="0" smtClean="0">
                <a:solidFill>
                  <a:srgbClr val="FF0000"/>
                </a:solidFill>
              </a:rPr>
              <a:t>rewriting rules</a:t>
            </a:r>
            <a:r>
              <a:rPr lang="en-US" dirty="0" smtClean="0"/>
              <a:t> to iterate to fixpoint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/>
              <a:t>P, [b⇒ a], [¬b ⇒ a]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→</a:t>
            </a:r>
            <a:r>
              <a:rPr lang="en-US" dirty="0"/>
              <a:t> P, [true ⇒ a]</a:t>
            </a:r>
          </a:p>
          <a:p>
            <a:pPr lvl="1"/>
            <a:r>
              <a:rPr lang="en-US" dirty="0" smtClean="0"/>
              <a:t>P, [true </a:t>
            </a:r>
            <a:r>
              <a:rPr lang="en-US" dirty="0"/>
              <a:t>⇒ </a:t>
            </a:r>
            <a:r>
              <a:rPr lang="en-US" dirty="0" smtClean="0"/>
              <a:t>a]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→</a:t>
            </a:r>
            <a:r>
              <a:rPr lang="en-US" dirty="0"/>
              <a:t> P, </a:t>
            </a:r>
            <a:r>
              <a:rPr lang="en-US" dirty="0" smtClean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971982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125"/>
    </mc:Choice>
    <mc:Fallback>
      <p:transition spd="slow" advTm="7125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46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"/>
    </mc:Choice>
    <mc:Fallback>
      <p:transition spd="slow" advTm="6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Contracts static checker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Clousot/cccheck</a:t>
            </a:r>
            <a:r>
              <a:rPr lang="en-US" dirty="0" smtClean="0"/>
              <a:t> static analyzer for .NET</a:t>
            </a:r>
          </a:p>
          <a:p>
            <a:pPr lvl="1"/>
            <a:r>
              <a:rPr lang="en-US" dirty="0" smtClean="0"/>
              <a:t>Downloaded more than </a:t>
            </a:r>
            <a:r>
              <a:rPr lang="en-US" dirty="0" smtClean="0">
                <a:solidFill>
                  <a:srgbClr val="FF0000"/>
                </a:solidFill>
              </a:rPr>
              <a:t>80,000 </a:t>
            </a:r>
            <a:r>
              <a:rPr lang="en-US" dirty="0" smtClean="0"/>
              <a:t>times</a:t>
            </a:r>
          </a:p>
          <a:p>
            <a:pPr lvl="1"/>
            <a:r>
              <a:rPr lang="en-US" dirty="0" smtClean="0"/>
              <a:t>Use preconditions/postconditions to reason on method calls</a:t>
            </a:r>
          </a:p>
          <a:p>
            <a:pPr lvl="1"/>
            <a:r>
              <a:rPr lang="en-US" dirty="0" smtClean="0"/>
              <a:t>Suggest and propagates inferred preconditions and postconditions</a:t>
            </a:r>
          </a:p>
          <a:p>
            <a:r>
              <a:rPr lang="en-US" dirty="0" smtClean="0"/>
              <a:t>Users </a:t>
            </a:r>
            <a:r>
              <a:rPr lang="en-US" dirty="0" smtClean="0">
                <a:solidFill>
                  <a:srgbClr val="FF0000"/>
                </a:solidFill>
              </a:rPr>
              <a:t>complained</a:t>
            </a:r>
            <a:r>
              <a:rPr lang="en-US" dirty="0" smtClean="0"/>
              <a:t> about </a:t>
            </a:r>
            <a:r>
              <a:rPr lang="en-US" dirty="0" smtClean="0">
                <a:solidFill>
                  <a:srgbClr val="FF0000"/>
                </a:solidFill>
              </a:rPr>
              <a:t>sufficient</a:t>
            </a:r>
            <a:r>
              <a:rPr lang="en-US" dirty="0" smtClean="0"/>
              <a:t> preconditions</a:t>
            </a:r>
          </a:p>
          <a:p>
            <a:r>
              <a:rPr lang="en-US" dirty="0" smtClean="0"/>
              <a:t>Starting point for this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083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179"/>
    </mc:Choice>
    <mc:Fallback>
      <p:transition spd="slow" advTm="8179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experience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779" y="1915949"/>
            <a:ext cx="11339663" cy="4189595"/>
          </a:xfrm>
        </p:spPr>
      </p:pic>
    </p:spTree>
    <p:extLst>
      <p:ext uri="{BB962C8B-B14F-4D97-AF65-F5344CB8AC3E}">
        <p14:creationId xmlns:p14="http://schemas.microsoft.com/office/powerpoint/2010/main" val="2236409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9985"/>
    </mc:Choice>
    <mc:Fallback>
      <p:transition spd="slow" advTm="9985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Un</a:t>
            </a:r>
            <a:r>
              <a:rPr lang="en-US" dirty="0" smtClean="0"/>
              <a:t>-annotated code (</a:t>
            </a:r>
            <a:r>
              <a:rPr lang="en-US" dirty="0" err="1" smtClean="0"/>
              <a:t>.net</a:t>
            </a:r>
            <a:r>
              <a:rPr lang="en-US" dirty="0" smtClean="0"/>
              <a:t> base libraries)</a:t>
            </a:r>
          </a:p>
          <a:p>
            <a:pPr lvl="1"/>
            <a:r>
              <a:rPr lang="en-US" dirty="0" smtClean="0"/>
              <a:t>All paths analysis</a:t>
            </a:r>
          </a:p>
          <a:p>
            <a:pPr lvl="2"/>
            <a:r>
              <a:rPr lang="en-US" dirty="0" smtClean="0"/>
              <a:t>Infer 18,643 preconditions</a:t>
            </a:r>
          </a:p>
          <a:p>
            <a:pPr lvl="2"/>
            <a:r>
              <a:rPr lang="en-US" dirty="0" smtClean="0"/>
              <a:t>Simplification removes &gt;32%</a:t>
            </a:r>
          </a:p>
          <a:p>
            <a:pPr lvl="1"/>
            <a:r>
              <a:rPr lang="en-US" dirty="0" smtClean="0"/>
              <a:t>Conditional path analysis</a:t>
            </a:r>
          </a:p>
          <a:p>
            <a:pPr lvl="2"/>
            <a:r>
              <a:rPr lang="en-US" dirty="0" smtClean="0"/>
              <a:t>Infers 28,623 preconditions</a:t>
            </a:r>
          </a:p>
          <a:p>
            <a:pPr lvl="2"/>
            <a:r>
              <a:rPr lang="en-US" dirty="0" smtClean="0"/>
              <a:t>Simplification removes &gt;24%</a:t>
            </a:r>
          </a:p>
          <a:p>
            <a:r>
              <a:rPr lang="en-US" dirty="0" smtClean="0"/>
              <a:t>Similar results for partially annotated code (Facebook C# SDK)</a:t>
            </a:r>
            <a:endParaRPr lang="en-US" dirty="0"/>
          </a:p>
          <a:p>
            <a:r>
              <a:rPr lang="en-US" dirty="0" smtClean="0"/>
              <a:t>Conditional path analysis is more precise but </a:t>
            </a:r>
            <a:r>
              <a:rPr lang="en-US" dirty="0"/>
              <a:t>u</a:t>
            </a:r>
            <a:r>
              <a:rPr lang="en-US" dirty="0" smtClean="0"/>
              <a:t>p to 4x slower than all-paths analysis</a:t>
            </a:r>
          </a:p>
          <a:p>
            <a:pPr lvl="1"/>
            <a:r>
              <a:rPr lang="en-US" dirty="0" smtClean="0"/>
              <a:t>Because of inferred disjunctions</a:t>
            </a:r>
          </a:p>
        </p:txBody>
      </p:sp>
    </p:spTree>
    <p:extLst>
      <p:ext uri="{BB962C8B-B14F-4D97-AF65-F5344CB8AC3E}">
        <p14:creationId xmlns:p14="http://schemas.microsoft.com/office/powerpoint/2010/main" val="1971389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9037"/>
    </mc:Choice>
    <mc:Fallback>
      <p:transition spd="slow" advTm="19037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994206" cy="376618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Number</a:t>
            </a:r>
            <a:r>
              <a:rPr lang="en-US" dirty="0" smtClean="0"/>
              <a:t> of inferred preconditions is not a good measure</a:t>
            </a:r>
          </a:p>
          <a:p>
            <a:r>
              <a:rPr lang="en-US" dirty="0" smtClean="0"/>
              <a:t>We are interested in the </a:t>
            </a:r>
            <a:r>
              <a:rPr lang="en-US" dirty="0" smtClean="0">
                <a:solidFill>
                  <a:srgbClr val="FF0000"/>
                </a:solidFill>
              </a:rPr>
              <a:t>precision</a:t>
            </a:r>
            <a:r>
              <a:rPr lang="en-US" dirty="0" smtClean="0"/>
              <a:t>, i.e., fewer methods with warnings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recision gain is between 9% (framework libraries) and 21% (</a:t>
            </a:r>
            <a:r>
              <a:rPr lang="en-US" dirty="0" err="1" smtClean="0"/>
              <a:t>facebook</a:t>
            </a:r>
            <a:r>
              <a:rPr lang="en-US" dirty="0" smtClean="0"/>
              <a:t> C# SDK)</a:t>
            </a:r>
          </a:p>
          <a:p>
            <a:r>
              <a:rPr lang="en-US" dirty="0" smtClean="0"/>
              <a:t>Missing preconditions </a:t>
            </a:r>
            <a:r>
              <a:rPr lang="en-US" dirty="0" smtClean="0">
                <a:solidFill>
                  <a:srgbClr val="FF0000"/>
                </a:solidFill>
              </a:rPr>
              <a:t>public </a:t>
            </a:r>
            <a:r>
              <a:rPr lang="en-US" dirty="0" smtClean="0"/>
              <a:t>surface are </a:t>
            </a:r>
            <a:r>
              <a:rPr lang="en-US" dirty="0" smtClean="0">
                <a:solidFill>
                  <a:srgbClr val="FF0000"/>
                </a:solidFill>
              </a:rPr>
              <a:t>errors</a:t>
            </a:r>
          </a:p>
          <a:p>
            <a:pPr lvl="1"/>
            <a:r>
              <a:rPr lang="en-US" dirty="0" smtClean="0"/>
              <a:t>The library does not defend against “bad inputs”</a:t>
            </a:r>
          </a:p>
          <a:p>
            <a:r>
              <a:rPr lang="en-US" dirty="0" smtClean="0"/>
              <a:t>On </a:t>
            </a:r>
            <a:r>
              <a:rPr lang="en-US" dirty="0" err="1" smtClean="0"/>
              <a:t>mscorlib</a:t>
            </a:r>
            <a:r>
              <a:rPr lang="en-US" dirty="0" smtClean="0"/>
              <a:t>, the core library of </a:t>
            </a:r>
            <a:r>
              <a:rPr lang="en-US" dirty="0" err="1" smtClean="0"/>
              <a:t>.Net</a:t>
            </a:r>
            <a:r>
              <a:rPr lang="en-US" dirty="0" smtClean="0"/>
              <a:t>, we found 129 new bugs</a:t>
            </a:r>
          </a:p>
          <a:p>
            <a:pPr lvl="1"/>
            <a:r>
              <a:rPr lang="en-US" dirty="0" smtClean="0"/>
              <a:t>Only </a:t>
            </a:r>
            <a:r>
              <a:rPr lang="en-US" b="1" dirty="0" smtClean="0">
                <a:solidFill>
                  <a:srgbClr val="FF0000"/>
                </a:solidFill>
              </a:rPr>
              <a:t>one</a:t>
            </a:r>
            <a:r>
              <a:rPr lang="en-US" dirty="0" smtClean="0"/>
              <a:t> false positive</a:t>
            </a:r>
          </a:p>
          <a:p>
            <a:pPr marL="0" lvl="2" indent="0">
              <a:buNone/>
            </a:pPr>
            <a:r>
              <a:rPr lang="en-US" dirty="0" smtClean="0"/>
              <a:t>	Because of exception handling in </a:t>
            </a:r>
            <a:r>
              <a:rPr lang="en-US" dirty="0" err="1" smtClean="0"/>
              <a:t>clousot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1545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983"/>
    </mc:Choice>
    <mc:Fallback>
      <p:transition spd="slow" advTm="7983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23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"/>
    </mc:Choice>
    <mc:Fallback>
      <p:transition spd="slow" advTm="5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Sic transit </a:t>
            </a:r>
            <a:r>
              <a:rPr lang="en-US" dirty="0" err="1"/>
              <a:t>g</a:t>
            </a:r>
            <a:r>
              <a:rPr lang="en-US" dirty="0" err="1" smtClean="0"/>
              <a:t>loria</a:t>
            </a:r>
            <a:r>
              <a:rPr lang="en-US" dirty="0" smtClean="0"/>
              <a:t> mundi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1202223" cy="3766185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v</a:t>
            </a:r>
            <a:r>
              <a:rPr lang="en-US" dirty="0" smtClean="0"/>
              <a:t>iolation of a necessary precondition guarantee a </a:t>
            </a:r>
            <a:r>
              <a:rPr lang="en-US" dirty="0" smtClean="0">
                <a:solidFill>
                  <a:srgbClr val="FF0000"/>
                </a:solidFill>
              </a:rPr>
              <a:t>definite error</a:t>
            </a:r>
          </a:p>
          <a:p>
            <a:r>
              <a:rPr lang="en-US" dirty="0" smtClean="0"/>
              <a:t>When </a:t>
            </a:r>
            <a:r>
              <a:rPr lang="en-US" dirty="0" smtClean="0">
                <a:solidFill>
                  <a:srgbClr val="FF0000"/>
                </a:solidFill>
              </a:rPr>
              <a:t>automatically</a:t>
            </a:r>
            <a:r>
              <a:rPr lang="en-US" dirty="0" smtClean="0"/>
              <a:t> inferring preconditions, </a:t>
            </a:r>
            <a:r>
              <a:rPr lang="en-US" dirty="0" smtClean="0">
                <a:solidFill>
                  <a:srgbClr val="FF0000"/>
                </a:solidFill>
              </a:rPr>
              <a:t>only necessary preconditions make sense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Sufficient</a:t>
            </a:r>
            <a:r>
              <a:rPr lang="en-US" dirty="0" smtClean="0"/>
              <a:t> preconditions are </a:t>
            </a:r>
            <a:r>
              <a:rPr lang="en-US" dirty="0" smtClean="0">
                <a:solidFill>
                  <a:srgbClr val="FF0000"/>
                </a:solidFill>
              </a:rPr>
              <a:t>too strict for callers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Easy to </a:t>
            </a:r>
            <a:r>
              <a:rPr lang="en-US" dirty="0" smtClean="0">
                <a:solidFill>
                  <a:srgbClr val="FF0000"/>
                </a:solidFill>
              </a:rPr>
              <a:t>explain</a:t>
            </a:r>
            <a:r>
              <a:rPr lang="en-US" dirty="0" smtClean="0"/>
              <a:t> to the users</a:t>
            </a:r>
          </a:p>
          <a:p>
            <a:pPr lvl="1"/>
            <a:r>
              <a:rPr lang="en-US" dirty="0" smtClean="0"/>
              <a:t>Provide </a:t>
            </a:r>
            <a:r>
              <a:rPr lang="en-US" dirty="0" smtClean="0">
                <a:solidFill>
                  <a:srgbClr val="FF0000"/>
                </a:solidFill>
              </a:rPr>
              <a:t>chain leading </a:t>
            </a:r>
            <a:r>
              <a:rPr lang="en-US" dirty="0" smtClean="0"/>
              <a:t>to errors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 false positives</a:t>
            </a:r>
          </a:p>
          <a:p>
            <a:r>
              <a:rPr lang="en-US" dirty="0" smtClean="0"/>
              <a:t>Implemented, and used in a widely downloaded tool (Clousot/cccheck)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784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88"/>
    </mc:Choice>
    <mc:Fallback>
      <p:transition spd="slow" advTm="2088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paper in one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Problem: </a:t>
            </a:r>
            <a:r>
              <a:rPr lang="en-US" dirty="0" smtClean="0">
                <a:solidFill>
                  <a:srgbClr val="FF0000"/>
                </a:solidFill>
              </a:rPr>
              <a:t>Automatic inference of preconditions</a:t>
            </a:r>
          </a:p>
          <a:p>
            <a:r>
              <a:rPr lang="en-US" dirty="0" smtClean="0"/>
              <a:t>Define: What is a precondition?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Sufficient</a:t>
            </a:r>
            <a:r>
              <a:rPr lang="en-US" dirty="0" smtClean="0"/>
              <a:t> precondition: if it holds, the function is correct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Necessary</a:t>
            </a:r>
            <a:r>
              <a:rPr lang="en-US" dirty="0" smtClean="0"/>
              <a:t> precondition: if it does not hold, the function is definitely wrong</a:t>
            </a:r>
          </a:p>
          <a:p>
            <a:r>
              <a:rPr lang="en-US" dirty="0" smtClean="0"/>
              <a:t>When </a:t>
            </a:r>
            <a:r>
              <a:rPr lang="en-US" u="sng" dirty="0" smtClean="0">
                <a:solidFill>
                  <a:srgbClr val="FF0000"/>
                </a:solidFill>
              </a:rPr>
              <a:t>automatic</a:t>
            </a:r>
            <a:r>
              <a:rPr lang="en-US" dirty="0" smtClean="0"/>
              <a:t> inference is considered, </a:t>
            </a:r>
            <a:r>
              <a:rPr lang="en-US" u="sng" dirty="0" smtClean="0">
                <a:solidFill>
                  <a:srgbClr val="FF0000"/>
                </a:solidFill>
              </a:rPr>
              <a:t>only necessary preconditions make sense</a:t>
            </a:r>
          </a:p>
          <a:p>
            <a:pPr lvl="1"/>
            <a:r>
              <a:rPr lang="en-US" dirty="0"/>
              <a:t>Sufficient preconditions impose too large a burden to ca</a:t>
            </a:r>
            <a:r>
              <a:rPr lang="en-US" dirty="0" smtClean="0"/>
              <a:t>llers</a:t>
            </a:r>
          </a:p>
          <a:p>
            <a:pPr lvl="1"/>
            <a:r>
              <a:rPr lang="en-US" dirty="0"/>
              <a:t>Necessary preconditions are easy to </a:t>
            </a:r>
            <a:r>
              <a:rPr lang="en-US" dirty="0" smtClean="0"/>
              <a:t>explain to users</a:t>
            </a:r>
          </a:p>
          <a:p>
            <a:r>
              <a:rPr lang="en-US" dirty="0" smtClean="0"/>
              <a:t>Implementation in Clousot</a:t>
            </a:r>
          </a:p>
          <a:p>
            <a:pPr lvl="1"/>
            <a:r>
              <a:rPr lang="en-US" dirty="0" smtClean="0"/>
              <a:t>Precision improvements </a:t>
            </a:r>
            <a:r>
              <a:rPr lang="en-US" dirty="0">
                <a:solidFill>
                  <a:srgbClr val="FF0000"/>
                </a:solidFill>
              </a:rPr>
              <a:t>9</a:t>
            </a:r>
            <a:r>
              <a:rPr lang="en-US" dirty="0" smtClean="0">
                <a:solidFill>
                  <a:srgbClr val="FF0000"/>
                </a:solidFill>
              </a:rPr>
              <a:t>%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rgbClr val="FF0000"/>
                </a:solidFill>
              </a:rPr>
              <a:t>21%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Extremely low</a:t>
            </a:r>
            <a:r>
              <a:rPr lang="en-US" dirty="0" smtClean="0"/>
              <a:t> false positive  ratio</a:t>
            </a:r>
          </a:p>
          <a:p>
            <a:pPr marL="4572" lvl="1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4572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9280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71122"/>
    </mc:Choice>
    <mc:Fallback>
      <p:transition spd="slow" advTm="171122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527468" y="2011680"/>
            <a:ext cx="5902913" cy="3766185"/>
          </a:xfrm>
        </p:spPr>
        <p:txBody>
          <a:bodyPr/>
          <a:lstStyle/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57224" y="2157731"/>
            <a:ext cx="423705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Example1(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x,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if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(x 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&gt;=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0)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{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  return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}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-1;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679868" y="2011679"/>
            <a:ext cx="5902913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Sufficient</a:t>
            </a:r>
            <a:r>
              <a:rPr lang="en-US" dirty="0" smtClean="0"/>
              <a:t> precondition: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a != null</a:t>
            </a:r>
            <a:endParaRPr lang="en-US" dirty="0"/>
          </a:p>
          <a:p>
            <a:pPr lvl="1"/>
            <a:r>
              <a:rPr lang="en-US" dirty="0" smtClean="0"/>
              <a:t>Too strong for the caller</a:t>
            </a:r>
          </a:p>
          <a:p>
            <a:pPr lvl="1"/>
            <a:r>
              <a:rPr lang="en-US" dirty="0" smtClean="0"/>
              <a:t>No runtime errors when x &lt; 0 and a == null</a:t>
            </a:r>
          </a:p>
          <a:p>
            <a:pPr lvl="1"/>
            <a:endParaRPr lang="en-US" dirty="0"/>
          </a:p>
          <a:p>
            <a:r>
              <a:rPr lang="en-US" dirty="0" smtClean="0"/>
              <a:t>Clousot users complained about it</a:t>
            </a:r>
          </a:p>
          <a:p>
            <a:pPr lvl="1"/>
            <a:r>
              <a:rPr lang="en-US" dirty="0" smtClean="0"/>
              <a:t>“wrong preconditions”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272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7056"/>
    </mc:Choice>
    <mc:Fallback>
      <p:transition spd="slow" advTm="67056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527468" y="2011680"/>
            <a:ext cx="5902913" cy="3766185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Sufficient</a:t>
            </a:r>
            <a:r>
              <a:rPr lang="en-US" dirty="0" smtClean="0"/>
              <a:t> precondition: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</a:p>
          <a:p>
            <a:pPr lvl="1"/>
            <a:r>
              <a:rPr lang="en-US" dirty="0" smtClean="0"/>
              <a:t>It may fail, so eliminate all runs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Necessary</a:t>
            </a:r>
            <a:r>
              <a:rPr lang="en-US" dirty="0" smtClean="0"/>
              <a:t> precondition: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0 &lt;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a.Length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en-US" dirty="0"/>
              <a:t>If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a.Length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== 0 </a:t>
            </a:r>
            <a:r>
              <a:rPr lang="en-US" dirty="0"/>
              <a:t>it will always </a:t>
            </a:r>
            <a:r>
              <a:rPr lang="en-US" dirty="0" smtClean="0"/>
              <a:t>fail</a:t>
            </a:r>
          </a:p>
          <a:p>
            <a:pPr lvl="1"/>
            <a:endParaRPr lang="en-US" dirty="0"/>
          </a:p>
          <a:p>
            <a:r>
              <a:rPr lang="en-US" dirty="0" smtClean="0"/>
              <a:t>Necessary precondition is weaker than the weakest precondition!!!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7224" y="2157731"/>
            <a:ext cx="487024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Example2(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[] a)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{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srgbClr val="2B91AF"/>
                </a:solidFill>
                <a:latin typeface="Consolas" panose="020B0609020204030204" pitchFamily="49" charset="0"/>
              </a:rPr>
              <a:t>  Contract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.Requires(a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!=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for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i = 0; i &lt;= </a:t>
            </a:r>
            <a:r>
              <a:rPr lang="en-US" dirty="0" err="1">
                <a:solidFill>
                  <a:prstClr val="black"/>
                </a:solidFill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; i++)</a:t>
            </a: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{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	a[i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] = F(a[i]);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  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prstClr val="black"/>
                </a:solidFill>
                <a:latin typeface="Consolas" panose="020B0609020204030204" pitchFamily="49" charset="0"/>
              </a:rPr>
              <a:t>NonDet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())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      </a:t>
            </a:r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  </a:t>
            </a:r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230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3999"/>
    </mc:Choice>
    <mc:Fallback>
      <p:transition spd="slow" advTm="123999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Semantics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369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14"/>
    </mc:Choice>
    <mc:Fallback>
      <p:transition spd="slow" advTm="3014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traces: </a:t>
            </a:r>
            <a:r>
              <a:rPr lang="en-US" dirty="0"/>
              <a:t>T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/>
              <a:t>G</a:t>
            </a:r>
            <a:r>
              <a:rPr lang="en-US" dirty="0" smtClean="0"/>
              <a:t> </a:t>
            </a:r>
            <a:r>
              <a:rPr lang="en-US" dirty="0"/>
              <a:t>∪ B</a:t>
            </a:r>
            <a:r>
              <a:rPr lang="en-US" dirty="0" smtClean="0"/>
              <a:t> ∪ </a:t>
            </a:r>
            <a:r>
              <a:rPr lang="en-US" dirty="0"/>
              <a:t>I</a:t>
            </a:r>
          </a:p>
          <a:p>
            <a:pPr lvl="1"/>
            <a:r>
              <a:rPr lang="en-US" dirty="0"/>
              <a:t>G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good</a:t>
            </a:r>
            <a:r>
              <a:rPr lang="en-US" dirty="0" smtClean="0"/>
              <a:t> traces, terminating in a good state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FF0000"/>
                </a:solidFill>
              </a:rPr>
              <a:t>bad</a:t>
            </a:r>
            <a:r>
              <a:rPr lang="en-US" dirty="0" smtClean="0"/>
              <a:t> traces, terminating in an assertion violation</a:t>
            </a:r>
          </a:p>
          <a:p>
            <a:pPr lvl="2"/>
            <a:r>
              <a:rPr lang="en-US" i="0" dirty="0" smtClean="0"/>
              <a:t>Assertions:</a:t>
            </a:r>
          </a:p>
          <a:p>
            <a:pPr lvl="3"/>
            <a:r>
              <a:rPr lang="en-US" dirty="0" smtClean="0"/>
              <a:t>Language-induced: division by zero, null pointers, buffer overrun …</a:t>
            </a:r>
          </a:p>
          <a:p>
            <a:pPr lvl="3"/>
            <a:r>
              <a:rPr lang="en-US" i="0" dirty="0" smtClean="0"/>
              <a:t>User-supplied annotations: assertions, preconditions, postconditions, object invariants</a:t>
            </a:r>
          </a:p>
          <a:p>
            <a:pPr lvl="1"/>
            <a:r>
              <a:rPr lang="en-US" dirty="0" smtClean="0"/>
              <a:t>I = </a:t>
            </a:r>
            <a:r>
              <a:rPr lang="en-US" dirty="0" smtClean="0">
                <a:solidFill>
                  <a:srgbClr val="FF0000"/>
                </a:solidFill>
              </a:rPr>
              <a:t>infinite</a:t>
            </a:r>
            <a:r>
              <a:rPr lang="en-US" dirty="0" smtClean="0"/>
              <a:t> traces, non-termination</a:t>
            </a:r>
          </a:p>
          <a:p>
            <a:r>
              <a:rPr lang="en-US" dirty="0" smtClean="0"/>
              <a:t>Notation: X(</a:t>
            </a:r>
            <a:r>
              <a:rPr lang="en-US" i="1" dirty="0" smtClean="0"/>
              <a:t>s</a:t>
            </a:r>
            <a:r>
              <a:rPr lang="en-US" dirty="0" smtClean="0"/>
              <a:t>) are the traces starting with </a:t>
            </a:r>
            <a:r>
              <a:rPr lang="en-US" i="1" dirty="0" smtClean="0"/>
              <a:t>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86510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8985"/>
    </mc:Choice>
    <mc:Fallback>
      <p:transition spd="slow" advTm="68985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and sufficient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 S ⟹ N we say that</a:t>
            </a:r>
          </a:p>
          <a:p>
            <a:pPr lvl="1"/>
            <a:r>
              <a:rPr lang="en-US" dirty="0" smtClean="0"/>
              <a:t>S in a </a:t>
            </a:r>
            <a:r>
              <a:rPr lang="en-US" dirty="0" smtClean="0">
                <a:solidFill>
                  <a:srgbClr val="FF0000"/>
                </a:solidFill>
              </a:rPr>
              <a:t>sufficient</a:t>
            </a:r>
            <a:r>
              <a:rPr lang="en-US" dirty="0" smtClean="0"/>
              <a:t> condition for N</a:t>
            </a:r>
          </a:p>
          <a:p>
            <a:pPr lvl="1"/>
            <a:r>
              <a:rPr lang="en-US" dirty="0" smtClean="0"/>
              <a:t>N is a </a:t>
            </a:r>
            <a:r>
              <a:rPr lang="en-US" dirty="0" smtClean="0">
                <a:solidFill>
                  <a:srgbClr val="FF0000"/>
                </a:solidFill>
              </a:rPr>
              <a:t>necessary</a:t>
            </a:r>
            <a:r>
              <a:rPr lang="en-US" dirty="0" smtClean="0"/>
              <a:t> condition for S</a:t>
            </a:r>
          </a:p>
          <a:p>
            <a:r>
              <a:rPr lang="en-US" dirty="0" smtClean="0"/>
              <a:t>For a program P</a:t>
            </a:r>
          </a:p>
          <a:p>
            <a:pPr lvl="1"/>
            <a:r>
              <a:rPr lang="en-US" dirty="0" smtClean="0"/>
              <a:t>A condition S is </a:t>
            </a:r>
            <a:r>
              <a:rPr lang="en-US" dirty="0" smtClean="0">
                <a:solidFill>
                  <a:srgbClr val="FF0000"/>
                </a:solidFill>
              </a:rPr>
              <a:t>sufficient</a:t>
            </a:r>
            <a:r>
              <a:rPr lang="en-US" dirty="0" smtClean="0"/>
              <a:t> if its truth ensures that P is </a:t>
            </a:r>
            <a:r>
              <a:rPr lang="en-US" dirty="0" smtClean="0">
                <a:solidFill>
                  <a:srgbClr val="FF0000"/>
                </a:solidFill>
              </a:rPr>
              <a:t>correct</a:t>
            </a:r>
          </a:p>
          <a:p>
            <a:pPr lvl="1"/>
            <a:r>
              <a:rPr lang="en-US" dirty="0" smtClean="0"/>
              <a:t>A condition N is </a:t>
            </a:r>
            <a:r>
              <a:rPr lang="en-US" dirty="0" smtClean="0">
                <a:solidFill>
                  <a:srgbClr val="FF0000"/>
                </a:solidFill>
              </a:rPr>
              <a:t>necessary</a:t>
            </a:r>
            <a:r>
              <a:rPr lang="en-US" dirty="0" smtClean="0"/>
              <a:t> if its falsehood ensures P is </a:t>
            </a:r>
            <a:r>
              <a:rPr lang="en-US" dirty="0" smtClean="0">
                <a:solidFill>
                  <a:srgbClr val="FF0000"/>
                </a:solidFill>
              </a:rPr>
              <a:t>incorrect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138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4897"/>
    </mc:Choice>
    <mc:Fallback>
      <p:transition spd="slow" advTm="44897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Sufficient Preconditions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479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014"/>
    </mc:Choice>
    <mc:Fallback>
      <p:transition spd="slow" advTm="4014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4333E62D6A10468C2031752F2C00BE" ma:contentTypeVersion="0" ma:contentTypeDescription="Create a new document." ma:contentTypeScope="" ma:versionID="26283af042871d791941df62e09fb00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9f7879263ff06c46a71cd152719711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5514FE-F888-4C66-9F87-95A105E1B9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87984A9-721B-4F20-A41E-683D0DD570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29E8C4-4D62-4423-A707-C12DDB747986}">
  <ds:schemaRefs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7040</TotalTime>
  <Words>1386</Words>
  <Application>Microsoft Office PowerPoint</Application>
  <PresentationFormat>Widescreen</PresentationFormat>
  <Paragraphs>255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 Light</vt:lpstr>
      <vt:lpstr>Cambria Math</vt:lpstr>
      <vt:lpstr>Consolas</vt:lpstr>
      <vt:lpstr>Metropolitan</vt:lpstr>
      <vt:lpstr>De necessariis pre condiciones consequentia sine machina</vt:lpstr>
      <vt:lpstr>Automatic inference of necessary preconditions</vt:lpstr>
      <vt:lpstr>The paper in one slide</vt:lpstr>
      <vt:lpstr>Example</vt:lpstr>
      <vt:lpstr>Example</vt:lpstr>
      <vt:lpstr>Semantics</vt:lpstr>
      <vt:lpstr>Program semantics</vt:lpstr>
      <vt:lpstr>Necessary and sufficient</vt:lpstr>
      <vt:lpstr>Sufficient Preconditions</vt:lpstr>
      <vt:lpstr>Weakest (liberal) preconditions</vt:lpstr>
      <vt:lpstr>Example</vt:lpstr>
      <vt:lpstr>Under-approximation of wlp</vt:lpstr>
      <vt:lpstr>Consequences</vt:lpstr>
      <vt:lpstr>Necessary preconditions</vt:lpstr>
      <vt:lpstr>Strongest necessary preconditions</vt:lpstr>
      <vt:lpstr>Comparison, ignoring non-termination</vt:lpstr>
      <vt:lpstr>Approximation of necessary conditions </vt:lpstr>
      <vt:lpstr>Inference</vt:lpstr>
      <vt:lpstr>Main Algorithm</vt:lpstr>
      <vt:lpstr>Static analyses for the inference</vt:lpstr>
      <vt:lpstr>Examples </vt:lpstr>
      <vt:lpstr>Simplification</vt:lpstr>
      <vt:lpstr>Implementation</vt:lpstr>
      <vt:lpstr>Code Contracts static checker</vt:lpstr>
      <vt:lpstr>User experience</vt:lpstr>
      <vt:lpstr>Experimental results</vt:lpstr>
      <vt:lpstr>Precision</vt:lpstr>
      <vt:lpstr>Conclusions</vt:lpstr>
      <vt:lpstr>Sic transit gloria mundi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necessariis pre condiciones consequentia sine machina</dc:title>
  <dc:creator>Francesco Logozzo</dc:creator>
  <cp:lastModifiedBy>Francesco Logozzo</cp:lastModifiedBy>
  <cp:revision>78</cp:revision>
  <dcterms:created xsi:type="dcterms:W3CDTF">2013-01-15T18:49:03Z</dcterms:created>
  <dcterms:modified xsi:type="dcterms:W3CDTF">2013-01-20T16:09:39Z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0x0101007D4333E62D6A10468C2031752F2C00BE</vt:lpwstr>
  </property>
</Properties>
</file>