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256" r:id="rId2"/>
    <p:sldId id="294" r:id="rId3"/>
    <p:sldId id="285" r:id="rId4"/>
    <p:sldId id="298" r:id="rId5"/>
    <p:sldId id="296" r:id="rId6"/>
    <p:sldId id="288" r:id="rId7"/>
    <p:sldId id="286" r:id="rId8"/>
    <p:sldId id="289" r:id="rId9"/>
    <p:sldId id="277" r:id="rId10"/>
    <p:sldId id="262" r:id="rId11"/>
    <p:sldId id="278" r:id="rId12"/>
    <p:sldId id="299" r:id="rId13"/>
    <p:sldId id="257" r:id="rId14"/>
    <p:sldId id="258" r:id="rId15"/>
    <p:sldId id="260" r:id="rId16"/>
    <p:sldId id="300" r:id="rId17"/>
    <p:sldId id="266" r:id="rId18"/>
    <p:sldId id="267" r:id="rId19"/>
    <p:sldId id="306" r:id="rId20"/>
    <p:sldId id="281" r:id="rId21"/>
    <p:sldId id="303" r:id="rId22"/>
    <p:sldId id="270" r:id="rId23"/>
    <p:sldId id="301" r:id="rId24"/>
    <p:sldId id="272" r:id="rId25"/>
    <p:sldId id="273" r:id="rId26"/>
    <p:sldId id="283" r:id="rId27"/>
    <p:sldId id="282"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69203" autoAdjust="0"/>
  </p:normalViewPr>
  <p:slideViewPr>
    <p:cSldViewPr snapToGrid="0">
      <p:cViewPr>
        <p:scale>
          <a:sx n="50" d="100"/>
          <a:sy n="50" d="100"/>
        </p:scale>
        <p:origin x="1858" y="317"/>
      </p:cViewPr>
      <p:guideLst/>
    </p:cSldViewPr>
  </p:slideViewPr>
  <p:notesTextViewPr>
    <p:cViewPr>
      <p:scale>
        <a:sx n="150" d="100"/>
        <a:sy n="150" d="100"/>
      </p:scale>
      <p:origin x="0" y="0"/>
    </p:cViewPr>
  </p:notesTextViewPr>
  <p:sorterViewPr>
    <p:cViewPr varScale="1">
      <p:scale>
        <a:sx n="1" d="1"/>
        <a:sy n="1" d="1"/>
      </p:scale>
      <p:origin x="0" y="-1992"/>
    </p:cViewPr>
  </p:sorterViewPr>
  <p:notesViewPr>
    <p:cSldViewPr snapToGrid="0">
      <p:cViewPr varScale="1">
        <p:scale>
          <a:sx n="69" d="100"/>
          <a:sy n="69" d="100"/>
        </p:scale>
        <p:origin x="3062"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1210B9B-18A4-425A-95EE-FCF47BCBEB0E}" type="datetimeFigureOut">
              <a:rPr lang="en-US" smtClean="0"/>
              <a:t>4/14/2013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FF1F43-0B5B-4BBB-9B63-4B73BCD57996}" type="slidenum">
              <a:rPr lang="en-US" smtClean="0"/>
              <a:t>‹#›</a:t>
            </a:fld>
            <a:endParaRPr lang="en-US"/>
          </a:p>
        </p:txBody>
      </p:sp>
    </p:spTree>
    <p:extLst>
      <p:ext uri="{BB962C8B-B14F-4D97-AF65-F5344CB8AC3E}">
        <p14:creationId xmlns:p14="http://schemas.microsoft.com/office/powerpoint/2010/main" val="1680914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E21F4-A1C8-4A57-AA1A-9A3B6B087EDE}" type="datetimeFigureOut">
              <a:rPr lang="en-US" smtClean="0"/>
              <a:t>4/14/2013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71723-3816-4C5F-A2A6-7577D383002E}" type="slidenum">
              <a:rPr lang="en-US" smtClean="0"/>
              <a:t>‹#›</a:t>
            </a:fld>
            <a:endParaRPr lang="en-US"/>
          </a:p>
        </p:txBody>
      </p:sp>
    </p:spTree>
    <p:extLst>
      <p:ext uri="{BB962C8B-B14F-4D97-AF65-F5344CB8AC3E}">
        <p14:creationId xmlns:p14="http://schemas.microsoft.com/office/powerpoint/2010/main" val="136783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Optimus, a framework to rewrite data-parallel execution plans at runtime.</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a:t>
            </a:fld>
            <a:endParaRPr lang="en-US"/>
          </a:p>
        </p:txBody>
      </p:sp>
    </p:spTree>
    <p:extLst>
      <p:ext uri="{BB962C8B-B14F-4D97-AF65-F5344CB8AC3E}">
        <p14:creationId xmlns:p14="http://schemas.microsoft.com/office/powerpoint/2010/main" val="2692415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Optimus is designed to address all these problems. It collects data statistics at runtime, and use them to rewrite EPG dynamically.  Our design goal is to make it extensible.  The graph rewriters are implemented at language layer. New graph rewriters can be added without modifying the execution engine.  Users are also able to specify their own rewrite logic at user program.</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10</a:t>
            </a:fld>
            <a:endParaRPr lang="en-US"/>
          </a:p>
        </p:txBody>
      </p:sp>
    </p:spTree>
    <p:extLst>
      <p:ext uri="{BB962C8B-B14F-4D97-AF65-F5344CB8AC3E}">
        <p14:creationId xmlns:p14="http://schemas.microsoft.com/office/powerpoint/2010/main" val="3320122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use map-reduce as an example to illustrate the EPG rewriting.  Optimus inserts vertices “H” into data plane to collect data statistics, which are then merged to generated a rewrite message, that is sent to the control plane and trigger the graph rewriter. The rewriter then modifies the EPG accordingly. In this example, the rewriter merges small partitions, and isolates out some very popular keys.   </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11</a:t>
            </a:fld>
            <a:endParaRPr lang="en-US"/>
          </a:p>
        </p:txBody>
      </p:sp>
    </p:spTree>
    <p:extLst>
      <p:ext uri="{BB962C8B-B14F-4D97-AF65-F5344CB8AC3E}">
        <p14:creationId xmlns:p14="http://schemas.microsoft.com/office/powerpoint/2010/main" val="509691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the following I will describe Optimus system.</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12</a:t>
            </a:fld>
            <a:endParaRPr lang="en-US"/>
          </a:p>
        </p:txBody>
      </p:sp>
    </p:spTree>
    <p:extLst>
      <p:ext uri="{BB962C8B-B14F-4D97-AF65-F5344CB8AC3E}">
        <p14:creationId xmlns:p14="http://schemas.microsoft.com/office/powerpoint/2010/main" val="545736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Optimus</a:t>
            </a:r>
            <a:r>
              <a:rPr lang="en-US" baseline="0" dirty="0" smtClean="0"/>
              <a:t> is built on top of </a:t>
            </a:r>
            <a:r>
              <a:rPr lang="en-US" baseline="0" dirty="0" err="1" smtClean="0"/>
              <a:t>DryadLINQ</a:t>
            </a:r>
            <a:r>
              <a:rPr lang="en-US" baseline="0" dirty="0" smtClean="0"/>
              <a:t> and Dryad, a data-parallel platform in Microsoft.  We add a rewriter module in the Job manager.  Users can define their own statistics and rewrite logic. In the compiler, the rewrite logic are specified for built-in operators.  The compiler generates code for statistics collection and graph rewriting, which are shipped to worker vertices and Job manager. The statistics collected at each vertex are merged in the data plane to generate a rewriting message, which is then sent to the rewriter in the job manager to trigger the graph rewriting. </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13</a:t>
            </a:fld>
            <a:endParaRPr lang="en-US"/>
          </a:p>
        </p:txBody>
      </p:sp>
    </p:spTree>
    <p:extLst>
      <p:ext uri="{BB962C8B-B14F-4D97-AF65-F5344CB8AC3E}">
        <p14:creationId xmlns:p14="http://schemas.microsoft.com/office/powerpoint/2010/main" val="4210014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statistics collection</a:t>
            </a:r>
            <a:r>
              <a:rPr lang="en-US" baseline="0" dirty="0" smtClean="0"/>
              <a:t> has very low overhead, as it is piggy-backed into existing vertices. This is done by pipelining the statistics vertex, in this example H, into the same process containing the mapper “M”. </a:t>
            </a:r>
          </a:p>
          <a:p>
            <a:r>
              <a:rPr lang="en-US" baseline="0" dirty="0" smtClean="0"/>
              <a:t>The statistics collection is extensible, as they are implemented in the language layer or user level.</a:t>
            </a:r>
          </a:p>
          <a:p>
            <a:r>
              <a:rPr lang="en-US" baseline="0" dirty="0" smtClean="0"/>
              <a:t>All statistics estimation and collection are at data plane. This also avoids adding overhead to control plane. </a:t>
            </a:r>
          </a:p>
          <a:p>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D3571723-3816-4C5F-A2A6-7577D383002E}" type="slidenum">
              <a:rPr lang="en-US" smtClean="0"/>
              <a:t>14</a:t>
            </a:fld>
            <a:endParaRPr lang="en-US"/>
          </a:p>
        </p:txBody>
      </p:sp>
    </p:spTree>
    <p:extLst>
      <p:ext uri="{BB962C8B-B14F-4D97-AF65-F5344CB8AC3E}">
        <p14:creationId xmlns:p14="http://schemas.microsoft.com/office/powerpoint/2010/main" val="3924331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rewriting module provides a set of primitives to query and modify the EPG owned</a:t>
            </a:r>
            <a:r>
              <a:rPr lang="en-US" baseline="0" dirty="0" smtClean="0"/>
              <a:t> by the job manager.  Rewriting operation depends on vertex state.  </a:t>
            </a:r>
          </a:p>
          <a:p>
            <a:r>
              <a:rPr lang="en-US" baseline="0" dirty="0" smtClean="0"/>
              <a:t>For an INACTIVE vertex, all rewriting primitives can be applied. </a:t>
            </a:r>
          </a:p>
          <a:p>
            <a:r>
              <a:rPr lang="en-US" baseline="0" dirty="0" smtClean="0"/>
              <a:t>For a RUNNING vertex, Optimus first kills the vertex to transit its state to INACTIVE, and then apply the rewrite.  Partial results are discarded.  </a:t>
            </a:r>
          </a:p>
          <a:p>
            <a:r>
              <a:rPr lang="en-US" baseline="0" dirty="0" smtClean="0"/>
              <a:t>For COMPLETED vertex, Optimus only redirects its inputs and outputs.</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15</a:t>
            </a:fld>
            <a:endParaRPr lang="en-US"/>
          </a:p>
        </p:txBody>
      </p:sp>
    </p:spTree>
    <p:extLst>
      <p:ext uri="{BB962C8B-B14F-4D97-AF65-F5344CB8AC3E}">
        <p14:creationId xmlns:p14="http://schemas.microsoft.com/office/powerpoint/2010/main" val="55594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now describe</a:t>
            </a:r>
            <a:r>
              <a:rPr lang="en-US" baseline="0" dirty="0" smtClean="0"/>
              <a:t> some graph rewriters we implemented.</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16</a:t>
            </a:fld>
            <a:endParaRPr lang="en-US"/>
          </a:p>
        </p:txBody>
      </p:sp>
    </p:spTree>
    <p:extLst>
      <p:ext uri="{BB962C8B-B14F-4D97-AF65-F5344CB8AC3E}">
        <p14:creationId xmlns:p14="http://schemas.microsoft.com/office/powerpoint/2010/main" val="3138078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Data co-partitioning is to use a common set of parameters to partition</a:t>
            </a:r>
            <a:r>
              <a:rPr lang="en-US" baseline="0" dirty="0" smtClean="0"/>
              <a:t> multiple data sets.  It is used by multi-source operators, such as Join.</a:t>
            </a:r>
          </a:p>
          <a:p>
            <a:pPr lvl="0"/>
            <a:r>
              <a:rPr lang="en-US" baseline="0" dirty="0" smtClean="0"/>
              <a:t>Below is the co-range </a:t>
            </a:r>
            <a:r>
              <a:rPr lang="en-US" baseline="0" dirty="0" err="1" smtClean="0"/>
              <a:t>partitioner</a:t>
            </a:r>
            <a:r>
              <a:rPr lang="en-US" baseline="0" dirty="0" smtClean="0"/>
              <a:t> for two inputs.  </a:t>
            </a:r>
            <a:r>
              <a:rPr lang="en-US" baseline="0" dirty="0" smtClean="0"/>
              <a:t>Here “H” estimates data histograms at each vertex.  “GH” merges the all histograms into a single global histogram .  The composition operator in this merge is application-dependent and can be specified by user.  The merged histogram is used by vertex “K” to computed the range keys, which are also included in the rewrite message.  Upon receiving the rewriting message, the graph rewriter then splits the merge nodes for co-range partitioning. </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17</a:t>
            </a:fld>
            <a:endParaRPr lang="en-US"/>
          </a:p>
        </p:txBody>
      </p:sp>
    </p:spTree>
    <p:extLst>
      <p:ext uri="{BB962C8B-B14F-4D97-AF65-F5344CB8AC3E}">
        <p14:creationId xmlns:p14="http://schemas.microsoft.com/office/powerpoint/2010/main" val="2188508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implements</a:t>
            </a:r>
            <a:r>
              <a:rPr lang="en-US" baseline="0" dirty="0" smtClean="0"/>
              <a:t> a dynamic hybrid join in Optimus. First we use c</a:t>
            </a:r>
            <a:r>
              <a:rPr lang="en-US" dirty="0" smtClean="0"/>
              <a:t>o-partition</a:t>
            </a:r>
            <a:r>
              <a:rPr lang="en-US" baseline="0" dirty="0" smtClean="0"/>
              <a:t> to prepare the data for partition-wise Join.  Since estimating key histogram is sometimes hard, there could still be data skew. </a:t>
            </a:r>
            <a:r>
              <a:rPr lang="en-US" baseline="0" dirty="0" smtClean="0"/>
              <a:t>The skew </a:t>
            </a:r>
            <a:r>
              <a:rPr lang="en-US" baseline="0" dirty="0" smtClean="0"/>
              <a:t>is </a:t>
            </a:r>
            <a:r>
              <a:rPr lang="en-US" baseline="0" dirty="0" smtClean="0"/>
              <a:t>detected at runtime.  </a:t>
            </a:r>
            <a:r>
              <a:rPr lang="en-US" baseline="0" dirty="0" smtClean="0"/>
              <a:t>Optimus further divides this skewed partition into two, and constructs a broadcast Join locally for this pair of skewed partitions. The overall Join is thus a hybrid of partition-wise join and broadcast join.</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18</a:t>
            </a:fld>
            <a:endParaRPr lang="en-US"/>
          </a:p>
        </p:txBody>
      </p:sp>
    </p:spTree>
    <p:extLst>
      <p:ext uri="{BB962C8B-B14F-4D97-AF65-F5344CB8AC3E}">
        <p14:creationId xmlns:p14="http://schemas.microsoft.com/office/powerpoint/2010/main" val="9698032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Optimus</a:t>
            </a:r>
            <a:r>
              <a:rPr lang="en-US" baseline="0" dirty="0" smtClean="0"/>
              <a:t> enables iterative computation in a single job.  A vertex “C” is added to check the stop condition specified in the user program. The stop condition is sent to the rewriter, which will construct a new iteration if needed. </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19</a:t>
            </a:fld>
            <a:endParaRPr lang="en-US"/>
          </a:p>
        </p:txBody>
      </p:sp>
    </p:spTree>
    <p:extLst>
      <p:ext uri="{BB962C8B-B14F-4D97-AF65-F5344CB8AC3E}">
        <p14:creationId xmlns:p14="http://schemas.microsoft.com/office/powerpoint/2010/main" val="2816093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Today in many data-parallel computing platforms, a developer</a:t>
            </a:r>
            <a:r>
              <a:rPr lang="en-US" baseline="0" dirty="0" smtClean="0"/>
              <a:t> writes a program on a single computer. T</a:t>
            </a:r>
            <a:r>
              <a:rPr lang="en-US" dirty="0" smtClean="0"/>
              <a:t>he query compiler compiles</a:t>
            </a:r>
            <a:r>
              <a:rPr lang="en-US" baseline="0" dirty="0" smtClean="0"/>
              <a:t> the user program into </a:t>
            </a:r>
            <a:r>
              <a:rPr lang="en-US" dirty="0" smtClean="0"/>
              <a:t>a distributed execution plan and ships it to the cluster. The distributed execution engine manages the execution on the cluster. </a:t>
            </a:r>
          </a:p>
          <a:p>
            <a:pPr eaLnBrk="1" hangingPunct="1">
              <a:spcBef>
                <a:spcPct val="0"/>
              </a:spcBef>
            </a:pPr>
            <a:endParaRPr lang="en-US" dirty="0" smtClean="0"/>
          </a:p>
          <a:p>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a:t>
            </a:fld>
            <a:endParaRPr lang="en-US"/>
          </a:p>
        </p:txBody>
      </p:sp>
    </p:spTree>
    <p:extLst>
      <p:ext uri="{BB962C8B-B14F-4D97-AF65-F5344CB8AC3E}">
        <p14:creationId xmlns:p14="http://schemas.microsoft.com/office/powerpoint/2010/main" val="26873474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Matrix</a:t>
            </a:r>
            <a:r>
              <a:rPr lang="en-US" baseline="0" dirty="0" smtClean="0"/>
              <a:t> multiplication is a building block in matrix computation.  There are multiple ways to multiply two matrices, as we shown here.  To choose the right way, we need input matrix sizes and density. Often such information is available only at runtime.</a:t>
            </a:r>
          </a:p>
        </p:txBody>
      </p:sp>
      <p:sp>
        <p:nvSpPr>
          <p:cNvPr id="4" name="Slide Number Placeholder 3"/>
          <p:cNvSpPr>
            <a:spLocks noGrp="1"/>
          </p:cNvSpPr>
          <p:nvPr>
            <p:ph type="sldNum" sz="quarter" idx="10"/>
          </p:nvPr>
        </p:nvSpPr>
        <p:spPr/>
        <p:txBody>
          <a:bodyPr/>
          <a:lstStyle/>
          <a:p>
            <a:fld id="{D3571723-3816-4C5F-A2A6-7577D383002E}" type="slidenum">
              <a:rPr lang="en-US" smtClean="0"/>
              <a:t>20</a:t>
            </a:fld>
            <a:endParaRPr lang="en-US"/>
          </a:p>
        </p:txBody>
      </p:sp>
    </p:spTree>
    <p:extLst>
      <p:ext uri="{BB962C8B-B14F-4D97-AF65-F5344CB8AC3E}">
        <p14:creationId xmlns:p14="http://schemas.microsoft.com/office/powerpoint/2010/main" val="30765234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contrast to systems dedicated to matrix computations, the extensibility of Optimus allows us to implement a matrix library at the user layer using general-purpose </a:t>
            </a:r>
            <a:r>
              <a:rPr lang="en-US" baseline="0" dirty="0" err="1" smtClean="0"/>
              <a:t>DryadLINQ</a:t>
            </a:r>
            <a:r>
              <a:rPr lang="en-US" baseline="0" dirty="0" smtClean="0"/>
              <a:t> computations. This library makes several runtime decisions, including data partitioning to subdivide matrices,  choosing sparse or dense matrix representation, choosing alternative algorithms for a given matrix computation.</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21</a:t>
            </a:fld>
            <a:endParaRPr lang="en-US"/>
          </a:p>
        </p:txBody>
      </p:sp>
    </p:spTree>
    <p:extLst>
      <p:ext uri="{BB962C8B-B14F-4D97-AF65-F5344CB8AC3E}">
        <p14:creationId xmlns:p14="http://schemas.microsoft.com/office/powerpoint/2010/main" val="16533627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implement a reliability enhancer in Optimus for fault tolerance.  It</a:t>
            </a:r>
            <a:r>
              <a:rPr lang="en-US" baseline="0" dirty="0" smtClean="0"/>
              <a:t> inserts replication sub-graph to protect important intermediate data.  In this example, A and B has been completed.  Optimus decides to protect A’s output.  It inserts the copy vertex “C” to replicate the output of A to another computer.  It then inserts vertex “O” to allow “B” to take either the original copy or the replicated copy.</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22</a:t>
            </a:fld>
            <a:endParaRPr lang="en-US"/>
          </a:p>
        </p:txBody>
      </p:sp>
    </p:spTree>
    <p:extLst>
      <p:ext uri="{BB962C8B-B14F-4D97-AF65-F5344CB8AC3E}">
        <p14:creationId xmlns:p14="http://schemas.microsoft.com/office/powerpoint/2010/main" val="6894750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Experiments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23</a:t>
            </a:fld>
            <a:endParaRPr lang="en-US"/>
          </a:p>
        </p:txBody>
      </p:sp>
    </p:spTree>
    <p:extLst>
      <p:ext uri="{BB962C8B-B14F-4D97-AF65-F5344CB8AC3E}">
        <p14:creationId xmlns:p14="http://schemas.microsoft.com/office/powerpoint/2010/main" val="40815956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 a real application</a:t>
            </a:r>
            <a:r>
              <a:rPr lang="en-US" baseline="0" dirty="0" smtClean="0"/>
              <a:t> to evaluate </a:t>
            </a:r>
            <a:r>
              <a:rPr lang="en-US" baseline="0" dirty="0" err="1" smtClean="0"/>
              <a:t>optimus</a:t>
            </a:r>
            <a:r>
              <a:rPr lang="en-US" baseline="0" dirty="0" smtClean="0"/>
              <a:t>. Here the task is to match 4 million merchant items to 5 million products.  This is done by Join</a:t>
            </a:r>
            <a:r>
              <a:rPr lang="en-US" dirty="0" smtClean="0"/>
              <a:t> with </a:t>
            </a:r>
            <a:r>
              <a:rPr lang="en-US" baseline="0" dirty="0" smtClean="0"/>
              <a:t>a matching function that is compute-intensive. </a:t>
            </a:r>
          </a:p>
          <a:p>
            <a:r>
              <a:rPr lang="en-US" dirty="0" smtClean="0"/>
              <a:t>We</a:t>
            </a:r>
            <a:r>
              <a:rPr lang="en-US" baseline="0" dirty="0" smtClean="0"/>
              <a:t> compare Optimus with three other implementations. Optimus achieved the best performance.  </a:t>
            </a:r>
          </a:p>
          <a:p>
            <a:r>
              <a:rPr lang="en-US" baseline="0" dirty="0" smtClean="0"/>
              <a:t>To understand the reason, we plot the cluster utilization.  The baseline partition-wise Join has a few long running vertices, caused by data skew.  </a:t>
            </a:r>
            <a:r>
              <a:rPr lang="en-US" baseline="0" dirty="0" err="1" smtClean="0"/>
              <a:t>CoGroup</a:t>
            </a:r>
            <a:r>
              <a:rPr lang="en-US" baseline="0" dirty="0" smtClean="0"/>
              <a:t> is a specialized solution for this application. It requires 3 pre-processing stages, causing about 300 seconds overhead.  Optimus quickly utilizes the cluster resources, but so is broadcast join.  </a:t>
            </a:r>
          </a:p>
          <a:p>
            <a:r>
              <a:rPr lang="en-US" baseline="0" dirty="0" smtClean="0"/>
              <a:t>We further investigated CPU utilization</a:t>
            </a:r>
            <a:r>
              <a:rPr lang="en-US" dirty="0" smtClean="0"/>
              <a:t>, we found</a:t>
            </a:r>
            <a:r>
              <a:rPr lang="en-US" baseline="0" dirty="0" smtClean="0"/>
              <a:t> broadcast join has low CPU utilization, due to threads blocking on intensive network I/O.</a:t>
            </a:r>
          </a:p>
          <a:p>
            <a:r>
              <a:rPr lang="en-US" baseline="0" dirty="0" smtClean="0"/>
              <a:t>--------------------------------------</a:t>
            </a:r>
          </a:p>
        </p:txBody>
      </p:sp>
      <p:sp>
        <p:nvSpPr>
          <p:cNvPr id="4" name="Slide Number Placeholder 3"/>
          <p:cNvSpPr>
            <a:spLocks noGrp="1"/>
          </p:cNvSpPr>
          <p:nvPr>
            <p:ph type="sldNum" sz="quarter" idx="10"/>
          </p:nvPr>
        </p:nvSpPr>
        <p:spPr/>
        <p:txBody>
          <a:bodyPr/>
          <a:lstStyle/>
          <a:p>
            <a:fld id="{D3571723-3816-4C5F-A2A6-7577D383002E}" type="slidenum">
              <a:rPr lang="en-US" smtClean="0"/>
              <a:t>24</a:t>
            </a:fld>
            <a:endParaRPr lang="en-US"/>
          </a:p>
        </p:txBody>
      </p:sp>
    </p:spTree>
    <p:extLst>
      <p:ext uri="{BB962C8B-B14F-4D97-AF65-F5344CB8AC3E}">
        <p14:creationId xmlns:p14="http://schemas.microsoft.com/office/powerpoint/2010/main" val="36953643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used </a:t>
            </a:r>
            <a:r>
              <a:rPr lang="en-US" baseline="0" dirty="0" smtClean="0"/>
              <a:t>movie recommendation application </a:t>
            </a:r>
            <a:r>
              <a:rPr lang="en-US" dirty="0" smtClean="0"/>
              <a:t>to evaluate matrix multiplication</a:t>
            </a:r>
            <a:r>
              <a:rPr lang="en-US" baseline="0" dirty="0" smtClean="0"/>
              <a:t>.  The dataset is from Netflix challenge. We compare 4 implementations.  The numbers in the table shows the job completion time.  The numbers of Mahout and </a:t>
            </a:r>
            <a:r>
              <a:rPr lang="en-US" baseline="0" dirty="0" err="1" smtClean="0"/>
              <a:t>MadLINQ</a:t>
            </a:r>
            <a:r>
              <a:rPr lang="en-US" baseline="0" dirty="0" smtClean="0"/>
              <a:t> are borrowed from the </a:t>
            </a:r>
            <a:r>
              <a:rPr lang="en-US" baseline="0" dirty="0" err="1" smtClean="0"/>
              <a:t>MadLINQ</a:t>
            </a:r>
            <a:r>
              <a:rPr lang="en-US" baseline="0" dirty="0" smtClean="0"/>
              <a:t> paper, we used same hardware </a:t>
            </a:r>
            <a:r>
              <a:rPr lang="en-US" dirty="0" smtClean="0"/>
              <a:t>as </a:t>
            </a:r>
            <a:r>
              <a:rPr lang="en-US" dirty="0" err="1" smtClean="0"/>
              <a:t>MadLINQ</a:t>
            </a:r>
            <a:r>
              <a:rPr lang="en-US" baseline="0" dirty="0" smtClean="0"/>
              <a:t>.  Optimus takes the least time to complete the task, as it is able to choose the matrix multiplication algorithm at runtime. It is further improved by adapting the data model</a:t>
            </a:r>
            <a:r>
              <a:rPr lang="en-US" dirty="0"/>
              <a:t>.</a:t>
            </a:r>
          </a:p>
        </p:txBody>
      </p:sp>
      <p:sp>
        <p:nvSpPr>
          <p:cNvPr id="4" name="Slide Number Placeholder 3"/>
          <p:cNvSpPr>
            <a:spLocks noGrp="1"/>
          </p:cNvSpPr>
          <p:nvPr>
            <p:ph type="sldNum" sz="quarter" idx="10"/>
          </p:nvPr>
        </p:nvSpPr>
        <p:spPr/>
        <p:txBody>
          <a:bodyPr/>
          <a:lstStyle/>
          <a:p>
            <a:fld id="{D3571723-3816-4C5F-A2A6-7577D383002E}" type="slidenum">
              <a:rPr lang="en-US" smtClean="0"/>
              <a:t>25</a:t>
            </a:fld>
            <a:endParaRPr lang="en-US"/>
          </a:p>
        </p:txBody>
      </p:sp>
    </p:spTree>
    <p:extLst>
      <p:ext uri="{BB962C8B-B14F-4D97-AF65-F5344CB8AC3E}">
        <p14:creationId xmlns:p14="http://schemas.microsoft.com/office/powerpoint/2010/main" val="34279942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Related</a:t>
            </a:r>
            <a:r>
              <a:rPr lang="en-US" baseline="0" dirty="0" smtClean="0"/>
              <a:t> work.  </a:t>
            </a:r>
            <a:r>
              <a:rPr lang="en-US" baseline="0" dirty="0" err="1" smtClean="0"/>
              <a:t>Drayd</a:t>
            </a:r>
            <a:r>
              <a:rPr lang="en-US" baseline="0" dirty="0" smtClean="0"/>
              <a:t> has some system-level rewriting without semantics of code and data.  </a:t>
            </a:r>
          </a:p>
          <a:p>
            <a:r>
              <a:rPr lang="en-US" baseline="0" dirty="0" smtClean="0"/>
              <a:t>In database community, dynamic graph rewriting is done in single server environment. </a:t>
            </a:r>
          </a:p>
          <a:p>
            <a:r>
              <a:rPr lang="en-US" baseline="0" dirty="0" smtClean="0"/>
              <a:t>CIEL is another system that has different programming and execution model. CIEL can incorporate Optimus-like components to support dynamic optimization.</a:t>
            </a:r>
          </a:p>
          <a:p>
            <a:r>
              <a:rPr lang="en-US" baseline="0" dirty="0" smtClean="0"/>
              <a:t>Finally, </a:t>
            </a:r>
            <a:r>
              <a:rPr lang="en-US" baseline="0" dirty="0" err="1" smtClean="0"/>
              <a:t>RoPE</a:t>
            </a:r>
            <a:r>
              <a:rPr lang="en-US" baseline="0" dirty="0" smtClean="0"/>
              <a:t> is another system in Microsoft.  It uses statistics of previously executed queries to optimize new jobs using the same query.</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26</a:t>
            </a:fld>
            <a:endParaRPr lang="en-US"/>
          </a:p>
        </p:txBody>
      </p:sp>
    </p:spTree>
    <p:extLst>
      <p:ext uri="{BB962C8B-B14F-4D97-AF65-F5344CB8AC3E}">
        <p14:creationId xmlns:p14="http://schemas.microsoft.com/office/powerpoint/2010/main" val="12888396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summary,</a:t>
            </a:r>
            <a:r>
              <a:rPr lang="en-US" baseline="0" dirty="0" smtClean="0"/>
              <a:t> Optimus is a flexible and extensible framework to modify EPG at runtime. We have shown substantial performance benefits.  We think Optimus is a versatile addition to existing data-parallel execution frameworks.</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27</a:t>
            </a:fld>
            <a:endParaRPr lang="en-US"/>
          </a:p>
        </p:txBody>
      </p:sp>
    </p:spTree>
    <p:extLst>
      <p:ext uri="{BB962C8B-B14F-4D97-AF65-F5344CB8AC3E}">
        <p14:creationId xmlns:p14="http://schemas.microsoft.com/office/powerpoint/2010/main" val="3246203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execution plan is typically represented</a:t>
            </a:r>
            <a:r>
              <a:rPr lang="en-US" baseline="0" dirty="0" smtClean="0"/>
              <a:t> by a directed acyclic graph (DAG). We call it execution plan graph, or EPG. Here is the EPG for </a:t>
            </a:r>
            <a:r>
              <a:rPr lang="en-US" baseline="0" dirty="0" err="1" smtClean="0"/>
              <a:t>MapReduce</a:t>
            </a:r>
            <a:r>
              <a:rPr lang="en-US" baseline="0" dirty="0" smtClean="0"/>
              <a:t>. Each box is a vertex representing some computation, and the edges are the data flow.  </a:t>
            </a:r>
            <a:r>
              <a:rPr lang="en-US" baseline="0" dirty="0" err="1" smtClean="0"/>
              <a:t>MapReduce</a:t>
            </a:r>
            <a:r>
              <a:rPr lang="en-US" baseline="0" dirty="0" smtClean="0"/>
              <a:t> EPG contains three major stages, the mapping stage M, the data shuffling stage repartitioning mapper outputs, and the reduce stage R.  </a:t>
            </a:r>
          </a:p>
          <a:p>
            <a:r>
              <a:rPr lang="en-US" baseline="0" dirty="0" smtClean="0"/>
              <a:t>EPG is also the core data structure used by the distributed execution engine for task distribution, job management, and fault tolerance.</a:t>
            </a:r>
          </a:p>
        </p:txBody>
      </p:sp>
      <p:sp>
        <p:nvSpPr>
          <p:cNvPr id="4" name="Slide Number Placeholder 3"/>
          <p:cNvSpPr>
            <a:spLocks noGrp="1"/>
          </p:cNvSpPr>
          <p:nvPr>
            <p:ph type="sldNum" sz="quarter" idx="10"/>
          </p:nvPr>
        </p:nvSpPr>
        <p:spPr/>
        <p:txBody>
          <a:bodyPr/>
          <a:lstStyle/>
          <a:p>
            <a:fld id="{D3571723-3816-4C5F-A2A6-7577D383002E}" type="slidenum">
              <a:rPr lang="en-US" smtClean="0"/>
              <a:t>3</a:t>
            </a:fld>
            <a:endParaRPr lang="en-US"/>
          </a:p>
        </p:txBody>
      </p:sp>
    </p:spTree>
    <p:extLst>
      <p:ext uri="{BB962C8B-B14F-4D97-AF65-F5344CB8AC3E}">
        <p14:creationId xmlns:p14="http://schemas.microsoft.com/office/powerpoint/2010/main" val="3103145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first present some problems for motivation.  Later I will show how Optimus addresses these problems.</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4</a:t>
            </a:fld>
            <a:endParaRPr lang="en-US"/>
          </a:p>
        </p:txBody>
      </p:sp>
    </p:spTree>
    <p:extLst>
      <p:ext uri="{BB962C8B-B14F-4D97-AF65-F5344CB8AC3E}">
        <p14:creationId xmlns:p14="http://schemas.microsoft.com/office/powerpoint/2010/main" val="728952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problem is data</a:t>
            </a:r>
            <a:r>
              <a:rPr lang="en-US" baseline="0" dirty="0" smtClean="0"/>
              <a:t> partitioning.  It is a basic operation to achieve data parallelism.  There are two issues here.  We use map-reduce as an example to explain. First, we need to specify the number of partitions (or reducers) when re-partitioning the mappers output. More reducers give better load balancing but also more overheads in task scheduling and disk I/O. The second issue is data skew among the partitions. This is often seen in data partitioning, especially when there are popular keys.  To handle these two issues we need data statistics of mapper outputs, which usually are available only at runtime.  This means we need dynamic data partitioning.</a:t>
            </a:r>
            <a:endParaRPr lang="en-US" dirty="0" smtClean="0"/>
          </a:p>
          <a:p>
            <a:r>
              <a:rPr lang="en-US" dirty="0" smtClean="0"/>
              <a:t>------------</a:t>
            </a:r>
          </a:p>
          <a:p>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5</a:t>
            </a:fld>
            <a:endParaRPr lang="en-US"/>
          </a:p>
        </p:txBody>
      </p:sp>
    </p:spTree>
    <p:extLst>
      <p:ext uri="{BB962C8B-B14F-4D97-AF65-F5344CB8AC3E}">
        <p14:creationId xmlns:p14="http://schemas.microsoft.com/office/powerpoint/2010/main" val="1034426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second problem is matrix computation,</a:t>
            </a:r>
            <a:r>
              <a:rPr lang="en-US" baseline="0" dirty="0" smtClean="0"/>
              <a:t> which is widely used in large-scale data analysis.  There are two issues here. First, we need to choose a data model to represent matrices, either sparse or dense matrix representation. This is actually non-trivial. Let us say we want to compute the multiplication of three matrices. The input matrices (A, B, C) are sparse, but the intermediate matrix from A times B could become dense. Using wrong data model could introduce large performance penalties. The second issue is for a given matrix computation, there are often multiple alternative algorithms. Choosing the right data model and algorithms again require data statistics of intermediate results, which often are available only at runtime.</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6</a:t>
            </a:fld>
            <a:endParaRPr lang="en-US"/>
          </a:p>
        </p:txBody>
      </p:sp>
    </p:spTree>
    <p:extLst>
      <p:ext uri="{BB962C8B-B14F-4D97-AF65-F5344CB8AC3E}">
        <p14:creationId xmlns:p14="http://schemas.microsoft.com/office/powerpoint/2010/main" val="3312181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third problem is iterative computation.  This is required by machine learning applications. The issue is the stop condition is known only at runtime.  A common practice is to submit a job for some fixed number of iterations. Get the result to check the stop condition, and issue more jobs for more iterations if needed.  If we can enable iterative computation in one single job. it will simplify job monitoring and fault tolerance, and reduce job submission overheads.</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7</a:t>
            </a:fld>
            <a:endParaRPr lang="en-US"/>
          </a:p>
        </p:txBody>
      </p:sp>
    </p:spTree>
    <p:extLst>
      <p:ext uri="{BB962C8B-B14F-4D97-AF65-F5344CB8AC3E}">
        <p14:creationId xmlns:p14="http://schemas.microsoft.com/office/powerpoint/2010/main" val="2049458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Fault</a:t>
            </a:r>
            <a:r>
              <a:rPr lang="en-US" baseline="0" dirty="0" smtClean="0"/>
              <a:t> tolerance is another problem we address. When an intermediate result is lost, we can back-track the EPG and re-execute vertices to re-compute the result.  It would be expensive to re-execute compute-intensive vertices, or when a long critical chain of vertices are needed to re-generate the data. Here is an example, vertex A,B, and C were executed on a single computer.  When the input to X is loss, A is re-run, which caused B and C to re-run. </a:t>
            </a:r>
          </a:p>
          <a:p>
            <a:r>
              <a:rPr lang="en-US" baseline="0" dirty="0" smtClean="0"/>
              <a:t>One option is to replicate all intermediate results, which is expensive.  Instead, we want to identify and protect important intermediate results for more efficient fault tolerance using runtime information.</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8</a:t>
            </a:fld>
            <a:endParaRPr lang="en-US"/>
          </a:p>
        </p:txBody>
      </p:sp>
    </p:spTree>
    <p:extLst>
      <p:ext uri="{BB962C8B-B14F-4D97-AF65-F5344CB8AC3E}">
        <p14:creationId xmlns:p14="http://schemas.microsoft.com/office/powerpoint/2010/main" val="3970870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problem, </a:t>
            </a:r>
            <a:r>
              <a:rPr lang="en-US" dirty="0" smtClean="0"/>
              <a:t>Execution plan optimization, this is usually</a:t>
            </a:r>
            <a:r>
              <a:rPr lang="en-US" baseline="0" dirty="0" smtClean="0"/>
              <a:t> done at compile time.  EPG optimization requires data statistics. For multi-stage EPG, the statistics of intermediate stages are unknown at compile time, and thus the optimization is often not effective.  How to optimize EPG at runtime?</a:t>
            </a:r>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D3571723-3816-4C5F-A2A6-7577D383002E}" type="slidenum">
              <a:rPr lang="en-US" smtClean="0"/>
              <a:t>9</a:t>
            </a:fld>
            <a:endParaRPr lang="en-US"/>
          </a:p>
        </p:txBody>
      </p:sp>
    </p:spTree>
    <p:extLst>
      <p:ext uri="{BB962C8B-B14F-4D97-AF65-F5344CB8AC3E}">
        <p14:creationId xmlns:p14="http://schemas.microsoft.com/office/powerpoint/2010/main" val="3699301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82F9D62-6852-44D6-81CF-226B7F1100C2}"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110018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2F9D62-6852-44D6-81CF-226B7F1100C2}"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2916097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2F9D62-6852-44D6-81CF-226B7F1100C2}"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801551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accent5">
                    <a:lumMod val="75000"/>
                  </a:schemeClr>
                </a:solidFill>
              </a:defRPr>
            </a:lvl1pPr>
            <a:lvl2pPr marL="685800" indent="-228600">
              <a:buFont typeface="Calibri" panose="020F0502020204030204" pitchFamily="34" charset="0"/>
              <a:buChar char="-"/>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B82F9D62-6852-44D6-81CF-226B7F1100C2}"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234485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2F9D62-6852-44D6-81CF-226B7F1100C2}" type="datetimeFigureOut">
              <a:rPr lang="en-US" smtClean="0"/>
              <a:t>4/14/2013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3405516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82F9D62-6852-44D6-81CF-226B7F1100C2}"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708478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82F9D62-6852-44D6-81CF-226B7F1100C2}" type="datetimeFigureOut">
              <a:rPr lang="en-US" smtClean="0"/>
              <a:t>4/14/2013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145065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82F9D62-6852-44D6-81CF-226B7F1100C2}" type="datetimeFigureOut">
              <a:rPr lang="en-US" smtClean="0"/>
              <a:t>4/14/2013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108048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F9D62-6852-44D6-81CF-226B7F1100C2}" type="datetimeFigureOut">
              <a:rPr lang="en-US" smtClean="0"/>
              <a:t>4/14/2013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2003357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2F9D62-6852-44D6-81CF-226B7F1100C2}"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400031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2F9D62-6852-44D6-81CF-226B7F1100C2}" type="datetimeFigureOut">
              <a:rPr lang="en-US" smtClean="0"/>
              <a:t>4/14/2013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FB00D7-711A-4AF7-BDE3-D0497F723753}" type="slidenum">
              <a:rPr lang="en-US" smtClean="0"/>
              <a:t>‹#›</a:t>
            </a:fld>
            <a:endParaRPr lang="en-US"/>
          </a:p>
        </p:txBody>
      </p:sp>
    </p:spTree>
    <p:extLst>
      <p:ext uri="{BB962C8B-B14F-4D97-AF65-F5344CB8AC3E}">
        <p14:creationId xmlns:p14="http://schemas.microsoft.com/office/powerpoint/2010/main" val="416509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2F9D62-6852-44D6-81CF-226B7F1100C2}" type="datetimeFigureOut">
              <a:rPr lang="en-US" smtClean="0"/>
              <a:t>4/14/2013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B00D7-711A-4AF7-BDE3-D0497F723753}" type="slidenum">
              <a:rPr lang="en-US" smtClean="0"/>
              <a:t>‹#›</a:t>
            </a:fld>
            <a:endParaRPr lang="en-US"/>
          </a:p>
        </p:txBody>
      </p:sp>
    </p:spTree>
    <p:extLst>
      <p:ext uri="{BB962C8B-B14F-4D97-AF65-F5344CB8AC3E}">
        <p14:creationId xmlns:p14="http://schemas.microsoft.com/office/powerpoint/2010/main" val="4399788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png"/><Relationship Id="rId7" Type="http://schemas.openxmlformats.org/officeDocument/2006/relationships/image" Target="../media/image15.emf"/><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emf"/><Relationship Id="rId10" Type="http://schemas.openxmlformats.org/officeDocument/2006/relationships/image" Target="../media/image18.emf"/><Relationship Id="rId4" Type="http://schemas.openxmlformats.org/officeDocument/2006/relationships/image" Target="../media/image12.png"/><Relationship Id="rId9" Type="http://schemas.openxmlformats.org/officeDocument/2006/relationships/image" Target="../media/image17.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22.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1.e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Optimus: A Dynamic Rewriting Framework for Data-Parallel Execution Plans</a:t>
            </a:r>
            <a:endParaRPr lang="en-US" sz="4400" dirty="0"/>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solidFill>
                  <a:schemeClr val="accent3">
                    <a:lumMod val="75000"/>
                  </a:schemeClr>
                </a:solidFill>
              </a:rPr>
              <a:t>Qifa Ke, Michael Isard, Yuan Yu</a:t>
            </a:r>
          </a:p>
          <a:p>
            <a:r>
              <a:rPr lang="en-US" dirty="0" smtClean="0"/>
              <a:t>Microsoft Research Silicon Valley</a:t>
            </a:r>
          </a:p>
          <a:p>
            <a:r>
              <a:rPr lang="en-US" dirty="0" err="1" smtClean="0"/>
              <a:t>EuroSys</a:t>
            </a:r>
            <a:r>
              <a:rPr lang="en-US" dirty="0" smtClean="0"/>
              <a:t> 2013</a:t>
            </a:r>
            <a:endParaRPr lang="en-US" dirty="0"/>
          </a:p>
        </p:txBody>
      </p:sp>
    </p:spTree>
    <p:extLst>
      <p:ext uri="{BB962C8B-B14F-4D97-AF65-F5344CB8AC3E}">
        <p14:creationId xmlns:p14="http://schemas.microsoft.com/office/powerpoint/2010/main" val="3310225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365126"/>
            <a:ext cx="8277225" cy="1325563"/>
          </a:xfrm>
        </p:spPr>
        <p:txBody>
          <a:bodyPr/>
          <a:lstStyle/>
          <a:p>
            <a:r>
              <a:rPr lang="en-US" dirty="0" smtClean="0"/>
              <a:t>Optimus: Dynamic Graph Rewriting</a:t>
            </a:r>
            <a:endParaRPr lang="en-US" dirty="0"/>
          </a:p>
        </p:txBody>
      </p:sp>
      <p:sp>
        <p:nvSpPr>
          <p:cNvPr id="3" name="Content Placeholder 2"/>
          <p:cNvSpPr>
            <a:spLocks noGrp="1"/>
          </p:cNvSpPr>
          <p:nvPr>
            <p:ph idx="1"/>
          </p:nvPr>
        </p:nvSpPr>
        <p:spPr/>
        <p:txBody>
          <a:bodyPr>
            <a:normAutofit/>
          </a:bodyPr>
          <a:lstStyle/>
          <a:p>
            <a:r>
              <a:rPr lang="en-US" dirty="0" smtClean="0"/>
              <a:t>Dynamically rewrite EPG based on:</a:t>
            </a:r>
          </a:p>
          <a:p>
            <a:pPr lvl="1"/>
            <a:r>
              <a:rPr lang="en-US" dirty="0" smtClean="0"/>
              <a:t>Data statistics collected at runtime</a:t>
            </a:r>
          </a:p>
          <a:p>
            <a:pPr lvl="1"/>
            <a:r>
              <a:rPr lang="en-US" dirty="0"/>
              <a:t>C</a:t>
            </a:r>
            <a:r>
              <a:rPr lang="en-US" dirty="0" smtClean="0"/>
              <a:t>ompute resources available at runtime</a:t>
            </a:r>
          </a:p>
          <a:p>
            <a:r>
              <a:rPr lang="en-US" dirty="0" smtClean="0"/>
              <a:t>Goal: extensible</a:t>
            </a:r>
          </a:p>
          <a:p>
            <a:pPr lvl="1"/>
            <a:r>
              <a:rPr lang="en-US" dirty="0" smtClean="0"/>
              <a:t>Implement rewriters at language layer</a:t>
            </a:r>
          </a:p>
          <a:p>
            <a:pPr lvl="2"/>
            <a:r>
              <a:rPr lang="en-US" dirty="0" smtClean="0"/>
              <a:t>Without modifying execution engine (e.g., Dryad) </a:t>
            </a:r>
          </a:p>
          <a:p>
            <a:pPr lvl="1"/>
            <a:r>
              <a:rPr lang="en-US" dirty="0" smtClean="0"/>
              <a:t>Allows users to specify rewrite logic</a:t>
            </a:r>
          </a:p>
        </p:txBody>
      </p:sp>
    </p:spTree>
    <p:extLst>
      <p:ext uri="{BB962C8B-B14F-4D97-AF65-F5344CB8AC3E}">
        <p14:creationId xmlns:p14="http://schemas.microsoft.com/office/powerpoint/2010/main" val="3484438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1088"/>
          </a:xfrm>
        </p:spPr>
        <p:txBody>
          <a:bodyPr/>
          <a:lstStyle/>
          <a:p>
            <a:r>
              <a:rPr lang="en-US" dirty="0" smtClean="0"/>
              <a:t>Example: </a:t>
            </a:r>
            <a:r>
              <a:rPr lang="en-US" dirty="0" err="1" smtClean="0"/>
              <a:t>MapReduce</a:t>
            </a:r>
            <a:endParaRPr lang="en-US" dirty="0"/>
          </a:p>
        </p:txBody>
      </p:sp>
      <p:sp>
        <p:nvSpPr>
          <p:cNvPr id="6" name="Right Arrow 5"/>
          <p:cNvSpPr/>
          <p:nvPr/>
        </p:nvSpPr>
        <p:spPr>
          <a:xfrm>
            <a:off x="4034712" y="3861105"/>
            <a:ext cx="1441960"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358841" y="1442289"/>
            <a:ext cx="3894210" cy="2214556"/>
            <a:chOff x="358841" y="1442289"/>
            <a:chExt cx="3894210" cy="2214556"/>
          </a:xfrm>
        </p:grpSpPr>
        <p:sp>
          <p:nvSpPr>
            <p:cNvPr id="10" name="Freeform 9"/>
            <p:cNvSpPr/>
            <p:nvPr/>
          </p:nvSpPr>
          <p:spPr>
            <a:xfrm>
              <a:off x="358841" y="2376685"/>
              <a:ext cx="2626360" cy="1280160"/>
            </a:xfrm>
            <a:custGeom>
              <a:avLst/>
              <a:gdLst>
                <a:gd name="connsiteX0" fmla="*/ 35560 w 2626360"/>
                <a:gd name="connsiteY0" fmla="*/ 5080 h 1280160"/>
                <a:gd name="connsiteX1" fmla="*/ 1849120 w 2626360"/>
                <a:gd name="connsiteY1" fmla="*/ 0 h 1280160"/>
                <a:gd name="connsiteX2" fmla="*/ 1894840 w 2626360"/>
                <a:gd name="connsiteY2" fmla="*/ 264160 h 1280160"/>
                <a:gd name="connsiteX3" fmla="*/ 2606040 w 2626360"/>
                <a:gd name="connsiteY3" fmla="*/ 269240 h 1280160"/>
                <a:gd name="connsiteX4" fmla="*/ 2626360 w 2626360"/>
                <a:gd name="connsiteY4" fmla="*/ 1275080 h 1280160"/>
                <a:gd name="connsiteX5" fmla="*/ 1899920 w 2626360"/>
                <a:gd name="connsiteY5" fmla="*/ 1280160 h 1280160"/>
                <a:gd name="connsiteX6" fmla="*/ 1869440 w 2626360"/>
                <a:gd name="connsiteY6" fmla="*/ 497840 h 1280160"/>
                <a:gd name="connsiteX7" fmla="*/ 1153160 w 2626360"/>
                <a:gd name="connsiteY7" fmla="*/ 441960 h 1280160"/>
                <a:gd name="connsiteX8" fmla="*/ 0 w 2626360"/>
                <a:gd name="connsiteY8" fmla="*/ 431800 h 1280160"/>
                <a:gd name="connsiteX9" fmla="*/ 35560 w 2626360"/>
                <a:gd name="connsiteY9" fmla="*/ 5080 h 1280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26360" h="1280160">
                  <a:moveTo>
                    <a:pt x="35560" y="5080"/>
                  </a:moveTo>
                  <a:lnTo>
                    <a:pt x="1849120" y="0"/>
                  </a:lnTo>
                  <a:lnTo>
                    <a:pt x="1894840" y="264160"/>
                  </a:lnTo>
                  <a:lnTo>
                    <a:pt x="2606040" y="269240"/>
                  </a:lnTo>
                  <a:lnTo>
                    <a:pt x="2626360" y="1275080"/>
                  </a:lnTo>
                  <a:lnTo>
                    <a:pt x="1899920" y="1280160"/>
                  </a:lnTo>
                  <a:lnTo>
                    <a:pt x="1869440" y="497840"/>
                  </a:lnTo>
                  <a:lnTo>
                    <a:pt x="1153160" y="441960"/>
                  </a:lnTo>
                  <a:lnTo>
                    <a:pt x="0" y="431800"/>
                  </a:lnTo>
                  <a:lnTo>
                    <a:pt x="35560" y="5080"/>
                  </a:lnTo>
                  <a:close/>
                </a:path>
              </a:pathLst>
            </a:cu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ular Callout 12"/>
            <p:cNvSpPr/>
            <p:nvPr/>
          </p:nvSpPr>
          <p:spPr>
            <a:xfrm>
              <a:off x="2515355" y="1442289"/>
              <a:ext cx="1737696" cy="1060315"/>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Statistics collection at data plane</a:t>
              </a:r>
              <a:endParaRPr lang="en-US" dirty="0"/>
            </a:p>
          </p:txBody>
        </p:sp>
      </p:grpSp>
      <p:grpSp>
        <p:nvGrpSpPr>
          <p:cNvPr id="19" name="Group 18"/>
          <p:cNvGrpSpPr/>
          <p:nvPr/>
        </p:nvGrpSpPr>
        <p:grpSpPr>
          <a:xfrm>
            <a:off x="2187641" y="3682245"/>
            <a:ext cx="2734700" cy="2495230"/>
            <a:chOff x="2187641" y="3682245"/>
            <a:chExt cx="2734700" cy="2495230"/>
          </a:xfrm>
        </p:grpSpPr>
        <p:sp>
          <p:nvSpPr>
            <p:cNvPr id="12" name="Freeform 11"/>
            <p:cNvSpPr/>
            <p:nvPr/>
          </p:nvSpPr>
          <p:spPr>
            <a:xfrm>
              <a:off x="2187641" y="3682245"/>
              <a:ext cx="1107440" cy="1076960"/>
            </a:xfrm>
            <a:custGeom>
              <a:avLst/>
              <a:gdLst>
                <a:gd name="connsiteX0" fmla="*/ 60960 w 1107440"/>
                <a:gd name="connsiteY0" fmla="*/ 5080 h 1076960"/>
                <a:gd name="connsiteX1" fmla="*/ 1102360 w 1107440"/>
                <a:gd name="connsiteY1" fmla="*/ 0 h 1076960"/>
                <a:gd name="connsiteX2" fmla="*/ 1107440 w 1107440"/>
                <a:gd name="connsiteY2" fmla="*/ 1076960 h 1076960"/>
                <a:gd name="connsiteX3" fmla="*/ 0 w 1107440"/>
                <a:gd name="connsiteY3" fmla="*/ 1071880 h 1076960"/>
                <a:gd name="connsiteX4" fmla="*/ 60960 w 1107440"/>
                <a:gd name="connsiteY4" fmla="*/ 5080 h 10769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7440" h="1076960">
                  <a:moveTo>
                    <a:pt x="60960" y="5080"/>
                  </a:moveTo>
                  <a:lnTo>
                    <a:pt x="1102360" y="0"/>
                  </a:lnTo>
                  <a:cubicBezTo>
                    <a:pt x="1104053" y="358987"/>
                    <a:pt x="1105747" y="717973"/>
                    <a:pt x="1107440" y="1076960"/>
                  </a:cubicBezTo>
                  <a:lnTo>
                    <a:pt x="0" y="1071880"/>
                  </a:lnTo>
                  <a:lnTo>
                    <a:pt x="60960" y="5080"/>
                  </a:lnTo>
                  <a:close/>
                </a:path>
              </a:pathLst>
            </a:custGeom>
            <a:solidFill>
              <a:schemeClr val="accent6">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5" name="Line Callout 1 14"/>
            <p:cNvSpPr/>
            <p:nvPr/>
          </p:nvSpPr>
          <p:spPr>
            <a:xfrm>
              <a:off x="2723743" y="5058385"/>
              <a:ext cx="2198598" cy="1119090"/>
            </a:xfrm>
            <a:prstGeom prst="borderCallout1">
              <a:avLst>
                <a:gd name="adj1" fmla="val 1365"/>
                <a:gd name="adj2" fmla="val 50955"/>
                <a:gd name="adj3" fmla="val -29187"/>
                <a:gd name="adj4" fmla="val 21840"/>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Rewrite message sent to graph rewriter at control plane</a:t>
              </a:r>
            </a:p>
          </p:txBody>
        </p:sp>
      </p:grpSp>
      <p:grpSp>
        <p:nvGrpSpPr>
          <p:cNvPr id="20" name="Group 19"/>
          <p:cNvGrpSpPr/>
          <p:nvPr/>
        </p:nvGrpSpPr>
        <p:grpSpPr>
          <a:xfrm>
            <a:off x="5476672" y="2844800"/>
            <a:ext cx="3287695" cy="3188628"/>
            <a:chOff x="5476672" y="2844800"/>
            <a:chExt cx="3287695" cy="3188628"/>
          </a:xfrm>
        </p:grpSpPr>
        <p:sp>
          <p:nvSpPr>
            <p:cNvPr id="17" name="Freeform 16"/>
            <p:cNvSpPr/>
            <p:nvPr/>
          </p:nvSpPr>
          <p:spPr>
            <a:xfrm>
              <a:off x="5608320" y="2844800"/>
              <a:ext cx="3017520" cy="2275840"/>
            </a:xfrm>
            <a:custGeom>
              <a:avLst/>
              <a:gdLst>
                <a:gd name="connsiteX0" fmla="*/ 0 w 3017520"/>
                <a:gd name="connsiteY0" fmla="*/ 0 h 2275840"/>
                <a:gd name="connsiteX1" fmla="*/ 1808480 w 3017520"/>
                <a:gd name="connsiteY1" fmla="*/ 0 h 2275840"/>
                <a:gd name="connsiteX2" fmla="*/ 1859280 w 3017520"/>
                <a:gd name="connsiteY2" fmla="*/ 629920 h 2275840"/>
                <a:gd name="connsiteX3" fmla="*/ 3007360 w 3017520"/>
                <a:gd name="connsiteY3" fmla="*/ 680720 h 2275840"/>
                <a:gd name="connsiteX4" fmla="*/ 3017520 w 3017520"/>
                <a:gd name="connsiteY4" fmla="*/ 2275840 h 2275840"/>
                <a:gd name="connsiteX5" fmla="*/ 101600 w 3017520"/>
                <a:gd name="connsiteY5" fmla="*/ 2194560 h 2275840"/>
                <a:gd name="connsiteX6" fmla="*/ 0 w 3017520"/>
                <a:gd name="connsiteY6" fmla="*/ 0 h 2275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17520" h="2275840">
                  <a:moveTo>
                    <a:pt x="0" y="0"/>
                  </a:moveTo>
                  <a:lnTo>
                    <a:pt x="1808480" y="0"/>
                  </a:lnTo>
                  <a:lnTo>
                    <a:pt x="1859280" y="629920"/>
                  </a:lnTo>
                  <a:lnTo>
                    <a:pt x="3007360" y="680720"/>
                  </a:lnTo>
                  <a:cubicBezTo>
                    <a:pt x="3010747" y="1212427"/>
                    <a:pt x="3014133" y="1744133"/>
                    <a:pt x="3017520" y="2275840"/>
                  </a:cubicBezTo>
                  <a:lnTo>
                    <a:pt x="101600" y="2194560"/>
                  </a:lnTo>
                  <a:lnTo>
                    <a:pt x="0" y="0"/>
                  </a:ln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5476672" y="5202431"/>
              <a:ext cx="3287695" cy="830997"/>
            </a:xfrm>
            <a:prstGeom prst="rect">
              <a:avLst/>
            </a:prstGeom>
            <a:noFill/>
          </p:spPr>
          <p:txBody>
            <a:bodyPr wrap="none" rtlCol="0">
              <a:spAutoFit/>
            </a:bodyPr>
            <a:lstStyle/>
            <a:p>
              <a:pPr marL="285750" indent="-285750">
                <a:buFont typeface="Arial" panose="020B0604020202020204" pitchFamily="34" charset="0"/>
                <a:buChar char="•"/>
              </a:pPr>
              <a:r>
                <a:rPr lang="en-US" sz="2400" dirty="0" smtClean="0">
                  <a:solidFill>
                    <a:schemeClr val="accent5">
                      <a:lumMod val="75000"/>
                    </a:schemeClr>
                  </a:solidFill>
                </a:rPr>
                <a:t>Merge small partitions</a:t>
              </a:r>
            </a:p>
            <a:p>
              <a:pPr marL="285750" indent="-285750">
                <a:buFont typeface="Arial" panose="020B0604020202020204" pitchFamily="34" charset="0"/>
                <a:buChar char="•"/>
              </a:pPr>
              <a:r>
                <a:rPr lang="en-US" sz="2400" dirty="0" smtClean="0">
                  <a:solidFill>
                    <a:schemeClr val="accent2">
                      <a:lumMod val="75000"/>
                    </a:schemeClr>
                  </a:solidFill>
                </a:rPr>
                <a:t>Split popular keys</a:t>
              </a:r>
              <a:endParaRPr lang="en-US" sz="2400" dirty="0">
                <a:solidFill>
                  <a:schemeClr val="accent2">
                    <a:lumMod val="75000"/>
                  </a:schemeClr>
                </a:solidFill>
              </a:endParaRPr>
            </a:p>
          </p:txBody>
        </p:sp>
      </p:grpSp>
      <p:pic>
        <p:nvPicPr>
          <p:cNvPr id="4" name="Picture 3"/>
          <p:cNvPicPr>
            <a:picLocks noChangeAspect="1"/>
          </p:cNvPicPr>
          <p:nvPr/>
        </p:nvPicPr>
        <p:blipFill>
          <a:blip r:embed="rId3"/>
          <a:stretch>
            <a:fillRect/>
          </a:stretch>
        </p:blipFill>
        <p:spPr>
          <a:xfrm>
            <a:off x="410371" y="1923511"/>
            <a:ext cx="2919000" cy="3466667"/>
          </a:xfrm>
          <a:prstGeom prst="rect">
            <a:avLst/>
          </a:prstGeom>
        </p:spPr>
      </p:pic>
      <p:pic>
        <p:nvPicPr>
          <p:cNvPr id="5" name="Content Placeholder 4"/>
          <p:cNvPicPr>
            <a:picLocks noGrp="1" noChangeAspect="1"/>
          </p:cNvPicPr>
          <p:nvPr>
            <p:ph idx="1"/>
          </p:nvPr>
        </p:nvPicPr>
        <p:blipFill>
          <a:blip r:embed="rId4"/>
          <a:stretch>
            <a:fillRect/>
          </a:stretch>
        </p:blipFill>
        <p:spPr>
          <a:xfrm>
            <a:off x="5768652" y="1368721"/>
            <a:ext cx="2525250" cy="3776000"/>
          </a:xfrm>
          <a:prstGeom prst="rect">
            <a:avLst/>
          </a:prstGeom>
        </p:spPr>
      </p:pic>
    </p:spTree>
    <p:extLst>
      <p:ext uri="{BB962C8B-B14F-4D97-AF65-F5344CB8AC3E}">
        <p14:creationId xmlns:p14="http://schemas.microsoft.com/office/powerpoint/2010/main" val="172757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bg1">
                    <a:lumMod val="75000"/>
                  </a:schemeClr>
                </a:solidFill>
              </a:rPr>
              <a:t>Motivational problems</a:t>
            </a:r>
          </a:p>
          <a:p>
            <a:r>
              <a:rPr lang="en-US" dirty="0" smtClean="0"/>
              <a:t>Optimus system</a:t>
            </a:r>
          </a:p>
          <a:p>
            <a:r>
              <a:rPr lang="en-US" dirty="0" smtClean="0">
                <a:solidFill>
                  <a:schemeClr val="bg1">
                    <a:lumMod val="65000"/>
                  </a:schemeClr>
                </a:solidFill>
              </a:rPr>
              <a:t>Graph rewriters</a:t>
            </a:r>
          </a:p>
          <a:p>
            <a:r>
              <a:rPr lang="en-US" dirty="0" smtClean="0">
                <a:solidFill>
                  <a:schemeClr val="bg1">
                    <a:lumMod val="65000"/>
                  </a:schemeClr>
                </a:solidFill>
              </a:rPr>
              <a:t>Experimental evaluation</a:t>
            </a:r>
          </a:p>
          <a:p>
            <a:r>
              <a:rPr lang="en-US" dirty="0" smtClean="0">
                <a:solidFill>
                  <a:schemeClr val="bg1">
                    <a:lumMod val="65000"/>
                  </a:schemeClr>
                </a:solidFill>
              </a:rPr>
              <a:t>Summary &amp; conclusion</a:t>
            </a:r>
          </a:p>
          <a:p>
            <a:endParaRPr lang="en-US" dirty="0"/>
          </a:p>
        </p:txBody>
      </p:sp>
    </p:spTree>
    <p:extLst>
      <p:ext uri="{BB962C8B-B14F-4D97-AF65-F5344CB8AC3E}">
        <p14:creationId xmlns:p14="http://schemas.microsoft.com/office/powerpoint/2010/main" val="34012583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10618"/>
          </a:xfrm>
        </p:spPr>
        <p:txBody>
          <a:bodyPr>
            <a:normAutofit fontScale="90000"/>
          </a:bodyPr>
          <a:lstStyle/>
          <a:p>
            <a:r>
              <a:rPr lang="en-US" dirty="0" smtClean="0"/>
              <a:t>Optimus System Architecture</a:t>
            </a:r>
            <a:endParaRPr lang="en-US" dirty="0"/>
          </a:p>
        </p:txBody>
      </p:sp>
      <p:sp>
        <p:nvSpPr>
          <p:cNvPr id="3" name="Content Placeholder 2"/>
          <p:cNvSpPr>
            <a:spLocks noGrp="1"/>
          </p:cNvSpPr>
          <p:nvPr>
            <p:ph idx="1"/>
          </p:nvPr>
        </p:nvSpPr>
        <p:spPr>
          <a:xfrm>
            <a:off x="5673923" y="1430119"/>
            <a:ext cx="3216078" cy="4899244"/>
          </a:xfrm>
        </p:spPr>
        <p:txBody>
          <a:bodyPr>
            <a:normAutofit fontScale="92500" lnSpcReduction="10000"/>
          </a:bodyPr>
          <a:lstStyle/>
          <a:p>
            <a:r>
              <a:rPr lang="en-US" dirty="0" smtClean="0"/>
              <a:t>Build on </a:t>
            </a:r>
            <a:r>
              <a:rPr lang="en-US" dirty="0" err="1" smtClean="0"/>
              <a:t>DryadLINQ</a:t>
            </a:r>
            <a:r>
              <a:rPr lang="en-US" dirty="0" smtClean="0"/>
              <a:t> and Dryad</a:t>
            </a:r>
          </a:p>
          <a:p>
            <a:r>
              <a:rPr lang="en-US" dirty="0" smtClean="0"/>
              <a:t>Modules</a:t>
            </a:r>
          </a:p>
          <a:p>
            <a:pPr lvl="1"/>
            <a:r>
              <a:rPr lang="en-US" dirty="0" smtClean="0"/>
              <a:t>Statistics collecting</a:t>
            </a:r>
          </a:p>
          <a:p>
            <a:pPr lvl="1"/>
            <a:r>
              <a:rPr lang="en-US" dirty="0" smtClean="0"/>
              <a:t>Rewrite messaging</a:t>
            </a:r>
          </a:p>
          <a:p>
            <a:pPr lvl="2"/>
            <a:r>
              <a:rPr lang="en-US" dirty="0" smtClean="0"/>
              <a:t>Data plane</a:t>
            </a:r>
            <a:r>
              <a:rPr lang="en-US" dirty="0">
                <a:sym typeface="Wingdings" panose="05000000000000000000" pitchFamily="2" charset="2"/>
              </a:rPr>
              <a:t> </a:t>
            </a:r>
            <a:r>
              <a:rPr lang="en-US" dirty="0" smtClean="0">
                <a:sym typeface="Wingdings" panose="05000000000000000000" pitchFamily="2" charset="2"/>
              </a:rPr>
              <a:t>control plane</a:t>
            </a:r>
            <a:endParaRPr lang="en-US" dirty="0" smtClean="0"/>
          </a:p>
          <a:p>
            <a:pPr lvl="1"/>
            <a:r>
              <a:rPr lang="en-US" dirty="0" smtClean="0"/>
              <a:t>Graph rewriting</a:t>
            </a:r>
          </a:p>
          <a:p>
            <a:r>
              <a:rPr lang="en-US" dirty="0" smtClean="0"/>
              <a:t>Extensible</a:t>
            </a:r>
          </a:p>
          <a:p>
            <a:pPr lvl="1"/>
            <a:r>
              <a:rPr lang="en-US" dirty="0" smtClean="0"/>
              <a:t>Statistics and rewrite logic at language/user layers</a:t>
            </a:r>
          </a:p>
          <a:p>
            <a:pPr lvl="1"/>
            <a:r>
              <a:rPr lang="en-US" dirty="0" smtClean="0"/>
              <a:t>Rewriting operation at execution layer</a:t>
            </a:r>
          </a:p>
          <a:p>
            <a:pPr lvl="1"/>
            <a:endParaRPr lang="en-US" dirty="0" smtClean="0"/>
          </a:p>
          <a:p>
            <a:endParaRPr lang="en-US" dirty="0"/>
          </a:p>
        </p:txBody>
      </p:sp>
      <p:sp>
        <p:nvSpPr>
          <p:cNvPr id="4" name="Rounded Rectangle 3"/>
          <p:cNvSpPr/>
          <p:nvPr/>
        </p:nvSpPr>
        <p:spPr>
          <a:xfrm>
            <a:off x="980470" y="5221915"/>
            <a:ext cx="3974840" cy="1165208"/>
          </a:xfrm>
          <a:prstGeom prst="roundRect">
            <a:avLst>
              <a:gd name="adj" fmla="val 1176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748480" y="5398702"/>
            <a:ext cx="4054428" cy="1152525"/>
          </a:xfrm>
          <a:prstGeom prst="roundRect">
            <a:avLst>
              <a:gd name="adj" fmla="val 1225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552585" y="1165959"/>
            <a:ext cx="4402723" cy="2209800"/>
          </a:xfrm>
          <a:prstGeom prst="roundRect">
            <a:avLst>
              <a:gd name="adj" fmla="val 718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rot="16200000">
            <a:off x="-135903" y="2028070"/>
            <a:ext cx="1676401" cy="307777"/>
          </a:xfrm>
          <a:prstGeom prst="rect">
            <a:avLst/>
          </a:prstGeom>
          <a:noFill/>
        </p:spPr>
        <p:txBody>
          <a:bodyPr wrap="square" rtlCol="0">
            <a:spAutoFit/>
          </a:bodyPr>
          <a:lstStyle/>
          <a:p>
            <a:pPr algn="ctr"/>
            <a:r>
              <a:rPr lang="en-US" sz="1400" b="1" dirty="0" smtClean="0"/>
              <a:t>Client  computer</a:t>
            </a:r>
            <a:endParaRPr lang="en-US" sz="1400" b="1" dirty="0"/>
          </a:p>
        </p:txBody>
      </p:sp>
      <p:sp>
        <p:nvSpPr>
          <p:cNvPr id="8" name="Rectangle 7"/>
          <p:cNvSpPr/>
          <p:nvPr/>
        </p:nvSpPr>
        <p:spPr>
          <a:xfrm>
            <a:off x="973858" y="1277281"/>
            <a:ext cx="1466850" cy="5363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User Program</a:t>
            </a:r>
            <a:endParaRPr lang="en-US" sz="1400" dirty="0">
              <a:solidFill>
                <a:schemeClr val="tx1"/>
              </a:solidFill>
            </a:endParaRPr>
          </a:p>
        </p:txBody>
      </p:sp>
      <p:grpSp>
        <p:nvGrpSpPr>
          <p:cNvPr id="39" name="Group 38"/>
          <p:cNvGrpSpPr/>
          <p:nvPr/>
        </p:nvGrpSpPr>
        <p:grpSpPr>
          <a:xfrm>
            <a:off x="2440708" y="1277281"/>
            <a:ext cx="2362200" cy="536378"/>
            <a:chOff x="2565400" y="1277281"/>
            <a:chExt cx="2362200" cy="536378"/>
          </a:xfrm>
        </p:grpSpPr>
        <p:sp>
          <p:nvSpPr>
            <p:cNvPr id="11" name="Rectangle 10"/>
            <p:cNvSpPr/>
            <p:nvPr/>
          </p:nvSpPr>
          <p:spPr>
            <a:xfrm>
              <a:off x="3726778" y="1277281"/>
              <a:ext cx="1200822" cy="5363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User-defined Statistics</a:t>
              </a:r>
              <a:endParaRPr lang="en-US" sz="1400" dirty="0">
                <a:solidFill>
                  <a:schemeClr val="bg1"/>
                </a:solidFill>
              </a:endParaRPr>
            </a:p>
          </p:txBody>
        </p:sp>
        <p:sp>
          <p:nvSpPr>
            <p:cNvPr id="12" name="Rectangle 11"/>
            <p:cNvSpPr/>
            <p:nvPr/>
          </p:nvSpPr>
          <p:spPr>
            <a:xfrm>
              <a:off x="2565400" y="1277281"/>
              <a:ext cx="1161378" cy="5363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User-defined Rewrite Logic</a:t>
              </a:r>
              <a:endParaRPr lang="en-US" sz="1400" dirty="0">
                <a:solidFill>
                  <a:schemeClr val="bg1"/>
                </a:solidFill>
              </a:endParaRPr>
            </a:p>
          </p:txBody>
        </p:sp>
      </p:grpSp>
      <p:sp>
        <p:nvSpPr>
          <p:cNvPr id="13" name="Rounded Rectangle 12"/>
          <p:cNvSpPr/>
          <p:nvPr/>
        </p:nvSpPr>
        <p:spPr>
          <a:xfrm>
            <a:off x="615280" y="5498139"/>
            <a:ext cx="4095600" cy="1219200"/>
          </a:xfrm>
          <a:prstGeom prst="roundRect">
            <a:avLst>
              <a:gd name="adj" fmla="val 1250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891480" y="5669589"/>
            <a:ext cx="1371600" cy="2667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Messaging</a:t>
            </a:r>
            <a:endParaRPr lang="en-US" sz="1400" dirty="0">
              <a:solidFill>
                <a:schemeClr val="bg1"/>
              </a:solidFill>
            </a:endParaRPr>
          </a:p>
        </p:txBody>
      </p:sp>
      <p:sp>
        <p:nvSpPr>
          <p:cNvPr id="15" name="Rectangle 14"/>
          <p:cNvSpPr/>
          <p:nvPr/>
        </p:nvSpPr>
        <p:spPr>
          <a:xfrm>
            <a:off x="2081980" y="5936289"/>
            <a:ext cx="1181100" cy="4508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tIns="91440" bIns="36576" rtlCol="0" anchor="ctr"/>
          <a:lstStyle/>
          <a:p>
            <a:pPr algn="ctr">
              <a:lnSpc>
                <a:spcPts val="1500"/>
              </a:lnSpc>
            </a:pPr>
            <a:r>
              <a:rPr lang="en-US" sz="1400" dirty="0" smtClean="0">
                <a:solidFill>
                  <a:schemeClr val="tx1"/>
                </a:solidFill>
              </a:rPr>
              <a:t>Worker Vertex Code</a:t>
            </a:r>
            <a:endParaRPr lang="en-US" sz="1400" dirty="0">
              <a:solidFill>
                <a:schemeClr val="tx1"/>
              </a:solidFill>
            </a:endParaRPr>
          </a:p>
        </p:txBody>
      </p:sp>
      <p:sp>
        <p:nvSpPr>
          <p:cNvPr id="18" name="TextBox 17"/>
          <p:cNvSpPr txBox="1"/>
          <p:nvPr/>
        </p:nvSpPr>
        <p:spPr>
          <a:xfrm>
            <a:off x="1610417" y="6420782"/>
            <a:ext cx="2286000" cy="307777"/>
          </a:xfrm>
          <a:prstGeom prst="rect">
            <a:avLst/>
          </a:prstGeom>
          <a:noFill/>
        </p:spPr>
        <p:txBody>
          <a:bodyPr wrap="square" rtlCol="0">
            <a:spAutoFit/>
          </a:bodyPr>
          <a:lstStyle/>
          <a:p>
            <a:pPr algn="ctr"/>
            <a:r>
              <a:rPr lang="en-US" sz="1400" b="1" dirty="0" smtClean="0"/>
              <a:t>Dryad Worker Vertex</a:t>
            </a:r>
            <a:endParaRPr lang="en-US" sz="1400" b="1" dirty="0"/>
          </a:p>
        </p:txBody>
      </p:sp>
      <p:sp>
        <p:nvSpPr>
          <p:cNvPr id="19" name="Rectangle 18"/>
          <p:cNvSpPr/>
          <p:nvPr/>
        </p:nvSpPr>
        <p:spPr>
          <a:xfrm>
            <a:off x="748480" y="5669589"/>
            <a:ext cx="1333500" cy="7175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Worker Vertex Harness</a:t>
            </a:r>
            <a:endParaRPr lang="en-US" sz="1400" dirty="0">
              <a:solidFill>
                <a:schemeClr val="tx1"/>
              </a:solidFill>
            </a:endParaRPr>
          </a:p>
        </p:txBody>
      </p:sp>
      <p:cxnSp>
        <p:nvCxnSpPr>
          <p:cNvPr id="24" name="Straight Connector 23"/>
          <p:cNvCxnSpPr/>
          <p:nvPr/>
        </p:nvCxnSpPr>
        <p:spPr>
          <a:xfrm>
            <a:off x="383308" y="3604359"/>
            <a:ext cx="5029200"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rot="16200000">
            <a:off x="-57015" y="4747838"/>
            <a:ext cx="1219200" cy="338554"/>
          </a:xfrm>
          <a:prstGeom prst="rect">
            <a:avLst/>
          </a:prstGeom>
          <a:noFill/>
        </p:spPr>
        <p:txBody>
          <a:bodyPr wrap="square" rtlCol="0">
            <a:spAutoFit/>
          </a:bodyPr>
          <a:lstStyle/>
          <a:p>
            <a:pPr algn="ctr"/>
            <a:r>
              <a:rPr lang="en-US" sz="1600" b="1" dirty="0" smtClean="0"/>
              <a:t>Cluster</a:t>
            </a:r>
            <a:endParaRPr lang="en-US" sz="1600" b="1" dirty="0"/>
          </a:p>
        </p:txBody>
      </p:sp>
      <p:sp>
        <p:nvSpPr>
          <p:cNvPr id="26" name="TextBox 25"/>
          <p:cNvSpPr txBox="1"/>
          <p:nvPr/>
        </p:nvSpPr>
        <p:spPr>
          <a:xfrm rot="19778418">
            <a:off x="4593058" y="5168700"/>
            <a:ext cx="397866" cy="307777"/>
          </a:xfrm>
          <a:prstGeom prst="rect">
            <a:avLst/>
          </a:prstGeom>
          <a:noFill/>
        </p:spPr>
        <p:txBody>
          <a:bodyPr wrap="none" rtlCol="0">
            <a:spAutoFit/>
          </a:bodyPr>
          <a:lstStyle/>
          <a:p>
            <a:r>
              <a:rPr lang="en-US" sz="1400" dirty="0" smtClean="0"/>
              <a:t>…..</a:t>
            </a:r>
            <a:endParaRPr lang="en-US" sz="1400" dirty="0"/>
          </a:p>
        </p:txBody>
      </p:sp>
      <p:cxnSp>
        <p:nvCxnSpPr>
          <p:cNvPr id="27" name="Straight Arrow Connector 26"/>
          <p:cNvCxnSpPr>
            <a:stCxn id="21" idx="2"/>
          </p:cNvCxnSpPr>
          <p:nvPr/>
        </p:nvCxnSpPr>
        <p:spPr>
          <a:xfrm>
            <a:off x="2018614" y="3223359"/>
            <a:ext cx="1184094" cy="2938347"/>
          </a:xfrm>
          <a:prstGeom prst="straightConnector1">
            <a:avLst/>
          </a:prstGeom>
          <a:ln w="50800">
            <a:solidFill>
              <a:schemeClr val="accent6"/>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840509" y="3816849"/>
            <a:ext cx="4114800" cy="11002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1678708" y="3828052"/>
            <a:ext cx="2286000" cy="307777"/>
          </a:xfrm>
          <a:prstGeom prst="rect">
            <a:avLst/>
          </a:prstGeom>
          <a:noFill/>
        </p:spPr>
        <p:txBody>
          <a:bodyPr wrap="square" rtlCol="0">
            <a:spAutoFit/>
          </a:bodyPr>
          <a:lstStyle/>
          <a:p>
            <a:pPr algn="ctr"/>
            <a:r>
              <a:rPr lang="en-US" sz="1400" b="1" dirty="0" smtClean="0"/>
              <a:t>Dryad Job Manager (JM)</a:t>
            </a:r>
            <a:endParaRPr lang="en-US" sz="1400" b="1" dirty="0"/>
          </a:p>
        </p:txBody>
      </p:sp>
      <p:sp>
        <p:nvSpPr>
          <p:cNvPr id="30" name="Rectangle 29"/>
          <p:cNvSpPr/>
          <p:nvPr/>
        </p:nvSpPr>
        <p:spPr>
          <a:xfrm>
            <a:off x="973858" y="4155116"/>
            <a:ext cx="1352550" cy="6142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Core Execution Engine</a:t>
            </a:r>
            <a:endParaRPr lang="en-US" sz="1400" dirty="0">
              <a:solidFill>
                <a:schemeClr val="tx1"/>
              </a:solidFill>
            </a:endParaRPr>
          </a:p>
        </p:txBody>
      </p:sp>
      <p:cxnSp>
        <p:nvCxnSpPr>
          <p:cNvPr id="33" name="Straight Arrow Connector 32"/>
          <p:cNvCxnSpPr>
            <a:stCxn id="20" idx="2"/>
            <a:endCxn id="30" idx="0"/>
          </p:cNvCxnSpPr>
          <p:nvPr/>
        </p:nvCxnSpPr>
        <p:spPr>
          <a:xfrm>
            <a:off x="1235104" y="3223359"/>
            <a:ext cx="415029" cy="931757"/>
          </a:xfrm>
          <a:prstGeom prst="straightConnector1">
            <a:avLst/>
          </a:prstGeom>
          <a:ln w="50800">
            <a:solidFill>
              <a:schemeClr val="accent6"/>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326408" y="4155115"/>
            <a:ext cx="1181100" cy="61423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Rewriter Module</a:t>
            </a:r>
            <a:endParaRPr lang="en-US" sz="1400" dirty="0">
              <a:solidFill>
                <a:schemeClr val="bg1"/>
              </a:solidFill>
            </a:endParaRPr>
          </a:p>
        </p:txBody>
      </p:sp>
      <p:grpSp>
        <p:nvGrpSpPr>
          <p:cNvPr id="43" name="Group 42"/>
          <p:cNvGrpSpPr/>
          <p:nvPr/>
        </p:nvGrpSpPr>
        <p:grpSpPr>
          <a:xfrm>
            <a:off x="3138069" y="3223359"/>
            <a:ext cx="1664839" cy="3163764"/>
            <a:chOff x="3262761" y="3223359"/>
            <a:chExt cx="1664839" cy="3163764"/>
          </a:xfrm>
        </p:grpSpPr>
        <p:sp>
          <p:nvSpPr>
            <p:cNvPr id="16" name="Rectangle 15"/>
            <p:cNvSpPr/>
            <p:nvPr/>
          </p:nvSpPr>
          <p:spPr>
            <a:xfrm>
              <a:off x="3387772" y="5669589"/>
              <a:ext cx="1295400" cy="71753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Statistics</a:t>
              </a:r>
              <a:endParaRPr lang="en-US" sz="1400" dirty="0">
                <a:solidFill>
                  <a:schemeClr val="bg1"/>
                </a:solidFill>
              </a:endParaRPr>
            </a:p>
          </p:txBody>
        </p:sp>
        <p:cxnSp>
          <p:nvCxnSpPr>
            <p:cNvPr id="17" name="Straight Arrow Connector 16"/>
            <p:cNvCxnSpPr>
              <a:stCxn id="22" idx="2"/>
            </p:cNvCxnSpPr>
            <p:nvPr/>
          </p:nvCxnSpPr>
          <p:spPr>
            <a:xfrm>
              <a:off x="4294368" y="3223359"/>
              <a:ext cx="89440" cy="2771774"/>
            </a:xfrm>
            <a:prstGeom prst="straightConnector1">
              <a:avLst/>
            </a:prstGeom>
            <a:ln w="50800">
              <a:solidFill>
                <a:schemeClr val="accent6"/>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3632200" y="4155115"/>
              <a:ext cx="1295400" cy="61423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Rewrite Logic</a:t>
              </a:r>
              <a:endParaRPr lang="en-US" sz="1400" dirty="0">
                <a:solidFill>
                  <a:schemeClr val="bg1"/>
                </a:solidFill>
              </a:endParaRPr>
            </a:p>
          </p:txBody>
        </p:sp>
        <p:cxnSp>
          <p:nvCxnSpPr>
            <p:cNvPr id="34" name="Straight Arrow Connector 33"/>
            <p:cNvCxnSpPr>
              <a:stCxn id="23" idx="2"/>
              <a:endCxn id="32" idx="0"/>
            </p:cNvCxnSpPr>
            <p:nvPr/>
          </p:nvCxnSpPr>
          <p:spPr>
            <a:xfrm>
              <a:off x="3262761" y="3223359"/>
              <a:ext cx="1017139" cy="931756"/>
            </a:xfrm>
            <a:prstGeom prst="straightConnector1">
              <a:avLst/>
            </a:prstGeom>
            <a:ln w="50800" cap="sq">
              <a:solidFill>
                <a:schemeClr val="accent6"/>
              </a:solidFill>
              <a:prstDash val="solid"/>
              <a:tailEnd type="triangle"/>
            </a:ln>
          </p:spPr>
          <p:style>
            <a:lnRef idx="1">
              <a:schemeClr val="accent1"/>
            </a:lnRef>
            <a:fillRef idx="0">
              <a:schemeClr val="accent1"/>
            </a:fillRef>
            <a:effectRef idx="0">
              <a:schemeClr val="accent1"/>
            </a:effectRef>
            <a:fontRef idx="minor">
              <a:schemeClr val="tx1"/>
            </a:fontRef>
          </p:style>
        </p:cxnSp>
      </p:grpSp>
      <p:sp>
        <p:nvSpPr>
          <p:cNvPr id="35" name="U-Turn Arrow 49"/>
          <p:cNvSpPr/>
          <p:nvPr/>
        </p:nvSpPr>
        <p:spPr>
          <a:xfrm rot="16200000">
            <a:off x="2389320" y="3479852"/>
            <a:ext cx="544229" cy="3032167"/>
          </a:xfrm>
          <a:custGeom>
            <a:avLst/>
            <a:gdLst>
              <a:gd name="connsiteX0" fmla="*/ 0 w 874814"/>
              <a:gd name="connsiteY0" fmla="*/ 3009899 h 3009899"/>
              <a:gd name="connsiteX1" fmla="*/ 0 w 874814"/>
              <a:gd name="connsiteY1" fmla="*/ 213262 h 3009899"/>
              <a:gd name="connsiteX2" fmla="*/ 213262 w 874814"/>
              <a:gd name="connsiteY2" fmla="*/ 0 h 3009899"/>
              <a:gd name="connsiteX3" fmla="*/ 592953 w 874814"/>
              <a:gd name="connsiteY3" fmla="*/ 0 h 3009899"/>
              <a:gd name="connsiteX4" fmla="*/ 806215 w 874814"/>
              <a:gd name="connsiteY4" fmla="*/ 213262 h 3009899"/>
              <a:gd name="connsiteX5" fmla="*/ 806215 w 874814"/>
              <a:gd name="connsiteY5" fmla="*/ 2794198 h 3009899"/>
              <a:gd name="connsiteX6" fmla="*/ 874814 w 874814"/>
              <a:gd name="connsiteY6" fmla="*/ 2794198 h 3009899"/>
              <a:gd name="connsiteX7" fmla="*/ 758604 w 874814"/>
              <a:gd name="connsiteY7" fmla="*/ 2928692 h 3009899"/>
              <a:gd name="connsiteX8" fmla="*/ 642393 w 874814"/>
              <a:gd name="connsiteY8" fmla="*/ 2794198 h 3009899"/>
              <a:gd name="connsiteX9" fmla="*/ 710992 w 874814"/>
              <a:gd name="connsiteY9" fmla="*/ 2794198 h 3009899"/>
              <a:gd name="connsiteX10" fmla="*/ 710992 w 874814"/>
              <a:gd name="connsiteY10" fmla="*/ 213262 h 3009899"/>
              <a:gd name="connsiteX11" fmla="*/ 592953 w 874814"/>
              <a:gd name="connsiteY11" fmla="*/ 95223 h 3009899"/>
              <a:gd name="connsiteX12" fmla="*/ 213262 w 874814"/>
              <a:gd name="connsiteY12" fmla="*/ 95224 h 3009899"/>
              <a:gd name="connsiteX13" fmla="*/ 95223 w 874814"/>
              <a:gd name="connsiteY13" fmla="*/ 213263 h 3009899"/>
              <a:gd name="connsiteX14" fmla="*/ 95224 w 874814"/>
              <a:gd name="connsiteY14" fmla="*/ 3009899 h 3009899"/>
              <a:gd name="connsiteX15" fmla="*/ 0 w 874814"/>
              <a:gd name="connsiteY15" fmla="*/ 3009899 h 3009899"/>
              <a:gd name="connsiteX0" fmla="*/ 0 w 911278"/>
              <a:gd name="connsiteY0" fmla="*/ 3012707 h 3012707"/>
              <a:gd name="connsiteX1" fmla="*/ 36464 w 911278"/>
              <a:gd name="connsiteY1" fmla="*/ 213262 h 3012707"/>
              <a:gd name="connsiteX2" fmla="*/ 249726 w 911278"/>
              <a:gd name="connsiteY2" fmla="*/ 0 h 3012707"/>
              <a:gd name="connsiteX3" fmla="*/ 629417 w 911278"/>
              <a:gd name="connsiteY3" fmla="*/ 0 h 3012707"/>
              <a:gd name="connsiteX4" fmla="*/ 842679 w 911278"/>
              <a:gd name="connsiteY4" fmla="*/ 213262 h 3012707"/>
              <a:gd name="connsiteX5" fmla="*/ 842679 w 911278"/>
              <a:gd name="connsiteY5" fmla="*/ 2794198 h 3012707"/>
              <a:gd name="connsiteX6" fmla="*/ 911278 w 911278"/>
              <a:gd name="connsiteY6" fmla="*/ 2794198 h 3012707"/>
              <a:gd name="connsiteX7" fmla="*/ 795068 w 911278"/>
              <a:gd name="connsiteY7" fmla="*/ 2928692 h 3012707"/>
              <a:gd name="connsiteX8" fmla="*/ 678857 w 911278"/>
              <a:gd name="connsiteY8" fmla="*/ 2794198 h 3012707"/>
              <a:gd name="connsiteX9" fmla="*/ 747456 w 911278"/>
              <a:gd name="connsiteY9" fmla="*/ 2794198 h 3012707"/>
              <a:gd name="connsiteX10" fmla="*/ 747456 w 911278"/>
              <a:gd name="connsiteY10" fmla="*/ 213262 h 3012707"/>
              <a:gd name="connsiteX11" fmla="*/ 629417 w 911278"/>
              <a:gd name="connsiteY11" fmla="*/ 95223 h 3012707"/>
              <a:gd name="connsiteX12" fmla="*/ 249726 w 911278"/>
              <a:gd name="connsiteY12" fmla="*/ 95224 h 3012707"/>
              <a:gd name="connsiteX13" fmla="*/ 131687 w 911278"/>
              <a:gd name="connsiteY13" fmla="*/ 213263 h 3012707"/>
              <a:gd name="connsiteX14" fmla="*/ 131688 w 911278"/>
              <a:gd name="connsiteY14" fmla="*/ 3009899 h 3012707"/>
              <a:gd name="connsiteX15" fmla="*/ 0 w 911278"/>
              <a:gd name="connsiteY15" fmla="*/ 3012707 h 3012707"/>
              <a:gd name="connsiteX0" fmla="*/ 0 w 911278"/>
              <a:gd name="connsiteY0" fmla="*/ 3012707 h 3012707"/>
              <a:gd name="connsiteX1" fmla="*/ 5610 w 911278"/>
              <a:gd name="connsiteY1" fmla="*/ 199240 h 3012707"/>
              <a:gd name="connsiteX2" fmla="*/ 249726 w 911278"/>
              <a:gd name="connsiteY2" fmla="*/ 0 h 3012707"/>
              <a:gd name="connsiteX3" fmla="*/ 629417 w 911278"/>
              <a:gd name="connsiteY3" fmla="*/ 0 h 3012707"/>
              <a:gd name="connsiteX4" fmla="*/ 842679 w 911278"/>
              <a:gd name="connsiteY4" fmla="*/ 213262 h 3012707"/>
              <a:gd name="connsiteX5" fmla="*/ 842679 w 911278"/>
              <a:gd name="connsiteY5" fmla="*/ 2794198 h 3012707"/>
              <a:gd name="connsiteX6" fmla="*/ 911278 w 911278"/>
              <a:gd name="connsiteY6" fmla="*/ 2794198 h 3012707"/>
              <a:gd name="connsiteX7" fmla="*/ 795068 w 911278"/>
              <a:gd name="connsiteY7" fmla="*/ 2928692 h 3012707"/>
              <a:gd name="connsiteX8" fmla="*/ 678857 w 911278"/>
              <a:gd name="connsiteY8" fmla="*/ 2794198 h 3012707"/>
              <a:gd name="connsiteX9" fmla="*/ 747456 w 911278"/>
              <a:gd name="connsiteY9" fmla="*/ 2794198 h 3012707"/>
              <a:gd name="connsiteX10" fmla="*/ 747456 w 911278"/>
              <a:gd name="connsiteY10" fmla="*/ 213262 h 3012707"/>
              <a:gd name="connsiteX11" fmla="*/ 629417 w 911278"/>
              <a:gd name="connsiteY11" fmla="*/ 95223 h 3012707"/>
              <a:gd name="connsiteX12" fmla="*/ 249726 w 911278"/>
              <a:gd name="connsiteY12" fmla="*/ 95224 h 3012707"/>
              <a:gd name="connsiteX13" fmla="*/ 131687 w 911278"/>
              <a:gd name="connsiteY13" fmla="*/ 213263 h 3012707"/>
              <a:gd name="connsiteX14" fmla="*/ 131688 w 911278"/>
              <a:gd name="connsiteY14" fmla="*/ 3009899 h 3012707"/>
              <a:gd name="connsiteX15" fmla="*/ 0 w 911278"/>
              <a:gd name="connsiteY15" fmla="*/ 3012707 h 3012707"/>
              <a:gd name="connsiteX0" fmla="*/ 11220 w 922498"/>
              <a:gd name="connsiteY0" fmla="*/ 3012707 h 3012707"/>
              <a:gd name="connsiteX1" fmla="*/ 0 w 922498"/>
              <a:gd name="connsiteY1" fmla="*/ 188023 h 3012707"/>
              <a:gd name="connsiteX2" fmla="*/ 260946 w 922498"/>
              <a:gd name="connsiteY2" fmla="*/ 0 h 3012707"/>
              <a:gd name="connsiteX3" fmla="*/ 640637 w 922498"/>
              <a:gd name="connsiteY3" fmla="*/ 0 h 3012707"/>
              <a:gd name="connsiteX4" fmla="*/ 853899 w 922498"/>
              <a:gd name="connsiteY4" fmla="*/ 213262 h 3012707"/>
              <a:gd name="connsiteX5" fmla="*/ 853899 w 922498"/>
              <a:gd name="connsiteY5" fmla="*/ 2794198 h 3012707"/>
              <a:gd name="connsiteX6" fmla="*/ 922498 w 922498"/>
              <a:gd name="connsiteY6" fmla="*/ 2794198 h 3012707"/>
              <a:gd name="connsiteX7" fmla="*/ 806288 w 922498"/>
              <a:gd name="connsiteY7" fmla="*/ 2928692 h 3012707"/>
              <a:gd name="connsiteX8" fmla="*/ 690077 w 922498"/>
              <a:gd name="connsiteY8" fmla="*/ 2794198 h 3012707"/>
              <a:gd name="connsiteX9" fmla="*/ 758676 w 922498"/>
              <a:gd name="connsiteY9" fmla="*/ 2794198 h 3012707"/>
              <a:gd name="connsiteX10" fmla="*/ 758676 w 922498"/>
              <a:gd name="connsiteY10" fmla="*/ 213262 h 3012707"/>
              <a:gd name="connsiteX11" fmla="*/ 640637 w 922498"/>
              <a:gd name="connsiteY11" fmla="*/ 95223 h 3012707"/>
              <a:gd name="connsiteX12" fmla="*/ 260946 w 922498"/>
              <a:gd name="connsiteY12" fmla="*/ 95224 h 3012707"/>
              <a:gd name="connsiteX13" fmla="*/ 142907 w 922498"/>
              <a:gd name="connsiteY13" fmla="*/ 213263 h 3012707"/>
              <a:gd name="connsiteX14" fmla="*/ 142908 w 922498"/>
              <a:gd name="connsiteY14" fmla="*/ 3009899 h 3012707"/>
              <a:gd name="connsiteX15" fmla="*/ 11220 w 922498"/>
              <a:gd name="connsiteY15" fmla="*/ 3012707 h 3012707"/>
              <a:gd name="connsiteX0" fmla="*/ 0 w 911278"/>
              <a:gd name="connsiteY0" fmla="*/ 3012707 h 3012707"/>
              <a:gd name="connsiteX1" fmla="*/ 11219 w 911278"/>
              <a:gd name="connsiteY1" fmla="*/ 196441 h 3012707"/>
              <a:gd name="connsiteX2" fmla="*/ 249726 w 911278"/>
              <a:gd name="connsiteY2" fmla="*/ 0 h 3012707"/>
              <a:gd name="connsiteX3" fmla="*/ 629417 w 911278"/>
              <a:gd name="connsiteY3" fmla="*/ 0 h 3012707"/>
              <a:gd name="connsiteX4" fmla="*/ 842679 w 911278"/>
              <a:gd name="connsiteY4" fmla="*/ 213262 h 3012707"/>
              <a:gd name="connsiteX5" fmla="*/ 842679 w 911278"/>
              <a:gd name="connsiteY5" fmla="*/ 2794198 h 3012707"/>
              <a:gd name="connsiteX6" fmla="*/ 911278 w 911278"/>
              <a:gd name="connsiteY6" fmla="*/ 2794198 h 3012707"/>
              <a:gd name="connsiteX7" fmla="*/ 795068 w 911278"/>
              <a:gd name="connsiteY7" fmla="*/ 2928692 h 3012707"/>
              <a:gd name="connsiteX8" fmla="*/ 678857 w 911278"/>
              <a:gd name="connsiteY8" fmla="*/ 2794198 h 3012707"/>
              <a:gd name="connsiteX9" fmla="*/ 747456 w 911278"/>
              <a:gd name="connsiteY9" fmla="*/ 2794198 h 3012707"/>
              <a:gd name="connsiteX10" fmla="*/ 747456 w 911278"/>
              <a:gd name="connsiteY10" fmla="*/ 213262 h 3012707"/>
              <a:gd name="connsiteX11" fmla="*/ 629417 w 911278"/>
              <a:gd name="connsiteY11" fmla="*/ 95223 h 3012707"/>
              <a:gd name="connsiteX12" fmla="*/ 249726 w 911278"/>
              <a:gd name="connsiteY12" fmla="*/ 95224 h 3012707"/>
              <a:gd name="connsiteX13" fmla="*/ 131687 w 911278"/>
              <a:gd name="connsiteY13" fmla="*/ 213263 h 3012707"/>
              <a:gd name="connsiteX14" fmla="*/ 131688 w 911278"/>
              <a:gd name="connsiteY14" fmla="*/ 3009899 h 3012707"/>
              <a:gd name="connsiteX15" fmla="*/ 0 w 911278"/>
              <a:gd name="connsiteY15" fmla="*/ 3012707 h 3012707"/>
              <a:gd name="connsiteX0" fmla="*/ 1 w 911279"/>
              <a:gd name="connsiteY0" fmla="*/ 3012707 h 3012707"/>
              <a:gd name="connsiteX1" fmla="*/ 0 w 911279"/>
              <a:gd name="connsiteY1" fmla="*/ 193639 h 3012707"/>
              <a:gd name="connsiteX2" fmla="*/ 249727 w 911279"/>
              <a:gd name="connsiteY2" fmla="*/ 0 h 3012707"/>
              <a:gd name="connsiteX3" fmla="*/ 629418 w 911279"/>
              <a:gd name="connsiteY3" fmla="*/ 0 h 3012707"/>
              <a:gd name="connsiteX4" fmla="*/ 842680 w 911279"/>
              <a:gd name="connsiteY4" fmla="*/ 213262 h 3012707"/>
              <a:gd name="connsiteX5" fmla="*/ 842680 w 911279"/>
              <a:gd name="connsiteY5" fmla="*/ 2794198 h 3012707"/>
              <a:gd name="connsiteX6" fmla="*/ 911279 w 911279"/>
              <a:gd name="connsiteY6" fmla="*/ 2794198 h 3012707"/>
              <a:gd name="connsiteX7" fmla="*/ 795069 w 911279"/>
              <a:gd name="connsiteY7" fmla="*/ 2928692 h 3012707"/>
              <a:gd name="connsiteX8" fmla="*/ 678858 w 911279"/>
              <a:gd name="connsiteY8" fmla="*/ 2794198 h 3012707"/>
              <a:gd name="connsiteX9" fmla="*/ 747457 w 911279"/>
              <a:gd name="connsiteY9" fmla="*/ 2794198 h 3012707"/>
              <a:gd name="connsiteX10" fmla="*/ 747457 w 911279"/>
              <a:gd name="connsiteY10" fmla="*/ 213262 h 3012707"/>
              <a:gd name="connsiteX11" fmla="*/ 629418 w 911279"/>
              <a:gd name="connsiteY11" fmla="*/ 95223 h 3012707"/>
              <a:gd name="connsiteX12" fmla="*/ 249727 w 911279"/>
              <a:gd name="connsiteY12" fmla="*/ 95224 h 3012707"/>
              <a:gd name="connsiteX13" fmla="*/ 131688 w 911279"/>
              <a:gd name="connsiteY13" fmla="*/ 213263 h 3012707"/>
              <a:gd name="connsiteX14" fmla="*/ 131689 w 911279"/>
              <a:gd name="connsiteY14" fmla="*/ 3009899 h 3012707"/>
              <a:gd name="connsiteX15" fmla="*/ 1 w 911279"/>
              <a:gd name="connsiteY15" fmla="*/ 3012707 h 3012707"/>
              <a:gd name="connsiteX0" fmla="*/ 1 w 911279"/>
              <a:gd name="connsiteY0" fmla="*/ 3007098 h 3009899"/>
              <a:gd name="connsiteX1" fmla="*/ 0 w 911279"/>
              <a:gd name="connsiteY1" fmla="*/ 193639 h 3009899"/>
              <a:gd name="connsiteX2" fmla="*/ 249727 w 911279"/>
              <a:gd name="connsiteY2" fmla="*/ 0 h 3009899"/>
              <a:gd name="connsiteX3" fmla="*/ 629418 w 911279"/>
              <a:gd name="connsiteY3" fmla="*/ 0 h 3009899"/>
              <a:gd name="connsiteX4" fmla="*/ 842680 w 911279"/>
              <a:gd name="connsiteY4" fmla="*/ 213262 h 3009899"/>
              <a:gd name="connsiteX5" fmla="*/ 842680 w 911279"/>
              <a:gd name="connsiteY5" fmla="*/ 2794198 h 3009899"/>
              <a:gd name="connsiteX6" fmla="*/ 911279 w 911279"/>
              <a:gd name="connsiteY6" fmla="*/ 2794198 h 3009899"/>
              <a:gd name="connsiteX7" fmla="*/ 795069 w 911279"/>
              <a:gd name="connsiteY7" fmla="*/ 2928692 h 3009899"/>
              <a:gd name="connsiteX8" fmla="*/ 678858 w 911279"/>
              <a:gd name="connsiteY8" fmla="*/ 2794198 h 3009899"/>
              <a:gd name="connsiteX9" fmla="*/ 747457 w 911279"/>
              <a:gd name="connsiteY9" fmla="*/ 2794198 h 3009899"/>
              <a:gd name="connsiteX10" fmla="*/ 747457 w 911279"/>
              <a:gd name="connsiteY10" fmla="*/ 213262 h 3009899"/>
              <a:gd name="connsiteX11" fmla="*/ 629418 w 911279"/>
              <a:gd name="connsiteY11" fmla="*/ 95223 h 3009899"/>
              <a:gd name="connsiteX12" fmla="*/ 249727 w 911279"/>
              <a:gd name="connsiteY12" fmla="*/ 95224 h 3009899"/>
              <a:gd name="connsiteX13" fmla="*/ 131688 w 911279"/>
              <a:gd name="connsiteY13" fmla="*/ 213263 h 3009899"/>
              <a:gd name="connsiteX14" fmla="*/ 131689 w 911279"/>
              <a:gd name="connsiteY14" fmla="*/ 3009899 h 3009899"/>
              <a:gd name="connsiteX15" fmla="*/ 1 w 911279"/>
              <a:gd name="connsiteY15" fmla="*/ 3007098 h 3009899"/>
              <a:gd name="connsiteX0" fmla="*/ 2806 w 911279"/>
              <a:gd name="connsiteY0" fmla="*/ 3009903 h 3009903"/>
              <a:gd name="connsiteX1" fmla="*/ 0 w 911279"/>
              <a:gd name="connsiteY1" fmla="*/ 193639 h 3009903"/>
              <a:gd name="connsiteX2" fmla="*/ 249727 w 911279"/>
              <a:gd name="connsiteY2" fmla="*/ 0 h 3009903"/>
              <a:gd name="connsiteX3" fmla="*/ 629418 w 911279"/>
              <a:gd name="connsiteY3" fmla="*/ 0 h 3009903"/>
              <a:gd name="connsiteX4" fmla="*/ 842680 w 911279"/>
              <a:gd name="connsiteY4" fmla="*/ 213262 h 3009903"/>
              <a:gd name="connsiteX5" fmla="*/ 842680 w 911279"/>
              <a:gd name="connsiteY5" fmla="*/ 2794198 h 3009903"/>
              <a:gd name="connsiteX6" fmla="*/ 911279 w 911279"/>
              <a:gd name="connsiteY6" fmla="*/ 2794198 h 3009903"/>
              <a:gd name="connsiteX7" fmla="*/ 795069 w 911279"/>
              <a:gd name="connsiteY7" fmla="*/ 2928692 h 3009903"/>
              <a:gd name="connsiteX8" fmla="*/ 678858 w 911279"/>
              <a:gd name="connsiteY8" fmla="*/ 2794198 h 3009903"/>
              <a:gd name="connsiteX9" fmla="*/ 747457 w 911279"/>
              <a:gd name="connsiteY9" fmla="*/ 2794198 h 3009903"/>
              <a:gd name="connsiteX10" fmla="*/ 747457 w 911279"/>
              <a:gd name="connsiteY10" fmla="*/ 213262 h 3009903"/>
              <a:gd name="connsiteX11" fmla="*/ 629418 w 911279"/>
              <a:gd name="connsiteY11" fmla="*/ 95223 h 3009903"/>
              <a:gd name="connsiteX12" fmla="*/ 249727 w 911279"/>
              <a:gd name="connsiteY12" fmla="*/ 95224 h 3009903"/>
              <a:gd name="connsiteX13" fmla="*/ 131688 w 911279"/>
              <a:gd name="connsiteY13" fmla="*/ 213263 h 3009903"/>
              <a:gd name="connsiteX14" fmla="*/ 131689 w 911279"/>
              <a:gd name="connsiteY14" fmla="*/ 3009899 h 3009903"/>
              <a:gd name="connsiteX15" fmla="*/ 2806 w 911279"/>
              <a:gd name="connsiteY15" fmla="*/ 3009903 h 3009903"/>
              <a:gd name="connsiteX0" fmla="*/ 2806 w 911279"/>
              <a:gd name="connsiteY0" fmla="*/ 3009903 h 3009903"/>
              <a:gd name="connsiteX1" fmla="*/ 0 w 911279"/>
              <a:gd name="connsiteY1" fmla="*/ 193639 h 3009903"/>
              <a:gd name="connsiteX2" fmla="*/ 249727 w 911279"/>
              <a:gd name="connsiteY2" fmla="*/ 0 h 3009903"/>
              <a:gd name="connsiteX3" fmla="*/ 629418 w 911279"/>
              <a:gd name="connsiteY3" fmla="*/ 0 h 3009903"/>
              <a:gd name="connsiteX4" fmla="*/ 842680 w 911279"/>
              <a:gd name="connsiteY4" fmla="*/ 213262 h 3009903"/>
              <a:gd name="connsiteX5" fmla="*/ 842680 w 911279"/>
              <a:gd name="connsiteY5" fmla="*/ 2794198 h 3009903"/>
              <a:gd name="connsiteX6" fmla="*/ 911279 w 911279"/>
              <a:gd name="connsiteY6" fmla="*/ 2794198 h 3009903"/>
              <a:gd name="connsiteX7" fmla="*/ 795069 w 911279"/>
              <a:gd name="connsiteY7" fmla="*/ 2928692 h 3009903"/>
              <a:gd name="connsiteX8" fmla="*/ 678858 w 911279"/>
              <a:gd name="connsiteY8" fmla="*/ 2794198 h 3009903"/>
              <a:gd name="connsiteX9" fmla="*/ 747457 w 911279"/>
              <a:gd name="connsiteY9" fmla="*/ 2794198 h 3009903"/>
              <a:gd name="connsiteX10" fmla="*/ 747457 w 911279"/>
              <a:gd name="connsiteY10" fmla="*/ 213262 h 3009903"/>
              <a:gd name="connsiteX11" fmla="*/ 629418 w 911279"/>
              <a:gd name="connsiteY11" fmla="*/ 95223 h 3009903"/>
              <a:gd name="connsiteX12" fmla="*/ 252532 w 911279"/>
              <a:gd name="connsiteY12" fmla="*/ 58761 h 3009903"/>
              <a:gd name="connsiteX13" fmla="*/ 131688 w 911279"/>
              <a:gd name="connsiteY13" fmla="*/ 213263 h 3009903"/>
              <a:gd name="connsiteX14" fmla="*/ 131689 w 911279"/>
              <a:gd name="connsiteY14" fmla="*/ 3009899 h 3009903"/>
              <a:gd name="connsiteX15" fmla="*/ 2806 w 911279"/>
              <a:gd name="connsiteY15" fmla="*/ 3009903 h 3009903"/>
              <a:gd name="connsiteX0" fmla="*/ 2806 w 911279"/>
              <a:gd name="connsiteY0" fmla="*/ 3009903 h 3009903"/>
              <a:gd name="connsiteX1" fmla="*/ 0 w 911279"/>
              <a:gd name="connsiteY1" fmla="*/ 193639 h 3009903"/>
              <a:gd name="connsiteX2" fmla="*/ 249727 w 911279"/>
              <a:gd name="connsiteY2" fmla="*/ 0 h 3009903"/>
              <a:gd name="connsiteX3" fmla="*/ 629418 w 911279"/>
              <a:gd name="connsiteY3" fmla="*/ 0 h 3009903"/>
              <a:gd name="connsiteX4" fmla="*/ 842680 w 911279"/>
              <a:gd name="connsiteY4" fmla="*/ 213262 h 3009903"/>
              <a:gd name="connsiteX5" fmla="*/ 842680 w 911279"/>
              <a:gd name="connsiteY5" fmla="*/ 2794198 h 3009903"/>
              <a:gd name="connsiteX6" fmla="*/ 911279 w 911279"/>
              <a:gd name="connsiteY6" fmla="*/ 2794198 h 3009903"/>
              <a:gd name="connsiteX7" fmla="*/ 795069 w 911279"/>
              <a:gd name="connsiteY7" fmla="*/ 2928692 h 3009903"/>
              <a:gd name="connsiteX8" fmla="*/ 678858 w 911279"/>
              <a:gd name="connsiteY8" fmla="*/ 2794198 h 3009903"/>
              <a:gd name="connsiteX9" fmla="*/ 747457 w 911279"/>
              <a:gd name="connsiteY9" fmla="*/ 2794198 h 3009903"/>
              <a:gd name="connsiteX10" fmla="*/ 747457 w 911279"/>
              <a:gd name="connsiteY10" fmla="*/ 213262 h 3009903"/>
              <a:gd name="connsiteX11" fmla="*/ 635028 w 911279"/>
              <a:gd name="connsiteY11" fmla="*/ 75589 h 3009903"/>
              <a:gd name="connsiteX12" fmla="*/ 252532 w 911279"/>
              <a:gd name="connsiteY12" fmla="*/ 58761 h 3009903"/>
              <a:gd name="connsiteX13" fmla="*/ 131688 w 911279"/>
              <a:gd name="connsiteY13" fmla="*/ 213263 h 3009903"/>
              <a:gd name="connsiteX14" fmla="*/ 131689 w 911279"/>
              <a:gd name="connsiteY14" fmla="*/ 3009899 h 3009903"/>
              <a:gd name="connsiteX15" fmla="*/ 2806 w 911279"/>
              <a:gd name="connsiteY15" fmla="*/ 3009903 h 3009903"/>
              <a:gd name="connsiteX0" fmla="*/ 2806 w 911279"/>
              <a:gd name="connsiteY0" fmla="*/ 3009903 h 3031789"/>
              <a:gd name="connsiteX1" fmla="*/ 0 w 911279"/>
              <a:gd name="connsiteY1" fmla="*/ 193639 h 3031789"/>
              <a:gd name="connsiteX2" fmla="*/ 249727 w 911279"/>
              <a:gd name="connsiteY2" fmla="*/ 0 h 3031789"/>
              <a:gd name="connsiteX3" fmla="*/ 629418 w 911279"/>
              <a:gd name="connsiteY3" fmla="*/ 0 h 3031789"/>
              <a:gd name="connsiteX4" fmla="*/ 842680 w 911279"/>
              <a:gd name="connsiteY4" fmla="*/ 213262 h 3031789"/>
              <a:gd name="connsiteX5" fmla="*/ 842680 w 911279"/>
              <a:gd name="connsiteY5" fmla="*/ 2794198 h 3031789"/>
              <a:gd name="connsiteX6" fmla="*/ 911279 w 911279"/>
              <a:gd name="connsiteY6" fmla="*/ 2794198 h 3031789"/>
              <a:gd name="connsiteX7" fmla="*/ 795069 w 911279"/>
              <a:gd name="connsiteY7" fmla="*/ 3031789 h 3031789"/>
              <a:gd name="connsiteX8" fmla="*/ 678858 w 911279"/>
              <a:gd name="connsiteY8" fmla="*/ 2794198 h 3031789"/>
              <a:gd name="connsiteX9" fmla="*/ 747457 w 911279"/>
              <a:gd name="connsiteY9" fmla="*/ 2794198 h 3031789"/>
              <a:gd name="connsiteX10" fmla="*/ 747457 w 911279"/>
              <a:gd name="connsiteY10" fmla="*/ 213262 h 3031789"/>
              <a:gd name="connsiteX11" fmla="*/ 635028 w 911279"/>
              <a:gd name="connsiteY11" fmla="*/ 75589 h 3031789"/>
              <a:gd name="connsiteX12" fmla="*/ 252532 w 911279"/>
              <a:gd name="connsiteY12" fmla="*/ 58761 h 3031789"/>
              <a:gd name="connsiteX13" fmla="*/ 131688 w 911279"/>
              <a:gd name="connsiteY13" fmla="*/ 213263 h 3031789"/>
              <a:gd name="connsiteX14" fmla="*/ 131689 w 911279"/>
              <a:gd name="connsiteY14" fmla="*/ 3009899 h 3031789"/>
              <a:gd name="connsiteX15" fmla="*/ 2806 w 911279"/>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678858 w 906252"/>
              <a:gd name="connsiteY8" fmla="*/ 2794198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131688 w 906252"/>
              <a:gd name="connsiteY13" fmla="*/ 213263 h 3031789"/>
              <a:gd name="connsiteX14" fmla="*/ 131689 w 906252"/>
              <a:gd name="connsiteY14" fmla="*/ 3009899 h 3031789"/>
              <a:gd name="connsiteX15" fmla="*/ 2806 w 906252"/>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131688 w 906252"/>
              <a:gd name="connsiteY13" fmla="*/ 213263 h 3031789"/>
              <a:gd name="connsiteX14" fmla="*/ 131689 w 906252"/>
              <a:gd name="connsiteY14" fmla="*/ 3009899 h 3031789"/>
              <a:gd name="connsiteX15" fmla="*/ 2806 w 906252"/>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131688 w 906252"/>
              <a:gd name="connsiteY13" fmla="*/ 213263 h 3031789"/>
              <a:gd name="connsiteX14" fmla="*/ 242221 w 906252"/>
              <a:gd name="connsiteY14" fmla="*/ 3030518 h 3031789"/>
              <a:gd name="connsiteX15" fmla="*/ 2806 w 906252"/>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237196 w 906252"/>
              <a:gd name="connsiteY13" fmla="*/ 213263 h 3031789"/>
              <a:gd name="connsiteX14" fmla="*/ 242221 w 906252"/>
              <a:gd name="connsiteY14" fmla="*/ 3030518 h 3031789"/>
              <a:gd name="connsiteX15" fmla="*/ 2806 w 906252"/>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237196 w 906252"/>
              <a:gd name="connsiteY13" fmla="*/ 213263 h 3031789"/>
              <a:gd name="connsiteX14" fmla="*/ 242221 w 906252"/>
              <a:gd name="connsiteY14" fmla="*/ 2999590 h 3031789"/>
              <a:gd name="connsiteX15" fmla="*/ 2806 w 906252"/>
              <a:gd name="connsiteY15" fmla="*/ 3009903 h 3031789"/>
              <a:gd name="connsiteX0" fmla="*/ 2806 w 906252"/>
              <a:gd name="connsiteY0" fmla="*/ 300990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237196 w 906252"/>
              <a:gd name="connsiteY13" fmla="*/ 213263 h 3031789"/>
              <a:gd name="connsiteX14" fmla="*/ 242221 w 906252"/>
              <a:gd name="connsiteY14" fmla="*/ 2932579 h 3031789"/>
              <a:gd name="connsiteX15" fmla="*/ 2806 w 906252"/>
              <a:gd name="connsiteY15" fmla="*/ 3009903 h 3031789"/>
              <a:gd name="connsiteX0" fmla="*/ 108313 w 906252"/>
              <a:gd name="connsiteY0" fmla="*/ 2932583 h 3031789"/>
              <a:gd name="connsiteX1" fmla="*/ 0 w 906252"/>
              <a:gd name="connsiteY1" fmla="*/ 193639 h 3031789"/>
              <a:gd name="connsiteX2" fmla="*/ 249727 w 906252"/>
              <a:gd name="connsiteY2" fmla="*/ 0 h 3031789"/>
              <a:gd name="connsiteX3" fmla="*/ 629418 w 906252"/>
              <a:gd name="connsiteY3" fmla="*/ 0 h 3031789"/>
              <a:gd name="connsiteX4" fmla="*/ 842680 w 906252"/>
              <a:gd name="connsiteY4" fmla="*/ 213262 h 3031789"/>
              <a:gd name="connsiteX5" fmla="*/ 842680 w 906252"/>
              <a:gd name="connsiteY5" fmla="*/ 2794198 h 3031789"/>
              <a:gd name="connsiteX6" fmla="*/ 906252 w 906252"/>
              <a:gd name="connsiteY6" fmla="*/ 2923067 h 3031789"/>
              <a:gd name="connsiteX7" fmla="*/ 795069 w 906252"/>
              <a:gd name="connsiteY7" fmla="*/ 3031789 h 3031789"/>
              <a:gd name="connsiteX8" fmla="*/ 719051 w 906252"/>
              <a:gd name="connsiteY8" fmla="*/ 2933375 h 3031789"/>
              <a:gd name="connsiteX9" fmla="*/ 747457 w 906252"/>
              <a:gd name="connsiteY9" fmla="*/ 2794198 h 3031789"/>
              <a:gd name="connsiteX10" fmla="*/ 747457 w 906252"/>
              <a:gd name="connsiteY10" fmla="*/ 213262 h 3031789"/>
              <a:gd name="connsiteX11" fmla="*/ 635028 w 906252"/>
              <a:gd name="connsiteY11" fmla="*/ 75589 h 3031789"/>
              <a:gd name="connsiteX12" fmla="*/ 252532 w 906252"/>
              <a:gd name="connsiteY12" fmla="*/ 58761 h 3031789"/>
              <a:gd name="connsiteX13" fmla="*/ 237196 w 906252"/>
              <a:gd name="connsiteY13" fmla="*/ 213263 h 3031789"/>
              <a:gd name="connsiteX14" fmla="*/ 242221 w 906252"/>
              <a:gd name="connsiteY14" fmla="*/ 2932579 h 3031789"/>
              <a:gd name="connsiteX15" fmla="*/ 108313 w 906252"/>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44219 w 797939"/>
              <a:gd name="connsiteY12" fmla="*/ 58761 h 3031789"/>
              <a:gd name="connsiteX13" fmla="*/ 128883 w 797939"/>
              <a:gd name="connsiteY13" fmla="*/ 213263 h 3031789"/>
              <a:gd name="connsiteX14" fmla="*/ 133908 w 797939"/>
              <a:gd name="connsiteY14" fmla="*/ 2932579 h 3031789"/>
              <a:gd name="connsiteX15" fmla="*/ 0 w 797939"/>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89437 w 797939"/>
              <a:gd name="connsiteY12" fmla="*/ 58763 h 3031789"/>
              <a:gd name="connsiteX13" fmla="*/ 128883 w 797939"/>
              <a:gd name="connsiteY13" fmla="*/ 213263 h 3031789"/>
              <a:gd name="connsiteX14" fmla="*/ 133908 w 797939"/>
              <a:gd name="connsiteY14" fmla="*/ 2932579 h 3031789"/>
              <a:gd name="connsiteX15" fmla="*/ 0 w 797939"/>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89437 w 797939"/>
              <a:gd name="connsiteY12" fmla="*/ 58763 h 3031789"/>
              <a:gd name="connsiteX13" fmla="*/ 133908 w 797939"/>
              <a:gd name="connsiteY13" fmla="*/ 208111 h 3031789"/>
              <a:gd name="connsiteX14" fmla="*/ 133908 w 797939"/>
              <a:gd name="connsiteY14" fmla="*/ 2932579 h 3031789"/>
              <a:gd name="connsiteX15" fmla="*/ 0 w 797939"/>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89437 w 797939"/>
              <a:gd name="connsiteY12" fmla="*/ 58763 h 3031789"/>
              <a:gd name="connsiteX13" fmla="*/ 133908 w 797939"/>
              <a:gd name="connsiteY13" fmla="*/ 208111 h 3031789"/>
              <a:gd name="connsiteX14" fmla="*/ 169077 w 797939"/>
              <a:gd name="connsiteY14" fmla="*/ 2937737 h 3031789"/>
              <a:gd name="connsiteX15" fmla="*/ 0 w 797939"/>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89437 w 797939"/>
              <a:gd name="connsiteY12" fmla="*/ 58763 h 3031789"/>
              <a:gd name="connsiteX13" fmla="*/ 164053 w 797939"/>
              <a:gd name="connsiteY13" fmla="*/ 74092 h 3031789"/>
              <a:gd name="connsiteX14" fmla="*/ 169077 w 797939"/>
              <a:gd name="connsiteY14" fmla="*/ 2937737 h 3031789"/>
              <a:gd name="connsiteX15" fmla="*/ 0 w 797939"/>
              <a:gd name="connsiteY15" fmla="*/ 2932583 h 3031789"/>
              <a:gd name="connsiteX0" fmla="*/ 0 w 797939"/>
              <a:gd name="connsiteY0" fmla="*/ 2932583 h 3031789"/>
              <a:gd name="connsiteX1" fmla="*/ 2219 w 797939"/>
              <a:gd name="connsiteY1" fmla="*/ 203948 h 3031789"/>
              <a:gd name="connsiteX2" fmla="*/ 141414 w 797939"/>
              <a:gd name="connsiteY2" fmla="*/ 0 h 3031789"/>
              <a:gd name="connsiteX3" fmla="*/ 521105 w 797939"/>
              <a:gd name="connsiteY3" fmla="*/ 0 h 3031789"/>
              <a:gd name="connsiteX4" fmla="*/ 734367 w 797939"/>
              <a:gd name="connsiteY4" fmla="*/ 213262 h 3031789"/>
              <a:gd name="connsiteX5" fmla="*/ 734367 w 797939"/>
              <a:gd name="connsiteY5" fmla="*/ 2794198 h 3031789"/>
              <a:gd name="connsiteX6" fmla="*/ 797939 w 797939"/>
              <a:gd name="connsiteY6" fmla="*/ 2923067 h 3031789"/>
              <a:gd name="connsiteX7" fmla="*/ 686756 w 797939"/>
              <a:gd name="connsiteY7" fmla="*/ 3031789 h 3031789"/>
              <a:gd name="connsiteX8" fmla="*/ 610738 w 797939"/>
              <a:gd name="connsiteY8" fmla="*/ 2933375 h 3031789"/>
              <a:gd name="connsiteX9" fmla="*/ 639144 w 797939"/>
              <a:gd name="connsiteY9" fmla="*/ 2794198 h 3031789"/>
              <a:gd name="connsiteX10" fmla="*/ 639144 w 797939"/>
              <a:gd name="connsiteY10" fmla="*/ 213262 h 3031789"/>
              <a:gd name="connsiteX11" fmla="*/ 526715 w 797939"/>
              <a:gd name="connsiteY11" fmla="*/ 75589 h 3031789"/>
              <a:gd name="connsiteX12" fmla="*/ 189437 w 797939"/>
              <a:gd name="connsiteY12" fmla="*/ 58763 h 3031789"/>
              <a:gd name="connsiteX13" fmla="*/ 164053 w 797939"/>
              <a:gd name="connsiteY13" fmla="*/ 74092 h 3031789"/>
              <a:gd name="connsiteX14" fmla="*/ 169077 w 797939"/>
              <a:gd name="connsiteY14" fmla="*/ 2839801 h 3031789"/>
              <a:gd name="connsiteX15" fmla="*/ 0 w 797939"/>
              <a:gd name="connsiteY15" fmla="*/ 2932583 h 3031789"/>
              <a:gd name="connsiteX0" fmla="*/ 0 w 802963"/>
              <a:gd name="connsiteY0" fmla="*/ 2777945 h 3031789"/>
              <a:gd name="connsiteX1" fmla="*/ 7243 w 802963"/>
              <a:gd name="connsiteY1" fmla="*/ 203948 h 3031789"/>
              <a:gd name="connsiteX2" fmla="*/ 146438 w 802963"/>
              <a:gd name="connsiteY2" fmla="*/ 0 h 3031789"/>
              <a:gd name="connsiteX3" fmla="*/ 526129 w 802963"/>
              <a:gd name="connsiteY3" fmla="*/ 0 h 3031789"/>
              <a:gd name="connsiteX4" fmla="*/ 739391 w 802963"/>
              <a:gd name="connsiteY4" fmla="*/ 213262 h 3031789"/>
              <a:gd name="connsiteX5" fmla="*/ 739391 w 802963"/>
              <a:gd name="connsiteY5" fmla="*/ 2794198 h 3031789"/>
              <a:gd name="connsiteX6" fmla="*/ 802963 w 802963"/>
              <a:gd name="connsiteY6" fmla="*/ 2923067 h 3031789"/>
              <a:gd name="connsiteX7" fmla="*/ 691780 w 802963"/>
              <a:gd name="connsiteY7" fmla="*/ 3031789 h 3031789"/>
              <a:gd name="connsiteX8" fmla="*/ 615762 w 802963"/>
              <a:gd name="connsiteY8" fmla="*/ 2933375 h 3031789"/>
              <a:gd name="connsiteX9" fmla="*/ 644168 w 802963"/>
              <a:gd name="connsiteY9" fmla="*/ 2794198 h 3031789"/>
              <a:gd name="connsiteX10" fmla="*/ 644168 w 802963"/>
              <a:gd name="connsiteY10" fmla="*/ 213262 h 3031789"/>
              <a:gd name="connsiteX11" fmla="*/ 531739 w 802963"/>
              <a:gd name="connsiteY11" fmla="*/ 75589 h 3031789"/>
              <a:gd name="connsiteX12" fmla="*/ 194461 w 802963"/>
              <a:gd name="connsiteY12" fmla="*/ 58763 h 3031789"/>
              <a:gd name="connsiteX13" fmla="*/ 169077 w 802963"/>
              <a:gd name="connsiteY13" fmla="*/ 74092 h 3031789"/>
              <a:gd name="connsiteX14" fmla="*/ 174101 w 802963"/>
              <a:gd name="connsiteY14" fmla="*/ 2839801 h 3031789"/>
              <a:gd name="connsiteX15" fmla="*/ 0 w 802963"/>
              <a:gd name="connsiteY15" fmla="*/ 2777945 h 3031789"/>
              <a:gd name="connsiteX0" fmla="*/ 0 w 802963"/>
              <a:gd name="connsiteY0" fmla="*/ 2777945 h 3031789"/>
              <a:gd name="connsiteX1" fmla="*/ 7243 w 802963"/>
              <a:gd name="connsiteY1" fmla="*/ 203948 h 3031789"/>
              <a:gd name="connsiteX2" fmla="*/ 146438 w 802963"/>
              <a:gd name="connsiteY2" fmla="*/ 0 h 3031789"/>
              <a:gd name="connsiteX3" fmla="*/ 526129 w 802963"/>
              <a:gd name="connsiteY3" fmla="*/ 0 h 3031789"/>
              <a:gd name="connsiteX4" fmla="*/ 739391 w 802963"/>
              <a:gd name="connsiteY4" fmla="*/ 213262 h 3031789"/>
              <a:gd name="connsiteX5" fmla="*/ 739391 w 802963"/>
              <a:gd name="connsiteY5" fmla="*/ 2794198 h 3031789"/>
              <a:gd name="connsiteX6" fmla="*/ 802963 w 802963"/>
              <a:gd name="connsiteY6" fmla="*/ 2923067 h 3031789"/>
              <a:gd name="connsiteX7" fmla="*/ 691780 w 802963"/>
              <a:gd name="connsiteY7" fmla="*/ 3031789 h 3031789"/>
              <a:gd name="connsiteX8" fmla="*/ 615762 w 802963"/>
              <a:gd name="connsiteY8" fmla="*/ 2933375 h 3031789"/>
              <a:gd name="connsiteX9" fmla="*/ 644168 w 802963"/>
              <a:gd name="connsiteY9" fmla="*/ 2794198 h 3031789"/>
              <a:gd name="connsiteX10" fmla="*/ 644168 w 802963"/>
              <a:gd name="connsiteY10" fmla="*/ 213262 h 3031789"/>
              <a:gd name="connsiteX11" fmla="*/ 531739 w 802963"/>
              <a:gd name="connsiteY11" fmla="*/ 75589 h 3031789"/>
              <a:gd name="connsiteX12" fmla="*/ 194461 w 802963"/>
              <a:gd name="connsiteY12" fmla="*/ 58763 h 3031789"/>
              <a:gd name="connsiteX13" fmla="*/ 169077 w 802963"/>
              <a:gd name="connsiteY13" fmla="*/ 74092 h 3031789"/>
              <a:gd name="connsiteX14" fmla="*/ 184149 w 802963"/>
              <a:gd name="connsiteY14" fmla="*/ 2783102 h 3031789"/>
              <a:gd name="connsiteX15" fmla="*/ 0 w 802963"/>
              <a:gd name="connsiteY15" fmla="*/ 2777945 h 3031789"/>
              <a:gd name="connsiteX0" fmla="*/ 0 w 802963"/>
              <a:gd name="connsiteY0" fmla="*/ 2777945 h 3031789"/>
              <a:gd name="connsiteX1" fmla="*/ 7243 w 802963"/>
              <a:gd name="connsiteY1" fmla="*/ 203948 h 3031789"/>
              <a:gd name="connsiteX2" fmla="*/ 146438 w 802963"/>
              <a:gd name="connsiteY2" fmla="*/ 0 h 3031789"/>
              <a:gd name="connsiteX3" fmla="*/ 526129 w 802963"/>
              <a:gd name="connsiteY3" fmla="*/ 0 h 3031789"/>
              <a:gd name="connsiteX4" fmla="*/ 739391 w 802963"/>
              <a:gd name="connsiteY4" fmla="*/ 213262 h 3031789"/>
              <a:gd name="connsiteX5" fmla="*/ 739391 w 802963"/>
              <a:gd name="connsiteY5" fmla="*/ 2794198 h 3031789"/>
              <a:gd name="connsiteX6" fmla="*/ 802963 w 802963"/>
              <a:gd name="connsiteY6" fmla="*/ 2923067 h 3031789"/>
              <a:gd name="connsiteX7" fmla="*/ 691780 w 802963"/>
              <a:gd name="connsiteY7" fmla="*/ 3031789 h 3031789"/>
              <a:gd name="connsiteX8" fmla="*/ 615762 w 802963"/>
              <a:gd name="connsiteY8" fmla="*/ 2933375 h 3031789"/>
              <a:gd name="connsiteX9" fmla="*/ 644168 w 802963"/>
              <a:gd name="connsiteY9" fmla="*/ 2794198 h 3031789"/>
              <a:gd name="connsiteX10" fmla="*/ 644168 w 802963"/>
              <a:gd name="connsiteY10" fmla="*/ 213262 h 3031789"/>
              <a:gd name="connsiteX11" fmla="*/ 531739 w 802963"/>
              <a:gd name="connsiteY11" fmla="*/ 75589 h 3031789"/>
              <a:gd name="connsiteX12" fmla="*/ 194461 w 802963"/>
              <a:gd name="connsiteY12" fmla="*/ 58763 h 3031789"/>
              <a:gd name="connsiteX13" fmla="*/ 169077 w 802963"/>
              <a:gd name="connsiteY13" fmla="*/ 74092 h 3031789"/>
              <a:gd name="connsiteX14" fmla="*/ 179125 w 802963"/>
              <a:gd name="connsiteY14" fmla="*/ 2793415 h 3031789"/>
              <a:gd name="connsiteX15" fmla="*/ 0 w 802963"/>
              <a:gd name="connsiteY15" fmla="*/ 2777945 h 3031789"/>
              <a:gd name="connsiteX0" fmla="*/ 12854 w 795720"/>
              <a:gd name="connsiteY0" fmla="*/ 2803721 h 3031789"/>
              <a:gd name="connsiteX1" fmla="*/ 0 w 795720"/>
              <a:gd name="connsiteY1" fmla="*/ 203948 h 3031789"/>
              <a:gd name="connsiteX2" fmla="*/ 139195 w 795720"/>
              <a:gd name="connsiteY2" fmla="*/ 0 h 3031789"/>
              <a:gd name="connsiteX3" fmla="*/ 518886 w 795720"/>
              <a:gd name="connsiteY3" fmla="*/ 0 h 3031789"/>
              <a:gd name="connsiteX4" fmla="*/ 732148 w 795720"/>
              <a:gd name="connsiteY4" fmla="*/ 213262 h 3031789"/>
              <a:gd name="connsiteX5" fmla="*/ 732148 w 795720"/>
              <a:gd name="connsiteY5" fmla="*/ 2794198 h 3031789"/>
              <a:gd name="connsiteX6" fmla="*/ 795720 w 795720"/>
              <a:gd name="connsiteY6" fmla="*/ 2923067 h 3031789"/>
              <a:gd name="connsiteX7" fmla="*/ 684537 w 795720"/>
              <a:gd name="connsiteY7" fmla="*/ 3031789 h 3031789"/>
              <a:gd name="connsiteX8" fmla="*/ 608519 w 795720"/>
              <a:gd name="connsiteY8" fmla="*/ 2933375 h 3031789"/>
              <a:gd name="connsiteX9" fmla="*/ 636925 w 795720"/>
              <a:gd name="connsiteY9" fmla="*/ 2794198 h 3031789"/>
              <a:gd name="connsiteX10" fmla="*/ 636925 w 795720"/>
              <a:gd name="connsiteY10" fmla="*/ 213262 h 3031789"/>
              <a:gd name="connsiteX11" fmla="*/ 524496 w 795720"/>
              <a:gd name="connsiteY11" fmla="*/ 75589 h 3031789"/>
              <a:gd name="connsiteX12" fmla="*/ 187218 w 795720"/>
              <a:gd name="connsiteY12" fmla="*/ 58763 h 3031789"/>
              <a:gd name="connsiteX13" fmla="*/ 161834 w 795720"/>
              <a:gd name="connsiteY13" fmla="*/ 74092 h 3031789"/>
              <a:gd name="connsiteX14" fmla="*/ 171882 w 795720"/>
              <a:gd name="connsiteY14" fmla="*/ 2793415 h 3031789"/>
              <a:gd name="connsiteX15" fmla="*/ 12854 w 795720"/>
              <a:gd name="connsiteY15" fmla="*/ 2803721 h 3031789"/>
              <a:gd name="connsiteX0" fmla="*/ 12854 w 795720"/>
              <a:gd name="connsiteY0" fmla="*/ 2803721 h 3031789"/>
              <a:gd name="connsiteX1" fmla="*/ 0 w 795720"/>
              <a:gd name="connsiteY1" fmla="*/ 203948 h 3031789"/>
              <a:gd name="connsiteX2" fmla="*/ 139195 w 795720"/>
              <a:gd name="connsiteY2" fmla="*/ 0 h 3031789"/>
              <a:gd name="connsiteX3" fmla="*/ 518886 w 795720"/>
              <a:gd name="connsiteY3" fmla="*/ 0 h 3031789"/>
              <a:gd name="connsiteX4" fmla="*/ 732148 w 795720"/>
              <a:gd name="connsiteY4" fmla="*/ 213262 h 3031789"/>
              <a:gd name="connsiteX5" fmla="*/ 732148 w 795720"/>
              <a:gd name="connsiteY5" fmla="*/ 2794198 h 3031789"/>
              <a:gd name="connsiteX6" fmla="*/ 795720 w 795720"/>
              <a:gd name="connsiteY6" fmla="*/ 2923067 h 3031789"/>
              <a:gd name="connsiteX7" fmla="*/ 684537 w 795720"/>
              <a:gd name="connsiteY7" fmla="*/ 3031789 h 3031789"/>
              <a:gd name="connsiteX8" fmla="*/ 608519 w 795720"/>
              <a:gd name="connsiteY8" fmla="*/ 2933375 h 3031789"/>
              <a:gd name="connsiteX9" fmla="*/ 636925 w 795720"/>
              <a:gd name="connsiteY9" fmla="*/ 2794198 h 3031789"/>
              <a:gd name="connsiteX10" fmla="*/ 636925 w 795720"/>
              <a:gd name="connsiteY10" fmla="*/ 213262 h 3031789"/>
              <a:gd name="connsiteX11" fmla="*/ 524496 w 795720"/>
              <a:gd name="connsiteY11" fmla="*/ 75589 h 3031789"/>
              <a:gd name="connsiteX12" fmla="*/ 187218 w 795720"/>
              <a:gd name="connsiteY12" fmla="*/ 58763 h 3031789"/>
              <a:gd name="connsiteX13" fmla="*/ 161834 w 795720"/>
              <a:gd name="connsiteY13" fmla="*/ 74092 h 3031789"/>
              <a:gd name="connsiteX14" fmla="*/ 141737 w 795720"/>
              <a:gd name="connsiteY14" fmla="*/ 2803724 h 3031789"/>
              <a:gd name="connsiteX15" fmla="*/ 12854 w 795720"/>
              <a:gd name="connsiteY15" fmla="*/ 2803721 h 3031789"/>
              <a:gd name="connsiteX0" fmla="*/ 12854 w 795720"/>
              <a:gd name="connsiteY0" fmla="*/ 2803721 h 3031789"/>
              <a:gd name="connsiteX1" fmla="*/ 0 w 795720"/>
              <a:gd name="connsiteY1" fmla="*/ 203948 h 3031789"/>
              <a:gd name="connsiteX2" fmla="*/ 139195 w 795720"/>
              <a:gd name="connsiteY2" fmla="*/ 0 h 3031789"/>
              <a:gd name="connsiteX3" fmla="*/ 518886 w 795720"/>
              <a:gd name="connsiteY3" fmla="*/ 0 h 3031789"/>
              <a:gd name="connsiteX4" fmla="*/ 732148 w 795720"/>
              <a:gd name="connsiteY4" fmla="*/ 213262 h 3031789"/>
              <a:gd name="connsiteX5" fmla="*/ 732148 w 795720"/>
              <a:gd name="connsiteY5" fmla="*/ 2794198 h 3031789"/>
              <a:gd name="connsiteX6" fmla="*/ 795720 w 795720"/>
              <a:gd name="connsiteY6" fmla="*/ 2923067 h 3031789"/>
              <a:gd name="connsiteX7" fmla="*/ 684537 w 795720"/>
              <a:gd name="connsiteY7" fmla="*/ 3031789 h 3031789"/>
              <a:gd name="connsiteX8" fmla="*/ 608519 w 795720"/>
              <a:gd name="connsiteY8" fmla="*/ 2933375 h 3031789"/>
              <a:gd name="connsiteX9" fmla="*/ 636925 w 795720"/>
              <a:gd name="connsiteY9" fmla="*/ 2794198 h 3031789"/>
              <a:gd name="connsiteX10" fmla="*/ 636925 w 795720"/>
              <a:gd name="connsiteY10" fmla="*/ 213262 h 3031789"/>
              <a:gd name="connsiteX11" fmla="*/ 524496 w 795720"/>
              <a:gd name="connsiteY11" fmla="*/ 75589 h 3031789"/>
              <a:gd name="connsiteX12" fmla="*/ 187218 w 795720"/>
              <a:gd name="connsiteY12" fmla="*/ 58763 h 3031789"/>
              <a:gd name="connsiteX13" fmla="*/ 136713 w 795720"/>
              <a:gd name="connsiteY13" fmla="*/ 68937 h 3031789"/>
              <a:gd name="connsiteX14" fmla="*/ 141737 w 795720"/>
              <a:gd name="connsiteY14" fmla="*/ 2803724 h 3031789"/>
              <a:gd name="connsiteX15" fmla="*/ 12854 w 795720"/>
              <a:gd name="connsiteY15" fmla="*/ 2803721 h 3031789"/>
              <a:gd name="connsiteX0" fmla="*/ 0 w 782866"/>
              <a:gd name="connsiteY0" fmla="*/ 2803721 h 3031789"/>
              <a:gd name="connsiteX1" fmla="*/ 7243 w 782866"/>
              <a:gd name="connsiteY1" fmla="*/ 19879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1642 w 782866"/>
              <a:gd name="connsiteY11" fmla="*/ 75589 h 3031789"/>
              <a:gd name="connsiteX12" fmla="*/ 174364 w 782866"/>
              <a:gd name="connsiteY12" fmla="*/ 58763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2805 w 785671"/>
              <a:gd name="connsiteY0" fmla="*/ 2803721 h 3031789"/>
              <a:gd name="connsiteX1" fmla="*/ 0 w 785671"/>
              <a:gd name="connsiteY1" fmla="*/ 198794 h 3031789"/>
              <a:gd name="connsiteX2" fmla="*/ 129146 w 785671"/>
              <a:gd name="connsiteY2" fmla="*/ 0 h 3031789"/>
              <a:gd name="connsiteX3" fmla="*/ 508837 w 785671"/>
              <a:gd name="connsiteY3" fmla="*/ 0 h 3031789"/>
              <a:gd name="connsiteX4" fmla="*/ 722099 w 785671"/>
              <a:gd name="connsiteY4" fmla="*/ 213262 h 3031789"/>
              <a:gd name="connsiteX5" fmla="*/ 722099 w 785671"/>
              <a:gd name="connsiteY5" fmla="*/ 2794198 h 3031789"/>
              <a:gd name="connsiteX6" fmla="*/ 785671 w 785671"/>
              <a:gd name="connsiteY6" fmla="*/ 2923067 h 3031789"/>
              <a:gd name="connsiteX7" fmla="*/ 674488 w 785671"/>
              <a:gd name="connsiteY7" fmla="*/ 3031789 h 3031789"/>
              <a:gd name="connsiteX8" fmla="*/ 598470 w 785671"/>
              <a:gd name="connsiteY8" fmla="*/ 2933375 h 3031789"/>
              <a:gd name="connsiteX9" fmla="*/ 626876 w 785671"/>
              <a:gd name="connsiteY9" fmla="*/ 2794198 h 3031789"/>
              <a:gd name="connsiteX10" fmla="*/ 626876 w 785671"/>
              <a:gd name="connsiteY10" fmla="*/ 213262 h 3031789"/>
              <a:gd name="connsiteX11" fmla="*/ 514447 w 785671"/>
              <a:gd name="connsiteY11" fmla="*/ 75589 h 3031789"/>
              <a:gd name="connsiteX12" fmla="*/ 177169 w 785671"/>
              <a:gd name="connsiteY12" fmla="*/ 58763 h 3031789"/>
              <a:gd name="connsiteX13" fmla="*/ 126664 w 785671"/>
              <a:gd name="connsiteY13" fmla="*/ 68937 h 3031789"/>
              <a:gd name="connsiteX14" fmla="*/ 131688 w 785671"/>
              <a:gd name="connsiteY14" fmla="*/ 2803724 h 3031789"/>
              <a:gd name="connsiteX15" fmla="*/ 2805 w 785671"/>
              <a:gd name="connsiteY15" fmla="*/ 2803721 h 3031789"/>
              <a:gd name="connsiteX0" fmla="*/ 0 w 782866"/>
              <a:gd name="connsiteY0" fmla="*/ 2803721 h 3031789"/>
              <a:gd name="connsiteX1" fmla="*/ 7243 w 782866"/>
              <a:gd name="connsiteY1" fmla="*/ 198796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1642 w 782866"/>
              <a:gd name="connsiteY11" fmla="*/ 75589 h 3031789"/>
              <a:gd name="connsiteX12" fmla="*/ 174364 w 782866"/>
              <a:gd name="connsiteY12" fmla="*/ 58763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7829 w 790695"/>
              <a:gd name="connsiteY0" fmla="*/ 2803721 h 3031789"/>
              <a:gd name="connsiteX1" fmla="*/ 0 w 790695"/>
              <a:gd name="connsiteY1" fmla="*/ 193641 h 3031789"/>
              <a:gd name="connsiteX2" fmla="*/ 134170 w 790695"/>
              <a:gd name="connsiteY2" fmla="*/ 0 h 3031789"/>
              <a:gd name="connsiteX3" fmla="*/ 513861 w 790695"/>
              <a:gd name="connsiteY3" fmla="*/ 0 h 3031789"/>
              <a:gd name="connsiteX4" fmla="*/ 727123 w 790695"/>
              <a:gd name="connsiteY4" fmla="*/ 213262 h 3031789"/>
              <a:gd name="connsiteX5" fmla="*/ 727123 w 790695"/>
              <a:gd name="connsiteY5" fmla="*/ 2794198 h 3031789"/>
              <a:gd name="connsiteX6" fmla="*/ 790695 w 790695"/>
              <a:gd name="connsiteY6" fmla="*/ 2923067 h 3031789"/>
              <a:gd name="connsiteX7" fmla="*/ 679512 w 790695"/>
              <a:gd name="connsiteY7" fmla="*/ 3031789 h 3031789"/>
              <a:gd name="connsiteX8" fmla="*/ 603494 w 790695"/>
              <a:gd name="connsiteY8" fmla="*/ 2933375 h 3031789"/>
              <a:gd name="connsiteX9" fmla="*/ 631900 w 790695"/>
              <a:gd name="connsiteY9" fmla="*/ 2794198 h 3031789"/>
              <a:gd name="connsiteX10" fmla="*/ 631900 w 790695"/>
              <a:gd name="connsiteY10" fmla="*/ 213262 h 3031789"/>
              <a:gd name="connsiteX11" fmla="*/ 519471 w 790695"/>
              <a:gd name="connsiteY11" fmla="*/ 75589 h 3031789"/>
              <a:gd name="connsiteX12" fmla="*/ 182193 w 790695"/>
              <a:gd name="connsiteY12" fmla="*/ 58763 h 3031789"/>
              <a:gd name="connsiteX13" fmla="*/ 131688 w 790695"/>
              <a:gd name="connsiteY13" fmla="*/ 68937 h 3031789"/>
              <a:gd name="connsiteX14" fmla="*/ 136712 w 790695"/>
              <a:gd name="connsiteY14" fmla="*/ 2803724 h 3031789"/>
              <a:gd name="connsiteX15" fmla="*/ 7829 w 790695"/>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1642 w 782866"/>
              <a:gd name="connsiteY11" fmla="*/ 75589 h 3031789"/>
              <a:gd name="connsiteX12" fmla="*/ 174364 w 782866"/>
              <a:gd name="connsiteY12" fmla="*/ 58763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6666 w 782866"/>
              <a:gd name="connsiteY11" fmla="*/ 106517 h 3031789"/>
              <a:gd name="connsiteX12" fmla="*/ 174364 w 782866"/>
              <a:gd name="connsiteY12" fmla="*/ 58763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6666 w 782866"/>
              <a:gd name="connsiteY11" fmla="*/ 106517 h 3031789"/>
              <a:gd name="connsiteX12" fmla="*/ 179388 w 782866"/>
              <a:gd name="connsiteY12" fmla="*/ 89691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16666 w 782866"/>
              <a:gd name="connsiteY11" fmla="*/ 106517 h 3031789"/>
              <a:gd name="connsiteX12" fmla="*/ 179388 w 782866"/>
              <a:gd name="connsiteY12" fmla="*/ 89691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3859 w 782866"/>
              <a:gd name="connsiteY13" fmla="*/ 68937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18835 w 782866"/>
              <a:gd name="connsiteY13" fmla="*/ 208113 h 3031789"/>
              <a:gd name="connsiteX14" fmla="*/ 128883 w 782866"/>
              <a:gd name="connsiteY14" fmla="*/ 2803724 h 3031789"/>
              <a:gd name="connsiteX15" fmla="*/ 0 w 782866"/>
              <a:gd name="connsiteY15" fmla="*/ 2803721 h 3031789"/>
              <a:gd name="connsiteX0" fmla="*/ 0 w 782866"/>
              <a:gd name="connsiteY0" fmla="*/ 2803721 h 3031789"/>
              <a:gd name="connsiteX1" fmla="*/ 12268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8883 w 782866"/>
              <a:gd name="connsiteY14" fmla="*/ 2803724 h 3031789"/>
              <a:gd name="connsiteX15" fmla="*/ 0 w 782866"/>
              <a:gd name="connsiteY15" fmla="*/ 2803721 h 3031789"/>
              <a:gd name="connsiteX0" fmla="*/ 0 w 782866"/>
              <a:gd name="connsiteY0" fmla="*/ 2803721 h 3031789"/>
              <a:gd name="connsiteX1" fmla="*/ 7243 w 782866"/>
              <a:gd name="connsiteY1" fmla="*/ 193644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8883 w 782866"/>
              <a:gd name="connsiteY14" fmla="*/ 2803724 h 3031789"/>
              <a:gd name="connsiteX15" fmla="*/ 0 w 782866"/>
              <a:gd name="connsiteY15" fmla="*/ 2803721 h 3031789"/>
              <a:gd name="connsiteX0" fmla="*/ 2805 w 785671"/>
              <a:gd name="connsiteY0" fmla="*/ 2803721 h 3031789"/>
              <a:gd name="connsiteX1" fmla="*/ 0 w 785671"/>
              <a:gd name="connsiteY1" fmla="*/ 142097 h 3031789"/>
              <a:gd name="connsiteX2" fmla="*/ 129146 w 785671"/>
              <a:gd name="connsiteY2" fmla="*/ 0 h 3031789"/>
              <a:gd name="connsiteX3" fmla="*/ 508837 w 785671"/>
              <a:gd name="connsiteY3" fmla="*/ 0 h 3031789"/>
              <a:gd name="connsiteX4" fmla="*/ 722099 w 785671"/>
              <a:gd name="connsiteY4" fmla="*/ 213262 h 3031789"/>
              <a:gd name="connsiteX5" fmla="*/ 722099 w 785671"/>
              <a:gd name="connsiteY5" fmla="*/ 2794198 h 3031789"/>
              <a:gd name="connsiteX6" fmla="*/ 785671 w 785671"/>
              <a:gd name="connsiteY6" fmla="*/ 2923067 h 3031789"/>
              <a:gd name="connsiteX7" fmla="*/ 674488 w 785671"/>
              <a:gd name="connsiteY7" fmla="*/ 3031789 h 3031789"/>
              <a:gd name="connsiteX8" fmla="*/ 598470 w 785671"/>
              <a:gd name="connsiteY8" fmla="*/ 2933375 h 3031789"/>
              <a:gd name="connsiteX9" fmla="*/ 626876 w 785671"/>
              <a:gd name="connsiteY9" fmla="*/ 2794198 h 3031789"/>
              <a:gd name="connsiteX10" fmla="*/ 626876 w 785671"/>
              <a:gd name="connsiteY10" fmla="*/ 213262 h 3031789"/>
              <a:gd name="connsiteX11" fmla="*/ 524495 w 785671"/>
              <a:gd name="connsiteY11" fmla="*/ 75589 h 3031789"/>
              <a:gd name="connsiteX12" fmla="*/ 182193 w 785671"/>
              <a:gd name="connsiteY12" fmla="*/ 89691 h 3031789"/>
              <a:gd name="connsiteX13" fmla="*/ 131689 w 785671"/>
              <a:gd name="connsiteY13" fmla="*/ 223577 h 3031789"/>
              <a:gd name="connsiteX14" fmla="*/ 131688 w 785671"/>
              <a:gd name="connsiteY14" fmla="*/ 2803724 h 3031789"/>
              <a:gd name="connsiteX15" fmla="*/ 2805 w 785671"/>
              <a:gd name="connsiteY15" fmla="*/ 2803721 h 3031789"/>
              <a:gd name="connsiteX0" fmla="*/ 0 w 782866"/>
              <a:gd name="connsiteY0" fmla="*/ 2803721 h 3031789"/>
              <a:gd name="connsiteX1" fmla="*/ 7244 w 782866"/>
              <a:gd name="connsiteY1" fmla="*/ 131790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8883 w 782866"/>
              <a:gd name="connsiteY14" fmla="*/ 2803724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8883 w 782866"/>
              <a:gd name="connsiteY14" fmla="*/ 2803724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5752 w 782866"/>
              <a:gd name="connsiteY14" fmla="*/ 2819789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1690 w 782866"/>
              <a:gd name="connsiteY11" fmla="*/ 75589 h 3031789"/>
              <a:gd name="connsiteX12" fmla="*/ 179388 w 782866"/>
              <a:gd name="connsiteY12" fmla="*/ 89691 h 3031789"/>
              <a:gd name="connsiteX13" fmla="*/ 128884 w 782866"/>
              <a:gd name="connsiteY13" fmla="*/ 223577 h 3031789"/>
              <a:gd name="connsiteX14" fmla="*/ 125752 w 782866"/>
              <a:gd name="connsiteY14" fmla="*/ 2803725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7953 w 782866"/>
              <a:gd name="connsiteY11" fmla="*/ 94866 h 3031789"/>
              <a:gd name="connsiteX12" fmla="*/ 179388 w 782866"/>
              <a:gd name="connsiteY12" fmla="*/ 89691 h 3031789"/>
              <a:gd name="connsiteX13" fmla="*/ 128884 w 782866"/>
              <a:gd name="connsiteY13" fmla="*/ 223577 h 3031789"/>
              <a:gd name="connsiteX14" fmla="*/ 125752 w 782866"/>
              <a:gd name="connsiteY14" fmla="*/ 2803725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7953 w 782866"/>
              <a:gd name="connsiteY11" fmla="*/ 94866 h 3031789"/>
              <a:gd name="connsiteX12" fmla="*/ 179388 w 782866"/>
              <a:gd name="connsiteY12" fmla="*/ 89691 h 3031789"/>
              <a:gd name="connsiteX13" fmla="*/ 128884 w 782866"/>
              <a:gd name="connsiteY13" fmla="*/ 223577 h 3031789"/>
              <a:gd name="connsiteX14" fmla="*/ 125752 w 782866"/>
              <a:gd name="connsiteY14" fmla="*/ 2803725 h 3031789"/>
              <a:gd name="connsiteX15" fmla="*/ 0 w 782866"/>
              <a:gd name="connsiteY15"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7953 w 782866"/>
              <a:gd name="connsiteY11" fmla="*/ 94866 h 3031789"/>
              <a:gd name="connsiteX12" fmla="*/ 523198 w 782866"/>
              <a:gd name="connsiteY12" fmla="*/ 76037 h 3031789"/>
              <a:gd name="connsiteX13" fmla="*/ 179388 w 782866"/>
              <a:gd name="connsiteY13" fmla="*/ 89691 h 3031789"/>
              <a:gd name="connsiteX14" fmla="*/ 128884 w 782866"/>
              <a:gd name="connsiteY14" fmla="*/ 223577 h 3031789"/>
              <a:gd name="connsiteX15" fmla="*/ 125752 w 782866"/>
              <a:gd name="connsiteY15" fmla="*/ 2803725 h 3031789"/>
              <a:gd name="connsiteX16" fmla="*/ 0 w 782866"/>
              <a:gd name="connsiteY16" fmla="*/ 2803721 h 3031789"/>
              <a:gd name="connsiteX0" fmla="*/ 0 w 782866"/>
              <a:gd name="connsiteY0" fmla="*/ 2803721 h 3031789"/>
              <a:gd name="connsiteX1" fmla="*/ 981 w 782866"/>
              <a:gd name="connsiteY1" fmla="*/ 144642 h 3031789"/>
              <a:gd name="connsiteX2" fmla="*/ 126341 w 782866"/>
              <a:gd name="connsiteY2" fmla="*/ 0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7953 w 782866"/>
              <a:gd name="connsiteY11" fmla="*/ 94866 h 3031789"/>
              <a:gd name="connsiteX12" fmla="*/ 523198 w 782866"/>
              <a:gd name="connsiteY12" fmla="*/ 76037 h 3031789"/>
              <a:gd name="connsiteX13" fmla="*/ 179388 w 782866"/>
              <a:gd name="connsiteY13" fmla="*/ 89691 h 3031789"/>
              <a:gd name="connsiteX14" fmla="*/ 128884 w 782866"/>
              <a:gd name="connsiteY14" fmla="*/ 223577 h 3031789"/>
              <a:gd name="connsiteX15" fmla="*/ 125752 w 782866"/>
              <a:gd name="connsiteY15" fmla="*/ 2803725 h 3031789"/>
              <a:gd name="connsiteX16" fmla="*/ 0 w 782866"/>
              <a:gd name="connsiteY16" fmla="*/ 2803721 h 3031789"/>
              <a:gd name="connsiteX0" fmla="*/ 0 w 782866"/>
              <a:gd name="connsiteY0" fmla="*/ 2816572 h 3044640"/>
              <a:gd name="connsiteX1" fmla="*/ 981 w 782866"/>
              <a:gd name="connsiteY1" fmla="*/ 157493 h 3044640"/>
              <a:gd name="connsiteX2" fmla="*/ 195234 w 782866"/>
              <a:gd name="connsiteY2" fmla="*/ 0 h 3044640"/>
              <a:gd name="connsiteX3" fmla="*/ 506032 w 782866"/>
              <a:gd name="connsiteY3" fmla="*/ 12851 h 3044640"/>
              <a:gd name="connsiteX4" fmla="*/ 719294 w 782866"/>
              <a:gd name="connsiteY4" fmla="*/ 226113 h 3044640"/>
              <a:gd name="connsiteX5" fmla="*/ 719294 w 782866"/>
              <a:gd name="connsiteY5" fmla="*/ 2807049 h 3044640"/>
              <a:gd name="connsiteX6" fmla="*/ 782866 w 782866"/>
              <a:gd name="connsiteY6" fmla="*/ 2935918 h 3044640"/>
              <a:gd name="connsiteX7" fmla="*/ 671683 w 782866"/>
              <a:gd name="connsiteY7" fmla="*/ 3044640 h 3044640"/>
              <a:gd name="connsiteX8" fmla="*/ 595665 w 782866"/>
              <a:gd name="connsiteY8" fmla="*/ 2946226 h 3044640"/>
              <a:gd name="connsiteX9" fmla="*/ 624071 w 782866"/>
              <a:gd name="connsiteY9" fmla="*/ 2807049 h 3044640"/>
              <a:gd name="connsiteX10" fmla="*/ 624071 w 782866"/>
              <a:gd name="connsiteY10" fmla="*/ 226113 h 3044640"/>
              <a:gd name="connsiteX11" fmla="*/ 527953 w 782866"/>
              <a:gd name="connsiteY11" fmla="*/ 107717 h 3044640"/>
              <a:gd name="connsiteX12" fmla="*/ 523198 w 782866"/>
              <a:gd name="connsiteY12" fmla="*/ 88888 h 3044640"/>
              <a:gd name="connsiteX13" fmla="*/ 179388 w 782866"/>
              <a:gd name="connsiteY13" fmla="*/ 102542 h 3044640"/>
              <a:gd name="connsiteX14" fmla="*/ 128884 w 782866"/>
              <a:gd name="connsiteY14" fmla="*/ 236428 h 3044640"/>
              <a:gd name="connsiteX15" fmla="*/ 125752 w 782866"/>
              <a:gd name="connsiteY15" fmla="*/ 2816576 h 3044640"/>
              <a:gd name="connsiteX16" fmla="*/ 0 w 782866"/>
              <a:gd name="connsiteY16" fmla="*/ 2816572 h 3044640"/>
              <a:gd name="connsiteX0" fmla="*/ 0 w 782866"/>
              <a:gd name="connsiteY0" fmla="*/ 2816572 h 3044640"/>
              <a:gd name="connsiteX1" fmla="*/ 981 w 782866"/>
              <a:gd name="connsiteY1" fmla="*/ 157493 h 3044640"/>
              <a:gd name="connsiteX2" fmla="*/ 195234 w 782866"/>
              <a:gd name="connsiteY2" fmla="*/ 0 h 3044640"/>
              <a:gd name="connsiteX3" fmla="*/ 506032 w 782866"/>
              <a:gd name="connsiteY3" fmla="*/ 12851 h 3044640"/>
              <a:gd name="connsiteX4" fmla="*/ 719294 w 782866"/>
              <a:gd name="connsiteY4" fmla="*/ 226113 h 3044640"/>
              <a:gd name="connsiteX5" fmla="*/ 719294 w 782866"/>
              <a:gd name="connsiteY5" fmla="*/ 2807049 h 3044640"/>
              <a:gd name="connsiteX6" fmla="*/ 782866 w 782866"/>
              <a:gd name="connsiteY6" fmla="*/ 2935918 h 3044640"/>
              <a:gd name="connsiteX7" fmla="*/ 671683 w 782866"/>
              <a:gd name="connsiteY7" fmla="*/ 3044640 h 3044640"/>
              <a:gd name="connsiteX8" fmla="*/ 595665 w 782866"/>
              <a:gd name="connsiteY8" fmla="*/ 2946226 h 3044640"/>
              <a:gd name="connsiteX9" fmla="*/ 624071 w 782866"/>
              <a:gd name="connsiteY9" fmla="*/ 2807049 h 3044640"/>
              <a:gd name="connsiteX10" fmla="*/ 624071 w 782866"/>
              <a:gd name="connsiteY10" fmla="*/ 226113 h 3044640"/>
              <a:gd name="connsiteX11" fmla="*/ 527953 w 782866"/>
              <a:gd name="connsiteY11" fmla="*/ 107717 h 3044640"/>
              <a:gd name="connsiteX12" fmla="*/ 523198 w 782866"/>
              <a:gd name="connsiteY12" fmla="*/ 88888 h 3044640"/>
              <a:gd name="connsiteX13" fmla="*/ 179388 w 782866"/>
              <a:gd name="connsiteY13" fmla="*/ 102542 h 3044640"/>
              <a:gd name="connsiteX14" fmla="*/ 128884 w 782866"/>
              <a:gd name="connsiteY14" fmla="*/ 236428 h 3044640"/>
              <a:gd name="connsiteX15" fmla="*/ 125752 w 782866"/>
              <a:gd name="connsiteY15" fmla="*/ 2816576 h 3044640"/>
              <a:gd name="connsiteX16" fmla="*/ 0 w 782866"/>
              <a:gd name="connsiteY16" fmla="*/ 2816572 h 3044640"/>
              <a:gd name="connsiteX0" fmla="*/ 0 w 782866"/>
              <a:gd name="connsiteY0" fmla="*/ 2803721 h 3031789"/>
              <a:gd name="connsiteX1" fmla="*/ 981 w 782866"/>
              <a:gd name="connsiteY1" fmla="*/ 144642 h 3031789"/>
              <a:gd name="connsiteX2" fmla="*/ 188971 w 782866"/>
              <a:gd name="connsiteY2" fmla="*/ 16064 h 3031789"/>
              <a:gd name="connsiteX3" fmla="*/ 506032 w 782866"/>
              <a:gd name="connsiteY3" fmla="*/ 0 h 3031789"/>
              <a:gd name="connsiteX4" fmla="*/ 719294 w 782866"/>
              <a:gd name="connsiteY4" fmla="*/ 213262 h 3031789"/>
              <a:gd name="connsiteX5" fmla="*/ 719294 w 782866"/>
              <a:gd name="connsiteY5" fmla="*/ 2794198 h 3031789"/>
              <a:gd name="connsiteX6" fmla="*/ 782866 w 782866"/>
              <a:gd name="connsiteY6" fmla="*/ 2923067 h 3031789"/>
              <a:gd name="connsiteX7" fmla="*/ 671683 w 782866"/>
              <a:gd name="connsiteY7" fmla="*/ 3031789 h 3031789"/>
              <a:gd name="connsiteX8" fmla="*/ 595665 w 782866"/>
              <a:gd name="connsiteY8" fmla="*/ 2933375 h 3031789"/>
              <a:gd name="connsiteX9" fmla="*/ 624071 w 782866"/>
              <a:gd name="connsiteY9" fmla="*/ 2794198 h 3031789"/>
              <a:gd name="connsiteX10" fmla="*/ 624071 w 782866"/>
              <a:gd name="connsiteY10" fmla="*/ 213262 h 3031789"/>
              <a:gd name="connsiteX11" fmla="*/ 527953 w 782866"/>
              <a:gd name="connsiteY11" fmla="*/ 94866 h 3031789"/>
              <a:gd name="connsiteX12" fmla="*/ 523198 w 782866"/>
              <a:gd name="connsiteY12" fmla="*/ 76037 h 3031789"/>
              <a:gd name="connsiteX13" fmla="*/ 179388 w 782866"/>
              <a:gd name="connsiteY13" fmla="*/ 89691 h 3031789"/>
              <a:gd name="connsiteX14" fmla="*/ 128884 w 782866"/>
              <a:gd name="connsiteY14" fmla="*/ 223577 h 3031789"/>
              <a:gd name="connsiteX15" fmla="*/ 125752 w 782866"/>
              <a:gd name="connsiteY15" fmla="*/ 2803725 h 3031789"/>
              <a:gd name="connsiteX16" fmla="*/ 0 w 782866"/>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181539 w 785017"/>
              <a:gd name="connsiteY13" fmla="*/ 89691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187802 w 785017"/>
              <a:gd name="connsiteY13" fmla="*/ 105757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187802 w 785017"/>
              <a:gd name="connsiteY13" fmla="*/ 105757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187802 w 785017"/>
              <a:gd name="connsiteY13" fmla="*/ 105757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187802 w 785017"/>
              <a:gd name="connsiteY13" fmla="*/ 105757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209723 w 785017"/>
              <a:gd name="connsiteY13" fmla="*/ 121825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3031789"/>
              <a:gd name="connsiteX1" fmla="*/ 0 w 785017"/>
              <a:gd name="connsiteY1" fmla="*/ 212112 h 3031789"/>
              <a:gd name="connsiteX2" fmla="*/ 191122 w 785017"/>
              <a:gd name="connsiteY2" fmla="*/ 16064 h 3031789"/>
              <a:gd name="connsiteX3" fmla="*/ 508183 w 785017"/>
              <a:gd name="connsiteY3" fmla="*/ 0 h 3031789"/>
              <a:gd name="connsiteX4" fmla="*/ 721445 w 785017"/>
              <a:gd name="connsiteY4" fmla="*/ 213262 h 3031789"/>
              <a:gd name="connsiteX5" fmla="*/ 721445 w 785017"/>
              <a:gd name="connsiteY5" fmla="*/ 2794198 h 3031789"/>
              <a:gd name="connsiteX6" fmla="*/ 785017 w 785017"/>
              <a:gd name="connsiteY6" fmla="*/ 2923067 h 3031789"/>
              <a:gd name="connsiteX7" fmla="*/ 673834 w 785017"/>
              <a:gd name="connsiteY7" fmla="*/ 3031789 h 3031789"/>
              <a:gd name="connsiteX8" fmla="*/ 597816 w 785017"/>
              <a:gd name="connsiteY8" fmla="*/ 2933375 h 3031789"/>
              <a:gd name="connsiteX9" fmla="*/ 626222 w 785017"/>
              <a:gd name="connsiteY9" fmla="*/ 2794198 h 3031789"/>
              <a:gd name="connsiteX10" fmla="*/ 626222 w 785017"/>
              <a:gd name="connsiteY10" fmla="*/ 213262 h 3031789"/>
              <a:gd name="connsiteX11" fmla="*/ 530104 w 785017"/>
              <a:gd name="connsiteY11" fmla="*/ 94866 h 3031789"/>
              <a:gd name="connsiteX12" fmla="*/ 525349 w 785017"/>
              <a:gd name="connsiteY12" fmla="*/ 76037 h 3031789"/>
              <a:gd name="connsiteX13" fmla="*/ 209723 w 785017"/>
              <a:gd name="connsiteY13" fmla="*/ 121825 h 3031789"/>
              <a:gd name="connsiteX14" fmla="*/ 131035 w 785017"/>
              <a:gd name="connsiteY14" fmla="*/ 223577 h 3031789"/>
              <a:gd name="connsiteX15" fmla="*/ 127903 w 785017"/>
              <a:gd name="connsiteY15" fmla="*/ 2803725 h 3031789"/>
              <a:gd name="connsiteX16" fmla="*/ 2151 w 785017"/>
              <a:gd name="connsiteY16" fmla="*/ 2803721 h 3031789"/>
              <a:gd name="connsiteX0" fmla="*/ 2151 w 785017"/>
              <a:gd name="connsiteY0" fmla="*/ 2803721 h 2933375"/>
              <a:gd name="connsiteX1" fmla="*/ 0 w 785017"/>
              <a:gd name="connsiteY1" fmla="*/ 212112 h 2933375"/>
              <a:gd name="connsiteX2" fmla="*/ 191122 w 785017"/>
              <a:gd name="connsiteY2" fmla="*/ 16064 h 2933375"/>
              <a:gd name="connsiteX3" fmla="*/ 508183 w 785017"/>
              <a:gd name="connsiteY3" fmla="*/ 0 h 2933375"/>
              <a:gd name="connsiteX4" fmla="*/ 721445 w 785017"/>
              <a:gd name="connsiteY4" fmla="*/ 213262 h 2933375"/>
              <a:gd name="connsiteX5" fmla="*/ 721445 w 785017"/>
              <a:gd name="connsiteY5" fmla="*/ 2794198 h 2933375"/>
              <a:gd name="connsiteX6" fmla="*/ 785017 w 785017"/>
              <a:gd name="connsiteY6" fmla="*/ 2923067 h 2933375"/>
              <a:gd name="connsiteX7" fmla="*/ 670703 w 785017"/>
              <a:gd name="connsiteY7" fmla="*/ 2800403 h 2933375"/>
              <a:gd name="connsiteX8" fmla="*/ 597816 w 785017"/>
              <a:gd name="connsiteY8" fmla="*/ 2933375 h 2933375"/>
              <a:gd name="connsiteX9" fmla="*/ 626222 w 785017"/>
              <a:gd name="connsiteY9" fmla="*/ 2794198 h 2933375"/>
              <a:gd name="connsiteX10" fmla="*/ 626222 w 785017"/>
              <a:gd name="connsiteY10" fmla="*/ 213262 h 2933375"/>
              <a:gd name="connsiteX11" fmla="*/ 530104 w 785017"/>
              <a:gd name="connsiteY11" fmla="*/ 94866 h 2933375"/>
              <a:gd name="connsiteX12" fmla="*/ 525349 w 785017"/>
              <a:gd name="connsiteY12" fmla="*/ 76037 h 2933375"/>
              <a:gd name="connsiteX13" fmla="*/ 209723 w 785017"/>
              <a:gd name="connsiteY13" fmla="*/ 121825 h 2933375"/>
              <a:gd name="connsiteX14" fmla="*/ 131035 w 785017"/>
              <a:gd name="connsiteY14" fmla="*/ 223577 h 2933375"/>
              <a:gd name="connsiteX15" fmla="*/ 127903 w 785017"/>
              <a:gd name="connsiteY15" fmla="*/ 2803725 h 2933375"/>
              <a:gd name="connsiteX16" fmla="*/ 2151 w 785017"/>
              <a:gd name="connsiteY16" fmla="*/ 2803721 h 2933375"/>
              <a:gd name="connsiteX0" fmla="*/ 2151 w 759965"/>
              <a:gd name="connsiteY0" fmla="*/ 2803721 h 2933375"/>
              <a:gd name="connsiteX1" fmla="*/ 0 w 759965"/>
              <a:gd name="connsiteY1" fmla="*/ 212112 h 2933375"/>
              <a:gd name="connsiteX2" fmla="*/ 191122 w 759965"/>
              <a:gd name="connsiteY2" fmla="*/ 16064 h 2933375"/>
              <a:gd name="connsiteX3" fmla="*/ 508183 w 759965"/>
              <a:gd name="connsiteY3" fmla="*/ 0 h 2933375"/>
              <a:gd name="connsiteX4" fmla="*/ 721445 w 759965"/>
              <a:gd name="connsiteY4" fmla="*/ 213262 h 2933375"/>
              <a:gd name="connsiteX5" fmla="*/ 721445 w 759965"/>
              <a:gd name="connsiteY5" fmla="*/ 2794198 h 2933375"/>
              <a:gd name="connsiteX6" fmla="*/ 759965 w 759965"/>
              <a:gd name="connsiteY6" fmla="*/ 2715410 h 2933375"/>
              <a:gd name="connsiteX7" fmla="*/ 670703 w 759965"/>
              <a:gd name="connsiteY7" fmla="*/ 2800403 h 2933375"/>
              <a:gd name="connsiteX8" fmla="*/ 597816 w 759965"/>
              <a:gd name="connsiteY8" fmla="*/ 2933375 h 2933375"/>
              <a:gd name="connsiteX9" fmla="*/ 626222 w 759965"/>
              <a:gd name="connsiteY9" fmla="*/ 2794198 h 2933375"/>
              <a:gd name="connsiteX10" fmla="*/ 626222 w 759965"/>
              <a:gd name="connsiteY10" fmla="*/ 213262 h 2933375"/>
              <a:gd name="connsiteX11" fmla="*/ 530104 w 759965"/>
              <a:gd name="connsiteY11" fmla="*/ 94866 h 2933375"/>
              <a:gd name="connsiteX12" fmla="*/ 525349 w 759965"/>
              <a:gd name="connsiteY12" fmla="*/ 76037 h 2933375"/>
              <a:gd name="connsiteX13" fmla="*/ 209723 w 759965"/>
              <a:gd name="connsiteY13" fmla="*/ 121825 h 2933375"/>
              <a:gd name="connsiteX14" fmla="*/ 131035 w 759965"/>
              <a:gd name="connsiteY14" fmla="*/ 223577 h 2933375"/>
              <a:gd name="connsiteX15" fmla="*/ 127903 w 759965"/>
              <a:gd name="connsiteY15" fmla="*/ 2803725 h 2933375"/>
              <a:gd name="connsiteX16" fmla="*/ 2151 w 759965"/>
              <a:gd name="connsiteY16" fmla="*/ 2803721 h 293337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721445 w 759965"/>
              <a:gd name="connsiteY5" fmla="*/ 2794198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26222 w 759965"/>
              <a:gd name="connsiteY9" fmla="*/ 2794198 h 2803725"/>
              <a:gd name="connsiteX10" fmla="*/ 626222 w 759965"/>
              <a:gd name="connsiteY10" fmla="*/ 213262 h 2803725"/>
              <a:gd name="connsiteX11" fmla="*/ 530104 w 759965"/>
              <a:gd name="connsiteY11" fmla="*/ 94866 h 2803725"/>
              <a:gd name="connsiteX12" fmla="*/ 525349 w 759965"/>
              <a:gd name="connsiteY12" fmla="*/ 76037 h 2803725"/>
              <a:gd name="connsiteX13" fmla="*/ 209723 w 759965"/>
              <a:gd name="connsiteY13" fmla="*/ 121825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680733 w 759965"/>
              <a:gd name="connsiteY5" fmla="*/ 2693339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26222 w 759965"/>
              <a:gd name="connsiteY9" fmla="*/ 2794198 h 2803725"/>
              <a:gd name="connsiteX10" fmla="*/ 626222 w 759965"/>
              <a:gd name="connsiteY10" fmla="*/ 213262 h 2803725"/>
              <a:gd name="connsiteX11" fmla="*/ 530104 w 759965"/>
              <a:gd name="connsiteY11" fmla="*/ 94866 h 2803725"/>
              <a:gd name="connsiteX12" fmla="*/ 525349 w 759965"/>
              <a:gd name="connsiteY12" fmla="*/ 76037 h 2803725"/>
              <a:gd name="connsiteX13" fmla="*/ 209723 w 759965"/>
              <a:gd name="connsiteY13" fmla="*/ 121825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680733 w 759965"/>
              <a:gd name="connsiteY5" fmla="*/ 2693339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48142 w 759965"/>
              <a:gd name="connsiteY9" fmla="*/ 2708171 h 2803725"/>
              <a:gd name="connsiteX10" fmla="*/ 626222 w 759965"/>
              <a:gd name="connsiteY10" fmla="*/ 213262 h 2803725"/>
              <a:gd name="connsiteX11" fmla="*/ 530104 w 759965"/>
              <a:gd name="connsiteY11" fmla="*/ 94866 h 2803725"/>
              <a:gd name="connsiteX12" fmla="*/ 525349 w 759965"/>
              <a:gd name="connsiteY12" fmla="*/ 76037 h 2803725"/>
              <a:gd name="connsiteX13" fmla="*/ 209723 w 759965"/>
              <a:gd name="connsiteY13" fmla="*/ 121825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680733 w 759965"/>
              <a:gd name="connsiteY5" fmla="*/ 2693339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48142 w 759965"/>
              <a:gd name="connsiteY9" fmla="*/ 2708171 h 2803725"/>
              <a:gd name="connsiteX10" fmla="*/ 626222 w 759965"/>
              <a:gd name="connsiteY10" fmla="*/ 213262 h 2803725"/>
              <a:gd name="connsiteX11" fmla="*/ 592153 w 759965"/>
              <a:gd name="connsiteY11" fmla="*/ 118403 h 2803725"/>
              <a:gd name="connsiteX12" fmla="*/ 525349 w 759965"/>
              <a:gd name="connsiteY12" fmla="*/ 76037 h 2803725"/>
              <a:gd name="connsiteX13" fmla="*/ 209723 w 759965"/>
              <a:gd name="connsiteY13" fmla="*/ 121825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680733 w 759965"/>
              <a:gd name="connsiteY5" fmla="*/ 2693339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48142 w 759965"/>
              <a:gd name="connsiteY9" fmla="*/ 2708171 h 2803725"/>
              <a:gd name="connsiteX10" fmla="*/ 626222 w 759965"/>
              <a:gd name="connsiteY10" fmla="*/ 213262 h 2803725"/>
              <a:gd name="connsiteX11" fmla="*/ 592153 w 759965"/>
              <a:gd name="connsiteY11" fmla="*/ 118403 h 2803725"/>
              <a:gd name="connsiteX12" fmla="*/ 525349 w 759965"/>
              <a:gd name="connsiteY12" fmla="*/ 76037 h 2803725"/>
              <a:gd name="connsiteX13" fmla="*/ 212989 w 759965"/>
              <a:gd name="connsiteY13" fmla="*/ 145364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2151 w 759965"/>
              <a:gd name="connsiteY0" fmla="*/ 2803721 h 2803725"/>
              <a:gd name="connsiteX1" fmla="*/ 0 w 759965"/>
              <a:gd name="connsiteY1" fmla="*/ 212112 h 2803725"/>
              <a:gd name="connsiteX2" fmla="*/ 191122 w 759965"/>
              <a:gd name="connsiteY2" fmla="*/ 16064 h 2803725"/>
              <a:gd name="connsiteX3" fmla="*/ 508183 w 759965"/>
              <a:gd name="connsiteY3" fmla="*/ 0 h 2803725"/>
              <a:gd name="connsiteX4" fmla="*/ 721445 w 759965"/>
              <a:gd name="connsiteY4" fmla="*/ 213262 h 2803725"/>
              <a:gd name="connsiteX5" fmla="*/ 680733 w 759965"/>
              <a:gd name="connsiteY5" fmla="*/ 2693339 h 2803725"/>
              <a:gd name="connsiteX6" fmla="*/ 759965 w 759965"/>
              <a:gd name="connsiteY6" fmla="*/ 2715410 h 2803725"/>
              <a:gd name="connsiteX7" fmla="*/ 670703 w 759965"/>
              <a:gd name="connsiteY7" fmla="*/ 2800403 h 2803725"/>
              <a:gd name="connsiteX8" fmla="*/ 582159 w 759965"/>
              <a:gd name="connsiteY8" fmla="*/ 2696053 h 2803725"/>
              <a:gd name="connsiteX9" fmla="*/ 648142 w 759965"/>
              <a:gd name="connsiteY9" fmla="*/ 2708171 h 2803725"/>
              <a:gd name="connsiteX10" fmla="*/ 626222 w 759965"/>
              <a:gd name="connsiteY10" fmla="*/ 213262 h 2803725"/>
              <a:gd name="connsiteX11" fmla="*/ 592153 w 759965"/>
              <a:gd name="connsiteY11" fmla="*/ 118403 h 2803725"/>
              <a:gd name="connsiteX12" fmla="*/ 525349 w 759965"/>
              <a:gd name="connsiteY12" fmla="*/ 76037 h 2803725"/>
              <a:gd name="connsiteX13" fmla="*/ 196660 w 759965"/>
              <a:gd name="connsiteY13" fmla="*/ 127714 h 2803725"/>
              <a:gd name="connsiteX14" fmla="*/ 131035 w 759965"/>
              <a:gd name="connsiteY14" fmla="*/ 223577 h 2803725"/>
              <a:gd name="connsiteX15" fmla="*/ 127903 w 759965"/>
              <a:gd name="connsiteY15" fmla="*/ 2803725 h 2803725"/>
              <a:gd name="connsiteX16" fmla="*/ 2151 w 759965"/>
              <a:gd name="connsiteY16" fmla="*/ 2803721 h 2803725"/>
              <a:gd name="connsiteX0" fmla="*/ 0 w 757814"/>
              <a:gd name="connsiteY0" fmla="*/ 2803721 h 2803725"/>
              <a:gd name="connsiteX1" fmla="*/ 7647 w 757814"/>
              <a:gd name="connsiteY1" fmla="*/ 215057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76037 h 2803725"/>
              <a:gd name="connsiteX13" fmla="*/ 194509 w 757814"/>
              <a:gd name="connsiteY13" fmla="*/ 127714 h 2803725"/>
              <a:gd name="connsiteX14" fmla="*/ 128884 w 757814"/>
              <a:gd name="connsiteY14" fmla="*/ 223577 h 2803725"/>
              <a:gd name="connsiteX15" fmla="*/ 125752 w 757814"/>
              <a:gd name="connsiteY15" fmla="*/ 2803725 h 2803725"/>
              <a:gd name="connsiteX16" fmla="*/ 0 w 757814"/>
              <a:gd name="connsiteY16" fmla="*/ 2803721 h 2803725"/>
              <a:gd name="connsiteX0" fmla="*/ 0 w 757814"/>
              <a:gd name="connsiteY0" fmla="*/ 2803721 h 2803725"/>
              <a:gd name="connsiteX1" fmla="*/ 7647 w 757814"/>
              <a:gd name="connsiteY1" fmla="*/ 215057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76037 h 2803725"/>
              <a:gd name="connsiteX13" fmla="*/ 194509 w 757814"/>
              <a:gd name="connsiteY13" fmla="*/ 127714 h 2803725"/>
              <a:gd name="connsiteX14" fmla="*/ 122352 w 757814"/>
              <a:gd name="connsiteY14" fmla="*/ 229461 h 2803725"/>
              <a:gd name="connsiteX15" fmla="*/ 125752 w 757814"/>
              <a:gd name="connsiteY15" fmla="*/ 2803725 h 2803725"/>
              <a:gd name="connsiteX16" fmla="*/ 0 w 757814"/>
              <a:gd name="connsiteY16" fmla="*/ 2803721 h 2803725"/>
              <a:gd name="connsiteX0" fmla="*/ 0 w 757814"/>
              <a:gd name="connsiteY0" fmla="*/ 2803721 h 2803725"/>
              <a:gd name="connsiteX1" fmla="*/ 1116 w 757814"/>
              <a:gd name="connsiteY1" fmla="*/ 212116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76037 h 2803725"/>
              <a:gd name="connsiteX13" fmla="*/ 194509 w 757814"/>
              <a:gd name="connsiteY13" fmla="*/ 127714 h 2803725"/>
              <a:gd name="connsiteX14" fmla="*/ 122352 w 757814"/>
              <a:gd name="connsiteY14" fmla="*/ 229461 h 2803725"/>
              <a:gd name="connsiteX15" fmla="*/ 125752 w 757814"/>
              <a:gd name="connsiteY15" fmla="*/ 2803725 h 2803725"/>
              <a:gd name="connsiteX16" fmla="*/ 0 w 757814"/>
              <a:gd name="connsiteY16" fmla="*/ 2803721 h 2803725"/>
              <a:gd name="connsiteX0" fmla="*/ 0 w 757814"/>
              <a:gd name="connsiteY0" fmla="*/ 2803721 h 2803725"/>
              <a:gd name="connsiteX1" fmla="*/ 1116 w 757814"/>
              <a:gd name="connsiteY1" fmla="*/ 212116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76037 h 2803725"/>
              <a:gd name="connsiteX13" fmla="*/ 217369 w 757814"/>
              <a:gd name="connsiteY13" fmla="*/ 113003 h 2803725"/>
              <a:gd name="connsiteX14" fmla="*/ 122352 w 757814"/>
              <a:gd name="connsiteY14" fmla="*/ 229461 h 2803725"/>
              <a:gd name="connsiteX15" fmla="*/ 125752 w 757814"/>
              <a:gd name="connsiteY15" fmla="*/ 2803725 h 2803725"/>
              <a:gd name="connsiteX16" fmla="*/ 0 w 757814"/>
              <a:gd name="connsiteY16" fmla="*/ 2803721 h 2803725"/>
              <a:gd name="connsiteX0" fmla="*/ 0 w 757814"/>
              <a:gd name="connsiteY0" fmla="*/ 2803721 h 2803725"/>
              <a:gd name="connsiteX1" fmla="*/ 1116 w 757814"/>
              <a:gd name="connsiteY1" fmla="*/ 212116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76037 h 2803725"/>
              <a:gd name="connsiteX13" fmla="*/ 217369 w 757814"/>
              <a:gd name="connsiteY13" fmla="*/ 113003 h 2803725"/>
              <a:gd name="connsiteX14" fmla="*/ 122352 w 757814"/>
              <a:gd name="connsiteY14" fmla="*/ 229461 h 2803725"/>
              <a:gd name="connsiteX15" fmla="*/ 125752 w 757814"/>
              <a:gd name="connsiteY15" fmla="*/ 2803725 h 2803725"/>
              <a:gd name="connsiteX16" fmla="*/ 0 w 757814"/>
              <a:gd name="connsiteY16" fmla="*/ 2803721 h 2803725"/>
              <a:gd name="connsiteX0" fmla="*/ 0 w 757814"/>
              <a:gd name="connsiteY0" fmla="*/ 2803721 h 2803725"/>
              <a:gd name="connsiteX1" fmla="*/ 1116 w 757814"/>
              <a:gd name="connsiteY1" fmla="*/ 212116 h 2803725"/>
              <a:gd name="connsiteX2" fmla="*/ 188971 w 757814"/>
              <a:gd name="connsiteY2" fmla="*/ 16064 h 2803725"/>
              <a:gd name="connsiteX3" fmla="*/ 506032 w 757814"/>
              <a:gd name="connsiteY3" fmla="*/ 0 h 2803725"/>
              <a:gd name="connsiteX4" fmla="*/ 719294 w 757814"/>
              <a:gd name="connsiteY4" fmla="*/ 213262 h 2803725"/>
              <a:gd name="connsiteX5" fmla="*/ 678582 w 757814"/>
              <a:gd name="connsiteY5" fmla="*/ 2693339 h 2803725"/>
              <a:gd name="connsiteX6" fmla="*/ 757814 w 757814"/>
              <a:gd name="connsiteY6" fmla="*/ 2715410 h 2803725"/>
              <a:gd name="connsiteX7" fmla="*/ 668552 w 757814"/>
              <a:gd name="connsiteY7" fmla="*/ 2800403 h 2803725"/>
              <a:gd name="connsiteX8" fmla="*/ 580008 w 757814"/>
              <a:gd name="connsiteY8" fmla="*/ 2696053 h 2803725"/>
              <a:gd name="connsiteX9" fmla="*/ 645991 w 757814"/>
              <a:gd name="connsiteY9" fmla="*/ 2708171 h 2803725"/>
              <a:gd name="connsiteX10" fmla="*/ 624071 w 757814"/>
              <a:gd name="connsiteY10" fmla="*/ 213262 h 2803725"/>
              <a:gd name="connsiteX11" fmla="*/ 590002 w 757814"/>
              <a:gd name="connsiteY11" fmla="*/ 118403 h 2803725"/>
              <a:gd name="connsiteX12" fmla="*/ 523198 w 757814"/>
              <a:gd name="connsiteY12" fmla="*/ 40732 h 2803725"/>
              <a:gd name="connsiteX13" fmla="*/ 217369 w 757814"/>
              <a:gd name="connsiteY13" fmla="*/ 113003 h 2803725"/>
              <a:gd name="connsiteX14" fmla="*/ 122352 w 757814"/>
              <a:gd name="connsiteY14" fmla="*/ 229461 h 2803725"/>
              <a:gd name="connsiteX15" fmla="*/ 125752 w 757814"/>
              <a:gd name="connsiteY15" fmla="*/ 2803725 h 2803725"/>
              <a:gd name="connsiteX16" fmla="*/ 0 w 757814"/>
              <a:gd name="connsiteY16" fmla="*/ 2803721 h 2803725"/>
              <a:gd name="connsiteX0" fmla="*/ 0 w 757814"/>
              <a:gd name="connsiteY0" fmla="*/ 2833143 h 2833147"/>
              <a:gd name="connsiteX1" fmla="*/ 1116 w 757814"/>
              <a:gd name="connsiteY1" fmla="*/ 241538 h 2833147"/>
              <a:gd name="connsiteX2" fmla="*/ 188971 w 757814"/>
              <a:gd name="connsiteY2" fmla="*/ 45486 h 2833147"/>
              <a:gd name="connsiteX3" fmla="*/ 506032 w 757814"/>
              <a:gd name="connsiteY3" fmla="*/ 0 h 2833147"/>
              <a:gd name="connsiteX4" fmla="*/ 719294 w 757814"/>
              <a:gd name="connsiteY4" fmla="*/ 242684 h 2833147"/>
              <a:gd name="connsiteX5" fmla="*/ 678582 w 757814"/>
              <a:gd name="connsiteY5" fmla="*/ 2722761 h 2833147"/>
              <a:gd name="connsiteX6" fmla="*/ 757814 w 757814"/>
              <a:gd name="connsiteY6" fmla="*/ 2744832 h 2833147"/>
              <a:gd name="connsiteX7" fmla="*/ 668552 w 757814"/>
              <a:gd name="connsiteY7" fmla="*/ 2829825 h 2833147"/>
              <a:gd name="connsiteX8" fmla="*/ 580008 w 757814"/>
              <a:gd name="connsiteY8" fmla="*/ 2725475 h 2833147"/>
              <a:gd name="connsiteX9" fmla="*/ 645991 w 757814"/>
              <a:gd name="connsiteY9" fmla="*/ 2737593 h 2833147"/>
              <a:gd name="connsiteX10" fmla="*/ 624071 w 757814"/>
              <a:gd name="connsiteY10" fmla="*/ 242684 h 2833147"/>
              <a:gd name="connsiteX11" fmla="*/ 590002 w 757814"/>
              <a:gd name="connsiteY11" fmla="*/ 147825 h 2833147"/>
              <a:gd name="connsiteX12" fmla="*/ 523198 w 757814"/>
              <a:gd name="connsiteY12" fmla="*/ 70154 h 2833147"/>
              <a:gd name="connsiteX13" fmla="*/ 217369 w 757814"/>
              <a:gd name="connsiteY13" fmla="*/ 142425 h 2833147"/>
              <a:gd name="connsiteX14" fmla="*/ 122352 w 757814"/>
              <a:gd name="connsiteY14" fmla="*/ 258883 h 2833147"/>
              <a:gd name="connsiteX15" fmla="*/ 125752 w 757814"/>
              <a:gd name="connsiteY15" fmla="*/ 2833147 h 2833147"/>
              <a:gd name="connsiteX16" fmla="*/ 0 w 757814"/>
              <a:gd name="connsiteY16" fmla="*/ 2833143 h 2833147"/>
              <a:gd name="connsiteX0" fmla="*/ 0 w 757814"/>
              <a:gd name="connsiteY0" fmla="*/ 2833143 h 2833147"/>
              <a:gd name="connsiteX1" fmla="*/ 1116 w 757814"/>
              <a:gd name="connsiteY1" fmla="*/ 241538 h 2833147"/>
              <a:gd name="connsiteX2" fmla="*/ 188971 w 757814"/>
              <a:gd name="connsiteY2" fmla="*/ 45486 h 2833147"/>
              <a:gd name="connsiteX3" fmla="*/ 506032 w 757814"/>
              <a:gd name="connsiteY3" fmla="*/ 0 h 2833147"/>
              <a:gd name="connsiteX4" fmla="*/ 719294 w 757814"/>
              <a:gd name="connsiteY4" fmla="*/ 242684 h 2833147"/>
              <a:gd name="connsiteX5" fmla="*/ 678582 w 757814"/>
              <a:gd name="connsiteY5" fmla="*/ 2722761 h 2833147"/>
              <a:gd name="connsiteX6" fmla="*/ 757814 w 757814"/>
              <a:gd name="connsiteY6" fmla="*/ 2744832 h 2833147"/>
              <a:gd name="connsiteX7" fmla="*/ 668552 w 757814"/>
              <a:gd name="connsiteY7" fmla="*/ 2829825 h 2833147"/>
              <a:gd name="connsiteX8" fmla="*/ 580008 w 757814"/>
              <a:gd name="connsiteY8" fmla="*/ 2725475 h 2833147"/>
              <a:gd name="connsiteX9" fmla="*/ 645991 w 757814"/>
              <a:gd name="connsiteY9" fmla="*/ 2737593 h 2833147"/>
              <a:gd name="connsiteX10" fmla="*/ 624071 w 757814"/>
              <a:gd name="connsiteY10" fmla="*/ 242684 h 2833147"/>
              <a:gd name="connsiteX11" fmla="*/ 590002 w 757814"/>
              <a:gd name="connsiteY11" fmla="*/ 147825 h 2833147"/>
              <a:gd name="connsiteX12" fmla="*/ 523198 w 757814"/>
              <a:gd name="connsiteY12" fmla="*/ 70154 h 2833147"/>
              <a:gd name="connsiteX13" fmla="*/ 217369 w 757814"/>
              <a:gd name="connsiteY13" fmla="*/ 142425 h 2833147"/>
              <a:gd name="connsiteX14" fmla="*/ 122352 w 757814"/>
              <a:gd name="connsiteY14" fmla="*/ 258883 h 2833147"/>
              <a:gd name="connsiteX15" fmla="*/ 125752 w 757814"/>
              <a:gd name="connsiteY15" fmla="*/ 2833147 h 2833147"/>
              <a:gd name="connsiteX16" fmla="*/ 0 w 757814"/>
              <a:gd name="connsiteY16" fmla="*/ 2833143 h 2833147"/>
              <a:gd name="connsiteX0" fmla="*/ 0 w 757814"/>
              <a:gd name="connsiteY0" fmla="*/ 2833143 h 2833147"/>
              <a:gd name="connsiteX1" fmla="*/ 1116 w 757814"/>
              <a:gd name="connsiteY1" fmla="*/ 241538 h 2833147"/>
              <a:gd name="connsiteX2" fmla="*/ 188971 w 757814"/>
              <a:gd name="connsiteY2" fmla="*/ 45486 h 2833147"/>
              <a:gd name="connsiteX3" fmla="*/ 506032 w 757814"/>
              <a:gd name="connsiteY3" fmla="*/ 0 h 2833147"/>
              <a:gd name="connsiteX4" fmla="*/ 719294 w 757814"/>
              <a:gd name="connsiteY4" fmla="*/ 242684 h 2833147"/>
              <a:gd name="connsiteX5" fmla="*/ 678582 w 757814"/>
              <a:gd name="connsiteY5" fmla="*/ 2722761 h 2833147"/>
              <a:gd name="connsiteX6" fmla="*/ 757814 w 757814"/>
              <a:gd name="connsiteY6" fmla="*/ 2744832 h 2833147"/>
              <a:gd name="connsiteX7" fmla="*/ 668552 w 757814"/>
              <a:gd name="connsiteY7" fmla="*/ 2829825 h 2833147"/>
              <a:gd name="connsiteX8" fmla="*/ 580008 w 757814"/>
              <a:gd name="connsiteY8" fmla="*/ 2725475 h 2833147"/>
              <a:gd name="connsiteX9" fmla="*/ 645991 w 757814"/>
              <a:gd name="connsiteY9" fmla="*/ 2737593 h 2833147"/>
              <a:gd name="connsiteX10" fmla="*/ 624071 w 757814"/>
              <a:gd name="connsiteY10" fmla="*/ 242684 h 2833147"/>
              <a:gd name="connsiteX11" fmla="*/ 609596 w 757814"/>
              <a:gd name="connsiteY11" fmla="*/ 124288 h 2833147"/>
              <a:gd name="connsiteX12" fmla="*/ 523198 w 757814"/>
              <a:gd name="connsiteY12" fmla="*/ 70154 h 2833147"/>
              <a:gd name="connsiteX13" fmla="*/ 217369 w 757814"/>
              <a:gd name="connsiteY13" fmla="*/ 142425 h 2833147"/>
              <a:gd name="connsiteX14" fmla="*/ 122352 w 757814"/>
              <a:gd name="connsiteY14" fmla="*/ 258883 h 2833147"/>
              <a:gd name="connsiteX15" fmla="*/ 125752 w 757814"/>
              <a:gd name="connsiteY15" fmla="*/ 2833147 h 2833147"/>
              <a:gd name="connsiteX16" fmla="*/ 0 w 757814"/>
              <a:gd name="connsiteY16" fmla="*/ 2833143 h 2833147"/>
              <a:gd name="connsiteX0" fmla="*/ 0 w 757814"/>
              <a:gd name="connsiteY0" fmla="*/ 2789663 h 2789667"/>
              <a:gd name="connsiteX1" fmla="*/ 1116 w 757814"/>
              <a:gd name="connsiteY1" fmla="*/ 198058 h 2789667"/>
              <a:gd name="connsiteX2" fmla="*/ 188971 w 757814"/>
              <a:gd name="connsiteY2" fmla="*/ 2006 h 2789667"/>
              <a:gd name="connsiteX3" fmla="*/ 501779 w 757814"/>
              <a:gd name="connsiteY3" fmla="*/ 47945 h 2789667"/>
              <a:gd name="connsiteX4" fmla="*/ 719294 w 757814"/>
              <a:gd name="connsiteY4" fmla="*/ 199204 h 2789667"/>
              <a:gd name="connsiteX5" fmla="*/ 678582 w 757814"/>
              <a:gd name="connsiteY5" fmla="*/ 2679281 h 2789667"/>
              <a:gd name="connsiteX6" fmla="*/ 757814 w 757814"/>
              <a:gd name="connsiteY6" fmla="*/ 2701352 h 2789667"/>
              <a:gd name="connsiteX7" fmla="*/ 668552 w 757814"/>
              <a:gd name="connsiteY7" fmla="*/ 2786345 h 2789667"/>
              <a:gd name="connsiteX8" fmla="*/ 580008 w 757814"/>
              <a:gd name="connsiteY8" fmla="*/ 2681995 h 2789667"/>
              <a:gd name="connsiteX9" fmla="*/ 645991 w 757814"/>
              <a:gd name="connsiteY9" fmla="*/ 2694113 h 2789667"/>
              <a:gd name="connsiteX10" fmla="*/ 624071 w 757814"/>
              <a:gd name="connsiteY10" fmla="*/ 199204 h 2789667"/>
              <a:gd name="connsiteX11" fmla="*/ 609596 w 757814"/>
              <a:gd name="connsiteY11" fmla="*/ 80808 h 2789667"/>
              <a:gd name="connsiteX12" fmla="*/ 523198 w 757814"/>
              <a:gd name="connsiteY12" fmla="*/ 26674 h 2789667"/>
              <a:gd name="connsiteX13" fmla="*/ 217369 w 757814"/>
              <a:gd name="connsiteY13" fmla="*/ 98945 h 2789667"/>
              <a:gd name="connsiteX14" fmla="*/ 122352 w 757814"/>
              <a:gd name="connsiteY14" fmla="*/ 215403 h 2789667"/>
              <a:gd name="connsiteX15" fmla="*/ 125752 w 757814"/>
              <a:gd name="connsiteY15" fmla="*/ 2789667 h 2789667"/>
              <a:gd name="connsiteX16" fmla="*/ 0 w 757814"/>
              <a:gd name="connsiteY16" fmla="*/ 2789663 h 2789667"/>
              <a:gd name="connsiteX0" fmla="*/ 0 w 757814"/>
              <a:gd name="connsiteY0" fmla="*/ 2789663 h 2789667"/>
              <a:gd name="connsiteX1" fmla="*/ 1116 w 757814"/>
              <a:gd name="connsiteY1" fmla="*/ 198058 h 2789667"/>
              <a:gd name="connsiteX2" fmla="*/ 188971 w 757814"/>
              <a:gd name="connsiteY2" fmla="*/ 2006 h 2789667"/>
              <a:gd name="connsiteX3" fmla="*/ 501779 w 757814"/>
              <a:gd name="connsiteY3" fmla="*/ 47945 h 2789667"/>
              <a:gd name="connsiteX4" fmla="*/ 719294 w 757814"/>
              <a:gd name="connsiteY4" fmla="*/ 199204 h 2789667"/>
              <a:gd name="connsiteX5" fmla="*/ 678582 w 757814"/>
              <a:gd name="connsiteY5" fmla="*/ 2679281 h 2789667"/>
              <a:gd name="connsiteX6" fmla="*/ 757814 w 757814"/>
              <a:gd name="connsiteY6" fmla="*/ 2701352 h 2789667"/>
              <a:gd name="connsiteX7" fmla="*/ 668552 w 757814"/>
              <a:gd name="connsiteY7" fmla="*/ 2786345 h 2789667"/>
              <a:gd name="connsiteX8" fmla="*/ 580008 w 757814"/>
              <a:gd name="connsiteY8" fmla="*/ 2681995 h 2789667"/>
              <a:gd name="connsiteX9" fmla="*/ 645991 w 757814"/>
              <a:gd name="connsiteY9" fmla="*/ 2694113 h 2789667"/>
              <a:gd name="connsiteX10" fmla="*/ 624071 w 757814"/>
              <a:gd name="connsiteY10" fmla="*/ 199204 h 2789667"/>
              <a:gd name="connsiteX11" fmla="*/ 609596 w 757814"/>
              <a:gd name="connsiteY11" fmla="*/ 80808 h 2789667"/>
              <a:gd name="connsiteX12" fmla="*/ 523198 w 757814"/>
              <a:gd name="connsiteY12" fmla="*/ 26674 h 2789667"/>
              <a:gd name="connsiteX13" fmla="*/ 217369 w 757814"/>
              <a:gd name="connsiteY13" fmla="*/ 98945 h 2789667"/>
              <a:gd name="connsiteX14" fmla="*/ 158463 w 757814"/>
              <a:gd name="connsiteY14" fmla="*/ 215405 h 2789667"/>
              <a:gd name="connsiteX15" fmla="*/ 125752 w 757814"/>
              <a:gd name="connsiteY15" fmla="*/ 2789667 h 2789667"/>
              <a:gd name="connsiteX16" fmla="*/ 0 w 757814"/>
              <a:gd name="connsiteY16" fmla="*/ 2789663 h 2789667"/>
              <a:gd name="connsiteX0" fmla="*/ 0 w 757814"/>
              <a:gd name="connsiteY0" fmla="*/ 2789663 h 2789667"/>
              <a:gd name="connsiteX1" fmla="*/ 1116 w 757814"/>
              <a:gd name="connsiteY1" fmla="*/ 198058 h 2789667"/>
              <a:gd name="connsiteX2" fmla="*/ 188971 w 757814"/>
              <a:gd name="connsiteY2" fmla="*/ 2006 h 2789667"/>
              <a:gd name="connsiteX3" fmla="*/ 501779 w 757814"/>
              <a:gd name="connsiteY3" fmla="*/ 47945 h 2789667"/>
              <a:gd name="connsiteX4" fmla="*/ 719294 w 757814"/>
              <a:gd name="connsiteY4" fmla="*/ 199204 h 2789667"/>
              <a:gd name="connsiteX5" fmla="*/ 678582 w 757814"/>
              <a:gd name="connsiteY5" fmla="*/ 2679281 h 2789667"/>
              <a:gd name="connsiteX6" fmla="*/ 757814 w 757814"/>
              <a:gd name="connsiteY6" fmla="*/ 2701352 h 2789667"/>
              <a:gd name="connsiteX7" fmla="*/ 668552 w 757814"/>
              <a:gd name="connsiteY7" fmla="*/ 2786345 h 2789667"/>
              <a:gd name="connsiteX8" fmla="*/ 580008 w 757814"/>
              <a:gd name="connsiteY8" fmla="*/ 2681995 h 2789667"/>
              <a:gd name="connsiteX9" fmla="*/ 645991 w 757814"/>
              <a:gd name="connsiteY9" fmla="*/ 2694113 h 2789667"/>
              <a:gd name="connsiteX10" fmla="*/ 624071 w 757814"/>
              <a:gd name="connsiteY10" fmla="*/ 199204 h 2789667"/>
              <a:gd name="connsiteX11" fmla="*/ 609596 w 757814"/>
              <a:gd name="connsiteY11" fmla="*/ 80808 h 2789667"/>
              <a:gd name="connsiteX12" fmla="*/ 523198 w 757814"/>
              <a:gd name="connsiteY12" fmla="*/ 26674 h 2789667"/>
              <a:gd name="connsiteX13" fmla="*/ 217369 w 757814"/>
              <a:gd name="connsiteY13" fmla="*/ 98945 h 2789667"/>
              <a:gd name="connsiteX14" fmla="*/ 158463 w 757814"/>
              <a:gd name="connsiteY14" fmla="*/ 215405 h 2789667"/>
              <a:gd name="connsiteX15" fmla="*/ 125752 w 757814"/>
              <a:gd name="connsiteY15" fmla="*/ 2789667 h 2789667"/>
              <a:gd name="connsiteX16" fmla="*/ 0 w 757814"/>
              <a:gd name="connsiteY16" fmla="*/ 2789663 h 2789667"/>
              <a:gd name="connsiteX0" fmla="*/ 0 w 757814"/>
              <a:gd name="connsiteY0" fmla="*/ 2789663 h 2789669"/>
              <a:gd name="connsiteX1" fmla="*/ 1116 w 757814"/>
              <a:gd name="connsiteY1" fmla="*/ 198058 h 2789669"/>
              <a:gd name="connsiteX2" fmla="*/ 188971 w 757814"/>
              <a:gd name="connsiteY2" fmla="*/ 2006 h 2789669"/>
              <a:gd name="connsiteX3" fmla="*/ 501779 w 757814"/>
              <a:gd name="connsiteY3" fmla="*/ 47945 h 2789669"/>
              <a:gd name="connsiteX4" fmla="*/ 719294 w 757814"/>
              <a:gd name="connsiteY4" fmla="*/ 199204 h 2789669"/>
              <a:gd name="connsiteX5" fmla="*/ 678582 w 757814"/>
              <a:gd name="connsiteY5" fmla="*/ 2679281 h 2789669"/>
              <a:gd name="connsiteX6" fmla="*/ 757814 w 757814"/>
              <a:gd name="connsiteY6" fmla="*/ 2701352 h 2789669"/>
              <a:gd name="connsiteX7" fmla="*/ 668552 w 757814"/>
              <a:gd name="connsiteY7" fmla="*/ 2786345 h 2789669"/>
              <a:gd name="connsiteX8" fmla="*/ 580008 w 757814"/>
              <a:gd name="connsiteY8" fmla="*/ 2681995 h 2789669"/>
              <a:gd name="connsiteX9" fmla="*/ 645991 w 757814"/>
              <a:gd name="connsiteY9" fmla="*/ 2694113 h 2789669"/>
              <a:gd name="connsiteX10" fmla="*/ 624071 w 757814"/>
              <a:gd name="connsiteY10" fmla="*/ 199204 h 2789669"/>
              <a:gd name="connsiteX11" fmla="*/ 609596 w 757814"/>
              <a:gd name="connsiteY11" fmla="*/ 80808 h 2789669"/>
              <a:gd name="connsiteX12" fmla="*/ 523198 w 757814"/>
              <a:gd name="connsiteY12" fmla="*/ 26674 h 2789669"/>
              <a:gd name="connsiteX13" fmla="*/ 217369 w 757814"/>
              <a:gd name="connsiteY13" fmla="*/ 98945 h 2789669"/>
              <a:gd name="connsiteX14" fmla="*/ 158463 w 757814"/>
              <a:gd name="connsiteY14" fmla="*/ 215405 h 2789669"/>
              <a:gd name="connsiteX15" fmla="*/ 161866 w 757814"/>
              <a:gd name="connsiteY15" fmla="*/ 2789669 h 2789669"/>
              <a:gd name="connsiteX16" fmla="*/ 0 w 757814"/>
              <a:gd name="connsiteY16" fmla="*/ 2789663 h 2789669"/>
              <a:gd name="connsiteX0" fmla="*/ 0 w 757814"/>
              <a:gd name="connsiteY0" fmla="*/ 2789663 h 2799885"/>
              <a:gd name="connsiteX1" fmla="*/ 1116 w 757814"/>
              <a:gd name="connsiteY1" fmla="*/ 198058 h 2799885"/>
              <a:gd name="connsiteX2" fmla="*/ 188971 w 757814"/>
              <a:gd name="connsiteY2" fmla="*/ 2006 h 2799885"/>
              <a:gd name="connsiteX3" fmla="*/ 501779 w 757814"/>
              <a:gd name="connsiteY3" fmla="*/ 47945 h 2799885"/>
              <a:gd name="connsiteX4" fmla="*/ 719294 w 757814"/>
              <a:gd name="connsiteY4" fmla="*/ 199204 h 2799885"/>
              <a:gd name="connsiteX5" fmla="*/ 678582 w 757814"/>
              <a:gd name="connsiteY5" fmla="*/ 2679281 h 2799885"/>
              <a:gd name="connsiteX6" fmla="*/ 757814 w 757814"/>
              <a:gd name="connsiteY6" fmla="*/ 2701352 h 2799885"/>
              <a:gd name="connsiteX7" fmla="*/ 668552 w 757814"/>
              <a:gd name="connsiteY7" fmla="*/ 2786345 h 2799885"/>
              <a:gd name="connsiteX8" fmla="*/ 580008 w 757814"/>
              <a:gd name="connsiteY8" fmla="*/ 2681995 h 2799885"/>
              <a:gd name="connsiteX9" fmla="*/ 645991 w 757814"/>
              <a:gd name="connsiteY9" fmla="*/ 2694113 h 2799885"/>
              <a:gd name="connsiteX10" fmla="*/ 624071 w 757814"/>
              <a:gd name="connsiteY10" fmla="*/ 199204 h 2799885"/>
              <a:gd name="connsiteX11" fmla="*/ 609596 w 757814"/>
              <a:gd name="connsiteY11" fmla="*/ 80808 h 2799885"/>
              <a:gd name="connsiteX12" fmla="*/ 523198 w 757814"/>
              <a:gd name="connsiteY12" fmla="*/ 26674 h 2799885"/>
              <a:gd name="connsiteX13" fmla="*/ 217369 w 757814"/>
              <a:gd name="connsiteY13" fmla="*/ 98945 h 2799885"/>
              <a:gd name="connsiteX14" fmla="*/ 158463 w 757814"/>
              <a:gd name="connsiteY14" fmla="*/ 215405 h 2799885"/>
              <a:gd name="connsiteX15" fmla="*/ 152839 w 757814"/>
              <a:gd name="connsiteY15" fmla="*/ 2799885 h 2799885"/>
              <a:gd name="connsiteX16" fmla="*/ 0 w 757814"/>
              <a:gd name="connsiteY16" fmla="*/ 2789663 h 2799885"/>
              <a:gd name="connsiteX0" fmla="*/ 0 w 757814"/>
              <a:gd name="connsiteY0" fmla="*/ 2789663 h 2789663"/>
              <a:gd name="connsiteX1" fmla="*/ 1116 w 757814"/>
              <a:gd name="connsiteY1" fmla="*/ 198058 h 2789663"/>
              <a:gd name="connsiteX2" fmla="*/ 188971 w 757814"/>
              <a:gd name="connsiteY2" fmla="*/ 2006 h 2789663"/>
              <a:gd name="connsiteX3" fmla="*/ 501779 w 757814"/>
              <a:gd name="connsiteY3" fmla="*/ 47945 h 2789663"/>
              <a:gd name="connsiteX4" fmla="*/ 719294 w 757814"/>
              <a:gd name="connsiteY4" fmla="*/ 199204 h 2789663"/>
              <a:gd name="connsiteX5" fmla="*/ 678582 w 757814"/>
              <a:gd name="connsiteY5" fmla="*/ 2679281 h 2789663"/>
              <a:gd name="connsiteX6" fmla="*/ 757814 w 757814"/>
              <a:gd name="connsiteY6" fmla="*/ 2701352 h 2789663"/>
              <a:gd name="connsiteX7" fmla="*/ 668552 w 757814"/>
              <a:gd name="connsiteY7" fmla="*/ 2786345 h 2789663"/>
              <a:gd name="connsiteX8" fmla="*/ 580008 w 757814"/>
              <a:gd name="connsiteY8" fmla="*/ 2681995 h 2789663"/>
              <a:gd name="connsiteX9" fmla="*/ 645991 w 757814"/>
              <a:gd name="connsiteY9" fmla="*/ 2694113 h 2789663"/>
              <a:gd name="connsiteX10" fmla="*/ 624071 w 757814"/>
              <a:gd name="connsiteY10" fmla="*/ 199204 h 2789663"/>
              <a:gd name="connsiteX11" fmla="*/ 609596 w 757814"/>
              <a:gd name="connsiteY11" fmla="*/ 80808 h 2789663"/>
              <a:gd name="connsiteX12" fmla="*/ 523198 w 757814"/>
              <a:gd name="connsiteY12" fmla="*/ 26674 h 2789663"/>
              <a:gd name="connsiteX13" fmla="*/ 217369 w 757814"/>
              <a:gd name="connsiteY13" fmla="*/ 98945 h 2789663"/>
              <a:gd name="connsiteX14" fmla="*/ 158463 w 757814"/>
              <a:gd name="connsiteY14" fmla="*/ 215405 h 2789663"/>
              <a:gd name="connsiteX15" fmla="*/ 152840 w 757814"/>
              <a:gd name="connsiteY15" fmla="*/ 2784566 h 2789663"/>
              <a:gd name="connsiteX16" fmla="*/ 0 w 757814"/>
              <a:gd name="connsiteY16" fmla="*/ 2789663 h 2789663"/>
              <a:gd name="connsiteX0" fmla="*/ 0 w 757814"/>
              <a:gd name="connsiteY0" fmla="*/ 2789663 h 2799889"/>
              <a:gd name="connsiteX1" fmla="*/ 1116 w 757814"/>
              <a:gd name="connsiteY1" fmla="*/ 198058 h 2799889"/>
              <a:gd name="connsiteX2" fmla="*/ 188971 w 757814"/>
              <a:gd name="connsiteY2" fmla="*/ 2006 h 2799889"/>
              <a:gd name="connsiteX3" fmla="*/ 501779 w 757814"/>
              <a:gd name="connsiteY3" fmla="*/ 47945 h 2799889"/>
              <a:gd name="connsiteX4" fmla="*/ 719294 w 757814"/>
              <a:gd name="connsiteY4" fmla="*/ 199204 h 2799889"/>
              <a:gd name="connsiteX5" fmla="*/ 678582 w 757814"/>
              <a:gd name="connsiteY5" fmla="*/ 2679281 h 2799889"/>
              <a:gd name="connsiteX6" fmla="*/ 757814 w 757814"/>
              <a:gd name="connsiteY6" fmla="*/ 2701352 h 2799889"/>
              <a:gd name="connsiteX7" fmla="*/ 668552 w 757814"/>
              <a:gd name="connsiteY7" fmla="*/ 2786345 h 2799889"/>
              <a:gd name="connsiteX8" fmla="*/ 580008 w 757814"/>
              <a:gd name="connsiteY8" fmla="*/ 2681995 h 2799889"/>
              <a:gd name="connsiteX9" fmla="*/ 645991 w 757814"/>
              <a:gd name="connsiteY9" fmla="*/ 2694113 h 2799889"/>
              <a:gd name="connsiteX10" fmla="*/ 624071 w 757814"/>
              <a:gd name="connsiteY10" fmla="*/ 199204 h 2799889"/>
              <a:gd name="connsiteX11" fmla="*/ 609596 w 757814"/>
              <a:gd name="connsiteY11" fmla="*/ 80808 h 2799889"/>
              <a:gd name="connsiteX12" fmla="*/ 523198 w 757814"/>
              <a:gd name="connsiteY12" fmla="*/ 26674 h 2799889"/>
              <a:gd name="connsiteX13" fmla="*/ 217369 w 757814"/>
              <a:gd name="connsiteY13" fmla="*/ 98945 h 2799889"/>
              <a:gd name="connsiteX14" fmla="*/ 158463 w 757814"/>
              <a:gd name="connsiteY14" fmla="*/ 215405 h 2799889"/>
              <a:gd name="connsiteX15" fmla="*/ 161869 w 757814"/>
              <a:gd name="connsiteY15" fmla="*/ 2799889 h 2799889"/>
              <a:gd name="connsiteX16" fmla="*/ 0 w 757814"/>
              <a:gd name="connsiteY16" fmla="*/ 2789663 h 2799889"/>
              <a:gd name="connsiteX0" fmla="*/ 0 w 757814"/>
              <a:gd name="connsiteY0" fmla="*/ 2789663 h 2789675"/>
              <a:gd name="connsiteX1" fmla="*/ 1116 w 757814"/>
              <a:gd name="connsiteY1" fmla="*/ 198058 h 2789675"/>
              <a:gd name="connsiteX2" fmla="*/ 188971 w 757814"/>
              <a:gd name="connsiteY2" fmla="*/ 2006 h 2789675"/>
              <a:gd name="connsiteX3" fmla="*/ 501779 w 757814"/>
              <a:gd name="connsiteY3" fmla="*/ 47945 h 2789675"/>
              <a:gd name="connsiteX4" fmla="*/ 719294 w 757814"/>
              <a:gd name="connsiteY4" fmla="*/ 199204 h 2789675"/>
              <a:gd name="connsiteX5" fmla="*/ 678582 w 757814"/>
              <a:gd name="connsiteY5" fmla="*/ 2679281 h 2789675"/>
              <a:gd name="connsiteX6" fmla="*/ 757814 w 757814"/>
              <a:gd name="connsiteY6" fmla="*/ 2701352 h 2789675"/>
              <a:gd name="connsiteX7" fmla="*/ 668552 w 757814"/>
              <a:gd name="connsiteY7" fmla="*/ 2786345 h 2789675"/>
              <a:gd name="connsiteX8" fmla="*/ 580008 w 757814"/>
              <a:gd name="connsiteY8" fmla="*/ 2681995 h 2789675"/>
              <a:gd name="connsiteX9" fmla="*/ 645991 w 757814"/>
              <a:gd name="connsiteY9" fmla="*/ 2694113 h 2789675"/>
              <a:gd name="connsiteX10" fmla="*/ 624071 w 757814"/>
              <a:gd name="connsiteY10" fmla="*/ 199204 h 2789675"/>
              <a:gd name="connsiteX11" fmla="*/ 609596 w 757814"/>
              <a:gd name="connsiteY11" fmla="*/ 80808 h 2789675"/>
              <a:gd name="connsiteX12" fmla="*/ 523198 w 757814"/>
              <a:gd name="connsiteY12" fmla="*/ 26674 h 2789675"/>
              <a:gd name="connsiteX13" fmla="*/ 217369 w 757814"/>
              <a:gd name="connsiteY13" fmla="*/ 98945 h 2789675"/>
              <a:gd name="connsiteX14" fmla="*/ 158463 w 757814"/>
              <a:gd name="connsiteY14" fmla="*/ 215405 h 2789675"/>
              <a:gd name="connsiteX15" fmla="*/ 152841 w 757814"/>
              <a:gd name="connsiteY15" fmla="*/ 2789675 h 2789675"/>
              <a:gd name="connsiteX16" fmla="*/ 0 w 757814"/>
              <a:gd name="connsiteY16" fmla="*/ 2789663 h 2789675"/>
              <a:gd name="connsiteX0" fmla="*/ 0 w 757814"/>
              <a:gd name="connsiteY0" fmla="*/ 2789663 h 2789675"/>
              <a:gd name="connsiteX1" fmla="*/ 1116 w 757814"/>
              <a:gd name="connsiteY1" fmla="*/ 198058 h 2789675"/>
              <a:gd name="connsiteX2" fmla="*/ 188971 w 757814"/>
              <a:gd name="connsiteY2" fmla="*/ 2006 h 2789675"/>
              <a:gd name="connsiteX3" fmla="*/ 501779 w 757814"/>
              <a:gd name="connsiteY3" fmla="*/ 47945 h 2789675"/>
              <a:gd name="connsiteX4" fmla="*/ 719294 w 757814"/>
              <a:gd name="connsiteY4" fmla="*/ 199204 h 2789675"/>
              <a:gd name="connsiteX5" fmla="*/ 678582 w 757814"/>
              <a:gd name="connsiteY5" fmla="*/ 2679281 h 2789675"/>
              <a:gd name="connsiteX6" fmla="*/ 757814 w 757814"/>
              <a:gd name="connsiteY6" fmla="*/ 2701352 h 2789675"/>
              <a:gd name="connsiteX7" fmla="*/ 668552 w 757814"/>
              <a:gd name="connsiteY7" fmla="*/ 2786345 h 2789675"/>
              <a:gd name="connsiteX8" fmla="*/ 580008 w 757814"/>
              <a:gd name="connsiteY8" fmla="*/ 2681995 h 2789675"/>
              <a:gd name="connsiteX9" fmla="*/ 645991 w 757814"/>
              <a:gd name="connsiteY9" fmla="*/ 2694113 h 2789675"/>
              <a:gd name="connsiteX10" fmla="*/ 624071 w 757814"/>
              <a:gd name="connsiteY10" fmla="*/ 199204 h 2789675"/>
              <a:gd name="connsiteX11" fmla="*/ 609596 w 757814"/>
              <a:gd name="connsiteY11" fmla="*/ 80808 h 2789675"/>
              <a:gd name="connsiteX12" fmla="*/ 523198 w 757814"/>
              <a:gd name="connsiteY12" fmla="*/ 26674 h 2789675"/>
              <a:gd name="connsiteX13" fmla="*/ 217369 w 757814"/>
              <a:gd name="connsiteY13" fmla="*/ 98945 h 2789675"/>
              <a:gd name="connsiteX14" fmla="*/ 114790 w 757814"/>
              <a:gd name="connsiteY14" fmla="*/ 212191 h 2789675"/>
              <a:gd name="connsiteX15" fmla="*/ 152841 w 757814"/>
              <a:gd name="connsiteY15" fmla="*/ 2789675 h 2789675"/>
              <a:gd name="connsiteX16" fmla="*/ 0 w 757814"/>
              <a:gd name="connsiteY16" fmla="*/ 2789663 h 2789675"/>
              <a:gd name="connsiteX0" fmla="*/ 0 w 757814"/>
              <a:gd name="connsiteY0" fmla="*/ 2789663 h 2789663"/>
              <a:gd name="connsiteX1" fmla="*/ 1116 w 757814"/>
              <a:gd name="connsiteY1" fmla="*/ 198058 h 2789663"/>
              <a:gd name="connsiteX2" fmla="*/ 188971 w 757814"/>
              <a:gd name="connsiteY2" fmla="*/ 2006 h 2789663"/>
              <a:gd name="connsiteX3" fmla="*/ 501779 w 757814"/>
              <a:gd name="connsiteY3" fmla="*/ 47945 h 2789663"/>
              <a:gd name="connsiteX4" fmla="*/ 719294 w 757814"/>
              <a:gd name="connsiteY4" fmla="*/ 199204 h 2789663"/>
              <a:gd name="connsiteX5" fmla="*/ 678582 w 757814"/>
              <a:gd name="connsiteY5" fmla="*/ 2679281 h 2789663"/>
              <a:gd name="connsiteX6" fmla="*/ 757814 w 757814"/>
              <a:gd name="connsiteY6" fmla="*/ 2701352 h 2789663"/>
              <a:gd name="connsiteX7" fmla="*/ 668552 w 757814"/>
              <a:gd name="connsiteY7" fmla="*/ 2786345 h 2789663"/>
              <a:gd name="connsiteX8" fmla="*/ 580008 w 757814"/>
              <a:gd name="connsiteY8" fmla="*/ 2681995 h 2789663"/>
              <a:gd name="connsiteX9" fmla="*/ 645991 w 757814"/>
              <a:gd name="connsiteY9" fmla="*/ 2694113 h 2789663"/>
              <a:gd name="connsiteX10" fmla="*/ 624071 w 757814"/>
              <a:gd name="connsiteY10" fmla="*/ 199204 h 2789663"/>
              <a:gd name="connsiteX11" fmla="*/ 609596 w 757814"/>
              <a:gd name="connsiteY11" fmla="*/ 80808 h 2789663"/>
              <a:gd name="connsiteX12" fmla="*/ 523198 w 757814"/>
              <a:gd name="connsiteY12" fmla="*/ 26674 h 2789663"/>
              <a:gd name="connsiteX13" fmla="*/ 217369 w 757814"/>
              <a:gd name="connsiteY13" fmla="*/ 98945 h 2789663"/>
              <a:gd name="connsiteX14" fmla="*/ 114790 w 757814"/>
              <a:gd name="connsiteY14" fmla="*/ 212191 h 2789663"/>
              <a:gd name="connsiteX15" fmla="*/ 109168 w 757814"/>
              <a:gd name="connsiteY15" fmla="*/ 2780033 h 2789663"/>
              <a:gd name="connsiteX16" fmla="*/ 0 w 757814"/>
              <a:gd name="connsiteY16" fmla="*/ 2789663 h 2789663"/>
              <a:gd name="connsiteX0" fmla="*/ 10655 w 772438"/>
              <a:gd name="connsiteY0" fmla="*/ 2838136 h 2838136"/>
              <a:gd name="connsiteX1" fmla="*/ 15740 w 772438"/>
              <a:gd name="connsiteY1" fmla="*/ 249742 h 2838136"/>
              <a:gd name="connsiteX2" fmla="*/ 203595 w 772438"/>
              <a:gd name="connsiteY2" fmla="*/ 53690 h 2838136"/>
              <a:gd name="connsiteX3" fmla="*/ 516403 w 772438"/>
              <a:gd name="connsiteY3" fmla="*/ 99629 h 2838136"/>
              <a:gd name="connsiteX4" fmla="*/ 733918 w 772438"/>
              <a:gd name="connsiteY4" fmla="*/ 250888 h 2838136"/>
              <a:gd name="connsiteX5" fmla="*/ 693206 w 772438"/>
              <a:gd name="connsiteY5" fmla="*/ 2730965 h 2838136"/>
              <a:gd name="connsiteX6" fmla="*/ 772438 w 772438"/>
              <a:gd name="connsiteY6" fmla="*/ 2753036 h 2838136"/>
              <a:gd name="connsiteX7" fmla="*/ 683176 w 772438"/>
              <a:gd name="connsiteY7" fmla="*/ 2838029 h 2838136"/>
              <a:gd name="connsiteX8" fmla="*/ 594632 w 772438"/>
              <a:gd name="connsiteY8" fmla="*/ 2733679 h 2838136"/>
              <a:gd name="connsiteX9" fmla="*/ 660615 w 772438"/>
              <a:gd name="connsiteY9" fmla="*/ 2745797 h 2838136"/>
              <a:gd name="connsiteX10" fmla="*/ 638695 w 772438"/>
              <a:gd name="connsiteY10" fmla="*/ 250888 h 2838136"/>
              <a:gd name="connsiteX11" fmla="*/ 624220 w 772438"/>
              <a:gd name="connsiteY11" fmla="*/ 132492 h 2838136"/>
              <a:gd name="connsiteX12" fmla="*/ 537822 w 772438"/>
              <a:gd name="connsiteY12" fmla="*/ 78358 h 2838136"/>
              <a:gd name="connsiteX13" fmla="*/ 231993 w 772438"/>
              <a:gd name="connsiteY13" fmla="*/ 150629 h 2838136"/>
              <a:gd name="connsiteX14" fmla="*/ 129414 w 772438"/>
              <a:gd name="connsiteY14" fmla="*/ 263875 h 2838136"/>
              <a:gd name="connsiteX15" fmla="*/ 123792 w 772438"/>
              <a:gd name="connsiteY15" fmla="*/ 2831717 h 2838136"/>
              <a:gd name="connsiteX16" fmla="*/ 10655 w 772438"/>
              <a:gd name="connsiteY16" fmla="*/ 2838136 h 2838136"/>
              <a:gd name="connsiteX0" fmla="*/ 1482 w 763265"/>
              <a:gd name="connsiteY0" fmla="*/ 2828676 h 2828676"/>
              <a:gd name="connsiteX1" fmla="*/ 6567 w 763265"/>
              <a:gd name="connsiteY1" fmla="*/ 240282 h 2828676"/>
              <a:gd name="connsiteX2" fmla="*/ 65828 w 763265"/>
              <a:gd name="connsiteY2" fmla="*/ 91145 h 2828676"/>
              <a:gd name="connsiteX3" fmla="*/ 194422 w 763265"/>
              <a:gd name="connsiteY3" fmla="*/ 44230 h 2828676"/>
              <a:gd name="connsiteX4" fmla="*/ 507230 w 763265"/>
              <a:gd name="connsiteY4" fmla="*/ 90169 h 2828676"/>
              <a:gd name="connsiteX5" fmla="*/ 724745 w 763265"/>
              <a:gd name="connsiteY5" fmla="*/ 241428 h 2828676"/>
              <a:gd name="connsiteX6" fmla="*/ 684033 w 763265"/>
              <a:gd name="connsiteY6" fmla="*/ 2721505 h 2828676"/>
              <a:gd name="connsiteX7" fmla="*/ 763265 w 763265"/>
              <a:gd name="connsiteY7" fmla="*/ 2743576 h 2828676"/>
              <a:gd name="connsiteX8" fmla="*/ 674003 w 763265"/>
              <a:gd name="connsiteY8" fmla="*/ 2828569 h 2828676"/>
              <a:gd name="connsiteX9" fmla="*/ 585459 w 763265"/>
              <a:gd name="connsiteY9" fmla="*/ 2724219 h 2828676"/>
              <a:gd name="connsiteX10" fmla="*/ 651442 w 763265"/>
              <a:gd name="connsiteY10" fmla="*/ 2736337 h 2828676"/>
              <a:gd name="connsiteX11" fmla="*/ 629522 w 763265"/>
              <a:gd name="connsiteY11" fmla="*/ 241428 h 2828676"/>
              <a:gd name="connsiteX12" fmla="*/ 615047 w 763265"/>
              <a:gd name="connsiteY12" fmla="*/ 123032 h 2828676"/>
              <a:gd name="connsiteX13" fmla="*/ 528649 w 763265"/>
              <a:gd name="connsiteY13" fmla="*/ 68898 h 2828676"/>
              <a:gd name="connsiteX14" fmla="*/ 222820 w 763265"/>
              <a:gd name="connsiteY14" fmla="*/ 141169 h 2828676"/>
              <a:gd name="connsiteX15" fmla="*/ 120241 w 763265"/>
              <a:gd name="connsiteY15" fmla="*/ 254415 h 2828676"/>
              <a:gd name="connsiteX16" fmla="*/ 114619 w 763265"/>
              <a:gd name="connsiteY16" fmla="*/ 2822257 h 2828676"/>
              <a:gd name="connsiteX17" fmla="*/ 1482 w 763265"/>
              <a:gd name="connsiteY17" fmla="*/ 2828676 h 2828676"/>
              <a:gd name="connsiteX0" fmla="*/ 1482 w 763265"/>
              <a:gd name="connsiteY0" fmla="*/ 2797257 h 2797257"/>
              <a:gd name="connsiteX1" fmla="*/ 6567 w 763265"/>
              <a:gd name="connsiteY1" fmla="*/ 208863 h 2797257"/>
              <a:gd name="connsiteX2" fmla="*/ 65827 w 763265"/>
              <a:gd name="connsiteY2" fmla="*/ 143293 h 2797257"/>
              <a:gd name="connsiteX3" fmla="*/ 65828 w 763265"/>
              <a:gd name="connsiteY3" fmla="*/ 59726 h 2797257"/>
              <a:gd name="connsiteX4" fmla="*/ 194422 w 763265"/>
              <a:gd name="connsiteY4" fmla="*/ 12811 h 2797257"/>
              <a:gd name="connsiteX5" fmla="*/ 507230 w 763265"/>
              <a:gd name="connsiteY5" fmla="*/ 58750 h 2797257"/>
              <a:gd name="connsiteX6" fmla="*/ 724745 w 763265"/>
              <a:gd name="connsiteY6" fmla="*/ 210009 h 2797257"/>
              <a:gd name="connsiteX7" fmla="*/ 684033 w 763265"/>
              <a:gd name="connsiteY7" fmla="*/ 2690086 h 2797257"/>
              <a:gd name="connsiteX8" fmla="*/ 763265 w 763265"/>
              <a:gd name="connsiteY8" fmla="*/ 2712157 h 2797257"/>
              <a:gd name="connsiteX9" fmla="*/ 674003 w 763265"/>
              <a:gd name="connsiteY9" fmla="*/ 2797150 h 2797257"/>
              <a:gd name="connsiteX10" fmla="*/ 585459 w 763265"/>
              <a:gd name="connsiteY10" fmla="*/ 2692800 h 2797257"/>
              <a:gd name="connsiteX11" fmla="*/ 651442 w 763265"/>
              <a:gd name="connsiteY11" fmla="*/ 2704918 h 2797257"/>
              <a:gd name="connsiteX12" fmla="*/ 629522 w 763265"/>
              <a:gd name="connsiteY12" fmla="*/ 210009 h 2797257"/>
              <a:gd name="connsiteX13" fmla="*/ 615047 w 763265"/>
              <a:gd name="connsiteY13" fmla="*/ 91613 h 2797257"/>
              <a:gd name="connsiteX14" fmla="*/ 528649 w 763265"/>
              <a:gd name="connsiteY14" fmla="*/ 37479 h 2797257"/>
              <a:gd name="connsiteX15" fmla="*/ 222820 w 763265"/>
              <a:gd name="connsiteY15" fmla="*/ 109750 h 2797257"/>
              <a:gd name="connsiteX16" fmla="*/ 120241 w 763265"/>
              <a:gd name="connsiteY16" fmla="*/ 222996 h 2797257"/>
              <a:gd name="connsiteX17" fmla="*/ 114619 w 763265"/>
              <a:gd name="connsiteY17" fmla="*/ 2790838 h 2797257"/>
              <a:gd name="connsiteX18" fmla="*/ 1482 w 763265"/>
              <a:gd name="connsiteY18" fmla="*/ 2797257 h 2797257"/>
              <a:gd name="connsiteX0" fmla="*/ 8798 w 770581"/>
              <a:gd name="connsiteY0" fmla="*/ 2836796 h 2836796"/>
              <a:gd name="connsiteX1" fmla="*/ 13883 w 770581"/>
              <a:gd name="connsiteY1" fmla="*/ 248402 h 2836796"/>
              <a:gd name="connsiteX2" fmla="*/ 176369 w 770581"/>
              <a:gd name="connsiteY2" fmla="*/ 86409 h 2836796"/>
              <a:gd name="connsiteX3" fmla="*/ 73144 w 770581"/>
              <a:gd name="connsiteY3" fmla="*/ 99265 h 2836796"/>
              <a:gd name="connsiteX4" fmla="*/ 201738 w 770581"/>
              <a:gd name="connsiteY4" fmla="*/ 52350 h 2836796"/>
              <a:gd name="connsiteX5" fmla="*/ 514546 w 770581"/>
              <a:gd name="connsiteY5" fmla="*/ 98289 h 2836796"/>
              <a:gd name="connsiteX6" fmla="*/ 732061 w 770581"/>
              <a:gd name="connsiteY6" fmla="*/ 249548 h 2836796"/>
              <a:gd name="connsiteX7" fmla="*/ 691349 w 770581"/>
              <a:gd name="connsiteY7" fmla="*/ 2729625 h 2836796"/>
              <a:gd name="connsiteX8" fmla="*/ 770581 w 770581"/>
              <a:gd name="connsiteY8" fmla="*/ 2751696 h 2836796"/>
              <a:gd name="connsiteX9" fmla="*/ 681319 w 770581"/>
              <a:gd name="connsiteY9" fmla="*/ 2836689 h 2836796"/>
              <a:gd name="connsiteX10" fmla="*/ 592775 w 770581"/>
              <a:gd name="connsiteY10" fmla="*/ 2732339 h 2836796"/>
              <a:gd name="connsiteX11" fmla="*/ 658758 w 770581"/>
              <a:gd name="connsiteY11" fmla="*/ 2744457 h 2836796"/>
              <a:gd name="connsiteX12" fmla="*/ 636838 w 770581"/>
              <a:gd name="connsiteY12" fmla="*/ 249548 h 2836796"/>
              <a:gd name="connsiteX13" fmla="*/ 622363 w 770581"/>
              <a:gd name="connsiteY13" fmla="*/ 131152 h 2836796"/>
              <a:gd name="connsiteX14" fmla="*/ 535965 w 770581"/>
              <a:gd name="connsiteY14" fmla="*/ 77018 h 2836796"/>
              <a:gd name="connsiteX15" fmla="*/ 230136 w 770581"/>
              <a:gd name="connsiteY15" fmla="*/ 149289 h 2836796"/>
              <a:gd name="connsiteX16" fmla="*/ 127557 w 770581"/>
              <a:gd name="connsiteY16" fmla="*/ 262535 h 2836796"/>
              <a:gd name="connsiteX17" fmla="*/ 121935 w 770581"/>
              <a:gd name="connsiteY17" fmla="*/ 2830377 h 2836796"/>
              <a:gd name="connsiteX18" fmla="*/ 8798 w 770581"/>
              <a:gd name="connsiteY18" fmla="*/ 2836796 h 2836796"/>
              <a:gd name="connsiteX0" fmla="*/ 1482 w 763265"/>
              <a:gd name="connsiteY0" fmla="*/ 2828676 h 2828676"/>
              <a:gd name="connsiteX1" fmla="*/ 6567 w 763265"/>
              <a:gd name="connsiteY1" fmla="*/ 240282 h 2828676"/>
              <a:gd name="connsiteX2" fmla="*/ 65828 w 763265"/>
              <a:gd name="connsiteY2" fmla="*/ 91145 h 2828676"/>
              <a:gd name="connsiteX3" fmla="*/ 194422 w 763265"/>
              <a:gd name="connsiteY3" fmla="*/ 44230 h 2828676"/>
              <a:gd name="connsiteX4" fmla="*/ 507230 w 763265"/>
              <a:gd name="connsiteY4" fmla="*/ 90169 h 2828676"/>
              <a:gd name="connsiteX5" fmla="*/ 724745 w 763265"/>
              <a:gd name="connsiteY5" fmla="*/ 241428 h 2828676"/>
              <a:gd name="connsiteX6" fmla="*/ 684033 w 763265"/>
              <a:gd name="connsiteY6" fmla="*/ 2721505 h 2828676"/>
              <a:gd name="connsiteX7" fmla="*/ 763265 w 763265"/>
              <a:gd name="connsiteY7" fmla="*/ 2743576 h 2828676"/>
              <a:gd name="connsiteX8" fmla="*/ 674003 w 763265"/>
              <a:gd name="connsiteY8" fmla="*/ 2828569 h 2828676"/>
              <a:gd name="connsiteX9" fmla="*/ 585459 w 763265"/>
              <a:gd name="connsiteY9" fmla="*/ 2724219 h 2828676"/>
              <a:gd name="connsiteX10" fmla="*/ 651442 w 763265"/>
              <a:gd name="connsiteY10" fmla="*/ 2736337 h 2828676"/>
              <a:gd name="connsiteX11" fmla="*/ 629522 w 763265"/>
              <a:gd name="connsiteY11" fmla="*/ 241428 h 2828676"/>
              <a:gd name="connsiteX12" fmla="*/ 615047 w 763265"/>
              <a:gd name="connsiteY12" fmla="*/ 123032 h 2828676"/>
              <a:gd name="connsiteX13" fmla="*/ 528649 w 763265"/>
              <a:gd name="connsiteY13" fmla="*/ 68898 h 2828676"/>
              <a:gd name="connsiteX14" fmla="*/ 222820 w 763265"/>
              <a:gd name="connsiteY14" fmla="*/ 141169 h 2828676"/>
              <a:gd name="connsiteX15" fmla="*/ 120241 w 763265"/>
              <a:gd name="connsiteY15" fmla="*/ 254415 h 2828676"/>
              <a:gd name="connsiteX16" fmla="*/ 114619 w 763265"/>
              <a:gd name="connsiteY16" fmla="*/ 2822257 h 2828676"/>
              <a:gd name="connsiteX17" fmla="*/ 1482 w 763265"/>
              <a:gd name="connsiteY17" fmla="*/ 2828676 h 2828676"/>
              <a:gd name="connsiteX0" fmla="*/ 10655 w 772438"/>
              <a:gd name="connsiteY0" fmla="*/ 2852922 h 2852922"/>
              <a:gd name="connsiteX1" fmla="*/ 15740 w 772438"/>
              <a:gd name="connsiteY1" fmla="*/ 264528 h 2852922"/>
              <a:gd name="connsiteX2" fmla="*/ 203595 w 772438"/>
              <a:gd name="connsiteY2" fmla="*/ 68476 h 2852922"/>
              <a:gd name="connsiteX3" fmla="*/ 516403 w 772438"/>
              <a:gd name="connsiteY3" fmla="*/ 114415 h 2852922"/>
              <a:gd name="connsiteX4" fmla="*/ 733918 w 772438"/>
              <a:gd name="connsiteY4" fmla="*/ 265674 h 2852922"/>
              <a:gd name="connsiteX5" fmla="*/ 693206 w 772438"/>
              <a:gd name="connsiteY5" fmla="*/ 2745751 h 2852922"/>
              <a:gd name="connsiteX6" fmla="*/ 772438 w 772438"/>
              <a:gd name="connsiteY6" fmla="*/ 2767822 h 2852922"/>
              <a:gd name="connsiteX7" fmla="*/ 683176 w 772438"/>
              <a:gd name="connsiteY7" fmla="*/ 2852815 h 2852922"/>
              <a:gd name="connsiteX8" fmla="*/ 594632 w 772438"/>
              <a:gd name="connsiteY8" fmla="*/ 2748465 h 2852922"/>
              <a:gd name="connsiteX9" fmla="*/ 660615 w 772438"/>
              <a:gd name="connsiteY9" fmla="*/ 2760583 h 2852922"/>
              <a:gd name="connsiteX10" fmla="*/ 638695 w 772438"/>
              <a:gd name="connsiteY10" fmla="*/ 265674 h 2852922"/>
              <a:gd name="connsiteX11" fmla="*/ 624220 w 772438"/>
              <a:gd name="connsiteY11" fmla="*/ 147278 h 2852922"/>
              <a:gd name="connsiteX12" fmla="*/ 537822 w 772438"/>
              <a:gd name="connsiteY12" fmla="*/ 93144 h 2852922"/>
              <a:gd name="connsiteX13" fmla="*/ 231993 w 772438"/>
              <a:gd name="connsiteY13" fmla="*/ 165415 h 2852922"/>
              <a:gd name="connsiteX14" fmla="*/ 129414 w 772438"/>
              <a:gd name="connsiteY14" fmla="*/ 278661 h 2852922"/>
              <a:gd name="connsiteX15" fmla="*/ 123792 w 772438"/>
              <a:gd name="connsiteY15" fmla="*/ 2846503 h 2852922"/>
              <a:gd name="connsiteX16" fmla="*/ 10655 w 772438"/>
              <a:gd name="connsiteY16" fmla="*/ 2852922 h 2852922"/>
              <a:gd name="connsiteX0" fmla="*/ 33743 w 795526"/>
              <a:gd name="connsiteY0" fmla="*/ 2839155 h 2839155"/>
              <a:gd name="connsiteX1" fmla="*/ 38828 w 795526"/>
              <a:gd name="connsiteY1" fmla="*/ 250761 h 2839155"/>
              <a:gd name="connsiteX2" fmla="*/ 539491 w 795526"/>
              <a:gd name="connsiteY2" fmla="*/ 100648 h 2839155"/>
              <a:gd name="connsiteX3" fmla="*/ 757006 w 795526"/>
              <a:gd name="connsiteY3" fmla="*/ 251907 h 2839155"/>
              <a:gd name="connsiteX4" fmla="*/ 716294 w 795526"/>
              <a:gd name="connsiteY4" fmla="*/ 2731984 h 2839155"/>
              <a:gd name="connsiteX5" fmla="*/ 795526 w 795526"/>
              <a:gd name="connsiteY5" fmla="*/ 2754055 h 2839155"/>
              <a:gd name="connsiteX6" fmla="*/ 706264 w 795526"/>
              <a:gd name="connsiteY6" fmla="*/ 2839048 h 2839155"/>
              <a:gd name="connsiteX7" fmla="*/ 617720 w 795526"/>
              <a:gd name="connsiteY7" fmla="*/ 2734698 h 2839155"/>
              <a:gd name="connsiteX8" fmla="*/ 683703 w 795526"/>
              <a:gd name="connsiteY8" fmla="*/ 2746816 h 2839155"/>
              <a:gd name="connsiteX9" fmla="*/ 661783 w 795526"/>
              <a:gd name="connsiteY9" fmla="*/ 251907 h 2839155"/>
              <a:gd name="connsiteX10" fmla="*/ 647308 w 795526"/>
              <a:gd name="connsiteY10" fmla="*/ 133511 h 2839155"/>
              <a:gd name="connsiteX11" fmla="*/ 560910 w 795526"/>
              <a:gd name="connsiteY11" fmla="*/ 79377 h 2839155"/>
              <a:gd name="connsiteX12" fmla="*/ 255081 w 795526"/>
              <a:gd name="connsiteY12" fmla="*/ 151648 h 2839155"/>
              <a:gd name="connsiteX13" fmla="*/ 152502 w 795526"/>
              <a:gd name="connsiteY13" fmla="*/ 264894 h 2839155"/>
              <a:gd name="connsiteX14" fmla="*/ 146880 w 795526"/>
              <a:gd name="connsiteY14" fmla="*/ 2832736 h 2839155"/>
              <a:gd name="connsiteX15" fmla="*/ 33743 w 795526"/>
              <a:gd name="connsiteY15" fmla="*/ 2839155 h 2839155"/>
              <a:gd name="connsiteX0" fmla="*/ 9091 w 770874"/>
              <a:gd name="connsiteY0" fmla="*/ 2844216 h 2844216"/>
              <a:gd name="connsiteX1" fmla="*/ 14176 w 770874"/>
              <a:gd name="connsiteY1" fmla="*/ 255822 h 2844216"/>
              <a:gd name="connsiteX2" fmla="*/ 180635 w 770874"/>
              <a:gd name="connsiteY2" fmla="*/ 77762 h 2844216"/>
              <a:gd name="connsiteX3" fmla="*/ 514839 w 770874"/>
              <a:gd name="connsiteY3" fmla="*/ 105709 h 2844216"/>
              <a:gd name="connsiteX4" fmla="*/ 732354 w 770874"/>
              <a:gd name="connsiteY4" fmla="*/ 256968 h 2844216"/>
              <a:gd name="connsiteX5" fmla="*/ 691642 w 770874"/>
              <a:gd name="connsiteY5" fmla="*/ 2737045 h 2844216"/>
              <a:gd name="connsiteX6" fmla="*/ 770874 w 770874"/>
              <a:gd name="connsiteY6" fmla="*/ 2759116 h 2844216"/>
              <a:gd name="connsiteX7" fmla="*/ 681612 w 770874"/>
              <a:gd name="connsiteY7" fmla="*/ 2844109 h 2844216"/>
              <a:gd name="connsiteX8" fmla="*/ 593068 w 770874"/>
              <a:gd name="connsiteY8" fmla="*/ 2739759 h 2844216"/>
              <a:gd name="connsiteX9" fmla="*/ 659051 w 770874"/>
              <a:gd name="connsiteY9" fmla="*/ 2751877 h 2844216"/>
              <a:gd name="connsiteX10" fmla="*/ 637131 w 770874"/>
              <a:gd name="connsiteY10" fmla="*/ 256968 h 2844216"/>
              <a:gd name="connsiteX11" fmla="*/ 622656 w 770874"/>
              <a:gd name="connsiteY11" fmla="*/ 138572 h 2844216"/>
              <a:gd name="connsiteX12" fmla="*/ 536258 w 770874"/>
              <a:gd name="connsiteY12" fmla="*/ 84438 h 2844216"/>
              <a:gd name="connsiteX13" fmla="*/ 230429 w 770874"/>
              <a:gd name="connsiteY13" fmla="*/ 156709 h 2844216"/>
              <a:gd name="connsiteX14" fmla="*/ 127850 w 770874"/>
              <a:gd name="connsiteY14" fmla="*/ 269955 h 2844216"/>
              <a:gd name="connsiteX15" fmla="*/ 122228 w 770874"/>
              <a:gd name="connsiteY15" fmla="*/ 2837797 h 2844216"/>
              <a:gd name="connsiteX16" fmla="*/ 9091 w 770874"/>
              <a:gd name="connsiteY16" fmla="*/ 2844216 h 2844216"/>
              <a:gd name="connsiteX0" fmla="*/ 7063 w 768846"/>
              <a:gd name="connsiteY0" fmla="*/ 2800800 h 2800800"/>
              <a:gd name="connsiteX1" fmla="*/ 12148 w 768846"/>
              <a:gd name="connsiteY1" fmla="*/ 212406 h 2800800"/>
              <a:gd name="connsiteX2" fmla="*/ 150816 w 768846"/>
              <a:gd name="connsiteY2" fmla="*/ 137197 h 2800800"/>
              <a:gd name="connsiteX3" fmla="*/ 512811 w 768846"/>
              <a:gd name="connsiteY3" fmla="*/ 62293 h 2800800"/>
              <a:gd name="connsiteX4" fmla="*/ 730326 w 768846"/>
              <a:gd name="connsiteY4" fmla="*/ 213552 h 2800800"/>
              <a:gd name="connsiteX5" fmla="*/ 689614 w 768846"/>
              <a:gd name="connsiteY5" fmla="*/ 2693629 h 2800800"/>
              <a:gd name="connsiteX6" fmla="*/ 768846 w 768846"/>
              <a:gd name="connsiteY6" fmla="*/ 2715700 h 2800800"/>
              <a:gd name="connsiteX7" fmla="*/ 679584 w 768846"/>
              <a:gd name="connsiteY7" fmla="*/ 2800693 h 2800800"/>
              <a:gd name="connsiteX8" fmla="*/ 591040 w 768846"/>
              <a:gd name="connsiteY8" fmla="*/ 2696343 h 2800800"/>
              <a:gd name="connsiteX9" fmla="*/ 657023 w 768846"/>
              <a:gd name="connsiteY9" fmla="*/ 2708461 h 2800800"/>
              <a:gd name="connsiteX10" fmla="*/ 635103 w 768846"/>
              <a:gd name="connsiteY10" fmla="*/ 213552 h 2800800"/>
              <a:gd name="connsiteX11" fmla="*/ 620628 w 768846"/>
              <a:gd name="connsiteY11" fmla="*/ 95156 h 2800800"/>
              <a:gd name="connsiteX12" fmla="*/ 534230 w 768846"/>
              <a:gd name="connsiteY12" fmla="*/ 41022 h 2800800"/>
              <a:gd name="connsiteX13" fmla="*/ 228401 w 768846"/>
              <a:gd name="connsiteY13" fmla="*/ 113293 h 2800800"/>
              <a:gd name="connsiteX14" fmla="*/ 125822 w 768846"/>
              <a:gd name="connsiteY14" fmla="*/ 226539 h 2800800"/>
              <a:gd name="connsiteX15" fmla="*/ 120200 w 768846"/>
              <a:gd name="connsiteY15" fmla="*/ 2794381 h 2800800"/>
              <a:gd name="connsiteX16" fmla="*/ 7063 w 768846"/>
              <a:gd name="connsiteY16" fmla="*/ 2800800 h 2800800"/>
              <a:gd name="connsiteX0" fmla="*/ 7063 w 768846"/>
              <a:gd name="connsiteY0" fmla="*/ 2800800 h 2800800"/>
              <a:gd name="connsiteX1" fmla="*/ 12148 w 768846"/>
              <a:gd name="connsiteY1" fmla="*/ 212406 h 2800800"/>
              <a:gd name="connsiteX2" fmla="*/ 150816 w 768846"/>
              <a:gd name="connsiteY2" fmla="*/ 137197 h 2800800"/>
              <a:gd name="connsiteX3" fmla="*/ 512811 w 768846"/>
              <a:gd name="connsiteY3" fmla="*/ 62293 h 2800800"/>
              <a:gd name="connsiteX4" fmla="*/ 670772 w 768846"/>
              <a:gd name="connsiteY4" fmla="*/ 213552 h 2800800"/>
              <a:gd name="connsiteX5" fmla="*/ 689614 w 768846"/>
              <a:gd name="connsiteY5" fmla="*/ 2693629 h 2800800"/>
              <a:gd name="connsiteX6" fmla="*/ 768846 w 768846"/>
              <a:gd name="connsiteY6" fmla="*/ 2715700 h 2800800"/>
              <a:gd name="connsiteX7" fmla="*/ 679584 w 768846"/>
              <a:gd name="connsiteY7" fmla="*/ 2800693 h 2800800"/>
              <a:gd name="connsiteX8" fmla="*/ 591040 w 768846"/>
              <a:gd name="connsiteY8" fmla="*/ 2696343 h 2800800"/>
              <a:gd name="connsiteX9" fmla="*/ 657023 w 768846"/>
              <a:gd name="connsiteY9" fmla="*/ 2708461 h 2800800"/>
              <a:gd name="connsiteX10" fmla="*/ 635103 w 768846"/>
              <a:gd name="connsiteY10" fmla="*/ 213552 h 2800800"/>
              <a:gd name="connsiteX11" fmla="*/ 620628 w 768846"/>
              <a:gd name="connsiteY11" fmla="*/ 95156 h 2800800"/>
              <a:gd name="connsiteX12" fmla="*/ 534230 w 768846"/>
              <a:gd name="connsiteY12" fmla="*/ 41022 h 2800800"/>
              <a:gd name="connsiteX13" fmla="*/ 228401 w 768846"/>
              <a:gd name="connsiteY13" fmla="*/ 113293 h 2800800"/>
              <a:gd name="connsiteX14" fmla="*/ 125822 w 768846"/>
              <a:gd name="connsiteY14" fmla="*/ 226539 h 2800800"/>
              <a:gd name="connsiteX15" fmla="*/ 120200 w 768846"/>
              <a:gd name="connsiteY15" fmla="*/ 2794381 h 2800800"/>
              <a:gd name="connsiteX16" fmla="*/ 7063 w 768846"/>
              <a:gd name="connsiteY16" fmla="*/ 2800800 h 2800800"/>
              <a:gd name="connsiteX0" fmla="*/ 7063 w 768846"/>
              <a:gd name="connsiteY0" fmla="*/ 2800800 h 2800800"/>
              <a:gd name="connsiteX1" fmla="*/ 12148 w 768846"/>
              <a:gd name="connsiteY1" fmla="*/ 212406 h 2800800"/>
              <a:gd name="connsiteX2" fmla="*/ 150816 w 768846"/>
              <a:gd name="connsiteY2" fmla="*/ 137197 h 2800800"/>
              <a:gd name="connsiteX3" fmla="*/ 512811 w 768846"/>
              <a:gd name="connsiteY3" fmla="*/ 62293 h 2800800"/>
              <a:gd name="connsiteX4" fmla="*/ 670772 w 768846"/>
              <a:gd name="connsiteY4" fmla="*/ 213552 h 2800800"/>
              <a:gd name="connsiteX5" fmla="*/ 689614 w 768846"/>
              <a:gd name="connsiteY5" fmla="*/ 2693629 h 2800800"/>
              <a:gd name="connsiteX6" fmla="*/ 768846 w 768846"/>
              <a:gd name="connsiteY6" fmla="*/ 2715700 h 2800800"/>
              <a:gd name="connsiteX7" fmla="*/ 702677 w 768846"/>
              <a:gd name="connsiteY7" fmla="*/ 2705257 h 2800800"/>
              <a:gd name="connsiteX8" fmla="*/ 679584 w 768846"/>
              <a:gd name="connsiteY8" fmla="*/ 2800693 h 2800800"/>
              <a:gd name="connsiteX9" fmla="*/ 591040 w 768846"/>
              <a:gd name="connsiteY9" fmla="*/ 2696343 h 2800800"/>
              <a:gd name="connsiteX10" fmla="*/ 657023 w 768846"/>
              <a:gd name="connsiteY10" fmla="*/ 2708461 h 2800800"/>
              <a:gd name="connsiteX11" fmla="*/ 635103 w 768846"/>
              <a:gd name="connsiteY11" fmla="*/ 213552 h 2800800"/>
              <a:gd name="connsiteX12" fmla="*/ 620628 w 768846"/>
              <a:gd name="connsiteY12" fmla="*/ 95156 h 2800800"/>
              <a:gd name="connsiteX13" fmla="*/ 534230 w 768846"/>
              <a:gd name="connsiteY13" fmla="*/ 41022 h 2800800"/>
              <a:gd name="connsiteX14" fmla="*/ 228401 w 768846"/>
              <a:gd name="connsiteY14" fmla="*/ 113293 h 2800800"/>
              <a:gd name="connsiteX15" fmla="*/ 125822 w 768846"/>
              <a:gd name="connsiteY15" fmla="*/ 226539 h 2800800"/>
              <a:gd name="connsiteX16" fmla="*/ 120200 w 768846"/>
              <a:gd name="connsiteY16" fmla="*/ 2794381 h 2800800"/>
              <a:gd name="connsiteX17" fmla="*/ 7063 w 768846"/>
              <a:gd name="connsiteY17" fmla="*/ 2800800 h 2800800"/>
              <a:gd name="connsiteX0" fmla="*/ 7063 w 713263"/>
              <a:gd name="connsiteY0" fmla="*/ 2800800 h 2800800"/>
              <a:gd name="connsiteX1" fmla="*/ 12148 w 713263"/>
              <a:gd name="connsiteY1" fmla="*/ 212406 h 2800800"/>
              <a:gd name="connsiteX2" fmla="*/ 150816 w 713263"/>
              <a:gd name="connsiteY2" fmla="*/ 137197 h 2800800"/>
              <a:gd name="connsiteX3" fmla="*/ 512811 w 713263"/>
              <a:gd name="connsiteY3" fmla="*/ 62293 h 2800800"/>
              <a:gd name="connsiteX4" fmla="*/ 670772 w 713263"/>
              <a:gd name="connsiteY4" fmla="*/ 213552 h 2800800"/>
              <a:gd name="connsiteX5" fmla="*/ 689614 w 713263"/>
              <a:gd name="connsiteY5" fmla="*/ 2693629 h 2800800"/>
              <a:gd name="connsiteX6" fmla="*/ 713263 w 713263"/>
              <a:gd name="connsiteY6" fmla="*/ 2696417 h 2800800"/>
              <a:gd name="connsiteX7" fmla="*/ 702677 w 713263"/>
              <a:gd name="connsiteY7" fmla="*/ 2705257 h 2800800"/>
              <a:gd name="connsiteX8" fmla="*/ 679584 w 713263"/>
              <a:gd name="connsiteY8" fmla="*/ 2800693 h 2800800"/>
              <a:gd name="connsiteX9" fmla="*/ 591040 w 713263"/>
              <a:gd name="connsiteY9" fmla="*/ 2696343 h 2800800"/>
              <a:gd name="connsiteX10" fmla="*/ 657023 w 713263"/>
              <a:gd name="connsiteY10" fmla="*/ 2708461 h 2800800"/>
              <a:gd name="connsiteX11" fmla="*/ 635103 w 713263"/>
              <a:gd name="connsiteY11" fmla="*/ 213552 h 2800800"/>
              <a:gd name="connsiteX12" fmla="*/ 620628 w 713263"/>
              <a:gd name="connsiteY12" fmla="*/ 95156 h 2800800"/>
              <a:gd name="connsiteX13" fmla="*/ 534230 w 713263"/>
              <a:gd name="connsiteY13" fmla="*/ 41022 h 2800800"/>
              <a:gd name="connsiteX14" fmla="*/ 228401 w 713263"/>
              <a:gd name="connsiteY14" fmla="*/ 113293 h 2800800"/>
              <a:gd name="connsiteX15" fmla="*/ 125822 w 713263"/>
              <a:gd name="connsiteY15" fmla="*/ 226539 h 2800800"/>
              <a:gd name="connsiteX16" fmla="*/ 120200 w 713263"/>
              <a:gd name="connsiteY16" fmla="*/ 2794381 h 2800800"/>
              <a:gd name="connsiteX17" fmla="*/ 7063 w 713263"/>
              <a:gd name="connsiteY17" fmla="*/ 2800800 h 2800800"/>
              <a:gd name="connsiteX0" fmla="*/ 8798 w 714998"/>
              <a:gd name="connsiteY0" fmla="*/ 2829546 h 2829546"/>
              <a:gd name="connsiteX1" fmla="*/ 13883 w 714998"/>
              <a:gd name="connsiteY1" fmla="*/ 241152 h 2829546"/>
              <a:gd name="connsiteX2" fmla="*/ 176373 w 714998"/>
              <a:gd name="connsiteY2" fmla="*/ 95233 h 2829546"/>
              <a:gd name="connsiteX3" fmla="*/ 514546 w 714998"/>
              <a:gd name="connsiteY3" fmla="*/ 91039 h 2829546"/>
              <a:gd name="connsiteX4" fmla="*/ 672507 w 714998"/>
              <a:gd name="connsiteY4" fmla="*/ 242298 h 2829546"/>
              <a:gd name="connsiteX5" fmla="*/ 691349 w 714998"/>
              <a:gd name="connsiteY5" fmla="*/ 2722375 h 2829546"/>
              <a:gd name="connsiteX6" fmla="*/ 714998 w 714998"/>
              <a:gd name="connsiteY6" fmla="*/ 2725163 h 2829546"/>
              <a:gd name="connsiteX7" fmla="*/ 704412 w 714998"/>
              <a:gd name="connsiteY7" fmla="*/ 2734003 h 2829546"/>
              <a:gd name="connsiteX8" fmla="*/ 681319 w 714998"/>
              <a:gd name="connsiteY8" fmla="*/ 2829439 h 2829546"/>
              <a:gd name="connsiteX9" fmla="*/ 592775 w 714998"/>
              <a:gd name="connsiteY9" fmla="*/ 2725089 h 2829546"/>
              <a:gd name="connsiteX10" fmla="*/ 658758 w 714998"/>
              <a:gd name="connsiteY10" fmla="*/ 2737207 h 2829546"/>
              <a:gd name="connsiteX11" fmla="*/ 636838 w 714998"/>
              <a:gd name="connsiteY11" fmla="*/ 242298 h 2829546"/>
              <a:gd name="connsiteX12" fmla="*/ 622363 w 714998"/>
              <a:gd name="connsiteY12" fmla="*/ 123902 h 2829546"/>
              <a:gd name="connsiteX13" fmla="*/ 535965 w 714998"/>
              <a:gd name="connsiteY13" fmla="*/ 69768 h 2829546"/>
              <a:gd name="connsiteX14" fmla="*/ 230136 w 714998"/>
              <a:gd name="connsiteY14" fmla="*/ 142039 h 2829546"/>
              <a:gd name="connsiteX15" fmla="*/ 127557 w 714998"/>
              <a:gd name="connsiteY15" fmla="*/ 255285 h 2829546"/>
              <a:gd name="connsiteX16" fmla="*/ 121935 w 714998"/>
              <a:gd name="connsiteY16" fmla="*/ 2823127 h 2829546"/>
              <a:gd name="connsiteX17" fmla="*/ 8798 w 714998"/>
              <a:gd name="connsiteY17" fmla="*/ 2829546 h 2829546"/>
              <a:gd name="connsiteX0" fmla="*/ 8798 w 714998"/>
              <a:gd name="connsiteY0" fmla="*/ 2870386 h 2870386"/>
              <a:gd name="connsiteX1" fmla="*/ 13883 w 714998"/>
              <a:gd name="connsiteY1" fmla="*/ 281992 h 2870386"/>
              <a:gd name="connsiteX2" fmla="*/ 81086 w 714998"/>
              <a:gd name="connsiteY2" fmla="*/ 52504 h 2870386"/>
              <a:gd name="connsiteX3" fmla="*/ 176373 w 714998"/>
              <a:gd name="connsiteY3" fmla="*/ 136073 h 2870386"/>
              <a:gd name="connsiteX4" fmla="*/ 514546 w 714998"/>
              <a:gd name="connsiteY4" fmla="*/ 131879 h 2870386"/>
              <a:gd name="connsiteX5" fmla="*/ 672507 w 714998"/>
              <a:gd name="connsiteY5" fmla="*/ 283138 h 2870386"/>
              <a:gd name="connsiteX6" fmla="*/ 691349 w 714998"/>
              <a:gd name="connsiteY6" fmla="*/ 2763215 h 2870386"/>
              <a:gd name="connsiteX7" fmla="*/ 714998 w 714998"/>
              <a:gd name="connsiteY7" fmla="*/ 2766003 h 2870386"/>
              <a:gd name="connsiteX8" fmla="*/ 704412 w 714998"/>
              <a:gd name="connsiteY8" fmla="*/ 2774843 h 2870386"/>
              <a:gd name="connsiteX9" fmla="*/ 681319 w 714998"/>
              <a:gd name="connsiteY9" fmla="*/ 2870279 h 2870386"/>
              <a:gd name="connsiteX10" fmla="*/ 592775 w 714998"/>
              <a:gd name="connsiteY10" fmla="*/ 2765929 h 2870386"/>
              <a:gd name="connsiteX11" fmla="*/ 658758 w 714998"/>
              <a:gd name="connsiteY11" fmla="*/ 2778047 h 2870386"/>
              <a:gd name="connsiteX12" fmla="*/ 636838 w 714998"/>
              <a:gd name="connsiteY12" fmla="*/ 283138 h 2870386"/>
              <a:gd name="connsiteX13" fmla="*/ 622363 w 714998"/>
              <a:gd name="connsiteY13" fmla="*/ 164742 h 2870386"/>
              <a:gd name="connsiteX14" fmla="*/ 535965 w 714998"/>
              <a:gd name="connsiteY14" fmla="*/ 110608 h 2870386"/>
              <a:gd name="connsiteX15" fmla="*/ 230136 w 714998"/>
              <a:gd name="connsiteY15" fmla="*/ 182879 h 2870386"/>
              <a:gd name="connsiteX16" fmla="*/ 127557 w 714998"/>
              <a:gd name="connsiteY16" fmla="*/ 296125 h 2870386"/>
              <a:gd name="connsiteX17" fmla="*/ 121935 w 714998"/>
              <a:gd name="connsiteY17" fmla="*/ 2863967 h 2870386"/>
              <a:gd name="connsiteX18" fmla="*/ 8798 w 714998"/>
              <a:gd name="connsiteY18" fmla="*/ 2870386 h 2870386"/>
              <a:gd name="connsiteX0" fmla="*/ 3088 w 709288"/>
              <a:gd name="connsiteY0" fmla="*/ 2825558 h 2825558"/>
              <a:gd name="connsiteX1" fmla="*/ 8173 w 709288"/>
              <a:gd name="connsiteY1" fmla="*/ 237164 h 2825558"/>
              <a:gd name="connsiteX2" fmla="*/ 91257 w 709288"/>
              <a:gd name="connsiteY2" fmla="*/ 100888 h 2825558"/>
              <a:gd name="connsiteX3" fmla="*/ 170663 w 709288"/>
              <a:gd name="connsiteY3" fmla="*/ 91245 h 2825558"/>
              <a:gd name="connsiteX4" fmla="*/ 508836 w 709288"/>
              <a:gd name="connsiteY4" fmla="*/ 87051 h 2825558"/>
              <a:gd name="connsiteX5" fmla="*/ 666797 w 709288"/>
              <a:gd name="connsiteY5" fmla="*/ 238310 h 2825558"/>
              <a:gd name="connsiteX6" fmla="*/ 685639 w 709288"/>
              <a:gd name="connsiteY6" fmla="*/ 2718387 h 2825558"/>
              <a:gd name="connsiteX7" fmla="*/ 709288 w 709288"/>
              <a:gd name="connsiteY7" fmla="*/ 2721175 h 2825558"/>
              <a:gd name="connsiteX8" fmla="*/ 698702 w 709288"/>
              <a:gd name="connsiteY8" fmla="*/ 2730015 h 2825558"/>
              <a:gd name="connsiteX9" fmla="*/ 675609 w 709288"/>
              <a:gd name="connsiteY9" fmla="*/ 2825451 h 2825558"/>
              <a:gd name="connsiteX10" fmla="*/ 587065 w 709288"/>
              <a:gd name="connsiteY10" fmla="*/ 2721101 h 2825558"/>
              <a:gd name="connsiteX11" fmla="*/ 653048 w 709288"/>
              <a:gd name="connsiteY11" fmla="*/ 2733219 h 2825558"/>
              <a:gd name="connsiteX12" fmla="*/ 631128 w 709288"/>
              <a:gd name="connsiteY12" fmla="*/ 238310 h 2825558"/>
              <a:gd name="connsiteX13" fmla="*/ 616653 w 709288"/>
              <a:gd name="connsiteY13" fmla="*/ 119914 h 2825558"/>
              <a:gd name="connsiteX14" fmla="*/ 530255 w 709288"/>
              <a:gd name="connsiteY14" fmla="*/ 65780 h 2825558"/>
              <a:gd name="connsiteX15" fmla="*/ 224426 w 709288"/>
              <a:gd name="connsiteY15" fmla="*/ 138051 h 2825558"/>
              <a:gd name="connsiteX16" fmla="*/ 121847 w 709288"/>
              <a:gd name="connsiteY16" fmla="*/ 251297 h 2825558"/>
              <a:gd name="connsiteX17" fmla="*/ 116225 w 709288"/>
              <a:gd name="connsiteY17" fmla="*/ 2819139 h 2825558"/>
              <a:gd name="connsiteX18" fmla="*/ 3088 w 709288"/>
              <a:gd name="connsiteY18" fmla="*/ 2825558 h 2825558"/>
              <a:gd name="connsiteX0" fmla="*/ 3087 w 709287"/>
              <a:gd name="connsiteY0" fmla="*/ 2872701 h 2872701"/>
              <a:gd name="connsiteX1" fmla="*/ 8172 w 709287"/>
              <a:gd name="connsiteY1" fmla="*/ 284307 h 2872701"/>
              <a:gd name="connsiteX2" fmla="*/ 31702 w 709287"/>
              <a:gd name="connsiteY2" fmla="*/ 51604 h 2872701"/>
              <a:gd name="connsiteX3" fmla="*/ 91256 w 709287"/>
              <a:gd name="connsiteY3" fmla="*/ 148031 h 2872701"/>
              <a:gd name="connsiteX4" fmla="*/ 170662 w 709287"/>
              <a:gd name="connsiteY4" fmla="*/ 138388 h 2872701"/>
              <a:gd name="connsiteX5" fmla="*/ 508835 w 709287"/>
              <a:gd name="connsiteY5" fmla="*/ 134194 h 2872701"/>
              <a:gd name="connsiteX6" fmla="*/ 666796 w 709287"/>
              <a:gd name="connsiteY6" fmla="*/ 285453 h 2872701"/>
              <a:gd name="connsiteX7" fmla="*/ 685638 w 709287"/>
              <a:gd name="connsiteY7" fmla="*/ 2765530 h 2872701"/>
              <a:gd name="connsiteX8" fmla="*/ 709287 w 709287"/>
              <a:gd name="connsiteY8" fmla="*/ 2768318 h 2872701"/>
              <a:gd name="connsiteX9" fmla="*/ 698701 w 709287"/>
              <a:gd name="connsiteY9" fmla="*/ 2777158 h 2872701"/>
              <a:gd name="connsiteX10" fmla="*/ 675608 w 709287"/>
              <a:gd name="connsiteY10" fmla="*/ 2872594 h 2872701"/>
              <a:gd name="connsiteX11" fmla="*/ 587064 w 709287"/>
              <a:gd name="connsiteY11" fmla="*/ 2768244 h 2872701"/>
              <a:gd name="connsiteX12" fmla="*/ 653047 w 709287"/>
              <a:gd name="connsiteY12" fmla="*/ 2780362 h 2872701"/>
              <a:gd name="connsiteX13" fmla="*/ 631127 w 709287"/>
              <a:gd name="connsiteY13" fmla="*/ 285453 h 2872701"/>
              <a:gd name="connsiteX14" fmla="*/ 616652 w 709287"/>
              <a:gd name="connsiteY14" fmla="*/ 167057 h 2872701"/>
              <a:gd name="connsiteX15" fmla="*/ 530254 w 709287"/>
              <a:gd name="connsiteY15" fmla="*/ 112923 h 2872701"/>
              <a:gd name="connsiteX16" fmla="*/ 224425 w 709287"/>
              <a:gd name="connsiteY16" fmla="*/ 185194 h 2872701"/>
              <a:gd name="connsiteX17" fmla="*/ 121846 w 709287"/>
              <a:gd name="connsiteY17" fmla="*/ 298440 h 2872701"/>
              <a:gd name="connsiteX18" fmla="*/ 116224 w 709287"/>
              <a:gd name="connsiteY18" fmla="*/ 2866282 h 2872701"/>
              <a:gd name="connsiteX19" fmla="*/ 3087 w 709287"/>
              <a:gd name="connsiteY19" fmla="*/ 2872701 h 2872701"/>
              <a:gd name="connsiteX0" fmla="*/ 542 w 706742"/>
              <a:gd name="connsiteY0" fmla="*/ 2824647 h 2824647"/>
              <a:gd name="connsiteX1" fmla="*/ 5627 w 706742"/>
              <a:gd name="connsiteY1" fmla="*/ 236253 h 2824647"/>
              <a:gd name="connsiteX2" fmla="*/ 49007 w 706742"/>
              <a:gd name="connsiteY2" fmla="*/ 103189 h 2824647"/>
              <a:gd name="connsiteX3" fmla="*/ 88711 w 706742"/>
              <a:gd name="connsiteY3" fmla="*/ 99977 h 2824647"/>
              <a:gd name="connsiteX4" fmla="*/ 168117 w 706742"/>
              <a:gd name="connsiteY4" fmla="*/ 90334 h 2824647"/>
              <a:gd name="connsiteX5" fmla="*/ 506290 w 706742"/>
              <a:gd name="connsiteY5" fmla="*/ 86140 h 2824647"/>
              <a:gd name="connsiteX6" fmla="*/ 664251 w 706742"/>
              <a:gd name="connsiteY6" fmla="*/ 237399 h 2824647"/>
              <a:gd name="connsiteX7" fmla="*/ 683093 w 706742"/>
              <a:gd name="connsiteY7" fmla="*/ 2717476 h 2824647"/>
              <a:gd name="connsiteX8" fmla="*/ 706742 w 706742"/>
              <a:gd name="connsiteY8" fmla="*/ 2720264 h 2824647"/>
              <a:gd name="connsiteX9" fmla="*/ 696156 w 706742"/>
              <a:gd name="connsiteY9" fmla="*/ 2729104 h 2824647"/>
              <a:gd name="connsiteX10" fmla="*/ 673063 w 706742"/>
              <a:gd name="connsiteY10" fmla="*/ 2824540 h 2824647"/>
              <a:gd name="connsiteX11" fmla="*/ 584519 w 706742"/>
              <a:gd name="connsiteY11" fmla="*/ 2720190 h 2824647"/>
              <a:gd name="connsiteX12" fmla="*/ 650502 w 706742"/>
              <a:gd name="connsiteY12" fmla="*/ 2732308 h 2824647"/>
              <a:gd name="connsiteX13" fmla="*/ 628582 w 706742"/>
              <a:gd name="connsiteY13" fmla="*/ 237399 h 2824647"/>
              <a:gd name="connsiteX14" fmla="*/ 614107 w 706742"/>
              <a:gd name="connsiteY14" fmla="*/ 119003 h 2824647"/>
              <a:gd name="connsiteX15" fmla="*/ 527709 w 706742"/>
              <a:gd name="connsiteY15" fmla="*/ 64869 h 2824647"/>
              <a:gd name="connsiteX16" fmla="*/ 221880 w 706742"/>
              <a:gd name="connsiteY16" fmla="*/ 137140 h 2824647"/>
              <a:gd name="connsiteX17" fmla="*/ 119301 w 706742"/>
              <a:gd name="connsiteY17" fmla="*/ 250386 h 2824647"/>
              <a:gd name="connsiteX18" fmla="*/ 113679 w 706742"/>
              <a:gd name="connsiteY18" fmla="*/ 2818228 h 2824647"/>
              <a:gd name="connsiteX19" fmla="*/ 542 w 706742"/>
              <a:gd name="connsiteY19" fmla="*/ 2824647 h 2824647"/>
              <a:gd name="connsiteX0" fmla="*/ 2788 w 708988"/>
              <a:gd name="connsiteY0" fmla="*/ 2762364 h 2762364"/>
              <a:gd name="connsiteX1" fmla="*/ 3903 w 708988"/>
              <a:gd name="connsiteY1" fmla="*/ 408602 h 2762364"/>
              <a:gd name="connsiteX2" fmla="*/ 51253 w 708988"/>
              <a:gd name="connsiteY2" fmla="*/ 40906 h 2762364"/>
              <a:gd name="connsiteX3" fmla="*/ 90957 w 708988"/>
              <a:gd name="connsiteY3" fmla="*/ 37694 h 2762364"/>
              <a:gd name="connsiteX4" fmla="*/ 170363 w 708988"/>
              <a:gd name="connsiteY4" fmla="*/ 28051 h 2762364"/>
              <a:gd name="connsiteX5" fmla="*/ 508536 w 708988"/>
              <a:gd name="connsiteY5" fmla="*/ 23857 h 2762364"/>
              <a:gd name="connsiteX6" fmla="*/ 666497 w 708988"/>
              <a:gd name="connsiteY6" fmla="*/ 175116 h 2762364"/>
              <a:gd name="connsiteX7" fmla="*/ 685339 w 708988"/>
              <a:gd name="connsiteY7" fmla="*/ 2655193 h 2762364"/>
              <a:gd name="connsiteX8" fmla="*/ 708988 w 708988"/>
              <a:gd name="connsiteY8" fmla="*/ 2657981 h 2762364"/>
              <a:gd name="connsiteX9" fmla="*/ 698402 w 708988"/>
              <a:gd name="connsiteY9" fmla="*/ 2666821 h 2762364"/>
              <a:gd name="connsiteX10" fmla="*/ 675309 w 708988"/>
              <a:gd name="connsiteY10" fmla="*/ 2762257 h 2762364"/>
              <a:gd name="connsiteX11" fmla="*/ 586765 w 708988"/>
              <a:gd name="connsiteY11" fmla="*/ 2657907 h 2762364"/>
              <a:gd name="connsiteX12" fmla="*/ 652748 w 708988"/>
              <a:gd name="connsiteY12" fmla="*/ 2670025 h 2762364"/>
              <a:gd name="connsiteX13" fmla="*/ 630828 w 708988"/>
              <a:gd name="connsiteY13" fmla="*/ 175116 h 2762364"/>
              <a:gd name="connsiteX14" fmla="*/ 616353 w 708988"/>
              <a:gd name="connsiteY14" fmla="*/ 56720 h 2762364"/>
              <a:gd name="connsiteX15" fmla="*/ 529955 w 708988"/>
              <a:gd name="connsiteY15" fmla="*/ 2586 h 2762364"/>
              <a:gd name="connsiteX16" fmla="*/ 224126 w 708988"/>
              <a:gd name="connsiteY16" fmla="*/ 74857 h 2762364"/>
              <a:gd name="connsiteX17" fmla="*/ 121547 w 708988"/>
              <a:gd name="connsiteY17" fmla="*/ 188103 h 2762364"/>
              <a:gd name="connsiteX18" fmla="*/ 115925 w 708988"/>
              <a:gd name="connsiteY18" fmla="*/ 2755945 h 2762364"/>
              <a:gd name="connsiteX19" fmla="*/ 2788 w 708988"/>
              <a:gd name="connsiteY19" fmla="*/ 2762364 h 2762364"/>
              <a:gd name="connsiteX0" fmla="*/ 2788 w 708988"/>
              <a:gd name="connsiteY0" fmla="*/ 2762364 h 2762364"/>
              <a:gd name="connsiteX1" fmla="*/ 3903 w 708988"/>
              <a:gd name="connsiteY1" fmla="*/ 408602 h 2762364"/>
              <a:gd name="connsiteX2" fmla="*/ 51253 w 708988"/>
              <a:gd name="connsiteY2" fmla="*/ 40906 h 2762364"/>
              <a:gd name="connsiteX3" fmla="*/ 90957 w 708988"/>
              <a:gd name="connsiteY3" fmla="*/ 37694 h 2762364"/>
              <a:gd name="connsiteX4" fmla="*/ 170363 w 708988"/>
              <a:gd name="connsiteY4" fmla="*/ 28051 h 2762364"/>
              <a:gd name="connsiteX5" fmla="*/ 508536 w 708988"/>
              <a:gd name="connsiteY5" fmla="*/ 23857 h 2762364"/>
              <a:gd name="connsiteX6" fmla="*/ 666497 w 708988"/>
              <a:gd name="connsiteY6" fmla="*/ 175116 h 2762364"/>
              <a:gd name="connsiteX7" fmla="*/ 685339 w 708988"/>
              <a:gd name="connsiteY7" fmla="*/ 2655193 h 2762364"/>
              <a:gd name="connsiteX8" fmla="*/ 708988 w 708988"/>
              <a:gd name="connsiteY8" fmla="*/ 2657981 h 2762364"/>
              <a:gd name="connsiteX9" fmla="*/ 698402 w 708988"/>
              <a:gd name="connsiteY9" fmla="*/ 2666821 h 2762364"/>
              <a:gd name="connsiteX10" fmla="*/ 675309 w 708988"/>
              <a:gd name="connsiteY10" fmla="*/ 2762257 h 2762364"/>
              <a:gd name="connsiteX11" fmla="*/ 586765 w 708988"/>
              <a:gd name="connsiteY11" fmla="*/ 2657907 h 2762364"/>
              <a:gd name="connsiteX12" fmla="*/ 652748 w 708988"/>
              <a:gd name="connsiteY12" fmla="*/ 2670025 h 2762364"/>
              <a:gd name="connsiteX13" fmla="*/ 630828 w 708988"/>
              <a:gd name="connsiteY13" fmla="*/ 175116 h 2762364"/>
              <a:gd name="connsiteX14" fmla="*/ 616353 w 708988"/>
              <a:gd name="connsiteY14" fmla="*/ 56720 h 2762364"/>
              <a:gd name="connsiteX15" fmla="*/ 529955 w 708988"/>
              <a:gd name="connsiteY15" fmla="*/ 2586 h 2762364"/>
              <a:gd name="connsiteX16" fmla="*/ 224126 w 708988"/>
              <a:gd name="connsiteY16" fmla="*/ 74857 h 2762364"/>
              <a:gd name="connsiteX17" fmla="*/ 121547 w 708988"/>
              <a:gd name="connsiteY17" fmla="*/ 188103 h 2762364"/>
              <a:gd name="connsiteX18" fmla="*/ 96074 w 708988"/>
              <a:gd name="connsiteY18" fmla="*/ 2752730 h 2762364"/>
              <a:gd name="connsiteX19" fmla="*/ 2788 w 708988"/>
              <a:gd name="connsiteY19" fmla="*/ 2762364 h 2762364"/>
              <a:gd name="connsiteX0" fmla="*/ 2788 w 708988"/>
              <a:gd name="connsiteY0" fmla="*/ 2762364 h 2762364"/>
              <a:gd name="connsiteX1" fmla="*/ 3903 w 708988"/>
              <a:gd name="connsiteY1" fmla="*/ 408602 h 2762364"/>
              <a:gd name="connsiteX2" fmla="*/ 51253 w 708988"/>
              <a:gd name="connsiteY2" fmla="*/ 40906 h 2762364"/>
              <a:gd name="connsiteX3" fmla="*/ 90957 w 708988"/>
              <a:gd name="connsiteY3" fmla="*/ 37694 h 2762364"/>
              <a:gd name="connsiteX4" fmla="*/ 170363 w 708988"/>
              <a:gd name="connsiteY4" fmla="*/ 28051 h 2762364"/>
              <a:gd name="connsiteX5" fmla="*/ 508536 w 708988"/>
              <a:gd name="connsiteY5" fmla="*/ 23857 h 2762364"/>
              <a:gd name="connsiteX6" fmla="*/ 666497 w 708988"/>
              <a:gd name="connsiteY6" fmla="*/ 175116 h 2762364"/>
              <a:gd name="connsiteX7" fmla="*/ 685339 w 708988"/>
              <a:gd name="connsiteY7" fmla="*/ 2655193 h 2762364"/>
              <a:gd name="connsiteX8" fmla="*/ 708988 w 708988"/>
              <a:gd name="connsiteY8" fmla="*/ 2657981 h 2762364"/>
              <a:gd name="connsiteX9" fmla="*/ 698402 w 708988"/>
              <a:gd name="connsiteY9" fmla="*/ 2666821 h 2762364"/>
              <a:gd name="connsiteX10" fmla="*/ 675309 w 708988"/>
              <a:gd name="connsiteY10" fmla="*/ 2762257 h 2762364"/>
              <a:gd name="connsiteX11" fmla="*/ 586765 w 708988"/>
              <a:gd name="connsiteY11" fmla="*/ 2657907 h 2762364"/>
              <a:gd name="connsiteX12" fmla="*/ 652748 w 708988"/>
              <a:gd name="connsiteY12" fmla="*/ 2670025 h 2762364"/>
              <a:gd name="connsiteX13" fmla="*/ 630828 w 708988"/>
              <a:gd name="connsiteY13" fmla="*/ 175116 h 2762364"/>
              <a:gd name="connsiteX14" fmla="*/ 616353 w 708988"/>
              <a:gd name="connsiteY14" fmla="*/ 56720 h 2762364"/>
              <a:gd name="connsiteX15" fmla="*/ 529955 w 708988"/>
              <a:gd name="connsiteY15" fmla="*/ 2586 h 2762364"/>
              <a:gd name="connsiteX16" fmla="*/ 224126 w 708988"/>
              <a:gd name="connsiteY16" fmla="*/ 74857 h 2762364"/>
              <a:gd name="connsiteX17" fmla="*/ 97726 w 708988"/>
              <a:gd name="connsiteY17" fmla="*/ 159176 h 2762364"/>
              <a:gd name="connsiteX18" fmla="*/ 96074 w 708988"/>
              <a:gd name="connsiteY18" fmla="*/ 2752730 h 2762364"/>
              <a:gd name="connsiteX19" fmla="*/ 2788 w 708988"/>
              <a:gd name="connsiteY19" fmla="*/ 2762364 h 2762364"/>
              <a:gd name="connsiteX0" fmla="*/ 2788 w 708988"/>
              <a:gd name="connsiteY0" fmla="*/ 2762364 h 2762364"/>
              <a:gd name="connsiteX1" fmla="*/ 3903 w 708988"/>
              <a:gd name="connsiteY1" fmla="*/ 408602 h 2762364"/>
              <a:gd name="connsiteX2" fmla="*/ 51253 w 708988"/>
              <a:gd name="connsiteY2" fmla="*/ 40906 h 2762364"/>
              <a:gd name="connsiteX3" fmla="*/ 90957 w 708988"/>
              <a:gd name="connsiteY3" fmla="*/ 37694 h 2762364"/>
              <a:gd name="connsiteX4" fmla="*/ 170363 w 708988"/>
              <a:gd name="connsiteY4" fmla="*/ 28051 h 2762364"/>
              <a:gd name="connsiteX5" fmla="*/ 508536 w 708988"/>
              <a:gd name="connsiteY5" fmla="*/ 23857 h 2762364"/>
              <a:gd name="connsiteX6" fmla="*/ 666497 w 708988"/>
              <a:gd name="connsiteY6" fmla="*/ 175116 h 2762364"/>
              <a:gd name="connsiteX7" fmla="*/ 685339 w 708988"/>
              <a:gd name="connsiteY7" fmla="*/ 2655193 h 2762364"/>
              <a:gd name="connsiteX8" fmla="*/ 708988 w 708988"/>
              <a:gd name="connsiteY8" fmla="*/ 2657981 h 2762364"/>
              <a:gd name="connsiteX9" fmla="*/ 698402 w 708988"/>
              <a:gd name="connsiteY9" fmla="*/ 2666821 h 2762364"/>
              <a:gd name="connsiteX10" fmla="*/ 675309 w 708988"/>
              <a:gd name="connsiteY10" fmla="*/ 2762257 h 2762364"/>
              <a:gd name="connsiteX11" fmla="*/ 586765 w 708988"/>
              <a:gd name="connsiteY11" fmla="*/ 2657907 h 2762364"/>
              <a:gd name="connsiteX12" fmla="*/ 652748 w 708988"/>
              <a:gd name="connsiteY12" fmla="*/ 2670025 h 2762364"/>
              <a:gd name="connsiteX13" fmla="*/ 630828 w 708988"/>
              <a:gd name="connsiteY13" fmla="*/ 175116 h 2762364"/>
              <a:gd name="connsiteX14" fmla="*/ 616353 w 708988"/>
              <a:gd name="connsiteY14" fmla="*/ 56720 h 2762364"/>
              <a:gd name="connsiteX15" fmla="*/ 529955 w 708988"/>
              <a:gd name="connsiteY15" fmla="*/ 2586 h 2762364"/>
              <a:gd name="connsiteX16" fmla="*/ 224126 w 708988"/>
              <a:gd name="connsiteY16" fmla="*/ 74857 h 2762364"/>
              <a:gd name="connsiteX17" fmla="*/ 93755 w 708988"/>
              <a:gd name="connsiteY17" fmla="*/ 200959 h 2762364"/>
              <a:gd name="connsiteX18" fmla="*/ 96074 w 708988"/>
              <a:gd name="connsiteY18" fmla="*/ 2752730 h 2762364"/>
              <a:gd name="connsiteX19" fmla="*/ 2788 w 708988"/>
              <a:gd name="connsiteY19" fmla="*/ 2762364 h 2762364"/>
              <a:gd name="connsiteX0" fmla="*/ 3666 w 709866"/>
              <a:gd name="connsiteY0" fmla="*/ 2762364 h 2762364"/>
              <a:gd name="connsiteX1" fmla="*/ 4781 w 709866"/>
              <a:gd name="connsiteY1" fmla="*/ 408602 h 2762364"/>
              <a:gd name="connsiteX2" fmla="*/ 64042 w 709866"/>
              <a:gd name="connsiteY2" fmla="*/ 76259 h 2762364"/>
              <a:gd name="connsiteX3" fmla="*/ 52131 w 709866"/>
              <a:gd name="connsiteY3" fmla="*/ 40906 h 2762364"/>
              <a:gd name="connsiteX4" fmla="*/ 91835 w 709866"/>
              <a:gd name="connsiteY4" fmla="*/ 37694 h 2762364"/>
              <a:gd name="connsiteX5" fmla="*/ 171241 w 709866"/>
              <a:gd name="connsiteY5" fmla="*/ 28051 h 2762364"/>
              <a:gd name="connsiteX6" fmla="*/ 509414 w 709866"/>
              <a:gd name="connsiteY6" fmla="*/ 23857 h 2762364"/>
              <a:gd name="connsiteX7" fmla="*/ 667375 w 709866"/>
              <a:gd name="connsiteY7" fmla="*/ 175116 h 2762364"/>
              <a:gd name="connsiteX8" fmla="*/ 686217 w 709866"/>
              <a:gd name="connsiteY8" fmla="*/ 2655193 h 2762364"/>
              <a:gd name="connsiteX9" fmla="*/ 709866 w 709866"/>
              <a:gd name="connsiteY9" fmla="*/ 2657981 h 2762364"/>
              <a:gd name="connsiteX10" fmla="*/ 699280 w 709866"/>
              <a:gd name="connsiteY10" fmla="*/ 2666821 h 2762364"/>
              <a:gd name="connsiteX11" fmla="*/ 676187 w 709866"/>
              <a:gd name="connsiteY11" fmla="*/ 2762257 h 2762364"/>
              <a:gd name="connsiteX12" fmla="*/ 587643 w 709866"/>
              <a:gd name="connsiteY12" fmla="*/ 2657907 h 2762364"/>
              <a:gd name="connsiteX13" fmla="*/ 653626 w 709866"/>
              <a:gd name="connsiteY13" fmla="*/ 2670025 h 2762364"/>
              <a:gd name="connsiteX14" fmla="*/ 631706 w 709866"/>
              <a:gd name="connsiteY14" fmla="*/ 175116 h 2762364"/>
              <a:gd name="connsiteX15" fmla="*/ 617231 w 709866"/>
              <a:gd name="connsiteY15" fmla="*/ 56720 h 2762364"/>
              <a:gd name="connsiteX16" fmla="*/ 530833 w 709866"/>
              <a:gd name="connsiteY16" fmla="*/ 2586 h 2762364"/>
              <a:gd name="connsiteX17" fmla="*/ 225004 w 709866"/>
              <a:gd name="connsiteY17" fmla="*/ 74857 h 2762364"/>
              <a:gd name="connsiteX18" fmla="*/ 94633 w 709866"/>
              <a:gd name="connsiteY18" fmla="*/ 200959 h 2762364"/>
              <a:gd name="connsiteX19" fmla="*/ 96952 w 709866"/>
              <a:gd name="connsiteY19" fmla="*/ 2752730 h 2762364"/>
              <a:gd name="connsiteX20" fmla="*/ 3666 w 709866"/>
              <a:gd name="connsiteY20" fmla="*/ 2762364 h 2762364"/>
              <a:gd name="connsiteX0" fmla="*/ 3667 w 709866"/>
              <a:gd name="connsiteY0" fmla="*/ 2759153 h 2762257"/>
              <a:gd name="connsiteX1" fmla="*/ 4781 w 709866"/>
              <a:gd name="connsiteY1" fmla="*/ 408602 h 2762257"/>
              <a:gd name="connsiteX2" fmla="*/ 64042 w 709866"/>
              <a:gd name="connsiteY2" fmla="*/ 76259 h 2762257"/>
              <a:gd name="connsiteX3" fmla="*/ 52131 w 709866"/>
              <a:gd name="connsiteY3" fmla="*/ 40906 h 2762257"/>
              <a:gd name="connsiteX4" fmla="*/ 91835 w 709866"/>
              <a:gd name="connsiteY4" fmla="*/ 37694 h 2762257"/>
              <a:gd name="connsiteX5" fmla="*/ 171241 w 709866"/>
              <a:gd name="connsiteY5" fmla="*/ 28051 h 2762257"/>
              <a:gd name="connsiteX6" fmla="*/ 509414 w 709866"/>
              <a:gd name="connsiteY6" fmla="*/ 23857 h 2762257"/>
              <a:gd name="connsiteX7" fmla="*/ 667375 w 709866"/>
              <a:gd name="connsiteY7" fmla="*/ 175116 h 2762257"/>
              <a:gd name="connsiteX8" fmla="*/ 686217 w 709866"/>
              <a:gd name="connsiteY8" fmla="*/ 2655193 h 2762257"/>
              <a:gd name="connsiteX9" fmla="*/ 709866 w 709866"/>
              <a:gd name="connsiteY9" fmla="*/ 2657981 h 2762257"/>
              <a:gd name="connsiteX10" fmla="*/ 699280 w 709866"/>
              <a:gd name="connsiteY10" fmla="*/ 2666821 h 2762257"/>
              <a:gd name="connsiteX11" fmla="*/ 676187 w 709866"/>
              <a:gd name="connsiteY11" fmla="*/ 2762257 h 2762257"/>
              <a:gd name="connsiteX12" fmla="*/ 587643 w 709866"/>
              <a:gd name="connsiteY12" fmla="*/ 2657907 h 2762257"/>
              <a:gd name="connsiteX13" fmla="*/ 653626 w 709866"/>
              <a:gd name="connsiteY13" fmla="*/ 2670025 h 2762257"/>
              <a:gd name="connsiteX14" fmla="*/ 631706 w 709866"/>
              <a:gd name="connsiteY14" fmla="*/ 175116 h 2762257"/>
              <a:gd name="connsiteX15" fmla="*/ 617231 w 709866"/>
              <a:gd name="connsiteY15" fmla="*/ 56720 h 2762257"/>
              <a:gd name="connsiteX16" fmla="*/ 530833 w 709866"/>
              <a:gd name="connsiteY16" fmla="*/ 2586 h 2762257"/>
              <a:gd name="connsiteX17" fmla="*/ 225004 w 709866"/>
              <a:gd name="connsiteY17" fmla="*/ 74857 h 2762257"/>
              <a:gd name="connsiteX18" fmla="*/ 94633 w 709866"/>
              <a:gd name="connsiteY18" fmla="*/ 200959 h 2762257"/>
              <a:gd name="connsiteX19" fmla="*/ 96952 w 709866"/>
              <a:gd name="connsiteY19" fmla="*/ 2752730 h 2762257"/>
              <a:gd name="connsiteX20" fmla="*/ 3667 w 709866"/>
              <a:gd name="connsiteY20" fmla="*/ 2759153 h 2762257"/>
              <a:gd name="connsiteX0" fmla="*/ 3667 w 709866"/>
              <a:gd name="connsiteY0" fmla="*/ 2759153 h 2765589"/>
              <a:gd name="connsiteX1" fmla="*/ 4781 w 709866"/>
              <a:gd name="connsiteY1" fmla="*/ 408602 h 2765589"/>
              <a:gd name="connsiteX2" fmla="*/ 64042 w 709866"/>
              <a:gd name="connsiteY2" fmla="*/ 76259 h 2765589"/>
              <a:gd name="connsiteX3" fmla="*/ 52131 w 709866"/>
              <a:gd name="connsiteY3" fmla="*/ 40906 h 2765589"/>
              <a:gd name="connsiteX4" fmla="*/ 91835 w 709866"/>
              <a:gd name="connsiteY4" fmla="*/ 37694 h 2765589"/>
              <a:gd name="connsiteX5" fmla="*/ 171241 w 709866"/>
              <a:gd name="connsiteY5" fmla="*/ 28051 h 2765589"/>
              <a:gd name="connsiteX6" fmla="*/ 509414 w 709866"/>
              <a:gd name="connsiteY6" fmla="*/ 23857 h 2765589"/>
              <a:gd name="connsiteX7" fmla="*/ 667375 w 709866"/>
              <a:gd name="connsiteY7" fmla="*/ 175116 h 2765589"/>
              <a:gd name="connsiteX8" fmla="*/ 686217 w 709866"/>
              <a:gd name="connsiteY8" fmla="*/ 2655193 h 2765589"/>
              <a:gd name="connsiteX9" fmla="*/ 709866 w 709866"/>
              <a:gd name="connsiteY9" fmla="*/ 2657981 h 2765589"/>
              <a:gd name="connsiteX10" fmla="*/ 699280 w 709866"/>
              <a:gd name="connsiteY10" fmla="*/ 2666821 h 2765589"/>
              <a:gd name="connsiteX11" fmla="*/ 676187 w 709866"/>
              <a:gd name="connsiteY11" fmla="*/ 2762257 h 2765589"/>
              <a:gd name="connsiteX12" fmla="*/ 587643 w 709866"/>
              <a:gd name="connsiteY12" fmla="*/ 2657907 h 2765589"/>
              <a:gd name="connsiteX13" fmla="*/ 653626 w 709866"/>
              <a:gd name="connsiteY13" fmla="*/ 2670025 h 2765589"/>
              <a:gd name="connsiteX14" fmla="*/ 631706 w 709866"/>
              <a:gd name="connsiteY14" fmla="*/ 175116 h 2765589"/>
              <a:gd name="connsiteX15" fmla="*/ 617231 w 709866"/>
              <a:gd name="connsiteY15" fmla="*/ 56720 h 2765589"/>
              <a:gd name="connsiteX16" fmla="*/ 530833 w 709866"/>
              <a:gd name="connsiteY16" fmla="*/ 2586 h 2765589"/>
              <a:gd name="connsiteX17" fmla="*/ 225004 w 709866"/>
              <a:gd name="connsiteY17" fmla="*/ 74857 h 2765589"/>
              <a:gd name="connsiteX18" fmla="*/ 94633 w 709866"/>
              <a:gd name="connsiteY18" fmla="*/ 200959 h 2765589"/>
              <a:gd name="connsiteX19" fmla="*/ 100923 w 709866"/>
              <a:gd name="connsiteY19" fmla="*/ 2765589 h 2765589"/>
              <a:gd name="connsiteX20" fmla="*/ 3667 w 709866"/>
              <a:gd name="connsiteY20" fmla="*/ 2759153 h 2765589"/>
              <a:gd name="connsiteX0" fmla="*/ 3667 w 709866"/>
              <a:gd name="connsiteY0" fmla="*/ 2759153 h 2762257"/>
              <a:gd name="connsiteX1" fmla="*/ 4781 w 709866"/>
              <a:gd name="connsiteY1" fmla="*/ 408602 h 2762257"/>
              <a:gd name="connsiteX2" fmla="*/ 64042 w 709866"/>
              <a:gd name="connsiteY2" fmla="*/ 76259 h 2762257"/>
              <a:gd name="connsiteX3" fmla="*/ 52131 w 709866"/>
              <a:gd name="connsiteY3" fmla="*/ 40906 h 2762257"/>
              <a:gd name="connsiteX4" fmla="*/ 91835 w 709866"/>
              <a:gd name="connsiteY4" fmla="*/ 37694 h 2762257"/>
              <a:gd name="connsiteX5" fmla="*/ 171241 w 709866"/>
              <a:gd name="connsiteY5" fmla="*/ 28051 h 2762257"/>
              <a:gd name="connsiteX6" fmla="*/ 509414 w 709866"/>
              <a:gd name="connsiteY6" fmla="*/ 23857 h 2762257"/>
              <a:gd name="connsiteX7" fmla="*/ 667375 w 709866"/>
              <a:gd name="connsiteY7" fmla="*/ 175116 h 2762257"/>
              <a:gd name="connsiteX8" fmla="*/ 686217 w 709866"/>
              <a:gd name="connsiteY8" fmla="*/ 2655193 h 2762257"/>
              <a:gd name="connsiteX9" fmla="*/ 709866 w 709866"/>
              <a:gd name="connsiteY9" fmla="*/ 2657981 h 2762257"/>
              <a:gd name="connsiteX10" fmla="*/ 699280 w 709866"/>
              <a:gd name="connsiteY10" fmla="*/ 2666821 h 2762257"/>
              <a:gd name="connsiteX11" fmla="*/ 676187 w 709866"/>
              <a:gd name="connsiteY11" fmla="*/ 2762257 h 2762257"/>
              <a:gd name="connsiteX12" fmla="*/ 587643 w 709866"/>
              <a:gd name="connsiteY12" fmla="*/ 2657907 h 2762257"/>
              <a:gd name="connsiteX13" fmla="*/ 653626 w 709866"/>
              <a:gd name="connsiteY13" fmla="*/ 2670025 h 2762257"/>
              <a:gd name="connsiteX14" fmla="*/ 631706 w 709866"/>
              <a:gd name="connsiteY14" fmla="*/ 175116 h 2762257"/>
              <a:gd name="connsiteX15" fmla="*/ 617231 w 709866"/>
              <a:gd name="connsiteY15" fmla="*/ 56720 h 2762257"/>
              <a:gd name="connsiteX16" fmla="*/ 530833 w 709866"/>
              <a:gd name="connsiteY16" fmla="*/ 2586 h 2762257"/>
              <a:gd name="connsiteX17" fmla="*/ 225004 w 709866"/>
              <a:gd name="connsiteY17" fmla="*/ 74857 h 2762257"/>
              <a:gd name="connsiteX18" fmla="*/ 94633 w 709866"/>
              <a:gd name="connsiteY18" fmla="*/ 200959 h 2762257"/>
              <a:gd name="connsiteX19" fmla="*/ 100924 w 709866"/>
              <a:gd name="connsiteY19" fmla="*/ 2755949 h 2762257"/>
              <a:gd name="connsiteX20" fmla="*/ 3667 w 709866"/>
              <a:gd name="connsiteY20" fmla="*/ 2759153 h 2762257"/>
              <a:gd name="connsiteX0" fmla="*/ 3959 w 710158"/>
              <a:gd name="connsiteY0" fmla="*/ 2759153 h 2762257"/>
              <a:gd name="connsiteX1" fmla="*/ 5073 w 710158"/>
              <a:gd name="connsiteY1" fmla="*/ 408602 h 2762257"/>
              <a:gd name="connsiteX2" fmla="*/ 68304 w 710158"/>
              <a:gd name="connsiteY2" fmla="*/ 50548 h 2762257"/>
              <a:gd name="connsiteX3" fmla="*/ 52423 w 710158"/>
              <a:gd name="connsiteY3" fmla="*/ 40906 h 2762257"/>
              <a:gd name="connsiteX4" fmla="*/ 92127 w 710158"/>
              <a:gd name="connsiteY4" fmla="*/ 37694 h 2762257"/>
              <a:gd name="connsiteX5" fmla="*/ 171533 w 710158"/>
              <a:gd name="connsiteY5" fmla="*/ 28051 h 2762257"/>
              <a:gd name="connsiteX6" fmla="*/ 509706 w 710158"/>
              <a:gd name="connsiteY6" fmla="*/ 23857 h 2762257"/>
              <a:gd name="connsiteX7" fmla="*/ 667667 w 710158"/>
              <a:gd name="connsiteY7" fmla="*/ 175116 h 2762257"/>
              <a:gd name="connsiteX8" fmla="*/ 686509 w 710158"/>
              <a:gd name="connsiteY8" fmla="*/ 2655193 h 2762257"/>
              <a:gd name="connsiteX9" fmla="*/ 710158 w 710158"/>
              <a:gd name="connsiteY9" fmla="*/ 2657981 h 2762257"/>
              <a:gd name="connsiteX10" fmla="*/ 699572 w 710158"/>
              <a:gd name="connsiteY10" fmla="*/ 2666821 h 2762257"/>
              <a:gd name="connsiteX11" fmla="*/ 676479 w 710158"/>
              <a:gd name="connsiteY11" fmla="*/ 2762257 h 2762257"/>
              <a:gd name="connsiteX12" fmla="*/ 587935 w 710158"/>
              <a:gd name="connsiteY12" fmla="*/ 2657907 h 2762257"/>
              <a:gd name="connsiteX13" fmla="*/ 653918 w 710158"/>
              <a:gd name="connsiteY13" fmla="*/ 2670025 h 2762257"/>
              <a:gd name="connsiteX14" fmla="*/ 631998 w 710158"/>
              <a:gd name="connsiteY14" fmla="*/ 175116 h 2762257"/>
              <a:gd name="connsiteX15" fmla="*/ 617523 w 710158"/>
              <a:gd name="connsiteY15" fmla="*/ 56720 h 2762257"/>
              <a:gd name="connsiteX16" fmla="*/ 531125 w 710158"/>
              <a:gd name="connsiteY16" fmla="*/ 2586 h 2762257"/>
              <a:gd name="connsiteX17" fmla="*/ 225296 w 710158"/>
              <a:gd name="connsiteY17" fmla="*/ 74857 h 2762257"/>
              <a:gd name="connsiteX18" fmla="*/ 94925 w 710158"/>
              <a:gd name="connsiteY18" fmla="*/ 200959 h 2762257"/>
              <a:gd name="connsiteX19" fmla="*/ 101216 w 710158"/>
              <a:gd name="connsiteY19" fmla="*/ 2755949 h 2762257"/>
              <a:gd name="connsiteX20" fmla="*/ 3959 w 710158"/>
              <a:gd name="connsiteY20" fmla="*/ 2759153 h 2762257"/>
              <a:gd name="connsiteX0" fmla="*/ 3959 w 710158"/>
              <a:gd name="connsiteY0" fmla="*/ 2757027 h 2760131"/>
              <a:gd name="connsiteX1" fmla="*/ 5073 w 710158"/>
              <a:gd name="connsiteY1" fmla="*/ 406476 h 2760131"/>
              <a:gd name="connsiteX2" fmla="*/ 68304 w 710158"/>
              <a:gd name="connsiteY2" fmla="*/ 48422 h 2760131"/>
              <a:gd name="connsiteX3" fmla="*/ 52423 w 710158"/>
              <a:gd name="connsiteY3" fmla="*/ 38780 h 2760131"/>
              <a:gd name="connsiteX4" fmla="*/ 92127 w 710158"/>
              <a:gd name="connsiteY4" fmla="*/ 35568 h 2760131"/>
              <a:gd name="connsiteX5" fmla="*/ 171533 w 710158"/>
              <a:gd name="connsiteY5" fmla="*/ 25925 h 2760131"/>
              <a:gd name="connsiteX6" fmla="*/ 509706 w 710158"/>
              <a:gd name="connsiteY6" fmla="*/ 21731 h 2760131"/>
              <a:gd name="connsiteX7" fmla="*/ 667667 w 710158"/>
              <a:gd name="connsiteY7" fmla="*/ 172990 h 2760131"/>
              <a:gd name="connsiteX8" fmla="*/ 686509 w 710158"/>
              <a:gd name="connsiteY8" fmla="*/ 2653067 h 2760131"/>
              <a:gd name="connsiteX9" fmla="*/ 710158 w 710158"/>
              <a:gd name="connsiteY9" fmla="*/ 2655855 h 2760131"/>
              <a:gd name="connsiteX10" fmla="*/ 699572 w 710158"/>
              <a:gd name="connsiteY10" fmla="*/ 2664695 h 2760131"/>
              <a:gd name="connsiteX11" fmla="*/ 676479 w 710158"/>
              <a:gd name="connsiteY11" fmla="*/ 2760131 h 2760131"/>
              <a:gd name="connsiteX12" fmla="*/ 587935 w 710158"/>
              <a:gd name="connsiteY12" fmla="*/ 2655781 h 2760131"/>
              <a:gd name="connsiteX13" fmla="*/ 653918 w 710158"/>
              <a:gd name="connsiteY13" fmla="*/ 2667899 h 2760131"/>
              <a:gd name="connsiteX14" fmla="*/ 631998 w 710158"/>
              <a:gd name="connsiteY14" fmla="*/ 172990 h 2760131"/>
              <a:gd name="connsiteX15" fmla="*/ 617523 w 710158"/>
              <a:gd name="connsiteY15" fmla="*/ 54594 h 2760131"/>
              <a:gd name="connsiteX16" fmla="*/ 531125 w 710158"/>
              <a:gd name="connsiteY16" fmla="*/ 460 h 2760131"/>
              <a:gd name="connsiteX17" fmla="*/ 165743 w 710158"/>
              <a:gd name="connsiteY17" fmla="*/ 85589 h 2760131"/>
              <a:gd name="connsiteX18" fmla="*/ 94925 w 710158"/>
              <a:gd name="connsiteY18" fmla="*/ 198833 h 2760131"/>
              <a:gd name="connsiteX19" fmla="*/ 101216 w 710158"/>
              <a:gd name="connsiteY19" fmla="*/ 2753823 h 2760131"/>
              <a:gd name="connsiteX20" fmla="*/ 3959 w 710158"/>
              <a:gd name="connsiteY20" fmla="*/ 2757027 h 2760131"/>
              <a:gd name="connsiteX0" fmla="*/ 3959 w 710158"/>
              <a:gd name="connsiteY0" fmla="*/ 2757027 h 2760131"/>
              <a:gd name="connsiteX1" fmla="*/ 5073 w 710158"/>
              <a:gd name="connsiteY1" fmla="*/ 406476 h 2760131"/>
              <a:gd name="connsiteX2" fmla="*/ 68304 w 710158"/>
              <a:gd name="connsiteY2" fmla="*/ 48422 h 2760131"/>
              <a:gd name="connsiteX3" fmla="*/ 92127 w 710158"/>
              <a:gd name="connsiteY3" fmla="*/ 35568 h 2760131"/>
              <a:gd name="connsiteX4" fmla="*/ 171533 w 710158"/>
              <a:gd name="connsiteY4" fmla="*/ 25925 h 2760131"/>
              <a:gd name="connsiteX5" fmla="*/ 509706 w 710158"/>
              <a:gd name="connsiteY5" fmla="*/ 21731 h 2760131"/>
              <a:gd name="connsiteX6" fmla="*/ 667667 w 710158"/>
              <a:gd name="connsiteY6" fmla="*/ 172990 h 2760131"/>
              <a:gd name="connsiteX7" fmla="*/ 686509 w 710158"/>
              <a:gd name="connsiteY7" fmla="*/ 2653067 h 2760131"/>
              <a:gd name="connsiteX8" fmla="*/ 710158 w 710158"/>
              <a:gd name="connsiteY8" fmla="*/ 2655855 h 2760131"/>
              <a:gd name="connsiteX9" fmla="*/ 699572 w 710158"/>
              <a:gd name="connsiteY9" fmla="*/ 2664695 h 2760131"/>
              <a:gd name="connsiteX10" fmla="*/ 676479 w 710158"/>
              <a:gd name="connsiteY10" fmla="*/ 2760131 h 2760131"/>
              <a:gd name="connsiteX11" fmla="*/ 587935 w 710158"/>
              <a:gd name="connsiteY11" fmla="*/ 2655781 h 2760131"/>
              <a:gd name="connsiteX12" fmla="*/ 653918 w 710158"/>
              <a:gd name="connsiteY12" fmla="*/ 2667899 h 2760131"/>
              <a:gd name="connsiteX13" fmla="*/ 631998 w 710158"/>
              <a:gd name="connsiteY13" fmla="*/ 172990 h 2760131"/>
              <a:gd name="connsiteX14" fmla="*/ 617523 w 710158"/>
              <a:gd name="connsiteY14" fmla="*/ 54594 h 2760131"/>
              <a:gd name="connsiteX15" fmla="*/ 531125 w 710158"/>
              <a:gd name="connsiteY15" fmla="*/ 460 h 2760131"/>
              <a:gd name="connsiteX16" fmla="*/ 165743 w 710158"/>
              <a:gd name="connsiteY16" fmla="*/ 85589 h 2760131"/>
              <a:gd name="connsiteX17" fmla="*/ 94925 w 710158"/>
              <a:gd name="connsiteY17" fmla="*/ 198833 h 2760131"/>
              <a:gd name="connsiteX18" fmla="*/ 101216 w 710158"/>
              <a:gd name="connsiteY18" fmla="*/ 2753823 h 2760131"/>
              <a:gd name="connsiteX19" fmla="*/ 3959 w 710158"/>
              <a:gd name="connsiteY19" fmla="*/ 2757027 h 2760131"/>
              <a:gd name="connsiteX0" fmla="*/ 3959 w 710158"/>
              <a:gd name="connsiteY0" fmla="*/ 2757027 h 2760131"/>
              <a:gd name="connsiteX1" fmla="*/ 5073 w 710158"/>
              <a:gd name="connsiteY1" fmla="*/ 406476 h 2760131"/>
              <a:gd name="connsiteX2" fmla="*/ 68304 w 710158"/>
              <a:gd name="connsiteY2" fmla="*/ 48422 h 2760131"/>
              <a:gd name="connsiteX3" fmla="*/ 171533 w 710158"/>
              <a:gd name="connsiteY3" fmla="*/ 25925 h 2760131"/>
              <a:gd name="connsiteX4" fmla="*/ 509706 w 710158"/>
              <a:gd name="connsiteY4" fmla="*/ 21731 h 2760131"/>
              <a:gd name="connsiteX5" fmla="*/ 667667 w 710158"/>
              <a:gd name="connsiteY5" fmla="*/ 172990 h 2760131"/>
              <a:gd name="connsiteX6" fmla="*/ 686509 w 710158"/>
              <a:gd name="connsiteY6" fmla="*/ 2653067 h 2760131"/>
              <a:gd name="connsiteX7" fmla="*/ 710158 w 710158"/>
              <a:gd name="connsiteY7" fmla="*/ 2655855 h 2760131"/>
              <a:gd name="connsiteX8" fmla="*/ 699572 w 710158"/>
              <a:gd name="connsiteY8" fmla="*/ 2664695 h 2760131"/>
              <a:gd name="connsiteX9" fmla="*/ 676479 w 710158"/>
              <a:gd name="connsiteY9" fmla="*/ 2760131 h 2760131"/>
              <a:gd name="connsiteX10" fmla="*/ 587935 w 710158"/>
              <a:gd name="connsiteY10" fmla="*/ 2655781 h 2760131"/>
              <a:gd name="connsiteX11" fmla="*/ 653918 w 710158"/>
              <a:gd name="connsiteY11" fmla="*/ 2667899 h 2760131"/>
              <a:gd name="connsiteX12" fmla="*/ 631998 w 710158"/>
              <a:gd name="connsiteY12" fmla="*/ 172990 h 2760131"/>
              <a:gd name="connsiteX13" fmla="*/ 617523 w 710158"/>
              <a:gd name="connsiteY13" fmla="*/ 54594 h 2760131"/>
              <a:gd name="connsiteX14" fmla="*/ 531125 w 710158"/>
              <a:gd name="connsiteY14" fmla="*/ 460 h 2760131"/>
              <a:gd name="connsiteX15" fmla="*/ 165743 w 710158"/>
              <a:gd name="connsiteY15" fmla="*/ 85589 h 2760131"/>
              <a:gd name="connsiteX16" fmla="*/ 94925 w 710158"/>
              <a:gd name="connsiteY16" fmla="*/ 198833 h 2760131"/>
              <a:gd name="connsiteX17" fmla="*/ 101216 w 710158"/>
              <a:gd name="connsiteY17" fmla="*/ 2753823 h 2760131"/>
              <a:gd name="connsiteX18" fmla="*/ 3959 w 710158"/>
              <a:gd name="connsiteY18" fmla="*/ 2757027 h 2760131"/>
              <a:gd name="connsiteX0" fmla="*/ 3959 w 710158"/>
              <a:gd name="connsiteY0" fmla="*/ 2756686 h 2759790"/>
              <a:gd name="connsiteX1" fmla="*/ 5073 w 710158"/>
              <a:gd name="connsiteY1" fmla="*/ 406135 h 2759790"/>
              <a:gd name="connsiteX2" fmla="*/ 68304 w 710158"/>
              <a:gd name="connsiteY2" fmla="*/ 48081 h 2759790"/>
              <a:gd name="connsiteX3" fmla="*/ 171533 w 710158"/>
              <a:gd name="connsiteY3" fmla="*/ 25584 h 2759790"/>
              <a:gd name="connsiteX4" fmla="*/ 509706 w 710158"/>
              <a:gd name="connsiteY4" fmla="*/ 21390 h 2759790"/>
              <a:gd name="connsiteX5" fmla="*/ 667667 w 710158"/>
              <a:gd name="connsiteY5" fmla="*/ 172649 h 2759790"/>
              <a:gd name="connsiteX6" fmla="*/ 686509 w 710158"/>
              <a:gd name="connsiteY6" fmla="*/ 2652726 h 2759790"/>
              <a:gd name="connsiteX7" fmla="*/ 710158 w 710158"/>
              <a:gd name="connsiteY7" fmla="*/ 2655514 h 2759790"/>
              <a:gd name="connsiteX8" fmla="*/ 699572 w 710158"/>
              <a:gd name="connsiteY8" fmla="*/ 2664354 h 2759790"/>
              <a:gd name="connsiteX9" fmla="*/ 676479 w 710158"/>
              <a:gd name="connsiteY9" fmla="*/ 2759790 h 2759790"/>
              <a:gd name="connsiteX10" fmla="*/ 587935 w 710158"/>
              <a:gd name="connsiteY10" fmla="*/ 2655440 h 2759790"/>
              <a:gd name="connsiteX11" fmla="*/ 653918 w 710158"/>
              <a:gd name="connsiteY11" fmla="*/ 2667558 h 2759790"/>
              <a:gd name="connsiteX12" fmla="*/ 631998 w 710158"/>
              <a:gd name="connsiteY12" fmla="*/ 172649 h 2759790"/>
              <a:gd name="connsiteX13" fmla="*/ 573851 w 710158"/>
              <a:gd name="connsiteY13" fmla="*/ 83180 h 2759790"/>
              <a:gd name="connsiteX14" fmla="*/ 531125 w 710158"/>
              <a:gd name="connsiteY14" fmla="*/ 119 h 2759790"/>
              <a:gd name="connsiteX15" fmla="*/ 165743 w 710158"/>
              <a:gd name="connsiteY15" fmla="*/ 85248 h 2759790"/>
              <a:gd name="connsiteX16" fmla="*/ 94925 w 710158"/>
              <a:gd name="connsiteY16" fmla="*/ 198492 h 2759790"/>
              <a:gd name="connsiteX17" fmla="*/ 101216 w 710158"/>
              <a:gd name="connsiteY17" fmla="*/ 2753482 h 2759790"/>
              <a:gd name="connsiteX18" fmla="*/ 3959 w 710158"/>
              <a:gd name="connsiteY18" fmla="*/ 2756686 h 2759790"/>
              <a:gd name="connsiteX0" fmla="*/ 3959 w 710158"/>
              <a:gd name="connsiteY0" fmla="*/ 2750643 h 2753747"/>
              <a:gd name="connsiteX1" fmla="*/ 5073 w 710158"/>
              <a:gd name="connsiteY1" fmla="*/ 400092 h 2753747"/>
              <a:gd name="connsiteX2" fmla="*/ 68304 w 710158"/>
              <a:gd name="connsiteY2" fmla="*/ 42038 h 2753747"/>
              <a:gd name="connsiteX3" fmla="*/ 171533 w 710158"/>
              <a:gd name="connsiteY3" fmla="*/ 19541 h 2753747"/>
              <a:gd name="connsiteX4" fmla="*/ 509706 w 710158"/>
              <a:gd name="connsiteY4" fmla="*/ 15347 h 2753747"/>
              <a:gd name="connsiteX5" fmla="*/ 667667 w 710158"/>
              <a:gd name="connsiteY5" fmla="*/ 166606 h 2753747"/>
              <a:gd name="connsiteX6" fmla="*/ 686509 w 710158"/>
              <a:gd name="connsiteY6" fmla="*/ 2646683 h 2753747"/>
              <a:gd name="connsiteX7" fmla="*/ 710158 w 710158"/>
              <a:gd name="connsiteY7" fmla="*/ 2649471 h 2753747"/>
              <a:gd name="connsiteX8" fmla="*/ 699572 w 710158"/>
              <a:gd name="connsiteY8" fmla="*/ 2658311 h 2753747"/>
              <a:gd name="connsiteX9" fmla="*/ 676479 w 710158"/>
              <a:gd name="connsiteY9" fmla="*/ 2753747 h 2753747"/>
              <a:gd name="connsiteX10" fmla="*/ 587935 w 710158"/>
              <a:gd name="connsiteY10" fmla="*/ 2649397 h 2753747"/>
              <a:gd name="connsiteX11" fmla="*/ 653918 w 710158"/>
              <a:gd name="connsiteY11" fmla="*/ 2661515 h 2753747"/>
              <a:gd name="connsiteX12" fmla="*/ 631998 w 710158"/>
              <a:gd name="connsiteY12" fmla="*/ 166606 h 2753747"/>
              <a:gd name="connsiteX13" fmla="*/ 573851 w 710158"/>
              <a:gd name="connsiteY13" fmla="*/ 77137 h 2753747"/>
              <a:gd name="connsiteX14" fmla="*/ 503332 w 710158"/>
              <a:gd name="connsiteY14" fmla="*/ 64786 h 2753747"/>
              <a:gd name="connsiteX15" fmla="*/ 165743 w 710158"/>
              <a:gd name="connsiteY15" fmla="*/ 79205 h 2753747"/>
              <a:gd name="connsiteX16" fmla="*/ 94925 w 710158"/>
              <a:gd name="connsiteY16" fmla="*/ 192449 h 2753747"/>
              <a:gd name="connsiteX17" fmla="*/ 101216 w 710158"/>
              <a:gd name="connsiteY17" fmla="*/ 2747439 h 2753747"/>
              <a:gd name="connsiteX18" fmla="*/ 3959 w 710158"/>
              <a:gd name="connsiteY18" fmla="*/ 2750643 h 2753747"/>
              <a:gd name="connsiteX0" fmla="*/ 3959 w 710158"/>
              <a:gd name="connsiteY0" fmla="*/ 2750643 h 2753747"/>
              <a:gd name="connsiteX1" fmla="*/ 5073 w 710158"/>
              <a:gd name="connsiteY1" fmla="*/ 400092 h 2753747"/>
              <a:gd name="connsiteX2" fmla="*/ 68304 w 710158"/>
              <a:gd name="connsiteY2" fmla="*/ 42038 h 2753747"/>
              <a:gd name="connsiteX3" fmla="*/ 171533 w 710158"/>
              <a:gd name="connsiteY3" fmla="*/ 19541 h 2753747"/>
              <a:gd name="connsiteX4" fmla="*/ 509706 w 710158"/>
              <a:gd name="connsiteY4" fmla="*/ 15347 h 2753747"/>
              <a:gd name="connsiteX5" fmla="*/ 667667 w 710158"/>
              <a:gd name="connsiteY5" fmla="*/ 166606 h 2753747"/>
              <a:gd name="connsiteX6" fmla="*/ 686509 w 710158"/>
              <a:gd name="connsiteY6" fmla="*/ 2646683 h 2753747"/>
              <a:gd name="connsiteX7" fmla="*/ 710158 w 710158"/>
              <a:gd name="connsiteY7" fmla="*/ 2649471 h 2753747"/>
              <a:gd name="connsiteX8" fmla="*/ 699572 w 710158"/>
              <a:gd name="connsiteY8" fmla="*/ 2658311 h 2753747"/>
              <a:gd name="connsiteX9" fmla="*/ 676479 w 710158"/>
              <a:gd name="connsiteY9" fmla="*/ 2753747 h 2753747"/>
              <a:gd name="connsiteX10" fmla="*/ 587935 w 710158"/>
              <a:gd name="connsiteY10" fmla="*/ 2649397 h 2753747"/>
              <a:gd name="connsiteX11" fmla="*/ 653918 w 710158"/>
              <a:gd name="connsiteY11" fmla="*/ 2661515 h 2753747"/>
              <a:gd name="connsiteX12" fmla="*/ 631998 w 710158"/>
              <a:gd name="connsiteY12" fmla="*/ 166606 h 2753747"/>
              <a:gd name="connsiteX13" fmla="*/ 573851 w 710158"/>
              <a:gd name="connsiteY13" fmla="*/ 77137 h 2753747"/>
              <a:gd name="connsiteX14" fmla="*/ 503332 w 710158"/>
              <a:gd name="connsiteY14" fmla="*/ 64786 h 2753747"/>
              <a:gd name="connsiteX15" fmla="*/ 153833 w 710158"/>
              <a:gd name="connsiteY15" fmla="*/ 79207 h 2753747"/>
              <a:gd name="connsiteX16" fmla="*/ 94925 w 710158"/>
              <a:gd name="connsiteY16" fmla="*/ 192449 h 2753747"/>
              <a:gd name="connsiteX17" fmla="*/ 101216 w 710158"/>
              <a:gd name="connsiteY17" fmla="*/ 2747439 h 2753747"/>
              <a:gd name="connsiteX18" fmla="*/ 3959 w 710158"/>
              <a:gd name="connsiteY18" fmla="*/ 2750643 h 2753747"/>
              <a:gd name="connsiteX0" fmla="*/ 3959 w 710158"/>
              <a:gd name="connsiteY0" fmla="*/ 2757316 h 2760420"/>
              <a:gd name="connsiteX1" fmla="*/ 5073 w 710158"/>
              <a:gd name="connsiteY1" fmla="*/ 406765 h 2760420"/>
              <a:gd name="connsiteX2" fmla="*/ 68304 w 710158"/>
              <a:gd name="connsiteY2" fmla="*/ 48711 h 2760420"/>
              <a:gd name="connsiteX3" fmla="*/ 171532 w 710158"/>
              <a:gd name="connsiteY3" fmla="*/ 504 h 2760420"/>
              <a:gd name="connsiteX4" fmla="*/ 509706 w 710158"/>
              <a:gd name="connsiteY4" fmla="*/ 22020 h 2760420"/>
              <a:gd name="connsiteX5" fmla="*/ 667667 w 710158"/>
              <a:gd name="connsiteY5" fmla="*/ 173279 h 2760420"/>
              <a:gd name="connsiteX6" fmla="*/ 686509 w 710158"/>
              <a:gd name="connsiteY6" fmla="*/ 2653356 h 2760420"/>
              <a:gd name="connsiteX7" fmla="*/ 710158 w 710158"/>
              <a:gd name="connsiteY7" fmla="*/ 2656144 h 2760420"/>
              <a:gd name="connsiteX8" fmla="*/ 699572 w 710158"/>
              <a:gd name="connsiteY8" fmla="*/ 2664984 h 2760420"/>
              <a:gd name="connsiteX9" fmla="*/ 676479 w 710158"/>
              <a:gd name="connsiteY9" fmla="*/ 2760420 h 2760420"/>
              <a:gd name="connsiteX10" fmla="*/ 587935 w 710158"/>
              <a:gd name="connsiteY10" fmla="*/ 2656070 h 2760420"/>
              <a:gd name="connsiteX11" fmla="*/ 653918 w 710158"/>
              <a:gd name="connsiteY11" fmla="*/ 2668188 h 2760420"/>
              <a:gd name="connsiteX12" fmla="*/ 631998 w 710158"/>
              <a:gd name="connsiteY12" fmla="*/ 173279 h 2760420"/>
              <a:gd name="connsiteX13" fmla="*/ 573851 w 710158"/>
              <a:gd name="connsiteY13" fmla="*/ 83810 h 2760420"/>
              <a:gd name="connsiteX14" fmla="*/ 503332 w 710158"/>
              <a:gd name="connsiteY14" fmla="*/ 71459 h 2760420"/>
              <a:gd name="connsiteX15" fmla="*/ 153833 w 710158"/>
              <a:gd name="connsiteY15" fmla="*/ 85880 h 2760420"/>
              <a:gd name="connsiteX16" fmla="*/ 94925 w 710158"/>
              <a:gd name="connsiteY16" fmla="*/ 199122 h 2760420"/>
              <a:gd name="connsiteX17" fmla="*/ 101216 w 710158"/>
              <a:gd name="connsiteY17" fmla="*/ 2754112 h 2760420"/>
              <a:gd name="connsiteX18" fmla="*/ 3959 w 710158"/>
              <a:gd name="connsiteY18" fmla="*/ 2757316 h 2760420"/>
              <a:gd name="connsiteX0" fmla="*/ 3959 w 710158"/>
              <a:gd name="connsiteY0" fmla="*/ 2757316 h 2760420"/>
              <a:gd name="connsiteX1" fmla="*/ 5073 w 710158"/>
              <a:gd name="connsiteY1" fmla="*/ 406765 h 2760420"/>
              <a:gd name="connsiteX2" fmla="*/ 68304 w 710158"/>
              <a:gd name="connsiteY2" fmla="*/ 48711 h 2760420"/>
              <a:gd name="connsiteX3" fmla="*/ 171532 w 710158"/>
              <a:gd name="connsiteY3" fmla="*/ 504 h 2760420"/>
              <a:gd name="connsiteX4" fmla="*/ 509706 w 710158"/>
              <a:gd name="connsiteY4" fmla="*/ 22020 h 2760420"/>
              <a:gd name="connsiteX5" fmla="*/ 667667 w 710158"/>
              <a:gd name="connsiteY5" fmla="*/ 173279 h 2760420"/>
              <a:gd name="connsiteX6" fmla="*/ 686509 w 710158"/>
              <a:gd name="connsiteY6" fmla="*/ 2653356 h 2760420"/>
              <a:gd name="connsiteX7" fmla="*/ 710158 w 710158"/>
              <a:gd name="connsiteY7" fmla="*/ 2656144 h 2760420"/>
              <a:gd name="connsiteX8" fmla="*/ 676479 w 710158"/>
              <a:gd name="connsiteY8" fmla="*/ 2760420 h 2760420"/>
              <a:gd name="connsiteX9" fmla="*/ 587935 w 710158"/>
              <a:gd name="connsiteY9" fmla="*/ 2656070 h 2760420"/>
              <a:gd name="connsiteX10" fmla="*/ 653918 w 710158"/>
              <a:gd name="connsiteY10" fmla="*/ 2668188 h 2760420"/>
              <a:gd name="connsiteX11" fmla="*/ 631998 w 710158"/>
              <a:gd name="connsiteY11" fmla="*/ 173279 h 2760420"/>
              <a:gd name="connsiteX12" fmla="*/ 573851 w 710158"/>
              <a:gd name="connsiteY12" fmla="*/ 83810 h 2760420"/>
              <a:gd name="connsiteX13" fmla="*/ 503332 w 710158"/>
              <a:gd name="connsiteY13" fmla="*/ 71459 h 2760420"/>
              <a:gd name="connsiteX14" fmla="*/ 153833 w 710158"/>
              <a:gd name="connsiteY14" fmla="*/ 85880 h 2760420"/>
              <a:gd name="connsiteX15" fmla="*/ 94925 w 710158"/>
              <a:gd name="connsiteY15" fmla="*/ 199122 h 2760420"/>
              <a:gd name="connsiteX16" fmla="*/ 101216 w 710158"/>
              <a:gd name="connsiteY16" fmla="*/ 2754112 h 2760420"/>
              <a:gd name="connsiteX17" fmla="*/ 3959 w 710158"/>
              <a:gd name="connsiteY17" fmla="*/ 2757316 h 2760420"/>
              <a:gd name="connsiteX0" fmla="*/ 3959 w 726040"/>
              <a:gd name="connsiteY0" fmla="*/ 2757316 h 2760420"/>
              <a:gd name="connsiteX1" fmla="*/ 5073 w 726040"/>
              <a:gd name="connsiteY1" fmla="*/ 406765 h 2760420"/>
              <a:gd name="connsiteX2" fmla="*/ 68304 w 726040"/>
              <a:gd name="connsiteY2" fmla="*/ 48711 h 2760420"/>
              <a:gd name="connsiteX3" fmla="*/ 171532 w 726040"/>
              <a:gd name="connsiteY3" fmla="*/ 504 h 2760420"/>
              <a:gd name="connsiteX4" fmla="*/ 509706 w 726040"/>
              <a:gd name="connsiteY4" fmla="*/ 22020 h 2760420"/>
              <a:gd name="connsiteX5" fmla="*/ 667667 w 726040"/>
              <a:gd name="connsiteY5" fmla="*/ 173279 h 2760420"/>
              <a:gd name="connsiteX6" fmla="*/ 686509 w 726040"/>
              <a:gd name="connsiteY6" fmla="*/ 2653356 h 2760420"/>
              <a:gd name="connsiteX7" fmla="*/ 726040 w 726040"/>
              <a:gd name="connsiteY7" fmla="*/ 2656147 h 2760420"/>
              <a:gd name="connsiteX8" fmla="*/ 676479 w 726040"/>
              <a:gd name="connsiteY8" fmla="*/ 2760420 h 2760420"/>
              <a:gd name="connsiteX9" fmla="*/ 587935 w 726040"/>
              <a:gd name="connsiteY9" fmla="*/ 2656070 h 2760420"/>
              <a:gd name="connsiteX10" fmla="*/ 653918 w 726040"/>
              <a:gd name="connsiteY10" fmla="*/ 2668188 h 2760420"/>
              <a:gd name="connsiteX11" fmla="*/ 631998 w 726040"/>
              <a:gd name="connsiteY11" fmla="*/ 173279 h 2760420"/>
              <a:gd name="connsiteX12" fmla="*/ 573851 w 726040"/>
              <a:gd name="connsiteY12" fmla="*/ 83810 h 2760420"/>
              <a:gd name="connsiteX13" fmla="*/ 503332 w 726040"/>
              <a:gd name="connsiteY13" fmla="*/ 71459 h 2760420"/>
              <a:gd name="connsiteX14" fmla="*/ 153833 w 726040"/>
              <a:gd name="connsiteY14" fmla="*/ 85880 h 2760420"/>
              <a:gd name="connsiteX15" fmla="*/ 94925 w 726040"/>
              <a:gd name="connsiteY15" fmla="*/ 199122 h 2760420"/>
              <a:gd name="connsiteX16" fmla="*/ 101216 w 726040"/>
              <a:gd name="connsiteY16" fmla="*/ 2754112 h 2760420"/>
              <a:gd name="connsiteX17" fmla="*/ 3959 w 726040"/>
              <a:gd name="connsiteY17" fmla="*/ 2757316 h 2760420"/>
              <a:gd name="connsiteX0" fmla="*/ 3959 w 726040"/>
              <a:gd name="connsiteY0" fmla="*/ 2757316 h 2760420"/>
              <a:gd name="connsiteX1" fmla="*/ 5073 w 726040"/>
              <a:gd name="connsiteY1" fmla="*/ 406765 h 2760420"/>
              <a:gd name="connsiteX2" fmla="*/ 68304 w 726040"/>
              <a:gd name="connsiteY2" fmla="*/ 48711 h 2760420"/>
              <a:gd name="connsiteX3" fmla="*/ 171532 w 726040"/>
              <a:gd name="connsiteY3" fmla="*/ 504 h 2760420"/>
              <a:gd name="connsiteX4" fmla="*/ 509706 w 726040"/>
              <a:gd name="connsiteY4" fmla="*/ 22020 h 2760420"/>
              <a:gd name="connsiteX5" fmla="*/ 667667 w 726040"/>
              <a:gd name="connsiteY5" fmla="*/ 173279 h 2760420"/>
              <a:gd name="connsiteX6" fmla="*/ 682539 w 726040"/>
              <a:gd name="connsiteY6" fmla="*/ 2669427 h 2760420"/>
              <a:gd name="connsiteX7" fmla="*/ 726040 w 726040"/>
              <a:gd name="connsiteY7" fmla="*/ 2656147 h 2760420"/>
              <a:gd name="connsiteX8" fmla="*/ 676479 w 726040"/>
              <a:gd name="connsiteY8" fmla="*/ 2760420 h 2760420"/>
              <a:gd name="connsiteX9" fmla="*/ 587935 w 726040"/>
              <a:gd name="connsiteY9" fmla="*/ 2656070 h 2760420"/>
              <a:gd name="connsiteX10" fmla="*/ 653918 w 726040"/>
              <a:gd name="connsiteY10" fmla="*/ 2668188 h 2760420"/>
              <a:gd name="connsiteX11" fmla="*/ 631998 w 726040"/>
              <a:gd name="connsiteY11" fmla="*/ 173279 h 2760420"/>
              <a:gd name="connsiteX12" fmla="*/ 573851 w 726040"/>
              <a:gd name="connsiteY12" fmla="*/ 83810 h 2760420"/>
              <a:gd name="connsiteX13" fmla="*/ 503332 w 726040"/>
              <a:gd name="connsiteY13" fmla="*/ 71459 h 2760420"/>
              <a:gd name="connsiteX14" fmla="*/ 153833 w 726040"/>
              <a:gd name="connsiteY14" fmla="*/ 85880 h 2760420"/>
              <a:gd name="connsiteX15" fmla="*/ 94925 w 726040"/>
              <a:gd name="connsiteY15" fmla="*/ 199122 h 2760420"/>
              <a:gd name="connsiteX16" fmla="*/ 101216 w 726040"/>
              <a:gd name="connsiteY16" fmla="*/ 2754112 h 2760420"/>
              <a:gd name="connsiteX17" fmla="*/ 3959 w 726040"/>
              <a:gd name="connsiteY17" fmla="*/ 2757316 h 2760420"/>
              <a:gd name="connsiteX0" fmla="*/ 6692 w 724803"/>
              <a:gd name="connsiteY0" fmla="*/ 2754102 h 2760420"/>
              <a:gd name="connsiteX1" fmla="*/ 3836 w 724803"/>
              <a:gd name="connsiteY1" fmla="*/ 406765 h 2760420"/>
              <a:gd name="connsiteX2" fmla="*/ 67067 w 724803"/>
              <a:gd name="connsiteY2" fmla="*/ 48711 h 2760420"/>
              <a:gd name="connsiteX3" fmla="*/ 170295 w 724803"/>
              <a:gd name="connsiteY3" fmla="*/ 504 h 2760420"/>
              <a:gd name="connsiteX4" fmla="*/ 508469 w 724803"/>
              <a:gd name="connsiteY4" fmla="*/ 22020 h 2760420"/>
              <a:gd name="connsiteX5" fmla="*/ 666430 w 724803"/>
              <a:gd name="connsiteY5" fmla="*/ 173279 h 2760420"/>
              <a:gd name="connsiteX6" fmla="*/ 681302 w 724803"/>
              <a:gd name="connsiteY6" fmla="*/ 2669427 h 2760420"/>
              <a:gd name="connsiteX7" fmla="*/ 724803 w 724803"/>
              <a:gd name="connsiteY7" fmla="*/ 2656147 h 2760420"/>
              <a:gd name="connsiteX8" fmla="*/ 675242 w 724803"/>
              <a:gd name="connsiteY8" fmla="*/ 2760420 h 2760420"/>
              <a:gd name="connsiteX9" fmla="*/ 586698 w 724803"/>
              <a:gd name="connsiteY9" fmla="*/ 2656070 h 2760420"/>
              <a:gd name="connsiteX10" fmla="*/ 652681 w 724803"/>
              <a:gd name="connsiteY10" fmla="*/ 2668188 h 2760420"/>
              <a:gd name="connsiteX11" fmla="*/ 630761 w 724803"/>
              <a:gd name="connsiteY11" fmla="*/ 173279 h 2760420"/>
              <a:gd name="connsiteX12" fmla="*/ 572614 w 724803"/>
              <a:gd name="connsiteY12" fmla="*/ 83810 h 2760420"/>
              <a:gd name="connsiteX13" fmla="*/ 502095 w 724803"/>
              <a:gd name="connsiteY13" fmla="*/ 71459 h 2760420"/>
              <a:gd name="connsiteX14" fmla="*/ 152596 w 724803"/>
              <a:gd name="connsiteY14" fmla="*/ 85880 h 2760420"/>
              <a:gd name="connsiteX15" fmla="*/ 93688 w 724803"/>
              <a:gd name="connsiteY15" fmla="*/ 199122 h 2760420"/>
              <a:gd name="connsiteX16" fmla="*/ 99979 w 724803"/>
              <a:gd name="connsiteY16" fmla="*/ 2754112 h 2760420"/>
              <a:gd name="connsiteX17" fmla="*/ 6692 w 724803"/>
              <a:gd name="connsiteY17" fmla="*/ 2754102 h 2760420"/>
              <a:gd name="connsiteX0" fmla="*/ 34625 w 752736"/>
              <a:gd name="connsiteY0" fmla="*/ 2754102 h 2760420"/>
              <a:gd name="connsiteX1" fmla="*/ 1520 w 752736"/>
              <a:gd name="connsiteY1" fmla="*/ 401181 h 2760420"/>
              <a:gd name="connsiteX2" fmla="*/ 95000 w 752736"/>
              <a:gd name="connsiteY2" fmla="*/ 48711 h 2760420"/>
              <a:gd name="connsiteX3" fmla="*/ 198228 w 752736"/>
              <a:gd name="connsiteY3" fmla="*/ 504 h 2760420"/>
              <a:gd name="connsiteX4" fmla="*/ 536402 w 752736"/>
              <a:gd name="connsiteY4" fmla="*/ 22020 h 2760420"/>
              <a:gd name="connsiteX5" fmla="*/ 694363 w 752736"/>
              <a:gd name="connsiteY5" fmla="*/ 173279 h 2760420"/>
              <a:gd name="connsiteX6" fmla="*/ 709235 w 752736"/>
              <a:gd name="connsiteY6" fmla="*/ 2669427 h 2760420"/>
              <a:gd name="connsiteX7" fmla="*/ 752736 w 752736"/>
              <a:gd name="connsiteY7" fmla="*/ 2656147 h 2760420"/>
              <a:gd name="connsiteX8" fmla="*/ 703175 w 752736"/>
              <a:gd name="connsiteY8" fmla="*/ 2760420 h 2760420"/>
              <a:gd name="connsiteX9" fmla="*/ 614631 w 752736"/>
              <a:gd name="connsiteY9" fmla="*/ 2656070 h 2760420"/>
              <a:gd name="connsiteX10" fmla="*/ 680614 w 752736"/>
              <a:gd name="connsiteY10" fmla="*/ 2668188 h 2760420"/>
              <a:gd name="connsiteX11" fmla="*/ 658694 w 752736"/>
              <a:gd name="connsiteY11" fmla="*/ 173279 h 2760420"/>
              <a:gd name="connsiteX12" fmla="*/ 600547 w 752736"/>
              <a:gd name="connsiteY12" fmla="*/ 83810 h 2760420"/>
              <a:gd name="connsiteX13" fmla="*/ 530028 w 752736"/>
              <a:gd name="connsiteY13" fmla="*/ 71459 h 2760420"/>
              <a:gd name="connsiteX14" fmla="*/ 180529 w 752736"/>
              <a:gd name="connsiteY14" fmla="*/ 85880 h 2760420"/>
              <a:gd name="connsiteX15" fmla="*/ 121621 w 752736"/>
              <a:gd name="connsiteY15" fmla="*/ 199122 h 2760420"/>
              <a:gd name="connsiteX16" fmla="*/ 127912 w 752736"/>
              <a:gd name="connsiteY16" fmla="*/ 2754112 h 2760420"/>
              <a:gd name="connsiteX17" fmla="*/ 34625 w 752736"/>
              <a:gd name="connsiteY17" fmla="*/ 2754102 h 2760420"/>
              <a:gd name="connsiteX0" fmla="*/ 5968 w 758649"/>
              <a:gd name="connsiteY0" fmla="*/ 2756895 h 2760420"/>
              <a:gd name="connsiteX1" fmla="*/ 7433 w 758649"/>
              <a:gd name="connsiteY1" fmla="*/ 401181 h 2760420"/>
              <a:gd name="connsiteX2" fmla="*/ 100913 w 758649"/>
              <a:gd name="connsiteY2" fmla="*/ 48711 h 2760420"/>
              <a:gd name="connsiteX3" fmla="*/ 204141 w 758649"/>
              <a:gd name="connsiteY3" fmla="*/ 504 h 2760420"/>
              <a:gd name="connsiteX4" fmla="*/ 542315 w 758649"/>
              <a:gd name="connsiteY4" fmla="*/ 22020 h 2760420"/>
              <a:gd name="connsiteX5" fmla="*/ 700276 w 758649"/>
              <a:gd name="connsiteY5" fmla="*/ 173279 h 2760420"/>
              <a:gd name="connsiteX6" fmla="*/ 715148 w 758649"/>
              <a:gd name="connsiteY6" fmla="*/ 2669427 h 2760420"/>
              <a:gd name="connsiteX7" fmla="*/ 758649 w 758649"/>
              <a:gd name="connsiteY7" fmla="*/ 2656147 h 2760420"/>
              <a:gd name="connsiteX8" fmla="*/ 709088 w 758649"/>
              <a:gd name="connsiteY8" fmla="*/ 2760420 h 2760420"/>
              <a:gd name="connsiteX9" fmla="*/ 620544 w 758649"/>
              <a:gd name="connsiteY9" fmla="*/ 2656070 h 2760420"/>
              <a:gd name="connsiteX10" fmla="*/ 686527 w 758649"/>
              <a:gd name="connsiteY10" fmla="*/ 2668188 h 2760420"/>
              <a:gd name="connsiteX11" fmla="*/ 664607 w 758649"/>
              <a:gd name="connsiteY11" fmla="*/ 173279 h 2760420"/>
              <a:gd name="connsiteX12" fmla="*/ 606460 w 758649"/>
              <a:gd name="connsiteY12" fmla="*/ 83810 h 2760420"/>
              <a:gd name="connsiteX13" fmla="*/ 535941 w 758649"/>
              <a:gd name="connsiteY13" fmla="*/ 71459 h 2760420"/>
              <a:gd name="connsiteX14" fmla="*/ 186442 w 758649"/>
              <a:gd name="connsiteY14" fmla="*/ 85880 h 2760420"/>
              <a:gd name="connsiteX15" fmla="*/ 127534 w 758649"/>
              <a:gd name="connsiteY15" fmla="*/ 199122 h 2760420"/>
              <a:gd name="connsiteX16" fmla="*/ 133825 w 758649"/>
              <a:gd name="connsiteY16" fmla="*/ 2754112 h 2760420"/>
              <a:gd name="connsiteX17" fmla="*/ 5968 w 758649"/>
              <a:gd name="connsiteY17" fmla="*/ 2756895 h 2760420"/>
              <a:gd name="connsiteX0" fmla="*/ 19169 w 754564"/>
              <a:gd name="connsiteY0" fmla="*/ 2754103 h 2760420"/>
              <a:gd name="connsiteX1" fmla="*/ 3348 w 754564"/>
              <a:gd name="connsiteY1" fmla="*/ 401181 h 2760420"/>
              <a:gd name="connsiteX2" fmla="*/ 96828 w 754564"/>
              <a:gd name="connsiteY2" fmla="*/ 48711 h 2760420"/>
              <a:gd name="connsiteX3" fmla="*/ 200056 w 754564"/>
              <a:gd name="connsiteY3" fmla="*/ 504 h 2760420"/>
              <a:gd name="connsiteX4" fmla="*/ 538230 w 754564"/>
              <a:gd name="connsiteY4" fmla="*/ 22020 h 2760420"/>
              <a:gd name="connsiteX5" fmla="*/ 696191 w 754564"/>
              <a:gd name="connsiteY5" fmla="*/ 173279 h 2760420"/>
              <a:gd name="connsiteX6" fmla="*/ 711063 w 754564"/>
              <a:gd name="connsiteY6" fmla="*/ 2669427 h 2760420"/>
              <a:gd name="connsiteX7" fmla="*/ 754564 w 754564"/>
              <a:gd name="connsiteY7" fmla="*/ 2656147 h 2760420"/>
              <a:gd name="connsiteX8" fmla="*/ 705003 w 754564"/>
              <a:gd name="connsiteY8" fmla="*/ 2760420 h 2760420"/>
              <a:gd name="connsiteX9" fmla="*/ 616459 w 754564"/>
              <a:gd name="connsiteY9" fmla="*/ 2656070 h 2760420"/>
              <a:gd name="connsiteX10" fmla="*/ 682442 w 754564"/>
              <a:gd name="connsiteY10" fmla="*/ 2668188 h 2760420"/>
              <a:gd name="connsiteX11" fmla="*/ 660522 w 754564"/>
              <a:gd name="connsiteY11" fmla="*/ 173279 h 2760420"/>
              <a:gd name="connsiteX12" fmla="*/ 602375 w 754564"/>
              <a:gd name="connsiteY12" fmla="*/ 83810 h 2760420"/>
              <a:gd name="connsiteX13" fmla="*/ 531856 w 754564"/>
              <a:gd name="connsiteY13" fmla="*/ 71459 h 2760420"/>
              <a:gd name="connsiteX14" fmla="*/ 182357 w 754564"/>
              <a:gd name="connsiteY14" fmla="*/ 85880 h 2760420"/>
              <a:gd name="connsiteX15" fmla="*/ 123449 w 754564"/>
              <a:gd name="connsiteY15" fmla="*/ 199122 h 2760420"/>
              <a:gd name="connsiteX16" fmla="*/ 129740 w 754564"/>
              <a:gd name="connsiteY16" fmla="*/ 2754112 h 2760420"/>
              <a:gd name="connsiteX17" fmla="*/ 19169 w 754564"/>
              <a:gd name="connsiteY17" fmla="*/ 2754103 h 2760420"/>
              <a:gd name="connsiteX0" fmla="*/ 19169 w 754564"/>
              <a:gd name="connsiteY0" fmla="*/ 2754103 h 2760420"/>
              <a:gd name="connsiteX1" fmla="*/ 3348 w 754564"/>
              <a:gd name="connsiteY1" fmla="*/ 401181 h 2760420"/>
              <a:gd name="connsiteX2" fmla="*/ 96828 w 754564"/>
              <a:gd name="connsiteY2" fmla="*/ 48711 h 2760420"/>
              <a:gd name="connsiteX3" fmla="*/ 200056 w 754564"/>
              <a:gd name="connsiteY3" fmla="*/ 504 h 2760420"/>
              <a:gd name="connsiteX4" fmla="*/ 538230 w 754564"/>
              <a:gd name="connsiteY4" fmla="*/ 22020 h 2760420"/>
              <a:gd name="connsiteX5" fmla="*/ 696191 w 754564"/>
              <a:gd name="connsiteY5" fmla="*/ 173279 h 2760420"/>
              <a:gd name="connsiteX6" fmla="*/ 711063 w 754564"/>
              <a:gd name="connsiteY6" fmla="*/ 2669427 h 2760420"/>
              <a:gd name="connsiteX7" fmla="*/ 754564 w 754564"/>
              <a:gd name="connsiteY7" fmla="*/ 2656147 h 2760420"/>
              <a:gd name="connsiteX8" fmla="*/ 705003 w 754564"/>
              <a:gd name="connsiteY8" fmla="*/ 2760420 h 2760420"/>
              <a:gd name="connsiteX9" fmla="*/ 616459 w 754564"/>
              <a:gd name="connsiteY9" fmla="*/ 2656070 h 2760420"/>
              <a:gd name="connsiteX10" fmla="*/ 682442 w 754564"/>
              <a:gd name="connsiteY10" fmla="*/ 2668188 h 2760420"/>
              <a:gd name="connsiteX11" fmla="*/ 660522 w 754564"/>
              <a:gd name="connsiteY11" fmla="*/ 173279 h 2760420"/>
              <a:gd name="connsiteX12" fmla="*/ 602375 w 754564"/>
              <a:gd name="connsiteY12" fmla="*/ 83810 h 2760420"/>
              <a:gd name="connsiteX13" fmla="*/ 531856 w 754564"/>
              <a:gd name="connsiteY13" fmla="*/ 71459 h 2760420"/>
              <a:gd name="connsiteX14" fmla="*/ 182357 w 754564"/>
              <a:gd name="connsiteY14" fmla="*/ 85880 h 2760420"/>
              <a:gd name="connsiteX15" fmla="*/ 123449 w 754564"/>
              <a:gd name="connsiteY15" fmla="*/ 199122 h 2760420"/>
              <a:gd name="connsiteX16" fmla="*/ 134060 w 754564"/>
              <a:gd name="connsiteY16" fmla="*/ 2745731 h 2760420"/>
              <a:gd name="connsiteX17" fmla="*/ 19169 w 754564"/>
              <a:gd name="connsiteY17" fmla="*/ 2754103 h 2760420"/>
              <a:gd name="connsiteX0" fmla="*/ 19169 w 754564"/>
              <a:gd name="connsiteY0" fmla="*/ 2754103 h 2760420"/>
              <a:gd name="connsiteX1" fmla="*/ 3348 w 754564"/>
              <a:gd name="connsiteY1" fmla="*/ 401181 h 2760420"/>
              <a:gd name="connsiteX2" fmla="*/ 96828 w 754564"/>
              <a:gd name="connsiteY2" fmla="*/ 48711 h 2760420"/>
              <a:gd name="connsiteX3" fmla="*/ 200056 w 754564"/>
              <a:gd name="connsiteY3" fmla="*/ 504 h 2760420"/>
              <a:gd name="connsiteX4" fmla="*/ 538230 w 754564"/>
              <a:gd name="connsiteY4" fmla="*/ 22020 h 2760420"/>
              <a:gd name="connsiteX5" fmla="*/ 696191 w 754564"/>
              <a:gd name="connsiteY5" fmla="*/ 173279 h 2760420"/>
              <a:gd name="connsiteX6" fmla="*/ 711063 w 754564"/>
              <a:gd name="connsiteY6" fmla="*/ 2669427 h 2760420"/>
              <a:gd name="connsiteX7" fmla="*/ 754564 w 754564"/>
              <a:gd name="connsiteY7" fmla="*/ 2656147 h 2760420"/>
              <a:gd name="connsiteX8" fmla="*/ 705003 w 754564"/>
              <a:gd name="connsiteY8" fmla="*/ 2760420 h 2760420"/>
              <a:gd name="connsiteX9" fmla="*/ 616459 w 754564"/>
              <a:gd name="connsiteY9" fmla="*/ 2656070 h 2760420"/>
              <a:gd name="connsiteX10" fmla="*/ 682442 w 754564"/>
              <a:gd name="connsiteY10" fmla="*/ 2668188 h 2760420"/>
              <a:gd name="connsiteX11" fmla="*/ 660522 w 754564"/>
              <a:gd name="connsiteY11" fmla="*/ 173279 h 2760420"/>
              <a:gd name="connsiteX12" fmla="*/ 602375 w 754564"/>
              <a:gd name="connsiteY12" fmla="*/ 83810 h 2760420"/>
              <a:gd name="connsiteX13" fmla="*/ 531856 w 754564"/>
              <a:gd name="connsiteY13" fmla="*/ 71459 h 2760420"/>
              <a:gd name="connsiteX14" fmla="*/ 182357 w 754564"/>
              <a:gd name="connsiteY14" fmla="*/ 85880 h 2760420"/>
              <a:gd name="connsiteX15" fmla="*/ 123449 w 754564"/>
              <a:gd name="connsiteY15" fmla="*/ 199122 h 2760420"/>
              <a:gd name="connsiteX16" fmla="*/ 134060 w 754564"/>
              <a:gd name="connsiteY16" fmla="*/ 2759698 h 2760420"/>
              <a:gd name="connsiteX17" fmla="*/ 19169 w 754564"/>
              <a:gd name="connsiteY17" fmla="*/ 2754103 h 2760420"/>
              <a:gd name="connsiteX0" fmla="*/ 19169 w 754564"/>
              <a:gd name="connsiteY0" fmla="*/ 2754103 h 2760420"/>
              <a:gd name="connsiteX1" fmla="*/ 3348 w 754564"/>
              <a:gd name="connsiteY1" fmla="*/ 401181 h 2760420"/>
              <a:gd name="connsiteX2" fmla="*/ 96828 w 754564"/>
              <a:gd name="connsiteY2" fmla="*/ 48711 h 2760420"/>
              <a:gd name="connsiteX3" fmla="*/ 200056 w 754564"/>
              <a:gd name="connsiteY3" fmla="*/ 504 h 2760420"/>
              <a:gd name="connsiteX4" fmla="*/ 538230 w 754564"/>
              <a:gd name="connsiteY4" fmla="*/ 22020 h 2760420"/>
              <a:gd name="connsiteX5" fmla="*/ 696191 w 754564"/>
              <a:gd name="connsiteY5" fmla="*/ 173279 h 2760420"/>
              <a:gd name="connsiteX6" fmla="*/ 711063 w 754564"/>
              <a:gd name="connsiteY6" fmla="*/ 2669427 h 2760420"/>
              <a:gd name="connsiteX7" fmla="*/ 754564 w 754564"/>
              <a:gd name="connsiteY7" fmla="*/ 2656147 h 2760420"/>
              <a:gd name="connsiteX8" fmla="*/ 705003 w 754564"/>
              <a:gd name="connsiteY8" fmla="*/ 2760420 h 2760420"/>
              <a:gd name="connsiteX9" fmla="*/ 616459 w 754564"/>
              <a:gd name="connsiteY9" fmla="*/ 2656070 h 2760420"/>
              <a:gd name="connsiteX10" fmla="*/ 682442 w 754564"/>
              <a:gd name="connsiteY10" fmla="*/ 2668188 h 2760420"/>
              <a:gd name="connsiteX11" fmla="*/ 660522 w 754564"/>
              <a:gd name="connsiteY11" fmla="*/ 173279 h 2760420"/>
              <a:gd name="connsiteX12" fmla="*/ 602375 w 754564"/>
              <a:gd name="connsiteY12" fmla="*/ 83810 h 2760420"/>
              <a:gd name="connsiteX13" fmla="*/ 531856 w 754564"/>
              <a:gd name="connsiteY13" fmla="*/ 71459 h 2760420"/>
              <a:gd name="connsiteX14" fmla="*/ 182357 w 754564"/>
              <a:gd name="connsiteY14" fmla="*/ 85880 h 2760420"/>
              <a:gd name="connsiteX15" fmla="*/ 123449 w 754564"/>
              <a:gd name="connsiteY15" fmla="*/ 199122 h 2760420"/>
              <a:gd name="connsiteX16" fmla="*/ 134060 w 754564"/>
              <a:gd name="connsiteY16" fmla="*/ 2746691 h 2760420"/>
              <a:gd name="connsiteX17" fmla="*/ 19169 w 754564"/>
              <a:gd name="connsiteY17" fmla="*/ 2754103 h 2760420"/>
              <a:gd name="connsiteX0" fmla="*/ 19169 w 754564"/>
              <a:gd name="connsiteY0" fmla="*/ 2754103 h 2760420"/>
              <a:gd name="connsiteX1" fmla="*/ 3348 w 754564"/>
              <a:gd name="connsiteY1" fmla="*/ 401181 h 2760420"/>
              <a:gd name="connsiteX2" fmla="*/ 96828 w 754564"/>
              <a:gd name="connsiteY2" fmla="*/ 48711 h 2760420"/>
              <a:gd name="connsiteX3" fmla="*/ 200056 w 754564"/>
              <a:gd name="connsiteY3" fmla="*/ 504 h 2760420"/>
              <a:gd name="connsiteX4" fmla="*/ 538230 w 754564"/>
              <a:gd name="connsiteY4" fmla="*/ 22020 h 2760420"/>
              <a:gd name="connsiteX5" fmla="*/ 696191 w 754564"/>
              <a:gd name="connsiteY5" fmla="*/ 173279 h 2760420"/>
              <a:gd name="connsiteX6" fmla="*/ 711063 w 754564"/>
              <a:gd name="connsiteY6" fmla="*/ 2669427 h 2760420"/>
              <a:gd name="connsiteX7" fmla="*/ 754564 w 754564"/>
              <a:gd name="connsiteY7" fmla="*/ 2656147 h 2760420"/>
              <a:gd name="connsiteX8" fmla="*/ 705003 w 754564"/>
              <a:gd name="connsiteY8" fmla="*/ 2760420 h 2760420"/>
              <a:gd name="connsiteX9" fmla="*/ 616459 w 754564"/>
              <a:gd name="connsiteY9" fmla="*/ 2656070 h 2760420"/>
              <a:gd name="connsiteX10" fmla="*/ 682442 w 754564"/>
              <a:gd name="connsiteY10" fmla="*/ 2668188 h 2760420"/>
              <a:gd name="connsiteX11" fmla="*/ 660522 w 754564"/>
              <a:gd name="connsiteY11" fmla="*/ 173279 h 2760420"/>
              <a:gd name="connsiteX12" fmla="*/ 602375 w 754564"/>
              <a:gd name="connsiteY12" fmla="*/ 83810 h 2760420"/>
              <a:gd name="connsiteX13" fmla="*/ 531856 w 754564"/>
              <a:gd name="connsiteY13" fmla="*/ 71459 h 2760420"/>
              <a:gd name="connsiteX14" fmla="*/ 182357 w 754564"/>
              <a:gd name="connsiteY14" fmla="*/ 85880 h 2760420"/>
              <a:gd name="connsiteX15" fmla="*/ 123449 w 754564"/>
              <a:gd name="connsiteY15" fmla="*/ 199122 h 2760420"/>
              <a:gd name="connsiteX16" fmla="*/ 134060 w 754564"/>
              <a:gd name="connsiteY16" fmla="*/ 2753195 h 2760420"/>
              <a:gd name="connsiteX17" fmla="*/ 19169 w 754564"/>
              <a:gd name="connsiteY17" fmla="*/ 2754103 h 2760420"/>
              <a:gd name="connsiteX0" fmla="*/ 29568 w 764963"/>
              <a:gd name="connsiteY0" fmla="*/ 2754103 h 2760420"/>
              <a:gd name="connsiteX1" fmla="*/ 2582 w 764963"/>
              <a:gd name="connsiteY1" fmla="*/ 401181 h 2760420"/>
              <a:gd name="connsiteX2" fmla="*/ 107227 w 764963"/>
              <a:gd name="connsiteY2" fmla="*/ 48711 h 2760420"/>
              <a:gd name="connsiteX3" fmla="*/ 210455 w 764963"/>
              <a:gd name="connsiteY3" fmla="*/ 504 h 2760420"/>
              <a:gd name="connsiteX4" fmla="*/ 548629 w 764963"/>
              <a:gd name="connsiteY4" fmla="*/ 22020 h 2760420"/>
              <a:gd name="connsiteX5" fmla="*/ 706590 w 764963"/>
              <a:gd name="connsiteY5" fmla="*/ 173279 h 2760420"/>
              <a:gd name="connsiteX6" fmla="*/ 721462 w 764963"/>
              <a:gd name="connsiteY6" fmla="*/ 2669427 h 2760420"/>
              <a:gd name="connsiteX7" fmla="*/ 764963 w 764963"/>
              <a:gd name="connsiteY7" fmla="*/ 2656147 h 2760420"/>
              <a:gd name="connsiteX8" fmla="*/ 715402 w 764963"/>
              <a:gd name="connsiteY8" fmla="*/ 2760420 h 2760420"/>
              <a:gd name="connsiteX9" fmla="*/ 626858 w 764963"/>
              <a:gd name="connsiteY9" fmla="*/ 2656070 h 2760420"/>
              <a:gd name="connsiteX10" fmla="*/ 692841 w 764963"/>
              <a:gd name="connsiteY10" fmla="*/ 2668188 h 2760420"/>
              <a:gd name="connsiteX11" fmla="*/ 670921 w 764963"/>
              <a:gd name="connsiteY11" fmla="*/ 173279 h 2760420"/>
              <a:gd name="connsiteX12" fmla="*/ 612774 w 764963"/>
              <a:gd name="connsiteY12" fmla="*/ 83810 h 2760420"/>
              <a:gd name="connsiteX13" fmla="*/ 542255 w 764963"/>
              <a:gd name="connsiteY13" fmla="*/ 71459 h 2760420"/>
              <a:gd name="connsiteX14" fmla="*/ 192756 w 764963"/>
              <a:gd name="connsiteY14" fmla="*/ 85880 h 2760420"/>
              <a:gd name="connsiteX15" fmla="*/ 133848 w 764963"/>
              <a:gd name="connsiteY15" fmla="*/ 199122 h 2760420"/>
              <a:gd name="connsiteX16" fmla="*/ 144459 w 764963"/>
              <a:gd name="connsiteY16" fmla="*/ 2753195 h 2760420"/>
              <a:gd name="connsiteX17" fmla="*/ 29568 w 764963"/>
              <a:gd name="connsiteY17" fmla="*/ 2754103 h 2760420"/>
              <a:gd name="connsiteX0" fmla="*/ 19862 w 766422"/>
              <a:gd name="connsiteY0" fmla="*/ 2749292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4215 w 766422"/>
              <a:gd name="connsiteY14" fmla="*/ 85880 h 2760420"/>
              <a:gd name="connsiteX15" fmla="*/ 135307 w 766422"/>
              <a:gd name="connsiteY15" fmla="*/ 199122 h 2760420"/>
              <a:gd name="connsiteX16" fmla="*/ 145918 w 766422"/>
              <a:gd name="connsiteY16" fmla="*/ 2753195 h 2760420"/>
              <a:gd name="connsiteX17" fmla="*/ 19862 w 766422"/>
              <a:gd name="connsiteY17" fmla="*/ 2749292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4215 w 766422"/>
              <a:gd name="connsiteY14" fmla="*/ 85880 h 2760420"/>
              <a:gd name="connsiteX15" fmla="*/ 135307 w 766422"/>
              <a:gd name="connsiteY15" fmla="*/ 199122 h 2760420"/>
              <a:gd name="connsiteX16" fmla="*/ 145918 w 766422"/>
              <a:gd name="connsiteY16" fmla="*/ 2753195 h 2760420"/>
              <a:gd name="connsiteX17" fmla="*/ 19862 w 766422"/>
              <a:gd name="connsiteY17" fmla="*/ 2754104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7937 w 766422"/>
              <a:gd name="connsiteY14" fmla="*/ 93097 h 2760420"/>
              <a:gd name="connsiteX15" fmla="*/ 135307 w 766422"/>
              <a:gd name="connsiteY15" fmla="*/ 199122 h 2760420"/>
              <a:gd name="connsiteX16" fmla="*/ 145918 w 766422"/>
              <a:gd name="connsiteY16" fmla="*/ 2753195 h 2760420"/>
              <a:gd name="connsiteX17" fmla="*/ 19862 w 766422"/>
              <a:gd name="connsiteY17" fmla="*/ 2754104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7937 w 766422"/>
              <a:gd name="connsiteY14" fmla="*/ 93097 h 2760420"/>
              <a:gd name="connsiteX15" fmla="*/ 139029 w 766422"/>
              <a:gd name="connsiteY15" fmla="*/ 206339 h 2760420"/>
              <a:gd name="connsiteX16" fmla="*/ 145918 w 766422"/>
              <a:gd name="connsiteY16" fmla="*/ 2753195 h 2760420"/>
              <a:gd name="connsiteX17" fmla="*/ 19862 w 766422"/>
              <a:gd name="connsiteY17" fmla="*/ 2754104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7937 w 766422"/>
              <a:gd name="connsiteY14" fmla="*/ 93097 h 2760420"/>
              <a:gd name="connsiteX15" fmla="*/ 139029 w 766422"/>
              <a:gd name="connsiteY15" fmla="*/ 206339 h 2760420"/>
              <a:gd name="connsiteX16" fmla="*/ 149639 w 766422"/>
              <a:gd name="connsiteY16" fmla="*/ 2753195 h 2760420"/>
              <a:gd name="connsiteX17" fmla="*/ 19862 w 766422"/>
              <a:gd name="connsiteY17" fmla="*/ 2754104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7937 w 766422"/>
              <a:gd name="connsiteY14" fmla="*/ 93097 h 2760420"/>
              <a:gd name="connsiteX15" fmla="*/ 139029 w 766422"/>
              <a:gd name="connsiteY15" fmla="*/ 206339 h 2760420"/>
              <a:gd name="connsiteX16" fmla="*/ 134752 w 766422"/>
              <a:gd name="connsiteY16" fmla="*/ 2755600 h 2760420"/>
              <a:gd name="connsiteX17" fmla="*/ 19862 w 766422"/>
              <a:gd name="connsiteY17" fmla="*/ 2754104 h 2760420"/>
              <a:gd name="connsiteX0" fmla="*/ 19862 w 766422"/>
              <a:gd name="connsiteY0" fmla="*/ 2754104 h 2760420"/>
              <a:gd name="connsiteX1" fmla="*/ 4041 w 766422"/>
              <a:gd name="connsiteY1" fmla="*/ 401181 h 2760420"/>
              <a:gd name="connsiteX2" fmla="*/ 108686 w 766422"/>
              <a:gd name="connsiteY2" fmla="*/ 48711 h 2760420"/>
              <a:gd name="connsiteX3" fmla="*/ 211914 w 766422"/>
              <a:gd name="connsiteY3" fmla="*/ 504 h 2760420"/>
              <a:gd name="connsiteX4" fmla="*/ 550088 w 766422"/>
              <a:gd name="connsiteY4" fmla="*/ 22020 h 2760420"/>
              <a:gd name="connsiteX5" fmla="*/ 708049 w 766422"/>
              <a:gd name="connsiteY5" fmla="*/ 173279 h 2760420"/>
              <a:gd name="connsiteX6" fmla="*/ 722921 w 766422"/>
              <a:gd name="connsiteY6" fmla="*/ 2669427 h 2760420"/>
              <a:gd name="connsiteX7" fmla="*/ 766422 w 766422"/>
              <a:gd name="connsiteY7" fmla="*/ 2656147 h 2760420"/>
              <a:gd name="connsiteX8" fmla="*/ 716861 w 766422"/>
              <a:gd name="connsiteY8" fmla="*/ 2760420 h 2760420"/>
              <a:gd name="connsiteX9" fmla="*/ 628317 w 766422"/>
              <a:gd name="connsiteY9" fmla="*/ 2656070 h 2760420"/>
              <a:gd name="connsiteX10" fmla="*/ 694300 w 766422"/>
              <a:gd name="connsiteY10" fmla="*/ 2668188 h 2760420"/>
              <a:gd name="connsiteX11" fmla="*/ 672380 w 766422"/>
              <a:gd name="connsiteY11" fmla="*/ 173279 h 2760420"/>
              <a:gd name="connsiteX12" fmla="*/ 614233 w 766422"/>
              <a:gd name="connsiteY12" fmla="*/ 83810 h 2760420"/>
              <a:gd name="connsiteX13" fmla="*/ 543714 w 766422"/>
              <a:gd name="connsiteY13" fmla="*/ 71459 h 2760420"/>
              <a:gd name="connsiteX14" fmla="*/ 197937 w 766422"/>
              <a:gd name="connsiteY14" fmla="*/ 93097 h 2760420"/>
              <a:gd name="connsiteX15" fmla="*/ 139029 w 766422"/>
              <a:gd name="connsiteY15" fmla="*/ 206339 h 2760420"/>
              <a:gd name="connsiteX16" fmla="*/ 142196 w 766422"/>
              <a:gd name="connsiteY16" fmla="*/ 2755600 h 2760420"/>
              <a:gd name="connsiteX17" fmla="*/ 19862 w 766422"/>
              <a:gd name="connsiteY17" fmla="*/ 2754104 h 2760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6422" h="2760420">
                <a:moveTo>
                  <a:pt x="19862" y="2754104"/>
                </a:moveTo>
                <a:cubicBezTo>
                  <a:pt x="19862" y="1821892"/>
                  <a:pt x="-10763" y="852080"/>
                  <a:pt x="4041" y="401181"/>
                </a:cubicBezTo>
                <a:cubicBezTo>
                  <a:pt x="18845" y="-49718"/>
                  <a:pt x="80943" y="112136"/>
                  <a:pt x="108686" y="48711"/>
                </a:cubicBezTo>
                <a:cubicBezTo>
                  <a:pt x="136429" y="-14714"/>
                  <a:pt x="138347" y="4952"/>
                  <a:pt x="211914" y="504"/>
                </a:cubicBezTo>
                <a:cubicBezTo>
                  <a:pt x="284157" y="13733"/>
                  <a:pt x="457473" y="-20169"/>
                  <a:pt x="550088" y="22020"/>
                </a:cubicBezTo>
                <a:cubicBezTo>
                  <a:pt x="667869" y="22020"/>
                  <a:pt x="708049" y="55498"/>
                  <a:pt x="708049" y="173279"/>
                </a:cubicBezTo>
                <a:cubicBezTo>
                  <a:pt x="713006" y="1005328"/>
                  <a:pt x="717964" y="1837378"/>
                  <a:pt x="722921" y="2669427"/>
                </a:cubicBezTo>
                <a:lnTo>
                  <a:pt x="766422" y="2656147"/>
                </a:lnTo>
                <a:cubicBezTo>
                  <a:pt x="764750" y="2673991"/>
                  <a:pt x="737231" y="2760432"/>
                  <a:pt x="716861" y="2760420"/>
                </a:cubicBezTo>
                <a:lnTo>
                  <a:pt x="628317" y="2656070"/>
                </a:lnTo>
                <a:lnTo>
                  <a:pt x="694300" y="2668188"/>
                </a:lnTo>
                <a:lnTo>
                  <a:pt x="672380" y="173279"/>
                </a:lnTo>
                <a:cubicBezTo>
                  <a:pt x="672380" y="108088"/>
                  <a:pt x="679424" y="83810"/>
                  <a:pt x="614233" y="83810"/>
                </a:cubicBezTo>
                <a:cubicBezTo>
                  <a:pt x="596377" y="64152"/>
                  <a:pt x="613097" y="69911"/>
                  <a:pt x="543714" y="71459"/>
                </a:cubicBezTo>
                <a:cubicBezTo>
                  <a:pt x="474331" y="73007"/>
                  <a:pt x="317726" y="-1053"/>
                  <a:pt x="197937" y="93097"/>
                </a:cubicBezTo>
                <a:cubicBezTo>
                  <a:pt x="148404" y="125230"/>
                  <a:pt x="139029" y="141148"/>
                  <a:pt x="139029" y="206339"/>
                </a:cubicBezTo>
                <a:cubicBezTo>
                  <a:pt x="122646" y="1176210"/>
                  <a:pt x="140521" y="1801052"/>
                  <a:pt x="142196" y="2755600"/>
                </a:cubicBezTo>
                <a:lnTo>
                  <a:pt x="19862" y="2754104"/>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6" name="U-Turn Arrow 45"/>
          <p:cNvSpPr/>
          <p:nvPr/>
        </p:nvSpPr>
        <p:spPr>
          <a:xfrm rot="16200000">
            <a:off x="2149659" y="3658800"/>
            <a:ext cx="1034574" cy="3065090"/>
          </a:xfrm>
          <a:custGeom>
            <a:avLst/>
            <a:gdLst>
              <a:gd name="connsiteX0" fmla="*/ 0 w 1459019"/>
              <a:gd name="connsiteY0" fmla="*/ 3124201 h 3124201"/>
              <a:gd name="connsiteX1" fmla="*/ 0 w 1459019"/>
              <a:gd name="connsiteY1" fmla="*/ 355680 h 3124201"/>
              <a:gd name="connsiteX2" fmla="*/ 355680 w 1459019"/>
              <a:gd name="connsiteY2" fmla="*/ 0 h 3124201"/>
              <a:gd name="connsiteX3" fmla="*/ 988930 w 1459019"/>
              <a:gd name="connsiteY3" fmla="*/ 0 h 3124201"/>
              <a:gd name="connsiteX4" fmla="*/ 1344610 w 1459019"/>
              <a:gd name="connsiteY4" fmla="*/ 355680 h 3124201"/>
              <a:gd name="connsiteX5" fmla="*/ 1344610 w 1459019"/>
              <a:gd name="connsiteY5" fmla="*/ 2815600 h 3124201"/>
              <a:gd name="connsiteX6" fmla="*/ 1459019 w 1459019"/>
              <a:gd name="connsiteY6" fmla="*/ 2815600 h 3124201"/>
              <a:gd name="connsiteX7" fmla="*/ 1265203 w 1459019"/>
              <a:gd name="connsiteY7" fmla="*/ 3039910 h 3124201"/>
              <a:gd name="connsiteX8" fmla="*/ 1071387 w 1459019"/>
              <a:gd name="connsiteY8" fmla="*/ 2815600 h 3124201"/>
              <a:gd name="connsiteX9" fmla="*/ 1185796 w 1459019"/>
              <a:gd name="connsiteY9" fmla="*/ 2815600 h 3124201"/>
              <a:gd name="connsiteX10" fmla="*/ 1185796 w 1459019"/>
              <a:gd name="connsiteY10" fmla="*/ 355680 h 3124201"/>
              <a:gd name="connsiteX11" fmla="*/ 988931 w 1459019"/>
              <a:gd name="connsiteY11" fmla="*/ 158815 h 3124201"/>
              <a:gd name="connsiteX12" fmla="*/ 355680 w 1459019"/>
              <a:gd name="connsiteY12" fmla="*/ 158814 h 3124201"/>
              <a:gd name="connsiteX13" fmla="*/ 158815 w 1459019"/>
              <a:gd name="connsiteY13" fmla="*/ 355679 h 3124201"/>
              <a:gd name="connsiteX14" fmla="*/ 158814 w 1459019"/>
              <a:gd name="connsiteY14" fmla="*/ 3124201 h 3124201"/>
              <a:gd name="connsiteX15" fmla="*/ 0 w 1459019"/>
              <a:gd name="connsiteY15" fmla="*/ 3124201 h 3124201"/>
              <a:gd name="connsiteX0" fmla="*/ 0 w 1459019"/>
              <a:gd name="connsiteY0" fmla="*/ 3124201 h 3124201"/>
              <a:gd name="connsiteX1" fmla="*/ 0 w 1459019"/>
              <a:gd name="connsiteY1" fmla="*/ 355680 h 3124201"/>
              <a:gd name="connsiteX2" fmla="*/ 355680 w 1459019"/>
              <a:gd name="connsiteY2" fmla="*/ 0 h 3124201"/>
              <a:gd name="connsiteX3" fmla="*/ 988930 w 1459019"/>
              <a:gd name="connsiteY3" fmla="*/ 0 h 3124201"/>
              <a:gd name="connsiteX4" fmla="*/ 1344610 w 1459019"/>
              <a:gd name="connsiteY4" fmla="*/ 355680 h 3124201"/>
              <a:gd name="connsiteX5" fmla="*/ 1344610 w 1459019"/>
              <a:gd name="connsiteY5" fmla="*/ 2815600 h 3124201"/>
              <a:gd name="connsiteX6" fmla="*/ 1459019 w 1459019"/>
              <a:gd name="connsiteY6" fmla="*/ 2815600 h 3124201"/>
              <a:gd name="connsiteX7" fmla="*/ 1265203 w 1459019"/>
              <a:gd name="connsiteY7" fmla="*/ 3039910 h 3124201"/>
              <a:gd name="connsiteX8" fmla="*/ 1071387 w 1459019"/>
              <a:gd name="connsiteY8" fmla="*/ 2815600 h 3124201"/>
              <a:gd name="connsiteX9" fmla="*/ 1185796 w 1459019"/>
              <a:gd name="connsiteY9" fmla="*/ 2815600 h 3124201"/>
              <a:gd name="connsiteX10" fmla="*/ 1185796 w 1459019"/>
              <a:gd name="connsiteY10" fmla="*/ 355680 h 3124201"/>
              <a:gd name="connsiteX11" fmla="*/ 988931 w 1459019"/>
              <a:gd name="connsiteY11" fmla="*/ 158815 h 3124201"/>
              <a:gd name="connsiteX12" fmla="*/ 355680 w 1459019"/>
              <a:gd name="connsiteY12" fmla="*/ 158814 h 3124201"/>
              <a:gd name="connsiteX13" fmla="*/ 158815 w 1459019"/>
              <a:gd name="connsiteY13" fmla="*/ 355679 h 3124201"/>
              <a:gd name="connsiteX14" fmla="*/ 135539 w 1459019"/>
              <a:gd name="connsiteY14" fmla="*/ 3124201 h 3124201"/>
              <a:gd name="connsiteX15" fmla="*/ 0 w 1459019"/>
              <a:gd name="connsiteY15" fmla="*/ 3124201 h 3124201"/>
              <a:gd name="connsiteX0" fmla="*/ 0 w 1459019"/>
              <a:gd name="connsiteY0" fmla="*/ 3124201 h 3124201"/>
              <a:gd name="connsiteX1" fmla="*/ 0 w 1459019"/>
              <a:gd name="connsiteY1" fmla="*/ 355680 h 3124201"/>
              <a:gd name="connsiteX2" fmla="*/ 355680 w 1459019"/>
              <a:gd name="connsiteY2" fmla="*/ 0 h 3124201"/>
              <a:gd name="connsiteX3" fmla="*/ 988930 w 1459019"/>
              <a:gd name="connsiteY3" fmla="*/ 0 h 3124201"/>
              <a:gd name="connsiteX4" fmla="*/ 1344610 w 1459019"/>
              <a:gd name="connsiteY4" fmla="*/ 355680 h 3124201"/>
              <a:gd name="connsiteX5" fmla="*/ 1344610 w 1459019"/>
              <a:gd name="connsiteY5" fmla="*/ 2815600 h 3124201"/>
              <a:gd name="connsiteX6" fmla="*/ 1459019 w 1459019"/>
              <a:gd name="connsiteY6" fmla="*/ 2815600 h 3124201"/>
              <a:gd name="connsiteX7" fmla="*/ 1265203 w 1459019"/>
              <a:gd name="connsiteY7" fmla="*/ 3039910 h 3124201"/>
              <a:gd name="connsiteX8" fmla="*/ 1071387 w 1459019"/>
              <a:gd name="connsiteY8" fmla="*/ 2815600 h 3124201"/>
              <a:gd name="connsiteX9" fmla="*/ 1185796 w 1459019"/>
              <a:gd name="connsiteY9" fmla="*/ 2815600 h 3124201"/>
              <a:gd name="connsiteX10" fmla="*/ 1185796 w 1459019"/>
              <a:gd name="connsiteY10" fmla="*/ 355680 h 3124201"/>
              <a:gd name="connsiteX11" fmla="*/ 988931 w 1459019"/>
              <a:gd name="connsiteY11" fmla="*/ 158815 h 3124201"/>
              <a:gd name="connsiteX12" fmla="*/ 355680 w 1459019"/>
              <a:gd name="connsiteY12" fmla="*/ 158814 h 3124201"/>
              <a:gd name="connsiteX13" fmla="*/ 135540 w 1459019"/>
              <a:gd name="connsiteY13" fmla="*/ 352354 h 3124201"/>
              <a:gd name="connsiteX14" fmla="*/ 135539 w 1459019"/>
              <a:gd name="connsiteY14" fmla="*/ 3124201 h 3124201"/>
              <a:gd name="connsiteX15" fmla="*/ 0 w 1459019"/>
              <a:gd name="connsiteY15" fmla="*/ 3124201 h 3124201"/>
              <a:gd name="connsiteX0" fmla="*/ 0 w 1459019"/>
              <a:gd name="connsiteY0" fmla="*/ 3124201 h 3124201"/>
              <a:gd name="connsiteX1" fmla="*/ 0 w 1459019"/>
              <a:gd name="connsiteY1" fmla="*/ 355680 h 3124201"/>
              <a:gd name="connsiteX2" fmla="*/ 355680 w 1459019"/>
              <a:gd name="connsiteY2" fmla="*/ 0 h 3124201"/>
              <a:gd name="connsiteX3" fmla="*/ 988930 w 1459019"/>
              <a:gd name="connsiteY3" fmla="*/ 0 h 3124201"/>
              <a:gd name="connsiteX4" fmla="*/ 1344610 w 1459019"/>
              <a:gd name="connsiteY4" fmla="*/ 355680 h 3124201"/>
              <a:gd name="connsiteX5" fmla="*/ 1344610 w 1459019"/>
              <a:gd name="connsiteY5" fmla="*/ 2815600 h 3124201"/>
              <a:gd name="connsiteX6" fmla="*/ 1459019 w 1459019"/>
              <a:gd name="connsiteY6" fmla="*/ 2815600 h 3124201"/>
              <a:gd name="connsiteX7" fmla="*/ 1265203 w 1459019"/>
              <a:gd name="connsiteY7" fmla="*/ 3039910 h 3124201"/>
              <a:gd name="connsiteX8" fmla="*/ 1071387 w 1459019"/>
              <a:gd name="connsiteY8" fmla="*/ 2815600 h 3124201"/>
              <a:gd name="connsiteX9" fmla="*/ 1185796 w 1459019"/>
              <a:gd name="connsiteY9" fmla="*/ 2815600 h 3124201"/>
              <a:gd name="connsiteX10" fmla="*/ 1185796 w 1459019"/>
              <a:gd name="connsiteY10" fmla="*/ 355680 h 3124201"/>
              <a:gd name="connsiteX11" fmla="*/ 988931 w 1459019"/>
              <a:gd name="connsiteY11" fmla="*/ 158815 h 3124201"/>
              <a:gd name="connsiteX12" fmla="*/ 355680 w 1459019"/>
              <a:gd name="connsiteY12" fmla="*/ 158814 h 3124201"/>
              <a:gd name="connsiteX13" fmla="*/ 135540 w 1459019"/>
              <a:gd name="connsiteY13" fmla="*/ 352354 h 3124201"/>
              <a:gd name="connsiteX14" fmla="*/ 125564 w 1459019"/>
              <a:gd name="connsiteY14" fmla="*/ 3124201 h 3124201"/>
              <a:gd name="connsiteX15" fmla="*/ 0 w 1459019"/>
              <a:gd name="connsiteY15" fmla="*/ 3124201 h 3124201"/>
              <a:gd name="connsiteX0" fmla="*/ 0 w 1459019"/>
              <a:gd name="connsiteY0" fmla="*/ 3124201 h 3124201"/>
              <a:gd name="connsiteX1" fmla="*/ 0 w 1459019"/>
              <a:gd name="connsiteY1" fmla="*/ 355680 h 3124201"/>
              <a:gd name="connsiteX2" fmla="*/ 355680 w 1459019"/>
              <a:gd name="connsiteY2" fmla="*/ 0 h 3124201"/>
              <a:gd name="connsiteX3" fmla="*/ 988930 w 1459019"/>
              <a:gd name="connsiteY3" fmla="*/ 0 h 3124201"/>
              <a:gd name="connsiteX4" fmla="*/ 1344610 w 1459019"/>
              <a:gd name="connsiteY4" fmla="*/ 355680 h 3124201"/>
              <a:gd name="connsiteX5" fmla="*/ 1344610 w 1459019"/>
              <a:gd name="connsiteY5" fmla="*/ 2815600 h 3124201"/>
              <a:gd name="connsiteX6" fmla="*/ 1459019 w 1459019"/>
              <a:gd name="connsiteY6" fmla="*/ 2815600 h 3124201"/>
              <a:gd name="connsiteX7" fmla="*/ 1265203 w 1459019"/>
              <a:gd name="connsiteY7" fmla="*/ 3039910 h 3124201"/>
              <a:gd name="connsiteX8" fmla="*/ 1071387 w 1459019"/>
              <a:gd name="connsiteY8" fmla="*/ 2815600 h 3124201"/>
              <a:gd name="connsiteX9" fmla="*/ 1185796 w 1459019"/>
              <a:gd name="connsiteY9" fmla="*/ 2815600 h 3124201"/>
              <a:gd name="connsiteX10" fmla="*/ 1185796 w 1459019"/>
              <a:gd name="connsiteY10" fmla="*/ 355680 h 3124201"/>
              <a:gd name="connsiteX11" fmla="*/ 988931 w 1459019"/>
              <a:gd name="connsiteY11" fmla="*/ 158815 h 3124201"/>
              <a:gd name="connsiteX12" fmla="*/ 355680 w 1459019"/>
              <a:gd name="connsiteY12" fmla="*/ 158814 h 3124201"/>
              <a:gd name="connsiteX13" fmla="*/ 135540 w 1459019"/>
              <a:gd name="connsiteY13" fmla="*/ 352354 h 3124201"/>
              <a:gd name="connsiteX14" fmla="*/ 135539 w 1459019"/>
              <a:gd name="connsiteY14" fmla="*/ 3124201 h 3124201"/>
              <a:gd name="connsiteX15" fmla="*/ 0 w 1459019"/>
              <a:gd name="connsiteY15" fmla="*/ 3124201 h 3124201"/>
              <a:gd name="connsiteX0" fmla="*/ 57587 w 1516606"/>
              <a:gd name="connsiteY0" fmla="*/ 3124201 h 3124201"/>
              <a:gd name="connsiteX1" fmla="*/ 0 w 1516606"/>
              <a:gd name="connsiteY1" fmla="*/ 345707 h 3124201"/>
              <a:gd name="connsiteX2" fmla="*/ 413267 w 1516606"/>
              <a:gd name="connsiteY2" fmla="*/ 0 h 3124201"/>
              <a:gd name="connsiteX3" fmla="*/ 1046517 w 1516606"/>
              <a:gd name="connsiteY3" fmla="*/ 0 h 3124201"/>
              <a:gd name="connsiteX4" fmla="*/ 1402197 w 1516606"/>
              <a:gd name="connsiteY4" fmla="*/ 355680 h 3124201"/>
              <a:gd name="connsiteX5" fmla="*/ 1402197 w 1516606"/>
              <a:gd name="connsiteY5" fmla="*/ 2815600 h 3124201"/>
              <a:gd name="connsiteX6" fmla="*/ 1516606 w 1516606"/>
              <a:gd name="connsiteY6" fmla="*/ 2815600 h 3124201"/>
              <a:gd name="connsiteX7" fmla="*/ 1322790 w 1516606"/>
              <a:gd name="connsiteY7" fmla="*/ 3039910 h 3124201"/>
              <a:gd name="connsiteX8" fmla="*/ 1128974 w 1516606"/>
              <a:gd name="connsiteY8" fmla="*/ 2815600 h 3124201"/>
              <a:gd name="connsiteX9" fmla="*/ 1243383 w 1516606"/>
              <a:gd name="connsiteY9" fmla="*/ 2815600 h 3124201"/>
              <a:gd name="connsiteX10" fmla="*/ 1243383 w 1516606"/>
              <a:gd name="connsiteY10" fmla="*/ 355680 h 3124201"/>
              <a:gd name="connsiteX11" fmla="*/ 1046518 w 1516606"/>
              <a:gd name="connsiteY11" fmla="*/ 158815 h 3124201"/>
              <a:gd name="connsiteX12" fmla="*/ 413267 w 1516606"/>
              <a:gd name="connsiteY12" fmla="*/ 158814 h 3124201"/>
              <a:gd name="connsiteX13" fmla="*/ 193127 w 1516606"/>
              <a:gd name="connsiteY13" fmla="*/ 352354 h 3124201"/>
              <a:gd name="connsiteX14" fmla="*/ 193126 w 1516606"/>
              <a:gd name="connsiteY14" fmla="*/ 3124201 h 3124201"/>
              <a:gd name="connsiteX15" fmla="*/ 57587 w 1516606"/>
              <a:gd name="connsiteY15" fmla="*/ 3124201 h 3124201"/>
              <a:gd name="connsiteX0" fmla="*/ 0 w 1520445"/>
              <a:gd name="connsiteY0" fmla="*/ 3127526 h 3127526"/>
              <a:gd name="connsiteX1" fmla="*/ 3839 w 1520445"/>
              <a:gd name="connsiteY1" fmla="*/ 345707 h 3127526"/>
              <a:gd name="connsiteX2" fmla="*/ 417106 w 1520445"/>
              <a:gd name="connsiteY2" fmla="*/ 0 h 3127526"/>
              <a:gd name="connsiteX3" fmla="*/ 1050356 w 1520445"/>
              <a:gd name="connsiteY3" fmla="*/ 0 h 3127526"/>
              <a:gd name="connsiteX4" fmla="*/ 1406036 w 1520445"/>
              <a:gd name="connsiteY4" fmla="*/ 355680 h 3127526"/>
              <a:gd name="connsiteX5" fmla="*/ 1406036 w 1520445"/>
              <a:gd name="connsiteY5" fmla="*/ 2815600 h 3127526"/>
              <a:gd name="connsiteX6" fmla="*/ 1520445 w 1520445"/>
              <a:gd name="connsiteY6" fmla="*/ 2815600 h 3127526"/>
              <a:gd name="connsiteX7" fmla="*/ 1326629 w 1520445"/>
              <a:gd name="connsiteY7" fmla="*/ 3039910 h 3127526"/>
              <a:gd name="connsiteX8" fmla="*/ 1132813 w 1520445"/>
              <a:gd name="connsiteY8" fmla="*/ 2815600 h 3127526"/>
              <a:gd name="connsiteX9" fmla="*/ 1247222 w 1520445"/>
              <a:gd name="connsiteY9" fmla="*/ 2815600 h 3127526"/>
              <a:gd name="connsiteX10" fmla="*/ 1247222 w 1520445"/>
              <a:gd name="connsiteY10" fmla="*/ 355680 h 3127526"/>
              <a:gd name="connsiteX11" fmla="*/ 1050357 w 1520445"/>
              <a:gd name="connsiteY11" fmla="*/ 158815 h 3127526"/>
              <a:gd name="connsiteX12" fmla="*/ 417106 w 1520445"/>
              <a:gd name="connsiteY12" fmla="*/ 158814 h 3127526"/>
              <a:gd name="connsiteX13" fmla="*/ 196966 w 1520445"/>
              <a:gd name="connsiteY13" fmla="*/ 352354 h 3127526"/>
              <a:gd name="connsiteX14" fmla="*/ 196965 w 1520445"/>
              <a:gd name="connsiteY14" fmla="*/ 3124201 h 3127526"/>
              <a:gd name="connsiteX15" fmla="*/ 0 w 1520445"/>
              <a:gd name="connsiteY15" fmla="*/ 3127526 h 3127526"/>
              <a:gd name="connsiteX0" fmla="*/ 7790 w 1516718"/>
              <a:gd name="connsiteY0" fmla="*/ 3127526 h 3127526"/>
              <a:gd name="connsiteX1" fmla="*/ 112 w 1516718"/>
              <a:gd name="connsiteY1" fmla="*/ 345707 h 3127526"/>
              <a:gd name="connsiteX2" fmla="*/ 413379 w 1516718"/>
              <a:gd name="connsiteY2" fmla="*/ 0 h 3127526"/>
              <a:gd name="connsiteX3" fmla="*/ 1046629 w 1516718"/>
              <a:gd name="connsiteY3" fmla="*/ 0 h 3127526"/>
              <a:gd name="connsiteX4" fmla="*/ 1402309 w 1516718"/>
              <a:gd name="connsiteY4" fmla="*/ 355680 h 3127526"/>
              <a:gd name="connsiteX5" fmla="*/ 1402309 w 1516718"/>
              <a:gd name="connsiteY5" fmla="*/ 2815600 h 3127526"/>
              <a:gd name="connsiteX6" fmla="*/ 1516718 w 1516718"/>
              <a:gd name="connsiteY6" fmla="*/ 2815600 h 3127526"/>
              <a:gd name="connsiteX7" fmla="*/ 1322902 w 1516718"/>
              <a:gd name="connsiteY7" fmla="*/ 3039910 h 3127526"/>
              <a:gd name="connsiteX8" fmla="*/ 1129086 w 1516718"/>
              <a:gd name="connsiteY8" fmla="*/ 2815600 h 3127526"/>
              <a:gd name="connsiteX9" fmla="*/ 1243495 w 1516718"/>
              <a:gd name="connsiteY9" fmla="*/ 2815600 h 3127526"/>
              <a:gd name="connsiteX10" fmla="*/ 1243495 w 1516718"/>
              <a:gd name="connsiteY10" fmla="*/ 355680 h 3127526"/>
              <a:gd name="connsiteX11" fmla="*/ 1046630 w 1516718"/>
              <a:gd name="connsiteY11" fmla="*/ 158815 h 3127526"/>
              <a:gd name="connsiteX12" fmla="*/ 413379 w 1516718"/>
              <a:gd name="connsiteY12" fmla="*/ 158814 h 3127526"/>
              <a:gd name="connsiteX13" fmla="*/ 193239 w 1516718"/>
              <a:gd name="connsiteY13" fmla="*/ 352354 h 3127526"/>
              <a:gd name="connsiteX14" fmla="*/ 193238 w 1516718"/>
              <a:gd name="connsiteY14" fmla="*/ 3124201 h 3127526"/>
              <a:gd name="connsiteX15" fmla="*/ 7790 w 1516718"/>
              <a:gd name="connsiteY15" fmla="*/ 3127526 h 3127526"/>
              <a:gd name="connsiteX0" fmla="*/ 0 w 1524284"/>
              <a:gd name="connsiteY0" fmla="*/ 3127526 h 3127526"/>
              <a:gd name="connsiteX1" fmla="*/ 7678 w 1524284"/>
              <a:gd name="connsiteY1" fmla="*/ 345707 h 3127526"/>
              <a:gd name="connsiteX2" fmla="*/ 420945 w 1524284"/>
              <a:gd name="connsiteY2" fmla="*/ 0 h 3127526"/>
              <a:gd name="connsiteX3" fmla="*/ 1054195 w 1524284"/>
              <a:gd name="connsiteY3" fmla="*/ 0 h 3127526"/>
              <a:gd name="connsiteX4" fmla="*/ 1409875 w 1524284"/>
              <a:gd name="connsiteY4" fmla="*/ 355680 h 3127526"/>
              <a:gd name="connsiteX5" fmla="*/ 1409875 w 1524284"/>
              <a:gd name="connsiteY5" fmla="*/ 2815600 h 3127526"/>
              <a:gd name="connsiteX6" fmla="*/ 1524284 w 1524284"/>
              <a:gd name="connsiteY6" fmla="*/ 2815600 h 3127526"/>
              <a:gd name="connsiteX7" fmla="*/ 1330468 w 1524284"/>
              <a:gd name="connsiteY7" fmla="*/ 3039910 h 3127526"/>
              <a:gd name="connsiteX8" fmla="*/ 1136652 w 1524284"/>
              <a:gd name="connsiteY8" fmla="*/ 2815600 h 3127526"/>
              <a:gd name="connsiteX9" fmla="*/ 1251061 w 1524284"/>
              <a:gd name="connsiteY9" fmla="*/ 2815600 h 3127526"/>
              <a:gd name="connsiteX10" fmla="*/ 1251061 w 1524284"/>
              <a:gd name="connsiteY10" fmla="*/ 355680 h 3127526"/>
              <a:gd name="connsiteX11" fmla="*/ 1054196 w 1524284"/>
              <a:gd name="connsiteY11" fmla="*/ 158815 h 3127526"/>
              <a:gd name="connsiteX12" fmla="*/ 420945 w 1524284"/>
              <a:gd name="connsiteY12" fmla="*/ 158814 h 3127526"/>
              <a:gd name="connsiteX13" fmla="*/ 200805 w 1524284"/>
              <a:gd name="connsiteY13" fmla="*/ 352354 h 3127526"/>
              <a:gd name="connsiteX14" fmla="*/ 200804 w 1524284"/>
              <a:gd name="connsiteY14" fmla="*/ 3124201 h 3127526"/>
              <a:gd name="connsiteX15" fmla="*/ 0 w 1524284"/>
              <a:gd name="connsiteY15" fmla="*/ 3127526 h 3127526"/>
              <a:gd name="connsiteX0" fmla="*/ 4011 w 1516777"/>
              <a:gd name="connsiteY0" fmla="*/ 3127529 h 3127529"/>
              <a:gd name="connsiteX1" fmla="*/ 171 w 1516777"/>
              <a:gd name="connsiteY1" fmla="*/ 345707 h 3127529"/>
              <a:gd name="connsiteX2" fmla="*/ 413438 w 1516777"/>
              <a:gd name="connsiteY2" fmla="*/ 0 h 3127529"/>
              <a:gd name="connsiteX3" fmla="*/ 1046688 w 1516777"/>
              <a:gd name="connsiteY3" fmla="*/ 0 h 3127529"/>
              <a:gd name="connsiteX4" fmla="*/ 1402368 w 1516777"/>
              <a:gd name="connsiteY4" fmla="*/ 355680 h 3127529"/>
              <a:gd name="connsiteX5" fmla="*/ 1402368 w 1516777"/>
              <a:gd name="connsiteY5" fmla="*/ 2815600 h 3127529"/>
              <a:gd name="connsiteX6" fmla="*/ 1516777 w 1516777"/>
              <a:gd name="connsiteY6" fmla="*/ 2815600 h 3127529"/>
              <a:gd name="connsiteX7" fmla="*/ 1322961 w 1516777"/>
              <a:gd name="connsiteY7" fmla="*/ 3039910 h 3127529"/>
              <a:gd name="connsiteX8" fmla="*/ 1129145 w 1516777"/>
              <a:gd name="connsiteY8" fmla="*/ 2815600 h 3127529"/>
              <a:gd name="connsiteX9" fmla="*/ 1243554 w 1516777"/>
              <a:gd name="connsiteY9" fmla="*/ 2815600 h 3127529"/>
              <a:gd name="connsiteX10" fmla="*/ 1243554 w 1516777"/>
              <a:gd name="connsiteY10" fmla="*/ 355680 h 3127529"/>
              <a:gd name="connsiteX11" fmla="*/ 1046689 w 1516777"/>
              <a:gd name="connsiteY11" fmla="*/ 158815 h 3127529"/>
              <a:gd name="connsiteX12" fmla="*/ 413438 w 1516777"/>
              <a:gd name="connsiteY12" fmla="*/ 158814 h 3127529"/>
              <a:gd name="connsiteX13" fmla="*/ 193298 w 1516777"/>
              <a:gd name="connsiteY13" fmla="*/ 352354 h 3127529"/>
              <a:gd name="connsiteX14" fmla="*/ 193297 w 1516777"/>
              <a:gd name="connsiteY14" fmla="*/ 3124201 h 3127529"/>
              <a:gd name="connsiteX15" fmla="*/ 4011 w 1516777"/>
              <a:gd name="connsiteY15" fmla="*/ 3127529 h 3127529"/>
              <a:gd name="connsiteX0" fmla="*/ 4011 w 1516777"/>
              <a:gd name="connsiteY0" fmla="*/ 3127529 h 3127529"/>
              <a:gd name="connsiteX1" fmla="*/ 171 w 1516777"/>
              <a:gd name="connsiteY1" fmla="*/ 345707 h 3127529"/>
              <a:gd name="connsiteX2" fmla="*/ 413438 w 1516777"/>
              <a:gd name="connsiteY2" fmla="*/ 0 h 3127529"/>
              <a:gd name="connsiteX3" fmla="*/ 1046688 w 1516777"/>
              <a:gd name="connsiteY3" fmla="*/ 0 h 3127529"/>
              <a:gd name="connsiteX4" fmla="*/ 1402368 w 1516777"/>
              <a:gd name="connsiteY4" fmla="*/ 355680 h 3127529"/>
              <a:gd name="connsiteX5" fmla="*/ 1402368 w 1516777"/>
              <a:gd name="connsiteY5" fmla="*/ 2815600 h 3127529"/>
              <a:gd name="connsiteX6" fmla="*/ 1516777 w 1516777"/>
              <a:gd name="connsiteY6" fmla="*/ 2815600 h 3127529"/>
              <a:gd name="connsiteX7" fmla="*/ 1322961 w 1516777"/>
              <a:gd name="connsiteY7" fmla="*/ 3039910 h 3127529"/>
              <a:gd name="connsiteX8" fmla="*/ 1129145 w 1516777"/>
              <a:gd name="connsiteY8" fmla="*/ 2815600 h 3127529"/>
              <a:gd name="connsiteX9" fmla="*/ 1243554 w 1516777"/>
              <a:gd name="connsiteY9" fmla="*/ 2815600 h 3127529"/>
              <a:gd name="connsiteX10" fmla="*/ 1243554 w 1516777"/>
              <a:gd name="connsiteY10" fmla="*/ 355680 h 3127529"/>
              <a:gd name="connsiteX11" fmla="*/ 1046689 w 1516777"/>
              <a:gd name="connsiteY11" fmla="*/ 158815 h 3127529"/>
              <a:gd name="connsiteX12" fmla="*/ 413438 w 1516777"/>
              <a:gd name="connsiteY12" fmla="*/ 158814 h 3127529"/>
              <a:gd name="connsiteX13" fmla="*/ 158746 w 1516777"/>
              <a:gd name="connsiteY13" fmla="*/ 349029 h 3127529"/>
              <a:gd name="connsiteX14" fmla="*/ 193297 w 1516777"/>
              <a:gd name="connsiteY14" fmla="*/ 3124201 h 3127529"/>
              <a:gd name="connsiteX15" fmla="*/ 4011 w 1516777"/>
              <a:gd name="connsiteY15" fmla="*/ 3127529 h 3127529"/>
              <a:gd name="connsiteX0" fmla="*/ 4011 w 1516777"/>
              <a:gd name="connsiteY0" fmla="*/ 3127529 h 3127529"/>
              <a:gd name="connsiteX1" fmla="*/ 171 w 1516777"/>
              <a:gd name="connsiteY1" fmla="*/ 345707 h 3127529"/>
              <a:gd name="connsiteX2" fmla="*/ 413438 w 1516777"/>
              <a:gd name="connsiteY2" fmla="*/ 0 h 3127529"/>
              <a:gd name="connsiteX3" fmla="*/ 1046688 w 1516777"/>
              <a:gd name="connsiteY3" fmla="*/ 0 h 3127529"/>
              <a:gd name="connsiteX4" fmla="*/ 1402368 w 1516777"/>
              <a:gd name="connsiteY4" fmla="*/ 355680 h 3127529"/>
              <a:gd name="connsiteX5" fmla="*/ 1402368 w 1516777"/>
              <a:gd name="connsiteY5" fmla="*/ 2815600 h 3127529"/>
              <a:gd name="connsiteX6" fmla="*/ 1516777 w 1516777"/>
              <a:gd name="connsiteY6" fmla="*/ 2815600 h 3127529"/>
              <a:gd name="connsiteX7" fmla="*/ 1322961 w 1516777"/>
              <a:gd name="connsiteY7" fmla="*/ 3039910 h 3127529"/>
              <a:gd name="connsiteX8" fmla="*/ 1129145 w 1516777"/>
              <a:gd name="connsiteY8" fmla="*/ 2815600 h 3127529"/>
              <a:gd name="connsiteX9" fmla="*/ 1243554 w 1516777"/>
              <a:gd name="connsiteY9" fmla="*/ 2815600 h 3127529"/>
              <a:gd name="connsiteX10" fmla="*/ 1243554 w 1516777"/>
              <a:gd name="connsiteY10" fmla="*/ 355680 h 3127529"/>
              <a:gd name="connsiteX11" fmla="*/ 1046689 w 1516777"/>
              <a:gd name="connsiteY11" fmla="*/ 158815 h 3127529"/>
              <a:gd name="connsiteX12" fmla="*/ 413438 w 1516777"/>
              <a:gd name="connsiteY12" fmla="*/ 158814 h 3127529"/>
              <a:gd name="connsiteX13" fmla="*/ 158746 w 1516777"/>
              <a:gd name="connsiteY13" fmla="*/ 349029 h 3127529"/>
              <a:gd name="connsiteX14" fmla="*/ 154905 w 1516777"/>
              <a:gd name="connsiteY14" fmla="*/ 3127526 h 3127529"/>
              <a:gd name="connsiteX15" fmla="*/ 4011 w 1516777"/>
              <a:gd name="connsiteY15" fmla="*/ 3127529 h 3127529"/>
              <a:gd name="connsiteX0" fmla="*/ 4011 w 1516777"/>
              <a:gd name="connsiteY0" fmla="*/ 3127529 h 3140826"/>
              <a:gd name="connsiteX1" fmla="*/ 171 w 1516777"/>
              <a:gd name="connsiteY1" fmla="*/ 345707 h 3140826"/>
              <a:gd name="connsiteX2" fmla="*/ 413438 w 1516777"/>
              <a:gd name="connsiteY2" fmla="*/ 0 h 3140826"/>
              <a:gd name="connsiteX3" fmla="*/ 1046688 w 1516777"/>
              <a:gd name="connsiteY3" fmla="*/ 0 h 3140826"/>
              <a:gd name="connsiteX4" fmla="*/ 1402368 w 1516777"/>
              <a:gd name="connsiteY4" fmla="*/ 355680 h 3140826"/>
              <a:gd name="connsiteX5" fmla="*/ 1402368 w 1516777"/>
              <a:gd name="connsiteY5" fmla="*/ 2815600 h 3140826"/>
              <a:gd name="connsiteX6" fmla="*/ 1516777 w 1516777"/>
              <a:gd name="connsiteY6" fmla="*/ 2815600 h 3140826"/>
              <a:gd name="connsiteX7" fmla="*/ 1322961 w 1516777"/>
              <a:gd name="connsiteY7" fmla="*/ 3039910 h 3140826"/>
              <a:gd name="connsiteX8" fmla="*/ 1129145 w 1516777"/>
              <a:gd name="connsiteY8" fmla="*/ 2815600 h 3140826"/>
              <a:gd name="connsiteX9" fmla="*/ 1243554 w 1516777"/>
              <a:gd name="connsiteY9" fmla="*/ 2815600 h 3140826"/>
              <a:gd name="connsiteX10" fmla="*/ 1243554 w 1516777"/>
              <a:gd name="connsiteY10" fmla="*/ 355680 h 3140826"/>
              <a:gd name="connsiteX11" fmla="*/ 1046689 w 1516777"/>
              <a:gd name="connsiteY11" fmla="*/ 158815 h 3140826"/>
              <a:gd name="connsiteX12" fmla="*/ 413438 w 1516777"/>
              <a:gd name="connsiteY12" fmla="*/ 158814 h 3140826"/>
              <a:gd name="connsiteX13" fmla="*/ 158746 w 1516777"/>
              <a:gd name="connsiteY13" fmla="*/ 349029 h 3140826"/>
              <a:gd name="connsiteX14" fmla="*/ 170261 w 1516777"/>
              <a:gd name="connsiteY14" fmla="*/ 3140826 h 3140826"/>
              <a:gd name="connsiteX15" fmla="*/ 4011 w 1516777"/>
              <a:gd name="connsiteY15" fmla="*/ 3127529 h 3140826"/>
              <a:gd name="connsiteX0" fmla="*/ 4011 w 1516777"/>
              <a:gd name="connsiteY0" fmla="*/ 3127529 h 3127529"/>
              <a:gd name="connsiteX1" fmla="*/ 171 w 1516777"/>
              <a:gd name="connsiteY1" fmla="*/ 345707 h 3127529"/>
              <a:gd name="connsiteX2" fmla="*/ 413438 w 1516777"/>
              <a:gd name="connsiteY2" fmla="*/ 0 h 3127529"/>
              <a:gd name="connsiteX3" fmla="*/ 1046688 w 1516777"/>
              <a:gd name="connsiteY3" fmla="*/ 0 h 3127529"/>
              <a:gd name="connsiteX4" fmla="*/ 1402368 w 1516777"/>
              <a:gd name="connsiteY4" fmla="*/ 355680 h 3127529"/>
              <a:gd name="connsiteX5" fmla="*/ 1402368 w 1516777"/>
              <a:gd name="connsiteY5" fmla="*/ 2815600 h 3127529"/>
              <a:gd name="connsiteX6" fmla="*/ 1516777 w 1516777"/>
              <a:gd name="connsiteY6" fmla="*/ 2815600 h 3127529"/>
              <a:gd name="connsiteX7" fmla="*/ 1322961 w 1516777"/>
              <a:gd name="connsiteY7" fmla="*/ 3039910 h 3127529"/>
              <a:gd name="connsiteX8" fmla="*/ 1129145 w 1516777"/>
              <a:gd name="connsiteY8" fmla="*/ 2815600 h 3127529"/>
              <a:gd name="connsiteX9" fmla="*/ 1243554 w 1516777"/>
              <a:gd name="connsiteY9" fmla="*/ 2815600 h 3127529"/>
              <a:gd name="connsiteX10" fmla="*/ 1243554 w 1516777"/>
              <a:gd name="connsiteY10" fmla="*/ 355680 h 3127529"/>
              <a:gd name="connsiteX11" fmla="*/ 1046689 w 1516777"/>
              <a:gd name="connsiteY11" fmla="*/ 158815 h 3127529"/>
              <a:gd name="connsiteX12" fmla="*/ 413438 w 1516777"/>
              <a:gd name="connsiteY12" fmla="*/ 158814 h 3127529"/>
              <a:gd name="connsiteX13" fmla="*/ 158746 w 1516777"/>
              <a:gd name="connsiteY13" fmla="*/ 349029 h 3127529"/>
              <a:gd name="connsiteX14" fmla="*/ 154906 w 1516777"/>
              <a:gd name="connsiteY14" fmla="*/ 3120879 h 3127529"/>
              <a:gd name="connsiteX15" fmla="*/ 4011 w 1516777"/>
              <a:gd name="connsiteY15" fmla="*/ 3127529 h 3127529"/>
              <a:gd name="connsiteX0" fmla="*/ 4011 w 1516777"/>
              <a:gd name="connsiteY0" fmla="*/ 3127529 h 3130854"/>
              <a:gd name="connsiteX1" fmla="*/ 171 w 1516777"/>
              <a:gd name="connsiteY1" fmla="*/ 345707 h 3130854"/>
              <a:gd name="connsiteX2" fmla="*/ 413438 w 1516777"/>
              <a:gd name="connsiteY2" fmla="*/ 0 h 3130854"/>
              <a:gd name="connsiteX3" fmla="*/ 1046688 w 1516777"/>
              <a:gd name="connsiteY3" fmla="*/ 0 h 3130854"/>
              <a:gd name="connsiteX4" fmla="*/ 1402368 w 1516777"/>
              <a:gd name="connsiteY4" fmla="*/ 355680 h 3130854"/>
              <a:gd name="connsiteX5" fmla="*/ 1402368 w 1516777"/>
              <a:gd name="connsiteY5" fmla="*/ 2815600 h 3130854"/>
              <a:gd name="connsiteX6" fmla="*/ 1516777 w 1516777"/>
              <a:gd name="connsiteY6" fmla="*/ 2815600 h 3130854"/>
              <a:gd name="connsiteX7" fmla="*/ 1322961 w 1516777"/>
              <a:gd name="connsiteY7" fmla="*/ 3039910 h 3130854"/>
              <a:gd name="connsiteX8" fmla="*/ 1129145 w 1516777"/>
              <a:gd name="connsiteY8" fmla="*/ 2815600 h 3130854"/>
              <a:gd name="connsiteX9" fmla="*/ 1243554 w 1516777"/>
              <a:gd name="connsiteY9" fmla="*/ 2815600 h 3130854"/>
              <a:gd name="connsiteX10" fmla="*/ 1243554 w 1516777"/>
              <a:gd name="connsiteY10" fmla="*/ 355680 h 3130854"/>
              <a:gd name="connsiteX11" fmla="*/ 1046689 w 1516777"/>
              <a:gd name="connsiteY11" fmla="*/ 158815 h 3130854"/>
              <a:gd name="connsiteX12" fmla="*/ 413438 w 1516777"/>
              <a:gd name="connsiteY12" fmla="*/ 158814 h 3130854"/>
              <a:gd name="connsiteX13" fmla="*/ 158746 w 1516777"/>
              <a:gd name="connsiteY13" fmla="*/ 349029 h 3130854"/>
              <a:gd name="connsiteX14" fmla="*/ 166424 w 1516777"/>
              <a:gd name="connsiteY14" fmla="*/ 3130854 h 3130854"/>
              <a:gd name="connsiteX15" fmla="*/ 4011 w 1516777"/>
              <a:gd name="connsiteY15" fmla="*/ 3127529 h 3130854"/>
              <a:gd name="connsiteX0" fmla="*/ 4011 w 1516777"/>
              <a:gd name="connsiteY0" fmla="*/ 3127529 h 3134182"/>
              <a:gd name="connsiteX1" fmla="*/ 171 w 1516777"/>
              <a:gd name="connsiteY1" fmla="*/ 345707 h 3134182"/>
              <a:gd name="connsiteX2" fmla="*/ 413438 w 1516777"/>
              <a:gd name="connsiteY2" fmla="*/ 0 h 3134182"/>
              <a:gd name="connsiteX3" fmla="*/ 1046688 w 1516777"/>
              <a:gd name="connsiteY3" fmla="*/ 0 h 3134182"/>
              <a:gd name="connsiteX4" fmla="*/ 1402368 w 1516777"/>
              <a:gd name="connsiteY4" fmla="*/ 355680 h 3134182"/>
              <a:gd name="connsiteX5" fmla="*/ 1402368 w 1516777"/>
              <a:gd name="connsiteY5" fmla="*/ 2815600 h 3134182"/>
              <a:gd name="connsiteX6" fmla="*/ 1516777 w 1516777"/>
              <a:gd name="connsiteY6" fmla="*/ 2815600 h 3134182"/>
              <a:gd name="connsiteX7" fmla="*/ 1322961 w 1516777"/>
              <a:gd name="connsiteY7" fmla="*/ 3039910 h 3134182"/>
              <a:gd name="connsiteX8" fmla="*/ 1129145 w 1516777"/>
              <a:gd name="connsiteY8" fmla="*/ 2815600 h 3134182"/>
              <a:gd name="connsiteX9" fmla="*/ 1243554 w 1516777"/>
              <a:gd name="connsiteY9" fmla="*/ 2815600 h 3134182"/>
              <a:gd name="connsiteX10" fmla="*/ 1243554 w 1516777"/>
              <a:gd name="connsiteY10" fmla="*/ 355680 h 3134182"/>
              <a:gd name="connsiteX11" fmla="*/ 1046689 w 1516777"/>
              <a:gd name="connsiteY11" fmla="*/ 158815 h 3134182"/>
              <a:gd name="connsiteX12" fmla="*/ 413438 w 1516777"/>
              <a:gd name="connsiteY12" fmla="*/ 158814 h 3134182"/>
              <a:gd name="connsiteX13" fmla="*/ 158746 w 1516777"/>
              <a:gd name="connsiteY13" fmla="*/ 349029 h 3134182"/>
              <a:gd name="connsiteX14" fmla="*/ 154907 w 1516777"/>
              <a:gd name="connsiteY14" fmla="*/ 3134182 h 3134182"/>
              <a:gd name="connsiteX15" fmla="*/ 4011 w 1516777"/>
              <a:gd name="connsiteY15" fmla="*/ 3127529 h 3134182"/>
              <a:gd name="connsiteX0" fmla="*/ 4011 w 1516777"/>
              <a:gd name="connsiteY0" fmla="*/ 3127529 h 3127529"/>
              <a:gd name="connsiteX1" fmla="*/ 171 w 1516777"/>
              <a:gd name="connsiteY1" fmla="*/ 345707 h 3127529"/>
              <a:gd name="connsiteX2" fmla="*/ 413438 w 1516777"/>
              <a:gd name="connsiteY2" fmla="*/ 0 h 3127529"/>
              <a:gd name="connsiteX3" fmla="*/ 1046688 w 1516777"/>
              <a:gd name="connsiteY3" fmla="*/ 0 h 3127529"/>
              <a:gd name="connsiteX4" fmla="*/ 1402368 w 1516777"/>
              <a:gd name="connsiteY4" fmla="*/ 355680 h 3127529"/>
              <a:gd name="connsiteX5" fmla="*/ 1402368 w 1516777"/>
              <a:gd name="connsiteY5" fmla="*/ 2815600 h 3127529"/>
              <a:gd name="connsiteX6" fmla="*/ 1516777 w 1516777"/>
              <a:gd name="connsiteY6" fmla="*/ 2815600 h 3127529"/>
              <a:gd name="connsiteX7" fmla="*/ 1322961 w 1516777"/>
              <a:gd name="connsiteY7" fmla="*/ 3039910 h 3127529"/>
              <a:gd name="connsiteX8" fmla="*/ 1129145 w 1516777"/>
              <a:gd name="connsiteY8" fmla="*/ 2815600 h 3127529"/>
              <a:gd name="connsiteX9" fmla="*/ 1243554 w 1516777"/>
              <a:gd name="connsiteY9" fmla="*/ 2815600 h 3127529"/>
              <a:gd name="connsiteX10" fmla="*/ 1243554 w 1516777"/>
              <a:gd name="connsiteY10" fmla="*/ 355680 h 3127529"/>
              <a:gd name="connsiteX11" fmla="*/ 1046689 w 1516777"/>
              <a:gd name="connsiteY11" fmla="*/ 158815 h 3127529"/>
              <a:gd name="connsiteX12" fmla="*/ 413438 w 1516777"/>
              <a:gd name="connsiteY12" fmla="*/ 158814 h 3127529"/>
              <a:gd name="connsiteX13" fmla="*/ 158746 w 1516777"/>
              <a:gd name="connsiteY13" fmla="*/ 349029 h 3127529"/>
              <a:gd name="connsiteX14" fmla="*/ 154907 w 1516777"/>
              <a:gd name="connsiteY14" fmla="*/ 3124210 h 3127529"/>
              <a:gd name="connsiteX15" fmla="*/ 4011 w 1516777"/>
              <a:gd name="connsiteY15" fmla="*/ 3127529 h 312752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815600 h 3209849"/>
              <a:gd name="connsiteX6" fmla="*/ 1516777 w 1516777"/>
              <a:gd name="connsiteY6" fmla="*/ 2815600 h 3209849"/>
              <a:gd name="connsiteX7" fmla="*/ 1328762 w 1516777"/>
              <a:gd name="connsiteY7" fmla="*/ 3209849 h 3209849"/>
              <a:gd name="connsiteX8" fmla="*/ 1129145 w 1516777"/>
              <a:gd name="connsiteY8" fmla="*/ 2815600 h 3209849"/>
              <a:gd name="connsiteX9" fmla="*/ 1243554 w 1516777"/>
              <a:gd name="connsiteY9" fmla="*/ 281560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815600 h 3209849"/>
              <a:gd name="connsiteX6" fmla="*/ 1516777 w 1516777"/>
              <a:gd name="connsiteY6" fmla="*/ 2815600 h 3209849"/>
              <a:gd name="connsiteX7" fmla="*/ 1328762 w 1516777"/>
              <a:gd name="connsiteY7" fmla="*/ 3209849 h 3209849"/>
              <a:gd name="connsiteX8" fmla="*/ 1134945 w 1516777"/>
              <a:gd name="connsiteY8" fmla="*/ 2939192 h 3209849"/>
              <a:gd name="connsiteX9" fmla="*/ 1243554 w 1516777"/>
              <a:gd name="connsiteY9" fmla="*/ 281560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815600 h 3209849"/>
              <a:gd name="connsiteX6" fmla="*/ 1516777 w 1516777"/>
              <a:gd name="connsiteY6" fmla="*/ 2934041 h 3209849"/>
              <a:gd name="connsiteX7" fmla="*/ 1328762 w 1516777"/>
              <a:gd name="connsiteY7" fmla="*/ 3209849 h 3209849"/>
              <a:gd name="connsiteX8" fmla="*/ 1134945 w 1516777"/>
              <a:gd name="connsiteY8" fmla="*/ 2939192 h 3209849"/>
              <a:gd name="connsiteX9" fmla="*/ 1243554 w 1516777"/>
              <a:gd name="connsiteY9" fmla="*/ 281560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944340 h 3209849"/>
              <a:gd name="connsiteX6" fmla="*/ 1516777 w 1516777"/>
              <a:gd name="connsiteY6" fmla="*/ 2934041 h 3209849"/>
              <a:gd name="connsiteX7" fmla="*/ 1328762 w 1516777"/>
              <a:gd name="connsiteY7" fmla="*/ 3209849 h 3209849"/>
              <a:gd name="connsiteX8" fmla="*/ 1134945 w 1516777"/>
              <a:gd name="connsiteY8" fmla="*/ 2939192 h 3209849"/>
              <a:gd name="connsiteX9" fmla="*/ 1243554 w 1516777"/>
              <a:gd name="connsiteY9" fmla="*/ 281560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944340 h 3209849"/>
              <a:gd name="connsiteX6" fmla="*/ 1516777 w 1516777"/>
              <a:gd name="connsiteY6" fmla="*/ 2934041 h 3209849"/>
              <a:gd name="connsiteX7" fmla="*/ 1328762 w 1516777"/>
              <a:gd name="connsiteY7" fmla="*/ 3209849 h 3209849"/>
              <a:gd name="connsiteX8" fmla="*/ 1134945 w 1516777"/>
              <a:gd name="connsiteY8" fmla="*/ 2939192 h 3209849"/>
              <a:gd name="connsiteX9" fmla="*/ 1255157 w 1516777"/>
              <a:gd name="connsiteY9" fmla="*/ 294949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944340 h 3209849"/>
              <a:gd name="connsiteX6" fmla="*/ 1516777 w 1516777"/>
              <a:gd name="connsiteY6" fmla="*/ 2934041 h 3209849"/>
              <a:gd name="connsiteX7" fmla="*/ 1264499 w 1516777"/>
              <a:gd name="connsiteY7" fmla="*/ 3209849 h 3209849"/>
              <a:gd name="connsiteX8" fmla="*/ 1134945 w 1516777"/>
              <a:gd name="connsiteY8" fmla="*/ 2939192 h 3209849"/>
              <a:gd name="connsiteX9" fmla="*/ 1255157 w 1516777"/>
              <a:gd name="connsiteY9" fmla="*/ 294949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944340 h 3209849"/>
              <a:gd name="connsiteX6" fmla="*/ 1516777 w 1516777"/>
              <a:gd name="connsiteY6" fmla="*/ 2934041 h 3209849"/>
              <a:gd name="connsiteX7" fmla="*/ 1285447 w 1516777"/>
              <a:gd name="connsiteY7" fmla="*/ 3209849 h 3209849"/>
              <a:gd name="connsiteX8" fmla="*/ 1134945 w 1516777"/>
              <a:gd name="connsiteY8" fmla="*/ 2939192 h 3209849"/>
              <a:gd name="connsiteX9" fmla="*/ 1255157 w 1516777"/>
              <a:gd name="connsiteY9" fmla="*/ 2949490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402368 w 1516777"/>
              <a:gd name="connsiteY5" fmla="*/ 2944340 h 3209849"/>
              <a:gd name="connsiteX6" fmla="*/ 1516777 w 1516777"/>
              <a:gd name="connsiteY6" fmla="*/ 2934041 h 3209849"/>
              <a:gd name="connsiteX7" fmla="*/ 1285447 w 1516777"/>
              <a:gd name="connsiteY7" fmla="*/ 3209849 h 3209849"/>
              <a:gd name="connsiteX8" fmla="*/ 1134945 w 1516777"/>
              <a:gd name="connsiteY8" fmla="*/ 2939192 h 3209849"/>
              <a:gd name="connsiteX9" fmla="*/ 1230021 w 1516777"/>
              <a:gd name="connsiteY9" fmla="*/ 2953121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516777"/>
              <a:gd name="connsiteY0" fmla="*/ 3127529 h 3209849"/>
              <a:gd name="connsiteX1" fmla="*/ 171 w 1516777"/>
              <a:gd name="connsiteY1" fmla="*/ 345707 h 3209849"/>
              <a:gd name="connsiteX2" fmla="*/ 413438 w 1516777"/>
              <a:gd name="connsiteY2" fmla="*/ 0 h 3209849"/>
              <a:gd name="connsiteX3" fmla="*/ 1046688 w 1516777"/>
              <a:gd name="connsiteY3" fmla="*/ 0 h 3209849"/>
              <a:gd name="connsiteX4" fmla="*/ 1402368 w 1516777"/>
              <a:gd name="connsiteY4" fmla="*/ 355680 h 3209849"/>
              <a:gd name="connsiteX5" fmla="*/ 1356283 w 1516777"/>
              <a:gd name="connsiteY5" fmla="*/ 2940709 h 3209849"/>
              <a:gd name="connsiteX6" fmla="*/ 1516777 w 1516777"/>
              <a:gd name="connsiteY6" fmla="*/ 2934041 h 3209849"/>
              <a:gd name="connsiteX7" fmla="*/ 1285447 w 1516777"/>
              <a:gd name="connsiteY7" fmla="*/ 3209849 h 3209849"/>
              <a:gd name="connsiteX8" fmla="*/ 1134945 w 1516777"/>
              <a:gd name="connsiteY8" fmla="*/ 2939192 h 3209849"/>
              <a:gd name="connsiteX9" fmla="*/ 1230021 w 1516777"/>
              <a:gd name="connsiteY9" fmla="*/ 2953121 h 3209849"/>
              <a:gd name="connsiteX10" fmla="*/ 1243554 w 1516777"/>
              <a:gd name="connsiteY10" fmla="*/ 355680 h 3209849"/>
              <a:gd name="connsiteX11" fmla="*/ 1046689 w 1516777"/>
              <a:gd name="connsiteY11" fmla="*/ 158815 h 3209849"/>
              <a:gd name="connsiteX12" fmla="*/ 413438 w 1516777"/>
              <a:gd name="connsiteY12" fmla="*/ 158814 h 3209849"/>
              <a:gd name="connsiteX13" fmla="*/ 158746 w 1516777"/>
              <a:gd name="connsiteY13" fmla="*/ 349029 h 3209849"/>
              <a:gd name="connsiteX14" fmla="*/ 154907 w 1516777"/>
              <a:gd name="connsiteY14" fmla="*/ 3124210 h 3209849"/>
              <a:gd name="connsiteX15" fmla="*/ 4011 w 1516777"/>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46688 w 1462314"/>
              <a:gd name="connsiteY3" fmla="*/ 0 h 3209849"/>
              <a:gd name="connsiteX4" fmla="*/ 1402368 w 1462314"/>
              <a:gd name="connsiteY4" fmla="*/ 355680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43554 w 1462314"/>
              <a:gd name="connsiteY10" fmla="*/ 355680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46688 w 1462314"/>
              <a:gd name="connsiteY3" fmla="*/ 0 h 3209849"/>
              <a:gd name="connsiteX4" fmla="*/ 1402368 w 1462314"/>
              <a:gd name="connsiteY4" fmla="*/ 355680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35175 w 1462314"/>
              <a:gd name="connsiteY10" fmla="*/ 362941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46688 w 1462314"/>
              <a:gd name="connsiteY3" fmla="*/ 0 h 3209849"/>
              <a:gd name="connsiteX4" fmla="*/ 1402368 w 1462314"/>
              <a:gd name="connsiteY4" fmla="*/ 355680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38841 w 1462314"/>
              <a:gd name="connsiteY10" fmla="*/ 356587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46688 w 1462314"/>
              <a:gd name="connsiteY3" fmla="*/ 0 h 3209849"/>
              <a:gd name="connsiteX4" fmla="*/ 1402368 w 1462314"/>
              <a:gd name="connsiteY4" fmla="*/ 355680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24177 w 1462314"/>
              <a:gd name="connsiteY10" fmla="*/ 347056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46688 w 1462314"/>
              <a:gd name="connsiteY3" fmla="*/ 0 h 3209849"/>
              <a:gd name="connsiteX4" fmla="*/ 1354712 w 1462314"/>
              <a:gd name="connsiteY4" fmla="*/ 349325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24177 w 1462314"/>
              <a:gd name="connsiteY10" fmla="*/ 347056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27529 h 3209849"/>
              <a:gd name="connsiteX1" fmla="*/ 171 w 1462314"/>
              <a:gd name="connsiteY1" fmla="*/ 345707 h 3209849"/>
              <a:gd name="connsiteX2" fmla="*/ 413438 w 1462314"/>
              <a:gd name="connsiteY2" fmla="*/ 0 h 3209849"/>
              <a:gd name="connsiteX3" fmla="*/ 1054019 w 1462314"/>
              <a:gd name="connsiteY3" fmla="*/ 31769 h 3209849"/>
              <a:gd name="connsiteX4" fmla="*/ 1354712 w 1462314"/>
              <a:gd name="connsiteY4" fmla="*/ 349325 h 3209849"/>
              <a:gd name="connsiteX5" fmla="*/ 1356283 w 1462314"/>
              <a:gd name="connsiteY5" fmla="*/ 2940709 h 3209849"/>
              <a:gd name="connsiteX6" fmla="*/ 1462314 w 1462314"/>
              <a:gd name="connsiteY6" fmla="*/ 2941303 h 3209849"/>
              <a:gd name="connsiteX7" fmla="*/ 1285447 w 1462314"/>
              <a:gd name="connsiteY7" fmla="*/ 3209849 h 3209849"/>
              <a:gd name="connsiteX8" fmla="*/ 1134945 w 1462314"/>
              <a:gd name="connsiteY8" fmla="*/ 2939192 h 3209849"/>
              <a:gd name="connsiteX9" fmla="*/ 1230021 w 1462314"/>
              <a:gd name="connsiteY9" fmla="*/ 2953121 h 3209849"/>
              <a:gd name="connsiteX10" fmla="*/ 1224177 w 1462314"/>
              <a:gd name="connsiteY10" fmla="*/ 347056 h 3209849"/>
              <a:gd name="connsiteX11" fmla="*/ 1046689 w 1462314"/>
              <a:gd name="connsiteY11" fmla="*/ 158815 h 3209849"/>
              <a:gd name="connsiteX12" fmla="*/ 413438 w 1462314"/>
              <a:gd name="connsiteY12" fmla="*/ 158814 h 3209849"/>
              <a:gd name="connsiteX13" fmla="*/ 158746 w 1462314"/>
              <a:gd name="connsiteY13" fmla="*/ 349029 h 3209849"/>
              <a:gd name="connsiteX14" fmla="*/ 154907 w 1462314"/>
              <a:gd name="connsiteY14" fmla="*/ 3124210 h 3209849"/>
              <a:gd name="connsiteX15" fmla="*/ 4011 w 1462314"/>
              <a:gd name="connsiteY15" fmla="*/ 3127529 h 3209849"/>
              <a:gd name="connsiteX0" fmla="*/ 4011 w 1462314"/>
              <a:gd name="connsiteY0" fmla="*/ 3102114 h 3184434"/>
              <a:gd name="connsiteX1" fmla="*/ 171 w 1462314"/>
              <a:gd name="connsiteY1" fmla="*/ 320292 h 3184434"/>
              <a:gd name="connsiteX2" fmla="*/ 435433 w 1462314"/>
              <a:gd name="connsiteY2" fmla="*/ 0 h 3184434"/>
              <a:gd name="connsiteX3" fmla="*/ 1054019 w 1462314"/>
              <a:gd name="connsiteY3" fmla="*/ 6354 h 3184434"/>
              <a:gd name="connsiteX4" fmla="*/ 1354712 w 1462314"/>
              <a:gd name="connsiteY4" fmla="*/ 323910 h 3184434"/>
              <a:gd name="connsiteX5" fmla="*/ 1356283 w 1462314"/>
              <a:gd name="connsiteY5" fmla="*/ 2915294 h 3184434"/>
              <a:gd name="connsiteX6" fmla="*/ 1462314 w 1462314"/>
              <a:gd name="connsiteY6" fmla="*/ 2915888 h 3184434"/>
              <a:gd name="connsiteX7" fmla="*/ 1285447 w 1462314"/>
              <a:gd name="connsiteY7" fmla="*/ 3184434 h 3184434"/>
              <a:gd name="connsiteX8" fmla="*/ 1134945 w 1462314"/>
              <a:gd name="connsiteY8" fmla="*/ 2913777 h 3184434"/>
              <a:gd name="connsiteX9" fmla="*/ 1230021 w 1462314"/>
              <a:gd name="connsiteY9" fmla="*/ 2927706 h 3184434"/>
              <a:gd name="connsiteX10" fmla="*/ 1224177 w 1462314"/>
              <a:gd name="connsiteY10" fmla="*/ 321641 h 3184434"/>
              <a:gd name="connsiteX11" fmla="*/ 1046689 w 1462314"/>
              <a:gd name="connsiteY11" fmla="*/ 133400 h 3184434"/>
              <a:gd name="connsiteX12" fmla="*/ 413438 w 1462314"/>
              <a:gd name="connsiteY12" fmla="*/ 133399 h 3184434"/>
              <a:gd name="connsiteX13" fmla="*/ 158746 w 1462314"/>
              <a:gd name="connsiteY13" fmla="*/ 323614 h 3184434"/>
              <a:gd name="connsiteX14" fmla="*/ 154907 w 1462314"/>
              <a:gd name="connsiteY14" fmla="*/ 3098795 h 3184434"/>
              <a:gd name="connsiteX15" fmla="*/ 4011 w 1462314"/>
              <a:gd name="connsiteY15" fmla="*/ 3102114 h 3184434"/>
              <a:gd name="connsiteX0" fmla="*/ 4011 w 1462314"/>
              <a:gd name="connsiteY0" fmla="*/ 3102114 h 3184434"/>
              <a:gd name="connsiteX1" fmla="*/ 171 w 1462314"/>
              <a:gd name="connsiteY1" fmla="*/ 320292 h 3184434"/>
              <a:gd name="connsiteX2" fmla="*/ 435433 w 1462314"/>
              <a:gd name="connsiteY2" fmla="*/ 0 h 3184434"/>
              <a:gd name="connsiteX3" fmla="*/ 1054019 w 1462314"/>
              <a:gd name="connsiteY3" fmla="*/ 6354 h 3184434"/>
              <a:gd name="connsiteX4" fmla="*/ 1354712 w 1462314"/>
              <a:gd name="connsiteY4" fmla="*/ 323910 h 3184434"/>
              <a:gd name="connsiteX5" fmla="*/ 1356283 w 1462314"/>
              <a:gd name="connsiteY5" fmla="*/ 2915294 h 3184434"/>
              <a:gd name="connsiteX6" fmla="*/ 1462314 w 1462314"/>
              <a:gd name="connsiteY6" fmla="*/ 2915888 h 3184434"/>
              <a:gd name="connsiteX7" fmla="*/ 1285447 w 1462314"/>
              <a:gd name="connsiteY7" fmla="*/ 3184434 h 3184434"/>
              <a:gd name="connsiteX8" fmla="*/ 1134945 w 1462314"/>
              <a:gd name="connsiteY8" fmla="*/ 2913777 h 3184434"/>
              <a:gd name="connsiteX9" fmla="*/ 1230021 w 1462314"/>
              <a:gd name="connsiteY9" fmla="*/ 2927706 h 3184434"/>
              <a:gd name="connsiteX10" fmla="*/ 1224177 w 1462314"/>
              <a:gd name="connsiteY10" fmla="*/ 321641 h 3184434"/>
              <a:gd name="connsiteX11" fmla="*/ 1046689 w 1462314"/>
              <a:gd name="connsiteY11" fmla="*/ 133400 h 3184434"/>
              <a:gd name="connsiteX12" fmla="*/ 413438 w 1462314"/>
              <a:gd name="connsiteY12" fmla="*/ 133399 h 3184434"/>
              <a:gd name="connsiteX13" fmla="*/ 158746 w 1462314"/>
              <a:gd name="connsiteY13" fmla="*/ 323614 h 3184434"/>
              <a:gd name="connsiteX14" fmla="*/ 135283 w 1462314"/>
              <a:gd name="connsiteY14" fmla="*/ 3098796 h 3184434"/>
              <a:gd name="connsiteX15" fmla="*/ 4011 w 1462314"/>
              <a:gd name="connsiteY15" fmla="*/ 3102114 h 3184434"/>
              <a:gd name="connsiteX0" fmla="*/ 4011 w 1462314"/>
              <a:gd name="connsiteY0" fmla="*/ 3102114 h 3184434"/>
              <a:gd name="connsiteX1" fmla="*/ 171 w 1462314"/>
              <a:gd name="connsiteY1" fmla="*/ 320292 h 3184434"/>
              <a:gd name="connsiteX2" fmla="*/ 435433 w 1462314"/>
              <a:gd name="connsiteY2" fmla="*/ 0 h 3184434"/>
              <a:gd name="connsiteX3" fmla="*/ 1054019 w 1462314"/>
              <a:gd name="connsiteY3" fmla="*/ 6354 h 3184434"/>
              <a:gd name="connsiteX4" fmla="*/ 1354712 w 1462314"/>
              <a:gd name="connsiteY4" fmla="*/ 323910 h 3184434"/>
              <a:gd name="connsiteX5" fmla="*/ 1356283 w 1462314"/>
              <a:gd name="connsiteY5" fmla="*/ 2915294 h 3184434"/>
              <a:gd name="connsiteX6" fmla="*/ 1462314 w 1462314"/>
              <a:gd name="connsiteY6" fmla="*/ 2915888 h 3184434"/>
              <a:gd name="connsiteX7" fmla="*/ 1285447 w 1462314"/>
              <a:gd name="connsiteY7" fmla="*/ 3184434 h 3184434"/>
              <a:gd name="connsiteX8" fmla="*/ 1134945 w 1462314"/>
              <a:gd name="connsiteY8" fmla="*/ 2913777 h 3184434"/>
              <a:gd name="connsiteX9" fmla="*/ 1230021 w 1462314"/>
              <a:gd name="connsiteY9" fmla="*/ 2927706 h 3184434"/>
              <a:gd name="connsiteX10" fmla="*/ 1224177 w 1462314"/>
              <a:gd name="connsiteY10" fmla="*/ 321641 h 3184434"/>
              <a:gd name="connsiteX11" fmla="*/ 1046689 w 1462314"/>
              <a:gd name="connsiteY11" fmla="*/ 133400 h 3184434"/>
              <a:gd name="connsiteX12" fmla="*/ 413438 w 1462314"/>
              <a:gd name="connsiteY12" fmla="*/ 133399 h 3184434"/>
              <a:gd name="connsiteX13" fmla="*/ 131272 w 1462314"/>
              <a:gd name="connsiteY13" fmla="*/ 327016 h 3184434"/>
              <a:gd name="connsiteX14" fmla="*/ 135283 w 1462314"/>
              <a:gd name="connsiteY14" fmla="*/ 3098796 h 3184434"/>
              <a:gd name="connsiteX15" fmla="*/ 4011 w 1462314"/>
              <a:gd name="connsiteY15" fmla="*/ 3102114 h 3184434"/>
              <a:gd name="connsiteX0" fmla="*/ 4011 w 1462314"/>
              <a:gd name="connsiteY0" fmla="*/ 3102114 h 3184434"/>
              <a:gd name="connsiteX1" fmla="*/ 171 w 1462314"/>
              <a:gd name="connsiteY1" fmla="*/ 320292 h 3184434"/>
              <a:gd name="connsiteX2" fmla="*/ 435433 w 1462314"/>
              <a:gd name="connsiteY2" fmla="*/ 0 h 3184434"/>
              <a:gd name="connsiteX3" fmla="*/ 1054019 w 1462314"/>
              <a:gd name="connsiteY3" fmla="*/ 6354 h 3184434"/>
              <a:gd name="connsiteX4" fmla="*/ 1354712 w 1462314"/>
              <a:gd name="connsiteY4" fmla="*/ 323910 h 3184434"/>
              <a:gd name="connsiteX5" fmla="*/ 1356283 w 1462314"/>
              <a:gd name="connsiteY5" fmla="*/ 2915294 h 3184434"/>
              <a:gd name="connsiteX6" fmla="*/ 1462314 w 1462314"/>
              <a:gd name="connsiteY6" fmla="*/ 2915888 h 3184434"/>
              <a:gd name="connsiteX7" fmla="*/ 1285447 w 1462314"/>
              <a:gd name="connsiteY7" fmla="*/ 3184434 h 3184434"/>
              <a:gd name="connsiteX8" fmla="*/ 1134945 w 1462314"/>
              <a:gd name="connsiteY8" fmla="*/ 2913777 h 3184434"/>
              <a:gd name="connsiteX9" fmla="*/ 1230021 w 1462314"/>
              <a:gd name="connsiteY9" fmla="*/ 2927706 h 3184434"/>
              <a:gd name="connsiteX10" fmla="*/ 1224177 w 1462314"/>
              <a:gd name="connsiteY10" fmla="*/ 321641 h 3184434"/>
              <a:gd name="connsiteX11" fmla="*/ 1046689 w 1462314"/>
              <a:gd name="connsiteY11" fmla="*/ 133400 h 3184434"/>
              <a:gd name="connsiteX12" fmla="*/ 413438 w 1462314"/>
              <a:gd name="connsiteY12" fmla="*/ 133399 h 3184434"/>
              <a:gd name="connsiteX13" fmla="*/ 146971 w 1462314"/>
              <a:gd name="connsiteY13" fmla="*/ 327016 h 3184434"/>
              <a:gd name="connsiteX14" fmla="*/ 135283 w 1462314"/>
              <a:gd name="connsiteY14" fmla="*/ 3098796 h 3184434"/>
              <a:gd name="connsiteX15" fmla="*/ 4011 w 1462314"/>
              <a:gd name="connsiteY15" fmla="*/ 3102114 h 3184434"/>
              <a:gd name="connsiteX0" fmla="*/ 4011 w 1462314"/>
              <a:gd name="connsiteY0" fmla="*/ 3102114 h 3184434"/>
              <a:gd name="connsiteX1" fmla="*/ 171 w 1462314"/>
              <a:gd name="connsiteY1" fmla="*/ 320292 h 3184434"/>
              <a:gd name="connsiteX2" fmla="*/ 435433 w 1462314"/>
              <a:gd name="connsiteY2" fmla="*/ 0 h 3184434"/>
              <a:gd name="connsiteX3" fmla="*/ 1054019 w 1462314"/>
              <a:gd name="connsiteY3" fmla="*/ 6354 h 3184434"/>
              <a:gd name="connsiteX4" fmla="*/ 1354712 w 1462314"/>
              <a:gd name="connsiteY4" fmla="*/ 323910 h 3184434"/>
              <a:gd name="connsiteX5" fmla="*/ 1356283 w 1462314"/>
              <a:gd name="connsiteY5" fmla="*/ 2915294 h 3184434"/>
              <a:gd name="connsiteX6" fmla="*/ 1462314 w 1462314"/>
              <a:gd name="connsiteY6" fmla="*/ 2915888 h 3184434"/>
              <a:gd name="connsiteX7" fmla="*/ 1285447 w 1462314"/>
              <a:gd name="connsiteY7" fmla="*/ 3184434 h 3184434"/>
              <a:gd name="connsiteX8" fmla="*/ 1134945 w 1462314"/>
              <a:gd name="connsiteY8" fmla="*/ 2913777 h 3184434"/>
              <a:gd name="connsiteX9" fmla="*/ 1230021 w 1462314"/>
              <a:gd name="connsiteY9" fmla="*/ 2927706 h 3184434"/>
              <a:gd name="connsiteX10" fmla="*/ 1224177 w 1462314"/>
              <a:gd name="connsiteY10" fmla="*/ 321641 h 3184434"/>
              <a:gd name="connsiteX11" fmla="*/ 1046689 w 1462314"/>
              <a:gd name="connsiteY11" fmla="*/ 133400 h 3184434"/>
              <a:gd name="connsiteX12" fmla="*/ 413438 w 1462314"/>
              <a:gd name="connsiteY12" fmla="*/ 133399 h 3184434"/>
              <a:gd name="connsiteX13" fmla="*/ 135197 w 1462314"/>
              <a:gd name="connsiteY13" fmla="*/ 323615 h 3184434"/>
              <a:gd name="connsiteX14" fmla="*/ 135283 w 1462314"/>
              <a:gd name="connsiteY14" fmla="*/ 3098796 h 3184434"/>
              <a:gd name="connsiteX15" fmla="*/ 4011 w 1462314"/>
              <a:gd name="connsiteY15"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54712 w 1426648"/>
              <a:gd name="connsiteY4" fmla="*/ 323910 h 3184434"/>
              <a:gd name="connsiteX5" fmla="*/ 1356283 w 1426648"/>
              <a:gd name="connsiteY5" fmla="*/ 2915294 h 3184434"/>
              <a:gd name="connsiteX6" fmla="*/ 1426648 w 1426648"/>
              <a:gd name="connsiteY6" fmla="*/ 2915889 h 3184434"/>
              <a:gd name="connsiteX7" fmla="*/ 1285447 w 1426648"/>
              <a:gd name="connsiteY7" fmla="*/ 3184434 h 3184434"/>
              <a:gd name="connsiteX8" fmla="*/ 1134945 w 1426648"/>
              <a:gd name="connsiteY8" fmla="*/ 2913777 h 3184434"/>
              <a:gd name="connsiteX9" fmla="*/ 1230021 w 1426648"/>
              <a:gd name="connsiteY9" fmla="*/ 2927706 h 3184434"/>
              <a:gd name="connsiteX10" fmla="*/ 1224177 w 1426648"/>
              <a:gd name="connsiteY10" fmla="*/ 321641 h 3184434"/>
              <a:gd name="connsiteX11" fmla="*/ 1046689 w 1426648"/>
              <a:gd name="connsiteY11" fmla="*/ 133400 h 3184434"/>
              <a:gd name="connsiteX12" fmla="*/ 413438 w 1426648"/>
              <a:gd name="connsiteY12" fmla="*/ 133399 h 3184434"/>
              <a:gd name="connsiteX13" fmla="*/ 135197 w 1426648"/>
              <a:gd name="connsiteY13" fmla="*/ 323615 h 3184434"/>
              <a:gd name="connsiteX14" fmla="*/ 135283 w 1426648"/>
              <a:gd name="connsiteY14" fmla="*/ 3098796 h 3184434"/>
              <a:gd name="connsiteX15" fmla="*/ 4011 w 1426648"/>
              <a:gd name="connsiteY15"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54712 w 1426648"/>
              <a:gd name="connsiteY4" fmla="*/ 323910 h 3184434"/>
              <a:gd name="connsiteX5" fmla="*/ 1356283 w 1426648"/>
              <a:gd name="connsiteY5" fmla="*/ 2915294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54712 w 1426648"/>
              <a:gd name="connsiteY4" fmla="*/ 323910 h 3184434"/>
              <a:gd name="connsiteX5" fmla="*/ 1344395 w 1426648"/>
              <a:gd name="connsiteY5" fmla="*/ 2929594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54712 w 1426648"/>
              <a:gd name="connsiteY4" fmla="*/ 323910 h 3184434"/>
              <a:gd name="connsiteX5" fmla="*/ 1344396 w 1426648"/>
              <a:gd name="connsiteY5" fmla="*/ 2915301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54711 w 1426648"/>
              <a:gd name="connsiteY4" fmla="*/ 295317 h 3184434"/>
              <a:gd name="connsiteX5" fmla="*/ 1344396 w 1426648"/>
              <a:gd name="connsiteY5" fmla="*/ 2915301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36878 w 1426648"/>
              <a:gd name="connsiteY4" fmla="*/ 309613 h 3184434"/>
              <a:gd name="connsiteX5" fmla="*/ 1344396 w 1426648"/>
              <a:gd name="connsiteY5" fmla="*/ 2915301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26648"/>
              <a:gd name="connsiteY0" fmla="*/ 3102114 h 3184434"/>
              <a:gd name="connsiteX1" fmla="*/ 171 w 1426648"/>
              <a:gd name="connsiteY1" fmla="*/ 320292 h 3184434"/>
              <a:gd name="connsiteX2" fmla="*/ 435433 w 1426648"/>
              <a:gd name="connsiteY2" fmla="*/ 0 h 3184434"/>
              <a:gd name="connsiteX3" fmla="*/ 1054019 w 1426648"/>
              <a:gd name="connsiteY3" fmla="*/ 6354 h 3184434"/>
              <a:gd name="connsiteX4" fmla="*/ 1336878 w 1426648"/>
              <a:gd name="connsiteY4" fmla="*/ 309613 h 3184434"/>
              <a:gd name="connsiteX5" fmla="*/ 1332507 w 1426648"/>
              <a:gd name="connsiteY5" fmla="*/ 2915304 h 3184434"/>
              <a:gd name="connsiteX6" fmla="*/ 1426648 w 1426648"/>
              <a:gd name="connsiteY6" fmla="*/ 2915889 h 3184434"/>
              <a:gd name="connsiteX7" fmla="*/ 1285447 w 1426648"/>
              <a:gd name="connsiteY7" fmla="*/ 3184434 h 3184434"/>
              <a:gd name="connsiteX8" fmla="*/ 1159147 w 1426648"/>
              <a:gd name="connsiteY8" fmla="*/ 2929179 h 3184434"/>
              <a:gd name="connsiteX9" fmla="*/ 1134945 w 1426648"/>
              <a:gd name="connsiteY9" fmla="*/ 2913777 h 3184434"/>
              <a:gd name="connsiteX10" fmla="*/ 1230021 w 1426648"/>
              <a:gd name="connsiteY10" fmla="*/ 2927706 h 3184434"/>
              <a:gd name="connsiteX11" fmla="*/ 1224177 w 1426648"/>
              <a:gd name="connsiteY11" fmla="*/ 321641 h 3184434"/>
              <a:gd name="connsiteX12" fmla="*/ 1046689 w 1426648"/>
              <a:gd name="connsiteY12" fmla="*/ 133400 h 3184434"/>
              <a:gd name="connsiteX13" fmla="*/ 413438 w 1426648"/>
              <a:gd name="connsiteY13" fmla="*/ 133399 h 3184434"/>
              <a:gd name="connsiteX14" fmla="*/ 135197 w 1426648"/>
              <a:gd name="connsiteY14" fmla="*/ 323615 h 3184434"/>
              <a:gd name="connsiteX15" fmla="*/ 135283 w 1426648"/>
              <a:gd name="connsiteY15" fmla="*/ 3098796 h 3184434"/>
              <a:gd name="connsiteX16" fmla="*/ 4011 w 1426648"/>
              <a:gd name="connsiteY16" fmla="*/ 3102114 h 3184434"/>
              <a:gd name="connsiteX0" fmla="*/ 4011 w 1409021"/>
              <a:gd name="connsiteY0" fmla="*/ 3102114 h 3184434"/>
              <a:gd name="connsiteX1" fmla="*/ 171 w 1409021"/>
              <a:gd name="connsiteY1" fmla="*/ 320292 h 3184434"/>
              <a:gd name="connsiteX2" fmla="*/ 435433 w 1409021"/>
              <a:gd name="connsiteY2" fmla="*/ 0 h 3184434"/>
              <a:gd name="connsiteX3" fmla="*/ 1054019 w 1409021"/>
              <a:gd name="connsiteY3" fmla="*/ 6354 h 3184434"/>
              <a:gd name="connsiteX4" fmla="*/ 1336878 w 1409021"/>
              <a:gd name="connsiteY4" fmla="*/ 309613 h 3184434"/>
              <a:gd name="connsiteX5" fmla="*/ 1332507 w 1409021"/>
              <a:gd name="connsiteY5" fmla="*/ 2915304 h 3184434"/>
              <a:gd name="connsiteX6" fmla="*/ 1409022 w 1409021"/>
              <a:gd name="connsiteY6" fmla="*/ 2915892 h 3184434"/>
              <a:gd name="connsiteX7" fmla="*/ 1285447 w 1409021"/>
              <a:gd name="connsiteY7" fmla="*/ 3184434 h 3184434"/>
              <a:gd name="connsiteX8" fmla="*/ 1159147 w 1409021"/>
              <a:gd name="connsiteY8" fmla="*/ 2929179 h 3184434"/>
              <a:gd name="connsiteX9" fmla="*/ 1134945 w 1409021"/>
              <a:gd name="connsiteY9" fmla="*/ 2913777 h 3184434"/>
              <a:gd name="connsiteX10" fmla="*/ 1230021 w 1409021"/>
              <a:gd name="connsiteY10" fmla="*/ 2927706 h 3184434"/>
              <a:gd name="connsiteX11" fmla="*/ 1224177 w 1409021"/>
              <a:gd name="connsiteY11" fmla="*/ 321641 h 3184434"/>
              <a:gd name="connsiteX12" fmla="*/ 1046689 w 1409021"/>
              <a:gd name="connsiteY12" fmla="*/ 133400 h 3184434"/>
              <a:gd name="connsiteX13" fmla="*/ 413438 w 1409021"/>
              <a:gd name="connsiteY13" fmla="*/ 133399 h 3184434"/>
              <a:gd name="connsiteX14" fmla="*/ 135197 w 1409021"/>
              <a:gd name="connsiteY14" fmla="*/ 323615 h 3184434"/>
              <a:gd name="connsiteX15" fmla="*/ 135283 w 1409021"/>
              <a:gd name="connsiteY15" fmla="*/ 3098796 h 3184434"/>
              <a:gd name="connsiteX16" fmla="*/ 4011 w 1409021"/>
              <a:gd name="connsiteY16" fmla="*/ 3102114 h 3184434"/>
              <a:gd name="connsiteX0" fmla="*/ 4011 w 1409022"/>
              <a:gd name="connsiteY0" fmla="*/ 3102114 h 3134979"/>
              <a:gd name="connsiteX1" fmla="*/ 171 w 1409022"/>
              <a:gd name="connsiteY1" fmla="*/ 320292 h 3134979"/>
              <a:gd name="connsiteX2" fmla="*/ 435433 w 1409022"/>
              <a:gd name="connsiteY2" fmla="*/ 0 h 3134979"/>
              <a:gd name="connsiteX3" fmla="*/ 1054019 w 1409022"/>
              <a:gd name="connsiteY3" fmla="*/ 6354 h 3134979"/>
              <a:gd name="connsiteX4" fmla="*/ 1336878 w 1409022"/>
              <a:gd name="connsiteY4" fmla="*/ 309613 h 3134979"/>
              <a:gd name="connsiteX5" fmla="*/ 1332507 w 1409022"/>
              <a:gd name="connsiteY5" fmla="*/ 2915304 h 3134979"/>
              <a:gd name="connsiteX6" fmla="*/ 1409022 w 1409022"/>
              <a:gd name="connsiteY6" fmla="*/ 2915892 h 3134979"/>
              <a:gd name="connsiteX7" fmla="*/ 1294261 w 1409022"/>
              <a:gd name="connsiteY7" fmla="*/ 3134979 h 3134979"/>
              <a:gd name="connsiteX8" fmla="*/ 1159147 w 1409022"/>
              <a:gd name="connsiteY8" fmla="*/ 2929179 h 3134979"/>
              <a:gd name="connsiteX9" fmla="*/ 1134945 w 1409022"/>
              <a:gd name="connsiteY9" fmla="*/ 2913777 h 3134979"/>
              <a:gd name="connsiteX10" fmla="*/ 1230021 w 1409022"/>
              <a:gd name="connsiteY10" fmla="*/ 2927706 h 3134979"/>
              <a:gd name="connsiteX11" fmla="*/ 1224177 w 1409022"/>
              <a:gd name="connsiteY11" fmla="*/ 321641 h 3134979"/>
              <a:gd name="connsiteX12" fmla="*/ 1046689 w 1409022"/>
              <a:gd name="connsiteY12" fmla="*/ 133400 h 3134979"/>
              <a:gd name="connsiteX13" fmla="*/ 413438 w 1409022"/>
              <a:gd name="connsiteY13" fmla="*/ 133399 h 3134979"/>
              <a:gd name="connsiteX14" fmla="*/ 135197 w 1409022"/>
              <a:gd name="connsiteY14" fmla="*/ 323615 h 3134979"/>
              <a:gd name="connsiteX15" fmla="*/ 135283 w 1409022"/>
              <a:gd name="connsiteY15" fmla="*/ 3098796 h 3134979"/>
              <a:gd name="connsiteX16" fmla="*/ 4011 w 1409022"/>
              <a:gd name="connsiteY16" fmla="*/ 3102114 h 3134979"/>
              <a:gd name="connsiteX0" fmla="*/ 4011 w 1409022"/>
              <a:gd name="connsiteY0" fmla="*/ 3102114 h 3134979"/>
              <a:gd name="connsiteX1" fmla="*/ 171 w 1409022"/>
              <a:gd name="connsiteY1" fmla="*/ 320292 h 3134979"/>
              <a:gd name="connsiteX2" fmla="*/ 435433 w 1409022"/>
              <a:gd name="connsiteY2" fmla="*/ 0 h 3134979"/>
              <a:gd name="connsiteX3" fmla="*/ 1054019 w 1409022"/>
              <a:gd name="connsiteY3" fmla="*/ 6354 h 3134979"/>
              <a:gd name="connsiteX4" fmla="*/ 1336878 w 1409022"/>
              <a:gd name="connsiteY4" fmla="*/ 309613 h 3134979"/>
              <a:gd name="connsiteX5" fmla="*/ 1332507 w 1409022"/>
              <a:gd name="connsiteY5" fmla="*/ 2915304 h 3134979"/>
              <a:gd name="connsiteX6" fmla="*/ 1409022 w 1409022"/>
              <a:gd name="connsiteY6" fmla="*/ 2915892 h 3134979"/>
              <a:gd name="connsiteX7" fmla="*/ 1294261 w 1409022"/>
              <a:gd name="connsiteY7" fmla="*/ 3134979 h 3134979"/>
              <a:gd name="connsiteX8" fmla="*/ 1159147 w 1409022"/>
              <a:gd name="connsiteY8" fmla="*/ 2929179 h 3134979"/>
              <a:gd name="connsiteX9" fmla="*/ 1230021 w 1409022"/>
              <a:gd name="connsiteY9" fmla="*/ 2927706 h 3134979"/>
              <a:gd name="connsiteX10" fmla="*/ 1224177 w 1409022"/>
              <a:gd name="connsiteY10" fmla="*/ 321641 h 3134979"/>
              <a:gd name="connsiteX11" fmla="*/ 1046689 w 1409022"/>
              <a:gd name="connsiteY11" fmla="*/ 133400 h 3134979"/>
              <a:gd name="connsiteX12" fmla="*/ 413438 w 1409022"/>
              <a:gd name="connsiteY12" fmla="*/ 133399 h 3134979"/>
              <a:gd name="connsiteX13" fmla="*/ 135197 w 1409022"/>
              <a:gd name="connsiteY13" fmla="*/ 323615 h 3134979"/>
              <a:gd name="connsiteX14" fmla="*/ 135283 w 1409022"/>
              <a:gd name="connsiteY14" fmla="*/ 3098796 h 3134979"/>
              <a:gd name="connsiteX15" fmla="*/ 4011 w 1409022"/>
              <a:gd name="connsiteY15" fmla="*/ 3102114 h 3134979"/>
              <a:gd name="connsiteX0" fmla="*/ 33984 w 1438995"/>
              <a:gd name="connsiteY0" fmla="*/ 3102114 h 3134979"/>
              <a:gd name="connsiteX1" fmla="*/ 32 w 1438995"/>
              <a:gd name="connsiteY1" fmla="*/ 311080 h 3134979"/>
              <a:gd name="connsiteX2" fmla="*/ 465406 w 1438995"/>
              <a:gd name="connsiteY2" fmla="*/ 0 h 3134979"/>
              <a:gd name="connsiteX3" fmla="*/ 1083992 w 1438995"/>
              <a:gd name="connsiteY3" fmla="*/ 6354 h 3134979"/>
              <a:gd name="connsiteX4" fmla="*/ 1366851 w 1438995"/>
              <a:gd name="connsiteY4" fmla="*/ 309613 h 3134979"/>
              <a:gd name="connsiteX5" fmla="*/ 1362480 w 1438995"/>
              <a:gd name="connsiteY5" fmla="*/ 2915304 h 3134979"/>
              <a:gd name="connsiteX6" fmla="*/ 1438995 w 1438995"/>
              <a:gd name="connsiteY6" fmla="*/ 2915892 h 3134979"/>
              <a:gd name="connsiteX7" fmla="*/ 1324234 w 1438995"/>
              <a:gd name="connsiteY7" fmla="*/ 3134979 h 3134979"/>
              <a:gd name="connsiteX8" fmla="*/ 1189120 w 1438995"/>
              <a:gd name="connsiteY8" fmla="*/ 2929179 h 3134979"/>
              <a:gd name="connsiteX9" fmla="*/ 1259994 w 1438995"/>
              <a:gd name="connsiteY9" fmla="*/ 2927706 h 3134979"/>
              <a:gd name="connsiteX10" fmla="*/ 1254150 w 1438995"/>
              <a:gd name="connsiteY10" fmla="*/ 321641 h 3134979"/>
              <a:gd name="connsiteX11" fmla="*/ 1076662 w 1438995"/>
              <a:gd name="connsiteY11" fmla="*/ 133400 h 3134979"/>
              <a:gd name="connsiteX12" fmla="*/ 443411 w 1438995"/>
              <a:gd name="connsiteY12" fmla="*/ 133399 h 3134979"/>
              <a:gd name="connsiteX13" fmla="*/ 165170 w 1438995"/>
              <a:gd name="connsiteY13" fmla="*/ 323615 h 3134979"/>
              <a:gd name="connsiteX14" fmla="*/ 165256 w 1438995"/>
              <a:gd name="connsiteY14" fmla="*/ 3098796 h 3134979"/>
              <a:gd name="connsiteX15" fmla="*/ 33984 w 1438995"/>
              <a:gd name="connsiteY15" fmla="*/ 3102114 h 3134979"/>
              <a:gd name="connsiteX0" fmla="*/ 0 w 1443727"/>
              <a:gd name="connsiteY0" fmla="*/ 3102115 h 3134979"/>
              <a:gd name="connsiteX1" fmla="*/ 4764 w 1443727"/>
              <a:gd name="connsiteY1" fmla="*/ 311080 h 3134979"/>
              <a:gd name="connsiteX2" fmla="*/ 470138 w 1443727"/>
              <a:gd name="connsiteY2" fmla="*/ 0 h 3134979"/>
              <a:gd name="connsiteX3" fmla="*/ 1088724 w 1443727"/>
              <a:gd name="connsiteY3" fmla="*/ 6354 h 3134979"/>
              <a:gd name="connsiteX4" fmla="*/ 1371583 w 1443727"/>
              <a:gd name="connsiteY4" fmla="*/ 309613 h 3134979"/>
              <a:gd name="connsiteX5" fmla="*/ 1367212 w 1443727"/>
              <a:gd name="connsiteY5" fmla="*/ 2915304 h 3134979"/>
              <a:gd name="connsiteX6" fmla="*/ 1443727 w 1443727"/>
              <a:gd name="connsiteY6" fmla="*/ 2915892 h 3134979"/>
              <a:gd name="connsiteX7" fmla="*/ 1328966 w 1443727"/>
              <a:gd name="connsiteY7" fmla="*/ 3134979 h 3134979"/>
              <a:gd name="connsiteX8" fmla="*/ 1193852 w 1443727"/>
              <a:gd name="connsiteY8" fmla="*/ 2929179 h 3134979"/>
              <a:gd name="connsiteX9" fmla="*/ 1264726 w 1443727"/>
              <a:gd name="connsiteY9" fmla="*/ 2927706 h 3134979"/>
              <a:gd name="connsiteX10" fmla="*/ 1258882 w 1443727"/>
              <a:gd name="connsiteY10" fmla="*/ 321641 h 3134979"/>
              <a:gd name="connsiteX11" fmla="*/ 1081394 w 1443727"/>
              <a:gd name="connsiteY11" fmla="*/ 133400 h 3134979"/>
              <a:gd name="connsiteX12" fmla="*/ 448143 w 1443727"/>
              <a:gd name="connsiteY12" fmla="*/ 133399 h 3134979"/>
              <a:gd name="connsiteX13" fmla="*/ 169902 w 1443727"/>
              <a:gd name="connsiteY13" fmla="*/ 323615 h 3134979"/>
              <a:gd name="connsiteX14" fmla="*/ 169988 w 1443727"/>
              <a:gd name="connsiteY14" fmla="*/ 3098796 h 3134979"/>
              <a:gd name="connsiteX15" fmla="*/ 0 w 1443727"/>
              <a:gd name="connsiteY15" fmla="*/ 3102115 h 3134979"/>
              <a:gd name="connsiteX0" fmla="*/ 0 w 1443727"/>
              <a:gd name="connsiteY0" fmla="*/ 3102115 h 3134979"/>
              <a:gd name="connsiteX1" fmla="*/ 4764 w 1443727"/>
              <a:gd name="connsiteY1" fmla="*/ 311080 h 3134979"/>
              <a:gd name="connsiteX2" fmla="*/ 470138 w 1443727"/>
              <a:gd name="connsiteY2" fmla="*/ 0 h 3134979"/>
              <a:gd name="connsiteX3" fmla="*/ 1088724 w 1443727"/>
              <a:gd name="connsiteY3" fmla="*/ 6354 h 3134979"/>
              <a:gd name="connsiteX4" fmla="*/ 1371583 w 1443727"/>
              <a:gd name="connsiteY4" fmla="*/ 309613 h 3134979"/>
              <a:gd name="connsiteX5" fmla="*/ 1367212 w 1443727"/>
              <a:gd name="connsiteY5" fmla="*/ 2915304 h 3134979"/>
              <a:gd name="connsiteX6" fmla="*/ 1443727 w 1443727"/>
              <a:gd name="connsiteY6" fmla="*/ 2915892 h 3134979"/>
              <a:gd name="connsiteX7" fmla="*/ 1328966 w 1443727"/>
              <a:gd name="connsiteY7" fmla="*/ 3134979 h 3134979"/>
              <a:gd name="connsiteX8" fmla="*/ 1193852 w 1443727"/>
              <a:gd name="connsiteY8" fmla="*/ 2929179 h 3134979"/>
              <a:gd name="connsiteX9" fmla="*/ 1264726 w 1443727"/>
              <a:gd name="connsiteY9" fmla="*/ 2927706 h 3134979"/>
              <a:gd name="connsiteX10" fmla="*/ 1258882 w 1443727"/>
              <a:gd name="connsiteY10" fmla="*/ 321641 h 3134979"/>
              <a:gd name="connsiteX11" fmla="*/ 1081394 w 1443727"/>
              <a:gd name="connsiteY11" fmla="*/ 133400 h 3134979"/>
              <a:gd name="connsiteX12" fmla="*/ 448143 w 1443727"/>
              <a:gd name="connsiteY12" fmla="*/ 133399 h 3134979"/>
              <a:gd name="connsiteX13" fmla="*/ 169902 w 1443727"/>
              <a:gd name="connsiteY13" fmla="*/ 323615 h 3134979"/>
              <a:gd name="connsiteX14" fmla="*/ 114066 w 1443727"/>
              <a:gd name="connsiteY14" fmla="*/ 3104940 h 3134979"/>
              <a:gd name="connsiteX15" fmla="*/ 0 w 1443727"/>
              <a:gd name="connsiteY15" fmla="*/ 3102115 h 3134979"/>
              <a:gd name="connsiteX0" fmla="*/ 0 w 1443727"/>
              <a:gd name="connsiteY0" fmla="*/ 3102115 h 3134979"/>
              <a:gd name="connsiteX1" fmla="*/ 4764 w 1443727"/>
              <a:gd name="connsiteY1" fmla="*/ 311080 h 3134979"/>
              <a:gd name="connsiteX2" fmla="*/ 470138 w 1443727"/>
              <a:gd name="connsiteY2" fmla="*/ 0 h 3134979"/>
              <a:gd name="connsiteX3" fmla="*/ 1088724 w 1443727"/>
              <a:gd name="connsiteY3" fmla="*/ 6354 h 3134979"/>
              <a:gd name="connsiteX4" fmla="*/ 1371583 w 1443727"/>
              <a:gd name="connsiteY4" fmla="*/ 309613 h 3134979"/>
              <a:gd name="connsiteX5" fmla="*/ 1367212 w 1443727"/>
              <a:gd name="connsiteY5" fmla="*/ 2915304 h 3134979"/>
              <a:gd name="connsiteX6" fmla="*/ 1443727 w 1443727"/>
              <a:gd name="connsiteY6" fmla="*/ 2915892 h 3134979"/>
              <a:gd name="connsiteX7" fmla="*/ 1328966 w 1443727"/>
              <a:gd name="connsiteY7" fmla="*/ 3134979 h 3134979"/>
              <a:gd name="connsiteX8" fmla="*/ 1193852 w 1443727"/>
              <a:gd name="connsiteY8" fmla="*/ 2929179 h 3134979"/>
              <a:gd name="connsiteX9" fmla="*/ 1264726 w 1443727"/>
              <a:gd name="connsiteY9" fmla="*/ 2927706 h 3134979"/>
              <a:gd name="connsiteX10" fmla="*/ 1258882 w 1443727"/>
              <a:gd name="connsiteY10" fmla="*/ 321641 h 3134979"/>
              <a:gd name="connsiteX11" fmla="*/ 1081394 w 1443727"/>
              <a:gd name="connsiteY11" fmla="*/ 133400 h 3134979"/>
              <a:gd name="connsiteX12" fmla="*/ 448143 w 1443727"/>
              <a:gd name="connsiteY12" fmla="*/ 133399 h 3134979"/>
              <a:gd name="connsiteX13" fmla="*/ 118279 w 1443727"/>
              <a:gd name="connsiteY13" fmla="*/ 308266 h 3134979"/>
              <a:gd name="connsiteX14" fmla="*/ 114066 w 1443727"/>
              <a:gd name="connsiteY14" fmla="*/ 3104940 h 3134979"/>
              <a:gd name="connsiteX15" fmla="*/ 0 w 1443727"/>
              <a:gd name="connsiteY15" fmla="*/ 3102115 h 3134979"/>
              <a:gd name="connsiteX0" fmla="*/ 0 w 1443727"/>
              <a:gd name="connsiteY0" fmla="*/ 3095761 h 3128625"/>
              <a:gd name="connsiteX1" fmla="*/ 4764 w 1443727"/>
              <a:gd name="connsiteY1" fmla="*/ 304726 h 3128625"/>
              <a:gd name="connsiteX2" fmla="*/ 470137 w 1443727"/>
              <a:gd name="connsiteY2" fmla="*/ 33562 h 3128625"/>
              <a:gd name="connsiteX3" fmla="*/ 1088724 w 1443727"/>
              <a:gd name="connsiteY3" fmla="*/ 0 h 3128625"/>
              <a:gd name="connsiteX4" fmla="*/ 1371583 w 1443727"/>
              <a:gd name="connsiteY4" fmla="*/ 303259 h 3128625"/>
              <a:gd name="connsiteX5" fmla="*/ 1367212 w 1443727"/>
              <a:gd name="connsiteY5" fmla="*/ 2908950 h 3128625"/>
              <a:gd name="connsiteX6" fmla="*/ 1443727 w 1443727"/>
              <a:gd name="connsiteY6" fmla="*/ 2909538 h 3128625"/>
              <a:gd name="connsiteX7" fmla="*/ 1328966 w 1443727"/>
              <a:gd name="connsiteY7" fmla="*/ 3128625 h 3128625"/>
              <a:gd name="connsiteX8" fmla="*/ 1193852 w 1443727"/>
              <a:gd name="connsiteY8" fmla="*/ 2922825 h 3128625"/>
              <a:gd name="connsiteX9" fmla="*/ 1264726 w 1443727"/>
              <a:gd name="connsiteY9" fmla="*/ 2921352 h 3128625"/>
              <a:gd name="connsiteX10" fmla="*/ 1258882 w 1443727"/>
              <a:gd name="connsiteY10" fmla="*/ 315287 h 3128625"/>
              <a:gd name="connsiteX11" fmla="*/ 1081394 w 1443727"/>
              <a:gd name="connsiteY11" fmla="*/ 127046 h 3128625"/>
              <a:gd name="connsiteX12" fmla="*/ 448143 w 1443727"/>
              <a:gd name="connsiteY12" fmla="*/ 127045 h 3128625"/>
              <a:gd name="connsiteX13" fmla="*/ 118279 w 1443727"/>
              <a:gd name="connsiteY13" fmla="*/ 301912 h 3128625"/>
              <a:gd name="connsiteX14" fmla="*/ 114066 w 1443727"/>
              <a:gd name="connsiteY14" fmla="*/ 3098586 h 3128625"/>
              <a:gd name="connsiteX15" fmla="*/ 0 w 1443727"/>
              <a:gd name="connsiteY15" fmla="*/ 3095761 h 3128625"/>
              <a:gd name="connsiteX0" fmla="*/ 0 w 1443727"/>
              <a:gd name="connsiteY0" fmla="*/ 3062199 h 3095063"/>
              <a:gd name="connsiteX1" fmla="*/ 4764 w 1443727"/>
              <a:gd name="connsiteY1" fmla="*/ 271164 h 3095063"/>
              <a:gd name="connsiteX2" fmla="*/ 470137 w 1443727"/>
              <a:gd name="connsiteY2" fmla="*/ 0 h 3095063"/>
              <a:gd name="connsiteX3" fmla="*/ 1062913 w 1443727"/>
              <a:gd name="connsiteY3" fmla="*/ 12493 h 3095063"/>
              <a:gd name="connsiteX4" fmla="*/ 1371583 w 1443727"/>
              <a:gd name="connsiteY4" fmla="*/ 269697 h 3095063"/>
              <a:gd name="connsiteX5" fmla="*/ 1367212 w 1443727"/>
              <a:gd name="connsiteY5" fmla="*/ 2875388 h 3095063"/>
              <a:gd name="connsiteX6" fmla="*/ 1443727 w 1443727"/>
              <a:gd name="connsiteY6" fmla="*/ 2875976 h 3095063"/>
              <a:gd name="connsiteX7" fmla="*/ 1328966 w 1443727"/>
              <a:gd name="connsiteY7" fmla="*/ 3095063 h 3095063"/>
              <a:gd name="connsiteX8" fmla="*/ 1193852 w 1443727"/>
              <a:gd name="connsiteY8" fmla="*/ 2889263 h 3095063"/>
              <a:gd name="connsiteX9" fmla="*/ 1264726 w 1443727"/>
              <a:gd name="connsiteY9" fmla="*/ 2887790 h 3095063"/>
              <a:gd name="connsiteX10" fmla="*/ 1258882 w 1443727"/>
              <a:gd name="connsiteY10" fmla="*/ 281725 h 3095063"/>
              <a:gd name="connsiteX11" fmla="*/ 1081394 w 1443727"/>
              <a:gd name="connsiteY11" fmla="*/ 93484 h 3095063"/>
              <a:gd name="connsiteX12" fmla="*/ 448143 w 1443727"/>
              <a:gd name="connsiteY12" fmla="*/ 93483 h 3095063"/>
              <a:gd name="connsiteX13" fmla="*/ 118279 w 1443727"/>
              <a:gd name="connsiteY13" fmla="*/ 268350 h 3095063"/>
              <a:gd name="connsiteX14" fmla="*/ 114066 w 1443727"/>
              <a:gd name="connsiteY14" fmla="*/ 3065024 h 3095063"/>
              <a:gd name="connsiteX15" fmla="*/ 0 w 1443727"/>
              <a:gd name="connsiteY15" fmla="*/ 3062199 h 3095063"/>
              <a:gd name="connsiteX0" fmla="*/ 0 w 1443727"/>
              <a:gd name="connsiteY0" fmla="*/ 3062199 h 3095063"/>
              <a:gd name="connsiteX1" fmla="*/ 4764 w 1443727"/>
              <a:gd name="connsiteY1" fmla="*/ 271164 h 3095063"/>
              <a:gd name="connsiteX2" fmla="*/ 470137 w 1443727"/>
              <a:gd name="connsiteY2" fmla="*/ 0 h 3095063"/>
              <a:gd name="connsiteX3" fmla="*/ 1062913 w 1443727"/>
              <a:gd name="connsiteY3" fmla="*/ 12493 h 3095063"/>
              <a:gd name="connsiteX4" fmla="*/ 1371583 w 1443727"/>
              <a:gd name="connsiteY4" fmla="*/ 269697 h 3095063"/>
              <a:gd name="connsiteX5" fmla="*/ 1367212 w 1443727"/>
              <a:gd name="connsiteY5" fmla="*/ 2875388 h 3095063"/>
              <a:gd name="connsiteX6" fmla="*/ 1443727 w 1443727"/>
              <a:gd name="connsiteY6" fmla="*/ 2875976 h 3095063"/>
              <a:gd name="connsiteX7" fmla="*/ 1328966 w 1443727"/>
              <a:gd name="connsiteY7" fmla="*/ 3095063 h 3095063"/>
              <a:gd name="connsiteX8" fmla="*/ 1193852 w 1443727"/>
              <a:gd name="connsiteY8" fmla="*/ 2889263 h 3095063"/>
              <a:gd name="connsiteX9" fmla="*/ 1264726 w 1443727"/>
              <a:gd name="connsiteY9" fmla="*/ 2887790 h 3095063"/>
              <a:gd name="connsiteX10" fmla="*/ 1258882 w 1443727"/>
              <a:gd name="connsiteY10" fmla="*/ 281725 h 3095063"/>
              <a:gd name="connsiteX11" fmla="*/ 1081394 w 1443727"/>
              <a:gd name="connsiteY11" fmla="*/ 93484 h 3095063"/>
              <a:gd name="connsiteX12" fmla="*/ 448143 w 1443727"/>
              <a:gd name="connsiteY12" fmla="*/ 93483 h 3095063"/>
              <a:gd name="connsiteX13" fmla="*/ 118279 w 1443727"/>
              <a:gd name="connsiteY13" fmla="*/ 268350 h 3095063"/>
              <a:gd name="connsiteX14" fmla="*/ 124081 w 1443727"/>
              <a:gd name="connsiteY14" fmla="*/ 3048346 h 3095063"/>
              <a:gd name="connsiteX15" fmla="*/ 0 w 1443727"/>
              <a:gd name="connsiteY15" fmla="*/ 3062199 h 3095063"/>
              <a:gd name="connsiteX0" fmla="*/ 0 w 1440388"/>
              <a:gd name="connsiteY0" fmla="*/ 3047903 h 3095063"/>
              <a:gd name="connsiteX1" fmla="*/ 1425 w 1440388"/>
              <a:gd name="connsiteY1" fmla="*/ 271164 h 3095063"/>
              <a:gd name="connsiteX2" fmla="*/ 466798 w 1440388"/>
              <a:gd name="connsiteY2" fmla="*/ 0 h 3095063"/>
              <a:gd name="connsiteX3" fmla="*/ 1059574 w 1440388"/>
              <a:gd name="connsiteY3" fmla="*/ 12493 h 3095063"/>
              <a:gd name="connsiteX4" fmla="*/ 1368244 w 1440388"/>
              <a:gd name="connsiteY4" fmla="*/ 269697 h 3095063"/>
              <a:gd name="connsiteX5" fmla="*/ 1363873 w 1440388"/>
              <a:gd name="connsiteY5" fmla="*/ 2875388 h 3095063"/>
              <a:gd name="connsiteX6" fmla="*/ 1440388 w 1440388"/>
              <a:gd name="connsiteY6" fmla="*/ 2875976 h 3095063"/>
              <a:gd name="connsiteX7" fmla="*/ 1325627 w 1440388"/>
              <a:gd name="connsiteY7" fmla="*/ 3095063 h 3095063"/>
              <a:gd name="connsiteX8" fmla="*/ 1190513 w 1440388"/>
              <a:gd name="connsiteY8" fmla="*/ 2889263 h 3095063"/>
              <a:gd name="connsiteX9" fmla="*/ 1261387 w 1440388"/>
              <a:gd name="connsiteY9" fmla="*/ 2887790 h 3095063"/>
              <a:gd name="connsiteX10" fmla="*/ 1255543 w 1440388"/>
              <a:gd name="connsiteY10" fmla="*/ 281725 h 3095063"/>
              <a:gd name="connsiteX11" fmla="*/ 1078055 w 1440388"/>
              <a:gd name="connsiteY11" fmla="*/ 93484 h 3095063"/>
              <a:gd name="connsiteX12" fmla="*/ 444804 w 1440388"/>
              <a:gd name="connsiteY12" fmla="*/ 93483 h 3095063"/>
              <a:gd name="connsiteX13" fmla="*/ 114940 w 1440388"/>
              <a:gd name="connsiteY13" fmla="*/ 268350 h 3095063"/>
              <a:gd name="connsiteX14" fmla="*/ 120742 w 1440388"/>
              <a:gd name="connsiteY14" fmla="*/ 3048346 h 3095063"/>
              <a:gd name="connsiteX15" fmla="*/ 0 w 1440388"/>
              <a:gd name="connsiteY15" fmla="*/ 3047903 h 3095063"/>
              <a:gd name="connsiteX0" fmla="*/ 0 w 1447065"/>
              <a:gd name="connsiteY0" fmla="*/ 3052669 h 3095063"/>
              <a:gd name="connsiteX1" fmla="*/ 8102 w 1447065"/>
              <a:gd name="connsiteY1" fmla="*/ 271164 h 3095063"/>
              <a:gd name="connsiteX2" fmla="*/ 473475 w 1447065"/>
              <a:gd name="connsiteY2" fmla="*/ 0 h 3095063"/>
              <a:gd name="connsiteX3" fmla="*/ 1066251 w 1447065"/>
              <a:gd name="connsiteY3" fmla="*/ 12493 h 3095063"/>
              <a:gd name="connsiteX4" fmla="*/ 1374921 w 1447065"/>
              <a:gd name="connsiteY4" fmla="*/ 269697 h 3095063"/>
              <a:gd name="connsiteX5" fmla="*/ 1370550 w 1447065"/>
              <a:gd name="connsiteY5" fmla="*/ 2875388 h 3095063"/>
              <a:gd name="connsiteX6" fmla="*/ 1447065 w 1447065"/>
              <a:gd name="connsiteY6" fmla="*/ 2875976 h 3095063"/>
              <a:gd name="connsiteX7" fmla="*/ 1332304 w 1447065"/>
              <a:gd name="connsiteY7" fmla="*/ 3095063 h 3095063"/>
              <a:gd name="connsiteX8" fmla="*/ 1197190 w 1447065"/>
              <a:gd name="connsiteY8" fmla="*/ 2889263 h 3095063"/>
              <a:gd name="connsiteX9" fmla="*/ 1268064 w 1447065"/>
              <a:gd name="connsiteY9" fmla="*/ 2887790 h 3095063"/>
              <a:gd name="connsiteX10" fmla="*/ 1262220 w 1447065"/>
              <a:gd name="connsiteY10" fmla="*/ 281725 h 3095063"/>
              <a:gd name="connsiteX11" fmla="*/ 1084732 w 1447065"/>
              <a:gd name="connsiteY11" fmla="*/ 93484 h 3095063"/>
              <a:gd name="connsiteX12" fmla="*/ 451481 w 1447065"/>
              <a:gd name="connsiteY12" fmla="*/ 93483 h 3095063"/>
              <a:gd name="connsiteX13" fmla="*/ 121617 w 1447065"/>
              <a:gd name="connsiteY13" fmla="*/ 268350 h 3095063"/>
              <a:gd name="connsiteX14" fmla="*/ 127419 w 1447065"/>
              <a:gd name="connsiteY14" fmla="*/ 3048346 h 3095063"/>
              <a:gd name="connsiteX15" fmla="*/ 0 w 1447065"/>
              <a:gd name="connsiteY15" fmla="*/ 3052669 h 3095063"/>
              <a:gd name="connsiteX0" fmla="*/ 0 w 1440388"/>
              <a:gd name="connsiteY0" fmla="*/ 3050290 h 3095063"/>
              <a:gd name="connsiteX1" fmla="*/ 1425 w 1440388"/>
              <a:gd name="connsiteY1" fmla="*/ 271164 h 3095063"/>
              <a:gd name="connsiteX2" fmla="*/ 466798 w 1440388"/>
              <a:gd name="connsiteY2" fmla="*/ 0 h 3095063"/>
              <a:gd name="connsiteX3" fmla="*/ 1059574 w 1440388"/>
              <a:gd name="connsiteY3" fmla="*/ 12493 h 3095063"/>
              <a:gd name="connsiteX4" fmla="*/ 1368244 w 1440388"/>
              <a:gd name="connsiteY4" fmla="*/ 269697 h 3095063"/>
              <a:gd name="connsiteX5" fmla="*/ 1363873 w 1440388"/>
              <a:gd name="connsiteY5" fmla="*/ 2875388 h 3095063"/>
              <a:gd name="connsiteX6" fmla="*/ 1440388 w 1440388"/>
              <a:gd name="connsiteY6" fmla="*/ 2875976 h 3095063"/>
              <a:gd name="connsiteX7" fmla="*/ 1325627 w 1440388"/>
              <a:gd name="connsiteY7" fmla="*/ 3095063 h 3095063"/>
              <a:gd name="connsiteX8" fmla="*/ 1190513 w 1440388"/>
              <a:gd name="connsiteY8" fmla="*/ 2889263 h 3095063"/>
              <a:gd name="connsiteX9" fmla="*/ 1261387 w 1440388"/>
              <a:gd name="connsiteY9" fmla="*/ 2887790 h 3095063"/>
              <a:gd name="connsiteX10" fmla="*/ 1255543 w 1440388"/>
              <a:gd name="connsiteY10" fmla="*/ 281725 h 3095063"/>
              <a:gd name="connsiteX11" fmla="*/ 1078055 w 1440388"/>
              <a:gd name="connsiteY11" fmla="*/ 93484 h 3095063"/>
              <a:gd name="connsiteX12" fmla="*/ 444804 w 1440388"/>
              <a:gd name="connsiteY12" fmla="*/ 93483 h 3095063"/>
              <a:gd name="connsiteX13" fmla="*/ 114940 w 1440388"/>
              <a:gd name="connsiteY13" fmla="*/ 268350 h 3095063"/>
              <a:gd name="connsiteX14" fmla="*/ 120742 w 1440388"/>
              <a:gd name="connsiteY14" fmla="*/ 3048346 h 3095063"/>
              <a:gd name="connsiteX15" fmla="*/ 0 w 1440388"/>
              <a:gd name="connsiteY15" fmla="*/ 3050290 h 3095063"/>
              <a:gd name="connsiteX0" fmla="*/ 0 w 1450402"/>
              <a:gd name="connsiteY0" fmla="*/ 3047908 h 3095063"/>
              <a:gd name="connsiteX1" fmla="*/ 11439 w 1450402"/>
              <a:gd name="connsiteY1" fmla="*/ 271164 h 3095063"/>
              <a:gd name="connsiteX2" fmla="*/ 476812 w 1450402"/>
              <a:gd name="connsiteY2" fmla="*/ 0 h 3095063"/>
              <a:gd name="connsiteX3" fmla="*/ 1069588 w 1450402"/>
              <a:gd name="connsiteY3" fmla="*/ 12493 h 3095063"/>
              <a:gd name="connsiteX4" fmla="*/ 1378258 w 1450402"/>
              <a:gd name="connsiteY4" fmla="*/ 269697 h 3095063"/>
              <a:gd name="connsiteX5" fmla="*/ 1373887 w 1450402"/>
              <a:gd name="connsiteY5" fmla="*/ 2875388 h 3095063"/>
              <a:gd name="connsiteX6" fmla="*/ 1450402 w 1450402"/>
              <a:gd name="connsiteY6" fmla="*/ 2875976 h 3095063"/>
              <a:gd name="connsiteX7" fmla="*/ 1335641 w 1450402"/>
              <a:gd name="connsiteY7" fmla="*/ 3095063 h 3095063"/>
              <a:gd name="connsiteX8" fmla="*/ 1200527 w 1450402"/>
              <a:gd name="connsiteY8" fmla="*/ 2889263 h 3095063"/>
              <a:gd name="connsiteX9" fmla="*/ 1271401 w 1450402"/>
              <a:gd name="connsiteY9" fmla="*/ 2887790 h 3095063"/>
              <a:gd name="connsiteX10" fmla="*/ 1265557 w 1450402"/>
              <a:gd name="connsiteY10" fmla="*/ 281725 h 3095063"/>
              <a:gd name="connsiteX11" fmla="*/ 1088069 w 1450402"/>
              <a:gd name="connsiteY11" fmla="*/ 93484 h 3095063"/>
              <a:gd name="connsiteX12" fmla="*/ 454818 w 1450402"/>
              <a:gd name="connsiteY12" fmla="*/ 93483 h 3095063"/>
              <a:gd name="connsiteX13" fmla="*/ 124954 w 1450402"/>
              <a:gd name="connsiteY13" fmla="*/ 268350 h 3095063"/>
              <a:gd name="connsiteX14" fmla="*/ 130756 w 1450402"/>
              <a:gd name="connsiteY14" fmla="*/ 3048346 h 3095063"/>
              <a:gd name="connsiteX15" fmla="*/ 0 w 1450402"/>
              <a:gd name="connsiteY15" fmla="*/ 3047908 h 3095063"/>
              <a:gd name="connsiteX0" fmla="*/ 0 w 1450402"/>
              <a:gd name="connsiteY0" fmla="*/ 3047908 h 3066998"/>
              <a:gd name="connsiteX1" fmla="*/ 11439 w 1450402"/>
              <a:gd name="connsiteY1" fmla="*/ 271164 h 3066998"/>
              <a:gd name="connsiteX2" fmla="*/ 476812 w 1450402"/>
              <a:gd name="connsiteY2" fmla="*/ 0 h 3066998"/>
              <a:gd name="connsiteX3" fmla="*/ 1069588 w 1450402"/>
              <a:gd name="connsiteY3" fmla="*/ 12493 h 3066998"/>
              <a:gd name="connsiteX4" fmla="*/ 1378258 w 1450402"/>
              <a:gd name="connsiteY4" fmla="*/ 269697 h 3066998"/>
              <a:gd name="connsiteX5" fmla="*/ 1373887 w 1450402"/>
              <a:gd name="connsiteY5" fmla="*/ 2875388 h 3066998"/>
              <a:gd name="connsiteX6" fmla="*/ 1450402 w 1450402"/>
              <a:gd name="connsiteY6" fmla="*/ 2875976 h 3066998"/>
              <a:gd name="connsiteX7" fmla="*/ 1327777 w 1450402"/>
              <a:gd name="connsiteY7" fmla="*/ 3066999 h 3066998"/>
              <a:gd name="connsiteX8" fmla="*/ 1200527 w 1450402"/>
              <a:gd name="connsiteY8" fmla="*/ 2889263 h 3066998"/>
              <a:gd name="connsiteX9" fmla="*/ 1271401 w 1450402"/>
              <a:gd name="connsiteY9" fmla="*/ 2887790 h 3066998"/>
              <a:gd name="connsiteX10" fmla="*/ 1265557 w 1450402"/>
              <a:gd name="connsiteY10" fmla="*/ 281725 h 3066998"/>
              <a:gd name="connsiteX11" fmla="*/ 1088069 w 1450402"/>
              <a:gd name="connsiteY11" fmla="*/ 93484 h 3066998"/>
              <a:gd name="connsiteX12" fmla="*/ 454818 w 1450402"/>
              <a:gd name="connsiteY12" fmla="*/ 93483 h 3066998"/>
              <a:gd name="connsiteX13" fmla="*/ 124954 w 1450402"/>
              <a:gd name="connsiteY13" fmla="*/ 268350 h 3066998"/>
              <a:gd name="connsiteX14" fmla="*/ 130756 w 1450402"/>
              <a:gd name="connsiteY14" fmla="*/ 3048346 h 3066998"/>
              <a:gd name="connsiteX15" fmla="*/ 0 w 1450402"/>
              <a:gd name="connsiteY15" fmla="*/ 3047908 h 3066998"/>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69069 w 1450402"/>
              <a:gd name="connsiteY8" fmla="*/ 2889263 h 3066999"/>
              <a:gd name="connsiteX9" fmla="*/ 1271401 w 1450402"/>
              <a:gd name="connsiteY9" fmla="*/ 2887790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61205 w 1450402"/>
              <a:gd name="connsiteY8" fmla="*/ 2878039 h 3066999"/>
              <a:gd name="connsiteX9" fmla="*/ 1271401 w 1450402"/>
              <a:gd name="connsiteY9" fmla="*/ 2887790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61205 w 1450402"/>
              <a:gd name="connsiteY8" fmla="*/ 2885975 h 3066999"/>
              <a:gd name="connsiteX9" fmla="*/ 1271401 w 1450402"/>
              <a:gd name="connsiteY9" fmla="*/ 2887790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72320 w 1450402"/>
              <a:gd name="connsiteY8" fmla="*/ 2888622 h 3066999"/>
              <a:gd name="connsiteX9" fmla="*/ 1271401 w 1450402"/>
              <a:gd name="connsiteY9" fmla="*/ 2887790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72320 w 1450402"/>
              <a:gd name="connsiteY8" fmla="*/ 2888622 h 3066999"/>
              <a:gd name="connsiteX9" fmla="*/ 1271401 w 1450402"/>
              <a:gd name="connsiteY9" fmla="*/ 2877215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6999"/>
              <a:gd name="connsiteX1" fmla="*/ 11439 w 1450402"/>
              <a:gd name="connsiteY1" fmla="*/ 271164 h 3066999"/>
              <a:gd name="connsiteX2" fmla="*/ 476812 w 1450402"/>
              <a:gd name="connsiteY2" fmla="*/ 0 h 3066999"/>
              <a:gd name="connsiteX3" fmla="*/ 1069588 w 1450402"/>
              <a:gd name="connsiteY3" fmla="*/ 12493 h 3066999"/>
              <a:gd name="connsiteX4" fmla="*/ 1378258 w 1450402"/>
              <a:gd name="connsiteY4" fmla="*/ 269697 h 3066999"/>
              <a:gd name="connsiteX5" fmla="*/ 1373887 w 1450402"/>
              <a:gd name="connsiteY5" fmla="*/ 2875388 h 3066999"/>
              <a:gd name="connsiteX6" fmla="*/ 1450402 w 1450402"/>
              <a:gd name="connsiteY6" fmla="*/ 2875976 h 3066999"/>
              <a:gd name="connsiteX7" fmla="*/ 1327777 w 1450402"/>
              <a:gd name="connsiteY7" fmla="*/ 3066999 h 3066999"/>
              <a:gd name="connsiteX8" fmla="*/ 1198255 w 1450402"/>
              <a:gd name="connsiteY8" fmla="*/ 2880690 h 3066999"/>
              <a:gd name="connsiteX9" fmla="*/ 1271401 w 1450402"/>
              <a:gd name="connsiteY9" fmla="*/ 2877215 h 3066999"/>
              <a:gd name="connsiteX10" fmla="*/ 1265557 w 1450402"/>
              <a:gd name="connsiteY10" fmla="*/ 281725 h 3066999"/>
              <a:gd name="connsiteX11" fmla="*/ 1088069 w 1450402"/>
              <a:gd name="connsiteY11" fmla="*/ 93484 h 3066999"/>
              <a:gd name="connsiteX12" fmla="*/ 454818 w 1450402"/>
              <a:gd name="connsiteY12" fmla="*/ 93483 h 3066999"/>
              <a:gd name="connsiteX13" fmla="*/ 124954 w 1450402"/>
              <a:gd name="connsiteY13" fmla="*/ 268350 h 3066999"/>
              <a:gd name="connsiteX14" fmla="*/ 130756 w 1450402"/>
              <a:gd name="connsiteY14" fmla="*/ 3048346 h 3066999"/>
              <a:gd name="connsiteX15" fmla="*/ 0 w 1450402"/>
              <a:gd name="connsiteY15" fmla="*/ 3047908 h 3066999"/>
              <a:gd name="connsiteX0" fmla="*/ 0 w 1450402"/>
              <a:gd name="connsiteY0" fmla="*/ 3047908 h 3067002"/>
              <a:gd name="connsiteX1" fmla="*/ 11439 w 1450402"/>
              <a:gd name="connsiteY1" fmla="*/ 271164 h 3067002"/>
              <a:gd name="connsiteX2" fmla="*/ 476812 w 1450402"/>
              <a:gd name="connsiteY2" fmla="*/ 0 h 3067002"/>
              <a:gd name="connsiteX3" fmla="*/ 1069588 w 1450402"/>
              <a:gd name="connsiteY3" fmla="*/ 12493 h 3067002"/>
              <a:gd name="connsiteX4" fmla="*/ 1378258 w 1450402"/>
              <a:gd name="connsiteY4" fmla="*/ 269697 h 3067002"/>
              <a:gd name="connsiteX5" fmla="*/ 1373887 w 1450402"/>
              <a:gd name="connsiteY5" fmla="*/ 2875388 h 3067002"/>
              <a:gd name="connsiteX6" fmla="*/ 1450402 w 1450402"/>
              <a:gd name="connsiteY6" fmla="*/ 2875976 h 3067002"/>
              <a:gd name="connsiteX7" fmla="*/ 1312957 w 1450402"/>
              <a:gd name="connsiteY7" fmla="*/ 3067002 h 3067002"/>
              <a:gd name="connsiteX8" fmla="*/ 1198255 w 1450402"/>
              <a:gd name="connsiteY8" fmla="*/ 2880690 h 3067002"/>
              <a:gd name="connsiteX9" fmla="*/ 1271401 w 1450402"/>
              <a:gd name="connsiteY9" fmla="*/ 2877215 h 3067002"/>
              <a:gd name="connsiteX10" fmla="*/ 1265557 w 1450402"/>
              <a:gd name="connsiteY10" fmla="*/ 281725 h 3067002"/>
              <a:gd name="connsiteX11" fmla="*/ 1088069 w 1450402"/>
              <a:gd name="connsiteY11" fmla="*/ 93484 h 3067002"/>
              <a:gd name="connsiteX12" fmla="*/ 454818 w 1450402"/>
              <a:gd name="connsiteY12" fmla="*/ 93483 h 3067002"/>
              <a:gd name="connsiteX13" fmla="*/ 124954 w 1450402"/>
              <a:gd name="connsiteY13" fmla="*/ 268350 h 3067002"/>
              <a:gd name="connsiteX14" fmla="*/ 130756 w 1450402"/>
              <a:gd name="connsiteY14" fmla="*/ 3048346 h 3067002"/>
              <a:gd name="connsiteX15" fmla="*/ 0 w 1450402"/>
              <a:gd name="connsiteY15" fmla="*/ 3047908 h 3067002"/>
              <a:gd name="connsiteX0" fmla="*/ 0 w 1450402"/>
              <a:gd name="connsiteY0" fmla="*/ 3047908 h 3067002"/>
              <a:gd name="connsiteX1" fmla="*/ 11439 w 1450402"/>
              <a:gd name="connsiteY1" fmla="*/ 271164 h 3067002"/>
              <a:gd name="connsiteX2" fmla="*/ 476812 w 1450402"/>
              <a:gd name="connsiteY2" fmla="*/ 0 h 3067002"/>
              <a:gd name="connsiteX3" fmla="*/ 1069588 w 1450402"/>
              <a:gd name="connsiteY3" fmla="*/ 12493 h 3067002"/>
              <a:gd name="connsiteX4" fmla="*/ 1378258 w 1450402"/>
              <a:gd name="connsiteY4" fmla="*/ 269697 h 3067002"/>
              <a:gd name="connsiteX5" fmla="*/ 1373887 w 1450402"/>
              <a:gd name="connsiteY5" fmla="*/ 2875388 h 3067002"/>
              <a:gd name="connsiteX6" fmla="*/ 1450402 w 1450402"/>
              <a:gd name="connsiteY6" fmla="*/ 2875976 h 3067002"/>
              <a:gd name="connsiteX7" fmla="*/ 1312957 w 1450402"/>
              <a:gd name="connsiteY7" fmla="*/ 3067002 h 3067002"/>
              <a:gd name="connsiteX8" fmla="*/ 1190846 w 1450402"/>
              <a:gd name="connsiteY8" fmla="*/ 2880690 h 3067002"/>
              <a:gd name="connsiteX9" fmla="*/ 1271401 w 1450402"/>
              <a:gd name="connsiteY9" fmla="*/ 2877215 h 3067002"/>
              <a:gd name="connsiteX10" fmla="*/ 1265557 w 1450402"/>
              <a:gd name="connsiteY10" fmla="*/ 281725 h 3067002"/>
              <a:gd name="connsiteX11" fmla="*/ 1088069 w 1450402"/>
              <a:gd name="connsiteY11" fmla="*/ 93484 h 3067002"/>
              <a:gd name="connsiteX12" fmla="*/ 454818 w 1450402"/>
              <a:gd name="connsiteY12" fmla="*/ 93483 h 3067002"/>
              <a:gd name="connsiteX13" fmla="*/ 124954 w 1450402"/>
              <a:gd name="connsiteY13" fmla="*/ 268350 h 3067002"/>
              <a:gd name="connsiteX14" fmla="*/ 130756 w 1450402"/>
              <a:gd name="connsiteY14" fmla="*/ 3048346 h 3067002"/>
              <a:gd name="connsiteX15" fmla="*/ 0 w 1450402"/>
              <a:gd name="connsiteY15" fmla="*/ 3047908 h 3067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50402" h="3067002">
                <a:moveTo>
                  <a:pt x="0" y="3047908"/>
                </a:moveTo>
                <a:cubicBezTo>
                  <a:pt x="1280" y="2120635"/>
                  <a:pt x="10159" y="1198437"/>
                  <a:pt x="11439" y="271164"/>
                </a:cubicBezTo>
                <a:cubicBezTo>
                  <a:pt x="11439" y="74727"/>
                  <a:pt x="280375" y="0"/>
                  <a:pt x="476812" y="0"/>
                </a:cubicBezTo>
                <a:lnTo>
                  <a:pt x="1069588" y="12493"/>
                </a:lnTo>
                <a:cubicBezTo>
                  <a:pt x="1266025" y="12493"/>
                  <a:pt x="1378258" y="73260"/>
                  <a:pt x="1378258" y="269697"/>
                </a:cubicBezTo>
                <a:cubicBezTo>
                  <a:pt x="1378782" y="1133492"/>
                  <a:pt x="1373363" y="2011593"/>
                  <a:pt x="1373887" y="2875388"/>
                </a:cubicBezTo>
                <a:lnTo>
                  <a:pt x="1450402" y="2875976"/>
                </a:lnTo>
                <a:lnTo>
                  <a:pt x="1312957" y="3067002"/>
                </a:lnTo>
                <a:cubicBezTo>
                  <a:pt x="1262931" y="2981916"/>
                  <a:pt x="1240872" y="2965776"/>
                  <a:pt x="1190846" y="2880690"/>
                </a:cubicBezTo>
                <a:lnTo>
                  <a:pt x="1271401" y="2877215"/>
                </a:lnTo>
                <a:cubicBezTo>
                  <a:pt x="1267533" y="2012612"/>
                  <a:pt x="1269425" y="1146328"/>
                  <a:pt x="1265557" y="281725"/>
                </a:cubicBezTo>
                <a:cubicBezTo>
                  <a:pt x="1265557" y="172999"/>
                  <a:pt x="1196795" y="93484"/>
                  <a:pt x="1088069" y="93484"/>
                </a:cubicBezTo>
                <a:lnTo>
                  <a:pt x="454818" y="93483"/>
                </a:lnTo>
                <a:cubicBezTo>
                  <a:pt x="346092" y="93483"/>
                  <a:pt x="124954" y="159624"/>
                  <a:pt x="124954" y="268350"/>
                </a:cubicBezTo>
                <a:cubicBezTo>
                  <a:pt x="124954" y="1191191"/>
                  <a:pt x="130756" y="2125505"/>
                  <a:pt x="130756" y="3048346"/>
                </a:cubicBezTo>
                <a:lnTo>
                  <a:pt x="0" y="3047908"/>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7" name="Group 46"/>
          <p:cNvGrpSpPr/>
          <p:nvPr/>
        </p:nvGrpSpPr>
        <p:grpSpPr>
          <a:xfrm>
            <a:off x="2821708" y="1813659"/>
            <a:ext cx="304800" cy="876300"/>
            <a:chOff x="2946400" y="1813659"/>
            <a:chExt cx="304800" cy="876300"/>
          </a:xfrm>
        </p:grpSpPr>
        <p:sp>
          <p:nvSpPr>
            <p:cNvPr id="9" name="Down Arrow 8"/>
            <p:cNvSpPr/>
            <p:nvPr/>
          </p:nvSpPr>
          <p:spPr>
            <a:xfrm>
              <a:off x="2946400" y="1813659"/>
              <a:ext cx="304800" cy="20198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a:off x="2946400" y="2499459"/>
              <a:ext cx="304800" cy="19050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p:cNvSpPr/>
          <p:nvPr/>
        </p:nvSpPr>
        <p:spPr>
          <a:xfrm>
            <a:off x="992908" y="2686981"/>
            <a:ext cx="484391" cy="5363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EPG</a:t>
            </a:r>
            <a:endParaRPr lang="en-US" sz="1400" dirty="0">
              <a:solidFill>
                <a:schemeClr val="tx1"/>
              </a:solidFill>
            </a:endParaRPr>
          </a:p>
        </p:txBody>
      </p:sp>
      <p:sp>
        <p:nvSpPr>
          <p:cNvPr id="21" name="Rectangle 20"/>
          <p:cNvSpPr/>
          <p:nvPr/>
        </p:nvSpPr>
        <p:spPr>
          <a:xfrm>
            <a:off x="1477300" y="2686981"/>
            <a:ext cx="1082627" cy="5363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Worker Vertex Code</a:t>
            </a:r>
            <a:endParaRPr lang="en-US" sz="1400" dirty="0">
              <a:solidFill>
                <a:schemeClr val="tx1"/>
              </a:solidFill>
            </a:endParaRPr>
          </a:p>
        </p:txBody>
      </p:sp>
      <p:grpSp>
        <p:nvGrpSpPr>
          <p:cNvPr id="41" name="Group 40"/>
          <p:cNvGrpSpPr/>
          <p:nvPr/>
        </p:nvGrpSpPr>
        <p:grpSpPr>
          <a:xfrm>
            <a:off x="2501930" y="2686981"/>
            <a:ext cx="2300978" cy="536378"/>
            <a:chOff x="2626622" y="2686981"/>
            <a:chExt cx="2300978" cy="536378"/>
          </a:xfrm>
        </p:grpSpPr>
        <p:sp>
          <p:nvSpPr>
            <p:cNvPr id="22" name="Rectangle 21"/>
            <p:cNvSpPr/>
            <p:nvPr/>
          </p:nvSpPr>
          <p:spPr>
            <a:xfrm>
              <a:off x="3910519" y="2686981"/>
              <a:ext cx="1017081" cy="5363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Statistics</a:t>
              </a:r>
              <a:endParaRPr lang="en-US" sz="1400" dirty="0">
                <a:solidFill>
                  <a:schemeClr val="bg1"/>
                </a:solidFill>
              </a:endParaRPr>
            </a:p>
          </p:txBody>
        </p:sp>
        <p:sp>
          <p:nvSpPr>
            <p:cNvPr id="23" name="Rectangle 22"/>
            <p:cNvSpPr/>
            <p:nvPr/>
          </p:nvSpPr>
          <p:spPr>
            <a:xfrm>
              <a:off x="2626622" y="2686981"/>
              <a:ext cx="1272278" cy="53637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 Rewrite Logic</a:t>
              </a:r>
              <a:endParaRPr lang="en-US" sz="1400" dirty="0">
                <a:solidFill>
                  <a:schemeClr val="bg1"/>
                </a:solidFill>
              </a:endParaRPr>
            </a:p>
          </p:txBody>
        </p:sp>
      </p:grpSp>
      <p:sp>
        <p:nvSpPr>
          <p:cNvPr id="37" name="Rounded Rectangle 36"/>
          <p:cNvSpPr/>
          <p:nvPr/>
        </p:nvSpPr>
        <p:spPr>
          <a:xfrm>
            <a:off x="1885149" y="2042259"/>
            <a:ext cx="2177918" cy="457200"/>
          </a:xfrm>
          <a:prstGeom prst="roundRect">
            <a:avLst>
              <a:gd name="adj" fmla="val 50000"/>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DryadLINQ  Compiler with </a:t>
            </a:r>
            <a:r>
              <a:rPr lang="en-US" sz="1400" dirty="0" err="1" smtClean="0"/>
              <a:t>Optimus</a:t>
            </a:r>
            <a:r>
              <a:rPr lang="en-US" sz="1400" dirty="0"/>
              <a:t> </a:t>
            </a:r>
            <a:r>
              <a:rPr lang="en-US" sz="1400" dirty="0" smtClean="0"/>
              <a:t>Extensions</a:t>
            </a:r>
            <a:endParaRPr lang="en-US" sz="1400" dirty="0"/>
          </a:p>
        </p:txBody>
      </p:sp>
      <p:sp>
        <p:nvSpPr>
          <p:cNvPr id="45" name="Down Arrow 44"/>
          <p:cNvSpPr/>
          <p:nvPr/>
        </p:nvSpPr>
        <p:spPr>
          <a:xfrm>
            <a:off x="2076736" y="1818387"/>
            <a:ext cx="304800" cy="201984"/>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Down Arrow 45"/>
          <p:cNvSpPr/>
          <p:nvPr/>
        </p:nvSpPr>
        <p:spPr>
          <a:xfrm>
            <a:off x="2076736" y="2504187"/>
            <a:ext cx="304800" cy="19050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4255115" y="3832960"/>
            <a:ext cx="614956" cy="32236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4231920" y="4773249"/>
            <a:ext cx="614956" cy="1150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5924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31" grpId="0" animBg="1"/>
      <p:bldP spid="35" grpId="0" animBg="1"/>
      <p:bldP spid="3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70170" y="2076090"/>
            <a:ext cx="598715" cy="130936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Estimate/Collect Data Statistics</a:t>
            </a:r>
            <a:endParaRPr lang="en-US" dirty="0"/>
          </a:p>
        </p:txBody>
      </p:sp>
      <p:sp>
        <p:nvSpPr>
          <p:cNvPr id="3" name="Content Placeholder 2"/>
          <p:cNvSpPr>
            <a:spLocks noGrp="1"/>
          </p:cNvSpPr>
          <p:nvPr>
            <p:ph idx="1"/>
          </p:nvPr>
        </p:nvSpPr>
        <p:spPr>
          <a:xfrm>
            <a:off x="628650" y="1825625"/>
            <a:ext cx="5434898" cy="4178359"/>
          </a:xfrm>
        </p:spPr>
        <p:txBody>
          <a:bodyPr>
            <a:normAutofit fontScale="92500" lnSpcReduction="10000"/>
          </a:bodyPr>
          <a:lstStyle/>
          <a:p>
            <a:r>
              <a:rPr lang="en-US" dirty="0" smtClean="0"/>
              <a:t>Low overhead: piggy-back into existing vertices </a:t>
            </a:r>
          </a:p>
          <a:p>
            <a:pPr lvl="1"/>
            <a:r>
              <a:rPr lang="en-US" dirty="0" smtClean="0"/>
              <a:t>Pipelining “H” into “M”</a:t>
            </a:r>
          </a:p>
          <a:p>
            <a:r>
              <a:rPr lang="en-US" dirty="0" smtClean="0"/>
              <a:t>Extensible</a:t>
            </a:r>
          </a:p>
          <a:p>
            <a:pPr lvl="1"/>
            <a:r>
              <a:rPr lang="en-US" dirty="0" smtClean="0"/>
              <a:t>Statistics estimator/collector defined at language layer or user-level</a:t>
            </a:r>
          </a:p>
          <a:p>
            <a:r>
              <a:rPr lang="en-US" dirty="0" smtClean="0"/>
              <a:t>All at data plane: avoid overwhelming control plane</a:t>
            </a:r>
          </a:p>
          <a:p>
            <a:pPr lvl="1"/>
            <a:r>
              <a:rPr lang="en-US" dirty="0" smtClean="0"/>
              <a:t>“H”: distributed statistics estimation/collection</a:t>
            </a:r>
          </a:p>
          <a:p>
            <a:pPr lvl="1"/>
            <a:r>
              <a:rPr lang="en-US" dirty="0" smtClean="0"/>
              <a:t>“MG” and “GH”: merge statistics into rewriting message</a:t>
            </a:r>
          </a:p>
          <a:p>
            <a:endParaRPr lang="en-US" dirty="0" smtClean="0"/>
          </a:p>
          <a:p>
            <a:pPr lvl="1"/>
            <a:endParaRPr lang="en-US" dirty="0"/>
          </a:p>
        </p:txBody>
      </p:sp>
      <p:pic>
        <p:nvPicPr>
          <p:cNvPr id="4" name="Picture 3"/>
          <p:cNvPicPr>
            <a:picLocks noChangeAspect="1"/>
          </p:cNvPicPr>
          <p:nvPr/>
        </p:nvPicPr>
        <p:blipFill>
          <a:blip r:embed="rId3"/>
          <a:stretch>
            <a:fillRect/>
          </a:stretch>
        </p:blipFill>
        <p:spPr>
          <a:xfrm>
            <a:off x="6351095" y="2076090"/>
            <a:ext cx="2688835" cy="3193318"/>
          </a:xfrm>
          <a:prstGeom prst="rect">
            <a:avLst/>
          </a:prstGeom>
        </p:spPr>
      </p:pic>
    </p:spTree>
    <p:extLst>
      <p:ext uri="{BB962C8B-B14F-4D97-AF65-F5344CB8AC3E}">
        <p14:creationId xmlns:p14="http://schemas.microsoft.com/office/powerpoint/2010/main" val="386906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 Rewriting Module</a:t>
            </a:r>
            <a:endParaRPr lang="en-US" dirty="0"/>
          </a:p>
        </p:txBody>
      </p:sp>
      <p:sp>
        <p:nvSpPr>
          <p:cNvPr id="3" name="Content Placeholder 2"/>
          <p:cNvSpPr>
            <a:spLocks noGrp="1"/>
          </p:cNvSpPr>
          <p:nvPr>
            <p:ph idx="1"/>
          </p:nvPr>
        </p:nvSpPr>
        <p:spPr/>
        <p:txBody>
          <a:bodyPr/>
          <a:lstStyle/>
          <a:p>
            <a:r>
              <a:rPr lang="en-US" dirty="0"/>
              <a:t>A</a:t>
            </a:r>
            <a:r>
              <a:rPr lang="en-US" dirty="0" smtClean="0"/>
              <a:t> set of primitives to query and modify EPG</a:t>
            </a:r>
          </a:p>
          <a:p>
            <a:r>
              <a:rPr lang="en-US" dirty="0" smtClean="0"/>
              <a:t>Rewriting operation depends on vertex state:</a:t>
            </a:r>
          </a:p>
          <a:p>
            <a:pPr lvl="1"/>
            <a:r>
              <a:rPr lang="en-US" dirty="0" smtClean="0"/>
              <a:t>INACTIVE: all rewriting primitives applicable</a:t>
            </a:r>
          </a:p>
          <a:p>
            <a:pPr lvl="1"/>
            <a:r>
              <a:rPr lang="en-US" dirty="0" smtClean="0"/>
              <a:t>RUNNING: killed and transited to INACTIVE, discarding partial results</a:t>
            </a:r>
          </a:p>
          <a:p>
            <a:pPr lvl="1"/>
            <a:r>
              <a:rPr lang="en-US" dirty="0" smtClean="0"/>
              <a:t>COMPLETED: redirect vertex I/O</a:t>
            </a:r>
          </a:p>
        </p:txBody>
      </p:sp>
    </p:spTree>
    <p:extLst>
      <p:ext uri="{BB962C8B-B14F-4D97-AF65-F5344CB8AC3E}">
        <p14:creationId xmlns:p14="http://schemas.microsoft.com/office/powerpoint/2010/main" val="7852045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bg1">
                    <a:lumMod val="65000"/>
                  </a:schemeClr>
                </a:solidFill>
              </a:rPr>
              <a:t>Motivational problems</a:t>
            </a:r>
          </a:p>
          <a:p>
            <a:r>
              <a:rPr lang="en-US" dirty="0" smtClean="0">
                <a:solidFill>
                  <a:schemeClr val="bg1">
                    <a:lumMod val="65000"/>
                  </a:schemeClr>
                </a:solidFill>
              </a:rPr>
              <a:t>Optimus system</a:t>
            </a:r>
          </a:p>
          <a:p>
            <a:r>
              <a:rPr lang="en-US" dirty="0" smtClean="0"/>
              <a:t>Graph rewriters</a:t>
            </a:r>
          </a:p>
          <a:p>
            <a:r>
              <a:rPr lang="en-US" dirty="0" smtClean="0">
                <a:solidFill>
                  <a:schemeClr val="bg1">
                    <a:lumMod val="65000"/>
                  </a:schemeClr>
                </a:solidFill>
              </a:rPr>
              <a:t>Experimental evaluation</a:t>
            </a:r>
          </a:p>
          <a:p>
            <a:r>
              <a:rPr lang="en-US" dirty="0" smtClean="0">
                <a:solidFill>
                  <a:schemeClr val="bg1">
                    <a:lumMod val="65000"/>
                  </a:schemeClr>
                </a:solidFill>
              </a:rPr>
              <a:t>Summary &amp; conclusion</a:t>
            </a:r>
          </a:p>
          <a:p>
            <a:endParaRPr lang="en-US" dirty="0"/>
          </a:p>
        </p:txBody>
      </p:sp>
    </p:spTree>
    <p:extLst>
      <p:ext uri="{BB962C8B-B14F-4D97-AF65-F5344CB8AC3E}">
        <p14:creationId xmlns:p14="http://schemas.microsoft.com/office/powerpoint/2010/main" val="19005448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29292" y="5639542"/>
            <a:ext cx="3123509" cy="4657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910845" y="4539344"/>
            <a:ext cx="1312811" cy="608364"/>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371600" y="4539344"/>
            <a:ext cx="642258" cy="608364"/>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31221" y="4147457"/>
            <a:ext cx="2921580" cy="391887"/>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Dynamic Data (Co-)Partitioning</a:t>
            </a:r>
            <a:endParaRPr lang="en-US" dirty="0"/>
          </a:p>
        </p:txBody>
      </p:sp>
      <p:sp>
        <p:nvSpPr>
          <p:cNvPr id="3" name="Content Placeholder 2"/>
          <p:cNvSpPr>
            <a:spLocks noGrp="1"/>
          </p:cNvSpPr>
          <p:nvPr>
            <p:ph idx="1"/>
          </p:nvPr>
        </p:nvSpPr>
        <p:spPr>
          <a:xfrm>
            <a:off x="431221" y="1607736"/>
            <a:ext cx="8270632" cy="2297362"/>
          </a:xfrm>
        </p:spPr>
        <p:txBody>
          <a:bodyPr>
            <a:normAutofit/>
          </a:bodyPr>
          <a:lstStyle/>
          <a:p>
            <a:r>
              <a:rPr lang="en-US" dirty="0" smtClean="0"/>
              <a:t>Co-partitioning: </a:t>
            </a:r>
          </a:p>
          <a:p>
            <a:pPr lvl="1"/>
            <a:r>
              <a:rPr lang="en-US" dirty="0" smtClean="0"/>
              <a:t>Use a common parameter set to partition multiple data sets </a:t>
            </a:r>
          </a:p>
          <a:p>
            <a:pPr lvl="1"/>
            <a:r>
              <a:rPr lang="en-US" dirty="0" smtClean="0"/>
              <a:t>Used by multi-source operators, e.g., Join</a:t>
            </a:r>
          </a:p>
          <a:p>
            <a:r>
              <a:rPr lang="en-US" dirty="0"/>
              <a:t>Co-range partition in </a:t>
            </a:r>
            <a:r>
              <a:rPr lang="en-US" dirty="0" smtClean="0"/>
              <a:t>Optimus:</a:t>
            </a:r>
            <a:endParaRPr lang="en-US" dirty="0"/>
          </a:p>
        </p:txBody>
      </p:sp>
      <p:sp>
        <p:nvSpPr>
          <p:cNvPr id="6" name="Content Placeholder 2"/>
          <p:cNvSpPr txBox="1">
            <a:spLocks/>
          </p:cNvSpPr>
          <p:nvPr/>
        </p:nvSpPr>
        <p:spPr>
          <a:xfrm>
            <a:off x="631524" y="4255698"/>
            <a:ext cx="3696059" cy="2200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smtClean="0"/>
          </a:p>
        </p:txBody>
      </p:sp>
      <mc:AlternateContent xmlns:mc="http://schemas.openxmlformats.org/markup-compatibility/2006" xmlns:a14="http://schemas.microsoft.com/office/drawing/2010/main">
        <mc:Choice Requires="a14">
          <p:sp>
            <p:nvSpPr>
              <p:cNvPr id="8" name="Content Placeholder 2"/>
              <p:cNvSpPr txBox="1">
                <a:spLocks/>
              </p:cNvSpPr>
              <p:nvPr/>
            </p:nvSpPr>
            <p:spPr>
              <a:xfrm>
                <a:off x="4490822" y="3702460"/>
                <a:ext cx="4457568" cy="2557984"/>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solidFill>
                      <a:schemeClr val="accent5">
                        <a:lumMod val="75000"/>
                      </a:schemeClr>
                    </a:solidFill>
                  </a:rPr>
                  <a:t>“H”: histogram at each partition</a:t>
                </a:r>
                <a:endParaRPr lang="en-US" dirty="0">
                  <a:solidFill>
                    <a:schemeClr val="accent5">
                      <a:lumMod val="75000"/>
                    </a:schemeClr>
                  </a:solidFill>
                </a:endParaRPr>
              </a:p>
              <a:p>
                <a:r>
                  <a:rPr lang="en-US" dirty="0" smtClean="0">
                    <a:solidFill>
                      <a:schemeClr val="accent5">
                        <a:lumMod val="75000"/>
                      </a:schemeClr>
                    </a:solidFill>
                  </a:rPr>
                  <a:t>“GH”: merged histogram</a:t>
                </a:r>
                <a:r>
                  <a:rPr lang="en-US" dirty="0" smtClean="0"/>
                  <a:t> </a:t>
                </a:r>
              </a:p>
              <a:p>
                <a:pPr lvl="1"/>
                <a14:m>
                  <m:oMath xmlns:m="http://schemas.openxmlformats.org/officeDocument/2006/math">
                    <m:r>
                      <a:rPr lang="en-US" i="1">
                        <a:latin typeface="Cambria Math" panose="02040503050406030204" pitchFamily="18" charset="0"/>
                      </a:rPr>
                      <m:t>h</m:t>
                    </m:r>
                    <m:d>
                      <m:dPr>
                        <m:ctrlPr>
                          <a:rPr lang="en-US" i="1">
                            <a:latin typeface="Cambria Math" panose="02040503050406030204" pitchFamily="18" charset="0"/>
                          </a:rPr>
                        </m:ctrlPr>
                      </m:dPr>
                      <m:e>
                        <m:r>
                          <a:rPr lang="en-US" i="1">
                            <a:latin typeface="Cambria Math" panose="02040503050406030204" pitchFamily="18" charset="0"/>
                          </a:rPr>
                          <m:t>𝑘</m:t>
                        </m:r>
                      </m:e>
                    </m:d>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h</m:t>
                        </m:r>
                      </m:e>
                      <m:sub>
                        <m:r>
                          <a:rPr lang="en-US" i="1">
                            <a:latin typeface="Cambria Math" panose="02040503050406030204" pitchFamily="18" charset="0"/>
                          </a:rPr>
                          <m:t>1</m:t>
                        </m:r>
                      </m:sub>
                    </m:sSub>
                    <m:d>
                      <m:dPr>
                        <m:ctrlPr>
                          <a:rPr lang="en-US" i="1">
                            <a:latin typeface="Cambria Math" panose="02040503050406030204" pitchFamily="18" charset="0"/>
                          </a:rPr>
                        </m:ctrlPr>
                      </m:dPr>
                      <m:e>
                        <m:r>
                          <a:rPr lang="en-US" i="1">
                            <a:latin typeface="Cambria Math" panose="02040503050406030204" pitchFamily="18" charset="0"/>
                          </a:rPr>
                          <m:t>𝑘</m:t>
                        </m:r>
                      </m:e>
                    </m:d>
                    <m:r>
                      <a:rPr lang="en-US" i="1">
                        <a:latin typeface="Cambria Math" panose="02040503050406030204" pitchFamily="18" charset="0"/>
                      </a:rPr>
                      <m:t> </m:t>
                    </m:r>
                    <m:r>
                      <a:rPr lang="en-US" i="1">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h</m:t>
                        </m:r>
                      </m:e>
                      <m:sub>
                        <m:r>
                          <a:rPr lang="en-US" i="1">
                            <a:latin typeface="Cambria Math" panose="02040503050406030204" pitchFamily="18" charset="0"/>
                            <a:ea typeface="Cambria Math" panose="02040503050406030204" pitchFamily="18" charset="0"/>
                          </a:rPr>
                          <m:t>2</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𝑘</m:t>
                    </m:r>
                    <m:r>
                      <a:rPr lang="en-US" i="1">
                        <a:latin typeface="Cambria Math" panose="02040503050406030204" pitchFamily="18" charset="0"/>
                        <a:ea typeface="Cambria Math" panose="02040503050406030204" pitchFamily="18" charset="0"/>
                      </a:rPr>
                      <m:t>)</m:t>
                    </m:r>
                  </m:oMath>
                </a14:m>
                <a:endParaRPr lang="en-US" dirty="0" smtClean="0"/>
              </a:p>
              <a:p>
                <a:pPr lvl="1"/>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smtClean="0"/>
                  <a:t>: composition, application specific</a:t>
                </a:r>
                <a:endParaRPr lang="en-US" dirty="0"/>
              </a:p>
              <a:p>
                <a:r>
                  <a:rPr lang="en-US" dirty="0" smtClean="0">
                    <a:solidFill>
                      <a:schemeClr val="accent5">
                        <a:lumMod val="75000"/>
                      </a:schemeClr>
                    </a:solidFill>
                  </a:rPr>
                  <a:t>“K”: estimate range keys based</a:t>
                </a:r>
                <a:br>
                  <a:rPr lang="en-US" dirty="0" smtClean="0">
                    <a:solidFill>
                      <a:schemeClr val="accent5">
                        <a:lumMod val="75000"/>
                      </a:schemeClr>
                    </a:solidFill>
                  </a:rPr>
                </a:br>
                <a:r>
                  <a:rPr lang="en-US" dirty="0" smtClean="0">
                    <a:solidFill>
                      <a:schemeClr val="accent5">
                        <a:lumMod val="75000"/>
                      </a:schemeClr>
                    </a:solidFill>
                  </a:rPr>
                  <a:t>  on </a:t>
                </a:r>
                <a14:m>
                  <m:oMath xmlns:m="http://schemas.openxmlformats.org/officeDocument/2006/math">
                    <m:r>
                      <a:rPr lang="en-US" b="0" i="1" smtClean="0">
                        <a:solidFill>
                          <a:schemeClr val="accent5">
                            <a:lumMod val="75000"/>
                          </a:schemeClr>
                        </a:solidFill>
                        <a:latin typeface="Cambria Math" panose="02040503050406030204" pitchFamily="18" charset="0"/>
                      </a:rPr>
                      <m:t>h</m:t>
                    </m:r>
                    <m:r>
                      <a:rPr lang="en-US" b="0" i="1" smtClean="0">
                        <a:solidFill>
                          <a:schemeClr val="accent5">
                            <a:lumMod val="75000"/>
                          </a:schemeClr>
                        </a:solidFill>
                        <a:latin typeface="Cambria Math" panose="02040503050406030204" pitchFamily="18" charset="0"/>
                      </a:rPr>
                      <m:t>(</m:t>
                    </m:r>
                    <m:r>
                      <a:rPr lang="en-US" b="0" i="1" smtClean="0">
                        <a:solidFill>
                          <a:schemeClr val="accent5">
                            <a:lumMod val="75000"/>
                          </a:schemeClr>
                        </a:solidFill>
                        <a:latin typeface="Cambria Math" panose="02040503050406030204" pitchFamily="18" charset="0"/>
                      </a:rPr>
                      <m:t>𝑘</m:t>
                    </m:r>
                    <m:r>
                      <a:rPr lang="en-US" b="0" i="1" smtClean="0">
                        <a:solidFill>
                          <a:schemeClr val="accent5">
                            <a:lumMod val="75000"/>
                          </a:schemeClr>
                        </a:solidFill>
                        <a:latin typeface="Cambria Math" panose="02040503050406030204" pitchFamily="18" charset="0"/>
                      </a:rPr>
                      <m:t>)</m:t>
                    </m:r>
                  </m:oMath>
                </a14:m>
                <a:endParaRPr lang="en-US" dirty="0" smtClean="0"/>
              </a:p>
              <a:p>
                <a:r>
                  <a:rPr lang="en-US" dirty="0" smtClean="0">
                    <a:solidFill>
                      <a:schemeClr val="accent5">
                        <a:lumMod val="75000"/>
                      </a:schemeClr>
                    </a:solidFill>
                  </a:rPr>
                  <a:t>Rewriting message: range keys</a:t>
                </a:r>
              </a:p>
              <a:p>
                <a:r>
                  <a:rPr lang="en-US" dirty="0" smtClean="0">
                    <a:solidFill>
                      <a:schemeClr val="accent5">
                        <a:lumMod val="75000"/>
                      </a:schemeClr>
                    </a:solidFill>
                  </a:rPr>
                  <a:t>Rewriting operation: splitting merge nodes</a:t>
                </a:r>
                <a:endParaRPr lang="en-US" dirty="0">
                  <a:solidFill>
                    <a:schemeClr val="accent5">
                      <a:lumMod val="75000"/>
                    </a:schemeClr>
                  </a:solidFill>
                </a:endParaRPr>
              </a:p>
            </p:txBody>
          </p:sp>
        </mc:Choice>
        <mc:Fallback xmlns="">
          <p:sp>
            <p:nvSpPr>
              <p:cNvPr id="8" name="Content Placeholder 2"/>
              <p:cNvSpPr txBox="1">
                <a:spLocks noRot="1" noChangeAspect="1" noMove="1" noResize="1" noEditPoints="1" noAdjustHandles="1" noChangeArrowheads="1" noChangeShapeType="1" noTextEdit="1"/>
              </p:cNvSpPr>
              <p:nvPr/>
            </p:nvSpPr>
            <p:spPr>
              <a:xfrm>
                <a:off x="4490822" y="3702460"/>
                <a:ext cx="4457568" cy="2557984"/>
              </a:xfrm>
              <a:prstGeom prst="rect">
                <a:avLst/>
              </a:prstGeom>
              <a:blipFill rotWithShape="0">
                <a:blip r:embed="rId3"/>
                <a:stretch>
                  <a:fillRect l="-958" t="-3810"/>
                </a:stretch>
              </a:blipFill>
            </p:spPr>
            <p:txBody>
              <a:bodyPr/>
              <a:lstStyle/>
              <a:p>
                <a:r>
                  <a:rPr lang="en-US">
                    <a:noFill/>
                  </a:rPr>
                  <a:t> </a:t>
                </a:r>
              </a:p>
            </p:txBody>
          </p:sp>
        </mc:Fallback>
      </mc:AlternateContent>
      <p:pic>
        <p:nvPicPr>
          <p:cNvPr id="4" name="Picture 3"/>
          <p:cNvPicPr>
            <a:picLocks noChangeAspect="1"/>
          </p:cNvPicPr>
          <p:nvPr/>
        </p:nvPicPr>
        <p:blipFill>
          <a:blip r:embed="rId4"/>
          <a:stretch>
            <a:fillRect/>
          </a:stretch>
        </p:blipFill>
        <p:spPr>
          <a:xfrm>
            <a:off x="229292" y="3729315"/>
            <a:ext cx="3916363" cy="2375965"/>
          </a:xfrm>
          <a:prstGeom prst="rect">
            <a:avLst/>
          </a:prstGeom>
        </p:spPr>
      </p:pic>
    </p:spTree>
    <p:extLst>
      <p:ext uri="{BB962C8B-B14F-4D97-AF65-F5344CB8AC3E}">
        <p14:creationId xmlns:p14="http://schemas.microsoft.com/office/powerpoint/2010/main" val="2424210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7"/>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xit" presetSubtype="0" fill="hold" grpId="1" nodeType="withEffect">
                                  <p:stCondLst>
                                    <p:cond delay="0"/>
                                  </p:stCondLst>
                                  <p:childTnLst>
                                    <p:set>
                                      <p:cBhvr>
                                        <p:cTn id="38"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10" grpId="1" animBg="1"/>
      <p:bldP spid="9" grpId="0" animBg="1"/>
      <p:bldP spid="9" grpId="1" animBg="1"/>
      <p:bldP spid="7" grpId="0" animBg="1"/>
      <p:bldP spid="7"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Rectangle 277"/>
          <p:cNvSpPr/>
          <p:nvPr/>
        </p:nvSpPr>
        <p:spPr>
          <a:xfrm>
            <a:off x="4834526" y="5255004"/>
            <a:ext cx="2801282" cy="70447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Rectangle 249"/>
          <p:cNvSpPr/>
          <p:nvPr/>
        </p:nvSpPr>
        <p:spPr>
          <a:xfrm>
            <a:off x="5860454" y="4470027"/>
            <a:ext cx="507619" cy="32275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Rectangle 248"/>
          <p:cNvSpPr/>
          <p:nvPr/>
        </p:nvSpPr>
        <p:spPr>
          <a:xfrm>
            <a:off x="8069385" y="4470027"/>
            <a:ext cx="507619" cy="32275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6"/>
            <a:ext cx="7886700" cy="882829"/>
          </a:xfrm>
        </p:spPr>
        <p:txBody>
          <a:bodyPr/>
          <a:lstStyle/>
          <a:p>
            <a:r>
              <a:rPr lang="en-US" dirty="0" smtClean="0"/>
              <a:t>Hybrid Join</a:t>
            </a:r>
            <a:endParaRPr lang="en-US" dirty="0"/>
          </a:p>
        </p:txBody>
      </p:sp>
      <p:grpSp>
        <p:nvGrpSpPr>
          <p:cNvPr id="247" name="Group 246"/>
          <p:cNvGrpSpPr/>
          <p:nvPr/>
        </p:nvGrpSpPr>
        <p:grpSpPr>
          <a:xfrm>
            <a:off x="4515428" y="1463674"/>
            <a:ext cx="3999922" cy="3329104"/>
            <a:chOff x="1551824" y="1422400"/>
            <a:chExt cx="3999922" cy="3329104"/>
          </a:xfrm>
        </p:grpSpPr>
        <p:grpSp>
          <p:nvGrpSpPr>
            <p:cNvPr id="29" name="Group 28"/>
            <p:cNvGrpSpPr/>
            <p:nvPr/>
          </p:nvGrpSpPr>
          <p:grpSpPr>
            <a:xfrm>
              <a:off x="4425951" y="1422400"/>
              <a:ext cx="516098" cy="971549"/>
              <a:chOff x="6305549" y="660400"/>
              <a:chExt cx="516098" cy="971549"/>
            </a:xfrm>
          </p:grpSpPr>
          <p:sp>
            <p:nvSpPr>
              <p:cNvPr id="4" name="Rounded Rectangle 3"/>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a:t>
                </a:r>
                <a:endParaRPr lang="en-US" dirty="0">
                  <a:solidFill>
                    <a:schemeClr val="tx1"/>
                  </a:solidFill>
                </a:endParaRPr>
              </a:p>
            </p:txBody>
          </p:sp>
          <p:sp>
            <p:nvSpPr>
              <p:cNvPr id="7" name="Rounded Rectangle 6"/>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H</a:t>
                </a:r>
                <a:endParaRPr lang="en-US" dirty="0">
                  <a:solidFill>
                    <a:schemeClr val="tx1"/>
                  </a:solidFill>
                </a:endParaRPr>
              </a:p>
            </p:txBody>
          </p:sp>
          <p:cxnSp>
            <p:nvCxnSpPr>
              <p:cNvPr id="10" name="Straight Arrow Connector 9"/>
              <p:cNvCxnSpPr>
                <a:stCxn id="4" idx="2"/>
                <a:endCxn id="7"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p:cNvCxnSpPr>
                <a:endCxn id="4" idx="0"/>
              </p:cNvCxnSpPr>
              <p:nvPr/>
            </p:nvCxnSpPr>
            <p:spPr>
              <a:xfrm>
                <a:off x="6551802" y="660400"/>
                <a:ext cx="0" cy="144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5014753" y="1422400"/>
              <a:ext cx="516098" cy="971549"/>
              <a:chOff x="6305549" y="660400"/>
              <a:chExt cx="516098" cy="971549"/>
            </a:xfrm>
          </p:grpSpPr>
          <p:sp>
            <p:nvSpPr>
              <p:cNvPr id="31" name="Rounded Rectangle 30"/>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a:t>
                </a:r>
                <a:endParaRPr lang="en-US" dirty="0">
                  <a:solidFill>
                    <a:schemeClr val="tx1"/>
                  </a:solidFill>
                </a:endParaRPr>
              </a:p>
            </p:txBody>
          </p:sp>
          <p:sp>
            <p:nvSpPr>
              <p:cNvPr id="32" name="Rounded Rectangle 31"/>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H</a:t>
                </a:r>
                <a:endParaRPr lang="en-US" dirty="0">
                  <a:solidFill>
                    <a:schemeClr val="tx1"/>
                  </a:solidFill>
                </a:endParaRPr>
              </a:p>
            </p:txBody>
          </p:sp>
          <p:cxnSp>
            <p:nvCxnSpPr>
              <p:cNvPr id="33" name="Straight Arrow Connector 32"/>
              <p:cNvCxnSpPr>
                <a:stCxn id="31" idx="2"/>
                <a:endCxn id="32"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Arrow Connector 34"/>
              <p:cNvCxnSpPr>
                <a:endCxn id="31" idx="0"/>
              </p:cNvCxnSpPr>
              <p:nvPr/>
            </p:nvCxnSpPr>
            <p:spPr>
              <a:xfrm>
                <a:off x="6551802" y="660400"/>
                <a:ext cx="0" cy="144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861706" y="1422400"/>
              <a:ext cx="516098" cy="971549"/>
              <a:chOff x="6305549" y="660400"/>
              <a:chExt cx="516098" cy="971549"/>
            </a:xfrm>
          </p:grpSpPr>
          <p:sp>
            <p:nvSpPr>
              <p:cNvPr id="37" name="Rounded Rectangle 36"/>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a:t>
                </a:r>
                <a:endParaRPr lang="en-US" dirty="0">
                  <a:solidFill>
                    <a:schemeClr val="tx1"/>
                  </a:solidFill>
                </a:endParaRPr>
              </a:p>
            </p:txBody>
          </p:sp>
          <p:sp>
            <p:nvSpPr>
              <p:cNvPr id="38" name="Rounded Rectangle 37"/>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H</a:t>
                </a:r>
                <a:endParaRPr lang="en-US" dirty="0">
                  <a:solidFill>
                    <a:schemeClr val="tx1"/>
                  </a:solidFill>
                </a:endParaRPr>
              </a:p>
            </p:txBody>
          </p:sp>
          <p:cxnSp>
            <p:nvCxnSpPr>
              <p:cNvPr id="39" name="Straight Arrow Connector 38"/>
              <p:cNvCxnSpPr>
                <a:stCxn id="37" idx="2"/>
                <a:endCxn id="38"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a:endCxn id="37" idx="0"/>
              </p:cNvCxnSpPr>
              <p:nvPr/>
            </p:nvCxnSpPr>
            <p:spPr>
              <a:xfrm>
                <a:off x="6551802" y="660400"/>
                <a:ext cx="0" cy="144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42" name="Group 41"/>
            <p:cNvGrpSpPr/>
            <p:nvPr/>
          </p:nvGrpSpPr>
          <p:grpSpPr>
            <a:xfrm>
              <a:off x="2414807" y="1422400"/>
              <a:ext cx="516098" cy="971549"/>
              <a:chOff x="6305549" y="660400"/>
              <a:chExt cx="516098" cy="971549"/>
            </a:xfrm>
          </p:grpSpPr>
          <p:sp>
            <p:nvSpPr>
              <p:cNvPr id="43" name="Rounded Rectangle 42"/>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a:t>
                </a:r>
                <a:endParaRPr lang="en-US" dirty="0">
                  <a:solidFill>
                    <a:schemeClr val="tx1"/>
                  </a:solidFill>
                </a:endParaRPr>
              </a:p>
            </p:txBody>
          </p:sp>
          <p:sp>
            <p:nvSpPr>
              <p:cNvPr id="44" name="Rounded Rectangle 43"/>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H</a:t>
                </a:r>
                <a:endParaRPr lang="en-US" dirty="0">
                  <a:solidFill>
                    <a:schemeClr val="tx1"/>
                  </a:solidFill>
                </a:endParaRPr>
              </a:p>
            </p:txBody>
          </p:sp>
          <p:cxnSp>
            <p:nvCxnSpPr>
              <p:cNvPr id="45" name="Straight Arrow Connector 44"/>
              <p:cNvCxnSpPr>
                <a:stCxn id="43" idx="2"/>
                <a:endCxn id="44"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endCxn id="43" idx="0"/>
              </p:cNvCxnSpPr>
              <p:nvPr/>
            </p:nvCxnSpPr>
            <p:spPr>
              <a:xfrm>
                <a:off x="6551802" y="660400"/>
                <a:ext cx="0" cy="144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48" name="Group 47"/>
            <p:cNvGrpSpPr/>
            <p:nvPr/>
          </p:nvGrpSpPr>
          <p:grpSpPr>
            <a:xfrm>
              <a:off x="1826005" y="1422400"/>
              <a:ext cx="516098" cy="971549"/>
              <a:chOff x="6305549" y="660400"/>
              <a:chExt cx="516098" cy="971549"/>
            </a:xfrm>
          </p:grpSpPr>
          <p:sp>
            <p:nvSpPr>
              <p:cNvPr id="49" name="Rounded Rectangle 48"/>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I</a:t>
                </a:r>
                <a:endParaRPr lang="en-US" dirty="0">
                  <a:solidFill>
                    <a:schemeClr val="tx1"/>
                  </a:solidFill>
                </a:endParaRPr>
              </a:p>
            </p:txBody>
          </p:sp>
          <p:sp>
            <p:nvSpPr>
              <p:cNvPr id="50" name="Rounded Rectangle 49"/>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H</a:t>
                </a:r>
                <a:endParaRPr lang="en-US" dirty="0">
                  <a:solidFill>
                    <a:schemeClr val="tx1"/>
                  </a:solidFill>
                </a:endParaRPr>
              </a:p>
            </p:txBody>
          </p:sp>
          <p:cxnSp>
            <p:nvCxnSpPr>
              <p:cNvPr id="51" name="Straight Arrow Connector 50"/>
              <p:cNvCxnSpPr>
                <a:stCxn id="49" idx="2"/>
                <a:endCxn id="50"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Arrow Connector 52"/>
              <p:cNvCxnSpPr>
                <a:endCxn id="49" idx="0"/>
              </p:cNvCxnSpPr>
              <p:nvPr/>
            </p:nvCxnSpPr>
            <p:spPr>
              <a:xfrm>
                <a:off x="6551802" y="660400"/>
                <a:ext cx="0" cy="144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4" name="Group 53"/>
            <p:cNvGrpSpPr/>
            <p:nvPr/>
          </p:nvGrpSpPr>
          <p:grpSpPr>
            <a:xfrm>
              <a:off x="3015406" y="2682875"/>
              <a:ext cx="516098" cy="876299"/>
              <a:chOff x="6305549" y="755650"/>
              <a:chExt cx="516098" cy="876299"/>
            </a:xfrm>
          </p:grpSpPr>
          <p:sp>
            <p:nvSpPr>
              <p:cNvPr id="55" name="Rounded Rectangle 54"/>
              <p:cNvSpPr/>
              <p:nvPr/>
            </p:nvSpPr>
            <p:spPr>
              <a:xfrm>
                <a:off x="6350466" y="80534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000" dirty="0" smtClean="0">
                    <a:solidFill>
                      <a:schemeClr val="tx1"/>
                    </a:solidFill>
                  </a:rPr>
                  <a:t>GH</a:t>
                </a:r>
                <a:endParaRPr lang="en-US" sz="2000" dirty="0">
                  <a:solidFill>
                    <a:schemeClr val="tx1"/>
                  </a:solidFill>
                </a:endParaRPr>
              </a:p>
            </p:txBody>
          </p:sp>
          <p:sp>
            <p:nvSpPr>
              <p:cNvPr id="56" name="Rounded Rectangle 55"/>
              <p:cNvSpPr/>
              <p:nvPr/>
            </p:nvSpPr>
            <p:spPr>
              <a:xfrm>
                <a:off x="6350466" y="1258390"/>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K</a:t>
                </a:r>
                <a:endParaRPr lang="en-US" dirty="0">
                  <a:solidFill>
                    <a:schemeClr val="tx1"/>
                  </a:solidFill>
                </a:endParaRPr>
              </a:p>
            </p:txBody>
          </p:sp>
          <p:cxnSp>
            <p:nvCxnSpPr>
              <p:cNvPr id="57" name="Straight Arrow Connector 56"/>
              <p:cNvCxnSpPr>
                <a:stCxn id="55" idx="2"/>
                <a:endCxn id="56" idx="0"/>
              </p:cNvCxnSpPr>
              <p:nvPr/>
            </p:nvCxnSpPr>
            <p:spPr>
              <a:xfrm>
                <a:off x="6551802" y="1115736"/>
                <a:ext cx="0" cy="1426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6305549" y="755650"/>
                <a:ext cx="516098" cy="8762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Rounded Rectangle 59"/>
            <p:cNvSpPr/>
            <p:nvPr/>
          </p:nvSpPr>
          <p:spPr>
            <a:xfrm>
              <a:off x="1870922" y="3837388"/>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D</a:t>
              </a:r>
              <a:endParaRPr lang="en-US" dirty="0">
                <a:solidFill>
                  <a:schemeClr val="tx1"/>
                </a:solidFill>
              </a:endParaRPr>
            </a:p>
          </p:txBody>
        </p:sp>
        <p:sp>
          <p:nvSpPr>
            <p:cNvPr id="61" name="Rounded Rectangle 60"/>
            <p:cNvSpPr/>
            <p:nvPr/>
          </p:nvSpPr>
          <p:spPr>
            <a:xfrm>
              <a:off x="2471520" y="3837388"/>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D</a:t>
              </a:r>
              <a:endParaRPr lang="en-US" dirty="0">
                <a:solidFill>
                  <a:schemeClr val="tx1"/>
                </a:solidFill>
              </a:endParaRPr>
            </a:p>
          </p:txBody>
        </p:sp>
        <p:sp>
          <p:nvSpPr>
            <p:cNvPr id="62" name="Rounded Rectangle 61"/>
            <p:cNvSpPr/>
            <p:nvPr/>
          </p:nvSpPr>
          <p:spPr>
            <a:xfrm>
              <a:off x="1551824" y="442875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63" name="Rounded Rectangle 62"/>
            <p:cNvSpPr/>
            <p:nvPr/>
          </p:nvSpPr>
          <p:spPr>
            <a:xfrm>
              <a:off x="2014717" y="442875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64" name="Rounded Rectangle 63"/>
            <p:cNvSpPr/>
            <p:nvPr/>
          </p:nvSpPr>
          <p:spPr>
            <a:xfrm>
              <a:off x="2483331" y="442875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65" name="Rounded Rectangle 64"/>
            <p:cNvSpPr/>
            <p:nvPr/>
          </p:nvSpPr>
          <p:spPr>
            <a:xfrm>
              <a:off x="2929296" y="4428753"/>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70" name="Rounded Rectangle 69"/>
            <p:cNvSpPr/>
            <p:nvPr/>
          </p:nvSpPr>
          <p:spPr>
            <a:xfrm>
              <a:off x="3901182" y="3837388"/>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D</a:t>
              </a:r>
              <a:endParaRPr lang="en-US" dirty="0">
                <a:solidFill>
                  <a:schemeClr val="tx1"/>
                </a:solidFill>
              </a:endParaRPr>
            </a:p>
          </p:txBody>
        </p:sp>
        <p:sp>
          <p:nvSpPr>
            <p:cNvPr id="71" name="Rounded Rectangle 70"/>
            <p:cNvSpPr/>
            <p:nvPr/>
          </p:nvSpPr>
          <p:spPr>
            <a:xfrm>
              <a:off x="4501780" y="3837388"/>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D</a:t>
              </a:r>
              <a:endParaRPr lang="en-US" dirty="0">
                <a:solidFill>
                  <a:schemeClr val="tx1"/>
                </a:solidFill>
              </a:endParaRPr>
            </a:p>
          </p:txBody>
        </p:sp>
        <p:sp>
          <p:nvSpPr>
            <p:cNvPr id="72" name="Rounded Rectangle 71"/>
            <p:cNvSpPr/>
            <p:nvPr/>
          </p:nvSpPr>
          <p:spPr>
            <a:xfrm>
              <a:off x="3771602" y="444111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73" name="Rounded Rectangle 72"/>
            <p:cNvSpPr/>
            <p:nvPr/>
          </p:nvSpPr>
          <p:spPr>
            <a:xfrm>
              <a:off x="4234495" y="444111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74" name="Rounded Rectangle 73"/>
            <p:cNvSpPr/>
            <p:nvPr/>
          </p:nvSpPr>
          <p:spPr>
            <a:xfrm>
              <a:off x="4703109" y="444111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75" name="Rounded Rectangle 74"/>
            <p:cNvSpPr/>
            <p:nvPr/>
          </p:nvSpPr>
          <p:spPr>
            <a:xfrm>
              <a:off x="5149074" y="444111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MG</a:t>
              </a:r>
              <a:endParaRPr lang="en-US" sz="1400" dirty="0">
                <a:solidFill>
                  <a:schemeClr val="tx1"/>
                </a:solidFill>
              </a:endParaRPr>
            </a:p>
          </p:txBody>
        </p:sp>
        <p:sp>
          <p:nvSpPr>
            <p:cNvPr id="76" name="Rounded Rectangle 75"/>
            <p:cNvSpPr/>
            <p:nvPr/>
          </p:nvSpPr>
          <p:spPr>
            <a:xfrm>
              <a:off x="5076436" y="3837388"/>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D</a:t>
              </a:r>
              <a:endParaRPr lang="en-US" dirty="0">
                <a:solidFill>
                  <a:schemeClr val="tx1"/>
                </a:solidFill>
              </a:endParaRPr>
            </a:p>
          </p:txBody>
        </p:sp>
        <p:cxnSp>
          <p:nvCxnSpPr>
            <p:cNvPr id="88" name="Straight Arrow Connector 87"/>
            <p:cNvCxnSpPr>
              <a:stCxn id="38" idx="2"/>
              <a:endCxn id="55" idx="0"/>
            </p:cNvCxnSpPr>
            <p:nvPr/>
          </p:nvCxnSpPr>
          <p:spPr>
            <a:xfrm flipH="1">
              <a:off x="3261659" y="2330783"/>
              <a:ext cx="846300" cy="401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stCxn id="7" idx="2"/>
              <a:endCxn id="55" idx="0"/>
            </p:cNvCxnSpPr>
            <p:nvPr/>
          </p:nvCxnSpPr>
          <p:spPr>
            <a:xfrm flipH="1">
              <a:off x="3261659" y="2330783"/>
              <a:ext cx="1410545" cy="401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a:stCxn id="32" idx="2"/>
              <a:endCxn id="55" idx="0"/>
            </p:cNvCxnSpPr>
            <p:nvPr/>
          </p:nvCxnSpPr>
          <p:spPr>
            <a:xfrm flipH="1">
              <a:off x="3261659" y="2330783"/>
              <a:ext cx="1999347" cy="401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44" idx="2"/>
              <a:endCxn id="55" idx="0"/>
            </p:cNvCxnSpPr>
            <p:nvPr/>
          </p:nvCxnSpPr>
          <p:spPr>
            <a:xfrm>
              <a:off x="2661060" y="2330783"/>
              <a:ext cx="600599" cy="401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50" idx="2"/>
              <a:endCxn id="55" idx="0"/>
            </p:cNvCxnSpPr>
            <p:nvPr/>
          </p:nvCxnSpPr>
          <p:spPr>
            <a:xfrm>
              <a:off x="2072258" y="2330783"/>
              <a:ext cx="1189401" cy="401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56" idx="2"/>
              <a:endCxn id="70" idx="0"/>
            </p:cNvCxnSpPr>
            <p:nvPr/>
          </p:nvCxnSpPr>
          <p:spPr>
            <a:xfrm>
              <a:off x="3261659" y="3496008"/>
              <a:ext cx="840859" cy="3413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56" idx="2"/>
              <a:endCxn id="71" idx="0"/>
            </p:cNvCxnSpPr>
            <p:nvPr/>
          </p:nvCxnSpPr>
          <p:spPr>
            <a:xfrm>
              <a:off x="3261659" y="3496008"/>
              <a:ext cx="1441457" cy="3413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a:stCxn id="56" idx="2"/>
              <a:endCxn id="76" idx="0"/>
            </p:cNvCxnSpPr>
            <p:nvPr/>
          </p:nvCxnSpPr>
          <p:spPr>
            <a:xfrm>
              <a:off x="3261659" y="3496008"/>
              <a:ext cx="2016113" cy="3413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56" idx="2"/>
              <a:endCxn id="61" idx="0"/>
            </p:cNvCxnSpPr>
            <p:nvPr/>
          </p:nvCxnSpPr>
          <p:spPr>
            <a:xfrm flipH="1">
              <a:off x="2672856" y="3496008"/>
              <a:ext cx="588803" cy="3413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56" idx="2"/>
              <a:endCxn id="60" idx="0"/>
            </p:cNvCxnSpPr>
            <p:nvPr/>
          </p:nvCxnSpPr>
          <p:spPr>
            <a:xfrm flipH="1">
              <a:off x="2072258" y="3496008"/>
              <a:ext cx="1189401" cy="3413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stCxn id="61" idx="2"/>
              <a:endCxn id="62" idx="0"/>
            </p:cNvCxnSpPr>
            <p:nvPr/>
          </p:nvCxnSpPr>
          <p:spPr>
            <a:xfrm flipH="1">
              <a:off x="1753160" y="4147781"/>
              <a:ext cx="919696"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9" name="Straight Arrow Connector 118"/>
            <p:cNvCxnSpPr>
              <a:stCxn id="60" idx="2"/>
              <a:endCxn id="62" idx="0"/>
            </p:cNvCxnSpPr>
            <p:nvPr/>
          </p:nvCxnSpPr>
          <p:spPr>
            <a:xfrm flipH="1">
              <a:off x="1753160" y="4147781"/>
              <a:ext cx="319098"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stCxn id="60" idx="2"/>
              <a:endCxn id="63" idx="0"/>
            </p:cNvCxnSpPr>
            <p:nvPr/>
          </p:nvCxnSpPr>
          <p:spPr>
            <a:xfrm>
              <a:off x="2072258" y="4147781"/>
              <a:ext cx="143795"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a:stCxn id="61" idx="2"/>
              <a:endCxn id="63" idx="0"/>
            </p:cNvCxnSpPr>
            <p:nvPr/>
          </p:nvCxnSpPr>
          <p:spPr>
            <a:xfrm flipH="1">
              <a:off x="2216053" y="4147781"/>
              <a:ext cx="456803"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a:stCxn id="61" idx="2"/>
              <a:endCxn id="64" idx="0"/>
            </p:cNvCxnSpPr>
            <p:nvPr/>
          </p:nvCxnSpPr>
          <p:spPr>
            <a:xfrm>
              <a:off x="2672856" y="4147781"/>
              <a:ext cx="11811"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61" idx="2"/>
              <a:endCxn id="65" idx="0"/>
            </p:cNvCxnSpPr>
            <p:nvPr/>
          </p:nvCxnSpPr>
          <p:spPr>
            <a:xfrm>
              <a:off x="2672856" y="4147781"/>
              <a:ext cx="457776"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a:stCxn id="60" idx="2"/>
              <a:endCxn id="65" idx="0"/>
            </p:cNvCxnSpPr>
            <p:nvPr/>
          </p:nvCxnSpPr>
          <p:spPr>
            <a:xfrm>
              <a:off x="2072258" y="4147781"/>
              <a:ext cx="1058374"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a:stCxn id="60" idx="2"/>
              <a:endCxn id="64" idx="0"/>
            </p:cNvCxnSpPr>
            <p:nvPr/>
          </p:nvCxnSpPr>
          <p:spPr>
            <a:xfrm>
              <a:off x="2072258" y="4147781"/>
              <a:ext cx="612409" cy="2809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a:stCxn id="70" idx="2"/>
              <a:endCxn id="72" idx="0"/>
            </p:cNvCxnSpPr>
            <p:nvPr/>
          </p:nvCxnSpPr>
          <p:spPr>
            <a:xfrm flipH="1">
              <a:off x="3972938" y="4147781"/>
              <a:ext cx="129580"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9" name="Straight Arrow Connector 168"/>
            <p:cNvCxnSpPr>
              <a:stCxn id="71" idx="2"/>
              <a:endCxn id="72" idx="0"/>
            </p:cNvCxnSpPr>
            <p:nvPr/>
          </p:nvCxnSpPr>
          <p:spPr>
            <a:xfrm flipH="1">
              <a:off x="3972938" y="4147781"/>
              <a:ext cx="730178"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2" name="Straight Arrow Connector 171"/>
            <p:cNvCxnSpPr>
              <a:stCxn id="76" idx="2"/>
              <a:endCxn id="72" idx="0"/>
            </p:cNvCxnSpPr>
            <p:nvPr/>
          </p:nvCxnSpPr>
          <p:spPr>
            <a:xfrm flipH="1">
              <a:off x="3972938" y="4147781"/>
              <a:ext cx="1304834"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p:cNvCxnSpPr>
              <a:stCxn id="70" idx="2"/>
              <a:endCxn id="73" idx="0"/>
            </p:cNvCxnSpPr>
            <p:nvPr/>
          </p:nvCxnSpPr>
          <p:spPr>
            <a:xfrm>
              <a:off x="4102518" y="4147781"/>
              <a:ext cx="333313"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a:stCxn id="71" idx="2"/>
              <a:endCxn id="73" idx="0"/>
            </p:cNvCxnSpPr>
            <p:nvPr/>
          </p:nvCxnSpPr>
          <p:spPr>
            <a:xfrm flipH="1">
              <a:off x="4435831" y="4147781"/>
              <a:ext cx="267285"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1" name="Straight Arrow Connector 180"/>
            <p:cNvCxnSpPr>
              <a:stCxn id="76" idx="2"/>
              <a:endCxn id="75" idx="0"/>
            </p:cNvCxnSpPr>
            <p:nvPr/>
          </p:nvCxnSpPr>
          <p:spPr>
            <a:xfrm>
              <a:off x="5277772" y="4147781"/>
              <a:ext cx="72638"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a:stCxn id="76" idx="2"/>
              <a:endCxn id="74" idx="0"/>
            </p:cNvCxnSpPr>
            <p:nvPr/>
          </p:nvCxnSpPr>
          <p:spPr>
            <a:xfrm flipH="1">
              <a:off x="4904445" y="4147781"/>
              <a:ext cx="373327"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a:stCxn id="71" idx="2"/>
              <a:endCxn id="74" idx="0"/>
            </p:cNvCxnSpPr>
            <p:nvPr/>
          </p:nvCxnSpPr>
          <p:spPr>
            <a:xfrm>
              <a:off x="4703116" y="4147781"/>
              <a:ext cx="201329"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a:stCxn id="70" idx="2"/>
              <a:endCxn id="74" idx="0"/>
            </p:cNvCxnSpPr>
            <p:nvPr/>
          </p:nvCxnSpPr>
          <p:spPr>
            <a:xfrm>
              <a:off x="4102518" y="4147781"/>
              <a:ext cx="801927"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a:stCxn id="76" idx="2"/>
              <a:endCxn id="73" idx="0"/>
            </p:cNvCxnSpPr>
            <p:nvPr/>
          </p:nvCxnSpPr>
          <p:spPr>
            <a:xfrm flipH="1">
              <a:off x="4435831" y="4147781"/>
              <a:ext cx="841941" cy="2933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a:stCxn id="50" idx="2"/>
              <a:endCxn id="60" idx="0"/>
            </p:cNvCxnSpPr>
            <p:nvPr/>
          </p:nvCxnSpPr>
          <p:spPr>
            <a:xfrm>
              <a:off x="2072258" y="2330783"/>
              <a:ext cx="0" cy="15066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a:stCxn id="44" idx="2"/>
              <a:endCxn id="61" idx="0"/>
            </p:cNvCxnSpPr>
            <p:nvPr/>
          </p:nvCxnSpPr>
          <p:spPr>
            <a:xfrm>
              <a:off x="2661060" y="2330783"/>
              <a:ext cx="11796" cy="15066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2" name="Straight Arrow Connector 201"/>
            <p:cNvCxnSpPr>
              <a:stCxn id="38" idx="2"/>
              <a:endCxn id="70" idx="0"/>
            </p:cNvCxnSpPr>
            <p:nvPr/>
          </p:nvCxnSpPr>
          <p:spPr>
            <a:xfrm flipH="1">
              <a:off x="4102518" y="2330783"/>
              <a:ext cx="5441" cy="15066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6" name="Straight Arrow Connector 205"/>
            <p:cNvCxnSpPr>
              <a:stCxn id="7" idx="2"/>
              <a:endCxn id="71" idx="0"/>
            </p:cNvCxnSpPr>
            <p:nvPr/>
          </p:nvCxnSpPr>
          <p:spPr>
            <a:xfrm>
              <a:off x="4672204" y="2330783"/>
              <a:ext cx="30912" cy="15066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9" name="Straight Arrow Connector 208"/>
            <p:cNvCxnSpPr>
              <a:stCxn id="32" idx="2"/>
              <a:endCxn id="76" idx="0"/>
            </p:cNvCxnSpPr>
            <p:nvPr/>
          </p:nvCxnSpPr>
          <p:spPr>
            <a:xfrm>
              <a:off x="5261006" y="2330783"/>
              <a:ext cx="16766" cy="15066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77" name="Rounded Rectangle 76"/>
          <p:cNvSpPr/>
          <p:nvPr/>
        </p:nvSpPr>
        <p:spPr>
          <a:xfrm>
            <a:off x="5186265" y="538535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sp>
        <p:nvSpPr>
          <p:cNvPr id="78" name="Rounded Rectangle 77"/>
          <p:cNvSpPr/>
          <p:nvPr/>
        </p:nvSpPr>
        <p:spPr>
          <a:xfrm>
            <a:off x="5806391" y="539000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sp>
        <p:nvSpPr>
          <p:cNvPr id="79" name="Rounded Rectangle 78"/>
          <p:cNvSpPr/>
          <p:nvPr/>
        </p:nvSpPr>
        <p:spPr>
          <a:xfrm>
            <a:off x="6401851" y="538535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sp>
        <p:nvSpPr>
          <p:cNvPr id="80" name="Rounded Rectangle 79"/>
          <p:cNvSpPr/>
          <p:nvPr/>
        </p:nvSpPr>
        <p:spPr>
          <a:xfrm>
            <a:off x="7021977" y="5385351"/>
            <a:ext cx="402672" cy="3103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cxnSp>
        <p:nvCxnSpPr>
          <p:cNvPr id="212" name="Straight Arrow Connector 211"/>
          <p:cNvCxnSpPr>
            <a:stCxn id="75" idx="2"/>
            <a:endCxn id="80" idx="0"/>
          </p:cNvCxnSpPr>
          <p:nvPr/>
        </p:nvCxnSpPr>
        <p:spPr>
          <a:xfrm flipH="1">
            <a:off x="7223313" y="4792778"/>
            <a:ext cx="1090701" cy="59257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6" name="Straight Arrow Connector 215"/>
          <p:cNvCxnSpPr>
            <a:stCxn id="74" idx="2"/>
            <a:endCxn id="79" idx="0"/>
          </p:cNvCxnSpPr>
          <p:nvPr/>
        </p:nvCxnSpPr>
        <p:spPr>
          <a:xfrm flipH="1">
            <a:off x="6603187" y="4792778"/>
            <a:ext cx="1264862" cy="59257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a:stCxn id="73" idx="2"/>
            <a:endCxn id="78" idx="0"/>
          </p:cNvCxnSpPr>
          <p:nvPr/>
        </p:nvCxnSpPr>
        <p:spPr>
          <a:xfrm flipH="1">
            <a:off x="6007727" y="4792778"/>
            <a:ext cx="1391708" cy="59722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3" name="Straight Arrow Connector 222"/>
          <p:cNvCxnSpPr>
            <a:stCxn id="72" idx="2"/>
            <a:endCxn id="77" idx="0"/>
          </p:cNvCxnSpPr>
          <p:nvPr/>
        </p:nvCxnSpPr>
        <p:spPr>
          <a:xfrm flipH="1">
            <a:off x="5387601" y="4792778"/>
            <a:ext cx="1548941" cy="59257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stCxn id="65" idx="2"/>
            <a:endCxn id="80" idx="0"/>
          </p:cNvCxnSpPr>
          <p:nvPr/>
        </p:nvCxnSpPr>
        <p:spPr>
          <a:xfrm>
            <a:off x="6094236" y="4780420"/>
            <a:ext cx="1129077" cy="6049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9" name="Straight Arrow Connector 228"/>
          <p:cNvCxnSpPr>
            <a:stCxn id="64" idx="2"/>
            <a:endCxn id="79" idx="0"/>
          </p:cNvCxnSpPr>
          <p:nvPr/>
        </p:nvCxnSpPr>
        <p:spPr>
          <a:xfrm>
            <a:off x="5648271" y="4780420"/>
            <a:ext cx="954916" cy="6049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2" name="Straight Arrow Connector 231"/>
          <p:cNvCxnSpPr>
            <a:stCxn id="63" idx="2"/>
            <a:endCxn id="78" idx="0"/>
          </p:cNvCxnSpPr>
          <p:nvPr/>
        </p:nvCxnSpPr>
        <p:spPr>
          <a:xfrm>
            <a:off x="5179657" y="4780420"/>
            <a:ext cx="828070" cy="609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5" name="Straight Arrow Connector 234"/>
          <p:cNvCxnSpPr>
            <a:stCxn id="62" idx="2"/>
            <a:endCxn id="77" idx="0"/>
          </p:cNvCxnSpPr>
          <p:nvPr/>
        </p:nvCxnSpPr>
        <p:spPr>
          <a:xfrm>
            <a:off x="4716764" y="4780420"/>
            <a:ext cx="670837" cy="6049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9" name="Straight Arrow Connector 238"/>
          <p:cNvCxnSpPr>
            <a:stCxn id="80" idx="2"/>
          </p:cNvCxnSpPr>
          <p:nvPr/>
        </p:nvCxnSpPr>
        <p:spPr>
          <a:xfrm flipH="1">
            <a:off x="7222337" y="5695744"/>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4" name="Straight Arrow Connector 243"/>
          <p:cNvCxnSpPr/>
          <p:nvPr/>
        </p:nvCxnSpPr>
        <p:spPr>
          <a:xfrm flipH="1">
            <a:off x="6614056" y="5676034"/>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5" name="Straight Arrow Connector 244"/>
          <p:cNvCxnSpPr/>
          <p:nvPr/>
        </p:nvCxnSpPr>
        <p:spPr>
          <a:xfrm flipH="1">
            <a:off x="6002383" y="5705044"/>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6" name="Straight Arrow Connector 245"/>
          <p:cNvCxnSpPr/>
          <p:nvPr/>
        </p:nvCxnSpPr>
        <p:spPr>
          <a:xfrm flipH="1">
            <a:off x="5404990" y="5676034"/>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298" name="Group 297"/>
          <p:cNvGrpSpPr/>
          <p:nvPr/>
        </p:nvGrpSpPr>
        <p:grpSpPr>
          <a:xfrm>
            <a:off x="6114264" y="4792778"/>
            <a:ext cx="2602422" cy="1090496"/>
            <a:chOff x="3150660" y="4751504"/>
            <a:chExt cx="2602422" cy="1090496"/>
          </a:xfrm>
        </p:grpSpPr>
        <p:sp>
          <p:nvSpPr>
            <p:cNvPr id="251" name="Rounded Rectangle 250"/>
            <p:cNvSpPr/>
            <p:nvPr/>
          </p:nvSpPr>
          <p:spPr>
            <a:xfrm>
              <a:off x="5128179" y="4903337"/>
              <a:ext cx="402672" cy="310393"/>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dirty="0" smtClean="0">
                  <a:solidFill>
                    <a:schemeClr val="tx1"/>
                  </a:solidFill>
                </a:rPr>
                <a:t>D1</a:t>
              </a:r>
              <a:endParaRPr lang="en-US" sz="1400" dirty="0">
                <a:solidFill>
                  <a:schemeClr val="tx1"/>
                </a:solidFill>
              </a:endParaRPr>
            </a:p>
          </p:txBody>
        </p:sp>
        <p:sp>
          <p:nvSpPr>
            <p:cNvPr id="252" name="Rounded Rectangle 251"/>
            <p:cNvSpPr/>
            <p:nvPr/>
          </p:nvSpPr>
          <p:spPr>
            <a:xfrm>
              <a:off x="5350410" y="5365563"/>
              <a:ext cx="402672" cy="310393"/>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sp>
          <p:nvSpPr>
            <p:cNvPr id="253" name="Rounded Rectangle 252"/>
            <p:cNvSpPr/>
            <p:nvPr/>
          </p:nvSpPr>
          <p:spPr>
            <a:xfrm>
              <a:off x="4688436" y="5365563"/>
              <a:ext cx="402672" cy="310393"/>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J</a:t>
              </a:r>
              <a:endParaRPr lang="en-US" dirty="0">
                <a:solidFill>
                  <a:schemeClr val="tx1"/>
                </a:solidFill>
              </a:endParaRPr>
            </a:p>
          </p:txBody>
        </p:sp>
        <p:cxnSp>
          <p:nvCxnSpPr>
            <p:cNvPr id="254" name="Straight Arrow Connector 253"/>
            <p:cNvCxnSpPr>
              <a:endCxn id="251" idx="0"/>
            </p:cNvCxnSpPr>
            <p:nvPr/>
          </p:nvCxnSpPr>
          <p:spPr>
            <a:xfrm flipH="1">
              <a:off x="5329515" y="4751504"/>
              <a:ext cx="30076" cy="15183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7" name="Straight Arrow Connector 256"/>
            <p:cNvCxnSpPr>
              <a:stCxn id="251" idx="2"/>
              <a:endCxn id="253" idx="0"/>
            </p:cNvCxnSpPr>
            <p:nvPr/>
          </p:nvCxnSpPr>
          <p:spPr>
            <a:xfrm flipH="1">
              <a:off x="4889772" y="5213730"/>
              <a:ext cx="439743" cy="15183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0" name="Straight Arrow Connector 259"/>
            <p:cNvCxnSpPr>
              <a:stCxn id="251" idx="2"/>
              <a:endCxn id="252" idx="0"/>
            </p:cNvCxnSpPr>
            <p:nvPr/>
          </p:nvCxnSpPr>
          <p:spPr>
            <a:xfrm>
              <a:off x="5329515" y="5213730"/>
              <a:ext cx="222231" cy="15183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5" name="Straight Arrow Connector 264"/>
            <p:cNvCxnSpPr>
              <a:endCxn id="253" idx="0"/>
            </p:cNvCxnSpPr>
            <p:nvPr/>
          </p:nvCxnSpPr>
          <p:spPr>
            <a:xfrm>
              <a:off x="3150660" y="4751504"/>
              <a:ext cx="1739112" cy="6140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68" name="Straight Arrow Connector 267"/>
            <p:cNvCxnSpPr>
              <a:endCxn id="252" idx="0"/>
            </p:cNvCxnSpPr>
            <p:nvPr/>
          </p:nvCxnSpPr>
          <p:spPr>
            <a:xfrm>
              <a:off x="3150660" y="4751504"/>
              <a:ext cx="2401086" cy="6140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1" name="Straight Arrow Connector 270"/>
            <p:cNvCxnSpPr/>
            <p:nvPr/>
          </p:nvCxnSpPr>
          <p:spPr>
            <a:xfrm flipH="1">
              <a:off x="4904445" y="5654470"/>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2" name="Straight Arrow Connector 271"/>
            <p:cNvCxnSpPr/>
            <p:nvPr/>
          </p:nvCxnSpPr>
          <p:spPr>
            <a:xfrm flipH="1">
              <a:off x="5572160" y="5654470"/>
              <a:ext cx="976" cy="1875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sp>
        <p:nvSpPr>
          <p:cNvPr id="299" name="Content Placeholder 2"/>
          <p:cNvSpPr>
            <a:spLocks noGrp="1"/>
          </p:cNvSpPr>
          <p:nvPr>
            <p:ph idx="1"/>
          </p:nvPr>
        </p:nvSpPr>
        <p:spPr>
          <a:xfrm>
            <a:off x="368546" y="1760435"/>
            <a:ext cx="4167772" cy="3352799"/>
          </a:xfrm>
        </p:spPr>
        <p:txBody>
          <a:bodyPr>
            <a:normAutofit/>
          </a:bodyPr>
          <a:lstStyle/>
          <a:p>
            <a:r>
              <a:rPr lang="en-US" dirty="0" smtClean="0"/>
              <a:t>Co-partition to prepare data for partition-wise </a:t>
            </a:r>
            <a:r>
              <a:rPr lang="en-US" dirty="0" smtClean="0"/>
              <a:t>Join</a:t>
            </a:r>
            <a:endParaRPr lang="en-US" dirty="0" smtClean="0"/>
          </a:p>
          <a:p>
            <a:r>
              <a:rPr lang="en-US" dirty="0" smtClean="0"/>
              <a:t>Skew detected at runtime</a:t>
            </a:r>
          </a:p>
          <a:p>
            <a:r>
              <a:rPr lang="en-US" dirty="0" smtClean="0"/>
              <a:t>Re-partition skewed partition</a:t>
            </a:r>
          </a:p>
          <a:p>
            <a:pPr lvl="1"/>
            <a:r>
              <a:rPr lang="en-US" dirty="0" smtClean="0"/>
              <a:t>Local broadcast join</a:t>
            </a:r>
          </a:p>
        </p:txBody>
      </p:sp>
    </p:spTree>
    <p:extLst>
      <p:ext uri="{BB962C8B-B14F-4D97-AF65-F5344CB8AC3E}">
        <p14:creationId xmlns:p14="http://schemas.microsoft.com/office/powerpoint/2010/main" val="61896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226"/>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212"/>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39"/>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80"/>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 grpId="0" animBg="1"/>
      <p:bldP spid="249" grpId="0" animBg="1"/>
      <p:bldP spid="8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22277"/>
            <a:ext cx="7886700" cy="994668"/>
          </a:xfrm>
        </p:spPr>
        <p:txBody>
          <a:bodyPr/>
          <a:lstStyle/>
          <a:p>
            <a:r>
              <a:rPr lang="en-US" dirty="0" smtClean="0"/>
              <a:t>Iterative Computation</a:t>
            </a:r>
            <a:endParaRPr lang="en-US" dirty="0"/>
          </a:p>
        </p:txBody>
      </p:sp>
      <p:sp>
        <p:nvSpPr>
          <p:cNvPr id="3" name="Content Placeholder 2"/>
          <p:cNvSpPr>
            <a:spLocks noGrp="1"/>
          </p:cNvSpPr>
          <p:nvPr>
            <p:ph idx="1"/>
          </p:nvPr>
        </p:nvSpPr>
        <p:spPr>
          <a:xfrm>
            <a:off x="704849" y="2004801"/>
            <a:ext cx="3867151" cy="4329324"/>
          </a:xfrm>
        </p:spPr>
        <p:txBody>
          <a:bodyPr>
            <a:normAutofit/>
          </a:bodyPr>
          <a:lstStyle/>
          <a:p>
            <a:r>
              <a:rPr lang="en-US" dirty="0" smtClean="0"/>
              <a:t>Optimus: enables iterative computation in a single job</a:t>
            </a:r>
          </a:p>
          <a:p>
            <a:pPr lvl="1"/>
            <a:r>
              <a:rPr lang="en-US" dirty="0" smtClean="0"/>
              <a:t>“C”: check stop condition</a:t>
            </a:r>
          </a:p>
          <a:p>
            <a:pPr lvl="1"/>
            <a:r>
              <a:rPr lang="en-US" dirty="0" smtClean="0"/>
              <a:t>Construct another loop if needed</a:t>
            </a:r>
          </a:p>
        </p:txBody>
      </p:sp>
      <p:pic>
        <p:nvPicPr>
          <p:cNvPr id="5" name="Picture 4"/>
          <p:cNvPicPr>
            <a:picLocks noChangeAspect="1"/>
          </p:cNvPicPr>
          <p:nvPr/>
        </p:nvPicPr>
        <p:blipFill>
          <a:blip r:embed="rId3"/>
          <a:stretch>
            <a:fillRect/>
          </a:stretch>
        </p:blipFill>
        <p:spPr>
          <a:xfrm>
            <a:off x="6478703" y="1409129"/>
            <a:ext cx="1654624" cy="2576443"/>
          </a:xfrm>
          <a:prstGeom prst="rect">
            <a:avLst/>
          </a:prstGeom>
        </p:spPr>
      </p:pic>
      <p:pic>
        <p:nvPicPr>
          <p:cNvPr id="6" name="Picture 5"/>
          <p:cNvPicPr>
            <a:picLocks noChangeAspect="1"/>
          </p:cNvPicPr>
          <p:nvPr/>
        </p:nvPicPr>
        <p:blipFill>
          <a:blip r:embed="rId4"/>
          <a:stretch>
            <a:fillRect/>
          </a:stretch>
        </p:blipFill>
        <p:spPr>
          <a:xfrm>
            <a:off x="5054424" y="1900987"/>
            <a:ext cx="2264936" cy="3644219"/>
          </a:xfrm>
          <a:prstGeom prst="rect">
            <a:avLst/>
          </a:prstGeom>
        </p:spPr>
      </p:pic>
      <p:pic>
        <p:nvPicPr>
          <p:cNvPr id="7" name="Picture 6"/>
          <p:cNvPicPr>
            <a:picLocks noChangeAspect="1"/>
          </p:cNvPicPr>
          <p:nvPr/>
        </p:nvPicPr>
        <p:blipFill>
          <a:blip r:embed="rId5"/>
          <a:stretch>
            <a:fillRect/>
          </a:stretch>
        </p:blipFill>
        <p:spPr>
          <a:xfrm>
            <a:off x="7306015" y="1799387"/>
            <a:ext cx="1049940" cy="3864813"/>
          </a:xfrm>
          <a:prstGeom prst="rect">
            <a:avLst/>
          </a:prstGeom>
        </p:spPr>
      </p:pic>
      <p:pic>
        <p:nvPicPr>
          <p:cNvPr id="8" name="Picture 7"/>
          <p:cNvPicPr>
            <a:picLocks noChangeAspect="1"/>
          </p:cNvPicPr>
          <p:nvPr/>
        </p:nvPicPr>
        <p:blipFill>
          <a:blip r:embed="rId6"/>
          <a:stretch>
            <a:fillRect/>
          </a:stretch>
        </p:blipFill>
        <p:spPr>
          <a:xfrm>
            <a:off x="5063833" y="3357848"/>
            <a:ext cx="2911768" cy="2767494"/>
          </a:xfrm>
          <a:prstGeom prst="rect">
            <a:avLst/>
          </a:prstGeom>
        </p:spPr>
      </p:pic>
    </p:spTree>
    <p:extLst>
      <p:ext uri="{BB962C8B-B14F-4D97-AF65-F5344CB8AC3E}">
        <p14:creationId xmlns:p14="http://schemas.microsoft.com/office/powerpoint/2010/main" val="5500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Distributed Data-Parallel Computing</a:t>
            </a:r>
            <a:endParaRPr lang="en-US" sz="4000" dirty="0"/>
          </a:p>
        </p:txBody>
      </p:sp>
      <p:sp>
        <p:nvSpPr>
          <p:cNvPr id="6" name="Rounded Rectangle 6"/>
          <p:cNvSpPr/>
          <p:nvPr/>
        </p:nvSpPr>
        <p:spPr>
          <a:xfrm>
            <a:off x="856052" y="2776492"/>
            <a:ext cx="1531937" cy="104298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126442" tIns="126442" rIns="126442" bIns="126442" spcCol="370"/>
          <a:lstStyle>
            <a:defPPr>
              <a:defRPr lang="en-US"/>
            </a:defPPr>
            <a:lvl1pPr algn="l" rtl="0" fontAlgn="base">
              <a:spcBef>
                <a:spcPct val="0"/>
              </a:spcBef>
              <a:spcAft>
                <a:spcPct val="0"/>
              </a:spcAft>
              <a:defRPr kern="1200">
                <a:solidFill>
                  <a:schemeClr val="dk1">
                    <a:hueOff val="0"/>
                    <a:satOff val="0"/>
                    <a:lumOff val="0"/>
                    <a:alphaOff val="0"/>
                  </a:schemeClr>
                </a:solidFill>
                <a:latin typeface="+mn-lt"/>
                <a:ea typeface="+mn-ea"/>
                <a:cs typeface="+mn-cs"/>
              </a:defRPr>
            </a:lvl1pPr>
            <a:lvl2pPr marL="457200" algn="l" rtl="0" fontAlgn="base">
              <a:spcBef>
                <a:spcPct val="0"/>
              </a:spcBef>
              <a:spcAft>
                <a:spcPct val="0"/>
              </a:spcAft>
              <a:defRPr kern="1200">
                <a:solidFill>
                  <a:schemeClr val="dk1">
                    <a:hueOff val="0"/>
                    <a:satOff val="0"/>
                    <a:lumOff val="0"/>
                    <a:alphaOff val="0"/>
                  </a:schemeClr>
                </a:solidFill>
                <a:latin typeface="+mn-lt"/>
                <a:ea typeface="+mn-ea"/>
                <a:cs typeface="+mn-cs"/>
              </a:defRPr>
            </a:lvl2pPr>
            <a:lvl3pPr marL="914400" algn="l" rtl="0" fontAlgn="base">
              <a:spcBef>
                <a:spcPct val="0"/>
              </a:spcBef>
              <a:spcAft>
                <a:spcPct val="0"/>
              </a:spcAft>
              <a:defRPr kern="1200">
                <a:solidFill>
                  <a:schemeClr val="dk1">
                    <a:hueOff val="0"/>
                    <a:satOff val="0"/>
                    <a:lumOff val="0"/>
                    <a:alphaOff val="0"/>
                  </a:schemeClr>
                </a:solidFill>
                <a:latin typeface="+mn-lt"/>
                <a:ea typeface="+mn-ea"/>
                <a:cs typeface="+mn-cs"/>
              </a:defRPr>
            </a:lvl3pPr>
            <a:lvl4pPr marL="1371600" algn="l" rtl="0" fontAlgn="base">
              <a:spcBef>
                <a:spcPct val="0"/>
              </a:spcBef>
              <a:spcAft>
                <a:spcPct val="0"/>
              </a:spcAft>
              <a:defRPr kern="1200">
                <a:solidFill>
                  <a:schemeClr val="dk1">
                    <a:hueOff val="0"/>
                    <a:satOff val="0"/>
                    <a:lumOff val="0"/>
                    <a:alphaOff val="0"/>
                  </a:schemeClr>
                </a:solidFill>
                <a:latin typeface="+mn-lt"/>
                <a:ea typeface="+mn-ea"/>
                <a:cs typeface="+mn-cs"/>
              </a:defRPr>
            </a:lvl4pPr>
            <a:lvl5pPr marL="1828800" algn="l" rtl="0" fontAlgn="base">
              <a:spcBef>
                <a:spcPct val="0"/>
              </a:spcBef>
              <a:spcAft>
                <a:spcPct val="0"/>
              </a:spcAft>
              <a:defRPr kern="1200">
                <a:solidFill>
                  <a:schemeClr val="dk1">
                    <a:hueOff val="0"/>
                    <a:satOff val="0"/>
                    <a:lumOff val="0"/>
                    <a:alphaOff val="0"/>
                  </a:schemeClr>
                </a:solidFill>
                <a:latin typeface="+mn-lt"/>
                <a:ea typeface="+mn-ea"/>
                <a:cs typeface="+mn-cs"/>
              </a:defRPr>
            </a:lvl5pPr>
            <a:lvl6pPr marL="2286000" algn="l" defTabSz="914400" rtl="0" eaLnBrk="1" latinLnBrk="0" hangingPunct="1">
              <a:defRPr kern="1200">
                <a:solidFill>
                  <a:schemeClr val="dk1">
                    <a:hueOff val="0"/>
                    <a:satOff val="0"/>
                    <a:lumOff val="0"/>
                    <a:alphaOff val="0"/>
                  </a:schemeClr>
                </a:solidFill>
                <a:latin typeface="+mn-lt"/>
                <a:ea typeface="+mn-ea"/>
                <a:cs typeface="+mn-cs"/>
              </a:defRPr>
            </a:lvl6pPr>
            <a:lvl7pPr marL="2743200" algn="l" defTabSz="914400" rtl="0" eaLnBrk="1" latinLnBrk="0" hangingPunct="1">
              <a:defRPr kern="1200">
                <a:solidFill>
                  <a:schemeClr val="dk1">
                    <a:hueOff val="0"/>
                    <a:satOff val="0"/>
                    <a:lumOff val="0"/>
                    <a:alphaOff val="0"/>
                  </a:schemeClr>
                </a:solidFill>
                <a:latin typeface="+mn-lt"/>
                <a:ea typeface="+mn-ea"/>
                <a:cs typeface="+mn-cs"/>
              </a:defRPr>
            </a:lvl7pPr>
            <a:lvl8pPr marL="3200400" algn="l" defTabSz="914400" rtl="0" eaLnBrk="1" latinLnBrk="0" hangingPunct="1">
              <a:defRPr kern="1200">
                <a:solidFill>
                  <a:schemeClr val="dk1">
                    <a:hueOff val="0"/>
                    <a:satOff val="0"/>
                    <a:lumOff val="0"/>
                    <a:alphaOff val="0"/>
                  </a:schemeClr>
                </a:solidFill>
                <a:latin typeface="+mn-lt"/>
                <a:ea typeface="+mn-ea"/>
                <a:cs typeface="+mn-cs"/>
              </a:defRPr>
            </a:lvl8pPr>
            <a:lvl9pPr marL="3657600" algn="l" defTabSz="914400" rtl="0" eaLnBrk="1" latinLnBrk="0" hangingPunct="1">
              <a:defRPr kern="1200">
                <a:solidFill>
                  <a:schemeClr val="dk1">
                    <a:hueOff val="0"/>
                    <a:satOff val="0"/>
                    <a:lumOff val="0"/>
                    <a:alphaOff val="0"/>
                  </a:schemeClr>
                </a:solidFill>
                <a:latin typeface="+mn-lt"/>
                <a:ea typeface="+mn-ea"/>
                <a:cs typeface="+mn-cs"/>
              </a:defRPr>
            </a:lvl9pPr>
          </a:lstStyle>
          <a:p>
            <a:pPr marL="83283" lvl="1" indent="-83283" defTabSz="790265" fontAlgn="auto">
              <a:lnSpc>
                <a:spcPct val="90000"/>
              </a:lnSpc>
              <a:spcAft>
                <a:spcPct val="15000"/>
              </a:spcAft>
              <a:buFontTx/>
              <a:buChar char="••"/>
              <a:defRPr/>
            </a:pPr>
            <a:endParaRPr lang="en-US" dirty="0"/>
          </a:p>
        </p:txBody>
      </p:sp>
      <p:grpSp>
        <p:nvGrpSpPr>
          <p:cNvPr id="331" name="Group 330"/>
          <p:cNvGrpSpPr/>
          <p:nvPr/>
        </p:nvGrpSpPr>
        <p:grpSpPr>
          <a:xfrm>
            <a:off x="3964366" y="2597735"/>
            <a:ext cx="4243139" cy="3367908"/>
            <a:chOff x="4234190" y="765573"/>
            <a:chExt cx="4719310" cy="3890565"/>
          </a:xfrm>
        </p:grpSpPr>
        <p:sp>
          <p:nvSpPr>
            <p:cNvPr id="4" name="Cloud 3"/>
            <p:cNvSpPr/>
            <p:nvPr/>
          </p:nvSpPr>
          <p:spPr>
            <a:xfrm>
              <a:off x="5786438" y="1631950"/>
              <a:ext cx="3167062" cy="3024188"/>
            </a:xfrm>
            <a:prstGeom prst="cloud">
              <a:avLst/>
            </a:prstGeom>
            <a:solidFill>
              <a:schemeClr val="accent1">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6650" tIns="13326" rIns="26650" bIns="13326"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en-US"/>
            </a:p>
          </p:txBody>
        </p:sp>
        <p:grpSp>
          <p:nvGrpSpPr>
            <p:cNvPr id="5" name="Group 4"/>
            <p:cNvGrpSpPr>
              <a:grpSpLocks/>
            </p:cNvGrpSpPr>
            <p:nvPr/>
          </p:nvGrpSpPr>
          <p:grpSpPr bwMode="auto">
            <a:xfrm rot="736693">
              <a:off x="4234190" y="2985193"/>
              <a:ext cx="3163950" cy="791826"/>
              <a:chOff x="14544338" y="8061131"/>
              <a:chExt cx="9368637" cy="2601642"/>
            </a:xfrm>
          </p:grpSpPr>
          <p:cxnSp>
            <p:nvCxnSpPr>
              <p:cNvPr id="324" name="Straight Arrow Connector 323"/>
              <p:cNvCxnSpPr/>
              <p:nvPr/>
            </p:nvCxnSpPr>
            <p:spPr>
              <a:xfrm rot="20863307" flipV="1">
                <a:off x="14544338" y="8061131"/>
                <a:ext cx="5828842" cy="1856869"/>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5" name="Straight Arrow Connector 324"/>
              <p:cNvCxnSpPr/>
              <p:nvPr/>
            </p:nvCxnSpPr>
            <p:spPr>
              <a:xfrm flipV="1">
                <a:off x="14845366" y="9901248"/>
                <a:ext cx="9067609" cy="761525"/>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6" name="Straight Arrow Connector 325"/>
              <p:cNvCxnSpPr/>
              <p:nvPr/>
            </p:nvCxnSpPr>
            <p:spPr>
              <a:xfrm rot="20863307" flipV="1">
                <a:off x="14578626" y="8430493"/>
                <a:ext cx="6327114" cy="1408299"/>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7" name="Straight Arrow Connector 326"/>
              <p:cNvCxnSpPr/>
              <p:nvPr/>
            </p:nvCxnSpPr>
            <p:spPr>
              <a:xfrm rot="20863307" flipV="1">
                <a:off x="14796297" y="9074213"/>
                <a:ext cx="6543345" cy="646775"/>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8" name="Straight Arrow Connector 327"/>
              <p:cNvCxnSpPr/>
              <p:nvPr/>
            </p:nvCxnSpPr>
            <p:spPr>
              <a:xfrm rot="20863307" flipV="1">
                <a:off x="14847325" y="9616279"/>
                <a:ext cx="7107427" cy="15649"/>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29" name="Straight Arrow Connector 328"/>
              <p:cNvCxnSpPr/>
              <p:nvPr/>
            </p:nvCxnSpPr>
            <p:spPr>
              <a:xfrm flipV="1">
                <a:off x="14931220" y="9204442"/>
                <a:ext cx="7925345" cy="1450027"/>
              </a:xfrm>
              <a:prstGeom prst="straightConnector1">
                <a:avLst/>
              </a:prstGeom>
              <a:ln w="31750">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grpSp>
          <p:nvGrpSpPr>
            <p:cNvPr id="7" name="Group 6"/>
            <p:cNvGrpSpPr>
              <a:grpSpLocks/>
            </p:cNvGrpSpPr>
            <p:nvPr/>
          </p:nvGrpSpPr>
          <p:grpSpPr bwMode="auto">
            <a:xfrm>
              <a:off x="6362699" y="2203451"/>
              <a:ext cx="1863725" cy="1976439"/>
              <a:chOff x="22706178" y="5638800"/>
              <a:chExt cx="6708444" cy="6324600"/>
            </a:xfrm>
          </p:grpSpPr>
          <p:grpSp>
            <p:nvGrpSpPr>
              <p:cNvPr id="12" name="Group 11"/>
              <p:cNvGrpSpPr>
                <a:grpSpLocks/>
              </p:cNvGrpSpPr>
              <p:nvPr/>
            </p:nvGrpSpPr>
            <p:grpSpPr bwMode="auto">
              <a:xfrm>
                <a:off x="27279600" y="5638800"/>
                <a:ext cx="1754022" cy="2286000"/>
                <a:chOff x="19539858" y="8186057"/>
                <a:chExt cx="2171646" cy="2830286"/>
              </a:xfrm>
            </p:grpSpPr>
            <p:sp>
              <p:nvSpPr>
                <p:cNvPr id="286" name="Freeform 285"/>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7" name="Freeform 286"/>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8" name="Freeform 287"/>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9" name="Freeform 288"/>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0" name="Freeform 289"/>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1" name="Freeform 290"/>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2" name="Freeform 291"/>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3" name="Freeform 292"/>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4" name="Freeform 293"/>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5" name="Freeform 294"/>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6" name="Freeform 295"/>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7" name="Freeform 296"/>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8" name="Freeform 297"/>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9" name="Freeform 298"/>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0" name="Freeform 299"/>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1" name="Freeform 300"/>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2" name="Freeform 301"/>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3" name="Freeform 302"/>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4" name="Freeform 303"/>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5" name="Freeform 304"/>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6" name="Freeform 305"/>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7" name="Rectangle 306"/>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8" name="Freeform 307"/>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9" name="Freeform 308"/>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0" name="Freeform 309"/>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1" name="Freeform 310"/>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2" name="Freeform 311"/>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3" name="Freeform 312"/>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4" name="Freeform 313"/>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5" name="Freeform 314"/>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6" name="Freeform 315"/>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7" name="Freeform 316"/>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8" name="Freeform 317"/>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9" name="Freeform 318"/>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20" name="Freeform 319"/>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21" name="Freeform 320"/>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22" name="Freeform 321"/>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23" name="Freeform 322"/>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3" name="Group 12"/>
              <p:cNvGrpSpPr>
                <a:grpSpLocks/>
              </p:cNvGrpSpPr>
              <p:nvPr/>
            </p:nvGrpSpPr>
            <p:grpSpPr bwMode="auto">
              <a:xfrm>
                <a:off x="25677978" y="6477000"/>
                <a:ext cx="1754022" cy="2286000"/>
                <a:chOff x="19539858" y="8186057"/>
                <a:chExt cx="2171646" cy="2830286"/>
              </a:xfrm>
            </p:grpSpPr>
            <p:sp>
              <p:nvSpPr>
                <p:cNvPr id="248" name="Freeform 247"/>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9" name="Freeform 248"/>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0" name="Freeform 249"/>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1" name="Freeform 250"/>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2" name="Freeform 251"/>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3" name="Freeform 252"/>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4" name="Freeform 253"/>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5" name="Freeform 254"/>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6" name="Freeform 255"/>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7" name="Freeform 256"/>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8" name="Freeform 257"/>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9" name="Freeform 258"/>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0" name="Freeform 259"/>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1" name="Freeform 260"/>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2" name="Freeform 261"/>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3" name="Freeform 262"/>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4" name="Freeform 263"/>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5" name="Freeform 264"/>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6" name="Freeform 265"/>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7" name="Freeform 266"/>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8" name="Freeform 267"/>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9" name="Rectangle 268"/>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0" name="Freeform 269"/>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1" name="Freeform 270"/>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2" name="Freeform 271"/>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3" name="Freeform 272"/>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4" name="Freeform 273"/>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5" name="Freeform 274"/>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6" name="Freeform 275"/>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7" name="Freeform 276"/>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8" name="Freeform 277"/>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9" name="Freeform 278"/>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0" name="Freeform 279"/>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1" name="Freeform 280"/>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2" name="Freeform 281"/>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3" name="Freeform 282"/>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4" name="Freeform 283"/>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5" name="Freeform 284"/>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4" name="Group 13"/>
              <p:cNvGrpSpPr>
                <a:grpSpLocks/>
              </p:cNvGrpSpPr>
              <p:nvPr/>
            </p:nvGrpSpPr>
            <p:grpSpPr bwMode="auto">
              <a:xfrm>
                <a:off x="27660600" y="7239000"/>
                <a:ext cx="1754022" cy="2286000"/>
                <a:chOff x="19539858" y="8186057"/>
                <a:chExt cx="2171646" cy="2830286"/>
              </a:xfrm>
            </p:grpSpPr>
            <p:sp>
              <p:nvSpPr>
                <p:cNvPr id="210" name="Freeform 209"/>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1" name="Freeform 210"/>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2" name="Freeform 211"/>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3" name="Freeform 212"/>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4" name="Freeform 213"/>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5" name="Freeform 214"/>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6" name="Freeform 215"/>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7" name="Freeform 216"/>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8" name="Freeform 217"/>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9" name="Freeform 218"/>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0" name="Freeform 219"/>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1" name="Freeform 220"/>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2" name="Freeform 221"/>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3" name="Freeform 222"/>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4" name="Freeform 223"/>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5" name="Freeform 224"/>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6" name="Freeform 225"/>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7" name="Freeform 226"/>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8" name="Freeform 227"/>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9" name="Freeform 228"/>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0" name="Freeform 229"/>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1" name="Rectangle 230"/>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2" name="Freeform 231"/>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3" name="Freeform 232"/>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4" name="Freeform 233"/>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5" name="Freeform 234"/>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6" name="Freeform 235"/>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7" name="Freeform 236"/>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8" name="Freeform 237"/>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9" name="Freeform 238"/>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0" name="Freeform 239"/>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1" name="Freeform 240"/>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2" name="Freeform 241"/>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3" name="Freeform 242"/>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4" name="Freeform 243"/>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5" name="Freeform 244"/>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6" name="Freeform 245"/>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7" name="Freeform 246"/>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5" name="Group 14"/>
              <p:cNvGrpSpPr>
                <a:grpSpLocks/>
              </p:cNvGrpSpPr>
              <p:nvPr/>
            </p:nvGrpSpPr>
            <p:grpSpPr bwMode="auto">
              <a:xfrm>
                <a:off x="22706178" y="5791200"/>
                <a:ext cx="1754022" cy="2286000"/>
                <a:chOff x="19539858" y="8186057"/>
                <a:chExt cx="2171646" cy="2830286"/>
              </a:xfrm>
            </p:grpSpPr>
            <p:sp>
              <p:nvSpPr>
                <p:cNvPr id="172" name="Freeform 171"/>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3" name="Freeform 172"/>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4" name="Freeform 173"/>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5" name="Freeform 174"/>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6" name="Freeform 175"/>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7" name="Freeform 176"/>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8" name="Freeform 177"/>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9" name="Freeform 178"/>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0" name="Freeform 179"/>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1" name="Freeform 180"/>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2" name="Freeform 181"/>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3" name="Freeform 182"/>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4" name="Freeform 183"/>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5" name="Freeform 184"/>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6" name="Freeform 185"/>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7" name="Freeform 186"/>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8" name="Freeform 187"/>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89" name="Freeform 188"/>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0" name="Freeform 189"/>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1" name="Freeform 190"/>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2" name="Freeform 191"/>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3" name="Rectangle 192"/>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4" name="Freeform 193"/>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5" name="Freeform 194"/>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6" name="Freeform 195"/>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7" name="Freeform 196"/>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8" name="Freeform 197"/>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99" name="Freeform 198"/>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0" name="Freeform 199"/>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1" name="Freeform 200"/>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2" name="Freeform 201"/>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3" name="Freeform 202"/>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4" name="Freeform 203"/>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5" name="Freeform 204"/>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6" name="Freeform 205"/>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7" name="Freeform 206"/>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8" name="Freeform 207"/>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09" name="Freeform 208"/>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6" name="Group 15"/>
              <p:cNvGrpSpPr>
                <a:grpSpLocks/>
              </p:cNvGrpSpPr>
              <p:nvPr/>
            </p:nvGrpSpPr>
            <p:grpSpPr bwMode="auto">
              <a:xfrm>
                <a:off x="23850600" y="6934200"/>
                <a:ext cx="1754022" cy="2286000"/>
                <a:chOff x="19539858" y="8186057"/>
                <a:chExt cx="2171646" cy="2830286"/>
              </a:xfrm>
            </p:grpSpPr>
            <p:sp>
              <p:nvSpPr>
                <p:cNvPr id="134" name="Freeform 133"/>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5" name="Freeform 134"/>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6" name="Freeform 135"/>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7" name="Freeform 136"/>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8" name="Freeform 137"/>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9" name="Freeform 138"/>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0" name="Freeform 139"/>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1" name="Freeform 140"/>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2" name="Freeform 141"/>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3" name="Freeform 142"/>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4" name="Freeform 143"/>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5" name="Freeform 144"/>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6" name="Freeform 145"/>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7" name="Freeform 146"/>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8" name="Freeform 147"/>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49" name="Freeform 148"/>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0" name="Freeform 149"/>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1" name="Freeform 150"/>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2" name="Freeform 151"/>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3" name="Freeform 152"/>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4" name="Freeform 153"/>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5" name="Rectangle 154"/>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6" name="Freeform 155"/>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7" name="Freeform 156"/>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8" name="Freeform 157"/>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59" name="Freeform 158"/>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0" name="Freeform 159"/>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1" name="Freeform 160"/>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2" name="Freeform 161"/>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3" name="Freeform 162"/>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4" name="Freeform 163"/>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5" name="Freeform 164"/>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6" name="Freeform 165"/>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7" name="Freeform 166"/>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8" name="Freeform 167"/>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69" name="Freeform 168"/>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0" name="Freeform 169"/>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71" name="Freeform 170"/>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7" name="Group 16"/>
              <p:cNvGrpSpPr>
                <a:grpSpLocks/>
              </p:cNvGrpSpPr>
              <p:nvPr/>
            </p:nvGrpSpPr>
            <p:grpSpPr bwMode="auto">
              <a:xfrm>
                <a:off x="25069800" y="7848600"/>
                <a:ext cx="1754022" cy="2286000"/>
                <a:chOff x="19539858" y="8186057"/>
                <a:chExt cx="2171646" cy="2830286"/>
              </a:xfrm>
            </p:grpSpPr>
            <p:sp>
              <p:nvSpPr>
                <p:cNvPr id="96" name="Freeform 95"/>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7" name="Freeform 96"/>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8" name="Freeform 97"/>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9" name="Freeform 98"/>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0" name="Freeform 99"/>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1" name="Freeform 100"/>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2" name="Freeform 101"/>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3" name="Freeform 102"/>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4" name="Freeform 103"/>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5" name="Freeform 104"/>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6" name="Freeform 105"/>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7" name="Freeform 106"/>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8" name="Freeform 107"/>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09" name="Freeform 108"/>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0" name="Freeform 109"/>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1" name="Freeform 110"/>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2" name="Freeform 111"/>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3" name="Freeform 112"/>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4" name="Freeform 113"/>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5" name="Freeform 114"/>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6" name="Freeform 115"/>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7" name="Rectangle 116"/>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8" name="Freeform 117"/>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19" name="Freeform 118"/>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0" name="Freeform 119"/>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1" name="Freeform 120"/>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2" name="Freeform 121"/>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3" name="Freeform 122"/>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4" name="Freeform 123"/>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5" name="Freeform 124"/>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6" name="Freeform 125"/>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7" name="Freeform 126"/>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8" name="Freeform 127"/>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29" name="Freeform 128"/>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0" name="Freeform 129"/>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1" name="Freeform 130"/>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2" name="Freeform 131"/>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133" name="Freeform 132"/>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8" name="Group 17"/>
              <p:cNvGrpSpPr>
                <a:grpSpLocks/>
              </p:cNvGrpSpPr>
              <p:nvPr/>
            </p:nvGrpSpPr>
            <p:grpSpPr bwMode="auto">
              <a:xfrm>
                <a:off x="26136600" y="8839200"/>
                <a:ext cx="1754022" cy="2286000"/>
                <a:chOff x="19539858" y="8186057"/>
                <a:chExt cx="2171646" cy="2830286"/>
              </a:xfrm>
            </p:grpSpPr>
            <p:sp>
              <p:nvSpPr>
                <p:cNvPr id="58" name="Freeform 57"/>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9" name="Freeform 58"/>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0" name="Freeform 59"/>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1" name="Freeform 60"/>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2" name="Freeform 61"/>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3" name="Freeform 62"/>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4" name="Freeform 63"/>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5" name="Freeform 64"/>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6" name="Freeform 65"/>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7" name="Freeform 66"/>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8" name="Freeform 67"/>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69" name="Freeform 68"/>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0" name="Freeform 69"/>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1" name="Freeform 70"/>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2" name="Freeform 71"/>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3" name="Freeform 72"/>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4" name="Freeform 73"/>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5" name="Freeform 74"/>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6" name="Freeform 75"/>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7" name="Freeform 76"/>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8" name="Freeform 77"/>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79" name="Rectangle 78"/>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0" name="Freeform 79"/>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1" name="Freeform 80"/>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2" name="Freeform 81"/>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3" name="Freeform 82"/>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4" name="Freeform 83"/>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5" name="Freeform 84"/>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6" name="Freeform 85"/>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7" name="Freeform 86"/>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8" name="Freeform 87"/>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89" name="Freeform 88"/>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0" name="Freeform 89"/>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1" name="Freeform 90"/>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2" name="Freeform 91"/>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3" name="Freeform 92"/>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4" name="Freeform 93"/>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95" name="Freeform 94"/>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nvGrpSpPr>
              <p:cNvPr id="19" name="Group 18"/>
              <p:cNvGrpSpPr>
                <a:grpSpLocks/>
              </p:cNvGrpSpPr>
              <p:nvPr/>
            </p:nvGrpSpPr>
            <p:grpSpPr bwMode="auto">
              <a:xfrm>
                <a:off x="27430578" y="9677400"/>
                <a:ext cx="1754022" cy="2286000"/>
                <a:chOff x="19539858" y="8186057"/>
                <a:chExt cx="2171646" cy="2830286"/>
              </a:xfrm>
            </p:grpSpPr>
            <p:sp>
              <p:nvSpPr>
                <p:cNvPr id="20" name="Freeform 19"/>
                <p:cNvSpPr>
                  <a:spLocks/>
                </p:cNvSpPr>
                <p:nvPr/>
              </p:nvSpPr>
              <p:spPr bwMode="auto">
                <a:xfrm>
                  <a:off x="19578342" y="8219045"/>
                  <a:ext cx="1011602" cy="2764312"/>
                </a:xfrm>
                <a:custGeom>
                  <a:avLst/>
                  <a:gdLst>
                    <a:gd name="T0" fmla="*/ 0 w 920"/>
                    <a:gd name="T1" fmla="*/ 65288995 h 2514"/>
                    <a:gd name="T2" fmla="*/ 0 w 920"/>
                    <a:gd name="T3" fmla="*/ 65288995 h 2514"/>
                    <a:gd name="T4" fmla="*/ 0 w 920"/>
                    <a:gd name="T5" fmla="*/ 2147483647 h 2514"/>
                    <a:gd name="T6" fmla="*/ 0 w 920"/>
                    <a:gd name="T7" fmla="*/ 2147483647 h 2514"/>
                    <a:gd name="T8" fmla="*/ 0 w 920"/>
                    <a:gd name="T9" fmla="*/ 2147483647 h 2514"/>
                    <a:gd name="T10" fmla="*/ 6045422 w 920"/>
                    <a:gd name="T11" fmla="*/ 2147483647 h 2514"/>
                    <a:gd name="T12" fmla="*/ 12090844 w 920"/>
                    <a:gd name="T13" fmla="*/ 2147483647 h 2514"/>
                    <a:gd name="T14" fmla="*/ 12090844 w 920"/>
                    <a:gd name="T15" fmla="*/ 2147483647 h 2514"/>
                    <a:gd name="T16" fmla="*/ 113650190 w 920"/>
                    <a:gd name="T17" fmla="*/ 2147483647 h 2514"/>
                    <a:gd name="T18" fmla="*/ 197075480 w 920"/>
                    <a:gd name="T19" fmla="*/ 2147483647 h 2514"/>
                    <a:gd name="T20" fmla="*/ 304680285 w 920"/>
                    <a:gd name="T21" fmla="*/ 2147483647 h 2514"/>
                    <a:gd name="T22" fmla="*/ 448557540 w 920"/>
                    <a:gd name="T23" fmla="*/ 2147483647 h 2514"/>
                    <a:gd name="T24" fmla="*/ 621451409 w 920"/>
                    <a:gd name="T25" fmla="*/ 2147483647 h 2514"/>
                    <a:gd name="T26" fmla="*/ 837870405 w 920"/>
                    <a:gd name="T27" fmla="*/ 2147483647 h 2514"/>
                    <a:gd name="T28" fmla="*/ 1088143972 w 920"/>
                    <a:gd name="T29" fmla="*/ 2147483647 h 2514"/>
                    <a:gd name="T30" fmla="*/ 1088143972 w 920"/>
                    <a:gd name="T31" fmla="*/ 2147483647 h 2514"/>
                    <a:gd name="T32" fmla="*/ 1112324552 w 920"/>
                    <a:gd name="T33" fmla="*/ 2147483647 h 2514"/>
                    <a:gd name="T34" fmla="*/ 1112324552 w 920"/>
                    <a:gd name="T35" fmla="*/ 0 h 2514"/>
                    <a:gd name="T36" fmla="*/ 1112324552 w 920"/>
                    <a:gd name="T37" fmla="*/ 0 h 2514"/>
                    <a:gd name="T38" fmla="*/ 1088143972 w 920"/>
                    <a:gd name="T39" fmla="*/ 0 h 2514"/>
                    <a:gd name="T40" fmla="*/ 1088143972 w 920"/>
                    <a:gd name="T41" fmla="*/ 0 h 2514"/>
                    <a:gd name="T42" fmla="*/ 0 w 920"/>
                    <a:gd name="T43" fmla="*/ 65288995 h 2514"/>
                    <a:gd name="T44" fmla="*/ 0 w 920"/>
                    <a:gd name="T45" fmla="*/ 65288995 h 2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920"/>
                    <a:gd name="T70" fmla="*/ 0 h 2514"/>
                    <a:gd name="T71" fmla="*/ 920 w 920"/>
                    <a:gd name="T72" fmla="*/ 2514 h 2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920" h="2514">
                      <a:moveTo>
                        <a:pt x="0" y="54"/>
                      </a:moveTo>
                      <a:lnTo>
                        <a:pt x="0" y="54"/>
                      </a:lnTo>
                      <a:lnTo>
                        <a:pt x="0" y="2386"/>
                      </a:lnTo>
                      <a:lnTo>
                        <a:pt x="0" y="2391"/>
                      </a:lnTo>
                      <a:lnTo>
                        <a:pt x="5" y="2400"/>
                      </a:lnTo>
                      <a:lnTo>
                        <a:pt x="10" y="2400"/>
                      </a:lnTo>
                      <a:lnTo>
                        <a:pt x="94" y="2425"/>
                      </a:lnTo>
                      <a:lnTo>
                        <a:pt x="163" y="2440"/>
                      </a:lnTo>
                      <a:lnTo>
                        <a:pt x="252" y="2455"/>
                      </a:lnTo>
                      <a:lnTo>
                        <a:pt x="371" y="2475"/>
                      </a:lnTo>
                      <a:lnTo>
                        <a:pt x="514" y="2490"/>
                      </a:lnTo>
                      <a:lnTo>
                        <a:pt x="693" y="2504"/>
                      </a:lnTo>
                      <a:lnTo>
                        <a:pt x="900" y="2514"/>
                      </a:lnTo>
                      <a:lnTo>
                        <a:pt x="920" y="2514"/>
                      </a:lnTo>
                      <a:lnTo>
                        <a:pt x="920" y="0"/>
                      </a:lnTo>
                      <a:lnTo>
                        <a:pt x="900" y="0"/>
                      </a:lnTo>
                      <a:lnTo>
                        <a:pt x="0" y="54"/>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1" name="Freeform 20"/>
                <p:cNvSpPr>
                  <a:spLocks/>
                </p:cNvSpPr>
                <p:nvPr/>
              </p:nvSpPr>
              <p:spPr bwMode="auto">
                <a:xfrm>
                  <a:off x="19599234" y="8224542"/>
                  <a:ext cx="985212" cy="2721429"/>
                </a:xfrm>
                <a:custGeom>
                  <a:avLst/>
                  <a:gdLst>
                    <a:gd name="T0" fmla="*/ 0 w 896"/>
                    <a:gd name="T1" fmla="*/ 65288997 h 2475"/>
                    <a:gd name="T2" fmla="*/ 0 w 896"/>
                    <a:gd name="T3" fmla="*/ 65288997 h 2475"/>
                    <a:gd name="T4" fmla="*/ 0 w 896"/>
                    <a:gd name="T5" fmla="*/ 2147483647 h 2475"/>
                    <a:gd name="T6" fmla="*/ 0 w 896"/>
                    <a:gd name="T7" fmla="*/ 2147483647 h 2475"/>
                    <a:gd name="T8" fmla="*/ 0 w 896"/>
                    <a:gd name="T9" fmla="*/ 2147483647 h 2475"/>
                    <a:gd name="T10" fmla="*/ 6045420 w 896"/>
                    <a:gd name="T11" fmla="*/ 2147483647 h 2475"/>
                    <a:gd name="T12" fmla="*/ 12090839 w 896"/>
                    <a:gd name="T13" fmla="*/ 2147483647 h 2475"/>
                    <a:gd name="T14" fmla="*/ 12090839 w 896"/>
                    <a:gd name="T15" fmla="*/ 2147483647 h 2475"/>
                    <a:gd name="T16" fmla="*/ 108814251 w 896"/>
                    <a:gd name="T17" fmla="*/ 2147483647 h 2475"/>
                    <a:gd name="T18" fmla="*/ 192238408 w 896"/>
                    <a:gd name="T19" fmla="*/ 2147483647 h 2475"/>
                    <a:gd name="T20" fmla="*/ 299844270 w 896"/>
                    <a:gd name="T21" fmla="*/ 2147483647 h 2475"/>
                    <a:gd name="T22" fmla="*/ 437674951 w 896"/>
                    <a:gd name="T23" fmla="*/ 2147483647 h 2475"/>
                    <a:gd name="T24" fmla="*/ 604523334 w 896"/>
                    <a:gd name="T25" fmla="*/ 2147483647 h 2475"/>
                    <a:gd name="T26" fmla="*/ 814897927 w 896"/>
                    <a:gd name="T27" fmla="*/ 2147483647 h 2475"/>
                    <a:gd name="T28" fmla="*/ 1065171395 w 896"/>
                    <a:gd name="T29" fmla="*/ 2147483647 h 2475"/>
                    <a:gd name="T30" fmla="*/ 1065171395 w 896"/>
                    <a:gd name="T31" fmla="*/ 2147483647 h 2475"/>
                    <a:gd name="T32" fmla="*/ 1083306548 w 896"/>
                    <a:gd name="T33" fmla="*/ 2147483647 h 2475"/>
                    <a:gd name="T34" fmla="*/ 1083306548 w 896"/>
                    <a:gd name="T35" fmla="*/ 0 h 2475"/>
                    <a:gd name="T36" fmla="*/ 1083306548 w 896"/>
                    <a:gd name="T37" fmla="*/ 0 h 2475"/>
                    <a:gd name="T38" fmla="*/ 0 w 896"/>
                    <a:gd name="T39" fmla="*/ 65288997 h 2475"/>
                    <a:gd name="T40" fmla="*/ 0 w 896"/>
                    <a:gd name="T41" fmla="*/ 65288997 h 247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6"/>
                    <a:gd name="T64" fmla="*/ 0 h 2475"/>
                    <a:gd name="T65" fmla="*/ 896 w 896"/>
                    <a:gd name="T66" fmla="*/ 2475 h 247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6" h="2475">
                      <a:moveTo>
                        <a:pt x="0" y="54"/>
                      </a:moveTo>
                      <a:lnTo>
                        <a:pt x="0" y="54"/>
                      </a:lnTo>
                      <a:lnTo>
                        <a:pt x="0" y="2346"/>
                      </a:lnTo>
                      <a:lnTo>
                        <a:pt x="0" y="2351"/>
                      </a:lnTo>
                      <a:lnTo>
                        <a:pt x="5" y="2361"/>
                      </a:lnTo>
                      <a:lnTo>
                        <a:pt x="10" y="2361"/>
                      </a:lnTo>
                      <a:lnTo>
                        <a:pt x="90" y="2386"/>
                      </a:lnTo>
                      <a:lnTo>
                        <a:pt x="159" y="2400"/>
                      </a:lnTo>
                      <a:lnTo>
                        <a:pt x="248" y="2415"/>
                      </a:lnTo>
                      <a:lnTo>
                        <a:pt x="362" y="2435"/>
                      </a:lnTo>
                      <a:lnTo>
                        <a:pt x="500" y="2450"/>
                      </a:lnTo>
                      <a:lnTo>
                        <a:pt x="674" y="2465"/>
                      </a:lnTo>
                      <a:lnTo>
                        <a:pt x="881" y="2475"/>
                      </a:lnTo>
                      <a:lnTo>
                        <a:pt x="896" y="2475"/>
                      </a:lnTo>
                      <a:lnTo>
                        <a:pt x="896" y="0"/>
                      </a:lnTo>
                      <a:lnTo>
                        <a:pt x="0" y="54"/>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2" name="Freeform 21"/>
                <p:cNvSpPr>
                  <a:spLocks/>
                </p:cNvSpPr>
                <p:nvPr/>
              </p:nvSpPr>
              <p:spPr bwMode="auto">
                <a:xfrm>
                  <a:off x="20731788" y="8235538"/>
                  <a:ext cx="935732" cy="2688442"/>
                </a:xfrm>
                <a:custGeom>
                  <a:avLst/>
                  <a:gdLst>
                    <a:gd name="T0" fmla="*/ 0 w 851"/>
                    <a:gd name="T1" fmla="*/ 0 h 2445"/>
                    <a:gd name="T2" fmla="*/ 0 w 851"/>
                    <a:gd name="T3" fmla="*/ 2147483647 h 2445"/>
                    <a:gd name="T4" fmla="*/ 0 w 851"/>
                    <a:gd name="T5" fmla="*/ 2147483647 h 2445"/>
                    <a:gd name="T6" fmla="*/ 1028900539 w 851"/>
                    <a:gd name="T7" fmla="*/ 2147483647 h 2445"/>
                    <a:gd name="T8" fmla="*/ 1028900539 w 851"/>
                    <a:gd name="T9" fmla="*/ 2147483647 h 2445"/>
                    <a:gd name="T10" fmla="*/ 1028900539 w 851"/>
                    <a:gd name="T11" fmla="*/ 160802923 h 2445"/>
                    <a:gd name="T12" fmla="*/ 1028900539 w 851"/>
                    <a:gd name="T13" fmla="*/ 160802923 h 2445"/>
                    <a:gd name="T14" fmla="*/ 0 w 851"/>
                    <a:gd name="T15" fmla="*/ 0 h 2445"/>
                    <a:gd name="T16" fmla="*/ 0 w 851"/>
                    <a:gd name="T17" fmla="*/ 0 h 24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51"/>
                    <a:gd name="T28" fmla="*/ 0 h 2445"/>
                    <a:gd name="T29" fmla="*/ 851 w 851"/>
                    <a:gd name="T30" fmla="*/ 2445 h 24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51" h="2445">
                      <a:moveTo>
                        <a:pt x="0" y="0"/>
                      </a:moveTo>
                      <a:lnTo>
                        <a:pt x="0" y="2445"/>
                      </a:lnTo>
                      <a:lnTo>
                        <a:pt x="851" y="2074"/>
                      </a:lnTo>
                      <a:lnTo>
                        <a:pt x="851" y="133"/>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3" name="Freeform 22"/>
                <p:cNvSpPr>
                  <a:spLocks/>
                </p:cNvSpPr>
                <p:nvPr/>
              </p:nvSpPr>
              <p:spPr bwMode="auto">
                <a:xfrm>
                  <a:off x="20731788" y="8354291"/>
                  <a:ext cx="935732" cy="2569689"/>
                </a:xfrm>
                <a:custGeom>
                  <a:avLst/>
                  <a:gdLst>
                    <a:gd name="T0" fmla="*/ 843915942 w 851"/>
                    <a:gd name="T1" fmla="*/ 0 h 2337"/>
                    <a:gd name="T2" fmla="*/ 843915942 w 851"/>
                    <a:gd name="T3" fmla="*/ 0 h 2337"/>
                    <a:gd name="T4" fmla="*/ 1028900539 w 851"/>
                    <a:gd name="T5" fmla="*/ 30226004 h 2337"/>
                    <a:gd name="T6" fmla="*/ 1028900539 w 851"/>
                    <a:gd name="T7" fmla="*/ 30226004 h 2337"/>
                    <a:gd name="T8" fmla="*/ 1028900539 w 851"/>
                    <a:gd name="T9" fmla="*/ 2147483647 h 2337"/>
                    <a:gd name="T10" fmla="*/ 1028900539 w 851"/>
                    <a:gd name="T11" fmla="*/ 2147483647 h 2337"/>
                    <a:gd name="T12" fmla="*/ 0 w 851"/>
                    <a:gd name="T13" fmla="*/ 2147483647 h 2337"/>
                    <a:gd name="T14" fmla="*/ 0 w 851"/>
                    <a:gd name="T15" fmla="*/ 1795436116 h 2337"/>
                    <a:gd name="T16" fmla="*/ 0 w 851"/>
                    <a:gd name="T17" fmla="*/ 1795436116 h 2337"/>
                    <a:gd name="T18" fmla="*/ 24180592 w 851"/>
                    <a:gd name="T19" fmla="*/ 1718057392 h 2337"/>
                    <a:gd name="T20" fmla="*/ 53198180 w 851"/>
                    <a:gd name="T21" fmla="*/ 1640678667 h 2337"/>
                    <a:gd name="T22" fmla="*/ 83424202 w 851"/>
                    <a:gd name="T23" fmla="*/ 1574181257 h 2337"/>
                    <a:gd name="T24" fmla="*/ 113650206 w 851"/>
                    <a:gd name="T25" fmla="*/ 1508892271 h 2337"/>
                    <a:gd name="T26" fmla="*/ 143877310 w 851"/>
                    <a:gd name="T27" fmla="*/ 1448440281 h 2337"/>
                    <a:gd name="T28" fmla="*/ 178939245 w 851"/>
                    <a:gd name="T29" fmla="*/ 1395242133 h 2337"/>
                    <a:gd name="T30" fmla="*/ 251482095 w 851"/>
                    <a:gd name="T31" fmla="*/ 1293681732 h 2337"/>
                    <a:gd name="T32" fmla="*/ 328860910 w 851"/>
                    <a:gd name="T33" fmla="*/ 1203002646 h 2337"/>
                    <a:gd name="T34" fmla="*/ 406240757 w 851"/>
                    <a:gd name="T35" fmla="*/ 1125623647 h 2337"/>
                    <a:gd name="T36" fmla="*/ 562207774 w 851"/>
                    <a:gd name="T37" fmla="*/ 975702094 h 2337"/>
                    <a:gd name="T38" fmla="*/ 634750761 w 851"/>
                    <a:gd name="T39" fmla="*/ 898323370 h 2337"/>
                    <a:gd name="T40" fmla="*/ 700039766 w 851"/>
                    <a:gd name="T41" fmla="*/ 820943546 h 2337"/>
                    <a:gd name="T42" fmla="*/ 730265770 w 851"/>
                    <a:gd name="T43" fmla="*/ 772582393 h 2337"/>
                    <a:gd name="T44" fmla="*/ 759283350 w 851"/>
                    <a:gd name="T45" fmla="*/ 724220140 h 2337"/>
                    <a:gd name="T46" fmla="*/ 783463933 w 851"/>
                    <a:gd name="T47" fmla="*/ 677067411 h 2337"/>
                    <a:gd name="T48" fmla="*/ 801599096 w 851"/>
                    <a:gd name="T49" fmla="*/ 622659740 h 2337"/>
                    <a:gd name="T50" fmla="*/ 825780779 w 851"/>
                    <a:gd name="T51" fmla="*/ 563416036 h 2337"/>
                    <a:gd name="T52" fmla="*/ 837870521 w 851"/>
                    <a:gd name="T53" fmla="*/ 496918626 h 2337"/>
                    <a:gd name="T54" fmla="*/ 849961363 w 851"/>
                    <a:gd name="T55" fmla="*/ 431630739 h 2337"/>
                    <a:gd name="T56" fmla="*/ 856006783 w 851"/>
                    <a:gd name="T57" fmla="*/ 359087910 h 2337"/>
                    <a:gd name="T58" fmla="*/ 862052204 w 851"/>
                    <a:gd name="T59" fmla="*/ 275662599 h 2337"/>
                    <a:gd name="T60" fmla="*/ 862052204 w 851"/>
                    <a:gd name="T61" fmla="*/ 192238455 h 2337"/>
                    <a:gd name="T62" fmla="*/ 856006783 w 851"/>
                    <a:gd name="T63" fmla="*/ 102768859 h 2337"/>
                    <a:gd name="T64" fmla="*/ 843915942 w 851"/>
                    <a:gd name="T65" fmla="*/ 0 h 2337"/>
                    <a:gd name="T66" fmla="*/ 843915942 w 851"/>
                    <a:gd name="T67" fmla="*/ 0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851"/>
                    <a:gd name="T103" fmla="*/ 0 h 2337"/>
                    <a:gd name="T104" fmla="*/ 851 w 85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851" h="2337">
                      <a:moveTo>
                        <a:pt x="698" y="0"/>
                      </a:moveTo>
                      <a:lnTo>
                        <a:pt x="698" y="0"/>
                      </a:lnTo>
                      <a:lnTo>
                        <a:pt x="851" y="25"/>
                      </a:lnTo>
                      <a:lnTo>
                        <a:pt x="851" y="1966"/>
                      </a:lnTo>
                      <a:lnTo>
                        <a:pt x="0" y="2337"/>
                      </a:lnTo>
                      <a:lnTo>
                        <a:pt x="0" y="1485"/>
                      </a:lnTo>
                      <a:lnTo>
                        <a:pt x="20" y="1421"/>
                      </a:lnTo>
                      <a:lnTo>
                        <a:pt x="44" y="1357"/>
                      </a:lnTo>
                      <a:lnTo>
                        <a:pt x="69" y="1302"/>
                      </a:lnTo>
                      <a:lnTo>
                        <a:pt x="94" y="1248"/>
                      </a:lnTo>
                      <a:lnTo>
                        <a:pt x="119" y="1198"/>
                      </a:lnTo>
                      <a:lnTo>
                        <a:pt x="148" y="1154"/>
                      </a:lnTo>
                      <a:lnTo>
                        <a:pt x="208" y="1070"/>
                      </a:lnTo>
                      <a:lnTo>
                        <a:pt x="272" y="995"/>
                      </a:lnTo>
                      <a:lnTo>
                        <a:pt x="336" y="931"/>
                      </a:lnTo>
                      <a:lnTo>
                        <a:pt x="465" y="807"/>
                      </a:lnTo>
                      <a:lnTo>
                        <a:pt x="525" y="743"/>
                      </a:lnTo>
                      <a:lnTo>
                        <a:pt x="579" y="679"/>
                      </a:lnTo>
                      <a:lnTo>
                        <a:pt x="604" y="639"/>
                      </a:lnTo>
                      <a:lnTo>
                        <a:pt x="628" y="599"/>
                      </a:lnTo>
                      <a:lnTo>
                        <a:pt x="648" y="560"/>
                      </a:lnTo>
                      <a:lnTo>
                        <a:pt x="663" y="515"/>
                      </a:lnTo>
                      <a:lnTo>
                        <a:pt x="683" y="466"/>
                      </a:lnTo>
                      <a:lnTo>
                        <a:pt x="693" y="411"/>
                      </a:lnTo>
                      <a:lnTo>
                        <a:pt x="703" y="357"/>
                      </a:lnTo>
                      <a:lnTo>
                        <a:pt x="708" y="297"/>
                      </a:lnTo>
                      <a:lnTo>
                        <a:pt x="713" y="228"/>
                      </a:lnTo>
                      <a:lnTo>
                        <a:pt x="713" y="159"/>
                      </a:lnTo>
                      <a:lnTo>
                        <a:pt x="708" y="85"/>
                      </a:lnTo>
                      <a:lnTo>
                        <a:pt x="698"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4" name="Freeform 23"/>
                <p:cNvSpPr>
                  <a:spLocks/>
                </p:cNvSpPr>
                <p:nvPr/>
              </p:nvSpPr>
              <p:spPr bwMode="auto">
                <a:xfrm>
                  <a:off x="20567953" y="8219045"/>
                  <a:ext cx="125351" cy="2764312"/>
                </a:xfrm>
                <a:custGeom>
                  <a:avLst/>
                  <a:gdLst>
                    <a:gd name="T0" fmla="*/ 0 w 114"/>
                    <a:gd name="T1" fmla="*/ 0 h 2514"/>
                    <a:gd name="T2" fmla="*/ 0 w 114"/>
                    <a:gd name="T3" fmla="*/ 2147483647 h 2514"/>
                    <a:gd name="T4" fmla="*/ 0 w 114"/>
                    <a:gd name="T5" fmla="*/ 2147483647 h 2514"/>
                    <a:gd name="T6" fmla="*/ 36271529 w 114"/>
                    <a:gd name="T7" fmla="*/ 2147483647 h 2514"/>
                    <a:gd name="T8" fmla="*/ 36271529 w 114"/>
                    <a:gd name="T9" fmla="*/ 2147483647 h 2514"/>
                    <a:gd name="T10" fmla="*/ 72543058 w 114"/>
                    <a:gd name="T11" fmla="*/ 2147483647 h 2514"/>
                    <a:gd name="T12" fmla="*/ 102769134 w 114"/>
                    <a:gd name="T13" fmla="*/ 2147483647 h 2514"/>
                    <a:gd name="T14" fmla="*/ 137832219 w 114"/>
                    <a:gd name="T15" fmla="*/ 2147483647 h 2514"/>
                    <a:gd name="T16" fmla="*/ 137832219 w 114"/>
                    <a:gd name="T17" fmla="*/ 24180582 h 2514"/>
                    <a:gd name="T18" fmla="*/ 137832219 w 114"/>
                    <a:gd name="T19" fmla="*/ 24180582 h 2514"/>
                    <a:gd name="T20" fmla="*/ 102769134 w 114"/>
                    <a:gd name="T21" fmla="*/ 12090841 h 2514"/>
                    <a:gd name="T22" fmla="*/ 72543058 w 114"/>
                    <a:gd name="T23" fmla="*/ 6045420 h 2514"/>
                    <a:gd name="T24" fmla="*/ 42316964 w 114"/>
                    <a:gd name="T25" fmla="*/ 0 h 2514"/>
                    <a:gd name="T26" fmla="*/ 42316964 w 114"/>
                    <a:gd name="T27" fmla="*/ 0 h 2514"/>
                    <a:gd name="T28" fmla="*/ 0 w 114"/>
                    <a:gd name="T29" fmla="*/ 0 h 2514"/>
                    <a:gd name="T30" fmla="*/ 0 w 114"/>
                    <a:gd name="T31" fmla="*/ 0 h 25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4"/>
                    <a:gd name="T49" fmla="*/ 0 h 2514"/>
                    <a:gd name="T50" fmla="*/ 114 w 114"/>
                    <a:gd name="T51" fmla="*/ 2514 h 25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4" h="2514">
                      <a:moveTo>
                        <a:pt x="0" y="0"/>
                      </a:moveTo>
                      <a:lnTo>
                        <a:pt x="0" y="2514"/>
                      </a:lnTo>
                      <a:lnTo>
                        <a:pt x="30" y="2509"/>
                      </a:lnTo>
                      <a:lnTo>
                        <a:pt x="60" y="2499"/>
                      </a:lnTo>
                      <a:lnTo>
                        <a:pt x="85" y="2490"/>
                      </a:lnTo>
                      <a:lnTo>
                        <a:pt x="114" y="2465"/>
                      </a:lnTo>
                      <a:lnTo>
                        <a:pt x="114" y="20"/>
                      </a:lnTo>
                      <a:lnTo>
                        <a:pt x="85" y="10"/>
                      </a:lnTo>
                      <a:lnTo>
                        <a:pt x="60" y="5"/>
                      </a:lnTo>
                      <a:lnTo>
                        <a:pt x="35" y="0"/>
                      </a:lnTo>
                      <a:lnTo>
                        <a:pt x="0" y="0"/>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5" name="Freeform 24"/>
                <p:cNvSpPr>
                  <a:spLocks/>
                </p:cNvSpPr>
                <p:nvPr/>
              </p:nvSpPr>
              <p:spPr bwMode="auto">
                <a:xfrm>
                  <a:off x="19811450" y="8992040"/>
                  <a:ext cx="98961" cy="358459"/>
                </a:xfrm>
                <a:custGeom>
                  <a:avLst/>
                  <a:gdLst>
                    <a:gd name="T0" fmla="*/ 108814214 w 90"/>
                    <a:gd name="T1" fmla="*/ 0 h 326"/>
                    <a:gd name="T2" fmla="*/ 108814214 w 90"/>
                    <a:gd name="T3" fmla="*/ 0 h 326"/>
                    <a:gd name="T4" fmla="*/ 0 w 90"/>
                    <a:gd name="T5" fmla="*/ 0 h 326"/>
                    <a:gd name="T6" fmla="*/ 0 w 90"/>
                    <a:gd name="T7" fmla="*/ 0 h 326"/>
                    <a:gd name="T8" fmla="*/ 0 w 90"/>
                    <a:gd name="T9" fmla="*/ 394149851 h 326"/>
                    <a:gd name="T10" fmla="*/ 108814214 w 90"/>
                    <a:gd name="T11" fmla="*/ 203119795 h 326"/>
                    <a:gd name="T12" fmla="*/ 108814214 w 90"/>
                    <a:gd name="T13" fmla="*/ 0 h 326"/>
                    <a:gd name="T14" fmla="*/ 0 60000 65536"/>
                    <a:gd name="T15" fmla="*/ 0 60000 65536"/>
                    <a:gd name="T16" fmla="*/ 0 60000 65536"/>
                    <a:gd name="T17" fmla="*/ 0 60000 65536"/>
                    <a:gd name="T18" fmla="*/ 0 60000 65536"/>
                    <a:gd name="T19" fmla="*/ 0 60000 65536"/>
                    <a:gd name="T20" fmla="*/ 0 60000 65536"/>
                    <a:gd name="T21" fmla="*/ 0 w 90"/>
                    <a:gd name="T22" fmla="*/ 0 h 326"/>
                    <a:gd name="T23" fmla="*/ 90 w 90"/>
                    <a:gd name="T24" fmla="*/ 326 h 32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 h="326">
                      <a:moveTo>
                        <a:pt x="90" y="0"/>
                      </a:moveTo>
                      <a:lnTo>
                        <a:pt x="90" y="0"/>
                      </a:lnTo>
                      <a:lnTo>
                        <a:pt x="0" y="0"/>
                      </a:lnTo>
                      <a:lnTo>
                        <a:pt x="0" y="326"/>
                      </a:lnTo>
                      <a:lnTo>
                        <a:pt x="90" y="168"/>
                      </a:lnTo>
                      <a:lnTo>
                        <a:pt x="90" y="0"/>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6" name="Freeform 25"/>
                <p:cNvSpPr>
                  <a:spLocks/>
                </p:cNvSpPr>
                <p:nvPr/>
              </p:nvSpPr>
              <p:spPr bwMode="auto">
                <a:xfrm>
                  <a:off x="19827944" y="9012932"/>
                  <a:ext cx="86866" cy="332069"/>
                </a:xfrm>
                <a:custGeom>
                  <a:avLst/>
                  <a:gdLst>
                    <a:gd name="T0" fmla="*/ 95515212 w 79"/>
                    <a:gd name="T1" fmla="*/ 0 h 302"/>
                    <a:gd name="T2" fmla="*/ 95515212 w 79"/>
                    <a:gd name="T3" fmla="*/ 0 h 302"/>
                    <a:gd name="T4" fmla="*/ 0 w 79"/>
                    <a:gd name="T5" fmla="*/ 0 h 302"/>
                    <a:gd name="T6" fmla="*/ 0 w 79"/>
                    <a:gd name="T7" fmla="*/ 0 h 302"/>
                    <a:gd name="T8" fmla="*/ 0 w 79"/>
                    <a:gd name="T9" fmla="*/ 365131847 h 302"/>
                    <a:gd name="T10" fmla="*/ 95515212 w 79"/>
                    <a:gd name="T11" fmla="*/ 192238254 h 302"/>
                    <a:gd name="T12" fmla="*/ 95515212 w 79"/>
                    <a:gd name="T13" fmla="*/ 0 h 302"/>
                    <a:gd name="T14" fmla="*/ 0 60000 65536"/>
                    <a:gd name="T15" fmla="*/ 0 60000 65536"/>
                    <a:gd name="T16" fmla="*/ 0 60000 65536"/>
                    <a:gd name="T17" fmla="*/ 0 60000 65536"/>
                    <a:gd name="T18" fmla="*/ 0 60000 65536"/>
                    <a:gd name="T19" fmla="*/ 0 60000 65536"/>
                    <a:gd name="T20" fmla="*/ 0 60000 65536"/>
                    <a:gd name="T21" fmla="*/ 0 w 79"/>
                    <a:gd name="T22" fmla="*/ 0 h 302"/>
                    <a:gd name="T23" fmla="*/ 79 w 79"/>
                    <a:gd name="T24" fmla="*/ 302 h 30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9" h="302">
                      <a:moveTo>
                        <a:pt x="79" y="0"/>
                      </a:moveTo>
                      <a:lnTo>
                        <a:pt x="79" y="0"/>
                      </a:lnTo>
                      <a:lnTo>
                        <a:pt x="0" y="0"/>
                      </a:lnTo>
                      <a:lnTo>
                        <a:pt x="0" y="302"/>
                      </a:lnTo>
                      <a:lnTo>
                        <a:pt x="79" y="159"/>
                      </a:lnTo>
                      <a:lnTo>
                        <a:pt x="79" y="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7" name="Freeform 26"/>
                <p:cNvSpPr>
                  <a:spLocks/>
                </p:cNvSpPr>
                <p:nvPr/>
              </p:nvSpPr>
              <p:spPr bwMode="auto">
                <a:xfrm>
                  <a:off x="19925805" y="8992040"/>
                  <a:ext cx="566277" cy="190225"/>
                </a:xfrm>
                <a:custGeom>
                  <a:avLst/>
                  <a:gdLst>
                    <a:gd name="T0" fmla="*/ 0 w 515"/>
                    <a:gd name="T1" fmla="*/ 0 h 173"/>
                    <a:gd name="T2" fmla="*/ 0 w 515"/>
                    <a:gd name="T3" fmla="*/ 0 h 173"/>
                    <a:gd name="T4" fmla="*/ 0 w 515"/>
                    <a:gd name="T5" fmla="*/ 197074199 h 173"/>
                    <a:gd name="T6" fmla="*/ 0 w 515"/>
                    <a:gd name="T7" fmla="*/ 197074199 h 173"/>
                    <a:gd name="T8" fmla="*/ 622659476 w 515"/>
                    <a:gd name="T9" fmla="*/ 209165027 h 173"/>
                    <a:gd name="T10" fmla="*/ 622659476 w 515"/>
                    <a:gd name="T11" fmla="*/ 209165027 h 173"/>
                    <a:gd name="T12" fmla="*/ 622659476 w 515"/>
                    <a:gd name="T13" fmla="*/ 0 h 173"/>
                    <a:gd name="T14" fmla="*/ 622659476 w 515"/>
                    <a:gd name="T15" fmla="*/ 0 h 173"/>
                    <a:gd name="T16" fmla="*/ 0 w 515"/>
                    <a:gd name="T17" fmla="*/ 0 h 173"/>
                    <a:gd name="T18" fmla="*/ 0 w 515"/>
                    <a:gd name="T19" fmla="*/ 0 h 17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15"/>
                    <a:gd name="T31" fmla="*/ 0 h 173"/>
                    <a:gd name="T32" fmla="*/ 515 w 515"/>
                    <a:gd name="T33" fmla="*/ 173 h 17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15" h="173">
                      <a:moveTo>
                        <a:pt x="0" y="0"/>
                      </a:moveTo>
                      <a:lnTo>
                        <a:pt x="0" y="0"/>
                      </a:lnTo>
                      <a:lnTo>
                        <a:pt x="0" y="163"/>
                      </a:lnTo>
                      <a:lnTo>
                        <a:pt x="515" y="173"/>
                      </a:lnTo>
                      <a:lnTo>
                        <a:pt x="515" y="0"/>
                      </a:lnTo>
                      <a:lnTo>
                        <a:pt x="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8" name="Freeform 27"/>
                <p:cNvSpPr>
                  <a:spLocks/>
                </p:cNvSpPr>
                <p:nvPr/>
              </p:nvSpPr>
              <p:spPr bwMode="auto">
                <a:xfrm>
                  <a:off x="19947797" y="9012932"/>
                  <a:ext cx="544286" cy="169333"/>
                </a:xfrm>
                <a:custGeom>
                  <a:avLst/>
                  <a:gdLst>
                    <a:gd name="T0" fmla="*/ 0 w 495"/>
                    <a:gd name="T1" fmla="*/ 0 h 154"/>
                    <a:gd name="T2" fmla="*/ 0 w 495"/>
                    <a:gd name="T3" fmla="*/ 0 h 154"/>
                    <a:gd name="T4" fmla="*/ 0 w 495"/>
                    <a:gd name="T5" fmla="*/ 180147218 h 154"/>
                    <a:gd name="T6" fmla="*/ 0 w 495"/>
                    <a:gd name="T7" fmla="*/ 180147218 h 154"/>
                    <a:gd name="T8" fmla="*/ 598479420 w 495"/>
                    <a:gd name="T9" fmla="*/ 186192624 h 154"/>
                    <a:gd name="T10" fmla="*/ 598479420 w 495"/>
                    <a:gd name="T11" fmla="*/ 186192624 h 154"/>
                    <a:gd name="T12" fmla="*/ 598479420 w 495"/>
                    <a:gd name="T13" fmla="*/ 0 h 154"/>
                    <a:gd name="T14" fmla="*/ 598479420 w 495"/>
                    <a:gd name="T15" fmla="*/ 0 h 154"/>
                    <a:gd name="T16" fmla="*/ 0 w 495"/>
                    <a:gd name="T17" fmla="*/ 0 h 154"/>
                    <a:gd name="T18" fmla="*/ 0 w 495"/>
                    <a:gd name="T19" fmla="*/ 0 h 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5"/>
                    <a:gd name="T31" fmla="*/ 0 h 154"/>
                    <a:gd name="T32" fmla="*/ 495 w 495"/>
                    <a:gd name="T33" fmla="*/ 154 h 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5" h="154">
                      <a:moveTo>
                        <a:pt x="0" y="0"/>
                      </a:moveTo>
                      <a:lnTo>
                        <a:pt x="0" y="0"/>
                      </a:lnTo>
                      <a:lnTo>
                        <a:pt x="0" y="149"/>
                      </a:lnTo>
                      <a:lnTo>
                        <a:pt x="495" y="154"/>
                      </a:lnTo>
                      <a:lnTo>
                        <a:pt x="495" y="0"/>
                      </a:lnTo>
                      <a:lnTo>
                        <a:pt x="0" y="0"/>
                      </a:lnTo>
                      <a:close/>
                    </a:path>
                  </a:pathLst>
                </a:custGeom>
                <a:solidFill>
                  <a:srgbClr val="666666"/>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29" name="Freeform 28"/>
                <p:cNvSpPr>
                  <a:spLocks/>
                </p:cNvSpPr>
                <p:nvPr/>
              </p:nvSpPr>
              <p:spPr bwMode="auto">
                <a:xfrm>
                  <a:off x="19811450" y="9187763"/>
                  <a:ext cx="680632" cy="212217"/>
                </a:xfrm>
                <a:custGeom>
                  <a:avLst/>
                  <a:gdLst>
                    <a:gd name="T0" fmla="*/ 0 w 619"/>
                    <a:gd name="T1" fmla="*/ 209166796 h 193"/>
                    <a:gd name="T2" fmla="*/ 0 w 619"/>
                    <a:gd name="T3" fmla="*/ 209166796 h 193"/>
                    <a:gd name="T4" fmla="*/ 748400496 w 619"/>
                    <a:gd name="T5" fmla="*/ 233347431 h 193"/>
                    <a:gd name="T6" fmla="*/ 748400496 w 619"/>
                    <a:gd name="T7" fmla="*/ 233347431 h 193"/>
                    <a:gd name="T8" fmla="*/ 748400496 w 619"/>
                    <a:gd name="T9" fmla="*/ 12090872 h 193"/>
                    <a:gd name="T10" fmla="*/ 119695557 w 619"/>
                    <a:gd name="T11" fmla="*/ 0 h 193"/>
                    <a:gd name="T12" fmla="*/ 0 w 619"/>
                    <a:gd name="T13" fmla="*/ 209166796 h 193"/>
                    <a:gd name="T14" fmla="*/ 0 60000 65536"/>
                    <a:gd name="T15" fmla="*/ 0 60000 65536"/>
                    <a:gd name="T16" fmla="*/ 0 60000 65536"/>
                    <a:gd name="T17" fmla="*/ 0 60000 65536"/>
                    <a:gd name="T18" fmla="*/ 0 60000 65536"/>
                    <a:gd name="T19" fmla="*/ 0 60000 65536"/>
                    <a:gd name="T20" fmla="*/ 0 60000 65536"/>
                    <a:gd name="T21" fmla="*/ 0 w 619"/>
                    <a:gd name="T22" fmla="*/ 0 h 193"/>
                    <a:gd name="T23" fmla="*/ 619 w 619"/>
                    <a:gd name="T24" fmla="*/ 193 h 19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9" h="193">
                      <a:moveTo>
                        <a:pt x="0" y="173"/>
                      </a:moveTo>
                      <a:lnTo>
                        <a:pt x="0" y="173"/>
                      </a:lnTo>
                      <a:lnTo>
                        <a:pt x="619" y="193"/>
                      </a:lnTo>
                      <a:lnTo>
                        <a:pt x="619" y="10"/>
                      </a:lnTo>
                      <a:lnTo>
                        <a:pt x="99" y="0"/>
                      </a:lnTo>
                      <a:lnTo>
                        <a:pt x="0" y="173"/>
                      </a:lnTo>
                      <a:close/>
                    </a:path>
                  </a:pathLst>
                </a:custGeom>
                <a:solidFill>
                  <a:srgbClr val="99999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0" name="Freeform 29"/>
                <p:cNvSpPr>
                  <a:spLocks/>
                </p:cNvSpPr>
                <p:nvPr/>
              </p:nvSpPr>
              <p:spPr bwMode="auto">
                <a:xfrm>
                  <a:off x="19648714" y="8305910"/>
                  <a:ext cx="848866" cy="609160"/>
                </a:xfrm>
                <a:custGeom>
                  <a:avLst/>
                  <a:gdLst>
                    <a:gd name="T0" fmla="*/ 933385324 w 772"/>
                    <a:gd name="T1" fmla="*/ 669812084 h 554"/>
                    <a:gd name="T2" fmla="*/ 0 w 772"/>
                    <a:gd name="T3" fmla="*/ 669812084 h 554"/>
                    <a:gd name="T4" fmla="*/ 0 w 772"/>
                    <a:gd name="T5" fmla="*/ 48362242 h 554"/>
                    <a:gd name="T6" fmla="*/ 933385324 w 772"/>
                    <a:gd name="T7" fmla="*/ 0 h 554"/>
                    <a:gd name="T8" fmla="*/ 933385324 w 772"/>
                    <a:gd name="T9" fmla="*/ 669812084 h 554"/>
                    <a:gd name="T10" fmla="*/ 0 60000 65536"/>
                    <a:gd name="T11" fmla="*/ 0 60000 65536"/>
                    <a:gd name="T12" fmla="*/ 0 60000 65536"/>
                    <a:gd name="T13" fmla="*/ 0 60000 65536"/>
                    <a:gd name="T14" fmla="*/ 0 60000 65536"/>
                    <a:gd name="T15" fmla="*/ 0 w 772"/>
                    <a:gd name="T16" fmla="*/ 0 h 554"/>
                    <a:gd name="T17" fmla="*/ 772 w 772"/>
                    <a:gd name="T18" fmla="*/ 554 h 554"/>
                  </a:gdLst>
                  <a:ahLst/>
                  <a:cxnLst>
                    <a:cxn ang="T10">
                      <a:pos x="T0" y="T1"/>
                    </a:cxn>
                    <a:cxn ang="T11">
                      <a:pos x="T2" y="T3"/>
                    </a:cxn>
                    <a:cxn ang="T12">
                      <a:pos x="T4" y="T5"/>
                    </a:cxn>
                    <a:cxn ang="T13">
                      <a:pos x="T6" y="T7"/>
                    </a:cxn>
                    <a:cxn ang="T14">
                      <a:pos x="T8" y="T9"/>
                    </a:cxn>
                  </a:cxnLst>
                  <a:rect l="T15" t="T16" r="T17" b="T18"/>
                  <a:pathLst>
                    <a:path w="772" h="554">
                      <a:moveTo>
                        <a:pt x="772" y="554"/>
                      </a:moveTo>
                      <a:lnTo>
                        <a:pt x="0" y="554"/>
                      </a:lnTo>
                      <a:lnTo>
                        <a:pt x="0" y="40"/>
                      </a:lnTo>
                      <a:lnTo>
                        <a:pt x="772" y="0"/>
                      </a:lnTo>
                      <a:lnTo>
                        <a:pt x="772" y="554"/>
                      </a:lnTo>
                      <a:close/>
                    </a:path>
                  </a:pathLst>
                </a:custGeom>
                <a:solidFill>
                  <a:srgbClr val="595959"/>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1" name="Freeform 30"/>
                <p:cNvSpPr>
                  <a:spLocks/>
                </p:cNvSpPr>
                <p:nvPr/>
              </p:nvSpPr>
              <p:spPr bwMode="auto">
                <a:xfrm>
                  <a:off x="19676204" y="8333399"/>
                  <a:ext cx="821377" cy="549784"/>
                </a:xfrm>
                <a:custGeom>
                  <a:avLst/>
                  <a:gdLst>
                    <a:gd name="T0" fmla="*/ 903159519 w 747"/>
                    <a:gd name="T1" fmla="*/ 604525021 h 500"/>
                    <a:gd name="T2" fmla="*/ 0 w 747"/>
                    <a:gd name="T3" fmla="*/ 604525021 h 500"/>
                    <a:gd name="T4" fmla="*/ 0 w 747"/>
                    <a:gd name="T5" fmla="*/ 47152780 h 500"/>
                    <a:gd name="T6" fmla="*/ 903159519 w 747"/>
                    <a:gd name="T7" fmla="*/ 0 h 500"/>
                    <a:gd name="T8" fmla="*/ 903159519 w 747"/>
                    <a:gd name="T9" fmla="*/ 604525021 h 500"/>
                    <a:gd name="T10" fmla="*/ 0 60000 65536"/>
                    <a:gd name="T11" fmla="*/ 0 60000 65536"/>
                    <a:gd name="T12" fmla="*/ 0 60000 65536"/>
                    <a:gd name="T13" fmla="*/ 0 60000 65536"/>
                    <a:gd name="T14" fmla="*/ 0 60000 65536"/>
                    <a:gd name="T15" fmla="*/ 0 w 747"/>
                    <a:gd name="T16" fmla="*/ 0 h 500"/>
                    <a:gd name="T17" fmla="*/ 747 w 747"/>
                    <a:gd name="T18" fmla="*/ 500 h 500"/>
                  </a:gdLst>
                  <a:ahLst/>
                  <a:cxnLst>
                    <a:cxn ang="T10">
                      <a:pos x="T0" y="T1"/>
                    </a:cxn>
                    <a:cxn ang="T11">
                      <a:pos x="T2" y="T3"/>
                    </a:cxn>
                    <a:cxn ang="T12">
                      <a:pos x="T4" y="T5"/>
                    </a:cxn>
                    <a:cxn ang="T13">
                      <a:pos x="T6" y="T7"/>
                    </a:cxn>
                    <a:cxn ang="T14">
                      <a:pos x="T8" y="T9"/>
                    </a:cxn>
                  </a:cxnLst>
                  <a:rect l="T15" t="T16" r="T17" b="T18"/>
                  <a:pathLst>
                    <a:path w="747" h="500">
                      <a:moveTo>
                        <a:pt x="747" y="500"/>
                      </a:moveTo>
                      <a:lnTo>
                        <a:pt x="0" y="500"/>
                      </a:lnTo>
                      <a:lnTo>
                        <a:pt x="0" y="39"/>
                      </a:lnTo>
                      <a:lnTo>
                        <a:pt x="747" y="0"/>
                      </a:lnTo>
                      <a:lnTo>
                        <a:pt x="747" y="50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2" name="Freeform 31"/>
                <p:cNvSpPr>
                  <a:spLocks noEditPoints="1"/>
                </p:cNvSpPr>
                <p:nvPr/>
              </p:nvSpPr>
              <p:spPr bwMode="auto">
                <a:xfrm>
                  <a:off x="19637719" y="8294914"/>
                  <a:ext cx="870857" cy="631152"/>
                </a:xfrm>
                <a:custGeom>
                  <a:avLst/>
                  <a:gdLst>
                    <a:gd name="T0" fmla="*/ 24180577 w 792"/>
                    <a:gd name="T1" fmla="*/ 669813898 h 574"/>
                    <a:gd name="T2" fmla="*/ 24180577 w 792"/>
                    <a:gd name="T3" fmla="*/ 669813898 h 574"/>
                    <a:gd name="T4" fmla="*/ 24180577 w 792"/>
                    <a:gd name="T5" fmla="*/ 407449264 h 574"/>
                    <a:gd name="T6" fmla="*/ 933384960 w 792"/>
                    <a:gd name="T7" fmla="*/ 377223254 h 574"/>
                    <a:gd name="T8" fmla="*/ 933384960 w 792"/>
                    <a:gd name="T9" fmla="*/ 377223254 h 574"/>
                    <a:gd name="T10" fmla="*/ 933384960 w 792"/>
                    <a:gd name="T11" fmla="*/ 669813898 h 574"/>
                    <a:gd name="T12" fmla="*/ 933384960 w 792"/>
                    <a:gd name="T13" fmla="*/ 669813898 h 574"/>
                    <a:gd name="T14" fmla="*/ 24180577 w 792"/>
                    <a:gd name="T15" fmla="*/ 669813898 h 574"/>
                    <a:gd name="T16" fmla="*/ 24180577 w 792"/>
                    <a:gd name="T17" fmla="*/ 669813898 h 574"/>
                    <a:gd name="T18" fmla="*/ 933384960 w 792"/>
                    <a:gd name="T19" fmla="*/ 30226019 h 574"/>
                    <a:gd name="T20" fmla="*/ 933384960 w 792"/>
                    <a:gd name="T21" fmla="*/ 30226019 h 574"/>
                    <a:gd name="T22" fmla="*/ 933384960 w 792"/>
                    <a:gd name="T23" fmla="*/ 353042665 h 574"/>
                    <a:gd name="T24" fmla="*/ 24180577 w 792"/>
                    <a:gd name="T25" fmla="*/ 383268676 h 574"/>
                    <a:gd name="T26" fmla="*/ 24180577 w 792"/>
                    <a:gd name="T27" fmla="*/ 383268676 h 574"/>
                    <a:gd name="T28" fmla="*/ 24180577 w 792"/>
                    <a:gd name="T29" fmla="*/ 71333358 h 574"/>
                    <a:gd name="T30" fmla="*/ 24180577 w 792"/>
                    <a:gd name="T31" fmla="*/ 71333358 h 574"/>
                    <a:gd name="T32" fmla="*/ 933384960 w 792"/>
                    <a:gd name="T33" fmla="*/ 30226019 h 574"/>
                    <a:gd name="T34" fmla="*/ 933384960 w 792"/>
                    <a:gd name="T35" fmla="*/ 30226019 h 574"/>
                    <a:gd name="T36" fmla="*/ 951520111 w 792"/>
                    <a:gd name="T37" fmla="*/ 6045424 h 574"/>
                    <a:gd name="T38" fmla="*/ 951520111 w 792"/>
                    <a:gd name="T39" fmla="*/ 6045424 h 574"/>
                    <a:gd name="T40" fmla="*/ 945474694 w 792"/>
                    <a:gd name="T41" fmla="*/ 0 h 574"/>
                    <a:gd name="T42" fmla="*/ 12090838 w 792"/>
                    <a:gd name="T43" fmla="*/ 48362294 h 574"/>
                    <a:gd name="T44" fmla="*/ 12090838 w 792"/>
                    <a:gd name="T45" fmla="*/ 48362294 h 574"/>
                    <a:gd name="T46" fmla="*/ 0 w 792"/>
                    <a:gd name="T47" fmla="*/ 54407715 h 574"/>
                    <a:gd name="T48" fmla="*/ 0 w 792"/>
                    <a:gd name="T49" fmla="*/ 60452038 h 574"/>
                    <a:gd name="T50" fmla="*/ 0 w 792"/>
                    <a:gd name="T51" fmla="*/ 681903643 h 574"/>
                    <a:gd name="T52" fmla="*/ 0 w 792"/>
                    <a:gd name="T53" fmla="*/ 681903643 h 574"/>
                    <a:gd name="T54" fmla="*/ 0 w 792"/>
                    <a:gd name="T55" fmla="*/ 687949065 h 574"/>
                    <a:gd name="T56" fmla="*/ 12090838 w 792"/>
                    <a:gd name="T57" fmla="*/ 693994487 h 574"/>
                    <a:gd name="T58" fmla="*/ 945474694 w 792"/>
                    <a:gd name="T59" fmla="*/ 693994487 h 574"/>
                    <a:gd name="T60" fmla="*/ 945474694 w 792"/>
                    <a:gd name="T61" fmla="*/ 693994487 h 574"/>
                    <a:gd name="T62" fmla="*/ 951520111 w 792"/>
                    <a:gd name="T63" fmla="*/ 687949065 h 574"/>
                    <a:gd name="T64" fmla="*/ 957565528 w 792"/>
                    <a:gd name="T65" fmla="*/ 681903643 h 574"/>
                    <a:gd name="T66" fmla="*/ 957565528 w 792"/>
                    <a:gd name="T67" fmla="*/ 12090848 h 574"/>
                    <a:gd name="T68" fmla="*/ 957565528 w 792"/>
                    <a:gd name="T69" fmla="*/ 12090848 h 574"/>
                    <a:gd name="T70" fmla="*/ 951520111 w 792"/>
                    <a:gd name="T71" fmla="*/ 6045424 h 574"/>
                    <a:gd name="T72" fmla="*/ 951520111 w 792"/>
                    <a:gd name="T73" fmla="*/ 6045424 h 5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92"/>
                    <a:gd name="T112" fmla="*/ 0 h 574"/>
                    <a:gd name="T113" fmla="*/ 792 w 792"/>
                    <a:gd name="T114" fmla="*/ 574 h 5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92" h="574">
                      <a:moveTo>
                        <a:pt x="20" y="554"/>
                      </a:moveTo>
                      <a:lnTo>
                        <a:pt x="20" y="554"/>
                      </a:lnTo>
                      <a:lnTo>
                        <a:pt x="20" y="337"/>
                      </a:lnTo>
                      <a:lnTo>
                        <a:pt x="772" y="312"/>
                      </a:lnTo>
                      <a:lnTo>
                        <a:pt x="772" y="554"/>
                      </a:lnTo>
                      <a:lnTo>
                        <a:pt x="20" y="554"/>
                      </a:lnTo>
                      <a:close/>
                      <a:moveTo>
                        <a:pt x="772" y="25"/>
                      </a:moveTo>
                      <a:lnTo>
                        <a:pt x="772" y="25"/>
                      </a:lnTo>
                      <a:lnTo>
                        <a:pt x="772" y="292"/>
                      </a:lnTo>
                      <a:lnTo>
                        <a:pt x="20" y="317"/>
                      </a:lnTo>
                      <a:lnTo>
                        <a:pt x="20" y="59"/>
                      </a:lnTo>
                      <a:lnTo>
                        <a:pt x="772" y="25"/>
                      </a:lnTo>
                      <a:close/>
                      <a:moveTo>
                        <a:pt x="787" y="5"/>
                      </a:moveTo>
                      <a:lnTo>
                        <a:pt x="787" y="5"/>
                      </a:lnTo>
                      <a:lnTo>
                        <a:pt x="782" y="0"/>
                      </a:lnTo>
                      <a:lnTo>
                        <a:pt x="10" y="40"/>
                      </a:lnTo>
                      <a:lnTo>
                        <a:pt x="0" y="45"/>
                      </a:lnTo>
                      <a:lnTo>
                        <a:pt x="0" y="50"/>
                      </a:lnTo>
                      <a:lnTo>
                        <a:pt x="0" y="564"/>
                      </a:lnTo>
                      <a:lnTo>
                        <a:pt x="0" y="569"/>
                      </a:lnTo>
                      <a:lnTo>
                        <a:pt x="10" y="574"/>
                      </a:lnTo>
                      <a:lnTo>
                        <a:pt x="782" y="574"/>
                      </a:lnTo>
                      <a:lnTo>
                        <a:pt x="787" y="569"/>
                      </a:lnTo>
                      <a:lnTo>
                        <a:pt x="792" y="564"/>
                      </a:lnTo>
                      <a:lnTo>
                        <a:pt x="792" y="10"/>
                      </a:lnTo>
                      <a:lnTo>
                        <a:pt x="787" y="5"/>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3" name="Freeform 32"/>
                <p:cNvSpPr>
                  <a:spLocks/>
                </p:cNvSpPr>
                <p:nvPr/>
              </p:nvSpPr>
              <p:spPr bwMode="auto">
                <a:xfrm>
                  <a:off x="19621225" y="8975547"/>
                  <a:ext cx="141845" cy="146243"/>
                </a:xfrm>
                <a:custGeom>
                  <a:avLst/>
                  <a:gdLst>
                    <a:gd name="T0" fmla="*/ 155969018 w 129"/>
                    <a:gd name="T1" fmla="*/ 83424480 h 133"/>
                    <a:gd name="T2" fmla="*/ 155969018 w 129"/>
                    <a:gd name="T3" fmla="*/ 83424480 h 133"/>
                    <a:gd name="T4" fmla="*/ 149923565 w 129"/>
                    <a:gd name="T5" fmla="*/ 53198358 h 133"/>
                    <a:gd name="T6" fmla="*/ 131788271 w 129"/>
                    <a:gd name="T7" fmla="*/ 24180673 h 133"/>
                    <a:gd name="T8" fmla="*/ 107606459 w 129"/>
                    <a:gd name="T9" fmla="*/ 6045443 h 133"/>
                    <a:gd name="T10" fmla="*/ 78588725 w 129"/>
                    <a:gd name="T11" fmla="*/ 0 h 133"/>
                    <a:gd name="T12" fmla="*/ 78588725 w 129"/>
                    <a:gd name="T13" fmla="*/ 0 h 133"/>
                    <a:gd name="T14" fmla="*/ 48362542 w 129"/>
                    <a:gd name="T15" fmla="*/ 6045443 h 133"/>
                    <a:gd name="T16" fmla="*/ 24180721 w 129"/>
                    <a:gd name="T17" fmla="*/ 24180673 h 133"/>
                    <a:gd name="T18" fmla="*/ 6045455 w 129"/>
                    <a:gd name="T19" fmla="*/ 53198358 h 133"/>
                    <a:gd name="T20" fmla="*/ 0 w 129"/>
                    <a:gd name="T21" fmla="*/ 83424480 h 133"/>
                    <a:gd name="T22" fmla="*/ 0 w 129"/>
                    <a:gd name="T23" fmla="*/ 83424480 h 133"/>
                    <a:gd name="T24" fmla="*/ 6045455 w 129"/>
                    <a:gd name="T25" fmla="*/ 113651685 h 133"/>
                    <a:gd name="T26" fmla="*/ 24180721 w 129"/>
                    <a:gd name="T27" fmla="*/ 137832349 h 133"/>
                    <a:gd name="T28" fmla="*/ 48362542 w 129"/>
                    <a:gd name="T29" fmla="*/ 154759178 h 133"/>
                    <a:gd name="T30" fmla="*/ 78588725 w 129"/>
                    <a:gd name="T31" fmla="*/ 160804619 h 133"/>
                    <a:gd name="T32" fmla="*/ 78588725 w 129"/>
                    <a:gd name="T33" fmla="*/ 160804619 h 133"/>
                    <a:gd name="T34" fmla="*/ 107606459 w 129"/>
                    <a:gd name="T35" fmla="*/ 154759178 h 133"/>
                    <a:gd name="T36" fmla="*/ 131788271 w 129"/>
                    <a:gd name="T37" fmla="*/ 137832349 h 133"/>
                    <a:gd name="T38" fmla="*/ 149923565 w 129"/>
                    <a:gd name="T39" fmla="*/ 113651685 h 133"/>
                    <a:gd name="T40" fmla="*/ 155969018 w 129"/>
                    <a:gd name="T41" fmla="*/ 83424480 h 133"/>
                    <a:gd name="T42" fmla="*/ 155969018 w 129"/>
                    <a:gd name="T43" fmla="*/ 83424480 h 13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3"/>
                    <a:gd name="T68" fmla="*/ 129 w 129"/>
                    <a:gd name="T69" fmla="*/ 133 h 13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3">
                      <a:moveTo>
                        <a:pt x="129" y="69"/>
                      </a:moveTo>
                      <a:lnTo>
                        <a:pt x="129" y="69"/>
                      </a:lnTo>
                      <a:lnTo>
                        <a:pt x="124" y="44"/>
                      </a:lnTo>
                      <a:lnTo>
                        <a:pt x="109" y="20"/>
                      </a:lnTo>
                      <a:lnTo>
                        <a:pt x="89" y="5"/>
                      </a:lnTo>
                      <a:lnTo>
                        <a:pt x="65" y="0"/>
                      </a:lnTo>
                      <a:lnTo>
                        <a:pt x="40" y="5"/>
                      </a:lnTo>
                      <a:lnTo>
                        <a:pt x="20" y="20"/>
                      </a:lnTo>
                      <a:lnTo>
                        <a:pt x="5" y="44"/>
                      </a:lnTo>
                      <a:lnTo>
                        <a:pt x="0" y="69"/>
                      </a:lnTo>
                      <a:lnTo>
                        <a:pt x="5" y="94"/>
                      </a:lnTo>
                      <a:lnTo>
                        <a:pt x="20" y="114"/>
                      </a:lnTo>
                      <a:lnTo>
                        <a:pt x="40" y="128"/>
                      </a:lnTo>
                      <a:lnTo>
                        <a:pt x="65" y="133"/>
                      </a:lnTo>
                      <a:lnTo>
                        <a:pt x="89" y="128"/>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4" name="Freeform 33"/>
                <p:cNvSpPr>
                  <a:spLocks/>
                </p:cNvSpPr>
                <p:nvPr/>
              </p:nvSpPr>
              <p:spPr bwMode="auto">
                <a:xfrm>
                  <a:off x="19643217" y="9003035"/>
                  <a:ext cx="97862" cy="97862"/>
                </a:xfrm>
                <a:custGeom>
                  <a:avLst/>
                  <a:gdLst>
                    <a:gd name="T0" fmla="*/ 107606414 w 89"/>
                    <a:gd name="T1" fmla="*/ 53198442 h 89"/>
                    <a:gd name="T2" fmla="*/ 107606414 w 89"/>
                    <a:gd name="T3" fmla="*/ 53198442 h 89"/>
                    <a:gd name="T4" fmla="*/ 101560963 w 89"/>
                    <a:gd name="T5" fmla="*/ 29017731 h 89"/>
                    <a:gd name="T6" fmla="*/ 89470062 w 89"/>
                    <a:gd name="T7" fmla="*/ 10881375 h 89"/>
                    <a:gd name="T8" fmla="*/ 71334793 w 89"/>
                    <a:gd name="T9" fmla="*/ 0 h 89"/>
                    <a:gd name="T10" fmla="*/ 54407972 w 89"/>
                    <a:gd name="T11" fmla="*/ 0 h 89"/>
                    <a:gd name="T12" fmla="*/ 54407972 w 89"/>
                    <a:gd name="T13" fmla="*/ 0 h 89"/>
                    <a:gd name="T14" fmla="*/ 36271620 w 89"/>
                    <a:gd name="T15" fmla="*/ 0 h 89"/>
                    <a:gd name="T16" fmla="*/ 18136360 w 89"/>
                    <a:gd name="T17" fmla="*/ 10881375 h 89"/>
                    <a:gd name="T18" fmla="*/ 6045453 w 89"/>
                    <a:gd name="T19" fmla="*/ 2901773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4"/>
                      </a:lnTo>
                      <a:lnTo>
                        <a:pt x="74" y="9"/>
                      </a:lnTo>
                      <a:lnTo>
                        <a:pt x="59" y="0"/>
                      </a:lnTo>
                      <a:lnTo>
                        <a:pt x="45" y="0"/>
                      </a:lnTo>
                      <a:lnTo>
                        <a:pt x="30" y="0"/>
                      </a:lnTo>
                      <a:lnTo>
                        <a:pt x="15" y="9"/>
                      </a:lnTo>
                      <a:lnTo>
                        <a:pt x="5" y="24"/>
                      </a:lnTo>
                      <a:lnTo>
                        <a:pt x="0" y="44"/>
                      </a:lnTo>
                      <a:lnTo>
                        <a:pt x="5" y="59"/>
                      </a:lnTo>
                      <a:lnTo>
                        <a:pt x="15" y="74"/>
                      </a:lnTo>
                      <a:lnTo>
                        <a:pt x="30" y="84"/>
                      </a:lnTo>
                      <a:lnTo>
                        <a:pt x="45" y="89"/>
                      </a:lnTo>
                      <a:lnTo>
                        <a:pt x="59" y="84"/>
                      </a:lnTo>
                      <a:lnTo>
                        <a:pt x="74" y="74"/>
                      </a:lnTo>
                      <a:lnTo>
                        <a:pt x="84" y="59"/>
                      </a:lnTo>
                      <a:lnTo>
                        <a:pt x="89" y="44"/>
                      </a:lnTo>
                      <a:close/>
                    </a:path>
                  </a:pathLst>
                </a:custGeom>
                <a:solidFill>
                  <a:srgbClr val="33A02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5" name="Freeform 34"/>
                <p:cNvSpPr>
                  <a:spLocks noEditPoints="1"/>
                </p:cNvSpPr>
                <p:nvPr/>
              </p:nvSpPr>
              <p:spPr bwMode="auto">
                <a:xfrm>
                  <a:off x="19632221" y="8992040"/>
                  <a:ext cx="119853" cy="119853"/>
                </a:xfrm>
                <a:custGeom>
                  <a:avLst/>
                  <a:gdLst>
                    <a:gd name="T0" fmla="*/ 24180619 w 109"/>
                    <a:gd name="T1" fmla="*/ 65289096 h 109"/>
                    <a:gd name="T2" fmla="*/ 24180619 w 109"/>
                    <a:gd name="T3" fmla="*/ 65289096 h 109"/>
                    <a:gd name="T4" fmla="*/ 30226047 w 109"/>
                    <a:gd name="T5" fmla="*/ 47152813 h 109"/>
                    <a:gd name="T6" fmla="*/ 36271483 w 109"/>
                    <a:gd name="T7" fmla="*/ 35061949 h 109"/>
                    <a:gd name="T8" fmla="*/ 48362338 w 109"/>
                    <a:gd name="T9" fmla="*/ 22972194 h 109"/>
                    <a:gd name="T10" fmla="*/ 66497522 w 109"/>
                    <a:gd name="T11" fmla="*/ 22972194 h 109"/>
                    <a:gd name="T12" fmla="*/ 66497522 w 109"/>
                    <a:gd name="T13" fmla="*/ 22972194 h 109"/>
                    <a:gd name="T14" fmla="*/ 83424296 w 109"/>
                    <a:gd name="T15" fmla="*/ 22972194 h 109"/>
                    <a:gd name="T16" fmla="*/ 95515152 w 109"/>
                    <a:gd name="T17" fmla="*/ 35061949 h 109"/>
                    <a:gd name="T18" fmla="*/ 101560579 w 109"/>
                    <a:gd name="T19" fmla="*/ 47152813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1107386 h 109"/>
                    <a:gd name="T70" fmla="*/ 113650335 w 109"/>
                    <a:gd name="T71" fmla="*/ 16926762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6926762 h 109"/>
                    <a:gd name="T82" fmla="*/ 6045430 w 109"/>
                    <a:gd name="T83" fmla="*/ 41107386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39"/>
                      </a:lnTo>
                      <a:lnTo>
                        <a:pt x="30" y="29"/>
                      </a:lnTo>
                      <a:lnTo>
                        <a:pt x="40" y="19"/>
                      </a:lnTo>
                      <a:lnTo>
                        <a:pt x="55" y="19"/>
                      </a:lnTo>
                      <a:lnTo>
                        <a:pt x="69" y="19"/>
                      </a:lnTo>
                      <a:lnTo>
                        <a:pt x="79" y="29"/>
                      </a:lnTo>
                      <a:lnTo>
                        <a:pt x="84" y="39"/>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4"/>
                      </a:lnTo>
                      <a:lnTo>
                        <a:pt x="94" y="14"/>
                      </a:lnTo>
                      <a:lnTo>
                        <a:pt x="74" y="5"/>
                      </a:lnTo>
                      <a:lnTo>
                        <a:pt x="55" y="0"/>
                      </a:lnTo>
                      <a:lnTo>
                        <a:pt x="35" y="5"/>
                      </a:lnTo>
                      <a:lnTo>
                        <a:pt x="20" y="14"/>
                      </a:lnTo>
                      <a:lnTo>
                        <a:pt x="5" y="34"/>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6" name="Freeform 35"/>
                <p:cNvSpPr>
                  <a:spLocks/>
                </p:cNvSpPr>
                <p:nvPr/>
              </p:nvSpPr>
              <p:spPr bwMode="auto">
                <a:xfrm>
                  <a:off x="19621225" y="9149278"/>
                  <a:ext cx="141845" cy="147342"/>
                </a:xfrm>
                <a:custGeom>
                  <a:avLst/>
                  <a:gdLst>
                    <a:gd name="T0" fmla="*/ 155969018 w 129"/>
                    <a:gd name="T1" fmla="*/ 83424157 h 134"/>
                    <a:gd name="T2" fmla="*/ 155969018 w 129"/>
                    <a:gd name="T3" fmla="*/ 83424157 h 134"/>
                    <a:gd name="T4" fmla="*/ 149923565 w 129"/>
                    <a:gd name="T5" fmla="*/ 54407675 h 134"/>
                    <a:gd name="T6" fmla="*/ 131788271 w 129"/>
                    <a:gd name="T7" fmla="*/ 24180579 h 134"/>
                    <a:gd name="T8" fmla="*/ 107606459 w 129"/>
                    <a:gd name="T9" fmla="*/ 6045420 h 134"/>
                    <a:gd name="T10" fmla="*/ 78588725 w 129"/>
                    <a:gd name="T11" fmla="*/ 0 h 134"/>
                    <a:gd name="T12" fmla="*/ 78588725 w 129"/>
                    <a:gd name="T13" fmla="*/ 0 h 134"/>
                    <a:gd name="T14" fmla="*/ 48362542 w 129"/>
                    <a:gd name="T15" fmla="*/ 6045420 h 134"/>
                    <a:gd name="T16" fmla="*/ 24180721 w 129"/>
                    <a:gd name="T17" fmla="*/ 24180579 h 134"/>
                    <a:gd name="T18" fmla="*/ 6045455 w 129"/>
                    <a:gd name="T19" fmla="*/ 54407675 h 134"/>
                    <a:gd name="T20" fmla="*/ 0 w 129"/>
                    <a:gd name="T21" fmla="*/ 83424157 h 134"/>
                    <a:gd name="T22" fmla="*/ 0 w 129"/>
                    <a:gd name="T23" fmla="*/ 83424157 h 134"/>
                    <a:gd name="T24" fmla="*/ 6045455 w 129"/>
                    <a:gd name="T25" fmla="*/ 113650145 h 134"/>
                    <a:gd name="T26" fmla="*/ 24180721 w 129"/>
                    <a:gd name="T27" fmla="*/ 137831815 h 134"/>
                    <a:gd name="T28" fmla="*/ 48362542 w 129"/>
                    <a:gd name="T29" fmla="*/ 155967003 h 134"/>
                    <a:gd name="T30" fmla="*/ 78588725 w 129"/>
                    <a:gd name="T31" fmla="*/ 162012420 h 134"/>
                    <a:gd name="T32" fmla="*/ 78588725 w 129"/>
                    <a:gd name="T33" fmla="*/ 162012420 h 134"/>
                    <a:gd name="T34" fmla="*/ 107606459 w 129"/>
                    <a:gd name="T35" fmla="*/ 155967003 h 134"/>
                    <a:gd name="T36" fmla="*/ 131788271 w 129"/>
                    <a:gd name="T37" fmla="*/ 137831815 h 134"/>
                    <a:gd name="T38" fmla="*/ 149923565 w 129"/>
                    <a:gd name="T39" fmla="*/ 113650145 h 134"/>
                    <a:gd name="T40" fmla="*/ 155969018 w 129"/>
                    <a:gd name="T41" fmla="*/ 83424157 h 134"/>
                    <a:gd name="T42" fmla="*/ 155969018 w 129"/>
                    <a:gd name="T43" fmla="*/ 83424157 h 1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9"/>
                    <a:gd name="T67" fmla="*/ 0 h 134"/>
                    <a:gd name="T68" fmla="*/ 129 w 129"/>
                    <a:gd name="T69" fmla="*/ 134 h 1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9" h="134">
                      <a:moveTo>
                        <a:pt x="129" y="69"/>
                      </a:moveTo>
                      <a:lnTo>
                        <a:pt x="129" y="69"/>
                      </a:lnTo>
                      <a:lnTo>
                        <a:pt x="124" y="45"/>
                      </a:lnTo>
                      <a:lnTo>
                        <a:pt x="109" y="20"/>
                      </a:lnTo>
                      <a:lnTo>
                        <a:pt x="89" y="5"/>
                      </a:lnTo>
                      <a:lnTo>
                        <a:pt x="65" y="0"/>
                      </a:lnTo>
                      <a:lnTo>
                        <a:pt x="40" y="5"/>
                      </a:lnTo>
                      <a:lnTo>
                        <a:pt x="20" y="20"/>
                      </a:lnTo>
                      <a:lnTo>
                        <a:pt x="5" y="45"/>
                      </a:lnTo>
                      <a:lnTo>
                        <a:pt x="0" y="69"/>
                      </a:lnTo>
                      <a:lnTo>
                        <a:pt x="5" y="94"/>
                      </a:lnTo>
                      <a:lnTo>
                        <a:pt x="20" y="114"/>
                      </a:lnTo>
                      <a:lnTo>
                        <a:pt x="40" y="129"/>
                      </a:lnTo>
                      <a:lnTo>
                        <a:pt x="65" y="134"/>
                      </a:lnTo>
                      <a:lnTo>
                        <a:pt x="89" y="129"/>
                      </a:lnTo>
                      <a:lnTo>
                        <a:pt x="109" y="114"/>
                      </a:lnTo>
                      <a:lnTo>
                        <a:pt x="124" y="94"/>
                      </a:lnTo>
                      <a:lnTo>
                        <a:pt x="129" y="69"/>
                      </a:lnTo>
                      <a:close/>
                    </a:path>
                  </a:pathLst>
                </a:custGeom>
                <a:solidFill>
                  <a:srgbClr val="8C8C8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7" name="Freeform 36"/>
                <p:cNvSpPr>
                  <a:spLocks/>
                </p:cNvSpPr>
                <p:nvPr/>
              </p:nvSpPr>
              <p:spPr bwMode="auto">
                <a:xfrm>
                  <a:off x="19643217" y="9176767"/>
                  <a:ext cx="97862" cy="97862"/>
                </a:xfrm>
                <a:custGeom>
                  <a:avLst/>
                  <a:gdLst>
                    <a:gd name="T0" fmla="*/ 107606414 w 89"/>
                    <a:gd name="T1" fmla="*/ 53198442 h 89"/>
                    <a:gd name="T2" fmla="*/ 107606414 w 89"/>
                    <a:gd name="T3" fmla="*/ 53198442 h 89"/>
                    <a:gd name="T4" fmla="*/ 101560963 w 89"/>
                    <a:gd name="T5" fmla="*/ 30226161 h 89"/>
                    <a:gd name="T6" fmla="*/ 89470062 w 89"/>
                    <a:gd name="T7" fmla="*/ 12090905 h 89"/>
                    <a:gd name="T8" fmla="*/ 71334793 w 89"/>
                    <a:gd name="T9" fmla="*/ 0 h 89"/>
                    <a:gd name="T10" fmla="*/ 54407972 w 89"/>
                    <a:gd name="T11" fmla="*/ 0 h 89"/>
                    <a:gd name="T12" fmla="*/ 54407972 w 89"/>
                    <a:gd name="T13" fmla="*/ 0 h 89"/>
                    <a:gd name="T14" fmla="*/ 36271620 w 89"/>
                    <a:gd name="T15" fmla="*/ 0 h 89"/>
                    <a:gd name="T16" fmla="*/ 18136360 w 89"/>
                    <a:gd name="T17" fmla="*/ 12090905 h 89"/>
                    <a:gd name="T18" fmla="*/ 6045453 w 89"/>
                    <a:gd name="T19" fmla="*/ 30226161 h 89"/>
                    <a:gd name="T20" fmla="*/ 0 w 89"/>
                    <a:gd name="T21" fmla="*/ 53198442 h 89"/>
                    <a:gd name="T22" fmla="*/ 0 w 89"/>
                    <a:gd name="T23" fmla="*/ 53198442 h 89"/>
                    <a:gd name="T24" fmla="*/ 6045453 w 89"/>
                    <a:gd name="T25" fmla="*/ 71334793 h 89"/>
                    <a:gd name="T26" fmla="*/ 18136360 w 89"/>
                    <a:gd name="T27" fmla="*/ 89470062 h 89"/>
                    <a:gd name="T28" fmla="*/ 36271620 w 89"/>
                    <a:gd name="T29" fmla="*/ 101560963 h 89"/>
                    <a:gd name="T30" fmla="*/ 54407972 w 89"/>
                    <a:gd name="T31" fmla="*/ 107606414 h 89"/>
                    <a:gd name="T32" fmla="*/ 54407972 w 89"/>
                    <a:gd name="T33" fmla="*/ 107606414 h 89"/>
                    <a:gd name="T34" fmla="*/ 71334793 w 89"/>
                    <a:gd name="T35" fmla="*/ 101560963 h 89"/>
                    <a:gd name="T36" fmla="*/ 89470062 w 89"/>
                    <a:gd name="T37" fmla="*/ 89470062 h 89"/>
                    <a:gd name="T38" fmla="*/ 101560963 w 89"/>
                    <a:gd name="T39" fmla="*/ 71334793 h 89"/>
                    <a:gd name="T40" fmla="*/ 107606414 w 89"/>
                    <a:gd name="T41" fmla="*/ 53198442 h 89"/>
                    <a:gd name="T42" fmla="*/ 107606414 w 89"/>
                    <a:gd name="T43" fmla="*/ 53198442 h 8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89"/>
                    <a:gd name="T68" fmla="*/ 89 w 89"/>
                    <a:gd name="T69" fmla="*/ 89 h 8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89">
                      <a:moveTo>
                        <a:pt x="89" y="44"/>
                      </a:moveTo>
                      <a:lnTo>
                        <a:pt x="89" y="44"/>
                      </a:lnTo>
                      <a:lnTo>
                        <a:pt x="84" y="25"/>
                      </a:lnTo>
                      <a:lnTo>
                        <a:pt x="74" y="10"/>
                      </a:lnTo>
                      <a:lnTo>
                        <a:pt x="59" y="0"/>
                      </a:lnTo>
                      <a:lnTo>
                        <a:pt x="45" y="0"/>
                      </a:lnTo>
                      <a:lnTo>
                        <a:pt x="30" y="0"/>
                      </a:lnTo>
                      <a:lnTo>
                        <a:pt x="15" y="10"/>
                      </a:lnTo>
                      <a:lnTo>
                        <a:pt x="5" y="25"/>
                      </a:lnTo>
                      <a:lnTo>
                        <a:pt x="0" y="44"/>
                      </a:lnTo>
                      <a:lnTo>
                        <a:pt x="5" y="59"/>
                      </a:lnTo>
                      <a:lnTo>
                        <a:pt x="15" y="74"/>
                      </a:lnTo>
                      <a:lnTo>
                        <a:pt x="30" y="84"/>
                      </a:lnTo>
                      <a:lnTo>
                        <a:pt x="45" y="89"/>
                      </a:lnTo>
                      <a:lnTo>
                        <a:pt x="59" y="84"/>
                      </a:lnTo>
                      <a:lnTo>
                        <a:pt x="74" y="74"/>
                      </a:lnTo>
                      <a:lnTo>
                        <a:pt x="84" y="59"/>
                      </a:lnTo>
                      <a:lnTo>
                        <a:pt x="89" y="44"/>
                      </a:lnTo>
                      <a:close/>
                    </a:path>
                  </a:pathLst>
                </a:custGeom>
                <a:solidFill>
                  <a:srgbClr val="FF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8" name="Freeform 37"/>
                <p:cNvSpPr>
                  <a:spLocks noEditPoints="1"/>
                </p:cNvSpPr>
                <p:nvPr/>
              </p:nvSpPr>
              <p:spPr bwMode="auto">
                <a:xfrm>
                  <a:off x="19632221" y="9165771"/>
                  <a:ext cx="119853" cy="119853"/>
                </a:xfrm>
                <a:custGeom>
                  <a:avLst/>
                  <a:gdLst>
                    <a:gd name="T0" fmla="*/ 24180619 w 109"/>
                    <a:gd name="T1" fmla="*/ 65289096 h 109"/>
                    <a:gd name="T2" fmla="*/ 24180619 w 109"/>
                    <a:gd name="T3" fmla="*/ 65289096 h 109"/>
                    <a:gd name="T4" fmla="*/ 30226047 w 109"/>
                    <a:gd name="T5" fmla="*/ 48362338 h 109"/>
                    <a:gd name="T6" fmla="*/ 36271483 w 109"/>
                    <a:gd name="T7" fmla="*/ 36271483 h 109"/>
                    <a:gd name="T8" fmla="*/ 48362338 w 109"/>
                    <a:gd name="T9" fmla="*/ 24180619 h 109"/>
                    <a:gd name="T10" fmla="*/ 66497522 w 109"/>
                    <a:gd name="T11" fmla="*/ 24180619 h 109"/>
                    <a:gd name="T12" fmla="*/ 66497522 w 109"/>
                    <a:gd name="T13" fmla="*/ 24180619 h 109"/>
                    <a:gd name="T14" fmla="*/ 83424296 w 109"/>
                    <a:gd name="T15" fmla="*/ 24180619 h 109"/>
                    <a:gd name="T16" fmla="*/ 95515152 w 109"/>
                    <a:gd name="T17" fmla="*/ 36271483 h 109"/>
                    <a:gd name="T18" fmla="*/ 101560579 w 109"/>
                    <a:gd name="T19" fmla="*/ 48362338 h 109"/>
                    <a:gd name="T20" fmla="*/ 107606007 w 109"/>
                    <a:gd name="T21" fmla="*/ 65289096 h 109"/>
                    <a:gd name="T22" fmla="*/ 107606007 w 109"/>
                    <a:gd name="T23" fmla="*/ 65289096 h 109"/>
                    <a:gd name="T24" fmla="*/ 101560579 w 109"/>
                    <a:gd name="T25" fmla="*/ 77378869 h 109"/>
                    <a:gd name="T26" fmla="*/ 95515152 w 109"/>
                    <a:gd name="T27" fmla="*/ 95515152 h 109"/>
                    <a:gd name="T28" fmla="*/ 83424296 w 109"/>
                    <a:gd name="T29" fmla="*/ 101560579 h 109"/>
                    <a:gd name="T30" fmla="*/ 66497522 w 109"/>
                    <a:gd name="T31" fmla="*/ 107606007 h 109"/>
                    <a:gd name="T32" fmla="*/ 66497522 w 109"/>
                    <a:gd name="T33" fmla="*/ 107606007 h 109"/>
                    <a:gd name="T34" fmla="*/ 48362338 w 109"/>
                    <a:gd name="T35" fmla="*/ 101560579 h 109"/>
                    <a:gd name="T36" fmla="*/ 36271483 w 109"/>
                    <a:gd name="T37" fmla="*/ 95515152 h 109"/>
                    <a:gd name="T38" fmla="*/ 30226047 w 109"/>
                    <a:gd name="T39" fmla="*/ 77378869 h 109"/>
                    <a:gd name="T40" fmla="*/ 24180619 w 109"/>
                    <a:gd name="T41" fmla="*/ 65289096 h 109"/>
                    <a:gd name="T42" fmla="*/ 24180619 w 109"/>
                    <a:gd name="T43" fmla="*/ 65289096 h 109"/>
                    <a:gd name="T44" fmla="*/ 0 w 109"/>
                    <a:gd name="T45" fmla="*/ 65289096 h 109"/>
                    <a:gd name="T46" fmla="*/ 0 w 109"/>
                    <a:gd name="T47" fmla="*/ 65289096 h 109"/>
                    <a:gd name="T48" fmla="*/ 6045430 w 109"/>
                    <a:gd name="T49" fmla="*/ 89469724 h 109"/>
                    <a:gd name="T50" fmla="*/ 24180619 w 109"/>
                    <a:gd name="T51" fmla="*/ 113650335 h 109"/>
                    <a:gd name="T52" fmla="*/ 42316911 w 109"/>
                    <a:gd name="T53" fmla="*/ 125741190 h 109"/>
                    <a:gd name="T54" fmla="*/ 66497522 w 109"/>
                    <a:gd name="T55" fmla="*/ 131786618 h 109"/>
                    <a:gd name="T56" fmla="*/ 66497522 w 109"/>
                    <a:gd name="T57" fmla="*/ 131786618 h 109"/>
                    <a:gd name="T58" fmla="*/ 89469724 w 109"/>
                    <a:gd name="T59" fmla="*/ 125741190 h 109"/>
                    <a:gd name="T60" fmla="*/ 113650335 w 109"/>
                    <a:gd name="T61" fmla="*/ 113650335 h 109"/>
                    <a:gd name="T62" fmla="*/ 125741190 w 109"/>
                    <a:gd name="T63" fmla="*/ 89469724 h 109"/>
                    <a:gd name="T64" fmla="*/ 131786618 w 109"/>
                    <a:gd name="T65" fmla="*/ 65289096 h 109"/>
                    <a:gd name="T66" fmla="*/ 131786618 w 109"/>
                    <a:gd name="T67" fmla="*/ 65289096 h 109"/>
                    <a:gd name="T68" fmla="*/ 125741190 w 109"/>
                    <a:gd name="T69" fmla="*/ 42316911 h 109"/>
                    <a:gd name="T70" fmla="*/ 113650335 w 109"/>
                    <a:gd name="T71" fmla="*/ 18136291 h 109"/>
                    <a:gd name="T72" fmla="*/ 89469724 w 109"/>
                    <a:gd name="T73" fmla="*/ 6045430 h 109"/>
                    <a:gd name="T74" fmla="*/ 66497522 w 109"/>
                    <a:gd name="T75" fmla="*/ 0 h 109"/>
                    <a:gd name="T76" fmla="*/ 66497522 w 109"/>
                    <a:gd name="T77" fmla="*/ 0 h 109"/>
                    <a:gd name="T78" fmla="*/ 42316911 w 109"/>
                    <a:gd name="T79" fmla="*/ 6045430 h 109"/>
                    <a:gd name="T80" fmla="*/ 24180619 w 109"/>
                    <a:gd name="T81" fmla="*/ 18136291 h 109"/>
                    <a:gd name="T82" fmla="*/ 6045430 w 109"/>
                    <a:gd name="T83" fmla="*/ 42316911 h 109"/>
                    <a:gd name="T84" fmla="*/ 0 w 109"/>
                    <a:gd name="T85" fmla="*/ 65289096 h 109"/>
                    <a:gd name="T86" fmla="*/ 0 w 109"/>
                    <a:gd name="T87" fmla="*/ 65289096 h 10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09"/>
                    <a:gd name="T133" fmla="*/ 0 h 109"/>
                    <a:gd name="T134" fmla="*/ 109 w 109"/>
                    <a:gd name="T135" fmla="*/ 109 h 109"/>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09" h="109">
                      <a:moveTo>
                        <a:pt x="20" y="54"/>
                      </a:moveTo>
                      <a:lnTo>
                        <a:pt x="20" y="54"/>
                      </a:lnTo>
                      <a:lnTo>
                        <a:pt x="25" y="40"/>
                      </a:lnTo>
                      <a:lnTo>
                        <a:pt x="30" y="30"/>
                      </a:lnTo>
                      <a:lnTo>
                        <a:pt x="40" y="20"/>
                      </a:lnTo>
                      <a:lnTo>
                        <a:pt x="55" y="20"/>
                      </a:lnTo>
                      <a:lnTo>
                        <a:pt x="69" y="20"/>
                      </a:lnTo>
                      <a:lnTo>
                        <a:pt x="79" y="30"/>
                      </a:lnTo>
                      <a:lnTo>
                        <a:pt x="84" y="40"/>
                      </a:lnTo>
                      <a:lnTo>
                        <a:pt x="89" y="54"/>
                      </a:lnTo>
                      <a:lnTo>
                        <a:pt x="84" y="64"/>
                      </a:lnTo>
                      <a:lnTo>
                        <a:pt x="79" y="79"/>
                      </a:lnTo>
                      <a:lnTo>
                        <a:pt x="69" y="84"/>
                      </a:lnTo>
                      <a:lnTo>
                        <a:pt x="55" y="89"/>
                      </a:lnTo>
                      <a:lnTo>
                        <a:pt x="40" y="84"/>
                      </a:lnTo>
                      <a:lnTo>
                        <a:pt x="30" y="79"/>
                      </a:lnTo>
                      <a:lnTo>
                        <a:pt x="25" y="64"/>
                      </a:lnTo>
                      <a:lnTo>
                        <a:pt x="20" y="54"/>
                      </a:lnTo>
                      <a:close/>
                      <a:moveTo>
                        <a:pt x="0" y="54"/>
                      </a:moveTo>
                      <a:lnTo>
                        <a:pt x="0" y="54"/>
                      </a:lnTo>
                      <a:lnTo>
                        <a:pt x="5" y="74"/>
                      </a:lnTo>
                      <a:lnTo>
                        <a:pt x="20" y="94"/>
                      </a:lnTo>
                      <a:lnTo>
                        <a:pt x="35" y="104"/>
                      </a:lnTo>
                      <a:lnTo>
                        <a:pt x="55" y="109"/>
                      </a:lnTo>
                      <a:lnTo>
                        <a:pt x="74" y="104"/>
                      </a:lnTo>
                      <a:lnTo>
                        <a:pt x="94" y="94"/>
                      </a:lnTo>
                      <a:lnTo>
                        <a:pt x="104" y="74"/>
                      </a:lnTo>
                      <a:lnTo>
                        <a:pt x="109" y="54"/>
                      </a:lnTo>
                      <a:lnTo>
                        <a:pt x="104" y="35"/>
                      </a:lnTo>
                      <a:lnTo>
                        <a:pt x="94" y="15"/>
                      </a:lnTo>
                      <a:lnTo>
                        <a:pt x="74" y="5"/>
                      </a:lnTo>
                      <a:lnTo>
                        <a:pt x="55" y="0"/>
                      </a:lnTo>
                      <a:lnTo>
                        <a:pt x="35" y="5"/>
                      </a:lnTo>
                      <a:lnTo>
                        <a:pt x="20" y="15"/>
                      </a:lnTo>
                      <a:lnTo>
                        <a:pt x="5" y="35"/>
                      </a:lnTo>
                      <a:lnTo>
                        <a:pt x="0" y="5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39" name="Freeform 38"/>
                <p:cNvSpPr>
                  <a:spLocks/>
                </p:cNvSpPr>
                <p:nvPr/>
              </p:nvSpPr>
              <p:spPr bwMode="auto">
                <a:xfrm>
                  <a:off x="19719087" y="8359789"/>
                  <a:ext cx="730113" cy="234208"/>
                </a:xfrm>
                <a:custGeom>
                  <a:avLst/>
                  <a:gdLst>
                    <a:gd name="T0" fmla="*/ 802808704 w 664"/>
                    <a:gd name="T1" fmla="*/ 233347040 h 213"/>
                    <a:gd name="T2" fmla="*/ 0 w 664"/>
                    <a:gd name="T3" fmla="*/ 257527635 h 213"/>
                    <a:gd name="T4" fmla="*/ 0 w 664"/>
                    <a:gd name="T5" fmla="*/ 42316882 h 213"/>
                    <a:gd name="T6" fmla="*/ 802808704 w 664"/>
                    <a:gd name="T7" fmla="*/ 0 h 213"/>
                    <a:gd name="T8" fmla="*/ 802808704 w 664"/>
                    <a:gd name="T9" fmla="*/ 233347040 h 213"/>
                    <a:gd name="T10" fmla="*/ 0 60000 65536"/>
                    <a:gd name="T11" fmla="*/ 0 60000 65536"/>
                    <a:gd name="T12" fmla="*/ 0 60000 65536"/>
                    <a:gd name="T13" fmla="*/ 0 60000 65536"/>
                    <a:gd name="T14" fmla="*/ 0 60000 65536"/>
                    <a:gd name="T15" fmla="*/ 0 w 664"/>
                    <a:gd name="T16" fmla="*/ 0 h 213"/>
                    <a:gd name="T17" fmla="*/ 664 w 664"/>
                    <a:gd name="T18" fmla="*/ 213 h 213"/>
                  </a:gdLst>
                  <a:ahLst/>
                  <a:cxnLst>
                    <a:cxn ang="T10">
                      <a:pos x="T0" y="T1"/>
                    </a:cxn>
                    <a:cxn ang="T11">
                      <a:pos x="T2" y="T3"/>
                    </a:cxn>
                    <a:cxn ang="T12">
                      <a:pos x="T4" y="T5"/>
                    </a:cxn>
                    <a:cxn ang="T13">
                      <a:pos x="T6" y="T7"/>
                    </a:cxn>
                    <a:cxn ang="T14">
                      <a:pos x="T8" y="T9"/>
                    </a:cxn>
                  </a:cxnLst>
                  <a:rect l="T15" t="T16" r="T17" b="T18"/>
                  <a:pathLst>
                    <a:path w="664" h="213">
                      <a:moveTo>
                        <a:pt x="664" y="193"/>
                      </a:moveTo>
                      <a:lnTo>
                        <a:pt x="0" y="213"/>
                      </a:lnTo>
                      <a:lnTo>
                        <a:pt x="0" y="35"/>
                      </a:lnTo>
                      <a:lnTo>
                        <a:pt x="664" y="0"/>
                      </a:lnTo>
                      <a:lnTo>
                        <a:pt x="664" y="193"/>
                      </a:lnTo>
                      <a:close/>
                    </a:path>
                  </a:pathLst>
                </a:custGeom>
                <a:solidFill>
                  <a:srgbClr val="B2B2B2"/>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0" name="Freeform 39"/>
                <p:cNvSpPr>
                  <a:spLocks/>
                </p:cNvSpPr>
                <p:nvPr/>
              </p:nvSpPr>
              <p:spPr bwMode="auto">
                <a:xfrm>
                  <a:off x="19719087" y="8458750"/>
                  <a:ext cx="702624" cy="113256"/>
                </a:xfrm>
                <a:custGeom>
                  <a:avLst/>
                  <a:gdLst>
                    <a:gd name="T0" fmla="*/ 772582899 w 639"/>
                    <a:gd name="T1" fmla="*/ 101560948 h 103"/>
                    <a:gd name="T2" fmla="*/ 0 w 639"/>
                    <a:gd name="T3" fmla="*/ 124533216 h 103"/>
                    <a:gd name="T4" fmla="*/ 0 w 639"/>
                    <a:gd name="T5" fmla="*/ 47152984 h 103"/>
                    <a:gd name="T6" fmla="*/ 772582899 w 639"/>
                    <a:gd name="T7" fmla="*/ 0 h 103"/>
                    <a:gd name="T8" fmla="*/ 772582899 w 639"/>
                    <a:gd name="T9" fmla="*/ 101560948 h 103"/>
                    <a:gd name="T10" fmla="*/ 0 60000 65536"/>
                    <a:gd name="T11" fmla="*/ 0 60000 65536"/>
                    <a:gd name="T12" fmla="*/ 0 60000 65536"/>
                    <a:gd name="T13" fmla="*/ 0 60000 65536"/>
                    <a:gd name="T14" fmla="*/ 0 60000 65536"/>
                    <a:gd name="T15" fmla="*/ 0 w 639"/>
                    <a:gd name="T16" fmla="*/ 0 h 103"/>
                    <a:gd name="T17" fmla="*/ 639 w 639"/>
                    <a:gd name="T18" fmla="*/ 103 h 103"/>
                  </a:gdLst>
                  <a:ahLst/>
                  <a:cxnLst>
                    <a:cxn ang="T10">
                      <a:pos x="T0" y="T1"/>
                    </a:cxn>
                    <a:cxn ang="T11">
                      <a:pos x="T2" y="T3"/>
                    </a:cxn>
                    <a:cxn ang="T12">
                      <a:pos x="T4" y="T5"/>
                    </a:cxn>
                    <a:cxn ang="T13">
                      <a:pos x="T6" y="T7"/>
                    </a:cxn>
                    <a:cxn ang="T14">
                      <a:pos x="T8" y="T9"/>
                    </a:cxn>
                  </a:cxnLst>
                  <a:rect l="T15" t="T16" r="T17" b="T18"/>
                  <a:pathLst>
                    <a:path w="639" h="103">
                      <a:moveTo>
                        <a:pt x="639" y="84"/>
                      </a:moveTo>
                      <a:lnTo>
                        <a:pt x="0" y="103"/>
                      </a:lnTo>
                      <a:lnTo>
                        <a:pt x="0" y="39"/>
                      </a:lnTo>
                      <a:lnTo>
                        <a:pt x="639" y="0"/>
                      </a:lnTo>
                      <a:lnTo>
                        <a:pt x="639" y="8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1" name="Rectangle 40"/>
                <p:cNvSpPr>
                  <a:spLocks noChangeArrowheads="1"/>
                </p:cNvSpPr>
                <p:nvPr/>
              </p:nvSpPr>
              <p:spPr bwMode="auto">
                <a:xfrm>
                  <a:off x="19969788" y="9067910"/>
                  <a:ext cx="522295" cy="43983"/>
                </a:xfrm>
                <a:prstGeom prst="rect">
                  <a:avLst/>
                </a:prstGeom>
                <a:solidFill>
                  <a:srgbClr val="7F7F7F"/>
                </a:solidFill>
                <a:ln w="9525">
                  <a:noFill/>
                  <a:miter lim="800000"/>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2" name="Freeform 41"/>
                <p:cNvSpPr>
                  <a:spLocks/>
                </p:cNvSpPr>
                <p:nvPr/>
              </p:nvSpPr>
              <p:spPr bwMode="auto">
                <a:xfrm>
                  <a:off x="19969788" y="9045919"/>
                  <a:ext cx="522295" cy="49481"/>
                </a:xfrm>
                <a:custGeom>
                  <a:avLst/>
                  <a:gdLst>
                    <a:gd name="T0" fmla="*/ 0 w 475"/>
                    <a:gd name="T1" fmla="*/ 48362730 h 45"/>
                    <a:gd name="T2" fmla="*/ 574299078 w 475"/>
                    <a:gd name="T3" fmla="*/ 54408207 h 45"/>
                    <a:gd name="T4" fmla="*/ 574299078 w 475"/>
                    <a:gd name="T5" fmla="*/ 6045479 h 45"/>
                    <a:gd name="T6" fmla="*/ 0 w 475"/>
                    <a:gd name="T7" fmla="*/ 0 h 45"/>
                    <a:gd name="T8" fmla="*/ 0 w 475"/>
                    <a:gd name="T9" fmla="*/ 48362730 h 45"/>
                    <a:gd name="T10" fmla="*/ 0 60000 65536"/>
                    <a:gd name="T11" fmla="*/ 0 60000 65536"/>
                    <a:gd name="T12" fmla="*/ 0 60000 65536"/>
                    <a:gd name="T13" fmla="*/ 0 60000 65536"/>
                    <a:gd name="T14" fmla="*/ 0 60000 65536"/>
                    <a:gd name="T15" fmla="*/ 0 w 475"/>
                    <a:gd name="T16" fmla="*/ 0 h 45"/>
                    <a:gd name="T17" fmla="*/ 475 w 475"/>
                    <a:gd name="T18" fmla="*/ 45 h 45"/>
                  </a:gdLst>
                  <a:ahLst/>
                  <a:cxnLst>
                    <a:cxn ang="T10">
                      <a:pos x="T0" y="T1"/>
                    </a:cxn>
                    <a:cxn ang="T11">
                      <a:pos x="T2" y="T3"/>
                    </a:cxn>
                    <a:cxn ang="T12">
                      <a:pos x="T4" y="T5"/>
                    </a:cxn>
                    <a:cxn ang="T13">
                      <a:pos x="T6" y="T7"/>
                    </a:cxn>
                    <a:cxn ang="T14">
                      <a:pos x="T8" y="T9"/>
                    </a:cxn>
                  </a:cxnLst>
                  <a:rect l="T15" t="T16" r="T17" b="T18"/>
                  <a:pathLst>
                    <a:path w="475" h="45">
                      <a:moveTo>
                        <a:pt x="0" y="40"/>
                      </a:moveTo>
                      <a:lnTo>
                        <a:pt x="475" y="45"/>
                      </a:lnTo>
                      <a:lnTo>
                        <a:pt x="475" y="5"/>
                      </a:lnTo>
                      <a:lnTo>
                        <a:pt x="0" y="0"/>
                      </a:lnTo>
                      <a:lnTo>
                        <a:pt x="0" y="4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3" name="Freeform 42"/>
                <p:cNvSpPr>
                  <a:spLocks/>
                </p:cNvSpPr>
                <p:nvPr/>
              </p:nvSpPr>
              <p:spPr bwMode="auto">
                <a:xfrm>
                  <a:off x="21161719" y="9938767"/>
                  <a:ext cx="505801" cy="800485"/>
                </a:xfrm>
                <a:custGeom>
                  <a:avLst/>
                  <a:gdLst>
                    <a:gd name="T0" fmla="*/ 556162276 w 460"/>
                    <a:gd name="T1" fmla="*/ 0 h 728"/>
                    <a:gd name="T2" fmla="*/ 556162276 w 460"/>
                    <a:gd name="T3" fmla="*/ 0 h 728"/>
                    <a:gd name="T4" fmla="*/ 556162276 w 460"/>
                    <a:gd name="T5" fmla="*/ 634750580 h 728"/>
                    <a:gd name="T6" fmla="*/ 556162276 w 460"/>
                    <a:gd name="T7" fmla="*/ 634750580 h 728"/>
                    <a:gd name="T8" fmla="*/ 0 w 460"/>
                    <a:gd name="T9" fmla="*/ 880187116 h 728"/>
                    <a:gd name="T10" fmla="*/ 0 w 460"/>
                    <a:gd name="T11" fmla="*/ 880187116 h 728"/>
                    <a:gd name="T12" fmla="*/ 6045422 w 460"/>
                    <a:gd name="T13" fmla="*/ 766536977 h 728"/>
                    <a:gd name="T14" fmla="*/ 24180589 w 460"/>
                    <a:gd name="T15" fmla="*/ 675857890 h 728"/>
                    <a:gd name="T16" fmla="*/ 48362277 w 460"/>
                    <a:gd name="T17" fmla="*/ 592433747 h 728"/>
                    <a:gd name="T18" fmla="*/ 77378770 w 460"/>
                    <a:gd name="T19" fmla="*/ 527144623 h 728"/>
                    <a:gd name="T20" fmla="*/ 113650190 w 460"/>
                    <a:gd name="T21" fmla="*/ 472738051 h 728"/>
                    <a:gd name="T22" fmla="*/ 155967064 w 460"/>
                    <a:gd name="T23" fmla="*/ 430421217 h 728"/>
                    <a:gd name="T24" fmla="*/ 197075480 w 460"/>
                    <a:gd name="T25" fmla="*/ 389313907 h 728"/>
                    <a:gd name="T26" fmla="*/ 245436640 w 460"/>
                    <a:gd name="T27" fmla="*/ 353042493 h 728"/>
                    <a:gd name="T28" fmla="*/ 334906285 w 460"/>
                    <a:gd name="T29" fmla="*/ 292589402 h 728"/>
                    <a:gd name="T30" fmla="*/ 383268544 w 460"/>
                    <a:gd name="T31" fmla="*/ 263572861 h 728"/>
                    <a:gd name="T32" fmla="*/ 424375860 w 460"/>
                    <a:gd name="T33" fmla="*/ 221256028 h 728"/>
                    <a:gd name="T34" fmla="*/ 466692700 w 460"/>
                    <a:gd name="T35" fmla="*/ 178939194 h 728"/>
                    <a:gd name="T36" fmla="*/ 502964120 w 460"/>
                    <a:gd name="T37" fmla="*/ 131786431 h 728"/>
                    <a:gd name="T38" fmla="*/ 531981696 w 460"/>
                    <a:gd name="T39" fmla="*/ 71333323 h 728"/>
                    <a:gd name="T40" fmla="*/ 556162276 w 460"/>
                    <a:gd name="T41" fmla="*/ 0 h 728"/>
                    <a:gd name="T42" fmla="*/ 556162276 w 460"/>
                    <a:gd name="T43" fmla="*/ 0 h 72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60"/>
                    <a:gd name="T67" fmla="*/ 0 h 728"/>
                    <a:gd name="T68" fmla="*/ 460 w 460"/>
                    <a:gd name="T69" fmla="*/ 728 h 72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60" h="728">
                      <a:moveTo>
                        <a:pt x="460" y="0"/>
                      </a:moveTo>
                      <a:lnTo>
                        <a:pt x="460" y="0"/>
                      </a:lnTo>
                      <a:lnTo>
                        <a:pt x="460" y="525"/>
                      </a:lnTo>
                      <a:lnTo>
                        <a:pt x="0" y="728"/>
                      </a:lnTo>
                      <a:lnTo>
                        <a:pt x="5" y="634"/>
                      </a:lnTo>
                      <a:lnTo>
                        <a:pt x="20" y="559"/>
                      </a:lnTo>
                      <a:lnTo>
                        <a:pt x="40" y="490"/>
                      </a:lnTo>
                      <a:lnTo>
                        <a:pt x="64" y="436"/>
                      </a:lnTo>
                      <a:lnTo>
                        <a:pt x="94" y="391"/>
                      </a:lnTo>
                      <a:lnTo>
                        <a:pt x="129" y="356"/>
                      </a:lnTo>
                      <a:lnTo>
                        <a:pt x="163" y="322"/>
                      </a:lnTo>
                      <a:lnTo>
                        <a:pt x="203" y="292"/>
                      </a:lnTo>
                      <a:lnTo>
                        <a:pt x="277" y="242"/>
                      </a:lnTo>
                      <a:lnTo>
                        <a:pt x="317" y="218"/>
                      </a:lnTo>
                      <a:lnTo>
                        <a:pt x="351" y="183"/>
                      </a:lnTo>
                      <a:lnTo>
                        <a:pt x="386" y="148"/>
                      </a:lnTo>
                      <a:lnTo>
                        <a:pt x="416" y="109"/>
                      </a:lnTo>
                      <a:lnTo>
                        <a:pt x="440" y="59"/>
                      </a:lnTo>
                      <a:lnTo>
                        <a:pt x="460" y="0"/>
                      </a:lnTo>
                      <a:close/>
                    </a:path>
                  </a:pathLst>
                </a:custGeom>
                <a:solidFill>
                  <a:srgbClr val="4D4D4D"/>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4" name="Freeform 43"/>
                <p:cNvSpPr>
                  <a:spLocks noEditPoints="1"/>
                </p:cNvSpPr>
                <p:nvPr/>
              </p:nvSpPr>
              <p:spPr bwMode="auto">
                <a:xfrm>
                  <a:off x="19539858" y="8186057"/>
                  <a:ext cx="2171646" cy="2830286"/>
                </a:xfrm>
                <a:custGeom>
                  <a:avLst/>
                  <a:gdLst>
                    <a:gd name="T0" fmla="*/ 2147483647 w 1975"/>
                    <a:gd name="T1" fmla="*/ 2147483647 h 2574"/>
                    <a:gd name="T2" fmla="*/ 1316654350 w 1975"/>
                    <a:gd name="T3" fmla="*/ 71333313 h 2574"/>
                    <a:gd name="T4" fmla="*/ 2147483647 w 1975"/>
                    <a:gd name="T5" fmla="*/ 227301417 h 2574"/>
                    <a:gd name="T6" fmla="*/ 2147483647 w 1975"/>
                    <a:gd name="T7" fmla="*/ 2147483647 h 2574"/>
                    <a:gd name="T8" fmla="*/ 1203004171 w 1975"/>
                    <a:gd name="T9" fmla="*/ 2147483647 h 2574"/>
                    <a:gd name="T10" fmla="*/ 1172778165 w 1975"/>
                    <a:gd name="T11" fmla="*/ 2147483647 h 2574"/>
                    <a:gd name="T12" fmla="*/ 1172778165 w 1975"/>
                    <a:gd name="T13" fmla="*/ 48362263 h 2574"/>
                    <a:gd name="T14" fmla="*/ 1203004171 w 1975"/>
                    <a:gd name="T15" fmla="*/ 54407682 h 2574"/>
                    <a:gd name="T16" fmla="*/ 1268293180 w 1975"/>
                    <a:gd name="T17" fmla="*/ 2147483647 h 2574"/>
                    <a:gd name="T18" fmla="*/ 1203004171 w 1975"/>
                    <a:gd name="T19" fmla="*/ 2147483647 h 2574"/>
                    <a:gd name="T20" fmla="*/ 1130461041 w 1975"/>
                    <a:gd name="T21" fmla="*/ 2147483647 h 2574"/>
                    <a:gd name="T22" fmla="*/ 874142002 w 1975"/>
                    <a:gd name="T23" fmla="*/ 2147483647 h 2574"/>
                    <a:gd name="T24" fmla="*/ 490873380 w 1975"/>
                    <a:gd name="T25" fmla="*/ 2147483647 h 2574"/>
                    <a:gd name="T26" fmla="*/ 239391269 w 1975"/>
                    <a:gd name="T27" fmla="*/ 2147483647 h 2574"/>
                    <a:gd name="T28" fmla="*/ 59243605 w 1975"/>
                    <a:gd name="T29" fmla="*/ 2147483647 h 2574"/>
                    <a:gd name="T30" fmla="*/ 54407708 w 1975"/>
                    <a:gd name="T31" fmla="*/ 2147483647 h 2574"/>
                    <a:gd name="T32" fmla="*/ 48362287 w 1975"/>
                    <a:gd name="T33" fmla="*/ 2147483647 h 2574"/>
                    <a:gd name="T34" fmla="*/ 48362287 w 1975"/>
                    <a:gd name="T35" fmla="*/ 113650159 h 2574"/>
                    <a:gd name="T36" fmla="*/ 1124415620 w 1975"/>
                    <a:gd name="T37" fmla="*/ 48362263 h 2574"/>
                    <a:gd name="T38" fmla="*/ 1148596205 w 1975"/>
                    <a:gd name="T39" fmla="*/ 48362263 h 2574"/>
                    <a:gd name="T40" fmla="*/ 1148596205 w 1975"/>
                    <a:gd name="T41" fmla="*/ 2147483647 h 2574"/>
                    <a:gd name="T42" fmla="*/ 1130461041 w 1975"/>
                    <a:gd name="T43" fmla="*/ 2147483647 h 2574"/>
                    <a:gd name="T44" fmla="*/ 1209049592 w 1975"/>
                    <a:gd name="T45" fmla="*/ 6045420 h 2574"/>
                    <a:gd name="T46" fmla="*/ 1148596205 w 1975"/>
                    <a:gd name="T47" fmla="*/ 0 h 2574"/>
                    <a:gd name="T48" fmla="*/ 1124415620 w 1975"/>
                    <a:gd name="T49" fmla="*/ 0 h 2574"/>
                    <a:gd name="T50" fmla="*/ 18136272 w 1975"/>
                    <a:gd name="T51" fmla="*/ 65288995 h 2574"/>
                    <a:gd name="T52" fmla="*/ 0 w 1975"/>
                    <a:gd name="T53" fmla="*/ 89469585 h 2574"/>
                    <a:gd name="T54" fmla="*/ 0 w 1975"/>
                    <a:gd name="T55" fmla="*/ 2147483647 h 2574"/>
                    <a:gd name="T56" fmla="*/ 6045423 w 1975"/>
                    <a:gd name="T57" fmla="*/ 2147483647 h 2574"/>
                    <a:gd name="T58" fmla="*/ 36271444 w 1975"/>
                    <a:gd name="T59" fmla="*/ 2147483647 h 2574"/>
                    <a:gd name="T60" fmla="*/ 42316866 w 1975"/>
                    <a:gd name="T61" fmla="*/ 2147483647 h 2574"/>
                    <a:gd name="T62" fmla="*/ 149921675 w 1975"/>
                    <a:gd name="T63" fmla="*/ 2147483647 h 2574"/>
                    <a:gd name="T64" fmla="*/ 340951774 w 1975"/>
                    <a:gd name="T65" fmla="*/ 2147483647 h 2574"/>
                    <a:gd name="T66" fmla="*/ 657722963 w 1975"/>
                    <a:gd name="T67" fmla="*/ 2147483647 h 2574"/>
                    <a:gd name="T68" fmla="*/ 1124415620 w 1975"/>
                    <a:gd name="T69" fmla="*/ 2147483647 h 2574"/>
                    <a:gd name="T70" fmla="*/ 1154641901 w 1975"/>
                    <a:gd name="T71" fmla="*/ 2147483647 h 2574"/>
                    <a:gd name="T72" fmla="*/ 1221139335 w 1975"/>
                    <a:gd name="T73" fmla="*/ 2147483647 h 2574"/>
                    <a:gd name="T74" fmla="*/ 2147483647 w 1975"/>
                    <a:gd name="T75" fmla="*/ 2147483647 h 2574"/>
                    <a:gd name="T76" fmla="*/ 2147483647 w 1975"/>
                    <a:gd name="T77" fmla="*/ 2147483647 h 2574"/>
                    <a:gd name="T78" fmla="*/ 2147483647 w 1975"/>
                    <a:gd name="T79" fmla="*/ 203119744 h 2574"/>
                    <a:gd name="T80" fmla="*/ 2147483647 w 1975"/>
                    <a:gd name="T81" fmla="*/ 180148694 h 257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975"/>
                    <a:gd name="T124" fmla="*/ 0 h 2574"/>
                    <a:gd name="T125" fmla="*/ 1975 w 1975"/>
                    <a:gd name="T126" fmla="*/ 2574 h 257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975" h="2574">
                      <a:moveTo>
                        <a:pt x="1935" y="2109"/>
                      </a:moveTo>
                      <a:lnTo>
                        <a:pt x="1935" y="2109"/>
                      </a:lnTo>
                      <a:lnTo>
                        <a:pt x="1089" y="2480"/>
                      </a:lnTo>
                      <a:lnTo>
                        <a:pt x="1089" y="59"/>
                      </a:lnTo>
                      <a:lnTo>
                        <a:pt x="1935" y="188"/>
                      </a:lnTo>
                      <a:lnTo>
                        <a:pt x="1935" y="2109"/>
                      </a:lnTo>
                      <a:close/>
                      <a:moveTo>
                        <a:pt x="995" y="2520"/>
                      </a:moveTo>
                      <a:lnTo>
                        <a:pt x="995" y="2520"/>
                      </a:lnTo>
                      <a:lnTo>
                        <a:pt x="970" y="2529"/>
                      </a:lnTo>
                      <a:lnTo>
                        <a:pt x="970" y="40"/>
                      </a:lnTo>
                      <a:lnTo>
                        <a:pt x="995" y="45"/>
                      </a:lnTo>
                      <a:lnTo>
                        <a:pt x="1049" y="50"/>
                      </a:lnTo>
                      <a:lnTo>
                        <a:pt x="1049" y="2495"/>
                      </a:lnTo>
                      <a:lnTo>
                        <a:pt x="995" y="2520"/>
                      </a:lnTo>
                      <a:close/>
                      <a:moveTo>
                        <a:pt x="935" y="2534"/>
                      </a:moveTo>
                      <a:lnTo>
                        <a:pt x="935" y="2534"/>
                      </a:lnTo>
                      <a:lnTo>
                        <a:pt x="723" y="2520"/>
                      </a:lnTo>
                      <a:lnTo>
                        <a:pt x="549" y="2510"/>
                      </a:lnTo>
                      <a:lnTo>
                        <a:pt x="406" y="2490"/>
                      </a:lnTo>
                      <a:lnTo>
                        <a:pt x="292" y="2475"/>
                      </a:lnTo>
                      <a:lnTo>
                        <a:pt x="198" y="2460"/>
                      </a:lnTo>
                      <a:lnTo>
                        <a:pt x="129" y="2440"/>
                      </a:lnTo>
                      <a:lnTo>
                        <a:pt x="49" y="2421"/>
                      </a:lnTo>
                      <a:lnTo>
                        <a:pt x="45" y="2416"/>
                      </a:lnTo>
                      <a:lnTo>
                        <a:pt x="40" y="2411"/>
                      </a:lnTo>
                      <a:lnTo>
                        <a:pt x="40" y="2401"/>
                      </a:lnTo>
                      <a:lnTo>
                        <a:pt x="40" y="94"/>
                      </a:lnTo>
                      <a:lnTo>
                        <a:pt x="930" y="40"/>
                      </a:lnTo>
                      <a:lnTo>
                        <a:pt x="950" y="40"/>
                      </a:lnTo>
                      <a:lnTo>
                        <a:pt x="950" y="2529"/>
                      </a:lnTo>
                      <a:lnTo>
                        <a:pt x="935" y="2534"/>
                      </a:lnTo>
                      <a:close/>
                      <a:moveTo>
                        <a:pt x="1955" y="149"/>
                      </a:moveTo>
                      <a:lnTo>
                        <a:pt x="1000" y="5"/>
                      </a:lnTo>
                      <a:lnTo>
                        <a:pt x="950" y="0"/>
                      </a:lnTo>
                      <a:lnTo>
                        <a:pt x="930" y="0"/>
                      </a:lnTo>
                      <a:lnTo>
                        <a:pt x="15" y="54"/>
                      </a:lnTo>
                      <a:lnTo>
                        <a:pt x="5" y="64"/>
                      </a:lnTo>
                      <a:lnTo>
                        <a:pt x="0" y="74"/>
                      </a:lnTo>
                      <a:lnTo>
                        <a:pt x="0" y="2401"/>
                      </a:lnTo>
                      <a:lnTo>
                        <a:pt x="0" y="2416"/>
                      </a:lnTo>
                      <a:lnTo>
                        <a:pt x="5" y="2430"/>
                      </a:lnTo>
                      <a:lnTo>
                        <a:pt x="15" y="2445"/>
                      </a:lnTo>
                      <a:lnTo>
                        <a:pt x="30" y="2455"/>
                      </a:lnTo>
                      <a:lnTo>
                        <a:pt x="35" y="2455"/>
                      </a:lnTo>
                      <a:lnTo>
                        <a:pt x="124" y="2480"/>
                      </a:lnTo>
                      <a:lnTo>
                        <a:pt x="193" y="2500"/>
                      </a:lnTo>
                      <a:lnTo>
                        <a:pt x="282" y="2515"/>
                      </a:lnTo>
                      <a:lnTo>
                        <a:pt x="401" y="2529"/>
                      </a:lnTo>
                      <a:lnTo>
                        <a:pt x="544" y="2549"/>
                      </a:lnTo>
                      <a:lnTo>
                        <a:pt x="723" y="2559"/>
                      </a:lnTo>
                      <a:lnTo>
                        <a:pt x="930" y="2574"/>
                      </a:lnTo>
                      <a:lnTo>
                        <a:pt x="955" y="2569"/>
                      </a:lnTo>
                      <a:lnTo>
                        <a:pt x="980" y="2569"/>
                      </a:lnTo>
                      <a:lnTo>
                        <a:pt x="1010" y="2559"/>
                      </a:lnTo>
                      <a:lnTo>
                        <a:pt x="1960" y="2143"/>
                      </a:lnTo>
                      <a:lnTo>
                        <a:pt x="1970" y="2133"/>
                      </a:lnTo>
                      <a:lnTo>
                        <a:pt x="1975" y="2124"/>
                      </a:lnTo>
                      <a:lnTo>
                        <a:pt x="1975" y="168"/>
                      </a:lnTo>
                      <a:lnTo>
                        <a:pt x="1970" y="158"/>
                      </a:lnTo>
                      <a:lnTo>
                        <a:pt x="1955" y="149"/>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5" name="Freeform 44"/>
                <p:cNvSpPr>
                  <a:spLocks/>
                </p:cNvSpPr>
                <p:nvPr/>
              </p:nvSpPr>
              <p:spPr bwMode="auto">
                <a:xfrm>
                  <a:off x="19643217" y="9486845"/>
                  <a:ext cx="376052" cy="1361264"/>
                </a:xfrm>
                <a:custGeom>
                  <a:avLst/>
                  <a:gdLst>
                    <a:gd name="T0" fmla="*/ 251482005 w 342"/>
                    <a:gd name="T1" fmla="*/ 472737910 h 1238"/>
                    <a:gd name="T2" fmla="*/ 251482005 w 342"/>
                    <a:gd name="T3" fmla="*/ 472737910 h 1238"/>
                    <a:gd name="T4" fmla="*/ 257527424 w 342"/>
                    <a:gd name="T5" fmla="*/ 430421089 h 1238"/>
                    <a:gd name="T6" fmla="*/ 263572842 w 342"/>
                    <a:gd name="T7" fmla="*/ 395358109 h 1238"/>
                    <a:gd name="T8" fmla="*/ 281707998 w 342"/>
                    <a:gd name="T9" fmla="*/ 365132122 h 1238"/>
                    <a:gd name="T10" fmla="*/ 298634799 w 342"/>
                    <a:gd name="T11" fmla="*/ 334906136 h 1238"/>
                    <a:gd name="T12" fmla="*/ 322815374 w 342"/>
                    <a:gd name="T13" fmla="*/ 310725566 h 1238"/>
                    <a:gd name="T14" fmla="*/ 353042467 w 342"/>
                    <a:gd name="T15" fmla="*/ 293798838 h 1238"/>
                    <a:gd name="T16" fmla="*/ 383268461 w 342"/>
                    <a:gd name="T17" fmla="*/ 275662517 h 1238"/>
                    <a:gd name="T18" fmla="*/ 413494454 w 342"/>
                    <a:gd name="T19" fmla="*/ 269617100 h 1238"/>
                    <a:gd name="T20" fmla="*/ 413494454 w 342"/>
                    <a:gd name="T21" fmla="*/ 18136260 h 1238"/>
                    <a:gd name="T22" fmla="*/ 0 w 342"/>
                    <a:gd name="T23" fmla="*/ 0 h 1238"/>
                    <a:gd name="T24" fmla="*/ 0 w 342"/>
                    <a:gd name="T25" fmla="*/ 1418212767 h 1238"/>
                    <a:gd name="T26" fmla="*/ 0 w 342"/>
                    <a:gd name="T27" fmla="*/ 1418212767 h 1238"/>
                    <a:gd name="T28" fmla="*/ 113650165 w 342"/>
                    <a:gd name="T29" fmla="*/ 1442394436 h 1238"/>
                    <a:gd name="T30" fmla="*/ 245436586 w 342"/>
                    <a:gd name="T31" fmla="*/ 1472620422 h 1238"/>
                    <a:gd name="T32" fmla="*/ 413494454 w 342"/>
                    <a:gd name="T33" fmla="*/ 1496800991 h 1238"/>
                    <a:gd name="T34" fmla="*/ 413494454 w 342"/>
                    <a:gd name="T35" fmla="*/ 675857688 h 1238"/>
                    <a:gd name="T36" fmla="*/ 413494454 w 342"/>
                    <a:gd name="T37" fmla="*/ 675857688 h 1238"/>
                    <a:gd name="T38" fmla="*/ 383268461 w 342"/>
                    <a:gd name="T39" fmla="*/ 664976377 h 1238"/>
                    <a:gd name="T40" fmla="*/ 353042467 w 342"/>
                    <a:gd name="T41" fmla="*/ 652885543 h 1238"/>
                    <a:gd name="T42" fmla="*/ 322815374 w 342"/>
                    <a:gd name="T43" fmla="*/ 628704973 h 1238"/>
                    <a:gd name="T44" fmla="*/ 298634799 w 342"/>
                    <a:gd name="T45" fmla="*/ 604523304 h 1238"/>
                    <a:gd name="T46" fmla="*/ 281707998 w 342"/>
                    <a:gd name="T47" fmla="*/ 574297180 h 1238"/>
                    <a:gd name="T48" fmla="*/ 263572842 w 342"/>
                    <a:gd name="T49" fmla="*/ 545280717 h 1238"/>
                    <a:gd name="T50" fmla="*/ 257527424 w 342"/>
                    <a:gd name="T51" fmla="*/ 509009313 h 1238"/>
                    <a:gd name="T52" fmla="*/ 251482005 w 342"/>
                    <a:gd name="T53" fmla="*/ 472737910 h 1238"/>
                    <a:gd name="T54" fmla="*/ 251482005 w 342"/>
                    <a:gd name="T55" fmla="*/ 472737910 h 123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42"/>
                    <a:gd name="T85" fmla="*/ 0 h 1238"/>
                    <a:gd name="T86" fmla="*/ 342 w 342"/>
                    <a:gd name="T87" fmla="*/ 1238 h 123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42" h="1238">
                      <a:moveTo>
                        <a:pt x="208" y="391"/>
                      </a:moveTo>
                      <a:lnTo>
                        <a:pt x="208" y="391"/>
                      </a:lnTo>
                      <a:lnTo>
                        <a:pt x="213" y="356"/>
                      </a:lnTo>
                      <a:lnTo>
                        <a:pt x="218" y="327"/>
                      </a:lnTo>
                      <a:lnTo>
                        <a:pt x="233" y="302"/>
                      </a:lnTo>
                      <a:lnTo>
                        <a:pt x="247" y="277"/>
                      </a:lnTo>
                      <a:lnTo>
                        <a:pt x="267" y="257"/>
                      </a:lnTo>
                      <a:lnTo>
                        <a:pt x="292" y="243"/>
                      </a:lnTo>
                      <a:lnTo>
                        <a:pt x="317" y="228"/>
                      </a:lnTo>
                      <a:lnTo>
                        <a:pt x="342" y="223"/>
                      </a:lnTo>
                      <a:lnTo>
                        <a:pt x="342" y="15"/>
                      </a:lnTo>
                      <a:lnTo>
                        <a:pt x="0" y="0"/>
                      </a:lnTo>
                      <a:lnTo>
                        <a:pt x="0" y="1173"/>
                      </a:lnTo>
                      <a:lnTo>
                        <a:pt x="94" y="1193"/>
                      </a:lnTo>
                      <a:lnTo>
                        <a:pt x="203" y="1218"/>
                      </a:lnTo>
                      <a:lnTo>
                        <a:pt x="342" y="1238"/>
                      </a:lnTo>
                      <a:lnTo>
                        <a:pt x="342" y="559"/>
                      </a:lnTo>
                      <a:lnTo>
                        <a:pt x="317" y="550"/>
                      </a:lnTo>
                      <a:lnTo>
                        <a:pt x="292" y="540"/>
                      </a:lnTo>
                      <a:lnTo>
                        <a:pt x="267" y="520"/>
                      </a:lnTo>
                      <a:lnTo>
                        <a:pt x="247" y="500"/>
                      </a:lnTo>
                      <a:lnTo>
                        <a:pt x="233" y="475"/>
                      </a:lnTo>
                      <a:lnTo>
                        <a:pt x="218" y="451"/>
                      </a:lnTo>
                      <a:lnTo>
                        <a:pt x="213" y="421"/>
                      </a:lnTo>
                      <a:lnTo>
                        <a:pt x="208" y="391"/>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6" name="Freeform 45"/>
                <p:cNvSpPr>
                  <a:spLocks/>
                </p:cNvSpPr>
                <p:nvPr/>
              </p:nvSpPr>
              <p:spPr bwMode="auto">
                <a:xfrm>
                  <a:off x="20073147" y="9503339"/>
                  <a:ext cx="435429" cy="1382156"/>
                </a:xfrm>
                <a:custGeom>
                  <a:avLst/>
                  <a:gdLst>
                    <a:gd name="T0" fmla="*/ 478783864 w 396"/>
                    <a:gd name="T1" fmla="*/ 18136263 h 1257"/>
                    <a:gd name="T2" fmla="*/ 0 w 396"/>
                    <a:gd name="T3" fmla="*/ 0 h 1257"/>
                    <a:gd name="T4" fmla="*/ 0 w 396"/>
                    <a:gd name="T5" fmla="*/ 251481991 h 1257"/>
                    <a:gd name="T6" fmla="*/ 0 w 396"/>
                    <a:gd name="T7" fmla="*/ 251481991 h 1257"/>
                    <a:gd name="T8" fmla="*/ 36271462 w 396"/>
                    <a:gd name="T9" fmla="*/ 257527409 h 1257"/>
                    <a:gd name="T10" fmla="*/ 65289057 w 396"/>
                    <a:gd name="T11" fmla="*/ 275662564 h 1257"/>
                    <a:gd name="T12" fmla="*/ 89469671 w 396"/>
                    <a:gd name="T13" fmla="*/ 292589364 h 1257"/>
                    <a:gd name="T14" fmla="*/ 113650267 w 396"/>
                    <a:gd name="T15" fmla="*/ 316771037 h 1257"/>
                    <a:gd name="T16" fmla="*/ 137831963 w 396"/>
                    <a:gd name="T17" fmla="*/ 346997029 h 1257"/>
                    <a:gd name="T18" fmla="*/ 149921746 w 396"/>
                    <a:gd name="T19" fmla="*/ 377223020 h 1257"/>
                    <a:gd name="T20" fmla="*/ 162012594 w 396"/>
                    <a:gd name="T21" fmla="*/ 412284907 h 1257"/>
                    <a:gd name="T22" fmla="*/ 162012594 w 396"/>
                    <a:gd name="T23" fmla="*/ 454601735 h 1257"/>
                    <a:gd name="T24" fmla="*/ 162012594 w 396"/>
                    <a:gd name="T25" fmla="*/ 454601735 h 1257"/>
                    <a:gd name="T26" fmla="*/ 162012594 w 396"/>
                    <a:gd name="T27" fmla="*/ 490873145 h 1257"/>
                    <a:gd name="T28" fmla="*/ 149921746 w 396"/>
                    <a:gd name="T29" fmla="*/ 527144555 h 1257"/>
                    <a:gd name="T30" fmla="*/ 137831963 w 396"/>
                    <a:gd name="T31" fmla="*/ 556162123 h 1257"/>
                    <a:gd name="T32" fmla="*/ 113650267 w 396"/>
                    <a:gd name="T33" fmla="*/ 586388252 h 1257"/>
                    <a:gd name="T34" fmla="*/ 89469671 w 396"/>
                    <a:gd name="T35" fmla="*/ 610568825 h 1257"/>
                    <a:gd name="T36" fmla="*/ 65289057 w 396"/>
                    <a:gd name="T37" fmla="*/ 634750498 h 1257"/>
                    <a:gd name="T38" fmla="*/ 36271462 w 396"/>
                    <a:gd name="T39" fmla="*/ 646841335 h 1257"/>
                    <a:gd name="T40" fmla="*/ 0 w 396"/>
                    <a:gd name="T41" fmla="*/ 657722648 h 1257"/>
                    <a:gd name="T42" fmla="*/ 0 w 396"/>
                    <a:gd name="T43" fmla="*/ 1484711508 h 1257"/>
                    <a:gd name="T44" fmla="*/ 0 w 396"/>
                    <a:gd name="T45" fmla="*/ 1484711508 h 1257"/>
                    <a:gd name="T46" fmla="*/ 227301634 w 396"/>
                    <a:gd name="T47" fmla="*/ 1507682558 h 1257"/>
                    <a:gd name="T48" fmla="*/ 346997359 w 396"/>
                    <a:gd name="T49" fmla="*/ 1513727977 h 1257"/>
                    <a:gd name="T50" fmla="*/ 478783864 w 396"/>
                    <a:gd name="T51" fmla="*/ 1519773395 h 1257"/>
                    <a:gd name="T52" fmla="*/ 478783864 w 396"/>
                    <a:gd name="T53" fmla="*/ 18136263 h 12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6"/>
                    <a:gd name="T82" fmla="*/ 0 h 1257"/>
                    <a:gd name="T83" fmla="*/ 396 w 396"/>
                    <a:gd name="T84" fmla="*/ 1257 h 125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6" h="1257">
                      <a:moveTo>
                        <a:pt x="396" y="15"/>
                      </a:moveTo>
                      <a:lnTo>
                        <a:pt x="0" y="0"/>
                      </a:lnTo>
                      <a:lnTo>
                        <a:pt x="0" y="208"/>
                      </a:lnTo>
                      <a:lnTo>
                        <a:pt x="30" y="213"/>
                      </a:lnTo>
                      <a:lnTo>
                        <a:pt x="54" y="228"/>
                      </a:lnTo>
                      <a:lnTo>
                        <a:pt x="74" y="242"/>
                      </a:lnTo>
                      <a:lnTo>
                        <a:pt x="94" y="262"/>
                      </a:lnTo>
                      <a:lnTo>
                        <a:pt x="114" y="287"/>
                      </a:lnTo>
                      <a:lnTo>
                        <a:pt x="124" y="312"/>
                      </a:lnTo>
                      <a:lnTo>
                        <a:pt x="134" y="341"/>
                      </a:lnTo>
                      <a:lnTo>
                        <a:pt x="134" y="376"/>
                      </a:lnTo>
                      <a:lnTo>
                        <a:pt x="134" y="406"/>
                      </a:lnTo>
                      <a:lnTo>
                        <a:pt x="124" y="436"/>
                      </a:lnTo>
                      <a:lnTo>
                        <a:pt x="114" y="460"/>
                      </a:lnTo>
                      <a:lnTo>
                        <a:pt x="94" y="485"/>
                      </a:lnTo>
                      <a:lnTo>
                        <a:pt x="74" y="505"/>
                      </a:lnTo>
                      <a:lnTo>
                        <a:pt x="54" y="525"/>
                      </a:lnTo>
                      <a:lnTo>
                        <a:pt x="30" y="535"/>
                      </a:lnTo>
                      <a:lnTo>
                        <a:pt x="0" y="544"/>
                      </a:lnTo>
                      <a:lnTo>
                        <a:pt x="0" y="1228"/>
                      </a:lnTo>
                      <a:lnTo>
                        <a:pt x="188" y="1247"/>
                      </a:lnTo>
                      <a:lnTo>
                        <a:pt x="287" y="1252"/>
                      </a:lnTo>
                      <a:lnTo>
                        <a:pt x="396" y="1257"/>
                      </a:lnTo>
                      <a:lnTo>
                        <a:pt x="396" y="15"/>
                      </a:lnTo>
                      <a:close/>
                    </a:path>
                  </a:pathLst>
                </a:custGeom>
                <a:solidFill>
                  <a:srgbClr val="9E9E9E"/>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7" name="Freeform 46"/>
                <p:cNvSpPr>
                  <a:spLocks/>
                </p:cNvSpPr>
                <p:nvPr/>
              </p:nvSpPr>
              <p:spPr bwMode="auto">
                <a:xfrm>
                  <a:off x="19925805" y="9785927"/>
                  <a:ext cx="239706" cy="256199"/>
                </a:xfrm>
                <a:custGeom>
                  <a:avLst/>
                  <a:gdLst>
                    <a:gd name="T0" fmla="*/ 263573235 w 218"/>
                    <a:gd name="T1" fmla="*/ 143876077 h 233"/>
                    <a:gd name="T2" fmla="*/ 263573235 w 218"/>
                    <a:gd name="T3" fmla="*/ 143876077 h 233"/>
                    <a:gd name="T4" fmla="*/ 263573235 w 218"/>
                    <a:gd name="T5" fmla="*/ 113650101 h 233"/>
                    <a:gd name="T6" fmla="*/ 251482380 w 218"/>
                    <a:gd name="T7" fmla="*/ 90679063 h 233"/>
                    <a:gd name="T8" fmla="*/ 239392625 w 218"/>
                    <a:gd name="T9" fmla="*/ 66497385 h 233"/>
                    <a:gd name="T10" fmla="*/ 227301769 w 218"/>
                    <a:gd name="T11" fmla="*/ 42316824 h 233"/>
                    <a:gd name="T12" fmla="*/ 204329584 w 218"/>
                    <a:gd name="T13" fmla="*/ 24180570 h 233"/>
                    <a:gd name="T14" fmla="*/ 186194401 w 218"/>
                    <a:gd name="T15" fmla="*/ 12090835 h 233"/>
                    <a:gd name="T16" fmla="*/ 162012691 w 218"/>
                    <a:gd name="T17" fmla="*/ 6045417 h 233"/>
                    <a:gd name="T18" fmla="*/ 131786618 w 218"/>
                    <a:gd name="T19" fmla="*/ 0 h 233"/>
                    <a:gd name="T20" fmla="*/ 131786618 w 218"/>
                    <a:gd name="T21" fmla="*/ 0 h 233"/>
                    <a:gd name="T22" fmla="*/ 107606007 w 218"/>
                    <a:gd name="T23" fmla="*/ 6045417 h 233"/>
                    <a:gd name="T24" fmla="*/ 84633822 w 218"/>
                    <a:gd name="T25" fmla="*/ 12090835 h 233"/>
                    <a:gd name="T26" fmla="*/ 60452094 w 218"/>
                    <a:gd name="T27" fmla="*/ 24180570 h 233"/>
                    <a:gd name="T28" fmla="*/ 42316911 w 218"/>
                    <a:gd name="T29" fmla="*/ 42316824 h 233"/>
                    <a:gd name="T30" fmla="*/ 24180619 w 218"/>
                    <a:gd name="T31" fmla="*/ 66497385 h 233"/>
                    <a:gd name="T32" fmla="*/ 12090860 w 218"/>
                    <a:gd name="T33" fmla="*/ 90679063 h 233"/>
                    <a:gd name="T34" fmla="*/ 6045430 w 218"/>
                    <a:gd name="T35" fmla="*/ 113650101 h 233"/>
                    <a:gd name="T36" fmla="*/ 0 w 218"/>
                    <a:gd name="T37" fmla="*/ 143876077 h 233"/>
                    <a:gd name="T38" fmla="*/ 0 w 218"/>
                    <a:gd name="T39" fmla="*/ 143876077 h 233"/>
                    <a:gd name="T40" fmla="*/ 6045430 w 218"/>
                    <a:gd name="T41" fmla="*/ 168057772 h 233"/>
                    <a:gd name="T42" fmla="*/ 12090860 w 218"/>
                    <a:gd name="T43" fmla="*/ 198283748 h 233"/>
                    <a:gd name="T44" fmla="*/ 24180619 w 218"/>
                    <a:gd name="T45" fmla="*/ 221255886 h 233"/>
                    <a:gd name="T46" fmla="*/ 42316911 w 218"/>
                    <a:gd name="T47" fmla="*/ 239391032 h 233"/>
                    <a:gd name="T48" fmla="*/ 60452094 w 218"/>
                    <a:gd name="T49" fmla="*/ 257527278 h 233"/>
                    <a:gd name="T50" fmla="*/ 84633822 w 218"/>
                    <a:gd name="T51" fmla="*/ 269617008 h 233"/>
                    <a:gd name="T52" fmla="*/ 107606007 w 218"/>
                    <a:gd name="T53" fmla="*/ 281707839 h 233"/>
                    <a:gd name="T54" fmla="*/ 131786618 w 218"/>
                    <a:gd name="T55" fmla="*/ 281707839 h 233"/>
                    <a:gd name="T56" fmla="*/ 131786618 w 218"/>
                    <a:gd name="T57" fmla="*/ 281707839 h 233"/>
                    <a:gd name="T58" fmla="*/ 162012691 w 218"/>
                    <a:gd name="T59" fmla="*/ 281707839 h 233"/>
                    <a:gd name="T60" fmla="*/ 186194401 w 218"/>
                    <a:gd name="T61" fmla="*/ 269617008 h 233"/>
                    <a:gd name="T62" fmla="*/ 204329584 w 218"/>
                    <a:gd name="T63" fmla="*/ 257527278 h 233"/>
                    <a:gd name="T64" fmla="*/ 227301769 w 218"/>
                    <a:gd name="T65" fmla="*/ 239391032 h 233"/>
                    <a:gd name="T66" fmla="*/ 239392625 w 218"/>
                    <a:gd name="T67" fmla="*/ 221255886 h 233"/>
                    <a:gd name="T68" fmla="*/ 251482380 w 218"/>
                    <a:gd name="T69" fmla="*/ 198283748 h 233"/>
                    <a:gd name="T70" fmla="*/ 263573235 w 218"/>
                    <a:gd name="T71" fmla="*/ 168057772 h 233"/>
                    <a:gd name="T72" fmla="*/ 263573235 w 218"/>
                    <a:gd name="T73" fmla="*/ 143876077 h 233"/>
                    <a:gd name="T74" fmla="*/ 263573235 w 218"/>
                    <a:gd name="T75" fmla="*/ 143876077 h 2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8"/>
                    <a:gd name="T115" fmla="*/ 0 h 233"/>
                    <a:gd name="T116" fmla="*/ 218 w 218"/>
                    <a:gd name="T117" fmla="*/ 233 h 2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8" h="233">
                      <a:moveTo>
                        <a:pt x="218" y="119"/>
                      </a:moveTo>
                      <a:lnTo>
                        <a:pt x="218" y="119"/>
                      </a:lnTo>
                      <a:lnTo>
                        <a:pt x="218" y="94"/>
                      </a:lnTo>
                      <a:lnTo>
                        <a:pt x="208" y="75"/>
                      </a:lnTo>
                      <a:lnTo>
                        <a:pt x="198" y="55"/>
                      </a:lnTo>
                      <a:lnTo>
                        <a:pt x="188" y="35"/>
                      </a:lnTo>
                      <a:lnTo>
                        <a:pt x="169" y="20"/>
                      </a:lnTo>
                      <a:lnTo>
                        <a:pt x="154" y="10"/>
                      </a:lnTo>
                      <a:lnTo>
                        <a:pt x="134" y="5"/>
                      </a:lnTo>
                      <a:lnTo>
                        <a:pt x="109" y="0"/>
                      </a:lnTo>
                      <a:lnTo>
                        <a:pt x="89" y="5"/>
                      </a:lnTo>
                      <a:lnTo>
                        <a:pt x="70" y="10"/>
                      </a:lnTo>
                      <a:lnTo>
                        <a:pt x="50" y="20"/>
                      </a:lnTo>
                      <a:lnTo>
                        <a:pt x="35" y="35"/>
                      </a:lnTo>
                      <a:lnTo>
                        <a:pt x="20" y="55"/>
                      </a:lnTo>
                      <a:lnTo>
                        <a:pt x="10" y="75"/>
                      </a:lnTo>
                      <a:lnTo>
                        <a:pt x="5" y="94"/>
                      </a:lnTo>
                      <a:lnTo>
                        <a:pt x="0" y="119"/>
                      </a:lnTo>
                      <a:lnTo>
                        <a:pt x="5" y="139"/>
                      </a:lnTo>
                      <a:lnTo>
                        <a:pt x="10" y="164"/>
                      </a:lnTo>
                      <a:lnTo>
                        <a:pt x="20" y="183"/>
                      </a:lnTo>
                      <a:lnTo>
                        <a:pt x="35" y="198"/>
                      </a:lnTo>
                      <a:lnTo>
                        <a:pt x="50" y="213"/>
                      </a:lnTo>
                      <a:lnTo>
                        <a:pt x="70" y="223"/>
                      </a:lnTo>
                      <a:lnTo>
                        <a:pt x="89" y="233"/>
                      </a:lnTo>
                      <a:lnTo>
                        <a:pt x="109" y="233"/>
                      </a:lnTo>
                      <a:lnTo>
                        <a:pt x="134" y="233"/>
                      </a:lnTo>
                      <a:lnTo>
                        <a:pt x="154" y="223"/>
                      </a:lnTo>
                      <a:lnTo>
                        <a:pt x="169" y="213"/>
                      </a:lnTo>
                      <a:lnTo>
                        <a:pt x="188" y="198"/>
                      </a:lnTo>
                      <a:lnTo>
                        <a:pt x="198" y="183"/>
                      </a:lnTo>
                      <a:lnTo>
                        <a:pt x="208" y="164"/>
                      </a:lnTo>
                      <a:lnTo>
                        <a:pt x="218" y="139"/>
                      </a:lnTo>
                      <a:lnTo>
                        <a:pt x="218" y="119"/>
                      </a:lnTo>
                      <a:close/>
                    </a:path>
                  </a:pathLst>
                </a:custGeom>
                <a:solidFill>
                  <a:srgbClr val="E5E5E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8" name="Freeform 47"/>
                <p:cNvSpPr>
                  <a:spLocks/>
                </p:cNvSpPr>
                <p:nvPr/>
              </p:nvSpPr>
              <p:spPr bwMode="auto">
                <a:xfrm>
                  <a:off x="19931303" y="9818914"/>
                  <a:ext cx="191325" cy="201221"/>
                </a:xfrm>
                <a:custGeom>
                  <a:avLst/>
                  <a:gdLst>
                    <a:gd name="T0" fmla="*/ 162012702 w 174"/>
                    <a:gd name="T1" fmla="*/ 131786551 h 183"/>
                    <a:gd name="T2" fmla="*/ 162012702 w 174"/>
                    <a:gd name="T3" fmla="*/ 131786551 h 183"/>
                    <a:gd name="T4" fmla="*/ 143877483 w 174"/>
                    <a:gd name="T5" fmla="*/ 125741126 h 183"/>
                    <a:gd name="T6" fmla="*/ 125741199 w 174"/>
                    <a:gd name="T7" fmla="*/ 113650277 h 183"/>
                    <a:gd name="T8" fmla="*/ 113650343 w 174"/>
                    <a:gd name="T9" fmla="*/ 95515103 h 183"/>
                    <a:gd name="T10" fmla="*/ 107606015 w 174"/>
                    <a:gd name="T11" fmla="*/ 77378829 h 183"/>
                    <a:gd name="T12" fmla="*/ 107606015 w 174"/>
                    <a:gd name="T13" fmla="*/ 77378829 h 183"/>
                    <a:gd name="T14" fmla="*/ 113650343 w 174"/>
                    <a:gd name="T15" fmla="*/ 54407738 h 183"/>
                    <a:gd name="T16" fmla="*/ 125741199 w 174"/>
                    <a:gd name="T17" fmla="*/ 36271465 h 183"/>
                    <a:gd name="T18" fmla="*/ 143877483 w 174"/>
                    <a:gd name="T19" fmla="*/ 24180607 h 183"/>
                    <a:gd name="T20" fmla="*/ 162012702 w 174"/>
                    <a:gd name="T21" fmla="*/ 18136282 h 183"/>
                    <a:gd name="T22" fmla="*/ 162012702 w 174"/>
                    <a:gd name="T23" fmla="*/ 18136282 h 183"/>
                    <a:gd name="T24" fmla="*/ 168058130 w 174"/>
                    <a:gd name="T25" fmla="*/ 18136282 h 183"/>
                    <a:gd name="T26" fmla="*/ 168058130 w 174"/>
                    <a:gd name="T27" fmla="*/ 18136282 h 183"/>
                    <a:gd name="T28" fmla="*/ 137832055 w 174"/>
                    <a:gd name="T29" fmla="*/ 6045427 h 183"/>
                    <a:gd name="T30" fmla="*/ 101560587 w 174"/>
                    <a:gd name="T31" fmla="*/ 0 h 183"/>
                    <a:gd name="T32" fmla="*/ 101560587 w 174"/>
                    <a:gd name="T33" fmla="*/ 0 h 183"/>
                    <a:gd name="T34" fmla="*/ 84633828 w 174"/>
                    <a:gd name="T35" fmla="*/ 0 h 183"/>
                    <a:gd name="T36" fmla="*/ 66497527 w 174"/>
                    <a:gd name="T37" fmla="*/ 6045427 h 183"/>
                    <a:gd name="T38" fmla="*/ 48362342 w 174"/>
                    <a:gd name="T39" fmla="*/ 18136282 h 183"/>
                    <a:gd name="T40" fmla="*/ 30226049 w 174"/>
                    <a:gd name="T41" fmla="*/ 30226032 h 183"/>
                    <a:gd name="T42" fmla="*/ 18136293 w 174"/>
                    <a:gd name="T43" fmla="*/ 48362314 h 183"/>
                    <a:gd name="T44" fmla="*/ 6045430 w 174"/>
                    <a:gd name="T45" fmla="*/ 65289063 h 183"/>
                    <a:gd name="T46" fmla="*/ 0 w 174"/>
                    <a:gd name="T47" fmla="*/ 89469678 h 183"/>
                    <a:gd name="T48" fmla="*/ 0 w 174"/>
                    <a:gd name="T49" fmla="*/ 107605952 h 183"/>
                    <a:gd name="T50" fmla="*/ 0 w 174"/>
                    <a:gd name="T51" fmla="*/ 107605952 h 183"/>
                    <a:gd name="T52" fmla="*/ 0 w 174"/>
                    <a:gd name="T53" fmla="*/ 131786551 h 183"/>
                    <a:gd name="T54" fmla="*/ 6045430 w 174"/>
                    <a:gd name="T55" fmla="*/ 155967184 h 183"/>
                    <a:gd name="T56" fmla="*/ 18136293 w 174"/>
                    <a:gd name="T57" fmla="*/ 174103457 h 183"/>
                    <a:gd name="T58" fmla="*/ 30226049 w 174"/>
                    <a:gd name="T59" fmla="*/ 191030206 h 183"/>
                    <a:gd name="T60" fmla="*/ 48362342 w 174"/>
                    <a:gd name="T61" fmla="*/ 203119955 h 183"/>
                    <a:gd name="T62" fmla="*/ 66497527 w 174"/>
                    <a:gd name="T63" fmla="*/ 215210805 h 183"/>
                    <a:gd name="T64" fmla="*/ 84633828 w 174"/>
                    <a:gd name="T65" fmla="*/ 221256229 h 183"/>
                    <a:gd name="T66" fmla="*/ 101560587 w 174"/>
                    <a:gd name="T67" fmla="*/ 221256229 h 183"/>
                    <a:gd name="T68" fmla="*/ 101560587 w 174"/>
                    <a:gd name="T69" fmla="*/ 221256229 h 183"/>
                    <a:gd name="T70" fmla="*/ 125741199 w 174"/>
                    <a:gd name="T71" fmla="*/ 221256229 h 183"/>
                    <a:gd name="T72" fmla="*/ 143877483 w 174"/>
                    <a:gd name="T73" fmla="*/ 215210805 h 183"/>
                    <a:gd name="T74" fmla="*/ 162012702 w 174"/>
                    <a:gd name="T75" fmla="*/ 203119955 h 183"/>
                    <a:gd name="T76" fmla="*/ 180148987 w 174"/>
                    <a:gd name="T77" fmla="*/ 191030206 h 183"/>
                    <a:gd name="T78" fmla="*/ 192238743 w 174"/>
                    <a:gd name="T79" fmla="*/ 174103457 h 183"/>
                    <a:gd name="T80" fmla="*/ 204329599 w 174"/>
                    <a:gd name="T81" fmla="*/ 155967184 h 183"/>
                    <a:gd name="T82" fmla="*/ 210375027 w 174"/>
                    <a:gd name="T83" fmla="*/ 131786551 h 183"/>
                    <a:gd name="T84" fmla="*/ 210375027 w 174"/>
                    <a:gd name="T85" fmla="*/ 107605952 h 183"/>
                    <a:gd name="T86" fmla="*/ 210375027 w 174"/>
                    <a:gd name="T87" fmla="*/ 107605952 h 183"/>
                    <a:gd name="T88" fmla="*/ 210375027 w 174"/>
                    <a:gd name="T89" fmla="*/ 101560528 h 183"/>
                    <a:gd name="T90" fmla="*/ 210375027 w 174"/>
                    <a:gd name="T91" fmla="*/ 101560528 h 183"/>
                    <a:gd name="T92" fmla="*/ 198284171 w 174"/>
                    <a:gd name="T93" fmla="*/ 113650277 h 183"/>
                    <a:gd name="T94" fmla="*/ 192238743 w 174"/>
                    <a:gd name="T95" fmla="*/ 125741126 h 183"/>
                    <a:gd name="T96" fmla="*/ 174103559 w 174"/>
                    <a:gd name="T97" fmla="*/ 131786551 h 183"/>
                    <a:gd name="T98" fmla="*/ 162012702 w 174"/>
                    <a:gd name="T99" fmla="*/ 131786551 h 183"/>
                    <a:gd name="T100" fmla="*/ 162012702 w 174"/>
                    <a:gd name="T101" fmla="*/ 131786551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74"/>
                    <a:gd name="T154" fmla="*/ 0 h 183"/>
                    <a:gd name="T155" fmla="*/ 174 w 174"/>
                    <a:gd name="T156" fmla="*/ 183 h 18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74" h="183">
                      <a:moveTo>
                        <a:pt x="134" y="109"/>
                      </a:moveTo>
                      <a:lnTo>
                        <a:pt x="134" y="109"/>
                      </a:lnTo>
                      <a:lnTo>
                        <a:pt x="119" y="104"/>
                      </a:lnTo>
                      <a:lnTo>
                        <a:pt x="104" y="94"/>
                      </a:lnTo>
                      <a:lnTo>
                        <a:pt x="94" y="79"/>
                      </a:lnTo>
                      <a:lnTo>
                        <a:pt x="89" y="64"/>
                      </a:lnTo>
                      <a:lnTo>
                        <a:pt x="94" y="45"/>
                      </a:lnTo>
                      <a:lnTo>
                        <a:pt x="104" y="30"/>
                      </a:lnTo>
                      <a:lnTo>
                        <a:pt x="119" y="20"/>
                      </a:lnTo>
                      <a:lnTo>
                        <a:pt x="134" y="15"/>
                      </a:lnTo>
                      <a:lnTo>
                        <a:pt x="139" y="15"/>
                      </a:lnTo>
                      <a:lnTo>
                        <a:pt x="114" y="5"/>
                      </a:lnTo>
                      <a:lnTo>
                        <a:pt x="84" y="0"/>
                      </a:lnTo>
                      <a:lnTo>
                        <a:pt x="70" y="0"/>
                      </a:lnTo>
                      <a:lnTo>
                        <a:pt x="55" y="5"/>
                      </a:lnTo>
                      <a:lnTo>
                        <a:pt x="40" y="15"/>
                      </a:lnTo>
                      <a:lnTo>
                        <a:pt x="25" y="25"/>
                      </a:lnTo>
                      <a:lnTo>
                        <a:pt x="15" y="40"/>
                      </a:lnTo>
                      <a:lnTo>
                        <a:pt x="5" y="54"/>
                      </a:lnTo>
                      <a:lnTo>
                        <a:pt x="0" y="74"/>
                      </a:lnTo>
                      <a:lnTo>
                        <a:pt x="0" y="89"/>
                      </a:lnTo>
                      <a:lnTo>
                        <a:pt x="0" y="109"/>
                      </a:lnTo>
                      <a:lnTo>
                        <a:pt x="5" y="129"/>
                      </a:lnTo>
                      <a:lnTo>
                        <a:pt x="15" y="144"/>
                      </a:lnTo>
                      <a:lnTo>
                        <a:pt x="25" y="158"/>
                      </a:lnTo>
                      <a:lnTo>
                        <a:pt x="40" y="168"/>
                      </a:lnTo>
                      <a:lnTo>
                        <a:pt x="55" y="178"/>
                      </a:lnTo>
                      <a:lnTo>
                        <a:pt x="70" y="183"/>
                      </a:lnTo>
                      <a:lnTo>
                        <a:pt x="84" y="183"/>
                      </a:lnTo>
                      <a:lnTo>
                        <a:pt x="104" y="183"/>
                      </a:lnTo>
                      <a:lnTo>
                        <a:pt x="119" y="178"/>
                      </a:lnTo>
                      <a:lnTo>
                        <a:pt x="134" y="168"/>
                      </a:lnTo>
                      <a:lnTo>
                        <a:pt x="149" y="158"/>
                      </a:lnTo>
                      <a:lnTo>
                        <a:pt x="159" y="144"/>
                      </a:lnTo>
                      <a:lnTo>
                        <a:pt x="169" y="129"/>
                      </a:lnTo>
                      <a:lnTo>
                        <a:pt x="174" y="109"/>
                      </a:lnTo>
                      <a:lnTo>
                        <a:pt x="174" y="89"/>
                      </a:lnTo>
                      <a:lnTo>
                        <a:pt x="174" y="84"/>
                      </a:lnTo>
                      <a:lnTo>
                        <a:pt x="164" y="94"/>
                      </a:lnTo>
                      <a:lnTo>
                        <a:pt x="159" y="104"/>
                      </a:lnTo>
                      <a:lnTo>
                        <a:pt x="144" y="109"/>
                      </a:lnTo>
                      <a:lnTo>
                        <a:pt x="134" y="109"/>
                      </a:lnTo>
                      <a:close/>
                    </a:path>
                  </a:pathLst>
                </a:custGeom>
                <a:solidFill>
                  <a:srgbClr val="CCCCC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49" name="Freeform 48"/>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0" name="Freeform 49"/>
                <p:cNvSpPr>
                  <a:spLocks/>
                </p:cNvSpPr>
                <p:nvPr/>
              </p:nvSpPr>
              <p:spPr bwMode="auto">
                <a:xfrm>
                  <a:off x="19687200" y="9198758"/>
                  <a:ext cx="26390" cy="26390"/>
                </a:xfrm>
                <a:custGeom>
                  <a:avLst/>
                  <a:gdLst>
                    <a:gd name="T0" fmla="*/ 29018004 w 24"/>
                    <a:gd name="T1" fmla="*/ 18136530 h 24"/>
                    <a:gd name="T2" fmla="*/ 29018004 w 24"/>
                    <a:gd name="T3" fmla="*/ 18136530 h 24"/>
                    <a:gd name="T4" fmla="*/ 22972496 w 24"/>
                    <a:gd name="T5" fmla="*/ 29018004 h 24"/>
                    <a:gd name="T6" fmla="*/ 12091019 w 24"/>
                    <a:gd name="T7" fmla="*/ 29018004 h 24"/>
                    <a:gd name="T8" fmla="*/ 12091019 w 24"/>
                    <a:gd name="T9" fmla="*/ 29018004 h 24"/>
                    <a:gd name="T10" fmla="*/ 0 w 24"/>
                    <a:gd name="T11" fmla="*/ 29018004 h 24"/>
                    <a:gd name="T12" fmla="*/ 0 w 24"/>
                    <a:gd name="T13" fmla="*/ 18136530 h 24"/>
                    <a:gd name="T14" fmla="*/ 0 w 24"/>
                    <a:gd name="T15" fmla="*/ 18136530 h 24"/>
                    <a:gd name="T16" fmla="*/ 0 w 24"/>
                    <a:gd name="T17" fmla="*/ 6045509 h 24"/>
                    <a:gd name="T18" fmla="*/ 12091019 w 24"/>
                    <a:gd name="T19" fmla="*/ 0 h 24"/>
                    <a:gd name="T20" fmla="*/ 12091019 w 24"/>
                    <a:gd name="T21" fmla="*/ 0 h 24"/>
                    <a:gd name="T22" fmla="*/ 22972496 w 24"/>
                    <a:gd name="T23" fmla="*/ 6045509 h 24"/>
                    <a:gd name="T24" fmla="*/ 29018004 w 24"/>
                    <a:gd name="T25" fmla="*/ 18136530 h 24"/>
                    <a:gd name="T26" fmla="*/ 29018004 w 24"/>
                    <a:gd name="T27" fmla="*/ 18136530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4"/>
                    <a:gd name="T44" fmla="*/ 24 w 24"/>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4">
                      <a:moveTo>
                        <a:pt x="24" y="15"/>
                      </a:moveTo>
                      <a:lnTo>
                        <a:pt x="24" y="15"/>
                      </a:lnTo>
                      <a:lnTo>
                        <a:pt x="19" y="24"/>
                      </a:lnTo>
                      <a:lnTo>
                        <a:pt x="10" y="24"/>
                      </a:lnTo>
                      <a:lnTo>
                        <a:pt x="0" y="24"/>
                      </a:lnTo>
                      <a:lnTo>
                        <a:pt x="0" y="15"/>
                      </a:lnTo>
                      <a:lnTo>
                        <a:pt x="0" y="5"/>
                      </a:lnTo>
                      <a:lnTo>
                        <a:pt x="10" y="0"/>
                      </a:lnTo>
                      <a:lnTo>
                        <a:pt x="19" y="5"/>
                      </a:lnTo>
                      <a:lnTo>
                        <a:pt x="24" y="15"/>
                      </a:lnTo>
                      <a:close/>
                    </a:path>
                  </a:pathLst>
                </a:custGeom>
                <a:solidFill>
                  <a:srgbClr val="FB7655"/>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1" name="Freeform 50"/>
                <p:cNvSpPr>
                  <a:spLocks/>
                </p:cNvSpPr>
                <p:nvPr/>
              </p:nvSpPr>
              <p:spPr bwMode="auto">
                <a:xfrm>
                  <a:off x="19687200" y="9023928"/>
                  <a:ext cx="26390" cy="27490"/>
                </a:xfrm>
                <a:custGeom>
                  <a:avLst/>
                  <a:gdLst>
                    <a:gd name="T0" fmla="*/ 29018004 w 24"/>
                    <a:gd name="T1" fmla="*/ 18136805 h 25"/>
                    <a:gd name="T2" fmla="*/ 29018004 w 24"/>
                    <a:gd name="T3" fmla="*/ 18136805 h 25"/>
                    <a:gd name="T4" fmla="*/ 22972496 w 24"/>
                    <a:gd name="T5" fmla="*/ 24182404 h 25"/>
                    <a:gd name="T6" fmla="*/ 12091019 w 24"/>
                    <a:gd name="T7" fmla="*/ 30228003 h 25"/>
                    <a:gd name="T8" fmla="*/ 12091019 w 24"/>
                    <a:gd name="T9" fmla="*/ 30228003 h 25"/>
                    <a:gd name="T10" fmla="*/ 0 w 24"/>
                    <a:gd name="T11" fmla="*/ 24182404 h 25"/>
                    <a:gd name="T12" fmla="*/ 0 w 24"/>
                    <a:gd name="T13" fmla="*/ 18136805 h 25"/>
                    <a:gd name="T14" fmla="*/ 0 w 24"/>
                    <a:gd name="T15" fmla="*/ 18136805 h 25"/>
                    <a:gd name="T16" fmla="*/ 0 w 24"/>
                    <a:gd name="T17" fmla="*/ 6045601 h 25"/>
                    <a:gd name="T18" fmla="*/ 12091019 w 24"/>
                    <a:gd name="T19" fmla="*/ 0 h 25"/>
                    <a:gd name="T20" fmla="*/ 12091019 w 24"/>
                    <a:gd name="T21" fmla="*/ 0 h 25"/>
                    <a:gd name="T22" fmla="*/ 22972496 w 24"/>
                    <a:gd name="T23" fmla="*/ 6045601 h 25"/>
                    <a:gd name="T24" fmla="*/ 29018004 w 24"/>
                    <a:gd name="T25" fmla="*/ 18136805 h 25"/>
                    <a:gd name="T26" fmla="*/ 29018004 w 24"/>
                    <a:gd name="T27" fmla="*/ 18136805 h 2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25"/>
                    <a:gd name="T44" fmla="*/ 24 w 24"/>
                    <a:gd name="T45" fmla="*/ 25 h 2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25">
                      <a:moveTo>
                        <a:pt x="24" y="15"/>
                      </a:moveTo>
                      <a:lnTo>
                        <a:pt x="24" y="15"/>
                      </a:lnTo>
                      <a:lnTo>
                        <a:pt x="19" y="20"/>
                      </a:lnTo>
                      <a:lnTo>
                        <a:pt x="10" y="25"/>
                      </a:lnTo>
                      <a:lnTo>
                        <a:pt x="0" y="20"/>
                      </a:lnTo>
                      <a:lnTo>
                        <a:pt x="0" y="15"/>
                      </a:lnTo>
                      <a:lnTo>
                        <a:pt x="0" y="5"/>
                      </a:lnTo>
                      <a:lnTo>
                        <a:pt x="10" y="0"/>
                      </a:lnTo>
                      <a:lnTo>
                        <a:pt x="19" y="5"/>
                      </a:lnTo>
                      <a:lnTo>
                        <a:pt x="24" y="15"/>
                      </a:lnTo>
                      <a:close/>
                    </a:path>
                  </a:pathLst>
                </a:custGeom>
                <a:solidFill>
                  <a:srgbClr val="7EAA5C"/>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2" name="Freeform 51"/>
                <p:cNvSpPr>
                  <a:spLocks noEditPoints="1"/>
                </p:cNvSpPr>
                <p:nvPr/>
              </p:nvSpPr>
              <p:spPr bwMode="auto">
                <a:xfrm>
                  <a:off x="19790559" y="8975547"/>
                  <a:ext cx="718018" cy="446424"/>
                </a:xfrm>
                <a:custGeom>
                  <a:avLst/>
                  <a:gdLst>
                    <a:gd name="T0" fmla="*/ 29017601 w 653"/>
                    <a:gd name="T1" fmla="*/ 442510647 h 406"/>
                    <a:gd name="T2" fmla="*/ 148713306 w 653"/>
                    <a:gd name="T3" fmla="*/ 239391018 h 406"/>
                    <a:gd name="T4" fmla="*/ 765329107 w 653"/>
                    <a:gd name="T5" fmla="*/ 245436433 h 406"/>
                    <a:gd name="T6" fmla="*/ 765329107 w 653"/>
                    <a:gd name="T7" fmla="*/ 245436433 h 406"/>
                    <a:gd name="T8" fmla="*/ 765329107 w 653"/>
                    <a:gd name="T9" fmla="*/ 466692306 h 406"/>
                    <a:gd name="T10" fmla="*/ 765329107 w 653"/>
                    <a:gd name="T11" fmla="*/ 466692306 h 406"/>
                    <a:gd name="T12" fmla="*/ 29017601 w 653"/>
                    <a:gd name="T13" fmla="*/ 442510647 h 406"/>
                    <a:gd name="T14" fmla="*/ 29017601 w 653"/>
                    <a:gd name="T15" fmla="*/ 442510647 h 406"/>
                    <a:gd name="T16" fmla="*/ 131786526 w 653"/>
                    <a:gd name="T17" fmla="*/ 24180568 h 406"/>
                    <a:gd name="T18" fmla="*/ 131786526 w 653"/>
                    <a:gd name="T19" fmla="*/ 221255873 h 406"/>
                    <a:gd name="T20" fmla="*/ 22972178 w 653"/>
                    <a:gd name="T21" fmla="*/ 406239258 h 406"/>
                    <a:gd name="T22" fmla="*/ 22972178 w 653"/>
                    <a:gd name="T23" fmla="*/ 406239258 h 406"/>
                    <a:gd name="T24" fmla="*/ 22972178 w 653"/>
                    <a:gd name="T25" fmla="*/ 24180568 h 406"/>
                    <a:gd name="T26" fmla="*/ 22972178 w 653"/>
                    <a:gd name="T27" fmla="*/ 24180568 h 406"/>
                    <a:gd name="T28" fmla="*/ 131786526 w 653"/>
                    <a:gd name="T29" fmla="*/ 24180568 h 406"/>
                    <a:gd name="T30" fmla="*/ 131786526 w 653"/>
                    <a:gd name="T31" fmla="*/ 24180568 h 406"/>
                    <a:gd name="T32" fmla="*/ 765329107 w 653"/>
                    <a:gd name="T33" fmla="*/ 221255873 h 406"/>
                    <a:gd name="T34" fmla="*/ 765329107 w 653"/>
                    <a:gd name="T35" fmla="*/ 221255873 h 406"/>
                    <a:gd name="T36" fmla="*/ 154758730 w 653"/>
                    <a:gd name="T37" fmla="*/ 215210459 h 406"/>
                    <a:gd name="T38" fmla="*/ 154758730 w 653"/>
                    <a:gd name="T39" fmla="*/ 215210459 h 406"/>
                    <a:gd name="T40" fmla="*/ 154758730 w 653"/>
                    <a:gd name="T41" fmla="*/ 24180568 h 406"/>
                    <a:gd name="T42" fmla="*/ 154758730 w 653"/>
                    <a:gd name="T43" fmla="*/ 24180568 h 406"/>
                    <a:gd name="T44" fmla="*/ 765329107 w 653"/>
                    <a:gd name="T45" fmla="*/ 24180568 h 406"/>
                    <a:gd name="T46" fmla="*/ 765329107 w 653"/>
                    <a:gd name="T47" fmla="*/ 24180568 h 406"/>
                    <a:gd name="T48" fmla="*/ 765329107 w 653"/>
                    <a:gd name="T49" fmla="*/ 221255873 h 406"/>
                    <a:gd name="T50" fmla="*/ 765329107 w 653"/>
                    <a:gd name="T51" fmla="*/ 221255873 h 406"/>
                    <a:gd name="T52" fmla="*/ 777418855 w 653"/>
                    <a:gd name="T53" fmla="*/ 0 h 406"/>
                    <a:gd name="T54" fmla="*/ 12090851 w 653"/>
                    <a:gd name="T55" fmla="*/ 0 h 406"/>
                    <a:gd name="T56" fmla="*/ 12090851 w 653"/>
                    <a:gd name="T57" fmla="*/ 0 h 406"/>
                    <a:gd name="T58" fmla="*/ 0 w 653"/>
                    <a:gd name="T59" fmla="*/ 0 h 406"/>
                    <a:gd name="T60" fmla="*/ 0 w 653"/>
                    <a:gd name="T61" fmla="*/ 12090834 h 406"/>
                    <a:gd name="T62" fmla="*/ 0 w 653"/>
                    <a:gd name="T63" fmla="*/ 454601477 h 406"/>
                    <a:gd name="T64" fmla="*/ 0 w 653"/>
                    <a:gd name="T65" fmla="*/ 454601477 h 406"/>
                    <a:gd name="T66" fmla="*/ 0 w 653"/>
                    <a:gd name="T67" fmla="*/ 460646892 h 406"/>
                    <a:gd name="T68" fmla="*/ 12090851 w 653"/>
                    <a:gd name="T69" fmla="*/ 466692306 h 406"/>
                    <a:gd name="T70" fmla="*/ 777418855 w 653"/>
                    <a:gd name="T71" fmla="*/ 490872866 h 406"/>
                    <a:gd name="T72" fmla="*/ 777418855 w 653"/>
                    <a:gd name="T73" fmla="*/ 490872866 h 406"/>
                    <a:gd name="T74" fmla="*/ 783464278 w 653"/>
                    <a:gd name="T75" fmla="*/ 484827451 h 406"/>
                    <a:gd name="T76" fmla="*/ 783464278 w 653"/>
                    <a:gd name="T77" fmla="*/ 484827451 h 406"/>
                    <a:gd name="T78" fmla="*/ 789509701 w 653"/>
                    <a:gd name="T79" fmla="*/ 478782037 h 406"/>
                    <a:gd name="T80" fmla="*/ 789509701 w 653"/>
                    <a:gd name="T81" fmla="*/ 12090834 h 406"/>
                    <a:gd name="T82" fmla="*/ 789509701 w 653"/>
                    <a:gd name="T83" fmla="*/ 12090834 h 406"/>
                    <a:gd name="T84" fmla="*/ 783464278 w 653"/>
                    <a:gd name="T85" fmla="*/ 0 h 406"/>
                    <a:gd name="T86" fmla="*/ 777418855 w 653"/>
                    <a:gd name="T87" fmla="*/ 0 h 406"/>
                    <a:gd name="T88" fmla="*/ 777418855 w 653"/>
                    <a:gd name="T89" fmla="*/ 0 h 40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53"/>
                    <a:gd name="T136" fmla="*/ 0 h 406"/>
                    <a:gd name="T137" fmla="*/ 653 w 653"/>
                    <a:gd name="T138" fmla="*/ 406 h 40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53" h="406">
                      <a:moveTo>
                        <a:pt x="24" y="366"/>
                      </a:moveTo>
                      <a:lnTo>
                        <a:pt x="123" y="198"/>
                      </a:lnTo>
                      <a:lnTo>
                        <a:pt x="633" y="203"/>
                      </a:lnTo>
                      <a:lnTo>
                        <a:pt x="633" y="386"/>
                      </a:lnTo>
                      <a:lnTo>
                        <a:pt x="24" y="366"/>
                      </a:lnTo>
                      <a:close/>
                      <a:moveTo>
                        <a:pt x="109" y="20"/>
                      </a:moveTo>
                      <a:lnTo>
                        <a:pt x="109" y="183"/>
                      </a:lnTo>
                      <a:lnTo>
                        <a:pt x="19" y="336"/>
                      </a:lnTo>
                      <a:lnTo>
                        <a:pt x="19" y="20"/>
                      </a:lnTo>
                      <a:lnTo>
                        <a:pt x="109" y="20"/>
                      </a:lnTo>
                      <a:close/>
                      <a:moveTo>
                        <a:pt x="633" y="183"/>
                      </a:moveTo>
                      <a:lnTo>
                        <a:pt x="633" y="183"/>
                      </a:lnTo>
                      <a:lnTo>
                        <a:pt x="128" y="178"/>
                      </a:lnTo>
                      <a:lnTo>
                        <a:pt x="128" y="20"/>
                      </a:lnTo>
                      <a:lnTo>
                        <a:pt x="633" y="20"/>
                      </a:lnTo>
                      <a:lnTo>
                        <a:pt x="633" y="183"/>
                      </a:lnTo>
                      <a:close/>
                      <a:moveTo>
                        <a:pt x="643" y="0"/>
                      </a:moveTo>
                      <a:lnTo>
                        <a:pt x="10" y="0"/>
                      </a:lnTo>
                      <a:lnTo>
                        <a:pt x="0" y="0"/>
                      </a:lnTo>
                      <a:lnTo>
                        <a:pt x="0" y="10"/>
                      </a:lnTo>
                      <a:lnTo>
                        <a:pt x="0" y="376"/>
                      </a:lnTo>
                      <a:lnTo>
                        <a:pt x="0" y="381"/>
                      </a:lnTo>
                      <a:lnTo>
                        <a:pt x="10" y="386"/>
                      </a:lnTo>
                      <a:lnTo>
                        <a:pt x="643" y="406"/>
                      </a:lnTo>
                      <a:lnTo>
                        <a:pt x="648" y="401"/>
                      </a:lnTo>
                      <a:lnTo>
                        <a:pt x="653" y="396"/>
                      </a:lnTo>
                      <a:lnTo>
                        <a:pt x="653" y="10"/>
                      </a:lnTo>
                      <a:lnTo>
                        <a:pt x="648" y="0"/>
                      </a:lnTo>
                      <a:lnTo>
                        <a:pt x="643" y="0"/>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3" name="Freeform 52"/>
                <p:cNvSpPr>
                  <a:spLocks/>
                </p:cNvSpPr>
                <p:nvPr/>
              </p:nvSpPr>
              <p:spPr bwMode="auto">
                <a:xfrm>
                  <a:off x="19719087" y="8359789"/>
                  <a:ext cx="702624" cy="119853"/>
                </a:xfrm>
                <a:custGeom>
                  <a:avLst/>
                  <a:gdLst>
                    <a:gd name="T0" fmla="*/ 772582899 w 639"/>
                    <a:gd name="T1" fmla="*/ 84633822 h 109"/>
                    <a:gd name="T2" fmla="*/ 0 w 639"/>
                    <a:gd name="T3" fmla="*/ 131786618 h 109"/>
                    <a:gd name="T4" fmla="*/ 0 w 639"/>
                    <a:gd name="T5" fmla="*/ 42316911 h 109"/>
                    <a:gd name="T6" fmla="*/ 772582899 w 639"/>
                    <a:gd name="T7" fmla="*/ 0 h 109"/>
                    <a:gd name="T8" fmla="*/ 772582899 w 639"/>
                    <a:gd name="T9" fmla="*/ 84633822 h 109"/>
                    <a:gd name="T10" fmla="*/ 0 60000 65536"/>
                    <a:gd name="T11" fmla="*/ 0 60000 65536"/>
                    <a:gd name="T12" fmla="*/ 0 60000 65536"/>
                    <a:gd name="T13" fmla="*/ 0 60000 65536"/>
                    <a:gd name="T14" fmla="*/ 0 60000 65536"/>
                    <a:gd name="T15" fmla="*/ 0 w 639"/>
                    <a:gd name="T16" fmla="*/ 0 h 109"/>
                    <a:gd name="T17" fmla="*/ 639 w 639"/>
                    <a:gd name="T18" fmla="*/ 109 h 109"/>
                  </a:gdLst>
                  <a:ahLst/>
                  <a:cxnLst>
                    <a:cxn ang="T10">
                      <a:pos x="T0" y="T1"/>
                    </a:cxn>
                    <a:cxn ang="T11">
                      <a:pos x="T2" y="T3"/>
                    </a:cxn>
                    <a:cxn ang="T12">
                      <a:pos x="T4" y="T5"/>
                    </a:cxn>
                    <a:cxn ang="T13">
                      <a:pos x="T6" y="T7"/>
                    </a:cxn>
                    <a:cxn ang="T14">
                      <a:pos x="T8" y="T9"/>
                    </a:cxn>
                  </a:cxnLst>
                  <a:rect l="T15" t="T16" r="T17" b="T18"/>
                  <a:pathLst>
                    <a:path w="639" h="109">
                      <a:moveTo>
                        <a:pt x="639" y="70"/>
                      </a:moveTo>
                      <a:lnTo>
                        <a:pt x="0" y="109"/>
                      </a:lnTo>
                      <a:lnTo>
                        <a:pt x="0" y="35"/>
                      </a:lnTo>
                      <a:lnTo>
                        <a:pt x="639" y="0"/>
                      </a:lnTo>
                      <a:lnTo>
                        <a:pt x="639" y="70"/>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4" name="Freeform 53"/>
                <p:cNvSpPr>
                  <a:spLocks noEditPoints="1"/>
                </p:cNvSpPr>
                <p:nvPr/>
              </p:nvSpPr>
              <p:spPr bwMode="auto">
                <a:xfrm>
                  <a:off x="19708091" y="8349893"/>
                  <a:ext cx="751005" cy="255100"/>
                </a:xfrm>
                <a:custGeom>
                  <a:avLst/>
                  <a:gdLst>
                    <a:gd name="T0" fmla="*/ 24180602 w 683"/>
                    <a:gd name="T1" fmla="*/ 256319423 h 232"/>
                    <a:gd name="T2" fmla="*/ 24180602 w 683"/>
                    <a:gd name="T3" fmla="*/ 256319423 h 232"/>
                    <a:gd name="T4" fmla="*/ 24180602 w 683"/>
                    <a:gd name="T5" fmla="*/ 178939477 h 232"/>
                    <a:gd name="T6" fmla="*/ 802808939 w 683"/>
                    <a:gd name="T7" fmla="*/ 136622542 h 232"/>
                    <a:gd name="T8" fmla="*/ 802808939 w 683"/>
                    <a:gd name="T9" fmla="*/ 136622542 h 232"/>
                    <a:gd name="T10" fmla="*/ 802808939 w 683"/>
                    <a:gd name="T11" fmla="*/ 233347234 h 232"/>
                    <a:gd name="T12" fmla="*/ 802808939 w 683"/>
                    <a:gd name="T13" fmla="*/ 233347234 h 232"/>
                    <a:gd name="T14" fmla="*/ 24180602 w 683"/>
                    <a:gd name="T15" fmla="*/ 256319423 h 232"/>
                    <a:gd name="T16" fmla="*/ 24180602 w 683"/>
                    <a:gd name="T17" fmla="*/ 256319423 h 232"/>
                    <a:gd name="T18" fmla="*/ 802808939 w 683"/>
                    <a:gd name="T19" fmla="*/ 22972197 h 232"/>
                    <a:gd name="T20" fmla="*/ 802808939 w 683"/>
                    <a:gd name="T21" fmla="*/ 22972197 h 232"/>
                    <a:gd name="T22" fmla="*/ 802808939 w 683"/>
                    <a:gd name="T23" fmla="*/ 113650353 h 232"/>
                    <a:gd name="T24" fmla="*/ 24180602 w 683"/>
                    <a:gd name="T25" fmla="*/ 154758862 h 232"/>
                    <a:gd name="T26" fmla="*/ 24180602 w 683"/>
                    <a:gd name="T27" fmla="*/ 154758862 h 232"/>
                    <a:gd name="T28" fmla="*/ 24180602 w 683"/>
                    <a:gd name="T29" fmla="*/ 65289106 h 232"/>
                    <a:gd name="T30" fmla="*/ 24180602 w 683"/>
                    <a:gd name="T31" fmla="*/ 65289106 h 232"/>
                    <a:gd name="T32" fmla="*/ 802808939 w 683"/>
                    <a:gd name="T33" fmla="*/ 22972197 h 232"/>
                    <a:gd name="T34" fmla="*/ 802808939 w 683"/>
                    <a:gd name="T35" fmla="*/ 22972197 h 232"/>
                    <a:gd name="T36" fmla="*/ 819735684 w 683"/>
                    <a:gd name="T37" fmla="*/ 4835905 h 232"/>
                    <a:gd name="T38" fmla="*/ 819735684 w 683"/>
                    <a:gd name="T39" fmla="*/ 4835905 h 232"/>
                    <a:gd name="T40" fmla="*/ 814899785 w 683"/>
                    <a:gd name="T41" fmla="*/ 0 h 232"/>
                    <a:gd name="T42" fmla="*/ 12090851 w 683"/>
                    <a:gd name="T43" fmla="*/ 41107392 h 232"/>
                    <a:gd name="T44" fmla="*/ 12090851 w 683"/>
                    <a:gd name="T45" fmla="*/ 41107392 h 232"/>
                    <a:gd name="T46" fmla="*/ 6045425 w 683"/>
                    <a:gd name="T47" fmla="*/ 47152821 h 232"/>
                    <a:gd name="T48" fmla="*/ 0 w 683"/>
                    <a:gd name="T49" fmla="*/ 53198249 h 232"/>
                    <a:gd name="T50" fmla="*/ 0 w 683"/>
                    <a:gd name="T51" fmla="*/ 268409181 h 232"/>
                    <a:gd name="T52" fmla="*/ 0 w 683"/>
                    <a:gd name="T53" fmla="*/ 268409181 h 232"/>
                    <a:gd name="T54" fmla="*/ 6045425 w 683"/>
                    <a:gd name="T55" fmla="*/ 280500038 h 232"/>
                    <a:gd name="T56" fmla="*/ 6045425 w 683"/>
                    <a:gd name="T57" fmla="*/ 280500038 h 232"/>
                    <a:gd name="T58" fmla="*/ 12090851 w 683"/>
                    <a:gd name="T59" fmla="*/ 280500038 h 232"/>
                    <a:gd name="T60" fmla="*/ 814899785 w 683"/>
                    <a:gd name="T61" fmla="*/ 256319423 h 232"/>
                    <a:gd name="T62" fmla="*/ 814899785 w 683"/>
                    <a:gd name="T63" fmla="*/ 256319423 h 232"/>
                    <a:gd name="T64" fmla="*/ 825781107 w 683"/>
                    <a:gd name="T65" fmla="*/ 250273995 h 232"/>
                    <a:gd name="T66" fmla="*/ 825781107 w 683"/>
                    <a:gd name="T67" fmla="*/ 244228566 h 232"/>
                    <a:gd name="T68" fmla="*/ 825781107 w 683"/>
                    <a:gd name="T69" fmla="*/ 10881336 h 232"/>
                    <a:gd name="T70" fmla="*/ 825781107 w 683"/>
                    <a:gd name="T71" fmla="*/ 10881336 h 232"/>
                    <a:gd name="T72" fmla="*/ 819735684 w 683"/>
                    <a:gd name="T73" fmla="*/ 4835905 h 232"/>
                    <a:gd name="T74" fmla="*/ 819735684 w 683"/>
                    <a:gd name="T75" fmla="*/ 4835905 h 2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683"/>
                    <a:gd name="T115" fmla="*/ 0 h 232"/>
                    <a:gd name="T116" fmla="*/ 683 w 683"/>
                    <a:gd name="T117" fmla="*/ 232 h 23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683" h="232">
                      <a:moveTo>
                        <a:pt x="20" y="212"/>
                      </a:moveTo>
                      <a:lnTo>
                        <a:pt x="20" y="212"/>
                      </a:lnTo>
                      <a:lnTo>
                        <a:pt x="20" y="148"/>
                      </a:lnTo>
                      <a:lnTo>
                        <a:pt x="664" y="113"/>
                      </a:lnTo>
                      <a:lnTo>
                        <a:pt x="664" y="193"/>
                      </a:lnTo>
                      <a:lnTo>
                        <a:pt x="20" y="212"/>
                      </a:lnTo>
                      <a:close/>
                      <a:moveTo>
                        <a:pt x="664" y="19"/>
                      </a:moveTo>
                      <a:lnTo>
                        <a:pt x="664" y="19"/>
                      </a:lnTo>
                      <a:lnTo>
                        <a:pt x="664" y="94"/>
                      </a:lnTo>
                      <a:lnTo>
                        <a:pt x="20" y="128"/>
                      </a:lnTo>
                      <a:lnTo>
                        <a:pt x="20" y="54"/>
                      </a:lnTo>
                      <a:lnTo>
                        <a:pt x="664" y="19"/>
                      </a:lnTo>
                      <a:close/>
                      <a:moveTo>
                        <a:pt x="678" y="4"/>
                      </a:moveTo>
                      <a:lnTo>
                        <a:pt x="678" y="4"/>
                      </a:lnTo>
                      <a:lnTo>
                        <a:pt x="674" y="0"/>
                      </a:lnTo>
                      <a:lnTo>
                        <a:pt x="10" y="34"/>
                      </a:lnTo>
                      <a:lnTo>
                        <a:pt x="5" y="39"/>
                      </a:lnTo>
                      <a:lnTo>
                        <a:pt x="0" y="44"/>
                      </a:lnTo>
                      <a:lnTo>
                        <a:pt x="0" y="222"/>
                      </a:lnTo>
                      <a:lnTo>
                        <a:pt x="5" y="232"/>
                      </a:lnTo>
                      <a:lnTo>
                        <a:pt x="10" y="232"/>
                      </a:lnTo>
                      <a:lnTo>
                        <a:pt x="674" y="212"/>
                      </a:lnTo>
                      <a:lnTo>
                        <a:pt x="683" y="207"/>
                      </a:lnTo>
                      <a:lnTo>
                        <a:pt x="683" y="202"/>
                      </a:lnTo>
                      <a:lnTo>
                        <a:pt x="683" y="9"/>
                      </a:lnTo>
                      <a:lnTo>
                        <a:pt x="678" y="4"/>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5" name="Freeform 54"/>
                <p:cNvSpPr>
                  <a:spLocks/>
                </p:cNvSpPr>
                <p:nvPr/>
              </p:nvSpPr>
              <p:spPr bwMode="auto">
                <a:xfrm>
                  <a:off x="20807658" y="8344395"/>
                  <a:ext cx="119853" cy="201221"/>
                </a:xfrm>
                <a:custGeom>
                  <a:avLst/>
                  <a:gdLst>
                    <a:gd name="T0" fmla="*/ 131786618 w 109"/>
                    <a:gd name="T1" fmla="*/ 113650277 h 183"/>
                    <a:gd name="T2" fmla="*/ 131786618 w 109"/>
                    <a:gd name="T3" fmla="*/ 113650277 h 183"/>
                    <a:gd name="T4" fmla="*/ 125741190 w 109"/>
                    <a:gd name="T5" fmla="*/ 154758758 h 183"/>
                    <a:gd name="T6" fmla="*/ 113650335 w 109"/>
                    <a:gd name="T7" fmla="*/ 191030206 h 183"/>
                    <a:gd name="T8" fmla="*/ 89469724 w 109"/>
                    <a:gd name="T9" fmla="*/ 215210805 h 183"/>
                    <a:gd name="T10" fmla="*/ 78588394 w 109"/>
                    <a:gd name="T11" fmla="*/ 221256229 h 183"/>
                    <a:gd name="T12" fmla="*/ 66497522 w 109"/>
                    <a:gd name="T13" fmla="*/ 221256229 h 183"/>
                    <a:gd name="T14" fmla="*/ 66497522 w 109"/>
                    <a:gd name="T15" fmla="*/ 221256229 h 183"/>
                    <a:gd name="T16" fmla="*/ 54407766 w 109"/>
                    <a:gd name="T17" fmla="*/ 221256229 h 183"/>
                    <a:gd name="T18" fmla="*/ 42316911 w 109"/>
                    <a:gd name="T19" fmla="*/ 215210805 h 183"/>
                    <a:gd name="T20" fmla="*/ 18136291 w 109"/>
                    <a:gd name="T21" fmla="*/ 191030206 h 183"/>
                    <a:gd name="T22" fmla="*/ 6045430 w 109"/>
                    <a:gd name="T23" fmla="*/ 154758758 h 183"/>
                    <a:gd name="T24" fmla="*/ 0 w 109"/>
                    <a:gd name="T25" fmla="*/ 113650277 h 183"/>
                    <a:gd name="T26" fmla="*/ 0 w 109"/>
                    <a:gd name="T27" fmla="*/ 113650277 h 183"/>
                    <a:gd name="T28" fmla="*/ 6045430 w 109"/>
                    <a:gd name="T29" fmla="*/ 71334487 h 183"/>
                    <a:gd name="T30" fmla="*/ 18136291 w 109"/>
                    <a:gd name="T31" fmla="*/ 35061931 h 183"/>
                    <a:gd name="T32" fmla="*/ 42316911 w 109"/>
                    <a:gd name="T33" fmla="*/ 10881329 h 183"/>
                    <a:gd name="T34" fmla="*/ 54407766 w 109"/>
                    <a:gd name="T35" fmla="*/ 6045427 h 183"/>
                    <a:gd name="T36" fmla="*/ 66497522 w 109"/>
                    <a:gd name="T37" fmla="*/ 0 h 183"/>
                    <a:gd name="T38" fmla="*/ 66497522 w 109"/>
                    <a:gd name="T39" fmla="*/ 0 h 183"/>
                    <a:gd name="T40" fmla="*/ 78588394 w 109"/>
                    <a:gd name="T41" fmla="*/ 6045427 h 183"/>
                    <a:gd name="T42" fmla="*/ 89469724 w 109"/>
                    <a:gd name="T43" fmla="*/ 10881329 h 183"/>
                    <a:gd name="T44" fmla="*/ 113650335 w 109"/>
                    <a:gd name="T45" fmla="*/ 35061931 h 183"/>
                    <a:gd name="T46" fmla="*/ 125741190 w 109"/>
                    <a:gd name="T47" fmla="*/ 71334487 h 183"/>
                    <a:gd name="T48" fmla="*/ 131786618 w 109"/>
                    <a:gd name="T49" fmla="*/ 113650277 h 183"/>
                    <a:gd name="T50" fmla="*/ 131786618 w 109"/>
                    <a:gd name="T51" fmla="*/ 113650277 h 1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09"/>
                    <a:gd name="T79" fmla="*/ 0 h 183"/>
                    <a:gd name="T80" fmla="*/ 109 w 109"/>
                    <a:gd name="T81" fmla="*/ 183 h 1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09" h="183">
                      <a:moveTo>
                        <a:pt x="109" y="94"/>
                      </a:moveTo>
                      <a:lnTo>
                        <a:pt x="109" y="94"/>
                      </a:lnTo>
                      <a:lnTo>
                        <a:pt x="104" y="128"/>
                      </a:lnTo>
                      <a:lnTo>
                        <a:pt x="94" y="158"/>
                      </a:lnTo>
                      <a:lnTo>
                        <a:pt x="74" y="178"/>
                      </a:lnTo>
                      <a:lnTo>
                        <a:pt x="65" y="183"/>
                      </a:lnTo>
                      <a:lnTo>
                        <a:pt x="55" y="183"/>
                      </a:lnTo>
                      <a:lnTo>
                        <a:pt x="45" y="183"/>
                      </a:lnTo>
                      <a:lnTo>
                        <a:pt x="35" y="178"/>
                      </a:lnTo>
                      <a:lnTo>
                        <a:pt x="15" y="158"/>
                      </a:lnTo>
                      <a:lnTo>
                        <a:pt x="5" y="128"/>
                      </a:lnTo>
                      <a:lnTo>
                        <a:pt x="0" y="94"/>
                      </a:lnTo>
                      <a:lnTo>
                        <a:pt x="5" y="59"/>
                      </a:lnTo>
                      <a:lnTo>
                        <a:pt x="15" y="29"/>
                      </a:lnTo>
                      <a:lnTo>
                        <a:pt x="35" y="9"/>
                      </a:lnTo>
                      <a:lnTo>
                        <a:pt x="45" y="5"/>
                      </a:lnTo>
                      <a:lnTo>
                        <a:pt x="55" y="0"/>
                      </a:lnTo>
                      <a:lnTo>
                        <a:pt x="65" y="5"/>
                      </a:lnTo>
                      <a:lnTo>
                        <a:pt x="74" y="9"/>
                      </a:lnTo>
                      <a:lnTo>
                        <a:pt x="94" y="29"/>
                      </a:lnTo>
                      <a:lnTo>
                        <a:pt x="104" y="59"/>
                      </a:lnTo>
                      <a:lnTo>
                        <a:pt x="109" y="94"/>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6" name="Freeform 55"/>
                <p:cNvSpPr>
                  <a:spLocks/>
                </p:cNvSpPr>
                <p:nvPr/>
              </p:nvSpPr>
              <p:spPr bwMode="auto">
                <a:xfrm>
                  <a:off x="20965996" y="8365287"/>
                  <a:ext cx="48381" cy="82468"/>
                </a:xfrm>
                <a:custGeom>
                  <a:avLst/>
                  <a:gdLst>
                    <a:gd name="T0" fmla="*/ 53198207 w 44"/>
                    <a:gd name="T1" fmla="*/ 42317080 h 75"/>
                    <a:gd name="T2" fmla="*/ 53198207 w 44"/>
                    <a:gd name="T3" fmla="*/ 42317080 h 75"/>
                    <a:gd name="T4" fmla="*/ 53198207 w 44"/>
                    <a:gd name="T5" fmla="*/ 60453435 h 75"/>
                    <a:gd name="T6" fmla="*/ 47152783 w 44"/>
                    <a:gd name="T7" fmla="*/ 78588708 h 75"/>
                    <a:gd name="T8" fmla="*/ 35061927 w 44"/>
                    <a:gd name="T9" fmla="*/ 90679611 h 75"/>
                    <a:gd name="T10" fmla="*/ 29017603 w 44"/>
                    <a:gd name="T11" fmla="*/ 90679611 h 75"/>
                    <a:gd name="T12" fmla="*/ 29017603 w 44"/>
                    <a:gd name="T13" fmla="*/ 90679611 h 75"/>
                    <a:gd name="T14" fmla="*/ 18136280 w 44"/>
                    <a:gd name="T15" fmla="*/ 90679611 h 75"/>
                    <a:gd name="T16" fmla="*/ 12090852 w 44"/>
                    <a:gd name="T17" fmla="*/ 78588708 h 75"/>
                    <a:gd name="T18" fmla="*/ 6045426 w 44"/>
                    <a:gd name="T19" fmla="*/ 60453435 h 75"/>
                    <a:gd name="T20" fmla="*/ 0 w 44"/>
                    <a:gd name="T21" fmla="*/ 42317080 h 75"/>
                    <a:gd name="T22" fmla="*/ 0 w 44"/>
                    <a:gd name="T23" fmla="*/ 42317080 h 75"/>
                    <a:gd name="T24" fmla="*/ 6045426 w 44"/>
                    <a:gd name="T25" fmla="*/ 24180716 h 75"/>
                    <a:gd name="T26" fmla="*/ 12090852 w 44"/>
                    <a:gd name="T27" fmla="*/ 12090908 h 75"/>
                    <a:gd name="T28" fmla="*/ 18136280 w 44"/>
                    <a:gd name="T29" fmla="*/ 0 h 75"/>
                    <a:gd name="T30" fmla="*/ 29017603 w 44"/>
                    <a:gd name="T31" fmla="*/ 0 h 75"/>
                    <a:gd name="T32" fmla="*/ 29017603 w 44"/>
                    <a:gd name="T33" fmla="*/ 0 h 75"/>
                    <a:gd name="T34" fmla="*/ 35061927 w 44"/>
                    <a:gd name="T35" fmla="*/ 0 h 75"/>
                    <a:gd name="T36" fmla="*/ 47152783 w 44"/>
                    <a:gd name="T37" fmla="*/ 12090908 h 75"/>
                    <a:gd name="T38" fmla="*/ 53198207 w 44"/>
                    <a:gd name="T39" fmla="*/ 24180716 h 75"/>
                    <a:gd name="T40" fmla="*/ 53198207 w 44"/>
                    <a:gd name="T41" fmla="*/ 42317080 h 75"/>
                    <a:gd name="T42" fmla="*/ 53198207 w 44"/>
                    <a:gd name="T43" fmla="*/ 42317080 h 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4"/>
                    <a:gd name="T67" fmla="*/ 0 h 75"/>
                    <a:gd name="T68" fmla="*/ 44 w 44"/>
                    <a:gd name="T69" fmla="*/ 75 h 7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4" h="75">
                      <a:moveTo>
                        <a:pt x="44" y="35"/>
                      </a:moveTo>
                      <a:lnTo>
                        <a:pt x="44" y="35"/>
                      </a:lnTo>
                      <a:lnTo>
                        <a:pt x="44" y="50"/>
                      </a:lnTo>
                      <a:lnTo>
                        <a:pt x="39" y="65"/>
                      </a:lnTo>
                      <a:lnTo>
                        <a:pt x="29" y="75"/>
                      </a:lnTo>
                      <a:lnTo>
                        <a:pt x="24" y="75"/>
                      </a:lnTo>
                      <a:lnTo>
                        <a:pt x="15" y="75"/>
                      </a:lnTo>
                      <a:lnTo>
                        <a:pt x="10" y="65"/>
                      </a:lnTo>
                      <a:lnTo>
                        <a:pt x="5" y="50"/>
                      </a:lnTo>
                      <a:lnTo>
                        <a:pt x="0" y="35"/>
                      </a:lnTo>
                      <a:lnTo>
                        <a:pt x="5" y="20"/>
                      </a:lnTo>
                      <a:lnTo>
                        <a:pt x="10" y="10"/>
                      </a:lnTo>
                      <a:lnTo>
                        <a:pt x="15" y="0"/>
                      </a:lnTo>
                      <a:lnTo>
                        <a:pt x="24" y="0"/>
                      </a:lnTo>
                      <a:lnTo>
                        <a:pt x="29" y="0"/>
                      </a:lnTo>
                      <a:lnTo>
                        <a:pt x="39" y="10"/>
                      </a:lnTo>
                      <a:lnTo>
                        <a:pt x="44" y="20"/>
                      </a:lnTo>
                      <a:lnTo>
                        <a:pt x="44" y="35"/>
                      </a:lnTo>
                      <a:close/>
                    </a:path>
                  </a:pathLst>
                </a:custGeom>
                <a:solidFill>
                  <a:srgbClr val="7F7F7F"/>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sp>
              <p:nvSpPr>
                <p:cNvPr id="57" name="Freeform 56"/>
                <p:cNvSpPr>
                  <a:spLocks noEditPoints="1"/>
                </p:cNvSpPr>
                <p:nvPr/>
              </p:nvSpPr>
              <p:spPr bwMode="auto">
                <a:xfrm>
                  <a:off x="19904914" y="9765036"/>
                  <a:ext cx="282589" cy="299082"/>
                </a:xfrm>
                <a:custGeom>
                  <a:avLst/>
                  <a:gdLst>
                    <a:gd name="T0" fmla="*/ 47152773 w 257"/>
                    <a:gd name="T1" fmla="*/ 166848165 h 272"/>
                    <a:gd name="T2" fmla="*/ 59243618 w 257"/>
                    <a:gd name="T3" fmla="*/ 119695456 h 272"/>
                    <a:gd name="T4" fmla="*/ 83424226 w 257"/>
                    <a:gd name="T5" fmla="*/ 83424083 h 272"/>
                    <a:gd name="T6" fmla="*/ 113650239 w 257"/>
                    <a:gd name="T7" fmla="*/ 59243517 h 272"/>
                    <a:gd name="T8" fmla="*/ 154758707 w 257"/>
                    <a:gd name="T9" fmla="*/ 47152692 h 272"/>
                    <a:gd name="T10" fmla="*/ 178939297 w 257"/>
                    <a:gd name="T11" fmla="*/ 53198104 h 272"/>
                    <a:gd name="T12" fmla="*/ 215210732 w 257"/>
                    <a:gd name="T13" fmla="*/ 71333241 h 272"/>
                    <a:gd name="T14" fmla="*/ 245436745 w 257"/>
                    <a:gd name="T15" fmla="*/ 101560319 h 272"/>
                    <a:gd name="T16" fmla="*/ 262363489 w 257"/>
                    <a:gd name="T17" fmla="*/ 142667582 h 272"/>
                    <a:gd name="T18" fmla="*/ 262363489 w 257"/>
                    <a:gd name="T19" fmla="*/ 166848165 h 272"/>
                    <a:gd name="T20" fmla="*/ 256318066 w 257"/>
                    <a:gd name="T21" fmla="*/ 209164951 h 272"/>
                    <a:gd name="T22" fmla="*/ 233347000 w 257"/>
                    <a:gd name="T23" fmla="*/ 244226802 h 272"/>
                    <a:gd name="T24" fmla="*/ 197075564 w 257"/>
                    <a:gd name="T25" fmla="*/ 274452763 h 272"/>
                    <a:gd name="T26" fmla="*/ 154758707 w 257"/>
                    <a:gd name="T27" fmla="*/ 280498175 h 272"/>
                    <a:gd name="T28" fmla="*/ 136622405 w 257"/>
                    <a:gd name="T29" fmla="*/ 280498175 h 272"/>
                    <a:gd name="T30" fmla="*/ 95515071 w 257"/>
                    <a:gd name="T31" fmla="*/ 262363038 h 272"/>
                    <a:gd name="T32" fmla="*/ 65289041 w 257"/>
                    <a:gd name="T33" fmla="*/ 227300088 h 272"/>
                    <a:gd name="T34" fmla="*/ 53198196 w 257"/>
                    <a:gd name="T35" fmla="*/ 191028714 h 272"/>
                    <a:gd name="T36" fmla="*/ 47152773 w 257"/>
                    <a:gd name="T37" fmla="*/ 166848165 h 272"/>
                    <a:gd name="T38" fmla="*/ 0 w 257"/>
                    <a:gd name="T39" fmla="*/ 166848165 h 272"/>
                    <a:gd name="T40" fmla="*/ 10881325 w 257"/>
                    <a:gd name="T41" fmla="*/ 227300088 h 272"/>
                    <a:gd name="T42" fmla="*/ 47152773 w 257"/>
                    <a:gd name="T43" fmla="*/ 280498175 h 272"/>
                    <a:gd name="T44" fmla="*/ 95515071 w 257"/>
                    <a:gd name="T45" fmla="*/ 316769617 h 272"/>
                    <a:gd name="T46" fmla="*/ 154758707 w 257"/>
                    <a:gd name="T47" fmla="*/ 328860441 h 272"/>
                    <a:gd name="T48" fmla="*/ 184984719 w 257"/>
                    <a:gd name="T49" fmla="*/ 322815029 h 272"/>
                    <a:gd name="T50" fmla="*/ 245436745 w 257"/>
                    <a:gd name="T51" fmla="*/ 298634480 h 272"/>
                    <a:gd name="T52" fmla="*/ 286545179 w 257"/>
                    <a:gd name="T53" fmla="*/ 256317626 h 272"/>
                    <a:gd name="T54" fmla="*/ 304680415 w 257"/>
                    <a:gd name="T55" fmla="*/ 197074127 h 272"/>
                    <a:gd name="T56" fmla="*/ 310725838 w 257"/>
                    <a:gd name="T57" fmla="*/ 166848165 h 272"/>
                    <a:gd name="T58" fmla="*/ 298634993 w 257"/>
                    <a:gd name="T59" fmla="*/ 101560319 h 272"/>
                    <a:gd name="T60" fmla="*/ 262363489 w 257"/>
                    <a:gd name="T61" fmla="*/ 47152692 h 272"/>
                    <a:gd name="T62" fmla="*/ 215210732 w 257"/>
                    <a:gd name="T63" fmla="*/ 10881306 h 272"/>
                    <a:gd name="T64" fmla="*/ 154758707 w 257"/>
                    <a:gd name="T65" fmla="*/ 0 h 272"/>
                    <a:gd name="T66" fmla="*/ 125741084 w 257"/>
                    <a:gd name="T67" fmla="*/ 4835892 h 272"/>
                    <a:gd name="T68" fmla="*/ 71334463 w 257"/>
                    <a:gd name="T69" fmla="*/ 29017547 h 272"/>
                    <a:gd name="T70" fmla="*/ 29017597 w 257"/>
                    <a:gd name="T71" fmla="*/ 71333241 h 272"/>
                    <a:gd name="T72" fmla="*/ 6045425 w 257"/>
                    <a:gd name="T73" fmla="*/ 130576758 h 272"/>
                    <a:gd name="T74" fmla="*/ 0 w 257"/>
                    <a:gd name="T75" fmla="*/ 166848165 h 2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57"/>
                    <a:gd name="T115" fmla="*/ 0 h 272"/>
                    <a:gd name="T116" fmla="*/ 257 w 257"/>
                    <a:gd name="T117" fmla="*/ 272 h 27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57" h="272">
                      <a:moveTo>
                        <a:pt x="39" y="138"/>
                      </a:moveTo>
                      <a:lnTo>
                        <a:pt x="39" y="138"/>
                      </a:lnTo>
                      <a:lnTo>
                        <a:pt x="44" y="118"/>
                      </a:lnTo>
                      <a:lnTo>
                        <a:pt x="49" y="99"/>
                      </a:lnTo>
                      <a:lnTo>
                        <a:pt x="54" y="84"/>
                      </a:lnTo>
                      <a:lnTo>
                        <a:pt x="69" y="69"/>
                      </a:lnTo>
                      <a:lnTo>
                        <a:pt x="79" y="59"/>
                      </a:lnTo>
                      <a:lnTo>
                        <a:pt x="94" y="49"/>
                      </a:lnTo>
                      <a:lnTo>
                        <a:pt x="113" y="44"/>
                      </a:lnTo>
                      <a:lnTo>
                        <a:pt x="128" y="39"/>
                      </a:lnTo>
                      <a:lnTo>
                        <a:pt x="148" y="44"/>
                      </a:lnTo>
                      <a:lnTo>
                        <a:pt x="163" y="49"/>
                      </a:lnTo>
                      <a:lnTo>
                        <a:pt x="178" y="59"/>
                      </a:lnTo>
                      <a:lnTo>
                        <a:pt x="193" y="69"/>
                      </a:lnTo>
                      <a:lnTo>
                        <a:pt x="203" y="84"/>
                      </a:lnTo>
                      <a:lnTo>
                        <a:pt x="212" y="99"/>
                      </a:lnTo>
                      <a:lnTo>
                        <a:pt x="217" y="118"/>
                      </a:lnTo>
                      <a:lnTo>
                        <a:pt x="217" y="138"/>
                      </a:lnTo>
                      <a:lnTo>
                        <a:pt x="217" y="158"/>
                      </a:lnTo>
                      <a:lnTo>
                        <a:pt x="212" y="173"/>
                      </a:lnTo>
                      <a:lnTo>
                        <a:pt x="203" y="188"/>
                      </a:lnTo>
                      <a:lnTo>
                        <a:pt x="193" y="202"/>
                      </a:lnTo>
                      <a:lnTo>
                        <a:pt x="178" y="217"/>
                      </a:lnTo>
                      <a:lnTo>
                        <a:pt x="163" y="227"/>
                      </a:lnTo>
                      <a:lnTo>
                        <a:pt x="148" y="232"/>
                      </a:lnTo>
                      <a:lnTo>
                        <a:pt x="128" y="232"/>
                      </a:lnTo>
                      <a:lnTo>
                        <a:pt x="113" y="232"/>
                      </a:lnTo>
                      <a:lnTo>
                        <a:pt x="94" y="227"/>
                      </a:lnTo>
                      <a:lnTo>
                        <a:pt x="79" y="217"/>
                      </a:lnTo>
                      <a:lnTo>
                        <a:pt x="69" y="202"/>
                      </a:lnTo>
                      <a:lnTo>
                        <a:pt x="54" y="188"/>
                      </a:lnTo>
                      <a:lnTo>
                        <a:pt x="49" y="173"/>
                      </a:lnTo>
                      <a:lnTo>
                        <a:pt x="44" y="158"/>
                      </a:lnTo>
                      <a:lnTo>
                        <a:pt x="39" y="138"/>
                      </a:lnTo>
                      <a:close/>
                      <a:moveTo>
                        <a:pt x="0" y="138"/>
                      </a:moveTo>
                      <a:lnTo>
                        <a:pt x="0" y="138"/>
                      </a:lnTo>
                      <a:lnTo>
                        <a:pt x="5" y="163"/>
                      </a:lnTo>
                      <a:lnTo>
                        <a:pt x="9" y="188"/>
                      </a:lnTo>
                      <a:lnTo>
                        <a:pt x="24" y="212"/>
                      </a:lnTo>
                      <a:lnTo>
                        <a:pt x="39" y="232"/>
                      </a:lnTo>
                      <a:lnTo>
                        <a:pt x="59" y="247"/>
                      </a:lnTo>
                      <a:lnTo>
                        <a:pt x="79" y="262"/>
                      </a:lnTo>
                      <a:lnTo>
                        <a:pt x="104" y="267"/>
                      </a:lnTo>
                      <a:lnTo>
                        <a:pt x="128" y="272"/>
                      </a:lnTo>
                      <a:lnTo>
                        <a:pt x="153" y="267"/>
                      </a:lnTo>
                      <a:lnTo>
                        <a:pt x="178" y="262"/>
                      </a:lnTo>
                      <a:lnTo>
                        <a:pt x="203" y="247"/>
                      </a:lnTo>
                      <a:lnTo>
                        <a:pt x="217" y="232"/>
                      </a:lnTo>
                      <a:lnTo>
                        <a:pt x="237" y="212"/>
                      </a:lnTo>
                      <a:lnTo>
                        <a:pt x="247" y="188"/>
                      </a:lnTo>
                      <a:lnTo>
                        <a:pt x="252" y="163"/>
                      </a:lnTo>
                      <a:lnTo>
                        <a:pt x="257" y="138"/>
                      </a:lnTo>
                      <a:lnTo>
                        <a:pt x="252" y="108"/>
                      </a:lnTo>
                      <a:lnTo>
                        <a:pt x="247" y="84"/>
                      </a:lnTo>
                      <a:lnTo>
                        <a:pt x="237" y="59"/>
                      </a:lnTo>
                      <a:lnTo>
                        <a:pt x="217" y="39"/>
                      </a:lnTo>
                      <a:lnTo>
                        <a:pt x="203" y="24"/>
                      </a:lnTo>
                      <a:lnTo>
                        <a:pt x="178" y="9"/>
                      </a:lnTo>
                      <a:lnTo>
                        <a:pt x="153" y="4"/>
                      </a:lnTo>
                      <a:lnTo>
                        <a:pt x="128" y="0"/>
                      </a:lnTo>
                      <a:lnTo>
                        <a:pt x="104" y="4"/>
                      </a:lnTo>
                      <a:lnTo>
                        <a:pt x="79" y="9"/>
                      </a:lnTo>
                      <a:lnTo>
                        <a:pt x="59" y="24"/>
                      </a:lnTo>
                      <a:lnTo>
                        <a:pt x="39" y="39"/>
                      </a:lnTo>
                      <a:lnTo>
                        <a:pt x="24" y="59"/>
                      </a:lnTo>
                      <a:lnTo>
                        <a:pt x="9" y="84"/>
                      </a:lnTo>
                      <a:lnTo>
                        <a:pt x="5" y="108"/>
                      </a:lnTo>
                      <a:lnTo>
                        <a:pt x="0" y="138"/>
                      </a:lnTo>
                      <a:close/>
                    </a:path>
                  </a:pathLst>
                </a:custGeom>
                <a:solidFill>
                  <a:srgbClr val="000000"/>
                </a:solidFill>
                <a:ln w="9525">
                  <a:noFill/>
                  <a:round/>
                  <a:headEnd/>
                  <a:tailEnd/>
                </a:ln>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latin typeface="Calibri" pitchFamily="34" charset="0"/>
                  </a:endParaRPr>
                </a:p>
              </p:txBody>
            </p:sp>
          </p:grpSp>
        </p:grpSp>
        <p:sp>
          <p:nvSpPr>
            <p:cNvPr id="11" name=" 3"/>
            <p:cNvSpPr/>
            <p:nvPr/>
          </p:nvSpPr>
          <p:spPr>
            <a:xfrm rot="16200000" flipH="1" flipV="1">
              <a:off x="4021600" y="1479903"/>
              <a:ext cx="2250692" cy="822031"/>
            </a:xfrm>
            <a:prstGeom prst="swooshArrow">
              <a:avLst>
                <a:gd name="adj1" fmla="val 25000"/>
                <a:gd name="adj2" fmla="val 27419"/>
              </a:avLst>
            </a:prstGeom>
            <a:solidFill>
              <a:schemeClr val="accent6">
                <a:lumMod val="5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grpSp>
      <p:grpSp>
        <p:nvGrpSpPr>
          <p:cNvPr id="330" name="Group 329"/>
          <p:cNvGrpSpPr/>
          <p:nvPr/>
        </p:nvGrpSpPr>
        <p:grpSpPr>
          <a:xfrm>
            <a:off x="856225" y="2181494"/>
            <a:ext cx="3352160" cy="3784149"/>
            <a:chOff x="190500" y="793750"/>
            <a:chExt cx="4572000" cy="5270500"/>
          </a:xfrm>
        </p:grpSpPr>
        <p:pic>
          <p:nvPicPr>
            <p:cNvPr id="8" name="Picture 7"/>
            <p:cNvPicPr>
              <a:picLocks noChangeAspect="1" noChangeArrowheads="1"/>
            </p:cNvPicPr>
            <p:nvPr/>
          </p:nvPicPr>
          <p:blipFill>
            <a:blip r:embed="rId3"/>
            <a:srcRect/>
            <a:stretch>
              <a:fillRect/>
            </a:stretch>
          </p:blipFill>
          <p:spPr bwMode="auto">
            <a:xfrm>
              <a:off x="342900" y="2012950"/>
              <a:ext cx="4419600" cy="4051300"/>
            </a:xfrm>
            <a:prstGeom prst="rect">
              <a:avLst/>
            </a:prstGeom>
            <a:noFill/>
            <a:ln w="9525">
              <a:noFill/>
              <a:miter lim="800000"/>
              <a:headEnd/>
              <a:tailEnd/>
            </a:ln>
          </p:spPr>
        </p:pic>
        <p:pic>
          <p:nvPicPr>
            <p:cNvPr id="9" name="Picture 8" descr="C:\Program Files\Microsoft Office\MEDIA\CAGCAT10\j0292020.wmf"/>
            <p:cNvPicPr>
              <a:picLocks noChangeAspect="1" noChangeArrowheads="1"/>
            </p:cNvPicPr>
            <p:nvPr/>
          </p:nvPicPr>
          <p:blipFill>
            <a:blip r:embed="rId4"/>
            <a:srcRect/>
            <a:stretch>
              <a:fillRect/>
            </a:stretch>
          </p:blipFill>
          <p:spPr bwMode="auto">
            <a:xfrm>
              <a:off x="190500" y="793750"/>
              <a:ext cx="1355725" cy="1447800"/>
            </a:xfrm>
            <a:prstGeom prst="rect">
              <a:avLst/>
            </a:prstGeom>
            <a:noFill/>
            <a:ln w="9525">
              <a:noFill/>
              <a:miter lim="800000"/>
              <a:headEnd/>
              <a:tailEnd/>
            </a:ln>
          </p:spPr>
        </p:pic>
      </p:grpSp>
      <p:sp>
        <p:nvSpPr>
          <p:cNvPr id="332" name="TextBox 331"/>
          <p:cNvSpPr txBox="1"/>
          <p:nvPr/>
        </p:nvSpPr>
        <p:spPr>
          <a:xfrm>
            <a:off x="1988085" y="1880050"/>
            <a:ext cx="6924203" cy="646331"/>
          </a:xfrm>
          <a:prstGeom prst="rect">
            <a:avLst/>
          </a:prstGeom>
          <a:noFill/>
          <a:ln>
            <a:solidFill>
              <a:schemeClr val="accent6">
                <a:lumMod val="50000"/>
              </a:schemeClr>
            </a:solidFill>
          </a:ln>
        </p:spPr>
        <p:txBody>
          <a:bodyPr wrap="none" rtlCol="0">
            <a:spAutoFit/>
          </a:bodyPr>
          <a:lstStyle/>
          <a:p>
            <a:pPr marL="285750" indent="-285750">
              <a:buFont typeface="Arial" panose="020B0604020202020204" pitchFamily="34" charset="0"/>
              <a:buChar char="•"/>
            </a:pPr>
            <a:r>
              <a:rPr lang="en-US" dirty="0" smtClean="0"/>
              <a:t>Distributed execution plan generated by query compiler (</a:t>
            </a:r>
            <a:r>
              <a:rPr lang="en-US" dirty="0" err="1" smtClean="0"/>
              <a:t>DryadLINQ</a:t>
            </a:r>
            <a:r>
              <a:rPr lang="en-US" dirty="0" smtClean="0"/>
              <a:t>)</a:t>
            </a:r>
          </a:p>
          <a:p>
            <a:pPr marL="285750" indent="-285750">
              <a:buFont typeface="Arial" panose="020B0604020202020204" pitchFamily="34" charset="0"/>
              <a:buChar char="•"/>
            </a:pPr>
            <a:r>
              <a:rPr lang="en-US" dirty="0" smtClean="0"/>
              <a:t>Automatic distributed execution (Dryad)</a:t>
            </a:r>
            <a:endParaRPr lang="en-US" dirty="0"/>
          </a:p>
        </p:txBody>
      </p:sp>
    </p:spTree>
    <p:extLst>
      <p:ext uri="{BB962C8B-B14F-4D97-AF65-F5344CB8AC3E}">
        <p14:creationId xmlns:p14="http://schemas.microsoft.com/office/powerpoint/2010/main" val="28022014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1836"/>
            <a:ext cx="7886700" cy="831785"/>
          </a:xfrm>
        </p:spPr>
        <p:txBody>
          <a:bodyPr/>
          <a:lstStyle/>
          <a:p>
            <a:r>
              <a:rPr lang="en-US" dirty="0" smtClean="0"/>
              <a:t>Matrix Multiplication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989866"/>
                <a:ext cx="7886700" cy="947791"/>
              </a:xfrm>
            </p:spPr>
            <p:txBody>
              <a:bodyPr/>
              <a:lstStyle/>
              <a:p>
                <a:r>
                  <a:rPr lang="en-US" dirty="0" smtClean="0"/>
                  <a:t>Different ways to do </a:t>
                </a:r>
                <a14:m>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r>
                      <a:rPr lang="en-US" b="0" i="1" smtClean="0">
                        <a:latin typeface="Cambria Math" panose="02040503050406030204" pitchFamily="18" charset="0"/>
                      </a:rPr>
                      <m:t>𝑈</m:t>
                    </m:r>
                    <m:r>
                      <a:rPr lang="en-US" b="0" i="1" smtClean="0">
                        <a:latin typeface="Cambria Math" panose="02040503050406030204" pitchFamily="18" charset="0"/>
                      </a:rPr>
                      <m:t>×</m:t>
                    </m:r>
                    <m:r>
                      <a:rPr lang="en-US" b="0" i="1" smtClean="0">
                        <a:latin typeface="Cambria Math" panose="02040503050406030204" pitchFamily="18" charset="0"/>
                      </a:rPr>
                      <m:t>𝑉</m:t>
                    </m:r>
                  </m:oMath>
                </a14:m>
                <a:endParaRPr lang="en-US" dirty="0" smtClean="0"/>
              </a:p>
              <a:p>
                <a:pPr lvl="1"/>
                <a:r>
                  <a:rPr lang="en-US" dirty="0" smtClean="0"/>
                  <a:t>Choose based on matrix sizes and density</a:t>
                </a:r>
              </a:p>
              <a:p>
                <a:endParaRPr lang="en-US" b="0" dirty="0" smtClean="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989866"/>
                <a:ext cx="7886700" cy="947791"/>
              </a:xfrm>
              <a:blipFill rotWithShape="0">
                <a:blip r:embed="rId3"/>
                <a:stretch>
                  <a:fillRect l="-1391" t="-10256" b="-6410"/>
                </a:stretch>
              </a:blipFill>
            </p:spPr>
            <p:txBody>
              <a:bodyPr/>
              <a:lstStyle/>
              <a:p>
                <a:r>
                  <a:rPr lang="en-US">
                    <a:noFill/>
                  </a:rPr>
                  <a:t> </a:t>
                </a:r>
              </a:p>
            </p:txBody>
          </p:sp>
        </mc:Fallback>
      </mc:AlternateContent>
      <p:grpSp>
        <p:nvGrpSpPr>
          <p:cNvPr id="17" name="Group 16"/>
          <p:cNvGrpSpPr/>
          <p:nvPr/>
        </p:nvGrpSpPr>
        <p:grpSpPr>
          <a:xfrm>
            <a:off x="966302" y="4420908"/>
            <a:ext cx="6308785" cy="1018224"/>
            <a:chOff x="920151" y="2256280"/>
            <a:chExt cx="6308785" cy="1018224"/>
          </a:xfrm>
        </p:grpSpPr>
        <p:sp>
          <p:nvSpPr>
            <p:cNvPr id="13" name="Rectangle 12"/>
            <p:cNvSpPr/>
            <p:nvPr/>
          </p:nvSpPr>
          <p:spPr>
            <a:xfrm>
              <a:off x="920151" y="2256280"/>
              <a:ext cx="6308785" cy="101822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a:stretch>
              <a:fillRect/>
            </a:stretch>
          </p:blipFill>
          <p:spPr>
            <a:xfrm>
              <a:off x="1232698" y="2533427"/>
              <a:ext cx="3259438" cy="452946"/>
            </a:xfrm>
            <a:prstGeom prst="rect">
              <a:avLst/>
            </a:prstGeom>
          </p:spPr>
        </p:pic>
        <p:pic>
          <p:nvPicPr>
            <p:cNvPr id="7" name="Picture 6"/>
            <p:cNvPicPr>
              <a:picLocks noChangeAspect="1"/>
            </p:cNvPicPr>
            <p:nvPr/>
          </p:nvPicPr>
          <p:blipFill>
            <a:blip r:embed="rId5"/>
            <a:stretch>
              <a:fillRect/>
            </a:stretch>
          </p:blipFill>
          <p:spPr>
            <a:xfrm>
              <a:off x="4954531" y="2256280"/>
              <a:ext cx="2202498" cy="1007240"/>
            </a:xfrm>
            <a:prstGeom prst="rect">
              <a:avLst/>
            </a:prstGeom>
          </p:spPr>
        </p:pic>
      </p:grpSp>
      <p:grpSp>
        <p:nvGrpSpPr>
          <p:cNvPr id="18" name="Group 17"/>
          <p:cNvGrpSpPr/>
          <p:nvPr/>
        </p:nvGrpSpPr>
        <p:grpSpPr>
          <a:xfrm>
            <a:off x="969323" y="2044038"/>
            <a:ext cx="6302744" cy="1018224"/>
            <a:chOff x="926192" y="3366332"/>
            <a:chExt cx="6302744" cy="1018224"/>
          </a:xfrm>
        </p:grpSpPr>
        <p:sp>
          <p:nvSpPr>
            <p:cNvPr id="14" name="Rectangle 13"/>
            <p:cNvSpPr/>
            <p:nvPr/>
          </p:nvSpPr>
          <p:spPr>
            <a:xfrm>
              <a:off x="926192" y="3366332"/>
              <a:ext cx="6302744" cy="101822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a:stretch>
              <a:fillRect/>
            </a:stretch>
          </p:blipFill>
          <p:spPr>
            <a:xfrm>
              <a:off x="1018208" y="3409440"/>
              <a:ext cx="3634956" cy="851377"/>
            </a:xfrm>
            <a:prstGeom prst="rect">
              <a:avLst/>
            </a:prstGeom>
          </p:spPr>
        </p:pic>
        <p:pic>
          <p:nvPicPr>
            <p:cNvPr id="8" name="Picture 7"/>
            <p:cNvPicPr>
              <a:picLocks noChangeAspect="1"/>
            </p:cNvPicPr>
            <p:nvPr/>
          </p:nvPicPr>
          <p:blipFill>
            <a:blip r:embed="rId7"/>
            <a:stretch>
              <a:fillRect/>
            </a:stretch>
          </p:blipFill>
          <p:spPr>
            <a:xfrm>
              <a:off x="5064915" y="3470618"/>
              <a:ext cx="1981730" cy="890167"/>
            </a:xfrm>
            <a:prstGeom prst="rect">
              <a:avLst/>
            </a:prstGeom>
          </p:spPr>
        </p:pic>
      </p:grpSp>
      <p:grpSp>
        <p:nvGrpSpPr>
          <p:cNvPr id="19" name="Group 18"/>
          <p:cNvGrpSpPr/>
          <p:nvPr/>
        </p:nvGrpSpPr>
        <p:grpSpPr>
          <a:xfrm>
            <a:off x="966302" y="3206436"/>
            <a:ext cx="6302744" cy="1100094"/>
            <a:chOff x="923171" y="4528730"/>
            <a:chExt cx="6302744" cy="1100094"/>
          </a:xfrm>
        </p:grpSpPr>
        <p:sp>
          <p:nvSpPr>
            <p:cNvPr id="15" name="Rectangle 14"/>
            <p:cNvSpPr/>
            <p:nvPr/>
          </p:nvSpPr>
          <p:spPr>
            <a:xfrm>
              <a:off x="923171" y="4528730"/>
              <a:ext cx="6302744" cy="110009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8"/>
            <a:stretch>
              <a:fillRect/>
            </a:stretch>
          </p:blipFill>
          <p:spPr>
            <a:xfrm>
              <a:off x="1245908" y="4628485"/>
              <a:ext cx="3246228" cy="823833"/>
            </a:xfrm>
            <a:prstGeom prst="rect">
              <a:avLst/>
            </a:prstGeom>
          </p:spPr>
        </p:pic>
        <p:pic>
          <p:nvPicPr>
            <p:cNvPr id="9" name="Picture 8"/>
            <p:cNvPicPr>
              <a:picLocks noChangeAspect="1"/>
            </p:cNvPicPr>
            <p:nvPr/>
          </p:nvPicPr>
          <p:blipFill>
            <a:blip r:embed="rId9"/>
            <a:stretch>
              <a:fillRect/>
            </a:stretch>
          </p:blipFill>
          <p:spPr>
            <a:xfrm>
              <a:off x="5108745" y="4528730"/>
              <a:ext cx="1894070" cy="1067895"/>
            </a:xfrm>
            <a:prstGeom prst="rect">
              <a:avLst/>
            </a:prstGeom>
          </p:spPr>
        </p:pic>
      </p:grpSp>
      <p:grpSp>
        <p:nvGrpSpPr>
          <p:cNvPr id="20" name="Group 19"/>
          <p:cNvGrpSpPr/>
          <p:nvPr/>
        </p:nvGrpSpPr>
        <p:grpSpPr>
          <a:xfrm>
            <a:off x="966302" y="5628807"/>
            <a:ext cx="6302744" cy="813688"/>
            <a:chOff x="923171" y="5696380"/>
            <a:chExt cx="6302744" cy="813688"/>
          </a:xfrm>
        </p:grpSpPr>
        <p:sp>
          <p:nvSpPr>
            <p:cNvPr id="16" name="Rectangle 15"/>
            <p:cNvSpPr/>
            <p:nvPr/>
          </p:nvSpPr>
          <p:spPr>
            <a:xfrm>
              <a:off x="923171" y="5696380"/>
              <a:ext cx="6302744" cy="81368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10"/>
            <a:stretch>
              <a:fillRect/>
            </a:stretch>
          </p:blipFill>
          <p:spPr>
            <a:xfrm>
              <a:off x="5064915" y="5794134"/>
              <a:ext cx="1491133" cy="669647"/>
            </a:xfrm>
            <a:prstGeom prst="rect">
              <a:avLst/>
            </a:prstGeom>
          </p:spPr>
        </p:pic>
        <p:pic>
          <p:nvPicPr>
            <p:cNvPr id="11" name="Picture 10"/>
            <p:cNvPicPr>
              <a:picLocks noChangeAspect="1"/>
            </p:cNvPicPr>
            <p:nvPr/>
          </p:nvPicPr>
          <p:blipFill>
            <a:blip r:embed="rId11"/>
            <a:stretch>
              <a:fillRect/>
            </a:stretch>
          </p:blipFill>
          <p:spPr>
            <a:xfrm>
              <a:off x="3700995" y="5770551"/>
              <a:ext cx="791141" cy="617945"/>
            </a:xfrm>
            <a:prstGeom prst="rect">
              <a:avLst/>
            </a:prstGeom>
          </p:spPr>
        </p:pic>
      </p:grpSp>
    </p:spTree>
    <p:extLst>
      <p:ext uri="{BB962C8B-B14F-4D97-AF65-F5344CB8AC3E}">
        <p14:creationId xmlns:p14="http://schemas.microsoft.com/office/powerpoint/2010/main" val="29810699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Computation</a:t>
            </a:r>
            <a:endParaRPr lang="en-US" dirty="0"/>
          </a:p>
        </p:txBody>
      </p:sp>
      <p:sp>
        <p:nvSpPr>
          <p:cNvPr id="3" name="Content Placeholder 2"/>
          <p:cNvSpPr>
            <a:spLocks noGrp="1"/>
          </p:cNvSpPr>
          <p:nvPr>
            <p:ph idx="1"/>
          </p:nvPr>
        </p:nvSpPr>
        <p:spPr>
          <a:xfrm>
            <a:off x="628650" y="1825625"/>
            <a:ext cx="7886700" cy="4066020"/>
          </a:xfrm>
        </p:spPr>
        <p:txBody>
          <a:bodyPr>
            <a:normAutofit lnSpcReduction="10000"/>
          </a:bodyPr>
          <a:lstStyle/>
          <a:p>
            <a:r>
              <a:rPr lang="en-US" dirty="0" smtClean="0"/>
              <a:t>Systems dedicated to matrix computations: </a:t>
            </a:r>
            <a:r>
              <a:rPr lang="en-US" dirty="0" err="1" smtClean="0"/>
              <a:t>MadLINQ</a:t>
            </a:r>
            <a:endParaRPr lang="en-US" dirty="0" smtClean="0"/>
          </a:p>
          <a:p>
            <a:r>
              <a:rPr lang="en-US" dirty="0" smtClean="0"/>
              <a:t>Optimus: extensibility allows integrating matrix computation with general-purpose </a:t>
            </a:r>
            <a:r>
              <a:rPr lang="en-US" dirty="0" err="1" smtClean="0"/>
              <a:t>DryadLINQ</a:t>
            </a:r>
            <a:r>
              <a:rPr lang="en-US" dirty="0" smtClean="0"/>
              <a:t> computations</a:t>
            </a:r>
          </a:p>
          <a:p>
            <a:r>
              <a:rPr lang="en-US" dirty="0"/>
              <a:t>Runtime decisions</a:t>
            </a:r>
          </a:p>
          <a:p>
            <a:pPr lvl="1"/>
            <a:r>
              <a:rPr lang="en-US" dirty="0"/>
              <a:t>Data partitioning: subdivide matrices</a:t>
            </a:r>
          </a:p>
          <a:p>
            <a:pPr lvl="1"/>
            <a:r>
              <a:rPr lang="en-US" dirty="0"/>
              <a:t>Data model: sparse or dense</a:t>
            </a:r>
          </a:p>
          <a:p>
            <a:pPr lvl="1"/>
            <a:r>
              <a:rPr lang="en-US" dirty="0"/>
              <a:t>Implementation: a matrix operation often has many algorithmic </a:t>
            </a:r>
            <a:r>
              <a:rPr lang="en-US" dirty="0" smtClean="0"/>
              <a:t>implementations</a:t>
            </a:r>
            <a:endParaRPr lang="en-US" dirty="0"/>
          </a:p>
        </p:txBody>
      </p:sp>
    </p:spTree>
    <p:extLst>
      <p:ext uri="{BB962C8B-B14F-4D97-AF65-F5344CB8AC3E}">
        <p14:creationId xmlns:p14="http://schemas.microsoft.com/office/powerpoint/2010/main" val="34835643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983720" y="3731347"/>
            <a:ext cx="1089134" cy="64555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50752" y="4386518"/>
            <a:ext cx="1089134" cy="64555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7"/>
            <a:ext cx="8077200" cy="986346"/>
          </a:xfrm>
        </p:spPr>
        <p:txBody>
          <a:bodyPr>
            <a:normAutofit fontScale="90000"/>
          </a:bodyPr>
          <a:lstStyle/>
          <a:p>
            <a:r>
              <a:rPr lang="en-US" dirty="0" smtClean="0"/>
              <a:t>Reliability Enhancer for Fault Tolerance</a:t>
            </a:r>
            <a:endParaRPr lang="en-US" dirty="0"/>
          </a:p>
        </p:txBody>
      </p:sp>
      <p:sp>
        <p:nvSpPr>
          <p:cNvPr id="3" name="Content Placeholder 2"/>
          <p:cNvSpPr>
            <a:spLocks noGrp="1"/>
          </p:cNvSpPr>
          <p:nvPr>
            <p:ph idx="1"/>
          </p:nvPr>
        </p:nvSpPr>
        <p:spPr>
          <a:xfrm>
            <a:off x="628650" y="1693718"/>
            <a:ext cx="7886700" cy="3338356"/>
          </a:xfrm>
        </p:spPr>
        <p:txBody>
          <a:bodyPr>
            <a:normAutofit/>
          </a:bodyPr>
          <a:lstStyle/>
          <a:p>
            <a:r>
              <a:rPr lang="en-US" dirty="0" smtClean="0"/>
              <a:t>Replication graph to protect important data generated by “A”:</a:t>
            </a:r>
          </a:p>
          <a:p>
            <a:pPr marL="457200" lvl="1" indent="0">
              <a:buNone/>
            </a:pPr>
            <a:endParaRPr lang="en-US" dirty="0" smtClean="0"/>
          </a:p>
          <a:p>
            <a:endParaRPr lang="en-US" dirty="0" smtClean="0"/>
          </a:p>
          <a:p>
            <a:endParaRPr lang="en-US" dirty="0"/>
          </a:p>
        </p:txBody>
      </p:sp>
      <p:pic>
        <p:nvPicPr>
          <p:cNvPr id="4" name="Picture 3"/>
          <p:cNvPicPr>
            <a:picLocks noChangeAspect="1"/>
          </p:cNvPicPr>
          <p:nvPr/>
        </p:nvPicPr>
        <p:blipFill>
          <a:blip r:embed="rId3"/>
          <a:stretch>
            <a:fillRect/>
          </a:stretch>
        </p:blipFill>
        <p:spPr>
          <a:xfrm>
            <a:off x="920394" y="2980322"/>
            <a:ext cx="2860716" cy="2812392"/>
          </a:xfrm>
          <a:prstGeom prst="rect">
            <a:avLst/>
          </a:prstGeom>
        </p:spPr>
      </p:pic>
      <p:sp>
        <p:nvSpPr>
          <p:cNvPr id="5" name="TextBox 4"/>
          <p:cNvSpPr txBox="1"/>
          <p:nvPr/>
        </p:nvSpPr>
        <p:spPr>
          <a:xfrm>
            <a:off x="4321209" y="3255810"/>
            <a:ext cx="4384641" cy="2431435"/>
          </a:xfrm>
          <a:prstGeom prst="rect">
            <a:avLst/>
          </a:prstGeom>
          <a:noFill/>
        </p:spPr>
        <p:txBody>
          <a:bodyPr wrap="square" rtlCol="0">
            <a:spAutoFit/>
          </a:bodyPr>
          <a:lstStyle/>
          <a:p>
            <a:pPr marL="285750" indent="-285750">
              <a:buFont typeface="Arial" panose="020B0604020202020204" pitchFamily="34" charset="0"/>
              <a:buChar char="•"/>
            </a:pPr>
            <a:r>
              <a:rPr lang="en-US" sz="2800" b="1" dirty="0" smtClean="0">
                <a:solidFill>
                  <a:schemeClr val="accent5">
                    <a:lumMod val="75000"/>
                  </a:schemeClr>
                </a:solidFill>
              </a:rPr>
              <a:t>“C” vertex</a:t>
            </a:r>
            <a:r>
              <a:rPr lang="en-US" sz="2800" dirty="0" smtClean="0"/>
              <a:t>: </a:t>
            </a:r>
          </a:p>
          <a:p>
            <a:pPr marL="742950" lvl="1" indent="-285750">
              <a:buFont typeface="Arial" panose="020B0604020202020204" pitchFamily="34" charset="0"/>
              <a:buChar char="•"/>
            </a:pPr>
            <a:r>
              <a:rPr lang="en-US" sz="2400" dirty="0" smtClean="0"/>
              <a:t>copy output of “A” to another computer</a:t>
            </a:r>
          </a:p>
          <a:p>
            <a:pPr marL="285750" indent="-285750">
              <a:buFont typeface="Arial" panose="020B0604020202020204" pitchFamily="34" charset="0"/>
              <a:buChar char="•"/>
            </a:pPr>
            <a:r>
              <a:rPr lang="en-US" sz="2800" b="1" dirty="0" smtClean="0">
                <a:solidFill>
                  <a:schemeClr val="accent5">
                    <a:lumMod val="75000"/>
                  </a:schemeClr>
                </a:solidFill>
              </a:rPr>
              <a:t>“O” vertex</a:t>
            </a:r>
            <a:r>
              <a:rPr lang="en-US" sz="2800" dirty="0" smtClean="0"/>
              <a:t>: </a:t>
            </a:r>
          </a:p>
          <a:p>
            <a:pPr marL="742950" lvl="1" indent="-285750">
              <a:buFont typeface="Arial" panose="020B0604020202020204" pitchFamily="34" charset="0"/>
              <a:buChar char="•"/>
            </a:pPr>
            <a:r>
              <a:rPr lang="en-US" sz="2400" dirty="0" smtClean="0"/>
              <a:t>allow “B” choose one of two inputs to “O”</a:t>
            </a:r>
            <a:endParaRPr lang="en-US" sz="2400" dirty="0"/>
          </a:p>
        </p:txBody>
      </p:sp>
    </p:spTree>
    <p:extLst>
      <p:ext uri="{BB962C8B-B14F-4D97-AF65-F5344CB8AC3E}">
        <p14:creationId xmlns:p14="http://schemas.microsoft.com/office/powerpoint/2010/main" val="3874407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solidFill>
                  <a:schemeClr val="bg1">
                    <a:lumMod val="65000"/>
                  </a:schemeClr>
                </a:solidFill>
              </a:rPr>
              <a:t>Motivational problems</a:t>
            </a:r>
          </a:p>
          <a:p>
            <a:r>
              <a:rPr lang="en-US" dirty="0" smtClean="0">
                <a:solidFill>
                  <a:schemeClr val="bg1">
                    <a:lumMod val="65000"/>
                  </a:schemeClr>
                </a:solidFill>
              </a:rPr>
              <a:t>Optimus system</a:t>
            </a:r>
          </a:p>
          <a:p>
            <a:r>
              <a:rPr lang="en-US" dirty="0" smtClean="0">
                <a:solidFill>
                  <a:schemeClr val="bg1">
                    <a:lumMod val="65000"/>
                  </a:schemeClr>
                </a:solidFill>
              </a:rPr>
              <a:t>Graph rewriters</a:t>
            </a:r>
          </a:p>
          <a:p>
            <a:r>
              <a:rPr lang="en-US" dirty="0" smtClean="0"/>
              <a:t>Experimental evaluation</a:t>
            </a:r>
          </a:p>
          <a:p>
            <a:r>
              <a:rPr lang="en-US" dirty="0" smtClean="0"/>
              <a:t>Summary &amp; conclusion</a:t>
            </a:r>
          </a:p>
          <a:p>
            <a:endParaRPr lang="en-US" dirty="0"/>
          </a:p>
        </p:txBody>
      </p:sp>
    </p:spTree>
    <p:extLst>
      <p:ext uri="{BB962C8B-B14F-4D97-AF65-F5344CB8AC3E}">
        <p14:creationId xmlns:p14="http://schemas.microsoft.com/office/powerpoint/2010/main" val="33110399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63019"/>
          </a:xfrm>
        </p:spPr>
        <p:txBody>
          <a:bodyPr>
            <a:normAutofit/>
          </a:bodyPr>
          <a:lstStyle/>
          <a:p>
            <a:r>
              <a:rPr lang="en-US" sz="3200" dirty="0" smtClean="0"/>
              <a:t>Evaluation: Product-Offer Matching by Join</a:t>
            </a:r>
            <a:endParaRPr lang="en-US" sz="3200" dirty="0"/>
          </a:p>
        </p:txBody>
      </p:sp>
      <p:sp>
        <p:nvSpPr>
          <p:cNvPr id="3" name="Content Placeholder 2"/>
          <p:cNvSpPr>
            <a:spLocks noGrp="1"/>
          </p:cNvSpPr>
          <p:nvPr>
            <p:ph idx="1"/>
          </p:nvPr>
        </p:nvSpPr>
        <p:spPr>
          <a:xfrm>
            <a:off x="628649" y="1397478"/>
            <a:ext cx="5521779" cy="2336321"/>
          </a:xfrm>
        </p:spPr>
        <p:txBody>
          <a:bodyPr>
            <a:normAutofit fontScale="85000" lnSpcReduction="20000"/>
          </a:bodyPr>
          <a:lstStyle/>
          <a:p>
            <a:r>
              <a:rPr lang="en-US" dirty="0" smtClean="0"/>
              <a:t>Input: 5M products + 4M offers</a:t>
            </a:r>
          </a:p>
          <a:p>
            <a:pPr lvl="1"/>
            <a:r>
              <a:rPr lang="en-US" dirty="0" smtClean="0"/>
              <a:t>Matching function: compute intensive</a:t>
            </a:r>
          </a:p>
          <a:p>
            <a:r>
              <a:rPr lang="en-US" dirty="0" smtClean="0"/>
              <a:t>Algorithms:</a:t>
            </a:r>
          </a:p>
          <a:p>
            <a:pPr lvl="1"/>
            <a:r>
              <a:rPr lang="en-US" dirty="0" smtClean="0"/>
              <a:t>Partition-wise </a:t>
            </a:r>
            <a:r>
              <a:rPr lang="en-US" dirty="0" err="1" smtClean="0"/>
              <a:t>GroupJoin</a:t>
            </a:r>
            <a:endParaRPr lang="en-US" dirty="0" smtClean="0"/>
          </a:p>
          <a:p>
            <a:pPr lvl="1"/>
            <a:r>
              <a:rPr lang="en-US" dirty="0" smtClean="0"/>
              <a:t>Broadcast-Join</a:t>
            </a:r>
          </a:p>
          <a:p>
            <a:pPr lvl="1"/>
            <a:r>
              <a:rPr lang="en-US" dirty="0" err="1" smtClean="0"/>
              <a:t>CoGroup</a:t>
            </a:r>
            <a:r>
              <a:rPr lang="en-US" dirty="0" smtClean="0"/>
              <a:t>: specialized solution</a:t>
            </a:r>
          </a:p>
          <a:p>
            <a:pPr lvl="1"/>
            <a:r>
              <a:rPr lang="en-US" dirty="0" smtClean="0"/>
              <a:t>Optimus</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433817954"/>
              </p:ext>
            </p:extLst>
          </p:nvPr>
        </p:nvGraphicFramePr>
        <p:xfrm>
          <a:off x="1105288" y="3844618"/>
          <a:ext cx="3070585" cy="2390033"/>
        </p:xfrm>
        <a:graphic>
          <a:graphicData uri="http://schemas.openxmlformats.org/presentationml/2006/ole">
            <mc:AlternateContent xmlns:mc="http://schemas.openxmlformats.org/markup-compatibility/2006">
              <mc:Choice xmlns:v="urn:schemas-microsoft-com:vml" Requires="v">
                <p:oleObj spid="_x0000_s1720" name="Acrobat Document" r:id="rId4" imgW="3609975" imgH="2809875" progId="AcroExch.Document.7">
                  <p:embed/>
                </p:oleObj>
              </mc:Choice>
              <mc:Fallback>
                <p:oleObj name="Acrobat Document" r:id="rId4" imgW="3609975" imgH="2809875" progId="AcroExch.Document.7">
                  <p:embed/>
                  <p:pic>
                    <p:nvPicPr>
                      <p:cNvPr id="0" name=""/>
                      <p:cNvPicPr/>
                      <p:nvPr/>
                    </p:nvPicPr>
                    <p:blipFill>
                      <a:blip r:embed="rId5"/>
                      <a:stretch>
                        <a:fillRect/>
                      </a:stretch>
                    </p:blipFill>
                    <p:spPr>
                      <a:xfrm>
                        <a:off x="1105288" y="3844618"/>
                        <a:ext cx="3070585" cy="2390033"/>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000733261"/>
              </p:ext>
            </p:extLst>
          </p:nvPr>
        </p:nvGraphicFramePr>
        <p:xfrm>
          <a:off x="4730331" y="3847856"/>
          <a:ext cx="3016190" cy="2386795"/>
        </p:xfrm>
        <a:graphic>
          <a:graphicData uri="http://schemas.openxmlformats.org/presentationml/2006/ole">
            <mc:AlternateContent xmlns:mc="http://schemas.openxmlformats.org/markup-compatibility/2006">
              <mc:Choice xmlns:v="urn:schemas-microsoft-com:vml" Requires="v">
                <p:oleObj spid="_x0000_s1721" name="Acrobat Document" r:id="rId6" imgW="3514725" imgH="2781300" progId="AcroExch.Document.7">
                  <p:embed/>
                </p:oleObj>
              </mc:Choice>
              <mc:Fallback>
                <p:oleObj name="Acrobat Document" r:id="rId6" imgW="3514725" imgH="2781300" progId="AcroExch.Document.7">
                  <p:embed/>
                  <p:pic>
                    <p:nvPicPr>
                      <p:cNvPr id="0" name=""/>
                      <p:cNvPicPr/>
                      <p:nvPr/>
                    </p:nvPicPr>
                    <p:blipFill>
                      <a:blip r:embed="rId7"/>
                      <a:stretch>
                        <a:fillRect/>
                      </a:stretch>
                    </p:blipFill>
                    <p:spPr>
                      <a:xfrm>
                        <a:off x="4730331" y="3847856"/>
                        <a:ext cx="3016190" cy="2386795"/>
                      </a:xfrm>
                      <a:prstGeom prst="rect">
                        <a:avLst/>
                      </a:prstGeom>
                    </p:spPr>
                  </p:pic>
                </p:oleObj>
              </mc:Fallback>
            </mc:AlternateContent>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67822004"/>
              </p:ext>
            </p:extLst>
          </p:nvPr>
        </p:nvGraphicFramePr>
        <p:xfrm>
          <a:off x="4757052" y="2730254"/>
          <a:ext cx="4157940" cy="741680"/>
        </p:xfrm>
        <a:graphic>
          <a:graphicData uri="http://schemas.openxmlformats.org/drawingml/2006/table">
            <a:tbl>
              <a:tblPr firstRow="1" bandRow="1">
                <a:tableStyleId>{5C22544A-7EE6-4342-B048-85BDC9FD1C3A}</a:tableStyleId>
              </a:tblPr>
              <a:tblGrid>
                <a:gridCol w="1039485"/>
                <a:gridCol w="1039485"/>
                <a:gridCol w="1039485"/>
                <a:gridCol w="1039485"/>
              </a:tblGrid>
              <a:tr h="370840">
                <a:tc>
                  <a:txBody>
                    <a:bodyPr/>
                    <a:lstStyle/>
                    <a:p>
                      <a:r>
                        <a:rPr lang="en-US" sz="1600" dirty="0" smtClean="0"/>
                        <a:t>Baseline</a:t>
                      </a:r>
                      <a:endParaRPr lang="en-US" sz="1600" dirty="0"/>
                    </a:p>
                  </a:txBody>
                  <a:tcPr/>
                </a:tc>
                <a:tc>
                  <a:txBody>
                    <a:bodyPr/>
                    <a:lstStyle/>
                    <a:p>
                      <a:r>
                        <a:rPr lang="en-US" sz="1600" dirty="0" err="1" smtClean="0"/>
                        <a:t>CoGroup</a:t>
                      </a:r>
                      <a:endParaRPr lang="en-US" sz="1600" dirty="0"/>
                    </a:p>
                  </a:txBody>
                  <a:tcPr/>
                </a:tc>
                <a:tc>
                  <a:txBody>
                    <a:bodyPr/>
                    <a:lstStyle/>
                    <a:p>
                      <a:r>
                        <a:rPr lang="en-US" sz="1600" dirty="0" smtClean="0"/>
                        <a:t>Broadcast</a:t>
                      </a:r>
                      <a:endParaRPr lang="en-US" sz="1600" dirty="0"/>
                    </a:p>
                  </a:txBody>
                  <a:tcPr>
                    <a:solidFill>
                      <a:schemeClr val="accent2">
                        <a:lumMod val="60000"/>
                        <a:lumOff val="40000"/>
                      </a:schemeClr>
                    </a:solidFill>
                  </a:tcPr>
                </a:tc>
                <a:tc>
                  <a:txBody>
                    <a:bodyPr/>
                    <a:lstStyle/>
                    <a:p>
                      <a:r>
                        <a:rPr lang="en-US" sz="1600" dirty="0" smtClean="0"/>
                        <a:t>Optimus</a:t>
                      </a:r>
                      <a:endParaRPr lang="en-US" sz="1600" dirty="0"/>
                    </a:p>
                  </a:txBody>
                  <a:tcPr/>
                </a:tc>
              </a:tr>
              <a:tr h="370840">
                <a:tc>
                  <a:txBody>
                    <a:bodyPr/>
                    <a:lstStyle/>
                    <a:p>
                      <a:r>
                        <a:rPr lang="en-US" sz="1600" dirty="0" smtClean="0"/>
                        <a:t>0.82</a:t>
                      </a:r>
                      <a:endParaRPr lang="en-US" sz="1600" dirty="0"/>
                    </a:p>
                  </a:txBody>
                  <a:tcPr/>
                </a:tc>
                <a:tc>
                  <a:txBody>
                    <a:bodyPr/>
                    <a:lstStyle/>
                    <a:p>
                      <a:r>
                        <a:rPr lang="en-US" sz="1600" dirty="0" smtClean="0"/>
                        <a:t>0.72</a:t>
                      </a:r>
                      <a:endParaRPr lang="en-US" sz="1600" dirty="0"/>
                    </a:p>
                  </a:txBody>
                  <a:tcPr/>
                </a:tc>
                <a:tc>
                  <a:txBody>
                    <a:bodyPr/>
                    <a:lstStyle/>
                    <a:p>
                      <a:r>
                        <a:rPr lang="en-US" sz="1600" dirty="0" smtClean="0"/>
                        <a:t>0.55</a:t>
                      </a:r>
                      <a:endParaRPr lang="en-US" sz="1600" dirty="0"/>
                    </a:p>
                  </a:txBody>
                  <a:tcPr>
                    <a:solidFill>
                      <a:schemeClr val="accent2">
                        <a:lumMod val="60000"/>
                        <a:lumOff val="40000"/>
                      </a:schemeClr>
                    </a:solidFill>
                  </a:tcPr>
                </a:tc>
                <a:tc>
                  <a:txBody>
                    <a:bodyPr/>
                    <a:lstStyle/>
                    <a:p>
                      <a:r>
                        <a:rPr lang="en-US" sz="1600" dirty="0" smtClean="0"/>
                        <a:t>0.81</a:t>
                      </a:r>
                      <a:endParaRPr lang="en-US" sz="1600" dirty="0"/>
                    </a:p>
                  </a:txBody>
                  <a:tcPr/>
                </a:tc>
              </a:tr>
            </a:tbl>
          </a:graphicData>
        </a:graphic>
      </p:graphicFrame>
      <p:sp>
        <p:nvSpPr>
          <p:cNvPr id="8" name="TextBox 7"/>
          <p:cNvSpPr txBox="1"/>
          <p:nvPr/>
        </p:nvSpPr>
        <p:spPr>
          <a:xfrm>
            <a:off x="5550688" y="2291116"/>
            <a:ext cx="2783391" cy="369332"/>
          </a:xfrm>
          <a:prstGeom prst="rect">
            <a:avLst/>
          </a:prstGeom>
          <a:noFill/>
        </p:spPr>
        <p:txBody>
          <a:bodyPr wrap="none" rtlCol="0">
            <a:spAutoFit/>
          </a:bodyPr>
          <a:lstStyle/>
          <a:p>
            <a:r>
              <a:rPr lang="en-US" dirty="0" smtClean="0"/>
              <a:t>Aggregated CPU utilization</a:t>
            </a:r>
            <a:endParaRPr lang="en-US" dirty="0"/>
          </a:p>
        </p:txBody>
      </p:sp>
      <p:sp>
        <p:nvSpPr>
          <p:cNvPr id="9" name="TextBox 8"/>
          <p:cNvSpPr txBox="1"/>
          <p:nvPr/>
        </p:nvSpPr>
        <p:spPr>
          <a:xfrm>
            <a:off x="1722407" y="6229530"/>
            <a:ext cx="2101922" cy="369332"/>
          </a:xfrm>
          <a:prstGeom prst="rect">
            <a:avLst/>
          </a:prstGeom>
          <a:noFill/>
        </p:spPr>
        <p:txBody>
          <a:bodyPr wrap="none" rtlCol="0">
            <a:spAutoFit/>
          </a:bodyPr>
          <a:lstStyle/>
          <a:p>
            <a:r>
              <a:rPr lang="en-US" dirty="0" smtClean="0"/>
              <a:t>Job completion time</a:t>
            </a:r>
            <a:endParaRPr lang="en-US" dirty="0"/>
          </a:p>
        </p:txBody>
      </p:sp>
      <p:sp>
        <p:nvSpPr>
          <p:cNvPr id="10" name="TextBox 9"/>
          <p:cNvSpPr txBox="1"/>
          <p:nvPr/>
        </p:nvSpPr>
        <p:spPr>
          <a:xfrm>
            <a:off x="5124090" y="6234651"/>
            <a:ext cx="2818592" cy="369332"/>
          </a:xfrm>
          <a:prstGeom prst="rect">
            <a:avLst/>
          </a:prstGeom>
          <a:noFill/>
        </p:spPr>
        <p:txBody>
          <a:bodyPr wrap="none" rtlCol="0">
            <a:spAutoFit/>
          </a:bodyPr>
          <a:lstStyle/>
          <a:p>
            <a:r>
              <a:rPr lang="en-US" dirty="0" smtClean="0"/>
              <a:t>Cluster (machine) utilization</a:t>
            </a:r>
            <a:endParaRPr lang="en-US" dirty="0"/>
          </a:p>
        </p:txBody>
      </p:sp>
    </p:spTree>
    <p:extLst>
      <p:ext uri="{BB962C8B-B14F-4D97-AF65-F5344CB8AC3E}">
        <p14:creationId xmlns:p14="http://schemas.microsoft.com/office/powerpoint/2010/main" val="879458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Matrix Multiplication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28650" y="1825625"/>
                <a:ext cx="7886700" cy="2919584"/>
              </a:xfrm>
            </p:spPr>
            <p:txBody>
              <a:bodyPr>
                <a:normAutofit fontScale="92500" lnSpcReduction="20000"/>
              </a:bodyPr>
              <a:lstStyle/>
              <a:p>
                <a:r>
                  <a:rPr lang="en-US" dirty="0" smtClean="0"/>
                  <a:t>Movie recommendation by collaborative filtering: </a:t>
                </a:r>
              </a:p>
              <a:p>
                <a:pPr lvl="1"/>
                <a14:m>
                  <m:oMath xmlns:m="http://schemas.openxmlformats.org/officeDocument/2006/math">
                    <m:r>
                      <a:rPr lang="en-US" i="1">
                        <a:latin typeface="Cambria Math" panose="02040503050406030204" pitchFamily="18" charset="0"/>
                      </a:rPr>
                      <m:t>𝐶</m:t>
                    </m:r>
                    <m:r>
                      <a:rPr lang="en-US" i="1">
                        <a:latin typeface="Cambria Math" panose="02040503050406030204" pitchFamily="18" charset="0"/>
                      </a:rPr>
                      <m:t>=</m:t>
                    </m:r>
                    <m:r>
                      <a:rPr lang="en-US" i="1">
                        <a:latin typeface="Cambria Math" panose="02040503050406030204" pitchFamily="18" charset="0"/>
                      </a:rPr>
                      <m:t>𝑅</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𝑅</m:t>
                        </m:r>
                      </m:e>
                      <m:sup>
                        <m:r>
                          <a:rPr lang="en-US" i="1">
                            <a:latin typeface="Cambria Math" panose="02040503050406030204" pitchFamily="18" charset="0"/>
                          </a:rPr>
                          <m:t>⊤</m:t>
                        </m:r>
                      </m:sup>
                    </m:sSup>
                    <m:r>
                      <a:rPr lang="en-US" i="1">
                        <a:latin typeface="Cambria Math" panose="02040503050406030204" pitchFamily="18" charset="0"/>
                      </a:rPr>
                      <m:t>×</m:t>
                    </m:r>
                    <m:r>
                      <a:rPr lang="en-US" i="1">
                        <a:latin typeface="Cambria Math" panose="02040503050406030204" pitchFamily="18" charset="0"/>
                      </a:rPr>
                      <m:t>𝑅</m:t>
                    </m:r>
                  </m:oMath>
                </a14:m>
                <a:endParaRPr lang="en-US" dirty="0" smtClean="0"/>
              </a:p>
              <a:p>
                <a:pPr lvl="1"/>
                <a:r>
                  <a:rPr lang="en-US" dirty="0"/>
                  <a:t>Dataset: Netflix </a:t>
                </a:r>
                <a:r>
                  <a:rPr lang="en-US" dirty="0" smtClean="0"/>
                  <a:t>challenge. </a:t>
                </a:r>
              </a:p>
              <a:p>
                <a:pPr lvl="2"/>
                <a:r>
                  <a:rPr lang="en-US" dirty="0" smtClean="0"/>
                  <a:t>Matrix R: </a:t>
                </a:r>
                <a14:m>
                  <m:oMath xmlns:m="http://schemas.openxmlformats.org/officeDocument/2006/math">
                    <m:r>
                      <a:rPr lang="en-US" i="1">
                        <a:latin typeface="Cambria Math" panose="02040503050406030204" pitchFamily="18" charset="0"/>
                      </a:rPr>
                      <m:t>20</m:t>
                    </m:r>
                    <m:r>
                      <a:rPr lang="en-US" i="1">
                        <a:latin typeface="Cambria Math" panose="02040503050406030204" pitchFamily="18" charset="0"/>
                      </a:rPr>
                      <m:t>𝐾</m:t>
                    </m:r>
                    <m:r>
                      <a:rPr lang="en-US" i="1">
                        <a:latin typeface="Cambria Math" panose="02040503050406030204" pitchFamily="18" charset="0"/>
                      </a:rPr>
                      <m:t>×500</m:t>
                    </m:r>
                    <m:r>
                      <a:rPr lang="en-US" i="1">
                        <a:latin typeface="Cambria Math" panose="02040503050406030204" pitchFamily="18" charset="0"/>
                      </a:rPr>
                      <m:t>𝐾</m:t>
                    </m:r>
                  </m:oMath>
                </a14:m>
                <a:r>
                  <a:rPr lang="en-US" dirty="0"/>
                  <a:t>, sparsity </a:t>
                </a:r>
                <a14:m>
                  <m:oMath xmlns:m="http://schemas.openxmlformats.org/officeDocument/2006/math">
                    <m:r>
                      <a:rPr lang="en-US" i="1">
                        <a:latin typeface="Cambria Math" panose="02040503050406030204" pitchFamily="18" charset="0"/>
                      </a:rPr>
                      <m:t>1.19%</m:t>
                    </m:r>
                  </m:oMath>
                </a14:m>
                <a:endParaRPr lang="en-US" dirty="0"/>
              </a:p>
              <a:p>
                <a:r>
                  <a:rPr lang="en-US" dirty="0" smtClean="0"/>
                  <a:t>Comparisons:</a:t>
                </a:r>
              </a:p>
              <a:p>
                <a:pPr lvl="1"/>
                <a:r>
                  <a:rPr lang="en-US" dirty="0" smtClean="0"/>
                  <a:t>Mahout</a:t>
                </a:r>
              </a:p>
              <a:p>
                <a:pPr lvl="1"/>
                <a:r>
                  <a:rPr lang="en-US" dirty="0" err="1" smtClean="0"/>
                  <a:t>MadLINQ</a:t>
                </a:r>
                <a:endParaRPr lang="en-US" dirty="0" smtClean="0"/>
              </a:p>
              <a:p>
                <a:pPr lvl="1"/>
                <a:r>
                  <a:rPr lang="en-US" dirty="0" smtClean="0"/>
                  <a:t>Optimus with sparse representation (S-S-S)</a:t>
                </a:r>
              </a:p>
              <a:p>
                <a:pPr lvl="1"/>
                <a:r>
                  <a:rPr lang="en-US" dirty="0" smtClean="0"/>
                  <a:t>Optimus with data model adaption (S-D-D)</a:t>
                </a:r>
              </a:p>
              <a:p>
                <a:pPr lvl="1"/>
                <a:endParaRPr lang="en-US" dirty="0" smtClean="0"/>
              </a:p>
              <a:p>
                <a:pPr lvl="1"/>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28650" y="1825625"/>
                <a:ext cx="7886700" cy="2919584"/>
              </a:xfrm>
              <a:blipFill rotWithShape="0">
                <a:blip r:embed="rId3"/>
                <a:stretch>
                  <a:fillRect l="-1159" t="-5219" b="-3967"/>
                </a:stretch>
              </a:blipFill>
            </p:spPr>
            <p:txBody>
              <a:bodyPr/>
              <a:lstStyle/>
              <a:p>
                <a:r>
                  <a:rPr lang="en-US">
                    <a:noFill/>
                  </a:rPr>
                  <a:t> </a:t>
                </a:r>
              </a:p>
            </p:txBody>
          </p:sp>
        </mc:Fallback>
      </mc:AlternateContent>
      <p:pic>
        <p:nvPicPr>
          <p:cNvPr id="4" name="Picture 3"/>
          <p:cNvPicPr>
            <a:picLocks noChangeAspect="1"/>
          </p:cNvPicPr>
          <p:nvPr/>
        </p:nvPicPr>
        <p:blipFill>
          <a:blip r:embed="rId4"/>
          <a:stretch>
            <a:fillRect/>
          </a:stretch>
        </p:blipFill>
        <p:spPr>
          <a:xfrm>
            <a:off x="2111046" y="4876492"/>
            <a:ext cx="4820548" cy="1075734"/>
          </a:xfrm>
          <a:prstGeom prst="rect">
            <a:avLst/>
          </a:prstGeom>
        </p:spPr>
      </p:pic>
      <p:sp>
        <p:nvSpPr>
          <p:cNvPr id="5" name="TextBox 4"/>
          <p:cNvSpPr txBox="1"/>
          <p:nvPr/>
        </p:nvSpPr>
        <p:spPr>
          <a:xfrm>
            <a:off x="2347038" y="6081744"/>
            <a:ext cx="3138744" cy="369332"/>
          </a:xfrm>
          <a:prstGeom prst="rect">
            <a:avLst/>
          </a:prstGeom>
          <a:noFill/>
        </p:spPr>
        <p:txBody>
          <a:bodyPr wrap="none" rtlCol="0">
            <a:spAutoFit/>
          </a:bodyPr>
          <a:lstStyle/>
          <a:p>
            <a:r>
              <a:rPr lang="en-US" dirty="0" smtClean="0"/>
              <a:t>Job completion time in seconds</a:t>
            </a:r>
            <a:endParaRPr lang="en-US" dirty="0"/>
          </a:p>
        </p:txBody>
      </p:sp>
      <p:sp>
        <p:nvSpPr>
          <p:cNvPr id="6" name="TextBox 5"/>
          <p:cNvSpPr txBox="1"/>
          <p:nvPr/>
        </p:nvSpPr>
        <p:spPr>
          <a:xfrm>
            <a:off x="3574474" y="5637262"/>
            <a:ext cx="512961" cy="246221"/>
          </a:xfrm>
          <a:prstGeom prst="rect">
            <a:avLst/>
          </a:prstGeom>
          <a:solidFill>
            <a:schemeClr val="bg1"/>
          </a:solidFill>
        </p:spPr>
        <p:txBody>
          <a:bodyPr wrap="none" lIns="0" tIns="0" rIns="0" bIns="0" rtlCol="0">
            <a:spAutoFit/>
          </a:bodyPr>
          <a:lstStyle/>
          <a:p>
            <a:r>
              <a:rPr lang="en-US" sz="1600" dirty="0" smtClean="0">
                <a:latin typeface="Times New Roman" panose="02020603050405020304" pitchFamily="18" charset="0"/>
                <a:cs typeface="Times New Roman" panose="02020603050405020304" pitchFamily="18" charset="0"/>
              </a:rPr>
              <a:t>46800</a:t>
            </a:r>
            <a:endParaRPr lang="en-US" sz="1600" dirty="0">
              <a:latin typeface="Times New Roman" panose="02020603050405020304" pitchFamily="18" charset="0"/>
              <a:cs typeface="Times New Roman" panose="02020603050405020304" pitchFamily="18" charset="0"/>
            </a:endParaRPr>
          </a:p>
        </p:txBody>
      </p:sp>
      <p:sp>
        <p:nvSpPr>
          <p:cNvPr id="8" name="Rectangle 7"/>
          <p:cNvSpPr/>
          <p:nvPr/>
        </p:nvSpPr>
        <p:spPr>
          <a:xfrm>
            <a:off x="5346700" y="4876492"/>
            <a:ext cx="1584894" cy="1075734"/>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57145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a:xfrm>
            <a:off x="628649" y="1662548"/>
            <a:ext cx="7886701" cy="4707082"/>
          </a:xfrm>
        </p:spPr>
        <p:txBody>
          <a:bodyPr>
            <a:normAutofit fontScale="77500" lnSpcReduction="20000"/>
          </a:bodyPr>
          <a:lstStyle/>
          <a:p>
            <a:r>
              <a:rPr lang="en-US" dirty="0" smtClean="0"/>
              <a:t>Dryad: system-level </a:t>
            </a:r>
            <a:r>
              <a:rPr lang="en-US" dirty="0"/>
              <a:t>rewriting without </a:t>
            </a:r>
            <a:r>
              <a:rPr lang="en-US" dirty="0" smtClean="0"/>
              <a:t>semantics of code and data</a:t>
            </a:r>
          </a:p>
          <a:p>
            <a:r>
              <a:rPr lang="en-US" dirty="0" smtClean="0"/>
              <a:t>Database: dynamic graph rewriting in a single </a:t>
            </a:r>
            <a:r>
              <a:rPr lang="en-US" dirty="0"/>
              <a:t>server </a:t>
            </a:r>
            <a:r>
              <a:rPr lang="en-US" dirty="0" smtClean="0"/>
              <a:t>environment</a:t>
            </a:r>
          </a:p>
          <a:p>
            <a:pPr lvl="1"/>
            <a:r>
              <a:rPr lang="en-US" dirty="0"/>
              <a:t>Eddies: fine-grain (record-level) </a:t>
            </a:r>
            <a:r>
              <a:rPr lang="en-US" dirty="0" smtClean="0"/>
              <a:t>optimization</a:t>
            </a:r>
            <a:endParaRPr lang="en-US" dirty="0"/>
          </a:p>
          <a:p>
            <a:pPr lvl="1"/>
            <a:r>
              <a:rPr lang="en-US" dirty="0" smtClean="0"/>
              <a:t>Eddies + Optimus: combine record-level and vertex-level optimization</a:t>
            </a:r>
            <a:endParaRPr lang="en-US" dirty="0"/>
          </a:p>
          <a:p>
            <a:r>
              <a:rPr lang="en-US" dirty="0" smtClean="0"/>
              <a:t>CIEL: programming/execution model different from </a:t>
            </a:r>
            <a:r>
              <a:rPr lang="en-US" dirty="0" err="1" smtClean="0"/>
              <a:t>DryadLINQ</a:t>
            </a:r>
            <a:r>
              <a:rPr lang="en-US" dirty="0" smtClean="0"/>
              <a:t>/Dryad</a:t>
            </a:r>
          </a:p>
          <a:p>
            <a:pPr lvl="1"/>
            <a:r>
              <a:rPr lang="en-US" dirty="0" smtClean="0"/>
              <a:t>Dynamically expands EPG by scripts running at each worker</a:t>
            </a:r>
          </a:p>
          <a:p>
            <a:pPr lvl="1"/>
            <a:r>
              <a:rPr lang="en-US" dirty="0" smtClean="0"/>
              <a:t>Hard to achieve some dynamic optimizations:</a:t>
            </a:r>
          </a:p>
          <a:p>
            <a:pPr lvl="2"/>
            <a:r>
              <a:rPr lang="en-US" dirty="0" smtClean="0"/>
              <a:t>Replacing a running task with a </a:t>
            </a:r>
            <a:r>
              <a:rPr lang="en-US" dirty="0" err="1" smtClean="0"/>
              <a:t>subgraph</a:t>
            </a:r>
            <a:endParaRPr lang="en-US" dirty="0" smtClean="0"/>
          </a:p>
          <a:p>
            <a:pPr lvl="2"/>
            <a:r>
              <a:rPr lang="en-US" dirty="0"/>
              <a:t>R</a:t>
            </a:r>
            <a:r>
              <a:rPr lang="en-US" dirty="0" smtClean="0"/>
              <a:t>eliability enhancer.</a:t>
            </a:r>
          </a:p>
          <a:p>
            <a:pPr lvl="1"/>
            <a:r>
              <a:rPr lang="en-US" dirty="0" err="1" smtClean="0"/>
              <a:t>Ciel</a:t>
            </a:r>
            <a:r>
              <a:rPr lang="en-US" dirty="0" smtClean="0"/>
              <a:t> can incorporate Optimus-like components to support dynamic optimizations.</a:t>
            </a:r>
          </a:p>
          <a:p>
            <a:r>
              <a:rPr lang="en-US" dirty="0" err="1" smtClean="0"/>
              <a:t>RoPE</a:t>
            </a:r>
            <a:r>
              <a:rPr lang="en-US" dirty="0" smtClean="0"/>
              <a:t>: uses statistics of previously-executed queries to optimize new jobs using same queries</a:t>
            </a:r>
          </a:p>
          <a:p>
            <a:endParaRPr lang="en-US" dirty="0"/>
          </a:p>
        </p:txBody>
      </p:sp>
    </p:spTree>
    <p:extLst>
      <p:ext uri="{BB962C8B-B14F-4D97-AF65-F5344CB8AC3E}">
        <p14:creationId xmlns:p14="http://schemas.microsoft.com/office/powerpoint/2010/main" val="14941873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&amp; Conclusion</a:t>
            </a:r>
            <a:endParaRPr lang="en-US" dirty="0"/>
          </a:p>
        </p:txBody>
      </p:sp>
      <p:sp>
        <p:nvSpPr>
          <p:cNvPr id="3" name="Content Placeholder 2"/>
          <p:cNvSpPr>
            <a:spLocks noGrp="1"/>
          </p:cNvSpPr>
          <p:nvPr>
            <p:ph idx="1"/>
          </p:nvPr>
        </p:nvSpPr>
        <p:spPr/>
        <p:txBody>
          <a:bodyPr>
            <a:normAutofit/>
          </a:bodyPr>
          <a:lstStyle/>
          <a:p>
            <a:r>
              <a:rPr lang="en-US" dirty="0" smtClean="0"/>
              <a:t>A flexible/extensible framework to modify EPG at runtime</a:t>
            </a:r>
          </a:p>
          <a:p>
            <a:r>
              <a:rPr lang="en-US" dirty="0"/>
              <a:t>Enable runtime optimizations and specializations hard to achieve in other systems</a:t>
            </a:r>
          </a:p>
          <a:p>
            <a:r>
              <a:rPr lang="en-US" dirty="0" smtClean="0"/>
              <a:t>A rich set of graph rewriters</a:t>
            </a:r>
          </a:p>
          <a:p>
            <a:pPr lvl="1"/>
            <a:r>
              <a:rPr lang="en-US" dirty="0" smtClean="0"/>
              <a:t>Substantial performance benefit compared to statically generated plan</a:t>
            </a:r>
          </a:p>
          <a:p>
            <a:r>
              <a:rPr lang="en-US" dirty="0" smtClean="0"/>
              <a:t>A versatile addition to a data-parallel execution framework</a:t>
            </a:r>
          </a:p>
        </p:txBody>
      </p:sp>
    </p:spTree>
    <p:extLst>
      <p:ext uri="{BB962C8B-B14F-4D97-AF65-F5344CB8AC3E}">
        <p14:creationId xmlns:p14="http://schemas.microsoft.com/office/powerpoint/2010/main" val="6441167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565585" y="3352800"/>
            <a:ext cx="1651927" cy="646331"/>
          </a:xfrm>
          <a:prstGeom prst="rect">
            <a:avLst/>
          </a:prstGeom>
          <a:noFill/>
        </p:spPr>
        <p:txBody>
          <a:bodyPr wrap="none" rtlCol="0">
            <a:spAutoFit/>
          </a:bodyPr>
          <a:lstStyle/>
          <a:p>
            <a:r>
              <a:rPr lang="en-US" sz="3600" dirty="0" smtClean="0"/>
              <a:t>Thanks!</a:t>
            </a:r>
            <a:endParaRPr lang="en-US" sz="3600" dirty="0"/>
          </a:p>
        </p:txBody>
      </p:sp>
    </p:spTree>
    <p:extLst>
      <p:ext uri="{BB962C8B-B14F-4D97-AF65-F5344CB8AC3E}">
        <p14:creationId xmlns:p14="http://schemas.microsoft.com/office/powerpoint/2010/main" val="4257272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5683513" y="4360834"/>
            <a:ext cx="3045936" cy="3693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704295" y="3936511"/>
            <a:ext cx="3045936" cy="3693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683513" y="2840495"/>
            <a:ext cx="3045936" cy="68828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704295" y="3536683"/>
            <a:ext cx="3045936" cy="3693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686978" y="2417929"/>
            <a:ext cx="3045936" cy="3693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Execution Plan Graph (EPG)</a:t>
            </a:r>
            <a:endParaRPr lang="en-US" dirty="0"/>
          </a:p>
        </p:txBody>
      </p:sp>
      <p:sp>
        <p:nvSpPr>
          <p:cNvPr id="3" name="Content Placeholder 2"/>
          <p:cNvSpPr>
            <a:spLocks noGrp="1"/>
          </p:cNvSpPr>
          <p:nvPr>
            <p:ph idx="1"/>
          </p:nvPr>
        </p:nvSpPr>
        <p:spPr>
          <a:xfrm>
            <a:off x="628649" y="1825625"/>
            <a:ext cx="5058329" cy="4351338"/>
          </a:xfrm>
        </p:spPr>
        <p:txBody>
          <a:bodyPr/>
          <a:lstStyle/>
          <a:p>
            <a:r>
              <a:rPr lang="en-US" dirty="0" smtClean="0"/>
              <a:t>EPG: distributed execution plan represented as a DAG:</a:t>
            </a:r>
          </a:p>
          <a:p>
            <a:pPr lvl="1"/>
            <a:r>
              <a:rPr lang="en-US" dirty="0" smtClean="0"/>
              <a:t>Representing </a:t>
            </a:r>
            <a:r>
              <a:rPr lang="en-US" dirty="0"/>
              <a:t>computation and dataflow of data-parallel </a:t>
            </a:r>
            <a:r>
              <a:rPr lang="en-US" dirty="0" smtClean="0"/>
              <a:t>program</a:t>
            </a:r>
          </a:p>
          <a:p>
            <a:r>
              <a:rPr lang="en-US" dirty="0"/>
              <a:t>Core data structure in distributed execution engines</a:t>
            </a:r>
          </a:p>
          <a:p>
            <a:pPr lvl="1"/>
            <a:r>
              <a:rPr lang="en-US" dirty="0"/>
              <a:t>Task </a:t>
            </a:r>
            <a:r>
              <a:rPr lang="en-US" dirty="0" smtClean="0"/>
              <a:t>distribution</a:t>
            </a:r>
          </a:p>
          <a:p>
            <a:pPr lvl="1"/>
            <a:r>
              <a:rPr lang="en-US" dirty="0"/>
              <a:t>J</a:t>
            </a:r>
            <a:r>
              <a:rPr lang="en-US" dirty="0" smtClean="0"/>
              <a:t>ob management</a:t>
            </a:r>
          </a:p>
          <a:p>
            <a:pPr lvl="1"/>
            <a:r>
              <a:rPr lang="en-US" dirty="0"/>
              <a:t>F</a:t>
            </a:r>
            <a:r>
              <a:rPr lang="en-US" dirty="0" smtClean="0"/>
              <a:t>ault </a:t>
            </a:r>
            <a:r>
              <a:rPr lang="en-US" dirty="0"/>
              <a:t>tolerance </a:t>
            </a:r>
          </a:p>
        </p:txBody>
      </p:sp>
      <p:pic>
        <p:nvPicPr>
          <p:cNvPr id="5" name="Picture 4"/>
          <p:cNvPicPr>
            <a:picLocks noChangeAspect="1"/>
          </p:cNvPicPr>
          <p:nvPr/>
        </p:nvPicPr>
        <p:blipFill>
          <a:blip r:embed="rId3"/>
          <a:stretch>
            <a:fillRect/>
          </a:stretch>
        </p:blipFill>
        <p:spPr>
          <a:xfrm>
            <a:off x="5854112" y="2308425"/>
            <a:ext cx="1664250" cy="2933333"/>
          </a:xfrm>
          <a:prstGeom prst="rect">
            <a:avLst/>
          </a:prstGeom>
        </p:spPr>
      </p:pic>
      <p:sp>
        <p:nvSpPr>
          <p:cNvPr id="6" name="TextBox 5"/>
          <p:cNvSpPr txBox="1"/>
          <p:nvPr/>
        </p:nvSpPr>
        <p:spPr>
          <a:xfrm>
            <a:off x="7621970" y="2417929"/>
            <a:ext cx="614271" cy="369332"/>
          </a:xfrm>
          <a:prstGeom prst="rect">
            <a:avLst/>
          </a:prstGeom>
          <a:noFill/>
        </p:spPr>
        <p:txBody>
          <a:bodyPr wrap="none" rtlCol="0">
            <a:spAutoFit/>
          </a:bodyPr>
          <a:lstStyle/>
          <a:p>
            <a:r>
              <a:rPr lang="en-US" dirty="0" smtClean="0"/>
              <a:t>Map</a:t>
            </a:r>
            <a:endParaRPr lang="en-US" dirty="0"/>
          </a:p>
        </p:txBody>
      </p:sp>
      <p:sp>
        <p:nvSpPr>
          <p:cNvPr id="7" name="TextBox 6"/>
          <p:cNvSpPr txBox="1"/>
          <p:nvPr/>
        </p:nvSpPr>
        <p:spPr>
          <a:xfrm>
            <a:off x="7621969" y="2834104"/>
            <a:ext cx="1110945" cy="369332"/>
          </a:xfrm>
          <a:prstGeom prst="rect">
            <a:avLst/>
          </a:prstGeom>
          <a:noFill/>
        </p:spPr>
        <p:txBody>
          <a:bodyPr wrap="none" rtlCol="0">
            <a:spAutoFit/>
          </a:bodyPr>
          <a:lstStyle/>
          <a:p>
            <a:r>
              <a:rPr lang="en-US" dirty="0" smtClean="0"/>
              <a:t>Distribute</a:t>
            </a:r>
            <a:endParaRPr lang="en-US" dirty="0"/>
          </a:p>
        </p:txBody>
      </p:sp>
      <p:sp>
        <p:nvSpPr>
          <p:cNvPr id="8" name="TextBox 7"/>
          <p:cNvSpPr txBox="1"/>
          <p:nvPr/>
        </p:nvSpPr>
        <p:spPr>
          <a:xfrm>
            <a:off x="7621969" y="3501060"/>
            <a:ext cx="796757" cy="369332"/>
          </a:xfrm>
          <a:prstGeom prst="rect">
            <a:avLst/>
          </a:prstGeom>
          <a:noFill/>
        </p:spPr>
        <p:txBody>
          <a:bodyPr wrap="none" rtlCol="0">
            <a:spAutoFit/>
          </a:bodyPr>
          <a:lstStyle/>
          <a:p>
            <a:r>
              <a:rPr lang="en-US" dirty="0" smtClean="0"/>
              <a:t>Merge</a:t>
            </a:r>
            <a:endParaRPr lang="en-US" dirty="0"/>
          </a:p>
        </p:txBody>
      </p:sp>
      <p:sp>
        <p:nvSpPr>
          <p:cNvPr id="9" name="TextBox 8"/>
          <p:cNvSpPr txBox="1"/>
          <p:nvPr/>
        </p:nvSpPr>
        <p:spPr>
          <a:xfrm>
            <a:off x="7621970" y="3936511"/>
            <a:ext cx="999441" cy="369332"/>
          </a:xfrm>
          <a:prstGeom prst="rect">
            <a:avLst/>
          </a:prstGeom>
          <a:noFill/>
        </p:spPr>
        <p:txBody>
          <a:bodyPr wrap="none" rtlCol="0">
            <a:spAutoFit/>
          </a:bodyPr>
          <a:lstStyle/>
          <a:p>
            <a:r>
              <a:rPr lang="en-US" dirty="0" err="1" smtClean="0"/>
              <a:t>GroupBy</a:t>
            </a:r>
            <a:endParaRPr lang="en-US" dirty="0"/>
          </a:p>
        </p:txBody>
      </p:sp>
      <p:sp>
        <p:nvSpPr>
          <p:cNvPr id="10" name="TextBox 9"/>
          <p:cNvSpPr txBox="1"/>
          <p:nvPr/>
        </p:nvSpPr>
        <p:spPr>
          <a:xfrm>
            <a:off x="7621969" y="4352932"/>
            <a:ext cx="877933" cy="369332"/>
          </a:xfrm>
          <a:prstGeom prst="rect">
            <a:avLst/>
          </a:prstGeom>
          <a:noFill/>
        </p:spPr>
        <p:txBody>
          <a:bodyPr wrap="none" rtlCol="0">
            <a:spAutoFit/>
          </a:bodyPr>
          <a:lstStyle/>
          <a:p>
            <a:r>
              <a:rPr lang="en-US" dirty="0" smtClean="0"/>
              <a:t>Reduce</a:t>
            </a:r>
            <a:endParaRPr lang="en-US" dirty="0"/>
          </a:p>
        </p:txBody>
      </p:sp>
      <p:sp>
        <p:nvSpPr>
          <p:cNvPr id="4" name="TextBox 3"/>
          <p:cNvSpPr txBox="1"/>
          <p:nvPr/>
        </p:nvSpPr>
        <p:spPr>
          <a:xfrm>
            <a:off x="6037945" y="5340802"/>
            <a:ext cx="1982402" cy="369332"/>
          </a:xfrm>
          <a:prstGeom prst="rect">
            <a:avLst/>
          </a:prstGeom>
          <a:noFill/>
        </p:spPr>
        <p:txBody>
          <a:bodyPr wrap="none" rtlCol="0">
            <a:spAutoFit/>
          </a:bodyPr>
          <a:lstStyle/>
          <a:p>
            <a:r>
              <a:rPr lang="en-US" dirty="0" smtClean="0"/>
              <a:t>EPG of </a:t>
            </a:r>
            <a:r>
              <a:rPr lang="en-US" dirty="0" err="1" smtClean="0"/>
              <a:t>MapReduce</a:t>
            </a:r>
            <a:endParaRPr lang="en-US" dirty="0"/>
          </a:p>
        </p:txBody>
      </p:sp>
    </p:spTree>
    <p:extLst>
      <p:ext uri="{BB962C8B-B14F-4D97-AF65-F5344CB8AC3E}">
        <p14:creationId xmlns:p14="http://schemas.microsoft.com/office/powerpoint/2010/main" val="279995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12"/>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13"/>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14"/>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P spid="13" grpId="0" animBg="1"/>
      <p:bldP spid="13" grpId="1" animBg="1"/>
      <p:bldP spid="14" grpId="0" animBg="1"/>
      <p:bldP spid="14" grpId="1" animBg="1"/>
      <p:bldP spid="12" grpId="0" animBg="1"/>
      <p:bldP spid="12" grpId="1" animBg="1"/>
      <p:bldP spid="6"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Motivational </a:t>
            </a:r>
            <a:r>
              <a:rPr lang="en-US" dirty="0" smtClean="0"/>
              <a:t>problems </a:t>
            </a:r>
          </a:p>
          <a:p>
            <a:r>
              <a:rPr lang="en-US" dirty="0" smtClean="0"/>
              <a:t>Optimus system</a:t>
            </a:r>
          </a:p>
          <a:p>
            <a:r>
              <a:rPr lang="en-US" dirty="0" smtClean="0"/>
              <a:t>Graph rewriters</a:t>
            </a:r>
          </a:p>
          <a:p>
            <a:r>
              <a:rPr lang="en-US" dirty="0" smtClean="0"/>
              <a:t>Experimental evaluation</a:t>
            </a:r>
          </a:p>
          <a:p>
            <a:r>
              <a:rPr lang="en-US" dirty="0" smtClean="0"/>
              <a:t>Summary &amp; conclusion</a:t>
            </a:r>
          </a:p>
          <a:p>
            <a:endParaRPr lang="en-US" dirty="0"/>
          </a:p>
        </p:txBody>
      </p:sp>
    </p:spTree>
    <p:extLst>
      <p:ext uri="{BB962C8B-B14F-4D97-AF65-F5344CB8AC3E}">
        <p14:creationId xmlns:p14="http://schemas.microsoft.com/office/powerpoint/2010/main" val="178064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83690" y="2489200"/>
            <a:ext cx="1830109" cy="10668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Problem 1: Data </a:t>
            </a:r>
            <a:r>
              <a:rPr lang="en-US" dirty="0" smtClean="0"/>
              <a:t>Partitioning</a:t>
            </a:r>
            <a:endParaRPr lang="en-US" dirty="0"/>
          </a:p>
        </p:txBody>
      </p:sp>
      <p:sp>
        <p:nvSpPr>
          <p:cNvPr id="3" name="Content Placeholder 2"/>
          <p:cNvSpPr>
            <a:spLocks noGrp="1"/>
          </p:cNvSpPr>
          <p:nvPr>
            <p:ph idx="1"/>
          </p:nvPr>
        </p:nvSpPr>
        <p:spPr>
          <a:xfrm>
            <a:off x="426027" y="1825625"/>
            <a:ext cx="6625650" cy="4092854"/>
          </a:xfrm>
        </p:spPr>
        <p:txBody>
          <a:bodyPr>
            <a:normAutofit/>
          </a:bodyPr>
          <a:lstStyle/>
          <a:p>
            <a:r>
              <a:rPr lang="en-US" dirty="0" smtClean="0"/>
              <a:t>Basic operation to achieve data parallelism</a:t>
            </a:r>
          </a:p>
          <a:p>
            <a:r>
              <a:rPr lang="en-US" dirty="0" smtClean="0"/>
              <a:t>Example: </a:t>
            </a:r>
            <a:r>
              <a:rPr lang="en-US" dirty="0" err="1" smtClean="0"/>
              <a:t>MapReduce</a:t>
            </a:r>
            <a:r>
              <a:rPr lang="en-US" dirty="0" smtClean="0"/>
              <a:t> </a:t>
            </a:r>
          </a:p>
          <a:p>
            <a:pPr lvl="1"/>
            <a:r>
              <a:rPr lang="en-US" dirty="0" smtClean="0"/>
              <a:t>Number of partitions </a:t>
            </a:r>
            <a:r>
              <a:rPr lang="en-US" dirty="0">
                <a:sym typeface="Wingdings" panose="05000000000000000000" pitchFamily="2" charset="2"/>
              </a:rPr>
              <a:t>=</a:t>
            </a:r>
            <a:r>
              <a:rPr lang="en-US" dirty="0" smtClean="0">
                <a:sym typeface="Wingdings" panose="05000000000000000000" pitchFamily="2" charset="2"/>
              </a:rPr>
              <a:t> </a:t>
            </a:r>
            <a:r>
              <a:rPr lang="en-US" dirty="0" smtClean="0"/>
              <a:t>number of reducers</a:t>
            </a:r>
          </a:p>
          <a:p>
            <a:pPr lvl="2"/>
            <a:r>
              <a:rPr lang="en-US" dirty="0" smtClean="0"/>
              <a:t>More reducers: better load balancing but more overheads in scheduling and disk I/O</a:t>
            </a:r>
          </a:p>
          <a:p>
            <a:pPr lvl="1"/>
            <a:r>
              <a:rPr lang="en-US" dirty="0" smtClean="0"/>
              <a:t>Data </a:t>
            </a:r>
            <a:r>
              <a:rPr lang="en-US" dirty="0"/>
              <a:t>skew: </a:t>
            </a:r>
            <a:r>
              <a:rPr lang="en-US" dirty="0" smtClean="0"/>
              <a:t>e.g., popular keys</a:t>
            </a:r>
          </a:p>
          <a:p>
            <a:r>
              <a:rPr lang="en-US" dirty="0" smtClean="0"/>
              <a:t>Require statistics of Mapper outputs</a:t>
            </a:r>
            <a:endParaRPr lang="en-US" dirty="0"/>
          </a:p>
          <a:p>
            <a:pPr lvl="1"/>
            <a:r>
              <a:rPr lang="en-US" dirty="0" smtClean="0"/>
              <a:t>Hard to estimate at compile time</a:t>
            </a:r>
          </a:p>
          <a:p>
            <a:pPr lvl="1"/>
            <a:r>
              <a:rPr lang="en-US" dirty="0" smtClean="0"/>
              <a:t>But available at runtime</a:t>
            </a:r>
          </a:p>
        </p:txBody>
      </p:sp>
      <p:pic>
        <p:nvPicPr>
          <p:cNvPr id="6" name="Picture 5"/>
          <p:cNvPicPr>
            <a:picLocks noChangeAspect="1"/>
          </p:cNvPicPr>
          <p:nvPr/>
        </p:nvPicPr>
        <p:blipFill>
          <a:blip r:embed="rId3"/>
          <a:stretch>
            <a:fillRect/>
          </a:stretch>
        </p:blipFill>
        <p:spPr>
          <a:xfrm>
            <a:off x="7051677" y="1940339"/>
            <a:ext cx="1664250" cy="2933333"/>
          </a:xfrm>
          <a:prstGeom prst="rect">
            <a:avLst/>
          </a:prstGeom>
        </p:spPr>
      </p:pic>
      <p:sp>
        <p:nvSpPr>
          <p:cNvPr id="9" name="TextBox 8"/>
          <p:cNvSpPr txBox="1"/>
          <p:nvPr/>
        </p:nvSpPr>
        <p:spPr>
          <a:xfrm>
            <a:off x="1496291" y="5791805"/>
            <a:ext cx="5487400" cy="523220"/>
          </a:xfrm>
          <a:prstGeom prst="rect">
            <a:avLst/>
          </a:prstGeom>
          <a:noFill/>
        </p:spPr>
        <p:txBody>
          <a:bodyPr wrap="none" rtlCol="0">
            <a:spAutoFit/>
          </a:bodyPr>
          <a:lstStyle/>
          <a:p>
            <a:r>
              <a:rPr lang="en-US" sz="2800" dirty="0" smtClean="0">
                <a:solidFill>
                  <a:srgbClr val="C00000"/>
                </a:solidFill>
              </a:rPr>
              <a:t>We need dynamic data partitioning.</a:t>
            </a:r>
            <a:endParaRPr lang="en-US" sz="2800" dirty="0">
              <a:solidFill>
                <a:srgbClr val="C00000"/>
              </a:solidFill>
            </a:endParaRPr>
          </a:p>
        </p:txBody>
      </p:sp>
    </p:spTree>
    <p:extLst>
      <p:ext uri="{BB962C8B-B14F-4D97-AF65-F5344CB8AC3E}">
        <p14:creationId xmlns:p14="http://schemas.microsoft.com/office/powerpoint/2010/main" val="1880148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48038"/>
          </a:xfrm>
        </p:spPr>
        <p:txBody>
          <a:bodyPr/>
          <a:lstStyle/>
          <a:p>
            <a:r>
              <a:rPr lang="en-US" dirty="0"/>
              <a:t>Problem </a:t>
            </a:r>
            <a:r>
              <a:rPr lang="en-US" dirty="0" smtClean="0"/>
              <a:t>2: </a:t>
            </a:r>
            <a:r>
              <a:rPr lang="en-US" dirty="0"/>
              <a:t>Matrix </a:t>
            </a:r>
            <a:r>
              <a:rPr lang="en-US" dirty="0" smtClean="0"/>
              <a:t>Computation</a:t>
            </a:r>
            <a:endParaRPr lang="en-US" dirty="0"/>
          </a:p>
        </p:txBody>
      </p:sp>
      <p:sp>
        <p:nvSpPr>
          <p:cNvPr id="3" name="Content Placeholder 2"/>
          <p:cNvSpPr>
            <a:spLocks noGrp="1"/>
          </p:cNvSpPr>
          <p:nvPr>
            <p:ph idx="1"/>
          </p:nvPr>
        </p:nvSpPr>
        <p:spPr>
          <a:xfrm>
            <a:off x="628650" y="1308100"/>
            <a:ext cx="8028967" cy="2692400"/>
          </a:xfrm>
        </p:spPr>
        <p:txBody>
          <a:bodyPr>
            <a:normAutofit/>
          </a:bodyPr>
          <a:lstStyle/>
          <a:p>
            <a:r>
              <a:rPr lang="en-US" dirty="0" smtClean="0"/>
              <a:t>Widely used in large-scale data analysis</a:t>
            </a:r>
          </a:p>
          <a:p>
            <a:r>
              <a:rPr lang="en-US" dirty="0" smtClean="0"/>
              <a:t>Data model: sparse or dense matrix?</a:t>
            </a:r>
          </a:p>
          <a:p>
            <a:pPr lvl="1"/>
            <a:r>
              <a:rPr lang="en-US" dirty="0" smtClean="0"/>
              <a:t>Compile-time: unknown density of intermediate matrices</a:t>
            </a:r>
          </a:p>
        </p:txBody>
      </p:sp>
      <mc:AlternateContent xmlns:mc="http://schemas.openxmlformats.org/markup-compatibility/2006" xmlns:a14="http://schemas.microsoft.com/office/drawing/2010/main">
        <mc:Choice Requires="a14">
          <p:sp>
            <p:nvSpPr>
              <p:cNvPr id="4" name="TextBox 3"/>
              <p:cNvSpPr txBox="1"/>
              <p:nvPr/>
            </p:nvSpPr>
            <p:spPr>
              <a:xfrm>
                <a:off x="1750979" y="2678865"/>
                <a:ext cx="5987408" cy="120032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panose="02040503050406030204" pitchFamily="18" charset="0"/>
                        </a:rPr>
                        <m:t>𝑷</m:t>
                      </m:r>
                      <m:r>
                        <a:rPr lang="en-US" sz="2400" b="1" i="1" smtClean="0">
                          <a:latin typeface="Cambria Math" panose="02040503050406030204" pitchFamily="18" charset="0"/>
                        </a:rPr>
                        <m:t>=</m:t>
                      </m:r>
                      <m:r>
                        <a:rPr lang="en-US" sz="2400" b="1" i="1" smtClean="0">
                          <a:latin typeface="Cambria Math" panose="02040503050406030204" pitchFamily="18" charset="0"/>
                        </a:rPr>
                        <m:t>𝑨</m:t>
                      </m:r>
                      <m:r>
                        <a:rPr lang="en-US" sz="2400" b="1" i="1" smtClean="0">
                          <a:latin typeface="Cambria Math" panose="02040503050406030204" pitchFamily="18" charset="0"/>
                        </a:rPr>
                        <m:t>×</m:t>
                      </m:r>
                      <m:r>
                        <a:rPr lang="en-US" sz="2400" b="1" i="1" smtClean="0">
                          <a:latin typeface="Cambria Math" panose="02040503050406030204" pitchFamily="18" charset="0"/>
                        </a:rPr>
                        <m:t>𝑩</m:t>
                      </m:r>
                      <m:r>
                        <a:rPr lang="en-US" sz="2400" b="1" i="1" smtClean="0">
                          <a:latin typeface="Cambria Math" panose="02040503050406030204" pitchFamily="18" charset="0"/>
                        </a:rPr>
                        <m:t>×</m:t>
                      </m:r>
                      <m:r>
                        <a:rPr lang="en-US" sz="2400" b="1" i="1" smtClean="0">
                          <a:latin typeface="Cambria Math" panose="02040503050406030204" pitchFamily="18" charset="0"/>
                        </a:rPr>
                        <m:t>𝑪</m:t>
                      </m:r>
                    </m:oMath>
                  </m:oMathPara>
                </a14:m>
                <a:endParaRPr lang="en-US" sz="2400" b="1" dirty="0" smtClean="0"/>
              </a:p>
              <a:p>
                <a:pPr marL="342900" indent="-342900">
                  <a:buFontTx/>
                  <a:buChar char="-"/>
                </a:pPr>
                <a:r>
                  <a:rPr lang="en-US" sz="2400" dirty="0" smtClean="0"/>
                  <a:t>Sparse input matrices: </a:t>
                </a:r>
                <a14:m>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 </m:t>
                    </m:r>
                    <m:r>
                      <a:rPr lang="en-US" sz="2400" b="0" i="1" smtClean="0">
                        <a:latin typeface="Cambria Math" panose="02040503050406030204" pitchFamily="18" charset="0"/>
                      </a:rPr>
                      <m:t>𝐵</m:t>
                    </m:r>
                    <m:r>
                      <a:rPr lang="en-US" sz="2400" b="0" i="1" smtClean="0">
                        <a:latin typeface="Cambria Math" panose="02040503050406030204" pitchFamily="18" charset="0"/>
                      </a:rPr>
                      <m:t>, </m:t>
                    </m:r>
                    <m:r>
                      <a:rPr lang="en-US" sz="2400" b="0" i="1" smtClean="0">
                        <a:latin typeface="Cambria Math" panose="02040503050406030204" pitchFamily="18" charset="0"/>
                      </a:rPr>
                      <m:t>𝐶</m:t>
                    </m:r>
                  </m:oMath>
                </a14:m>
                <a:endParaRPr lang="en-US" sz="2400" i="1" dirty="0" smtClean="0"/>
              </a:p>
              <a:p>
                <a:pPr marL="342900" indent="-342900">
                  <a:buFontTx/>
                  <a:buChar char="-"/>
                </a:pPr>
                <a:r>
                  <a:rPr lang="en-US" sz="2400" dirty="0" smtClean="0"/>
                  <a:t>Intermediate result </a:t>
                </a:r>
                <a14:m>
                  <m:oMath xmlns:m="http://schemas.openxmlformats.org/officeDocument/2006/math">
                    <m:r>
                      <a:rPr lang="en-US" sz="2400" b="0" i="0" smtClean="0">
                        <a:latin typeface="Cambria Math" panose="02040503050406030204" pitchFamily="18" charset="0"/>
                      </a:rPr>
                      <m:t>(</m:t>
                    </m:r>
                    <m:r>
                      <a:rPr lang="en-US" sz="2400" b="1" i="1" smtClean="0">
                        <a:solidFill>
                          <a:srgbClr val="FF0000"/>
                        </a:solidFill>
                        <a:latin typeface="Cambria Math" panose="02040503050406030204" pitchFamily="18" charset="0"/>
                      </a:rPr>
                      <m:t>𝑨</m:t>
                    </m:r>
                    <m:r>
                      <a:rPr lang="en-US" sz="2400" b="1" i="1" smtClean="0">
                        <a:solidFill>
                          <a:srgbClr val="FF0000"/>
                        </a:solidFill>
                        <a:latin typeface="Cambria Math" panose="02040503050406030204" pitchFamily="18" charset="0"/>
                      </a:rPr>
                      <m:t>×</m:t>
                    </m:r>
                    <m:r>
                      <a:rPr lang="en-US" sz="2400" b="1" i="1" smtClean="0">
                        <a:solidFill>
                          <a:srgbClr val="FF0000"/>
                        </a:solidFill>
                        <a:latin typeface="Cambria Math" panose="02040503050406030204" pitchFamily="18" charset="0"/>
                      </a:rPr>
                      <m:t>𝑩</m:t>
                    </m:r>
                    <m:r>
                      <a:rPr lang="en-US" sz="2400" b="0" i="1" smtClean="0">
                        <a:latin typeface="Cambria Math" panose="02040503050406030204" pitchFamily="18" charset="0"/>
                      </a:rPr>
                      <m:t>)</m:t>
                    </m:r>
                  </m:oMath>
                </a14:m>
                <a:r>
                  <a:rPr lang="en-US" sz="2400" dirty="0" smtClean="0"/>
                  <a:t> may be dense</a:t>
                </a:r>
                <a:endParaRPr lang="en-US" sz="2400" dirty="0"/>
              </a:p>
            </p:txBody>
          </p:sp>
        </mc:Choice>
        <mc:Fallback xmlns="">
          <p:sp>
            <p:nvSpPr>
              <p:cNvPr id="4" name="TextBox 3"/>
              <p:cNvSpPr txBox="1">
                <a:spLocks noRot="1" noChangeAspect="1" noMove="1" noResize="1" noEditPoints="1" noAdjustHandles="1" noChangeArrowheads="1" noChangeShapeType="1" noTextEdit="1"/>
              </p:cNvSpPr>
              <p:nvPr/>
            </p:nvSpPr>
            <p:spPr>
              <a:xfrm>
                <a:off x="1750979" y="2678865"/>
                <a:ext cx="5987408" cy="1200329"/>
              </a:xfrm>
              <a:prstGeom prst="rect">
                <a:avLst/>
              </a:prstGeom>
              <a:blipFill rotWithShape="0">
                <a:blip r:embed="rId3"/>
                <a:stretch>
                  <a:fillRect l="-1629" b="-11168"/>
                </a:stretch>
              </a:blipFill>
            </p:spPr>
            <p:txBody>
              <a:bodyPr/>
              <a:lstStyle/>
              <a:p>
                <a:r>
                  <a:rPr lang="en-US">
                    <a:noFill/>
                  </a:rPr>
                  <a:t> </a:t>
                </a:r>
              </a:p>
            </p:txBody>
          </p:sp>
        </mc:Fallback>
      </mc:AlternateContent>
      <p:sp>
        <p:nvSpPr>
          <p:cNvPr id="5" name="TextBox 4"/>
          <p:cNvSpPr txBox="1"/>
          <p:nvPr/>
        </p:nvSpPr>
        <p:spPr>
          <a:xfrm>
            <a:off x="718329" y="5265907"/>
            <a:ext cx="7946214" cy="430887"/>
          </a:xfrm>
          <a:prstGeom prst="rect">
            <a:avLst/>
          </a:prstGeom>
          <a:noFill/>
        </p:spPr>
        <p:txBody>
          <a:bodyPr wrap="none" rtlCol="0">
            <a:spAutoFit/>
          </a:bodyPr>
          <a:lstStyle/>
          <a:p>
            <a:r>
              <a:rPr lang="en-US" sz="2200" dirty="0" smtClean="0">
                <a:solidFill>
                  <a:srgbClr val="C00000"/>
                </a:solidFill>
              </a:rPr>
              <a:t>How to dynamically choose data model and alternative algorithms ?</a:t>
            </a:r>
            <a:endParaRPr lang="en-US" sz="2200" dirty="0">
              <a:solidFill>
                <a:srgbClr val="C00000"/>
              </a:solidFill>
            </a:endParaRPr>
          </a:p>
        </p:txBody>
      </p:sp>
      <p:sp>
        <p:nvSpPr>
          <p:cNvPr id="6" name="Content Placeholder 2"/>
          <p:cNvSpPr txBox="1">
            <a:spLocks/>
          </p:cNvSpPr>
          <p:nvPr/>
        </p:nvSpPr>
        <p:spPr>
          <a:xfrm>
            <a:off x="635576" y="4025032"/>
            <a:ext cx="8207088" cy="21748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5">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Calibri" panose="020F050202020403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Alternative algorithms for a given matrix computation</a:t>
            </a:r>
          </a:p>
          <a:p>
            <a:pPr lvl="1"/>
            <a:r>
              <a:rPr lang="en-US" dirty="0" smtClean="0"/>
              <a:t>Chosen based on runtime data statistics of input matrices</a:t>
            </a:r>
          </a:p>
        </p:txBody>
      </p:sp>
    </p:spTree>
    <p:extLst>
      <p:ext uri="{BB962C8B-B14F-4D97-AF65-F5344CB8AC3E}">
        <p14:creationId xmlns:p14="http://schemas.microsoft.com/office/powerpoint/2010/main" val="3803639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a:t>
            </a:r>
            <a:r>
              <a:rPr lang="en-US" dirty="0" smtClean="0"/>
              <a:t>3: </a:t>
            </a:r>
            <a:r>
              <a:rPr lang="en-US" dirty="0"/>
              <a:t>Iterative </a:t>
            </a:r>
            <a:r>
              <a:rPr lang="en-US" dirty="0" smtClean="0"/>
              <a:t>Computation</a:t>
            </a:r>
            <a:endParaRPr lang="en-US" dirty="0"/>
          </a:p>
        </p:txBody>
      </p:sp>
      <p:sp>
        <p:nvSpPr>
          <p:cNvPr id="3" name="Content Placeholder 2"/>
          <p:cNvSpPr>
            <a:spLocks noGrp="1"/>
          </p:cNvSpPr>
          <p:nvPr>
            <p:ph idx="1"/>
          </p:nvPr>
        </p:nvSpPr>
        <p:spPr>
          <a:xfrm>
            <a:off x="628651" y="1825625"/>
            <a:ext cx="5060774" cy="4424450"/>
          </a:xfrm>
        </p:spPr>
        <p:txBody>
          <a:bodyPr>
            <a:normAutofit fontScale="92500" lnSpcReduction="10000"/>
          </a:bodyPr>
          <a:lstStyle/>
          <a:p>
            <a:r>
              <a:rPr lang="en-US" dirty="0"/>
              <a:t>Required by machine learning and data </a:t>
            </a:r>
            <a:r>
              <a:rPr lang="en-US" dirty="0" smtClean="0"/>
              <a:t>analysis</a:t>
            </a:r>
          </a:p>
          <a:p>
            <a:r>
              <a:rPr lang="en-US" dirty="0" smtClean="0"/>
              <a:t>Problem: stop condition unknown at compile time</a:t>
            </a:r>
          </a:p>
          <a:p>
            <a:pPr lvl="1"/>
            <a:r>
              <a:rPr lang="en-US" dirty="0" smtClean="0"/>
              <a:t>Each job performs N iterative steps</a:t>
            </a:r>
          </a:p>
          <a:p>
            <a:pPr lvl="1"/>
            <a:r>
              <a:rPr lang="en-US" dirty="0" smtClean="0"/>
              <a:t>Submit multiple jobs and check convergence at client</a:t>
            </a:r>
          </a:p>
          <a:p>
            <a:r>
              <a:rPr lang="en-US" dirty="0" smtClean="0">
                <a:solidFill>
                  <a:srgbClr val="C00000"/>
                </a:solidFill>
              </a:rPr>
              <a:t>How to enable iterative computation in one single job ?</a:t>
            </a:r>
            <a:endParaRPr lang="en-US" dirty="0">
              <a:solidFill>
                <a:srgbClr val="C00000"/>
              </a:solidFill>
            </a:endParaRPr>
          </a:p>
          <a:p>
            <a:pPr lvl="1"/>
            <a:r>
              <a:rPr lang="en-US" dirty="0"/>
              <a:t>Simplifies job monitoring and fault-tolerance</a:t>
            </a:r>
          </a:p>
          <a:p>
            <a:pPr lvl="1"/>
            <a:r>
              <a:rPr lang="en-US" dirty="0"/>
              <a:t>Reduces job submission overhead</a:t>
            </a:r>
          </a:p>
          <a:p>
            <a:endParaRPr lang="en-US" dirty="0"/>
          </a:p>
        </p:txBody>
      </p:sp>
      <p:pic>
        <p:nvPicPr>
          <p:cNvPr id="4" name="Picture 3"/>
          <p:cNvPicPr>
            <a:picLocks noChangeAspect="1"/>
          </p:cNvPicPr>
          <p:nvPr/>
        </p:nvPicPr>
        <p:blipFill>
          <a:blip r:embed="rId3"/>
          <a:stretch>
            <a:fillRect/>
          </a:stretch>
        </p:blipFill>
        <p:spPr>
          <a:xfrm>
            <a:off x="7113703" y="1739329"/>
            <a:ext cx="1654624" cy="2576443"/>
          </a:xfrm>
          <a:prstGeom prst="rect">
            <a:avLst/>
          </a:prstGeom>
        </p:spPr>
      </p:pic>
      <p:pic>
        <p:nvPicPr>
          <p:cNvPr id="5" name="Picture 4"/>
          <p:cNvPicPr>
            <a:picLocks noChangeAspect="1"/>
          </p:cNvPicPr>
          <p:nvPr/>
        </p:nvPicPr>
        <p:blipFill>
          <a:blip r:embed="rId4"/>
          <a:stretch>
            <a:fillRect/>
          </a:stretch>
        </p:blipFill>
        <p:spPr>
          <a:xfrm>
            <a:off x="5689424" y="2231187"/>
            <a:ext cx="2264936" cy="3644219"/>
          </a:xfrm>
          <a:prstGeom prst="rect">
            <a:avLst/>
          </a:prstGeom>
        </p:spPr>
      </p:pic>
      <p:sp>
        <p:nvSpPr>
          <p:cNvPr id="6" name="TextBox 5"/>
          <p:cNvSpPr txBox="1"/>
          <p:nvPr/>
        </p:nvSpPr>
        <p:spPr>
          <a:xfrm>
            <a:off x="7916260" y="3822700"/>
            <a:ext cx="830677" cy="461665"/>
          </a:xfrm>
          <a:prstGeom prst="rect">
            <a:avLst/>
          </a:prstGeom>
          <a:noFill/>
        </p:spPr>
        <p:txBody>
          <a:bodyPr wrap="none" rtlCol="0">
            <a:spAutoFit/>
          </a:bodyPr>
          <a:lstStyle/>
          <a:p>
            <a:r>
              <a:rPr lang="en-US" sz="2400" dirty="0" smtClean="0">
                <a:solidFill>
                  <a:srgbClr val="FF0000"/>
                </a:solidFill>
              </a:rPr>
              <a:t>Job 1</a:t>
            </a:r>
            <a:endParaRPr lang="en-US" sz="2400" dirty="0">
              <a:solidFill>
                <a:srgbClr val="FF0000"/>
              </a:solidFill>
            </a:endParaRPr>
          </a:p>
        </p:txBody>
      </p:sp>
      <p:sp>
        <p:nvSpPr>
          <p:cNvPr id="7" name="TextBox 6"/>
          <p:cNvSpPr txBox="1"/>
          <p:nvPr/>
        </p:nvSpPr>
        <p:spPr>
          <a:xfrm>
            <a:off x="6062060" y="5397500"/>
            <a:ext cx="830677" cy="461665"/>
          </a:xfrm>
          <a:prstGeom prst="rect">
            <a:avLst/>
          </a:prstGeom>
          <a:noFill/>
        </p:spPr>
        <p:txBody>
          <a:bodyPr wrap="none" rtlCol="0">
            <a:spAutoFit/>
          </a:bodyPr>
          <a:lstStyle/>
          <a:p>
            <a:r>
              <a:rPr lang="en-US" sz="2400" dirty="0" smtClean="0">
                <a:solidFill>
                  <a:srgbClr val="FF0000"/>
                </a:solidFill>
              </a:rPr>
              <a:t>Job 2</a:t>
            </a:r>
            <a:endParaRPr lang="en-US" sz="2400" dirty="0">
              <a:solidFill>
                <a:srgbClr val="FF0000"/>
              </a:solidFill>
            </a:endParaRPr>
          </a:p>
        </p:txBody>
      </p:sp>
    </p:spTree>
    <p:extLst>
      <p:ext uri="{BB962C8B-B14F-4D97-AF65-F5344CB8AC3E}">
        <p14:creationId xmlns:p14="http://schemas.microsoft.com/office/powerpoint/2010/main" val="409806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a:t>
            </a:r>
            <a:r>
              <a:rPr lang="en-US" dirty="0" smtClean="0"/>
              <a:t>4: </a:t>
            </a:r>
            <a:r>
              <a:rPr lang="en-US" dirty="0"/>
              <a:t>Fault </a:t>
            </a:r>
            <a:r>
              <a:rPr lang="en-US" dirty="0" smtClean="0"/>
              <a:t>Tolerance</a:t>
            </a:r>
            <a:endParaRPr lang="en-US" dirty="0"/>
          </a:p>
        </p:txBody>
      </p:sp>
      <p:sp>
        <p:nvSpPr>
          <p:cNvPr id="3" name="Content Placeholder 2"/>
          <p:cNvSpPr>
            <a:spLocks noGrp="1"/>
          </p:cNvSpPr>
          <p:nvPr>
            <p:ph idx="1"/>
          </p:nvPr>
        </p:nvSpPr>
        <p:spPr>
          <a:xfrm>
            <a:off x="628650" y="1825625"/>
            <a:ext cx="6421855" cy="4351338"/>
          </a:xfrm>
        </p:spPr>
        <p:txBody>
          <a:bodyPr>
            <a:normAutofit/>
          </a:bodyPr>
          <a:lstStyle/>
          <a:p>
            <a:r>
              <a:rPr lang="en-US" dirty="0" smtClean="0"/>
              <a:t>Intermediate results can be re-generated by re-executing vertices</a:t>
            </a:r>
          </a:p>
          <a:p>
            <a:r>
              <a:rPr lang="en-US" dirty="0" smtClean="0"/>
              <a:t>Important intermediate results: expensive to regenerate when lost</a:t>
            </a:r>
          </a:p>
          <a:p>
            <a:pPr lvl="1"/>
            <a:r>
              <a:rPr lang="en-US" dirty="0" smtClean="0"/>
              <a:t>Compute-intensive vertices</a:t>
            </a:r>
          </a:p>
          <a:p>
            <a:pPr lvl="1"/>
            <a:r>
              <a:rPr lang="en-US" dirty="0" smtClean="0"/>
              <a:t>Critical chain: a long chain of vertices reside in same machine due to data locality</a:t>
            </a:r>
          </a:p>
          <a:p>
            <a:r>
              <a:rPr lang="en-US" dirty="0" smtClean="0">
                <a:solidFill>
                  <a:srgbClr val="C00000"/>
                </a:solidFill>
              </a:rPr>
              <a:t>How to identify and protect important intermediate results at runtime?</a:t>
            </a:r>
          </a:p>
        </p:txBody>
      </p:sp>
      <p:sp>
        <p:nvSpPr>
          <p:cNvPr id="4" name="Rounded Rectangle 3"/>
          <p:cNvSpPr/>
          <p:nvPr/>
        </p:nvSpPr>
        <p:spPr>
          <a:xfrm>
            <a:off x="7461115" y="4766555"/>
            <a:ext cx="476656" cy="398834"/>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X</a:t>
            </a:r>
            <a:endParaRPr lang="en-US" dirty="0"/>
          </a:p>
        </p:txBody>
      </p:sp>
      <p:sp>
        <p:nvSpPr>
          <p:cNvPr id="5" name="Rounded Rectangle 4"/>
          <p:cNvSpPr/>
          <p:nvPr/>
        </p:nvSpPr>
        <p:spPr>
          <a:xfrm>
            <a:off x="7461115" y="3828458"/>
            <a:ext cx="476656" cy="398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a:t>
            </a:r>
            <a:endParaRPr lang="en-US" dirty="0"/>
          </a:p>
        </p:txBody>
      </p:sp>
      <p:cxnSp>
        <p:nvCxnSpPr>
          <p:cNvPr id="7" name="Straight Arrow Connector 6"/>
          <p:cNvCxnSpPr>
            <a:stCxn id="5" idx="2"/>
            <a:endCxn id="4" idx="0"/>
          </p:cNvCxnSpPr>
          <p:nvPr/>
        </p:nvCxnSpPr>
        <p:spPr>
          <a:xfrm>
            <a:off x="7699443" y="4227292"/>
            <a:ext cx="0" cy="53926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7461115" y="2902745"/>
            <a:ext cx="476656" cy="398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a:t>
            </a:r>
            <a:endParaRPr lang="en-US" dirty="0"/>
          </a:p>
        </p:txBody>
      </p:sp>
      <p:cxnSp>
        <p:nvCxnSpPr>
          <p:cNvPr id="9" name="Straight Arrow Connector 8"/>
          <p:cNvCxnSpPr>
            <a:stCxn id="8" idx="2"/>
            <a:endCxn id="5" idx="0"/>
          </p:cNvCxnSpPr>
          <p:nvPr/>
        </p:nvCxnSpPr>
        <p:spPr>
          <a:xfrm>
            <a:off x="7699443" y="3301579"/>
            <a:ext cx="0" cy="5268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461115" y="1971540"/>
            <a:ext cx="476656" cy="3988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a:t>
            </a:r>
            <a:endParaRPr lang="en-US" dirty="0"/>
          </a:p>
        </p:txBody>
      </p:sp>
      <p:cxnSp>
        <p:nvCxnSpPr>
          <p:cNvPr id="14" name="Straight Arrow Connector 13"/>
          <p:cNvCxnSpPr>
            <a:stCxn id="12" idx="2"/>
            <a:endCxn id="8" idx="0"/>
          </p:cNvCxnSpPr>
          <p:nvPr/>
        </p:nvCxnSpPr>
        <p:spPr>
          <a:xfrm>
            <a:off x="7699443" y="2370374"/>
            <a:ext cx="0" cy="53237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7607030" y="4419099"/>
            <a:ext cx="184826" cy="162626"/>
            <a:chOff x="7607030" y="4419099"/>
            <a:chExt cx="184826" cy="162626"/>
          </a:xfrm>
        </p:grpSpPr>
        <p:cxnSp>
          <p:nvCxnSpPr>
            <p:cNvPr id="18" name="Straight Connector 17"/>
            <p:cNvCxnSpPr/>
            <p:nvPr/>
          </p:nvCxnSpPr>
          <p:spPr>
            <a:xfrm>
              <a:off x="7607030" y="4419099"/>
              <a:ext cx="184825"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7607030" y="4419099"/>
              <a:ext cx="184826"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7607030" y="3493386"/>
            <a:ext cx="184826" cy="162626"/>
            <a:chOff x="7983166" y="4026750"/>
            <a:chExt cx="184826" cy="162626"/>
          </a:xfrm>
        </p:grpSpPr>
        <p:cxnSp>
          <p:nvCxnSpPr>
            <p:cNvPr id="24" name="Straight Connector 23"/>
            <p:cNvCxnSpPr/>
            <p:nvPr/>
          </p:nvCxnSpPr>
          <p:spPr>
            <a:xfrm>
              <a:off x="7983166" y="4026750"/>
              <a:ext cx="184825"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983166" y="4026750"/>
              <a:ext cx="184826"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7607029" y="2595986"/>
            <a:ext cx="184826" cy="162626"/>
            <a:chOff x="7983166" y="4026750"/>
            <a:chExt cx="184826" cy="162626"/>
          </a:xfrm>
        </p:grpSpPr>
        <p:cxnSp>
          <p:nvCxnSpPr>
            <p:cNvPr id="28" name="Straight Connector 27"/>
            <p:cNvCxnSpPr/>
            <p:nvPr/>
          </p:nvCxnSpPr>
          <p:spPr>
            <a:xfrm>
              <a:off x="7983166" y="4026750"/>
              <a:ext cx="184825"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7983166" y="4026750"/>
              <a:ext cx="184826" cy="16262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93458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9" presetClass="emph" presetSubtype="0" fill="hold" grpId="0" nodeType="clickEffect">
                                  <p:stCondLst>
                                    <p:cond delay="0"/>
                                  </p:stCondLst>
                                  <p:childTnLst>
                                    <p:animClr clrSpc="rgb" dir="cw">
                                      <p:cBhvr override="childStyle">
                                        <p:cTn id="10" dur="200" fill="hold"/>
                                        <p:tgtEl>
                                          <p:spTgt spid="5"/>
                                        </p:tgtEl>
                                        <p:attrNameLst>
                                          <p:attrName>style.color</p:attrName>
                                        </p:attrNameLst>
                                      </p:cBhvr>
                                      <p:to>
                                        <a:schemeClr val="accent2"/>
                                      </p:to>
                                    </p:animClr>
                                    <p:animClr clrSpc="rgb" dir="cw">
                                      <p:cBhvr>
                                        <p:cTn id="11" dur="200" fill="hold"/>
                                        <p:tgtEl>
                                          <p:spTgt spid="5"/>
                                        </p:tgtEl>
                                        <p:attrNameLst>
                                          <p:attrName>fillcolor</p:attrName>
                                        </p:attrNameLst>
                                      </p:cBhvr>
                                      <p:to>
                                        <a:schemeClr val="accent2"/>
                                      </p:to>
                                    </p:animClr>
                                    <p:set>
                                      <p:cBhvr>
                                        <p:cTn id="12" dur="200" fill="hold"/>
                                        <p:tgtEl>
                                          <p:spTgt spid="5"/>
                                        </p:tgtEl>
                                        <p:attrNameLst>
                                          <p:attrName>fill.type</p:attrName>
                                        </p:attrNameLst>
                                      </p:cBhvr>
                                      <p:to>
                                        <p:strVal val="solid"/>
                                      </p:to>
                                    </p:set>
                                    <p:set>
                                      <p:cBhvr>
                                        <p:cTn id="13" dur="200" fill="hold"/>
                                        <p:tgtEl>
                                          <p:spTgt spid="5"/>
                                        </p:tgtEl>
                                        <p:attrNameLst>
                                          <p:attrName>fill.on</p:attrName>
                                        </p:attrNameLst>
                                      </p:cBhvr>
                                      <p:to>
                                        <p:strVal val="tru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2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9" presetClass="emph" presetSubtype="0" fill="hold" grpId="0" nodeType="clickEffect">
                                  <p:stCondLst>
                                    <p:cond delay="0"/>
                                  </p:stCondLst>
                                  <p:childTnLst>
                                    <p:animClr clrSpc="rgb" dir="cw">
                                      <p:cBhvr override="childStyle">
                                        <p:cTn id="21" dur="200" fill="hold"/>
                                        <p:tgtEl>
                                          <p:spTgt spid="8"/>
                                        </p:tgtEl>
                                        <p:attrNameLst>
                                          <p:attrName>style.color</p:attrName>
                                        </p:attrNameLst>
                                      </p:cBhvr>
                                      <p:to>
                                        <a:schemeClr val="accent2"/>
                                      </p:to>
                                    </p:animClr>
                                    <p:animClr clrSpc="rgb" dir="cw">
                                      <p:cBhvr>
                                        <p:cTn id="22" dur="200" fill="hold"/>
                                        <p:tgtEl>
                                          <p:spTgt spid="8"/>
                                        </p:tgtEl>
                                        <p:attrNameLst>
                                          <p:attrName>fillcolor</p:attrName>
                                        </p:attrNameLst>
                                      </p:cBhvr>
                                      <p:to>
                                        <a:schemeClr val="accent2"/>
                                      </p:to>
                                    </p:animClr>
                                    <p:set>
                                      <p:cBhvr>
                                        <p:cTn id="23" dur="200" fill="hold"/>
                                        <p:tgtEl>
                                          <p:spTgt spid="8"/>
                                        </p:tgtEl>
                                        <p:attrNameLst>
                                          <p:attrName>fill.type</p:attrName>
                                        </p:attrNameLst>
                                      </p:cBhvr>
                                      <p:to>
                                        <p:strVal val="solid"/>
                                      </p:to>
                                    </p:set>
                                    <p:set>
                                      <p:cBhvr>
                                        <p:cTn id="24" dur="200" fill="hold"/>
                                        <p:tgtEl>
                                          <p:spTgt spid="8"/>
                                        </p:tgtEl>
                                        <p:attrNameLst>
                                          <p:attrName>fill.on</p:attrName>
                                        </p:attrNameLst>
                                      </p:cBhvr>
                                      <p:to>
                                        <p:strVal val="tru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9" presetClass="emph" presetSubtype="0" fill="hold" grpId="0" nodeType="clickEffect">
                                  <p:stCondLst>
                                    <p:cond delay="0"/>
                                  </p:stCondLst>
                                  <p:childTnLst>
                                    <p:animClr clrSpc="rgb" dir="cw">
                                      <p:cBhvr override="childStyle">
                                        <p:cTn id="32" dur="100" fill="hold"/>
                                        <p:tgtEl>
                                          <p:spTgt spid="12"/>
                                        </p:tgtEl>
                                        <p:attrNameLst>
                                          <p:attrName>style.color</p:attrName>
                                        </p:attrNameLst>
                                      </p:cBhvr>
                                      <p:to>
                                        <a:schemeClr val="accent2"/>
                                      </p:to>
                                    </p:animClr>
                                    <p:animClr clrSpc="rgb" dir="cw">
                                      <p:cBhvr>
                                        <p:cTn id="33" dur="100" fill="hold"/>
                                        <p:tgtEl>
                                          <p:spTgt spid="12"/>
                                        </p:tgtEl>
                                        <p:attrNameLst>
                                          <p:attrName>fillcolor</p:attrName>
                                        </p:attrNameLst>
                                      </p:cBhvr>
                                      <p:to>
                                        <a:schemeClr val="accent2"/>
                                      </p:to>
                                    </p:animClr>
                                    <p:set>
                                      <p:cBhvr>
                                        <p:cTn id="34" dur="100" fill="hold"/>
                                        <p:tgtEl>
                                          <p:spTgt spid="12"/>
                                        </p:tgtEl>
                                        <p:attrNameLst>
                                          <p:attrName>fill.type</p:attrName>
                                        </p:attrNameLst>
                                      </p:cBhvr>
                                      <p:to>
                                        <p:strVal val="solid"/>
                                      </p:to>
                                    </p:set>
                                    <p:set>
                                      <p:cBhvr>
                                        <p:cTn id="35" dur="1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63624"/>
          </a:xfrm>
        </p:spPr>
        <p:txBody>
          <a:bodyPr/>
          <a:lstStyle/>
          <a:p>
            <a:r>
              <a:rPr lang="en-US" dirty="0" smtClean="0"/>
              <a:t>Problem 5: EPG Optimization</a:t>
            </a:r>
            <a:endParaRPr lang="en-US" dirty="0"/>
          </a:p>
        </p:txBody>
      </p:sp>
      <p:sp>
        <p:nvSpPr>
          <p:cNvPr id="3" name="Content Placeholder 2"/>
          <p:cNvSpPr>
            <a:spLocks noGrp="1"/>
          </p:cNvSpPr>
          <p:nvPr>
            <p:ph idx="1"/>
          </p:nvPr>
        </p:nvSpPr>
        <p:spPr>
          <a:xfrm>
            <a:off x="684080" y="3457979"/>
            <a:ext cx="7886700" cy="3103595"/>
          </a:xfrm>
        </p:spPr>
        <p:txBody>
          <a:bodyPr>
            <a:normAutofit/>
          </a:bodyPr>
          <a:lstStyle/>
          <a:p>
            <a:r>
              <a:rPr lang="en-US" dirty="0" smtClean="0"/>
              <a:t>Compile-time query optimization</a:t>
            </a:r>
          </a:p>
          <a:p>
            <a:pPr lvl="1"/>
            <a:r>
              <a:rPr lang="en-US" dirty="0" smtClean="0"/>
              <a:t>Using data statistics available at compile time</a:t>
            </a:r>
          </a:p>
          <a:p>
            <a:pPr lvl="1"/>
            <a:r>
              <a:rPr lang="en-US" dirty="0" smtClean="0"/>
              <a:t>EPG typically unchanged during execution</a:t>
            </a:r>
          </a:p>
          <a:p>
            <a:r>
              <a:rPr lang="en-US" dirty="0" smtClean="0"/>
              <a:t>Problems with compile-time optimization:</a:t>
            </a:r>
          </a:p>
          <a:p>
            <a:pPr lvl="1"/>
            <a:r>
              <a:rPr lang="en-US" dirty="0" smtClean="0"/>
              <a:t>Data statistics of intermediate stages hard to estimate</a:t>
            </a:r>
          </a:p>
          <a:p>
            <a:pPr lvl="2"/>
            <a:r>
              <a:rPr lang="en-US" dirty="0" smtClean="0"/>
              <a:t>Complicated by user-defined functions</a:t>
            </a:r>
          </a:p>
          <a:p>
            <a:r>
              <a:rPr lang="en-US" dirty="0" smtClean="0">
                <a:solidFill>
                  <a:srgbClr val="C00000"/>
                </a:solidFill>
              </a:rPr>
              <a:t>How to optimize EPG at runtime?</a:t>
            </a:r>
          </a:p>
        </p:txBody>
      </p:sp>
      <p:pic>
        <p:nvPicPr>
          <p:cNvPr id="5" name="Picture 4"/>
          <p:cNvPicPr>
            <a:picLocks noChangeAspect="1"/>
          </p:cNvPicPr>
          <p:nvPr/>
        </p:nvPicPr>
        <p:blipFill>
          <a:blip r:embed="rId3"/>
          <a:stretch>
            <a:fillRect/>
          </a:stretch>
        </p:blipFill>
        <p:spPr>
          <a:xfrm>
            <a:off x="800603" y="1300006"/>
            <a:ext cx="6920223" cy="1910019"/>
          </a:xfrm>
          <a:prstGeom prst="rect">
            <a:avLst/>
          </a:prstGeom>
        </p:spPr>
      </p:pic>
    </p:spTree>
    <p:extLst>
      <p:ext uri="{BB962C8B-B14F-4D97-AF65-F5344CB8AC3E}">
        <p14:creationId xmlns:p14="http://schemas.microsoft.com/office/powerpoint/2010/main" val="369082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6327</TotalTime>
  <Words>3030</Words>
  <Application>Microsoft Office PowerPoint</Application>
  <PresentationFormat>On-screen Show (4:3)</PresentationFormat>
  <Paragraphs>347</Paragraphs>
  <Slides>28</Slides>
  <Notes>27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6" baseType="lpstr">
      <vt:lpstr>Arial</vt:lpstr>
      <vt:lpstr>Calibri</vt:lpstr>
      <vt:lpstr>Calibri Light</vt:lpstr>
      <vt:lpstr>Cambria Math</vt:lpstr>
      <vt:lpstr>Times New Roman</vt:lpstr>
      <vt:lpstr>Wingdings</vt:lpstr>
      <vt:lpstr>Office Theme</vt:lpstr>
      <vt:lpstr>Acrobat Document</vt:lpstr>
      <vt:lpstr>Optimus: A Dynamic Rewriting Framework for Data-Parallel Execution Plans</vt:lpstr>
      <vt:lpstr>Distributed Data-Parallel Computing</vt:lpstr>
      <vt:lpstr>Execution Plan Graph (EPG)</vt:lpstr>
      <vt:lpstr>Outline</vt:lpstr>
      <vt:lpstr>Problem 1: Data Partitioning</vt:lpstr>
      <vt:lpstr>Problem 2: Matrix Computation</vt:lpstr>
      <vt:lpstr>Problem 3: Iterative Computation</vt:lpstr>
      <vt:lpstr>Problem 4: Fault Tolerance</vt:lpstr>
      <vt:lpstr>Problem 5: EPG Optimization</vt:lpstr>
      <vt:lpstr>Optimus: Dynamic Graph Rewriting</vt:lpstr>
      <vt:lpstr>Example: MapReduce</vt:lpstr>
      <vt:lpstr>Outline</vt:lpstr>
      <vt:lpstr>Optimus System Architecture</vt:lpstr>
      <vt:lpstr>Estimate/Collect Data Statistics</vt:lpstr>
      <vt:lpstr>Graph Rewriting Module</vt:lpstr>
      <vt:lpstr>Outline</vt:lpstr>
      <vt:lpstr>Dynamic Data (Co-)Partitioning</vt:lpstr>
      <vt:lpstr>Hybrid Join</vt:lpstr>
      <vt:lpstr>Iterative Computation</vt:lpstr>
      <vt:lpstr>Matrix Multiplication</vt:lpstr>
      <vt:lpstr>Matrix Computation</vt:lpstr>
      <vt:lpstr>Reliability Enhancer for Fault Tolerance</vt:lpstr>
      <vt:lpstr>Outline</vt:lpstr>
      <vt:lpstr>Evaluation: Product-Offer Matching by Join</vt:lpstr>
      <vt:lpstr>Evaluation: Matrix Multiplication</vt:lpstr>
      <vt:lpstr>Related Work</vt:lpstr>
      <vt:lpstr>Summary &amp; Conclusion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Optimus: A Dynamic Rewriting Framework for Data-Parallel Execution Plans</dc:title>
  <dc:creator>Qifa Ke</dc:creator>
  <cp:lastModifiedBy>Qifa Ke</cp:lastModifiedBy>
  <cp:revision>433</cp:revision>
  <dcterms:created xsi:type="dcterms:W3CDTF">2013-04-03T00:37:02Z</dcterms:created>
  <dcterms:modified xsi:type="dcterms:W3CDTF">2013-04-15T07:22:33Z</dcterms:modified>
</cp:coreProperties>
</file>