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72" r:id="rId6"/>
    <p:sldId id="273" r:id="rId7"/>
    <p:sldId id="261" r:id="rId8"/>
    <p:sldId id="267" r:id="rId9"/>
    <p:sldId id="264" r:id="rId10"/>
    <p:sldId id="269" r:id="rId11"/>
    <p:sldId id="271" r:id="rId12"/>
    <p:sldId id="263" r:id="rId13"/>
    <p:sldId id="259" r:id="rId14"/>
    <p:sldId id="260" r:id="rId15"/>
    <p:sldId id="257" r:id="rId16"/>
    <p:sldId id="258" r:id="rId17"/>
    <p:sldId id="262" r:id="rId18"/>
    <p:sldId id="266" r:id="rId19"/>
    <p:sldId id="268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C4BD97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61881" autoAdjust="0"/>
  </p:normalViewPr>
  <p:slideViewPr>
    <p:cSldViewPr snapToGrid="0">
      <p:cViewPr varScale="1">
        <p:scale>
          <a:sx n="84" d="100"/>
          <a:sy n="84" d="100"/>
        </p:scale>
        <p:origin x="1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netshare: High and Low + Random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Sheet1!$C$6:$C$11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</c:numCache>
            </c:numRef>
          </c:xVal>
          <c:yVal>
            <c:numRef>
              <c:f>Sheet1!$K$6:$K$11</c:f>
              <c:numCache>
                <c:formatCode>General</c:formatCode>
                <c:ptCount val="6"/>
                <c:pt idx="0">
                  <c:v>0.26420000500000002</c:v>
                </c:pt>
                <c:pt idx="1">
                  <c:v>0.21760000500000001</c:v>
                </c:pt>
                <c:pt idx="2">
                  <c:v>0.215700005</c:v>
                </c:pt>
                <c:pt idx="3">
                  <c:v>0.19030000499999999</c:v>
                </c:pt>
                <c:pt idx="4">
                  <c:v>0.150900005</c:v>
                </c:pt>
                <c:pt idx="5">
                  <c:v>1.4200005E-2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Sheet1!$A$14</c:f>
              <c:strCache>
                <c:ptCount val="1"/>
                <c:pt idx="0">
                  <c:v>netshare: random -&gt; equal weight queues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triang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Sheet1!$C$14:$C$19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</c:numCache>
            </c:numRef>
          </c:xVal>
          <c:yVal>
            <c:numRef>
              <c:f>Sheet1!$K$14:$K$19</c:f>
              <c:numCache>
                <c:formatCode>General</c:formatCode>
                <c:ptCount val="6"/>
                <c:pt idx="0">
                  <c:v>0.236600005</c:v>
                </c:pt>
                <c:pt idx="1">
                  <c:v>0.21250000499999999</c:v>
                </c:pt>
                <c:pt idx="2">
                  <c:v>0.19740000499999999</c:v>
                </c:pt>
                <c:pt idx="3">
                  <c:v>0.18580000499999999</c:v>
                </c:pt>
                <c:pt idx="4">
                  <c:v>0.176400005</c:v>
                </c:pt>
                <c:pt idx="5">
                  <c:v>0.17130000500000001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Sheet1!$A$22</c:f>
              <c:strCache>
                <c:ptCount val="1"/>
                <c:pt idx="0">
                  <c:v>random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diamond"/>
            <c:size val="14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Sheet1!$C$22:$C$28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100</c:v>
                </c:pt>
              </c:numCache>
            </c:numRef>
          </c:xVal>
          <c:yVal>
            <c:numRef>
              <c:f>Sheet1!$K$22:$K$28</c:f>
              <c:numCache>
                <c:formatCode>General</c:formatCode>
                <c:ptCount val="7"/>
                <c:pt idx="0">
                  <c:v>0.25600000499999997</c:v>
                </c:pt>
                <c:pt idx="1">
                  <c:v>0.23120000499999999</c:v>
                </c:pt>
                <c:pt idx="2">
                  <c:v>0.21610000500000001</c:v>
                </c:pt>
                <c:pt idx="3">
                  <c:v>0.190000005</c:v>
                </c:pt>
                <c:pt idx="4">
                  <c:v>0.16439999499999999</c:v>
                </c:pt>
                <c:pt idx="5">
                  <c:v>1.4670005E-2</c:v>
                </c:pt>
                <c:pt idx="6">
                  <c:v>8.1580049999999994E-3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Sheet1!$A$31</c:f>
              <c:strCache>
                <c:ptCount val="1"/>
                <c:pt idx="0">
                  <c:v>geometric partition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lgDash"/>
              <a:round/>
            </a:ln>
            <a:effectLst/>
          </c:spPr>
          <c:marker>
            <c:symbol val="squar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Sheet1!$C$31:$C$36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</c:numCache>
            </c:numRef>
          </c:xVal>
          <c:yVal>
            <c:numRef>
              <c:f>Sheet1!$K$31:$K$36</c:f>
              <c:numCache>
                <c:formatCode>General</c:formatCode>
                <c:ptCount val="6"/>
                <c:pt idx="0">
                  <c:v>0.21010000500000001</c:v>
                </c:pt>
                <c:pt idx="1">
                  <c:v>0.15840000500000001</c:v>
                </c:pt>
                <c:pt idx="2">
                  <c:v>0.117900005</c:v>
                </c:pt>
                <c:pt idx="3">
                  <c:v>6.7150004999999999E-2</c:v>
                </c:pt>
                <c:pt idx="4">
                  <c:v>4.0320004999999999E-2</c:v>
                </c:pt>
                <c:pt idx="5">
                  <c:v>9.7460500000000002E-4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Sheet1!$A$39</c:f>
              <c:strCache>
                <c:ptCount val="1"/>
                <c:pt idx="0">
                  <c:v>vShaper(greedy)</c:v>
                </c:pt>
              </c:strCache>
            </c:strRef>
          </c:tx>
          <c:spPr>
            <a:ln w="44450" cap="rnd" cmpd="dbl">
              <a:solidFill>
                <a:srgbClr val="C0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Sheet1!$C$39:$C$45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20</c:v>
                </c:pt>
                <c:pt idx="6">
                  <c:v>100</c:v>
                </c:pt>
              </c:numCache>
            </c:numRef>
          </c:xVal>
          <c:yVal>
            <c:numRef>
              <c:f>Sheet1!$K$39:$K$45</c:f>
              <c:numCache>
                <c:formatCode>General</c:formatCode>
                <c:ptCount val="7"/>
                <c:pt idx="0">
                  <c:v>0.124700005</c:v>
                </c:pt>
                <c:pt idx="1">
                  <c:v>7.1340004999999998E-2</c:v>
                </c:pt>
                <c:pt idx="2">
                  <c:v>4.6310005000000001E-2</c:v>
                </c:pt>
                <c:pt idx="3">
                  <c:v>2.1760004999999999E-2</c:v>
                </c:pt>
                <c:pt idx="4">
                  <c:v>1.0920005E-2</c:v>
                </c:pt>
                <c:pt idx="5">
                  <c:v>4.13705E-4</c:v>
                </c:pt>
                <c:pt idx="6">
                  <c:v>4.13705E-4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Sheet1!$A$49</c:f>
              <c:strCache>
                <c:ptCount val="1"/>
                <c:pt idx="0">
                  <c:v>Dynamic Programming (optimal)</c:v>
                </c:pt>
              </c:strCache>
            </c:strRef>
          </c:tx>
          <c:spPr>
            <a:ln w="31750" cap="rnd">
              <a:solidFill>
                <a:schemeClr val="accent6"/>
              </a:solidFill>
              <a:prstDash val="lgDashDot"/>
              <a:round/>
            </a:ln>
            <a:effectLst/>
          </c:spPr>
          <c:marker>
            <c:symbol val="circle"/>
            <c:size val="1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Sheet1!$C$49:$C$53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Sheet1!$K$49:$K$53</c:f>
              <c:numCache>
                <c:formatCode>General</c:formatCode>
                <c:ptCount val="5"/>
                <c:pt idx="0">
                  <c:v>0.119600005</c:v>
                </c:pt>
                <c:pt idx="1">
                  <c:v>6.8840004999999996E-2</c:v>
                </c:pt>
                <c:pt idx="2">
                  <c:v>4.4600004999999998E-2</c:v>
                </c:pt>
                <c:pt idx="3">
                  <c:v>2.1250004999999999E-2</c:v>
                </c:pt>
                <c:pt idx="4">
                  <c:v>1.0820005000000001E-2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Sheet1!$A$4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x"/>
            <c:size val="12"/>
            <c:spPr>
              <a:noFill/>
              <a:ln w="25400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Sheet1!$C$4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Sheet1!$K$4</c:f>
              <c:numCache>
                <c:formatCode>General</c:formatCode>
                <c:ptCount val="1"/>
                <c:pt idx="0">
                  <c:v>0.28630000500000002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804992"/>
        <c:axId val="322741448"/>
      </c:scatterChart>
      <c:valAx>
        <c:axId val="215804992"/>
        <c:scaling>
          <c:orientation val="minMax"/>
          <c:max val="9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r>
                  <a:rPr lang="en-US" sz="2400" baseline="0">
                    <a:latin typeface="Gill Sans MT" panose="020B0502020104020203" pitchFamily="34" charset="0"/>
                  </a:rPr>
                  <a:t>Number of Shapers (Weighted Fair Queues)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322741448"/>
        <c:crosses val="autoZero"/>
        <c:crossBetween val="midCat"/>
        <c:minorUnit val="1"/>
      </c:valAx>
      <c:valAx>
        <c:axId val="3227414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r>
                  <a:rPr lang="en-US" sz="2400" baseline="0" dirty="0">
                    <a:latin typeface="Gill Sans MT" panose="020B0502020104020203" pitchFamily="34" charset="0"/>
                  </a:rPr>
                  <a:t>Normalized Shaping Error </a:t>
                </a:r>
                <a:endParaRPr lang="en-US" sz="2400" baseline="0" dirty="0" smtClean="0">
                  <a:latin typeface="Gill Sans MT" panose="020B0502020104020203" pitchFamily="34" charset="0"/>
                </a:endParaRPr>
              </a:p>
              <a:p>
                <a:pPr>
                  <a:defRPr sz="2400">
                    <a:latin typeface="Gill Sans MT" panose="020B0502020104020203" pitchFamily="34" charset="0"/>
                  </a:defRPr>
                </a:pPr>
                <a:r>
                  <a:rPr lang="en-US" sz="2400" baseline="0" dirty="0" smtClean="0">
                    <a:latin typeface="Gill Sans MT" panose="020B0502020104020203" pitchFamily="34" charset="0"/>
                  </a:rPr>
                  <a:t>(</a:t>
                </a:r>
                <a:r>
                  <a:rPr lang="en-US" sz="2400" baseline="0" dirty="0">
                    <a:latin typeface="Gill Sans MT" panose="020B0502020104020203" pitchFamily="34" charset="0"/>
                  </a:rPr>
                  <a:t>90th Percentile)</a:t>
                </a:r>
              </a:p>
            </c:rich>
          </c:tx>
          <c:layout>
            <c:manualLayout>
              <c:xMode val="edge"/>
              <c:yMode val="edge"/>
              <c:x val="1.3447134710666542E-2"/>
              <c:y val="0.229553950682494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222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215804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C3AAF-309D-48FB-A258-5C49874E31E3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8086D-C344-4F21-980B-9DE6F44D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8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shapers</a:t>
            </a:r>
          </a:p>
          <a:p>
            <a:r>
              <a:rPr lang="en-US" dirty="0" smtClean="0"/>
              <a:t>Nobody uses them… (use this on next slide)</a:t>
            </a:r>
          </a:p>
          <a:p>
            <a:endParaRPr lang="en-US" dirty="0" smtClean="0"/>
          </a:p>
          <a:p>
            <a:r>
              <a:rPr lang="en-US" dirty="0" smtClean="0"/>
              <a:t>Describe asterisk.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4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15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how do we do it?</a:t>
            </a:r>
          </a:p>
          <a:p>
            <a:endParaRPr lang="en-US" dirty="0" smtClean="0"/>
          </a:p>
          <a:p>
            <a:r>
              <a:rPr lang="en-US" dirty="0" smtClean="0"/>
              <a:t>Fix the + and -.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6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24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83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05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086D-C344-4F21-980B-9DE6F44DB5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7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1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4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1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2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0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8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4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2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E5AE2-7F26-4FBD-A45E-A31EDD5D91C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68BE6-1D61-46A4-A98B-C904ADB0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5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wma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media8.wma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169" y="785477"/>
            <a:ext cx="9144000" cy="1909595"/>
          </a:xfrm>
        </p:spPr>
        <p:txBody>
          <a:bodyPr/>
          <a:lstStyle/>
          <a:p>
            <a:r>
              <a:rPr lang="en-US" dirty="0" smtClean="0"/>
              <a:t>Virtualizing Traffic Shapers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05" y="3830274"/>
            <a:ext cx="2763309" cy="1968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01" y="3682138"/>
            <a:ext cx="2000250" cy="231457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588169" y="3086209"/>
            <a:ext cx="9144000" cy="577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Gautam Kumar, </a:t>
            </a:r>
            <a:r>
              <a:rPr lang="en-US" dirty="0" smtClean="0"/>
              <a:t>Srikanth Kandula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Peter Bodik, Ishai Menache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375484" y="6015127"/>
            <a:ext cx="2895600" cy="810768"/>
            <a:chOff x="2743200" y="4876800"/>
            <a:chExt cx="3810000" cy="1066800"/>
          </a:xfrm>
        </p:grpSpPr>
        <p:sp>
          <p:nvSpPr>
            <p:cNvPr id="10" name="Rectangle 9"/>
            <p:cNvSpPr/>
            <p:nvPr/>
          </p:nvSpPr>
          <p:spPr>
            <a:xfrm>
              <a:off x="2743200" y="4876800"/>
              <a:ext cx="3810000" cy="1066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1" name="Picture 10" descr="image00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5600" y="5015865"/>
              <a:ext cx="3486150" cy="8515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8" y="3672980"/>
            <a:ext cx="2332892" cy="23328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6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2"/>
    </mc:Choice>
    <mc:Fallback xmlns="">
      <p:transition spd="slow" advTm="1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092" y="891762"/>
            <a:ext cx="6047237" cy="4416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251" y="1002626"/>
            <a:ext cx="5054517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Traffic from a </a:t>
            </a:r>
            <a:r>
              <a:rPr lang="en-US" sz="2400" dirty="0" err="1" smtClean="0"/>
              <a:t>ToR</a:t>
            </a:r>
            <a:r>
              <a:rPr lang="en-US" sz="2400" dirty="0" smtClean="0"/>
              <a:t> uplink in a production data-parallel cluster at Bing</a:t>
            </a:r>
          </a:p>
          <a:p>
            <a:endParaRPr lang="en-US" sz="2400" dirty="0"/>
          </a:p>
          <a:p>
            <a:r>
              <a:rPr lang="en-US" sz="2400" dirty="0" smtClean="0"/>
              <a:t>Goal: Equitable allocation across jobs given 8 WFQs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250" y="3203328"/>
            <a:ext cx="5054517" cy="120032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On production traffic, </a:t>
            </a:r>
          </a:p>
          <a:p>
            <a:r>
              <a:rPr lang="en-US" sz="2400" dirty="0" err="1" smtClean="0">
                <a:solidFill>
                  <a:srgbClr val="00FFFF"/>
                </a:solidFill>
              </a:rPr>
              <a:t>vShaper</a:t>
            </a:r>
            <a:r>
              <a:rPr lang="en-US" sz="2400" dirty="0" smtClean="0">
                <a:solidFill>
                  <a:srgbClr val="00FFFF"/>
                </a:solidFill>
              </a:rPr>
              <a:t> approximates ideal shaping to within 3% error with just 8 WFQs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508" y="4917720"/>
            <a:ext cx="9108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To compare: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shaping has much more error because jobs vary in #flows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Naïve mapping onto WFQs requires as many shapers as #Jobs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250" y="73276"/>
            <a:ext cx="8368427" cy="66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Feasibility on a Production trace</a:t>
            </a:r>
            <a:endParaRPr lang="en-US" sz="4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7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34"/>
    </mc:Choice>
    <mc:Fallback xmlns="">
      <p:transition spd="slow" advTm="7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903" y="1099793"/>
            <a:ext cx="9058275" cy="3362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359" y="4877527"/>
            <a:ext cx="4807536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vShaper</a:t>
            </a:r>
            <a:r>
              <a:rPr lang="en-US" sz="2400" dirty="0" smtClean="0">
                <a:solidFill>
                  <a:schemeClr val="bg1"/>
                </a:solidFill>
              </a:rPr>
              <a:t> requires:</a:t>
            </a: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Counting demands/class</a:t>
            </a:r>
            <a:endParaRPr lang="en-US" sz="24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Every adaptation interval, adjust map from class 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to shaper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1769" y="5293025"/>
            <a:ext cx="558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a TCAM rule per class; can tag along with the routing rule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1769" y="5662357"/>
            <a:ext cx="592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c</a:t>
            </a:r>
            <a:r>
              <a:rPr lang="en-US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hange weight on the shaper, edit rule to point at diff. shaper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463" y="107239"/>
            <a:ext cx="511743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Experiments on an Arista 7048S 48x10G</a:t>
            </a:r>
          </a:p>
          <a:p>
            <a:r>
              <a:rPr lang="en-US" sz="2400" dirty="0" smtClean="0"/>
              <a:t>Python code atop the Arista EOS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98123" y="107239"/>
            <a:ext cx="6693877" cy="66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Implementation Feasibility</a:t>
            </a:r>
            <a:endParaRPr lang="en-US" sz="4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2854" y="1565329"/>
            <a:ext cx="9308324" cy="1154624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32854" y="2719952"/>
            <a:ext cx="9308324" cy="1666067"/>
          </a:xfrm>
          <a:prstGeom prst="rect">
            <a:avLst/>
          </a:prstGeom>
          <a:solidFill>
            <a:schemeClr val="accent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0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92"/>
    </mc:Choice>
    <mc:Fallback xmlns="">
      <p:transition spd="slow" advTm="10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261717"/>
              </p:ext>
            </p:extLst>
          </p:nvPr>
        </p:nvGraphicFramePr>
        <p:xfrm>
          <a:off x="726831" y="1524000"/>
          <a:ext cx="10614938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6463" y="61091"/>
            <a:ext cx="505202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Simulated dataset: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#classes: </a:t>
            </a:r>
            <a:r>
              <a:rPr lang="en-US" sz="2000" dirty="0" err="1" smtClean="0"/>
              <a:t>exp</a:t>
            </a:r>
            <a:r>
              <a:rPr lang="en-US" sz="2000" dirty="0" smtClean="0"/>
              <a:t>(mean=10);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class demands, weights: </a:t>
            </a:r>
            <a:r>
              <a:rPr lang="en-US" sz="2000" dirty="0" err="1" smtClean="0"/>
              <a:t>pareto</a:t>
            </a:r>
            <a:r>
              <a:rPr lang="en-US" sz="2000" dirty="0" smtClean="0"/>
              <a:t>(shape=0.4)</a:t>
            </a:r>
          </a:p>
          <a:p>
            <a:r>
              <a:rPr lang="en-US" sz="2000" dirty="0" smtClean="0"/>
              <a:t>Goal = weighted fair share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98123" y="107239"/>
            <a:ext cx="6693877" cy="667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Comparing alt. groupings</a:t>
            </a:r>
            <a:endParaRPr lang="en-US" sz="4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0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66"/>
    </mc:Choice>
    <mc:Fallback xmlns="">
      <p:transition spd="slow" advTm="11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24000"/>
            <a:ext cx="10920663" cy="465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Existing network traffic management relies on </a:t>
            </a:r>
            <a:r>
              <a:rPr lang="en-US" dirty="0" smtClean="0">
                <a:solidFill>
                  <a:schemeClr val="accent2"/>
                </a:solidFill>
              </a:rPr>
              <a:t>end-host enforcement </a:t>
            </a:r>
            <a:r>
              <a:rPr lang="en-US" dirty="0" smtClean="0"/>
              <a:t>or needs </a:t>
            </a:r>
            <a:r>
              <a:rPr lang="en-US" dirty="0" smtClean="0">
                <a:solidFill>
                  <a:schemeClr val="accent6"/>
                </a:solidFill>
              </a:rPr>
              <a:t>new hardware in switches</a:t>
            </a:r>
          </a:p>
          <a:p>
            <a:pPr lvl="1"/>
            <a:r>
              <a:rPr lang="en-US" dirty="0" smtClean="0"/>
              <a:t>Within datacenters</a:t>
            </a:r>
          </a:p>
          <a:p>
            <a:pPr lvl="2"/>
            <a:r>
              <a:rPr lang="en-US" dirty="0" smtClean="0"/>
              <a:t>Network bandwidth: </a:t>
            </a:r>
            <a:r>
              <a:rPr lang="en-US" dirty="0" smtClean="0">
                <a:solidFill>
                  <a:schemeClr val="accent2"/>
                </a:solidFill>
              </a:rPr>
              <a:t>Gatekeeper</a:t>
            </a:r>
            <a:r>
              <a:rPr lang="en-US" dirty="0" smtClean="0"/>
              <a:t>[HP labs TR], </a:t>
            </a:r>
            <a:r>
              <a:rPr lang="en-US" dirty="0" smtClean="0">
                <a:solidFill>
                  <a:schemeClr val="accent2"/>
                </a:solidFill>
              </a:rPr>
              <a:t>Seawall</a:t>
            </a:r>
            <a:r>
              <a:rPr lang="en-US" dirty="0" smtClean="0"/>
              <a:t> [N’12], </a:t>
            </a:r>
            <a:r>
              <a:rPr lang="en-US" dirty="0" err="1" smtClean="0">
                <a:solidFill>
                  <a:schemeClr val="accent2"/>
                </a:solidFill>
              </a:rPr>
              <a:t>FairCloud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/>
              <a:t>[S’12], </a:t>
            </a:r>
            <a:r>
              <a:rPr lang="en-US" dirty="0" err="1" smtClean="0">
                <a:solidFill>
                  <a:schemeClr val="accent2"/>
                </a:solidFill>
              </a:rPr>
              <a:t>eyeQ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[N’13]</a:t>
            </a:r>
          </a:p>
          <a:p>
            <a:pPr lvl="2"/>
            <a:r>
              <a:rPr lang="en-US" dirty="0" smtClean="0"/>
              <a:t>Latency: </a:t>
            </a:r>
            <a:r>
              <a:rPr lang="en-US" dirty="0" err="1" smtClean="0">
                <a:solidFill>
                  <a:schemeClr val="accent6"/>
                </a:solidFill>
              </a:rPr>
              <a:t>pFabric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[S’13], </a:t>
            </a:r>
            <a:r>
              <a:rPr lang="en-US" dirty="0" smtClean="0">
                <a:solidFill>
                  <a:schemeClr val="accent6"/>
                </a:solidFill>
              </a:rPr>
              <a:t>PDQ</a:t>
            </a:r>
            <a:r>
              <a:rPr lang="en-US" dirty="0" smtClean="0"/>
              <a:t> [S’12], </a:t>
            </a:r>
            <a:r>
              <a:rPr lang="en-US" dirty="0" smtClean="0">
                <a:solidFill>
                  <a:schemeClr val="accent6"/>
                </a:solidFill>
              </a:rPr>
              <a:t>D3</a:t>
            </a:r>
            <a:r>
              <a:rPr lang="en-US" dirty="0" smtClean="0"/>
              <a:t> [S’11]</a:t>
            </a:r>
          </a:p>
          <a:p>
            <a:pPr lvl="2"/>
            <a:r>
              <a:rPr lang="en-US" dirty="0" smtClean="0"/>
              <a:t>Virtual network topology: </a:t>
            </a:r>
            <a:r>
              <a:rPr lang="en-US" dirty="0" err="1" smtClean="0">
                <a:solidFill>
                  <a:schemeClr val="accent2"/>
                </a:solidFill>
              </a:rPr>
              <a:t>Oktopus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[S’11]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ide area network between datacenters</a:t>
            </a:r>
          </a:p>
          <a:p>
            <a:pPr lvl="2"/>
            <a:r>
              <a:rPr lang="en-US" dirty="0" smtClean="0"/>
              <a:t>Policy-based route assignment: </a:t>
            </a:r>
            <a:r>
              <a:rPr lang="en-US" dirty="0" smtClean="0">
                <a:solidFill>
                  <a:schemeClr val="accent2"/>
                </a:solidFill>
              </a:rPr>
              <a:t>B4</a:t>
            </a:r>
            <a:r>
              <a:rPr lang="en-US" dirty="0" smtClean="0"/>
              <a:t> [S’13], </a:t>
            </a:r>
            <a:r>
              <a:rPr lang="en-US" dirty="0" smtClean="0">
                <a:solidFill>
                  <a:schemeClr val="accent2"/>
                </a:solidFill>
              </a:rPr>
              <a:t>SWAN</a:t>
            </a:r>
            <a:r>
              <a:rPr lang="en-US" dirty="0" smtClean="0"/>
              <a:t> [S’13]</a:t>
            </a:r>
          </a:p>
          <a:p>
            <a:pPr marL="0" indent="0">
              <a:buNone/>
            </a:pPr>
            <a:r>
              <a:rPr lang="en-US" dirty="0" err="1" smtClean="0"/>
              <a:t>NetShare</a:t>
            </a:r>
            <a:r>
              <a:rPr lang="en-US" dirty="0" smtClean="0"/>
              <a:t> [UCSD TR] proposes using traffic shapers</a:t>
            </a:r>
          </a:p>
          <a:p>
            <a:pPr marL="0" indent="0">
              <a:buNone/>
            </a:pPr>
            <a:r>
              <a:rPr lang="en-US" dirty="0" err="1" smtClean="0"/>
              <a:t>vShaper</a:t>
            </a:r>
            <a:r>
              <a:rPr lang="en-US" dirty="0" smtClean="0"/>
              <a:t> shows how to use the small number of available shapers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2"/>
    </mc:Choice>
    <mc:Fallback xmlns="">
      <p:transition spd="slow" advTm="3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Virtualizing Traffic Shapers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405" y="1825625"/>
            <a:ext cx="919695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First step towards </a:t>
            </a:r>
            <a:r>
              <a:rPr lang="en-US" dirty="0" err="1" smtClean="0"/>
              <a:t>mimic’ing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0000CC"/>
                </a:solidFill>
              </a:rPr>
              <a:t>behavior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0000CC"/>
                </a:solidFill>
              </a:rPr>
              <a:t>many shapers </a:t>
            </a:r>
            <a:r>
              <a:rPr lang="en-US" dirty="0" smtClean="0"/>
              <a:t>with the </a:t>
            </a:r>
            <a:r>
              <a:rPr lang="en-US" dirty="0" smtClean="0">
                <a:solidFill>
                  <a:srgbClr val="0000CC"/>
                </a:solidFill>
              </a:rPr>
              <a:t>handful</a:t>
            </a:r>
            <a:r>
              <a:rPr lang="en-US" dirty="0" smtClean="0"/>
              <a:t> that are </a:t>
            </a:r>
            <a:r>
              <a:rPr lang="en-US" dirty="0" smtClean="0">
                <a:solidFill>
                  <a:srgbClr val="0000CC"/>
                </a:solidFill>
              </a:rPr>
              <a:t>available</a:t>
            </a:r>
            <a:r>
              <a:rPr lang="en-US" dirty="0" smtClean="0"/>
              <a:t> on commodity devices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 alternative to </a:t>
            </a:r>
            <a:r>
              <a:rPr lang="en-US" dirty="0" err="1" smtClean="0"/>
              <a:t>endhost</a:t>
            </a:r>
            <a:r>
              <a:rPr lang="en-US" dirty="0" smtClean="0"/>
              <a:t>-based and blue-sky solutions that </a:t>
            </a:r>
          </a:p>
          <a:p>
            <a:pPr marL="457200" lvl="1" indent="0">
              <a:buNone/>
            </a:pPr>
            <a:r>
              <a:rPr lang="en-US" dirty="0" smtClean="0"/>
              <a:t>builds upon </a:t>
            </a:r>
            <a:r>
              <a:rPr lang="en-US" dirty="0" smtClean="0">
                <a:solidFill>
                  <a:srgbClr val="0000CC"/>
                </a:solidFill>
              </a:rPr>
              <a:t>in-network components </a:t>
            </a:r>
          </a:p>
          <a:p>
            <a:pPr marL="457200" lvl="1" indent="0">
              <a:buNone/>
            </a:pPr>
            <a:r>
              <a:rPr lang="en-US" dirty="0" smtClean="0"/>
              <a:t>leading to </a:t>
            </a:r>
            <a:r>
              <a:rPr lang="en-US" dirty="0" smtClean="0">
                <a:solidFill>
                  <a:srgbClr val="0000CC"/>
                </a:solidFill>
              </a:rPr>
              <a:t>simpler logic</a:t>
            </a:r>
            <a:r>
              <a:rPr lang="en-US" dirty="0" smtClean="0"/>
              <a:t>, stronger</a:t>
            </a:r>
            <a:r>
              <a:rPr lang="en-US" dirty="0" smtClean="0">
                <a:solidFill>
                  <a:srgbClr val="0000CC"/>
                </a:solidFill>
              </a:rPr>
              <a:t> guarantees </a:t>
            </a:r>
            <a:r>
              <a:rPr lang="en-US" dirty="0" smtClean="0"/>
              <a:t>and better</a:t>
            </a:r>
            <a:r>
              <a:rPr lang="en-US" dirty="0" smtClean="0">
                <a:solidFill>
                  <a:srgbClr val="0000CC"/>
                </a:solidFill>
              </a:rPr>
              <a:t> performance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few </a:t>
            </a:r>
            <a:r>
              <a:rPr lang="en-US" dirty="0"/>
              <a:t>o</a:t>
            </a:r>
            <a:r>
              <a:rPr lang="en-US" dirty="0" smtClean="0"/>
              <a:t>pen issues remain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Why are a </a:t>
            </a:r>
            <a:r>
              <a:rPr lang="en-US" dirty="0" smtClean="0">
                <a:solidFill>
                  <a:schemeClr val="accent2"/>
                </a:solidFill>
              </a:rPr>
              <a:t>few shapers enough</a:t>
            </a:r>
            <a:r>
              <a:rPr lang="en-US" dirty="0" smtClean="0"/>
              <a:t>?</a:t>
            </a:r>
          </a:p>
          <a:p>
            <a:pPr marL="457200" lvl="1" indent="0">
              <a:buNone/>
            </a:pPr>
            <a:r>
              <a:rPr lang="en-US" dirty="0" smtClean="0"/>
              <a:t>How to effectively </a:t>
            </a:r>
            <a:r>
              <a:rPr lang="en-US" dirty="0" smtClean="0">
                <a:solidFill>
                  <a:schemeClr val="accent2"/>
                </a:solidFill>
              </a:rPr>
              <a:t>use multiple switches </a:t>
            </a:r>
            <a:r>
              <a:rPr lang="en-US" dirty="0" smtClean="0"/>
              <a:t>along a path?</a:t>
            </a:r>
          </a:p>
          <a:p>
            <a:pPr marL="457200" lvl="1" indent="0">
              <a:buNone/>
            </a:pPr>
            <a:r>
              <a:rPr lang="en-US" dirty="0" smtClean="0"/>
              <a:t>Easy to </a:t>
            </a:r>
            <a:r>
              <a:rPr lang="en-US" dirty="0" smtClean="0">
                <a:solidFill>
                  <a:schemeClr val="accent2"/>
                </a:solidFill>
              </a:rPr>
              <a:t>implement</a:t>
            </a:r>
            <a:r>
              <a:rPr lang="en-US" dirty="0" smtClean="0"/>
              <a:t>/ </a:t>
            </a:r>
            <a:r>
              <a:rPr lang="en-US" dirty="0" smtClean="0">
                <a:solidFill>
                  <a:schemeClr val="accent2"/>
                </a:solidFill>
              </a:rPr>
              <a:t>deploy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8"/>
    </mc:Choice>
    <mc:Fallback xmlns="">
      <p:transition spd="slow" advTm="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052" y="534746"/>
            <a:ext cx="5158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Virtualizing Traffic Shapers </a:t>
            </a:r>
            <a:r>
              <a:rPr lang="en-US" sz="2400" dirty="0" smtClean="0"/>
              <a:t>problem: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9208" y="996411"/>
            <a:ext cx="6207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mimic the shaping behavior of a switch </a:t>
            </a:r>
            <a:endParaRPr lang="en-US" sz="2400" dirty="0" smtClean="0"/>
          </a:p>
          <a:p>
            <a:r>
              <a:rPr lang="en-US" sz="2400" dirty="0" smtClean="0"/>
              <a:t>having </a:t>
            </a:r>
            <a:r>
              <a:rPr lang="en-US" sz="2400" dirty="0"/>
              <a:t>arbitrarily many shapers </a:t>
            </a:r>
            <a:endParaRPr lang="en-US" sz="2400" dirty="0" smtClean="0"/>
          </a:p>
          <a:p>
            <a:r>
              <a:rPr lang="en-US" sz="2400" dirty="0" smtClean="0"/>
              <a:t>with </a:t>
            </a:r>
            <a:r>
              <a:rPr lang="en-US" sz="2400" dirty="0"/>
              <a:t>those </a:t>
            </a:r>
            <a:endParaRPr lang="en-US" sz="2400" dirty="0" smtClean="0"/>
          </a:p>
          <a:p>
            <a:r>
              <a:rPr lang="en-US" sz="2400" dirty="0" smtClean="0"/>
              <a:t>that </a:t>
            </a:r>
            <a:r>
              <a:rPr lang="en-US" sz="2400" dirty="0"/>
              <a:t>have just a </a:t>
            </a:r>
            <a:r>
              <a:rPr lang="en-US" sz="2400" dirty="0" smtClean="0"/>
              <a:t>handful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3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1957041" y="2186109"/>
            <a:ext cx="1055077" cy="28567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066657" y="2266199"/>
            <a:ext cx="304800" cy="206298"/>
            <a:chOff x="762000" y="2133600"/>
            <a:chExt cx="304800" cy="206298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2088371" y="4656274"/>
            <a:ext cx="304800" cy="206298"/>
            <a:chOff x="762000" y="2133600"/>
            <a:chExt cx="304800" cy="206298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75" name="Group 74"/>
          <p:cNvGrpSpPr/>
          <p:nvPr/>
        </p:nvGrpSpPr>
        <p:grpSpPr>
          <a:xfrm>
            <a:off x="2066657" y="2562410"/>
            <a:ext cx="304800" cy="206298"/>
            <a:chOff x="762000" y="2133600"/>
            <a:chExt cx="304800" cy="2062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81" name="Group 80"/>
          <p:cNvGrpSpPr/>
          <p:nvPr/>
        </p:nvGrpSpPr>
        <p:grpSpPr>
          <a:xfrm>
            <a:off x="2091194" y="3111745"/>
            <a:ext cx="304800" cy="206298"/>
            <a:chOff x="762000" y="2133600"/>
            <a:chExt cx="304800" cy="20629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87" name="Group 86"/>
          <p:cNvGrpSpPr/>
          <p:nvPr/>
        </p:nvGrpSpPr>
        <p:grpSpPr>
          <a:xfrm>
            <a:off x="2084671" y="3424564"/>
            <a:ext cx="304800" cy="206298"/>
            <a:chOff x="762000" y="2133600"/>
            <a:chExt cx="304800" cy="206298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sp>
        <p:nvSpPr>
          <p:cNvPr id="93" name="Flowchart: Summing Junction 92"/>
          <p:cNvSpPr/>
          <p:nvPr/>
        </p:nvSpPr>
        <p:spPr>
          <a:xfrm>
            <a:off x="2549056" y="3366212"/>
            <a:ext cx="321353" cy="323001"/>
          </a:xfrm>
          <a:prstGeom prst="flowChartSummingJunction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Striped Right Arrow 93"/>
          <p:cNvSpPr/>
          <p:nvPr/>
        </p:nvSpPr>
        <p:spPr>
          <a:xfrm>
            <a:off x="608524" y="3158012"/>
            <a:ext cx="1219200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noProof="0" dirty="0" smtClean="0">
                <a:solidFill>
                  <a:prstClr val="white"/>
                </a:solidFill>
                <a:latin typeface="Gill Sans MT" pitchFamily="34" charset="0"/>
              </a:rPr>
              <a:t>packets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2076649" y="2839192"/>
            <a:ext cx="304800" cy="206298"/>
            <a:chOff x="762000" y="2133600"/>
            <a:chExt cx="304800" cy="206298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02" name="Group 101"/>
          <p:cNvGrpSpPr/>
          <p:nvPr/>
        </p:nvGrpSpPr>
        <p:grpSpPr>
          <a:xfrm>
            <a:off x="2076649" y="3734868"/>
            <a:ext cx="304800" cy="206298"/>
            <a:chOff x="762000" y="2133600"/>
            <a:chExt cx="304800" cy="206298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08" name="Group 107"/>
          <p:cNvGrpSpPr/>
          <p:nvPr/>
        </p:nvGrpSpPr>
        <p:grpSpPr>
          <a:xfrm>
            <a:off x="2076649" y="4073675"/>
            <a:ext cx="304800" cy="206298"/>
            <a:chOff x="762000" y="2133600"/>
            <a:chExt cx="304800" cy="206298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14" name="Group 113"/>
          <p:cNvGrpSpPr/>
          <p:nvPr/>
        </p:nvGrpSpPr>
        <p:grpSpPr>
          <a:xfrm>
            <a:off x="2084671" y="4386495"/>
            <a:ext cx="304800" cy="206298"/>
            <a:chOff x="762000" y="2133600"/>
            <a:chExt cx="304800" cy="206298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1955718" y="5007731"/>
            <a:ext cx="108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shapers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711456" y="365847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classes</a:t>
            </a:r>
            <a:endParaRPr lang="en-US" dirty="0"/>
          </a:p>
        </p:txBody>
      </p:sp>
      <p:sp>
        <p:nvSpPr>
          <p:cNvPr id="154" name="Striped Right Arrow 153"/>
          <p:cNvSpPr/>
          <p:nvPr/>
        </p:nvSpPr>
        <p:spPr>
          <a:xfrm>
            <a:off x="5017113" y="3212630"/>
            <a:ext cx="1219200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noProof="0" dirty="0" smtClean="0">
                <a:solidFill>
                  <a:prstClr val="white"/>
                </a:solidFill>
                <a:latin typeface="Gill Sans MT" pitchFamily="34" charset="0"/>
              </a:rPr>
              <a:t>packets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29619" y="2895316"/>
            <a:ext cx="1055077" cy="1254607"/>
            <a:chOff x="6374415" y="4119467"/>
            <a:chExt cx="1055077" cy="1254607"/>
          </a:xfrm>
        </p:grpSpPr>
        <p:sp>
          <p:nvSpPr>
            <p:cNvPr id="122" name="Rectangle 121"/>
            <p:cNvSpPr/>
            <p:nvPr/>
          </p:nvSpPr>
          <p:spPr>
            <a:xfrm>
              <a:off x="6374415" y="4119467"/>
              <a:ext cx="1055077" cy="12546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6508568" y="4207446"/>
              <a:ext cx="304800" cy="206298"/>
              <a:chOff x="762000" y="2133600"/>
              <a:chExt cx="304800" cy="206298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41" name="Group 140"/>
            <p:cNvGrpSpPr/>
            <p:nvPr/>
          </p:nvGrpSpPr>
          <p:grpSpPr>
            <a:xfrm>
              <a:off x="6508568" y="4509486"/>
              <a:ext cx="304800" cy="206298"/>
              <a:chOff x="762000" y="2133600"/>
              <a:chExt cx="304800" cy="206298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53" name="Flowchart: Summing Junction 152"/>
            <p:cNvSpPr/>
            <p:nvPr/>
          </p:nvSpPr>
          <p:spPr>
            <a:xfrm>
              <a:off x="6906650" y="4543747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6507139" y="4805312"/>
              <a:ext cx="304800" cy="206298"/>
              <a:chOff x="762000" y="2133600"/>
              <a:chExt cx="304800" cy="206298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73" name="Group 172"/>
            <p:cNvGrpSpPr/>
            <p:nvPr/>
          </p:nvGrpSpPr>
          <p:grpSpPr>
            <a:xfrm>
              <a:off x="6507139" y="5093731"/>
              <a:ext cx="304800" cy="206298"/>
              <a:chOff x="762000" y="2133600"/>
              <a:chExt cx="304800" cy="206298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</p:grpSp>
      <p:sp>
        <p:nvSpPr>
          <p:cNvPr id="180" name="TextBox 179"/>
          <p:cNvSpPr txBox="1"/>
          <p:nvPr/>
        </p:nvSpPr>
        <p:spPr>
          <a:xfrm>
            <a:off x="5120045" y="371309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classes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36313" y="2828082"/>
            <a:ext cx="3505200" cy="1473696"/>
            <a:chOff x="6236313" y="2394331"/>
            <a:chExt cx="3505200" cy="1473696"/>
          </a:xfrm>
        </p:grpSpPr>
        <p:sp>
          <p:nvSpPr>
            <p:cNvPr id="183" name="Folded Corner 182"/>
            <p:cNvSpPr/>
            <p:nvPr/>
          </p:nvSpPr>
          <p:spPr>
            <a:xfrm>
              <a:off x="6236313" y="2394522"/>
              <a:ext cx="3505200" cy="1473505"/>
            </a:xfrm>
            <a:prstGeom prst="foldedCorner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236313" y="2394331"/>
              <a:ext cx="16648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EEECE1">
                      <a:lumMod val="10000"/>
                    </a:srgbClr>
                  </a:solidFill>
                  <a:latin typeface="Gill Sans MT" pitchFamily="34" charset="0"/>
                </a:rPr>
                <a:t>TCAM Rules</a:t>
              </a:r>
            </a:p>
          </p:txBody>
        </p:sp>
      </p:grpSp>
      <p:graphicFrame>
        <p:nvGraphicFramePr>
          <p:cNvPr id="184" name="Table 1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582393"/>
              </p:ext>
            </p:extLst>
          </p:nvPr>
        </p:nvGraphicFramePr>
        <p:xfrm>
          <a:off x="6489824" y="3207321"/>
          <a:ext cx="2998178" cy="1016000"/>
        </p:xfrm>
        <a:graphic>
          <a:graphicData uri="http://schemas.openxmlformats.org/drawingml/2006/table">
            <a:tbl>
              <a:tblPr firstRow="1"/>
              <a:tblGrid>
                <a:gridCol w="762000"/>
                <a:gridCol w="1447800"/>
                <a:gridCol w="788378"/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Match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Est. Demand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Shaper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class</a:t>
                      </a:r>
                      <a:r>
                        <a:rPr lang="en-US" sz="1800" baseline="0" dirty="0" smtClean="0">
                          <a:latin typeface="Gill Sans MT" pitchFamily="34" charset="0"/>
                        </a:rPr>
                        <a:t> x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100MBps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S2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class y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10MBps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S1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9233678" y="3508958"/>
            <a:ext cx="852619" cy="617747"/>
            <a:chOff x="9233678" y="3075207"/>
            <a:chExt cx="852619" cy="617747"/>
          </a:xfrm>
        </p:grpSpPr>
        <p:sp>
          <p:nvSpPr>
            <p:cNvPr id="186" name="Striped Right Arrow 185"/>
            <p:cNvSpPr/>
            <p:nvPr/>
          </p:nvSpPr>
          <p:spPr>
            <a:xfrm rot="19111060">
              <a:off x="9233678" y="3075207"/>
              <a:ext cx="852619" cy="194414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7" name="Striped Right Arrow 186"/>
            <p:cNvSpPr/>
            <p:nvPr/>
          </p:nvSpPr>
          <p:spPr>
            <a:xfrm rot="20026559">
              <a:off x="9338397" y="3503964"/>
              <a:ext cx="678436" cy="188990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8" name="Striped Right Arrow 187"/>
            <p:cNvSpPr/>
            <p:nvPr/>
          </p:nvSpPr>
          <p:spPr>
            <a:xfrm rot="536412">
              <a:off x="9304222" y="3104396"/>
              <a:ext cx="731883" cy="189565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2726" y="2166564"/>
            <a:ext cx="4671970" cy="1116055"/>
            <a:chOff x="6212726" y="1732813"/>
            <a:chExt cx="4671970" cy="1116055"/>
          </a:xfrm>
        </p:grpSpPr>
        <p:sp>
          <p:nvSpPr>
            <p:cNvPr id="33" name="Rectangle 32"/>
            <p:cNvSpPr/>
            <p:nvPr/>
          </p:nvSpPr>
          <p:spPr>
            <a:xfrm>
              <a:off x="6236313" y="1772397"/>
              <a:ext cx="4648383" cy="457199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  <a:ln w="9525" cap="flat" cmpd="sng" algn="ctr">
              <a:solidFill>
                <a:srgbClr val="EEECE1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12726" y="1732813"/>
              <a:ext cx="10993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rPr>
                <a:t>Control</a:t>
              </a:r>
            </a:p>
          </p:txBody>
        </p:sp>
        <p:sp>
          <p:nvSpPr>
            <p:cNvPr id="52" name="Plaque 51"/>
            <p:cNvSpPr/>
            <p:nvPr/>
          </p:nvSpPr>
          <p:spPr>
            <a:xfrm>
              <a:off x="7688821" y="1833730"/>
              <a:ext cx="2133599" cy="312234"/>
            </a:xfrm>
            <a:prstGeom prst="plaque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Gill Sans MT" pitchFamily="34" charset="0"/>
                </a:rPr>
                <a:t>Adaptation logic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 rot="10800000">
              <a:off x="7917422" y="2141728"/>
              <a:ext cx="336544" cy="633986"/>
            </a:xfrm>
            <a:custGeom>
              <a:avLst/>
              <a:gdLst>
                <a:gd name="connsiteX0" fmla="*/ 0 w 215886"/>
                <a:gd name="connsiteY0" fmla="*/ 0 h 743414"/>
                <a:gd name="connsiteX1" fmla="*/ 215591 w 215886"/>
                <a:gd name="connsiteY1" fmla="*/ 356839 h 743414"/>
                <a:gd name="connsiteX2" fmla="*/ 37171 w 215886"/>
                <a:gd name="connsiteY2" fmla="*/ 743414 h 7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886" h="743414">
                  <a:moveTo>
                    <a:pt x="0" y="0"/>
                  </a:moveTo>
                  <a:cubicBezTo>
                    <a:pt x="104698" y="116468"/>
                    <a:pt x="209396" y="232937"/>
                    <a:pt x="215591" y="356839"/>
                  </a:cubicBezTo>
                  <a:cubicBezTo>
                    <a:pt x="221786" y="480741"/>
                    <a:pt x="129478" y="612077"/>
                    <a:pt x="37171" y="743414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headEnd type="oval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9212821" y="2184062"/>
              <a:ext cx="292086" cy="664806"/>
            </a:xfrm>
            <a:custGeom>
              <a:avLst/>
              <a:gdLst>
                <a:gd name="connsiteX0" fmla="*/ 0 w 215886"/>
                <a:gd name="connsiteY0" fmla="*/ 0 h 743414"/>
                <a:gd name="connsiteX1" fmla="*/ 215591 w 215886"/>
                <a:gd name="connsiteY1" fmla="*/ 356839 h 743414"/>
                <a:gd name="connsiteX2" fmla="*/ 37171 w 215886"/>
                <a:gd name="connsiteY2" fmla="*/ 743414 h 7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886" h="743414">
                  <a:moveTo>
                    <a:pt x="0" y="0"/>
                  </a:moveTo>
                  <a:cubicBezTo>
                    <a:pt x="104698" y="116468"/>
                    <a:pt x="209396" y="232937"/>
                    <a:pt x="215591" y="356839"/>
                  </a:cubicBezTo>
                  <a:cubicBezTo>
                    <a:pt x="221786" y="480741"/>
                    <a:pt x="129478" y="612077"/>
                    <a:pt x="37171" y="743414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headEnd type="oval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9257425" y="2190828"/>
              <a:ext cx="564996" cy="358438"/>
            </a:xfrm>
            <a:custGeom>
              <a:avLst/>
              <a:gdLst>
                <a:gd name="connsiteX0" fmla="*/ 0 w 609600"/>
                <a:gd name="connsiteY0" fmla="*/ 0 h 364273"/>
                <a:gd name="connsiteX1" fmla="*/ 275064 w 609600"/>
                <a:gd name="connsiteY1" fmla="*/ 215590 h 364273"/>
                <a:gd name="connsiteX2" fmla="*/ 609600 w 609600"/>
                <a:gd name="connsiteY2" fmla="*/ 364273 h 36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364273">
                  <a:moveTo>
                    <a:pt x="0" y="0"/>
                  </a:moveTo>
                  <a:cubicBezTo>
                    <a:pt x="86732" y="77439"/>
                    <a:pt x="173464" y="154878"/>
                    <a:pt x="275064" y="215590"/>
                  </a:cubicBezTo>
                  <a:cubicBezTo>
                    <a:pt x="376664" y="276302"/>
                    <a:pt x="493132" y="320287"/>
                    <a:pt x="609600" y="364273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6243511" y="2922230"/>
            <a:ext cx="1055077" cy="1254607"/>
            <a:chOff x="6374415" y="4119467"/>
            <a:chExt cx="1055077" cy="1254607"/>
          </a:xfrm>
        </p:grpSpPr>
        <p:sp>
          <p:nvSpPr>
            <p:cNvPr id="190" name="Rectangle 189"/>
            <p:cNvSpPr/>
            <p:nvPr/>
          </p:nvSpPr>
          <p:spPr>
            <a:xfrm>
              <a:off x="6374415" y="4119467"/>
              <a:ext cx="1055077" cy="12546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6508568" y="4207446"/>
              <a:ext cx="304800" cy="206298"/>
              <a:chOff x="762000" y="2133600"/>
              <a:chExt cx="304800" cy="206298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92" name="Group 191"/>
            <p:cNvGrpSpPr/>
            <p:nvPr/>
          </p:nvGrpSpPr>
          <p:grpSpPr>
            <a:xfrm>
              <a:off x="6508568" y="4509486"/>
              <a:ext cx="304800" cy="206298"/>
              <a:chOff x="762000" y="2133600"/>
              <a:chExt cx="304800" cy="206298"/>
            </a:xfrm>
          </p:grpSpPr>
          <p:cxnSp>
            <p:nvCxnSpPr>
              <p:cNvPr id="206" name="Straight Connector 20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93" name="Flowchart: Summing Junction 192"/>
            <p:cNvSpPr/>
            <p:nvPr/>
          </p:nvSpPr>
          <p:spPr>
            <a:xfrm>
              <a:off x="6906650" y="4543747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6507139" y="4805312"/>
              <a:ext cx="304800" cy="206298"/>
              <a:chOff x="762000" y="2133600"/>
              <a:chExt cx="304800" cy="206298"/>
            </a:xfrm>
          </p:grpSpPr>
          <p:cxnSp>
            <p:nvCxnSpPr>
              <p:cNvPr id="201" name="Straight Connector 200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95" name="Group 194"/>
            <p:cNvGrpSpPr/>
            <p:nvPr/>
          </p:nvGrpSpPr>
          <p:grpSpPr>
            <a:xfrm>
              <a:off x="6507139" y="5093731"/>
              <a:ext cx="304800" cy="206298"/>
              <a:chOff x="762000" y="2133600"/>
              <a:chExt cx="304800" cy="206298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</p:grpSp>
      <p:sp>
        <p:nvSpPr>
          <p:cNvPr id="216" name="TextBox 215"/>
          <p:cNvSpPr txBox="1"/>
          <p:nvPr/>
        </p:nvSpPr>
        <p:spPr>
          <a:xfrm>
            <a:off x="6178747" y="4124423"/>
            <a:ext cx="106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shapers</a:t>
            </a:r>
            <a:endParaRPr lang="en-US" dirty="0"/>
          </a:p>
        </p:txBody>
      </p:sp>
      <p:sp>
        <p:nvSpPr>
          <p:cNvPr id="217" name="Striped Right Arrow 216"/>
          <p:cNvSpPr/>
          <p:nvPr/>
        </p:nvSpPr>
        <p:spPr>
          <a:xfrm>
            <a:off x="3033864" y="3138310"/>
            <a:ext cx="742303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sp>
        <p:nvSpPr>
          <p:cNvPr id="218" name="Striped Right Arrow 217"/>
          <p:cNvSpPr/>
          <p:nvPr/>
        </p:nvSpPr>
        <p:spPr>
          <a:xfrm>
            <a:off x="7313651" y="3179833"/>
            <a:ext cx="742303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4947139" y="4862571"/>
            <a:ext cx="604072" cy="51449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376246" y="3716214"/>
            <a:ext cx="1500554" cy="1406769"/>
          </a:xfrm>
          <a:custGeom>
            <a:avLst/>
            <a:gdLst>
              <a:gd name="connsiteX0" fmla="*/ 0 w 1500554"/>
              <a:gd name="connsiteY0" fmla="*/ 0 h 1406769"/>
              <a:gd name="connsiteX1" fmla="*/ 281354 w 1500554"/>
              <a:gd name="connsiteY1" fmla="*/ 1101969 h 1406769"/>
              <a:gd name="connsiteX2" fmla="*/ 1500554 w 1500554"/>
              <a:gd name="connsiteY2" fmla="*/ 1406769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554" h="1406769">
                <a:moveTo>
                  <a:pt x="0" y="0"/>
                </a:moveTo>
                <a:cubicBezTo>
                  <a:pt x="15631" y="433754"/>
                  <a:pt x="31262" y="867508"/>
                  <a:pt x="281354" y="1101969"/>
                </a:cubicBezTo>
                <a:cubicBezTo>
                  <a:pt x="531446" y="1336430"/>
                  <a:pt x="1016000" y="1371599"/>
                  <a:pt x="1500554" y="1406769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545015" y="3727937"/>
            <a:ext cx="2133600" cy="1383323"/>
          </a:xfrm>
          <a:custGeom>
            <a:avLst/>
            <a:gdLst>
              <a:gd name="connsiteX0" fmla="*/ 2133600 w 2133600"/>
              <a:gd name="connsiteY0" fmla="*/ 0 h 1383323"/>
              <a:gd name="connsiteX1" fmla="*/ 1453662 w 2133600"/>
              <a:gd name="connsiteY1" fmla="*/ 1137138 h 1383323"/>
              <a:gd name="connsiteX2" fmla="*/ 0 w 2133600"/>
              <a:gd name="connsiteY2" fmla="*/ 1383323 h 138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0" h="1383323">
                <a:moveTo>
                  <a:pt x="2133600" y="0"/>
                </a:moveTo>
                <a:cubicBezTo>
                  <a:pt x="1971431" y="453292"/>
                  <a:pt x="1809262" y="906584"/>
                  <a:pt x="1453662" y="1137138"/>
                </a:cubicBezTo>
                <a:cubicBezTo>
                  <a:pt x="1098062" y="1367692"/>
                  <a:pt x="549031" y="1375507"/>
                  <a:pt x="0" y="1383323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qual 13"/>
          <p:cNvSpPr/>
          <p:nvPr/>
        </p:nvSpPr>
        <p:spPr>
          <a:xfrm rot="5400000">
            <a:off x="5087295" y="5257522"/>
            <a:ext cx="364127" cy="28106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58653" y="851602"/>
            <a:ext cx="5158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Virtualizing Traffic Shapers </a:t>
            </a:r>
            <a:r>
              <a:rPr lang="en-US" sz="2400" dirty="0" smtClean="0"/>
              <a:t>problem: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5216809" y="315276"/>
            <a:ext cx="6207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mimic the shaping behavior of a switch </a:t>
            </a:r>
            <a:endParaRPr lang="en-US" sz="2400" dirty="0" smtClean="0"/>
          </a:p>
          <a:p>
            <a:r>
              <a:rPr lang="en-US" sz="2400" dirty="0" smtClean="0"/>
              <a:t>having </a:t>
            </a:r>
            <a:r>
              <a:rPr lang="en-US" sz="2400" dirty="0"/>
              <a:t>arbitrarily many shapers </a:t>
            </a:r>
            <a:endParaRPr lang="en-US" sz="2400" dirty="0" smtClean="0"/>
          </a:p>
          <a:p>
            <a:r>
              <a:rPr lang="en-US" sz="2400" dirty="0" smtClean="0"/>
              <a:t>with </a:t>
            </a:r>
            <a:r>
              <a:rPr lang="en-US" sz="2400" dirty="0"/>
              <a:t>those </a:t>
            </a:r>
            <a:endParaRPr lang="en-US" sz="2400" dirty="0" smtClean="0"/>
          </a:p>
          <a:p>
            <a:r>
              <a:rPr lang="en-US" sz="2400" dirty="0" smtClean="0"/>
              <a:t>that </a:t>
            </a:r>
            <a:r>
              <a:rPr lang="en-US" sz="2400" dirty="0"/>
              <a:t>have just a </a:t>
            </a:r>
            <a:r>
              <a:rPr lang="en-US" sz="2400" dirty="0" smtClean="0"/>
              <a:t>handful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935250" y="5626567"/>
            <a:ext cx="66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5615354" y="3622431"/>
            <a:ext cx="5573468" cy="1512277"/>
          </a:xfrm>
          <a:custGeom>
            <a:avLst/>
            <a:gdLst>
              <a:gd name="connsiteX0" fmla="*/ 5568461 w 5573468"/>
              <a:gd name="connsiteY0" fmla="*/ 0 h 1512277"/>
              <a:gd name="connsiteX1" fmla="*/ 5486400 w 5573468"/>
              <a:gd name="connsiteY1" fmla="*/ 586154 h 1512277"/>
              <a:gd name="connsiteX2" fmla="*/ 4970584 w 5573468"/>
              <a:gd name="connsiteY2" fmla="*/ 1055077 h 1512277"/>
              <a:gd name="connsiteX3" fmla="*/ 4267200 w 5573468"/>
              <a:gd name="connsiteY3" fmla="*/ 1312984 h 1512277"/>
              <a:gd name="connsiteX4" fmla="*/ 3352800 w 5573468"/>
              <a:gd name="connsiteY4" fmla="*/ 1441938 h 1512277"/>
              <a:gd name="connsiteX5" fmla="*/ 1817077 w 5573468"/>
              <a:gd name="connsiteY5" fmla="*/ 1512277 h 1512277"/>
              <a:gd name="connsiteX6" fmla="*/ 0 w 5573468"/>
              <a:gd name="connsiteY6" fmla="*/ 1488831 h 151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3468" h="1512277">
                <a:moveTo>
                  <a:pt x="5568461" y="0"/>
                </a:moveTo>
                <a:cubicBezTo>
                  <a:pt x="5577253" y="205154"/>
                  <a:pt x="5586046" y="410308"/>
                  <a:pt x="5486400" y="586154"/>
                </a:cubicBezTo>
                <a:cubicBezTo>
                  <a:pt x="5386754" y="762000"/>
                  <a:pt x="5173784" y="933939"/>
                  <a:pt x="4970584" y="1055077"/>
                </a:cubicBezTo>
                <a:cubicBezTo>
                  <a:pt x="4767384" y="1176215"/>
                  <a:pt x="4536831" y="1248507"/>
                  <a:pt x="4267200" y="1312984"/>
                </a:cubicBezTo>
                <a:cubicBezTo>
                  <a:pt x="3997569" y="1377461"/>
                  <a:pt x="3761154" y="1408723"/>
                  <a:pt x="3352800" y="1441938"/>
                </a:cubicBezTo>
                <a:cubicBezTo>
                  <a:pt x="2944446" y="1475153"/>
                  <a:pt x="1817077" y="1512277"/>
                  <a:pt x="1817077" y="1512277"/>
                </a:cubicBezTo>
                <a:lnTo>
                  <a:pt x="0" y="1488831"/>
                </a:lnTo>
              </a:path>
            </a:pathLst>
          </a:custGeom>
          <a:noFill/>
          <a:ln w="190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29453 -0.003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9935 -0.0013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28984 -0.0062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8" grpId="0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1957041" y="1576513"/>
            <a:ext cx="1055077" cy="28567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066657" y="1656603"/>
            <a:ext cx="304800" cy="206298"/>
            <a:chOff x="762000" y="2133600"/>
            <a:chExt cx="304800" cy="206298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2088371" y="4046678"/>
            <a:ext cx="304800" cy="206298"/>
            <a:chOff x="762000" y="2133600"/>
            <a:chExt cx="304800" cy="206298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75" name="Group 74"/>
          <p:cNvGrpSpPr/>
          <p:nvPr/>
        </p:nvGrpSpPr>
        <p:grpSpPr>
          <a:xfrm>
            <a:off x="2066657" y="1952814"/>
            <a:ext cx="304800" cy="206298"/>
            <a:chOff x="762000" y="2133600"/>
            <a:chExt cx="304800" cy="2062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81" name="Group 80"/>
          <p:cNvGrpSpPr/>
          <p:nvPr/>
        </p:nvGrpSpPr>
        <p:grpSpPr>
          <a:xfrm>
            <a:off x="2091194" y="2502149"/>
            <a:ext cx="304800" cy="206298"/>
            <a:chOff x="762000" y="2133600"/>
            <a:chExt cx="304800" cy="20629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87" name="Group 86"/>
          <p:cNvGrpSpPr/>
          <p:nvPr/>
        </p:nvGrpSpPr>
        <p:grpSpPr>
          <a:xfrm>
            <a:off x="2084671" y="2814968"/>
            <a:ext cx="304800" cy="206298"/>
            <a:chOff x="762000" y="2133600"/>
            <a:chExt cx="304800" cy="206298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sp>
        <p:nvSpPr>
          <p:cNvPr id="93" name="Flowchart: Summing Junction 92"/>
          <p:cNvSpPr/>
          <p:nvPr/>
        </p:nvSpPr>
        <p:spPr>
          <a:xfrm>
            <a:off x="2549056" y="2756616"/>
            <a:ext cx="321353" cy="323001"/>
          </a:xfrm>
          <a:prstGeom prst="flowChartSummingJunction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Striped Right Arrow 93"/>
          <p:cNvSpPr/>
          <p:nvPr/>
        </p:nvSpPr>
        <p:spPr>
          <a:xfrm>
            <a:off x="608524" y="2548416"/>
            <a:ext cx="1219200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noProof="0" dirty="0" smtClean="0">
                <a:solidFill>
                  <a:prstClr val="white"/>
                </a:solidFill>
                <a:latin typeface="Gill Sans MT" pitchFamily="34" charset="0"/>
              </a:rPr>
              <a:t>packets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2076649" y="2229596"/>
            <a:ext cx="304800" cy="206298"/>
            <a:chOff x="762000" y="2133600"/>
            <a:chExt cx="304800" cy="206298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02" name="Group 101"/>
          <p:cNvGrpSpPr/>
          <p:nvPr/>
        </p:nvGrpSpPr>
        <p:grpSpPr>
          <a:xfrm>
            <a:off x="2076649" y="3125272"/>
            <a:ext cx="304800" cy="206298"/>
            <a:chOff x="762000" y="2133600"/>
            <a:chExt cx="304800" cy="206298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08" name="Group 107"/>
          <p:cNvGrpSpPr/>
          <p:nvPr/>
        </p:nvGrpSpPr>
        <p:grpSpPr>
          <a:xfrm>
            <a:off x="2076649" y="3464079"/>
            <a:ext cx="304800" cy="206298"/>
            <a:chOff x="762000" y="2133600"/>
            <a:chExt cx="304800" cy="206298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14" name="Group 113"/>
          <p:cNvGrpSpPr/>
          <p:nvPr/>
        </p:nvGrpSpPr>
        <p:grpSpPr>
          <a:xfrm>
            <a:off x="2084671" y="3776899"/>
            <a:ext cx="304800" cy="206298"/>
            <a:chOff x="762000" y="2133600"/>
            <a:chExt cx="304800" cy="206298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1955718" y="4398135"/>
            <a:ext cx="108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shapers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711456" y="304887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classes</a:t>
            </a:r>
            <a:endParaRPr lang="en-US" dirty="0"/>
          </a:p>
        </p:txBody>
      </p:sp>
      <p:sp>
        <p:nvSpPr>
          <p:cNvPr id="154" name="Striped Right Arrow 153"/>
          <p:cNvSpPr/>
          <p:nvPr/>
        </p:nvSpPr>
        <p:spPr>
          <a:xfrm>
            <a:off x="5017113" y="2778879"/>
            <a:ext cx="1219200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noProof="0" dirty="0" smtClean="0">
                <a:solidFill>
                  <a:prstClr val="white"/>
                </a:solidFill>
                <a:latin typeface="Gill Sans MT" pitchFamily="34" charset="0"/>
              </a:rPr>
              <a:t>packets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29619" y="2461565"/>
            <a:ext cx="1055077" cy="1254607"/>
            <a:chOff x="6374415" y="4119467"/>
            <a:chExt cx="1055077" cy="1254607"/>
          </a:xfrm>
        </p:grpSpPr>
        <p:sp>
          <p:nvSpPr>
            <p:cNvPr id="122" name="Rectangle 121"/>
            <p:cNvSpPr/>
            <p:nvPr/>
          </p:nvSpPr>
          <p:spPr>
            <a:xfrm>
              <a:off x="6374415" y="4119467"/>
              <a:ext cx="1055077" cy="12546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6508568" y="4207446"/>
              <a:ext cx="304800" cy="206298"/>
              <a:chOff x="762000" y="2133600"/>
              <a:chExt cx="304800" cy="206298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41" name="Group 140"/>
            <p:cNvGrpSpPr/>
            <p:nvPr/>
          </p:nvGrpSpPr>
          <p:grpSpPr>
            <a:xfrm>
              <a:off x="6508568" y="4509486"/>
              <a:ext cx="304800" cy="206298"/>
              <a:chOff x="762000" y="2133600"/>
              <a:chExt cx="304800" cy="206298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53" name="Flowchart: Summing Junction 152"/>
            <p:cNvSpPr/>
            <p:nvPr/>
          </p:nvSpPr>
          <p:spPr>
            <a:xfrm>
              <a:off x="6906650" y="4543747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6507139" y="4805312"/>
              <a:ext cx="304800" cy="206298"/>
              <a:chOff x="762000" y="2133600"/>
              <a:chExt cx="304800" cy="206298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73" name="Group 172"/>
            <p:cNvGrpSpPr/>
            <p:nvPr/>
          </p:nvGrpSpPr>
          <p:grpSpPr>
            <a:xfrm>
              <a:off x="6507139" y="5093731"/>
              <a:ext cx="304800" cy="206298"/>
              <a:chOff x="762000" y="2133600"/>
              <a:chExt cx="304800" cy="206298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</p:grpSp>
      <p:sp>
        <p:nvSpPr>
          <p:cNvPr id="180" name="TextBox 179"/>
          <p:cNvSpPr txBox="1"/>
          <p:nvPr/>
        </p:nvSpPr>
        <p:spPr>
          <a:xfrm>
            <a:off x="5120045" y="327934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classes</a:t>
            </a:r>
            <a:endParaRPr lang="en-US" dirty="0"/>
          </a:p>
        </p:txBody>
      </p:sp>
      <p:sp>
        <p:nvSpPr>
          <p:cNvPr id="183" name="Folded Corner 182"/>
          <p:cNvSpPr/>
          <p:nvPr/>
        </p:nvSpPr>
        <p:spPr>
          <a:xfrm>
            <a:off x="4372848" y="4231262"/>
            <a:ext cx="3505200" cy="1473505"/>
          </a:xfrm>
          <a:prstGeom prst="foldedCorner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 MT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372848" y="4231071"/>
            <a:ext cx="16648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EEECE1">
                    <a:lumMod val="10000"/>
                  </a:srgbClr>
                </a:solidFill>
                <a:latin typeface="Gill Sans MT" pitchFamily="34" charset="0"/>
              </a:rPr>
              <a:t>TCAM Rules</a:t>
            </a:r>
          </a:p>
        </p:txBody>
      </p:sp>
      <p:graphicFrame>
        <p:nvGraphicFramePr>
          <p:cNvPr id="184" name="Table 1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453202"/>
              </p:ext>
            </p:extLst>
          </p:nvPr>
        </p:nvGraphicFramePr>
        <p:xfrm>
          <a:off x="6489824" y="2773570"/>
          <a:ext cx="2998178" cy="1016000"/>
        </p:xfrm>
        <a:graphic>
          <a:graphicData uri="http://schemas.openxmlformats.org/drawingml/2006/table">
            <a:tbl>
              <a:tblPr firstRow="1"/>
              <a:tblGrid>
                <a:gridCol w="762000"/>
                <a:gridCol w="1447800"/>
                <a:gridCol w="788378"/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Match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Est. Demand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Shaper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class</a:t>
                      </a:r>
                      <a:r>
                        <a:rPr lang="en-US" sz="1800" baseline="0" dirty="0" smtClean="0">
                          <a:latin typeface="Gill Sans MT" pitchFamily="34" charset="0"/>
                        </a:rPr>
                        <a:t> x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100MBps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S2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class y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10MBps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S1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9233678" y="3075207"/>
            <a:ext cx="852619" cy="617747"/>
            <a:chOff x="9233678" y="3075207"/>
            <a:chExt cx="852619" cy="617747"/>
          </a:xfrm>
        </p:grpSpPr>
        <p:sp>
          <p:nvSpPr>
            <p:cNvPr id="186" name="Striped Right Arrow 185"/>
            <p:cNvSpPr/>
            <p:nvPr/>
          </p:nvSpPr>
          <p:spPr>
            <a:xfrm rot="19111060">
              <a:off x="9233678" y="3075207"/>
              <a:ext cx="852619" cy="194414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7" name="Striped Right Arrow 186"/>
            <p:cNvSpPr/>
            <p:nvPr/>
          </p:nvSpPr>
          <p:spPr>
            <a:xfrm rot="20026559">
              <a:off x="9338397" y="3503964"/>
              <a:ext cx="678436" cy="188990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8" name="Striped Right Arrow 187"/>
            <p:cNvSpPr/>
            <p:nvPr/>
          </p:nvSpPr>
          <p:spPr>
            <a:xfrm rot="536412">
              <a:off x="9304222" y="3104396"/>
              <a:ext cx="731883" cy="189565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2726" y="1732813"/>
            <a:ext cx="4671970" cy="1116055"/>
            <a:chOff x="6212726" y="1732813"/>
            <a:chExt cx="4671970" cy="1116055"/>
          </a:xfrm>
        </p:grpSpPr>
        <p:sp>
          <p:nvSpPr>
            <p:cNvPr id="33" name="Rectangle 32"/>
            <p:cNvSpPr/>
            <p:nvPr/>
          </p:nvSpPr>
          <p:spPr>
            <a:xfrm>
              <a:off x="6236313" y="1772397"/>
              <a:ext cx="4648383" cy="457199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  <a:ln w="9525" cap="flat" cmpd="sng" algn="ctr">
              <a:solidFill>
                <a:srgbClr val="EEECE1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12726" y="1732813"/>
              <a:ext cx="10993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rPr>
                <a:t>Control</a:t>
              </a:r>
            </a:p>
          </p:txBody>
        </p:sp>
        <p:sp>
          <p:nvSpPr>
            <p:cNvPr id="52" name="Plaque 51"/>
            <p:cNvSpPr/>
            <p:nvPr/>
          </p:nvSpPr>
          <p:spPr>
            <a:xfrm>
              <a:off x="7688821" y="1833730"/>
              <a:ext cx="2133599" cy="312234"/>
            </a:xfrm>
            <a:prstGeom prst="plaque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Gill Sans MT" pitchFamily="34" charset="0"/>
                </a:rPr>
                <a:t>Adaptation logic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 rot="10800000">
              <a:off x="7917422" y="2141728"/>
              <a:ext cx="336544" cy="633986"/>
            </a:xfrm>
            <a:custGeom>
              <a:avLst/>
              <a:gdLst>
                <a:gd name="connsiteX0" fmla="*/ 0 w 215886"/>
                <a:gd name="connsiteY0" fmla="*/ 0 h 743414"/>
                <a:gd name="connsiteX1" fmla="*/ 215591 w 215886"/>
                <a:gd name="connsiteY1" fmla="*/ 356839 h 743414"/>
                <a:gd name="connsiteX2" fmla="*/ 37171 w 215886"/>
                <a:gd name="connsiteY2" fmla="*/ 743414 h 7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886" h="743414">
                  <a:moveTo>
                    <a:pt x="0" y="0"/>
                  </a:moveTo>
                  <a:cubicBezTo>
                    <a:pt x="104698" y="116468"/>
                    <a:pt x="209396" y="232937"/>
                    <a:pt x="215591" y="356839"/>
                  </a:cubicBezTo>
                  <a:cubicBezTo>
                    <a:pt x="221786" y="480741"/>
                    <a:pt x="129478" y="612077"/>
                    <a:pt x="37171" y="743414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headEnd type="oval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9212821" y="2184062"/>
              <a:ext cx="292086" cy="664806"/>
            </a:xfrm>
            <a:custGeom>
              <a:avLst/>
              <a:gdLst>
                <a:gd name="connsiteX0" fmla="*/ 0 w 215886"/>
                <a:gd name="connsiteY0" fmla="*/ 0 h 743414"/>
                <a:gd name="connsiteX1" fmla="*/ 215591 w 215886"/>
                <a:gd name="connsiteY1" fmla="*/ 356839 h 743414"/>
                <a:gd name="connsiteX2" fmla="*/ 37171 w 215886"/>
                <a:gd name="connsiteY2" fmla="*/ 743414 h 7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886" h="743414">
                  <a:moveTo>
                    <a:pt x="0" y="0"/>
                  </a:moveTo>
                  <a:cubicBezTo>
                    <a:pt x="104698" y="116468"/>
                    <a:pt x="209396" y="232937"/>
                    <a:pt x="215591" y="356839"/>
                  </a:cubicBezTo>
                  <a:cubicBezTo>
                    <a:pt x="221786" y="480741"/>
                    <a:pt x="129478" y="612077"/>
                    <a:pt x="37171" y="743414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headEnd type="oval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9257425" y="2190828"/>
              <a:ext cx="564996" cy="358438"/>
            </a:xfrm>
            <a:custGeom>
              <a:avLst/>
              <a:gdLst>
                <a:gd name="connsiteX0" fmla="*/ 0 w 609600"/>
                <a:gd name="connsiteY0" fmla="*/ 0 h 364273"/>
                <a:gd name="connsiteX1" fmla="*/ 275064 w 609600"/>
                <a:gd name="connsiteY1" fmla="*/ 215590 h 364273"/>
                <a:gd name="connsiteX2" fmla="*/ 609600 w 609600"/>
                <a:gd name="connsiteY2" fmla="*/ 364273 h 36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364273">
                  <a:moveTo>
                    <a:pt x="0" y="0"/>
                  </a:moveTo>
                  <a:cubicBezTo>
                    <a:pt x="86732" y="77439"/>
                    <a:pt x="173464" y="154878"/>
                    <a:pt x="275064" y="215590"/>
                  </a:cubicBezTo>
                  <a:cubicBezTo>
                    <a:pt x="376664" y="276302"/>
                    <a:pt x="493132" y="320287"/>
                    <a:pt x="609600" y="364273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6243511" y="2488479"/>
            <a:ext cx="1055077" cy="1254607"/>
            <a:chOff x="6374415" y="4119467"/>
            <a:chExt cx="1055077" cy="1254607"/>
          </a:xfrm>
        </p:grpSpPr>
        <p:sp>
          <p:nvSpPr>
            <p:cNvPr id="190" name="Rectangle 189"/>
            <p:cNvSpPr/>
            <p:nvPr/>
          </p:nvSpPr>
          <p:spPr>
            <a:xfrm>
              <a:off x="6374415" y="4119467"/>
              <a:ext cx="1055077" cy="12546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6508568" y="4207446"/>
              <a:ext cx="304800" cy="206298"/>
              <a:chOff x="762000" y="2133600"/>
              <a:chExt cx="304800" cy="206298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92" name="Group 191"/>
            <p:cNvGrpSpPr/>
            <p:nvPr/>
          </p:nvGrpSpPr>
          <p:grpSpPr>
            <a:xfrm>
              <a:off x="6508568" y="4509486"/>
              <a:ext cx="304800" cy="206298"/>
              <a:chOff x="762000" y="2133600"/>
              <a:chExt cx="304800" cy="206298"/>
            </a:xfrm>
          </p:grpSpPr>
          <p:cxnSp>
            <p:nvCxnSpPr>
              <p:cNvPr id="206" name="Straight Connector 20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93" name="Flowchart: Summing Junction 192"/>
            <p:cNvSpPr/>
            <p:nvPr/>
          </p:nvSpPr>
          <p:spPr>
            <a:xfrm>
              <a:off x="6906650" y="4543747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6507139" y="4805312"/>
              <a:ext cx="304800" cy="206298"/>
              <a:chOff x="762000" y="2133600"/>
              <a:chExt cx="304800" cy="206298"/>
            </a:xfrm>
          </p:grpSpPr>
          <p:cxnSp>
            <p:nvCxnSpPr>
              <p:cNvPr id="201" name="Straight Connector 200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95" name="Group 194"/>
            <p:cNvGrpSpPr/>
            <p:nvPr/>
          </p:nvGrpSpPr>
          <p:grpSpPr>
            <a:xfrm>
              <a:off x="6507139" y="5093731"/>
              <a:ext cx="304800" cy="206298"/>
              <a:chOff x="762000" y="2133600"/>
              <a:chExt cx="304800" cy="206298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</p:grpSp>
      <p:sp>
        <p:nvSpPr>
          <p:cNvPr id="216" name="TextBox 215"/>
          <p:cNvSpPr txBox="1"/>
          <p:nvPr/>
        </p:nvSpPr>
        <p:spPr>
          <a:xfrm>
            <a:off x="6178747" y="3690672"/>
            <a:ext cx="106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shapers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9453 -0.003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29935 -0.0013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3" y="124924"/>
            <a:ext cx="11019692" cy="1082553"/>
          </a:xfrm>
        </p:spPr>
        <p:txBody>
          <a:bodyPr/>
          <a:lstStyle/>
          <a:p>
            <a:r>
              <a:rPr lang="en-US" dirty="0" smtClean="0"/>
              <a:t>Network allocation in datacenters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69" y="1207477"/>
            <a:ext cx="10515600" cy="507609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cs typeface="Segoe UI Light" panose="020B0502040204020203" pitchFamily="34" charset="0"/>
              </a:rPr>
              <a:t>To improve datacenter application </a:t>
            </a:r>
            <a:r>
              <a:rPr lang="en-US" sz="2400" dirty="0" smtClean="0">
                <a:solidFill>
                  <a:srgbClr val="0000CC"/>
                </a:solidFill>
                <a:cs typeface="Segoe UI Light" panose="020B0502040204020203" pitchFamily="34" charset="0"/>
              </a:rPr>
              <a:t>performance</a:t>
            </a:r>
            <a:r>
              <a:rPr lang="en-US" sz="2400" dirty="0" smtClean="0">
                <a:cs typeface="Segoe UI Light" panose="020B0502040204020203" pitchFamily="34" charset="0"/>
              </a:rPr>
              <a:t> and lower </a:t>
            </a:r>
            <a:r>
              <a:rPr lang="en-US" sz="2400" dirty="0" smtClean="0">
                <a:solidFill>
                  <a:srgbClr val="0000CC"/>
                </a:solidFill>
                <a:cs typeface="Segoe UI Light" panose="020B0502040204020203" pitchFamily="34" charset="0"/>
              </a:rPr>
              <a:t>cost</a:t>
            </a:r>
            <a:r>
              <a:rPr lang="en-US" sz="2400" dirty="0" smtClean="0">
                <a:cs typeface="Segoe UI Light" panose="020B0502040204020203" pitchFamily="34" charset="0"/>
              </a:rPr>
              <a:t>, the </a:t>
            </a:r>
            <a:r>
              <a:rPr lang="en-US" sz="2400" dirty="0" smtClean="0">
                <a:solidFill>
                  <a:srgbClr val="0000CC"/>
                </a:solidFill>
                <a:cs typeface="Segoe UI Light" panose="020B0502040204020203" pitchFamily="34" charset="0"/>
              </a:rPr>
              <a:t>network</a:t>
            </a:r>
            <a:r>
              <a:rPr lang="en-US" sz="2400" dirty="0" smtClean="0">
                <a:cs typeface="Segoe UI Light" panose="020B0502040204020203" pitchFamily="34" charset="0"/>
              </a:rPr>
              <a:t> is increasingly the </a:t>
            </a:r>
            <a:r>
              <a:rPr lang="en-US" sz="2400" dirty="0" smtClean="0">
                <a:solidFill>
                  <a:srgbClr val="0000CC"/>
                </a:solidFill>
                <a:cs typeface="Segoe UI Light" panose="020B0502040204020203" pitchFamily="34" charset="0"/>
              </a:rPr>
              <a:t>weak link</a:t>
            </a:r>
          </a:p>
          <a:p>
            <a:pPr marL="0" indent="0">
              <a:buNone/>
            </a:pPr>
            <a:endParaRPr lang="en-US" sz="1000" dirty="0"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cs typeface="Segoe UI Light" panose="020B0502040204020203" pitchFamily="34" charset="0"/>
              </a:rPr>
              <a:t>Need new ways to allocate the network resource</a:t>
            </a:r>
            <a:endParaRPr lang="en-US" sz="2400" dirty="0">
              <a:cs typeface="Segoe UI Light" panose="020B0502040204020203" pitchFamily="34" charset="0"/>
            </a:endParaRPr>
          </a:p>
          <a:p>
            <a:pPr marL="741363" lvl="1" indent="-457200">
              <a:lnSpc>
                <a:spcPct val="120000"/>
              </a:lnSpc>
            </a:pPr>
            <a:r>
              <a:rPr lang="en-US" sz="2000" dirty="0" smtClean="0">
                <a:solidFill>
                  <a:srgbClr val="0000CC"/>
                </a:solidFill>
                <a:cs typeface="Segoe UI Light" panose="020B0502040204020203" pitchFamily="34" charset="0"/>
              </a:rPr>
              <a:t>Performance isolation </a:t>
            </a:r>
            <a:r>
              <a:rPr lang="en-US" sz="2000" dirty="0" smtClean="0">
                <a:cs typeface="Segoe UI Light" panose="020B0502040204020203" pitchFamily="34" charset="0"/>
              </a:rPr>
              <a:t>in clouds </a:t>
            </a:r>
            <a:r>
              <a:rPr lang="en-US" sz="2000" dirty="0">
                <a:cs typeface="Segoe UI Light" panose="020B0502040204020203" pitchFamily="34" charset="0"/>
              </a:rPr>
              <a:t>(e.g., per-tenant virtual network)</a:t>
            </a:r>
          </a:p>
          <a:p>
            <a:pPr marL="741363" lvl="1" indent="-457200">
              <a:lnSpc>
                <a:spcPct val="120000"/>
              </a:lnSpc>
            </a:pPr>
            <a:r>
              <a:rPr lang="en-US" sz="2000" dirty="0">
                <a:solidFill>
                  <a:srgbClr val="0000CC"/>
                </a:solidFill>
                <a:cs typeface="Segoe UI Light" panose="020B0502040204020203" pitchFamily="34" charset="0"/>
              </a:rPr>
              <a:t>Differentiated service </a:t>
            </a:r>
            <a:r>
              <a:rPr lang="en-US" sz="2000" dirty="0">
                <a:cs typeface="Segoe UI Light" panose="020B0502040204020203" pitchFamily="34" charset="0"/>
              </a:rPr>
              <a:t>to align with business </a:t>
            </a:r>
            <a:r>
              <a:rPr lang="en-US" sz="2000" dirty="0">
                <a:solidFill>
                  <a:srgbClr val="0000CC"/>
                </a:solidFill>
                <a:cs typeface="Segoe UI Light" panose="020B0502040204020203" pitchFamily="34" charset="0"/>
              </a:rPr>
              <a:t>priorities</a:t>
            </a:r>
            <a:r>
              <a:rPr lang="en-US" sz="2000" dirty="0">
                <a:cs typeface="Segoe UI Light" panose="020B0502040204020203" pitchFamily="34" charset="0"/>
              </a:rPr>
              <a:t> (or </a:t>
            </a:r>
            <a:r>
              <a:rPr lang="en-US" sz="2000" dirty="0">
                <a:solidFill>
                  <a:srgbClr val="0000CC"/>
                </a:solidFill>
                <a:cs typeface="Segoe UI Light" panose="020B0502040204020203" pitchFamily="34" charset="0"/>
              </a:rPr>
              <a:t>pricing</a:t>
            </a:r>
            <a:r>
              <a:rPr lang="en-US" sz="2000" dirty="0">
                <a:cs typeface="Segoe UI Light" panose="020B0502040204020203" pitchFamily="34" charset="0"/>
              </a:rPr>
              <a:t>)</a:t>
            </a:r>
          </a:p>
          <a:p>
            <a:pPr marL="741363" lvl="1" indent="-457200">
              <a:lnSpc>
                <a:spcPct val="120000"/>
              </a:lnSpc>
            </a:pPr>
            <a:r>
              <a:rPr lang="en-US" sz="2000" dirty="0" smtClean="0">
                <a:solidFill>
                  <a:srgbClr val="0000CC"/>
                </a:solidFill>
                <a:cs typeface="Segoe UI Light" panose="020B0502040204020203" pitchFamily="34" charset="0"/>
              </a:rPr>
              <a:t>Low</a:t>
            </a:r>
            <a:r>
              <a:rPr lang="en-US" sz="2000" dirty="0" smtClean="0">
                <a:cs typeface="Segoe UI Light" panose="020B0502040204020203" pitchFamily="34" charset="0"/>
              </a:rPr>
              <a:t> </a:t>
            </a:r>
            <a:r>
              <a:rPr lang="en-US" sz="2000" dirty="0">
                <a:cs typeface="Segoe UI Light" panose="020B0502040204020203" pitchFamily="34" charset="0"/>
              </a:rPr>
              <a:t>and </a:t>
            </a:r>
            <a:r>
              <a:rPr lang="en-US" sz="2000" dirty="0">
                <a:solidFill>
                  <a:srgbClr val="0000CC"/>
                </a:solidFill>
                <a:cs typeface="Segoe UI Light" panose="020B0502040204020203" pitchFamily="34" charset="0"/>
              </a:rPr>
              <a:t>predictable latency </a:t>
            </a:r>
            <a:r>
              <a:rPr lang="en-US" sz="2000" dirty="0">
                <a:cs typeface="Segoe UI Light" panose="020B0502040204020203" pitchFamily="34" charset="0"/>
              </a:rPr>
              <a:t>(e.g., deadlines</a:t>
            </a:r>
            <a:r>
              <a:rPr lang="en-US" sz="2000" dirty="0" smtClean="0">
                <a:cs typeface="Segoe UI Light" panose="020B0502040204020203" pitchFamily="34" charset="0"/>
              </a:rPr>
              <a:t>) for cluster-as-a-computer</a:t>
            </a:r>
          </a:p>
          <a:p>
            <a:pPr marL="741363" lvl="1" indent="-457200">
              <a:lnSpc>
                <a:spcPct val="120000"/>
              </a:lnSpc>
            </a:pPr>
            <a:r>
              <a:rPr lang="en-US" sz="2000" dirty="0" smtClean="0">
                <a:solidFill>
                  <a:srgbClr val="0000CC"/>
                </a:solidFill>
                <a:cs typeface="Segoe UI Light" panose="020B0502040204020203" pitchFamily="34" charset="0"/>
              </a:rPr>
              <a:t>Trough filling </a:t>
            </a:r>
            <a:r>
              <a:rPr lang="en-US" sz="2000" dirty="0" smtClean="0">
                <a:cs typeface="Segoe UI Light" panose="020B0502040204020203" pitchFamily="34" charset="0"/>
              </a:rPr>
              <a:t>to improve long-term utilization between datacenters</a:t>
            </a:r>
            <a:endParaRPr lang="en-US" sz="2800" dirty="0" smtClean="0">
              <a:cs typeface="Segoe UI Light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24"/>
    </mc:Choice>
    <mc:Fallback xmlns="">
      <p:transition spd="slow" advTm="15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9188" y="342901"/>
            <a:ext cx="11368012" cy="185154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+mn-lt"/>
                <a:cs typeface="Segoe UI Light" panose="020B0502040204020203" pitchFamily="34" charset="0"/>
              </a:rPr>
              <a:t>Two classes of existing methods to realize this</a:t>
            </a:r>
            <a:br>
              <a:rPr lang="en-US" sz="3600" dirty="0">
                <a:latin typeface="+mn-lt"/>
                <a:cs typeface="Segoe UI Light" panose="020B0502040204020203" pitchFamily="34" charset="0"/>
              </a:rPr>
            </a:br>
            <a:r>
              <a:rPr lang="en-US" sz="3600" dirty="0" smtClean="0">
                <a:latin typeface="+mn-lt"/>
                <a:cs typeface="Segoe UI Light" panose="020B0502040204020203" pitchFamily="34" charset="0"/>
              </a:rPr>
              <a:t>1. </a:t>
            </a:r>
            <a:r>
              <a:rPr lang="en-US" sz="3100" dirty="0" smtClean="0">
                <a:latin typeface="+mn-lt"/>
                <a:cs typeface="Segoe UI Light" panose="020B0502040204020203" pitchFamily="34" charset="0"/>
              </a:rPr>
              <a:t>“</a:t>
            </a:r>
            <a:r>
              <a:rPr lang="en-US" sz="3100" dirty="0" smtClean="0">
                <a:solidFill>
                  <a:schemeClr val="accent6"/>
                </a:solidFill>
                <a:latin typeface="+mn-lt"/>
                <a:cs typeface="Segoe UI Light" panose="020B0502040204020203" pitchFamily="34" charset="0"/>
              </a:rPr>
              <a:t>blue </a:t>
            </a:r>
            <a:r>
              <a:rPr lang="en-US" sz="3100" dirty="0">
                <a:solidFill>
                  <a:schemeClr val="accent6"/>
                </a:solidFill>
                <a:latin typeface="+mn-lt"/>
                <a:cs typeface="Segoe UI Light" panose="020B0502040204020203" pitchFamily="34" charset="0"/>
              </a:rPr>
              <a:t>sky</a:t>
            </a:r>
            <a:r>
              <a:rPr lang="en-US" sz="3100" dirty="0">
                <a:latin typeface="+mn-lt"/>
                <a:cs typeface="Segoe UI Light" panose="020B0502040204020203" pitchFamily="34" charset="0"/>
              </a:rPr>
              <a:t>”: require </a:t>
            </a:r>
            <a:r>
              <a:rPr lang="en-US" sz="3100" i="1" dirty="0">
                <a:latin typeface="+mn-lt"/>
                <a:cs typeface="Segoe UI Light" panose="020B0502040204020203" pitchFamily="34" charset="0"/>
              </a:rPr>
              <a:t>new </a:t>
            </a:r>
            <a:r>
              <a:rPr lang="en-US" sz="3100" dirty="0">
                <a:latin typeface="+mn-lt"/>
                <a:cs typeface="Segoe UI Light" panose="020B0502040204020203" pitchFamily="34" charset="0"/>
              </a:rPr>
              <a:t>support </a:t>
            </a:r>
            <a:r>
              <a:rPr lang="en-US" sz="3100" dirty="0" smtClean="0">
                <a:latin typeface="+mn-lt"/>
                <a:cs typeface="Segoe UI Light" panose="020B0502040204020203" pitchFamily="34" charset="0"/>
              </a:rPr>
              <a:t>in switches </a:t>
            </a:r>
            <a:r>
              <a:rPr lang="en-US" sz="3100" dirty="0">
                <a:latin typeface="+mn-lt"/>
                <a:cs typeface="Segoe UI Light" panose="020B0502040204020203" pitchFamily="34" charset="0"/>
              </a:rPr>
              <a:t>(e.g., </a:t>
            </a:r>
            <a:r>
              <a:rPr lang="en-US" sz="3100" dirty="0" smtClean="0">
                <a:latin typeface="+mn-lt"/>
                <a:cs typeface="Segoe UI Light" panose="020B0502040204020203" pitchFamily="34" charset="0"/>
              </a:rPr>
              <a:t>diff. packet </a:t>
            </a:r>
            <a:r>
              <a:rPr lang="en-US" sz="3100" dirty="0">
                <a:latin typeface="+mn-lt"/>
                <a:cs typeface="Segoe UI Light" panose="020B0502040204020203" pitchFamily="34" charset="0"/>
              </a:rPr>
              <a:t>processing)</a:t>
            </a:r>
            <a:br>
              <a:rPr lang="en-US" sz="3100" dirty="0">
                <a:latin typeface="+mn-lt"/>
                <a:cs typeface="Segoe UI Light" panose="020B0502040204020203" pitchFamily="34" charset="0"/>
              </a:rPr>
            </a:br>
            <a:r>
              <a:rPr lang="en-US" sz="3100" dirty="0" smtClean="0">
                <a:latin typeface="+mn-lt"/>
                <a:cs typeface="Segoe UI Light" panose="020B0502040204020203" pitchFamily="34" charset="0"/>
              </a:rPr>
              <a:t>2. “</a:t>
            </a:r>
            <a:r>
              <a:rPr lang="en-US" sz="3100" dirty="0" smtClean="0">
                <a:solidFill>
                  <a:schemeClr val="accent2"/>
                </a:solidFill>
                <a:latin typeface="+mn-lt"/>
                <a:cs typeface="Segoe UI Light" panose="020B0502040204020203" pitchFamily="34" charset="0"/>
              </a:rPr>
              <a:t>end </a:t>
            </a:r>
            <a:r>
              <a:rPr lang="en-US" sz="3100" dirty="0">
                <a:solidFill>
                  <a:schemeClr val="accent2"/>
                </a:solidFill>
                <a:latin typeface="+mn-lt"/>
                <a:cs typeface="Segoe UI Light" panose="020B0502040204020203" pitchFamily="34" charset="0"/>
              </a:rPr>
              <a:t>host-based</a:t>
            </a:r>
            <a:r>
              <a:rPr lang="en-US" sz="3100" dirty="0" smtClean="0">
                <a:latin typeface="+mn-lt"/>
                <a:cs typeface="Segoe UI Light" panose="020B0502040204020203" pitchFamily="34" charset="0"/>
              </a:rPr>
              <a:t>”: infer </a:t>
            </a:r>
            <a:r>
              <a:rPr lang="en-US" sz="3100" dirty="0">
                <a:latin typeface="+mn-lt"/>
                <a:cs typeface="Segoe UI Light" panose="020B0502040204020203" pitchFamily="34" charset="0"/>
              </a:rPr>
              <a:t>network state; </a:t>
            </a:r>
            <a:r>
              <a:rPr lang="en-US" sz="3100" dirty="0" err="1">
                <a:latin typeface="+mn-lt"/>
                <a:cs typeface="Segoe UI Light" panose="020B0502040204020203" pitchFamily="34" charset="0"/>
              </a:rPr>
              <a:t>perf</a:t>
            </a:r>
            <a:r>
              <a:rPr lang="en-US" sz="3100" dirty="0">
                <a:latin typeface="+mn-lt"/>
                <a:cs typeface="Segoe UI Light" panose="020B0502040204020203" pitchFamily="34" charset="0"/>
              </a:rPr>
              <a:t>. penalty; </a:t>
            </a:r>
            <a:r>
              <a:rPr lang="en-US" sz="3100" dirty="0" smtClean="0">
                <a:latin typeface="+mn-lt"/>
                <a:cs typeface="Segoe UI Light" panose="020B0502040204020203" pitchFamily="34" charset="0"/>
              </a:rPr>
              <a:t>total compliance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1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32346" y="3632911"/>
            <a:ext cx="1055077" cy="2856789"/>
            <a:chOff x="8543446" y="3442411"/>
            <a:chExt cx="1055077" cy="2856789"/>
          </a:xfrm>
        </p:grpSpPr>
        <p:sp>
          <p:nvSpPr>
            <p:cNvPr id="5" name="Rectangle 4"/>
            <p:cNvSpPr/>
            <p:nvPr/>
          </p:nvSpPr>
          <p:spPr>
            <a:xfrm>
              <a:off x="8543446" y="3442411"/>
              <a:ext cx="1055077" cy="28567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653062" y="3522501"/>
              <a:ext cx="304800" cy="206298"/>
              <a:chOff x="762000" y="2133600"/>
              <a:chExt cx="304800" cy="206298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8674776" y="5912576"/>
              <a:ext cx="304800" cy="206298"/>
              <a:chOff x="762000" y="2133600"/>
              <a:chExt cx="304800" cy="206298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9" name="Group 18"/>
            <p:cNvGrpSpPr/>
            <p:nvPr/>
          </p:nvGrpSpPr>
          <p:grpSpPr>
            <a:xfrm>
              <a:off x="8653062" y="3818712"/>
              <a:ext cx="304800" cy="206298"/>
              <a:chOff x="762000" y="2133600"/>
              <a:chExt cx="304800" cy="20629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25" name="Group 24"/>
            <p:cNvGrpSpPr/>
            <p:nvPr/>
          </p:nvGrpSpPr>
          <p:grpSpPr>
            <a:xfrm>
              <a:off x="8677599" y="4368047"/>
              <a:ext cx="304800" cy="206298"/>
              <a:chOff x="762000" y="2133600"/>
              <a:chExt cx="304800" cy="206298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31" name="Group 30"/>
            <p:cNvGrpSpPr/>
            <p:nvPr/>
          </p:nvGrpSpPr>
          <p:grpSpPr>
            <a:xfrm>
              <a:off x="8671076" y="4680866"/>
              <a:ext cx="304800" cy="206298"/>
              <a:chOff x="762000" y="2133600"/>
              <a:chExt cx="304800" cy="20629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37" name="Flowchart: Summing Junction 36"/>
            <p:cNvSpPr/>
            <p:nvPr/>
          </p:nvSpPr>
          <p:spPr>
            <a:xfrm>
              <a:off x="9135461" y="4622514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8663054" y="4095494"/>
              <a:ext cx="304800" cy="206298"/>
              <a:chOff x="762000" y="2133600"/>
              <a:chExt cx="304800" cy="20629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44" name="Group 43"/>
            <p:cNvGrpSpPr/>
            <p:nvPr/>
          </p:nvGrpSpPr>
          <p:grpSpPr>
            <a:xfrm>
              <a:off x="8663054" y="4991170"/>
              <a:ext cx="304800" cy="206298"/>
              <a:chOff x="762000" y="2133600"/>
              <a:chExt cx="304800" cy="206298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50" name="Group 49"/>
            <p:cNvGrpSpPr/>
            <p:nvPr/>
          </p:nvGrpSpPr>
          <p:grpSpPr>
            <a:xfrm>
              <a:off x="8663054" y="5329977"/>
              <a:ext cx="304800" cy="206298"/>
              <a:chOff x="762000" y="2133600"/>
              <a:chExt cx="304800" cy="206298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56" name="Group 55"/>
            <p:cNvGrpSpPr/>
            <p:nvPr/>
          </p:nvGrpSpPr>
          <p:grpSpPr>
            <a:xfrm>
              <a:off x="8671076" y="5642797"/>
              <a:ext cx="304800" cy="206298"/>
              <a:chOff x="762000" y="2133600"/>
              <a:chExt cx="304800" cy="206298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</p:grpSp>
      <p:sp>
        <p:nvSpPr>
          <p:cNvPr id="63" name="Title 5"/>
          <p:cNvSpPr txBox="1">
            <a:spLocks/>
          </p:cNvSpPr>
          <p:nvPr/>
        </p:nvSpPr>
        <p:spPr>
          <a:xfrm>
            <a:off x="519188" y="2288906"/>
            <a:ext cx="11368012" cy="1514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 smtClean="0"/>
              <a:t>Can we achieve desired allocations by leveraging existing support in network devices?</a:t>
            </a:r>
            <a:endParaRPr lang="en-US" sz="3100" dirty="0"/>
          </a:p>
        </p:txBody>
      </p:sp>
      <p:sp>
        <p:nvSpPr>
          <p:cNvPr id="64" name="Title 5"/>
          <p:cNvSpPr txBox="1">
            <a:spLocks/>
          </p:cNvSpPr>
          <p:nvPr/>
        </p:nvSpPr>
        <p:spPr>
          <a:xfrm>
            <a:off x="519188" y="4125596"/>
            <a:ext cx="11368012" cy="1880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100" dirty="0" smtClean="0">
                <a:latin typeface="+mn-lt"/>
              </a:rPr>
              <a:t>Yes!  Use shapers in switches.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+mn-lt"/>
              </a:rPr>
              <a:t>bandwidth carving </a:t>
            </a:r>
            <a:r>
              <a:rPr lang="en-US" sz="2700" dirty="0" smtClean="0">
                <a:latin typeface="+mn-lt"/>
                <a:sym typeface="Symbol"/>
              </a:rPr>
              <a:t></a:t>
            </a:r>
            <a:r>
              <a:rPr lang="en-US" sz="2700" dirty="0" smtClean="0">
                <a:latin typeface="+mn-lt"/>
              </a:rPr>
              <a:t> map traffic to </a:t>
            </a:r>
            <a:r>
              <a:rPr lang="en-US" sz="2700" dirty="0" err="1" smtClean="0">
                <a:latin typeface="+mn-lt"/>
              </a:rPr>
              <a:t>WFQueues</a:t>
            </a:r>
            <a:r>
              <a:rPr lang="en-US" sz="2700" dirty="0" smtClean="0">
                <a:latin typeface="+mn-lt"/>
              </a:rPr>
              <a:t>*</a:t>
            </a:r>
            <a:endParaRPr lang="en-US" sz="2700" dirty="0">
              <a:latin typeface="+mn-lt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+mn-lt"/>
              </a:rPr>
              <a:t>low latency </a:t>
            </a:r>
            <a:r>
              <a:rPr lang="en-US" sz="2700" dirty="0" smtClean="0">
                <a:latin typeface="+mn-lt"/>
                <a:sym typeface="Symbol"/>
              </a:rPr>
              <a:t></a:t>
            </a:r>
            <a:r>
              <a:rPr lang="en-US" sz="2700" dirty="0" smtClean="0">
                <a:latin typeface="+mn-lt"/>
              </a:rPr>
              <a:t> map traffic to priority queues*</a:t>
            </a:r>
            <a:endParaRPr lang="en-US" sz="31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766088" y="6489700"/>
            <a:ext cx="641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good as a building block; complete solution is a bit more involved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0"/>
    </mc:Choice>
    <mc:Fallback xmlns="">
      <p:transition spd="slow" advTm="5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" grpId="0"/>
      <p:bldP spid="64" grpId="0" uiExpand="1" build="p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835" y="1595888"/>
            <a:ext cx="6309412" cy="265706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8930" y="318067"/>
            <a:ext cx="11149013" cy="6647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But, need as many shapers as </a:t>
            </a:r>
            <a:r>
              <a:rPr lang="en-US" sz="48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classes</a:t>
            </a:r>
            <a:endParaRPr lang="en-US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162" y="1816424"/>
            <a:ext cx="483577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100s</a:t>
            </a:r>
            <a:r>
              <a:rPr lang="en-US" sz="32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</a:rPr>
              <a:t> of tenants,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1000s</a:t>
            </a:r>
            <a:r>
              <a:rPr lang="en-US" sz="32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</a:rPr>
              <a:t> of VMs,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10000s</a:t>
            </a:r>
            <a:r>
              <a:rPr lang="en-US" sz="32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</a:rPr>
              <a:t> of flows</a:t>
            </a:r>
          </a:p>
          <a:p>
            <a:r>
              <a:rPr lang="en-US" sz="3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</a:rPr>
              <a:t>a</a:t>
            </a:r>
            <a:r>
              <a:rPr lang="en-US" sz="32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</a:rPr>
              <a:t>bout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en-US" sz="32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</a:rPr>
              <a:t> shapers in today’s switches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6161" y="4865974"/>
            <a:ext cx="11149013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US" sz="4800" dirty="0" smtClean="0">
                <a:latin typeface="+mn-lt"/>
              </a:rPr>
              <a:t>Could you build better devices? 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Maybe</a:t>
            </a:r>
            <a:r>
              <a:rPr lang="en-US" sz="4800" dirty="0" smtClean="0">
                <a:latin typeface="+mn-lt"/>
              </a:rPr>
              <a:t>.</a:t>
            </a:r>
          </a:p>
          <a:p>
            <a:r>
              <a:rPr lang="en-US" sz="4800" dirty="0" smtClean="0">
                <a:latin typeface="+mn-lt"/>
              </a:rPr>
              <a:t>Do you need to? </a:t>
            </a:r>
            <a:r>
              <a:rPr lang="en-US" sz="4800" b="1" dirty="0" smtClean="0">
                <a:solidFill>
                  <a:srgbClr val="C00000"/>
                </a:solidFill>
                <a:latin typeface="+mn-lt"/>
              </a:rPr>
              <a:t>No</a:t>
            </a:r>
            <a:endParaRPr lang="en-US" sz="48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24088" y="1619135"/>
            <a:ext cx="1239865" cy="2363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5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50"/>
    </mc:Choice>
    <mc:Fallback xmlns="">
      <p:transition spd="slow" advTm="7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6354" y="1517881"/>
            <a:ext cx="3167643" cy="3190954"/>
            <a:chOff x="608524" y="2186109"/>
            <a:chExt cx="3167643" cy="3190954"/>
          </a:xfrm>
        </p:grpSpPr>
        <p:sp>
          <p:nvSpPr>
            <p:cNvPr id="95" name="Rectangle 94"/>
            <p:cNvSpPr/>
            <p:nvPr/>
          </p:nvSpPr>
          <p:spPr>
            <a:xfrm>
              <a:off x="1957041" y="2186109"/>
              <a:ext cx="1055077" cy="28567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066657" y="2266199"/>
              <a:ext cx="304800" cy="206298"/>
              <a:chOff x="762000" y="2133600"/>
              <a:chExt cx="304800" cy="206298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2088371" y="4656274"/>
              <a:ext cx="304800" cy="206298"/>
              <a:chOff x="762000" y="2133600"/>
              <a:chExt cx="304800" cy="206298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75" name="Group 74"/>
            <p:cNvGrpSpPr/>
            <p:nvPr/>
          </p:nvGrpSpPr>
          <p:grpSpPr>
            <a:xfrm>
              <a:off x="2066657" y="2562410"/>
              <a:ext cx="304800" cy="206298"/>
              <a:chOff x="762000" y="2133600"/>
              <a:chExt cx="304800" cy="206298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81" name="Group 80"/>
            <p:cNvGrpSpPr/>
            <p:nvPr/>
          </p:nvGrpSpPr>
          <p:grpSpPr>
            <a:xfrm>
              <a:off x="2091194" y="3111745"/>
              <a:ext cx="304800" cy="206298"/>
              <a:chOff x="762000" y="2133600"/>
              <a:chExt cx="304800" cy="206298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87" name="Group 86"/>
            <p:cNvGrpSpPr/>
            <p:nvPr/>
          </p:nvGrpSpPr>
          <p:grpSpPr>
            <a:xfrm>
              <a:off x="2084671" y="3424564"/>
              <a:ext cx="304800" cy="206298"/>
              <a:chOff x="762000" y="2133600"/>
              <a:chExt cx="304800" cy="206298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93" name="Flowchart: Summing Junction 92"/>
            <p:cNvSpPr/>
            <p:nvPr/>
          </p:nvSpPr>
          <p:spPr>
            <a:xfrm>
              <a:off x="2549056" y="3366212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triped Right Arrow 93"/>
            <p:cNvSpPr/>
            <p:nvPr/>
          </p:nvSpPr>
          <p:spPr>
            <a:xfrm>
              <a:off x="608524" y="3158012"/>
              <a:ext cx="1219200" cy="739400"/>
            </a:xfrm>
            <a:prstGeom prst="stripedRightArrow">
              <a:avLst>
                <a:gd name="adj1" fmla="val 50000"/>
                <a:gd name="adj2" fmla="val 22484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kern="0" noProof="0" dirty="0" smtClean="0">
                  <a:solidFill>
                    <a:prstClr val="white"/>
                  </a:solidFill>
                  <a:latin typeface="Gill Sans MT" pitchFamily="34" charset="0"/>
                </a:rPr>
                <a:t>packets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076649" y="2839192"/>
              <a:ext cx="304800" cy="206298"/>
              <a:chOff x="762000" y="2133600"/>
              <a:chExt cx="304800" cy="206298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02" name="Group 101"/>
            <p:cNvGrpSpPr/>
            <p:nvPr/>
          </p:nvGrpSpPr>
          <p:grpSpPr>
            <a:xfrm>
              <a:off x="2076649" y="3734868"/>
              <a:ext cx="304800" cy="206298"/>
              <a:chOff x="762000" y="2133600"/>
              <a:chExt cx="304800" cy="206298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08" name="Group 107"/>
            <p:cNvGrpSpPr/>
            <p:nvPr/>
          </p:nvGrpSpPr>
          <p:grpSpPr>
            <a:xfrm>
              <a:off x="2076649" y="4073675"/>
              <a:ext cx="304800" cy="206298"/>
              <a:chOff x="762000" y="2133600"/>
              <a:chExt cx="304800" cy="206298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14" name="Group 113"/>
            <p:cNvGrpSpPr/>
            <p:nvPr/>
          </p:nvGrpSpPr>
          <p:grpSpPr>
            <a:xfrm>
              <a:off x="2084671" y="4386495"/>
              <a:ext cx="304800" cy="206298"/>
              <a:chOff x="762000" y="2133600"/>
              <a:chExt cx="304800" cy="206298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2" name="TextBox 1"/>
            <p:cNvSpPr txBox="1"/>
            <p:nvPr/>
          </p:nvSpPr>
          <p:spPr>
            <a:xfrm>
              <a:off x="1955718" y="5007731"/>
              <a:ext cx="108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 shapers</a:t>
              </a:r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11456" y="365847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 classes</a:t>
              </a:r>
              <a:endParaRPr lang="en-US" dirty="0"/>
            </a:p>
          </p:txBody>
        </p:sp>
        <p:sp>
          <p:nvSpPr>
            <p:cNvPr id="217" name="Striped Right Arrow 216"/>
            <p:cNvSpPr/>
            <p:nvPr/>
          </p:nvSpPr>
          <p:spPr>
            <a:xfrm>
              <a:off x="3033864" y="3138310"/>
              <a:ext cx="742303" cy="739400"/>
            </a:xfrm>
            <a:prstGeom prst="stripedRightArrow">
              <a:avLst>
                <a:gd name="adj1" fmla="val 50000"/>
                <a:gd name="adj2" fmla="val 22484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47139" y="3181338"/>
            <a:ext cx="3038841" cy="1571525"/>
            <a:chOff x="5017113" y="2922230"/>
            <a:chExt cx="3038841" cy="1571525"/>
          </a:xfrm>
        </p:grpSpPr>
        <p:sp>
          <p:nvSpPr>
            <p:cNvPr id="154" name="Striped Right Arrow 153"/>
            <p:cNvSpPr/>
            <p:nvPr/>
          </p:nvSpPr>
          <p:spPr>
            <a:xfrm>
              <a:off x="5017113" y="3212630"/>
              <a:ext cx="1219200" cy="739400"/>
            </a:xfrm>
            <a:prstGeom prst="stripedRightArrow">
              <a:avLst>
                <a:gd name="adj1" fmla="val 50000"/>
                <a:gd name="adj2" fmla="val 22484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kern="0" noProof="0" dirty="0" smtClean="0">
                  <a:solidFill>
                    <a:prstClr val="white"/>
                  </a:solidFill>
                  <a:latin typeface="Gill Sans MT" pitchFamily="34" charset="0"/>
                </a:rPr>
                <a:t>packets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120045" y="3713093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 classes</a:t>
              </a:r>
              <a:endParaRPr lang="en-US" dirty="0"/>
            </a:p>
          </p:txBody>
        </p:sp>
        <p:grpSp>
          <p:nvGrpSpPr>
            <p:cNvPr id="189" name="Group 188"/>
            <p:cNvGrpSpPr/>
            <p:nvPr/>
          </p:nvGrpSpPr>
          <p:grpSpPr>
            <a:xfrm>
              <a:off x="6243511" y="2922230"/>
              <a:ext cx="1055077" cy="1254607"/>
              <a:chOff x="6374415" y="4119467"/>
              <a:chExt cx="1055077" cy="1254607"/>
            </a:xfrm>
          </p:grpSpPr>
          <p:sp>
            <p:nvSpPr>
              <p:cNvPr id="190" name="Rectangle 189"/>
              <p:cNvSpPr/>
              <p:nvPr/>
            </p:nvSpPr>
            <p:spPr>
              <a:xfrm>
                <a:off x="6374415" y="4119467"/>
                <a:ext cx="1055077" cy="1254607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endParaRPr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>
                <a:off x="6508568" y="4207446"/>
                <a:ext cx="304800" cy="206298"/>
                <a:chOff x="762000" y="2133600"/>
                <a:chExt cx="304800" cy="206298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762000" y="2133600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762000" y="2339898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066800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975732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884664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192" name="Group 191"/>
              <p:cNvGrpSpPr/>
              <p:nvPr/>
            </p:nvGrpSpPr>
            <p:grpSpPr>
              <a:xfrm>
                <a:off x="6508568" y="4509486"/>
                <a:ext cx="304800" cy="206298"/>
                <a:chOff x="762000" y="2133600"/>
                <a:chExt cx="304800" cy="206298"/>
              </a:xfrm>
            </p:grpSpPr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762000" y="2133600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762000" y="2339898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1066800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975732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884664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93" name="Flowchart: Summing Junction 192"/>
              <p:cNvSpPr/>
              <p:nvPr/>
            </p:nvSpPr>
            <p:spPr>
              <a:xfrm>
                <a:off x="6906650" y="4543747"/>
                <a:ext cx="321353" cy="323001"/>
              </a:xfrm>
              <a:prstGeom prst="flowChartSummingJunction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4" name="Group 193"/>
              <p:cNvGrpSpPr/>
              <p:nvPr/>
            </p:nvGrpSpPr>
            <p:grpSpPr>
              <a:xfrm>
                <a:off x="6507139" y="4805312"/>
                <a:ext cx="304800" cy="206298"/>
                <a:chOff x="762000" y="2133600"/>
                <a:chExt cx="304800" cy="206298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762000" y="2133600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762000" y="2339898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1066800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975732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884664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195" name="Group 194"/>
              <p:cNvGrpSpPr/>
              <p:nvPr/>
            </p:nvGrpSpPr>
            <p:grpSpPr>
              <a:xfrm>
                <a:off x="6507139" y="5093731"/>
                <a:ext cx="304800" cy="206298"/>
                <a:chOff x="762000" y="2133600"/>
                <a:chExt cx="304800" cy="206298"/>
              </a:xfrm>
            </p:grpSpPr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762000" y="2133600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762000" y="2339898"/>
                  <a:ext cx="304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1066800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975732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884664" y="2133600"/>
                  <a:ext cx="0" cy="20629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EECE1">
                      <a:lumMod val="10000"/>
                    </a:srgb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216" name="TextBox 215"/>
            <p:cNvSpPr txBox="1"/>
            <p:nvPr/>
          </p:nvSpPr>
          <p:spPr>
            <a:xfrm>
              <a:off x="5956010" y="4124423"/>
              <a:ext cx="1525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 &lt;&lt; n shapers</a:t>
              </a:r>
              <a:endParaRPr lang="en-US" dirty="0"/>
            </a:p>
          </p:txBody>
        </p:sp>
        <p:sp>
          <p:nvSpPr>
            <p:cNvPr id="218" name="Striped Right Arrow 217"/>
            <p:cNvSpPr/>
            <p:nvPr/>
          </p:nvSpPr>
          <p:spPr>
            <a:xfrm>
              <a:off x="7313651" y="3179833"/>
              <a:ext cx="742303" cy="739400"/>
            </a:xfrm>
            <a:prstGeom prst="stripedRightArrow">
              <a:avLst>
                <a:gd name="adj1" fmla="val 50000"/>
                <a:gd name="adj2" fmla="val 22484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3440259" y="3066640"/>
            <a:ext cx="1635405" cy="2150597"/>
          </a:xfrm>
          <a:custGeom>
            <a:avLst/>
            <a:gdLst>
              <a:gd name="connsiteX0" fmla="*/ 0 w 1500554"/>
              <a:gd name="connsiteY0" fmla="*/ 0 h 1406769"/>
              <a:gd name="connsiteX1" fmla="*/ 281354 w 1500554"/>
              <a:gd name="connsiteY1" fmla="*/ 1101969 h 1406769"/>
              <a:gd name="connsiteX2" fmla="*/ 1500554 w 1500554"/>
              <a:gd name="connsiteY2" fmla="*/ 1406769 h 140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554" h="1406769">
                <a:moveTo>
                  <a:pt x="0" y="0"/>
                </a:moveTo>
                <a:cubicBezTo>
                  <a:pt x="15631" y="433754"/>
                  <a:pt x="31262" y="867508"/>
                  <a:pt x="281354" y="1101969"/>
                </a:cubicBezTo>
                <a:cubicBezTo>
                  <a:pt x="531446" y="1336430"/>
                  <a:pt x="1016000" y="1371599"/>
                  <a:pt x="1500554" y="1406769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386853" y="4043407"/>
            <a:ext cx="2280039" cy="1173830"/>
          </a:xfrm>
          <a:custGeom>
            <a:avLst/>
            <a:gdLst>
              <a:gd name="connsiteX0" fmla="*/ 2133600 w 2133600"/>
              <a:gd name="connsiteY0" fmla="*/ 0 h 1383323"/>
              <a:gd name="connsiteX1" fmla="*/ 1453662 w 2133600"/>
              <a:gd name="connsiteY1" fmla="*/ 1137138 h 1383323"/>
              <a:gd name="connsiteX2" fmla="*/ 0 w 2133600"/>
              <a:gd name="connsiteY2" fmla="*/ 1383323 h 138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0" h="1383323">
                <a:moveTo>
                  <a:pt x="2133600" y="0"/>
                </a:moveTo>
                <a:cubicBezTo>
                  <a:pt x="1971431" y="453292"/>
                  <a:pt x="1809262" y="906584"/>
                  <a:pt x="1453662" y="1137138"/>
                </a:cubicBezTo>
                <a:cubicBezTo>
                  <a:pt x="1098062" y="1367692"/>
                  <a:pt x="549031" y="1375507"/>
                  <a:pt x="0" y="1383323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qual 13"/>
          <p:cNvSpPr/>
          <p:nvPr/>
        </p:nvSpPr>
        <p:spPr>
          <a:xfrm rot="5400000">
            <a:off x="5049195" y="5042912"/>
            <a:ext cx="364127" cy="28106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616591" y="192924"/>
            <a:ext cx="5158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Virtualizing Traffic Shapers </a:t>
            </a:r>
            <a:r>
              <a:rPr lang="en-US" sz="2400" dirty="0" smtClean="0"/>
              <a:t>problem: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4465143" y="594244"/>
            <a:ext cx="6207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mimic the shaping behavior </a:t>
            </a:r>
            <a:endParaRPr lang="en-US" sz="2400" dirty="0" smtClean="0"/>
          </a:p>
          <a:p>
            <a:r>
              <a:rPr lang="en-US" sz="2400" dirty="0" smtClean="0"/>
              <a:t>of a device</a:t>
            </a:r>
            <a:r>
              <a:rPr lang="en-US" sz="2400" dirty="0"/>
              <a:t> </a:t>
            </a:r>
            <a:r>
              <a:rPr lang="en-US" sz="2400" dirty="0" smtClean="0"/>
              <a:t>that has </a:t>
            </a:r>
            <a:r>
              <a:rPr lang="en-US" sz="2400" dirty="0" smtClean="0">
                <a:solidFill>
                  <a:srgbClr val="0000CC"/>
                </a:solidFill>
              </a:rPr>
              <a:t>arbitrarily </a:t>
            </a:r>
            <a:r>
              <a:rPr lang="en-US" sz="2400" dirty="0">
                <a:solidFill>
                  <a:srgbClr val="0000CC"/>
                </a:solidFill>
              </a:rPr>
              <a:t>many </a:t>
            </a:r>
            <a:r>
              <a:rPr lang="en-US" sz="2400" dirty="0"/>
              <a:t>shapers </a:t>
            </a:r>
            <a:endParaRPr lang="en-US" sz="2400" dirty="0" smtClean="0"/>
          </a:p>
          <a:p>
            <a:r>
              <a:rPr lang="en-US" sz="2400" dirty="0" smtClean="0"/>
              <a:t>with </a:t>
            </a:r>
            <a:r>
              <a:rPr lang="en-US" sz="2400" dirty="0"/>
              <a:t>those </a:t>
            </a:r>
            <a:r>
              <a:rPr lang="en-US" sz="2400" dirty="0" smtClean="0"/>
              <a:t>that </a:t>
            </a:r>
            <a:r>
              <a:rPr lang="en-US" sz="2400" dirty="0"/>
              <a:t>have just a </a:t>
            </a:r>
            <a:r>
              <a:rPr lang="en-US" sz="2400" dirty="0" smtClean="0">
                <a:solidFill>
                  <a:schemeClr val="accent2"/>
                </a:solidFill>
              </a:rPr>
              <a:t>handful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3529" y="5294727"/>
            <a:ext cx="1113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error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6" name="Minus 5"/>
          <p:cNvSpPr/>
          <p:nvPr/>
        </p:nvSpPr>
        <p:spPr>
          <a:xfrm>
            <a:off x="5917222" y="5032381"/>
            <a:ext cx="256315" cy="19909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2215" y="5512512"/>
            <a:ext cx="60373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Root mean square error between the bandwidth achieved by the different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Difference in the probability of meeting flow deadlines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7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03"/>
    </mc:Choice>
    <mc:Fallback xmlns="">
      <p:transition spd="slow" advTm="75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triped Right Arrow 153"/>
          <p:cNvSpPr/>
          <p:nvPr/>
        </p:nvSpPr>
        <p:spPr>
          <a:xfrm>
            <a:off x="838200" y="2736754"/>
            <a:ext cx="1219200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noProof="0" dirty="0" smtClean="0">
                <a:solidFill>
                  <a:prstClr val="white"/>
                </a:solidFill>
                <a:latin typeface="Gill Sans MT" pitchFamily="34" charset="0"/>
              </a:rPr>
              <a:t>packets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50706" y="2419440"/>
            <a:ext cx="1055077" cy="1254607"/>
            <a:chOff x="6374415" y="4119467"/>
            <a:chExt cx="1055077" cy="1254607"/>
          </a:xfrm>
        </p:grpSpPr>
        <p:sp>
          <p:nvSpPr>
            <p:cNvPr id="122" name="Rectangle 121"/>
            <p:cNvSpPr/>
            <p:nvPr/>
          </p:nvSpPr>
          <p:spPr>
            <a:xfrm>
              <a:off x="6374415" y="4119467"/>
              <a:ext cx="1055077" cy="12546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6508568" y="4207446"/>
              <a:ext cx="304800" cy="206298"/>
              <a:chOff x="762000" y="2133600"/>
              <a:chExt cx="304800" cy="206298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41" name="Group 140"/>
            <p:cNvGrpSpPr/>
            <p:nvPr/>
          </p:nvGrpSpPr>
          <p:grpSpPr>
            <a:xfrm>
              <a:off x="6508568" y="4509486"/>
              <a:ext cx="304800" cy="206298"/>
              <a:chOff x="762000" y="2133600"/>
              <a:chExt cx="304800" cy="206298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53" name="Flowchart: Summing Junction 152"/>
            <p:cNvSpPr/>
            <p:nvPr/>
          </p:nvSpPr>
          <p:spPr>
            <a:xfrm>
              <a:off x="6906650" y="4543747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6507139" y="4805312"/>
              <a:ext cx="304800" cy="206298"/>
              <a:chOff x="762000" y="2133600"/>
              <a:chExt cx="304800" cy="206298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73" name="Group 172"/>
            <p:cNvGrpSpPr/>
            <p:nvPr/>
          </p:nvGrpSpPr>
          <p:grpSpPr>
            <a:xfrm>
              <a:off x="6507139" y="5093731"/>
              <a:ext cx="304800" cy="206298"/>
              <a:chOff x="762000" y="2133600"/>
              <a:chExt cx="304800" cy="206298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</p:grpSp>
      <p:sp>
        <p:nvSpPr>
          <p:cNvPr id="180" name="TextBox 179"/>
          <p:cNvSpPr txBox="1"/>
          <p:nvPr/>
        </p:nvSpPr>
        <p:spPr>
          <a:xfrm>
            <a:off x="941132" y="323721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classes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57400" y="2352206"/>
            <a:ext cx="3505200" cy="1473696"/>
            <a:chOff x="6236313" y="2394331"/>
            <a:chExt cx="3505200" cy="1473696"/>
          </a:xfrm>
        </p:grpSpPr>
        <p:sp>
          <p:nvSpPr>
            <p:cNvPr id="183" name="Folded Corner 182"/>
            <p:cNvSpPr/>
            <p:nvPr/>
          </p:nvSpPr>
          <p:spPr>
            <a:xfrm>
              <a:off x="6236313" y="2394522"/>
              <a:ext cx="3505200" cy="1473505"/>
            </a:xfrm>
            <a:prstGeom prst="foldedCorner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236313" y="2394331"/>
              <a:ext cx="16648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EEECE1">
                      <a:lumMod val="10000"/>
                    </a:srgbClr>
                  </a:solidFill>
                  <a:latin typeface="Gill Sans MT" pitchFamily="34" charset="0"/>
                </a:rPr>
                <a:t>TCAM Rules</a:t>
              </a:r>
            </a:p>
          </p:txBody>
        </p:sp>
      </p:grpSp>
      <p:graphicFrame>
        <p:nvGraphicFramePr>
          <p:cNvPr id="184" name="Table 1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666543"/>
              </p:ext>
            </p:extLst>
          </p:nvPr>
        </p:nvGraphicFramePr>
        <p:xfrm>
          <a:off x="2310911" y="2731445"/>
          <a:ext cx="2998178" cy="1016000"/>
        </p:xfrm>
        <a:graphic>
          <a:graphicData uri="http://schemas.openxmlformats.org/drawingml/2006/table">
            <a:tbl>
              <a:tblPr firstRow="1"/>
              <a:tblGrid>
                <a:gridCol w="762000"/>
                <a:gridCol w="1447800"/>
                <a:gridCol w="788378"/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Match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Est. Demand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ts val="1960"/>
                        </a:lnSpc>
                      </a:pPr>
                      <a:r>
                        <a:rPr lang="en-US" sz="1800" b="0" dirty="0" smtClean="0">
                          <a:latin typeface="Gill Sans MT" pitchFamily="34" charset="0"/>
                        </a:rPr>
                        <a:t>Shaper</a:t>
                      </a:r>
                      <a:endParaRPr lang="en-US" sz="1800" b="0" dirty="0">
                        <a:latin typeface="Gill Sans MT" pitchFamily="34" charset="0"/>
                      </a:endParaRPr>
                    </a:p>
                  </a:txBody>
                  <a:tcPr marL="4572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class</a:t>
                      </a:r>
                      <a:r>
                        <a:rPr lang="en-US" sz="1800" baseline="0" dirty="0" smtClean="0">
                          <a:latin typeface="Gill Sans MT" pitchFamily="34" charset="0"/>
                        </a:rPr>
                        <a:t> x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100MBps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S2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class y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10MBps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S1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1800" dirty="0" smtClean="0">
                          <a:latin typeface="Gill Sans MT" pitchFamily="34" charset="0"/>
                        </a:rPr>
                        <a:t>…</a:t>
                      </a:r>
                      <a:endParaRPr lang="en-US" sz="1800" dirty="0">
                        <a:latin typeface="Gill Sans MT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054765" y="3033082"/>
            <a:ext cx="852619" cy="617747"/>
            <a:chOff x="9233678" y="3075207"/>
            <a:chExt cx="852619" cy="617747"/>
          </a:xfrm>
        </p:grpSpPr>
        <p:sp>
          <p:nvSpPr>
            <p:cNvPr id="186" name="Striped Right Arrow 185"/>
            <p:cNvSpPr/>
            <p:nvPr/>
          </p:nvSpPr>
          <p:spPr>
            <a:xfrm rot="19111060">
              <a:off x="9233678" y="3075207"/>
              <a:ext cx="852619" cy="194414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7" name="Striped Right Arrow 186"/>
            <p:cNvSpPr/>
            <p:nvPr/>
          </p:nvSpPr>
          <p:spPr>
            <a:xfrm rot="20026559">
              <a:off x="9338397" y="3503964"/>
              <a:ext cx="678436" cy="188990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188" name="Striped Right Arrow 187"/>
            <p:cNvSpPr/>
            <p:nvPr/>
          </p:nvSpPr>
          <p:spPr>
            <a:xfrm rot="536412">
              <a:off x="9304222" y="3104396"/>
              <a:ext cx="731883" cy="189565"/>
            </a:xfrm>
            <a:prstGeom prst="stripedRightArrow">
              <a:avLst>
                <a:gd name="adj1" fmla="val 50000"/>
                <a:gd name="adj2" fmla="val 65138"/>
              </a:avLst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33813" y="1690688"/>
            <a:ext cx="4671970" cy="1116055"/>
            <a:chOff x="6212726" y="1732813"/>
            <a:chExt cx="4671970" cy="1116055"/>
          </a:xfrm>
        </p:grpSpPr>
        <p:sp>
          <p:nvSpPr>
            <p:cNvPr id="33" name="Rectangle 32"/>
            <p:cNvSpPr/>
            <p:nvPr/>
          </p:nvSpPr>
          <p:spPr>
            <a:xfrm>
              <a:off x="6236313" y="1772397"/>
              <a:ext cx="4648383" cy="457199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  <a:ln w="9525" cap="flat" cmpd="sng" algn="ctr">
              <a:solidFill>
                <a:srgbClr val="EEECE1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12726" y="1732813"/>
              <a:ext cx="10993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EEECE1">
                      <a:lumMod val="25000"/>
                    </a:srgbClr>
                  </a:solidFill>
                  <a:latin typeface="Gill Sans MT" pitchFamily="34" charset="0"/>
                </a:rPr>
                <a:t>Control</a:t>
              </a:r>
            </a:p>
          </p:txBody>
        </p:sp>
        <p:sp>
          <p:nvSpPr>
            <p:cNvPr id="52" name="Plaque 51"/>
            <p:cNvSpPr/>
            <p:nvPr/>
          </p:nvSpPr>
          <p:spPr>
            <a:xfrm>
              <a:off x="7688821" y="1833730"/>
              <a:ext cx="2133599" cy="312234"/>
            </a:xfrm>
            <a:prstGeom prst="plaque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Gill Sans MT" pitchFamily="34" charset="0"/>
                </a:rPr>
                <a:t>Adaptation logic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 rot="10800000">
              <a:off x="7917422" y="2141728"/>
              <a:ext cx="336544" cy="633986"/>
            </a:xfrm>
            <a:custGeom>
              <a:avLst/>
              <a:gdLst>
                <a:gd name="connsiteX0" fmla="*/ 0 w 215886"/>
                <a:gd name="connsiteY0" fmla="*/ 0 h 743414"/>
                <a:gd name="connsiteX1" fmla="*/ 215591 w 215886"/>
                <a:gd name="connsiteY1" fmla="*/ 356839 h 743414"/>
                <a:gd name="connsiteX2" fmla="*/ 37171 w 215886"/>
                <a:gd name="connsiteY2" fmla="*/ 743414 h 7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886" h="743414">
                  <a:moveTo>
                    <a:pt x="0" y="0"/>
                  </a:moveTo>
                  <a:cubicBezTo>
                    <a:pt x="104698" y="116468"/>
                    <a:pt x="209396" y="232937"/>
                    <a:pt x="215591" y="356839"/>
                  </a:cubicBezTo>
                  <a:cubicBezTo>
                    <a:pt x="221786" y="480741"/>
                    <a:pt x="129478" y="612077"/>
                    <a:pt x="37171" y="743414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headEnd type="oval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9212821" y="2184062"/>
              <a:ext cx="292086" cy="664806"/>
            </a:xfrm>
            <a:custGeom>
              <a:avLst/>
              <a:gdLst>
                <a:gd name="connsiteX0" fmla="*/ 0 w 215886"/>
                <a:gd name="connsiteY0" fmla="*/ 0 h 743414"/>
                <a:gd name="connsiteX1" fmla="*/ 215591 w 215886"/>
                <a:gd name="connsiteY1" fmla="*/ 356839 h 743414"/>
                <a:gd name="connsiteX2" fmla="*/ 37171 w 215886"/>
                <a:gd name="connsiteY2" fmla="*/ 743414 h 7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886" h="743414">
                  <a:moveTo>
                    <a:pt x="0" y="0"/>
                  </a:moveTo>
                  <a:cubicBezTo>
                    <a:pt x="104698" y="116468"/>
                    <a:pt x="209396" y="232937"/>
                    <a:pt x="215591" y="356839"/>
                  </a:cubicBezTo>
                  <a:cubicBezTo>
                    <a:pt x="221786" y="480741"/>
                    <a:pt x="129478" y="612077"/>
                    <a:pt x="37171" y="743414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headEnd type="oval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9257425" y="2190828"/>
              <a:ext cx="564996" cy="358438"/>
            </a:xfrm>
            <a:custGeom>
              <a:avLst/>
              <a:gdLst>
                <a:gd name="connsiteX0" fmla="*/ 0 w 609600"/>
                <a:gd name="connsiteY0" fmla="*/ 0 h 364273"/>
                <a:gd name="connsiteX1" fmla="*/ 275064 w 609600"/>
                <a:gd name="connsiteY1" fmla="*/ 215590 h 364273"/>
                <a:gd name="connsiteX2" fmla="*/ 609600 w 609600"/>
                <a:gd name="connsiteY2" fmla="*/ 364273 h 36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364273">
                  <a:moveTo>
                    <a:pt x="0" y="0"/>
                  </a:moveTo>
                  <a:cubicBezTo>
                    <a:pt x="86732" y="77439"/>
                    <a:pt x="173464" y="154878"/>
                    <a:pt x="275064" y="215590"/>
                  </a:cubicBezTo>
                  <a:cubicBezTo>
                    <a:pt x="376664" y="276302"/>
                    <a:pt x="493132" y="320287"/>
                    <a:pt x="609600" y="364273"/>
                  </a:cubicBezTo>
                </a:path>
              </a:pathLst>
            </a:custGeom>
            <a:noFill/>
            <a:ln w="50800" cap="flat" cmpd="sng" algn="ctr">
              <a:solidFill>
                <a:srgbClr val="F79646">
                  <a:lumMod val="50000"/>
                </a:srgbClr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064598" y="2446354"/>
            <a:ext cx="1055077" cy="1254607"/>
            <a:chOff x="6374415" y="4119467"/>
            <a:chExt cx="1055077" cy="1254607"/>
          </a:xfrm>
        </p:grpSpPr>
        <p:sp>
          <p:nvSpPr>
            <p:cNvPr id="190" name="Rectangle 189"/>
            <p:cNvSpPr/>
            <p:nvPr/>
          </p:nvSpPr>
          <p:spPr>
            <a:xfrm>
              <a:off x="6374415" y="4119467"/>
              <a:ext cx="1055077" cy="12546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6508568" y="4207446"/>
              <a:ext cx="304800" cy="206298"/>
              <a:chOff x="762000" y="2133600"/>
              <a:chExt cx="304800" cy="206298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92" name="Group 191"/>
            <p:cNvGrpSpPr/>
            <p:nvPr/>
          </p:nvGrpSpPr>
          <p:grpSpPr>
            <a:xfrm>
              <a:off x="6508568" y="4509486"/>
              <a:ext cx="304800" cy="206298"/>
              <a:chOff x="762000" y="2133600"/>
              <a:chExt cx="304800" cy="206298"/>
            </a:xfrm>
          </p:grpSpPr>
          <p:cxnSp>
            <p:nvCxnSpPr>
              <p:cNvPr id="206" name="Straight Connector 20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93" name="Flowchart: Summing Junction 192"/>
            <p:cNvSpPr/>
            <p:nvPr/>
          </p:nvSpPr>
          <p:spPr>
            <a:xfrm>
              <a:off x="6906650" y="4543747"/>
              <a:ext cx="321353" cy="323001"/>
            </a:xfrm>
            <a:prstGeom prst="flowChartSummingJunction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6507139" y="4805312"/>
              <a:ext cx="304800" cy="206298"/>
              <a:chOff x="762000" y="2133600"/>
              <a:chExt cx="304800" cy="206298"/>
            </a:xfrm>
          </p:grpSpPr>
          <p:cxnSp>
            <p:nvCxnSpPr>
              <p:cNvPr id="201" name="Straight Connector 200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95" name="Group 194"/>
            <p:cNvGrpSpPr/>
            <p:nvPr/>
          </p:nvGrpSpPr>
          <p:grpSpPr>
            <a:xfrm>
              <a:off x="6507139" y="5093731"/>
              <a:ext cx="304800" cy="206298"/>
              <a:chOff x="762000" y="2133600"/>
              <a:chExt cx="304800" cy="206298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762000" y="2133600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62000" y="2339898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1066800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975732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884664" y="2133600"/>
                <a:ext cx="0" cy="206298"/>
              </a:xfrm>
              <a:prstGeom prst="line">
                <a:avLst/>
              </a:prstGeom>
              <a:noFill/>
              <a:ln w="28575" cap="flat" cmpd="sng" algn="ctr">
                <a:solidFill>
                  <a:srgbClr val="EEECE1">
                    <a:lumMod val="10000"/>
                  </a:srgbClr>
                </a:solidFill>
                <a:prstDash val="solid"/>
              </a:ln>
              <a:effectLst/>
            </p:spPr>
          </p:cxnSp>
        </p:grpSp>
      </p:grpSp>
      <p:sp>
        <p:nvSpPr>
          <p:cNvPr id="216" name="TextBox 215"/>
          <p:cNvSpPr txBox="1"/>
          <p:nvPr/>
        </p:nvSpPr>
        <p:spPr>
          <a:xfrm>
            <a:off x="1999834" y="3648547"/>
            <a:ext cx="152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&lt;&lt; n shapers</a:t>
            </a:r>
            <a:endParaRPr lang="en-US" dirty="0"/>
          </a:p>
        </p:txBody>
      </p:sp>
      <p:sp>
        <p:nvSpPr>
          <p:cNvPr id="218" name="Striped Right Arrow 217"/>
          <p:cNvSpPr/>
          <p:nvPr/>
        </p:nvSpPr>
        <p:spPr>
          <a:xfrm>
            <a:off x="3134738" y="2703957"/>
            <a:ext cx="742303" cy="739400"/>
          </a:xfrm>
          <a:prstGeom prst="stripedRightArrow">
            <a:avLst>
              <a:gd name="adj1" fmla="val 50000"/>
              <a:gd name="adj2" fmla="val 22484"/>
            </a:avLst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vShaper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5108" y="4583723"/>
            <a:ext cx="88939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to map classes onto shapers so as to minimize shaping error?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Coping with imprecise demand estimates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Leveraging the multiple switches that exist along a path* 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6408" y="2713717"/>
            <a:ext cx="1459097" cy="1077281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0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46"/>
    </mc:Choice>
    <mc:Fallback xmlns="">
      <p:transition spd="slow" advTm="8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29453 -0.003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29935 -0.0013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28984 -0.0062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6" grpId="0"/>
      <p:bldP spid="218" grpId="0" animBg="1"/>
      <p:bldP spid="19" grpId="0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/>
          <p:cNvSpPr/>
          <p:nvPr/>
        </p:nvSpPr>
        <p:spPr>
          <a:xfrm>
            <a:off x="4360297" y="3434286"/>
            <a:ext cx="586841" cy="108883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5400000">
            <a:off x="3452915" y="2750965"/>
            <a:ext cx="779293" cy="1320085"/>
          </a:xfrm>
          <a:prstGeom prst="triangle">
            <a:avLst>
              <a:gd name="adj" fmla="val 8678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Isosceles Triangle 109"/>
          <p:cNvSpPr/>
          <p:nvPr/>
        </p:nvSpPr>
        <p:spPr>
          <a:xfrm rot="5400000">
            <a:off x="3014657" y="4300121"/>
            <a:ext cx="1675792" cy="1320085"/>
          </a:xfrm>
          <a:prstGeom prst="triangle">
            <a:avLst>
              <a:gd name="adj" fmla="val 843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5" y="224448"/>
            <a:ext cx="10515600" cy="1325563"/>
          </a:xfrm>
        </p:spPr>
        <p:txBody>
          <a:bodyPr/>
          <a:lstStyle/>
          <a:p>
            <a:r>
              <a:rPr lang="en-US" dirty="0" smtClean="0"/>
              <a:t>Error-minimizing mapping </a:t>
            </a:r>
            <a:br>
              <a:rPr lang="en-US" dirty="0" smtClean="0"/>
            </a:br>
            <a:r>
              <a:rPr lang="en-US" dirty="0" smtClean="0"/>
              <a:t>from classes to available shapers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7185" y="1909356"/>
            <a:ext cx="859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1: Using priority queues for strictly preferential access to the network bandwidth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49894" y="2941271"/>
            <a:ext cx="685171" cy="28567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59510" y="3021361"/>
            <a:ext cx="304800" cy="206298"/>
            <a:chOff x="762000" y="2133600"/>
            <a:chExt cx="304800" cy="206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2581224" y="5411436"/>
            <a:ext cx="304800" cy="206298"/>
            <a:chOff x="762000" y="2133600"/>
            <a:chExt cx="304800" cy="206298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2559510" y="3317572"/>
            <a:ext cx="304800" cy="206298"/>
            <a:chOff x="762000" y="2133600"/>
            <a:chExt cx="304800" cy="20629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2584047" y="3866907"/>
            <a:ext cx="304800" cy="206298"/>
            <a:chOff x="762000" y="2133600"/>
            <a:chExt cx="304800" cy="206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2577524" y="4179726"/>
            <a:ext cx="304800" cy="206298"/>
            <a:chOff x="762000" y="2133600"/>
            <a:chExt cx="304800" cy="20629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2569502" y="3594354"/>
            <a:ext cx="304800" cy="206298"/>
            <a:chOff x="762000" y="2133600"/>
            <a:chExt cx="304800" cy="206298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2569502" y="4490030"/>
            <a:ext cx="304800" cy="206298"/>
            <a:chOff x="762000" y="2133600"/>
            <a:chExt cx="304800" cy="20629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2569502" y="4828837"/>
            <a:ext cx="304800" cy="206298"/>
            <a:chOff x="762000" y="2133600"/>
            <a:chExt cx="304800" cy="20629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577524" y="5141657"/>
            <a:ext cx="304800" cy="206298"/>
            <a:chOff x="762000" y="2133600"/>
            <a:chExt cx="304800" cy="2062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cxnSp>
        <p:nvCxnSpPr>
          <p:cNvPr id="66" name="Straight Arrow Connector 65"/>
          <p:cNvCxnSpPr/>
          <p:nvPr/>
        </p:nvCxnSpPr>
        <p:spPr>
          <a:xfrm>
            <a:off x="2377425" y="4523115"/>
            <a:ext cx="0" cy="1234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199324" y="4879414"/>
            <a:ext cx="15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Decreasing priority</a:t>
            </a:r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1758047" y="4095080"/>
            <a:ext cx="1306680" cy="7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2446798" y="3831627"/>
            <a:ext cx="61792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-29605" y="2946060"/>
                <a:ext cx="23663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𝑑𝑒𝑚𝑎𝑛𝑑𝑠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  <a:r>
                  <a:rPr lang="en-US" sz="2000" b="1" dirty="0" smtClean="0"/>
                  <a:t>≤</a:t>
                </a:r>
                <a:r>
                  <a:rPr lang="en-US" dirty="0" smtClean="0"/>
                  <a:t> Capacity</a:t>
                </a:r>
                <a:endParaRPr lang="en-US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605" y="2946060"/>
                <a:ext cx="2366353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14175" t="-104545" r="-1804" b="-16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-29775" y="3581144"/>
                <a:ext cx="23663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𝑑𝑒𝑚𝑎𝑛𝑑𝑠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  <a:r>
                  <a:rPr lang="en-US" sz="2000" b="1" dirty="0" smtClean="0"/>
                  <a:t>&gt;</a:t>
                </a:r>
                <a:r>
                  <a:rPr lang="en-US" dirty="0" smtClean="0"/>
                  <a:t> Capacity</a:t>
                </a:r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75" y="3581144"/>
                <a:ext cx="2366353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4175" t="-104545" r="-1804" b="-16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/>
          <p:cNvGrpSpPr/>
          <p:nvPr/>
        </p:nvGrpSpPr>
        <p:grpSpPr>
          <a:xfrm>
            <a:off x="4479159" y="3587861"/>
            <a:ext cx="304800" cy="206298"/>
            <a:chOff x="762000" y="2133600"/>
            <a:chExt cx="304800" cy="20629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87" name="Group 86"/>
          <p:cNvGrpSpPr/>
          <p:nvPr/>
        </p:nvGrpSpPr>
        <p:grpSpPr>
          <a:xfrm>
            <a:off x="4479159" y="3884072"/>
            <a:ext cx="304800" cy="206298"/>
            <a:chOff x="762000" y="2133600"/>
            <a:chExt cx="304800" cy="206298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93" name="Group 92"/>
          <p:cNvGrpSpPr/>
          <p:nvPr/>
        </p:nvGrpSpPr>
        <p:grpSpPr>
          <a:xfrm>
            <a:off x="4489151" y="4160854"/>
            <a:ext cx="304800" cy="206298"/>
            <a:chOff x="762000" y="2133600"/>
            <a:chExt cx="304800" cy="20629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sp>
        <p:nvSpPr>
          <p:cNvPr id="99" name="Left Brace 98"/>
          <p:cNvSpPr/>
          <p:nvPr/>
        </p:nvSpPr>
        <p:spPr>
          <a:xfrm>
            <a:off x="2157046" y="2952994"/>
            <a:ext cx="304571" cy="876334"/>
          </a:xfrm>
          <a:prstGeom prst="leftBrace">
            <a:avLst>
              <a:gd name="adj1" fmla="val 16031"/>
              <a:gd name="adj2" fmla="val 379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Left Brace 100"/>
          <p:cNvSpPr/>
          <p:nvPr/>
        </p:nvSpPr>
        <p:spPr>
          <a:xfrm>
            <a:off x="1500553" y="2929547"/>
            <a:ext cx="385737" cy="1173225"/>
          </a:xfrm>
          <a:prstGeom prst="leftBrace">
            <a:avLst>
              <a:gd name="adj1" fmla="val 8333"/>
              <a:gd name="adj2" fmla="val 829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Isosceles Triangle 110"/>
          <p:cNvSpPr/>
          <p:nvPr/>
        </p:nvSpPr>
        <p:spPr>
          <a:xfrm rot="5400000">
            <a:off x="3709325" y="3301804"/>
            <a:ext cx="266470" cy="1320085"/>
          </a:xfrm>
          <a:prstGeom prst="triangle">
            <a:avLst>
              <a:gd name="adj" fmla="val 5162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2478621" y="591942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4291591" y="450876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vShaper</a:t>
            </a:r>
            <a:endParaRPr lang="en-US" dirty="0"/>
          </a:p>
        </p:txBody>
      </p:sp>
      <p:sp>
        <p:nvSpPr>
          <p:cNvPr id="115" name="Flowchart: Summing Junction 114"/>
          <p:cNvSpPr/>
          <p:nvPr/>
        </p:nvSpPr>
        <p:spPr>
          <a:xfrm>
            <a:off x="2936376" y="4116956"/>
            <a:ext cx="321353" cy="323001"/>
          </a:xfrm>
          <a:prstGeom prst="flowChartSummingJunction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Summing Junction 115"/>
          <p:cNvSpPr/>
          <p:nvPr/>
        </p:nvSpPr>
        <p:spPr>
          <a:xfrm>
            <a:off x="4855167" y="3810023"/>
            <a:ext cx="321353" cy="323001"/>
          </a:xfrm>
          <a:prstGeom prst="flowChartSummingJunction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7189689" y="3491438"/>
                <a:ext cx="4159408" cy="662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r.v</a:t>
                </a:r>
                <a:r>
                  <a:rPr lang="en-US" dirty="0" smtClean="0"/>
                  <a:t>. denoting demand of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Prob.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and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689" y="3491438"/>
                <a:ext cx="4159408" cy="662233"/>
              </a:xfrm>
              <a:prstGeom prst="rect">
                <a:avLst/>
              </a:prstGeom>
              <a:blipFill rotWithShape="0">
                <a:blip r:embed="rId8"/>
                <a:stretch>
                  <a:fillRect t="-23148" b="-10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7" name="Group 136"/>
          <p:cNvGrpSpPr/>
          <p:nvPr/>
        </p:nvGrpSpPr>
        <p:grpSpPr>
          <a:xfrm>
            <a:off x="7244429" y="4210931"/>
            <a:ext cx="2412768" cy="1782665"/>
            <a:chOff x="7244429" y="4210931"/>
            <a:chExt cx="2412768" cy="1782665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7584831" y="5608243"/>
              <a:ext cx="19929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7584831" y="4367153"/>
              <a:ext cx="0" cy="1241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8342989" y="5608243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2989" y="5608243"/>
                  <a:ext cx="36798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7244429" y="4210931"/>
                  <a:ext cx="4485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4429" y="4210931"/>
                  <a:ext cx="448584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Freeform 124"/>
            <p:cNvSpPr/>
            <p:nvPr/>
          </p:nvSpPr>
          <p:spPr>
            <a:xfrm>
              <a:off x="7584831" y="4543390"/>
              <a:ext cx="1793631" cy="1036795"/>
            </a:xfrm>
            <a:custGeom>
              <a:avLst/>
              <a:gdLst>
                <a:gd name="connsiteX0" fmla="*/ 0 w 1793631"/>
                <a:gd name="connsiteY0" fmla="*/ 1036795 h 1036795"/>
                <a:gd name="connsiteX1" fmla="*/ 293077 w 1793631"/>
                <a:gd name="connsiteY1" fmla="*/ 427195 h 1036795"/>
                <a:gd name="connsiteX2" fmla="*/ 633046 w 1793631"/>
                <a:gd name="connsiteY2" fmla="*/ 40333 h 1036795"/>
                <a:gd name="connsiteX3" fmla="*/ 1043354 w 1793631"/>
                <a:gd name="connsiteY3" fmla="*/ 75502 h 1036795"/>
                <a:gd name="connsiteX4" fmla="*/ 1359877 w 1793631"/>
                <a:gd name="connsiteY4" fmla="*/ 603041 h 1036795"/>
                <a:gd name="connsiteX5" fmla="*/ 1582615 w 1793631"/>
                <a:gd name="connsiteY5" fmla="*/ 462364 h 1036795"/>
                <a:gd name="connsiteX6" fmla="*/ 1793631 w 1793631"/>
                <a:gd name="connsiteY6" fmla="*/ 802333 h 103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631" h="1036795">
                  <a:moveTo>
                    <a:pt x="0" y="1036795"/>
                  </a:moveTo>
                  <a:cubicBezTo>
                    <a:pt x="93784" y="815033"/>
                    <a:pt x="187569" y="593272"/>
                    <a:pt x="293077" y="427195"/>
                  </a:cubicBezTo>
                  <a:cubicBezTo>
                    <a:pt x="398585" y="261118"/>
                    <a:pt x="508000" y="98948"/>
                    <a:pt x="633046" y="40333"/>
                  </a:cubicBezTo>
                  <a:cubicBezTo>
                    <a:pt x="758092" y="-18283"/>
                    <a:pt x="922216" y="-18283"/>
                    <a:pt x="1043354" y="75502"/>
                  </a:cubicBezTo>
                  <a:cubicBezTo>
                    <a:pt x="1164493" y="169287"/>
                    <a:pt x="1270000" y="538564"/>
                    <a:pt x="1359877" y="603041"/>
                  </a:cubicBezTo>
                  <a:cubicBezTo>
                    <a:pt x="1449754" y="667518"/>
                    <a:pt x="1510323" y="429149"/>
                    <a:pt x="1582615" y="462364"/>
                  </a:cubicBezTo>
                  <a:cubicBezTo>
                    <a:pt x="1654907" y="495579"/>
                    <a:pt x="1724269" y="648956"/>
                    <a:pt x="1793631" y="802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444155" y="55817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9350703" y="562426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V="1">
              <a:off x="8147538" y="4490030"/>
              <a:ext cx="0" cy="1267568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8449422" y="4490030"/>
              <a:ext cx="0" cy="1267568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8792304" y="4501755"/>
              <a:ext cx="0" cy="1267568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9967727" y="4673874"/>
            <a:ext cx="208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ind k-1 partition points that minimize exp. error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6588371" y="2822070"/>
            <a:ext cx="536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But, demand estimates can be wrong or change quickly</a:t>
            </a:r>
            <a:endParaRPr lang="en-US" dirty="0"/>
          </a:p>
        </p:txBody>
      </p:sp>
      <p:sp>
        <p:nvSpPr>
          <p:cNvPr id="136" name="TextBox 135"/>
          <p:cNvSpPr txBox="1"/>
          <p:nvPr/>
        </p:nvSpPr>
        <p:spPr>
          <a:xfrm>
            <a:off x="6623538" y="3164657"/>
            <a:ext cx="182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 sketch: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5228351" y="6033220"/>
                <a:ext cx="6781600" cy="6674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𝑒𝑟𝑟𝑜𝑟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𝑐𝑙𝑎𝑠𝑠𝑒𝑠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𝑝𝑎𝑟𝑡𝑖𝑡𝑖𝑜𝑛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𝐸𝑟𝑟𝑜𝑟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𝑐𝑙𝑎𝑠𝑠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351" y="6033220"/>
                <a:ext cx="6781600" cy="66749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624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11"/>
    </mc:Choice>
    <mc:Fallback xmlns="">
      <p:transition spd="slow" advTm="24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4" grpId="0" animBg="1"/>
      <p:bldP spid="109" grpId="0" animBg="1"/>
      <p:bldP spid="110" grpId="0" animBg="1"/>
      <p:bldP spid="75" grpId="0"/>
      <p:bldP spid="77" grpId="0"/>
      <p:bldP spid="99" grpId="0" animBg="1"/>
      <p:bldP spid="101" grpId="0" animBg="1"/>
      <p:bldP spid="111" grpId="0" animBg="1"/>
      <p:bldP spid="113" grpId="0"/>
      <p:bldP spid="116" grpId="0" animBg="1"/>
      <p:bldP spid="117" grpId="0"/>
      <p:bldP spid="133" grpId="0"/>
      <p:bldP spid="135" grpId="0"/>
      <p:bldP spid="136" grpId="0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5" y="224448"/>
            <a:ext cx="10515600" cy="1325563"/>
          </a:xfrm>
        </p:spPr>
        <p:txBody>
          <a:bodyPr/>
          <a:lstStyle/>
          <a:p>
            <a:r>
              <a:rPr lang="en-US" dirty="0" smtClean="0"/>
              <a:t>Error-minimizing mapping </a:t>
            </a:r>
            <a:br>
              <a:rPr lang="en-US" dirty="0" smtClean="0"/>
            </a:br>
            <a:r>
              <a:rPr lang="en-US" dirty="0" smtClean="0"/>
              <a:t>from classes to available shapers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9465" y="1663727"/>
            <a:ext cx="729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2: Using WFQs to achieve weighted fair share bandwidth allocation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7185" y="2945845"/>
            <a:ext cx="685171" cy="28567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6801" y="3025935"/>
            <a:ext cx="304800" cy="206298"/>
            <a:chOff x="762000" y="2133600"/>
            <a:chExt cx="304800" cy="206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757867" y="5455677"/>
            <a:ext cx="304800" cy="206298"/>
            <a:chOff x="762000" y="2133600"/>
            <a:chExt cx="304800" cy="206298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736801" y="3322146"/>
            <a:ext cx="304800" cy="206298"/>
            <a:chOff x="762000" y="2133600"/>
            <a:chExt cx="304800" cy="20629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761338" y="3871481"/>
            <a:ext cx="304800" cy="206298"/>
            <a:chOff x="762000" y="2133600"/>
            <a:chExt cx="304800" cy="206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754815" y="4184300"/>
            <a:ext cx="304800" cy="206298"/>
            <a:chOff x="762000" y="2133600"/>
            <a:chExt cx="304800" cy="20629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746793" y="3598928"/>
            <a:ext cx="304800" cy="206298"/>
            <a:chOff x="762000" y="2133600"/>
            <a:chExt cx="304800" cy="206298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746793" y="4494604"/>
            <a:ext cx="304800" cy="206298"/>
            <a:chOff x="762000" y="2133600"/>
            <a:chExt cx="304800" cy="20629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746793" y="4833411"/>
            <a:ext cx="304800" cy="206298"/>
            <a:chOff x="762000" y="2133600"/>
            <a:chExt cx="304800" cy="20629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754815" y="5146231"/>
            <a:ext cx="304800" cy="206298"/>
            <a:chOff x="762000" y="2133600"/>
            <a:chExt cx="304800" cy="2062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62000" y="2133600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62000" y="2339898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1066800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975732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>
            <a:xfrm>
              <a:off x="884664" y="2133600"/>
              <a:ext cx="0" cy="206298"/>
            </a:xfrm>
            <a:prstGeom prst="line">
              <a:avLst/>
            </a:prstGeom>
            <a:noFill/>
            <a:ln w="28575" cap="flat" cmpd="sng" algn="ctr">
              <a:solidFill>
                <a:srgbClr val="EEECE1">
                  <a:lumMod val="10000"/>
                </a:srgbClr>
              </a:solidFill>
              <a:prstDash val="solid"/>
            </a:ln>
            <a:effectLst/>
          </p:spPr>
        </p:cxnSp>
      </p:grpSp>
      <p:sp>
        <p:nvSpPr>
          <p:cNvPr id="112" name="TextBox 111"/>
          <p:cNvSpPr txBox="1"/>
          <p:nvPr/>
        </p:nvSpPr>
        <p:spPr>
          <a:xfrm>
            <a:off x="665337" y="597162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115" name="Flowchart: Summing Junction 114"/>
          <p:cNvSpPr/>
          <p:nvPr/>
        </p:nvSpPr>
        <p:spPr>
          <a:xfrm>
            <a:off x="1113667" y="4121530"/>
            <a:ext cx="321353" cy="323001"/>
          </a:xfrm>
          <a:prstGeom prst="flowChartSummingJunction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0932877"/>
                  </p:ext>
                </p:extLst>
              </p:nvPr>
            </p:nvGraphicFramePr>
            <p:xfrm>
              <a:off x="1580139" y="2633486"/>
              <a:ext cx="722928" cy="3208832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61464"/>
                    <a:gridCol w="361464"/>
                  </a:tblGrid>
                  <a:tr h="3552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5529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0932877"/>
                  </p:ext>
                </p:extLst>
              </p:nvPr>
            </p:nvGraphicFramePr>
            <p:xfrm>
              <a:off x="1580139" y="2633486"/>
              <a:ext cx="722928" cy="3208832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61464"/>
                    <a:gridCol w="361464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667" t="-3333" r="-105000" b="-7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3390" t="-3333" r="-6780" b="-781667"/>
                          </a:stretch>
                        </a:blipFill>
                      </a:tcPr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09664"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 sz="100" dirty="0"/>
                        </a:p>
                      </a:txBody>
                      <a:tcPr marL="0" marR="0" marT="0" marB="0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TextBox 10"/>
          <p:cNvSpPr txBox="1"/>
          <p:nvPr/>
        </p:nvSpPr>
        <p:spPr>
          <a:xfrm>
            <a:off x="992991" y="2321170"/>
            <a:ext cx="170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emand, weight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75592" y="4711587"/>
            <a:ext cx="2579076" cy="5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446638" y="4777308"/>
                <a:ext cx="2708030" cy="491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  <a:r>
                  <a:rPr lang="en-US" dirty="0" smtClean="0"/>
                  <a:t>ormalized demands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638" y="4777308"/>
                <a:ext cx="2708030" cy="491160"/>
              </a:xfrm>
              <a:prstGeom prst="rect">
                <a:avLst/>
              </a:prstGeom>
              <a:blipFill rotWithShape="0">
                <a:blip r:embed="rId7"/>
                <a:stretch>
                  <a:fillRect l="-1798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ight Arrow 68"/>
          <p:cNvSpPr/>
          <p:nvPr/>
        </p:nvSpPr>
        <p:spPr>
          <a:xfrm>
            <a:off x="4425518" y="3594281"/>
            <a:ext cx="404443" cy="27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4425518" y="2596719"/>
            <a:ext cx="1539576" cy="2192312"/>
            <a:chOff x="4425518" y="2596719"/>
            <a:chExt cx="1539576" cy="2192312"/>
          </a:xfrm>
        </p:grpSpPr>
        <p:cxnSp>
          <p:nvCxnSpPr>
            <p:cNvPr id="68" name="Straight Connector 67"/>
            <p:cNvCxnSpPr/>
            <p:nvPr/>
          </p:nvCxnSpPr>
          <p:spPr>
            <a:xfrm flipH="1" flipV="1">
              <a:off x="4425518" y="3217980"/>
              <a:ext cx="0" cy="1571051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4581771" y="2596719"/>
                  <a:ext cx="13833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</a:t>
                  </a:r>
                  <a:r>
                    <a:rPr lang="en-US" dirty="0" smtClean="0"/>
                    <a:t>ormalized fair rate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1771" y="2596719"/>
                  <a:ext cx="1383323" cy="64633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965"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/>
            <p:cNvSpPr/>
            <p:nvPr/>
          </p:nvSpPr>
          <p:spPr>
            <a:xfrm>
              <a:off x="4443098" y="2936118"/>
              <a:ext cx="222739" cy="266786"/>
            </a:xfrm>
            <a:custGeom>
              <a:avLst/>
              <a:gdLst>
                <a:gd name="connsiteX0" fmla="*/ 82062 w 82062"/>
                <a:gd name="connsiteY0" fmla="*/ 0 h 304800"/>
                <a:gd name="connsiteX1" fmla="*/ 23446 w 82062"/>
                <a:gd name="connsiteY1" fmla="*/ 128954 h 304800"/>
                <a:gd name="connsiteX2" fmla="*/ 0 w 82062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62" h="304800">
                  <a:moveTo>
                    <a:pt x="82062" y="0"/>
                  </a:moveTo>
                  <a:cubicBezTo>
                    <a:pt x="59592" y="39077"/>
                    <a:pt x="37123" y="78154"/>
                    <a:pt x="23446" y="128954"/>
                  </a:cubicBezTo>
                  <a:cubicBezTo>
                    <a:pt x="9769" y="179754"/>
                    <a:pt x="4884" y="242277"/>
                    <a:pt x="0" y="30480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94799" y="3623755"/>
                <a:ext cx="840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799" y="3623755"/>
                <a:ext cx="840038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ight Arrow 104"/>
          <p:cNvSpPr/>
          <p:nvPr/>
        </p:nvSpPr>
        <p:spPr>
          <a:xfrm rot="10800000">
            <a:off x="4028260" y="3320832"/>
            <a:ext cx="404443" cy="276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3410274" y="3340563"/>
                <a:ext cx="666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274" y="3340563"/>
                <a:ext cx="666016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816788" y="2342557"/>
                <a:ext cx="5233145" cy="2274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Algorithm motivation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Grouping underweight classes is lossless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Grouping classes with same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dirty="0" smtClean="0"/>
                  <a:t> is lossless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If weight of group = sum weight of constituents, error of a group does not depend on other groups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Error of a group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among classes in that group, the ratio of largest to smallest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788" y="2342557"/>
                <a:ext cx="5233145" cy="2274982"/>
              </a:xfrm>
              <a:prstGeom prst="rect">
                <a:avLst/>
              </a:prstGeom>
              <a:blipFill rotWithShape="0">
                <a:blip r:embed="rId11"/>
                <a:stretch>
                  <a:fillRect l="-931" t="-1340" b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/>
          <p:cNvSpPr/>
          <p:nvPr/>
        </p:nvSpPr>
        <p:spPr>
          <a:xfrm>
            <a:off x="455023" y="303765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17" name="Oval 116"/>
          <p:cNvSpPr/>
          <p:nvPr/>
        </p:nvSpPr>
        <p:spPr>
          <a:xfrm>
            <a:off x="455024" y="334245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118" name="Oval 117"/>
          <p:cNvSpPr/>
          <p:nvPr/>
        </p:nvSpPr>
        <p:spPr>
          <a:xfrm>
            <a:off x="455023" y="363553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119" name="Oval 118"/>
          <p:cNvSpPr/>
          <p:nvPr/>
        </p:nvSpPr>
        <p:spPr>
          <a:xfrm>
            <a:off x="455024" y="39403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120" name="Oval 119"/>
          <p:cNvSpPr/>
          <p:nvPr/>
        </p:nvSpPr>
        <p:spPr>
          <a:xfrm>
            <a:off x="455024" y="420996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</a:t>
            </a:r>
          </a:p>
        </p:txBody>
      </p:sp>
      <p:sp>
        <p:nvSpPr>
          <p:cNvPr id="121" name="Oval 120"/>
          <p:cNvSpPr/>
          <p:nvPr/>
        </p:nvSpPr>
        <p:spPr>
          <a:xfrm>
            <a:off x="455025" y="4514762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6</a:t>
            </a:r>
            <a:endParaRPr lang="en-US" sz="1600" dirty="0"/>
          </a:p>
        </p:txBody>
      </p:sp>
      <p:sp>
        <p:nvSpPr>
          <p:cNvPr id="122" name="Oval 121"/>
          <p:cNvSpPr/>
          <p:nvPr/>
        </p:nvSpPr>
        <p:spPr>
          <a:xfrm>
            <a:off x="455024" y="4843005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7</a:t>
            </a:r>
            <a:endParaRPr lang="en-US" sz="1600" dirty="0"/>
          </a:p>
        </p:txBody>
      </p:sp>
      <p:sp>
        <p:nvSpPr>
          <p:cNvPr id="123" name="Oval 122"/>
          <p:cNvSpPr/>
          <p:nvPr/>
        </p:nvSpPr>
        <p:spPr>
          <a:xfrm>
            <a:off x="455025" y="5147804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8</a:t>
            </a:r>
            <a:endParaRPr lang="en-US" sz="1600" dirty="0"/>
          </a:p>
        </p:txBody>
      </p:sp>
      <p:sp>
        <p:nvSpPr>
          <p:cNvPr id="124" name="Oval 123"/>
          <p:cNvSpPr/>
          <p:nvPr/>
        </p:nvSpPr>
        <p:spPr>
          <a:xfrm>
            <a:off x="455026" y="5487772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9</a:t>
            </a:r>
            <a:endParaRPr lang="en-US" sz="16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732494" y="3128080"/>
            <a:ext cx="138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underweight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4778213" y="3442757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overweight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149719" y="5286346"/>
                <a:ext cx="8827415" cy="1322157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FFFF"/>
                    </a:solidFill>
                  </a:rPr>
                  <a:t>Our contributions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>
                    <a:solidFill>
                      <a:srgbClr val="00FFFF"/>
                    </a:solidFill>
                  </a:rPr>
                  <a:t>Prove that partitioning contiguously 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00FFFF"/>
                    </a:solidFill>
                  </a:rPr>
                  <a:t> is optimal*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>
                    <a:solidFill>
                      <a:srgbClr val="00FFFF"/>
                    </a:solidFill>
                  </a:rPr>
                  <a:t>Propose a dynamic-programming based optimal solution (time: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FFFF"/>
                    </a:solidFill>
                  </a:rPr>
                  <a:t>, space: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𝑛𝑘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FFFF"/>
                    </a:solidFill>
                  </a:rPr>
                  <a:t>)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>
                    <a:solidFill>
                      <a:srgbClr val="00FFFF"/>
                    </a:solidFill>
                  </a:rPr>
                  <a:t>Propose greedy solution (time: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rgbClr val="00FFFF"/>
                    </a:solidFill>
                  </a:rPr>
                  <a:t>, space: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FFFF"/>
                    </a:solidFill>
                  </a:rPr>
                  <a:t>) that performs as good as above.</a:t>
                </a:r>
                <a:endParaRPr lang="en-US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719" y="5286346"/>
                <a:ext cx="8827415" cy="1322157"/>
              </a:xfrm>
              <a:prstGeom prst="rect">
                <a:avLst/>
              </a:prstGeom>
              <a:blipFill rotWithShape="0">
                <a:blip r:embed="rId13"/>
                <a:stretch>
                  <a:fillRect l="-622" t="-2304" r="-138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744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97"/>
    </mc:Choice>
    <mc:Fallback xmlns="">
      <p:transition spd="slow" advTm="19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17005 0.0581 L 0.33932 0.23079 " pathEditMode="relative" ptsTypes="A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5443 0.03102 L 0.28399 0.07107 L 0.44453 0.1847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7" y="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6628 0.01504 L 0.25938 0.14213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71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15 0.00672 L 0.29805 0.02223 L 0.41641 0.09931 " pathEditMode="relative" ptsTypes="AAAA">
                                      <p:cBhvr>
                                        <p:cTn id="1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2963E-6 L 0.24128 -0.00161 L 0.39414 0.05649 " pathEditMode="relative" ptsTypes="AAA">
                                      <p:cBhvr>
                                        <p:cTn id="1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0.24414 -0.00162 L 0.29466 0.01273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8542 -0.08356 L 0.34167 -0.12824 L 0.39557 -0.0699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6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324 L 0.30365 -0.12963 L 0.36719 -0.075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64" y="-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348 L 0.2763 -0.17963 L 0.31003 -0.125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88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  <p:bldP spid="69" grpId="0" animBg="1"/>
      <p:bldP spid="73" grpId="0"/>
      <p:bldP spid="105" grpId="0" animBg="1"/>
      <p:bldP spid="106" grpId="0"/>
      <p:bldP spid="78" grpId="0"/>
      <p:bldP spid="79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03" grpId="0"/>
      <p:bldP spid="125" grpId="0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6"/>
    </mc:Choice>
    <mc:Fallback xmlns="">
      <p:transition spd="slow" advTm="8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7.2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6.2|28.4|5|13|25.7|38.8|25.3|4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8.2|7.4|10.5|15.8|9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7A29A30C6347ABC2F16652E18C3A" ma:contentTypeVersion="0" ma:contentTypeDescription="Create a new document." ma:contentTypeScope="" ma:versionID="331ee94d83ca141f667d88505076105c">
  <xsd:schema xmlns:xsd="http://www.w3.org/2001/XMLSchema" xmlns:xs="http://www.w3.org/2001/XMLSchema" xmlns:p="http://schemas.microsoft.com/office/2006/metadata/properties" xmlns:ns3="230e9df3-be65-4c73-a93b-d1236ebd677e" targetNamespace="http://schemas.microsoft.com/office/2006/metadata/properties" ma:root="true" ma:fieldsID="df93e56f22b3c1c725571644c608a718" ns3:_=""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96c48da1-d948-4ae4-8075-c47a61060670}" ma:internalName="TaxCatchAll" ma:showField="CatchAllData" ma:web="a4e9d505-cb7f-495d-bb4a-48728aff8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96c48da1-d948-4ae4-8075-c47a61060670}" ma:internalName="TaxCatchAllLabel" ma:readOnly="true" ma:showField="CatchAllDataLabel" ma:web="a4e9d505-cb7f-495d-bb4a-48728aff8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230e9df3-be65-4c73-a93b-d1236ebd677e">
      <Terms xmlns="http://schemas.microsoft.com/office/infopath/2007/PartnerControls"/>
    </TaxKeywordTaxHTField>
    <TaxCatchAll xmlns="230e9df3-be65-4c73-a93b-d1236ebd677e"/>
  </documentManagement>
</p:properties>
</file>

<file path=customXml/itemProps1.xml><?xml version="1.0" encoding="utf-8"?>
<ds:datastoreItem xmlns:ds="http://schemas.openxmlformats.org/officeDocument/2006/customXml" ds:itemID="{355C2C0C-3C12-4815-8988-89675CFB24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02FE5B-D29C-4776-A7F4-676D7A1DF2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B1D7FA-7466-48BF-923A-C846DD8DE6F7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230e9df3-be65-4c73-a93b-d1236ebd677e"/>
    <ds:schemaRef ds:uri="http://schemas.openxmlformats.org/package/2006/metadata/core-properti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883</Words>
  <Application>Microsoft Office PowerPoint</Application>
  <PresentationFormat>Widescreen</PresentationFormat>
  <Paragraphs>221</Paragraphs>
  <Slides>17</Slides>
  <Notes>9</Notes>
  <HiddenSlides>3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Gill Sans MT</vt:lpstr>
      <vt:lpstr>Segoe UI Light</vt:lpstr>
      <vt:lpstr>Symbol</vt:lpstr>
      <vt:lpstr>Wingdings</vt:lpstr>
      <vt:lpstr>Office Theme</vt:lpstr>
      <vt:lpstr>Virtualizing Traffic Shapers</vt:lpstr>
      <vt:lpstr>Network allocation in datacenters</vt:lpstr>
      <vt:lpstr>Two classes of existing methods to realize this 1. “blue sky”: require new support in switches (e.g., diff. packet processing) 2. “end host-based”: infer network state; perf. penalty; total compliance </vt:lpstr>
      <vt:lpstr>PowerPoint Presentation</vt:lpstr>
      <vt:lpstr>PowerPoint Presentation</vt:lpstr>
      <vt:lpstr>vShaper Overview</vt:lpstr>
      <vt:lpstr>Error-minimizing mapping  from classes to available shapers</vt:lpstr>
      <vt:lpstr>Error-minimizing mapping  from classes to available shapers</vt:lpstr>
      <vt:lpstr>Evaluation</vt:lpstr>
      <vt:lpstr>PowerPoint Presentation</vt:lpstr>
      <vt:lpstr>PowerPoint Presentation</vt:lpstr>
      <vt:lpstr>PowerPoint Presentation</vt:lpstr>
      <vt:lpstr>Related Work</vt:lpstr>
      <vt:lpstr>Summary: Virtualizing Traffic Shapers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Virtualizing Traffic Shapers</dc:title>
  <dc:creator>Srikanth Kandula</dc:creator>
  <cp:lastModifiedBy>Srikanth Kandula</cp:lastModifiedBy>
  <cp:revision>179</cp:revision>
  <dcterms:created xsi:type="dcterms:W3CDTF">2013-06-23T02:01:57Z</dcterms:created>
  <dcterms:modified xsi:type="dcterms:W3CDTF">2014-08-11T16:33:44Z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0x010100B8C37A29A30C6347ABC2F16652E18C3A</vt:lpwstr>
  </property>
  <property fmtid="{D5CDD505-2E9C-101B-9397-08002B2CF9AE}" pid="3" name="TaxKeyword">
    <vt:lpwstr/>
  </property>
</Properties>
</file>