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308" r:id="rId3"/>
    <p:sldId id="341" r:id="rId4"/>
    <p:sldId id="342" r:id="rId5"/>
    <p:sldId id="288" r:id="rId6"/>
    <p:sldId id="343" r:id="rId7"/>
    <p:sldId id="290" r:id="rId8"/>
    <p:sldId id="295" r:id="rId9"/>
    <p:sldId id="292" r:id="rId10"/>
    <p:sldId id="293" r:id="rId11"/>
    <p:sldId id="294" r:id="rId12"/>
    <p:sldId id="296" r:id="rId13"/>
    <p:sldId id="313" r:id="rId14"/>
    <p:sldId id="298" r:id="rId15"/>
    <p:sldId id="299" r:id="rId16"/>
    <p:sldId id="345" r:id="rId17"/>
    <p:sldId id="346" r:id="rId18"/>
    <p:sldId id="352" r:id="rId19"/>
    <p:sldId id="351" r:id="rId20"/>
    <p:sldId id="353" r:id="rId21"/>
    <p:sldId id="312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7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BBCC6-B1B4-4D18-B9E6-32EA20F592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4A39DEA-C6A5-439C-8DC3-7A5582E6FEAD}">
      <dgm:prSet phldrT="[Text]" custT="1"/>
      <dgm:spPr/>
      <dgm:t>
        <a:bodyPr/>
        <a:lstStyle/>
        <a:p>
          <a:r>
            <a:rPr lang="en-US" sz="1600" dirty="0" smtClean="0"/>
            <a:t>DNN-derived features</a:t>
          </a:r>
          <a:endParaRPr lang="en-US" sz="1600" dirty="0"/>
        </a:p>
      </dgm:t>
    </dgm:pt>
    <dgm:pt modelId="{C6508236-C46C-4DB4-B609-8F3484897E8C}" type="parTrans" cxnId="{CDAC09BA-C6AF-485E-B0B1-A94081535768}">
      <dgm:prSet/>
      <dgm:spPr/>
      <dgm:t>
        <a:bodyPr/>
        <a:lstStyle/>
        <a:p>
          <a:endParaRPr lang="en-US" sz="1600"/>
        </a:p>
      </dgm:t>
    </dgm:pt>
    <dgm:pt modelId="{5A8018EF-CBAC-49C9-A001-82A3A478C29B}" type="sibTrans" cxnId="{CDAC09BA-C6AF-485E-B0B1-A94081535768}">
      <dgm:prSet custT="1"/>
      <dgm:spPr/>
      <dgm:t>
        <a:bodyPr/>
        <a:lstStyle/>
        <a:p>
          <a:endParaRPr lang="en-US" sz="1600"/>
        </a:p>
      </dgm:t>
    </dgm:pt>
    <dgm:pt modelId="{CB380F97-0714-433B-8FB6-B231AE495C6C}">
      <dgm:prSet phldrT="[Text]" custT="1"/>
      <dgm:spPr/>
      <dgm:t>
        <a:bodyPr/>
        <a:lstStyle/>
        <a:p>
          <a:r>
            <a:rPr lang="en-US" sz="1600" dirty="0" smtClean="0"/>
            <a:t>PCA</a:t>
          </a:r>
          <a:endParaRPr lang="en-US" sz="1600" dirty="0"/>
        </a:p>
      </dgm:t>
    </dgm:pt>
    <dgm:pt modelId="{DF67DE83-69C6-4187-98CB-ACF1A0938F52}" type="parTrans" cxnId="{F21C9CEE-D0ED-4343-9367-79DD4DF04004}">
      <dgm:prSet/>
      <dgm:spPr/>
      <dgm:t>
        <a:bodyPr/>
        <a:lstStyle/>
        <a:p>
          <a:endParaRPr lang="en-US" sz="1600"/>
        </a:p>
      </dgm:t>
    </dgm:pt>
    <dgm:pt modelId="{5BCF4F01-DF14-41BF-8274-3514A9887125}" type="sibTrans" cxnId="{F21C9CEE-D0ED-4343-9367-79DD4DF04004}">
      <dgm:prSet custT="1"/>
      <dgm:spPr/>
      <dgm:t>
        <a:bodyPr/>
        <a:lstStyle/>
        <a:p>
          <a:endParaRPr lang="en-US" sz="1600"/>
        </a:p>
      </dgm:t>
    </dgm:pt>
    <dgm:pt modelId="{C0473F17-B3D5-4A16-B8A2-7894B2FBB9AB}">
      <dgm:prSet phldrT="[Text]" custT="1"/>
      <dgm:spPr/>
      <dgm:t>
        <a:bodyPr/>
        <a:lstStyle/>
        <a:p>
          <a:r>
            <a:rPr lang="en-US" sz="1600" dirty="0" smtClean="0"/>
            <a:t>HLDA</a:t>
          </a:r>
          <a:endParaRPr lang="en-US" sz="1600" dirty="0"/>
        </a:p>
      </dgm:t>
    </dgm:pt>
    <dgm:pt modelId="{7C05A604-9CBA-4E81-A3B1-B38B27BF9963}" type="parTrans" cxnId="{711ACA5B-DEBC-4880-A244-81D3F99A88BF}">
      <dgm:prSet/>
      <dgm:spPr/>
      <dgm:t>
        <a:bodyPr/>
        <a:lstStyle/>
        <a:p>
          <a:endParaRPr lang="en-US" sz="1600"/>
        </a:p>
      </dgm:t>
    </dgm:pt>
    <dgm:pt modelId="{3F99A45C-0085-408D-BBF7-5A19BDAB3B58}" type="sibTrans" cxnId="{711ACA5B-DEBC-4880-A244-81D3F99A88BF}">
      <dgm:prSet custT="1"/>
      <dgm:spPr/>
      <dgm:t>
        <a:bodyPr/>
        <a:lstStyle/>
        <a:p>
          <a:endParaRPr lang="en-US" sz="1600"/>
        </a:p>
      </dgm:t>
    </dgm:pt>
    <dgm:pt modelId="{3B201F6B-6E26-4D67-8337-768B3424414C}">
      <dgm:prSet phldrT="[Text]" custT="1"/>
      <dgm:spPr/>
      <dgm:t>
        <a:bodyPr/>
        <a:lstStyle/>
        <a:p>
          <a:r>
            <a:rPr lang="en-US" sz="1600" dirty="0" smtClean="0"/>
            <a:t>Tied-state WE-RDLT</a:t>
          </a:r>
          <a:endParaRPr lang="en-US" sz="1600" dirty="0"/>
        </a:p>
      </dgm:t>
    </dgm:pt>
    <dgm:pt modelId="{AFF5289E-76C4-44BD-AA4D-706A916456E7}" type="parTrans" cxnId="{AA3304B0-C4DF-4E35-A4B2-6D8740B826F6}">
      <dgm:prSet/>
      <dgm:spPr/>
      <dgm:t>
        <a:bodyPr/>
        <a:lstStyle/>
        <a:p>
          <a:endParaRPr lang="en-US" sz="1600"/>
        </a:p>
      </dgm:t>
    </dgm:pt>
    <dgm:pt modelId="{E1DA2724-A86E-4521-B627-0C46DD5DA84A}" type="sibTrans" cxnId="{AA3304B0-C4DF-4E35-A4B2-6D8740B826F6}">
      <dgm:prSet custT="1"/>
      <dgm:spPr/>
      <dgm:t>
        <a:bodyPr/>
        <a:lstStyle/>
        <a:p>
          <a:endParaRPr lang="en-US" sz="1600"/>
        </a:p>
      </dgm:t>
    </dgm:pt>
    <dgm:pt modelId="{057506D6-DF3A-437C-B17A-B76E9469E243}">
      <dgm:prSet phldrT="[Text]" custT="1"/>
      <dgm:spPr/>
      <dgm:t>
        <a:bodyPr/>
        <a:lstStyle/>
        <a:p>
          <a:r>
            <a:rPr lang="en-US" sz="1600" dirty="0" smtClean="0"/>
            <a:t>MMI sequence training</a:t>
          </a:r>
          <a:endParaRPr lang="en-US" sz="1600" dirty="0"/>
        </a:p>
      </dgm:t>
    </dgm:pt>
    <dgm:pt modelId="{E24BC7CA-CFBF-415C-A087-F54BE3487EFF}" type="parTrans" cxnId="{EB7676F4-4871-4F06-A150-BE05EDD634AD}">
      <dgm:prSet/>
      <dgm:spPr/>
      <dgm:t>
        <a:bodyPr/>
        <a:lstStyle/>
        <a:p>
          <a:endParaRPr lang="en-US" sz="1600"/>
        </a:p>
      </dgm:t>
    </dgm:pt>
    <dgm:pt modelId="{259A0364-EB79-4065-B96B-46ABBF8D6A68}" type="sibTrans" cxnId="{EB7676F4-4871-4F06-A150-BE05EDD634AD}">
      <dgm:prSet/>
      <dgm:spPr/>
      <dgm:t>
        <a:bodyPr/>
        <a:lstStyle/>
        <a:p>
          <a:endParaRPr lang="en-US" sz="1600"/>
        </a:p>
      </dgm:t>
    </dgm:pt>
    <dgm:pt modelId="{10EA356E-F911-405F-950A-154CFC2C4294}">
      <dgm:prSet phldrT="[Text]" custT="1"/>
      <dgm:spPr/>
      <dgm:t>
        <a:bodyPr/>
        <a:lstStyle/>
        <a:p>
          <a:r>
            <a:rPr lang="en-US" altLang="zh-CN" sz="1600" dirty="0" smtClean="0"/>
            <a:t>CMLLR unsupervised adaptation</a:t>
          </a:r>
          <a:endParaRPr lang="en-US" sz="1600" dirty="0"/>
        </a:p>
      </dgm:t>
    </dgm:pt>
    <dgm:pt modelId="{11B126F5-FD1B-4C95-930B-4BAA40760F8C}" type="parTrans" cxnId="{F2F386ED-D52F-4BBF-A22D-9F95A409F4E3}">
      <dgm:prSet/>
      <dgm:spPr/>
      <dgm:t>
        <a:bodyPr/>
        <a:lstStyle/>
        <a:p>
          <a:endParaRPr lang="en-US"/>
        </a:p>
      </dgm:t>
    </dgm:pt>
    <dgm:pt modelId="{3221D95C-77FA-4ED7-ADB6-75EEE09DD628}" type="sibTrans" cxnId="{F2F386ED-D52F-4BBF-A22D-9F95A409F4E3}">
      <dgm:prSet/>
      <dgm:spPr/>
      <dgm:t>
        <a:bodyPr/>
        <a:lstStyle/>
        <a:p>
          <a:endParaRPr lang="en-US"/>
        </a:p>
      </dgm:t>
    </dgm:pt>
    <dgm:pt modelId="{1F537917-898C-4CF2-84EC-3F9824E1E5B7}" type="pres">
      <dgm:prSet presAssocID="{9D4BBCC6-B1B4-4D18-B9E6-32EA20F592D7}" presName="Name0" presStyleCnt="0">
        <dgm:presLayoutVars>
          <dgm:dir/>
          <dgm:resizeHandles val="exact"/>
        </dgm:presLayoutVars>
      </dgm:prSet>
      <dgm:spPr/>
    </dgm:pt>
    <dgm:pt modelId="{16295C94-48FD-4721-9A1B-8C4A4EFE10AA}" type="pres">
      <dgm:prSet presAssocID="{54A39DEA-C6A5-439C-8DC3-7A5582E6FE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3F154-085C-40C4-8B6C-0F9624669A16}" type="pres">
      <dgm:prSet presAssocID="{5A8018EF-CBAC-49C9-A001-82A3A478C29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5D4C72-10B1-4F20-B9CE-33F4ED3C0561}" type="pres">
      <dgm:prSet presAssocID="{5A8018EF-CBAC-49C9-A001-82A3A478C29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71AD3DC-B3A7-4B33-B477-5C4274E541FD}" type="pres">
      <dgm:prSet presAssocID="{CB380F97-0714-433B-8FB6-B231AE495C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22569-8A53-4C1C-8D41-8014AF8DF30A}" type="pres">
      <dgm:prSet presAssocID="{5BCF4F01-DF14-41BF-8274-3514A988712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D853FD7-65CA-4957-A2F2-B85F69AEB5E2}" type="pres">
      <dgm:prSet presAssocID="{5BCF4F01-DF14-41BF-8274-3514A988712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78E963D5-D968-47E1-86E6-16ABB1836A67}" type="pres">
      <dgm:prSet presAssocID="{C0473F17-B3D5-4A16-B8A2-7894B2FBB9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C7AF6-9432-43CE-8FF8-A249AC9603D7}" type="pres">
      <dgm:prSet presAssocID="{3F99A45C-0085-408D-BBF7-5A19BDAB3B5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D3F0FC6-26D4-4CC3-AB17-B5336E34074B}" type="pres">
      <dgm:prSet presAssocID="{3F99A45C-0085-408D-BBF7-5A19BDAB3B5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DEB59B4-9CD4-4BC9-8278-BDAB9A033BAA}" type="pres">
      <dgm:prSet presAssocID="{3B201F6B-6E26-4D67-8337-768B3424414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21335-BDC1-4BD0-81F3-63CA0C5CBBD9}" type="pres">
      <dgm:prSet presAssocID="{E1DA2724-A86E-4521-B627-0C46DD5DA84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47783BD-7A54-475A-B58D-55ECAB518AE3}" type="pres">
      <dgm:prSet presAssocID="{E1DA2724-A86E-4521-B627-0C46DD5DA84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EFCD798-BAD7-4CC2-84FA-417073A16777}" type="pres">
      <dgm:prSet presAssocID="{057506D6-DF3A-437C-B17A-B76E9469E2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36EDA-7559-4E0F-8871-FCF3E20486FC}" type="pres">
      <dgm:prSet presAssocID="{259A0364-EB79-4065-B96B-46ABBF8D6A6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91880B4-4D31-4704-9C68-8C8C44C82196}" type="pres">
      <dgm:prSet presAssocID="{259A0364-EB79-4065-B96B-46ABBF8D6A68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9023F0E-BDB2-40BD-8502-5C156544A8DB}" type="pres">
      <dgm:prSet presAssocID="{10EA356E-F911-405F-950A-154CFC2C4294}" presName="node" presStyleLbl="node1" presStyleIdx="5" presStyleCnt="6" custScaleX="133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304B0-C4DF-4E35-A4B2-6D8740B826F6}" srcId="{9D4BBCC6-B1B4-4D18-B9E6-32EA20F592D7}" destId="{3B201F6B-6E26-4D67-8337-768B3424414C}" srcOrd="3" destOrd="0" parTransId="{AFF5289E-76C4-44BD-AA4D-706A916456E7}" sibTransId="{E1DA2724-A86E-4521-B627-0C46DD5DA84A}"/>
    <dgm:cxn modelId="{4D62CDF8-C99C-429E-B6D8-151193E1FA2A}" type="presOf" srcId="{9D4BBCC6-B1B4-4D18-B9E6-32EA20F592D7}" destId="{1F537917-898C-4CF2-84EC-3F9824E1E5B7}" srcOrd="0" destOrd="0" presId="urn:microsoft.com/office/officeart/2005/8/layout/process1"/>
    <dgm:cxn modelId="{0EBF2647-3716-44BF-9F50-F26291C07FFA}" type="presOf" srcId="{259A0364-EB79-4065-B96B-46ABBF8D6A68}" destId="{D91880B4-4D31-4704-9C68-8C8C44C82196}" srcOrd="1" destOrd="0" presId="urn:microsoft.com/office/officeart/2005/8/layout/process1"/>
    <dgm:cxn modelId="{711ACA5B-DEBC-4880-A244-81D3F99A88BF}" srcId="{9D4BBCC6-B1B4-4D18-B9E6-32EA20F592D7}" destId="{C0473F17-B3D5-4A16-B8A2-7894B2FBB9AB}" srcOrd="2" destOrd="0" parTransId="{7C05A604-9CBA-4E81-A3B1-B38B27BF9963}" sibTransId="{3F99A45C-0085-408D-BBF7-5A19BDAB3B58}"/>
    <dgm:cxn modelId="{FBC1CA0C-4704-4ACE-BCF3-BE01B98C7E4E}" type="presOf" srcId="{CB380F97-0714-433B-8FB6-B231AE495C6C}" destId="{D71AD3DC-B3A7-4B33-B477-5C4274E541FD}" srcOrd="0" destOrd="0" presId="urn:microsoft.com/office/officeart/2005/8/layout/process1"/>
    <dgm:cxn modelId="{D3F7F3F7-8B99-4A72-94E4-99592DDDF850}" type="presOf" srcId="{057506D6-DF3A-437C-B17A-B76E9469E243}" destId="{9EFCD798-BAD7-4CC2-84FA-417073A16777}" srcOrd="0" destOrd="0" presId="urn:microsoft.com/office/officeart/2005/8/layout/process1"/>
    <dgm:cxn modelId="{8C5E7703-7F22-4BAD-AFD9-1F23DAB29E71}" type="presOf" srcId="{10EA356E-F911-405F-950A-154CFC2C4294}" destId="{29023F0E-BDB2-40BD-8502-5C156544A8DB}" srcOrd="0" destOrd="0" presId="urn:microsoft.com/office/officeart/2005/8/layout/process1"/>
    <dgm:cxn modelId="{331456A8-5F03-4CE6-BCCB-842B0A13F031}" type="presOf" srcId="{3F99A45C-0085-408D-BBF7-5A19BDAB3B58}" destId="{CD3F0FC6-26D4-4CC3-AB17-B5336E34074B}" srcOrd="1" destOrd="0" presId="urn:microsoft.com/office/officeart/2005/8/layout/process1"/>
    <dgm:cxn modelId="{B5A28FF0-764E-4A0F-A5A9-245E0D36B2FB}" type="presOf" srcId="{E1DA2724-A86E-4521-B627-0C46DD5DA84A}" destId="{F47783BD-7A54-475A-B58D-55ECAB518AE3}" srcOrd="1" destOrd="0" presId="urn:microsoft.com/office/officeart/2005/8/layout/process1"/>
    <dgm:cxn modelId="{EB7676F4-4871-4F06-A150-BE05EDD634AD}" srcId="{9D4BBCC6-B1B4-4D18-B9E6-32EA20F592D7}" destId="{057506D6-DF3A-437C-B17A-B76E9469E243}" srcOrd="4" destOrd="0" parTransId="{E24BC7CA-CFBF-415C-A087-F54BE3487EFF}" sibTransId="{259A0364-EB79-4065-B96B-46ABBF8D6A68}"/>
    <dgm:cxn modelId="{A5E9BDBA-F847-4003-A180-BC0618A4B311}" type="presOf" srcId="{5A8018EF-CBAC-49C9-A001-82A3A478C29B}" destId="{8DF3F154-085C-40C4-8B6C-0F9624669A16}" srcOrd="0" destOrd="0" presId="urn:microsoft.com/office/officeart/2005/8/layout/process1"/>
    <dgm:cxn modelId="{5993A3AF-095A-470A-8AEF-32CEB344141F}" type="presOf" srcId="{259A0364-EB79-4065-B96B-46ABBF8D6A68}" destId="{75436EDA-7559-4E0F-8871-FCF3E20486FC}" srcOrd="0" destOrd="0" presId="urn:microsoft.com/office/officeart/2005/8/layout/process1"/>
    <dgm:cxn modelId="{3CF97889-981C-4CAC-8A7F-E871F171A443}" type="presOf" srcId="{5BCF4F01-DF14-41BF-8274-3514A9887125}" destId="{7D853FD7-65CA-4957-A2F2-B85F69AEB5E2}" srcOrd="1" destOrd="0" presId="urn:microsoft.com/office/officeart/2005/8/layout/process1"/>
    <dgm:cxn modelId="{B0882F7D-890E-4527-A375-96C84E899140}" type="presOf" srcId="{5BCF4F01-DF14-41BF-8274-3514A9887125}" destId="{A7C22569-8A53-4C1C-8D41-8014AF8DF30A}" srcOrd="0" destOrd="0" presId="urn:microsoft.com/office/officeart/2005/8/layout/process1"/>
    <dgm:cxn modelId="{12331791-A32E-45D1-BCC3-3268C5F545ED}" type="presOf" srcId="{54A39DEA-C6A5-439C-8DC3-7A5582E6FEAD}" destId="{16295C94-48FD-4721-9A1B-8C4A4EFE10AA}" srcOrd="0" destOrd="0" presId="urn:microsoft.com/office/officeart/2005/8/layout/process1"/>
    <dgm:cxn modelId="{AD549BBA-5EC3-4149-9642-AA957F2C85E5}" type="presOf" srcId="{3B201F6B-6E26-4D67-8337-768B3424414C}" destId="{EDEB59B4-9CD4-4BC9-8278-BDAB9A033BAA}" srcOrd="0" destOrd="0" presId="urn:microsoft.com/office/officeart/2005/8/layout/process1"/>
    <dgm:cxn modelId="{CDAC09BA-C6AF-485E-B0B1-A94081535768}" srcId="{9D4BBCC6-B1B4-4D18-B9E6-32EA20F592D7}" destId="{54A39DEA-C6A5-439C-8DC3-7A5582E6FEAD}" srcOrd="0" destOrd="0" parTransId="{C6508236-C46C-4DB4-B609-8F3484897E8C}" sibTransId="{5A8018EF-CBAC-49C9-A001-82A3A478C29B}"/>
    <dgm:cxn modelId="{F21C9CEE-D0ED-4343-9367-79DD4DF04004}" srcId="{9D4BBCC6-B1B4-4D18-B9E6-32EA20F592D7}" destId="{CB380F97-0714-433B-8FB6-B231AE495C6C}" srcOrd="1" destOrd="0" parTransId="{DF67DE83-69C6-4187-98CB-ACF1A0938F52}" sibTransId="{5BCF4F01-DF14-41BF-8274-3514A9887125}"/>
    <dgm:cxn modelId="{1CADEE2D-8BD1-4512-9FD4-69C6465B9B2C}" type="presOf" srcId="{E1DA2724-A86E-4521-B627-0C46DD5DA84A}" destId="{17221335-BDC1-4BD0-81F3-63CA0C5CBBD9}" srcOrd="0" destOrd="0" presId="urn:microsoft.com/office/officeart/2005/8/layout/process1"/>
    <dgm:cxn modelId="{F2F386ED-D52F-4BBF-A22D-9F95A409F4E3}" srcId="{9D4BBCC6-B1B4-4D18-B9E6-32EA20F592D7}" destId="{10EA356E-F911-405F-950A-154CFC2C4294}" srcOrd="5" destOrd="0" parTransId="{11B126F5-FD1B-4C95-930B-4BAA40760F8C}" sibTransId="{3221D95C-77FA-4ED7-ADB6-75EEE09DD628}"/>
    <dgm:cxn modelId="{DAA42783-59FD-42C5-8D0A-23DE8D30A466}" type="presOf" srcId="{C0473F17-B3D5-4A16-B8A2-7894B2FBB9AB}" destId="{78E963D5-D968-47E1-86E6-16ABB1836A67}" srcOrd="0" destOrd="0" presId="urn:microsoft.com/office/officeart/2005/8/layout/process1"/>
    <dgm:cxn modelId="{77FDA488-7E55-4E16-82AE-677C645A6723}" type="presOf" srcId="{3F99A45C-0085-408D-BBF7-5A19BDAB3B58}" destId="{D28C7AF6-9432-43CE-8FF8-A249AC9603D7}" srcOrd="0" destOrd="0" presId="urn:microsoft.com/office/officeart/2005/8/layout/process1"/>
    <dgm:cxn modelId="{05A8E11E-7604-4C11-A00C-699A6AF0A6B1}" type="presOf" srcId="{5A8018EF-CBAC-49C9-A001-82A3A478C29B}" destId="{365D4C72-10B1-4F20-B9CE-33F4ED3C0561}" srcOrd="1" destOrd="0" presId="urn:microsoft.com/office/officeart/2005/8/layout/process1"/>
    <dgm:cxn modelId="{D34F962F-27C4-48B8-8560-B9E88A6FCCB2}" type="presParOf" srcId="{1F537917-898C-4CF2-84EC-3F9824E1E5B7}" destId="{16295C94-48FD-4721-9A1B-8C4A4EFE10AA}" srcOrd="0" destOrd="0" presId="urn:microsoft.com/office/officeart/2005/8/layout/process1"/>
    <dgm:cxn modelId="{341DB413-B69F-4FC5-991D-29EBAC1F3010}" type="presParOf" srcId="{1F537917-898C-4CF2-84EC-3F9824E1E5B7}" destId="{8DF3F154-085C-40C4-8B6C-0F9624669A16}" srcOrd="1" destOrd="0" presId="urn:microsoft.com/office/officeart/2005/8/layout/process1"/>
    <dgm:cxn modelId="{5ED6383F-9225-42BF-B033-0669BDAE89DF}" type="presParOf" srcId="{8DF3F154-085C-40C4-8B6C-0F9624669A16}" destId="{365D4C72-10B1-4F20-B9CE-33F4ED3C0561}" srcOrd="0" destOrd="0" presId="urn:microsoft.com/office/officeart/2005/8/layout/process1"/>
    <dgm:cxn modelId="{DAD16172-A15C-447D-9F97-CD72ADECC48A}" type="presParOf" srcId="{1F537917-898C-4CF2-84EC-3F9824E1E5B7}" destId="{D71AD3DC-B3A7-4B33-B477-5C4274E541FD}" srcOrd="2" destOrd="0" presId="urn:microsoft.com/office/officeart/2005/8/layout/process1"/>
    <dgm:cxn modelId="{B3BA9A09-D903-494D-A6B6-E6025720BFC6}" type="presParOf" srcId="{1F537917-898C-4CF2-84EC-3F9824E1E5B7}" destId="{A7C22569-8A53-4C1C-8D41-8014AF8DF30A}" srcOrd="3" destOrd="0" presId="urn:microsoft.com/office/officeart/2005/8/layout/process1"/>
    <dgm:cxn modelId="{F3C1D244-A675-426E-9BC8-7E2A371264C2}" type="presParOf" srcId="{A7C22569-8A53-4C1C-8D41-8014AF8DF30A}" destId="{7D853FD7-65CA-4957-A2F2-B85F69AEB5E2}" srcOrd="0" destOrd="0" presId="urn:microsoft.com/office/officeart/2005/8/layout/process1"/>
    <dgm:cxn modelId="{8B34C583-9186-4A5A-AE53-281E3584ABE5}" type="presParOf" srcId="{1F537917-898C-4CF2-84EC-3F9824E1E5B7}" destId="{78E963D5-D968-47E1-86E6-16ABB1836A67}" srcOrd="4" destOrd="0" presId="urn:microsoft.com/office/officeart/2005/8/layout/process1"/>
    <dgm:cxn modelId="{AAF67A25-A66B-43AA-B47F-F5ECC5127789}" type="presParOf" srcId="{1F537917-898C-4CF2-84EC-3F9824E1E5B7}" destId="{D28C7AF6-9432-43CE-8FF8-A249AC9603D7}" srcOrd="5" destOrd="0" presId="urn:microsoft.com/office/officeart/2005/8/layout/process1"/>
    <dgm:cxn modelId="{50143E61-81A5-429C-B168-3C143CBEB1D5}" type="presParOf" srcId="{D28C7AF6-9432-43CE-8FF8-A249AC9603D7}" destId="{CD3F0FC6-26D4-4CC3-AB17-B5336E34074B}" srcOrd="0" destOrd="0" presId="urn:microsoft.com/office/officeart/2005/8/layout/process1"/>
    <dgm:cxn modelId="{7A73863F-6A02-4688-A718-2FBD2AF7359D}" type="presParOf" srcId="{1F537917-898C-4CF2-84EC-3F9824E1E5B7}" destId="{EDEB59B4-9CD4-4BC9-8278-BDAB9A033BAA}" srcOrd="6" destOrd="0" presId="urn:microsoft.com/office/officeart/2005/8/layout/process1"/>
    <dgm:cxn modelId="{24B7C5A4-45AD-4D14-8C4B-D2DA2941D73B}" type="presParOf" srcId="{1F537917-898C-4CF2-84EC-3F9824E1E5B7}" destId="{17221335-BDC1-4BD0-81F3-63CA0C5CBBD9}" srcOrd="7" destOrd="0" presId="urn:microsoft.com/office/officeart/2005/8/layout/process1"/>
    <dgm:cxn modelId="{D3AC27A0-5CBD-42FB-915E-8EE3F049EFD7}" type="presParOf" srcId="{17221335-BDC1-4BD0-81F3-63CA0C5CBBD9}" destId="{F47783BD-7A54-475A-B58D-55ECAB518AE3}" srcOrd="0" destOrd="0" presId="urn:microsoft.com/office/officeart/2005/8/layout/process1"/>
    <dgm:cxn modelId="{33FC333A-0027-4626-BEA3-9CD38CE1C443}" type="presParOf" srcId="{1F537917-898C-4CF2-84EC-3F9824E1E5B7}" destId="{9EFCD798-BAD7-4CC2-84FA-417073A16777}" srcOrd="8" destOrd="0" presId="urn:microsoft.com/office/officeart/2005/8/layout/process1"/>
    <dgm:cxn modelId="{9FAEAF19-43FD-460C-BC79-33985B1EFFF6}" type="presParOf" srcId="{1F537917-898C-4CF2-84EC-3F9824E1E5B7}" destId="{75436EDA-7559-4E0F-8871-FCF3E20486FC}" srcOrd="9" destOrd="0" presId="urn:microsoft.com/office/officeart/2005/8/layout/process1"/>
    <dgm:cxn modelId="{E8D5DEB3-4B7A-4FC0-8F50-D2A61CEC3D61}" type="presParOf" srcId="{75436EDA-7559-4E0F-8871-FCF3E20486FC}" destId="{D91880B4-4D31-4704-9C68-8C8C44C82196}" srcOrd="0" destOrd="0" presId="urn:microsoft.com/office/officeart/2005/8/layout/process1"/>
    <dgm:cxn modelId="{40152352-AE34-4B2D-A6BD-637DFCACE5AC}" type="presParOf" srcId="{1F537917-898C-4CF2-84EC-3F9824E1E5B7}" destId="{29023F0E-BDB2-40BD-8502-5C156544A8D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295C94-48FD-4721-9A1B-8C4A4EFE10AA}">
      <dsp:nvSpPr>
        <dsp:cNvPr id="0" name=""/>
        <dsp:cNvSpPr/>
      </dsp:nvSpPr>
      <dsp:spPr>
        <a:xfrm>
          <a:off x="6256" y="1607604"/>
          <a:ext cx="1064109" cy="8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DNN-derived features</a:t>
          </a:r>
          <a:endParaRPr lang="en-US" sz="1600" kern="1200" dirty="0"/>
        </a:p>
      </dsp:txBody>
      <dsp:txXfrm>
        <a:off x="31116" y="1632464"/>
        <a:ext cx="1014389" cy="799071"/>
      </dsp:txXfrm>
    </dsp:sp>
    <dsp:sp modelId="{8DF3F154-085C-40C4-8B6C-0F9624669A16}">
      <dsp:nvSpPr>
        <dsp:cNvPr id="0" name=""/>
        <dsp:cNvSpPr/>
      </dsp:nvSpPr>
      <dsp:spPr>
        <a:xfrm>
          <a:off x="1176776" y="1900050"/>
          <a:ext cx="225591" cy="26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176776" y="1952830"/>
        <a:ext cx="157914" cy="158339"/>
      </dsp:txXfrm>
    </dsp:sp>
    <dsp:sp modelId="{D71AD3DC-B3A7-4B33-B477-5C4274E541FD}">
      <dsp:nvSpPr>
        <dsp:cNvPr id="0" name=""/>
        <dsp:cNvSpPr/>
      </dsp:nvSpPr>
      <dsp:spPr>
        <a:xfrm>
          <a:off x="1496009" y="1607604"/>
          <a:ext cx="1064109" cy="8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PCA</a:t>
          </a:r>
          <a:endParaRPr lang="en-US" sz="1600" kern="1200" dirty="0"/>
        </a:p>
      </dsp:txBody>
      <dsp:txXfrm>
        <a:off x="1520869" y="1632464"/>
        <a:ext cx="1014389" cy="799071"/>
      </dsp:txXfrm>
    </dsp:sp>
    <dsp:sp modelId="{A7C22569-8A53-4C1C-8D41-8014AF8DF30A}">
      <dsp:nvSpPr>
        <dsp:cNvPr id="0" name=""/>
        <dsp:cNvSpPr/>
      </dsp:nvSpPr>
      <dsp:spPr>
        <a:xfrm>
          <a:off x="2666530" y="1900050"/>
          <a:ext cx="225591" cy="26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666530" y="1952830"/>
        <a:ext cx="157914" cy="158339"/>
      </dsp:txXfrm>
    </dsp:sp>
    <dsp:sp modelId="{78E963D5-D968-47E1-86E6-16ABB1836A67}">
      <dsp:nvSpPr>
        <dsp:cNvPr id="0" name=""/>
        <dsp:cNvSpPr/>
      </dsp:nvSpPr>
      <dsp:spPr>
        <a:xfrm>
          <a:off x="2985763" y="1607604"/>
          <a:ext cx="1064109" cy="8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HLDA</a:t>
          </a:r>
          <a:endParaRPr lang="en-US" sz="1600" kern="1200" dirty="0"/>
        </a:p>
      </dsp:txBody>
      <dsp:txXfrm>
        <a:off x="3010623" y="1632464"/>
        <a:ext cx="1014389" cy="799071"/>
      </dsp:txXfrm>
    </dsp:sp>
    <dsp:sp modelId="{D28C7AF6-9432-43CE-8FF8-A249AC9603D7}">
      <dsp:nvSpPr>
        <dsp:cNvPr id="0" name=""/>
        <dsp:cNvSpPr/>
      </dsp:nvSpPr>
      <dsp:spPr>
        <a:xfrm>
          <a:off x="4156284" y="1900050"/>
          <a:ext cx="225591" cy="26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56284" y="1952830"/>
        <a:ext cx="157914" cy="158339"/>
      </dsp:txXfrm>
    </dsp:sp>
    <dsp:sp modelId="{EDEB59B4-9CD4-4BC9-8278-BDAB9A033BAA}">
      <dsp:nvSpPr>
        <dsp:cNvPr id="0" name=""/>
        <dsp:cNvSpPr/>
      </dsp:nvSpPr>
      <dsp:spPr>
        <a:xfrm>
          <a:off x="4475516" y="1607604"/>
          <a:ext cx="1064109" cy="8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Tied-state WE-RDLT</a:t>
          </a:r>
          <a:endParaRPr lang="en-US" sz="1600" kern="1200" dirty="0"/>
        </a:p>
      </dsp:txBody>
      <dsp:txXfrm>
        <a:off x="4500376" y="1632464"/>
        <a:ext cx="1014389" cy="799071"/>
      </dsp:txXfrm>
    </dsp:sp>
    <dsp:sp modelId="{17221335-BDC1-4BD0-81F3-63CA0C5CBBD9}">
      <dsp:nvSpPr>
        <dsp:cNvPr id="0" name=""/>
        <dsp:cNvSpPr/>
      </dsp:nvSpPr>
      <dsp:spPr>
        <a:xfrm>
          <a:off x="5646037" y="1900050"/>
          <a:ext cx="225591" cy="26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646037" y="1952830"/>
        <a:ext cx="157914" cy="158339"/>
      </dsp:txXfrm>
    </dsp:sp>
    <dsp:sp modelId="{9EFCD798-BAD7-4CC2-84FA-417073A16777}">
      <dsp:nvSpPr>
        <dsp:cNvPr id="0" name=""/>
        <dsp:cNvSpPr/>
      </dsp:nvSpPr>
      <dsp:spPr>
        <a:xfrm>
          <a:off x="5965270" y="1607604"/>
          <a:ext cx="1064109" cy="8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MMI sequence training</a:t>
          </a:r>
          <a:endParaRPr lang="en-US" sz="1600" kern="1200" dirty="0"/>
        </a:p>
      </dsp:txBody>
      <dsp:txXfrm>
        <a:off x="5990130" y="1632464"/>
        <a:ext cx="1014389" cy="799071"/>
      </dsp:txXfrm>
    </dsp:sp>
    <dsp:sp modelId="{75436EDA-7559-4E0F-8871-FCF3E20486FC}">
      <dsp:nvSpPr>
        <dsp:cNvPr id="0" name=""/>
        <dsp:cNvSpPr/>
      </dsp:nvSpPr>
      <dsp:spPr>
        <a:xfrm>
          <a:off x="7135791" y="1900050"/>
          <a:ext cx="225591" cy="2638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135791" y="1952830"/>
        <a:ext cx="157914" cy="158339"/>
      </dsp:txXfrm>
    </dsp:sp>
    <dsp:sp modelId="{29023F0E-BDB2-40BD-8502-5C156544A8DB}">
      <dsp:nvSpPr>
        <dsp:cNvPr id="0" name=""/>
        <dsp:cNvSpPr/>
      </dsp:nvSpPr>
      <dsp:spPr>
        <a:xfrm>
          <a:off x="7455023" y="1607604"/>
          <a:ext cx="1415329" cy="848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CMLLR unsupervised adaptation</a:t>
          </a:r>
          <a:endParaRPr lang="en-US" sz="1600" kern="1200" dirty="0"/>
        </a:p>
      </dsp:txBody>
      <dsp:txXfrm>
        <a:off x="7479883" y="1632464"/>
        <a:ext cx="1365609" cy="799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3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4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5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2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49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81BB-BAFB-451B-BB9F-8FFF512BF1FA}" type="datetimeFigureOut">
              <a:rPr lang="en-US" smtClean="0"/>
              <a:t>2013-08-24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5B48B-8A7D-4805-8584-49CA80774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 anchor="ctr">
            <a:noAutofit/>
          </a:bodyPr>
          <a:lstStyle/>
          <a:p>
            <a:r>
              <a:rPr lang="en-US" sz="3600" dirty="0"/>
              <a:t>A Scalable Approach to Using </a:t>
            </a:r>
            <a:r>
              <a:rPr lang="en-US" sz="3600" dirty="0" smtClean="0"/>
              <a:t>DNN-Derived Features in GMM-HMM Based Acoustic Modeling </a:t>
            </a:r>
            <a:r>
              <a:rPr lang="en-US" sz="3600" dirty="0"/>
              <a:t>For LVCSR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Zhijie Yan, Qiang Huo and Jian Xu</a:t>
            </a:r>
          </a:p>
          <a:p>
            <a:r>
              <a:rPr lang="en-US" dirty="0" smtClean="0"/>
              <a:t>Microsoft Research Asia</a:t>
            </a:r>
          </a:p>
          <a:p>
            <a:r>
              <a:rPr lang="en-US" dirty="0" smtClean="0"/>
              <a:t>InterSpeech-2013, Aug. 26, Lyon,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Prior Art: Bottleneck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(Deep) bottleneck features</a:t>
            </a:r>
          </a:p>
          <a:p>
            <a:pPr lvl="1"/>
            <a:r>
              <a:rPr lang="en-US" dirty="0"/>
              <a:t>F. </a:t>
            </a:r>
            <a:r>
              <a:rPr lang="en-US" dirty="0" err="1" smtClean="0"/>
              <a:t>Grezl</a:t>
            </a:r>
            <a:r>
              <a:rPr lang="en-US" dirty="0"/>
              <a:t>, M. </a:t>
            </a:r>
            <a:r>
              <a:rPr lang="en-US" dirty="0" err="1" smtClean="0"/>
              <a:t>Karafiat</a:t>
            </a:r>
            <a:r>
              <a:rPr lang="en-US" dirty="0"/>
              <a:t>, S. </a:t>
            </a:r>
            <a:r>
              <a:rPr lang="en-US" dirty="0" err="1" smtClean="0"/>
              <a:t>Kontar</a:t>
            </a:r>
            <a:r>
              <a:rPr lang="en-US" dirty="0"/>
              <a:t>, and J. </a:t>
            </a:r>
            <a:r>
              <a:rPr lang="en-US" dirty="0" err="1" smtClean="0"/>
              <a:t>Cernocky</a:t>
            </a:r>
            <a:r>
              <a:rPr lang="en-US" dirty="0"/>
              <a:t>, “</a:t>
            </a:r>
            <a:r>
              <a:rPr lang="en-US" dirty="0" smtClean="0"/>
              <a:t>Probabilistic and </a:t>
            </a:r>
            <a:r>
              <a:rPr lang="en-US" dirty="0"/>
              <a:t>bottle-neck features for LVCSR of meetings,” </a:t>
            </a:r>
            <a:r>
              <a:rPr lang="en-US" i="1" dirty="0" smtClean="0"/>
              <a:t>Proc. ICASSP-2007</a:t>
            </a:r>
            <a:endParaRPr lang="en-US" i="1" dirty="0"/>
          </a:p>
          <a:p>
            <a:pPr lvl="1"/>
            <a:r>
              <a:rPr lang="en-US" dirty="0" smtClean="0"/>
              <a:t>D</a:t>
            </a:r>
            <a:r>
              <a:rPr lang="en-US" dirty="0"/>
              <a:t>. Yu and M. L. Seltzer, “Improved bottleneck features </a:t>
            </a:r>
            <a:r>
              <a:rPr lang="en-US" dirty="0" smtClean="0"/>
              <a:t>using </a:t>
            </a:r>
            <a:r>
              <a:rPr lang="en-US" dirty="0" err="1" smtClean="0"/>
              <a:t>pretrained</a:t>
            </a:r>
            <a:r>
              <a:rPr lang="en-US" dirty="0" smtClean="0"/>
              <a:t> </a:t>
            </a:r>
            <a:r>
              <a:rPr lang="en-US" dirty="0"/>
              <a:t>deep neural networks,” </a:t>
            </a:r>
            <a:r>
              <a:rPr lang="en-US" i="1" dirty="0" smtClean="0"/>
              <a:t>Proc</a:t>
            </a:r>
            <a:r>
              <a:rPr lang="en-US" i="1" dirty="0"/>
              <a:t>. </a:t>
            </a:r>
            <a:r>
              <a:rPr lang="en-US" i="1" dirty="0" smtClean="0"/>
              <a:t>InterSpeech-2011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3682" y="3294044"/>
            <a:ext cx="7316636" cy="3444784"/>
            <a:chOff x="339793" y="2602923"/>
            <a:chExt cx="8527167" cy="4014720"/>
          </a:xfrm>
        </p:grpSpPr>
        <p:sp>
          <p:nvSpPr>
            <p:cNvPr id="6" name="TextBox 5"/>
            <p:cNvSpPr txBox="1"/>
            <p:nvPr/>
          </p:nvSpPr>
          <p:spPr>
            <a:xfrm>
              <a:off x="339793" y="4285735"/>
              <a:ext cx="1344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Input layer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9650" y="4285735"/>
              <a:ext cx="1407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Output layer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0872" y="6248311"/>
              <a:ext cx="2314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Hidden layers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4350" y="2602923"/>
              <a:ext cx="5775300" cy="401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8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Proposed: DNN-Derived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DNN-derived </a:t>
            </a:r>
            <a:r>
              <a:rPr lang="en-US" sz="2400" dirty="0" smtClean="0"/>
              <a:t>features</a:t>
            </a:r>
          </a:p>
          <a:p>
            <a:pPr lvl="1"/>
            <a:r>
              <a:rPr lang="en-US" dirty="0" smtClean="0"/>
              <a:t>All hidden layers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feature extractor</a:t>
            </a:r>
          </a:p>
          <a:p>
            <a:pPr lvl="1"/>
            <a:r>
              <a:rPr lang="en-US" dirty="0" err="1" smtClean="0"/>
              <a:t>Softmax</a:t>
            </a:r>
            <a:r>
              <a:rPr lang="en-US" dirty="0" smtClean="0"/>
              <a:t> output layer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log-linear model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793" y="4285735"/>
            <a:ext cx="13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Input layer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9650" y="4285735"/>
            <a:ext cx="140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Output layer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0872" y="6248311"/>
            <a:ext cx="231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Hidden layers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350" y="2602923"/>
            <a:ext cx="5775300" cy="401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DNN-Derived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2400" dirty="0" smtClean="0"/>
              <a:t>Advantages</a:t>
            </a:r>
          </a:p>
          <a:p>
            <a:pPr lvl="1"/>
            <a:r>
              <a:rPr lang="en-US" dirty="0" smtClean="0"/>
              <a:t>Keep as much discriminative information as possible (different from bottleneck features)</a:t>
            </a:r>
            <a:endParaRPr lang="en-US" dirty="0" smtClean="0"/>
          </a:p>
          <a:p>
            <a:pPr lvl="1"/>
            <a:r>
              <a:rPr lang="en-US" dirty="0" smtClean="0"/>
              <a:t>Shared DNN topology with </a:t>
            </a:r>
            <a:r>
              <a:rPr lang="en-US" dirty="0" smtClean="0"/>
              <a:t>full-size DNN-HMM </a:t>
            </a:r>
            <a:r>
              <a:rPr lang="en-US" dirty="0" smtClean="0"/>
              <a:t>(different from </a:t>
            </a:r>
            <a:r>
              <a:rPr lang="en-US" dirty="0" smtClean="0"/>
              <a:t>TANDEM features)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More could be done</a:t>
            </a:r>
            <a:endParaRPr lang="en-US" sz="2400" dirty="0" smtClean="0"/>
          </a:p>
          <a:p>
            <a:pPr lvl="1"/>
            <a:r>
              <a:rPr lang="en-US" altLang="zh-CN" dirty="0" smtClean="0"/>
              <a:t>Language-independent DNN feature </a:t>
            </a:r>
            <a:r>
              <a:rPr lang="en-US" altLang="zh-CN" dirty="0" smtClean="0"/>
              <a:t>extractor</a:t>
            </a:r>
          </a:p>
          <a:p>
            <a:pPr lvl="1"/>
            <a:r>
              <a:rPr lang="en-US" altLang="zh-CN" dirty="0" smtClean="0"/>
              <a:t>…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sz="2400" dirty="0" smtClean="0"/>
              <a:t>Combined with GMM-HMM modeling</a:t>
            </a:r>
            <a:endParaRPr lang="en-US" altLang="zh-CN" dirty="0" smtClean="0"/>
          </a:p>
          <a:p>
            <a:pPr lvl="1"/>
            <a:r>
              <a:rPr lang="en-US" dirty="0"/>
              <a:t>+ Discriminative </a:t>
            </a:r>
            <a:r>
              <a:rPr lang="en-US" dirty="0" smtClean="0"/>
              <a:t>training (e.g</a:t>
            </a:r>
            <a:r>
              <a:rPr lang="en-US" dirty="0"/>
              <a:t>., </a:t>
            </a:r>
            <a:r>
              <a:rPr lang="en-US" dirty="0" smtClean="0"/>
              <a:t>RDLT+MMI, as </a:t>
            </a:r>
            <a:r>
              <a:rPr lang="en-US" dirty="0"/>
              <a:t>shown latter)</a:t>
            </a:r>
          </a:p>
          <a:p>
            <a:pPr lvl="1"/>
            <a:r>
              <a:rPr lang="en-US" dirty="0" smtClean="0"/>
              <a:t>+ </a:t>
            </a:r>
            <a:r>
              <a:rPr lang="en-US" altLang="zh-CN" dirty="0" smtClean="0"/>
              <a:t>Adaptation / personalization</a:t>
            </a:r>
          </a:p>
          <a:p>
            <a:pPr lvl="1"/>
            <a:r>
              <a:rPr lang="en-US" dirty="0" smtClean="0"/>
              <a:t>+ Adaptive training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7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Combined With Best GMM-HMM Techniques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GMM-HMM modeling of DNN-derived features</a:t>
            </a: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1605646"/>
              </p:ext>
            </p:extLst>
          </p:nvPr>
        </p:nvGraphicFramePr>
        <p:xfrm>
          <a:off x="146204" y="1209711"/>
          <a:ext cx="88766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43" y="3801453"/>
            <a:ext cx="4190913" cy="29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Training </a:t>
            </a:r>
            <a:r>
              <a:rPr lang="en-US" sz="2400" dirty="0" smtClean="0"/>
              <a:t>data</a:t>
            </a:r>
            <a:endParaRPr lang="en-US" sz="2400" dirty="0"/>
          </a:p>
          <a:p>
            <a:pPr lvl="1"/>
            <a:r>
              <a:rPr lang="en-US" dirty="0"/>
              <a:t>309hr Switchboard-1 conversational telephone </a:t>
            </a:r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2,000hr </a:t>
            </a:r>
            <a:r>
              <a:rPr lang="en-US" dirty="0" err="1" smtClean="0"/>
              <a:t>Switchboard+Fisher</a:t>
            </a:r>
            <a:r>
              <a:rPr lang="en-US" dirty="0" smtClean="0"/>
              <a:t> </a:t>
            </a:r>
            <a:r>
              <a:rPr lang="en-US" dirty="0"/>
              <a:t>conversational telephone </a:t>
            </a:r>
            <a:r>
              <a:rPr lang="en-US" dirty="0" smtClean="0"/>
              <a:t>speech</a:t>
            </a:r>
            <a:endParaRPr lang="en-US" dirty="0"/>
          </a:p>
          <a:p>
            <a:endParaRPr lang="en-US" sz="2400" dirty="0"/>
          </a:p>
          <a:p>
            <a:r>
              <a:rPr lang="en-US" sz="2400" dirty="0" smtClean="0"/>
              <a:t>Training combinations</a:t>
            </a:r>
            <a:endParaRPr lang="en-US" sz="2400" dirty="0"/>
          </a:p>
          <a:p>
            <a:pPr lvl="1"/>
            <a:r>
              <a:rPr lang="en-US" dirty="0" smtClean="0"/>
              <a:t>309hr </a:t>
            </a:r>
            <a:r>
              <a:rPr lang="en-US" dirty="0" smtClean="0"/>
              <a:t>DNN + </a:t>
            </a:r>
            <a:r>
              <a:rPr lang="en-US" dirty="0" smtClean="0"/>
              <a:t>309hr </a:t>
            </a:r>
            <a:r>
              <a:rPr lang="en-US" dirty="0" smtClean="0"/>
              <a:t>GMM-HMM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309hr </a:t>
            </a:r>
            <a:r>
              <a:rPr lang="en-US" dirty="0" smtClean="0">
                <a:solidFill>
                  <a:schemeClr val="accent5"/>
                </a:solidFill>
              </a:rPr>
              <a:t>DNN </a:t>
            </a:r>
            <a:r>
              <a:rPr lang="en-US" dirty="0">
                <a:solidFill>
                  <a:schemeClr val="accent5"/>
                </a:solidFill>
              </a:rPr>
              <a:t>+ </a:t>
            </a:r>
            <a:r>
              <a:rPr lang="en-US" dirty="0" smtClean="0">
                <a:solidFill>
                  <a:schemeClr val="accent5"/>
                </a:solidFill>
              </a:rPr>
              <a:t>2,000hr GMM-HMM</a:t>
            </a:r>
          </a:p>
          <a:p>
            <a:pPr lvl="1"/>
            <a:r>
              <a:rPr lang="en-US" dirty="0" smtClean="0"/>
              <a:t>2,000hr DNN </a:t>
            </a:r>
            <a:r>
              <a:rPr lang="en-US" dirty="0"/>
              <a:t>+ </a:t>
            </a:r>
            <a:r>
              <a:rPr lang="en-US" dirty="0" smtClean="0"/>
              <a:t>2,000hr GMM-HMM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Testing </a:t>
            </a:r>
            <a:r>
              <a:rPr lang="en-US" sz="2400" dirty="0" smtClean="0"/>
              <a:t>data</a:t>
            </a:r>
            <a:endParaRPr lang="en-US" sz="2400" dirty="0"/>
          </a:p>
          <a:p>
            <a:pPr lvl="1"/>
            <a:r>
              <a:rPr lang="en-US" dirty="0"/>
              <a:t>NIST 2000 Hub5 testing set</a:t>
            </a:r>
            <a:endParaRPr lang="en-US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309hr </a:t>
            </a:r>
            <a:r>
              <a:rPr lang="en-US" sz="2400" dirty="0" smtClean="0"/>
              <a:t>DNN </a:t>
            </a:r>
            <a:r>
              <a:rPr lang="en-US" sz="2400" dirty="0" smtClean="0"/>
              <a:t>+ 309hr GMM-HMM</a:t>
            </a:r>
            <a:endParaRPr lang="en-US" dirty="0" smtClean="0"/>
          </a:p>
          <a:p>
            <a:pPr lvl="1"/>
            <a:r>
              <a:rPr lang="en-US" dirty="0" smtClean="0"/>
              <a:t>RDLT – tied-state based region dependent linear transform (refer to our ICASSP-2013 paper)</a:t>
            </a:r>
          </a:p>
          <a:p>
            <a:pPr lvl="1"/>
            <a:r>
              <a:rPr lang="en-US" dirty="0" smtClean="0"/>
              <a:t>MMI – lattice based sequence training</a:t>
            </a:r>
          </a:p>
          <a:p>
            <a:pPr lvl="1"/>
            <a:r>
              <a:rPr lang="en-US" dirty="0" smtClean="0"/>
              <a:t>UA – CMLLR unsupervised adaptation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08" t="19303" r="42592" b="57682"/>
          <a:stretch/>
        </p:blipFill>
        <p:spPr>
          <a:xfrm>
            <a:off x="1889760" y="3511974"/>
            <a:ext cx="5364480" cy="150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309hr DNN </a:t>
            </a:r>
            <a:r>
              <a:rPr lang="en-US" sz="2400" dirty="0" smtClean="0"/>
              <a:t>+ </a:t>
            </a:r>
            <a:r>
              <a:rPr lang="en-US" sz="2400" dirty="0" smtClean="0"/>
              <a:t>309hr GMM-HMM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Deep</a:t>
            </a:r>
            <a:r>
              <a:rPr lang="en-US" dirty="0" smtClean="0"/>
              <a:t> </a:t>
            </a:r>
            <a:r>
              <a:rPr lang="en-US" dirty="0"/>
              <a:t>hierarchical nonlinear feature </a:t>
            </a:r>
            <a:r>
              <a:rPr lang="en-US" dirty="0" smtClean="0"/>
              <a:t>mapping is the key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55" t="17373" r="10223" b="48587"/>
          <a:stretch/>
        </p:blipFill>
        <p:spPr>
          <a:xfrm>
            <a:off x="1876227" y="2585156"/>
            <a:ext cx="5391546" cy="223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309hr DNN </a:t>
            </a:r>
            <a:r>
              <a:rPr lang="en-US" sz="2400" dirty="0" smtClean="0"/>
              <a:t>+ </a:t>
            </a:r>
            <a:r>
              <a:rPr lang="en-US" sz="2400" dirty="0" smtClean="0"/>
              <a:t>309hr GMM-HMM</a:t>
            </a:r>
          </a:p>
          <a:p>
            <a:pPr lvl="1"/>
            <a:r>
              <a:rPr lang="en-US" dirty="0" smtClean="0"/>
              <a:t>DNN-derived features vs. bottleneck features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55" t="57674" r="10223" b="11319"/>
          <a:stretch/>
        </p:blipFill>
        <p:spPr>
          <a:xfrm>
            <a:off x="1876227" y="2556186"/>
            <a:ext cx="5391546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96815"/>
            <a:ext cx="7886700" cy="4351338"/>
          </a:xfrm>
        </p:spPr>
        <p:txBody>
          <a:bodyPr/>
          <a:lstStyle/>
          <a:p>
            <a:r>
              <a:rPr lang="en-US" sz="2400" dirty="0" smtClean="0"/>
              <a:t>309hr DNN </a:t>
            </a:r>
            <a:r>
              <a:rPr lang="en-US" sz="2400" dirty="0" smtClean="0"/>
              <a:t>+ </a:t>
            </a:r>
            <a:r>
              <a:rPr lang="en-US" sz="2400" dirty="0" smtClean="0"/>
              <a:t>2,000hr GMM-HMM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629" t="17235" r="42445" b="49001"/>
          <a:stretch/>
        </p:blipFill>
        <p:spPr>
          <a:xfrm>
            <a:off x="1894271" y="1725568"/>
            <a:ext cx="5355458" cy="22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96815"/>
            <a:ext cx="7886700" cy="4351338"/>
          </a:xfrm>
        </p:spPr>
        <p:txBody>
          <a:bodyPr/>
          <a:lstStyle/>
          <a:p>
            <a:r>
              <a:rPr lang="en-US" sz="2400" dirty="0" smtClean="0"/>
              <a:t>309hr DNN </a:t>
            </a:r>
            <a:r>
              <a:rPr lang="en-US" sz="2400" dirty="0" smtClean="0"/>
              <a:t>+ </a:t>
            </a:r>
            <a:r>
              <a:rPr lang="en-US" sz="2400" dirty="0" smtClean="0"/>
              <a:t>2,000hr GMM-HMM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2,000hr DNN + 2,000hr GMM-HMM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629" t="17235" r="42445" b="49001"/>
          <a:stretch/>
        </p:blipFill>
        <p:spPr>
          <a:xfrm>
            <a:off x="1894271" y="1725568"/>
            <a:ext cx="5355458" cy="221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29" t="56718" r="42445" b="8406"/>
          <a:stretch/>
        </p:blipFill>
        <p:spPr>
          <a:xfrm>
            <a:off x="1894271" y="4294318"/>
            <a:ext cx="5355458" cy="228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 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Deep learning (especially DNN-HMM) has become new state-of-the-art in speech recognition</a:t>
            </a:r>
            <a:endParaRPr lang="en-US" dirty="0" smtClean="0"/>
          </a:p>
          <a:p>
            <a:pPr lvl="1"/>
            <a:r>
              <a:rPr lang="en-US" dirty="0" smtClean="0"/>
              <a:t>Good performance improvement (10% - 30% relative WER Reduction)</a:t>
            </a:r>
          </a:p>
          <a:p>
            <a:pPr lvl="1"/>
            <a:r>
              <a:rPr lang="en-US" dirty="0" smtClean="0"/>
              <a:t>Service deployment by many companies</a:t>
            </a:r>
          </a:p>
          <a:p>
            <a:pPr lvl="1"/>
            <a:endParaRPr lang="en-US" dirty="0"/>
          </a:p>
          <a:p>
            <a:r>
              <a:rPr lang="en-US" sz="2400" dirty="0" smtClean="0"/>
              <a:t>Research problems</a:t>
            </a:r>
          </a:p>
          <a:p>
            <a:pPr lvl="1"/>
            <a:r>
              <a:rPr lang="en-US" dirty="0" smtClean="0"/>
              <a:t>What are the main contributing factors to DNN-HMM?</a:t>
            </a:r>
          </a:p>
          <a:p>
            <a:pPr lvl="1"/>
            <a:r>
              <a:rPr lang="en-US" dirty="0" smtClean="0"/>
              <a:t>What are the implications to GMM-HMM?</a:t>
            </a:r>
          </a:p>
          <a:p>
            <a:pPr lvl="1"/>
            <a:r>
              <a:rPr lang="en-US" dirty="0" smtClean="0"/>
              <a:t>Is GMM-HMM out of date, or even dead?</a:t>
            </a:r>
          </a:p>
        </p:txBody>
      </p:sp>
    </p:spTree>
    <p:extLst>
      <p:ext uri="{BB962C8B-B14F-4D97-AF65-F5344CB8AC3E}">
        <p14:creationId xmlns:p14="http://schemas.microsoft.com/office/powerpoint/2010/main" val="29405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296815"/>
            <a:ext cx="7886700" cy="4351338"/>
          </a:xfrm>
        </p:spPr>
        <p:txBody>
          <a:bodyPr/>
          <a:lstStyle/>
          <a:p>
            <a:r>
              <a:rPr lang="en-US" sz="2400" dirty="0" smtClean="0"/>
              <a:t>309hr DNN </a:t>
            </a:r>
            <a:r>
              <a:rPr lang="en-US" sz="2400" dirty="0" smtClean="0"/>
              <a:t>+ </a:t>
            </a:r>
            <a:r>
              <a:rPr lang="en-US" sz="2400" dirty="0" smtClean="0"/>
              <a:t>2,000hr GMM-HMM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2,000hr DNN + 2,000hr GMM-HMM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629" t="17235" r="42445" b="49001"/>
          <a:stretch/>
        </p:blipFill>
        <p:spPr>
          <a:xfrm>
            <a:off x="1894271" y="1725568"/>
            <a:ext cx="5355458" cy="2212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29" t="56718" r="42445" b="8406"/>
          <a:stretch/>
        </p:blipFill>
        <p:spPr>
          <a:xfrm>
            <a:off x="1894271" y="4294318"/>
            <a:ext cx="5355458" cy="22855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712684" y="3855904"/>
            <a:ext cx="2049138" cy="2401677"/>
          </a:xfrm>
          <a:prstGeom prst="straightConnector1">
            <a:avLst/>
          </a:prstGeom>
          <a:ln w="41275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81468" y="4441222"/>
            <a:ext cx="3073764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0.5% absolute (or 3.6% relative gain), at cost of significantly increased training time of DNN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 a new way of deriving features from DNN</a:t>
            </a:r>
          </a:p>
          <a:p>
            <a:pPr lvl="1"/>
            <a:r>
              <a:rPr lang="en-US" dirty="0" smtClean="0"/>
              <a:t>DNN-derived </a:t>
            </a:r>
            <a:r>
              <a:rPr lang="en-US" dirty="0" smtClean="0"/>
              <a:t>features from last hidden layer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Combine </a:t>
            </a:r>
            <a:r>
              <a:rPr lang="en-US" sz="2400" dirty="0" smtClean="0"/>
              <a:t>with best techniques in GMM-HMM</a:t>
            </a:r>
          </a:p>
          <a:p>
            <a:pPr lvl="1"/>
            <a:r>
              <a:rPr lang="en-US" dirty="0" smtClean="0"/>
              <a:t>Tied-state based RDLT training</a:t>
            </a:r>
          </a:p>
          <a:p>
            <a:pPr lvl="1"/>
            <a:r>
              <a:rPr lang="en-US" dirty="0" smtClean="0"/>
              <a:t>Sequence based MMI training</a:t>
            </a:r>
          </a:p>
          <a:p>
            <a:pPr lvl="1"/>
            <a:r>
              <a:rPr lang="en-US" dirty="0" smtClean="0"/>
              <a:t>CMLLR unsupervised adaptation</a:t>
            </a:r>
          </a:p>
          <a:p>
            <a:pPr lvl="1"/>
            <a:endParaRPr lang="en-US" dirty="0" smtClean="0"/>
          </a:p>
          <a:p>
            <a:r>
              <a:rPr lang="en-US" sz="2400" dirty="0" smtClean="0"/>
              <a:t>Achieve promising results with DNN-GMM-HMM</a:t>
            </a:r>
          </a:p>
          <a:p>
            <a:pPr lvl="1"/>
            <a:r>
              <a:rPr lang="en-US" dirty="0" smtClean="0"/>
              <a:t>Scalable training + practical unsupervised adaptation</a:t>
            </a:r>
            <a:endParaRPr lang="en-US" dirty="0" smtClean="0"/>
          </a:p>
          <a:p>
            <a:pPr lvl="1"/>
            <a:r>
              <a:rPr lang="en-US" dirty="0"/>
              <a:t>Similar results </a:t>
            </a:r>
            <a:r>
              <a:rPr lang="en-US" dirty="0" smtClean="0"/>
              <a:t>using CNN have </a:t>
            </a:r>
            <a:r>
              <a:rPr lang="en-US" dirty="0"/>
              <a:t>been </a:t>
            </a:r>
            <a:r>
              <a:rPr lang="en-US" dirty="0" smtClean="0"/>
              <a:t>reported by </a:t>
            </a:r>
            <a:r>
              <a:rPr lang="en-US" dirty="0"/>
              <a:t>IBM </a:t>
            </a:r>
            <a:r>
              <a:rPr lang="en-US" dirty="0" smtClean="0"/>
              <a:t>researchers (refer to their ICASSP-2013 paper)</a:t>
            </a:r>
            <a:endParaRPr lang="en-US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5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Parallel Study of DNN-HMM and GMM-HMM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Factors </a:t>
            </a:r>
            <a:r>
              <a:rPr lang="en-US" altLang="zh-CN" sz="2400" dirty="0" smtClean="0"/>
              <a:t>c</a:t>
            </a:r>
            <a:r>
              <a:rPr lang="en-US" sz="2400" dirty="0" smtClean="0"/>
              <a:t>ontributed </a:t>
            </a:r>
            <a:r>
              <a:rPr lang="en-US" sz="2400" dirty="0"/>
              <a:t>to the </a:t>
            </a:r>
            <a:r>
              <a:rPr lang="en-US" sz="2400" dirty="0" smtClean="0"/>
              <a:t>success </a:t>
            </a:r>
            <a:r>
              <a:rPr lang="en-US" sz="2400" dirty="0"/>
              <a:t>of </a:t>
            </a:r>
            <a:r>
              <a:rPr lang="en-US" sz="2400" dirty="0" smtClean="0"/>
              <a:t>DNN-HMM </a:t>
            </a:r>
            <a:r>
              <a:rPr lang="en-US" sz="2400" dirty="0"/>
              <a:t>for </a:t>
            </a:r>
            <a:r>
              <a:rPr lang="en-US" sz="2400" dirty="0" smtClean="0"/>
              <a:t>LVCSR</a:t>
            </a:r>
          </a:p>
          <a:p>
            <a:pPr lvl="1"/>
            <a:r>
              <a:rPr lang="en-US" dirty="0"/>
              <a:t>Long-span input </a:t>
            </a:r>
            <a:r>
              <a:rPr lang="en-US" dirty="0" smtClean="0"/>
              <a:t>features</a:t>
            </a:r>
            <a:endParaRPr lang="en-US" dirty="0"/>
          </a:p>
          <a:p>
            <a:pPr lvl="1"/>
            <a:r>
              <a:rPr lang="en-US" dirty="0" smtClean="0"/>
              <a:t>Discriminative </a:t>
            </a:r>
            <a:r>
              <a:rPr lang="en-US" dirty="0"/>
              <a:t>training of tied-states of HMMs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hierarchical nonlinear feature </a:t>
            </a:r>
            <a:r>
              <a:rPr lang="en-US" dirty="0" smtClean="0"/>
              <a:t>mapping</a:t>
            </a:r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6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Parallel Study of DNN-HMM and GMM-HMM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Factors </a:t>
            </a:r>
            <a:r>
              <a:rPr lang="en-US" altLang="zh-CN" sz="2400" dirty="0" smtClean="0"/>
              <a:t>c</a:t>
            </a:r>
            <a:r>
              <a:rPr lang="en-US" sz="2400" dirty="0" smtClean="0"/>
              <a:t>ontributed </a:t>
            </a:r>
            <a:r>
              <a:rPr lang="en-US" sz="2400" dirty="0"/>
              <a:t>to the </a:t>
            </a:r>
            <a:r>
              <a:rPr lang="en-US" sz="2400" dirty="0" smtClean="0"/>
              <a:t>success </a:t>
            </a:r>
            <a:r>
              <a:rPr lang="en-US" sz="2400" dirty="0"/>
              <a:t>of </a:t>
            </a:r>
            <a:r>
              <a:rPr lang="en-US" sz="2400" dirty="0" smtClean="0"/>
              <a:t>DNN-HMM </a:t>
            </a:r>
            <a:r>
              <a:rPr lang="en-US" sz="2400" dirty="0"/>
              <a:t>for </a:t>
            </a:r>
            <a:r>
              <a:rPr lang="en-US" sz="2400" dirty="0" smtClean="0"/>
              <a:t>LVCSR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Long-span input </a:t>
            </a:r>
            <a:r>
              <a:rPr lang="en-US" dirty="0" smtClean="0">
                <a:solidFill>
                  <a:schemeClr val="accent5"/>
                </a:solidFill>
              </a:rPr>
              <a:t>features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Discriminative </a:t>
            </a:r>
            <a:r>
              <a:rPr lang="en-US" dirty="0">
                <a:solidFill>
                  <a:schemeClr val="accent5"/>
                </a:solidFill>
              </a:rPr>
              <a:t>training of tied-states of HMMs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hierarchical nonlinear feature </a:t>
            </a:r>
            <a:r>
              <a:rPr lang="en-US" dirty="0" smtClean="0"/>
              <a:t>mapping</a:t>
            </a:r>
          </a:p>
          <a:p>
            <a:pPr lvl="1"/>
            <a:endParaRPr lang="en-US" dirty="0"/>
          </a:p>
          <a:p>
            <a:r>
              <a:rPr lang="en-US" sz="2400" dirty="0"/>
              <a:t>The first two can also be applied to IVN transform learning in GMM-HMM framework</a:t>
            </a:r>
            <a:endParaRPr lang="en-US" dirty="0"/>
          </a:p>
          <a:p>
            <a:pPr lvl="1"/>
            <a:r>
              <a:rPr lang="en-US" dirty="0"/>
              <a:t>Z.-J. Yan, Q. Huo, J. Xu, and Y. Zhang, “Tied-state based discriminative training of context-expanded region-dependent feature transforms for LVCSR,” </a:t>
            </a:r>
            <a:r>
              <a:rPr lang="en-US" i="1" dirty="0"/>
              <a:t>Proc. ICASSP-2013</a:t>
            </a:r>
            <a:endParaRPr lang="en-US" i="1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1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Parallel Study of DNN-HMM and GMM-HMM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Factors </a:t>
            </a:r>
            <a:r>
              <a:rPr lang="en-US" altLang="zh-CN" sz="2400" dirty="0" smtClean="0"/>
              <a:t>c</a:t>
            </a:r>
            <a:r>
              <a:rPr lang="en-US" sz="2400" dirty="0" smtClean="0"/>
              <a:t>ontributed </a:t>
            </a:r>
            <a:r>
              <a:rPr lang="en-US" sz="2400" dirty="0"/>
              <a:t>to the </a:t>
            </a:r>
            <a:r>
              <a:rPr lang="en-US" sz="2400" dirty="0" smtClean="0"/>
              <a:t>success </a:t>
            </a:r>
            <a:r>
              <a:rPr lang="en-US" sz="2400" dirty="0"/>
              <a:t>of </a:t>
            </a:r>
            <a:r>
              <a:rPr lang="en-US" sz="2400" dirty="0" smtClean="0"/>
              <a:t>DNN-HMM </a:t>
            </a:r>
            <a:r>
              <a:rPr lang="en-US" sz="2400" dirty="0"/>
              <a:t>for </a:t>
            </a:r>
            <a:r>
              <a:rPr lang="en-US" sz="2400" dirty="0" smtClean="0"/>
              <a:t>LVCSR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Long-span input </a:t>
            </a:r>
            <a:r>
              <a:rPr lang="en-US" dirty="0" smtClean="0">
                <a:solidFill>
                  <a:schemeClr val="accent5"/>
                </a:solidFill>
              </a:rPr>
              <a:t>features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Discriminative </a:t>
            </a:r>
            <a:r>
              <a:rPr lang="en-US" dirty="0">
                <a:solidFill>
                  <a:schemeClr val="accent5"/>
                </a:solidFill>
              </a:rPr>
              <a:t>training of tied-states of HMMs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hierarchical nonlinear feature </a:t>
            </a:r>
            <a:r>
              <a:rPr lang="en-US" dirty="0" smtClean="0"/>
              <a:t>mapping</a:t>
            </a:r>
          </a:p>
          <a:p>
            <a:pPr lvl="1"/>
            <a:endParaRPr lang="en-US" dirty="0"/>
          </a:p>
          <a:p>
            <a:r>
              <a:rPr lang="en-US" sz="2400" dirty="0"/>
              <a:t>The first two can also be applied to IVN transform learning in GMM-HMM framework</a:t>
            </a:r>
            <a:endParaRPr lang="en-US" dirty="0"/>
          </a:p>
          <a:p>
            <a:pPr lvl="1"/>
            <a:r>
              <a:rPr lang="en-US" dirty="0"/>
              <a:t>Z.-J. Yan, Q. Huo, J. Xu, and Y. Zhang, “Tied-state based discriminative training of context-expanded region-dependent feature transforms for LVCSR,” </a:t>
            </a:r>
            <a:r>
              <a:rPr lang="en-US" i="1" dirty="0"/>
              <a:t>Proc. ICASSP-2013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Best </a:t>
            </a:r>
            <a:r>
              <a:rPr lang="en-US" altLang="zh-CN" dirty="0"/>
              <a:t>GMM-HMM achieves 19.7% WER using spectral features</a:t>
            </a:r>
          </a:p>
          <a:p>
            <a:pPr lvl="1"/>
            <a:r>
              <a:rPr lang="en-US" dirty="0"/>
              <a:t>DNN-HMM can easily achieve 16.4% WER with CE training</a:t>
            </a:r>
            <a:endParaRPr lang="en-US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28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Parallel Study of DNN-HMM and GMM-HMM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Factors </a:t>
            </a:r>
            <a:r>
              <a:rPr lang="en-US" altLang="zh-CN" sz="2400" dirty="0" smtClean="0"/>
              <a:t>c</a:t>
            </a:r>
            <a:r>
              <a:rPr lang="en-US" sz="2400" dirty="0" smtClean="0"/>
              <a:t>ontributed </a:t>
            </a:r>
            <a:r>
              <a:rPr lang="en-US" sz="2400" dirty="0"/>
              <a:t>to the </a:t>
            </a:r>
            <a:r>
              <a:rPr lang="en-US" sz="2400" dirty="0" smtClean="0"/>
              <a:t>success </a:t>
            </a:r>
            <a:r>
              <a:rPr lang="en-US" sz="2400" dirty="0"/>
              <a:t>of </a:t>
            </a:r>
            <a:r>
              <a:rPr lang="en-US" sz="2400" dirty="0" smtClean="0"/>
              <a:t>DNN-HMM </a:t>
            </a:r>
            <a:r>
              <a:rPr lang="en-US" sz="2400" dirty="0"/>
              <a:t>for </a:t>
            </a:r>
            <a:r>
              <a:rPr lang="en-US" sz="2400" dirty="0" smtClean="0"/>
              <a:t>LVCSR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Long-span input </a:t>
            </a:r>
            <a:r>
              <a:rPr lang="en-US" dirty="0" smtClean="0">
                <a:solidFill>
                  <a:schemeClr val="accent5"/>
                </a:solidFill>
              </a:rPr>
              <a:t>features</a:t>
            </a:r>
            <a:endParaRPr lang="en-US" dirty="0">
              <a:solidFill>
                <a:schemeClr val="accent5"/>
              </a:solidFill>
            </a:endParaRP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Discriminative </a:t>
            </a:r>
            <a:r>
              <a:rPr lang="en-US" dirty="0">
                <a:solidFill>
                  <a:schemeClr val="accent5"/>
                </a:solidFill>
              </a:rPr>
              <a:t>training of tied-states of HMMs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Deep </a:t>
            </a:r>
            <a:r>
              <a:rPr lang="en-US" dirty="0">
                <a:solidFill>
                  <a:srgbClr val="FF0000"/>
                </a:solidFill>
              </a:rPr>
              <a:t>hierarchical nonlinear feature </a:t>
            </a:r>
            <a:r>
              <a:rPr lang="en-US" dirty="0" smtClean="0">
                <a:solidFill>
                  <a:srgbClr val="FF0000"/>
                </a:solidFill>
              </a:rPr>
              <a:t>mapping</a:t>
            </a:r>
          </a:p>
          <a:p>
            <a:pPr lvl="1"/>
            <a:endParaRPr lang="en-US" dirty="0"/>
          </a:p>
          <a:p>
            <a:r>
              <a:rPr lang="en-US" sz="2400" dirty="0"/>
              <a:t>The first two can also be applied to IVN transform learning in GMM-HMM framework</a:t>
            </a:r>
            <a:endParaRPr lang="en-US" dirty="0"/>
          </a:p>
          <a:p>
            <a:pPr lvl="1"/>
            <a:r>
              <a:rPr lang="en-US" dirty="0"/>
              <a:t>Z.-J. Yan, Q. Huo, J. Xu, and Y. Zhang, “Tied-state based discriminative training of context-expanded region-dependent feature transforms for LVCSR,” </a:t>
            </a:r>
            <a:r>
              <a:rPr lang="en-US" i="1" dirty="0" smtClean="0"/>
              <a:t>Proc</a:t>
            </a:r>
            <a:r>
              <a:rPr lang="en-US" i="1" dirty="0"/>
              <a:t>. </a:t>
            </a:r>
            <a:r>
              <a:rPr lang="en-US" i="1" dirty="0" smtClean="0"/>
              <a:t>ICASSP-2013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Best </a:t>
            </a:r>
            <a:r>
              <a:rPr lang="en-US" altLang="zh-CN" dirty="0"/>
              <a:t>GMM-HMM achieves 19.7% WER using spectral features</a:t>
            </a:r>
          </a:p>
          <a:p>
            <a:pPr lvl="1"/>
            <a:r>
              <a:rPr lang="en-US" dirty="0"/>
              <a:t>DNN-HMM can easily achieve 16.4% WER with CE training</a:t>
            </a:r>
            <a:endParaRPr lang="en-US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8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Combining the 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DNN-GMM-HMM</a:t>
            </a:r>
          </a:p>
          <a:p>
            <a:pPr lvl="1"/>
            <a:r>
              <a:rPr lang="en-US" dirty="0" smtClean="0"/>
              <a:t>DNN as </a:t>
            </a:r>
            <a:r>
              <a:rPr lang="en-US" dirty="0"/>
              <a:t>hierarchical nonlinear feature </a:t>
            </a:r>
            <a:r>
              <a:rPr lang="en-US" dirty="0" smtClean="0"/>
              <a:t>extractor</a:t>
            </a:r>
            <a:endParaRPr lang="en-US" dirty="0"/>
          </a:p>
          <a:p>
            <a:pPr lvl="1"/>
            <a:r>
              <a:rPr lang="en-US" dirty="0" smtClean="0"/>
              <a:t>GMM-HMM as acoustic model</a:t>
            </a:r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561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Why </a:t>
            </a:r>
            <a:r>
              <a:rPr lang="en-US" altLang="zh-CN" dirty="0" smtClean="0"/>
              <a:t>DNN-GMM-HMM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Leverage the power of deep learning</a:t>
            </a:r>
          </a:p>
          <a:p>
            <a:pPr lvl="1"/>
            <a:r>
              <a:rPr lang="en-US" dirty="0"/>
              <a:t>Train </a:t>
            </a:r>
            <a:r>
              <a:rPr lang="en-US" dirty="0" smtClean="0"/>
              <a:t>DNN </a:t>
            </a:r>
            <a:r>
              <a:rPr lang="en-US" dirty="0"/>
              <a:t>feature extractor by using a </a:t>
            </a:r>
            <a:r>
              <a:rPr lang="en-US" dirty="0">
                <a:solidFill>
                  <a:srgbClr val="FF0000"/>
                </a:solidFill>
              </a:rPr>
              <a:t>subset </a:t>
            </a:r>
            <a:r>
              <a:rPr lang="en-US" dirty="0"/>
              <a:t>of training data</a:t>
            </a:r>
          </a:p>
          <a:p>
            <a:pPr lvl="1"/>
            <a:r>
              <a:rPr lang="en-US" dirty="0"/>
              <a:t>Mitigate the scalability issue of DNN training</a:t>
            </a:r>
          </a:p>
          <a:p>
            <a:pPr lvl="1"/>
            <a:endParaRPr lang="en-US" dirty="0"/>
          </a:p>
          <a:p>
            <a:r>
              <a:rPr lang="en-US" sz="2400" dirty="0"/>
              <a:t>Leverage GMM-HMM technologies</a:t>
            </a:r>
          </a:p>
          <a:p>
            <a:pPr lvl="1"/>
            <a:r>
              <a:rPr lang="en-US" dirty="0"/>
              <a:t>Train GMM-HMMs on the </a:t>
            </a:r>
            <a:r>
              <a:rPr lang="en-US" dirty="0" smtClean="0">
                <a:solidFill>
                  <a:srgbClr val="FF0000"/>
                </a:solidFill>
              </a:rPr>
              <a:t>full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set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/>
              <a:t>of training data </a:t>
            </a:r>
            <a:endParaRPr lang="en-US" dirty="0" smtClean="0"/>
          </a:p>
          <a:p>
            <a:pPr lvl="1"/>
            <a:r>
              <a:rPr lang="en-US" dirty="0" smtClean="0"/>
              <a:t>Well-established training algorithms, e.g., ML </a:t>
            </a:r>
            <a:r>
              <a:rPr lang="en-US" dirty="0"/>
              <a:t>/ </a:t>
            </a:r>
            <a:r>
              <a:rPr lang="en-US" dirty="0" smtClean="0"/>
              <a:t>tied-state based feature-space DT / sequence-based model-space DT</a:t>
            </a:r>
          </a:p>
          <a:p>
            <a:pPr lvl="1"/>
            <a:r>
              <a:rPr lang="en-US" dirty="0" smtClean="0"/>
              <a:t>Scalable </a:t>
            </a:r>
            <a:r>
              <a:rPr lang="en-US" dirty="0"/>
              <a:t>training </a:t>
            </a:r>
            <a:r>
              <a:rPr lang="en-US" dirty="0" smtClean="0"/>
              <a:t>tools leveraging big data</a:t>
            </a:r>
            <a:endParaRPr lang="en-US" dirty="0"/>
          </a:p>
          <a:p>
            <a:pPr lvl="1"/>
            <a:r>
              <a:rPr lang="en-US" dirty="0" smtClean="0"/>
              <a:t>Practical unsupervised </a:t>
            </a:r>
            <a:r>
              <a:rPr lang="en-US" dirty="0"/>
              <a:t>adaptation / </a:t>
            </a:r>
            <a:r>
              <a:rPr lang="en-US" dirty="0" smtClean="0"/>
              <a:t>personalization </a:t>
            </a:r>
            <a:r>
              <a:rPr lang="en-US" altLang="zh-CN" dirty="0" smtClean="0"/>
              <a:t>methods, e.g., CMLLR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Prior Art: TANDEM Features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(Deep) TANDEM features</a:t>
            </a:r>
          </a:p>
          <a:p>
            <a:pPr lvl="1"/>
            <a:r>
              <a:rPr lang="en-US" dirty="0"/>
              <a:t>H. </a:t>
            </a:r>
            <a:r>
              <a:rPr lang="en-US" dirty="0" err="1"/>
              <a:t>Hermansky</a:t>
            </a:r>
            <a:r>
              <a:rPr lang="en-US" dirty="0"/>
              <a:t>, D. P. W. Ellis, and S. Sharma, “Tandem </a:t>
            </a:r>
            <a:r>
              <a:rPr lang="en-US" dirty="0" smtClean="0"/>
              <a:t>connectionist feature </a:t>
            </a:r>
            <a:r>
              <a:rPr lang="en-US" dirty="0"/>
              <a:t>extraction for conventional HMM systems,” </a:t>
            </a:r>
            <a:r>
              <a:rPr lang="en-US" i="1" dirty="0" smtClean="0"/>
              <a:t>Proc</a:t>
            </a:r>
            <a:r>
              <a:rPr lang="en-US" i="1" dirty="0"/>
              <a:t>. </a:t>
            </a:r>
            <a:r>
              <a:rPr lang="en-US" i="1" dirty="0" smtClean="0"/>
              <a:t>ICASSP-2000</a:t>
            </a:r>
            <a:endParaRPr lang="en-US" dirty="0"/>
          </a:p>
          <a:p>
            <a:pPr lvl="1"/>
            <a:r>
              <a:rPr lang="en-US" dirty="0" smtClean="0"/>
              <a:t>Z</a:t>
            </a:r>
            <a:r>
              <a:rPr lang="en-US" dirty="0"/>
              <a:t>. </a:t>
            </a:r>
            <a:r>
              <a:rPr lang="en-US" dirty="0" err="1" smtClean="0"/>
              <a:t>T</a:t>
            </a:r>
            <a:r>
              <a:rPr lang="en-US" altLang="zh-CN" dirty="0" err="1" smtClean="0"/>
              <a:t>u</a:t>
            </a:r>
            <a:r>
              <a:rPr lang="en-US" dirty="0" err="1" smtClean="0"/>
              <a:t>ske</a:t>
            </a:r>
            <a:r>
              <a:rPr lang="en-US" dirty="0"/>
              <a:t>, M. </a:t>
            </a:r>
            <a:r>
              <a:rPr lang="en-US" dirty="0" err="1"/>
              <a:t>Sundermeyer</a:t>
            </a:r>
            <a:r>
              <a:rPr lang="en-US" dirty="0"/>
              <a:t>, R. </a:t>
            </a:r>
            <a:r>
              <a:rPr lang="en-US" dirty="0" err="1" smtClean="0"/>
              <a:t>Schluter</a:t>
            </a:r>
            <a:r>
              <a:rPr lang="en-US" dirty="0"/>
              <a:t>, and H. Ney, </a:t>
            </a:r>
            <a:r>
              <a:rPr lang="en-US" dirty="0" smtClean="0"/>
              <a:t>“Context-dependent MLPs </a:t>
            </a:r>
            <a:r>
              <a:rPr lang="en-US" dirty="0"/>
              <a:t>for LVCSR: Tandem, hybrid or both?” </a:t>
            </a:r>
            <a:r>
              <a:rPr lang="en-US" i="1" dirty="0" smtClean="0"/>
              <a:t>Proc. InterSpeech-2012</a:t>
            </a:r>
            <a:endParaRPr lang="en-US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889948" y="3553521"/>
            <a:ext cx="7625402" cy="3174294"/>
            <a:chOff x="339793" y="3365422"/>
            <a:chExt cx="8527167" cy="3549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4350" y="3365422"/>
              <a:ext cx="5775300" cy="30844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39793" y="4583194"/>
              <a:ext cx="1344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Input layer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59650" y="4583194"/>
              <a:ext cx="1407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Output layer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80872" y="6545770"/>
              <a:ext cx="2314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Hidden layers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91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6404</TotalTime>
  <Words>950</Words>
  <Application>Microsoft Office PowerPoint</Application>
  <PresentationFormat>On-screen Show (4:3)</PresentationFormat>
  <Paragraphs>194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Wingdings</vt:lpstr>
      <vt:lpstr>Office Theme</vt:lpstr>
      <vt:lpstr>A Scalable Approach to Using DNN-Derived Features in GMM-HMM Based Acoustic Modeling For LVCSR</vt:lpstr>
      <vt:lpstr>Research Background</vt:lpstr>
      <vt:lpstr>Parallel Study of DNN-HMM and GMM-HMM</vt:lpstr>
      <vt:lpstr>Parallel Study of DNN-HMM and GMM-HMM</vt:lpstr>
      <vt:lpstr>Parallel Study of DNN-HMM and GMM-HMM</vt:lpstr>
      <vt:lpstr>Parallel Study of DNN-HMM and GMM-HMM</vt:lpstr>
      <vt:lpstr>Combining the Best of Both Worlds</vt:lpstr>
      <vt:lpstr>Why DNN-GMM-HMM</vt:lpstr>
      <vt:lpstr>Prior Art: TANDEM Features</vt:lpstr>
      <vt:lpstr>Prior Art: Bottleneck Features</vt:lpstr>
      <vt:lpstr>Proposed: DNN-Derived Features</vt:lpstr>
      <vt:lpstr>DNN-Derived Features</vt:lpstr>
      <vt:lpstr>Combined With Best GMM-HMM Techniques</vt:lpstr>
      <vt:lpstr>Experimental Setup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  <vt:lpstr>Conclusion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Zhijie Yan</dc:creator>
  <cp:lastModifiedBy>Zhijie Yan</cp:lastModifiedBy>
  <cp:revision>366</cp:revision>
  <dcterms:created xsi:type="dcterms:W3CDTF">2013-08-05T02:50:20Z</dcterms:created>
  <dcterms:modified xsi:type="dcterms:W3CDTF">2013-08-24T07:07:27Z</dcterms:modified>
</cp:coreProperties>
</file>