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68" r:id="rId4"/>
  </p:sldMasterIdLst>
  <p:notesMasterIdLst>
    <p:notesMasterId r:id="rId46"/>
  </p:notesMasterIdLst>
  <p:handoutMasterIdLst>
    <p:handoutMasterId r:id="rId47"/>
  </p:handoutMasterIdLst>
  <p:sldIdLst>
    <p:sldId id="689" r:id="rId5"/>
    <p:sldId id="857" r:id="rId6"/>
    <p:sldId id="859" r:id="rId7"/>
    <p:sldId id="891" r:id="rId8"/>
    <p:sldId id="892" r:id="rId9"/>
    <p:sldId id="899" r:id="rId10"/>
    <p:sldId id="893" r:id="rId11"/>
    <p:sldId id="894" r:id="rId12"/>
    <p:sldId id="856" r:id="rId13"/>
    <p:sldId id="812" r:id="rId14"/>
    <p:sldId id="814" r:id="rId15"/>
    <p:sldId id="815" r:id="rId16"/>
    <p:sldId id="816" r:id="rId17"/>
    <p:sldId id="817" r:id="rId18"/>
    <p:sldId id="895" r:id="rId19"/>
    <p:sldId id="872" r:id="rId20"/>
    <p:sldId id="871" r:id="rId21"/>
    <p:sldId id="897" r:id="rId22"/>
    <p:sldId id="898" r:id="rId23"/>
    <p:sldId id="873" r:id="rId24"/>
    <p:sldId id="874" r:id="rId25"/>
    <p:sldId id="875" r:id="rId26"/>
    <p:sldId id="877" r:id="rId27"/>
    <p:sldId id="878" r:id="rId28"/>
    <p:sldId id="879" r:id="rId29"/>
    <p:sldId id="876" r:id="rId30"/>
    <p:sldId id="882" r:id="rId31"/>
    <p:sldId id="884" r:id="rId32"/>
    <p:sldId id="885" r:id="rId33"/>
    <p:sldId id="881" r:id="rId34"/>
    <p:sldId id="888" r:id="rId35"/>
    <p:sldId id="902" r:id="rId36"/>
    <p:sldId id="903" r:id="rId37"/>
    <p:sldId id="904" r:id="rId38"/>
    <p:sldId id="905" r:id="rId39"/>
    <p:sldId id="906" r:id="rId40"/>
    <p:sldId id="907" r:id="rId41"/>
    <p:sldId id="908" r:id="rId42"/>
    <p:sldId id="909" r:id="rId43"/>
    <p:sldId id="910" r:id="rId44"/>
    <p:sldId id="889" r:id="rId45"/>
  </p:sldIdLst>
  <p:sldSz cx="9144000" cy="5143500" type="screen16x9"/>
  <p:notesSz cx="6858000" cy="9144000"/>
  <p:defaultTextStyle>
    <a:defPPr>
      <a:defRPr lang="en-US"/>
    </a:defPPr>
    <a:lvl1pPr marL="0" algn="l" defTabSz="685864" rtl="0" eaLnBrk="1" latinLnBrk="0" hangingPunct="1">
      <a:defRPr sz="1400" kern="1200">
        <a:solidFill>
          <a:schemeClr val="tx1"/>
        </a:solidFill>
        <a:latin typeface="+mn-lt"/>
        <a:ea typeface="+mn-ea"/>
        <a:cs typeface="+mn-cs"/>
      </a:defRPr>
    </a:lvl1pPr>
    <a:lvl2pPr marL="342932" algn="l" defTabSz="685864" rtl="0" eaLnBrk="1" latinLnBrk="0" hangingPunct="1">
      <a:defRPr sz="1400" kern="1200">
        <a:solidFill>
          <a:schemeClr val="tx1"/>
        </a:solidFill>
        <a:latin typeface="+mn-lt"/>
        <a:ea typeface="+mn-ea"/>
        <a:cs typeface="+mn-cs"/>
      </a:defRPr>
    </a:lvl2pPr>
    <a:lvl3pPr marL="685864" algn="l" defTabSz="685864" rtl="0" eaLnBrk="1" latinLnBrk="0" hangingPunct="1">
      <a:defRPr sz="1400" kern="1200">
        <a:solidFill>
          <a:schemeClr val="tx1"/>
        </a:solidFill>
        <a:latin typeface="+mn-lt"/>
        <a:ea typeface="+mn-ea"/>
        <a:cs typeface="+mn-cs"/>
      </a:defRPr>
    </a:lvl3pPr>
    <a:lvl4pPr marL="1028796" algn="l" defTabSz="685864" rtl="0" eaLnBrk="1" latinLnBrk="0" hangingPunct="1">
      <a:defRPr sz="1400" kern="1200">
        <a:solidFill>
          <a:schemeClr val="tx1"/>
        </a:solidFill>
        <a:latin typeface="+mn-lt"/>
        <a:ea typeface="+mn-ea"/>
        <a:cs typeface="+mn-cs"/>
      </a:defRPr>
    </a:lvl4pPr>
    <a:lvl5pPr marL="1371728" algn="l" defTabSz="685864" rtl="0" eaLnBrk="1" latinLnBrk="0" hangingPunct="1">
      <a:defRPr sz="1400" kern="1200">
        <a:solidFill>
          <a:schemeClr val="tx1"/>
        </a:solidFill>
        <a:latin typeface="+mn-lt"/>
        <a:ea typeface="+mn-ea"/>
        <a:cs typeface="+mn-cs"/>
      </a:defRPr>
    </a:lvl5pPr>
    <a:lvl6pPr marL="1714660" algn="l" defTabSz="685864" rtl="0" eaLnBrk="1" latinLnBrk="0" hangingPunct="1">
      <a:defRPr sz="1400" kern="1200">
        <a:solidFill>
          <a:schemeClr val="tx1"/>
        </a:solidFill>
        <a:latin typeface="+mn-lt"/>
        <a:ea typeface="+mn-ea"/>
        <a:cs typeface="+mn-cs"/>
      </a:defRPr>
    </a:lvl6pPr>
    <a:lvl7pPr marL="2057592" algn="l" defTabSz="685864" rtl="0" eaLnBrk="1" latinLnBrk="0" hangingPunct="1">
      <a:defRPr sz="1400" kern="1200">
        <a:solidFill>
          <a:schemeClr val="tx1"/>
        </a:solidFill>
        <a:latin typeface="+mn-lt"/>
        <a:ea typeface="+mn-ea"/>
        <a:cs typeface="+mn-cs"/>
      </a:defRPr>
    </a:lvl7pPr>
    <a:lvl8pPr marL="2400524" algn="l" defTabSz="685864" rtl="0" eaLnBrk="1" latinLnBrk="0" hangingPunct="1">
      <a:defRPr sz="1400" kern="1200">
        <a:solidFill>
          <a:schemeClr val="tx1"/>
        </a:solidFill>
        <a:latin typeface="+mn-lt"/>
        <a:ea typeface="+mn-ea"/>
        <a:cs typeface="+mn-cs"/>
      </a:defRPr>
    </a:lvl8pPr>
    <a:lvl9pPr marL="2743456" algn="l" defTabSz="685864"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Metro Style Guidelines" id="{5CF21CB1-8DFA-42F6-BA7D-9D4989E7A130}">
          <p14:sldIdLst>
            <p14:sldId id="689"/>
            <p14:sldId id="857"/>
            <p14:sldId id="859"/>
            <p14:sldId id="891"/>
            <p14:sldId id="892"/>
            <p14:sldId id="899"/>
            <p14:sldId id="893"/>
            <p14:sldId id="894"/>
            <p14:sldId id="856"/>
            <p14:sldId id="812"/>
            <p14:sldId id="814"/>
            <p14:sldId id="815"/>
            <p14:sldId id="816"/>
            <p14:sldId id="817"/>
            <p14:sldId id="895"/>
            <p14:sldId id="872"/>
            <p14:sldId id="871"/>
            <p14:sldId id="897"/>
            <p14:sldId id="898"/>
            <p14:sldId id="873"/>
            <p14:sldId id="874"/>
            <p14:sldId id="875"/>
            <p14:sldId id="877"/>
            <p14:sldId id="878"/>
            <p14:sldId id="879"/>
            <p14:sldId id="876"/>
            <p14:sldId id="882"/>
            <p14:sldId id="884"/>
            <p14:sldId id="885"/>
            <p14:sldId id="881"/>
            <p14:sldId id="888"/>
            <p14:sldId id="902"/>
            <p14:sldId id="903"/>
            <p14:sldId id="904"/>
            <p14:sldId id="905"/>
            <p14:sldId id="906"/>
            <p14:sldId id="907"/>
            <p14:sldId id="908"/>
            <p14:sldId id="909"/>
            <p14:sldId id="910"/>
            <p14:sldId id="889"/>
          </p14:sldIdLst>
        </p14:section>
        <p14:section name="Untitled Section" id="{7783316E-720B-4C73-AEBF-914F74D05401}">
          <p14:sldIdLst/>
        </p14:section>
      </p14:sectionLst>
    </p:ext>
    <p:ext uri="{EFAFB233-063F-42B5-8137-9DF3F51BA10A}">
      <p15:sldGuideLst xmlns:p15="http://schemas.microsoft.com/office/powerpoint/2012/main">
        <p15:guide id="1" orient="horz" pos="212">
          <p15:clr>
            <a:srgbClr val="A4A3A4"/>
          </p15:clr>
        </p15:guide>
        <p15:guide id="2" orient="horz" pos="3132">
          <p15:clr>
            <a:srgbClr val="A4A3A4"/>
          </p15:clr>
        </p15:guide>
        <p15:guide id="3" orient="horz" pos="684">
          <p15:clr>
            <a:srgbClr val="A4A3A4"/>
          </p15:clr>
        </p15:guide>
        <p15:guide id="4" orient="horz" pos="898">
          <p15:clr>
            <a:srgbClr val="A4A3A4"/>
          </p15:clr>
        </p15:guide>
        <p15:guide id="5" orient="horz" pos="1468">
          <p15:clr>
            <a:srgbClr val="A4A3A4"/>
          </p15:clr>
        </p15:guide>
        <p15:guide id="6" orient="horz" pos="2052">
          <p15:clr>
            <a:srgbClr val="A4A3A4"/>
          </p15:clr>
        </p15:guide>
        <p15:guide id="7" orient="horz" pos="1619">
          <p15:clr>
            <a:srgbClr val="A4A3A4"/>
          </p15:clr>
        </p15:guide>
        <p15:guide id="8" orient="horz" pos="3038">
          <p15:clr>
            <a:srgbClr val="A4A3A4"/>
          </p15:clr>
        </p15:guide>
        <p15:guide id="9" pos="96">
          <p15:clr>
            <a:srgbClr val="A4A3A4"/>
          </p15:clr>
        </p15:guide>
        <p15:guide id="10" pos="1326">
          <p15:clr>
            <a:srgbClr val="A4A3A4"/>
          </p15:clr>
        </p15:guide>
        <p15:guide id="11" pos="5662">
          <p15:clr>
            <a:srgbClr val="A4A3A4"/>
          </p15:clr>
        </p15:guide>
        <p15:guide id="12" pos="246">
          <p15:clr>
            <a:srgbClr val="A4A3A4"/>
          </p15:clr>
        </p15:guide>
        <p15:guide id="13" pos="5516">
          <p15:clr>
            <a:srgbClr val="A4A3A4"/>
          </p15:clr>
        </p15:guide>
        <p15:guide id="14" pos="460">
          <p15:clr>
            <a:srgbClr val="A4A3A4"/>
          </p15:clr>
        </p15:guide>
        <p15:guide id="15" pos="5298">
          <p15:clr>
            <a:srgbClr val="A4A3A4"/>
          </p15:clr>
        </p15:guide>
        <p15:guide id="16" pos="287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69696"/>
    <a:srgbClr val="4D4D4D"/>
    <a:srgbClr val="505050"/>
    <a:srgbClr val="FFFFFF"/>
    <a:srgbClr val="D2D2D2"/>
    <a:srgbClr val="5F5F5F"/>
    <a:srgbClr val="C0C0C0"/>
    <a:srgbClr val="66FF33"/>
    <a:srgbClr val="FFF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61" autoAdjust="0"/>
    <p:restoredTop sz="69665" autoAdjust="0"/>
  </p:normalViewPr>
  <p:slideViewPr>
    <p:cSldViewPr snapToGrid="0">
      <p:cViewPr varScale="1">
        <p:scale>
          <a:sx n="93" d="100"/>
          <a:sy n="93" d="100"/>
        </p:scale>
        <p:origin x="78" y="2070"/>
      </p:cViewPr>
      <p:guideLst>
        <p:guide orient="horz" pos="212"/>
        <p:guide orient="horz" pos="3132"/>
        <p:guide orient="horz" pos="684"/>
        <p:guide orient="horz" pos="898"/>
        <p:guide orient="horz" pos="1468"/>
        <p:guide orient="horz" pos="2052"/>
        <p:guide orient="horz" pos="1619"/>
        <p:guide orient="horz" pos="3038"/>
        <p:guide pos="96"/>
        <p:guide pos="1326"/>
        <p:guide pos="5662"/>
        <p:guide pos="246"/>
        <p:guide pos="5516"/>
        <p:guide pos="460"/>
        <p:guide pos="5298"/>
        <p:guide pos="2878"/>
      </p:guideLst>
    </p:cSldViewPr>
  </p:slideViewPr>
  <p:notesTextViewPr>
    <p:cViewPr>
      <p:scale>
        <a:sx n="100" d="100"/>
        <a:sy n="100" d="100"/>
      </p:scale>
      <p:origin x="0" y="0"/>
    </p:cViewPr>
  </p:notesTextViewPr>
  <p:sorterViewPr>
    <p:cViewPr varScale="1">
      <p:scale>
        <a:sx n="1" d="1"/>
        <a:sy n="1" d="1"/>
      </p:scale>
      <p:origin x="0" y="6510"/>
    </p:cViewPr>
  </p:sorterViewPr>
  <p:notesViewPr>
    <p:cSldViewPr snapToGrid="0" showGuides="1">
      <p:cViewPr varScale="1">
        <p:scale>
          <a:sx n="95" d="100"/>
          <a:sy n="95" d="100"/>
        </p:scale>
        <p:origin x="-3582" y="-108"/>
      </p:cViewPr>
      <p:guideLst>
        <p:guide orient="horz" pos="2880"/>
        <p:guide pos="2160"/>
      </p:guideLst>
    </p:cSldViewPr>
  </p:notes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219B1A-AE41-483B-A766-69B9363DDA6A}" type="datetimeFigureOut">
              <a:rPr lang="en-US" smtClean="0"/>
              <a:t>9/8/2014</a:t>
            </a:fld>
            <a:endParaRPr lang="en-US"/>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part </a:t>
            </a:r>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of Microsoft, and Microsoft cannot guarantee the accuracy of any information provided after the date of this presentation.  MICROSOFT MAKES NO WARRANTIES, EXPRESS, IMPLIED OR STATUTORY, AS TO THE INFORMATION IN THIS PRESENTATION</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a:t>
            </a:r>
            <a:endPar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endParaRP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t>‹#›</a:t>
            </a:fld>
            <a:endParaRPr lang="en-US"/>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1B1278-D92B-4AF3-A9C1-71DD298190CE}" type="datetimeFigureOut">
              <a:rPr lang="en-US" smtClean="0"/>
              <a:t>9/8/2014</a:t>
            </a:fld>
            <a:endParaRPr lang="en-US"/>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vl1pPr>
          </a:lstStyle>
          <a:p>
            <a:fld id="{B4008EB6-D09E-4580-8CD6-DDB14511944F}" type="slidenum">
              <a:rPr lang="en-US" smtClean="0"/>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685864" rtl="0" eaLnBrk="1" latinLnBrk="0" hangingPunct="1">
      <a:lnSpc>
        <a:spcPct val="90000"/>
      </a:lnSpc>
      <a:spcAft>
        <a:spcPts val="250"/>
      </a:spcAft>
      <a:defRPr sz="700" kern="1200">
        <a:solidFill>
          <a:schemeClr val="tx1"/>
        </a:solidFill>
        <a:latin typeface="Segoe UI Light" pitchFamily="34" charset="0"/>
        <a:ea typeface="+mn-ea"/>
        <a:cs typeface="+mn-cs"/>
      </a:defRPr>
    </a:lvl1pPr>
    <a:lvl2pPr marL="159757" indent="-79382"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2pPr>
    <a:lvl3pPr marL="246085" indent="-86329"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3pPr>
    <a:lvl4pPr marL="362183" indent="-110143"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4pPr>
    <a:lvl5pPr marL="461411" indent="-86329" algn="l" defTabSz="685864" rtl="0" eaLnBrk="1" latinLnBrk="0" hangingPunct="1">
      <a:lnSpc>
        <a:spcPct val="90000"/>
      </a:lnSpc>
      <a:spcAft>
        <a:spcPts val="250"/>
      </a:spcAft>
      <a:buFont typeface="Arial" pitchFamily="34" charset="0"/>
      <a:buChar char="•"/>
      <a:defRPr sz="700" kern="1200">
        <a:solidFill>
          <a:schemeClr val="tx1"/>
        </a:solidFill>
        <a:latin typeface="Segoe UI Light" pitchFamily="34" charset="0"/>
        <a:ea typeface="+mn-ea"/>
        <a:cs typeface="+mn-cs"/>
      </a:defRPr>
    </a:lvl5pPr>
    <a:lvl6pPr marL="1714660" algn="l" defTabSz="685864" rtl="0" eaLnBrk="1" latinLnBrk="0" hangingPunct="1">
      <a:defRPr sz="900" kern="1200">
        <a:solidFill>
          <a:schemeClr val="tx1"/>
        </a:solidFill>
        <a:latin typeface="+mn-lt"/>
        <a:ea typeface="+mn-ea"/>
        <a:cs typeface="+mn-cs"/>
      </a:defRPr>
    </a:lvl6pPr>
    <a:lvl7pPr marL="2057592" algn="l" defTabSz="685864" rtl="0" eaLnBrk="1" latinLnBrk="0" hangingPunct="1">
      <a:defRPr sz="900" kern="1200">
        <a:solidFill>
          <a:schemeClr val="tx1"/>
        </a:solidFill>
        <a:latin typeface="+mn-lt"/>
        <a:ea typeface="+mn-ea"/>
        <a:cs typeface="+mn-cs"/>
      </a:defRPr>
    </a:lvl7pPr>
    <a:lvl8pPr marL="2400524" algn="l" defTabSz="685864" rtl="0" eaLnBrk="1" latinLnBrk="0" hangingPunct="1">
      <a:defRPr sz="900" kern="1200">
        <a:solidFill>
          <a:schemeClr val="tx1"/>
        </a:solidFill>
        <a:latin typeface="+mn-lt"/>
        <a:ea typeface="+mn-ea"/>
        <a:cs typeface="+mn-cs"/>
      </a:defRPr>
    </a:lvl8pPr>
    <a:lvl9pPr marL="2743456" algn="l" defTabSz="685864"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dirty="0" err="1" smtClean="0"/>
              <a:t>removeDC</a:t>
            </a:r>
            <a:r>
              <a:rPr lang="en-US" dirty="0" smtClean="0"/>
              <a:t> &gt;&gt;&gt; do</a:t>
            </a:r>
            <a:r>
              <a:rPr lang="en-US" baseline="0" dirty="0" smtClean="0"/>
              <a:t> { </a:t>
            </a:r>
            <a:r>
              <a:rPr lang="en-US" baseline="0" dirty="0" err="1" smtClean="0"/>
              <a:t>ps</a:t>
            </a:r>
            <a:r>
              <a:rPr lang="en-US" baseline="0" dirty="0" smtClean="0"/>
              <a:t> &lt;- </a:t>
            </a:r>
            <a:r>
              <a:rPr lang="en-US" baseline="0" dirty="0" err="1" smtClean="0"/>
              <a:t>detectCarrier</a:t>
            </a:r>
            <a:r>
              <a:rPr lang="en-US" baseline="0" dirty="0" smtClean="0"/>
              <a:t> </a:t>
            </a:r>
          </a:p>
          <a:p>
            <a:r>
              <a:rPr lang="en-US" baseline="0" dirty="0" smtClean="0"/>
              <a:t>                                ;  channel</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9DFCD7DE-432A-4119-956E-6FAC82173142}"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1</a:t>
            </a:fld>
            <a:endParaRPr lang="en-US" dirty="0"/>
          </a:p>
        </p:txBody>
      </p:sp>
    </p:spTree>
    <p:extLst>
      <p:ext uri="{BB962C8B-B14F-4D97-AF65-F5344CB8AC3E}">
        <p14:creationId xmlns:p14="http://schemas.microsoft.com/office/powerpoint/2010/main" val="1170356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Both"/>
            </a:pPr>
            <a:r>
              <a:rPr lang="en-US" dirty="0" smtClean="0"/>
              <a:t>Fast prototyping</a:t>
            </a:r>
            <a:r>
              <a:rPr lang="en-US" baseline="0" dirty="0" smtClean="0"/>
              <a:t> in Blink better than in other SDR platforms </a:t>
            </a:r>
            <a:endParaRPr lang="en-GB" baseline="0" dirty="0" smtClean="0"/>
          </a:p>
          <a:p>
            <a:pPr marL="228600" indent="-228600">
              <a:buAutoNum type="arabicParenBoth"/>
            </a:pPr>
            <a:endParaRPr lang="en-US" baseline="0" dirty="0" smtClean="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54E14CB6-3D4A-4C82-8187-E1C78CC0E0F2}"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6</a:t>
            </a:fld>
            <a:endParaRPr lang="en-US" dirty="0"/>
          </a:p>
        </p:txBody>
      </p:sp>
    </p:spTree>
    <p:extLst>
      <p:ext uri="{BB962C8B-B14F-4D97-AF65-F5344CB8AC3E}">
        <p14:creationId xmlns:p14="http://schemas.microsoft.com/office/powerpoint/2010/main" val="1192333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How can this arise?</a:t>
            </a:r>
          </a:p>
          <a:p>
            <a:pPr marL="171450" indent="-171450">
              <a:buFont typeface="Arial" panose="020B0604020202020204" pitchFamily="34" charset="0"/>
              <a:buChar char="•"/>
            </a:pPr>
            <a:r>
              <a:rPr lang="en-US" dirty="0" smtClean="0"/>
              <a:t>c1</a:t>
            </a:r>
            <a:r>
              <a:rPr lang="en-US" baseline="0" dirty="0" smtClean="0"/>
              <a:t> is a computer that has 2 down </a:t>
            </a:r>
            <a:r>
              <a:rPr lang="en-US" baseline="0" dirty="0" err="1" smtClean="0"/>
              <a:t>vectorizations</a:t>
            </a:r>
            <a:r>
              <a:rPr lang="en-US" baseline="0" dirty="0" smtClean="0"/>
              <a:t>, (256,4) and (128,64)</a:t>
            </a:r>
          </a:p>
          <a:p>
            <a:pPr marL="171450" indent="-171450">
              <a:buFont typeface="Arial" panose="020B0604020202020204" pitchFamily="34" charset="0"/>
              <a:buChar char="•"/>
            </a:pPr>
            <a:r>
              <a:rPr lang="en-US" baseline="0" dirty="0" smtClean="0"/>
              <a:t>And c2_vect is a transformer-after-computer that has </a:t>
            </a:r>
            <a:r>
              <a:rPr lang="en-US" baseline="0" dirty="0" err="1" smtClean="0"/>
              <a:t>ain</a:t>
            </a:r>
            <a:r>
              <a:rPr lang="en-US" baseline="0" dirty="0" smtClean="0"/>
              <a:t> = 2 and </a:t>
            </a:r>
            <a:r>
              <a:rPr lang="en-US" baseline="0" dirty="0" err="1" smtClean="0"/>
              <a:t>aout</a:t>
            </a:r>
            <a:r>
              <a:rPr lang="en-US" baseline="0" dirty="0" smtClean="0"/>
              <a:t> = 128</a:t>
            </a:r>
          </a:p>
          <a:p>
            <a:pPr marL="171450" indent="-171450">
              <a:buFont typeface="Arial" panose="020B0604020202020204" pitchFamily="34" charset="0"/>
              <a:buChar char="•"/>
            </a:pPr>
            <a:r>
              <a:rPr lang="en-US" baseline="0" dirty="0" smtClean="0"/>
              <a:t>According to the rules in previous slide c2 can </a:t>
            </a:r>
            <a:r>
              <a:rPr lang="en-US" baseline="0" dirty="0" err="1" smtClean="0"/>
              <a:t>vectorize</a:t>
            </a:r>
            <a:r>
              <a:rPr lang="en-US" baseline="0" dirty="0" smtClean="0"/>
              <a:t> to: (1*2*2, 2*128) (c2_vect)</a:t>
            </a:r>
          </a:p>
          <a:p>
            <a:pPr marL="171450" indent="-171450">
              <a:buFont typeface="Arial" panose="020B0604020202020204" pitchFamily="34" charset="0"/>
              <a:buChar char="•"/>
            </a:pPr>
            <a:r>
              <a:rPr lang="en-US" baseline="0" dirty="0" smtClean="0"/>
              <a:t>… or it can </a:t>
            </a:r>
            <a:r>
              <a:rPr lang="en-US" baseline="0" dirty="0" err="1" smtClean="0"/>
              <a:t>vectorize</a:t>
            </a:r>
            <a:r>
              <a:rPr lang="en-US" baseline="0" dirty="0" smtClean="0"/>
              <a:t> to:  (32*1*2, 1*128)</a:t>
            </a:r>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5C834FDD-1E29-48B1-A697-6539399D0B96}"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28</a:t>
            </a:fld>
            <a:endParaRPr lang="en-US" dirty="0"/>
          </a:p>
        </p:txBody>
      </p:sp>
    </p:spTree>
    <p:extLst>
      <p:ext uri="{BB962C8B-B14F-4D97-AF65-F5344CB8AC3E}">
        <p14:creationId xmlns:p14="http://schemas.microsoft.com/office/powerpoint/2010/main" val="2014032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SIFS</a:t>
            </a:r>
            <a:r>
              <a:rPr lang="en-US" baseline="0" dirty="0" smtClean="0"/>
              <a:t> = short </a:t>
            </a:r>
            <a:r>
              <a:rPr lang="en-US" baseline="0" dirty="0" err="1" smtClean="0"/>
              <a:t>interframe</a:t>
            </a:r>
            <a:r>
              <a:rPr lang="en-US" baseline="0" dirty="0" smtClean="0"/>
              <a:t> space</a:t>
            </a:r>
            <a:endParaRPr lang="en-GB"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433870BE-AF56-417E-96EC-37DD4FD32535}" type="datetime1">
              <a:rPr lang="en-US" smtClean="0"/>
              <a:t>9/8/2014</a:t>
            </a:fld>
            <a:endParaRPr lang="en-US"/>
          </a:p>
        </p:txBody>
      </p:sp>
      <p:sp>
        <p:nvSpPr>
          <p:cNvPr id="7" name="Slide Number Placeholder 6"/>
          <p:cNvSpPr>
            <a:spLocks noGrp="1"/>
          </p:cNvSpPr>
          <p:nvPr>
            <p:ph type="sldNum" sz="quarter" idx="13"/>
          </p:nvPr>
        </p:nvSpPr>
        <p:spPr/>
        <p:txBody>
          <a:bodyPr/>
          <a:lstStyle/>
          <a:p>
            <a:fld id="{B4008EB6-D09E-4580-8CD6-DDB14511944F}" type="slidenum">
              <a:rPr lang="en-US" smtClean="0"/>
              <a:t>37</a:t>
            </a:fld>
            <a:endParaRPr lang="en-US" dirty="0"/>
          </a:p>
        </p:txBody>
      </p:sp>
    </p:spTree>
    <p:extLst>
      <p:ext uri="{BB962C8B-B14F-4D97-AF65-F5344CB8AC3E}">
        <p14:creationId xmlns:p14="http://schemas.microsoft.com/office/powerpoint/2010/main" val="11936744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4212" y="1845940"/>
            <a:ext cx="7225729" cy="747897"/>
          </a:xfrm>
        </p:spPr>
        <p:txBody>
          <a:bodyPr anchor="b" anchorCtr="0"/>
          <a:lstStyle>
            <a:lvl1pPr>
              <a:defRPr sz="5400" spc="-113" baseline="0">
                <a:solidFill>
                  <a:schemeClr val="tx1"/>
                </a:solidFill>
              </a:defRPr>
            </a:lvl1pPr>
          </a:lstStyle>
          <a:p>
            <a:r>
              <a:rPr lang="en-US" dirty="0" smtClean="0"/>
              <a:t>Click to edit title style</a:t>
            </a:r>
            <a:endParaRPr lang="en-US" dirty="0"/>
          </a:p>
        </p:txBody>
      </p:sp>
      <p:sp>
        <p:nvSpPr>
          <p:cNvPr id="5" name="Text Placeholder 4"/>
          <p:cNvSpPr>
            <a:spLocks noGrp="1"/>
          </p:cNvSpPr>
          <p:nvPr>
            <p:ph type="body" sz="quarter" idx="12" hasCustomPrompt="1"/>
          </p:nvPr>
        </p:nvSpPr>
        <p:spPr>
          <a:xfrm>
            <a:off x="734212" y="2833152"/>
            <a:ext cx="7245144" cy="373949"/>
          </a:xfrm>
        </p:spPr>
        <p:txBody>
          <a:bodyPr>
            <a:noAutofit/>
          </a:bodyPr>
          <a:lstStyle>
            <a:lvl1pPr marL="0" indent="0">
              <a:spcBef>
                <a:spcPts val="0"/>
              </a:spcBef>
              <a:buNone/>
              <a:defRPr spc="-53" baseline="0">
                <a:solidFill>
                  <a:schemeClr val="tx1"/>
                </a:solidFill>
                <a:latin typeface="+mj-lt"/>
              </a:defRPr>
            </a:lvl1pPr>
          </a:lstStyle>
          <a:p>
            <a:pPr lvl="0"/>
            <a:r>
              <a:rPr lang="en-US" dirty="0" smtClean="0"/>
              <a:t>Speaker Title</a:t>
            </a:r>
            <a:endParaRPr lang="en-US" dirty="0"/>
          </a:p>
        </p:txBody>
      </p:sp>
      <p:sp>
        <p:nvSpPr>
          <p:cNvPr id="7" name="Date Placeholder 6"/>
          <p:cNvSpPr>
            <a:spLocks noGrp="1"/>
          </p:cNvSpPr>
          <p:nvPr>
            <p:ph type="dt" sz="half" idx="13"/>
          </p:nvPr>
        </p:nvSpPr>
        <p:spPr>
          <a:xfrm>
            <a:off x="342989" y="4804703"/>
            <a:ext cx="1600617" cy="205383"/>
          </a:xfrm>
        </p:spPr>
        <p:txBody>
          <a:bodyPr/>
          <a:lstStyle>
            <a:lvl1pPr>
              <a:defRPr>
                <a:solidFill>
                  <a:schemeClr val="tx1"/>
                </a:solidFill>
              </a:defRPr>
            </a:lvl1pPr>
          </a:lstStyle>
          <a:p>
            <a:fld id="{C109EE30-5A31-415D-9AC7-674D21DBF6BF}" type="datetime1">
              <a:rPr lang="en-GB" smtClean="0"/>
              <a:t>08/09/2014</a:t>
            </a:fld>
            <a:endParaRPr lang="en-GB" dirty="0"/>
          </a:p>
        </p:txBody>
      </p:sp>
      <p:sp>
        <p:nvSpPr>
          <p:cNvPr id="9" name="Footer Placeholder 8"/>
          <p:cNvSpPr>
            <a:spLocks noGrp="1"/>
          </p:cNvSpPr>
          <p:nvPr>
            <p:ph type="ftr" sz="quarter" idx="14"/>
          </p:nvPr>
        </p:nvSpPr>
        <p:spPr/>
        <p:txBody>
          <a:bodyPr/>
          <a:lstStyle>
            <a:lvl1pPr>
              <a:defRPr>
                <a:solidFill>
                  <a:schemeClr val="tx1"/>
                </a:solidFill>
              </a:defRPr>
            </a:lvl1pPr>
          </a:lstStyle>
          <a:p>
            <a:r>
              <a:rPr lang="en-GB" smtClean="0"/>
              <a:t>‹#›</a:t>
            </a:r>
            <a:endParaRPr lang="en-GB" dirty="0"/>
          </a:p>
        </p:txBody>
      </p:sp>
      <p:sp>
        <p:nvSpPr>
          <p:cNvPr id="10" name="Slide Number Placeholder 9"/>
          <p:cNvSpPr>
            <a:spLocks noGrp="1"/>
          </p:cNvSpPr>
          <p:nvPr>
            <p:ph type="sldNum" sz="quarter" idx="15"/>
          </p:nvPr>
        </p:nvSpPr>
        <p:spPr/>
        <p:txBody>
          <a:bodyPr/>
          <a:lstStyle>
            <a:lvl1pPr>
              <a:defRPr>
                <a:solidFill>
                  <a:schemeClr val="tx1"/>
                </a:solidFill>
              </a:defRPr>
            </a:lvl1pPr>
          </a:lstStyle>
          <a:p>
            <a:fld id="{66F9B19E-23E9-4120-A06C-57F6EDB783B3}" type="slidenum">
              <a:rPr lang="en-GB" smtClean="0"/>
              <a:pPr/>
              <a:t>‹#›</a:t>
            </a:fld>
            <a:endParaRPr lang="en-GB"/>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95217" y="270007"/>
            <a:ext cx="1116000" cy="410514"/>
          </a:xfrm>
          <a:prstGeom prst="rect">
            <a:avLst/>
          </a:prstGeom>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89" y="382367"/>
            <a:ext cx="1903747" cy="180001"/>
          </a:xfrm>
          <a:prstGeom prst="rect">
            <a:avLst/>
          </a:prstGeom>
        </p:spPr>
      </p:pic>
    </p:spTree>
    <p:extLst>
      <p:ext uri="{BB962C8B-B14F-4D97-AF65-F5344CB8AC3E}">
        <p14:creationId xmlns:p14="http://schemas.microsoft.com/office/powerpoint/2010/main" val="782554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9436" y="2037069"/>
            <a:ext cx="8363938" cy="914096"/>
          </a:xfrm>
        </p:spPr>
        <p:txBody>
          <a:bodyPr anchor="b" anchorCtr="0"/>
          <a:lstStyle>
            <a:lvl1pPr>
              <a:defRPr sz="6600" spc="-225" baseline="0">
                <a:solidFill>
                  <a:schemeClr val="tx1"/>
                </a:solidFill>
              </a:defRPr>
            </a:lvl1pPr>
          </a:lstStyle>
          <a:p>
            <a:r>
              <a:rPr lang="en-US" dirty="0" smtClean="0"/>
              <a:t>Click to edit title style</a:t>
            </a:r>
            <a:endParaRPr lang="en-US" dirty="0"/>
          </a:p>
        </p:txBody>
      </p:sp>
      <p:sp>
        <p:nvSpPr>
          <p:cNvPr id="3" name="Date Placeholder 2"/>
          <p:cNvSpPr>
            <a:spLocks noGrp="1"/>
          </p:cNvSpPr>
          <p:nvPr>
            <p:ph type="dt" sz="half" idx="10"/>
          </p:nvPr>
        </p:nvSpPr>
        <p:spPr/>
        <p:txBody>
          <a:bodyPr/>
          <a:lstStyle>
            <a:lvl1pPr>
              <a:defRPr>
                <a:solidFill>
                  <a:schemeClr val="tx1"/>
                </a:solidFill>
              </a:defRPr>
            </a:lvl1pPr>
          </a:lstStyle>
          <a:p>
            <a:fld id="{1CE60451-B870-4BA5-A9BA-22318CFE9499}" type="datetime1">
              <a:rPr lang="en-GB" smtClean="0"/>
              <a:t>08/09/2014</a:t>
            </a:fld>
            <a:endParaRPr lang="en-GB" dirty="0"/>
          </a:p>
        </p:txBody>
      </p:sp>
      <p:sp>
        <p:nvSpPr>
          <p:cNvPr id="4" name="Footer Placeholder 3"/>
          <p:cNvSpPr>
            <a:spLocks noGrp="1"/>
          </p:cNvSpPr>
          <p:nvPr>
            <p:ph type="ftr" sz="quarter" idx="11"/>
          </p:nvPr>
        </p:nvSpPr>
        <p:spPr/>
        <p:txBody>
          <a:bodyPr/>
          <a:lstStyle>
            <a:lvl1pPr>
              <a:defRPr>
                <a:solidFill>
                  <a:schemeClr val="tx1"/>
                </a:solidFill>
              </a:defRPr>
            </a:lvl1pPr>
          </a:lstStyle>
          <a:p>
            <a:r>
              <a:rPr lang="en-GB" smtClean="0"/>
              <a:t>‹#›</a:t>
            </a:r>
            <a:endParaRPr lang="en-GB"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3944212959"/>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lvl1pPr>
              <a:defRPr>
                <a:solidFill>
                  <a:schemeClr val="tx1"/>
                </a:solidFill>
              </a:defRPr>
            </a:lvl1p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89436" y="1085849"/>
            <a:ext cx="8363938" cy="1532727"/>
          </a:xfrm>
          <a:prstGeom prst="rect">
            <a:avLst/>
          </a:prstGeom>
        </p:spPr>
        <p:txBody>
          <a:bodyPr/>
          <a:lstStyle>
            <a:lvl1pPr marL="213151" indent="-213151">
              <a:buFont typeface="Wingdings" pitchFamily="2" charset="2"/>
              <a:buChar char=""/>
              <a:defRPr sz="3000">
                <a:solidFill>
                  <a:schemeClr val="tx1"/>
                </a:solidFill>
              </a:defRPr>
            </a:lvl1pPr>
            <a:lvl2pPr marL="388196" indent="-175046">
              <a:buFont typeface="Wingdings" pitchFamily="2" charset="2"/>
              <a:buChar char=""/>
              <a:defRPr>
                <a:solidFill>
                  <a:schemeClr val="tx1"/>
                </a:solidFill>
                <a:latin typeface="+mn-lt"/>
              </a:defRPr>
            </a:lvl2pPr>
            <a:lvl3pPr marL="556096" indent="-167901">
              <a:buFont typeface="Wingdings" pitchFamily="2" charset="2"/>
              <a:buChar char=""/>
              <a:tabLst/>
              <a:defRPr>
                <a:solidFill>
                  <a:schemeClr val="tx1"/>
                </a:solidFill>
                <a:latin typeface="+mn-lt"/>
              </a:defRPr>
            </a:lvl3pPr>
            <a:lvl4pPr marL="685891" indent="-129796">
              <a:buFont typeface="Wingdings" pitchFamily="2" charset="2"/>
              <a:buChar char=""/>
              <a:defRPr>
                <a:solidFill>
                  <a:schemeClr val="tx1"/>
                </a:solidFill>
                <a:latin typeface="+mn-lt"/>
              </a:defRPr>
            </a:lvl4pPr>
            <a:lvl5pPr marL="815687" indent="-129796">
              <a:buFont typeface="Wingdings" pitchFamily="2" charset="2"/>
              <a:buChar char=""/>
              <a:tabLst/>
              <a:defRPr>
                <a:solidFill>
                  <a:schemeClr val="tx1"/>
                </a:solidFill>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Date Placeholder 2"/>
          <p:cNvSpPr>
            <a:spLocks noGrp="1"/>
          </p:cNvSpPr>
          <p:nvPr>
            <p:ph type="dt" sz="half" idx="11"/>
          </p:nvPr>
        </p:nvSpPr>
        <p:spPr/>
        <p:txBody>
          <a:bodyPr/>
          <a:lstStyle>
            <a:lvl1pPr>
              <a:defRPr>
                <a:solidFill>
                  <a:schemeClr val="tx1"/>
                </a:solidFill>
              </a:defRPr>
            </a:lvl1pPr>
          </a:lstStyle>
          <a:p>
            <a:fld id="{D011864E-B577-4D7D-9DDD-E11D1E3B6987}" type="datetime1">
              <a:rPr lang="en-GB" smtClean="0"/>
              <a:t>08/09/2014</a:t>
            </a:fld>
            <a:endParaRPr lang="en-GB" dirty="0"/>
          </a:p>
        </p:txBody>
      </p:sp>
      <p:sp>
        <p:nvSpPr>
          <p:cNvPr id="6" name="Slide Number Placeholder 5"/>
          <p:cNvSpPr>
            <a:spLocks noGrp="1"/>
          </p:cNvSpPr>
          <p:nvPr>
            <p:ph type="sldNum" sz="quarter" idx="13"/>
          </p:nvPr>
        </p:nvSpPr>
        <p:spPr/>
        <p:txBody>
          <a:bodyPr/>
          <a:lstStyle>
            <a:lvl1pPr>
              <a:defRPr>
                <a:solidFill>
                  <a:schemeClr val="tx1"/>
                </a:solidFill>
              </a:defRPr>
            </a:lvl1pPr>
          </a:lstStyle>
          <a:p>
            <a:fld id="{460E0C55-3319-4B31-9C74-CC15EF4AFB06}" type="slidenum">
              <a:rPr lang="en-GB" smtClean="0"/>
              <a:t>‹#›</a:t>
            </a:fld>
            <a:endParaRPr lang="en-GB" dirty="0"/>
          </a:p>
        </p:txBody>
      </p:sp>
      <p:sp>
        <p:nvSpPr>
          <p:cNvPr id="4" name="Footer Placeholder 3"/>
          <p:cNvSpPr>
            <a:spLocks noGrp="1"/>
          </p:cNvSpPr>
          <p:nvPr>
            <p:ph type="ftr" sz="quarter" idx="12"/>
          </p:nvPr>
        </p:nvSpPr>
        <p:spPr/>
        <p:txBody>
          <a:bodyPr/>
          <a:lstStyle>
            <a:lvl1pPr>
              <a:defRPr>
                <a:solidFill>
                  <a:schemeClr val="tx1"/>
                </a:solidFill>
              </a:defRPr>
            </a:lvl1pPr>
          </a:lstStyle>
          <a:p>
            <a:fld id="{81522AE4-10CF-48EF-81B0-9ED34087151B}" type="slidenum">
              <a:rPr lang="en-GB" smtClean="0"/>
              <a:t>‹#›</a:t>
            </a:fld>
            <a:endParaRPr lang="en-GB" dirty="0"/>
          </a:p>
        </p:txBody>
      </p:sp>
    </p:spTree>
    <p:extLst>
      <p:ext uri="{BB962C8B-B14F-4D97-AF65-F5344CB8AC3E}">
        <p14:creationId xmlns:p14="http://schemas.microsoft.com/office/powerpoint/2010/main" val="1275049940"/>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390627" y="1085850"/>
            <a:ext cx="4047274" cy="1763560"/>
          </a:xfrm>
        </p:spPr>
        <p:txBody>
          <a:bodyPr>
            <a:spAutoFit/>
          </a:bodyPr>
          <a:lstStyle>
            <a:lvl1pPr marL="219104" indent="-219104">
              <a:spcBef>
                <a:spcPts val="900"/>
              </a:spcBef>
              <a:buClr>
                <a:schemeClr val="tx1"/>
              </a:buClr>
              <a:buFont typeface="Wingdings" pitchFamily="2" charset="2"/>
              <a:buChar char=""/>
              <a:defRPr lang="en-US" dirty="0" smtClean="0"/>
            </a:lvl1pPr>
            <a:lvl2pPr marL="390577" indent="-171473">
              <a:defRPr sz="1500">
                <a:solidFill>
                  <a:schemeClr val="tx1"/>
                </a:solidFill>
              </a:defRPr>
            </a:lvl2pPr>
            <a:lvl3pPr marL="514419" indent="-123842">
              <a:tabLst/>
              <a:defRPr sz="1500">
                <a:solidFill>
                  <a:schemeClr val="tx1"/>
                </a:solidFill>
              </a:defRPr>
            </a:lvl3pPr>
            <a:lvl4pPr marL="647786" indent="-133368">
              <a:defRPr>
                <a:solidFill>
                  <a:schemeClr val="tx1"/>
                </a:solidFill>
              </a:defRPr>
            </a:lvl4pPr>
            <a:lvl5pPr marL="771628" indent="-123842">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Date Placeholder 2"/>
          <p:cNvSpPr>
            <a:spLocks noGrp="1"/>
          </p:cNvSpPr>
          <p:nvPr>
            <p:ph type="dt" sz="half" idx="12"/>
          </p:nvPr>
        </p:nvSpPr>
        <p:spPr/>
        <p:txBody>
          <a:bodyPr/>
          <a:lstStyle>
            <a:lvl1pPr>
              <a:defRPr>
                <a:solidFill>
                  <a:schemeClr val="tx1"/>
                </a:solidFill>
              </a:defRPr>
            </a:lvl1pPr>
          </a:lstStyle>
          <a:p>
            <a:fld id="{B8E0B24D-AF46-4513-86A6-22BB9E0C63B0}" type="datetime1">
              <a:rPr lang="en-GB" smtClean="0"/>
              <a:t>08/09/2014</a:t>
            </a:fld>
            <a:endParaRPr lang="en-GB" dirty="0"/>
          </a:p>
        </p:txBody>
      </p:sp>
      <p:sp>
        <p:nvSpPr>
          <p:cNvPr id="5" name="Footer Placeholder 4"/>
          <p:cNvSpPr>
            <a:spLocks noGrp="1"/>
          </p:cNvSpPr>
          <p:nvPr>
            <p:ph type="ftr" sz="quarter" idx="13"/>
          </p:nvPr>
        </p:nvSpPr>
        <p:spPr/>
        <p:txBody>
          <a:bodyPr/>
          <a:lstStyle>
            <a:lvl1pPr>
              <a:defRPr>
                <a:solidFill>
                  <a:schemeClr val="tx1"/>
                </a:solidFill>
              </a:defRPr>
            </a:lvl1pPr>
          </a:lstStyle>
          <a:p>
            <a:r>
              <a:rPr lang="en-GB" smtClean="0"/>
              <a:t>‹#›</a:t>
            </a:r>
            <a:endParaRPr lang="en-GB" dirty="0"/>
          </a:p>
        </p:txBody>
      </p:sp>
      <p:sp>
        <p:nvSpPr>
          <p:cNvPr id="6" name="Slide Number Placeholder 5"/>
          <p:cNvSpPr>
            <a:spLocks noGrp="1"/>
          </p:cNvSpPr>
          <p:nvPr>
            <p:ph type="sldNum" sz="quarter" idx="14"/>
          </p:nvPr>
        </p:nvSpPr>
        <p:spPr/>
        <p:txBody>
          <a:bodyPr/>
          <a:lstStyle>
            <a:lvl1pPr>
              <a:defRPr>
                <a:solidFill>
                  <a:schemeClr val="tx1"/>
                </a:solidFill>
              </a:defRPr>
            </a:lvl1pPr>
          </a:lstStyle>
          <a:p>
            <a:fld id="{66F9B19E-23E9-4120-A06C-57F6EDB783B3}" type="slidenum">
              <a:rPr lang="en-GB" smtClean="0"/>
              <a:pPr/>
              <a:t>‹#›</a:t>
            </a:fld>
            <a:endParaRPr lang="en-GB"/>
          </a:p>
        </p:txBody>
      </p:sp>
      <p:sp>
        <p:nvSpPr>
          <p:cNvPr id="8" name="Text Placeholder 3"/>
          <p:cNvSpPr>
            <a:spLocks noGrp="1"/>
          </p:cNvSpPr>
          <p:nvPr>
            <p:ph type="body" sz="quarter" idx="15"/>
          </p:nvPr>
        </p:nvSpPr>
        <p:spPr>
          <a:xfrm>
            <a:off x="4706099" y="1085850"/>
            <a:ext cx="4047274" cy="1763560"/>
          </a:xfrm>
        </p:spPr>
        <p:txBody>
          <a:bodyPr>
            <a:spAutoFit/>
          </a:bodyPr>
          <a:lstStyle>
            <a:lvl1pPr marL="219104" indent="-219104">
              <a:spcBef>
                <a:spcPts val="900"/>
              </a:spcBef>
              <a:buClr>
                <a:schemeClr val="tx1"/>
              </a:buClr>
              <a:buFont typeface="Wingdings" pitchFamily="2" charset="2"/>
              <a:buChar char=""/>
              <a:defRPr>
                <a:solidFill>
                  <a:schemeClr val="tx1"/>
                </a:solidFill>
              </a:defRPr>
            </a:lvl1pPr>
            <a:lvl2pPr marL="390577" indent="-171473">
              <a:defRPr sz="1500">
                <a:solidFill>
                  <a:schemeClr val="tx1"/>
                </a:solidFill>
              </a:defRPr>
            </a:lvl2pPr>
            <a:lvl3pPr marL="514419" indent="-123842">
              <a:tabLst/>
              <a:defRPr sz="1500">
                <a:solidFill>
                  <a:schemeClr val="tx1"/>
                </a:solidFill>
              </a:defRPr>
            </a:lvl3pPr>
            <a:lvl4pPr marL="647786" indent="-133368">
              <a:defRPr>
                <a:solidFill>
                  <a:schemeClr val="tx1"/>
                </a:solidFill>
              </a:defRPr>
            </a:lvl4pPr>
            <a:lvl5pPr marL="771628" indent="-123842">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31724804"/>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2CC70C-8924-44E9-850E-82C3CF7144BB}" type="datetime1">
              <a:rPr lang="en-GB" smtClean="0"/>
              <a:t>08/09/2014</a:t>
            </a:fld>
            <a:endParaRPr lang="en-GB" dirty="0"/>
          </a:p>
        </p:txBody>
      </p:sp>
      <p:sp>
        <p:nvSpPr>
          <p:cNvPr id="4" name="Footer Placeholder 3"/>
          <p:cNvSpPr>
            <a:spLocks noGrp="1"/>
          </p:cNvSpPr>
          <p:nvPr>
            <p:ph type="ftr" sz="quarter" idx="11"/>
          </p:nvPr>
        </p:nvSpPr>
        <p:spPr/>
        <p:txBody>
          <a:bodyPr/>
          <a:lstStyle/>
          <a:p>
            <a:r>
              <a:rPr lang="en-GB" smtClean="0"/>
              <a:t>‹#›</a:t>
            </a:r>
            <a:endParaRPr lang="en-GB" dirty="0"/>
          </a:p>
        </p:txBody>
      </p:sp>
      <p:sp>
        <p:nvSpPr>
          <p:cNvPr id="5" name="Slide Number Placeholder 4"/>
          <p:cNvSpPr>
            <a:spLocks noGrp="1"/>
          </p:cNvSpPr>
          <p:nvPr>
            <p:ph type="sldNum" sz="quarter" idx="12"/>
          </p:nvPr>
        </p:nvSpPr>
        <p:spPr/>
        <p:txBody>
          <a:bodyPr/>
          <a:lstStyle/>
          <a:p>
            <a:fld id="{66F9B19E-23E9-4120-A06C-57F6EDB783B3}" type="slidenum">
              <a:rPr lang="en-GB" smtClean="0"/>
              <a:t>‹#›</a:t>
            </a:fld>
            <a:endParaRPr lang="en-GB"/>
          </a:p>
        </p:txBody>
      </p:sp>
    </p:spTree>
    <p:extLst>
      <p:ext uri="{BB962C8B-B14F-4D97-AF65-F5344CB8AC3E}">
        <p14:creationId xmlns:p14="http://schemas.microsoft.com/office/powerpoint/2010/main" val="3672616559"/>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430F0F7C-CA08-4640-8176-8CB6CD7538F3}" type="datetime1">
              <a:rPr lang="en-GB" smtClean="0"/>
              <a:t>08/09/2014</a:t>
            </a:fld>
            <a:endParaRPr lang="en-GB" dirty="0"/>
          </a:p>
        </p:txBody>
      </p:sp>
      <p:sp>
        <p:nvSpPr>
          <p:cNvPr id="3" name="Footer Placeholder 2"/>
          <p:cNvSpPr>
            <a:spLocks noGrp="1"/>
          </p:cNvSpPr>
          <p:nvPr>
            <p:ph type="ftr" sz="quarter" idx="11"/>
          </p:nvPr>
        </p:nvSpPr>
        <p:spPr/>
        <p:txBody>
          <a:bodyPr/>
          <a:lstStyle>
            <a:lvl1pPr>
              <a:defRPr>
                <a:solidFill>
                  <a:schemeClr val="tx1"/>
                </a:solidFill>
              </a:defRPr>
            </a:lvl1pPr>
          </a:lstStyle>
          <a:p>
            <a:r>
              <a:rPr lang="en-GB" smtClean="0"/>
              <a:t>‹#›</a:t>
            </a:r>
            <a:endParaRPr lang="en-GB"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604821857"/>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Slide for Developer Code</a:t>
            </a:r>
            <a:endParaRPr lang="en-US" dirty="0"/>
          </a:p>
        </p:txBody>
      </p:sp>
      <p:sp>
        <p:nvSpPr>
          <p:cNvPr id="5" name="Text Placeholder 4"/>
          <p:cNvSpPr>
            <a:spLocks noGrp="1"/>
          </p:cNvSpPr>
          <p:nvPr>
            <p:ph type="body" sz="quarter" idx="10"/>
          </p:nvPr>
        </p:nvSpPr>
        <p:spPr>
          <a:xfrm>
            <a:off x="388840" y="1085850"/>
            <a:ext cx="8366320" cy="1491178"/>
          </a:xfrm>
        </p:spPr>
        <p:txBody>
          <a:bodyPr/>
          <a:lstStyle>
            <a:lvl1pPr marL="0" indent="0">
              <a:buNone/>
              <a:defRPr sz="2400">
                <a:solidFill>
                  <a:schemeClr val="tx1"/>
                </a:solidFill>
                <a:latin typeface="Consolas" pitchFamily="49" charset="0"/>
                <a:cs typeface="Consolas" pitchFamily="49" charset="0"/>
              </a:defRPr>
            </a:lvl1pPr>
            <a:lvl2pPr marL="254828" indent="0">
              <a:buNone/>
              <a:defRPr>
                <a:solidFill>
                  <a:schemeClr val="tx1"/>
                </a:solidFill>
                <a:latin typeface="Consolas" pitchFamily="49" charset="0"/>
                <a:cs typeface="Consolas" pitchFamily="49" charset="0"/>
              </a:defRPr>
            </a:lvl2pPr>
            <a:lvl3pPr marL="429873" indent="0">
              <a:buNone/>
              <a:defRPr>
                <a:solidFill>
                  <a:schemeClr val="tx1"/>
                </a:solidFill>
                <a:latin typeface="Consolas" pitchFamily="49" charset="0"/>
                <a:cs typeface="Consolas" pitchFamily="49" charset="0"/>
              </a:defRPr>
            </a:lvl3pPr>
            <a:lvl4pPr marL="598965" indent="0">
              <a:buNone/>
              <a:defRPr>
                <a:solidFill>
                  <a:schemeClr val="tx1"/>
                </a:solidFill>
                <a:latin typeface="Consolas" pitchFamily="49" charset="0"/>
                <a:cs typeface="Consolas" pitchFamily="49" charset="0"/>
              </a:defRPr>
            </a:lvl4pPr>
            <a:lvl5pPr marL="772819" indent="0">
              <a:buNone/>
              <a:defRPr>
                <a:solidFill>
                  <a:schemeClr val="tx1"/>
                </a:solidFill>
                <a:latin typeface="Consolas" pitchFamily="49" charset="0"/>
                <a:cs typeface="Consolas" pitchFamily="49"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1"/>
          </p:nvPr>
        </p:nvSpPr>
        <p:spPr/>
        <p:txBody>
          <a:bodyPr/>
          <a:lstStyle>
            <a:lvl1pPr>
              <a:defRPr>
                <a:solidFill>
                  <a:schemeClr val="tx1"/>
                </a:solidFill>
              </a:defRPr>
            </a:lvl1pPr>
          </a:lstStyle>
          <a:p>
            <a:fld id="{2B3DA387-2D59-4473-956B-9CE4027A886D}" type="datetime1">
              <a:rPr lang="en-GB" smtClean="0"/>
              <a:t>08/09/2014</a:t>
            </a:fld>
            <a:endParaRPr lang="en-GB" dirty="0"/>
          </a:p>
        </p:txBody>
      </p:sp>
      <p:sp>
        <p:nvSpPr>
          <p:cNvPr id="6" name="Footer Placeholder 5"/>
          <p:cNvSpPr>
            <a:spLocks noGrp="1"/>
          </p:cNvSpPr>
          <p:nvPr>
            <p:ph type="ftr" sz="quarter" idx="12"/>
          </p:nvPr>
        </p:nvSpPr>
        <p:spPr/>
        <p:txBody>
          <a:bodyPr/>
          <a:lstStyle>
            <a:lvl1pPr>
              <a:defRPr>
                <a:solidFill>
                  <a:schemeClr val="tx1"/>
                </a:solidFill>
              </a:defRPr>
            </a:lvl1pPr>
          </a:lstStyle>
          <a:p>
            <a:r>
              <a:rPr lang="en-GB" smtClean="0"/>
              <a:t>‹#›</a:t>
            </a:r>
            <a:endParaRPr lang="en-GB" dirty="0"/>
          </a:p>
        </p:txBody>
      </p:sp>
      <p:sp>
        <p:nvSpPr>
          <p:cNvPr id="7" name="Slide Number Placeholder 6"/>
          <p:cNvSpPr>
            <a:spLocks noGrp="1"/>
          </p:cNvSpPr>
          <p:nvPr>
            <p:ph type="sldNum" sz="quarter" idx="13"/>
          </p:nvPr>
        </p:nvSpPr>
        <p:spPr/>
        <p:txBody>
          <a:bodyPr/>
          <a:lstStyle>
            <a:lvl1pPr>
              <a:defRPr>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158451163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extBox 5"/>
          <p:cNvSpPr txBox="1"/>
          <p:nvPr userDrawn="1"/>
        </p:nvSpPr>
        <p:spPr>
          <a:xfrm>
            <a:off x="2101362" y="4690693"/>
            <a:ext cx="4941277" cy="107722"/>
          </a:xfrm>
          <a:prstGeom prst="rect">
            <a:avLst/>
          </a:prstGeom>
          <a:noFill/>
        </p:spPr>
        <p:txBody>
          <a:bodyPr wrap="square" lIns="0" tIns="0" rIns="0" bIns="0" rtlCol="0">
            <a:spAutoFit/>
          </a:bodyPr>
          <a:lstStyle/>
          <a:p>
            <a:pPr algn="ctr"/>
            <a:r>
              <a:rPr lang="en-GB" sz="700" b="0" i="0" kern="1200" dirty="0" smtClean="0">
                <a:solidFill>
                  <a:schemeClr val="tx1"/>
                </a:solidFill>
                <a:effectLst/>
                <a:latin typeface="+mn-lt"/>
                <a:ea typeface="+mn-ea"/>
                <a:cs typeface="+mn-cs"/>
              </a:rPr>
              <a:t>©2013 Microsoft Corporation. All rights reserved.</a:t>
            </a:r>
            <a:endParaRPr lang="en-GB" sz="700" dirty="0" smtClean="0">
              <a:solidFill>
                <a:schemeClr val="tx1"/>
              </a:solidFill>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5453" y="1554812"/>
            <a:ext cx="4573094" cy="1682185"/>
          </a:xfrm>
          <a:prstGeom prst="rect">
            <a:avLst/>
          </a:prstGeom>
        </p:spPr>
      </p:pic>
    </p:spTree>
    <p:extLst>
      <p:ext uri="{BB962C8B-B14F-4D97-AF65-F5344CB8AC3E}">
        <p14:creationId xmlns:p14="http://schemas.microsoft.com/office/powerpoint/2010/main" val="56543263"/>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9436" y="339657"/>
            <a:ext cx="8363938" cy="56784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390627" y="1085851"/>
            <a:ext cx="8366320" cy="1541960"/>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3"/>
          <p:cNvSpPr>
            <a:spLocks noGrp="1"/>
          </p:cNvSpPr>
          <p:nvPr>
            <p:ph type="dt" sz="half" idx="2"/>
          </p:nvPr>
        </p:nvSpPr>
        <p:spPr>
          <a:xfrm>
            <a:off x="342989" y="4804703"/>
            <a:ext cx="1600617" cy="205383"/>
          </a:xfrm>
          <a:prstGeom prst="rect">
            <a:avLst/>
          </a:prstGeom>
        </p:spPr>
        <p:txBody>
          <a:bodyPr vert="horz" lIns="68589" tIns="34295" rIns="68589" bIns="34295" rtlCol="0" anchor="ctr"/>
          <a:lstStyle>
            <a:lvl1pPr algn="l">
              <a:defRPr sz="900">
                <a:solidFill>
                  <a:schemeClr val="tx1"/>
                </a:solidFill>
              </a:defRPr>
            </a:lvl1pPr>
          </a:lstStyle>
          <a:p>
            <a:fld id="{C7A96A25-EF2F-483E-9452-DAE8A2DC3FE3}" type="datetime1">
              <a:rPr lang="en-GB" smtClean="0"/>
              <a:t>08/09/2014</a:t>
            </a:fld>
            <a:endParaRPr lang="en-GB" dirty="0"/>
          </a:p>
        </p:txBody>
      </p:sp>
      <p:sp>
        <p:nvSpPr>
          <p:cNvPr id="7" name="Footer Placeholder 4"/>
          <p:cNvSpPr>
            <a:spLocks noGrp="1"/>
          </p:cNvSpPr>
          <p:nvPr>
            <p:ph type="ftr" sz="quarter" idx="3"/>
          </p:nvPr>
        </p:nvSpPr>
        <p:spPr>
          <a:xfrm>
            <a:off x="2343760" y="4804703"/>
            <a:ext cx="4418954" cy="205383"/>
          </a:xfrm>
          <a:prstGeom prst="rect">
            <a:avLst/>
          </a:prstGeom>
        </p:spPr>
        <p:txBody>
          <a:bodyPr vert="horz" lIns="68589" tIns="34295" rIns="68589" bIns="34295" rtlCol="0" anchor="ctr"/>
          <a:lstStyle>
            <a:lvl1pPr algn="ctr">
              <a:defRPr sz="900">
                <a:solidFill>
                  <a:schemeClr val="tx1"/>
                </a:solidFill>
              </a:defRPr>
            </a:lvl1pPr>
          </a:lstStyle>
          <a:p>
            <a:r>
              <a:rPr lang="en-GB" smtClean="0"/>
              <a:t>‹#›</a:t>
            </a:r>
            <a:endParaRPr lang="en-GB" dirty="0"/>
          </a:p>
        </p:txBody>
      </p:sp>
      <p:sp>
        <p:nvSpPr>
          <p:cNvPr id="8" name="Slide Number Placeholder 5"/>
          <p:cNvSpPr>
            <a:spLocks noGrp="1"/>
          </p:cNvSpPr>
          <p:nvPr>
            <p:ph type="sldNum" sz="quarter" idx="4"/>
          </p:nvPr>
        </p:nvSpPr>
        <p:spPr>
          <a:xfrm>
            <a:off x="7152756" y="4804703"/>
            <a:ext cx="1600617" cy="205383"/>
          </a:xfrm>
          <a:prstGeom prst="rect">
            <a:avLst/>
          </a:prstGeom>
        </p:spPr>
        <p:txBody>
          <a:bodyPr vert="horz" lIns="68589" tIns="34295" rIns="68589" bIns="34295" rtlCol="0" anchor="ctr"/>
          <a:lstStyle>
            <a:lvl1pPr algn="r">
              <a:defRPr sz="900">
                <a:solidFill>
                  <a:schemeClr val="tx1"/>
                </a:solidFill>
              </a:defRPr>
            </a:lvl1pPr>
          </a:lstStyle>
          <a:p>
            <a:fld id="{66F9B19E-23E9-4120-A06C-57F6EDB783B3}" type="slidenum">
              <a:rPr lang="en-GB" smtClean="0"/>
              <a:pPr/>
              <a:t>‹#›</a:t>
            </a:fld>
            <a:endParaRPr lang="en-GB"/>
          </a:p>
        </p:txBody>
      </p:sp>
    </p:spTree>
    <p:extLst>
      <p:ext uri="{BB962C8B-B14F-4D97-AF65-F5344CB8AC3E}">
        <p14:creationId xmlns:p14="http://schemas.microsoft.com/office/powerpoint/2010/main" val="3804032445"/>
      </p:ext>
    </p:extLst>
  </p:cSld>
  <p:clrMap bg1="dk1" tx1="lt1" bg2="dk2" tx2="lt2" accent1="accent1" accent2="accent2" accent3="accent3" accent4="accent4" accent5="accent5" accent6="accent6" hlink="hlink" folHlink="folHlink"/>
  <p:sldLayoutIdLst>
    <p:sldLayoutId id="2147484069" r:id="rId1"/>
    <p:sldLayoutId id="2147484070" r:id="rId2"/>
    <p:sldLayoutId id="2147484072" r:id="rId3"/>
    <p:sldLayoutId id="2147484075" r:id="rId4"/>
    <p:sldLayoutId id="2147484078" r:id="rId5"/>
    <p:sldLayoutId id="2147484079" r:id="rId6"/>
    <p:sldLayoutId id="2147484080" r:id="rId7"/>
    <p:sldLayoutId id="2147484081" r:id="rId8"/>
  </p:sldLayoutIdLst>
  <p:transition>
    <p:fade/>
  </p:transition>
  <p:timing>
    <p:tnLst>
      <p:par>
        <p:cTn id="1" dur="indefinite" restart="never" nodeType="tmRoot"/>
      </p:par>
    </p:tnLst>
  </p:timing>
  <p:hf hdr="0" ftr="0" dt="0"/>
  <p:txStyles>
    <p:titleStyle>
      <a:lvl1pPr algn="l" defTabSz="685864" rtl="0" eaLnBrk="1" latinLnBrk="0" hangingPunct="1">
        <a:lnSpc>
          <a:spcPct val="90000"/>
        </a:lnSpc>
        <a:spcBef>
          <a:spcPct val="0"/>
        </a:spcBef>
        <a:buNone/>
        <a:defRPr lang="en-US" sz="4100" b="0" kern="1200" cap="none" spc="-75" baseline="0" dirty="0" smtClean="0">
          <a:ln w="3175">
            <a:noFill/>
          </a:ln>
          <a:solidFill>
            <a:schemeClr val="tx2"/>
          </a:solidFill>
          <a:effectLst/>
          <a:latin typeface="+mj-lt"/>
          <a:ea typeface="+mn-ea"/>
          <a:cs typeface="Arial" charset="0"/>
        </a:defRPr>
      </a:lvl1pPr>
    </p:titleStyle>
    <p:bodyStyle>
      <a:lvl1pPr marL="254828" marR="0" indent="-254828" algn="l" defTabSz="685864" rtl="0" eaLnBrk="1" fontAlgn="auto" latinLnBrk="0" hangingPunct="1">
        <a:lnSpc>
          <a:spcPct val="90000"/>
        </a:lnSpc>
        <a:spcBef>
          <a:spcPct val="20000"/>
        </a:spcBef>
        <a:spcAft>
          <a:spcPts val="0"/>
        </a:spcAft>
        <a:buClrTx/>
        <a:buSzPct val="90000"/>
        <a:buFont typeface="Arial" pitchFamily="34" charset="0"/>
        <a:buChar char="•"/>
        <a:tabLst/>
        <a:defRPr sz="2700" kern="1200" spc="-53" baseline="0">
          <a:solidFill>
            <a:schemeClr val="tx2"/>
          </a:solidFill>
          <a:latin typeface="+mj-lt"/>
          <a:ea typeface="+mn-ea"/>
          <a:cs typeface="+mn-cs"/>
        </a:defRPr>
      </a:lvl1pPr>
      <a:lvl2pPr marL="429873"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2"/>
          </a:solidFill>
          <a:latin typeface="+mn-lt"/>
          <a:ea typeface="+mn-ea"/>
          <a:cs typeface="+mn-cs"/>
        </a:defRPr>
      </a:lvl2pPr>
      <a:lvl3pPr marL="598965"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598965" algn="l"/>
        </a:tabLst>
        <a:defRPr sz="1800" kern="1200" spc="0" baseline="0">
          <a:solidFill>
            <a:schemeClr val="tx2"/>
          </a:solidFill>
          <a:latin typeface="+mn-lt"/>
          <a:ea typeface="+mn-ea"/>
          <a:cs typeface="+mn-cs"/>
        </a:defRPr>
      </a:lvl3pPr>
      <a:lvl4pPr marL="772819" marR="0" indent="-173854"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2"/>
          </a:solidFill>
          <a:latin typeface="+mn-lt"/>
          <a:ea typeface="+mn-ea"/>
          <a:cs typeface="+mn-cs"/>
        </a:defRPr>
      </a:lvl4pPr>
      <a:lvl5pPr marL="941910" marR="0" indent="-169091" algn="l" defTabSz="685864" rtl="0" eaLnBrk="1" fontAlgn="auto" latinLnBrk="0" hangingPunct="1">
        <a:lnSpc>
          <a:spcPct val="90000"/>
        </a:lnSpc>
        <a:spcBef>
          <a:spcPct val="20000"/>
        </a:spcBef>
        <a:spcAft>
          <a:spcPts val="0"/>
        </a:spcAft>
        <a:buClrTx/>
        <a:buSzPct val="90000"/>
        <a:buFont typeface="Wingdings" pitchFamily="2" charset="2"/>
        <a:buChar char=""/>
        <a:tabLst>
          <a:tab pos="941910" algn="l"/>
        </a:tabLst>
        <a:defRPr sz="1500" kern="1200" spc="0" baseline="0">
          <a:solidFill>
            <a:schemeClr val="tx2"/>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64" rtl="0" eaLnBrk="1" latinLnBrk="0" hangingPunct="1">
        <a:defRPr sz="1400" kern="1200">
          <a:solidFill>
            <a:schemeClr val="tx1"/>
          </a:solidFill>
          <a:latin typeface="+mn-lt"/>
          <a:ea typeface="+mn-ea"/>
          <a:cs typeface="+mn-cs"/>
        </a:defRPr>
      </a:lvl1pPr>
      <a:lvl2pPr marL="342932" algn="l" defTabSz="685864" rtl="0" eaLnBrk="1" latinLnBrk="0" hangingPunct="1">
        <a:defRPr sz="1400" kern="1200">
          <a:solidFill>
            <a:schemeClr val="tx1"/>
          </a:solidFill>
          <a:latin typeface="+mn-lt"/>
          <a:ea typeface="+mn-ea"/>
          <a:cs typeface="+mn-cs"/>
        </a:defRPr>
      </a:lvl2pPr>
      <a:lvl3pPr marL="685864" algn="l" defTabSz="685864" rtl="0" eaLnBrk="1" latinLnBrk="0" hangingPunct="1">
        <a:defRPr sz="1400" kern="1200">
          <a:solidFill>
            <a:schemeClr val="tx1"/>
          </a:solidFill>
          <a:latin typeface="+mn-lt"/>
          <a:ea typeface="+mn-ea"/>
          <a:cs typeface="+mn-cs"/>
        </a:defRPr>
      </a:lvl3pPr>
      <a:lvl4pPr marL="1028796" algn="l" defTabSz="685864" rtl="0" eaLnBrk="1" latinLnBrk="0" hangingPunct="1">
        <a:defRPr sz="1400" kern="1200">
          <a:solidFill>
            <a:schemeClr val="tx1"/>
          </a:solidFill>
          <a:latin typeface="+mn-lt"/>
          <a:ea typeface="+mn-ea"/>
          <a:cs typeface="+mn-cs"/>
        </a:defRPr>
      </a:lvl4pPr>
      <a:lvl5pPr marL="1371728" algn="l" defTabSz="685864" rtl="0" eaLnBrk="1" latinLnBrk="0" hangingPunct="1">
        <a:defRPr sz="1400" kern="1200">
          <a:solidFill>
            <a:schemeClr val="tx1"/>
          </a:solidFill>
          <a:latin typeface="+mn-lt"/>
          <a:ea typeface="+mn-ea"/>
          <a:cs typeface="+mn-cs"/>
        </a:defRPr>
      </a:lvl5pPr>
      <a:lvl6pPr marL="1714660" algn="l" defTabSz="685864" rtl="0" eaLnBrk="1" latinLnBrk="0" hangingPunct="1">
        <a:defRPr sz="1400" kern="1200">
          <a:solidFill>
            <a:schemeClr val="tx1"/>
          </a:solidFill>
          <a:latin typeface="+mn-lt"/>
          <a:ea typeface="+mn-ea"/>
          <a:cs typeface="+mn-cs"/>
        </a:defRPr>
      </a:lvl6pPr>
      <a:lvl7pPr marL="2057592" algn="l" defTabSz="685864" rtl="0" eaLnBrk="1" latinLnBrk="0" hangingPunct="1">
        <a:defRPr sz="1400" kern="1200">
          <a:solidFill>
            <a:schemeClr val="tx1"/>
          </a:solidFill>
          <a:latin typeface="+mn-lt"/>
          <a:ea typeface="+mn-ea"/>
          <a:cs typeface="+mn-cs"/>
        </a:defRPr>
      </a:lvl7pPr>
      <a:lvl8pPr marL="2400524" algn="l" defTabSz="685864" rtl="0" eaLnBrk="1" latinLnBrk="0" hangingPunct="1">
        <a:defRPr sz="1400" kern="1200">
          <a:solidFill>
            <a:schemeClr val="tx1"/>
          </a:solidFill>
          <a:latin typeface="+mn-lt"/>
          <a:ea typeface="+mn-ea"/>
          <a:cs typeface="+mn-cs"/>
        </a:defRPr>
      </a:lvl8pPr>
      <a:lvl9pPr marL="2743456" algn="l" defTabSz="68586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http://www.github.com/dimitriv/Ziria"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research.microsoft.com/projects/Ziria" TargetMode="External"/><Relationship Id="rId2" Type="http://schemas.openxmlformats.org/officeDocument/2006/relationships/hyperlink" Target="http://www.github.com/dimitriv/Ziria"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774622" y="3409642"/>
            <a:ext cx="7543800" cy="1025882"/>
          </a:xfrm>
        </p:spPr>
        <p:txBody>
          <a:bodyPr/>
          <a:lstStyle/>
          <a:p>
            <a:pPr indent="-175046" algn="ctr"/>
            <a:r>
              <a:rPr lang="en-US" sz="2200" dirty="0" smtClean="0"/>
              <a:t> </a:t>
            </a:r>
            <a:r>
              <a:rPr lang="en-US" sz="2000" dirty="0" smtClean="0"/>
              <a:t>Gordon Stewart (Princeton), Mahanth Gowda (UIUC), </a:t>
            </a:r>
          </a:p>
          <a:p>
            <a:pPr indent="-175046" algn="ctr"/>
            <a:r>
              <a:rPr lang="en-US" sz="2000" dirty="0" smtClean="0"/>
              <a:t>Geoff Mainland (Drexel</a:t>
            </a:r>
            <a:r>
              <a:rPr lang="en-US" sz="2000" dirty="0"/>
              <a:t>), </a:t>
            </a:r>
            <a:r>
              <a:rPr lang="en-US" sz="2000" dirty="0" smtClean="0"/>
              <a:t>Cristina Luengo (UPC), Anton Ekblad (Chalmers)</a:t>
            </a:r>
          </a:p>
          <a:p>
            <a:pPr indent="-175046" algn="ctr"/>
            <a:r>
              <a:rPr lang="en-US" sz="2000" dirty="0" smtClean="0"/>
              <a:t>Bozidar </a:t>
            </a:r>
            <a:r>
              <a:rPr lang="en-US" sz="2000" dirty="0"/>
              <a:t>Radunovic (MSR</a:t>
            </a:r>
            <a:r>
              <a:rPr lang="en-US" sz="2000" dirty="0" smtClean="0"/>
              <a:t>), Dimitrios </a:t>
            </a:r>
            <a:r>
              <a:rPr lang="en-US" sz="2000" dirty="0"/>
              <a:t>Vytiniotis (MSR</a:t>
            </a:r>
            <a:r>
              <a:rPr lang="en-US" sz="2000" dirty="0" smtClean="0"/>
              <a:t>)</a:t>
            </a:r>
            <a:endParaRPr lang="en-GB" sz="2000" b="1" dirty="0"/>
          </a:p>
        </p:txBody>
      </p:sp>
      <p:sp>
        <p:nvSpPr>
          <p:cNvPr id="5" name="TextBox 4"/>
          <p:cNvSpPr txBox="1"/>
          <p:nvPr/>
        </p:nvSpPr>
        <p:spPr>
          <a:xfrm>
            <a:off x="774622" y="1862034"/>
            <a:ext cx="7543800" cy="954107"/>
          </a:xfrm>
          <a:prstGeom prst="rect">
            <a:avLst/>
          </a:prstGeom>
          <a:noFill/>
        </p:spPr>
        <p:txBody>
          <a:bodyPr wrap="square" lIns="0" tIns="0" rIns="0" bIns="0" rtlCol="0">
            <a:spAutoFit/>
          </a:bodyPr>
          <a:lstStyle/>
          <a:p>
            <a:pPr algn="ctr"/>
            <a:r>
              <a:rPr lang="en-US" sz="3600" dirty="0" smtClean="0">
                <a:gradFill>
                  <a:gsLst>
                    <a:gs pos="2917">
                      <a:schemeClr val="tx1"/>
                    </a:gs>
                    <a:gs pos="30000">
                      <a:schemeClr val="tx1"/>
                    </a:gs>
                  </a:gsLst>
                  <a:lin ang="5400000" scaled="0"/>
                </a:gradFill>
              </a:rPr>
              <a:t>ZIRIA</a:t>
            </a:r>
          </a:p>
          <a:p>
            <a:pPr algn="ctr"/>
            <a:r>
              <a:rPr lang="en-US" sz="2600" i="1" dirty="0">
                <a:gradFill>
                  <a:gsLst>
                    <a:gs pos="2917">
                      <a:schemeClr val="tx1"/>
                    </a:gs>
                    <a:gs pos="30000">
                      <a:schemeClr val="tx1"/>
                    </a:gs>
                  </a:gsLst>
                  <a:lin ang="5400000" scaled="0"/>
                </a:gradFill>
              </a:rPr>
              <a:t>w</a:t>
            </a:r>
            <a:r>
              <a:rPr lang="en-US" sz="2600" i="1" dirty="0" smtClean="0">
                <a:gradFill>
                  <a:gsLst>
                    <a:gs pos="2917">
                      <a:schemeClr val="tx1"/>
                    </a:gs>
                    <a:gs pos="30000">
                      <a:schemeClr val="tx1"/>
                    </a:gs>
                  </a:gsLst>
                  <a:lin ang="5400000" scaled="0"/>
                </a:gradFill>
              </a:rPr>
              <a:t>ireless PHY programming for hardware dummies</a:t>
            </a:r>
            <a:endParaRPr lang="en-GB" sz="2600" i="1" dirty="0" err="1" smtClean="0">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24172661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ZIRIA: A 2-level language</a:t>
            </a:r>
            <a:endParaRPr lang="en-GB" dirty="0"/>
          </a:p>
        </p:txBody>
      </p:sp>
      <p:sp>
        <p:nvSpPr>
          <p:cNvPr id="3" name="Text Placeholder 2"/>
          <p:cNvSpPr>
            <a:spLocks noGrp="1"/>
          </p:cNvSpPr>
          <p:nvPr>
            <p:ph type="body" sz="quarter" idx="10"/>
          </p:nvPr>
        </p:nvSpPr>
        <p:spPr>
          <a:xfrm>
            <a:off x="389435" y="1021955"/>
            <a:ext cx="8363938" cy="3807196"/>
          </a:xfrm>
        </p:spPr>
        <p:txBody>
          <a:bodyPr/>
          <a:lstStyle/>
          <a:p>
            <a:r>
              <a:rPr lang="en-US" sz="2800" dirty="0" smtClean="0"/>
              <a:t>Lower-level </a:t>
            </a:r>
          </a:p>
          <a:p>
            <a:pPr lvl="1"/>
            <a:r>
              <a:rPr lang="en-US" dirty="0">
                <a:solidFill>
                  <a:srgbClr val="FF0000"/>
                </a:solidFill>
              </a:rPr>
              <a:t>I</a:t>
            </a:r>
            <a:r>
              <a:rPr lang="en-US" dirty="0" smtClean="0">
                <a:solidFill>
                  <a:srgbClr val="FF0000"/>
                </a:solidFill>
              </a:rPr>
              <a:t>mperative</a:t>
            </a:r>
            <a:r>
              <a:rPr lang="en-US" dirty="0" smtClean="0"/>
              <a:t> C-like language for manipulating bits, bytes, arrays, etc. </a:t>
            </a:r>
          </a:p>
          <a:p>
            <a:pPr lvl="1"/>
            <a:r>
              <a:rPr lang="en-US" dirty="0" smtClean="0"/>
              <a:t>Statically known array sizes </a:t>
            </a:r>
          </a:p>
          <a:p>
            <a:pPr lvl="1"/>
            <a:r>
              <a:rPr lang="en-US" dirty="0" smtClean="0"/>
              <a:t>Aimed at EE crowd (used to C</a:t>
            </a:r>
            <a:r>
              <a:rPr lang="en-US" dirty="0"/>
              <a:t> </a:t>
            </a:r>
            <a:r>
              <a:rPr lang="en-US" dirty="0" smtClean="0"/>
              <a:t>and </a:t>
            </a:r>
            <a:r>
              <a:rPr lang="en-US" dirty="0" err="1" smtClean="0"/>
              <a:t>Matlab</a:t>
            </a:r>
            <a:r>
              <a:rPr lang="en-US" dirty="0"/>
              <a:t>)</a:t>
            </a:r>
            <a:endParaRPr lang="en-US" dirty="0" smtClean="0"/>
          </a:p>
          <a:p>
            <a:r>
              <a:rPr lang="en-US" sz="2800" dirty="0" smtClean="0"/>
              <a:t>Higher-level</a:t>
            </a:r>
            <a:r>
              <a:rPr lang="en-US" dirty="0" smtClean="0"/>
              <a:t>: </a:t>
            </a:r>
          </a:p>
          <a:p>
            <a:pPr lvl="1"/>
            <a:r>
              <a:rPr lang="en-US" dirty="0">
                <a:solidFill>
                  <a:srgbClr val="FF0000"/>
                </a:solidFill>
              </a:rPr>
              <a:t>M</a:t>
            </a:r>
            <a:r>
              <a:rPr lang="en-US" dirty="0" smtClean="0">
                <a:solidFill>
                  <a:srgbClr val="FF0000"/>
                </a:solidFill>
              </a:rPr>
              <a:t>onadic language </a:t>
            </a:r>
            <a:r>
              <a:rPr lang="en-US" dirty="0" smtClean="0"/>
              <a:t>for specifying and composing stream processors</a:t>
            </a:r>
          </a:p>
          <a:p>
            <a:pPr lvl="1"/>
            <a:r>
              <a:rPr lang="en-US" dirty="0" smtClean="0"/>
              <a:t>Enforces </a:t>
            </a:r>
            <a:r>
              <a:rPr lang="en-US" dirty="0" smtClean="0">
                <a:solidFill>
                  <a:srgbClr val="FF0000"/>
                </a:solidFill>
              </a:rPr>
              <a:t>clean separation between </a:t>
            </a:r>
            <a:r>
              <a:rPr lang="en-US" u="sng" dirty="0" smtClean="0">
                <a:solidFill>
                  <a:srgbClr val="FF0000"/>
                </a:solidFill>
              </a:rPr>
              <a:t>control</a:t>
            </a:r>
            <a:r>
              <a:rPr lang="en-US" dirty="0" smtClean="0">
                <a:solidFill>
                  <a:srgbClr val="FF0000"/>
                </a:solidFill>
              </a:rPr>
              <a:t> and </a:t>
            </a:r>
            <a:r>
              <a:rPr lang="en-US" u="sng" dirty="0" smtClean="0">
                <a:solidFill>
                  <a:srgbClr val="FF0000"/>
                </a:solidFill>
              </a:rPr>
              <a:t>data</a:t>
            </a:r>
            <a:r>
              <a:rPr lang="en-US" dirty="0" smtClean="0">
                <a:solidFill>
                  <a:srgbClr val="FF0000"/>
                </a:solidFill>
              </a:rPr>
              <a:t> flow</a:t>
            </a:r>
          </a:p>
          <a:p>
            <a:pPr lvl="1"/>
            <a:r>
              <a:rPr lang="en-US" dirty="0"/>
              <a:t>I</a:t>
            </a:r>
            <a:r>
              <a:rPr lang="en-US" dirty="0" smtClean="0"/>
              <a:t>ntuitive semantics (in a process calculus)</a:t>
            </a:r>
          </a:p>
          <a:p>
            <a:r>
              <a:rPr lang="en-US" sz="2800" dirty="0" smtClean="0"/>
              <a:t>Runtime implements low-level execution model</a:t>
            </a:r>
          </a:p>
          <a:p>
            <a:pPr lvl="1"/>
            <a:r>
              <a:rPr lang="en-US" dirty="0" smtClean="0"/>
              <a:t>inspired by stream fusion in Haskell</a:t>
            </a:r>
          </a:p>
          <a:p>
            <a:pPr lvl="1"/>
            <a:r>
              <a:rPr lang="en-US" dirty="0"/>
              <a:t>p</a:t>
            </a:r>
            <a:r>
              <a:rPr lang="en-US" dirty="0" smtClean="0"/>
              <a:t>rovides efficient sequential and pipeline-parallel executions</a:t>
            </a:r>
          </a:p>
        </p:txBody>
      </p:sp>
      <p:sp>
        <p:nvSpPr>
          <p:cNvPr id="4" name="Slide Number Placeholder 3"/>
          <p:cNvSpPr>
            <a:spLocks noGrp="1"/>
          </p:cNvSpPr>
          <p:nvPr>
            <p:ph type="sldNum" sz="quarter" idx="13"/>
          </p:nvPr>
        </p:nvSpPr>
        <p:spPr/>
        <p:txBody>
          <a:bodyPr/>
          <a:lstStyle/>
          <a:p>
            <a:fld id="{460E0C55-3319-4B31-9C74-CC15EF4AFB06}" type="slidenum">
              <a:rPr lang="en-GB" smtClean="0"/>
              <a:t>10</a:t>
            </a:fld>
            <a:endParaRPr lang="en-GB" dirty="0"/>
          </a:p>
        </p:txBody>
      </p:sp>
    </p:spTree>
    <p:extLst>
      <p:ext uri="{BB962C8B-B14F-4D97-AF65-F5344CB8AC3E}">
        <p14:creationId xmlns:p14="http://schemas.microsoft.com/office/powerpoint/2010/main" val="104552352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25713" y="3432327"/>
            <a:ext cx="3260957" cy="1107996"/>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rPr>
              <a:t>A </a:t>
            </a:r>
            <a:r>
              <a:rPr lang="en-US" sz="2400" dirty="0" smtClean="0">
                <a:solidFill>
                  <a:srgbClr val="FF0000"/>
                </a:solidFill>
              </a:rPr>
              <a:t>stream transformer t</a:t>
            </a:r>
            <a:r>
              <a:rPr lang="en-US" sz="2400" dirty="0" smtClean="0"/>
              <a:t>, of type: </a:t>
            </a:r>
          </a:p>
          <a:p>
            <a:pPr algn="ctr"/>
            <a:r>
              <a:rPr lang="en-US" sz="2400" dirty="0" smtClean="0"/>
              <a:t>ST T a b</a:t>
            </a:r>
            <a:endParaRPr lang="en-GB" sz="2400" dirty="0" err="1" smtClean="0"/>
          </a:p>
        </p:txBody>
      </p:sp>
      <p:sp>
        <p:nvSpPr>
          <p:cNvPr id="2" name="Title 1"/>
          <p:cNvSpPr>
            <a:spLocks noGrp="1"/>
          </p:cNvSpPr>
          <p:nvPr>
            <p:ph type="title"/>
          </p:nvPr>
        </p:nvSpPr>
        <p:spPr>
          <a:xfrm>
            <a:off x="389436" y="333188"/>
            <a:ext cx="8363938" cy="567848"/>
          </a:xfrm>
        </p:spPr>
        <p:txBody>
          <a:bodyPr/>
          <a:lstStyle/>
          <a:p>
            <a:r>
              <a:rPr lang="en-US" dirty="0" smtClean="0"/>
              <a:t>ZIRIA programming abstractions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11</a:t>
            </a:fld>
            <a:endParaRPr lang="en-GB" dirty="0"/>
          </a:p>
        </p:txBody>
      </p:sp>
      <p:grpSp>
        <p:nvGrpSpPr>
          <p:cNvPr id="6" name="Group 5"/>
          <p:cNvGrpSpPr/>
          <p:nvPr/>
        </p:nvGrpSpPr>
        <p:grpSpPr>
          <a:xfrm>
            <a:off x="965835" y="1440180"/>
            <a:ext cx="1814278" cy="1798320"/>
            <a:chOff x="1828800" y="2526030"/>
            <a:chExt cx="1814278" cy="1798320"/>
          </a:xfrm>
        </p:grpSpPr>
        <p:sp>
          <p:nvSpPr>
            <p:cNvPr id="7" name="Rectangle 6"/>
            <p:cNvSpPr/>
            <p:nvPr/>
          </p:nvSpPr>
          <p:spPr>
            <a:xfrm>
              <a:off x="1828800" y="3074670"/>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t</a:t>
              </a:r>
              <a:endParaRPr lang="en-GB" sz="2800" b="1" dirty="0">
                <a:solidFill>
                  <a:schemeClr val="tx1"/>
                </a:solidFill>
              </a:endParaRPr>
            </a:p>
          </p:txBody>
        </p:sp>
        <p:cxnSp>
          <p:nvCxnSpPr>
            <p:cNvPr id="8" name="Straight Arrow Connector 7"/>
            <p:cNvCxnSpPr>
              <a:endCxn id="7" idx="0"/>
            </p:cNvCxnSpPr>
            <p:nvPr/>
          </p:nvCxnSpPr>
          <p:spPr>
            <a:xfrm>
              <a:off x="229171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28409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9523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12" name="TextBox 11"/>
            <p:cNvSpPr txBox="1"/>
            <p:nvPr/>
          </p:nvSpPr>
          <p:spPr>
            <a:xfrm>
              <a:off x="239523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grpSp>
      <p:grpSp>
        <p:nvGrpSpPr>
          <p:cNvPr id="16" name="Group 15"/>
          <p:cNvGrpSpPr/>
          <p:nvPr/>
        </p:nvGrpSpPr>
        <p:grpSpPr>
          <a:xfrm>
            <a:off x="5339715" y="1440180"/>
            <a:ext cx="2362828" cy="1798320"/>
            <a:chOff x="7002780" y="2526030"/>
            <a:chExt cx="2362828" cy="1798320"/>
          </a:xfrm>
        </p:grpSpPr>
        <p:sp>
          <p:nvSpPr>
            <p:cNvPr id="17" name="Rectangle 16"/>
            <p:cNvSpPr/>
            <p:nvPr/>
          </p:nvSpPr>
          <p:spPr>
            <a:xfrm>
              <a:off x="7002780" y="3074670"/>
              <a:ext cx="925830"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a:t>
              </a:r>
              <a:endParaRPr lang="en-GB" sz="2800" b="1" dirty="0">
                <a:solidFill>
                  <a:schemeClr val="tx1"/>
                </a:solidFill>
              </a:endParaRPr>
            </a:p>
          </p:txBody>
        </p:sp>
        <p:cxnSp>
          <p:nvCxnSpPr>
            <p:cNvPr id="18" name="Straight Arrow Connector 17"/>
            <p:cNvCxnSpPr>
              <a:endCxn id="17" idx="0"/>
            </p:cNvCxnSpPr>
            <p:nvPr/>
          </p:nvCxnSpPr>
          <p:spPr>
            <a:xfrm>
              <a:off x="746569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45807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56921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22" name="TextBox 21"/>
            <p:cNvSpPr txBox="1"/>
            <p:nvPr/>
          </p:nvSpPr>
          <p:spPr>
            <a:xfrm>
              <a:off x="756921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cxnSp>
          <p:nvCxnSpPr>
            <p:cNvPr id="23" name="Straight Arrow Connector 22"/>
            <p:cNvCxnSpPr/>
            <p:nvPr/>
          </p:nvCxnSpPr>
          <p:spPr>
            <a:xfrm flipV="1">
              <a:off x="7928610" y="3429000"/>
              <a:ext cx="1078230" cy="381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105776" y="3099916"/>
              <a:ext cx="1259832" cy="307777"/>
            </a:xfrm>
            <a:prstGeom prst="rect">
              <a:avLst/>
            </a:prstGeom>
            <a:noFill/>
          </p:spPr>
          <p:txBody>
            <a:bodyPr wrap="none" rtlCol="0">
              <a:spAutoFit/>
            </a:bodyPr>
            <a:lstStyle/>
            <a:p>
              <a:r>
                <a:rPr lang="en-GB" i="1" dirty="0" err="1" smtClean="0"/>
                <a:t>outControl</a:t>
              </a:r>
              <a:r>
                <a:rPr lang="en-GB" i="1" dirty="0" smtClean="0"/>
                <a:t> </a:t>
              </a:r>
              <a:r>
                <a:rPr lang="en-GB" dirty="0" smtClean="0"/>
                <a:t>(v)</a:t>
              </a:r>
              <a:endParaRPr lang="en-GB" dirty="0"/>
            </a:p>
          </p:txBody>
        </p:sp>
      </p:grpSp>
      <p:sp>
        <p:nvSpPr>
          <p:cNvPr id="26" name="TextBox 25"/>
          <p:cNvSpPr txBox="1"/>
          <p:nvPr/>
        </p:nvSpPr>
        <p:spPr>
          <a:xfrm>
            <a:off x="5346072" y="3418076"/>
            <a:ext cx="2870826" cy="1107996"/>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rPr>
              <a:t>A </a:t>
            </a:r>
            <a:r>
              <a:rPr lang="en-US" sz="2400" dirty="0" smtClean="0">
                <a:solidFill>
                  <a:srgbClr val="FF0000"/>
                </a:solidFill>
              </a:rPr>
              <a:t>stream computer c</a:t>
            </a:r>
            <a:r>
              <a:rPr lang="en-US" sz="2400" dirty="0" smtClean="0"/>
              <a:t>,</a:t>
            </a:r>
            <a:r>
              <a:rPr lang="en-US" sz="2400" dirty="0" smtClean="0">
                <a:solidFill>
                  <a:srgbClr val="FF0000"/>
                </a:solidFill>
              </a:rPr>
              <a:t> </a:t>
            </a:r>
            <a:r>
              <a:rPr lang="en-US" sz="2400" dirty="0" smtClean="0"/>
              <a:t>of type: </a:t>
            </a:r>
          </a:p>
          <a:p>
            <a:pPr algn="ctr"/>
            <a:r>
              <a:rPr lang="en-US" sz="2400" dirty="0" smtClean="0"/>
              <a:t>ST (C v) a b</a:t>
            </a:r>
            <a:endParaRPr lang="en-GB" sz="2400" dirty="0" err="1" smtClean="0"/>
          </a:p>
        </p:txBody>
      </p:sp>
      <p:cxnSp>
        <p:nvCxnSpPr>
          <p:cNvPr id="28" name="Straight Connector 27"/>
          <p:cNvCxnSpPr/>
          <p:nvPr/>
        </p:nvCxnSpPr>
        <p:spPr>
          <a:xfrm flipH="1">
            <a:off x="4700596" y="1379384"/>
            <a:ext cx="28575" cy="3200384"/>
          </a:xfrm>
          <a:prstGeom prst="line">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39" y="4630395"/>
            <a:ext cx="7853260" cy="276999"/>
          </a:xfrm>
          <a:prstGeom prst="rect">
            <a:avLst/>
          </a:prstGeom>
          <a:noFill/>
        </p:spPr>
        <p:txBody>
          <a:bodyPr wrap="square" lIns="0" tIns="0" rIns="0" bIns="0" rtlCol="0">
            <a:spAutoFit/>
          </a:bodyPr>
          <a:lstStyle/>
          <a:p>
            <a:r>
              <a:rPr lang="en-US" sz="1800" dirty="0" smtClean="0">
                <a:gradFill>
                  <a:gsLst>
                    <a:gs pos="2917">
                      <a:schemeClr val="tx1"/>
                    </a:gs>
                    <a:gs pos="30000">
                      <a:schemeClr val="tx1"/>
                    </a:gs>
                  </a:gsLst>
                  <a:lin ang="5400000" scaled="0"/>
                </a:gradFill>
              </a:rPr>
              <a:t>* Types similar to (but a lot simpler than) Haskell Pipes</a:t>
            </a:r>
            <a:endParaRPr lang="en-GB" sz="1800" dirty="0" err="1" smtClean="0">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2751822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14313" y="3575238"/>
            <a:ext cx="4486282" cy="553998"/>
          </a:xfrm>
          <a:prstGeom prst="rect">
            <a:avLst/>
          </a:prstGeom>
          <a:noFill/>
        </p:spPr>
        <p:txBody>
          <a:bodyPr wrap="square" lIns="0" tIns="0" rIns="0" bIns="0" rtlCol="0">
            <a:spAutoFit/>
          </a:bodyPr>
          <a:lstStyle/>
          <a:p>
            <a:r>
              <a:rPr lang="en-US" sz="18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m</a:t>
            </a:r>
            <a:r>
              <a:rPr lang="en-US"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ap    :: (a -&gt; b) -&gt; ST T a b</a:t>
            </a:r>
          </a:p>
          <a:p>
            <a:r>
              <a:rPr lang="en-US" sz="18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r</a:t>
            </a:r>
            <a:r>
              <a:rPr lang="en-US"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epeat :: ST (C ()) a b -&gt; ST T a b </a:t>
            </a:r>
            <a:endParaRPr lang="en-GB" sz="1800" dirty="0" err="1" smtClean="0">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US" dirty="0" smtClean="0"/>
              <a:t>Control-aware streaming abstractions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12</a:t>
            </a:fld>
            <a:endParaRPr lang="en-GB" dirty="0"/>
          </a:p>
        </p:txBody>
      </p:sp>
      <p:grpSp>
        <p:nvGrpSpPr>
          <p:cNvPr id="6" name="Group 5"/>
          <p:cNvGrpSpPr/>
          <p:nvPr/>
        </p:nvGrpSpPr>
        <p:grpSpPr>
          <a:xfrm>
            <a:off x="965835" y="1440180"/>
            <a:ext cx="1814278" cy="1798320"/>
            <a:chOff x="1828800" y="2526030"/>
            <a:chExt cx="1814278" cy="1798320"/>
          </a:xfrm>
        </p:grpSpPr>
        <p:sp>
          <p:nvSpPr>
            <p:cNvPr id="7" name="Rectangle 6"/>
            <p:cNvSpPr/>
            <p:nvPr/>
          </p:nvSpPr>
          <p:spPr>
            <a:xfrm>
              <a:off x="1828800" y="3074670"/>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t</a:t>
              </a:r>
              <a:endParaRPr lang="en-GB" sz="2800" b="1" dirty="0">
                <a:solidFill>
                  <a:schemeClr val="tx1"/>
                </a:solidFill>
              </a:endParaRPr>
            </a:p>
          </p:txBody>
        </p:sp>
        <p:cxnSp>
          <p:nvCxnSpPr>
            <p:cNvPr id="8" name="Straight Arrow Connector 7"/>
            <p:cNvCxnSpPr>
              <a:endCxn id="7" idx="0"/>
            </p:cNvCxnSpPr>
            <p:nvPr/>
          </p:nvCxnSpPr>
          <p:spPr>
            <a:xfrm>
              <a:off x="229171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28409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9523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12" name="TextBox 11"/>
            <p:cNvSpPr txBox="1"/>
            <p:nvPr/>
          </p:nvSpPr>
          <p:spPr>
            <a:xfrm>
              <a:off x="239523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grpSp>
      <p:grpSp>
        <p:nvGrpSpPr>
          <p:cNvPr id="16" name="Group 15"/>
          <p:cNvGrpSpPr/>
          <p:nvPr/>
        </p:nvGrpSpPr>
        <p:grpSpPr>
          <a:xfrm>
            <a:off x="5339715" y="1440180"/>
            <a:ext cx="2362828" cy="1798320"/>
            <a:chOff x="7002780" y="2526030"/>
            <a:chExt cx="2362828" cy="1798320"/>
          </a:xfrm>
        </p:grpSpPr>
        <p:sp>
          <p:nvSpPr>
            <p:cNvPr id="17" name="Rectangle 16"/>
            <p:cNvSpPr/>
            <p:nvPr/>
          </p:nvSpPr>
          <p:spPr>
            <a:xfrm>
              <a:off x="7002780" y="3074670"/>
              <a:ext cx="925830"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a:t>
              </a:r>
              <a:endParaRPr lang="en-GB" sz="2800" b="1" dirty="0">
                <a:solidFill>
                  <a:schemeClr val="tx1"/>
                </a:solidFill>
              </a:endParaRPr>
            </a:p>
          </p:txBody>
        </p:sp>
        <p:cxnSp>
          <p:nvCxnSpPr>
            <p:cNvPr id="18" name="Straight Arrow Connector 17"/>
            <p:cNvCxnSpPr>
              <a:endCxn id="17" idx="0"/>
            </p:cNvCxnSpPr>
            <p:nvPr/>
          </p:nvCxnSpPr>
          <p:spPr>
            <a:xfrm>
              <a:off x="7465695" y="252603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458075" y="3775710"/>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569216" y="2619494"/>
              <a:ext cx="1140440" cy="307777"/>
            </a:xfrm>
            <a:prstGeom prst="rect">
              <a:avLst/>
            </a:prstGeom>
            <a:noFill/>
          </p:spPr>
          <p:txBody>
            <a:bodyPr wrap="none" rtlCol="0">
              <a:spAutoFit/>
            </a:bodyPr>
            <a:lstStyle/>
            <a:p>
              <a:r>
                <a:rPr lang="en-GB" i="1" dirty="0" err="1" smtClean="0"/>
                <a:t>inStream</a:t>
              </a:r>
              <a:r>
                <a:rPr lang="en-GB" i="1" dirty="0" smtClean="0"/>
                <a:t> </a:t>
              </a:r>
              <a:r>
                <a:rPr lang="en-GB" dirty="0" smtClean="0"/>
                <a:t>(a)</a:t>
              </a:r>
              <a:endParaRPr lang="en-GB" dirty="0"/>
            </a:p>
          </p:txBody>
        </p:sp>
        <p:sp>
          <p:nvSpPr>
            <p:cNvPr id="22" name="TextBox 21"/>
            <p:cNvSpPr txBox="1"/>
            <p:nvPr/>
          </p:nvSpPr>
          <p:spPr>
            <a:xfrm>
              <a:off x="7569216" y="3869174"/>
              <a:ext cx="1247842" cy="307777"/>
            </a:xfrm>
            <a:prstGeom prst="rect">
              <a:avLst/>
            </a:prstGeom>
            <a:noFill/>
          </p:spPr>
          <p:txBody>
            <a:bodyPr wrap="none" rtlCol="0">
              <a:spAutoFit/>
            </a:bodyPr>
            <a:lstStyle/>
            <a:p>
              <a:r>
                <a:rPr lang="en-GB" i="1" dirty="0" err="1" smtClean="0"/>
                <a:t>outStream</a:t>
              </a:r>
              <a:r>
                <a:rPr lang="en-GB" i="1" dirty="0" smtClean="0"/>
                <a:t> </a:t>
              </a:r>
              <a:r>
                <a:rPr lang="en-GB" dirty="0" smtClean="0"/>
                <a:t>(b)</a:t>
              </a:r>
              <a:endParaRPr lang="en-GB" dirty="0"/>
            </a:p>
          </p:txBody>
        </p:sp>
        <p:cxnSp>
          <p:nvCxnSpPr>
            <p:cNvPr id="23" name="Straight Arrow Connector 22"/>
            <p:cNvCxnSpPr/>
            <p:nvPr/>
          </p:nvCxnSpPr>
          <p:spPr>
            <a:xfrm flipV="1">
              <a:off x="7928610" y="3429000"/>
              <a:ext cx="1078230" cy="381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105776" y="3099916"/>
              <a:ext cx="1259832" cy="307777"/>
            </a:xfrm>
            <a:prstGeom prst="rect">
              <a:avLst/>
            </a:prstGeom>
            <a:noFill/>
          </p:spPr>
          <p:txBody>
            <a:bodyPr wrap="none" rtlCol="0">
              <a:spAutoFit/>
            </a:bodyPr>
            <a:lstStyle/>
            <a:p>
              <a:r>
                <a:rPr lang="en-GB" i="1" dirty="0" err="1" smtClean="0"/>
                <a:t>outControl</a:t>
              </a:r>
              <a:r>
                <a:rPr lang="en-GB" i="1" dirty="0" smtClean="0"/>
                <a:t> </a:t>
              </a:r>
              <a:r>
                <a:rPr lang="en-GB" dirty="0" smtClean="0"/>
                <a:t>(v)</a:t>
              </a:r>
              <a:endParaRPr lang="en-GB" dirty="0"/>
            </a:p>
          </p:txBody>
        </p:sp>
      </p:grpSp>
      <p:sp>
        <p:nvSpPr>
          <p:cNvPr id="26" name="TextBox 25"/>
          <p:cNvSpPr txBox="1"/>
          <p:nvPr/>
        </p:nvSpPr>
        <p:spPr>
          <a:xfrm>
            <a:off x="4991473" y="3566097"/>
            <a:ext cx="3893079" cy="553998"/>
          </a:xfrm>
          <a:prstGeom prst="rect">
            <a:avLst/>
          </a:prstGeom>
          <a:noFill/>
        </p:spPr>
        <p:txBody>
          <a:bodyPr wrap="square" lIns="0" tIns="0" rIns="0" bIns="0" rtlCol="0">
            <a:spAutoFit/>
          </a:bodyPr>
          <a:lstStyle/>
          <a:p>
            <a:r>
              <a:rPr lang="en-US" sz="1800" dirty="0">
                <a:latin typeface="Consolas" panose="020B0609020204030204" pitchFamily="49" charset="0"/>
                <a:cs typeface="Consolas" panose="020B0609020204030204" pitchFamily="49" charset="0"/>
              </a:rPr>
              <a:t>t</a:t>
            </a:r>
            <a:r>
              <a:rPr lang="en-US" sz="1800" dirty="0" smtClean="0">
                <a:latin typeface="Consolas" panose="020B0609020204030204" pitchFamily="49" charset="0"/>
                <a:cs typeface="Consolas" panose="020B0609020204030204" pitchFamily="49" charset="0"/>
              </a:rPr>
              <a:t>ake :: ST (C a) a b</a:t>
            </a:r>
          </a:p>
          <a:p>
            <a:r>
              <a:rPr lang="en-US" sz="1800" dirty="0" smtClean="0">
                <a:latin typeface="Consolas" panose="020B0609020204030204" pitchFamily="49" charset="0"/>
                <a:cs typeface="Consolas" panose="020B0609020204030204" pitchFamily="49" charset="0"/>
              </a:rPr>
              <a:t>emit :: v -&gt; ST (C ()) a v </a:t>
            </a:r>
            <a:endParaRPr lang="en-GB" sz="1800" dirty="0" err="1" smtClean="0">
              <a:latin typeface="Consolas" panose="020B0609020204030204" pitchFamily="49" charset="0"/>
              <a:cs typeface="Consolas" panose="020B0609020204030204" pitchFamily="49" charset="0"/>
            </a:endParaRPr>
          </a:p>
        </p:txBody>
      </p:sp>
      <p:cxnSp>
        <p:nvCxnSpPr>
          <p:cNvPr id="28" name="Straight Connector 27"/>
          <p:cNvCxnSpPr/>
          <p:nvPr/>
        </p:nvCxnSpPr>
        <p:spPr>
          <a:xfrm flipH="1">
            <a:off x="4700595" y="1379384"/>
            <a:ext cx="28575" cy="3200384"/>
          </a:xfrm>
          <a:prstGeom prst="line">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65033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control-path composition</a:t>
            </a:r>
            <a:endParaRPr lang="en-GB" dirty="0"/>
          </a:p>
        </p:txBody>
      </p:sp>
      <p:sp>
        <p:nvSpPr>
          <p:cNvPr id="3" name="Text Placeholder 2"/>
          <p:cNvSpPr>
            <a:spLocks noGrp="1"/>
          </p:cNvSpPr>
          <p:nvPr>
            <p:ph type="body" sz="quarter" idx="10"/>
          </p:nvPr>
        </p:nvSpPr>
        <p:spPr>
          <a:xfrm>
            <a:off x="389435" y="1227953"/>
            <a:ext cx="8363938" cy="954107"/>
          </a:xfrm>
        </p:spPr>
        <p:txBody>
          <a:bodyPr/>
          <a:lstStyle/>
          <a:p>
            <a:pPr marL="0" indent="0">
              <a:buNone/>
            </a:pPr>
            <a:r>
              <a:rPr lang="en-US" sz="2000" dirty="0" smtClean="0">
                <a:latin typeface="Consolas" panose="020B0609020204030204" pitchFamily="49" charset="0"/>
                <a:cs typeface="Consolas" panose="020B0609020204030204" pitchFamily="49" charset="0"/>
              </a:rPr>
              <a:t>(&gt;&gt;&gt;) :: ST T a b     -&gt; ST T b c     -&gt; ST T a c</a:t>
            </a:r>
          </a:p>
          <a:p>
            <a:pPr marL="0" indent="0">
              <a:buNone/>
            </a:pPr>
            <a:r>
              <a:rPr lang="en-US" sz="2000" dirty="0" smtClean="0">
                <a:latin typeface="Consolas" panose="020B0609020204030204" pitchFamily="49" charset="0"/>
                <a:cs typeface="Consolas" panose="020B0609020204030204" pitchFamily="49" charset="0"/>
              </a:rPr>
              <a:t>(&gt;&gt;&gt;) :: ST (C v) a b -&gt; ST T b c     -&gt; ST (C v) a c</a:t>
            </a:r>
          </a:p>
          <a:p>
            <a:pPr marL="0" indent="0">
              <a:buNone/>
            </a:pPr>
            <a:r>
              <a:rPr lang="en-US" sz="2000" dirty="0" smtClean="0">
                <a:latin typeface="Consolas" panose="020B0609020204030204" pitchFamily="49" charset="0"/>
                <a:cs typeface="Consolas" panose="020B0609020204030204" pitchFamily="49" charset="0"/>
              </a:rPr>
              <a:t>(&gt;&gt;&gt;) :: ST T a b     -&gt; ST (C v) b c -&gt; ST (C v) a c</a:t>
            </a:r>
            <a:endParaRPr lang="en-GB" sz="20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13</a:t>
            </a:fld>
            <a:endParaRPr lang="en-GB" dirty="0"/>
          </a:p>
        </p:txBody>
      </p:sp>
      <p:sp>
        <p:nvSpPr>
          <p:cNvPr id="5" name="Text Placeholder 2"/>
          <p:cNvSpPr txBox="1">
            <a:spLocks/>
          </p:cNvSpPr>
          <p:nvPr/>
        </p:nvSpPr>
        <p:spPr>
          <a:xfrm>
            <a:off x="389435" y="3724966"/>
            <a:ext cx="8363938" cy="615553"/>
          </a:xfrm>
          <a:prstGeom prst="rect">
            <a:avLst/>
          </a:prstGeom>
        </p:spPr>
        <p:txBody>
          <a:bodyPr vert="horz"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Font typeface="Wingdings" pitchFamily="2" charset="2"/>
              <a:buNone/>
            </a:pPr>
            <a:r>
              <a:rPr lang="en-US" sz="2000" dirty="0" smtClean="0">
                <a:latin typeface="Consolas" panose="020B0609020204030204" pitchFamily="49" charset="0"/>
                <a:cs typeface="Consolas" panose="020B0609020204030204" pitchFamily="49" charset="0"/>
              </a:rPr>
              <a:t>(&gt;&gt;=)  :: ST (C v) a b -&gt; (v -&gt; ST x a b) -&gt; ST x a b</a:t>
            </a:r>
          </a:p>
          <a:p>
            <a:pPr marL="0" indent="0">
              <a:buFont typeface="Wingdings" pitchFamily="2" charset="2"/>
              <a:buNone/>
            </a:pPr>
            <a:r>
              <a:rPr lang="en-US" sz="2000" dirty="0">
                <a:latin typeface="Consolas" panose="020B0609020204030204" pitchFamily="49" charset="0"/>
                <a:cs typeface="Consolas" panose="020B0609020204030204" pitchFamily="49" charset="0"/>
              </a:rPr>
              <a:t>r</a:t>
            </a:r>
            <a:r>
              <a:rPr lang="en-US" sz="2000" dirty="0" smtClean="0">
                <a:latin typeface="Consolas" panose="020B0609020204030204" pitchFamily="49" charset="0"/>
                <a:cs typeface="Consolas" panose="020B0609020204030204" pitchFamily="49" charset="0"/>
              </a:rPr>
              <a:t>eturn :: v -&gt; ST (C v) a b</a:t>
            </a:r>
          </a:p>
        </p:txBody>
      </p:sp>
      <p:sp>
        <p:nvSpPr>
          <p:cNvPr id="6" name="Cloud Callout 5"/>
          <p:cNvSpPr/>
          <p:nvPr/>
        </p:nvSpPr>
        <p:spPr bwMode="auto">
          <a:xfrm>
            <a:off x="6444343" y="2443942"/>
            <a:ext cx="2309030" cy="964735"/>
          </a:xfrm>
          <a:prstGeom prst="cloudCallout">
            <a:avLst>
              <a:gd name="adj1" fmla="val -24558"/>
              <a:gd name="adj2" fmla="val -80323"/>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Composition along “data path”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(like an arrow)</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7" name="Cloud Callout 6"/>
          <p:cNvSpPr/>
          <p:nvPr/>
        </p:nvSpPr>
        <p:spPr bwMode="auto">
          <a:xfrm>
            <a:off x="3974544" y="2284752"/>
            <a:ext cx="2600427" cy="976030"/>
          </a:xfrm>
          <a:prstGeom prst="cloudCallout">
            <a:avLst>
              <a:gd name="adj1" fmla="val -54929"/>
              <a:gd name="adj2" fmla="val 91163"/>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Composition along “control path”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(like a monad*)</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8" name="TextBox 7"/>
          <p:cNvSpPr txBox="1"/>
          <p:nvPr/>
        </p:nvSpPr>
        <p:spPr>
          <a:xfrm>
            <a:off x="363139" y="4516091"/>
            <a:ext cx="7409261" cy="553998"/>
          </a:xfrm>
          <a:prstGeom prst="rect">
            <a:avLst/>
          </a:prstGeom>
          <a:noFill/>
        </p:spPr>
        <p:txBody>
          <a:bodyPr wrap="square" lIns="0" tIns="0" rIns="0" bIns="0" rtlCol="0">
            <a:spAutoFit/>
          </a:bodyPr>
          <a:lstStyle/>
          <a:p>
            <a:pPr marL="285750" indent="-285750">
              <a:buFont typeface="Arial" panose="020B0604020202020204" pitchFamily="34" charset="0"/>
              <a:buChar char="•"/>
            </a:pPr>
            <a:r>
              <a:rPr lang="en-US" sz="1800" dirty="0" smtClean="0">
                <a:gradFill>
                  <a:gsLst>
                    <a:gs pos="2917">
                      <a:schemeClr val="tx1"/>
                    </a:gs>
                    <a:gs pos="30000">
                      <a:schemeClr val="tx1"/>
                    </a:gs>
                  </a:gsLst>
                  <a:lin ang="5400000" scaled="0"/>
                </a:gradFill>
              </a:rPr>
              <a:t>Like Yampa’s </a:t>
            </a:r>
            <a:r>
              <a:rPr lang="en-US" sz="18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switch</a:t>
            </a:r>
            <a:r>
              <a:rPr lang="en-US" sz="1800" dirty="0" smtClean="0">
                <a:gradFill>
                  <a:gsLst>
                    <a:gs pos="2917">
                      <a:schemeClr val="tx1"/>
                    </a:gs>
                    <a:gs pos="30000">
                      <a:schemeClr val="tx1"/>
                    </a:gs>
                  </a:gsLst>
                  <a:lin ang="5400000" scaled="0"/>
                </a:gradFill>
              </a:rPr>
              <a:t>, but using different channels for control and data</a:t>
            </a:r>
          </a:p>
          <a:p>
            <a:pPr marL="285750" indent="-285750">
              <a:buFont typeface="Arial" panose="020B0604020202020204" pitchFamily="34" charset="0"/>
              <a:buChar char="•"/>
            </a:pPr>
            <a:r>
              <a:rPr lang="en-US" sz="1800" dirty="0" smtClean="0">
                <a:gradFill>
                  <a:gsLst>
                    <a:gs pos="2917">
                      <a:schemeClr val="tx1"/>
                    </a:gs>
                    <a:gs pos="30000">
                      <a:schemeClr val="tx1"/>
                    </a:gs>
                  </a:gsLst>
                  <a:lin ang="5400000" scaled="0"/>
                </a:gradFill>
              </a:rPr>
              <a:t>Monad similar to Elliott’s Task monad [PADL’99]</a:t>
            </a:r>
            <a:endParaRPr lang="en-GB" sz="1800" dirty="0" err="1" smtClean="0">
              <a:gradFill>
                <a:gsLst>
                  <a:gs pos="2917">
                    <a:schemeClr val="tx1"/>
                  </a:gs>
                  <a:gs pos="30000">
                    <a:schemeClr val="tx1"/>
                  </a:gs>
                </a:gsLst>
                <a:lin ang="5400000" scaled="0"/>
              </a:gradFill>
            </a:endParaRPr>
          </a:p>
        </p:txBody>
      </p:sp>
      <p:sp>
        <p:nvSpPr>
          <p:cNvPr id="10" name="Rectangle 9"/>
          <p:cNvSpPr/>
          <p:nvPr/>
        </p:nvSpPr>
        <p:spPr bwMode="auto">
          <a:xfrm>
            <a:off x="277584" y="2336347"/>
            <a:ext cx="3722912" cy="1244525"/>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2000" b="1" dirty="0" smtClean="0">
                <a:solidFill>
                  <a:schemeClr val="accent3"/>
                </a:solidFill>
                <a:ea typeface="Segoe UI" pitchFamily="34" charset="0"/>
                <a:cs typeface="Segoe UI" pitchFamily="34" charset="0"/>
              </a:rPr>
              <a:t>Reinventing a Swedish classic: </a:t>
            </a:r>
          </a:p>
          <a:p>
            <a:pPr algn="ctr" defTabSz="914099" fontAlgn="base">
              <a:spcBef>
                <a:spcPct val="0"/>
              </a:spcBef>
              <a:spcAft>
                <a:spcPct val="0"/>
              </a:spcAft>
            </a:pPr>
            <a:r>
              <a:rPr lang="en-US" sz="2000" b="1" dirty="0" smtClean="0">
                <a:solidFill>
                  <a:schemeClr val="accent3"/>
                </a:solidFill>
                <a:ea typeface="Segoe UI" pitchFamily="34" charset="0"/>
                <a:cs typeface="Segoe UI" pitchFamily="34" charset="0"/>
              </a:rPr>
              <a:t>The “</a:t>
            </a:r>
            <a:r>
              <a:rPr lang="en-US" sz="2000" b="1" dirty="0" err="1" smtClean="0">
                <a:solidFill>
                  <a:schemeClr val="accent3"/>
                </a:solidFill>
                <a:ea typeface="Segoe UI" pitchFamily="34" charset="0"/>
                <a:cs typeface="Segoe UI" pitchFamily="34" charset="0"/>
              </a:rPr>
              <a:t>Fudgets</a:t>
            </a:r>
            <a:r>
              <a:rPr lang="en-US" sz="2000" b="1" dirty="0" smtClean="0">
                <a:solidFill>
                  <a:schemeClr val="accent3"/>
                </a:solidFill>
                <a:ea typeface="Segoe UI" pitchFamily="34" charset="0"/>
                <a:cs typeface="Segoe UI" pitchFamily="34" charset="0"/>
              </a:rPr>
              <a:t>” GUI monad </a:t>
            </a:r>
          </a:p>
          <a:p>
            <a:pPr algn="ctr" defTabSz="914099" fontAlgn="base">
              <a:spcBef>
                <a:spcPct val="0"/>
              </a:spcBef>
              <a:spcAft>
                <a:spcPct val="0"/>
              </a:spcAft>
            </a:pPr>
            <a:r>
              <a:rPr lang="en-US" sz="2000" b="1" dirty="0" smtClean="0">
                <a:solidFill>
                  <a:schemeClr val="accent3"/>
                </a:solidFill>
                <a:ea typeface="Segoe UI" pitchFamily="34" charset="0"/>
                <a:cs typeface="Segoe UI" pitchFamily="34" charset="0"/>
              </a:rPr>
              <a:t>[</a:t>
            </a:r>
            <a:r>
              <a:rPr lang="en-US" sz="2000" b="1" dirty="0" err="1" smtClean="0">
                <a:solidFill>
                  <a:schemeClr val="accent3"/>
                </a:solidFill>
                <a:ea typeface="Segoe UI" pitchFamily="34" charset="0"/>
                <a:cs typeface="Segoe UI" pitchFamily="34" charset="0"/>
              </a:rPr>
              <a:t>Carlsson</a:t>
            </a:r>
            <a:r>
              <a:rPr lang="en-US" sz="2000" b="1" dirty="0" smtClean="0">
                <a:solidFill>
                  <a:schemeClr val="accent3"/>
                </a:solidFill>
                <a:ea typeface="Segoe UI" pitchFamily="34" charset="0"/>
                <a:cs typeface="Segoe UI" pitchFamily="34" charset="0"/>
              </a:rPr>
              <a:t> &amp; </a:t>
            </a:r>
            <a:r>
              <a:rPr lang="en-US" sz="2000" b="1" dirty="0" err="1" smtClean="0">
                <a:solidFill>
                  <a:schemeClr val="accent3"/>
                </a:solidFill>
                <a:ea typeface="Segoe UI" pitchFamily="34" charset="0"/>
                <a:cs typeface="Segoe UI" pitchFamily="34" charset="0"/>
              </a:rPr>
              <a:t>Hallgren</a:t>
            </a:r>
            <a:r>
              <a:rPr lang="en-US" sz="2000" b="1" dirty="0" smtClean="0">
                <a:solidFill>
                  <a:schemeClr val="accent3"/>
                </a:solidFill>
                <a:ea typeface="Segoe UI" pitchFamily="34" charset="0"/>
                <a:cs typeface="Segoe UI" pitchFamily="34" charset="0"/>
              </a:rPr>
              <a:t>, 1996]</a:t>
            </a:r>
          </a:p>
        </p:txBody>
      </p:sp>
      <p:grpSp>
        <p:nvGrpSpPr>
          <p:cNvPr id="13" name="Group 12"/>
          <p:cNvGrpSpPr/>
          <p:nvPr/>
        </p:nvGrpSpPr>
        <p:grpSpPr>
          <a:xfrm>
            <a:off x="248057" y="719191"/>
            <a:ext cx="8739995" cy="1508985"/>
            <a:chOff x="248057" y="719191"/>
            <a:chExt cx="8739995" cy="1508985"/>
          </a:xfrm>
        </p:grpSpPr>
        <p:sp>
          <p:nvSpPr>
            <p:cNvPr id="9" name="Rounded Rectangle 8"/>
            <p:cNvSpPr/>
            <p:nvPr/>
          </p:nvSpPr>
          <p:spPr bwMode="auto">
            <a:xfrm>
              <a:off x="248057" y="1540398"/>
              <a:ext cx="7968342" cy="687778"/>
            </a:xfrm>
            <a:prstGeom prst="roundRect">
              <a:avLst/>
            </a:prstGeom>
            <a:noFill/>
            <a:ln w="22225">
              <a:solidFill>
                <a:schemeClr val="accent1"/>
              </a:solidFill>
              <a:prstDash val="sysDot"/>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2" name="Cloud Callout 11"/>
            <p:cNvSpPr/>
            <p:nvPr/>
          </p:nvSpPr>
          <p:spPr bwMode="auto">
            <a:xfrm>
              <a:off x="6878474" y="719191"/>
              <a:ext cx="2109578" cy="862304"/>
            </a:xfrm>
            <a:prstGeom prst="cloudCallout">
              <a:avLst>
                <a:gd name="adj1" fmla="val -16735"/>
                <a:gd name="adj2" fmla="val 86242"/>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Drain-from-downstream semantics</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42014849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Composing pipelines, in diagrams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14</a:t>
            </a:fld>
            <a:endParaRPr lang="en-GB" dirty="0"/>
          </a:p>
        </p:txBody>
      </p:sp>
      <p:sp>
        <p:nvSpPr>
          <p:cNvPr id="5" name="Rectangle 4"/>
          <p:cNvSpPr/>
          <p:nvPr/>
        </p:nvSpPr>
        <p:spPr>
          <a:xfrm>
            <a:off x="4625326" y="1813005"/>
            <a:ext cx="925830" cy="708660"/>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c1</a:t>
            </a:r>
            <a:endParaRPr lang="en-GB" sz="2800" b="1" dirty="0">
              <a:solidFill>
                <a:schemeClr val="tx1"/>
              </a:solidFill>
            </a:endParaRPr>
          </a:p>
        </p:txBody>
      </p:sp>
      <p:sp>
        <p:nvSpPr>
          <p:cNvPr id="6" name="Rectangle 5"/>
          <p:cNvSpPr/>
          <p:nvPr/>
        </p:nvSpPr>
        <p:spPr>
          <a:xfrm>
            <a:off x="4630778" y="3082012"/>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t1</a:t>
            </a:r>
            <a:endParaRPr lang="en-GB" sz="2800" b="1" dirty="0">
              <a:solidFill>
                <a:schemeClr val="tx1"/>
              </a:solidFill>
            </a:endParaRPr>
          </a:p>
        </p:txBody>
      </p:sp>
      <p:sp>
        <p:nvSpPr>
          <p:cNvPr id="7" name="Rectangle 6"/>
          <p:cNvSpPr/>
          <p:nvPr/>
        </p:nvSpPr>
        <p:spPr>
          <a:xfrm>
            <a:off x="6124357" y="1813005"/>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t2</a:t>
            </a:r>
            <a:endParaRPr lang="en-GB" sz="2800" b="1" dirty="0">
              <a:solidFill>
                <a:schemeClr val="tx1"/>
              </a:solidFill>
            </a:endParaRPr>
          </a:p>
        </p:txBody>
      </p:sp>
      <p:sp>
        <p:nvSpPr>
          <p:cNvPr id="8" name="Rectangle 7"/>
          <p:cNvSpPr/>
          <p:nvPr/>
        </p:nvSpPr>
        <p:spPr>
          <a:xfrm>
            <a:off x="6124357" y="3082012"/>
            <a:ext cx="925830" cy="708660"/>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t3</a:t>
            </a:r>
            <a:endParaRPr lang="en-GB" sz="2800" b="1" dirty="0">
              <a:solidFill>
                <a:schemeClr val="tx1"/>
              </a:solidFill>
            </a:endParaRPr>
          </a:p>
        </p:txBody>
      </p:sp>
      <p:cxnSp>
        <p:nvCxnSpPr>
          <p:cNvPr id="9" name="Straight Arrow Connector 8"/>
          <p:cNvCxnSpPr/>
          <p:nvPr/>
        </p:nvCxnSpPr>
        <p:spPr>
          <a:xfrm>
            <a:off x="5088241" y="1264365"/>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088241" y="2538215"/>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587272" y="2531071"/>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3"/>
            <a:endCxn id="7" idx="1"/>
          </p:cNvCxnSpPr>
          <p:nvPr/>
        </p:nvCxnSpPr>
        <p:spPr>
          <a:xfrm>
            <a:off x="5551156" y="2167335"/>
            <a:ext cx="573201"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088241" y="3790672"/>
            <a:ext cx="0" cy="548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587272" y="3790672"/>
            <a:ext cx="0" cy="27432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Content Placeholder 8"/>
          <p:cNvSpPr txBox="1">
            <a:spLocks/>
          </p:cNvSpPr>
          <p:nvPr/>
        </p:nvSpPr>
        <p:spPr>
          <a:xfrm>
            <a:off x="3172680" y="1226502"/>
            <a:ext cx="330392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p>
        </p:txBody>
      </p:sp>
      <p:cxnSp>
        <p:nvCxnSpPr>
          <p:cNvPr id="16" name="Straight Arrow Connector 15"/>
          <p:cNvCxnSpPr/>
          <p:nvPr/>
        </p:nvCxnSpPr>
        <p:spPr>
          <a:xfrm flipH="1">
            <a:off x="5250156" y="1226503"/>
            <a:ext cx="2970" cy="333958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50"/>
          <p:cNvCxnSpPr/>
          <p:nvPr/>
        </p:nvCxnSpPr>
        <p:spPr>
          <a:xfrm rot="16200000" flipH="1">
            <a:off x="4420772" y="2231097"/>
            <a:ext cx="3339584" cy="1330395"/>
          </a:xfrm>
          <a:prstGeom prst="bentConnector3">
            <a:avLst>
              <a:gd name="adj1" fmla="val 9034"/>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088241" y="4064992"/>
            <a:ext cx="1499031" cy="0"/>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441591" y="1628101"/>
            <a:ext cx="1303020" cy="2332196"/>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5928346" y="1628101"/>
            <a:ext cx="1303020" cy="2332196"/>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3963417" y="1500645"/>
            <a:ext cx="571389" cy="523220"/>
          </a:xfrm>
          <a:prstGeom prst="rect">
            <a:avLst/>
          </a:prstGeom>
          <a:noFill/>
        </p:spPr>
        <p:txBody>
          <a:bodyPr wrap="square" rtlCol="0">
            <a:spAutoFit/>
          </a:bodyPr>
          <a:lstStyle/>
          <a:p>
            <a:pPr lvl="0" algn="ctr"/>
            <a:r>
              <a:rPr lang="en-GB" sz="2800" b="1" dirty="0" smtClean="0">
                <a:solidFill>
                  <a:prstClr val="black"/>
                </a:solidFill>
              </a:rPr>
              <a:t>C</a:t>
            </a:r>
            <a:endParaRPr lang="en-GB" sz="2800" b="1" dirty="0">
              <a:solidFill>
                <a:prstClr val="black"/>
              </a:solidFill>
            </a:endParaRPr>
          </a:p>
        </p:txBody>
      </p:sp>
      <p:sp>
        <p:nvSpPr>
          <p:cNvPr id="22" name="TextBox 21"/>
          <p:cNvSpPr txBox="1"/>
          <p:nvPr/>
        </p:nvSpPr>
        <p:spPr>
          <a:xfrm>
            <a:off x="7129406" y="1493164"/>
            <a:ext cx="571389" cy="523220"/>
          </a:xfrm>
          <a:prstGeom prst="rect">
            <a:avLst/>
          </a:prstGeom>
          <a:noFill/>
        </p:spPr>
        <p:txBody>
          <a:bodyPr wrap="square" rtlCol="0">
            <a:spAutoFit/>
          </a:bodyPr>
          <a:lstStyle/>
          <a:p>
            <a:pPr lvl="0" algn="ctr"/>
            <a:r>
              <a:rPr lang="en-GB" sz="2800" b="1" dirty="0" smtClean="0">
                <a:solidFill>
                  <a:prstClr val="black"/>
                </a:solidFill>
              </a:rPr>
              <a:t>T</a:t>
            </a:r>
            <a:endParaRPr lang="en-GB" sz="2800" b="1" dirty="0">
              <a:solidFill>
                <a:prstClr val="black"/>
              </a:solidFill>
            </a:endParaRPr>
          </a:p>
        </p:txBody>
      </p:sp>
      <p:sp>
        <p:nvSpPr>
          <p:cNvPr id="24" name="TextBox 23"/>
          <p:cNvSpPr txBox="1"/>
          <p:nvPr/>
        </p:nvSpPr>
        <p:spPr>
          <a:xfrm>
            <a:off x="503737" y="2828249"/>
            <a:ext cx="3775939" cy="1107996"/>
          </a:xfrm>
          <a:prstGeom prst="rect">
            <a:avLst/>
          </a:prstGeom>
          <a:noFill/>
        </p:spPr>
        <p:txBody>
          <a:bodyPr wrap="square" lIns="0" tIns="0" rIns="0" bIns="0" rtlCol="0">
            <a:spAutoFit/>
          </a:bodyPr>
          <a:lstStyle/>
          <a:p>
            <a:r>
              <a:rPr lang="en-US" sz="24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seq</a:t>
            </a:r>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v &lt;- (c1</a:t>
            </a:r>
            <a:r>
              <a:rPr lang="en-GB"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t1)</a:t>
            </a:r>
          </a:p>
          <a:p>
            <a:r>
              <a:rPr lang="en-US" sz="2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t2 &gt;&gt;&gt; t3</a:t>
            </a:r>
          </a:p>
          <a:p>
            <a:r>
              <a:rPr lang="en-US" sz="24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24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p:txBody>
      </p:sp>
      <p:sp>
        <p:nvSpPr>
          <p:cNvPr id="3" name="Line Callout 1 2"/>
          <p:cNvSpPr/>
          <p:nvPr/>
        </p:nvSpPr>
        <p:spPr bwMode="auto">
          <a:xfrm>
            <a:off x="389435" y="1264365"/>
            <a:ext cx="2704025" cy="1083050"/>
          </a:xfrm>
          <a:prstGeom prst="borderCallout1">
            <a:avLst>
              <a:gd name="adj1" fmla="val 108219"/>
              <a:gd name="adj2" fmla="val 49967"/>
              <a:gd name="adj3" fmla="val 142743"/>
              <a:gd name="adj4" fmla="val 34148"/>
            </a:avLst>
          </a:prstGeom>
          <a:solidFill>
            <a:schemeClr val="accent2"/>
          </a:solidFill>
          <a:ln>
            <a:solidFill>
              <a:srgbClr val="00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Monadic ‘</a:t>
            </a:r>
            <a:r>
              <a:rPr lang="en-US" dirty="0" err="1" smtClean="0">
                <a:gradFill>
                  <a:gsLst>
                    <a:gs pos="0">
                      <a:srgbClr val="FFFFFF"/>
                    </a:gs>
                    <a:gs pos="100000">
                      <a:srgbClr val="FFFFFF"/>
                    </a:gs>
                  </a:gsLst>
                  <a:lin ang="5400000" scaled="0"/>
                </a:gradFill>
                <a:ea typeface="Segoe UI" pitchFamily="34" charset="0"/>
                <a:cs typeface="Segoe UI" pitchFamily="34" charset="0"/>
              </a:rPr>
              <a:t>seq</a:t>
            </a:r>
            <a:r>
              <a:rPr lang="en-US" dirty="0" smtClean="0">
                <a:gradFill>
                  <a:gsLst>
                    <a:gs pos="0">
                      <a:srgbClr val="FFFFFF"/>
                    </a:gs>
                    <a:gs pos="100000">
                      <a:srgbClr val="FFFFFF"/>
                    </a:gs>
                  </a:gsLst>
                  <a:lin ang="5400000" scaled="0"/>
                </a:gradFill>
                <a:ea typeface="Segoe UI" pitchFamily="34" charset="0"/>
                <a:cs typeface="Segoe UI" pitchFamily="34" charset="0"/>
              </a:rPr>
              <a:t>’ notation </a:t>
            </a:r>
            <a:r>
              <a:rPr lang="en-US" dirty="0" smtClean="0">
                <a:gradFill>
                  <a:gsLst>
                    <a:gs pos="0">
                      <a:srgbClr val="FFFFFF"/>
                    </a:gs>
                    <a:gs pos="100000">
                      <a:srgbClr val="FFFFFF"/>
                    </a:gs>
                  </a:gsLst>
                  <a:lin ang="5400000" scaled="0"/>
                </a:gradFill>
                <a:ea typeface="Segoe UI" pitchFamily="34" charset="0"/>
                <a:cs typeface="Segoe UI" pitchFamily="34" charset="0"/>
                <a:sym typeface="Wingdings" panose="05000000000000000000" pitchFamily="2" charset="2"/>
              </a:rPr>
              <a:t></a:t>
            </a:r>
          </a:p>
          <a:p>
            <a:pPr algn="ctr" defTabSz="914099" fontAlgn="base">
              <a:spcBef>
                <a:spcPct val="0"/>
              </a:spcBef>
              <a:spcAft>
                <a:spcPct val="0"/>
              </a:spcAft>
            </a:pPr>
            <a:endParaRPr lang="en-US" dirty="0">
              <a:gradFill>
                <a:gsLst>
                  <a:gs pos="0">
                    <a:srgbClr val="FFFFFF"/>
                  </a:gs>
                  <a:gs pos="100000">
                    <a:srgbClr val="FFFFFF"/>
                  </a:gs>
                </a:gsLst>
                <a:lin ang="5400000" scaled="0"/>
              </a:gradFill>
              <a:ea typeface="Segoe UI" pitchFamily="34" charset="0"/>
              <a:cs typeface="Segoe UI" pitchFamily="34" charset="0"/>
              <a:sym typeface="Wingdings" panose="05000000000000000000" pitchFamily="2" charset="2"/>
            </a:endParaRPr>
          </a:p>
          <a:p>
            <a:pPr algn="ctr" defTabSz="914099" fontAlgn="base">
              <a:spcBef>
                <a:spcPct val="0"/>
              </a:spcBef>
              <a:spcAft>
                <a:spcPct val="0"/>
              </a:spcAft>
            </a:pPr>
            <a:r>
              <a:rPr lang="en-US" dirty="0" err="1">
                <a:solidFill>
                  <a:schemeClr val="tx1"/>
                </a:solidFill>
                <a:latin typeface="Consolas" panose="020B0609020204030204" pitchFamily="49" charset="0"/>
                <a:ea typeface="Segoe UI" pitchFamily="34" charset="0"/>
                <a:cs typeface="Consolas" panose="020B0609020204030204" pitchFamily="49" charset="0"/>
                <a:sym typeface="Wingdings" panose="05000000000000000000" pitchFamily="2" charset="2"/>
              </a:rPr>
              <a:t>s</a:t>
            </a:r>
            <a:r>
              <a:rPr lang="en-US" dirty="0" err="1" smtClean="0">
                <a:solidFill>
                  <a:schemeClr val="tx1"/>
                </a:solidFill>
                <a:latin typeface="Consolas" panose="020B0609020204030204" pitchFamily="49" charset="0"/>
                <a:ea typeface="Segoe UI" pitchFamily="34" charset="0"/>
                <a:cs typeface="Consolas" panose="020B0609020204030204" pitchFamily="49" charset="0"/>
                <a:sym typeface="Wingdings" panose="05000000000000000000" pitchFamily="2" charset="2"/>
              </a:rPr>
              <a:t>eq</a:t>
            </a:r>
            <a:r>
              <a:rPr lang="en-US" dirty="0" smtClean="0">
                <a:solidFill>
                  <a:schemeClr val="tx1"/>
                </a:solidFill>
                <a:latin typeface="Consolas" panose="020B0609020204030204" pitchFamily="49" charset="0"/>
                <a:ea typeface="Segoe UI" pitchFamily="34" charset="0"/>
                <a:cs typeface="Consolas" panose="020B0609020204030204" pitchFamily="49" charset="0"/>
                <a:sym typeface="Wingdings" panose="05000000000000000000" pitchFamily="2" charset="2"/>
              </a:rPr>
              <a:t> { x &lt;- m1; m2 } </a:t>
            </a:r>
          </a:p>
          <a:p>
            <a:pPr algn="ctr" defTabSz="914099" fontAlgn="base">
              <a:spcBef>
                <a:spcPct val="0"/>
              </a:spcBef>
              <a:spcAft>
                <a:spcPct val="0"/>
              </a:spcAft>
            </a:pPr>
            <a:r>
              <a:rPr lang="en-US" dirty="0" smtClean="0">
                <a:solidFill>
                  <a:schemeClr val="tx1"/>
                </a:solidFill>
                <a:latin typeface="Consolas" panose="020B0609020204030204" pitchFamily="49" charset="0"/>
                <a:ea typeface="Segoe UI" pitchFamily="34" charset="0"/>
                <a:cs typeface="Consolas" panose="020B0609020204030204" pitchFamily="49" charset="0"/>
                <a:sym typeface="Wingdings" panose="05000000000000000000" pitchFamily="2" charset="2"/>
              </a:rPr>
              <a:t>===</a:t>
            </a:r>
          </a:p>
          <a:p>
            <a:pPr algn="ctr" defTabSz="914099" fontAlgn="base">
              <a:spcBef>
                <a:spcPct val="0"/>
              </a:spcBef>
              <a:spcAft>
                <a:spcPct val="0"/>
              </a:spcAft>
            </a:pPr>
            <a:r>
              <a:rPr lang="en-US" dirty="0" smtClean="0">
                <a:solidFill>
                  <a:schemeClr val="tx1"/>
                </a:solidFill>
                <a:latin typeface="Consolas" panose="020B0609020204030204" pitchFamily="49" charset="0"/>
                <a:ea typeface="Segoe UI" pitchFamily="34" charset="0"/>
                <a:cs typeface="Consolas" panose="020B0609020204030204" pitchFamily="49" charset="0"/>
                <a:sym typeface="Wingdings" panose="05000000000000000000" pitchFamily="2" charset="2"/>
              </a:rPr>
              <a:t>m1 &gt;&gt;= (\x -&gt; m2) </a:t>
            </a:r>
            <a:endParaRPr lang="en-GB" dirty="0" err="1" smtClean="0">
              <a:solidFill>
                <a:schemeClr val="tx1"/>
              </a:solidFill>
              <a:latin typeface="Consolas" panose="020B0609020204030204" pitchFamily="49" charset="0"/>
              <a:ea typeface="Segoe UI" pitchFamily="34" charset="0"/>
              <a:cs typeface="Consolas" panose="020B0609020204030204" pitchFamily="49" charset="0"/>
            </a:endParaRPr>
          </a:p>
        </p:txBody>
      </p:sp>
    </p:spTree>
    <p:extLst>
      <p:ext uri="{BB962C8B-B14F-4D97-AF65-F5344CB8AC3E}">
        <p14:creationId xmlns:p14="http://schemas.microsoft.com/office/powerpoint/2010/main" val="429030874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a:t>
            </a:r>
            <a:r>
              <a:rPr lang="en-US" dirty="0" err="1" smtClean="0"/>
              <a:t>WiFi</a:t>
            </a:r>
            <a:r>
              <a:rPr lang="en-US" dirty="0" smtClean="0"/>
              <a:t> RX skeleton </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15</a:t>
            </a:fld>
            <a:endParaRPr lang="en-GB" dirty="0"/>
          </a:p>
        </p:txBody>
      </p:sp>
      <p:grpSp>
        <p:nvGrpSpPr>
          <p:cNvPr id="3" name="Group 2"/>
          <p:cNvGrpSpPr/>
          <p:nvPr/>
        </p:nvGrpSpPr>
        <p:grpSpPr>
          <a:xfrm>
            <a:off x="1396173" y="1132764"/>
            <a:ext cx="6616392" cy="2756848"/>
            <a:chOff x="536365" y="1090333"/>
            <a:chExt cx="7939563" cy="3627966"/>
          </a:xfrm>
        </p:grpSpPr>
        <p:cxnSp>
          <p:nvCxnSpPr>
            <p:cNvPr id="79" name="Straight Arrow Connector 34"/>
            <p:cNvCxnSpPr>
              <a:endCxn id="10" idx="0"/>
            </p:cNvCxnSpPr>
            <p:nvPr/>
          </p:nvCxnSpPr>
          <p:spPr>
            <a:xfrm>
              <a:off x="1143684" y="2104084"/>
              <a:ext cx="4499712" cy="222425"/>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34"/>
            <p:cNvCxnSpPr/>
            <p:nvPr/>
          </p:nvCxnSpPr>
          <p:spPr>
            <a:xfrm>
              <a:off x="1125743" y="2104790"/>
              <a:ext cx="6674029"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endCxn id="7" idx="0"/>
            </p:cNvCxnSpPr>
            <p:nvPr/>
          </p:nvCxnSpPr>
          <p:spPr>
            <a:xfrm flipH="1">
              <a:off x="1125743" y="1090333"/>
              <a:ext cx="1" cy="123617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128838" y="1947592"/>
              <a:ext cx="0" cy="37891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36365" y="2326509"/>
              <a:ext cx="117875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DetectSTS</a:t>
              </a:r>
              <a:endParaRPr lang="en-GB" i="1" dirty="0">
                <a:solidFill>
                  <a:schemeClr val="tx1"/>
                </a:solidFill>
              </a:endParaRPr>
            </a:p>
          </p:txBody>
        </p:sp>
        <p:sp>
          <p:nvSpPr>
            <p:cNvPr id="8" name="Rectangle 7"/>
            <p:cNvSpPr/>
            <p:nvPr/>
          </p:nvSpPr>
          <p:spPr>
            <a:xfrm>
              <a:off x="2589471" y="2326509"/>
              <a:ext cx="1268445"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C</a:t>
              </a:r>
              <a:r>
                <a:rPr lang="en-GB" i="1" dirty="0" smtClean="0">
                  <a:solidFill>
                    <a:schemeClr val="tx1"/>
                  </a:solidFill>
                </a:rPr>
                <a:t>hannel</a:t>
              </a:r>
              <a:br>
                <a:rPr lang="en-GB" i="1" dirty="0" smtClean="0">
                  <a:solidFill>
                    <a:schemeClr val="tx1"/>
                  </a:solidFill>
                </a:rPr>
              </a:br>
              <a:r>
                <a:rPr lang="en-GB" i="1" dirty="0" smtClean="0">
                  <a:solidFill>
                    <a:schemeClr val="tx1"/>
                  </a:solidFill>
                </a:rPr>
                <a:t>Estimation</a:t>
              </a:r>
              <a:endParaRPr lang="en-GB" i="1" dirty="0">
                <a:solidFill>
                  <a:schemeClr val="tx1"/>
                </a:solidFill>
              </a:endParaRPr>
            </a:p>
          </p:txBody>
        </p:sp>
        <p:cxnSp>
          <p:nvCxnSpPr>
            <p:cNvPr id="9" name="Straight Arrow Connector 8"/>
            <p:cNvCxnSpPr/>
            <p:nvPr/>
          </p:nvCxnSpPr>
          <p:spPr>
            <a:xfrm flipV="1">
              <a:off x="1715121" y="2649204"/>
              <a:ext cx="874350" cy="4342"/>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096988" y="2326509"/>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cxnSp>
          <p:nvCxnSpPr>
            <p:cNvPr id="11" name="Straight Arrow Connector 10"/>
            <p:cNvCxnSpPr/>
            <p:nvPr/>
          </p:nvCxnSpPr>
          <p:spPr>
            <a:xfrm>
              <a:off x="3857916" y="2649204"/>
              <a:ext cx="1224227"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7933" y="2283503"/>
              <a:ext cx="648728" cy="476507"/>
            </a:xfrm>
            <a:prstGeom prst="rect">
              <a:avLst/>
            </a:prstGeom>
            <a:noFill/>
          </p:spPr>
          <p:txBody>
            <a:bodyPr wrap="none" rtlCol="0">
              <a:spAutoFit/>
            </a:bodyPr>
            <a:lstStyle/>
            <a:p>
              <a:pPr algn="ctr"/>
              <a:r>
                <a:rPr lang="en-GB" sz="1400" dirty="0" smtClean="0"/>
                <a:t>Packet</a:t>
              </a:r>
              <a:br>
                <a:rPr lang="en-GB" sz="1400" dirty="0" smtClean="0"/>
              </a:br>
              <a:r>
                <a:rPr lang="en-GB" sz="1400" dirty="0" smtClean="0"/>
                <a:t>start</a:t>
              </a:r>
              <a:endParaRPr lang="en-GB" sz="1400" dirty="0"/>
            </a:p>
          </p:txBody>
        </p:sp>
        <p:sp>
          <p:nvSpPr>
            <p:cNvPr id="13" name="TextBox 12"/>
            <p:cNvSpPr txBox="1"/>
            <p:nvPr/>
          </p:nvSpPr>
          <p:spPr>
            <a:xfrm>
              <a:off x="4021729" y="2280460"/>
              <a:ext cx="877163" cy="523220"/>
            </a:xfrm>
            <a:prstGeom prst="rect">
              <a:avLst/>
            </a:prstGeom>
            <a:noFill/>
          </p:spPr>
          <p:txBody>
            <a:bodyPr wrap="none" rtlCol="0">
              <a:spAutoFit/>
            </a:bodyPr>
            <a:lstStyle/>
            <a:p>
              <a:pPr algn="ctr"/>
              <a:r>
                <a:rPr lang="en-GB" sz="1400" dirty="0" smtClean="0"/>
                <a:t>Channel </a:t>
              </a:r>
              <a:br>
                <a:rPr lang="en-GB" sz="1400" dirty="0" smtClean="0"/>
              </a:br>
              <a:r>
                <a:rPr lang="en-GB" sz="1400" dirty="0" smtClean="0"/>
                <a:t>info</a:t>
              </a:r>
              <a:endParaRPr lang="en-GB" sz="1400" dirty="0"/>
            </a:p>
          </p:txBody>
        </p:sp>
        <p:sp>
          <p:nvSpPr>
            <p:cNvPr id="14" name="Rectangle 13"/>
            <p:cNvSpPr/>
            <p:nvPr/>
          </p:nvSpPr>
          <p:spPr>
            <a:xfrm>
              <a:off x="5082142" y="3294595"/>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Header</a:t>
              </a:r>
              <a:endParaRPr lang="en-GB" i="1" dirty="0">
                <a:solidFill>
                  <a:schemeClr val="tx1"/>
                </a:solidFill>
              </a:endParaRPr>
            </a:p>
          </p:txBody>
        </p:sp>
        <p:sp>
          <p:nvSpPr>
            <p:cNvPr id="15" name="Rectangle 14"/>
            <p:cNvSpPr/>
            <p:nvPr/>
          </p:nvSpPr>
          <p:spPr>
            <a:xfrm>
              <a:off x="7253364" y="2326509"/>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sp>
          <p:nvSpPr>
            <p:cNvPr id="16" name="Rectangle 15"/>
            <p:cNvSpPr/>
            <p:nvPr/>
          </p:nvSpPr>
          <p:spPr>
            <a:xfrm>
              <a:off x="7253364" y="3294595"/>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Packet</a:t>
              </a:r>
              <a:endParaRPr lang="en-GB" i="1" dirty="0">
                <a:solidFill>
                  <a:schemeClr val="tx1"/>
                </a:solidFill>
              </a:endParaRPr>
            </a:p>
          </p:txBody>
        </p:sp>
        <p:sp>
          <p:nvSpPr>
            <p:cNvPr id="17" name="TextBox 16"/>
            <p:cNvSpPr txBox="1"/>
            <p:nvPr/>
          </p:nvSpPr>
          <p:spPr>
            <a:xfrm>
              <a:off x="6375170" y="3240376"/>
              <a:ext cx="696281" cy="523220"/>
            </a:xfrm>
            <a:prstGeom prst="rect">
              <a:avLst/>
            </a:prstGeom>
            <a:noFill/>
          </p:spPr>
          <p:txBody>
            <a:bodyPr wrap="none" rtlCol="0">
              <a:spAutoFit/>
            </a:bodyPr>
            <a:lstStyle/>
            <a:p>
              <a:pPr algn="ctr"/>
              <a:r>
                <a:rPr lang="en-GB" sz="1400" dirty="0" smtClean="0"/>
                <a:t>Packet</a:t>
              </a:r>
              <a:br>
                <a:rPr lang="en-GB" sz="1400" dirty="0" smtClean="0"/>
              </a:br>
              <a:r>
                <a:rPr lang="en-GB" sz="1400" dirty="0" smtClean="0"/>
                <a:t>info</a:t>
              </a:r>
              <a:endParaRPr lang="en-GB" sz="1400" dirty="0"/>
            </a:p>
          </p:txBody>
        </p:sp>
        <p:cxnSp>
          <p:nvCxnSpPr>
            <p:cNvPr id="18" name="Straight Arrow Connector 17"/>
            <p:cNvCxnSpPr/>
            <p:nvPr/>
          </p:nvCxnSpPr>
          <p:spPr>
            <a:xfrm>
              <a:off x="6189804" y="3617291"/>
              <a:ext cx="1048714"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623103" y="2996297"/>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7794325" y="2975098"/>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970694" y="2201154"/>
              <a:ext cx="1334422" cy="18629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7141506" y="2210142"/>
              <a:ext cx="1334422" cy="18629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34"/>
            <p:cNvCxnSpPr>
              <a:stCxn id="16" idx="2"/>
            </p:cNvCxnSpPr>
            <p:nvPr/>
          </p:nvCxnSpPr>
          <p:spPr>
            <a:xfrm flipH="1">
              <a:off x="7794327" y="3939986"/>
              <a:ext cx="5445" cy="77831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p:nvPr/>
          </p:nvCxnSpPr>
          <p:spPr>
            <a:xfrm>
              <a:off x="5680400" y="3939833"/>
              <a:ext cx="2128317" cy="409101"/>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34"/>
            <p:cNvCxnSpPr>
              <a:endCxn id="8" idx="0"/>
            </p:cNvCxnSpPr>
            <p:nvPr/>
          </p:nvCxnSpPr>
          <p:spPr>
            <a:xfrm>
              <a:off x="1134688" y="2104790"/>
              <a:ext cx="2089006"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50012" y="3106994"/>
            <a:ext cx="7067825" cy="1477328"/>
          </a:xfrm>
          <a:prstGeom prst="rect">
            <a:avLst/>
          </a:prstGeom>
          <a:noFill/>
        </p:spPr>
        <p:txBody>
          <a:bodyPr wrap="square" lIns="0" tIns="0" rIns="0" bIns="0" rtlCol="0">
            <a:spAutoFit/>
          </a:bodyPr>
          <a:lstStyle/>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l</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et comp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wifi_rx</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p>
          <a:p>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seq</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pstart</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detectSTS</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cinfo</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estimateChannel</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pstart</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pinfo</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invertChannel</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cinfo</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decodeHeader</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invertChannel</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cinfo</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&gt;&gt;&gt; </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decodePacket</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US" sz="1600"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pinfo</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p:txBody>
      </p:sp>
    </p:spTree>
    <p:extLst>
      <p:ext uri="{BB962C8B-B14F-4D97-AF65-F5344CB8AC3E}">
        <p14:creationId xmlns:p14="http://schemas.microsoft.com/office/powerpoint/2010/main" val="375532602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Plugging in low-level imperative code</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16</a:t>
            </a:fld>
            <a:endParaRPr lang="en-GB" dirty="0"/>
          </a:p>
        </p:txBody>
      </p:sp>
      <p:sp>
        <p:nvSpPr>
          <p:cNvPr id="5" name="TextBox 4"/>
          <p:cNvSpPr txBox="1"/>
          <p:nvPr/>
        </p:nvSpPr>
        <p:spPr>
          <a:xfrm>
            <a:off x="2485712" y="1492806"/>
            <a:ext cx="5352003" cy="2769989"/>
          </a:xfrm>
          <a:prstGeom prst="rect">
            <a:avLst/>
          </a:prstGeom>
          <a:noFill/>
        </p:spPr>
        <p:txBody>
          <a:bodyPr wrap="square" lIns="0" tIns="0" rIns="0" bIns="0" rtlCol="0">
            <a:spAutoFit/>
          </a:bodyPr>
          <a:lstStyle/>
          <a:p>
            <a:r>
              <a:rPr lang="en-GB" sz="1200" dirty="0">
                <a:latin typeface="Consolas" panose="020B0609020204030204" pitchFamily="49" charset="0"/>
                <a:cs typeface="Consolas" panose="020B0609020204030204" pitchFamily="49" charset="0"/>
              </a:rPr>
              <a:t>let comp scrambler()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scrmbl_st</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[7] bit := </a:t>
            </a:r>
            <a:r>
              <a:rPr lang="en-GB" sz="1200" dirty="0" smtClean="0">
                <a:latin typeface="Consolas" panose="020B0609020204030204" pitchFamily="49" charset="0"/>
                <a:cs typeface="Consolas" panose="020B0609020204030204" pitchFamily="49" charset="0"/>
              </a:rPr>
              <a:t>{</a:t>
            </a:r>
            <a:r>
              <a:rPr lang="en-GB" sz="1200" dirty="0">
                <a:latin typeface="Consolas" panose="020B0609020204030204" pitchFamily="49" charset="0"/>
                <a:cs typeface="Consolas" panose="020B0609020204030204" pitchFamily="49" charset="0"/>
              </a:rPr>
              <a:t>'1,'1,'1,'1,'1,'1,'1};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smtClean="0">
                <a:latin typeface="Consolas" panose="020B0609020204030204" pitchFamily="49" charset="0"/>
                <a:cs typeface="Consolas" panose="020B0609020204030204" pitchFamily="49" charset="0"/>
              </a:rPr>
              <a:t>tmp,y</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bit;</a:t>
            </a:r>
          </a:p>
          <a:p>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repeat</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r>
              <a:rPr lang="en-GB" sz="1200" dirty="0" err="1" smtClean="0">
                <a:latin typeface="Consolas" panose="020B0609020204030204" pitchFamily="49" charset="0"/>
                <a:cs typeface="Consolas" panose="020B0609020204030204" pitchFamily="49" charset="0"/>
              </a:rPr>
              <a:t>x:bit</a:t>
            </a:r>
            <a:r>
              <a:rPr lang="en-GB" sz="1200" dirty="0" smtClean="0">
                <a:latin typeface="Consolas" panose="020B0609020204030204" pitchFamily="49" charset="0"/>
                <a:cs typeface="Consolas" panose="020B0609020204030204" pitchFamily="49" charset="0"/>
              </a:rPr>
              <a:t>) &lt;- </a:t>
            </a:r>
            <a:r>
              <a:rPr lang="en-GB" sz="1200" b="1" dirty="0">
                <a:latin typeface="Consolas" panose="020B0609020204030204" pitchFamily="49" charset="0"/>
                <a:cs typeface="Consolas" panose="020B0609020204030204" pitchFamily="49" charset="0"/>
              </a:rPr>
              <a:t>take</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smtClean="0">
                <a:latin typeface="Consolas" panose="020B0609020204030204" pitchFamily="49" charset="0"/>
                <a:cs typeface="Consolas" panose="020B0609020204030204" pitchFamily="49" charset="0"/>
              </a:rPr>
              <a:t>do</a:t>
            </a:r>
            <a:r>
              <a:rPr lang="en-GB" sz="1200" dirty="0" smtClean="0">
                <a:latin typeface="Consolas" panose="020B0609020204030204" pitchFamily="49" charset="0"/>
                <a:cs typeface="Consolas" panose="020B0609020204030204" pitchFamily="49" charset="0"/>
              </a:rPr>
              <a:t> {</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[3]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[0:5]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[6]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y := x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endParaRPr lang="en-GB" sz="1200" dirty="0">
              <a:solidFill>
                <a:schemeClr val="tx2">
                  <a:lumMod val="75000"/>
                  <a:lumOff val="25000"/>
                </a:schemeClr>
              </a:solidFill>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 </a:t>
            </a:r>
            <a:endParaRPr lang="en-GB" sz="1200" dirty="0" smtClean="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emit</a:t>
            </a:r>
            <a:r>
              <a:rPr lang="en-GB" sz="1200" dirty="0">
                <a:latin typeface="Consolas" panose="020B0609020204030204" pitchFamily="49" charset="0"/>
                <a:cs typeface="Consolas" panose="020B0609020204030204" pitchFamily="49" charset="0"/>
              </a:rPr>
              <a:t> (y)</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endParaRPr lang="en-GB" sz="1200" dirty="0">
              <a:latin typeface="Consolas" panose="020B0609020204030204" pitchFamily="49" charset="0"/>
              <a:cs typeface="Consolas" panose="020B0609020204030204" pitchFamily="49" charset="0"/>
            </a:endParaRPr>
          </a:p>
        </p:txBody>
      </p:sp>
      <p:sp>
        <p:nvSpPr>
          <p:cNvPr id="6" name="Rectangular Callout 5"/>
          <p:cNvSpPr/>
          <p:nvPr/>
        </p:nvSpPr>
        <p:spPr bwMode="auto">
          <a:xfrm>
            <a:off x="389437" y="2059912"/>
            <a:ext cx="1499654" cy="612648"/>
          </a:xfrm>
          <a:prstGeom prst="wedgeRectCallout">
            <a:avLst>
              <a:gd name="adj1" fmla="val 125617"/>
              <a:gd name="adj2" fmla="val 11170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Low-level imperative code</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Lifted with “do”</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1260588325"/>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CPU execution model</a:t>
            </a:r>
            <a:endParaRPr lang="en-GB" dirty="0"/>
          </a:p>
        </p:txBody>
      </p:sp>
      <p:sp>
        <p:nvSpPr>
          <p:cNvPr id="3" name="Text Placeholder 2"/>
          <p:cNvSpPr>
            <a:spLocks noGrp="1"/>
          </p:cNvSpPr>
          <p:nvPr>
            <p:ph type="body" sz="quarter" idx="10"/>
          </p:nvPr>
        </p:nvSpPr>
        <p:spPr>
          <a:xfrm>
            <a:off x="389436" y="1085849"/>
            <a:ext cx="8363938" cy="3542508"/>
          </a:xfrm>
        </p:spPr>
        <p:txBody>
          <a:bodyPr/>
          <a:lstStyle/>
          <a:p>
            <a:pPr marL="0" indent="0">
              <a:buNone/>
            </a:pPr>
            <a:r>
              <a:rPr lang="en-US" sz="2400" dirty="0" smtClean="0"/>
              <a:t>Every </a:t>
            </a:r>
            <a:r>
              <a:rPr lang="en-US" sz="2400" dirty="0" smtClean="0">
                <a:latin typeface="Consolas" panose="020B0609020204030204" pitchFamily="49" charset="0"/>
                <a:cs typeface="Consolas" panose="020B0609020204030204" pitchFamily="49" charset="0"/>
              </a:rPr>
              <a:t>c </a:t>
            </a:r>
            <a:r>
              <a:rPr lang="en-US" sz="2400" dirty="0">
                <a:latin typeface="Consolas" panose="020B0609020204030204" pitchFamily="49" charset="0"/>
                <a:cs typeface="Consolas" panose="020B0609020204030204" pitchFamily="49" charset="0"/>
              </a:rPr>
              <a:t>:: ST (C v) a </a:t>
            </a:r>
            <a:r>
              <a:rPr lang="en-US" sz="2400" dirty="0" smtClean="0">
                <a:latin typeface="Consolas" panose="020B0609020204030204" pitchFamily="49" charset="0"/>
                <a:cs typeface="Consolas" panose="020B0609020204030204" pitchFamily="49" charset="0"/>
              </a:rPr>
              <a:t>b</a:t>
            </a:r>
            <a:r>
              <a:rPr lang="en-US" sz="2400" dirty="0" smtClean="0"/>
              <a:t> </a:t>
            </a:r>
            <a:r>
              <a:rPr lang="en-US" sz="2400" dirty="0"/>
              <a:t>compiles to 3 functions</a:t>
            </a:r>
            <a:r>
              <a:rPr lang="en-US" sz="2400" dirty="0" smtClean="0"/>
              <a:t>:</a:t>
            </a:r>
            <a:endParaRPr lang="en-US" sz="2400" dirty="0">
              <a:solidFill>
                <a:srgbClr val="FF0000"/>
              </a:solidFill>
              <a:latin typeface="Consolas" panose="020B0609020204030204" pitchFamily="49" charset="0"/>
              <a:cs typeface="Consolas" panose="020B0609020204030204" pitchFamily="49" charset="0"/>
            </a:endParaRPr>
          </a:p>
          <a:p>
            <a:pPr marL="381050" lvl="2" indent="0">
              <a:buNone/>
            </a:pPr>
            <a:endParaRPr lang="en-US" dirty="0" smtClean="0">
              <a:solidFill>
                <a:srgbClr val="FF0000"/>
              </a:solidFill>
              <a:latin typeface="Consolas" panose="020B0609020204030204" pitchFamily="49" charset="0"/>
              <a:cs typeface="Consolas" panose="020B0609020204030204" pitchFamily="49" charset="0"/>
            </a:endParaRPr>
          </a:p>
          <a:p>
            <a:pPr marL="381050" lvl="2" indent="0">
              <a:buNone/>
            </a:pPr>
            <a:r>
              <a:rPr lang="en-US" dirty="0" smtClean="0">
                <a:solidFill>
                  <a:srgbClr val="FF0000"/>
                </a:solidFill>
                <a:latin typeface="Consolas" panose="020B0609020204030204" pitchFamily="49" charset="0"/>
                <a:cs typeface="Consolas" panose="020B0609020204030204" pitchFamily="49" charset="0"/>
              </a:rPr>
              <a:t>tick</a:t>
            </a:r>
            <a:r>
              <a:rPr lang="en-US" dirty="0" smtClean="0">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 → </a:t>
            </a:r>
            <a:r>
              <a:rPr lang="en-US" dirty="0" smtClean="0">
                <a:latin typeface="Consolas" panose="020B0609020204030204" pitchFamily="49" charset="0"/>
                <a:cs typeface="Consolas" panose="020B0609020204030204" pitchFamily="49" charset="0"/>
              </a:rPr>
              <a:t>St </a:t>
            </a:r>
            <a:r>
              <a:rPr lang="en-US" dirty="0">
                <a:latin typeface="Consolas" panose="020B0609020204030204" pitchFamily="49" charset="0"/>
                <a:cs typeface="Consolas" panose="020B0609020204030204" pitchFamily="49" charset="0"/>
              </a:rPr>
              <a:t>(Result v </a:t>
            </a:r>
            <a:r>
              <a:rPr lang="en-US" dirty="0" smtClean="0">
                <a:latin typeface="Consolas" panose="020B0609020204030204" pitchFamily="49" charset="0"/>
                <a:cs typeface="Consolas" panose="020B0609020204030204" pitchFamily="49" charset="0"/>
              </a:rPr>
              <a:t>b </a:t>
            </a:r>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NeedInput</a:t>
            </a:r>
            <a:r>
              <a:rPr lang="en-US" dirty="0">
                <a:latin typeface="Consolas" panose="020B0609020204030204" pitchFamily="49" charset="0"/>
                <a:cs typeface="Consolas" panose="020B0609020204030204" pitchFamily="49" charset="0"/>
              </a:rPr>
              <a:t>)</a:t>
            </a:r>
          </a:p>
          <a:p>
            <a:pPr marL="381050" lvl="2" indent="0">
              <a:buNone/>
            </a:pPr>
            <a:r>
              <a:rPr lang="en-US" dirty="0">
                <a:solidFill>
                  <a:srgbClr val="FF0000"/>
                </a:solidFill>
                <a:latin typeface="Consolas" panose="020B0609020204030204" pitchFamily="49" charset="0"/>
                <a:cs typeface="Consolas" panose="020B0609020204030204" pitchFamily="49" charset="0"/>
              </a:rPr>
              <a:t>process</a:t>
            </a:r>
            <a:r>
              <a:rPr lang="en-US" dirty="0">
                <a:latin typeface="Consolas" panose="020B0609020204030204" pitchFamily="49" charset="0"/>
                <a:cs typeface="Consolas" panose="020B0609020204030204" pitchFamily="49" charset="0"/>
              </a:rPr>
              <a:t> :: a → St (Result v </a:t>
            </a:r>
            <a:r>
              <a:rPr lang="en-US" dirty="0" smtClean="0">
                <a:latin typeface="Consolas" panose="020B0609020204030204" pitchFamily="49" charset="0"/>
                <a:cs typeface="Consolas" panose="020B0609020204030204" pitchFamily="49" charset="0"/>
              </a:rPr>
              <a:t>b</a:t>
            </a:r>
            <a:r>
              <a:rPr lang="en-US" dirty="0">
                <a:latin typeface="Consolas" panose="020B0609020204030204" pitchFamily="49" charset="0"/>
                <a:cs typeface="Consolas" panose="020B0609020204030204" pitchFamily="49" charset="0"/>
              </a:rPr>
              <a:t>)</a:t>
            </a:r>
          </a:p>
          <a:p>
            <a:pPr marL="381050" lvl="2" indent="0">
              <a:buNone/>
            </a:pPr>
            <a:r>
              <a:rPr lang="en-US" dirty="0" err="1">
                <a:solidFill>
                  <a:srgbClr val="FF0000"/>
                </a:solidFill>
                <a:latin typeface="Consolas" panose="020B0609020204030204" pitchFamily="49" charset="0"/>
                <a:cs typeface="Consolas" panose="020B0609020204030204" pitchFamily="49" charset="0"/>
              </a:rPr>
              <a:t>init</a:t>
            </a:r>
            <a:r>
              <a:rPr lang="en-US" dirty="0">
                <a:solidFill>
                  <a:srgbClr val="FF0000"/>
                </a:solidFill>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 () → St </a:t>
            </a:r>
            <a:r>
              <a:rPr lang="en-US" dirty="0" smtClean="0">
                <a:latin typeface="Consolas" panose="020B0609020204030204" pitchFamily="49" charset="0"/>
                <a:cs typeface="Consolas" panose="020B0609020204030204" pitchFamily="49" charset="0"/>
              </a:rPr>
              <a:t>()</a:t>
            </a:r>
          </a:p>
          <a:p>
            <a:pPr marL="381050" lvl="2" indent="0">
              <a:buNone/>
            </a:pPr>
            <a:endParaRPr lang="en-US" dirty="0" smtClean="0">
              <a:latin typeface="Consolas" panose="020B0609020204030204" pitchFamily="49" charset="0"/>
              <a:cs typeface="Consolas" panose="020B0609020204030204" pitchFamily="49" charset="0"/>
            </a:endParaRPr>
          </a:p>
          <a:p>
            <a:pPr marL="38105" indent="0">
              <a:buNone/>
            </a:pPr>
            <a:r>
              <a:rPr lang="en-US" sz="2000" dirty="0" smtClean="0">
                <a:latin typeface="Consolas" panose="020B0609020204030204" pitchFamily="49" charset="0"/>
                <a:cs typeface="Consolas" panose="020B0609020204030204" pitchFamily="49" charset="0"/>
              </a:rPr>
              <a:t>         data Result </a:t>
            </a:r>
            <a:r>
              <a:rPr lang="en-US" sz="2000" dirty="0">
                <a:latin typeface="Consolas" panose="020B0609020204030204" pitchFamily="49" charset="0"/>
                <a:cs typeface="Consolas" panose="020B0609020204030204" pitchFamily="49" charset="0"/>
              </a:rPr>
              <a:t>v </a:t>
            </a:r>
            <a:r>
              <a:rPr lang="en-US" sz="2000" dirty="0" smtClean="0">
                <a:latin typeface="Consolas" panose="020B0609020204030204" pitchFamily="49" charset="0"/>
                <a:cs typeface="Consolas" panose="020B0609020204030204" pitchFamily="49" charset="0"/>
              </a:rPr>
              <a:t>b </a:t>
            </a:r>
            <a:r>
              <a:rPr lang="en-US" sz="2000" dirty="0">
                <a:latin typeface="Consolas" panose="020B0609020204030204" pitchFamily="49" charset="0"/>
                <a:cs typeface="Consolas" panose="020B0609020204030204" pitchFamily="49" charset="0"/>
              </a:rPr>
              <a:t>::= Skip | Yield b | Done </a:t>
            </a:r>
            <a:r>
              <a:rPr lang="en-US" sz="2000" dirty="0" smtClean="0">
                <a:latin typeface="Consolas" panose="020B0609020204030204" pitchFamily="49" charset="0"/>
                <a:cs typeface="Consolas" panose="020B0609020204030204" pitchFamily="49" charset="0"/>
              </a:rPr>
              <a:t>v</a:t>
            </a:r>
          </a:p>
          <a:p>
            <a:pPr marL="38105" indent="0">
              <a:buNone/>
            </a:pPr>
            <a:endParaRPr lang="en-US" sz="2000" dirty="0">
              <a:latin typeface="Consolas" panose="020B0609020204030204" pitchFamily="49" charset="0"/>
              <a:cs typeface="Consolas" panose="020B0609020204030204" pitchFamily="49" charset="0"/>
            </a:endParaRPr>
          </a:p>
          <a:p>
            <a:pPr marL="0" indent="0">
              <a:buNone/>
            </a:pPr>
            <a:r>
              <a:rPr lang="en-US" sz="2400" dirty="0" smtClean="0"/>
              <a:t>Compilation task: </a:t>
            </a:r>
            <a:r>
              <a:rPr lang="en-US" sz="2400" i="1" dirty="0" smtClean="0"/>
              <a:t>compose* tick(), process(), </a:t>
            </a:r>
            <a:r>
              <a:rPr lang="en-US" sz="2400" i="1" dirty="0" err="1" smtClean="0"/>
              <a:t>init</a:t>
            </a:r>
            <a:r>
              <a:rPr lang="en-US" sz="2400" i="1" dirty="0" smtClean="0"/>
              <a:t>() compositionally from smaller blocks</a:t>
            </a:r>
            <a:endParaRPr lang="en-US" sz="2400" i="1" dirty="0"/>
          </a:p>
          <a:p>
            <a:pPr marL="0" indent="0">
              <a:buNone/>
            </a:pPr>
            <a:r>
              <a:rPr lang="en-US" sz="1600" i="1" dirty="0" smtClean="0"/>
              <a:t>* Actual implementation uses labeled blocks and </a:t>
            </a:r>
            <a:r>
              <a:rPr lang="en-US" sz="1600" i="1" dirty="0" err="1" smtClean="0"/>
              <a:t>gotos</a:t>
            </a:r>
            <a:endParaRPr lang="en-US" sz="1600" i="1" dirty="0"/>
          </a:p>
        </p:txBody>
      </p:sp>
      <p:sp>
        <p:nvSpPr>
          <p:cNvPr id="4" name="Slide Number Placeholder 3"/>
          <p:cNvSpPr>
            <a:spLocks noGrp="1"/>
          </p:cNvSpPr>
          <p:nvPr>
            <p:ph type="sldNum" sz="quarter" idx="13"/>
          </p:nvPr>
        </p:nvSpPr>
        <p:spPr/>
        <p:txBody>
          <a:bodyPr/>
          <a:lstStyle/>
          <a:p>
            <a:fld id="{460E0C55-3319-4B31-9C74-CC15EF4AFB06}" type="slidenum">
              <a:rPr lang="en-GB" smtClean="0"/>
              <a:t>17</a:t>
            </a:fld>
            <a:endParaRPr lang="en-GB" dirty="0"/>
          </a:p>
        </p:txBody>
      </p:sp>
    </p:spTree>
    <p:extLst>
      <p:ext uri="{BB962C8B-B14F-4D97-AF65-F5344CB8AC3E}">
        <p14:creationId xmlns:p14="http://schemas.microsoft.com/office/powerpoint/2010/main" val="242989903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
            </a:r>
            <a:r>
              <a:rPr lang="en-US" dirty="0" smtClean="0"/>
              <a:t>ain loop</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18</a:t>
            </a:fld>
            <a:endParaRPr lang="en-GB" dirty="0"/>
          </a:p>
        </p:txBody>
      </p:sp>
      <p:sp>
        <p:nvSpPr>
          <p:cNvPr id="6" name="Diamond 5"/>
          <p:cNvSpPr/>
          <p:nvPr/>
        </p:nvSpPr>
        <p:spPr bwMode="auto">
          <a:xfrm>
            <a:off x="2640247" y="1251153"/>
            <a:ext cx="1009934" cy="953672"/>
          </a:xfrm>
          <a:prstGeom prst="diamond">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a:solidFill>
                  <a:schemeClr val="tx1"/>
                </a:solidFill>
                <a:ea typeface="Segoe UI" pitchFamily="34" charset="0"/>
                <a:cs typeface="Segoe UI" pitchFamily="34" charset="0"/>
              </a:rPr>
              <a:t>t</a:t>
            </a:r>
            <a:r>
              <a:rPr lang="en-US" dirty="0" smtClean="0">
                <a:solidFill>
                  <a:schemeClr val="tx1"/>
                </a:solidFill>
                <a:ea typeface="Segoe UI" pitchFamily="34" charset="0"/>
                <a:cs typeface="Segoe UI" pitchFamily="34" charset="0"/>
              </a:rPr>
              <a:t>ick()</a:t>
            </a:r>
            <a:endParaRPr lang="en-GB" dirty="0" err="1" smtClean="0">
              <a:solidFill>
                <a:schemeClr val="tx1"/>
              </a:solidFill>
              <a:ea typeface="Segoe UI" pitchFamily="34" charset="0"/>
              <a:cs typeface="Segoe UI" pitchFamily="34" charset="0"/>
            </a:endParaRPr>
          </a:p>
        </p:txBody>
      </p:sp>
      <p:sp>
        <p:nvSpPr>
          <p:cNvPr id="7" name="Rectangle 6"/>
          <p:cNvSpPr/>
          <p:nvPr/>
        </p:nvSpPr>
        <p:spPr bwMode="auto">
          <a:xfrm>
            <a:off x="813179" y="2627192"/>
            <a:ext cx="1023582" cy="341194"/>
          </a:xfrm>
          <a:prstGeom prst="rect">
            <a:avLst/>
          </a:prstGeom>
          <a:noFill/>
          <a:ln>
            <a:solidFill>
              <a:srgbClr val="00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err="1" smtClean="0">
                <a:solidFill>
                  <a:schemeClr val="tx1"/>
                </a:solidFill>
                <a:ea typeface="Segoe UI" pitchFamily="34" charset="0"/>
                <a:cs typeface="Segoe UI" pitchFamily="34" charset="0"/>
              </a:rPr>
              <a:t>NeedInput</a:t>
            </a:r>
            <a:endParaRPr lang="en-GB" dirty="0" err="1" smtClean="0">
              <a:solidFill>
                <a:schemeClr val="tx1"/>
              </a:solidFill>
              <a:ea typeface="Segoe UI" pitchFamily="34" charset="0"/>
              <a:cs typeface="Segoe UI" pitchFamily="34" charset="0"/>
            </a:endParaRPr>
          </a:p>
        </p:txBody>
      </p:sp>
      <p:grpSp>
        <p:nvGrpSpPr>
          <p:cNvPr id="12" name="Group 11"/>
          <p:cNvGrpSpPr/>
          <p:nvPr/>
        </p:nvGrpSpPr>
        <p:grpSpPr>
          <a:xfrm>
            <a:off x="3932231" y="2129333"/>
            <a:ext cx="4545547" cy="986384"/>
            <a:chOff x="3466833" y="2268030"/>
            <a:chExt cx="4532765" cy="941159"/>
          </a:xfrm>
        </p:grpSpPr>
        <p:sp>
          <p:nvSpPr>
            <p:cNvPr id="8" name="Rectangle 7"/>
            <p:cNvSpPr/>
            <p:nvPr/>
          </p:nvSpPr>
          <p:spPr bwMode="auto">
            <a:xfrm>
              <a:off x="3855492" y="2565779"/>
              <a:ext cx="1023582" cy="341194"/>
            </a:xfrm>
            <a:prstGeom prst="rect">
              <a:avLst/>
            </a:prstGeom>
            <a:noFill/>
            <a:ln>
              <a:solidFill>
                <a:srgbClr val="00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Skip</a:t>
              </a:r>
              <a:endParaRPr lang="en-GB" dirty="0" err="1" smtClean="0">
                <a:solidFill>
                  <a:schemeClr val="tx1"/>
                </a:solidFill>
                <a:ea typeface="Segoe UI" pitchFamily="34" charset="0"/>
                <a:cs typeface="Segoe UI" pitchFamily="34" charset="0"/>
              </a:endParaRPr>
            </a:p>
          </p:txBody>
        </p:sp>
        <p:sp>
          <p:nvSpPr>
            <p:cNvPr id="9" name="Rectangle 8"/>
            <p:cNvSpPr/>
            <p:nvPr/>
          </p:nvSpPr>
          <p:spPr bwMode="auto">
            <a:xfrm>
              <a:off x="5222543" y="2565779"/>
              <a:ext cx="1023582" cy="341194"/>
            </a:xfrm>
            <a:prstGeom prst="rect">
              <a:avLst/>
            </a:prstGeom>
            <a:noFill/>
            <a:ln>
              <a:solidFill>
                <a:srgbClr val="00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Yield(b)</a:t>
              </a:r>
              <a:endParaRPr lang="en-GB" dirty="0" err="1" smtClean="0">
                <a:solidFill>
                  <a:schemeClr val="tx1"/>
                </a:solidFill>
                <a:ea typeface="Segoe UI" pitchFamily="34" charset="0"/>
                <a:cs typeface="Segoe UI" pitchFamily="34" charset="0"/>
              </a:endParaRPr>
            </a:p>
          </p:txBody>
        </p:sp>
        <p:sp>
          <p:nvSpPr>
            <p:cNvPr id="10" name="Rectangle 9"/>
            <p:cNvSpPr/>
            <p:nvPr/>
          </p:nvSpPr>
          <p:spPr bwMode="auto">
            <a:xfrm>
              <a:off x="6589594" y="2572603"/>
              <a:ext cx="1023582" cy="341194"/>
            </a:xfrm>
            <a:prstGeom prst="rect">
              <a:avLst/>
            </a:prstGeom>
            <a:noFill/>
            <a:ln>
              <a:solidFill>
                <a:srgbClr val="000000"/>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Done(v)</a:t>
              </a:r>
              <a:endParaRPr lang="en-GB" dirty="0" err="1" smtClean="0">
                <a:solidFill>
                  <a:schemeClr val="tx1"/>
                </a:solidFill>
                <a:ea typeface="Segoe UI" pitchFamily="34" charset="0"/>
                <a:cs typeface="Segoe UI" pitchFamily="34" charset="0"/>
              </a:endParaRPr>
            </a:p>
          </p:txBody>
        </p:sp>
        <p:sp>
          <p:nvSpPr>
            <p:cNvPr id="11" name="Rectangle 10"/>
            <p:cNvSpPr/>
            <p:nvPr/>
          </p:nvSpPr>
          <p:spPr bwMode="auto">
            <a:xfrm>
              <a:off x="3466833" y="2268030"/>
              <a:ext cx="4532765" cy="941159"/>
            </a:xfrm>
            <a:prstGeom prst="rect">
              <a:avLst/>
            </a:prstGeom>
            <a:noFill/>
            <a:ln>
              <a:solidFill>
                <a:srgbClr val="000000"/>
              </a:solidFill>
              <a:prstDash val="lgDashDot"/>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
        <p:nvSpPr>
          <p:cNvPr id="13" name="Diamond 12"/>
          <p:cNvSpPr/>
          <p:nvPr/>
        </p:nvSpPr>
        <p:spPr bwMode="auto">
          <a:xfrm>
            <a:off x="2230516" y="3623412"/>
            <a:ext cx="1829396" cy="751318"/>
          </a:xfrm>
          <a:prstGeom prst="diamond">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a:solidFill>
                  <a:schemeClr val="tx1"/>
                </a:solidFill>
                <a:ea typeface="Segoe UI" pitchFamily="34" charset="0"/>
                <a:cs typeface="Segoe UI" pitchFamily="34" charset="0"/>
              </a:rPr>
              <a:t>p</a:t>
            </a:r>
            <a:r>
              <a:rPr lang="en-US" dirty="0" smtClean="0">
                <a:solidFill>
                  <a:schemeClr val="tx1"/>
                </a:solidFill>
                <a:ea typeface="Segoe UI" pitchFamily="34" charset="0"/>
                <a:cs typeface="Segoe UI" pitchFamily="34" charset="0"/>
              </a:rPr>
              <a:t>rocess(a)</a:t>
            </a:r>
            <a:endParaRPr lang="en-GB" dirty="0" err="1" smtClean="0">
              <a:solidFill>
                <a:schemeClr val="tx1"/>
              </a:solidFill>
              <a:ea typeface="Segoe UI" pitchFamily="34" charset="0"/>
              <a:cs typeface="Segoe UI" pitchFamily="34" charset="0"/>
            </a:endParaRPr>
          </a:p>
        </p:txBody>
      </p:sp>
      <p:cxnSp>
        <p:nvCxnSpPr>
          <p:cNvPr id="15" name="Elbow Connector 14"/>
          <p:cNvCxnSpPr>
            <a:stCxn id="6" idx="1"/>
            <a:endCxn id="7" idx="0"/>
          </p:cNvCxnSpPr>
          <p:nvPr/>
        </p:nvCxnSpPr>
        <p:spPr>
          <a:xfrm rot="10800000" flipV="1">
            <a:off x="1324971" y="1727988"/>
            <a:ext cx="1315277" cy="899203"/>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17"/>
          <p:cNvCxnSpPr>
            <a:stCxn id="6" idx="3"/>
            <a:endCxn id="8" idx="0"/>
          </p:cNvCxnSpPr>
          <p:nvPr/>
        </p:nvCxnSpPr>
        <p:spPr>
          <a:xfrm>
            <a:off x="3650181" y="1727989"/>
            <a:ext cx="1185039" cy="713401"/>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6" idx="3"/>
            <a:endCxn id="9" idx="0"/>
          </p:cNvCxnSpPr>
          <p:nvPr/>
        </p:nvCxnSpPr>
        <p:spPr>
          <a:xfrm>
            <a:off x="3650181" y="1727989"/>
            <a:ext cx="2555945" cy="713401"/>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6" idx="3"/>
            <a:endCxn id="10" idx="0"/>
          </p:cNvCxnSpPr>
          <p:nvPr/>
        </p:nvCxnSpPr>
        <p:spPr>
          <a:xfrm>
            <a:off x="3650181" y="1727989"/>
            <a:ext cx="3926851" cy="720552"/>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7" name="Elbow Connector 26"/>
          <p:cNvCxnSpPr>
            <a:stCxn id="8" idx="1"/>
            <a:endCxn id="6" idx="2"/>
          </p:cNvCxnSpPr>
          <p:nvPr/>
        </p:nvCxnSpPr>
        <p:spPr>
          <a:xfrm rot="10800000">
            <a:off x="3145214" y="2204825"/>
            <a:ext cx="1176772" cy="415360"/>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571405" y="1096412"/>
            <a:ext cx="2034707" cy="307777"/>
          </a:xfrm>
          <a:prstGeom prst="rect">
            <a:avLst/>
          </a:prstGeom>
          <a:noFill/>
        </p:spPr>
        <p:txBody>
          <a:bodyPr wrap="square" lIns="0" tIns="0" rIns="0" bIns="0" rtlCol="0">
            <a:spAutoFit/>
          </a:bodyPr>
          <a:lstStyle/>
          <a:p>
            <a:r>
              <a:rPr lang="en-US" sz="2000" dirty="0" smtClean="0">
                <a:gradFill>
                  <a:gsLst>
                    <a:gs pos="2917">
                      <a:schemeClr val="tx1"/>
                    </a:gs>
                    <a:gs pos="30000">
                      <a:schemeClr val="tx1"/>
                    </a:gs>
                  </a:gsLst>
                  <a:lin ang="5400000" scaled="0"/>
                </a:gradFill>
              </a:rPr>
              <a:t> write </a:t>
            </a:r>
            <a:r>
              <a:rPr lang="en-US" sz="2000" i="1" dirty="0" smtClean="0">
                <a:gradFill>
                  <a:gsLst>
                    <a:gs pos="2917">
                      <a:schemeClr val="tx1"/>
                    </a:gs>
                    <a:gs pos="30000">
                      <a:schemeClr val="tx1"/>
                    </a:gs>
                  </a:gsLst>
                  <a:lin ang="5400000" scaled="0"/>
                </a:gradFill>
              </a:rPr>
              <a:t>b</a:t>
            </a:r>
            <a:r>
              <a:rPr lang="en-US" sz="2000" dirty="0" smtClean="0">
                <a:gradFill>
                  <a:gsLst>
                    <a:gs pos="2917">
                      <a:schemeClr val="tx1"/>
                    </a:gs>
                    <a:gs pos="30000">
                      <a:schemeClr val="tx1"/>
                    </a:gs>
                  </a:gsLst>
                  <a:lin ang="5400000" scaled="0"/>
                </a:gradFill>
              </a:rPr>
              <a:t> to output</a:t>
            </a:r>
            <a:endParaRPr lang="en-GB" sz="2000" dirty="0" err="1" smtClean="0">
              <a:gradFill>
                <a:gsLst>
                  <a:gs pos="2917">
                    <a:schemeClr val="tx1"/>
                  </a:gs>
                  <a:gs pos="30000">
                    <a:schemeClr val="tx1"/>
                  </a:gs>
                </a:gsLst>
                <a:lin ang="5400000" scaled="0"/>
              </a:gradFill>
            </a:endParaRPr>
          </a:p>
        </p:txBody>
      </p:sp>
      <p:sp>
        <p:nvSpPr>
          <p:cNvPr id="33" name="TextBox 32"/>
          <p:cNvSpPr txBox="1"/>
          <p:nvPr/>
        </p:nvSpPr>
        <p:spPr>
          <a:xfrm>
            <a:off x="5692892" y="4487965"/>
            <a:ext cx="2430781" cy="307777"/>
          </a:xfrm>
          <a:prstGeom prst="rect">
            <a:avLst/>
          </a:prstGeom>
          <a:noFill/>
        </p:spPr>
        <p:txBody>
          <a:bodyPr wrap="square" lIns="0" tIns="0" rIns="0" bIns="0" rtlCol="0">
            <a:spAutoFit/>
          </a:bodyPr>
          <a:lstStyle/>
          <a:p>
            <a:r>
              <a:rPr lang="en-US" sz="2000" dirty="0" smtClean="0">
                <a:gradFill>
                  <a:gsLst>
                    <a:gs pos="2917">
                      <a:schemeClr val="tx1"/>
                    </a:gs>
                    <a:gs pos="30000">
                      <a:schemeClr val="tx1"/>
                    </a:gs>
                  </a:gsLst>
                  <a:lin ang="5400000" scaled="0"/>
                </a:gradFill>
              </a:rPr>
              <a:t>write </a:t>
            </a:r>
            <a:r>
              <a:rPr lang="en-US" sz="2000" i="1" dirty="0" smtClean="0">
                <a:gradFill>
                  <a:gsLst>
                    <a:gs pos="2917">
                      <a:schemeClr val="tx1"/>
                    </a:gs>
                    <a:gs pos="30000">
                      <a:schemeClr val="tx1"/>
                    </a:gs>
                  </a:gsLst>
                  <a:lin ang="5400000" scaled="0"/>
                </a:gradFill>
              </a:rPr>
              <a:t>v</a:t>
            </a:r>
            <a:r>
              <a:rPr lang="en-US" sz="2000" dirty="0" smtClean="0">
                <a:gradFill>
                  <a:gsLst>
                    <a:gs pos="2917">
                      <a:schemeClr val="tx1"/>
                    </a:gs>
                    <a:gs pos="30000">
                      <a:schemeClr val="tx1"/>
                    </a:gs>
                  </a:gsLst>
                  <a:lin ang="5400000" scaled="0"/>
                </a:gradFill>
              </a:rPr>
              <a:t> to ctrl output</a:t>
            </a:r>
            <a:endParaRPr lang="en-GB" sz="2000" dirty="0" err="1" smtClean="0">
              <a:gradFill>
                <a:gsLst>
                  <a:gs pos="2917">
                    <a:schemeClr val="tx1"/>
                  </a:gs>
                  <a:gs pos="30000">
                    <a:schemeClr val="tx1"/>
                  </a:gs>
                </a:gsLst>
                <a:lin ang="5400000" scaled="0"/>
              </a:gradFill>
            </a:endParaRPr>
          </a:p>
        </p:txBody>
      </p:sp>
      <p:sp>
        <p:nvSpPr>
          <p:cNvPr id="37" name="TextBox 36"/>
          <p:cNvSpPr txBox="1"/>
          <p:nvPr/>
        </p:nvSpPr>
        <p:spPr>
          <a:xfrm>
            <a:off x="307616" y="3457750"/>
            <a:ext cx="2034707" cy="307777"/>
          </a:xfrm>
          <a:prstGeom prst="rect">
            <a:avLst/>
          </a:prstGeom>
          <a:noFill/>
        </p:spPr>
        <p:txBody>
          <a:bodyPr wrap="square" lIns="0" tIns="0" rIns="0" bIns="0" rtlCol="0">
            <a:spAutoFit/>
          </a:bodyPr>
          <a:lstStyle/>
          <a:p>
            <a:r>
              <a:rPr lang="en-US" sz="2000" dirty="0"/>
              <a:t>r</a:t>
            </a:r>
            <a:r>
              <a:rPr lang="en-US" sz="2000" dirty="0" smtClean="0"/>
              <a:t>ead </a:t>
            </a:r>
            <a:r>
              <a:rPr lang="en-US" sz="2000" i="1" dirty="0" smtClean="0"/>
              <a:t>a</a:t>
            </a:r>
            <a:r>
              <a:rPr lang="en-US" sz="2000" dirty="0" smtClean="0"/>
              <a:t> from input</a:t>
            </a:r>
            <a:endParaRPr lang="en-GB" sz="2000" dirty="0" err="1" smtClean="0"/>
          </a:p>
        </p:txBody>
      </p:sp>
      <p:cxnSp>
        <p:nvCxnSpPr>
          <p:cNvPr id="39" name="Straight Arrow Connector 38"/>
          <p:cNvCxnSpPr>
            <a:stCxn id="7" idx="2"/>
            <a:endCxn id="37" idx="0"/>
          </p:cNvCxnSpPr>
          <p:nvPr/>
        </p:nvCxnSpPr>
        <p:spPr>
          <a:xfrm>
            <a:off x="1324970" y="2968386"/>
            <a:ext cx="0" cy="489364"/>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3" name="Elbow Connector 42"/>
          <p:cNvCxnSpPr>
            <a:stCxn id="37" idx="2"/>
            <a:endCxn id="13" idx="1"/>
          </p:cNvCxnSpPr>
          <p:nvPr/>
        </p:nvCxnSpPr>
        <p:spPr>
          <a:xfrm rot="16200000" flipH="1">
            <a:off x="1660971" y="3429526"/>
            <a:ext cx="233544" cy="905546"/>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7" name="Elbow Connector 46"/>
          <p:cNvCxnSpPr>
            <a:stCxn id="13" idx="3"/>
            <a:endCxn id="8" idx="2"/>
          </p:cNvCxnSpPr>
          <p:nvPr/>
        </p:nvCxnSpPr>
        <p:spPr>
          <a:xfrm flipV="1">
            <a:off x="4059912" y="2798979"/>
            <a:ext cx="775305" cy="1200092"/>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5" name="Elbow Connector 54"/>
          <p:cNvCxnSpPr>
            <a:stCxn id="9" idx="1"/>
            <a:endCxn id="32" idx="2"/>
          </p:cNvCxnSpPr>
          <p:nvPr/>
        </p:nvCxnSpPr>
        <p:spPr>
          <a:xfrm rot="10800000">
            <a:off x="5588760" y="1404189"/>
            <a:ext cx="104133" cy="1215996"/>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9" name="Elbow Connector 58"/>
          <p:cNvCxnSpPr>
            <a:stCxn id="10" idx="1"/>
            <a:endCxn id="33" idx="0"/>
          </p:cNvCxnSpPr>
          <p:nvPr/>
        </p:nvCxnSpPr>
        <p:spPr>
          <a:xfrm rot="10800000" flipV="1">
            <a:off x="6908284" y="2627335"/>
            <a:ext cx="155515" cy="1860629"/>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3" name="Elbow Connector 62"/>
          <p:cNvCxnSpPr>
            <a:stCxn id="13" idx="3"/>
            <a:endCxn id="9" idx="2"/>
          </p:cNvCxnSpPr>
          <p:nvPr/>
        </p:nvCxnSpPr>
        <p:spPr>
          <a:xfrm flipV="1">
            <a:off x="4059912" y="2798979"/>
            <a:ext cx="2146211" cy="1200092"/>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13" idx="3"/>
            <a:endCxn id="10" idx="2"/>
          </p:cNvCxnSpPr>
          <p:nvPr/>
        </p:nvCxnSpPr>
        <p:spPr>
          <a:xfrm flipV="1">
            <a:off x="4059912" y="2806130"/>
            <a:ext cx="3517117" cy="1192941"/>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endCxn id="6" idx="0"/>
          </p:cNvCxnSpPr>
          <p:nvPr/>
        </p:nvCxnSpPr>
        <p:spPr>
          <a:xfrm>
            <a:off x="3145214" y="901036"/>
            <a:ext cx="0" cy="350117"/>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3990084" y="2156247"/>
            <a:ext cx="836868" cy="215444"/>
          </a:xfrm>
          <a:prstGeom prst="rect">
            <a:avLst/>
          </a:prstGeom>
          <a:noFill/>
        </p:spPr>
        <p:txBody>
          <a:bodyPr wrap="square" lIns="0" tIns="0" rIns="0" bIns="0" rtlCol="0">
            <a:spAutoFit/>
          </a:bodyPr>
          <a:lstStyle/>
          <a:p>
            <a:r>
              <a:rPr lang="en-US" dirty="0" smtClean="0">
                <a:gradFill>
                  <a:gsLst>
                    <a:gs pos="2917">
                      <a:schemeClr val="tx1"/>
                    </a:gs>
                    <a:gs pos="30000">
                      <a:schemeClr val="tx1"/>
                    </a:gs>
                  </a:gsLst>
                  <a:lin ang="5400000" scaled="0"/>
                </a:gradFill>
              </a:rPr>
              <a:t>Result v b</a:t>
            </a:r>
            <a:endParaRPr lang="en-GB" dirty="0" err="1" smtClean="0">
              <a:gradFill>
                <a:gsLst>
                  <a:gs pos="2917">
                    <a:schemeClr val="tx1"/>
                  </a:gs>
                  <a:gs pos="30000">
                    <a:schemeClr val="tx1"/>
                  </a:gs>
                </a:gsLst>
                <a:lin ang="5400000" scaled="0"/>
              </a:gradFill>
            </a:endParaRPr>
          </a:p>
        </p:txBody>
      </p:sp>
      <p:cxnSp>
        <p:nvCxnSpPr>
          <p:cNvPr id="97" name="Elbow Connector 96"/>
          <p:cNvCxnSpPr>
            <a:stCxn id="32" idx="1"/>
            <a:endCxn id="6" idx="0"/>
          </p:cNvCxnSpPr>
          <p:nvPr/>
        </p:nvCxnSpPr>
        <p:spPr>
          <a:xfrm rot="10800000" flipV="1">
            <a:off x="3145215" y="1250301"/>
            <a:ext cx="1426191" cy="852"/>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92507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CPU scheduling: no queues</a:t>
            </a:r>
            <a:endParaRPr lang="en-GB" dirty="0"/>
          </a:p>
        </p:txBody>
      </p:sp>
      <p:sp>
        <p:nvSpPr>
          <p:cNvPr id="3" name="Text Placeholder 2"/>
          <p:cNvSpPr>
            <a:spLocks noGrp="1"/>
          </p:cNvSpPr>
          <p:nvPr>
            <p:ph type="body" sz="quarter" idx="10"/>
          </p:nvPr>
        </p:nvSpPr>
        <p:spPr>
          <a:xfrm>
            <a:off x="389436" y="1304216"/>
            <a:ext cx="8363938" cy="3250121"/>
          </a:xfrm>
        </p:spPr>
        <p:txBody>
          <a:bodyPr/>
          <a:lstStyle/>
          <a:p>
            <a:pPr lvl="1"/>
            <a:r>
              <a:rPr lang="en-US" sz="2400" dirty="0" smtClean="0"/>
              <a:t>Ticking (c1 &gt;&gt;&gt; c2) starts from c2, processing (c1 &gt;&gt;&gt; c2) starts from c1</a:t>
            </a:r>
          </a:p>
          <a:p>
            <a:pPr lvl="1"/>
            <a:r>
              <a:rPr lang="en-US" sz="2400" dirty="0" smtClean="0"/>
              <a:t>Reason: design decision to </a:t>
            </a:r>
            <a:r>
              <a:rPr lang="en-US" sz="2400" u="sng" dirty="0" smtClean="0">
                <a:solidFill>
                  <a:srgbClr val="FF0000"/>
                </a:solidFill>
              </a:rPr>
              <a:t>avoid </a:t>
            </a:r>
            <a:r>
              <a:rPr lang="en-US" sz="2400" u="sng" dirty="0">
                <a:solidFill>
                  <a:srgbClr val="FF0000"/>
                </a:solidFill>
              </a:rPr>
              <a:t>introducing </a:t>
            </a:r>
            <a:r>
              <a:rPr lang="en-US" sz="2400" u="sng" dirty="0" smtClean="0">
                <a:solidFill>
                  <a:srgbClr val="FF0000"/>
                </a:solidFill>
              </a:rPr>
              <a:t>queues as result of compilation</a:t>
            </a:r>
          </a:p>
          <a:p>
            <a:pPr lvl="2"/>
            <a:r>
              <a:rPr lang="en-US" dirty="0" smtClean="0"/>
              <a:t>Actually queues could be introduced explicitly by programmers, </a:t>
            </a:r>
          </a:p>
          <a:p>
            <a:pPr lvl="2"/>
            <a:r>
              <a:rPr lang="en-US" dirty="0" smtClean="0"/>
              <a:t>… or as a result of </a:t>
            </a:r>
            <a:r>
              <a:rPr lang="en-US" dirty="0" err="1" smtClean="0"/>
              <a:t>vectorization</a:t>
            </a:r>
            <a:r>
              <a:rPr lang="en-US" dirty="0" smtClean="0"/>
              <a:t> (see later) but we guarantee that upon control transitions no un-processed data remains in the queues (which is on of the main reasons SORA pipelines are hard to modify!) </a:t>
            </a:r>
            <a:endParaRPr lang="en-US" sz="2400" u="sng" dirty="0" smtClean="0">
              <a:solidFill>
                <a:srgbClr val="FF0000"/>
              </a:solidFill>
            </a:endParaRPr>
          </a:p>
          <a:p>
            <a:pPr lvl="1"/>
            <a:r>
              <a:rPr lang="en-US" sz="2400" dirty="0" smtClean="0"/>
              <a:t>Ticking/processing </a:t>
            </a:r>
            <a:r>
              <a:rPr lang="en-US" sz="2400" dirty="0" err="1" smtClean="0"/>
              <a:t>seq</a:t>
            </a:r>
            <a:r>
              <a:rPr lang="en-US" sz="2400" dirty="0" smtClean="0"/>
              <a:t> { x &lt;- c1; c2 } starts from c1; when </a:t>
            </a:r>
            <a:r>
              <a:rPr lang="en-US" sz="2400" dirty="0" smtClean="0">
                <a:latin typeface="Consolas" panose="020B0609020204030204" pitchFamily="49" charset="0"/>
                <a:cs typeface="Consolas" panose="020B0609020204030204" pitchFamily="49" charset="0"/>
              </a:rPr>
              <a:t>Done</a:t>
            </a:r>
            <a:r>
              <a:rPr lang="en-US" sz="2400" dirty="0" smtClean="0"/>
              <a:t>, we </a:t>
            </a:r>
            <a:r>
              <a:rPr lang="en-US" sz="2400" dirty="0" err="1" smtClean="0">
                <a:solidFill>
                  <a:srgbClr val="FF0000"/>
                </a:solidFill>
              </a:rPr>
              <a:t>init</a:t>
            </a:r>
            <a:r>
              <a:rPr lang="en-US" sz="2400" dirty="0" smtClean="0">
                <a:solidFill>
                  <a:srgbClr val="FF0000"/>
                </a:solidFill>
              </a:rPr>
              <a:t>()</a:t>
            </a:r>
            <a:r>
              <a:rPr lang="en-US" sz="2400" dirty="0" smtClean="0"/>
              <a:t> c2 and start ticking/processing on c2</a:t>
            </a:r>
            <a:endParaRPr lang="en-US" sz="2400" dirty="0"/>
          </a:p>
        </p:txBody>
      </p:sp>
      <p:sp>
        <p:nvSpPr>
          <p:cNvPr id="4" name="Slide Number Placeholder 3"/>
          <p:cNvSpPr>
            <a:spLocks noGrp="1"/>
          </p:cNvSpPr>
          <p:nvPr>
            <p:ph type="sldNum" sz="quarter" idx="13"/>
          </p:nvPr>
        </p:nvSpPr>
        <p:spPr/>
        <p:txBody>
          <a:bodyPr/>
          <a:lstStyle/>
          <a:p>
            <a:fld id="{460E0C55-3319-4B31-9C74-CC15EF4AFB06}" type="slidenum">
              <a:rPr lang="en-GB" smtClean="0"/>
              <a:t>19</a:t>
            </a:fld>
            <a:endParaRPr lang="en-GB" dirty="0"/>
          </a:p>
        </p:txBody>
      </p:sp>
    </p:spTree>
    <p:extLst>
      <p:ext uri="{BB962C8B-B14F-4D97-AF65-F5344CB8AC3E}">
        <p14:creationId xmlns:p14="http://schemas.microsoft.com/office/powerpoint/2010/main" val="231024937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609398"/>
          </a:xfrm>
        </p:spPr>
        <p:txBody>
          <a:bodyPr/>
          <a:lstStyle/>
          <a:p>
            <a:r>
              <a:rPr lang="en-US" sz="4400" dirty="0" smtClean="0"/>
              <a:t>Programming software radios</a:t>
            </a:r>
            <a:endParaRPr lang="en-US" sz="4400" dirty="0"/>
          </a:p>
        </p:txBody>
      </p:sp>
      <p:sp>
        <p:nvSpPr>
          <p:cNvPr id="3" name="Text Placeholder 2"/>
          <p:cNvSpPr>
            <a:spLocks noGrp="1"/>
          </p:cNvSpPr>
          <p:nvPr>
            <p:ph type="body" sz="quarter" idx="10"/>
          </p:nvPr>
        </p:nvSpPr>
        <p:spPr>
          <a:xfrm>
            <a:off x="389435" y="1211651"/>
            <a:ext cx="8363938" cy="3600986"/>
          </a:xfrm>
        </p:spPr>
        <p:txBody>
          <a:bodyPr/>
          <a:lstStyle/>
          <a:p>
            <a:r>
              <a:rPr lang="en-US" sz="2000" dirty="0" smtClean="0">
                <a:latin typeface="+mn-lt"/>
              </a:rPr>
              <a:t>Lots </a:t>
            </a:r>
            <a:r>
              <a:rPr lang="en-US" sz="2000" dirty="0">
                <a:latin typeface="+mn-lt"/>
              </a:rPr>
              <a:t>of </a:t>
            </a:r>
            <a:r>
              <a:rPr lang="en-US" sz="2000" dirty="0" smtClean="0">
                <a:latin typeface="+mn-lt"/>
              </a:rPr>
              <a:t>recent innovation in </a:t>
            </a:r>
            <a:r>
              <a:rPr lang="en-US" sz="2000" dirty="0">
                <a:latin typeface="+mn-lt"/>
              </a:rPr>
              <a:t>PHY/MAC </a:t>
            </a:r>
            <a:r>
              <a:rPr lang="en-US" sz="2000" dirty="0" smtClean="0">
                <a:latin typeface="+mn-lt"/>
              </a:rPr>
              <a:t>design</a:t>
            </a:r>
          </a:p>
          <a:p>
            <a:pPr lvl="1"/>
            <a:r>
              <a:rPr lang="en-US" sz="2000" dirty="0" smtClean="0">
                <a:latin typeface="+mj-lt"/>
              </a:rPr>
              <a:t>Communities: </a:t>
            </a:r>
            <a:r>
              <a:rPr lang="en-US" sz="2000" dirty="0" err="1" smtClean="0">
                <a:latin typeface="+mj-lt"/>
              </a:rPr>
              <a:t>MobiCom</a:t>
            </a:r>
            <a:r>
              <a:rPr lang="en-US" sz="2000" dirty="0" smtClean="0">
                <a:latin typeface="+mj-lt"/>
              </a:rPr>
              <a:t>, SIGCOMM  </a:t>
            </a:r>
            <a:endParaRPr lang="en-US" sz="2000" dirty="0">
              <a:latin typeface="+mj-lt"/>
            </a:endParaRPr>
          </a:p>
          <a:p>
            <a:r>
              <a:rPr lang="en-US" sz="2000" dirty="0" smtClean="0">
                <a:solidFill>
                  <a:srgbClr val="FF0000"/>
                </a:solidFill>
                <a:latin typeface="+mn-lt"/>
              </a:rPr>
              <a:t>Software </a:t>
            </a:r>
            <a:r>
              <a:rPr lang="en-US" sz="2000" dirty="0">
                <a:solidFill>
                  <a:srgbClr val="FF0000"/>
                </a:solidFill>
                <a:latin typeface="+mn-lt"/>
              </a:rPr>
              <a:t>D</a:t>
            </a:r>
            <a:r>
              <a:rPr lang="en-US" sz="2000" dirty="0" smtClean="0">
                <a:solidFill>
                  <a:srgbClr val="FF0000"/>
                </a:solidFill>
                <a:latin typeface="+mn-lt"/>
              </a:rPr>
              <a:t>efined Radio</a:t>
            </a:r>
            <a:r>
              <a:rPr lang="en-US" sz="2000" dirty="0" smtClean="0">
                <a:latin typeface="+mn-lt"/>
              </a:rPr>
              <a:t> (SDR) platforms useful for experimentation and research</a:t>
            </a:r>
          </a:p>
          <a:p>
            <a:r>
              <a:rPr lang="en-US" sz="2000" dirty="0" err="1" smtClean="0">
                <a:latin typeface="+mn-lt"/>
              </a:rPr>
              <a:t>GNURadio</a:t>
            </a:r>
            <a:r>
              <a:rPr lang="en-US" sz="2000" dirty="0" smtClean="0">
                <a:latin typeface="+mn-lt"/>
              </a:rPr>
              <a:t> (C/C++, Python) predominant platform</a:t>
            </a:r>
          </a:p>
          <a:p>
            <a:pPr lvl="1"/>
            <a:r>
              <a:rPr lang="en-US" sz="2000" dirty="0" smtClean="0">
                <a:latin typeface="+mj-lt"/>
              </a:rPr>
              <a:t>relatively </a:t>
            </a:r>
            <a:r>
              <a:rPr lang="en-US" sz="2000" dirty="0">
                <a:latin typeface="+mj-lt"/>
              </a:rPr>
              <a:t>easy to </a:t>
            </a:r>
            <a:r>
              <a:rPr lang="en-US" sz="2000" dirty="0" smtClean="0">
                <a:latin typeface="+mj-lt"/>
              </a:rPr>
              <a:t>program, lots of libraries </a:t>
            </a:r>
          </a:p>
          <a:p>
            <a:pPr lvl="1"/>
            <a:r>
              <a:rPr lang="en-US" sz="2000" dirty="0" smtClean="0">
                <a:latin typeface="+mj-lt"/>
              </a:rPr>
              <a:t>slow; first real-time </a:t>
            </a:r>
            <a:r>
              <a:rPr lang="en-US" sz="2000" dirty="0" err="1" smtClean="0">
                <a:latin typeface="+mj-lt"/>
              </a:rPr>
              <a:t>GNURadio</a:t>
            </a:r>
            <a:r>
              <a:rPr lang="en-US" sz="2000" dirty="0" smtClean="0">
                <a:latin typeface="+mj-lt"/>
              </a:rPr>
              <a:t> </a:t>
            </a:r>
            <a:r>
              <a:rPr lang="en-US" sz="2000" dirty="0" err="1" smtClean="0">
                <a:latin typeface="+mj-lt"/>
              </a:rPr>
              <a:t>WiFi</a:t>
            </a:r>
            <a:r>
              <a:rPr lang="en-US" sz="2000" dirty="0" smtClean="0">
                <a:latin typeface="+mj-lt"/>
              </a:rPr>
              <a:t> RX in appeared only last </a:t>
            </a:r>
            <a:r>
              <a:rPr lang="en-US" sz="2000" dirty="0" smtClean="0"/>
              <a:t>year</a:t>
            </a:r>
            <a:endParaRPr lang="en-US" sz="2000" dirty="0"/>
          </a:p>
          <a:p>
            <a:r>
              <a:rPr lang="en-US" sz="2000" dirty="0" smtClean="0">
                <a:latin typeface="+mn-lt"/>
              </a:rPr>
              <a:t>SORA (MSR Asia): C++ library + custom hardware</a:t>
            </a:r>
          </a:p>
          <a:p>
            <a:pPr lvl="1"/>
            <a:r>
              <a:rPr lang="en-US" sz="2000" dirty="0" smtClean="0">
                <a:latin typeface="+mj-lt"/>
              </a:rPr>
              <a:t>lots of manual optimizations, </a:t>
            </a:r>
          </a:p>
          <a:p>
            <a:pPr lvl="1"/>
            <a:r>
              <a:rPr lang="en-US" sz="2000" dirty="0" smtClean="0">
                <a:latin typeface="+mj-lt"/>
              </a:rPr>
              <a:t>hard to modify SORA pipelines, shared state</a:t>
            </a:r>
          </a:p>
          <a:p>
            <a:pPr lvl="1"/>
            <a:r>
              <a:rPr lang="en-US" sz="2000" b="1" dirty="0" smtClean="0">
                <a:latin typeface="+mj-lt"/>
              </a:rPr>
              <a:t>A </a:t>
            </a:r>
            <a:r>
              <a:rPr lang="en-US" sz="2000" b="1" dirty="0" smtClean="0">
                <a:solidFill>
                  <a:srgbClr val="FF0000"/>
                </a:solidFill>
                <a:latin typeface="+mj-lt"/>
              </a:rPr>
              <a:t>breakthrough</a:t>
            </a:r>
            <a:r>
              <a:rPr lang="en-US" sz="2000" b="1" dirty="0" smtClean="0">
                <a:latin typeface="+mj-lt"/>
              </a:rPr>
              <a:t>: extremely</a:t>
            </a:r>
            <a:r>
              <a:rPr lang="en-US" sz="2000" dirty="0" smtClean="0">
                <a:latin typeface="+mj-lt"/>
              </a:rPr>
              <a:t> fast code and libraries!</a:t>
            </a:r>
          </a:p>
        </p:txBody>
      </p:sp>
      <p:sp>
        <p:nvSpPr>
          <p:cNvPr id="4" name="Slide Number Placeholder 3"/>
          <p:cNvSpPr>
            <a:spLocks noGrp="1"/>
          </p:cNvSpPr>
          <p:nvPr>
            <p:ph type="sldNum" sz="quarter" idx="13"/>
          </p:nvPr>
        </p:nvSpPr>
        <p:spPr/>
        <p:txBody>
          <a:bodyPr/>
          <a:lstStyle/>
          <a:p>
            <a:fld id="{460E0C55-3319-4B31-9C74-CC15EF4AFB06}" type="slidenum">
              <a:rPr lang="en-GB" smtClean="0"/>
              <a:t>2</a:t>
            </a:fld>
            <a:endParaRPr lang="en-GB" dirty="0"/>
          </a:p>
        </p:txBody>
      </p:sp>
      <p:sp>
        <p:nvSpPr>
          <p:cNvPr id="6" name="Rectangular Callout 5"/>
          <p:cNvSpPr/>
          <p:nvPr/>
        </p:nvSpPr>
        <p:spPr bwMode="auto">
          <a:xfrm>
            <a:off x="5558971" y="915550"/>
            <a:ext cx="3194402" cy="927766"/>
          </a:xfrm>
          <a:prstGeom prst="wedgeRectCallout">
            <a:avLst>
              <a:gd name="adj1" fmla="val -83189"/>
              <a:gd name="adj2" fmla="val 59459"/>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Typical scenario:</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RF + A/D sends samples through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PCI-express to CPU. All PHY/MAC processing done on CPU</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pic>
        <p:nvPicPr>
          <p:cNvPr id="8" name="Picture 2" descr="Radio control bo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3254" y="3443388"/>
            <a:ext cx="2567573" cy="1369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0485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uiExpan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Optimizing ZIRIA code</a:t>
            </a:r>
            <a:endParaRPr lang="en-GB" dirty="0"/>
          </a:p>
        </p:txBody>
      </p:sp>
      <p:sp>
        <p:nvSpPr>
          <p:cNvPr id="3" name="Text Placeholder 2"/>
          <p:cNvSpPr>
            <a:spLocks noGrp="1"/>
          </p:cNvSpPr>
          <p:nvPr>
            <p:ph type="body" sz="quarter" idx="10"/>
          </p:nvPr>
        </p:nvSpPr>
        <p:spPr>
          <a:xfrm>
            <a:off x="610501" y="1387300"/>
            <a:ext cx="7830116" cy="2954655"/>
          </a:xfrm>
        </p:spPr>
        <p:txBody>
          <a:bodyPr/>
          <a:lstStyle/>
          <a:p>
            <a:pPr marL="514350" indent="-514350">
              <a:buFont typeface="+mj-lt"/>
              <a:buAutoNum type="arabicPeriod"/>
            </a:pPr>
            <a:r>
              <a:rPr lang="en-US" dirty="0" smtClean="0"/>
              <a:t>Exploit monad laws, partial evaluation</a:t>
            </a:r>
          </a:p>
          <a:p>
            <a:pPr marL="514350" indent="-514350">
              <a:buFont typeface="+mj-lt"/>
              <a:buAutoNum type="arabicPeriod"/>
            </a:pPr>
            <a:r>
              <a:rPr lang="en-US" dirty="0" smtClean="0"/>
              <a:t>Fuse parts of dataflow graphs</a:t>
            </a:r>
          </a:p>
          <a:p>
            <a:pPr marL="514350" indent="-514350">
              <a:buFont typeface="+mj-lt"/>
              <a:buAutoNum type="arabicPeriod"/>
            </a:pPr>
            <a:r>
              <a:rPr lang="en-US" dirty="0" smtClean="0"/>
              <a:t>Reuse memory, avoid redundant </a:t>
            </a:r>
            <a:r>
              <a:rPr lang="en-US" dirty="0" err="1" smtClean="0"/>
              <a:t>memcopying</a:t>
            </a:r>
            <a:endParaRPr lang="en-US" dirty="0" smtClean="0"/>
          </a:p>
          <a:p>
            <a:pPr marL="514350" indent="-514350">
              <a:buFont typeface="+mj-lt"/>
              <a:buAutoNum type="arabicPeriod"/>
            </a:pPr>
            <a:r>
              <a:rPr lang="en-US" dirty="0" smtClean="0"/>
              <a:t>Compile expressions to lookup tables (LUTs)</a:t>
            </a:r>
          </a:p>
          <a:p>
            <a:pPr marL="514350" indent="-514350">
              <a:buFont typeface="+mj-lt"/>
              <a:buAutoNum type="arabicPeriod"/>
            </a:pPr>
            <a:r>
              <a:rPr lang="en-US" dirty="0" smtClean="0"/>
              <a:t>Pipeline </a:t>
            </a:r>
            <a:r>
              <a:rPr lang="en-US" dirty="0" err="1"/>
              <a:t>v</a:t>
            </a:r>
            <a:r>
              <a:rPr lang="en-US" dirty="0" err="1" smtClean="0"/>
              <a:t>ectorization</a:t>
            </a:r>
            <a:r>
              <a:rPr lang="en-US" dirty="0" smtClean="0"/>
              <a:t> transformation </a:t>
            </a:r>
          </a:p>
          <a:p>
            <a:pPr marL="514350" indent="-514350">
              <a:buFont typeface="+mj-lt"/>
              <a:buAutoNum type="arabicPeriod"/>
            </a:pPr>
            <a:r>
              <a:rPr lang="en-US" dirty="0" smtClean="0"/>
              <a:t>Pipeline parallelization</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20</a:t>
            </a:fld>
            <a:endParaRPr lang="en-GB" dirty="0"/>
          </a:p>
        </p:txBody>
      </p:sp>
      <p:grpSp>
        <p:nvGrpSpPr>
          <p:cNvPr id="8" name="Group 7"/>
          <p:cNvGrpSpPr/>
          <p:nvPr/>
        </p:nvGrpSpPr>
        <p:grpSpPr>
          <a:xfrm>
            <a:off x="251209" y="3285811"/>
            <a:ext cx="7124281" cy="1518893"/>
            <a:chOff x="251209" y="3285811"/>
            <a:chExt cx="7124281" cy="1518893"/>
          </a:xfrm>
        </p:grpSpPr>
        <p:sp>
          <p:nvSpPr>
            <p:cNvPr id="6" name="Oval 5"/>
            <p:cNvSpPr/>
            <p:nvPr/>
          </p:nvSpPr>
          <p:spPr bwMode="auto">
            <a:xfrm>
              <a:off x="251209" y="3285811"/>
              <a:ext cx="7124281" cy="633046"/>
            </a:xfrm>
            <a:prstGeom prst="ellipse">
              <a:avLst/>
            </a:prstGeom>
            <a:noFill/>
            <a:ln w="1270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7" name="Cloud Callout 6"/>
            <p:cNvSpPr/>
            <p:nvPr/>
          </p:nvSpPr>
          <p:spPr bwMode="auto">
            <a:xfrm>
              <a:off x="5446205" y="4005912"/>
              <a:ext cx="1929285" cy="798792"/>
            </a:xfrm>
            <a:prstGeom prst="cloudCallout">
              <a:avLst>
                <a:gd name="adj1" fmla="val -39583"/>
                <a:gd name="adj2" fmla="val -69731"/>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The rest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of the talk</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11831092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a:t>
            </a:r>
            <a:r>
              <a:rPr lang="en-US" dirty="0" err="1" smtClean="0"/>
              <a:t>vectorization</a:t>
            </a:r>
            <a:endParaRPr lang="en-GB" dirty="0"/>
          </a:p>
        </p:txBody>
      </p:sp>
      <p:sp>
        <p:nvSpPr>
          <p:cNvPr id="3" name="Text Placeholder 2"/>
          <p:cNvSpPr>
            <a:spLocks noGrp="1"/>
          </p:cNvSpPr>
          <p:nvPr>
            <p:ph type="body" sz="quarter" idx="10"/>
          </p:nvPr>
        </p:nvSpPr>
        <p:spPr>
          <a:xfrm>
            <a:off x="389435" y="1197123"/>
            <a:ext cx="8363938" cy="1144929"/>
          </a:xfrm>
        </p:spPr>
        <p:txBody>
          <a:bodyPr/>
          <a:lstStyle/>
          <a:p>
            <a:pPr marL="0" indent="0">
              <a:buNone/>
            </a:pPr>
            <a:r>
              <a:rPr lang="en-US" sz="2400" b="1" dirty="0" smtClean="0"/>
              <a:t>Problem statement</a:t>
            </a:r>
            <a:r>
              <a:rPr lang="en-US" sz="2400" dirty="0" smtClean="0"/>
              <a:t>: given (c :: ST x a b), automatically rewrite it to </a:t>
            </a:r>
          </a:p>
          <a:p>
            <a:pPr marL="0" indent="0" algn="ctr">
              <a:buNone/>
            </a:pPr>
            <a:r>
              <a:rPr lang="en-US" sz="2400" dirty="0" err="1" smtClean="0"/>
              <a:t>c_vect</a:t>
            </a:r>
            <a:r>
              <a:rPr lang="en-US" sz="2400" dirty="0" smtClean="0"/>
              <a:t> :: ST x (</a:t>
            </a:r>
            <a:r>
              <a:rPr lang="en-US" sz="2400" dirty="0" err="1" smtClean="0"/>
              <a:t>arr</a:t>
            </a:r>
            <a:r>
              <a:rPr lang="en-US" sz="2400" dirty="0" smtClean="0"/>
              <a:t>[N] a) (</a:t>
            </a:r>
            <a:r>
              <a:rPr lang="en-US" sz="2400" dirty="0" err="1" smtClean="0"/>
              <a:t>arr</a:t>
            </a:r>
            <a:r>
              <a:rPr lang="en-US" sz="2400" dirty="0" smtClean="0"/>
              <a:t>[M] b) </a:t>
            </a:r>
          </a:p>
          <a:p>
            <a:pPr marL="0" indent="0">
              <a:buNone/>
            </a:pPr>
            <a:r>
              <a:rPr lang="en-US" sz="2400" dirty="0" smtClean="0"/>
              <a:t>for suitable N,M.</a:t>
            </a:r>
            <a:endParaRPr lang="en-GB" sz="2400" dirty="0"/>
          </a:p>
        </p:txBody>
      </p:sp>
      <p:sp>
        <p:nvSpPr>
          <p:cNvPr id="4" name="Slide Number Placeholder 3"/>
          <p:cNvSpPr>
            <a:spLocks noGrp="1"/>
          </p:cNvSpPr>
          <p:nvPr>
            <p:ph type="sldNum" sz="quarter" idx="13"/>
          </p:nvPr>
        </p:nvSpPr>
        <p:spPr/>
        <p:txBody>
          <a:bodyPr/>
          <a:lstStyle/>
          <a:p>
            <a:fld id="{460E0C55-3319-4B31-9C74-CC15EF4AFB06}" type="slidenum">
              <a:rPr lang="en-GB" smtClean="0"/>
              <a:t>21</a:t>
            </a:fld>
            <a:endParaRPr lang="en-GB" dirty="0"/>
          </a:p>
        </p:txBody>
      </p:sp>
      <p:sp>
        <p:nvSpPr>
          <p:cNvPr id="5" name="Text Placeholder 2"/>
          <p:cNvSpPr txBox="1">
            <a:spLocks/>
          </p:cNvSpPr>
          <p:nvPr/>
        </p:nvSpPr>
        <p:spPr>
          <a:xfrm>
            <a:off x="389435" y="2786635"/>
            <a:ext cx="8363938" cy="1551194"/>
          </a:xfrm>
          <a:prstGeom prst="rect">
            <a:avLst/>
          </a:prstGeom>
        </p:spPr>
        <p:txBody>
          <a:bodyPr vert="horz"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Font typeface="Wingdings" pitchFamily="2" charset="2"/>
              <a:buNone/>
            </a:pPr>
            <a:r>
              <a:rPr lang="en-US" sz="2400" b="1" dirty="0" smtClean="0"/>
              <a:t>Benefits of </a:t>
            </a:r>
            <a:r>
              <a:rPr lang="en-US" sz="2400" b="1" dirty="0" err="1" smtClean="0"/>
              <a:t>vectorization</a:t>
            </a:r>
            <a:endParaRPr lang="en-US" sz="2400" b="1" dirty="0" smtClean="0"/>
          </a:p>
          <a:p>
            <a:r>
              <a:rPr lang="en-US" sz="2400" dirty="0" smtClean="0"/>
              <a:t>Fatter pipelines =&gt; lower dataflow graph interpretive overhead </a:t>
            </a:r>
          </a:p>
          <a:p>
            <a:r>
              <a:rPr lang="en-US" sz="2400" dirty="0" smtClean="0"/>
              <a:t>Array inputs vs individual elements =&gt; more data locality</a:t>
            </a:r>
          </a:p>
          <a:p>
            <a:r>
              <a:rPr lang="en-US" sz="2400" dirty="0" smtClean="0"/>
              <a:t>Especially for bit-arrays, enhances effects of LUTs</a:t>
            </a:r>
          </a:p>
        </p:txBody>
      </p:sp>
    </p:spTree>
    <p:extLst>
      <p:ext uri="{BB962C8B-B14F-4D97-AF65-F5344CB8AC3E}">
        <p14:creationId xmlns:p14="http://schemas.microsoft.com/office/powerpoint/2010/main" val="3979062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a:t>
            </a:r>
            <a:r>
              <a:rPr lang="en-US" dirty="0" err="1" smtClean="0"/>
              <a:t>vectorization</a:t>
            </a:r>
            <a:r>
              <a:rPr lang="en-US" dirty="0" smtClean="0"/>
              <a:t> feasible sets</a:t>
            </a:r>
            <a:endParaRPr lang="en-GB" dirty="0"/>
          </a:p>
        </p:txBody>
      </p:sp>
      <p:sp>
        <p:nvSpPr>
          <p:cNvPr id="3" name="Text Placeholder 2"/>
          <p:cNvSpPr>
            <a:spLocks noGrp="1"/>
          </p:cNvSpPr>
          <p:nvPr>
            <p:ph type="body" sz="quarter" idx="10"/>
          </p:nvPr>
        </p:nvSpPr>
        <p:spPr>
          <a:xfrm>
            <a:off x="389436" y="1186333"/>
            <a:ext cx="3217922" cy="1772793"/>
          </a:xfrm>
        </p:spPr>
        <p:txBody>
          <a:bodyPr/>
          <a:lstStyle/>
          <a:p>
            <a:pPr marL="0" indent="0">
              <a:buNone/>
            </a:pPr>
            <a:r>
              <a:rPr lang="en-US" sz="1800" dirty="0" err="1" smtClean="0">
                <a:latin typeface="Consolas" panose="020B0609020204030204" pitchFamily="49" charset="0"/>
                <a:cs typeface="Consolas" panose="020B0609020204030204" pitchFamily="49" charset="0"/>
              </a:rPr>
              <a:t>seq</a:t>
            </a:r>
            <a:r>
              <a:rPr lang="en-US" sz="1800" dirty="0" smtClean="0">
                <a:latin typeface="Consolas" panose="020B0609020204030204" pitchFamily="49" charset="0"/>
                <a:cs typeface="Consolas" panose="020B0609020204030204" pitchFamily="49" charset="0"/>
              </a:rPr>
              <a:t> { x &lt;- takes 80</a:t>
            </a:r>
          </a:p>
          <a:p>
            <a:pPr marL="0"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 </a:t>
            </a:r>
            <a:r>
              <a:rPr lang="en-US" sz="1800" dirty="0" err="1" smtClean="0">
                <a:latin typeface="Consolas" panose="020B0609020204030204" pitchFamily="49" charset="0"/>
                <a:cs typeface="Consolas" panose="020B0609020204030204" pitchFamily="49" charset="0"/>
              </a:rPr>
              <a:t>var</a:t>
            </a:r>
            <a:r>
              <a:rPr lang="en-US" sz="1800" dirty="0" smtClean="0">
                <a:latin typeface="Consolas" panose="020B0609020204030204" pitchFamily="49" charset="0"/>
                <a:cs typeface="Consolas" panose="020B0609020204030204" pitchFamily="49" charset="0"/>
              </a:rPr>
              <a:t> y : </a:t>
            </a:r>
            <a:r>
              <a:rPr lang="en-US" sz="1800" dirty="0" err="1" smtClean="0">
                <a:latin typeface="Consolas" panose="020B0609020204030204" pitchFamily="49" charset="0"/>
                <a:cs typeface="Consolas" panose="020B0609020204030204" pitchFamily="49" charset="0"/>
              </a:rPr>
              <a:t>arr</a:t>
            </a:r>
            <a:r>
              <a:rPr lang="en-US" sz="1800" dirty="0" smtClean="0">
                <a:latin typeface="Consolas" panose="020B0609020204030204" pitchFamily="49" charset="0"/>
                <a:cs typeface="Consolas" panose="020B0609020204030204" pitchFamily="49" charset="0"/>
              </a:rPr>
              <a:t>[64] </a:t>
            </a:r>
            <a:r>
              <a:rPr lang="en-US" sz="1800" dirty="0" err="1" smtClean="0">
                <a:latin typeface="Consolas" panose="020B0609020204030204" pitchFamily="49" charset="0"/>
                <a:cs typeface="Consolas" panose="020B0609020204030204" pitchFamily="49" charset="0"/>
              </a:rPr>
              <a:t>int</a:t>
            </a:r>
            <a:endParaRPr lang="en-US" sz="1800" dirty="0" smtClean="0">
              <a:latin typeface="Consolas" panose="020B0609020204030204" pitchFamily="49" charset="0"/>
              <a:cs typeface="Consolas" panose="020B0609020204030204" pitchFamily="49" charset="0"/>
            </a:endParaRPr>
          </a:p>
          <a:p>
            <a:pPr marL="0"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 do { y := f(x) }</a:t>
            </a:r>
          </a:p>
          <a:p>
            <a:pPr marL="0" indent="0">
              <a:buNone/>
            </a:pPr>
            <a:r>
              <a:rPr lang="en-US" sz="1800" dirty="0" smtClean="0">
                <a:latin typeface="Consolas" panose="020B0609020204030204" pitchFamily="49" charset="0"/>
                <a:cs typeface="Consolas" panose="020B0609020204030204" pitchFamily="49" charset="0"/>
              </a:rPr>
              <a:t>    ; emit y[0]</a:t>
            </a:r>
          </a:p>
          <a:p>
            <a:pPr marL="0"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 emit y[1]</a:t>
            </a:r>
          </a:p>
          <a:p>
            <a:pPr marL="0"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a:t>
            </a:r>
            <a:endParaRPr lang="en-GB" sz="18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22</a:t>
            </a:fld>
            <a:endParaRPr lang="en-GB" dirty="0"/>
          </a:p>
        </p:txBody>
      </p:sp>
      <p:sp>
        <p:nvSpPr>
          <p:cNvPr id="6" name="TextBox 5"/>
          <p:cNvSpPr txBox="1"/>
          <p:nvPr/>
        </p:nvSpPr>
        <p:spPr>
          <a:xfrm>
            <a:off x="3858566" y="1085222"/>
            <a:ext cx="4712677" cy="1477328"/>
          </a:xfrm>
          <a:prstGeom prst="rect">
            <a:avLst/>
          </a:prstGeom>
          <a:noFill/>
        </p:spPr>
        <p:txBody>
          <a:bodyPr wrap="square" lIns="0" tIns="0" rIns="0" bIns="0" rtlCol="0">
            <a:spAutoFit/>
          </a:bodyPr>
          <a:lstStyle/>
          <a:p>
            <a:pPr marL="514350" indent="-514350">
              <a:buFont typeface="+mj-lt"/>
              <a:buAutoNum type="arabicPeriod"/>
            </a:pPr>
            <a:r>
              <a:rPr lang="en-US" sz="1600" dirty="0" smtClean="0">
                <a:gradFill>
                  <a:gsLst>
                    <a:gs pos="2917">
                      <a:schemeClr val="tx1"/>
                    </a:gs>
                    <a:gs pos="30000">
                      <a:schemeClr val="tx1"/>
                    </a:gs>
                  </a:gsLst>
                  <a:lin ang="5400000" scaled="0"/>
                </a:gradFill>
              </a:rPr>
              <a:t>Assume we have </a:t>
            </a:r>
            <a:r>
              <a:rPr lang="en-US" sz="1600" i="1" dirty="0" smtClean="0">
                <a:gradFill>
                  <a:gsLst>
                    <a:gs pos="2917">
                      <a:schemeClr val="tx1"/>
                    </a:gs>
                    <a:gs pos="30000">
                      <a:schemeClr val="tx1"/>
                    </a:gs>
                  </a:gsLst>
                  <a:lin ang="5400000" scaled="0"/>
                </a:gradFill>
              </a:rPr>
              <a:t>cardinality info</a:t>
            </a:r>
            <a:r>
              <a:rPr lang="en-US" sz="1600" dirty="0" smtClean="0">
                <a:gradFill>
                  <a:gsLst>
                    <a:gs pos="2917">
                      <a:schemeClr val="tx1"/>
                    </a:gs>
                    <a:gs pos="30000">
                      <a:schemeClr val="tx1"/>
                    </a:gs>
                  </a:gsLst>
                  <a:lin ang="5400000" scaled="0"/>
                </a:gradFill>
              </a:rPr>
              <a:t>: # of values the component takes and emits before returning (Here: </a:t>
            </a:r>
            <a:r>
              <a:rPr lang="en-US" sz="1600" dirty="0" err="1" smtClean="0">
                <a:solidFill>
                  <a:srgbClr val="FF0000"/>
                </a:solidFill>
              </a:rPr>
              <a:t>ain</a:t>
            </a:r>
            <a:r>
              <a:rPr lang="en-US" sz="1600" dirty="0" smtClean="0">
                <a:solidFill>
                  <a:srgbClr val="FF0000"/>
                </a:solidFill>
              </a:rPr>
              <a:t> = 80</a:t>
            </a:r>
            <a:r>
              <a:rPr lang="en-US" sz="1600" dirty="0" smtClean="0">
                <a:gradFill>
                  <a:gsLst>
                    <a:gs pos="2917">
                      <a:schemeClr val="tx1"/>
                    </a:gs>
                    <a:gs pos="30000">
                      <a:schemeClr val="tx1"/>
                    </a:gs>
                  </a:gsLst>
                  <a:lin ang="5400000" scaled="0"/>
                </a:gradFill>
              </a:rPr>
              <a:t>, </a:t>
            </a:r>
            <a:r>
              <a:rPr lang="en-US" sz="1600" dirty="0" err="1" smtClean="0">
                <a:solidFill>
                  <a:srgbClr val="FF0000"/>
                </a:solidFill>
              </a:rPr>
              <a:t>aout</a:t>
            </a:r>
            <a:r>
              <a:rPr lang="en-US" sz="1600" dirty="0" smtClean="0">
                <a:solidFill>
                  <a:srgbClr val="FF0000"/>
                </a:solidFill>
              </a:rPr>
              <a:t> = 2</a:t>
            </a:r>
            <a:r>
              <a:rPr lang="en-US" sz="1600" dirty="0" smtClean="0">
                <a:gradFill>
                  <a:gsLst>
                    <a:gs pos="2917">
                      <a:schemeClr val="tx1"/>
                    </a:gs>
                    <a:gs pos="30000">
                      <a:schemeClr val="tx1"/>
                    </a:gs>
                  </a:gsLst>
                  <a:lin ang="5400000" scaled="0"/>
                </a:gradFill>
              </a:rPr>
              <a:t>) </a:t>
            </a:r>
          </a:p>
          <a:p>
            <a:pPr marL="514350" indent="-514350">
              <a:buFont typeface="+mj-lt"/>
              <a:buAutoNum type="arabicPeriod"/>
            </a:pPr>
            <a:r>
              <a:rPr lang="en-US" sz="1600" dirty="0" smtClean="0">
                <a:gradFill>
                  <a:gsLst>
                    <a:gs pos="2917">
                      <a:schemeClr val="tx1"/>
                    </a:gs>
                    <a:gs pos="30000">
                      <a:schemeClr val="tx1"/>
                    </a:gs>
                  </a:gsLst>
                  <a:lin ang="5400000" scaled="0"/>
                </a:gradFill>
              </a:rPr>
              <a:t>Feasible </a:t>
            </a:r>
            <a:r>
              <a:rPr lang="en-US" sz="1600" dirty="0" err="1" smtClean="0">
                <a:gradFill>
                  <a:gsLst>
                    <a:gs pos="2917">
                      <a:schemeClr val="tx1"/>
                    </a:gs>
                    <a:gs pos="30000">
                      <a:schemeClr val="tx1"/>
                    </a:gs>
                  </a:gsLst>
                  <a:lin ang="5400000" scaled="0"/>
                </a:gradFill>
              </a:rPr>
              <a:t>vectorization</a:t>
            </a:r>
            <a:r>
              <a:rPr lang="en-US" sz="1600" dirty="0" smtClean="0">
                <a:gradFill>
                  <a:gsLst>
                    <a:gs pos="2917">
                      <a:schemeClr val="tx1"/>
                    </a:gs>
                    <a:gs pos="30000">
                      <a:schemeClr val="tx1"/>
                    </a:gs>
                  </a:gsLst>
                  <a:lin ang="5400000" scaled="0"/>
                </a:gradFill>
              </a:rPr>
              <a:t> set: </a:t>
            </a:r>
          </a:p>
          <a:p>
            <a:r>
              <a:rPr lang="en-US" sz="1600" dirty="0" smtClean="0">
                <a:gradFill>
                  <a:gsLst>
                    <a:gs pos="2917">
                      <a:schemeClr val="tx1"/>
                    </a:gs>
                    <a:gs pos="30000">
                      <a:schemeClr val="tx1"/>
                    </a:gs>
                  </a:gsLst>
                  <a:lin ang="5400000" scaled="0"/>
                </a:gradFill>
              </a:rPr>
              <a:t>	{ (</a:t>
            </a:r>
            <a:r>
              <a:rPr lang="en-US" sz="1600" dirty="0" err="1" smtClean="0">
                <a:gradFill>
                  <a:gsLst>
                    <a:gs pos="2917">
                      <a:schemeClr val="tx1"/>
                    </a:gs>
                    <a:gs pos="30000">
                      <a:schemeClr val="tx1"/>
                    </a:gs>
                  </a:gsLst>
                  <a:lin ang="5400000" scaled="0"/>
                </a:gradFill>
              </a:rPr>
              <a:t>din,dout</a:t>
            </a:r>
            <a:r>
              <a:rPr lang="en-US" sz="1600" dirty="0" smtClean="0">
                <a:gradFill>
                  <a:gsLst>
                    <a:gs pos="2917">
                      <a:schemeClr val="tx1"/>
                    </a:gs>
                    <a:gs pos="30000">
                      <a:schemeClr val="tx1"/>
                    </a:gs>
                  </a:gsLst>
                  <a:lin ang="5400000" scaled="0"/>
                </a:gradFill>
              </a:rPr>
              <a:t>) | din `divides` </a:t>
            </a:r>
            <a:r>
              <a:rPr lang="en-US" sz="1600" dirty="0" err="1" smtClean="0">
                <a:gradFill>
                  <a:gsLst>
                    <a:gs pos="2917">
                      <a:schemeClr val="tx1"/>
                    </a:gs>
                    <a:gs pos="30000">
                      <a:schemeClr val="tx1"/>
                    </a:gs>
                  </a:gsLst>
                  <a:lin ang="5400000" scaled="0"/>
                </a:gradFill>
              </a:rPr>
              <a:t>ain</a:t>
            </a:r>
            <a:r>
              <a:rPr lang="en-US" sz="1600" dirty="0" smtClean="0">
                <a:gradFill>
                  <a:gsLst>
                    <a:gs pos="2917">
                      <a:schemeClr val="tx1"/>
                    </a:gs>
                    <a:gs pos="30000">
                      <a:schemeClr val="tx1"/>
                    </a:gs>
                  </a:gsLst>
                  <a:lin ang="5400000" scaled="0"/>
                </a:gradFill>
              </a:rPr>
              <a:t>, </a:t>
            </a:r>
          </a:p>
          <a:p>
            <a:r>
              <a:rPr lang="en-US" sz="1600" dirty="0">
                <a:gradFill>
                  <a:gsLst>
                    <a:gs pos="2917">
                      <a:schemeClr val="tx1"/>
                    </a:gs>
                    <a:gs pos="30000">
                      <a:schemeClr val="tx1"/>
                    </a:gs>
                  </a:gsLst>
                  <a:lin ang="5400000" scaled="0"/>
                </a:gradFill>
              </a:rPr>
              <a:t> </a:t>
            </a:r>
            <a:r>
              <a:rPr lang="en-US" sz="1600" dirty="0" smtClean="0">
                <a:gradFill>
                  <a:gsLst>
                    <a:gs pos="2917">
                      <a:schemeClr val="tx1"/>
                    </a:gs>
                    <a:gs pos="30000">
                      <a:schemeClr val="tx1"/>
                    </a:gs>
                  </a:gsLst>
                  <a:lin ang="5400000" scaled="0"/>
                </a:gradFill>
              </a:rPr>
              <a:t>                                  </a:t>
            </a:r>
            <a:r>
              <a:rPr lang="en-US" sz="1600" dirty="0" err="1" smtClean="0">
                <a:gradFill>
                  <a:gsLst>
                    <a:gs pos="2917">
                      <a:schemeClr val="tx1"/>
                    </a:gs>
                    <a:gs pos="30000">
                      <a:schemeClr val="tx1"/>
                    </a:gs>
                  </a:gsLst>
                  <a:lin ang="5400000" scaled="0"/>
                </a:gradFill>
              </a:rPr>
              <a:t>dout</a:t>
            </a:r>
            <a:r>
              <a:rPr lang="en-US" sz="1600" dirty="0" smtClean="0">
                <a:gradFill>
                  <a:gsLst>
                    <a:gs pos="2917">
                      <a:schemeClr val="tx1"/>
                    </a:gs>
                    <a:gs pos="30000">
                      <a:schemeClr val="tx1"/>
                    </a:gs>
                  </a:gsLst>
                  <a:lin ang="5400000" scaled="0"/>
                </a:gradFill>
              </a:rPr>
              <a:t> `divides` </a:t>
            </a:r>
            <a:r>
              <a:rPr lang="en-US" sz="1600" dirty="0" err="1" smtClean="0">
                <a:gradFill>
                  <a:gsLst>
                    <a:gs pos="2917">
                      <a:schemeClr val="tx1"/>
                    </a:gs>
                    <a:gs pos="30000">
                      <a:schemeClr val="tx1"/>
                    </a:gs>
                  </a:gsLst>
                  <a:lin ang="5400000" scaled="0"/>
                </a:gradFill>
              </a:rPr>
              <a:t>aout</a:t>
            </a:r>
            <a:r>
              <a:rPr lang="en-US" sz="1600" dirty="0" smtClean="0">
                <a:gradFill>
                  <a:gsLst>
                    <a:gs pos="2917">
                      <a:schemeClr val="tx1"/>
                    </a:gs>
                    <a:gs pos="30000">
                      <a:schemeClr val="tx1"/>
                    </a:gs>
                  </a:gsLst>
                  <a:lin ang="5400000" scaled="0"/>
                </a:gradFill>
              </a:rPr>
              <a:t> }</a:t>
            </a:r>
          </a:p>
        </p:txBody>
      </p:sp>
      <p:grpSp>
        <p:nvGrpSpPr>
          <p:cNvPr id="9" name="Group 8"/>
          <p:cNvGrpSpPr/>
          <p:nvPr/>
        </p:nvGrpSpPr>
        <p:grpSpPr>
          <a:xfrm>
            <a:off x="3546292" y="1894010"/>
            <a:ext cx="5113716" cy="2990325"/>
            <a:chOff x="3546292" y="1894010"/>
            <a:chExt cx="5113716" cy="2990325"/>
          </a:xfrm>
        </p:grpSpPr>
        <p:sp>
          <p:nvSpPr>
            <p:cNvPr id="7" name="Text Placeholder 2"/>
            <p:cNvSpPr txBox="1">
              <a:spLocks/>
            </p:cNvSpPr>
            <p:nvPr/>
          </p:nvSpPr>
          <p:spPr>
            <a:xfrm>
              <a:off x="3546292" y="2766832"/>
              <a:ext cx="4010068" cy="2117503"/>
            </a:xfrm>
            <a:prstGeom prst="rect">
              <a:avLst/>
            </a:prstGeom>
          </p:spPr>
          <p:txBody>
            <a:bodyPr vert="horz" wrap="square"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Font typeface="Wingdings" pitchFamily="2" charset="2"/>
                <a:buNone/>
              </a:pPr>
              <a:r>
                <a:rPr lang="en-US" sz="1600" dirty="0" err="1" smtClean="0">
                  <a:latin typeface="Consolas" panose="020B0609020204030204" pitchFamily="49" charset="0"/>
                  <a:cs typeface="Consolas" panose="020B0609020204030204" pitchFamily="49" charset="0"/>
                </a:rPr>
                <a:t>seq</a:t>
              </a:r>
              <a:r>
                <a:rPr lang="en-US" sz="1600" dirty="0" smtClean="0">
                  <a:latin typeface="Consolas" panose="020B0609020204030204" pitchFamily="49" charset="0"/>
                  <a:cs typeface="Consolas" panose="020B0609020204030204" pitchFamily="49" charset="0"/>
                </a:rPr>
                <a:t> { </a:t>
              </a:r>
              <a:r>
                <a:rPr lang="en-US" sz="1600" dirty="0" err="1" smtClean="0">
                  <a:latin typeface="Consolas" panose="020B0609020204030204" pitchFamily="49" charset="0"/>
                  <a:cs typeface="Consolas" panose="020B0609020204030204" pitchFamily="49" charset="0"/>
                </a:rPr>
                <a:t>var</a:t>
              </a:r>
              <a:r>
                <a:rPr lang="en-US" sz="1600" dirty="0" smtClean="0">
                  <a:latin typeface="Consolas" panose="020B0609020204030204" pitchFamily="49" charset="0"/>
                  <a:cs typeface="Consolas" panose="020B0609020204030204" pitchFamily="49" charset="0"/>
                </a:rPr>
                <a:t> x : </a:t>
              </a:r>
              <a:r>
                <a:rPr lang="en-US" sz="1600" dirty="0" err="1" smtClean="0">
                  <a:latin typeface="Consolas" panose="020B0609020204030204" pitchFamily="49" charset="0"/>
                  <a:cs typeface="Consolas" panose="020B0609020204030204" pitchFamily="49" charset="0"/>
                </a:rPr>
                <a:t>arr</a:t>
              </a:r>
              <a:r>
                <a:rPr lang="en-US" sz="1600" dirty="0" smtClean="0">
                  <a:latin typeface="Consolas" panose="020B0609020204030204" pitchFamily="49" charset="0"/>
                  <a:cs typeface="Consolas" panose="020B0609020204030204" pitchFamily="49" charset="0"/>
                </a:rPr>
                <a:t>[80] </a:t>
              </a:r>
              <a:r>
                <a:rPr lang="en-US" sz="1600" dirty="0" err="1" smtClean="0">
                  <a:latin typeface="Consolas" panose="020B0609020204030204" pitchFamily="49" charset="0"/>
                  <a:cs typeface="Consolas" panose="020B0609020204030204" pitchFamily="49" charset="0"/>
                </a:rPr>
                <a:t>int</a:t>
              </a:r>
              <a:endParaRPr lang="en-US" sz="1600" dirty="0" smtClean="0">
                <a:latin typeface="Consolas" panose="020B0609020204030204" pitchFamily="49" charset="0"/>
                <a:cs typeface="Consolas" panose="020B0609020204030204" pitchFamily="49" charset="0"/>
              </a:endParaRPr>
            </a:p>
            <a:p>
              <a:pPr marL="0" indent="0">
                <a:buFont typeface="Wingdings" pitchFamily="2" charset="2"/>
                <a:buNone/>
              </a:pPr>
              <a:r>
                <a:rPr lang="en-US" sz="1600" dirty="0">
                  <a:latin typeface="Consolas" panose="020B0609020204030204" pitchFamily="49" charset="0"/>
                  <a:cs typeface="Consolas" panose="020B0609020204030204" pitchFamily="49" charset="0"/>
                </a:rPr>
                <a:t> </a:t>
              </a:r>
              <a:r>
                <a:rPr lang="en-US" sz="1600" dirty="0" smtClean="0">
                  <a:latin typeface="Consolas" panose="020B0609020204030204" pitchFamily="49" charset="0"/>
                  <a:cs typeface="Consolas" panose="020B0609020204030204" pitchFamily="49" charset="0"/>
                </a:rPr>
                <a:t>   ; for </a:t>
              </a:r>
              <a:r>
                <a:rPr lang="en-US" sz="1600" dirty="0" err="1" smtClean="0">
                  <a:latin typeface="Consolas" panose="020B0609020204030204" pitchFamily="49" charset="0"/>
                  <a:cs typeface="Consolas" panose="020B0609020204030204" pitchFamily="49" charset="0"/>
                </a:rPr>
                <a:t>i</a:t>
              </a:r>
              <a:r>
                <a:rPr lang="en-US" sz="1600" dirty="0" smtClean="0">
                  <a:latin typeface="Consolas" panose="020B0609020204030204" pitchFamily="49" charset="0"/>
                  <a:cs typeface="Consolas" panose="020B0609020204030204" pitchFamily="49" charset="0"/>
                </a:rPr>
                <a:t> in 0..10 {</a:t>
              </a:r>
            </a:p>
            <a:p>
              <a:pPr marL="0" indent="0">
                <a:buFont typeface="Wingdings" pitchFamily="2" charset="2"/>
                <a:buNone/>
              </a:pPr>
              <a:r>
                <a:rPr lang="en-US" sz="1600" dirty="0">
                  <a:latin typeface="Consolas" panose="020B0609020204030204" pitchFamily="49" charset="0"/>
                  <a:cs typeface="Consolas" panose="020B0609020204030204" pitchFamily="49" charset="0"/>
                </a:rPr>
                <a:t>	 </a:t>
              </a:r>
              <a:r>
                <a:rPr lang="en-US" sz="1600" dirty="0" smtClean="0">
                  <a:latin typeface="Consolas" panose="020B0609020204030204" pitchFamily="49" charset="0"/>
                  <a:cs typeface="Consolas" panose="020B0609020204030204" pitchFamily="49" charset="0"/>
                </a:rPr>
                <a:t>  </a:t>
              </a:r>
              <a:r>
                <a:rPr lang="en-US" sz="1600" b="1" dirty="0" smtClean="0">
                  <a:solidFill>
                    <a:srgbClr val="FF0000"/>
                  </a:solidFill>
                  <a:latin typeface="Consolas" panose="020B0609020204030204" pitchFamily="49" charset="0"/>
                  <a:cs typeface="Consolas" panose="020B0609020204030204" pitchFamily="49" charset="0"/>
                </a:rPr>
                <a:t>(</a:t>
              </a:r>
              <a:r>
                <a:rPr lang="en-US" sz="1600" b="1" dirty="0" err="1" smtClean="0">
                  <a:solidFill>
                    <a:srgbClr val="FF0000"/>
                  </a:solidFill>
                  <a:latin typeface="Consolas" panose="020B0609020204030204" pitchFamily="49" charset="0"/>
                  <a:cs typeface="Consolas" panose="020B0609020204030204" pitchFamily="49" charset="0"/>
                </a:rPr>
                <a:t>xa</a:t>
              </a:r>
              <a:r>
                <a:rPr lang="en-US" sz="1600" b="1" dirty="0" smtClean="0">
                  <a:solidFill>
                    <a:srgbClr val="FF0000"/>
                  </a:solidFill>
                  <a:latin typeface="Consolas" panose="020B0609020204030204" pitchFamily="49" charset="0"/>
                  <a:cs typeface="Consolas" panose="020B0609020204030204" pitchFamily="49" charset="0"/>
                </a:rPr>
                <a:t> : </a:t>
              </a:r>
              <a:r>
                <a:rPr lang="en-US" sz="1600" b="1" dirty="0" err="1" smtClean="0">
                  <a:solidFill>
                    <a:srgbClr val="FF0000"/>
                  </a:solidFill>
                  <a:latin typeface="Consolas" panose="020B0609020204030204" pitchFamily="49" charset="0"/>
                  <a:cs typeface="Consolas" panose="020B0609020204030204" pitchFamily="49" charset="0"/>
                </a:rPr>
                <a:t>arr</a:t>
              </a:r>
              <a:r>
                <a:rPr lang="en-US" sz="1600" b="1" dirty="0" smtClean="0">
                  <a:solidFill>
                    <a:srgbClr val="FF0000"/>
                  </a:solidFill>
                  <a:latin typeface="Consolas" panose="020B0609020204030204" pitchFamily="49" charset="0"/>
                  <a:cs typeface="Consolas" panose="020B0609020204030204" pitchFamily="49" charset="0"/>
                </a:rPr>
                <a:t>[8] </a:t>
              </a:r>
              <a:r>
                <a:rPr lang="en-US" sz="1600" b="1" dirty="0" err="1" smtClean="0">
                  <a:solidFill>
                    <a:srgbClr val="FF0000"/>
                  </a:solidFill>
                  <a:latin typeface="Consolas" panose="020B0609020204030204" pitchFamily="49" charset="0"/>
                  <a:cs typeface="Consolas" panose="020B0609020204030204" pitchFamily="49" charset="0"/>
                </a:rPr>
                <a:t>int</a:t>
              </a:r>
              <a:r>
                <a:rPr lang="en-US" sz="1600" b="1" dirty="0" smtClean="0">
                  <a:solidFill>
                    <a:srgbClr val="FF0000"/>
                  </a:solidFill>
                  <a:latin typeface="Consolas" panose="020B0609020204030204" pitchFamily="49" charset="0"/>
                  <a:cs typeface="Consolas" panose="020B0609020204030204" pitchFamily="49" charset="0"/>
                </a:rPr>
                <a:t>) &lt;- take</a:t>
              </a:r>
              <a:r>
                <a:rPr lang="en-US" sz="1600" dirty="0" smtClean="0">
                  <a:latin typeface="Consolas" panose="020B0609020204030204" pitchFamily="49" charset="0"/>
                  <a:cs typeface="Consolas" panose="020B0609020204030204" pitchFamily="49" charset="0"/>
                </a:rPr>
                <a:t>;</a:t>
              </a:r>
            </a:p>
            <a:p>
              <a:pPr marL="0" indent="0">
                <a:buFont typeface="Wingdings" pitchFamily="2" charset="2"/>
                <a:buNone/>
              </a:pPr>
              <a:r>
                <a:rPr lang="en-US" sz="1600" dirty="0">
                  <a:latin typeface="Consolas" panose="020B0609020204030204" pitchFamily="49" charset="0"/>
                  <a:cs typeface="Consolas" panose="020B0609020204030204" pitchFamily="49" charset="0"/>
                </a:rPr>
                <a:t>	 </a:t>
              </a:r>
              <a:r>
                <a:rPr lang="en-US" sz="1600" dirty="0" smtClean="0">
                  <a:latin typeface="Consolas" panose="020B0609020204030204" pitchFamily="49" charset="0"/>
                  <a:cs typeface="Consolas" panose="020B0609020204030204" pitchFamily="49" charset="0"/>
                </a:rPr>
                <a:t>   x[</a:t>
              </a:r>
              <a:r>
                <a:rPr lang="en-US" sz="1600" dirty="0" err="1" smtClean="0">
                  <a:latin typeface="Consolas" panose="020B0609020204030204" pitchFamily="49" charset="0"/>
                  <a:cs typeface="Consolas" panose="020B0609020204030204" pitchFamily="49" charset="0"/>
                </a:rPr>
                <a:t>i</a:t>
              </a:r>
              <a:r>
                <a:rPr lang="en-US" sz="1600" dirty="0" smtClean="0">
                  <a:latin typeface="Consolas" panose="020B0609020204030204" pitchFamily="49" charset="0"/>
                  <a:cs typeface="Consolas" panose="020B0609020204030204" pitchFamily="49" charset="0"/>
                </a:rPr>
                <a:t>*8,8] := </a:t>
              </a:r>
              <a:r>
                <a:rPr lang="en-US" sz="1600" dirty="0" err="1" smtClean="0">
                  <a:latin typeface="Consolas" panose="020B0609020204030204" pitchFamily="49" charset="0"/>
                  <a:cs typeface="Consolas" panose="020B0609020204030204" pitchFamily="49" charset="0"/>
                </a:rPr>
                <a:t>xa</a:t>
              </a:r>
              <a:r>
                <a:rPr lang="en-US" sz="1600" dirty="0" smtClean="0">
                  <a:latin typeface="Consolas" panose="020B0609020204030204" pitchFamily="49" charset="0"/>
                  <a:cs typeface="Consolas" panose="020B0609020204030204" pitchFamily="49" charset="0"/>
                </a:rPr>
                <a:t>; </a:t>
              </a:r>
            </a:p>
            <a:p>
              <a:pPr marL="0" indent="0">
                <a:buFont typeface="Wingdings" pitchFamily="2" charset="2"/>
                <a:buNone/>
              </a:pPr>
              <a:r>
                <a:rPr lang="en-US" sz="1600" dirty="0">
                  <a:latin typeface="Consolas" panose="020B0609020204030204" pitchFamily="49" charset="0"/>
                  <a:cs typeface="Consolas" panose="020B0609020204030204" pitchFamily="49" charset="0"/>
                </a:rPr>
                <a:t> </a:t>
              </a:r>
              <a:r>
                <a:rPr lang="en-US" sz="1600" dirty="0" smtClean="0">
                  <a:latin typeface="Consolas" panose="020B0609020204030204" pitchFamily="49" charset="0"/>
                  <a:cs typeface="Consolas" panose="020B0609020204030204" pitchFamily="49" charset="0"/>
                </a:rPr>
                <a:t>     }</a:t>
              </a:r>
            </a:p>
            <a:p>
              <a:pPr marL="0" indent="0">
                <a:buFont typeface="Wingdings" pitchFamily="2" charset="2"/>
                <a:buNone/>
              </a:pPr>
              <a:r>
                <a:rPr lang="en-US" sz="1600" dirty="0" smtClean="0">
                  <a:latin typeface="Consolas" panose="020B0609020204030204" pitchFamily="49" charset="0"/>
                  <a:cs typeface="Consolas" panose="020B0609020204030204" pitchFamily="49" charset="0"/>
                </a:rPr>
                <a:t>    ; </a:t>
              </a:r>
              <a:r>
                <a:rPr lang="en-US" sz="1600" dirty="0" err="1" smtClean="0">
                  <a:latin typeface="Consolas" panose="020B0609020204030204" pitchFamily="49" charset="0"/>
                  <a:cs typeface="Consolas" panose="020B0609020204030204" pitchFamily="49" charset="0"/>
                </a:rPr>
                <a:t>var</a:t>
              </a:r>
              <a:r>
                <a:rPr lang="en-US" sz="1600" dirty="0" smtClean="0">
                  <a:latin typeface="Consolas" panose="020B0609020204030204" pitchFamily="49" charset="0"/>
                  <a:cs typeface="Consolas" panose="020B0609020204030204" pitchFamily="49" charset="0"/>
                </a:rPr>
                <a:t> y : </a:t>
              </a:r>
              <a:r>
                <a:rPr lang="en-US" sz="1600" dirty="0" err="1" smtClean="0">
                  <a:latin typeface="Consolas" panose="020B0609020204030204" pitchFamily="49" charset="0"/>
                  <a:cs typeface="Consolas" panose="020B0609020204030204" pitchFamily="49" charset="0"/>
                </a:rPr>
                <a:t>arr</a:t>
              </a:r>
              <a:r>
                <a:rPr lang="en-US" sz="1600" dirty="0" smtClean="0">
                  <a:latin typeface="Consolas" panose="020B0609020204030204" pitchFamily="49" charset="0"/>
                  <a:cs typeface="Consolas" panose="020B0609020204030204" pitchFamily="49" charset="0"/>
                </a:rPr>
                <a:t>[64] </a:t>
              </a:r>
              <a:r>
                <a:rPr lang="en-US" sz="1600" dirty="0" err="1" smtClean="0">
                  <a:latin typeface="Consolas" panose="020B0609020204030204" pitchFamily="49" charset="0"/>
                  <a:cs typeface="Consolas" panose="020B0609020204030204" pitchFamily="49" charset="0"/>
                </a:rPr>
                <a:t>int</a:t>
              </a:r>
              <a:endParaRPr lang="en-US" sz="1600" dirty="0" smtClean="0">
                <a:latin typeface="Consolas" panose="020B0609020204030204" pitchFamily="49" charset="0"/>
                <a:cs typeface="Consolas" panose="020B0609020204030204" pitchFamily="49" charset="0"/>
              </a:endParaRPr>
            </a:p>
            <a:p>
              <a:pPr marL="0" indent="0">
                <a:buFont typeface="Wingdings" pitchFamily="2" charset="2"/>
                <a:buNone/>
              </a:pPr>
              <a:r>
                <a:rPr lang="en-US" sz="1600" dirty="0" smtClean="0">
                  <a:latin typeface="Consolas" panose="020B0609020204030204" pitchFamily="49" charset="0"/>
                  <a:cs typeface="Consolas" panose="020B0609020204030204" pitchFamily="49" charset="0"/>
                </a:rPr>
                <a:t>    ; do { y := f(x) }</a:t>
              </a:r>
            </a:p>
            <a:p>
              <a:pPr marL="0" indent="0">
                <a:buFont typeface="Wingdings" pitchFamily="2" charset="2"/>
                <a:buNone/>
              </a:pPr>
              <a:r>
                <a:rPr lang="en-US" sz="1600" dirty="0" smtClean="0">
                  <a:latin typeface="Consolas" panose="020B0609020204030204" pitchFamily="49" charset="0"/>
                  <a:cs typeface="Consolas" panose="020B0609020204030204" pitchFamily="49" charset="0"/>
                </a:rPr>
                <a:t>    ; </a:t>
              </a:r>
              <a:r>
                <a:rPr lang="en-US" sz="1600" b="1" dirty="0" smtClean="0">
                  <a:solidFill>
                    <a:srgbClr val="FF0000"/>
                  </a:solidFill>
                  <a:latin typeface="Consolas" panose="020B0609020204030204" pitchFamily="49" charset="0"/>
                  <a:cs typeface="Consolas" panose="020B0609020204030204" pitchFamily="49" charset="0"/>
                </a:rPr>
                <a:t>emit y[0,2]</a:t>
              </a:r>
              <a:r>
                <a:rPr lang="en-US" sz="1600" dirty="0" smtClean="0">
                  <a:latin typeface="Consolas" panose="020B0609020204030204" pitchFamily="49" charset="0"/>
                  <a:cs typeface="Consolas" panose="020B0609020204030204" pitchFamily="49" charset="0"/>
                </a:rPr>
                <a:t> }</a:t>
              </a:r>
              <a:endParaRPr lang="en-GB" sz="1600" dirty="0">
                <a:latin typeface="Consolas" panose="020B0609020204030204" pitchFamily="49" charset="0"/>
                <a:cs typeface="Consolas" panose="020B0609020204030204" pitchFamily="49" charset="0"/>
              </a:endParaRPr>
            </a:p>
          </p:txBody>
        </p:sp>
        <p:sp>
          <p:nvSpPr>
            <p:cNvPr id="8" name="Curved Left Arrow 7"/>
            <p:cNvSpPr/>
            <p:nvPr/>
          </p:nvSpPr>
          <p:spPr bwMode="auto">
            <a:xfrm>
              <a:off x="7556360" y="1894010"/>
              <a:ext cx="1103648" cy="1906418"/>
            </a:xfrm>
            <a:prstGeom prst="curvedLef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defTabSz="914099" fontAlgn="base">
                <a:spcBef>
                  <a:spcPct val="0"/>
                </a:spcBef>
                <a:spcAft>
                  <a:spcPct val="0"/>
                </a:spcAft>
              </a:pPr>
              <a:r>
                <a:rPr lang="en-US" dirty="0" smtClean="0">
                  <a:solidFill>
                    <a:srgbClr val="FF0000"/>
                  </a:solidFill>
                  <a:ea typeface="Segoe UI" pitchFamily="34" charset="0"/>
                  <a:cs typeface="Segoe UI" pitchFamily="34" charset="0"/>
                </a:rPr>
                <a:t>e.g.</a:t>
              </a:r>
            </a:p>
            <a:p>
              <a:pPr defTabSz="914099" fontAlgn="base">
                <a:spcBef>
                  <a:spcPct val="0"/>
                </a:spcBef>
                <a:spcAft>
                  <a:spcPct val="0"/>
                </a:spcAft>
              </a:pPr>
              <a:r>
                <a:rPr lang="en-US" dirty="0" smtClean="0">
                  <a:solidFill>
                    <a:srgbClr val="FF0000"/>
                  </a:solidFill>
                  <a:ea typeface="Segoe UI" pitchFamily="34" charset="0"/>
                  <a:cs typeface="Segoe UI" pitchFamily="34" charset="0"/>
                </a:rPr>
                <a:t>din = 8, </a:t>
              </a:r>
              <a:r>
                <a:rPr lang="en-US" dirty="0" err="1" smtClean="0">
                  <a:solidFill>
                    <a:srgbClr val="FF0000"/>
                  </a:solidFill>
                  <a:ea typeface="Segoe UI" pitchFamily="34" charset="0"/>
                  <a:cs typeface="Segoe UI" pitchFamily="34" charset="0"/>
                </a:rPr>
                <a:t>dout</a:t>
              </a:r>
              <a:r>
                <a:rPr lang="en-US" dirty="0" smtClean="0">
                  <a:solidFill>
                    <a:srgbClr val="FF0000"/>
                  </a:solidFill>
                  <a:ea typeface="Segoe UI" pitchFamily="34" charset="0"/>
                  <a:cs typeface="Segoe UI" pitchFamily="34" charset="0"/>
                </a:rPr>
                <a:t> =2</a:t>
              </a:r>
              <a:endParaRPr lang="en-GB" dirty="0" err="1" smtClean="0">
                <a:solidFill>
                  <a:srgbClr val="FF0000"/>
                </a:solidFill>
                <a:ea typeface="Segoe UI" pitchFamily="34" charset="0"/>
                <a:cs typeface="Segoe UI" pitchFamily="34" charset="0"/>
              </a:endParaRPr>
            </a:p>
          </p:txBody>
        </p:sp>
      </p:grpSp>
      <p:grpSp>
        <p:nvGrpSpPr>
          <p:cNvPr id="13" name="Group 12"/>
          <p:cNvGrpSpPr/>
          <p:nvPr/>
        </p:nvGrpSpPr>
        <p:grpSpPr>
          <a:xfrm>
            <a:off x="869181" y="3104941"/>
            <a:ext cx="2703007" cy="1695941"/>
            <a:chOff x="869181" y="3104941"/>
            <a:chExt cx="2703007" cy="1695941"/>
          </a:xfrm>
        </p:grpSpPr>
        <p:sp>
          <p:nvSpPr>
            <p:cNvPr id="10" name="Rectangle 9"/>
            <p:cNvSpPr/>
            <p:nvPr/>
          </p:nvSpPr>
          <p:spPr bwMode="auto">
            <a:xfrm>
              <a:off x="1155560" y="3104941"/>
              <a:ext cx="2130251" cy="522514"/>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ST (C ())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int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1" name="Rectangle 10"/>
            <p:cNvSpPr/>
            <p:nvPr/>
          </p:nvSpPr>
          <p:spPr bwMode="auto">
            <a:xfrm>
              <a:off x="869181" y="4278368"/>
              <a:ext cx="2703007" cy="522514"/>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ST (C ())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[8]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2" name="Down Arrow 11"/>
            <p:cNvSpPr/>
            <p:nvPr/>
          </p:nvSpPr>
          <p:spPr bwMode="auto">
            <a:xfrm>
              <a:off x="2220684" y="3627455"/>
              <a:ext cx="130630" cy="650913"/>
            </a:xfrm>
            <a:prstGeom prst="down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20273898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443198"/>
          </a:xfrm>
        </p:spPr>
        <p:txBody>
          <a:bodyPr/>
          <a:lstStyle/>
          <a:p>
            <a:r>
              <a:rPr lang="en-US" sz="3200" dirty="0" err="1" smtClean="0"/>
              <a:t>Impl</a:t>
            </a:r>
            <a:r>
              <a:rPr lang="en-US" sz="3200" dirty="0" smtClean="0"/>
              <a:t>. keeps feasible </a:t>
            </a:r>
            <a:r>
              <a:rPr lang="en-US" sz="3200" i="1" dirty="0" smtClean="0"/>
              <a:t>sets</a:t>
            </a:r>
            <a:r>
              <a:rPr lang="en-US" sz="3200" dirty="0" smtClean="0"/>
              <a:t> and not just singletons</a:t>
            </a:r>
            <a:endParaRPr lang="en-GB" sz="3200" dirty="0"/>
          </a:p>
        </p:txBody>
      </p:sp>
      <p:sp>
        <p:nvSpPr>
          <p:cNvPr id="4" name="Slide Number Placeholder 3"/>
          <p:cNvSpPr>
            <a:spLocks noGrp="1"/>
          </p:cNvSpPr>
          <p:nvPr>
            <p:ph type="sldNum" sz="quarter" idx="13"/>
          </p:nvPr>
        </p:nvSpPr>
        <p:spPr/>
        <p:txBody>
          <a:bodyPr/>
          <a:lstStyle/>
          <a:p>
            <a:fld id="{460E0C55-3319-4B31-9C74-CC15EF4AFB06}" type="slidenum">
              <a:rPr lang="en-GB" smtClean="0"/>
              <a:t>23</a:t>
            </a:fld>
            <a:endParaRPr lang="en-GB" dirty="0"/>
          </a:p>
        </p:txBody>
      </p:sp>
      <p:sp>
        <p:nvSpPr>
          <p:cNvPr id="5" name="Text Placeholder 4"/>
          <p:cNvSpPr>
            <a:spLocks noGrp="1"/>
          </p:cNvSpPr>
          <p:nvPr>
            <p:ph type="body" sz="quarter" idx="10"/>
          </p:nvPr>
        </p:nvSpPr>
        <p:spPr>
          <a:xfrm>
            <a:off x="580355" y="1421709"/>
            <a:ext cx="2152797" cy="954107"/>
          </a:xfrm>
        </p:spPr>
        <p:txBody>
          <a:bodyPr/>
          <a:lstStyle/>
          <a:p>
            <a:pPr marL="0" indent="0">
              <a:buNone/>
            </a:pPr>
            <a:r>
              <a:rPr lang="en-US" sz="2000" dirty="0" err="1">
                <a:latin typeface="Consolas" panose="020B0609020204030204" pitchFamily="49" charset="0"/>
                <a:cs typeface="Consolas" panose="020B0609020204030204" pitchFamily="49" charset="0"/>
              </a:rPr>
              <a:t>s</a:t>
            </a:r>
            <a:r>
              <a:rPr lang="en-US" sz="2000" dirty="0" err="1" smtClean="0">
                <a:latin typeface="Consolas" panose="020B0609020204030204" pitchFamily="49" charset="0"/>
                <a:cs typeface="Consolas" panose="020B0609020204030204" pitchFamily="49" charset="0"/>
              </a:rPr>
              <a:t>eq</a:t>
            </a:r>
            <a:r>
              <a:rPr lang="en-US" sz="2000" dirty="0" smtClean="0">
                <a:latin typeface="Consolas" panose="020B0609020204030204" pitchFamily="49" charset="0"/>
                <a:cs typeface="Consolas" panose="020B0609020204030204" pitchFamily="49" charset="0"/>
              </a:rPr>
              <a:t> { x &lt;- c1</a:t>
            </a:r>
          </a:p>
          <a:p>
            <a:pPr marL="0" indent="0">
              <a:buNone/>
            </a:pPr>
            <a:r>
              <a:rPr lang="en-US" sz="2000" dirty="0">
                <a:latin typeface="Consolas" panose="020B0609020204030204" pitchFamily="49" charset="0"/>
                <a:cs typeface="Consolas" panose="020B0609020204030204" pitchFamily="49" charset="0"/>
              </a:rPr>
              <a:t> </a:t>
            </a:r>
            <a:r>
              <a:rPr lang="en-US" sz="2000" dirty="0" smtClean="0">
                <a:latin typeface="Consolas" panose="020B0609020204030204" pitchFamily="49" charset="0"/>
                <a:cs typeface="Consolas" panose="020B0609020204030204" pitchFamily="49" charset="0"/>
              </a:rPr>
              <a:t>   ; c2  </a:t>
            </a:r>
          </a:p>
          <a:p>
            <a:pPr marL="0" indent="0">
              <a:buNone/>
            </a:pPr>
            <a:r>
              <a:rPr lang="en-US" sz="2000" dirty="0">
                <a:latin typeface="Consolas" panose="020B0609020204030204" pitchFamily="49" charset="0"/>
                <a:cs typeface="Consolas" panose="020B0609020204030204" pitchFamily="49" charset="0"/>
              </a:rPr>
              <a:t> </a:t>
            </a:r>
            <a:r>
              <a:rPr lang="en-US" sz="2000" dirty="0" smtClean="0">
                <a:latin typeface="Consolas" panose="020B0609020204030204" pitchFamily="49" charset="0"/>
                <a:cs typeface="Consolas" panose="020B0609020204030204" pitchFamily="49" charset="0"/>
              </a:rPr>
              <a:t>   }</a:t>
            </a:r>
            <a:endParaRPr lang="en-GB" sz="2000" dirty="0">
              <a:latin typeface="Consolas" panose="020B0609020204030204" pitchFamily="49" charset="0"/>
              <a:cs typeface="Consolas" panose="020B0609020204030204" pitchFamily="49" charset="0"/>
            </a:endParaRPr>
          </a:p>
        </p:txBody>
      </p:sp>
      <p:sp>
        <p:nvSpPr>
          <p:cNvPr id="15" name="Rectangular Callout 14"/>
          <p:cNvSpPr/>
          <p:nvPr/>
        </p:nvSpPr>
        <p:spPr bwMode="auto">
          <a:xfrm>
            <a:off x="4320792" y="1421709"/>
            <a:ext cx="3768132" cy="1231056"/>
          </a:xfrm>
          <a:prstGeom prst="wedgeRectCallout">
            <a:avLst>
              <a:gd name="adj1" fmla="val -103198"/>
              <a:gd name="adj2" fmla="val -4034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c</a:t>
            </a:r>
            <a:r>
              <a:rPr lang="en-US" dirty="0" smtClean="0">
                <a:gradFill>
                  <a:gsLst>
                    <a:gs pos="0">
                      <a:srgbClr val="FFFFFF"/>
                    </a:gs>
                    <a:gs pos="100000">
                      <a:srgbClr val="FFFFFF"/>
                    </a:gs>
                  </a:gsLst>
                  <a:lin ang="5400000" scaled="0"/>
                </a:gradFill>
                <a:ea typeface="Segoe UI" pitchFamily="34" charset="0"/>
                <a:cs typeface="Segoe UI" pitchFamily="34" charset="0"/>
              </a:rPr>
              <a:t>1_v1 :: ST (C v)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[80]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a:t>
            </a:r>
            <a:r>
              <a:rPr lang="en-US" dirty="0">
                <a:gradFill>
                  <a:gsLst>
                    <a:gs pos="0">
                      <a:srgbClr val="FFFFFF"/>
                    </a:gs>
                    <a:gs pos="100000">
                      <a:srgbClr val="FFFFFF"/>
                    </a:gs>
                  </a:gsLst>
                  <a:lin ang="5400000" scaled="0"/>
                </a:gradFill>
                <a:ea typeface="Segoe UI" pitchFamily="34" charset="0"/>
                <a:cs typeface="Segoe UI" pitchFamily="34" charset="0"/>
              </a:rPr>
              <a:t>1</a:t>
            </a:r>
            <a:r>
              <a:rPr lang="en-US" dirty="0" smtClean="0">
                <a:gradFill>
                  <a:gsLst>
                    <a:gs pos="0">
                      <a:srgbClr val="FFFFFF"/>
                    </a:gs>
                    <a:gs pos="100000">
                      <a:srgbClr val="FFFFFF"/>
                    </a:gs>
                  </a:gsLst>
                  <a:lin ang="5400000" scaled="0"/>
                </a:gradFill>
                <a:ea typeface="Segoe UI" pitchFamily="34" charset="0"/>
                <a:cs typeface="Segoe UI" pitchFamily="34" charset="0"/>
              </a:rPr>
              <a:t>_v2 :: ST (C v)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[16]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6" name="Rectangular Callout 15"/>
          <p:cNvSpPr/>
          <p:nvPr/>
        </p:nvSpPr>
        <p:spPr bwMode="auto">
          <a:xfrm>
            <a:off x="5045947" y="3173438"/>
            <a:ext cx="3042977" cy="1231056"/>
          </a:xfrm>
          <a:prstGeom prst="wedgeRectCallout">
            <a:avLst>
              <a:gd name="adj1" fmla="val -156998"/>
              <a:gd name="adj2" fmla="val -148090"/>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c2_v1 ::ST (C v)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[24]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c2_v2 :: ST (C v)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[16]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[2]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9" name="TextBox 18"/>
          <p:cNvSpPr txBox="1"/>
          <p:nvPr/>
        </p:nvSpPr>
        <p:spPr>
          <a:xfrm>
            <a:off x="580355" y="3173438"/>
            <a:ext cx="4383531" cy="1723549"/>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Well-typed choice:</a:t>
            </a:r>
            <a:endParaRPr lang="en-US" sz="2800" dirty="0">
              <a:gradFill>
                <a:gsLst>
                  <a:gs pos="2917">
                    <a:schemeClr val="tx1"/>
                  </a:gs>
                  <a:gs pos="30000">
                    <a:schemeClr val="tx1"/>
                  </a:gs>
                </a:gsLst>
                <a:lin ang="5400000" scaled="0"/>
              </a:gradFill>
            </a:endParaRPr>
          </a:p>
          <a:p>
            <a:pPr algn="ctr"/>
            <a:r>
              <a:rPr lang="en-US" sz="2800" dirty="0" smtClean="0">
                <a:gradFill>
                  <a:gsLst>
                    <a:gs pos="2917">
                      <a:schemeClr val="tx1"/>
                    </a:gs>
                    <a:gs pos="30000">
                      <a:schemeClr val="tx1"/>
                    </a:gs>
                  </a:gsLst>
                  <a:lin ang="5400000" scaled="0"/>
                </a:gradFill>
              </a:rPr>
              <a:t>c1_v1 and c2_v2</a:t>
            </a:r>
          </a:p>
          <a:p>
            <a:r>
              <a:rPr lang="en-US" sz="2800" dirty="0" smtClean="0">
                <a:gradFill>
                  <a:gsLst>
                    <a:gs pos="2917">
                      <a:schemeClr val="tx1"/>
                    </a:gs>
                    <a:gs pos="30000">
                      <a:schemeClr val="tx1"/>
                    </a:gs>
                  </a:gsLst>
                  <a:lin ang="5400000" scaled="0"/>
                </a:gradFill>
              </a:rPr>
              <a:t>Hence: we must keep sets </a:t>
            </a:r>
          </a:p>
          <a:p>
            <a:endParaRPr lang="en-GB" sz="2800" dirty="0" err="1" smtClean="0">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2056458272"/>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Transformer </a:t>
            </a:r>
            <a:r>
              <a:rPr lang="en-US" dirty="0" err="1" smtClean="0"/>
              <a:t>vectorizations</a:t>
            </a:r>
            <a:endParaRPr lang="en-GB" dirty="0"/>
          </a:p>
        </p:txBody>
      </p:sp>
      <p:sp>
        <p:nvSpPr>
          <p:cNvPr id="3" name="Text Placeholder 2"/>
          <p:cNvSpPr>
            <a:spLocks noGrp="1"/>
          </p:cNvSpPr>
          <p:nvPr>
            <p:ph type="body" sz="quarter" idx="10"/>
          </p:nvPr>
        </p:nvSpPr>
        <p:spPr>
          <a:xfrm>
            <a:off x="461449" y="1588266"/>
            <a:ext cx="8363938" cy="1144929"/>
          </a:xfrm>
        </p:spPr>
        <p:txBody>
          <a:bodyPr/>
          <a:lstStyle/>
          <a:p>
            <a:pPr marL="0" indent="0">
              <a:buNone/>
            </a:pPr>
            <a:r>
              <a:rPr lang="en-US" sz="2400" dirty="0" smtClean="0">
                <a:cs typeface="Consolas" panose="020B0609020204030204" pitchFamily="49" charset="0"/>
              </a:rPr>
              <a:t>Without loss of generality, every ZIRIA transformer can be treated as:</a:t>
            </a:r>
          </a:p>
          <a:p>
            <a:pPr marL="0" indent="0" algn="ctr">
              <a:buNone/>
            </a:pPr>
            <a:r>
              <a:rPr lang="en-US" sz="2400" dirty="0">
                <a:latin typeface="Consolas" panose="020B0609020204030204" pitchFamily="49" charset="0"/>
                <a:cs typeface="Consolas" panose="020B0609020204030204" pitchFamily="49" charset="0"/>
              </a:rPr>
              <a:t>r</a:t>
            </a:r>
            <a:r>
              <a:rPr lang="en-US" sz="2400" dirty="0" smtClean="0">
                <a:latin typeface="Consolas" panose="020B0609020204030204" pitchFamily="49" charset="0"/>
                <a:cs typeface="Consolas" panose="020B0609020204030204" pitchFamily="49" charset="0"/>
              </a:rPr>
              <a:t>epeat c</a:t>
            </a:r>
          </a:p>
          <a:p>
            <a:pPr marL="0" indent="0">
              <a:buNone/>
            </a:pPr>
            <a:r>
              <a:rPr lang="en-US" sz="2400" dirty="0" smtClean="0">
                <a:cs typeface="Consolas" panose="020B0609020204030204" pitchFamily="49" charset="0"/>
              </a:rPr>
              <a:t>where c is a computer</a:t>
            </a:r>
            <a:endParaRPr lang="en-GB" sz="24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24</a:t>
            </a:fld>
            <a:endParaRPr lang="en-GB" dirty="0"/>
          </a:p>
        </p:txBody>
      </p:sp>
      <p:sp>
        <p:nvSpPr>
          <p:cNvPr id="5" name="Text Placeholder 2"/>
          <p:cNvSpPr txBox="1">
            <a:spLocks/>
          </p:cNvSpPr>
          <p:nvPr/>
        </p:nvSpPr>
        <p:spPr>
          <a:xfrm>
            <a:off x="461449" y="3606174"/>
            <a:ext cx="8220327" cy="415498"/>
          </a:xfrm>
          <a:prstGeom prst="rect">
            <a:avLst/>
          </a:prstGeom>
        </p:spPr>
        <p:txBody>
          <a:bodyPr vert="horz" wrap="square"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buFont typeface="Wingdings" pitchFamily="2" charset="2"/>
              <a:buNone/>
            </a:pPr>
            <a:r>
              <a:rPr lang="en-US" dirty="0"/>
              <a:t>H</a:t>
            </a:r>
            <a:r>
              <a:rPr lang="en-US" dirty="0" smtClean="0"/>
              <a:t>ow to </a:t>
            </a:r>
            <a:r>
              <a:rPr lang="en-US" dirty="0" err="1" smtClean="0"/>
              <a:t>vectorize</a:t>
            </a:r>
            <a:r>
              <a:rPr lang="en-US" dirty="0"/>
              <a:t> </a:t>
            </a:r>
            <a:r>
              <a:rPr lang="en-US" dirty="0" smtClean="0"/>
              <a:t>(</a:t>
            </a:r>
            <a:r>
              <a:rPr lang="en-US" dirty="0" smtClean="0">
                <a:latin typeface="Consolas" panose="020B0609020204030204" pitchFamily="49" charset="0"/>
                <a:cs typeface="Consolas" panose="020B0609020204030204" pitchFamily="49" charset="0"/>
              </a:rPr>
              <a:t>repeat c</a:t>
            </a:r>
            <a:r>
              <a:rPr lang="en-US" dirty="0" smtClean="0"/>
              <a:t>)? </a:t>
            </a:r>
            <a:endParaRPr lang="en-GB" dirty="0"/>
          </a:p>
        </p:txBody>
      </p:sp>
    </p:spTree>
    <p:extLst>
      <p:ext uri="{BB962C8B-B14F-4D97-AF65-F5344CB8AC3E}">
        <p14:creationId xmlns:p14="http://schemas.microsoft.com/office/powerpoint/2010/main" val="2496727380"/>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Transformer </a:t>
            </a:r>
            <a:r>
              <a:rPr lang="en-US" dirty="0" err="1" smtClean="0"/>
              <a:t>vectorizations</a:t>
            </a:r>
            <a:r>
              <a:rPr lang="en-US" dirty="0" smtClean="0"/>
              <a:t> in isolation</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25</a:t>
            </a:fld>
            <a:endParaRPr lang="en-GB" dirty="0"/>
          </a:p>
        </p:txBody>
      </p:sp>
      <p:sp>
        <p:nvSpPr>
          <p:cNvPr id="5" name="Text Placeholder 2"/>
          <p:cNvSpPr txBox="1">
            <a:spLocks/>
          </p:cNvSpPr>
          <p:nvPr/>
        </p:nvSpPr>
        <p:spPr>
          <a:xfrm>
            <a:off x="461241" y="1085849"/>
            <a:ext cx="8220327" cy="415498"/>
          </a:xfrm>
          <a:prstGeom prst="rect">
            <a:avLst/>
          </a:prstGeom>
          <a:ln>
            <a:solidFill>
              <a:srgbClr val="FF0000"/>
            </a:solidFill>
          </a:ln>
        </p:spPr>
        <p:txBody>
          <a:bodyPr vert="horz" wrap="square" lIns="0" tIns="0" rIns="0" bIns="0" rtlCol="0">
            <a:spAutoFit/>
          </a:bodyPr>
          <a:lstStyle>
            <a:lvl1pPr marL="213151" marR="0" indent="-213151" algn="l" defTabSz="685864" rtl="0" eaLnBrk="1" fontAlgn="auto" latinLnBrk="0" hangingPunct="1">
              <a:lnSpc>
                <a:spcPct val="90000"/>
              </a:lnSpc>
              <a:spcBef>
                <a:spcPct val="20000"/>
              </a:spcBef>
              <a:spcAft>
                <a:spcPts val="0"/>
              </a:spcAft>
              <a:buClrTx/>
              <a:buSzPct val="90000"/>
              <a:buFont typeface="Wingdings" pitchFamily="2" charset="2"/>
              <a:buChar char=""/>
              <a:tabLst/>
              <a:defRPr sz="3000" kern="1200" spc="-53" baseline="0">
                <a:solidFill>
                  <a:schemeClr val="tx1"/>
                </a:solidFill>
                <a:latin typeface="+mj-lt"/>
                <a:ea typeface="+mn-ea"/>
                <a:cs typeface="+mn-cs"/>
              </a:defRPr>
            </a:lvl1pPr>
            <a:lvl2pPr marL="388196" marR="0" indent="-175046"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2pPr>
            <a:lvl3pPr marL="556096" marR="0" indent="-167901" algn="l" defTabSz="685864" rtl="0" eaLnBrk="1" fontAlgn="auto" latinLnBrk="0" hangingPunct="1">
              <a:lnSpc>
                <a:spcPct val="90000"/>
              </a:lnSpc>
              <a:spcBef>
                <a:spcPct val="20000"/>
              </a:spcBef>
              <a:spcAft>
                <a:spcPts val="0"/>
              </a:spcAft>
              <a:buClrTx/>
              <a:buSzPct val="90000"/>
              <a:buFont typeface="Wingdings" pitchFamily="2" charset="2"/>
              <a:buChar char=""/>
              <a:tabLst/>
              <a:defRPr sz="1800" kern="1200" spc="0" baseline="0">
                <a:solidFill>
                  <a:schemeClr val="tx1"/>
                </a:solidFill>
                <a:latin typeface="+mn-lt"/>
                <a:ea typeface="+mn-ea"/>
                <a:cs typeface="+mn-cs"/>
              </a:defRPr>
            </a:lvl3pPr>
            <a:lvl4pPr marL="685891"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4pPr>
            <a:lvl5pPr marL="815687" marR="0" indent="-129796" algn="l" defTabSz="685864" rtl="0" eaLnBrk="1" fontAlgn="auto" latinLnBrk="0" hangingPunct="1">
              <a:lnSpc>
                <a:spcPct val="90000"/>
              </a:lnSpc>
              <a:spcBef>
                <a:spcPct val="20000"/>
              </a:spcBef>
              <a:spcAft>
                <a:spcPts val="0"/>
              </a:spcAft>
              <a:buClrTx/>
              <a:buSzPct val="90000"/>
              <a:buFont typeface="Wingdings" pitchFamily="2" charset="2"/>
              <a:buChar char=""/>
              <a:tabLst/>
              <a:defRPr sz="1500" kern="1200" spc="0" baseline="0">
                <a:solidFill>
                  <a:schemeClr val="tx1"/>
                </a:solidFill>
                <a:latin typeface="+mn-lt"/>
                <a:ea typeface="+mn-ea"/>
                <a:cs typeface="+mn-cs"/>
              </a:defRPr>
            </a:lvl5pPr>
            <a:lvl6pPr marL="1886126"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58"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90"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922" indent="-171466" algn="l" defTabSz="685864"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Font typeface="Wingdings" pitchFamily="2" charset="2"/>
              <a:buNone/>
            </a:pPr>
            <a:r>
              <a:rPr lang="en-US" dirty="0"/>
              <a:t>H</a:t>
            </a:r>
            <a:r>
              <a:rPr lang="en-US" dirty="0" smtClean="0"/>
              <a:t>ow to </a:t>
            </a:r>
            <a:r>
              <a:rPr lang="en-US" dirty="0" err="1" smtClean="0"/>
              <a:t>vectorize</a:t>
            </a:r>
            <a:r>
              <a:rPr lang="en-US" dirty="0" smtClean="0"/>
              <a:t> (</a:t>
            </a:r>
            <a:r>
              <a:rPr lang="en-US" dirty="0" smtClean="0">
                <a:latin typeface="Consolas" panose="020B0609020204030204" pitchFamily="49" charset="0"/>
                <a:cs typeface="Consolas" panose="020B0609020204030204" pitchFamily="49" charset="0"/>
              </a:rPr>
              <a:t>repeat c</a:t>
            </a:r>
            <a:r>
              <a:rPr lang="en-US" dirty="0" smtClean="0"/>
              <a:t>)? </a:t>
            </a:r>
            <a:endParaRPr lang="en-GB" dirty="0"/>
          </a:p>
        </p:txBody>
      </p:sp>
      <p:sp>
        <p:nvSpPr>
          <p:cNvPr id="6" name="Text Placeholder 5"/>
          <p:cNvSpPr>
            <a:spLocks noGrp="1"/>
          </p:cNvSpPr>
          <p:nvPr>
            <p:ph type="body" sz="quarter" idx="10"/>
          </p:nvPr>
        </p:nvSpPr>
        <p:spPr>
          <a:xfrm>
            <a:off x="317630" y="1837133"/>
            <a:ext cx="8363938" cy="954107"/>
          </a:xfrm>
        </p:spPr>
        <p:txBody>
          <a:bodyPr/>
          <a:lstStyle/>
          <a:p>
            <a:r>
              <a:rPr lang="en-US" sz="2000" dirty="0" smtClean="0"/>
              <a:t>Let c have cardinality info (</a:t>
            </a:r>
            <a:r>
              <a:rPr lang="en-US" sz="2000" dirty="0" err="1" smtClean="0"/>
              <a:t>ain</a:t>
            </a:r>
            <a:r>
              <a:rPr lang="en-US" sz="2000" dirty="0" smtClean="0"/>
              <a:t>, </a:t>
            </a:r>
            <a:r>
              <a:rPr lang="en-US" sz="2000" dirty="0" err="1" smtClean="0"/>
              <a:t>aout</a:t>
            </a:r>
            <a:r>
              <a:rPr lang="en-US" sz="2000" dirty="0" smtClean="0"/>
              <a:t>)</a:t>
            </a:r>
          </a:p>
          <a:p>
            <a:r>
              <a:rPr lang="en-US" sz="2000" dirty="0" smtClean="0"/>
              <a:t>Can </a:t>
            </a:r>
            <a:r>
              <a:rPr lang="en-US" sz="2000" dirty="0" err="1" smtClean="0"/>
              <a:t>vectorize</a:t>
            </a:r>
            <a:r>
              <a:rPr lang="en-US" sz="2000" dirty="0" smtClean="0"/>
              <a:t> to divisors of </a:t>
            </a:r>
            <a:r>
              <a:rPr lang="en-US" sz="2000" dirty="0" err="1" smtClean="0"/>
              <a:t>ain</a:t>
            </a:r>
            <a:r>
              <a:rPr lang="en-US" sz="2000" dirty="0" smtClean="0"/>
              <a:t> (</a:t>
            </a:r>
            <a:r>
              <a:rPr lang="en-US" sz="2000" dirty="0" err="1" smtClean="0"/>
              <a:t>aout</a:t>
            </a:r>
            <a:r>
              <a:rPr lang="en-US" sz="2000" dirty="0" smtClean="0"/>
              <a:t>) [</a:t>
            </a:r>
            <a:r>
              <a:rPr lang="en-US" sz="2000" b="1" dirty="0" smtClean="0">
                <a:solidFill>
                  <a:srgbClr val="FF0000"/>
                </a:solidFill>
              </a:rPr>
              <a:t>as before</a:t>
            </a:r>
            <a:r>
              <a:rPr lang="en-US" sz="2000" dirty="0" smtClean="0"/>
              <a:t>]</a:t>
            </a:r>
          </a:p>
          <a:p>
            <a:r>
              <a:rPr lang="en-US" sz="2000" dirty="0" smtClean="0"/>
              <a:t>Can also </a:t>
            </a:r>
            <a:r>
              <a:rPr lang="en-US" sz="2000" dirty="0" err="1" smtClean="0"/>
              <a:t>vectorize</a:t>
            </a:r>
            <a:r>
              <a:rPr lang="en-US" sz="2000" dirty="0" smtClean="0"/>
              <a:t> </a:t>
            </a:r>
            <a:r>
              <a:rPr lang="en-US" sz="2000" smtClean="0"/>
              <a:t>to multiples </a:t>
            </a:r>
            <a:r>
              <a:rPr lang="en-US" sz="2000" dirty="0" smtClean="0"/>
              <a:t>of </a:t>
            </a:r>
            <a:r>
              <a:rPr lang="en-US" sz="2000" dirty="0" err="1" smtClean="0"/>
              <a:t>ain</a:t>
            </a:r>
            <a:r>
              <a:rPr lang="en-US" sz="2000" dirty="0" smtClean="0"/>
              <a:t> (</a:t>
            </a:r>
            <a:r>
              <a:rPr lang="en-US" sz="2000" dirty="0" err="1" smtClean="0"/>
              <a:t>aout</a:t>
            </a:r>
            <a:r>
              <a:rPr lang="en-US" sz="2000" dirty="0" smtClean="0"/>
              <a:t>)</a:t>
            </a:r>
          </a:p>
        </p:txBody>
      </p:sp>
      <p:grpSp>
        <p:nvGrpSpPr>
          <p:cNvPr id="13" name="Group 12"/>
          <p:cNvGrpSpPr/>
          <p:nvPr/>
        </p:nvGrpSpPr>
        <p:grpSpPr>
          <a:xfrm>
            <a:off x="389437" y="2914499"/>
            <a:ext cx="8171759" cy="1938992"/>
            <a:chOff x="389437" y="2914499"/>
            <a:chExt cx="8171759" cy="1938992"/>
          </a:xfrm>
        </p:grpSpPr>
        <p:sp>
          <p:nvSpPr>
            <p:cNvPr id="7" name="TextBox 6"/>
            <p:cNvSpPr txBox="1"/>
            <p:nvPr/>
          </p:nvSpPr>
          <p:spPr>
            <a:xfrm>
              <a:off x="389437" y="3059307"/>
              <a:ext cx="2122652" cy="1477328"/>
            </a:xfrm>
            <a:prstGeom prst="rect">
              <a:avLst/>
            </a:prstGeom>
            <a:noFill/>
            <a:ln w="12700">
              <a:solidFill>
                <a:schemeClr val="tx1"/>
              </a:solidFill>
            </a:ln>
          </p:spPr>
          <p:txBody>
            <a:bodyPr wrap="square" lIns="0" tIns="0" rIns="0" bIns="0" rtlCol="0">
              <a:spAutoFit/>
            </a:bodyPr>
            <a:lstStyle/>
            <a:p>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repeat { x &lt;- take</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emit f(x)</a:t>
              </a:r>
            </a:p>
            <a:p>
              <a:r>
                <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a:p>
              <a:endPar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endParaRPr lang="en-US" sz="1600"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a:p>
              <a:endParaRPr lang="en-US" sz="1600"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9" name="Right Arrow 8"/>
            <p:cNvSpPr/>
            <p:nvPr/>
          </p:nvSpPr>
          <p:spPr bwMode="auto">
            <a:xfrm>
              <a:off x="2587062" y="2993206"/>
              <a:ext cx="1276141" cy="713433"/>
            </a:xfrm>
            <a:prstGeom prst="righ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0" name="TextBox 9"/>
            <p:cNvSpPr txBox="1"/>
            <p:nvPr/>
          </p:nvSpPr>
          <p:spPr>
            <a:xfrm>
              <a:off x="3918080" y="2914499"/>
              <a:ext cx="4643116" cy="1938992"/>
            </a:xfrm>
            <a:prstGeom prst="rect">
              <a:avLst/>
            </a:prstGeom>
            <a:noFill/>
            <a:ln w="12700">
              <a:solidFill>
                <a:schemeClr val="tx1"/>
              </a:solidFill>
            </a:ln>
          </p:spPr>
          <p:txBody>
            <a:bodyPr wrap="square" lIns="0" tIns="0" rIns="0" bIns="0" rtlCol="0">
              <a:spAutoFit/>
            </a:bodyPr>
            <a:lstStyle/>
            <a:p>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repeat { </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vect_xa</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arr</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[8]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int</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&lt;- take;</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times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2 { </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times </a:t>
              </a:r>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j</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4 {</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do {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vect_ya</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[j] := f(</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vect_xa</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i</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*4 + j]) }</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a:p>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emit </a:t>
              </a:r>
              <a:r>
                <a:rPr lang="en-US"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vect_ya</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a:p>
              <a:r>
                <a:rPr lang="en-US" dirty="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p>
            <a:p>
              <a:r>
                <a:rPr lang="en-US" dirty="0"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rPr>
                <a:t> }</a:t>
              </a:r>
              <a:endParaRPr lang="en-GB" dirty="0" err="1" smtClean="0">
                <a:gradFill>
                  <a:gsLst>
                    <a:gs pos="2917">
                      <a:schemeClr val="tx1"/>
                    </a:gs>
                    <a:gs pos="30000">
                      <a:schemeClr val="tx1"/>
                    </a:gs>
                  </a:gsLst>
                  <a:lin ang="5400000" scaled="0"/>
                </a:gradFill>
                <a:latin typeface="Consolas" panose="020B0609020204030204" pitchFamily="49" charset="0"/>
                <a:cs typeface="Consolas" panose="020B0609020204030204" pitchFamily="49" charset="0"/>
              </a:endParaRPr>
            </a:p>
          </p:txBody>
        </p:sp>
        <p:sp>
          <p:nvSpPr>
            <p:cNvPr id="11" name="Rectangle 10"/>
            <p:cNvSpPr/>
            <p:nvPr/>
          </p:nvSpPr>
          <p:spPr bwMode="auto">
            <a:xfrm>
              <a:off x="663192" y="3888718"/>
              <a:ext cx="1627833" cy="5124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ST T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int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2" name="Rectangle 11"/>
            <p:cNvSpPr/>
            <p:nvPr/>
          </p:nvSpPr>
          <p:spPr bwMode="auto">
            <a:xfrm>
              <a:off x="6060831" y="4204392"/>
              <a:ext cx="2409929" cy="5124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ST 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[8]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err="1" smtClean="0">
                  <a:gradFill>
                    <a:gsLst>
                      <a:gs pos="0">
                        <a:srgbClr val="FFFFFF"/>
                      </a:gs>
                      <a:gs pos="100000">
                        <a:srgbClr val="FFFFFF"/>
                      </a:gs>
                    </a:gsLst>
                    <a:lin ang="5400000" scaled="0"/>
                  </a:gradFill>
                  <a:ea typeface="Segoe UI" pitchFamily="34" charset="0"/>
                  <a:cs typeface="Segoe UI" pitchFamily="34" charset="0"/>
                </a:rPr>
                <a:t>arr</a:t>
              </a:r>
              <a:r>
                <a:rPr lang="en-US" dirty="0" smtClean="0">
                  <a:gradFill>
                    <a:gsLst>
                      <a:gs pos="0">
                        <a:srgbClr val="FFFFFF"/>
                      </a:gs>
                      <a:gs pos="100000">
                        <a:srgbClr val="FFFFFF"/>
                      </a:gs>
                    </a:gsLst>
                    <a:lin ang="5400000" scaled="0"/>
                  </a:gradFill>
                  <a:ea typeface="Segoe UI" pitchFamily="34" charset="0"/>
                  <a:cs typeface="Segoe UI" pitchFamily="34" charset="0"/>
                </a:rPr>
                <a:t>[4] </a:t>
              </a:r>
              <a:r>
                <a:rPr lang="en-US" dirty="0" err="1" smtClean="0">
                  <a:gradFill>
                    <a:gsLst>
                      <a:gs pos="0">
                        <a:srgbClr val="FFFFFF"/>
                      </a:gs>
                      <a:gs pos="100000">
                        <a:srgbClr val="FFFFFF"/>
                      </a:gs>
                    </a:gsLst>
                    <a:lin ang="5400000" scaled="0"/>
                  </a:gradFill>
                  <a:ea typeface="Segoe UI" pitchFamily="34" charset="0"/>
                  <a:cs typeface="Segoe UI" pitchFamily="34" charset="0"/>
                </a:rPr>
                <a:t>int</a:t>
              </a:r>
              <a:r>
                <a:rPr lang="en-US" dirty="0" smtClean="0">
                  <a:gradFill>
                    <a:gsLst>
                      <a:gs pos="0">
                        <a:srgbClr val="FFFFFF"/>
                      </a:gs>
                      <a:gs pos="100000">
                        <a:srgbClr val="FFFFFF"/>
                      </a:gs>
                    </a:gsLst>
                    <a:lin ang="5400000" scaled="0"/>
                  </a:gradFill>
                  <a:ea typeface="Segoe UI" pitchFamily="34" charset="0"/>
                  <a:cs typeface="Segoe UI" pitchFamily="34" charset="0"/>
                </a:rPr>
                <a:t>)</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
        <p:nvSpPr>
          <p:cNvPr id="14" name="Cloud Callout 13"/>
          <p:cNvSpPr/>
          <p:nvPr/>
        </p:nvSpPr>
        <p:spPr bwMode="auto">
          <a:xfrm>
            <a:off x="5869912" y="1406769"/>
            <a:ext cx="2600848" cy="1384471"/>
          </a:xfrm>
          <a:prstGeom prst="cloudCallout">
            <a:avLst>
              <a:gd name="adj1" fmla="val -71329"/>
              <a:gd name="adj2" fmla="val 39787"/>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Why? It’s a TRANSFORMER</a:t>
            </a:r>
            <a:r>
              <a:rPr lang="en-GB" dirty="0" smtClean="0">
                <a:gradFill>
                  <a:gsLst>
                    <a:gs pos="0">
                      <a:srgbClr val="FFFFFF"/>
                    </a:gs>
                    <a:gs pos="100000">
                      <a:srgbClr val="FFFFFF"/>
                    </a:gs>
                  </a:gsLst>
                  <a:lin ang="5400000" scaled="0"/>
                </a:gradFill>
                <a:ea typeface="Segoe UI" pitchFamily="34" charset="0"/>
                <a:cs typeface="Segoe UI" pitchFamily="34" charset="0"/>
              </a:rPr>
              <a:t>, </a:t>
            </a:r>
          </a:p>
          <a:p>
            <a:pPr algn="ctr" defTabSz="914099"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i</a:t>
            </a:r>
            <a:r>
              <a:rPr lang="en-US" dirty="0" smtClean="0">
                <a:gradFill>
                  <a:gsLst>
                    <a:gs pos="0">
                      <a:srgbClr val="FFFFFF"/>
                    </a:gs>
                    <a:gs pos="100000">
                      <a:srgbClr val="FFFFFF"/>
                    </a:gs>
                  </a:gsLst>
                  <a:lin ang="5400000" scaled="0"/>
                </a:gradFill>
                <a:ea typeface="Segoe UI" pitchFamily="34" charset="0"/>
                <a:cs typeface="Segoe UI" pitchFamily="34" charset="0"/>
              </a:rPr>
              <a:t>t’s supposed to always have data to process</a:t>
            </a:r>
          </a:p>
        </p:txBody>
      </p:sp>
    </p:spTree>
    <p:extLst>
      <p:ext uri="{BB962C8B-B14F-4D97-AF65-F5344CB8AC3E}">
        <p14:creationId xmlns:p14="http://schemas.microsoft.com/office/powerpoint/2010/main" val="36162189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Transformers-before-computers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26</a:t>
            </a:fld>
            <a:endParaRPr lang="en-GB" dirty="0"/>
          </a:p>
        </p:txBody>
      </p:sp>
      <p:sp>
        <p:nvSpPr>
          <p:cNvPr id="5" name="Cloud Callout 4"/>
          <p:cNvSpPr/>
          <p:nvPr/>
        </p:nvSpPr>
        <p:spPr bwMode="auto">
          <a:xfrm>
            <a:off x="3377921" y="1105075"/>
            <a:ext cx="2600848" cy="1384471"/>
          </a:xfrm>
          <a:prstGeom prst="cloudCallout">
            <a:avLst>
              <a:gd name="adj1" fmla="val -37330"/>
              <a:gd name="adj2" fmla="val 1583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``It’s a TRANSFORMER</a:t>
            </a:r>
            <a:r>
              <a:rPr lang="en-GB" dirty="0" smtClean="0">
                <a:gradFill>
                  <a:gsLst>
                    <a:gs pos="0">
                      <a:srgbClr val="FFFFFF"/>
                    </a:gs>
                    <a:gs pos="100000">
                      <a:srgbClr val="FFFFFF"/>
                    </a:gs>
                  </a:gsLst>
                  <a:lin ang="5400000" scaled="0"/>
                </a:gradFill>
                <a:ea typeface="Segoe UI" pitchFamily="34" charset="0"/>
                <a:cs typeface="Segoe UI" pitchFamily="34" charset="0"/>
              </a:rPr>
              <a:t>, </a:t>
            </a:r>
          </a:p>
          <a:p>
            <a:pPr algn="ctr" defTabSz="914099"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i</a:t>
            </a:r>
            <a:r>
              <a:rPr lang="en-US" dirty="0" smtClean="0">
                <a:gradFill>
                  <a:gsLst>
                    <a:gs pos="0">
                      <a:srgbClr val="FFFFFF"/>
                    </a:gs>
                    <a:gs pos="100000">
                      <a:srgbClr val="FFFFFF"/>
                    </a:gs>
                  </a:gsLst>
                  <a:lin ang="5400000" scaled="0"/>
                </a:gradFill>
                <a:ea typeface="Segoe UI" pitchFamily="34" charset="0"/>
                <a:cs typeface="Segoe UI" pitchFamily="34" charset="0"/>
              </a:rPr>
              <a:t>t’s supposed to always have data to process’’   </a:t>
            </a:r>
          </a:p>
        </p:txBody>
      </p:sp>
      <p:sp>
        <p:nvSpPr>
          <p:cNvPr id="8" name="Explosion 2 7"/>
          <p:cNvSpPr/>
          <p:nvPr/>
        </p:nvSpPr>
        <p:spPr bwMode="auto">
          <a:xfrm>
            <a:off x="165829" y="901036"/>
            <a:ext cx="5133870" cy="2356493"/>
          </a:xfrm>
          <a:prstGeom prst="irregularSeal2">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2000" b="1" dirty="0" smtClean="0">
                <a:solidFill>
                  <a:srgbClr val="FF0000"/>
                </a:solidFill>
                <a:ea typeface="Segoe UI" pitchFamily="34" charset="0"/>
                <a:cs typeface="Segoe UI" pitchFamily="34" charset="0"/>
              </a:rPr>
              <a:t>LET ME QUESTION THIS ASSUMPTION</a:t>
            </a:r>
            <a:endParaRPr lang="en-GB" sz="2000" b="1" dirty="0" err="1" smtClean="0">
              <a:solidFill>
                <a:srgbClr val="FF0000"/>
              </a:solidFill>
              <a:ea typeface="Segoe UI" pitchFamily="34" charset="0"/>
              <a:cs typeface="Segoe UI" pitchFamily="34" charset="0"/>
            </a:endParaRPr>
          </a:p>
        </p:txBody>
      </p:sp>
      <p:sp>
        <p:nvSpPr>
          <p:cNvPr id="10" name="TextBox 9"/>
          <p:cNvSpPr txBox="1"/>
          <p:nvPr/>
        </p:nvSpPr>
        <p:spPr>
          <a:xfrm>
            <a:off x="389436" y="4336869"/>
            <a:ext cx="8363937" cy="430887"/>
          </a:xfrm>
          <a:prstGeom prst="rect">
            <a:avLst/>
          </a:prstGeom>
          <a:noFill/>
        </p:spPr>
        <p:txBody>
          <a:bodyPr wrap="square" lIns="0" tIns="0" rIns="0" bIns="0" rtlCol="0">
            <a:spAutoFit/>
          </a:bodyPr>
          <a:lstStyle/>
          <a:p>
            <a:pPr algn="ctr"/>
            <a:r>
              <a:rPr lang="en-US" sz="2800" dirty="0" smtClean="0">
                <a:gradFill>
                  <a:gsLst>
                    <a:gs pos="2917">
                      <a:schemeClr val="tx1"/>
                    </a:gs>
                    <a:gs pos="30000">
                      <a:schemeClr val="tx1"/>
                    </a:gs>
                  </a:gsLst>
                  <a:lin ang="5400000" scaled="0"/>
                </a:gradFill>
              </a:rPr>
              <a:t>QUIZ: Is </a:t>
            </a:r>
            <a:r>
              <a:rPr lang="en-US" sz="2800" dirty="0" err="1" smtClean="0">
                <a:gradFill>
                  <a:gsLst>
                    <a:gs pos="2917">
                      <a:schemeClr val="tx1"/>
                    </a:gs>
                    <a:gs pos="30000">
                      <a:schemeClr val="tx1"/>
                    </a:gs>
                  </a:gsLst>
                  <a:lin ang="5400000" scaled="0"/>
                </a:gradFill>
              </a:rPr>
              <a:t>vect</a:t>
            </a:r>
            <a:r>
              <a:rPr lang="en-US" sz="2800" dirty="0" smtClean="0">
                <a:gradFill>
                  <a:gsLst>
                    <a:gs pos="2917">
                      <a:schemeClr val="tx1"/>
                    </a:gs>
                    <a:gs pos="30000">
                      <a:schemeClr val="tx1"/>
                    </a:gs>
                  </a:gsLst>
                  <a:lin ang="5400000" scaled="0"/>
                </a:gradFill>
              </a:rPr>
              <a:t>. ST T (</a:t>
            </a:r>
            <a:r>
              <a:rPr lang="en-US" sz="2800" dirty="0" err="1" smtClean="0">
                <a:gradFill>
                  <a:gsLst>
                    <a:gs pos="2917">
                      <a:schemeClr val="tx1"/>
                    </a:gs>
                    <a:gs pos="30000">
                      <a:schemeClr val="tx1"/>
                    </a:gs>
                  </a:gsLst>
                  <a:lin ang="5400000" scaled="0"/>
                </a:gradFill>
              </a:rPr>
              <a:t>arr</a:t>
            </a:r>
            <a:r>
              <a:rPr lang="en-US" sz="2800" dirty="0" smtClean="0">
                <a:gradFill>
                  <a:gsLst>
                    <a:gs pos="2917">
                      <a:schemeClr val="tx1"/>
                    </a:gs>
                    <a:gs pos="30000">
                      <a:schemeClr val="tx1"/>
                    </a:gs>
                  </a:gsLst>
                  <a:lin ang="5400000" scaled="0"/>
                </a:gradFill>
              </a:rPr>
              <a:t>[8] </a:t>
            </a:r>
            <a:r>
              <a:rPr lang="en-US" sz="2800" dirty="0" err="1" smtClean="0">
                <a:gradFill>
                  <a:gsLst>
                    <a:gs pos="2917">
                      <a:schemeClr val="tx1"/>
                    </a:gs>
                    <a:gs pos="30000">
                      <a:schemeClr val="tx1"/>
                    </a:gs>
                  </a:gsLst>
                  <a:lin ang="5400000" scaled="0"/>
                </a:gradFill>
              </a:rPr>
              <a:t>int</a:t>
            </a:r>
            <a:r>
              <a:rPr lang="en-US" sz="2800" dirty="0" smtClean="0">
                <a:gradFill>
                  <a:gsLst>
                    <a:gs pos="2917">
                      <a:schemeClr val="tx1"/>
                    </a:gs>
                    <a:gs pos="30000">
                      <a:schemeClr val="tx1"/>
                    </a:gs>
                  </a:gsLst>
                  <a:lin ang="5400000" scaled="0"/>
                </a:gradFill>
              </a:rPr>
              <a:t>) (</a:t>
            </a:r>
            <a:r>
              <a:rPr lang="en-US" sz="2800" dirty="0" err="1" smtClean="0">
                <a:gradFill>
                  <a:gsLst>
                    <a:gs pos="2917">
                      <a:schemeClr val="tx1"/>
                    </a:gs>
                    <a:gs pos="30000">
                      <a:schemeClr val="tx1"/>
                    </a:gs>
                  </a:gsLst>
                  <a:lin ang="5400000" scaled="0"/>
                </a:gradFill>
              </a:rPr>
              <a:t>arr</a:t>
            </a:r>
            <a:r>
              <a:rPr lang="en-US" sz="2800" dirty="0" smtClean="0">
                <a:gradFill>
                  <a:gsLst>
                    <a:gs pos="2917">
                      <a:schemeClr val="tx1"/>
                    </a:gs>
                    <a:gs pos="30000">
                      <a:schemeClr val="tx1"/>
                    </a:gs>
                  </a:gsLst>
                  <a:lin ang="5400000" scaled="0"/>
                </a:gradFill>
              </a:rPr>
              <a:t>[4] </a:t>
            </a:r>
            <a:r>
              <a:rPr lang="en-US" sz="2800" dirty="0" err="1" smtClean="0">
                <a:gradFill>
                  <a:gsLst>
                    <a:gs pos="2917">
                      <a:schemeClr val="tx1"/>
                    </a:gs>
                    <a:gs pos="30000">
                      <a:schemeClr val="tx1"/>
                    </a:gs>
                  </a:gsLst>
                  <a:lin ang="5400000" scaled="0"/>
                </a:gradFill>
              </a:rPr>
              <a:t>int</a:t>
            </a:r>
            <a:r>
              <a:rPr lang="en-US" sz="2800" dirty="0" smtClean="0">
                <a:gradFill>
                  <a:gsLst>
                    <a:gs pos="2917">
                      <a:schemeClr val="tx1"/>
                    </a:gs>
                    <a:gs pos="30000">
                      <a:schemeClr val="tx1"/>
                    </a:gs>
                  </a:gsLst>
                  <a:lin ang="5400000" scaled="0"/>
                </a:gradFill>
              </a:rPr>
              <a:t>) correct? </a:t>
            </a:r>
            <a:endParaRPr lang="en-GB" sz="2800" dirty="0" err="1" smtClean="0">
              <a:gradFill>
                <a:gsLst>
                  <a:gs pos="2917">
                    <a:schemeClr val="tx1"/>
                  </a:gs>
                  <a:gs pos="30000">
                    <a:schemeClr val="tx1"/>
                  </a:gs>
                </a:gsLst>
                <a:lin ang="5400000" scaled="0"/>
              </a:gradFill>
            </a:endParaRPr>
          </a:p>
        </p:txBody>
      </p:sp>
      <p:sp>
        <p:nvSpPr>
          <p:cNvPr id="3" name="Text Placeholder 2"/>
          <p:cNvSpPr>
            <a:spLocks noGrp="1"/>
          </p:cNvSpPr>
          <p:nvPr>
            <p:ph type="body" sz="quarter" idx="10"/>
          </p:nvPr>
        </p:nvSpPr>
        <p:spPr>
          <a:xfrm>
            <a:off x="2732764" y="3294476"/>
            <a:ext cx="3891162" cy="615553"/>
          </a:xfrm>
        </p:spPr>
        <p:txBody>
          <a:bodyPr/>
          <a:lstStyle/>
          <a:p>
            <a:pPr marL="0" indent="0">
              <a:buNone/>
            </a:pPr>
            <a:r>
              <a:rPr lang="en-US" sz="2000" dirty="0" err="1">
                <a:latin typeface="Consolas" panose="020B0609020204030204" pitchFamily="49" charset="0"/>
                <a:cs typeface="Consolas" panose="020B0609020204030204" pitchFamily="49" charset="0"/>
              </a:rPr>
              <a:t>s</a:t>
            </a:r>
            <a:r>
              <a:rPr lang="en-US" sz="2000" dirty="0" err="1" smtClean="0">
                <a:latin typeface="Consolas" panose="020B0609020204030204" pitchFamily="49" charset="0"/>
                <a:cs typeface="Consolas" panose="020B0609020204030204" pitchFamily="49" charset="0"/>
              </a:rPr>
              <a:t>eq</a:t>
            </a:r>
            <a:r>
              <a:rPr lang="en-US" sz="2000" dirty="0" smtClean="0">
                <a:latin typeface="Consolas" panose="020B0609020204030204" pitchFamily="49" charset="0"/>
                <a:cs typeface="Consolas" panose="020B0609020204030204" pitchFamily="49" charset="0"/>
              </a:rPr>
              <a:t> { x &lt;- (repeat c) &gt;&gt;&gt; c1</a:t>
            </a:r>
          </a:p>
          <a:p>
            <a:pPr marL="0" indent="0">
              <a:buNone/>
            </a:pPr>
            <a:r>
              <a:rPr lang="en-US" sz="2000" dirty="0">
                <a:latin typeface="Consolas" panose="020B0609020204030204" pitchFamily="49" charset="0"/>
                <a:cs typeface="Consolas" panose="020B0609020204030204" pitchFamily="49" charset="0"/>
              </a:rPr>
              <a:t> </a:t>
            </a:r>
            <a:r>
              <a:rPr lang="en-US" sz="2000" dirty="0" smtClean="0">
                <a:latin typeface="Consolas" panose="020B0609020204030204" pitchFamily="49" charset="0"/>
                <a:cs typeface="Consolas" panose="020B0609020204030204" pitchFamily="49" charset="0"/>
              </a:rPr>
              <a:t>   ; c2 }</a:t>
            </a:r>
            <a:endParaRPr lang="en-GB" sz="2000" dirty="0">
              <a:latin typeface="Consolas" panose="020B0609020204030204" pitchFamily="49" charset="0"/>
              <a:cs typeface="Consolas" panose="020B0609020204030204" pitchFamily="49" charset="0"/>
            </a:endParaRPr>
          </a:p>
        </p:txBody>
      </p:sp>
      <p:sp>
        <p:nvSpPr>
          <p:cNvPr id="7" name="Line Callout 1 (Accent Bar) 6"/>
          <p:cNvSpPr/>
          <p:nvPr/>
        </p:nvSpPr>
        <p:spPr bwMode="auto">
          <a:xfrm>
            <a:off x="7017265" y="2116533"/>
            <a:ext cx="1591157" cy="1025559"/>
          </a:xfrm>
          <a:prstGeom prst="accentCallout1">
            <a:avLst>
              <a:gd name="adj1" fmla="val 18750"/>
              <a:gd name="adj2" fmla="val -8333"/>
              <a:gd name="adj3" fmla="val 107699"/>
              <a:gd name="adj4" fmla="val -45382"/>
            </a:avLst>
          </a:prstGeom>
          <a:noFill/>
          <a:ln w="12700">
            <a:solidFill>
              <a:srgbClr val="4D4D4D"/>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Assume c1 </a:t>
            </a:r>
            <a:r>
              <a:rPr lang="en-US" dirty="0" err="1" smtClean="0">
                <a:solidFill>
                  <a:schemeClr val="tx1"/>
                </a:solidFill>
                <a:ea typeface="Segoe UI" pitchFamily="34" charset="0"/>
                <a:cs typeface="Segoe UI" pitchFamily="34" charset="0"/>
              </a:rPr>
              <a:t>vectorizes</a:t>
            </a:r>
            <a:r>
              <a:rPr lang="en-US" dirty="0" smtClean="0">
                <a:solidFill>
                  <a:schemeClr val="tx1"/>
                </a:solidFill>
                <a:ea typeface="Segoe UI" pitchFamily="34" charset="0"/>
                <a:cs typeface="Segoe UI" pitchFamily="34" charset="0"/>
              </a:rPr>
              <a:t> to input (</a:t>
            </a:r>
            <a:r>
              <a:rPr lang="en-US" dirty="0" err="1" smtClean="0">
                <a:solidFill>
                  <a:schemeClr val="tx1"/>
                </a:solidFill>
                <a:ea typeface="Segoe UI" pitchFamily="34" charset="0"/>
                <a:cs typeface="Segoe UI" pitchFamily="34" charset="0"/>
              </a:rPr>
              <a:t>arr</a:t>
            </a:r>
            <a:r>
              <a:rPr lang="en-US" dirty="0" smtClean="0">
                <a:solidFill>
                  <a:schemeClr val="tx1"/>
                </a:solidFill>
                <a:ea typeface="Segoe UI" pitchFamily="34" charset="0"/>
                <a:cs typeface="Segoe UI" pitchFamily="34" charset="0"/>
              </a:rPr>
              <a:t>[4] </a:t>
            </a:r>
            <a:r>
              <a:rPr lang="en-US" dirty="0" err="1" smtClean="0">
                <a:solidFill>
                  <a:schemeClr val="tx1"/>
                </a:solidFill>
                <a:ea typeface="Segoe UI" pitchFamily="34" charset="0"/>
                <a:cs typeface="Segoe UI" pitchFamily="34" charset="0"/>
              </a:rPr>
              <a:t>int</a:t>
            </a:r>
            <a:r>
              <a:rPr lang="en-US" dirty="0" smtClean="0">
                <a:solidFill>
                  <a:schemeClr val="tx1"/>
                </a:solidFill>
                <a:ea typeface="Segoe UI" pitchFamily="34" charset="0"/>
                <a:cs typeface="Segoe UI" pitchFamily="34" charset="0"/>
              </a:rPr>
              <a:t>)</a:t>
            </a:r>
            <a:endParaRPr lang="en-GB" dirty="0" err="1" smtClean="0">
              <a:solidFill>
                <a:schemeClr val="tx1"/>
              </a:solidFill>
              <a:ea typeface="Segoe UI" pitchFamily="34" charset="0"/>
              <a:cs typeface="Segoe UI" pitchFamily="34" charset="0"/>
            </a:endParaRPr>
          </a:p>
        </p:txBody>
      </p:sp>
      <p:sp>
        <p:nvSpPr>
          <p:cNvPr id="9" name="Line Callout 1 (Accent Bar) 8"/>
          <p:cNvSpPr/>
          <p:nvPr/>
        </p:nvSpPr>
        <p:spPr bwMode="auto">
          <a:xfrm>
            <a:off x="6087291" y="3928554"/>
            <a:ext cx="1354685" cy="270222"/>
          </a:xfrm>
          <a:prstGeom prst="accentCallout1">
            <a:avLst>
              <a:gd name="adj1" fmla="val 18750"/>
              <a:gd name="adj2" fmla="val -8333"/>
              <a:gd name="adj3" fmla="val -134911"/>
              <a:gd name="adj4" fmla="val -55827"/>
            </a:avLst>
          </a:prstGeom>
          <a:noFill/>
          <a:ln w="12700">
            <a:solidFill>
              <a:srgbClr val="4D4D4D"/>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err="1" smtClean="0">
                <a:solidFill>
                  <a:schemeClr val="tx1"/>
                </a:solidFill>
                <a:ea typeface="Segoe UI" pitchFamily="34" charset="0"/>
                <a:cs typeface="Segoe UI" pitchFamily="34" charset="0"/>
              </a:rPr>
              <a:t>ain</a:t>
            </a:r>
            <a:r>
              <a:rPr lang="en-US" dirty="0" smtClean="0">
                <a:solidFill>
                  <a:schemeClr val="tx1"/>
                </a:solidFill>
                <a:ea typeface="Segoe UI" pitchFamily="34" charset="0"/>
                <a:cs typeface="Segoe UI" pitchFamily="34" charset="0"/>
              </a:rPr>
              <a:t> = 1, </a:t>
            </a:r>
            <a:r>
              <a:rPr lang="en-US" dirty="0" err="1" smtClean="0">
                <a:solidFill>
                  <a:schemeClr val="tx1"/>
                </a:solidFill>
                <a:ea typeface="Segoe UI" pitchFamily="34" charset="0"/>
                <a:cs typeface="Segoe UI" pitchFamily="34" charset="0"/>
              </a:rPr>
              <a:t>aout</a:t>
            </a:r>
            <a:r>
              <a:rPr lang="en-US" dirty="0" smtClean="0">
                <a:solidFill>
                  <a:schemeClr val="tx1"/>
                </a:solidFill>
                <a:ea typeface="Segoe UI" pitchFamily="34" charset="0"/>
                <a:cs typeface="Segoe UI" pitchFamily="34" charset="0"/>
              </a:rPr>
              <a:t> =1</a:t>
            </a:r>
            <a:endParaRPr lang="en-GB" dirty="0" err="1" smtClean="0">
              <a:solidFill>
                <a:schemeClr val="tx1"/>
              </a:solidFill>
              <a:ea typeface="Segoe UI" pitchFamily="34" charset="0"/>
              <a:cs typeface="Segoe UI" pitchFamily="34" charset="0"/>
            </a:endParaRPr>
          </a:p>
        </p:txBody>
      </p:sp>
      <p:sp>
        <p:nvSpPr>
          <p:cNvPr id="12" name="Rectangle 11"/>
          <p:cNvSpPr/>
          <p:nvPr/>
        </p:nvSpPr>
        <p:spPr bwMode="auto">
          <a:xfrm>
            <a:off x="165828" y="901036"/>
            <a:ext cx="5812941" cy="2356493"/>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marL="285750" indent="-285750" defTabSz="914099" fontAlgn="base">
              <a:spcBef>
                <a:spcPct val="0"/>
              </a:spcBef>
              <a:spcAft>
                <a:spcPct val="0"/>
              </a:spcAft>
              <a:buFont typeface="Arial" panose="020B0604020202020204" pitchFamily="34" charset="0"/>
              <a:buChar char="•"/>
            </a:pPr>
            <a:r>
              <a:rPr lang="en-US" sz="2000" dirty="0">
                <a:solidFill>
                  <a:schemeClr val="tx1"/>
                </a:solidFill>
                <a:ea typeface="Segoe UI" pitchFamily="34" charset="0"/>
                <a:cs typeface="Segoe UI" pitchFamily="34" charset="0"/>
              </a:rPr>
              <a:t>ANSWER: No! (repeat c) may </a:t>
            </a:r>
            <a:r>
              <a:rPr lang="en-US" sz="2000" dirty="0" smtClean="0">
                <a:solidFill>
                  <a:schemeClr val="tx1"/>
                </a:solidFill>
                <a:ea typeface="Segoe UI" pitchFamily="34" charset="0"/>
                <a:cs typeface="Segoe UI" pitchFamily="34" charset="0"/>
              </a:rPr>
              <a:t>consume data </a:t>
            </a:r>
            <a:r>
              <a:rPr lang="en-US" sz="2000" dirty="0">
                <a:solidFill>
                  <a:schemeClr val="tx1"/>
                </a:solidFill>
                <a:ea typeface="Segoe UI" pitchFamily="34" charset="0"/>
                <a:cs typeface="Segoe UI" pitchFamily="34" charset="0"/>
              </a:rPr>
              <a:t>destined for c2 </a:t>
            </a:r>
            <a:r>
              <a:rPr lang="en-US" sz="2000" dirty="0" smtClean="0">
                <a:solidFill>
                  <a:schemeClr val="tx1"/>
                </a:solidFill>
                <a:ea typeface="Segoe UI" pitchFamily="34" charset="0"/>
                <a:cs typeface="Segoe UI" pitchFamily="34" charset="0"/>
              </a:rPr>
              <a:t>after </a:t>
            </a:r>
            <a:r>
              <a:rPr lang="en-US" sz="2000" dirty="0">
                <a:solidFill>
                  <a:schemeClr val="tx1"/>
                </a:solidFill>
                <a:ea typeface="Segoe UI" pitchFamily="34" charset="0"/>
                <a:cs typeface="Segoe UI" pitchFamily="34" charset="0"/>
              </a:rPr>
              <a:t>the </a:t>
            </a:r>
            <a:r>
              <a:rPr lang="en-US" sz="2000" dirty="0" smtClean="0">
                <a:solidFill>
                  <a:schemeClr val="tx1"/>
                </a:solidFill>
                <a:ea typeface="Segoe UI" pitchFamily="34" charset="0"/>
                <a:cs typeface="Segoe UI" pitchFamily="34" charset="0"/>
              </a:rPr>
              <a:t>switch</a:t>
            </a:r>
          </a:p>
          <a:p>
            <a:pPr marL="285750" indent="-285750" defTabSz="914099" fontAlgn="base">
              <a:spcBef>
                <a:spcPct val="0"/>
              </a:spcBef>
              <a:spcAft>
                <a:spcPct val="0"/>
              </a:spcAft>
              <a:buFont typeface="Arial" panose="020B0604020202020204" pitchFamily="34" charset="0"/>
              <a:buChar char="•"/>
            </a:pPr>
            <a:endParaRPr lang="en-US" sz="2000" dirty="0" smtClean="0">
              <a:solidFill>
                <a:schemeClr val="tx1"/>
              </a:solidFill>
              <a:ea typeface="Segoe UI" pitchFamily="34" charset="0"/>
              <a:cs typeface="Segoe UI" pitchFamily="34" charset="0"/>
            </a:endParaRPr>
          </a:p>
          <a:p>
            <a:pPr marL="285750" indent="-285750" defTabSz="914099" fontAlgn="base">
              <a:spcBef>
                <a:spcPct val="0"/>
              </a:spcBef>
              <a:spcAft>
                <a:spcPct val="0"/>
              </a:spcAft>
              <a:buFont typeface="Arial" panose="020B0604020202020204" pitchFamily="34" charset="0"/>
              <a:buChar char="•"/>
            </a:pPr>
            <a:r>
              <a:rPr lang="en-US" sz="2000" dirty="0" smtClean="0">
                <a:solidFill>
                  <a:schemeClr val="tx1"/>
                </a:solidFill>
                <a:ea typeface="Segoe UI" pitchFamily="34" charset="0"/>
                <a:cs typeface="Segoe UI" pitchFamily="34" charset="0"/>
              </a:rPr>
              <a:t>SOLUTION: consider (K*</a:t>
            </a:r>
            <a:r>
              <a:rPr lang="en-US" sz="2000" dirty="0" err="1" smtClean="0">
                <a:solidFill>
                  <a:schemeClr val="tx1"/>
                </a:solidFill>
                <a:ea typeface="Segoe UI" pitchFamily="34" charset="0"/>
                <a:cs typeface="Segoe UI" pitchFamily="34" charset="0"/>
              </a:rPr>
              <a:t>ain</a:t>
            </a:r>
            <a:r>
              <a:rPr lang="en-US" sz="2000" dirty="0">
                <a:solidFill>
                  <a:schemeClr val="tx1"/>
                </a:solidFill>
                <a:ea typeface="Segoe UI" pitchFamily="34" charset="0"/>
                <a:cs typeface="Segoe UI" pitchFamily="34" charset="0"/>
              </a:rPr>
              <a:t>, </a:t>
            </a:r>
            <a:r>
              <a:rPr lang="en-US" sz="2000" dirty="0" smtClean="0">
                <a:solidFill>
                  <a:schemeClr val="tx1"/>
                </a:solidFill>
                <a:ea typeface="Segoe UI" pitchFamily="34" charset="0"/>
                <a:cs typeface="Segoe UI" pitchFamily="34" charset="0"/>
              </a:rPr>
              <a:t>N*K*</a:t>
            </a:r>
            <a:r>
              <a:rPr lang="en-US" sz="2000" dirty="0" err="1" smtClean="0">
                <a:solidFill>
                  <a:schemeClr val="tx1"/>
                </a:solidFill>
                <a:ea typeface="Segoe UI" pitchFamily="34" charset="0"/>
                <a:cs typeface="Segoe UI" pitchFamily="34" charset="0"/>
              </a:rPr>
              <a:t>aout</a:t>
            </a:r>
            <a:r>
              <a:rPr lang="en-US" sz="2000" dirty="0" smtClean="0">
                <a:solidFill>
                  <a:schemeClr val="tx1"/>
                </a:solidFill>
                <a:ea typeface="Segoe UI" pitchFamily="34" charset="0"/>
                <a:cs typeface="Segoe UI" pitchFamily="34" charset="0"/>
              </a:rPr>
              <a:t>), NOT </a:t>
            </a:r>
            <a:r>
              <a:rPr lang="en-US" sz="2000" dirty="0">
                <a:solidFill>
                  <a:schemeClr val="tx1"/>
                </a:solidFill>
                <a:ea typeface="Segoe UI" pitchFamily="34" charset="0"/>
                <a:cs typeface="Segoe UI" pitchFamily="34" charset="0"/>
              </a:rPr>
              <a:t>arbitrary </a:t>
            </a:r>
            <a:r>
              <a:rPr lang="en-US" sz="2000" dirty="0" smtClean="0">
                <a:solidFill>
                  <a:schemeClr val="tx1"/>
                </a:solidFill>
                <a:ea typeface="Segoe UI" pitchFamily="34" charset="0"/>
                <a:cs typeface="Segoe UI" pitchFamily="34" charset="0"/>
              </a:rPr>
              <a:t>multiples˚</a:t>
            </a:r>
          </a:p>
        </p:txBody>
      </p:sp>
      <p:sp>
        <p:nvSpPr>
          <p:cNvPr id="13" name="TextBox 12"/>
          <p:cNvSpPr txBox="1"/>
          <p:nvPr/>
        </p:nvSpPr>
        <p:spPr>
          <a:xfrm>
            <a:off x="6087291" y="901036"/>
            <a:ext cx="2789581" cy="861774"/>
          </a:xfrm>
          <a:prstGeom prst="rect">
            <a:avLst/>
          </a:prstGeom>
          <a:noFill/>
        </p:spPr>
        <p:txBody>
          <a:bodyPr wrap="square" lIns="0" tIns="0" rIns="0" bIns="0" rtlCol="0">
            <a:spAutoFit/>
          </a:bodyPr>
          <a:lstStyle/>
          <a:p>
            <a:r>
              <a:rPr lang="en-US" dirty="0" smtClean="0">
                <a:solidFill>
                  <a:srgbClr val="969696"/>
                </a:solidFill>
                <a:ea typeface="Segoe UI" pitchFamily="34" charset="0"/>
                <a:cs typeface="Segoe UI" pitchFamily="34" charset="0"/>
              </a:rPr>
              <a:t>(</a:t>
            </a:r>
            <a:r>
              <a:rPr lang="en-US" dirty="0">
                <a:solidFill>
                  <a:srgbClr val="969696"/>
                </a:solidFill>
                <a:ea typeface="Segoe UI" pitchFamily="34" charset="0"/>
                <a:cs typeface="Segoe UI" pitchFamily="34" charset="0"/>
              </a:rPr>
              <a:t>˚</a:t>
            </a:r>
            <a:r>
              <a:rPr lang="en-US" dirty="0" smtClean="0">
                <a:solidFill>
                  <a:srgbClr val="969696"/>
                </a:solidFill>
                <a:ea typeface="Segoe UI" pitchFamily="34" charset="0"/>
                <a:cs typeface="Segoe UI" pitchFamily="34" charset="0"/>
              </a:rPr>
              <a:t>) </a:t>
            </a:r>
            <a:r>
              <a:rPr lang="en-US" i="1" dirty="0" smtClean="0">
                <a:solidFill>
                  <a:srgbClr val="969696"/>
                </a:solidFill>
                <a:ea typeface="Segoe UI" pitchFamily="34" charset="0"/>
                <a:cs typeface="Segoe UI" pitchFamily="34" charset="0"/>
              </a:rPr>
              <a:t>caveat: assumes that</a:t>
            </a:r>
          </a:p>
          <a:p>
            <a:r>
              <a:rPr lang="en-US" dirty="0" smtClean="0">
                <a:solidFill>
                  <a:srgbClr val="969696"/>
                </a:solidFill>
                <a:ea typeface="Segoe UI" pitchFamily="34" charset="0"/>
                <a:cs typeface="Segoe UI" pitchFamily="34" charset="0"/>
              </a:rPr>
              <a:t>(repeat c) &gt;&gt;&gt; c1</a:t>
            </a:r>
            <a:r>
              <a:rPr lang="en-US" i="1" dirty="0" smtClean="0">
                <a:solidFill>
                  <a:srgbClr val="969696"/>
                </a:solidFill>
                <a:ea typeface="Segoe UI" pitchFamily="34" charset="0"/>
                <a:cs typeface="Segoe UI" pitchFamily="34" charset="0"/>
              </a:rPr>
              <a:t> terminates when </a:t>
            </a:r>
            <a:r>
              <a:rPr lang="en-US" dirty="0" smtClean="0">
                <a:solidFill>
                  <a:srgbClr val="969696"/>
                </a:solidFill>
                <a:ea typeface="Segoe UI" pitchFamily="34" charset="0"/>
                <a:cs typeface="Segoe UI" pitchFamily="34" charset="0"/>
              </a:rPr>
              <a:t>c1</a:t>
            </a:r>
            <a:r>
              <a:rPr lang="en-US" i="1" dirty="0" smtClean="0">
                <a:solidFill>
                  <a:srgbClr val="969696"/>
                </a:solidFill>
                <a:ea typeface="Segoe UI" pitchFamily="34" charset="0"/>
                <a:cs typeface="Segoe UI" pitchFamily="34" charset="0"/>
              </a:rPr>
              <a:t> and </a:t>
            </a:r>
            <a:r>
              <a:rPr lang="en-US" dirty="0" smtClean="0">
                <a:solidFill>
                  <a:srgbClr val="969696"/>
                </a:solidFill>
                <a:ea typeface="Segoe UI" pitchFamily="34" charset="0"/>
                <a:cs typeface="Segoe UI" pitchFamily="34" charset="0"/>
              </a:rPr>
              <a:t>c</a:t>
            </a:r>
            <a:r>
              <a:rPr lang="en-US" i="1" dirty="0" smtClean="0">
                <a:solidFill>
                  <a:srgbClr val="969696"/>
                </a:solidFill>
                <a:ea typeface="Segoe UI" pitchFamily="34" charset="0"/>
                <a:cs typeface="Segoe UI" pitchFamily="34" charset="0"/>
              </a:rPr>
              <a:t> have returned. No “</a:t>
            </a:r>
            <a:r>
              <a:rPr lang="en-US" i="1" dirty="0" err="1" smtClean="0">
                <a:solidFill>
                  <a:srgbClr val="969696"/>
                </a:solidFill>
                <a:ea typeface="Segoe UI" pitchFamily="34" charset="0"/>
                <a:cs typeface="Segoe UI" pitchFamily="34" charset="0"/>
              </a:rPr>
              <a:t>unemitted</a:t>
            </a:r>
            <a:r>
              <a:rPr lang="en-US" i="1" dirty="0" smtClean="0">
                <a:solidFill>
                  <a:srgbClr val="969696"/>
                </a:solidFill>
                <a:ea typeface="Segoe UI" pitchFamily="34" charset="0"/>
                <a:cs typeface="Segoe UI" pitchFamily="34" charset="0"/>
              </a:rPr>
              <a:t>” data from </a:t>
            </a:r>
            <a:r>
              <a:rPr lang="en-US" dirty="0" smtClean="0">
                <a:solidFill>
                  <a:srgbClr val="969696"/>
                </a:solidFill>
                <a:ea typeface="Segoe UI" pitchFamily="34" charset="0"/>
                <a:cs typeface="Segoe UI" pitchFamily="34" charset="0"/>
              </a:rPr>
              <a:t>c</a:t>
            </a:r>
            <a:endParaRPr lang="en-US" i="1" dirty="0" smtClean="0">
              <a:solidFill>
                <a:srgbClr val="969696"/>
              </a:solidFill>
              <a:ea typeface="Segoe UI" pitchFamily="34" charset="0"/>
              <a:cs typeface="Segoe UI" pitchFamily="34" charset="0"/>
            </a:endParaRPr>
          </a:p>
        </p:txBody>
      </p:sp>
    </p:spTree>
    <p:extLst>
      <p:ext uri="{BB962C8B-B14F-4D97-AF65-F5344CB8AC3E}">
        <p14:creationId xmlns:p14="http://schemas.microsoft.com/office/powerpoint/2010/main" val="28374015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3" grpId="0" uiExpand="1" build="p"/>
      <p:bldP spid="7" grpId="0" animBg="1"/>
      <p:bldP spid="9" grpId="0" animBg="1"/>
      <p:bldP spid="12" grpId="0" animBg="1"/>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Transformers-after-computers</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27</a:t>
            </a:fld>
            <a:endParaRPr lang="en-GB" dirty="0"/>
          </a:p>
        </p:txBody>
      </p:sp>
      <p:sp>
        <p:nvSpPr>
          <p:cNvPr id="10" name="TextBox 9"/>
          <p:cNvSpPr txBox="1"/>
          <p:nvPr/>
        </p:nvSpPr>
        <p:spPr>
          <a:xfrm>
            <a:off x="389436" y="4336869"/>
            <a:ext cx="8363937" cy="430887"/>
          </a:xfrm>
          <a:prstGeom prst="rect">
            <a:avLst/>
          </a:prstGeom>
          <a:noFill/>
        </p:spPr>
        <p:txBody>
          <a:bodyPr wrap="square" lIns="0" tIns="0" rIns="0" bIns="0" rtlCol="0">
            <a:spAutoFit/>
          </a:bodyPr>
          <a:lstStyle/>
          <a:p>
            <a:pPr algn="ctr"/>
            <a:r>
              <a:rPr lang="en-US" sz="2800" dirty="0" smtClean="0">
                <a:gradFill>
                  <a:gsLst>
                    <a:gs pos="2917">
                      <a:schemeClr val="tx1"/>
                    </a:gs>
                    <a:gs pos="30000">
                      <a:schemeClr val="tx1"/>
                    </a:gs>
                  </a:gsLst>
                  <a:lin ang="5400000" scaled="0"/>
                </a:gradFill>
              </a:rPr>
              <a:t>QUIZ: Is </a:t>
            </a:r>
            <a:r>
              <a:rPr lang="en-US" sz="2800" dirty="0" err="1" smtClean="0">
                <a:gradFill>
                  <a:gsLst>
                    <a:gs pos="2917">
                      <a:schemeClr val="tx1"/>
                    </a:gs>
                    <a:gs pos="30000">
                      <a:schemeClr val="tx1"/>
                    </a:gs>
                  </a:gsLst>
                  <a:lin ang="5400000" scaled="0"/>
                </a:gradFill>
              </a:rPr>
              <a:t>vect</a:t>
            </a:r>
            <a:r>
              <a:rPr lang="en-US" sz="2800" dirty="0" smtClean="0">
                <a:gradFill>
                  <a:gsLst>
                    <a:gs pos="2917">
                      <a:schemeClr val="tx1"/>
                    </a:gs>
                    <a:gs pos="30000">
                      <a:schemeClr val="tx1"/>
                    </a:gs>
                  </a:gsLst>
                  <a:lin ang="5400000" scaled="0"/>
                </a:gradFill>
              </a:rPr>
              <a:t>. (ST T (</a:t>
            </a:r>
            <a:r>
              <a:rPr lang="en-US" sz="2800" dirty="0" err="1" smtClean="0">
                <a:gradFill>
                  <a:gsLst>
                    <a:gs pos="2917">
                      <a:schemeClr val="tx1"/>
                    </a:gs>
                    <a:gs pos="30000">
                      <a:schemeClr val="tx1"/>
                    </a:gs>
                  </a:gsLst>
                  <a:lin ang="5400000" scaled="0"/>
                </a:gradFill>
              </a:rPr>
              <a:t>arr</a:t>
            </a:r>
            <a:r>
              <a:rPr lang="en-US" sz="2800" dirty="0" smtClean="0">
                <a:gradFill>
                  <a:gsLst>
                    <a:gs pos="2917">
                      <a:schemeClr val="tx1"/>
                    </a:gs>
                    <a:gs pos="30000">
                      <a:schemeClr val="tx1"/>
                    </a:gs>
                  </a:gsLst>
                  <a:lin ang="5400000" scaled="0"/>
                </a:gradFill>
              </a:rPr>
              <a:t>[4] </a:t>
            </a:r>
            <a:r>
              <a:rPr lang="en-US" sz="2800" dirty="0" err="1" smtClean="0">
                <a:gradFill>
                  <a:gsLst>
                    <a:gs pos="2917">
                      <a:schemeClr val="tx1"/>
                    </a:gs>
                    <a:gs pos="30000">
                      <a:schemeClr val="tx1"/>
                    </a:gs>
                  </a:gsLst>
                  <a:lin ang="5400000" scaled="0"/>
                </a:gradFill>
              </a:rPr>
              <a:t>int</a:t>
            </a:r>
            <a:r>
              <a:rPr lang="en-US" sz="2800" dirty="0" smtClean="0">
                <a:gradFill>
                  <a:gsLst>
                    <a:gs pos="2917">
                      <a:schemeClr val="tx1"/>
                    </a:gs>
                    <a:gs pos="30000">
                      <a:schemeClr val="tx1"/>
                    </a:gs>
                  </a:gsLst>
                  <a:lin ang="5400000" scaled="0"/>
                </a:gradFill>
              </a:rPr>
              <a:t>) (</a:t>
            </a:r>
            <a:r>
              <a:rPr lang="en-US" sz="2800" dirty="0" err="1" smtClean="0">
                <a:gradFill>
                  <a:gsLst>
                    <a:gs pos="2917">
                      <a:schemeClr val="tx1"/>
                    </a:gs>
                    <a:gs pos="30000">
                      <a:schemeClr val="tx1"/>
                    </a:gs>
                  </a:gsLst>
                  <a:lin ang="5400000" scaled="0"/>
                </a:gradFill>
              </a:rPr>
              <a:t>arr</a:t>
            </a:r>
            <a:r>
              <a:rPr lang="en-US" sz="2800" dirty="0" smtClean="0">
                <a:gradFill>
                  <a:gsLst>
                    <a:gs pos="2917">
                      <a:schemeClr val="tx1"/>
                    </a:gs>
                    <a:gs pos="30000">
                      <a:schemeClr val="tx1"/>
                    </a:gs>
                  </a:gsLst>
                  <a:lin ang="5400000" scaled="0"/>
                </a:gradFill>
              </a:rPr>
              <a:t>[8] </a:t>
            </a:r>
            <a:r>
              <a:rPr lang="en-US" sz="2800" dirty="0" err="1" smtClean="0">
                <a:gradFill>
                  <a:gsLst>
                    <a:gs pos="2917">
                      <a:schemeClr val="tx1"/>
                    </a:gs>
                    <a:gs pos="30000">
                      <a:schemeClr val="tx1"/>
                    </a:gs>
                  </a:gsLst>
                  <a:lin ang="5400000" scaled="0"/>
                </a:gradFill>
              </a:rPr>
              <a:t>int</a:t>
            </a:r>
            <a:r>
              <a:rPr lang="en-US" sz="2800" dirty="0" smtClean="0">
                <a:gradFill>
                  <a:gsLst>
                    <a:gs pos="2917">
                      <a:schemeClr val="tx1"/>
                    </a:gs>
                    <a:gs pos="30000">
                      <a:schemeClr val="tx1"/>
                    </a:gs>
                  </a:gsLst>
                  <a:lin ang="5400000" scaled="0"/>
                </a:gradFill>
              </a:rPr>
              <a:t>) correct? </a:t>
            </a:r>
            <a:endParaRPr lang="en-GB" sz="2800" dirty="0" err="1" smtClean="0">
              <a:gradFill>
                <a:gsLst>
                  <a:gs pos="2917">
                    <a:schemeClr val="tx1"/>
                  </a:gs>
                  <a:gs pos="30000">
                    <a:schemeClr val="tx1"/>
                  </a:gs>
                </a:gsLst>
                <a:lin ang="5400000" scaled="0"/>
              </a:gradFill>
            </a:endParaRPr>
          </a:p>
        </p:txBody>
      </p:sp>
      <p:sp>
        <p:nvSpPr>
          <p:cNvPr id="3" name="Text Placeholder 2"/>
          <p:cNvSpPr>
            <a:spLocks noGrp="1"/>
          </p:cNvSpPr>
          <p:nvPr>
            <p:ph type="body" sz="quarter" idx="10"/>
          </p:nvPr>
        </p:nvSpPr>
        <p:spPr>
          <a:xfrm>
            <a:off x="2732764" y="3294476"/>
            <a:ext cx="3891162" cy="615553"/>
          </a:xfrm>
        </p:spPr>
        <p:txBody>
          <a:bodyPr/>
          <a:lstStyle/>
          <a:p>
            <a:pPr marL="0" indent="0">
              <a:buNone/>
            </a:pPr>
            <a:r>
              <a:rPr lang="en-US" sz="2000" dirty="0" err="1">
                <a:latin typeface="Consolas" panose="020B0609020204030204" pitchFamily="49" charset="0"/>
                <a:cs typeface="Consolas" panose="020B0609020204030204" pitchFamily="49" charset="0"/>
              </a:rPr>
              <a:t>s</a:t>
            </a:r>
            <a:r>
              <a:rPr lang="en-US" sz="2000" dirty="0" err="1" smtClean="0">
                <a:latin typeface="Consolas" panose="020B0609020204030204" pitchFamily="49" charset="0"/>
                <a:cs typeface="Consolas" panose="020B0609020204030204" pitchFamily="49" charset="0"/>
              </a:rPr>
              <a:t>eq</a:t>
            </a:r>
            <a:r>
              <a:rPr lang="en-US" sz="2000" dirty="0" smtClean="0">
                <a:latin typeface="Consolas" panose="020B0609020204030204" pitchFamily="49" charset="0"/>
                <a:cs typeface="Consolas" panose="020B0609020204030204" pitchFamily="49" charset="0"/>
              </a:rPr>
              <a:t> { x &lt;- c1 &gt;&gt;&gt; (repeat c)</a:t>
            </a:r>
          </a:p>
          <a:p>
            <a:pPr marL="0" indent="0">
              <a:buNone/>
            </a:pPr>
            <a:r>
              <a:rPr lang="en-US" sz="2000" dirty="0">
                <a:latin typeface="Consolas" panose="020B0609020204030204" pitchFamily="49" charset="0"/>
                <a:cs typeface="Consolas" panose="020B0609020204030204" pitchFamily="49" charset="0"/>
              </a:rPr>
              <a:t> </a:t>
            </a:r>
            <a:r>
              <a:rPr lang="en-US" sz="2000" dirty="0" smtClean="0">
                <a:latin typeface="Consolas" panose="020B0609020204030204" pitchFamily="49" charset="0"/>
                <a:cs typeface="Consolas" panose="020B0609020204030204" pitchFamily="49" charset="0"/>
              </a:rPr>
              <a:t>   ; c2 }</a:t>
            </a:r>
            <a:endParaRPr lang="en-GB" sz="2000" dirty="0">
              <a:latin typeface="Consolas" panose="020B0609020204030204" pitchFamily="49" charset="0"/>
              <a:cs typeface="Consolas" panose="020B0609020204030204" pitchFamily="49" charset="0"/>
            </a:endParaRPr>
          </a:p>
        </p:txBody>
      </p:sp>
      <p:sp>
        <p:nvSpPr>
          <p:cNvPr id="7" name="Line Callout 1 (Accent Bar) 6"/>
          <p:cNvSpPr/>
          <p:nvPr/>
        </p:nvSpPr>
        <p:spPr bwMode="auto">
          <a:xfrm>
            <a:off x="7017265" y="2116533"/>
            <a:ext cx="1591157" cy="1025559"/>
          </a:xfrm>
          <a:prstGeom prst="accentCallout1">
            <a:avLst>
              <a:gd name="adj1" fmla="val 18750"/>
              <a:gd name="adj2" fmla="val -8333"/>
              <a:gd name="adj3" fmla="val 114068"/>
              <a:gd name="adj4" fmla="val -158675"/>
            </a:avLst>
          </a:prstGeom>
          <a:noFill/>
          <a:ln w="12700">
            <a:solidFill>
              <a:srgbClr val="4D4D4D"/>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Assume c1 </a:t>
            </a:r>
            <a:r>
              <a:rPr lang="en-US" dirty="0" err="1" smtClean="0">
                <a:solidFill>
                  <a:schemeClr val="tx1"/>
                </a:solidFill>
                <a:ea typeface="Segoe UI" pitchFamily="34" charset="0"/>
                <a:cs typeface="Segoe UI" pitchFamily="34" charset="0"/>
              </a:rPr>
              <a:t>vectorizes</a:t>
            </a:r>
            <a:r>
              <a:rPr lang="en-US" dirty="0" smtClean="0">
                <a:solidFill>
                  <a:schemeClr val="tx1"/>
                </a:solidFill>
                <a:ea typeface="Segoe UI" pitchFamily="34" charset="0"/>
                <a:cs typeface="Segoe UI" pitchFamily="34" charset="0"/>
              </a:rPr>
              <a:t> to output (</a:t>
            </a:r>
            <a:r>
              <a:rPr lang="en-US" dirty="0" err="1" smtClean="0">
                <a:solidFill>
                  <a:schemeClr val="tx1"/>
                </a:solidFill>
                <a:ea typeface="Segoe UI" pitchFamily="34" charset="0"/>
                <a:cs typeface="Segoe UI" pitchFamily="34" charset="0"/>
              </a:rPr>
              <a:t>arr</a:t>
            </a:r>
            <a:r>
              <a:rPr lang="en-US" dirty="0" smtClean="0">
                <a:solidFill>
                  <a:schemeClr val="tx1"/>
                </a:solidFill>
                <a:ea typeface="Segoe UI" pitchFamily="34" charset="0"/>
                <a:cs typeface="Segoe UI" pitchFamily="34" charset="0"/>
              </a:rPr>
              <a:t>[4] </a:t>
            </a:r>
            <a:r>
              <a:rPr lang="en-US" dirty="0" err="1" smtClean="0">
                <a:solidFill>
                  <a:schemeClr val="tx1"/>
                </a:solidFill>
                <a:ea typeface="Segoe UI" pitchFamily="34" charset="0"/>
                <a:cs typeface="Segoe UI" pitchFamily="34" charset="0"/>
              </a:rPr>
              <a:t>int</a:t>
            </a:r>
            <a:r>
              <a:rPr lang="en-US" dirty="0" smtClean="0">
                <a:solidFill>
                  <a:schemeClr val="tx1"/>
                </a:solidFill>
                <a:ea typeface="Segoe UI" pitchFamily="34" charset="0"/>
                <a:cs typeface="Segoe UI" pitchFamily="34" charset="0"/>
              </a:rPr>
              <a:t>)</a:t>
            </a:r>
            <a:endParaRPr lang="en-GB" dirty="0" err="1" smtClean="0">
              <a:solidFill>
                <a:schemeClr val="tx1"/>
              </a:solidFill>
              <a:ea typeface="Segoe UI" pitchFamily="34" charset="0"/>
              <a:cs typeface="Segoe UI" pitchFamily="34" charset="0"/>
            </a:endParaRPr>
          </a:p>
        </p:txBody>
      </p:sp>
      <p:sp>
        <p:nvSpPr>
          <p:cNvPr id="9" name="Line Callout 1 (Accent Bar) 8"/>
          <p:cNvSpPr/>
          <p:nvPr/>
        </p:nvSpPr>
        <p:spPr bwMode="auto">
          <a:xfrm>
            <a:off x="6087291" y="3928554"/>
            <a:ext cx="1354685" cy="270222"/>
          </a:xfrm>
          <a:prstGeom prst="accentCallout1">
            <a:avLst>
              <a:gd name="adj1" fmla="val 18750"/>
              <a:gd name="adj2" fmla="val -8333"/>
              <a:gd name="adj3" fmla="val -130077"/>
              <a:gd name="adj4" fmla="val 7815"/>
            </a:avLst>
          </a:prstGeom>
          <a:noFill/>
          <a:ln w="12700">
            <a:solidFill>
              <a:srgbClr val="4D4D4D"/>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err="1" smtClean="0">
                <a:solidFill>
                  <a:schemeClr val="tx1"/>
                </a:solidFill>
                <a:ea typeface="Segoe UI" pitchFamily="34" charset="0"/>
                <a:cs typeface="Segoe UI" pitchFamily="34" charset="0"/>
              </a:rPr>
              <a:t>ain</a:t>
            </a:r>
            <a:r>
              <a:rPr lang="en-US" dirty="0" smtClean="0">
                <a:solidFill>
                  <a:schemeClr val="tx1"/>
                </a:solidFill>
                <a:ea typeface="Segoe UI" pitchFamily="34" charset="0"/>
                <a:cs typeface="Segoe UI" pitchFamily="34" charset="0"/>
              </a:rPr>
              <a:t> = 1, </a:t>
            </a:r>
            <a:r>
              <a:rPr lang="en-US" dirty="0" err="1" smtClean="0">
                <a:solidFill>
                  <a:schemeClr val="tx1"/>
                </a:solidFill>
                <a:ea typeface="Segoe UI" pitchFamily="34" charset="0"/>
                <a:cs typeface="Segoe UI" pitchFamily="34" charset="0"/>
              </a:rPr>
              <a:t>aout</a:t>
            </a:r>
            <a:r>
              <a:rPr lang="en-US" dirty="0" smtClean="0">
                <a:solidFill>
                  <a:schemeClr val="tx1"/>
                </a:solidFill>
                <a:ea typeface="Segoe UI" pitchFamily="34" charset="0"/>
                <a:cs typeface="Segoe UI" pitchFamily="34" charset="0"/>
              </a:rPr>
              <a:t> =1</a:t>
            </a:r>
            <a:endParaRPr lang="en-GB" dirty="0" err="1" smtClean="0">
              <a:solidFill>
                <a:schemeClr val="tx1"/>
              </a:solidFill>
              <a:ea typeface="Segoe UI" pitchFamily="34" charset="0"/>
              <a:cs typeface="Segoe UI" pitchFamily="34" charset="0"/>
            </a:endParaRPr>
          </a:p>
        </p:txBody>
      </p:sp>
      <p:sp>
        <p:nvSpPr>
          <p:cNvPr id="11" name="Rectangle 10"/>
          <p:cNvSpPr/>
          <p:nvPr/>
        </p:nvSpPr>
        <p:spPr bwMode="auto">
          <a:xfrm>
            <a:off x="165829" y="901036"/>
            <a:ext cx="4249418" cy="2356493"/>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marL="285750" indent="-285750" defTabSz="914099" fontAlgn="base">
              <a:spcBef>
                <a:spcPct val="0"/>
              </a:spcBef>
              <a:spcAft>
                <a:spcPct val="0"/>
              </a:spcAft>
              <a:buFont typeface="Arial" panose="020B0604020202020204" pitchFamily="34" charset="0"/>
              <a:buChar char="•"/>
            </a:pPr>
            <a:r>
              <a:rPr lang="en-US" sz="2000" dirty="0">
                <a:solidFill>
                  <a:schemeClr val="tx1"/>
                </a:solidFill>
                <a:ea typeface="Segoe UI" pitchFamily="34" charset="0"/>
                <a:cs typeface="Segoe UI" pitchFamily="34" charset="0"/>
              </a:rPr>
              <a:t>ANSWER: No! (repeat c) may </a:t>
            </a:r>
            <a:r>
              <a:rPr lang="en-US" sz="2000" dirty="0" smtClean="0">
                <a:solidFill>
                  <a:schemeClr val="tx1"/>
                </a:solidFill>
                <a:ea typeface="Segoe UI" pitchFamily="34" charset="0"/>
                <a:cs typeface="Segoe UI" pitchFamily="34" charset="0"/>
              </a:rPr>
              <a:t>not have a full 8-element array to emit when c1 terminates! </a:t>
            </a:r>
          </a:p>
          <a:p>
            <a:pPr marL="285750" indent="-285750" defTabSz="914099" fontAlgn="base">
              <a:spcBef>
                <a:spcPct val="0"/>
              </a:spcBef>
              <a:spcAft>
                <a:spcPct val="0"/>
              </a:spcAft>
              <a:buFont typeface="Arial" panose="020B0604020202020204" pitchFamily="34" charset="0"/>
              <a:buChar char="•"/>
            </a:pPr>
            <a:endParaRPr lang="en-US" sz="2000" dirty="0" smtClean="0">
              <a:solidFill>
                <a:schemeClr val="tx1"/>
              </a:solidFill>
              <a:ea typeface="Segoe UI" pitchFamily="34" charset="0"/>
              <a:cs typeface="Segoe UI" pitchFamily="34" charset="0"/>
            </a:endParaRPr>
          </a:p>
          <a:p>
            <a:pPr marL="285750" indent="-285750" defTabSz="914099" fontAlgn="base">
              <a:spcBef>
                <a:spcPct val="0"/>
              </a:spcBef>
              <a:spcAft>
                <a:spcPct val="0"/>
              </a:spcAft>
              <a:buFont typeface="Arial" panose="020B0604020202020204" pitchFamily="34" charset="0"/>
              <a:buChar char="•"/>
            </a:pPr>
            <a:r>
              <a:rPr lang="en-US" sz="2000" dirty="0" smtClean="0">
                <a:solidFill>
                  <a:schemeClr val="tx1"/>
                </a:solidFill>
                <a:ea typeface="Segoe UI" pitchFamily="34" charset="0"/>
                <a:cs typeface="Segoe UI" pitchFamily="34" charset="0"/>
              </a:rPr>
              <a:t>SOLUTION: consider (N*K*</a:t>
            </a:r>
            <a:r>
              <a:rPr lang="en-US" sz="2000" dirty="0" err="1" smtClean="0">
                <a:solidFill>
                  <a:schemeClr val="tx1"/>
                </a:solidFill>
                <a:ea typeface="Segoe UI" pitchFamily="34" charset="0"/>
                <a:cs typeface="Segoe UI" pitchFamily="34" charset="0"/>
              </a:rPr>
              <a:t>ain</a:t>
            </a:r>
            <a:r>
              <a:rPr lang="en-US" sz="2000" dirty="0">
                <a:solidFill>
                  <a:schemeClr val="tx1"/>
                </a:solidFill>
                <a:ea typeface="Segoe UI" pitchFamily="34" charset="0"/>
                <a:cs typeface="Segoe UI" pitchFamily="34" charset="0"/>
              </a:rPr>
              <a:t>, </a:t>
            </a:r>
            <a:r>
              <a:rPr lang="en-US" sz="2000" dirty="0" smtClean="0">
                <a:solidFill>
                  <a:schemeClr val="tx1"/>
                </a:solidFill>
                <a:ea typeface="Segoe UI" pitchFamily="34" charset="0"/>
                <a:cs typeface="Segoe UI" pitchFamily="34" charset="0"/>
              </a:rPr>
              <a:t>K*</a:t>
            </a:r>
            <a:r>
              <a:rPr lang="en-US" sz="2000" dirty="0" err="1" smtClean="0">
                <a:solidFill>
                  <a:schemeClr val="tx1"/>
                </a:solidFill>
                <a:ea typeface="Segoe UI" pitchFamily="34" charset="0"/>
                <a:cs typeface="Segoe UI" pitchFamily="34" charset="0"/>
              </a:rPr>
              <a:t>aout</a:t>
            </a:r>
            <a:r>
              <a:rPr lang="en-US" sz="2000" dirty="0" smtClean="0">
                <a:solidFill>
                  <a:schemeClr val="tx1"/>
                </a:solidFill>
                <a:ea typeface="Segoe UI" pitchFamily="34" charset="0"/>
                <a:cs typeface="Segoe UI" pitchFamily="34" charset="0"/>
              </a:rPr>
              <a:t>), NOT </a:t>
            </a:r>
            <a:r>
              <a:rPr lang="en-US" sz="2000" dirty="0">
                <a:solidFill>
                  <a:schemeClr val="tx1"/>
                </a:solidFill>
                <a:ea typeface="Segoe UI" pitchFamily="34" charset="0"/>
                <a:cs typeface="Segoe UI" pitchFamily="34" charset="0"/>
              </a:rPr>
              <a:t>arbitrary </a:t>
            </a:r>
            <a:r>
              <a:rPr lang="en-US" sz="2000" dirty="0" smtClean="0">
                <a:solidFill>
                  <a:schemeClr val="tx1"/>
                </a:solidFill>
                <a:ea typeface="Segoe UI" pitchFamily="34" charset="0"/>
                <a:cs typeface="Segoe UI" pitchFamily="34" charset="0"/>
              </a:rPr>
              <a:t>multiples [</a:t>
            </a:r>
            <a:r>
              <a:rPr lang="en-US" sz="2000" b="1" dirty="0" smtClean="0">
                <a:solidFill>
                  <a:srgbClr val="FF0000"/>
                </a:solidFill>
                <a:ea typeface="Segoe UI" pitchFamily="34" charset="0"/>
                <a:cs typeface="Segoe UI" pitchFamily="34" charset="0"/>
              </a:rPr>
              <a:t>symmetrically to before</a:t>
            </a:r>
            <a:r>
              <a:rPr lang="en-US" sz="2000" dirty="0" smtClean="0">
                <a:solidFill>
                  <a:schemeClr val="tx1"/>
                </a:solidFill>
                <a:ea typeface="Segoe UI" pitchFamily="34" charset="0"/>
                <a:cs typeface="Segoe UI" pitchFamily="34" charset="0"/>
              </a:rPr>
              <a:t>]</a:t>
            </a:r>
          </a:p>
        </p:txBody>
      </p:sp>
      <p:sp>
        <p:nvSpPr>
          <p:cNvPr id="12" name="Rectangular Callout 11"/>
          <p:cNvSpPr/>
          <p:nvPr/>
        </p:nvSpPr>
        <p:spPr bwMode="auto">
          <a:xfrm>
            <a:off x="4790364" y="919962"/>
            <a:ext cx="3571057" cy="1222253"/>
          </a:xfrm>
          <a:prstGeom prst="wedgeRectCallout">
            <a:avLst>
              <a:gd name="adj1" fmla="val -66843"/>
              <a:gd name="adj2" fmla="val 43553"/>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The danger of consuming more data or emitting less data when a shared variable changes is what makes SORA pipelines with manually provisioned queues harder to modify</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32895853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build="p"/>
      <p:bldP spid="7" grpId="0" animBg="1"/>
      <p:bldP spid="9" grpId="0" animBg="1"/>
      <p:bldP spid="11" grpId="0" animBg="1"/>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choose final </a:t>
            </a:r>
            <a:r>
              <a:rPr lang="en-US" dirty="0" err="1" smtClean="0"/>
              <a:t>vectorization</a:t>
            </a:r>
            <a:r>
              <a:rPr lang="en-US" dirty="0" smtClean="0"/>
              <a:t>?</a:t>
            </a:r>
            <a:endParaRPr lang="en-GB" dirty="0"/>
          </a:p>
        </p:txBody>
      </p:sp>
      <p:sp>
        <p:nvSpPr>
          <p:cNvPr id="3" name="Text Placeholder 2"/>
          <p:cNvSpPr>
            <a:spLocks noGrp="1"/>
          </p:cNvSpPr>
          <p:nvPr>
            <p:ph type="body" sz="quarter" idx="10"/>
          </p:nvPr>
        </p:nvSpPr>
        <p:spPr>
          <a:xfrm>
            <a:off x="389436" y="1085849"/>
            <a:ext cx="8363938" cy="3662541"/>
          </a:xfrm>
        </p:spPr>
        <p:txBody>
          <a:bodyPr/>
          <a:lstStyle/>
          <a:p>
            <a:r>
              <a:rPr lang="en-US" sz="2000" dirty="0" smtClean="0"/>
              <a:t>In the end we may have very different </a:t>
            </a:r>
            <a:r>
              <a:rPr lang="en-US" sz="2000" dirty="0" err="1" smtClean="0"/>
              <a:t>vectorization</a:t>
            </a:r>
            <a:r>
              <a:rPr lang="en-US" sz="2000" dirty="0" smtClean="0"/>
              <a:t> candidates</a:t>
            </a:r>
          </a:p>
          <a:p>
            <a:endParaRPr lang="en-US" dirty="0"/>
          </a:p>
          <a:p>
            <a:endParaRPr lang="en-US" dirty="0" smtClean="0"/>
          </a:p>
          <a:p>
            <a:endParaRPr lang="en-US" dirty="0"/>
          </a:p>
          <a:p>
            <a:endParaRPr lang="en-US" dirty="0" smtClean="0"/>
          </a:p>
          <a:p>
            <a:endParaRPr lang="en-US" sz="2000" dirty="0" smtClean="0"/>
          </a:p>
          <a:p>
            <a:r>
              <a:rPr lang="en-US" sz="2000" dirty="0" smtClean="0"/>
              <a:t>Which one to choose? Intuition: prefer fat pipelines</a:t>
            </a:r>
          </a:p>
          <a:p>
            <a:r>
              <a:rPr lang="en-US" sz="2000" dirty="0" smtClean="0"/>
              <a:t>Failed idea: maximize sum of pipeline arrays</a:t>
            </a:r>
          </a:p>
          <a:p>
            <a:r>
              <a:rPr lang="en-US" sz="2000" dirty="0" smtClean="0">
                <a:solidFill>
                  <a:srgbClr val="FF0000"/>
                </a:solidFill>
              </a:rPr>
              <a:t>Alas it does not give </a:t>
            </a:r>
            <a:r>
              <a:rPr lang="en-US" sz="2000" b="1" u="sng" dirty="0" smtClean="0">
                <a:solidFill>
                  <a:srgbClr val="FF0000"/>
                </a:solidFill>
              </a:rPr>
              <a:t>uniformly fat pipelines</a:t>
            </a:r>
            <a:r>
              <a:rPr lang="en-US" sz="2000" dirty="0" smtClean="0">
                <a:solidFill>
                  <a:srgbClr val="FF0000"/>
                </a:solidFill>
              </a:rPr>
              <a:t>: 256+4+256 &gt; 128+64+128</a:t>
            </a:r>
            <a:endParaRPr lang="en-US" sz="2000" dirty="0">
              <a:solidFill>
                <a:srgbClr val="FF0000"/>
              </a:solidFill>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28</a:t>
            </a:fld>
            <a:endParaRPr lang="en-GB" dirty="0"/>
          </a:p>
        </p:txBody>
      </p:sp>
      <p:grpSp>
        <p:nvGrpSpPr>
          <p:cNvPr id="5" name="Group 4"/>
          <p:cNvGrpSpPr/>
          <p:nvPr/>
        </p:nvGrpSpPr>
        <p:grpSpPr>
          <a:xfrm>
            <a:off x="2155591" y="1749556"/>
            <a:ext cx="4756917" cy="659224"/>
            <a:chOff x="1056257" y="2486570"/>
            <a:chExt cx="4646050" cy="659224"/>
          </a:xfrm>
        </p:grpSpPr>
        <p:sp>
          <p:nvSpPr>
            <p:cNvPr id="6" name="Rectangle 5"/>
            <p:cNvSpPr/>
            <p:nvPr/>
          </p:nvSpPr>
          <p:spPr bwMode="auto">
            <a:xfrm>
              <a:off x="1815737"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a:solidFill>
                    <a:schemeClr val="tx1"/>
                  </a:solidFill>
                  <a:ea typeface="Segoe UI" pitchFamily="34" charset="0"/>
                  <a:cs typeface="Segoe UI" pitchFamily="34" charset="0"/>
                </a:rPr>
                <a:t>c</a:t>
              </a:r>
              <a:r>
                <a:rPr lang="en-US" sz="1800" dirty="0" smtClean="0">
                  <a:solidFill>
                    <a:schemeClr val="tx1"/>
                  </a:solidFill>
                  <a:ea typeface="Segoe UI" pitchFamily="34" charset="0"/>
                  <a:cs typeface="Segoe UI" pitchFamily="34" charset="0"/>
                </a:rPr>
                <a:t>1_vect</a:t>
              </a:r>
              <a:endParaRPr lang="en-GB" sz="1800" dirty="0" err="1" smtClean="0">
                <a:solidFill>
                  <a:schemeClr val="tx1"/>
                </a:solidFill>
                <a:ea typeface="Segoe UI" pitchFamily="34" charset="0"/>
                <a:cs typeface="Segoe UI" pitchFamily="34" charset="0"/>
              </a:endParaRPr>
            </a:p>
          </p:txBody>
        </p:sp>
        <p:sp>
          <p:nvSpPr>
            <p:cNvPr id="7" name="TextBox 6"/>
            <p:cNvSpPr txBox="1"/>
            <p:nvPr/>
          </p:nvSpPr>
          <p:spPr>
            <a:xfrm>
              <a:off x="1056257" y="2486571"/>
              <a:ext cx="705394"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256</a:t>
              </a:r>
              <a:endParaRPr lang="en-GB" sz="2800" dirty="0" err="1" smtClean="0">
                <a:gradFill>
                  <a:gsLst>
                    <a:gs pos="2917">
                      <a:schemeClr val="tx1"/>
                    </a:gs>
                    <a:gs pos="30000">
                      <a:schemeClr val="tx1"/>
                    </a:gs>
                  </a:gsLst>
                  <a:lin ang="5400000" scaled="0"/>
                </a:gradFill>
              </a:endParaRPr>
            </a:p>
          </p:txBody>
        </p:sp>
        <p:sp>
          <p:nvSpPr>
            <p:cNvPr id="8" name="TextBox 7"/>
            <p:cNvSpPr txBox="1"/>
            <p:nvPr/>
          </p:nvSpPr>
          <p:spPr>
            <a:xfrm>
              <a:off x="2904430" y="2486570"/>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cxnSp>
          <p:nvCxnSpPr>
            <p:cNvPr id="9" name="Straight Arrow Connector 8"/>
            <p:cNvCxnSpPr/>
            <p:nvPr/>
          </p:nvCxnSpPr>
          <p:spPr>
            <a:xfrm>
              <a:off x="1335640"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6" idx="3"/>
            </p:cNvCxnSpPr>
            <p:nvPr/>
          </p:nvCxnSpPr>
          <p:spPr>
            <a:xfrm>
              <a:off x="2808514"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bwMode="auto">
            <a:xfrm>
              <a:off x="3951294"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a:t>
              </a:r>
              <a:r>
                <a:rPr lang="en-US" sz="1800" dirty="0">
                  <a:solidFill>
                    <a:schemeClr val="tx1"/>
                  </a:solidFill>
                  <a:ea typeface="Segoe UI" pitchFamily="34" charset="0"/>
                  <a:cs typeface="Segoe UI" pitchFamily="34" charset="0"/>
                </a:rPr>
                <a:t>2</a:t>
              </a:r>
              <a:r>
                <a:rPr lang="en-US" sz="1800" dirty="0" smtClean="0">
                  <a:solidFill>
                    <a:schemeClr val="tx1"/>
                  </a:solidFill>
                  <a:ea typeface="Segoe UI" pitchFamily="34" charset="0"/>
                  <a:cs typeface="Segoe UI" pitchFamily="34" charset="0"/>
                </a:rPr>
                <a:t>_vect</a:t>
              </a:r>
              <a:endParaRPr lang="en-GB" sz="1800" dirty="0" err="1" smtClean="0">
                <a:solidFill>
                  <a:schemeClr val="tx1"/>
                </a:solidFill>
                <a:ea typeface="Segoe UI" pitchFamily="34" charset="0"/>
                <a:cs typeface="Segoe UI" pitchFamily="34" charset="0"/>
              </a:endParaRPr>
            </a:p>
          </p:txBody>
        </p:sp>
        <p:sp>
          <p:nvSpPr>
            <p:cNvPr id="12" name="TextBox 11"/>
            <p:cNvSpPr txBox="1"/>
            <p:nvPr/>
          </p:nvSpPr>
          <p:spPr>
            <a:xfrm>
              <a:off x="3609824" y="2486571"/>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sp>
          <p:nvSpPr>
            <p:cNvPr id="13" name="TextBox 12"/>
            <p:cNvSpPr txBox="1"/>
            <p:nvPr/>
          </p:nvSpPr>
          <p:spPr>
            <a:xfrm>
              <a:off x="5039987" y="2486570"/>
              <a:ext cx="662320"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256</a:t>
              </a:r>
              <a:endParaRPr lang="en-GB" sz="2800" dirty="0" err="1" smtClean="0">
                <a:gradFill>
                  <a:gsLst>
                    <a:gs pos="2917">
                      <a:schemeClr val="tx1"/>
                    </a:gs>
                    <a:gs pos="30000">
                      <a:schemeClr val="tx1"/>
                    </a:gs>
                  </a:gsLst>
                  <a:lin ang="5400000" scaled="0"/>
                </a:gradFill>
              </a:endParaRPr>
            </a:p>
          </p:txBody>
        </p:sp>
        <p:cxnSp>
          <p:nvCxnSpPr>
            <p:cNvPr id="14" name="Straight Arrow Connector 13"/>
            <p:cNvCxnSpPr/>
            <p:nvPr/>
          </p:nvCxnSpPr>
          <p:spPr>
            <a:xfrm>
              <a:off x="3471197"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1" idx="3"/>
            </p:cNvCxnSpPr>
            <p:nvPr/>
          </p:nvCxnSpPr>
          <p:spPr>
            <a:xfrm>
              <a:off x="4944071"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bwMode="auto">
          <a:xfrm>
            <a:off x="2890267"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c1_vect’</a:t>
            </a:r>
            <a:endParaRPr lang="en-GB" sz="1800" dirty="0" err="1" smtClean="0">
              <a:solidFill>
                <a:schemeClr val="tx1"/>
              </a:solidFill>
              <a:ea typeface="Segoe UI" pitchFamily="34" charset="0"/>
              <a:cs typeface="Segoe UI" pitchFamily="34" charset="0"/>
            </a:endParaRPr>
          </a:p>
        </p:txBody>
      </p:sp>
      <p:sp>
        <p:nvSpPr>
          <p:cNvPr id="17" name="TextBox 16"/>
          <p:cNvSpPr txBox="1"/>
          <p:nvPr/>
        </p:nvSpPr>
        <p:spPr>
          <a:xfrm>
            <a:off x="2226703" y="2839668"/>
            <a:ext cx="609477"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128</a:t>
            </a:r>
            <a:endParaRPr lang="en-GB" sz="2800" dirty="0" err="1" smtClean="0">
              <a:gradFill>
                <a:gsLst>
                  <a:gs pos="2917">
                    <a:schemeClr val="tx1"/>
                  </a:gs>
                  <a:gs pos="30000">
                    <a:schemeClr val="tx1"/>
                  </a:gs>
                </a:gsLst>
                <a:lin ang="5400000" scaled="0"/>
              </a:gradFill>
            </a:endParaRPr>
          </a:p>
        </p:txBody>
      </p:sp>
      <p:sp>
        <p:nvSpPr>
          <p:cNvPr id="18" name="TextBox 17"/>
          <p:cNvSpPr txBox="1"/>
          <p:nvPr/>
        </p:nvSpPr>
        <p:spPr>
          <a:xfrm>
            <a:off x="3978960" y="2839667"/>
            <a:ext cx="437755"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64</a:t>
            </a:r>
            <a:endParaRPr lang="en-GB" sz="2800" dirty="0" err="1" smtClean="0">
              <a:gradFill>
                <a:gsLst>
                  <a:gs pos="2917">
                    <a:schemeClr val="tx1"/>
                  </a:gs>
                  <a:gs pos="30000">
                    <a:schemeClr val="tx1"/>
                  </a:gs>
                </a:gsLst>
                <a:lin ang="5400000" scaled="0"/>
              </a:gradFill>
            </a:endParaRPr>
          </a:p>
        </p:txBody>
      </p:sp>
      <p:cxnSp>
        <p:nvCxnSpPr>
          <p:cNvPr id="19" name="Straight Arrow Connector 18"/>
          <p:cNvCxnSpPr/>
          <p:nvPr/>
        </p:nvCxnSpPr>
        <p:spPr>
          <a:xfrm>
            <a:off x="2410170"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6" idx="3"/>
          </p:cNvCxnSpPr>
          <p:nvPr/>
        </p:nvCxnSpPr>
        <p:spPr>
          <a:xfrm>
            <a:off x="3883044"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bwMode="auto">
          <a:xfrm>
            <a:off x="5025824"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c2_vect’</a:t>
            </a:r>
            <a:endParaRPr lang="en-GB" sz="1800" dirty="0" err="1" smtClean="0">
              <a:solidFill>
                <a:schemeClr val="tx1"/>
              </a:solidFill>
              <a:ea typeface="Segoe UI" pitchFamily="34" charset="0"/>
              <a:cs typeface="Segoe UI" pitchFamily="34" charset="0"/>
            </a:endParaRPr>
          </a:p>
        </p:txBody>
      </p:sp>
      <p:sp>
        <p:nvSpPr>
          <p:cNvPr id="22" name="TextBox 21"/>
          <p:cNvSpPr txBox="1"/>
          <p:nvPr/>
        </p:nvSpPr>
        <p:spPr>
          <a:xfrm>
            <a:off x="4684354" y="2839668"/>
            <a:ext cx="435357"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64</a:t>
            </a:r>
            <a:endParaRPr lang="en-GB" sz="2800" dirty="0" err="1" smtClean="0">
              <a:gradFill>
                <a:gsLst>
                  <a:gs pos="2917">
                    <a:schemeClr val="tx1"/>
                  </a:gs>
                  <a:gs pos="30000">
                    <a:schemeClr val="tx1"/>
                  </a:gs>
                </a:gsLst>
                <a:lin ang="5400000" scaled="0"/>
              </a:gradFill>
            </a:endParaRPr>
          </a:p>
        </p:txBody>
      </p:sp>
      <p:sp>
        <p:nvSpPr>
          <p:cNvPr id="23" name="TextBox 22"/>
          <p:cNvSpPr txBox="1"/>
          <p:nvPr/>
        </p:nvSpPr>
        <p:spPr>
          <a:xfrm>
            <a:off x="6112488" y="2832764"/>
            <a:ext cx="641485"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128</a:t>
            </a:r>
            <a:endParaRPr lang="en-GB" sz="2800" dirty="0" err="1" smtClean="0">
              <a:gradFill>
                <a:gsLst>
                  <a:gs pos="2917">
                    <a:schemeClr val="tx1"/>
                  </a:gs>
                  <a:gs pos="30000">
                    <a:schemeClr val="tx1"/>
                  </a:gs>
                </a:gsLst>
                <a:lin ang="5400000" scaled="0"/>
              </a:gradFill>
            </a:endParaRPr>
          </a:p>
        </p:txBody>
      </p:sp>
      <p:cxnSp>
        <p:nvCxnSpPr>
          <p:cNvPr id="24" name="Straight Arrow Connector 23"/>
          <p:cNvCxnSpPr/>
          <p:nvPr/>
        </p:nvCxnSpPr>
        <p:spPr>
          <a:xfrm>
            <a:off x="4545727"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1" idx="3"/>
          </p:cNvCxnSpPr>
          <p:nvPr/>
        </p:nvCxnSpPr>
        <p:spPr>
          <a:xfrm>
            <a:off x="6018601"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7834431"/>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choose final </a:t>
            </a:r>
            <a:r>
              <a:rPr lang="en-US" dirty="0" err="1" smtClean="0"/>
              <a:t>vectorization</a:t>
            </a:r>
            <a:r>
              <a:rPr lang="en-US" dirty="0" smtClean="0"/>
              <a:t>?</a:t>
            </a:r>
            <a:endParaRPr lang="en-GB" dirty="0"/>
          </a:p>
        </p:txBody>
      </p:sp>
      <p:sp>
        <p:nvSpPr>
          <p:cNvPr id="3" name="Text Placeholder 2"/>
          <p:cNvSpPr>
            <a:spLocks noGrp="1"/>
          </p:cNvSpPr>
          <p:nvPr>
            <p:ph type="body" sz="quarter" idx="10"/>
          </p:nvPr>
        </p:nvSpPr>
        <p:spPr>
          <a:xfrm>
            <a:off x="389436" y="1085849"/>
            <a:ext cx="8363938" cy="3662541"/>
          </a:xfrm>
        </p:spPr>
        <p:txBody>
          <a:bodyPr/>
          <a:lstStyle/>
          <a:p>
            <a:r>
              <a:rPr lang="en-US" sz="2000" dirty="0" smtClean="0"/>
              <a:t>Solution: a classical idea from </a:t>
            </a:r>
            <a:r>
              <a:rPr lang="en-US" sz="2000" b="1" i="1" dirty="0" smtClean="0"/>
              <a:t>distributed optimization</a:t>
            </a:r>
          </a:p>
          <a:p>
            <a:endParaRPr lang="en-US" dirty="0"/>
          </a:p>
          <a:p>
            <a:endParaRPr lang="en-US" dirty="0" smtClean="0"/>
          </a:p>
          <a:p>
            <a:endParaRPr lang="en-US" dirty="0"/>
          </a:p>
          <a:p>
            <a:endParaRPr lang="en-US" dirty="0" smtClean="0"/>
          </a:p>
          <a:p>
            <a:endParaRPr lang="en-US" sz="2000" dirty="0" smtClean="0"/>
          </a:p>
          <a:p>
            <a:r>
              <a:rPr lang="en-US" sz="2000" dirty="0"/>
              <a:t>M</a:t>
            </a:r>
            <a:r>
              <a:rPr lang="en-US" sz="2000" dirty="0" smtClean="0"/>
              <a:t>aximize sum of a convex function (e.g. </a:t>
            </a:r>
            <a:r>
              <a:rPr lang="en-US" sz="2000" b="1" dirty="0" smtClean="0"/>
              <a:t>log</a:t>
            </a:r>
            <a:r>
              <a:rPr lang="en-US" sz="2000" dirty="0" smtClean="0"/>
              <a:t>) of sizes of pipeline arrays</a:t>
            </a:r>
          </a:p>
          <a:p>
            <a:r>
              <a:rPr lang="en-US" sz="2000" dirty="0" smtClean="0"/>
              <a:t>log 256+log 4+log 256 = 8+2+8 = 18 &lt; 20 = 7+6+7 = log 128+log 64+log 128</a:t>
            </a:r>
          </a:p>
          <a:p>
            <a:r>
              <a:rPr lang="en-US" sz="2000" dirty="0" smtClean="0">
                <a:solidFill>
                  <a:srgbClr val="FF0000"/>
                </a:solidFill>
              </a:rPr>
              <a:t>Sum of </a:t>
            </a:r>
            <a:r>
              <a:rPr lang="en-US" sz="2000" b="1" dirty="0" smtClean="0">
                <a:solidFill>
                  <a:srgbClr val="FF0000"/>
                </a:solidFill>
              </a:rPr>
              <a:t>log(.) </a:t>
            </a:r>
            <a:r>
              <a:rPr lang="en-US" sz="2000" dirty="0" smtClean="0">
                <a:solidFill>
                  <a:srgbClr val="FF0000"/>
                </a:solidFill>
              </a:rPr>
              <a:t>gives uniformly fat pipelines and can be computed </a:t>
            </a:r>
            <a:r>
              <a:rPr lang="en-US" sz="2000" b="1" dirty="0" smtClean="0">
                <a:solidFill>
                  <a:srgbClr val="FF0000"/>
                </a:solidFill>
              </a:rPr>
              <a:t>locally</a:t>
            </a:r>
            <a:endParaRPr lang="en-US" sz="2000" b="1" dirty="0">
              <a:solidFill>
                <a:srgbClr val="FF0000"/>
              </a:solidFill>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29</a:t>
            </a:fld>
            <a:endParaRPr lang="en-GB" dirty="0"/>
          </a:p>
        </p:txBody>
      </p:sp>
      <p:grpSp>
        <p:nvGrpSpPr>
          <p:cNvPr id="5" name="Group 4"/>
          <p:cNvGrpSpPr/>
          <p:nvPr/>
        </p:nvGrpSpPr>
        <p:grpSpPr>
          <a:xfrm>
            <a:off x="2155591" y="1749556"/>
            <a:ext cx="4756917" cy="659224"/>
            <a:chOff x="1056257" y="2486570"/>
            <a:chExt cx="4646050" cy="659224"/>
          </a:xfrm>
        </p:grpSpPr>
        <p:sp>
          <p:nvSpPr>
            <p:cNvPr id="6" name="Rectangle 5"/>
            <p:cNvSpPr/>
            <p:nvPr/>
          </p:nvSpPr>
          <p:spPr bwMode="auto">
            <a:xfrm>
              <a:off x="1815737"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a:solidFill>
                    <a:schemeClr val="tx1"/>
                  </a:solidFill>
                  <a:ea typeface="Segoe UI" pitchFamily="34" charset="0"/>
                  <a:cs typeface="Segoe UI" pitchFamily="34" charset="0"/>
                </a:rPr>
                <a:t>c</a:t>
              </a:r>
              <a:r>
                <a:rPr lang="en-US" sz="1800" dirty="0" smtClean="0">
                  <a:solidFill>
                    <a:schemeClr val="tx1"/>
                  </a:solidFill>
                  <a:ea typeface="Segoe UI" pitchFamily="34" charset="0"/>
                  <a:cs typeface="Segoe UI" pitchFamily="34" charset="0"/>
                </a:rPr>
                <a:t>1_vect</a:t>
              </a:r>
              <a:endParaRPr lang="en-GB" sz="1800" dirty="0" err="1" smtClean="0">
                <a:solidFill>
                  <a:schemeClr val="tx1"/>
                </a:solidFill>
                <a:ea typeface="Segoe UI" pitchFamily="34" charset="0"/>
                <a:cs typeface="Segoe UI" pitchFamily="34" charset="0"/>
              </a:endParaRPr>
            </a:p>
          </p:txBody>
        </p:sp>
        <p:sp>
          <p:nvSpPr>
            <p:cNvPr id="7" name="TextBox 6"/>
            <p:cNvSpPr txBox="1"/>
            <p:nvPr/>
          </p:nvSpPr>
          <p:spPr>
            <a:xfrm>
              <a:off x="1056257" y="2486571"/>
              <a:ext cx="705394"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256</a:t>
              </a:r>
              <a:endParaRPr lang="en-GB" sz="2800" dirty="0" err="1" smtClean="0">
                <a:gradFill>
                  <a:gsLst>
                    <a:gs pos="2917">
                      <a:schemeClr val="tx1"/>
                    </a:gs>
                    <a:gs pos="30000">
                      <a:schemeClr val="tx1"/>
                    </a:gs>
                  </a:gsLst>
                  <a:lin ang="5400000" scaled="0"/>
                </a:gradFill>
              </a:endParaRPr>
            </a:p>
          </p:txBody>
        </p:sp>
        <p:sp>
          <p:nvSpPr>
            <p:cNvPr id="8" name="TextBox 7"/>
            <p:cNvSpPr txBox="1"/>
            <p:nvPr/>
          </p:nvSpPr>
          <p:spPr>
            <a:xfrm>
              <a:off x="2904430" y="2486570"/>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cxnSp>
          <p:nvCxnSpPr>
            <p:cNvPr id="9" name="Straight Arrow Connector 8"/>
            <p:cNvCxnSpPr/>
            <p:nvPr/>
          </p:nvCxnSpPr>
          <p:spPr>
            <a:xfrm>
              <a:off x="1335640"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6" idx="3"/>
            </p:cNvCxnSpPr>
            <p:nvPr/>
          </p:nvCxnSpPr>
          <p:spPr>
            <a:xfrm>
              <a:off x="2808514"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bwMode="auto">
            <a:xfrm>
              <a:off x="3951294"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a:t>
              </a:r>
              <a:r>
                <a:rPr lang="en-US" sz="1800" dirty="0">
                  <a:solidFill>
                    <a:schemeClr val="tx1"/>
                  </a:solidFill>
                  <a:ea typeface="Segoe UI" pitchFamily="34" charset="0"/>
                  <a:cs typeface="Segoe UI" pitchFamily="34" charset="0"/>
                </a:rPr>
                <a:t>2</a:t>
              </a:r>
              <a:r>
                <a:rPr lang="en-US" sz="1800" dirty="0" smtClean="0">
                  <a:solidFill>
                    <a:schemeClr val="tx1"/>
                  </a:solidFill>
                  <a:ea typeface="Segoe UI" pitchFamily="34" charset="0"/>
                  <a:cs typeface="Segoe UI" pitchFamily="34" charset="0"/>
                </a:rPr>
                <a:t>_vect</a:t>
              </a:r>
              <a:endParaRPr lang="en-GB" sz="1800" dirty="0" err="1" smtClean="0">
                <a:solidFill>
                  <a:schemeClr val="tx1"/>
                </a:solidFill>
                <a:ea typeface="Segoe UI" pitchFamily="34" charset="0"/>
                <a:cs typeface="Segoe UI" pitchFamily="34" charset="0"/>
              </a:endParaRPr>
            </a:p>
          </p:txBody>
        </p:sp>
        <p:sp>
          <p:nvSpPr>
            <p:cNvPr id="12" name="TextBox 11"/>
            <p:cNvSpPr txBox="1"/>
            <p:nvPr/>
          </p:nvSpPr>
          <p:spPr>
            <a:xfrm>
              <a:off x="3609824" y="2486571"/>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sp>
          <p:nvSpPr>
            <p:cNvPr id="13" name="TextBox 12"/>
            <p:cNvSpPr txBox="1"/>
            <p:nvPr/>
          </p:nvSpPr>
          <p:spPr>
            <a:xfrm>
              <a:off x="5039987" y="2486570"/>
              <a:ext cx="662320"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256</a:t>
              </a:r>
              <a:endParaRPr lang="en-GB" sz="2800" dirty="0" err="1" smtClean="0">
                <a:gradFill>
                  <a:gsLst>
                    <a:gs pos="2917">
                      <a:schemeClr val="tx1"/>
                    </a:gs>
                    <a:gs pos="30000">
                      <a:schemeClr val="tx1"/>
                    </a:gs>
                  </a:gsLst>
                  <a:lin ang="5400000" scaled="0"/>
                </a:gradFill>
              </a:endParaRPr>
            </a:p>
          </p:txBody>
        </p:sp>
        <p:cxnSp>
          <p:nvCxnSpPr>
            <p:cNvPr id="14" name="Straight Arrow Connector 13"/>
            <p:cNvCxnSpPr/>
            <p:nvPr/>
          </p:nvCxnSpPr>
          <p:spPr>
            <a:xfrm>
              <a:off x="3471197"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1" idx="3"/>
            </p:cNvCxnSpPr>
            <p:nvPr/>
          </p:nvCxnSpPr>
          <p:spPr>
            <a:xfrm>
              <a:off x="4944071"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bwMode="auto">
          <a:xfrm>
            <a:off x="2890267"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c1_vect’</a:t>
            </a:r>
            <a:endParaRPr lang="en-GB" sz="1800" dirty="0" err="1" smtClean="0">
              <a:solidFill>
                <a:schemeClr val="tx1"/>
              </a:solidFill>
              <a:ea typeface="Segoe UI" pitchFamily="34" charset="0"/>
              <a:cs typeface="Segoe UI" pitchFamily="34" charset="0"/>
            </a:endParaRPr>
          </a:p>
        </p:txBody>
      </p:sp>
      <p:sp>
        <p:nvSpPr>
          <p:cNvPr id="17" name="TextBox 16"/>
          <p:cNvSpPr txBox="1"/>
          <p:nvPr/>
        </p:nvSpPr>
        <p:spPr>
          <a:xfrm>
            <a:off x="2185243" y="2839668"/>
            <a:ext cx="650938"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128</a:t>
            </a:r>
            <a:endParaRPr lang="en-GB" sz="2800" dirty="0" err="1" smtClean="0">
              <a:gradFill>
                <a:gsLst>
                  <a:gs pos="2917">
                    <a:schemeClr val="tx1"/>
                  </a:gs>
                  <a:gs pos="30000">
                    <a:schemeClr val="tx1"/>
                  </a:gs>
                </a:gsLst>
                <a:lin ang="5400000" scaled="0"/>
              </a:gradFill>
            </a:endParaRPr>
          </a:p>
        </p:txBody>
      </p:sp>
      <p:sp>
        <p:nvSpPr>
          <p:cNvPr id="18" name="TextBox 17"/>
          <p:cNvSpPr txBox="1"/>
          <p:nvPr/>
        </p:nvSpPr>
        <p:spPr>
          <a:xfrm>
            <a:off x="3978960" y="2839667"/>
            <a:ext cx="437755"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64</a:t>
            </a:r>
            <a:endParaRPr lang="en-GB" sz="2800" dirty="0" err="1" smtClean="0">
              <a:gradFill>
                <a:gsLst>
                  <a:gs pos="2917">
                    <a:schemeClr val="tx1"/>
                  </a:gs>
                  <a:gs pos="30000">
                    <a:schemeClr val="tx1"/>
                  </a:gs>
                </a:gsLst>
                <a:lin ang="5400000" scaled="0"/>
              </a:gradFill>
            </a:endParaRPr>
          </a:p>
        </p:txBody>
      </p:sp>
      <p:cxnSp>
        <p:nvCxnSpPr>
          <p:cNvPr id="19" name="Straight Arrow Connector 18"/>
          <p:cNvCxnSpPr/>
          <p:nvPr/>
        </p:nvCxnSpPr>
        <p:spPr>
          <a:xfrm>
            <a:off x="2410170"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6" idx="3"/>
          </p:cNvCxnSpPr>
          <p:nvPr/>
        </p:nvCxnSpPr>
        <p:spPr>
          <a:xfrm>
            <a:off x="3883044"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bwMode="auto">
          <a:xfrm>
            <a:off x="5025824"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c2_vect’</a:t>
            </a:r>
            <a:endParaRPr lang="en-GB" sz="1800" dirty="0" err="1" smtClean="0">
              <a:solidFill>
                <a:schemeClr val="tx1"/>
              </a:solidFill>
              <a:ea typeface="Segoe UI" pitchFamily="34" charset="0"/>
              <a:cs typeface="Segoe UI" pitchFamily="34" charset="0"/>
            </a:endParaRPr>
          </a:p>
        </p:txBody>
      </p:sp>
      <p:sp>
        <p:nvSpPr>
          <p:cNvPr id="22" name="TextBox 21"/>
          <p:cNvSpPr txBox="1"/>
          <p:nvPr/>
        </p:nvSpPr>
        <p:spPr>
          <a:xfrm>
            <a:off x="4684354" y="2839668"/>
            <a:ext cx="435357"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64</a:t>
            </a:r>
            <a:endParaRPr lang="en-GB" sz="2800" dirty="0" err="1" smtClean="0">
              <a:gradFill>
                <a:gsLst>
                  <a:gs pos="2917">
                    <a:schemeClr val="tx1"/>
                  </a:gs>
                  <a:gs pos="30000">
                    <a:schemeClr val="tx1"/>
                  </a:gs>
                </a:gsLst>
                <a:lin ang="5400000" scaled="0"/>
              </a:gradFill>
            </a:endParaRPr>
          </a:p>
        </p:txBody>
      </p:sp>
      <p:sp>
        <p:nvSpPr>
          <p:cNvPr id="23" name="TextBox 22"/>
          <p:cNvSpPr txBox="1"/>
          <p:nvPr/>
        </p:nvSpPr>
        <p:spPr>
          <a:xfrm>
            <a:off x="6114516" y="2839667"/>
            <a:ext cx="697249"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128</a:t>
            </a:r>
            <a:endParaRPr lang="en-GB" sz="2800" dirty="0" err="1" smtClean="0">
              <a:gradFill>
                <a:gsLst>
                  <a:gs pos="2917">
                    <a:schemeClr val="tx1"/>
                  </a:gs>
                  <a:gs pos="30000">
                    <a:schemeClr val="tx1"/>
                  </a:gs>
                </a:gsLst>
                <a:lin ang="5400000" scaled="0"/>
              </a:gradFill>
            </a:endParaRPr>
          </a:p>
        </p:txBody>
      </p:sp>
      <p:cxnSp>
        <p:nvCxnSpPr>
          <p:cNvPr id="24" name="Straight Arrow Connector 23"/>
          <p:cNvCxnSpPr/>
          <p:nvPr/>
        </p:nvCxnSpPr>
        <p:spPr>
          <a:xfrm>
            <a:off x="4545727"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1" idx="3"/>
          </p:cNvCxnSpPr>
          <p:nvPr/>
        </p:nvCxnSpPr>
        <p:spPr>
          <a:xfrm>
            <a:off x="6018601"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43637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GB" dirty="0"/>
          </a:p>
        </p:txBody>
      </p:sp>
      <p:sp>
        <p:nvSpPr>
          <p:cNvPr id="3" name="Text Placeholder 2"/>
          <p:cNvSpPr>
            <a:spLocks noGrp="1"/>
          </p:cNvSpPr>
          <p:nvPr>
            <p:ph type="body" sz="quarter" idx="10"/>
          </p:nvPr>
        </p:nvSpPr>
        <p:spPr>
          <a:xfrm>
            <a:off x="389436" y="1263273"/>
            <a:ext cx="8363938" cy="3130088"/>
          </a:xfrm>
        </p:spPr>
        <p:txBody>
          <a:bodyPr/>
          <a:lstStyle/>
          <a:p>
            <a:r>
              <a:rPr lang="en-US" sz="2400" dirty="0" smtClean="0"/>
              <a:t>Essentially the traditional complaints against FPGAs … </a:t>
            </a:r>
          </a:p>
          <a:p>
            <a:pPr lvl="1"/>
            <a:r>
              <a:rPr lang="en-US" dirty="0" smtClean="0">
                <a:solidFill>
                  <a:schemeClr val="tx2">
                    <a:lumMod val="50000"/>
                    <a:lumOff val="50000"/>
                  </a:schemeClr>
                </a:solidFill>
              </a:rPr>
              <a:t>Error prone designs, latency-sensitivity issues </a:t>
            </a:r>
          </a:p>
          <a:p>
            <a:pPr lvl="1"/>
            <a:r>
              <a:rPr lang="en-US" dirty="0" smtClean="0">
                <a:solidFill>
                  <a:schemeClr val="tx2">
                    <a:lumMod val="50000"/>
                    <a:lumOff val="50000"/>
                  </a:schemeClr>
                </a:solidFill>
              </a:rPr>
              <a:t>Code semantics tied to underlying hardware or execution model</a:t>
            </a:r>
          </a:p>
          <a:p>
            <a:pPr lvl="1"/>
            <a:r>
              <a:rPr lang="en-US" dirty="0" smtClean="0">
                <a:solidFill>
                  <a:schemeClr val="tx2">
                    <a:lumMod val="50000"/>
                    <a:lumOff val="50000"/>
                  </a:schemeClr>
                </a:solidFill>
              </a:rPr>
              <a:t>Hard to maintain the code, big barrier to entry</a:t>
            </a:r>
            <a:endParaRPr lang="en-US" dirty="0">
              <a:solidFill>
                <a:schemeClr val="tx2">
                  <a:lumMod val="50000"/>
                  <a:lumOff val="50000"/>
                </a:schemeClr>
              </a:solidFill>
            </a:endParaRPr>
          </a:p>
          <a:p>
            <a:r>
              <a:rPr lang="en-US" sz="2400" dirty="0" smtClean="0"/>
              <a:t>… </a:t>
            </a:r>
            <a:r>
              <a:rPr lang="en-US" sz="2400" b="1" i="1" dirty="0" smtClean="0"/>
              <a:t>become valid against software platforms too</a:t>
            </a:r>
            <a:r>
              <a:rPr lang="en-US" sz="2400" dirty="0" smtClean="0"/>
              <a:t>, undermining the very advantages of software!</a:t>
            </a:r>
            <a:endParaRPr lang="en-US" sz="2400" dirty="0"/>
          </a:p>
          <a:p>
            <a:r>
              <a:rPr lang="en-US" sz="2400" dirty="0" err="1" smtClean="0">
                <a:solidFill>
                  <a:srgbClr val="FF0000"/>
                </a:solidFill>
              </a:rPr>
              <a:t>Airblue</a:t>
            </a:r>
            <a:r>
              <a:rPr lang="en-US" sz="2400" dirty="0" smtClean="0"/>
              <a:t> [ANCS’10] offered a solution: a </a:t>
            </a:r>
            <a:r>
              <a:rPr lang="en-US" sz="2400" b="1" i="1" dirty="0" smtClean="0"/>
              <a:t>hardware synthesis platform</a:t>
            </a:r>
            <a:r>
              <a:rPr lang="en-US" sz="2400" dirty="0" smtClean="0"/>
              <a:t> that offers latency-insensitivity and high-level programmability</a:t>
            </a:r>
          </a:p>
          <a:p>
            <a:r>
              <a:rPr lang="en-US" sz="2400" dirty="0" smtClean="0"/>
              <a:t>ZIRIA: similar goals for software implementations </a:t>
            </a:r>
            <a:endParaRPr lang="en-GB" sz="2400" dirty="0"/>
          </a:p>
        </p:txBody>
      </p:sp>
      <p:sp>
        <p:nvSpPr>
          <p:cNvPr id="4" name="Slide Number Placeholder 3"/>
          <p:cNvSpPr>
            <a:spLocks noGrp="1"/>
          </p:cNvSpPr>
          <p:nvPr>
            <p:ph type="sldNum" sz="quarter" idx="13"/>
          </p:nvPr>
        </p:nvSpPr>
        <p:spPr/>
        <p:txBody>
          <a:bodyPr/>
          <a:lstStyle/>
          <a:p>
            <a:fld id="{460E0C55-3319-4B31-9C74-CC15EF4AFB06}" type="slidenum">
              <a:rPr lang="en-GB" smtClean="0"/>
              <a:t>3</a:t>
            </a:fld>
            <a:endParaRPr lang="en-GB" dirty="0"/>
          </a:p>
        </p:txBody>
      </p:sp>
    </p:spTree>
    <p:extLst>
      <p:ext uri="{BB962C8B-B14F-4D97-AF65-F5344CB8AC3E}">
        <p14:creationId xmlns:p14="http://schemas.microsoft.com/office/powerpoint/2010/main" val="34838143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Final piece of the puzzle: pruning</a:t>
            </a:r>
            <a:endParaRPr lang="en-GB" dirty="0"/>
          </a:p>
        </p:txBody>
      </p:sp>
      <p:sp>
        <p:nvSpPr>
          <p:cNvPr id="3" name="Text Placeholder 2"/>
          <p:cNvSpPr>
            <a:spLocks noGrp="1"/>
          </p:cNvSpPr>
          <p:nvPr>
            <p:ph type="body" sz="quarter" idx="10"/>
          </p:nvPr>
        </p:nvSpPr>
        <p:spPr>
          <a:xfrm>
            <a:off x="389436" y="1085849"/>
            <a:ext cx="8363938" cy="3662541"/>
          </a:xfrm>
        </p:spPr>
        <p:txBody>
          <a:bodyPr/>
          <a:lstStyle/>
          <a:p>
            <a:r>
              <a:rPr lang="en-US" sz="2000" dirty="0" smtClean="0"/>
              <a:t>As we build feasible sets from the bottom up we </a:t>
            </a:r>
            <a:r>
              <a:rPr lang="en-US" sz="2000" b="1" i="1" dirty="0" smtClean="0"/>
              <a:t>must not discard </a:t>
            </a:r>
            <a:r>
              <a:rPr lang="en-US" sz="2000" b="1" i="1" dirty="0" err="1" smtClean="0"/>
              <a:t>vectorizations</a:t>
            </a:r>
            <a:r>
              <a:rPr lang="en-US" sz="2000" b="1" i="1" dirty="0"/>
              <a:t> </a:t>
            </a:r>
            <a:endParaRPr lang="en-US" sz="2000" b="1" i="1" dirty="0" smtClean="0"/>
          </a:p>
          <a:p>
            <a:r>
              <a:rPr lang="en-US" sz="2000" dirty="0" smtClean="0"/>
              <a:t>But there may be multiple </a:t>
            </a:r>
            <a:r>
              <a:rPr lang="en-US" sz="2000" dirty="0" err="1" smtClean="0"/>
              <a:t>vectorizations</a:t>
            </a:r>
            <a:r>
              <a:rPr lang="en-US" sz="2000" dirty="0" smtClean="0"/>
              <a:t> with the same type, </a:t>
            </a:r>
            <a:r>
              <a:rPr lang="en-US" sz="2000" dirty="0" err="1" smtClean="0"/>
              <a:t>e.g</a:t>
            </a:r>
            <a:r>
              <a:rPr lang="en-US" sz="2000" dirty="0" smtClean="0"/>
              <a:t>:</a:t>
            </a:r>
          </a:p>
          <a:p>
            <a:endParaRPr lang="en-US" sz="2000" dirty="0"/>
          </a:p>
          <a:p>
            <a:endParaRPr lang="en-US" sz="2000" dirty="0" smtClean="0"/>
          </a:p>
          <a:p>
            <a:endParaRPr lang="en-US" sz="2000" dirty="0"/>
          </a:p>
          <a:p>
            <a:endParaRPr lang="en-US" sz="2000" dirty="0" smtClean="0"/>
          </a:p>
          <a:p>
            <a:pPr marL="0" indent="0">
              <a:buNone/>
            </a:pPr>
            <a:endParaRPr lang="en-US" sz="2000" dirty="0" smtClean="0"/>
          </a:p>
          <a:p>
            <a:pPr marL="0" indent="0">
              <a:buNone/>
            </a:pPr>
            <a:endParaRPr lang="en-US" sz="2000" dirty="0"/>
          </a:p>
          <a:p>
            <a:r>
              <a:rPr lang="en-US" sz="2000" dirty="0" smtClean="0"/>
              <a:t>Which one to choose?</a:t>
            </a:r>
            <a:r>
              <a:rPr lang="en-US" sz="2000" dirty="0"/>
              <a:t> </a:t>
            </a:r>
            <a:r>
              <a:rPr lang="en-US" sz="2000" dirty="0" smtClean="0"/>
              <a:t>[They have </a:t>
            </a:r>
            <a:r>
              <a:rPr lang="en-US" sz="2000" b="1" i="1" dirty="0" smtClean="0"/>
              <a:t>same type (ST x (</a:t>
            </a:r>
            <a:r>
              <a:rPr lang="en-US" sz="2000" b="1" i="1" dirty="0" err="1" smtClean="0"/>
              <a:t>arr</a:t>
            </a:r>
            <a:r>
              <a:rPr lang="en-US" sz="2000" b="1" i="1" dirty="0" smtClean="0"/>
              <a:t>[8] bit) (</a:t>
            </a:r>
            <a:r>
              <a:rPr lang="en-US" sz="2000" b="1" i="1" dirty="0" err="1" smtClean="0"/>
              <a:t>arr</a:t>
            </a:r>
            <a:r>
              <a:rPr lang="en-US" sz="2000" b="1" i="1" dirty="0" smtClean="0"/>
              <a:t>[8] bit)</a:t>
            </a:r>
            <a:r>
              <a:rPr lang="en-US" sz="2000" dirty="0" smtClean="0"/>
              <a:t>]</a:t>
            </a:r>
          </a:p>
          <a:p>
            <a:r>
              <a:rPr lang="en-US" sz="2000" dirty="0" smtClean="0"/>
              <a:t>We must </a:t>
            </a:r>
            <a:r>
              <a:rPr lang="en-US" sz="2000" b="1" dirty="0" smtClean="0">
                <a:solidFill>
                  <a:srgbClr val="FF0000"/>
                </a:solidFill>
              </a:rPr>
              <a:t>prune</a:t>
            </a:r>
            <a:r>
              <a:rPr lang="en-US" sz="2000" dirty="0" smtClean="0"/>
              <a:t> by choosing </a:t>
            </a:r>
            <a:r>
              <a:rPr lang="en-US" sz="2000" u="sng" dirty="0" smtClean="0"/>
              <a:t>one per type</a:t>
            </a:r>
            <a:r>
              <a:rPr lang="en-US" sz="2000" dirty="0" smtClean="0"/>
              <a:t> to avoid search space explosion</a:t>
            </a:r>
          </a:p>
          <a:p>
            <a:r>
              <a:rPr lang="en-US" sz="2000" dirty="0" smtClean="0"/>
              <a:t>Answer: keep the one with maximum utility from previous slide</a:t>
            </a:r>
          </a:p>
        </p:txBody>
      </p:sp>
      <p:sp>
        <p:nvSpPr>
          <p:cNvPr id="4" name="Slide Number Placeholder 3"/>
          <p:cNvSpPr>
            <a:spLocks noGrp="1"/>
          </p:cNvSpPr>
          <p:nvPr>
            <p:ph type="sldNum" sz="quarter" idx="13"/>
          </p:nvPr>
        </p:nvSpPr>
        <p:spPr/>
        <p:txBody>
          <a:bodyPr/>
          <a:lstStyle/>
          <a:p>
            <a:fld id="{460E0C55-3319-4B31-9C74-CC15EF4AFB06}" type="slidenum">
              <a:rPr lang="en-GB" smtClean="0"/>
              <a:t>30</a:t>
            </a:fld>
            <a:endParaRPr lang="en-GB" dirty="0"/>
          </a:p>
        </p:txBody>
      </p:sp>
      <p:grpSp>
        <p:nvGrpSpPr>
          <p:cNvPr id="34" name="Group 33"/>
          <p:cNvGrpSpPr/>
          <p:nvPr/>
        </p:nvGrpSpPr>
        <p:grpSpPr>
          <a:xfrm>
            <a:off x="2434975" y="1749556"/>
            <a:ext cx="4087647" cy="659224"/>
            <a:chOff x="1335640" y="2486570"/>
            <a:chExt cx="4087647" cy="659224"/>
          </a:xfrm>
        </p:grpSpPr>
        <p:sp>
          <p:nvSpPr>
            <p:cNvPr id="6" name="Rectangle 5"/>
            <p:cNvSpPr/>
            <p:nvPr/>
          </p:nvSpPr>
          <p:spPr bwMode="auto">
            <a:xfrm>
              <a:off x="1815737"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a:solidFill>
                    <a:schemeClr val="tx1"/>
                  </a:solidFill>
                  <a:ea typeface="Segoe UI" pitchFamily="34" charset="0"/>
                  <a:cs typeface="Segoe UI" pitchFamily="34" charset="0"/>
                </a:rPr>
                <a:t>c</a:t>
              </a:r>
              <a:r>
                <a:rPr lang="en-US" sz="1800" dirty="0" smtClean="0">
                  <a:solidFill>
                    <a:schemeClr val="tx1"/>
                  </a:solidFill>
                  <a:ea typeface="Segoe UI" pitchFamily="34" charset="0"/>
                  <a:cs typeface="Segoe UI" pitchFamily="34" charset="0"/>
                </a:rPr>
                <a:t>1_vect</a:t>
              </a:r>
              <a:endParaRPr lang="en-GB" sz="1800" dirty="0" err="1" smtClean="0">
                <a:solidFill>
                  <a:schemeClr val="tx1"/>
                </a:solidFill>
                <a:ea typeface="Segoe UI" pitchFamily="34" charset="0"/>
                <a:cs typeface="Segoe UI" pitchFamily="34" charset="0"/>
              </a:endParaRPr>
            </a:p>
          </p:txBody>
        </p:sp>
        <p:sp>
          <p:nvSpPr>
            <p:cNvPr id="10" name="TextBox 9"/>
            <p:cNvSpPr txBox="1"/>
            <p:nvPr/>
          </p:nvSpPr>
          <p:spPr>
            <a:xfrm>
              <a:off x="1474267" y="2486571"/>
              <a:ext cx="287383"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8</a:t>
              </a:r>
              <a:endParaRPr lang="en-GB" sz="2800" dirty="0" err="1" smtClean="0">
                <a:gradFill>
                  <a:gsLst>
                    <a:gs pos="2917">
                      <a:schemeClr val="tx1"/>
                    </a:gs>
                    <a:gs pos="30000">
                      <a:schemeClr val="tx1"/>
                    </a:gs>
                  </a:gsLst>
                  <a:lin ang="5400000" scaled="0"/>
                </a:gradFill>
              </a:endParaRPr>
            </a:p>
          </p:txBody>
        </p:sp>
        <p:sp>
          <p:nvSpPr>
            <p:cNvPr id="12" name="TextBox 11"/>
            <p:cNvSpPr txBox="1"/>
            <p:nvPr/>
          </p:nvSpPr>
          <p:spPr>
            <a:xfrm>
              <a:off x="2904430" y="2486570"/>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cxnSp>
          <p:nvCxnSpPr>
            <p:cNvPr id="16" name="Straight Arrow Connector 15"/>
            <p:cNvCxnSpPr/>
            <p:nvPr/>
          </p:nvCxnSpPr>
          <p:spPr>
            <a:xfrm>
              <a:off x="1335640"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6" idx="3"/>
            </p:cNvCxnSpPr>
            <p:nvPr/>
          </p:nvCxnSpPr>
          <p:spPr>
            <a:xfrm>
              <a:off x="2808514"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bwMode="auto">
            <a:xfrm>
              <a:off x="3951294" y="2689122"/>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a:t>
              </a:r>
              <a:r>
                <a:rPr lang="en-US" sz="1800" dirty="0">
                  <a:solidFill>
                    <a:schemeClr val="tx1"/>
                  </a:solidFill>
                  <a:ea typeface="Segoe UI" pitchFamily="34" charset="0"/>
                  <a:cs typeface="Segoe UI" pitchFamily="34" charset="0"/>
                </a:rPr>
                <a:t>2</a:t>
              </a:r>
              <a:r>
                <a:rPr lang="en-US" sz="1800" dirty="0" smtClean="0">
                  <a:solidFill>
                    <a:schemeClr val="tx1"/>
                  </a:solidFill>
                  <a:ea typeface="Segoe UI" pitchFamily="34" charset="0"/>
                  <a:cs typeface="Segoe UI" pitchFamily="34" charset="0"/>
                </a:rPr>
                <a:t>_vect</a:t>
              </a:r>
              <a:endParaRPr lang="en-GB" sz="1800" dirty="0" err="1" smtClean="0">
                <a:solidFill>
                  <a:schemeClr val="tx1"/>
                </a:solidFill>
                <a:ea typeface="Segoe UI" pitchFamily="34" charset="0"/>
                <a:cs typeface="Segoe UI" pitchFamily="34" charset="0"/>
              </a:endParaRPr>
            </a:p>
          </p:txBody>
        </p:sp>
        <p:sp>
          <p:nvSpPr>
            <p:cNvPr id="20" name="TextBox 19"/>
            <p:cNvSpPr txBox="1"/>
            <p:nvPr/>
          </p:nvSpPr>
          <p:spPr>
            <a:xfrm>
              <a:off x="3609824" y="2486571"/>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4</a:t>
              </a:r>
              <a:endParaRPr lang="en-GB" sz="2800" dirty="0" err="1" smtClean="0">
                <a:gradFill>
                  <a:gsLst>
                    <a:gs pos="2917">
                      <a:schemeClr val="tx1"/>
                    </a:gs>
                    <a:gs pos="30000">
                      <a:schemeClr val="tx1"/>
                    </a:gs>
                  </a:gsLst>
                  <a:lin ang="5400000" scaled="0"/>
                </a:gradFill>
              </a:endParaRPr>
            </a:p>
          </p:txBody>
        </p:sp>
        <p:sp>
          <p:nvSpPr>
            <p:cNvPr id="21" name="TextBox 20"/>
            <p:cNvSpPr txBox="1"/>
            <p:nvPr/>
          </p:nvSpPr>
          <p:spPr>
            <a:xfrm>
              <a:off x="5039987" y="2486570"/>
              <a:ext cx="287383"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8</a:t>
              </a:r>
              <a:endParaRPr lang="en-GB" sz="2800" dirty="0" err="1" smtClean="0">
                <a:gradFill>
                  <a:gsLst>
                    <a:gs pos="2917">
                      <a:schemeClr val="tx1"/>
                    </a:gs>
                    <a:gs pos="30000">
                      <a:schemeClr val="tx1"/>
                    </a:gs>
                  </a:gsLst>
                  <a:lin ang="5400000" scaled="0"/>
                </a:gradFill>
              </a:endParaRPr>
            </a:p>
          </p:txBody>
        </p:sp>
        <p:cxnSp>
          <p:nvCxnSpPr>
            <p:cNvPr id="22" name="Straight Arrow Connector 21"/>
            <p:cNvCxnSpPr/>
            <p:nvPr/>
          </p:nvCxnSpPr>
          <p:spPr>
            <a:xfrm>
              <a:off x="3471197" y="2917458"/>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9" idx="3"/>
            </p:cNvCxnSpPr>
            <p:nvPr/>
          </p:nvCxnSpPr>
          <p:spPr>
            <a:xfrm>
              <a:off x="4944071" y="2917458"/>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bwMode="auto">
          <a:xfrm>
            <a:off x="2890267"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c1_vect’</a:t>
            </a:r>
            <a:endParaRPr lang="en-GB" sz="1800" dirty="0" err="1" smtClean="0">
              <a:solidFill>
                <a:schemeClr val="tx1"/>
              </a:solidFill>
              <a:ea typeface="Segoe UI" pitchFamily="34" charset="0"/>
              <a:cs typeface="Segoe UI" pitchFamily="34" charset="0"/>
            </a:endParaRPr>
          </a:p>
        </p:txBody>
      </p:sp>
      <p:sp>
        <p:nvSpPr>
          <p:cNvPr id="25" name="TextBox 24"/>
          <p:cNvSpPr txBox="1"/>
          <p:nvPr/>
        </p:nvSpPr>
        <p:spPr>
          <a:xfrm>
            <a:off x="2548797" y="2839668"/>
            <a:ext cx="287383"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8</a:t>
            </a:r>
            <a:endParaRPr lang="en-GB" sz="2800" dirty="0" err="1" smtClean="0">
              <a:gradFill>
                <a:gsLst>
                  <a:gs pos="2917">
                    <a:schemeClr val="tx1"/>
                  </a:gs>
                  <a:gs pos="30000">
                    <a:schemeClr val="tx1"/>
                  </a:gs>
                </a:gsLst>
                <a:lin ang="5400000" scaled="0"/>
              </a:gradFill>
            </a:endParaRPr>
          </a:p>
        </p:txBody>
      </p:sp>
      <p:sp>
        <p:nvSpPr>
          <p:cNvPr id="26" name="TextBox 25"/>
          <p:cNvSpPr txBox="1"/>
          <p:nvPr/>
        </p:nvSpPr>
        <p:spPr>
          <a:xfrm>
            <a:off x="3978960" y="2839667"/>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2</a:t>
            </a:r>
            <a:endParaRPr lang="en-GB" sz="2800" dirty="0" err="1" smtClean="0">
              <a:gradFill>
                <a:gsLst>
                  <a:gs pos="2917">
                    <a:schemeClr val="tx1"/>
                  </a:gs>
                  <a:gs pos="30000">
                    <a:schemeClr val="tx1"/>
                  </a:gs>
                </a:gsLst>
                <a:lin ang="5400000" scaled="0"/>
              </a:gradFill>
            </a:endParaRPr>
          </a:p>
        </p:txBody>
      </p:sp>
      <p:cxnSp>
        <p:nvCxnSpPr>
          <p:cNvPr id="27" name="Straight Arrow Connector 26"/>
          <p:cNvCxnSpPr/>
          <p:nvPr/>
        </p:nvCxnSpPr>
        <p:spPr>
          <a:xfrm>
            <a:off x="2410170"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4" idx="3"/>
          </p:cNvCxnSpPr>
          <p:nvPr/>
        </p:nvCxnSpPr>
        <p:spPr>
          <a:xfrm>
            <a:off x="3883044"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bwMode="auto">
          <a:xfrm>
            <a:off x="5025824" y="3042219"/>
            <a:ext cx="992777" cy="456672"/>
          </a:xfrm>
          <a:prstGeom prst="rect">
            <a:avLst/>
          </a:prstGeom>
          <a:solidFill>
            <a:schemeClr val="accent2">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1800" dirty="0" smtClean="0">
                <a:solidFill>
                  <a:schemeClr val="tx1"/>
                </a:solidFill>
                <a:ea typeface="Segoe UI" pitchFamily="34" charset="0"/>
                <a:cs typeface="Segoe UI" pitchFamily="34" charset="0"/>
              </a:rPr>
              <a:t>c2_vect’</a:t>
            </a:r>
            <a:endParaRPr lang="en-GB" sz="1800" dirty="0" err="1" smtClean="0">
              <a:solidFill>
                <a:schemeClr val="tx1"/>
              </a:solidFill>
              <a:ea typeface="Segoe UI" pitchFamily="34" charset="0"/>
              <a:cs typeface="Segoe UI" pitchFamily="34" charset="0"/>
            </a:endParaRPr>
          </a:p>
        </p:txBody>
      </p:sp>
      <p:sp>
        <p:nvSpPr>
          <p:cNvPr id="30" name="TextBox 29"/>
          <p:cNvSpPr txBox="1"/>
          <p:nvPr/>
        </p:nvSpPr>
        <p:spPr>
          <a:xfrm>
            <a:off x="4684354" y="2839668"/>
            <a:ext cx="287383" cy="430887"/>
          </a:xfrm>
          <a:prstGeom prst="rect">
            <a:avLst/>
          </a:prstGeom>
          <a:noFill/>
        </p:spPr>
        <p:txBody>
          <a:bodyPr wrap="square" lIns="0" tIns="0" rIns="0" bIns="0" rtlCol="0">
            <a:spAutoFit/>
          </a:bodyPr>
          <a:lstStyle/>
          <a:p>
            <a:r>
              <a:rPr lang="en-US" sz="2800" dirty="0">
                <a:gradFill>
                  <a:gsLst>
                    <a:gs pos="2917">
                      <a:schemeClr val="tx1"/>
                    </a:gs>
                    <a:gs pos="30000">
                      <a:schemeClr val="tx1"/>
                    </a:gs>
                  </a:gsLst>
                  <a:lin ang="5400000" scaled="0"/>
                </a:gradFill>
              </a:rPr>
              <a:t>2</a:t>
            </a:r>
            <a:endParaRPr lang="en-GB" sz="2800" dirty="0" err="1" smtClean="0">
              <a:gradFill>
                <a:gsLst>
                  <a:gs pos="2917">
                    <a:schemeClr val="tx1"/>
                  </a:gs>
                  <a:gs pos="30000">
                    <a:schemeClr val="tx1"/>
                  </a:gs>
                </a:gsLst>
                <a:lin ang="5400000" scaled="0"/>
              </a:gradFill>
            </a:endParaRPr>
          </a:p>
        </p:txBody>
      </p:sp>
      <p:sp>
        <p:nvSpPr>
          <p:cNvPr id="31" name="TextBox 30"/>
          <p:cNvSpPr txBox="1"/>
          <p:nvPr/>
        </p:nvSpPr>
        <p:spPr>
          <a:xfrm>
            <a:off x="6114517" y="2839667"/>
            <a:ext cx="287383" cy="430887"/>
          </a:xfrm>
          <a:prstGeom prst="rect">
            <a:avLst/>
          </a:prstGeom>
          <a:noFill/>
        </p:spPr>
        <p:txBody>
          <a:bodyPr wrap="square" lIns="0" tIns="0" rIns="0" bIns="0" rtlCol="0">
            <a:spAutoFit/>
          </a:bodyPr>
          <a:lstStyle/>
          <a:p>
            <a:r>
              <a:rPr lang="en-US" sz="2800" dirty="0" smtClean="0">
                <a:gradFill>
                  <a:gsLst>
                    <a:gs pos="2917">
                      <a:schemeClr val="tx1"/>
                    </a:gs>
                    <a:gs pos="30000">
                      <a:schemeClr val="tx1"/>
                    </a:gs>
                  </a:gsLst>
                  <a:lin ang="5400000" scaled="0"/>
                </a:gradFill>
              </a:rPr>
              <a:t>8</a:t>
            </a:r>
            <a:endParaRPr lang="en-GB" sz="2800" dirty="0" err="1" smtClean="0">
              <a:gradFill>
                <a:gsLst>
                  <a:gs pos="2917">
                    <a:schemeClr val="tx1"/>
                  </a:gs>
                  <a:gs pos="30000">
                    <a:schemeClr val="tx1"/>
                  </a:gs>
                </a:gsLst>
                <a:lin ang="5400000" scaled="0"/>
              </a:gradFill>
            </a:endParaRPr>
          </a:p>
        </p:txBody>
      </p:sp>
      <p:cxnSp>
        <p:nvCxnSpPr>
          <p:cNvPr id="32" name="Straight Arrow Connector 31"/>
          <p:cNvCxnSpPr/>
          <p:nvPr/>
        </p:nvCxnSpPr>
        <p:spPr>
          <a:xfrm>
            <a:off x="4545727" y="3270555"/>
            <a:ext cx="480097"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9" idx="3"/>
          </p:cNvCxnSpPr>
          <p:nvPr/>
        </p:nvCxnSpPr>
        <p:spPr>
          <a:xfrm>
            <a:off x="6018601" y="3270555"/>
            <a:ext cx="479216" cy="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9463420"/>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Vectorization</a:t>
            </a:r>
            <a:r>
              <a:rPr lang="en-US" dirty="0" smtClean="0"/>
              <a:t> and LUT synergy</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31</a:t>
            </a:fld>
            <a:endParaRPr lang="en-GB" dirty="0"/>
          </a:p>
        </p:txBody>
      </p:sp>
      <p:sp>
        <p:nvSpPr>
          <p:cNvPr id="5" name="TextBox 4"/>
          <p:cNvSpPr txBox="1"/>
          <p:nvPr/>
        </p:nvSpPr>
        <p:spPr>
          <a:xfrm>
            <a:off x="506186" y="969734"/>
            <a:ext cx="3959678" cy="2954655"/>
          </a:xfrm>
          <a:prstGeom prst="rect">
            <a:avLst/>
          </a:prstGeom>
          <a:noFill/>
        </p:spPr>
        <p:txBody>
          <a:bodyPr wrap="square" lIns="0" tIns="0" rIns="0" bIns="0" rtlCol="0">
            <a:spAutoFit/>
          </a:bodyPr>
          <a:lstStyle/>
          <a:p>
            <a:r>
              <a:rPr lang="en-GB" sz="1200" dirty="0">
                <a:latin typeface="Consolas" panose="020B0609020204030204" pitchFamily="49" charset="0"/>
                <a:cs typeface="Consolas" panose="020B0609020204030204" pitchFamily="49" charset="0"/>
              </a:rPr>
              <a:t>let comp scrambler()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scrmbl_st</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[7] bit := </a:t>
            </a:r>
            <a:endParaRPr lang="en-GB" sz="1200" dirty="0" smtClean="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'1,'1,'1,'1,'1,'1,'1};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smtClean="0">
                <a:latin typeface="Consolas" panose="020B0609020204030204" pitchFamily="49" charset="0"/>
                <a:cs typeface="Consolas" panose="020B0609020204030204" pitchFamily="49" charset="0"/>
              </a:rPr>
              <a:t>tmp,y</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bit;</a:t>
            </a:r>
          </a:p>
          <a:p>
            <a:r>
              <a:rPr lang="en-GB" sz="1200" dirty="0">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repeat</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r>
              <a:rPr lang="en-GB" sz="1200" dirty="0" err="1" smtClean="0">
                <a:latin typeface="Consolas" panose="020B0609020204030204" pitchFamily="49" charset="0"/>
                <a:cs typeface="Consolas" panose="020B0609020204030204" pitchFamily="49" charset="0"/>
              </a:rPr>
              <a:t>x:bit</a:t>
            </a:r>
            <a:r>
              <a:rPr lang="en-GB" sz="1200" dirty="0" smtClean="0">
                <a:latin typeface="Consolas" panose="020B0609020204030204" pitchFamily="49" charset="0"/>
                <a:cs typeface="Consolas" panose="020B0609020204030204" pitchFamily="49" charset="0"/>
              </a:rPr>
              <a:t>) &lt;- </a:t>
            </a:r>
            <a:r>
              <a:rPr lang="en-GB" sz="1200" b="1" dirty="0">
                <a:latin typeface="Consolas" panose="020B0609020204030204" pitchFamily="49" charset="0"/>
                <a:cs typeface="Consolas" panose="020B0609020204030204" pitchFamily="49" charset="0"/>
              </a:rPr>
              <a:t>take</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do</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[3]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[0:5]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[6]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y := x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endParaRPr lang="en-GB" sz="1200" dirty="0">
              <a:solidFill>
                <a:schemeClr val="tx2">
                  <a:lumMod val="75000"/>
                  <a:lumOff val="25000"/>
                </a:schemeClr>
              </a:solidFill>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 </a:t>
            </a:r>
            <a:endParaRPr lang="en-GB" sz="1200" dirty="0" smtClean="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b="1" dirty="0">
                <a:latin typeface="Consolas" panose="020B0609020204030204" pitchFamily="49" charset="0"/>
                <a:cs typeface="Consolas" panose="020B0609020204030204" pitchFamily="49" charset="0"/>
              </a:rPr>
              <a:t>emit</a:t>
            </a:r>
            <a:r>
              <a:rPr lang="en-GB" sz="1200" dirty="0">
                <a:latin typeface="Consolas" panose="020B0609020204030204" pitchFamily="49" charset="0"/>
                <a:cs typeface="Consolas" panose="020B0609020204030204" pitchFamily="49" charset="0"/>
              </a:rPr>
              <a:t> (y)</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 }</a:t>
            </a:r>
            <a:endParaRPr lang="en-GB" sz="1200" dirty="0">
              <a:latin typeface="Consolas" panose="020B0609020204030204" pitchFamily="49" charset="0"/>
              <a:cs typeface="Consolas" panose="020B0609020204030204" pitchFamily="49" charset="0"/>
            </a:endParaRPr>
          </a:p>
        </p:txBody>
      </p:sp>
      <p:sp>
        <p:nvSpPr>
          <p:cNvPr id="6" name="TextBox 5"/>
          <p:cNvSpPr txBox="1"/>
          <p:nvPr/>
        </p:nvSpPr>
        <p:spPr>
          <a:xfrm>
            <a:off x="4571405" y="1216479"/>
            <a:ext cx="4295009" cy="3139321"/>
          </a:xfrm>
          <a:prstGeom prst="rect">
            <a:avLst/>
          </a:prstGeom>
          <a:noFill/>
        </p:spPr>
        <p:txBody>
          <a:bodyPr wrap="square" lIns="0" tIns="0" rIns="0" bIns="0" rtlCol="0">
            <a:spAutoFit/>
          </a:bodyPr>
          <a:lstStyle/>
          <a:p>
            <a:r>
              <a:rPr lang="en-GB" sz="1200" dirty="0" smtClean="0">
                <a:latin typeface="Consolas" panose="020B0609020204030204" pitchFamily="49" charset="0"/>
                <a:cs typeface="Consolas" panose="020B0609020204030204" pitchFamily="49" charset="0"/>
              </a:rPr>
              <a:t>let </a:t>
            </a:r>
            <a:r>
              <a:rPr lang="en-GB" sz="1200" dirty="0">
                <a:latin typeface="Consolas" panose="020B0609020204030204" pitchFamily="49" charset="0"/>
                <a:cs typeface="Consolas" panose="020B0609020204030204" pitchFamily="49" charset="0"/>
              </a:rPr>
              <a:t>comp </a:t>
            </a:r>
            <a:r>
              <a:rPr lang="en-GB" sz="1200" dirty="0" err="1" smtClean="0">
                <a:latin typeface="Consolas" panose="020B0609020204030204" pitchFamily="49" charset="0"/>
                <a:cs typeface="Consolas" panose="020B0609020204030204" pitchFamily="49" charset="0"/>
              </a:rPr>
              <a:t>v_scrambler</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scrmbl_st</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[7] bit := </a:t>
            </a:r>
          </a:p>
          <a:p>
            <a:r>
              <a:rPr lang="en-GB" sz="1200" dirty="0">
                <a:latin typeface="Consolas" panose="020B0609020204030204" pitchFamily="49" charset="0"/>
                <a:cs typeface="Consolas" panose="020B0609020204030204" pitchFamily="49" charset="0"/>
              </a:rPr>
              <a:t>          {'1,'1,'1,'1,'1,'1,'1}; </a:t>
            </a:r>
          </a:p>
          <a:p>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var</a:t>
            </a:r>
            <a:r>
              <a:rPr lang="en-GB" sz="1200" dirty="0">
                <a:latin typeface="Consolas" panose="020B0609020204030204" pitchFamily="49" charset="0"/>
                <a:cs typeface="Consolas" panose="020B0609020204030204" pitchFamily="49" charset="0"/>
              </a:rPr>
              <a:t> </a:t>
            </a:r>
            <a:r>
              <a:rPr lang="en-GB" sz="1200" dirty="0" err="1">
                <a:latin typeface="Consolas" panose="020B0609020204030204" pitchFamily="49" charset="0"/>
                <a:cs typeface="Consolas" panose="020B0609020204030204" pitchFamily="49" charset="0"/>
              </a:rPr>
              <a:t>tmp,y</a:t>
            </a:r>
            <a:r>
              <a:rPr lang="en-GB" sz="1200" dirty="0">
                <a:latin typeface="Consolas" panose="020B0609020204030204" pitchFamily="49" charset="0"/>
                <a:cs typeface="Consolas" panose="020B0609020204030204" pitchFamily="49" charset="0"/>
              </a:rPr>
              <a:t>: bit</a:t>
            </a:r>
            <a:r>
              <a:rPr lang="en-GB" sz="1200" dirty="0" smtClean="0">
                <a:latin typeface="Consolas" panose="020B0609020204030204" pitchFamily="49" charset="0"/>
                <a:cs typeface="Consolas" panose="020B0609020204030204" pitchFamily="49" charset="0"/>
              </a:rPr>
              <a:t>;</a:t>
            </a: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err="1" smtClean="0">
                <a:latin typeface="Consolas" panose="020B0609020204030204" pitchFamily="49" charset="0"/>
                <a:cs typeface="Consolas" panose="020B0609020204030204" pitchFamily="49" charset="0"/>
              </a:rPr>
              <a:t>var</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vect_ya_26: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[8] bit;</a:t>
            </a: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let </a:t>
            </a:r>
            <a:r>
              <a:rPr lang="en-GB" sz="1200" dirty="0">
                <a:latin typeface="Consolas" panose="020B0609020204030204" pitchFamily="49" charset="0"/>
                <a:cs typeface="Consolas" panose="020B0609020204030204" pitchFamily="49" charset="0"/>
              </a:rPr>
              <a:t>auto_map_71(vect_xa_25: </a:t>
            </a:r>
            <a:r>
              <a:rPr lang="en-GB" sz="1200" dirty="0" err="1">
                <a:latin typeface="Consolas" panose="020B0609020204030204" pitchFamily="49" charset="0"/>
                <a:cs typeface="Consolas" panose="020B0609020204030204" pitchFamily="49" charset="0"/>
              </a:rPr>
              <a:t>arr</a:t>
            </a:r>
            <a:r>
              <a:rPr lang="en-GB" sz="1200" dirty="0">
                <a:latin typeface="Consolas" panose="020B0609020204030204" pitchFamily="49" charset="0"/>
                <a:cs typeface="Consolas" panose="020B0609020204030204" pitchFamily="49" charset="0"/>
              </a:rPr>
              <a:t>[8] bit) =</a:t>
            </a:r>
          </a:p>
          <a:p>
            <a:r>
              <a:rPr lang="en-GB" sz="1200" dirty="0">
                <a:latin typeface="Consolas" panose="020B0609020204030204" pitchFamily="49" charset="0"/>
                <a:cs typeface="Consolas" panose="020B0609020204030204" pitchFamily="49" charset="0"/>
              </a:rPr>
              <a:t>    </a:t>
            </a:r>
            <a:r>
              <a:rPr lang="en-GB" sz="1200" b="1" dirty="0" smtClean="0">
                <a:latin typeface="Consolas" panose="020B0609020204030204" pitchFamily="49" charset="0"/>
                <a:cs typeface="Consolas" panose="020B0609020204030204" pitchFamily="49" charset="0"/>
              </a:rPr>
              <a:t>LUT</a:t>
            </a:r>
            <a:r>
              <a:rPr lang="en-GB" sz="1200" dirty="0" smtClean="0">
                <a:latin typeface="Consolas" panose="020B0609020204030204" pitchFamily="49" charset="0"/>
                <a:cs typeface="Consolas" panose="020B0609020204030204" pitchFamily="49" charset="0"/>
              </a:rPr>
              <a:t> </a:t>
            </a:r>
            <a:r>
              <a:rPr lang="en-GB" sz="1200" dirty="0">
                <a:latin typeface="Consolas" panose="020B0609020204030204" pitchFamily="49" charset="0"/>
                <a:cs typeface="Consolas" panose="020B0609020204030204" pitchFamily="49" charset="0"/>
              </a:rPr>
              <a:t>for vect_j_28 in 0, 8 {</a:t>
            </a:r>
          </a:p>
          <a:p>
            <a:r>
              <a:rPr lang="en-GB" sz="1200" dirty="0">
                <a:latin typeface="Consolas" panose="020B0609020204030204" pitchFamily="49" charset="0"/>
                <a:cs typeface="Consolas" panose="020B0609020204030204" pitchFamily="49" charset="0"/>
              </a:rPr>
              <a:t>          vect_ya_26[vect_j_28] := </a:t>
            </a:r>
            <a:endParaRPr lang="en-GB" sz="1200" dirty="0" smtClean="0">
              <a:latin typeface="Consolas" panose="020B0609020204030204" pitchFamily="49" charset="0"/>
              <a:cs typeface="Consolas" panose="020B0609020204030204" pitchFamily="49" charset="0"/>
            </a:endParaRPr>
          </a:p>
          <a:p>
            <a:r>
              <a:rPr lang="en-GB" sz="1200" dirty="0" smtClean="0">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tmp</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[3]^</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[0];</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[0</a:t>
            </a:r>
            <a:r>
              <a:rPr lang="en-GB" sz="1200" dirty="0">
                <a:solidFill>
                  <a:schemeClr val="tx2">
                    <a:lumMod val="75000"/>
                    <a:lumOff val="25000"/>
                  </a:schemeClr>
                </a:solidFill>
                <a:latin typeface="Consolas" panose="020B0609020204030204" pitchFamily="49" charset="0"/>
                <a:cs typeface="Consolas" panose="020B0609020204030204" pitchFamily="49" charset="0"/>
              </a:rPr>
              <a:t>:+6]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a:solidFill>
                  <a:schemeClr val="tx2">
                    <a:lumMod val="75000"/>
                    <a:lumOff val="25000"/>
                  </a:schemeClr>
                </a:solidFill>
                <a:latin typeface="Consolas" panose="020B0609020204030204" pitchFamily="49" charset="0"/>
                <a:cs typeface="Consolas" panose="020B0609020204030204" pitchFamily="49" charset="0"/>
              </a:rPr>
              <a:t>[1:+6];</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a:t>
            </a:r>
            <a:r>
              <a:rPr lang="en-GB" sz="1200" dirty="0" err="1" smtClean="0">
                <a:solidFill>
                  <a:schemeClr val="tx2">
                    <a:lumMod val="75000"/>
                    <a:lumOff val="25000"/>
                  </a:schemeClr>
                </a:solidFill>
                <a:latin typeface="Consolas" panose="020B0609020204030204" pitchFamily="49" charset="0"/>
                <a:cs typeface="Consolas" panose="020B0609020204030204" pitchFamily="49" charset="0"/>
              </a:rPr>
              <a:t>scrmbl_st</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[6</a:t>
            </a:r>
            <a:r>
              <a:rPr lang="en-GB" sz="1200" dirty="0">
                <a:solidFill>
                  <a:schemeClr val="tx2">
                    <a:lumMod val="75000"/>
                    <a:lumOff val="25000"/>
                  </a:schemeClr>
                </a:solidFill>
                <a:latin typeface="Consolas" panose="020B0609020204030204" pitchFamily="49" charset="0"/>
                <a:cs typeface="Consolas" panose="020B0609020204030204" pitchFamily="49" charset="0"/>
              </a:rPr>
              <a:t>] := </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y </a:t>
            </a:r>
            <a:r>
              <a:rPr lang="en-GB" sz="1200" dirty="0">
                <a:solidFill>
                  <a:schemeClr val="tx2">
                    <a:lumMod val="75000"/>
                    <a:lumOff val="25000"/>
                  </a:schemeClr>
                </a:solidFill>
                <a:latin typeface="Consolas" panose="020B0609020204030204" pitchFamily="49" charset="0"/>
                <a:cs typeface="Consolas" panose="020B0609020204030204" pitchFamily="49" charset="0"/>
              </a:rPr>
              <a:t>:= vect_xa_25[0*8+vect_j_28]^</a:t>
            </a:r>
            <a:r>
              <a:rPr lang="en-GB" sz="1200" dirty="0" err="1">
                <a:solidFill>
                  <a:schemeClr val="tx2">
                    <a:lumMod val="75000"/>
                    <a:lumOff val="25000"/>
                  </a:schemeClr>
                </a:solidFill>
                <a:latin typeface="Consolas" panose="020B0609020204030204" pitchFamily="49" charset="0"/>
                <a:cs typeface="Consolas" panose="020B0609020204030204" pitchFamily="49" charset="0"/>
              </a:rPr>
              <a:t>tmp</a:t>
            </a:r>
            <a:r>
              <a:rPr lang="en-GB" sz="1200" dirty="0">
                <a:solidFill>
                  <a:schemeClr val="tx2">
                    <a:lumMod val="75000"/>
                    <a:lumOff val="25000"/>
                  </a:schemeClr>
                </a:solidFill>
                <a:latin typeface="Consolas" panose="020B0609020204030204" pitchFamily="49" charset="0"/>
                <a:cs typeface="Consolas" panose="020B0609020204030204" pitchFamily="49" charset="0"/>
              </a:rPr>
              <a:t>;</a:t>
            </a:r>
          </a:p>
          <a:p>
            <a:r>
              <a:rPr lang="en-GB" sz="1200" dirty="0">
                <a:solidFill>
                  <a:schemeClr val="tx2">
                    <a:lumMod val="75000"/>
                    <a:lumOff val="25000"/>
                  </a:schemeClr>
                </a:solidFill>
                <a:latin typeface="Consolas" panose="020B0609020204030204" pitchFamily="49" charset="0"/>
                <a:cs typeface="Consolas" panose="020B0609020204030204" pitchFamily="49" charset="0"/>
              </a:rPr>
              <a:t>            </a:t>
            </a:r>
            <a:r>
              <a:rPr lang="en-GB" sz="1200" dirty="0" smtClean="0">
                <a:solidFill>
                  <a:schemeClr val="tx2">
                    <a:lumMod val="75000"/>
                    <a:lumOff val="25000"/>
                  </a:schemeClr>
                </a:solidFill>
                <a:latin typeface="Consolas" panose="020B0609020204030204" pitchFamily="49" charset="0"/>
                <a:cs typeface="Consolas" panose="020B0609020204030204" pitchFamily="49" charset="0"/>
              </a:rPr>
              <a:t> return y</a:t>
            </a:r>
            <a:endParaRPr lang="en-GB" sz="1200" dirty="0">
              <a:solidFill>
                <a:schemeClr val="tx2">
                  <a:lumMod val="75000"/>
                  <a:lumOff val="25000"/>
                </a:schemeClr>
              </a:solidFill>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return vect_ya_26</a:t>
            </a:r>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a:t>
            </a:r>
            <a:r>
              <a:rPr lang="en-GB" sz="1200" dirty="0" smtClean="0">
                <a:latin typeface="Consolas" panose="020B0609020204030204" pitchFamily="49" charset="0"/>
                <a:cs typeface="Consolas" panose="020B0609020204030204" pitchFamily="49" charset="0"/>
              </a:rPr>
              <a:t>in</a:t>
            </a:r>
            <a:r>
              <a:rPr lang="en-GB" sz="1200" dirty="0">
                <a:latin typeface="Consolas" panose="020B0609020204030204" pitchFamily="49" charset="0"/>
                <a:cs typeface="Consolas" panose="020B0609020204030204" pitchFamily="49" charset="0"/>
              </a:rPr>
              <a:t> </a:t>
            </a:r>
            <a:r>
              <a:rPr lang="en-GB" sz="1200" b="1" dirty="0" smtClean="0">
                <a:latin typeface="Consolas" panose="020B0609020204030204" pitchFamily="49" charset="0"/>
                <a:cs typeface="Consolas" panose="020B0609020204030204" pitchFamily="49" charset="0"/>
              </a:rPr>
              <a:t>map auto_map_71</a:t>
            </a:r>
            <a:endParaRPr lang="en-GB" sz="1200" dirty="0">
              <a:latin typeface="Consolas" panose="020B0609020204030204" pitchFamily="49" charset="0"/>
              <a:cs typeface="Consolas" panose="020B0609020204030204" pitchFamily="49" charset="0"/>
            </a:endParaRPr>
          </a:p>
        </p:txBody>
      </p:sp>
      <p:sp>
        <p:nvSpPr>
          <p:cNvPr id="7" name="Rectangle 6"/>
          <p:cNvSpPr/>
          <p:nvPr/>
        </p:nvSpPr>
        <p:spPr bwMode="auto">
          <a:xfrm>
            <a:off x="5200650" y="2514600"/>
            <a:ext cx="3552723" cy="1649186"/>
          </a:xfrm>
          <a:prstGeom prst="rect">
            <a:avLst/>
          </a:prstGeom>
          <a:solidFill>
            <a:srgbClr val="FFFF00">
              <a:alpha val="25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3" name="Right Arrow 2"/>
          <p:cNvSpPr/>
          <p:nvPr/>
        </p:nvSpPr>
        <p:spPr bwMode="auto">
          <a:xfrm>
            <a:off x="2656114" y="1847314"/>
            <a:ext cx="2032000" cy="654286"/>
          </a:xfrm>
          <a:prstGeom prst="righ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err="1" smtClean="0">
                <a:gradFill>
                  <a:gsLst>
                    <a:gs pos="0">
                      <a:srgbClr val="FFFFFF"/>
                    </a:gs>
                    <a:gs pos="100000">
                      <a:srgbClr val="FFFFFF"/>
                    </a:gs>
                  </a:gsLst>
                  <a:lin ang="5400000" scaled="0"/>
                </a:gradFill>
                <a:ea typeface="Segoe UI" pitchFamily="34" charset="0"/>
                <a:cs typeface="Segoe UI" pitchFamily="34" charset="0"/>
              </a:rPr>
              <a:t>Vectorization</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8" name="Rectangular Callout 7"/>
          <p:cNvSpPr/>
          <p:nvPr/>
        </p:nvSpPr>
        <p:spPr bwMode="auto">
          <a:xfrm>
            <a:off x="217714" y="3975100"/>
            <a:ext cx="3846286" cy="881478"/>
          </a:xfrm>
          <a:prstGeom prst="wedgeRectCallout">
            <a:avLst>
              <a:gd name="adj1" fmla="val 83233"/>
              <a:gd name="adj2" fmla="val -118526"/>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b="1" dirty="0" smtClean="0">
                <a:gradFill>
                  <a:gsLst>
                    <a:gs pos="0">
                      <a:srgbClr val="FFFFFF"/>
                    </a:gs>
                    <a:gs pos="100000">
                      <a:srgbClr val="FFFFFF"/>
                    </a:gs>
                  </a:gsLst>
                  <a:lin ang="5400000" scaled="0"/>
                </a:gradFill>
                <a:ea typeface="Segoe UI" pitchFamily="34" charset="0"/>
                <a:cs typeface="Segoe UI" pitchFamily="34" charset="0"/>
              </a:rPr>
              <a:t>Automatic</a:t>
            </a:r>
            <a:r>
              <a:rPr lang="en-US" dirty="0" smtClean="0">
                <a:gradFill>
                  <a:gsLst>
                    <a:gs pos="0">
                      <a:srgbClr val="FFFFFF"/>
                    </a:gs>
                    <a:gs pos="100000">
                      <a:srgbClr val="FFFFFF"/>
                    </a:gs>
                  </a:gsLst>
                  <a:lin ang="5400000" scaled="0"/>
                </a:gradFill>
                <a:ea typeface="Segoe UI" pitchFamily="34" charset="0"/>
                <a:cs typeface="Segoe UI" pitchFamily="34" charset="0"/>
              </a:rPr>
              <a:t> </a:t>
            </a:r>
            <a:r>
              <a:rPr lang="en-US" dirty="0">
                <a:gradFill>
                  <a:gsLst>
                    <a:gs pos="0">
                      <a:srgbClr val="FFFFFF"/>
                    </a:gs>
                    <a:gs pos="100000">
                      <a:srgbClr val="FFFFFF"/>
                    </a:gs>
                  </a:gsLst>
                  <a:lin ang="5400000" scaled="0"/>
                </a:gradFill>
                <a:ea typeface="Segoe UI" pitchFamily="34" charset="0"/>
                <a:cs typeface="Segoe UI" pitchFamily="34" charset="0"/>
              </a:rPr>
              <a:t>l</a:t>
            </a:r>
            <a:r>
              <a:rPr lang="en-US" dirty="0" smtClean="0">
                <a:gradFill>
                  <a:gsLst>
                    <a:gs pos="0">
                      <a:srgbClr val="FFFFFF"/>
                    </a:gs>
                    <a:gs pos="100000">
                      <a:srgbClr val="FFFFFF"/>
                    </a:gs>
                  </a:gsLst>
                  <a:lin ang="5400000" scaled="0"/>
                </a:gradFill>
                <a:ea typeface="Segoe UI" pitchFamily="34" charset="0"/>
                <a:cs typeface="Segoe UI" pitchFamily="34" charset="0"/>
              </a:rPr>
              <a:t>ookup-table-compilation</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Input-</a:t>
            </a:r>
            <a:r>
              <a:rPr lang="en-US" dirty="0" err="1" smtClean="0">
                <a:gradFill>
                  <a:gsLst>
                    <a:gs pos="0">
                      <a:srgbClr val="FFFFFF"/>
                    </a:gs>
                    <a:gs pos="100000">
                      <a:srgbClr val="FFFFFF"/>
                    </a:gs>
                  </a:gsLst>
                  <a:lin ang="5400000" scaled="0"/>
                </a:gradFill>
                <a:ea typeface="Segoe UI" pitchFamily="34" charset="0"/>
                <a:cs typeface="Segoe UI" pitchFamily="34" charset="0"/>
              </a:rPr>
              <a:t>vars</a:t>
            </a:r>
            <a:r>
              <a:rPr lang="en-US" dirty="0" smtClean="0">
                <a:gradFill>
                  <a:gsLst>
                    <a:gs pos="0">
                      <a:srgbClr val="FFFFFF"/>
                    </a:gs>
                    <a:gs pos="100000">
                      <a:srgbClr val="FFFFFF"/>
                    </a:gs>
                  </a:gsLst>
                  <a:lin ang="5400000" scaled="0"/>
                </a:gradFill>
                <a:ea typeface="Segoe UI" pitchFamily="34" charset="0"/>
                <a:cs typeface="Segoe UI" pitchFamily="34" charset="0"/>
              </a:rPr>
              <a:t> = </a:t>
            </a:r>
            <a:r>
              <a:rPr lang="en-US" dirty="0" err="1" smtClean="0">
                <a:gradFill>
                  <a:gsLst>
                    <a:gs pos="0">
                      <a:srgbClr val="FFFFFF"/>
                    </a:gs>
                    <a:gs pos="100000">
                      <a:srgbClr val="FFFFFF"/>
                    </a:gs>
                  </a:gsLst>
                  <a:lin ang="5400000" scaled="0"/>
                </a:gradFill>
                <a:ea typeface="Segoe UI" pitchFamily="34" charset="0"/>
                <a:cs typeface="Segoe UI" pitchFamily="34" charset="0"/>
              </a:rPr>
              <a:t>scrmbl_st</a:t>
            </a:r>
            <a:r>
              <a:rPr lang="en-US" dirty="0" smtClean="0">
                <a:gradFill>
                  <a:gsLst>
                    <a:gs pos="0">
                      <a:srgbClr val="FFFFFF"/>
                    </a:gs>
                    <a:gs pos="100000">
                      <a:srgbClr val="FFFFFF"/>
                    </a:gs>
                  </a:gsLst>
                  <a:lin ang="5400000" scaled="0"/>
                </a:gradFill>
                <a:ea typeface="Segoe UI" pitchFamily="34" charset="0"/>
                <a:cs typeface="Segoe UI" pitchFamily="34" charset="0"/>
              </a:rPr>
              <a:t>, vect_xa_25    = 15 bits</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Output-</a:t>
            </a:r>
            <a:r>
              <a:rPr lang="en-US" dirty="0" err="1" smtClean="0">
                <a:gradFill>
                  <a:gsLst>
                    <a:gs pos="0">
                      <a:srgbClr val="FFFFFF"/>
                    </a:gs>
                    <a:gs pos="100000">
                      <a:srgbClr val="FFFFFF"/>
                    </a:gs>
                  </a:gsLst>
                  <a:lin ang="5400000" scaled="0"/>
                </a:gradFill>
                <a:ea typeface="Segoe UI" pitchFamily="34" charset="0"/>
                <a:cs typeface="Segoe UI" pitchFamily="34" charset="0"/>
              </a:rPr>
              <a:t>vars</a:t>
            </a:r>
            <a:r>
              <a:rPr lang="en-US" dirty="0" smtClean="0">
                <a:gradFill>
                  <a:gsLst>
                    <a:gs pos="0">
                      <a:srgbClr val="FFFFFF"/>
                    </a:gs>
                    <a:gs pos="100000">
                      <a:srgbClr val="FFFFFF"/>
                    </a:gs>
                  </a:gsLst>
                  <a:lin ang="5400000" scaled="0"/>
                </a:gradFill>
                <a:ea typeface="Segoe UI" pitchFamily="34" charset="0"/>
                <a:cs typeface="Segoe UI" pitchFamily="34" charset="0"/>
              </a:rPr>
              <a:t> = vect_ya_26, </a:t>
            </a:r>
            <a:r>
              <a:rPr lang="en-US" dirty="0" err="1" smtClean="0">
                <a:gradFill>
                  <a:gsLst>
                    <a:gs pos="0">
                      <a:srgbClr val="FFFFFF"/>
                    </a:gs>
                    <a:gs pos="100000">
                      <a:srgbClr val="FFFFFF"/>
                    </a:gs>
                  </a:gsLst>
                  <a:lin ang="5400000" scaled="0"/>
                </a:gradFill>
                <a:ea typeface="Segoe UI" pitchFamily="34" charset="0"/>
                <a:cs typeface="Segoe UI" pitchFamily="34" charset="0"/>
              </a:rPr>
              <a:t>scrmbl_st</a:t>
            </a:r>
            <a:r>
              <a:rPr lang="en-US" dirty="0" smtClean="0">
                <a:gradFill>
                  <a:gsLst>
                    <a:gs pos="0">
                      <a:srgbClr val="FFFFFF"/>
                    </a:gs>
                    <a:gs pos="100000">
                      <a:srgbClr val="FFFFFF"/>
                    </a:gs>
                  </a:gsLst>
                  <a:lin ang="5400000" scaled="0"/>
                </a:gradFill>
                <a:ea typeface="Segoe UI" pitchFamily="34" charset="0"/>
                <a:cs typeface="Segoe UI" pitchFamily="34" charset="0"/>
              </a:rPr>
              <a:t> = 2 bytes</a:t>
            </a:r>
          </a:p>
          <a:p>
            <a:pP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IDEA: precompile to LUT of 2^15 * 2 = 64K</a:t>
            </a:r>
          </a:p>
        </p:txBody>
      </p:sp>
      <p:sp>
        <p:nvSpPr>
          <p:cNvPr id="10" name="TextBox 9"/>
          <p:cNvSpPr txBox="1"/>
          <p:nvPr/>
        </p:nvSpPr>
        <p:spPr>
          <a:xfrm>
            <a:off x="4150760" y="4407616"/>
            <a:ext cx="4315146" cy="430887"/>
          </a:xfrm>
          <a:prstGeom prst="rect">
            <a:avLst/>
          </a:prstGeom>
          <a:noFill/>
        </p:spPr>
        <p:txBody>
          <a:bodyPr wrap="square" lIns="0" tIns="0" rIns="0" bIns="0" rtlCol="0">
            <a:spAutoFit/>
          </a:bodyPr>
          <a:lstStyle/>
          <a:p>
            <a:r>
              <a:rPr lang="en-US" sz="2800" dirty="0" smtClean="0">
                <a:solidFill>
                  <a:srgbClr val="FF0000"/>
                </a:solidFill>
              </a:rPr>
              <a:t>RESULT: ~ 1Gbps scrambler</a:t>
            </a:r>
            <a:endParaRPr lang="en-GB" sz="2800" dirty="0" err="1" smtClean="0">
              <a:solidFill>
                <a:srgbClr val="FF0000"/>
              </a:solidFill>
            </a:endParaRPr>
          </a:p>
        </p:txBody>
      </p:sp>
    </p:spTree>
    <p:extLst>
      <p:ext uri="{BB962C8B-B14F-4D97-AF65-F5344CB8AC3E}">
        <p14:creationId xmlns:p14="http://schemas.microsoft.com/office/powerpoint/2010/main" val="17216649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3" grpId="0" animBg="1"/>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numbers (RX)</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32</a:t>
            </a:fld>
            <a:endParaRPr lang="en-GB"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1630" y="1146413"/>
            <a:ext cx="6579549" cy="3658290"/>
          </a:xfrm>
          <a:prstGeom prst="rect">
            <a:avLst/>
          </a:prstGeom>
        </p:spPr>
      </p:pic>
    </p:spTree>
    <p:extLst>
      <p:ext uri="{BB962C8B-B14F-4D97-AF65-F5344CB8AC3E}">
        <p14:creationId xmlns:p14="http://schemas.microsoft.com/office/powerpoint/2010/main" val="3337026991"/>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numbers (TX)</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33</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697" y="1092753"/>
            <a:ext cx="6844468" cy="3260883"/>
          </a:xfrm>
          <a:prstGeom prst="rect">
            <a:avLst/>
          </a:prstGeom>
        </p:spPr>
      </p:pic>
      <p:sp>
        <p:nvSpPr>
          <p:cNvPr id="7" name="TextBox 6"/>
          <p:cNvSpPr txBox="1"/>
          <p:nvPr/>
        </p:nvSpPr>
        <p:spPr>
          <a:xfrm>
            <a:off x="532263" y="4353636"/>
            <a:ext cx="7697337" cy="430887"/>
          </a:xfrm>
          <a:prstGeom prst="rect">
            <a:avLst/>
          </a:prstGeom>
          <a:noFill/>
        </p:spPr>
        <p:txBody>
          <a:bodyPr wrap="square" lIns="0" tIns="0" rIns="0" bIns="0" rtlCol="0">
            <a:spAutoFit/>
          </a:bodyPr>
          <a:lstStyle/>
          <a:p>
            <a:r>
              <a:rPr lang="en-US" sz="2800" dirty="0" smtClean="0">
                <a:solidFill>
                  <a:srgbClr val="FF0000"/>
                </a:solidFill>
              </a:rPr>
              <a:t>More work to be done here, SORA much faster!</a:t>
            </a:r>
            <a:endParaRPr lang="en-GB" sz="2800" dirty="0" err="1" smtClean="0">
              <a:solidFill>
                <a:srgbClr val="FF0000"/>
              </a:solidFill>
            </a:endParaRPr>
          </a:p>
        </p:txBody>
      </p:sp>
    </p:spTree>
    <p:extLst>
      <p:ext uri="{BB962C8B-B14F-4D97-AF65-F5344CB8AC3E}">
        <p14:creationId xmlns:p14="http://schemas.microsoft.com/office/powerpoint/2010/main" val="30264890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optimizations (RX)</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34</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548" y="907394"/>
            <a:ext cx="7685714" cy="3418946"/>
          </a:xfrm>
          <a:prstGeom prst="rect">
            <a:avLst/>
          </a:prstGeom>
        </p:spPr>
      </p:pic>
      <p:sp>
        <p:nvSpPr>
          <p:cNvPr id="6" name="TextBox 5"/>
          <p:cNvSpPr txBox="1"/>
          <p:nvPr/>
        </p:nvSpPr>
        <p:spPr>
          <a:xfrm>
            <a:off x="838742" y="3942929"/>
            <a:ext cx="7465325" cy="861774"/>
          </a:xfrm>
          <a:prstGeom prst="rect">
            <a:avLst/>
          </a:prstGeom>
          <a:noFill/>
        </p:spPr>
        <p:txBody>
          <a:bodyPr wrap="square" lIns="0" tIns="0" rIns="0" bIns="0" rtlCol="0">
            <a:spAutoFit/>
          </a:bodyPr>
          <a:lstStyle/>
          <a:p>
            <a:r>
              <a:rPr lang="en-US" sz="2800" dirty="0">
                <a:solidFill>
                  <a:srgbClr val="FF0000"/>
                </a:solidFill>
              </a:rPr>
              <a:t>M</a:t>
            </a:r>
            <a:r>
              <a:rPr lang="en-US" sz="2800" dirty="0" smtClean="0">
                <a:solidFill>
                  <a:srgbClr val="FF0000"/>
                </a:solidFill>
              </a:rPr>
              <a:t>ost benefits come from </a:t>
            </a:r>
            <a:r>
              <a:rPr lang="en-US" sz="2800" dirty="0" err="1" smtClean="0">
                <a:solidFill>
                  <a:srgbClr val="FF0000"/>
                </a:solidFill>
              </a:rPr>
              <a:t>vectorization</a:t>
            </a:r>
            <a:r>
              <a:rPr lang="en-US" sz="2800" dirty="0" smtClean="0">
                <a:solidFill>
                  <a:srgbClr val="FF0000"/>
                </a:solidFill>
              </a:rPr>
              <a:t> of the RX complex16 pipelines</a:t>
            </a:r>
            <a:endParaRPr lang="en-GB" sz="2800" dirty="0" err="1" smtClean="0">
              <a:solidFill>
                <a:srgbClr val="FF0000"/>
              </a:solidFill>
            </a:endParaRPr>
          </a:p>
        </p:txBody>
      </p:sp>
    </p:spTree>
    <p:extLst>
      <p:ext uri="{BB962C8B-B14F-4D97-AF65-F5344CB8AC3E}">
        <p14:creationId xmlns:p14="http://schemas.microsoft.com/office/powerpoint/2010/main" val="13877512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optimizations (TX)</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35</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310" y="1214935"/>
            <a:ext cx="7676190" cy="3084110"/>
          </a:xfrm>
          <a:prstGeom prst="rect">
            <a:avLst/>
          </a:prstGeom>
        </p:spPr>
      </p:pic>
      <p:sp>
        <p:nvSpPr>
          <p:cNvPr id="6" name="TextBox 5"/>
          <p:cNvSpPr txBox="1"/>
          <p:nvPr/>
        </p:nvSpPr>
        <p:spPr>
          <a:xfrm>
            <a:off x="733310" y="3942929"/>
            <a:ext cx="7709098" cy="861774"/>
          </a:xfrm>
          <a:prstGeom prst="rect">
            <a:avLst/>
          </a:prstGeom>
          <a:noFill/>
        </p:spPr>
        <p:txBody>
          <a:bodyPr wrap="none" lIns="0" tIns="0" rIns="0" bIns="0" rtlCol="0">
            <a:spAutoFit/>
          </a:bodyPr>
          <a:lstStyle/>
          <a:p>
            <a:r>
              <a:rPr lang="en-US" sz="2800" dirty="0" err="1" smtClean="0">
                <a:solidFill>
                  <a:srgbClr val="FF0000"/>
                </a:solidFill>
              </a:rPr>
              <a:t>Vectorization</a:t>
            </a:r>
            <a:r>
              <a:rPr lang="en-US" sz="2800" dirty="0" smtClean="0">
                <a:solidFill>
                  <a:srgbClr val="FF0000"/>
                </a:solidFill>
              </a:rPr>
              <a:t> alone is slow (bit array addressing) </a:t>
            </a:r>
          </a:p>
          <a:p>
            <a:r>
              <a:rPr lang="en-US" sz="2800" dirty="0" smtClean="0">
                <a:solidFill>
                  <a:srgbClr val="FF0000"/>
                </a:solidFill>
              </a:rPr>
              <a:t>but enables LUTs!</a:t>
            </a:r>
            <a:endParaRPr lang="en-GB" sz="2800" dirty="0" err="1" smtClean="0">
              <a:solidFill>
                <a:srgbClr val="FF0000"/>
              </a:solidFill>
            </a:endParaRPr>
          </a:p>
        </p:txBody>
      </p:sp>
    </p:spTree>
    <p:extLst>
      <p:ext uri="{BB962C8B-B14F-4D97-AF65-F5344CB8AC3E}">
        <p14:creationId xmlns:p14="http://schemas.microsoft.com/office/powerpoint/2010/main" val="18234240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Latency (TX)</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36</a:t>
            </a:fld>
            <a:endParaRPr lang="en-GB"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436" y="1236531"/>
            <a:ext cx="4363751" cy="3266979"/>
          </a:xfrm>
          <a:prstGeom prst="rect">
            <a:avLst/>
          </a:prstGeom>
        </p:spPr>
      </p:pic>
      <p:sp>
        <p:nvSpPr>
          <p:cNvPr id="10" name="TextBox 9"/>
          <p:cNvSpPr txBox="1"/>
          <p:nvPr/>
        </p:nvSpPr>
        <p:spPr>
          <a:xfrm flipH="1">
            <a:off x="4517410" y="1856380"/>
            <a:ext cx="4235963" cy="2215991"/>
          </a:xfrm>
          <a:prstGeom prst="rect">
            <a:avLst/>
          </a:prstGeom>
          <a:noFill/>
        </p:spPr>
        <p:txBody>
          <a:bodyPr wrap="square" lIns="0" tIns="0" rIns="0" bIns="0" rtlCol="0">
            <a:spAutoFit/>
          </a:bodyPr>
          <a:lstStyle/>
          <a:p>
            <a:r>
              <a:rPr lang="en-US" sz="2400" dirty="0" smtClean="0">
                <a:gradFill>
                  <a:gsLst>
                    <a:gs pos="2917">
                      <a:schemeClr val="tx1"/>
                    </a:gs>
                    <a:gs pos="30000">
                      <a:schemeClr val="tx1"/>
                    </a:gs>
                  </a:gsLst>
                  <a:lin ang="5400000" scaled="0"/>
                </a:gradFill>
              </a:rPr>
              <a:t>Methodology</a:t>
            </a:r>
          </a:p>
          <a:p>
            <a:pPr marL="457200" indent="-457200">
              <a:buFont typeface="Arial" panose="020B0604020202020204" pitchFamily="34" charset="0"/>
              <a:buChar char="•"/>
            </a:pPr>
            <a:r>
              <a:rPr lang="en-US" sz="2400" dirty="0" smtClean="0">
                <a:gradFill>
                  <a:gsLst>
                    <a:gs pos="2917">
                      <a:schemeClr val="tx1"/>
                    </a:gs>
                    <a:gs pos="30000">
                      <a:schemeClr val="tx1"/>
                    </a:gs>
                  </a:gsLst>
                  <a:lin ang="5400000" scaled="0"/>
                </a:gradFill>
              </a:rPr>
              <a:t>Sample consecutive read/write operations</a:t>
            </a:r>
          </a:p>
          <a:p>
            <a:pPr marL="457200" indent="-457200">
              <a:buFont typeface="Arial" panose="020B0604020202020204" pitchFamily="34" charset="0"/>
              <a:buChar char="•"/>
            </a:pPr>
            <a:r>
              <a:rPr lang="en-US" sz="2400" dirty="0" smtClean="0">
                <a:gradFill>
                  <a:gsLst>
                    <a:gs pos="2917">
                      <a:schemeClr val="tx1"/>
                    </a:gs>
                    <a:gs pos="30000">
                      <a:schemeClr val="tx1"/>
                    </a:gs>
                  </a:gsLst>
                  <a:lin ang="5400000" scaled="0"/>
                </a:gradFill>
              </a:rPr>
              <a:t>Normalize 1/data-rate</a:t>
            </a:r>
          </a:p>
          <a:p>
            <a:pPr marL="457200" indent="-457200">
              <a:buFont typeface="Arial" panose="020B0604020202020204" pitchFamily="34" charset="0"/>
              <a:buChar char="•"/>
            </a:pPr>
            <a:r>
              <a:rPr lang="en-US" sz="2400" dirty="0" smtClean="0">
                <a:solidFill>
                  <a:srgbClr val="FF0000"/>
                </a:solidFill>
              </a:rPr>
              <a:t>Result</a:t>
            </a:r>
            <a:r>
              <a:rPr lang="en-US" sz="2400" dirty="0" smtClean="0">
                <a:gradFill>
                  <a:gsLst>
                    <a:gs pos="2917">
                      <a:schemeClr val="tx1"/>
                    </a:gs>
                    <a:gs pos="30000">
                      <a:schemeClr val="tx1"/>
                    </a:gs>
                  </a:gsLst>
                  <a:lin ang="5400000" scaled="0"/>
                </a:gradFill>
              </a:rPr>
              <a:t>: largely satisfying latency requirements</a:t>
            </a:r>
            <a:endParaRPr lang="en-GB" sz="2400" dirty="0" err="1" smtClean="0">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3594996120"/>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Latency (RX)</a:t>
            </a:r>
            <a:endParaRPr lang="en-GB" dirty="0"/>
          </a:p>
        </p:txBody>
      </p:sp>
      <p:sp>
        <p:nvSpPr>
          <p:cNvPr id="3" name="Text Placeholder 2"/>
          <p:cNvSpPr>
            <a:spLocks noGrp="1"/>
          </p:cNvSpPr>
          <p:nvPr>
            <p:ph type="body" sz="quarter" idx="10"/>
          </p:nvPr>
        </p:nvSpPr>
        <p:spPr>
          <a:xfrm>
            <a:off x="389436" y="1085849"/>
            <a:ext cx="8363938" cy="415498"/>
          </a:xfrm>
        </p:spPr>
        <p:txBody>
          <a:bodyPr/>
          <a:lstStyle/>
          <a:p>
            <a:pPr marL="0" indent="0">
              <a:buNone/>
            </a:pPr>
            <a:r>
              <a:rPr lang="en-US" dirty="0" err="1" smtClean="0"/>
              <a:t>WiFi</a:t>
            </a:r>
            <a:r>
              <a:rPr lang="en-US" dirty="0" smtClean="0"/>
              <a:t> 802.11a/g requires SIFS ~ 16/10us, and 0.1 &lt;&lt; 10</a:t>
            </a:r>
          </a:p>
        </p:txBody>
      </p:sp>
      <p:sp>
        <p:nvSpPr>
          <p:cNvPr id="4" name="Slide Number Placeholder 3"/>
          <p:cNvSpPr>
            <a:spLocks noGrp="1"/>
          </p:cNvSpPr>
          <p:nvPr>
            <p:ph type="sldNum" sz="quarter" idx="13"/>
          </p:nvPr>
        </p:nvSpPr>
        <p:spPr/>
        <p:txBody>
          <a:bodyPr/>
          <a:lstStyle/>
          <a:p>
            <a:fld id="{460E0C55-3319-4B31-9C74-CC15EF4AFB06}" type="slidenum">
              <a:rPr lang="en-GB" smtClean="0"/>
              <a:t>37</a:t>
            </a:fld>
            <a:endParaRPr lang="en-GB"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370" y="1690987"/>
            <a:ext cx="4159035" cy="3113716"/>
          </a:xfrm>
          <a:prstGeom prst="rect">
            <a:avLst/>
          </a:prstGeom>
        </p:spPr>
      </p:pic>
      <p:sp>
        <p:nvSpPr>
          <p:cNvPr id="6" name="Line Callout 1 5"/>
          <p:cNvSpPr/>
          <p:nvPr/>
        </p:nvSpPr>
        <p:spPr bwMode="auto">
          <a:xfrm>
            <a:off x="5773003" y="2251881"/>
            <a:ext cx="1705970" cy="259307"/>
          </a:xfrm>
          <a:prstGeom prst="borderCallout1">
            <a:avLst>
              <a:gd name="adj1" fmla="val 55592"/>
              <a:gd name="adj2" fmla="val -4333"/>
              <a:gd name="adj3" fmla="val 368816"/>
              <a:gd name="adj4" fmla="val -233533"/>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solidFill>
                  <a:schemeClr val="tx1"/>
                </a:solidFill>
                <a:ea typeface="Segoe UI" pitchFamily="34" charset="0"/>
                <a:cs typeface="Segoe UI" pitchFamily="34" charset="0"/>
              </a:rPr>
              <a:t>1/40Mhz = 0.024</a:t>
            </a:r>
            <a:endParaRPr lang="en-GB" dirty="0" err="1" smtClean="0">
              <a:solidFill>
                <a:schemeClr val="tx1"/>
              </a:solidFill>
              <a:ea typeface="Segoe UI" pitchFamily="34" charset="0"/>
              <a:cs typeface="Segoe UI" pitchFamily="34" charset="0"/>
            </a:endParaRPr>
          </a:p>
        </p:txBody>
      </p:sp>
    </p:spTree>
    <p:extLst>
      <p:ext uri="{BB962C8B-B14F-4D97-AF65-F5344CB8AC3E}">
        <p14:creationId xmlns:p14="http://schemas.microsoft.com/office/powerpoint/2010/main" val="901657147"/>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Latency (conclusions)</a:t>
            </a:r>
            <a:endParaRPr lang="en-GB" dirty="0"/>
          </a:p>
        </p:txBody>
      </p:sp>
      <p:sp>
        <p:nvSpPr>
          <p:cNvPr id="3" name="Text Placeholder 2"/>
          <p:cNvSpPr>
            <a:spLocks noGrp="1"/>
          </p:cNvSpPr>
          <p:nvPr>
            <p:ph type="body" sz="quarter" idx="10"/>
          </p:nvPr>
        </p:nvSpPr>
        <p:spPr>
          <a:xfrm>
            <a:off x="389435" y="1249620"/>
            <a:ext cx="8363938" cy="3277820"/>
          </a:xfrm>
        </p:spPr>
        <p:txBody>
          <a:bodyPr/>
          <a:lstStyle/>
          <a:p>
            <a:r>
              <a:rPr lang="en-US" dirty="0" smtClean="0"/>
              <a:t>Mostly latency requirements are satisfied</a:t>
            </a:r>
          </a:p>
          <a:p>
            <a:endParaRPr lang="en-US" dirty="0" smtClean="0"/>
          </a:p>
          <a:p>
            <a:r>
              <a:rPr lang="en-US" dirty="0" smtClean="0"/>
              <a:t>On top of this, hardware buffers amortize latency</a:t>
            </a:r>
          </a:p>
          <a:p>
            <a:endParaRPr lang="en-US" dirty="0" smtClean="0"/>
          </a:p>
          <a:p>
            <a:r>
              <a:rPr lang="en-US" dirty="0" smtClean="0"/>
              <a:t>Big/unstable latency would mean packet dropping in the RX: but we see ~ 95% packet successful reception in our experiments with SORA hardware</a:t>
            </a:r>
          </a:p>
        </p:txBody>
      </p:sp>
      <p:sp>
        <p:nvSpPr>
          <p:cNvPr id="4" name="Slide Number Placeholder 3"/>
          <p:cNvSpPr>
            <a:spLocks noGrp="1"/>
          </p:cNvSpPr>
          <p:nvPr>
            <p:ph type="sldNum" sz="quarter" idx="13"/>
          </p:nvPr>
        </p:nvSpPr>
        <p:spPr/>
        <p:txBody>
          <a:bodyPr/>
          <a:lstStyle/>
          <a:p>
            <a:fld id="{460E0C55-3319-4B31-9C74-CC15EF4AFB06}" type="slidenum">
              <a:rPr lang="en-GB" smtClean="0"/>
              <a:t>38</a:t>
            </a:fld>
            <a:endParaRPr lang="en-GB" dirty="0"/>
          </a:p>
        </p:txBody>
      </p:sp>
    </p:spTree>
    <p:extLst>
      <p:ext uri="{BB962C8B-B14F-4D97-AF65-F5344CB8AC3E}">
        <p14:creationId xmlns:p14="http://schemas.microsoft.com/office/powerpoint/2010/main" val="2748254916"/>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
            </a:r>
            <a:r>
              <a:rPr lang="en-US" dirty="0" smtClean="0"/>
              <a:t>hat’s next</a:t>
            </a:r>
            <a:endParaRPr lang="en-GB" dirty="0"/>
          </a:p>
        </p:txBody>
      </p:sp>
      <p:sp>
        <p:nvSpPr>
          <p:cNvPr id="3" name="Text Placeholder 2"/>
          <p:cNvSpPr>
            <a:spLocks noGrp="1"/>
          </p:cNvSpPr>
          <p:nvPr>
            <p:ph type="body" sz="quarter" idx="10"/>
          </p:nvPr>
        </p:nvSpPr>
        <p:spPr>
          <a:xfrm>
            <a:off x="389436" y="1338609"/>
            <a:ext cx="8363938" cy="3028521"/>
          </a:xfrm>
        </p:spPr>
        <p:txBody>
          <a:bodyPr/>
          <a:lstStyle/>
          <a:p>
            <a:r>
              <a:rPr lang="en-US" sz="2400" dirty="0" smtClean="0"/>
              <a:t>Compilation to FPGAs and/or custom DSPs</a:t>
            </a:r>
          </a:p>
          <a:p>
            <a:r>
              <a:rPr lang="en-US" sz="2400" dirty="0" smtClean="0"/>
              <a:t>A general story for parallelism with many low-power cores</a:t>
            </a:r>
          </a:p>
          <a:p>
            <a:r>
              <a:rPr lang="en-US" sz="2400" dirty="0" smtClean="0"/>
              <a:t>A high-level semantics in a process calculus </a:t>
            </a:r>
            <a:endParaRPr lang="en-GB" sz="2400" dirty="0"/>
          </a:p>
          <a:p>
            <a:r>
              <a:rPr lang="en-US" sz="2400" dirty="0" smtClean="0"/>
              <a:t>Porting to other hardware platforms (e.g. USRP)</a:t>
            </a:r>
          </a:p>
          <a:p>
            <a:r>
              <a:rPr lang="en-US" sz="2400" dirty="0" smtClean="0"/>
              <a:t>Improve array representations, take ideas from Feldspar [Chalmers], Nikola [Drexel] </a:t>
            </a:r>
          </a:p>
          <a:p>
            <a:r>
              <a:rPr lang="en-US" sz="2400" dirty="0" smtClean="0"/>
              <a:t>Work on a Haskell embedding to take advantage of generative programming in the style of Feldspar and SPIRAL [CMU,ETH] </a:t>
            </a:r>
          </a:p>
        </p:txBody>
      </p:sp>
      <p:sp>
        <p:nvSpPr>
          <p:cNvPr id="4" name="Slide Number Placeholder 3"/>
          <p:cNvSpPr>
            <a:spLocks noGrp="1"/>
          </p:cNvSpPr>
          <p:nvPr>
            <p:ph type="sldNum" sz="quarter" idx="13"/>
          </p:nvPr>
        </p:nvSpPr>
        <p:spPr/>
        <p:txBody>
          <a:bodyPr/>
          <a:lstStyle/>
          <a:p>
            <a:fld id="{460E0C55-3319-4B31-9C74-CC15EF4AFB06}" type="slidenum">
              <a:rPr lang="en-GB" smtClean="0"/>
              <a:t>39</a:t>
            </a:fld>
            <a:endParaRPr lang="en-GB" dirty="0"/>
          </a:p>
        </p:txBody>
      </p:sp>
    </p:spTree>
    <p:extLst>
      <p:ext uri="{BB962C8B-B14F-4D97-AF65-F5344CB8AC3E}">
        <p14:creationId xmlns:p14="http://schemas.microsoft.com/office/powerpoint/2010/main" val="35518369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SDR manual optimizations (SORA)</a:t>
            </a:r>
            <a:endParaRPr lang="en-GB" dirty="0"/>
          </a:p>
        </p:txBody>
      </p:sp>
      <p:sp>
        <p:nvSpPr>
          <p:cNvPr id="3" name="Text Placeholder 2"/>
          <p:cNvSpPr>
            <a:spLocks noGrp="1"/>
          </p:cNvSpPr>
          <p:nvPr>
            <p:ph type="body" sz="quarter" idx="10"/>
          </p:nvPr>
        </p:nvSpPr>
        <p:spPr>
          <a:xfrm>
            <a:off x="1826354" y="1085849"/>
            <a:ext cx="6763320" cy="3416320"/>
          </a:xfrm>
        </p:spPr>
        <p:txBody>
          <a:bodyPr/>
          <a:lstStyle/>
          <a:p>
            <a:pPr marL="0" indent="0">
              <a:buNone/>
            </a:pPr>
            <a:r>
              <a:rPr lang="pt-BR" sz="1200" dirty="0" smtClean="0">
                <a:latin typeface="Consolas" panose="020B0609020204030204" pitchFamily="49" charset="0"/>
                <a:cs typeface="Consolas" panose="020B0609020204030204" pitchFamily="49" charset="0"/>
              </a:rPr>
              <a:t>struct </a:t>
            </a:r>
            <a:r>
              <a:rPr lang="pt-BR" sz="1200" dirty="0">
                <a:latin typeface="Consolas" panose="020B0609020204030204" pitchFamily="49" charset="0"/>
                <a:cs typeface="Consolas" panose="020B0609020204030204" pitchFamily="49" charset="0"/>
              </a:rPr>
              <a:t>_</a:t>
            </a:r>
            <a:r>
              <a:rPr lang="pt-BR" sz="1200" dirty="0" smtClean="0">
                <a:latin typeface="Consolas" panose="020B0609020204030204" pitchFamily="49" charset="0"/>
                <a:cs typeface="Consolas" panose="020B0609020204030204" pitchFamily="49" charset="0"/>
              </a:rPr>
              <a:t>init_lut {</a:t>
            </a:r>
            <a:endParaRPr lang="pt-BR" sz="1200" dirty="0">
              <a:latin typeface="Consolas" panose="020B0609020204030204" pitchFamily="49" charset="0"/>
              <a:cs typeface="Consolas" panose="020B0609020204030204" pitchFamily="49" charset="0"/>
            </a:endParaRPr>
          </a:p>
          <a:p>
            <a:pPr marL="0" indent="0">
              <a:buNone/>
            </a:pPr>
            <a:r>
              <a:rPr lang="pt-BR" sz="1200" dirty="0">
                <a:latin typeface="Consolas" panose="020B0609020204030204" pitchFamily="49" charset="0"/>
                <a:cs typeface="Consolas" panose="020B0609020204030204" pitchFamily="49" charset="0"/>
              </a:rPr>
              <a:t>        void operator()(uchar (&amp;lut)[256][128])</a:t>
            </a:r>
          </a:p>
          <a:p>
            <a:pPr marL="0" indent="0">
              <a:buNone/>
            </a:pPr>
            <a:r>
              <a:rPr lang="pt-BR" sz="1200" dirty="0">
                <a:latin typeface="Consolas" panose="020B0609020204030204" pitchFamily="49" charset="0"/>
                <a:cs typeface="Consolas" panose="020B0609020204030204" pitchFamily="49" charset="0"/>
              </a:rPr>
              <a:t>        </a:t>
            </a:r>
            <a:r>
              <a:rPr lang="pt-BR" sz="1200" dirty="0" smtClean="0">
                <a:latin typeface="Consolas" panose="020B0609020204030204" pitchFamily="49" charset="0"/>
                <a:cs typeface="Consolas" panose="020B0609020204030204" pitchFamily="49" charset="0"/>
              </a:rPr>
              <a:t>{</a:t>
            </a:r>
            <a:r>
              <a:rPr lang="pt-BR" sz="1200" dirty="0">
                <a:latin typeface="Consolas" panose="020B0609020204030204" pitchFamily="49" charset="0"/>
                <a:cs typeface="Consolas" panose="020B0609020204030204" pitchFamily="49" charset="0"/>
              </a:rPr>
              <a:t>	    int i,j,k;</a:t>
            </a:r>
          </a:p>
          <a:p>
            <a:pPr marL="0" indent="0">
              <a:buNone/>
            </a:pPr>
            <a:r>
              <a:rPr lang="pt-BR" sz="1200" dirty="0">
                <a:latin typeface="Consolas" panose="020B0609020204030204" pitchFamily="49" charset="0"/>
                <a:cs typeface="Consolas" panose="020B0609020204030204" pitchFamily="49" charset="0"/>
              </a:rPr>
              <a:t>		    uchar x, s, o</a:t>
            </a:r>
            <a:r>
              <a:rPr lang="pt-BR" sz="1200" dirty="0" smtClean="0">
                <a:latin typeface="Consolas" panose="020B0609020204030204" pitchFamily="49" charset="0"/>
                <a:cs typeface="Consolas" panose="020B0609020204030204" pitchFamily="49" charset="0"/>
              </a:rPr>
              <a:t>;</a:t>
            </a:r>
            <a:r>
              <a:rPr lang="pt-BR" sz="1200" dirty="0">
                <a:latin typeface="Consolas" panose="020B0609020204030204" pitchFamily="49" charset="0"/>
                <a:cs typeface="Consolas" panose="020B0609020204030204" pitchFamily="49" charset="0"/>
              </a:rPr>
              <a:t>	</a:t>
            </a:r>
          </a:p>
          <a:p>
            <a:pPr marL="0" indent="0">
              <a:buNone/>
            </a:pPr>
            <a:r>
              <a:rPr lang="pt-BR" sz="1200" dirty="0">
                <a:latin typeface="Consolas" panose="020B0609020204030204" pitchFamily="49" charset="0"/>
                <a:cs typeface="Consolas" panose="020B0609020204030204" pitchFamily="49" charset="0"/>
              </a:rPr>
              <a:t>		    for ( i=0; i&lt;256; i++) {</a:t>
            </a:r>
          </a:p>
          <a:p>
            <a:pPr marL="0" indent="0">
              <a:buNone/>
            </a:pPr>
            <a:r>
              <a:rPr lang="pt-BR" sz="1200" dirty="0">
                <a:latin typeface="Consolas" panose="020B0609020204030204" pitchFamily="49" charset="0"/>
                <a:cs typeface="Consolas" panose="020B0609020204030204" pitchFamily="49" charset="0"/>
              </a:rPr>
              <a:t>			    for ( j=0; j&lt;128; j++) {</a:t>
            </a:r>
          </a:p>
          <a:p>
            <a:pPr marL="0" indent="0">
              <a:buNone/>
            </a:pPr>
            <a:r>
              <a:rPr lang="pt-BR" sz="1200" dirty="0">
                <a:latin typeface="Consolas" panose="020B0609020204030204" pitchFamily="49" charset="0"/>
                <a:cs typeface="Consolas" panose="020B0609020204030204" pitchFamily="49" charset="0"/>
              </a:rPr>
              <a:t>				    x = (uchar)i;</a:t>
            </a:r>
          </a:p>
          <a:p>
            <a:pPr marL="0" indent="0">
              <a:buNone/>
            </a:pPr>
            <a:r>
              <a:rPr lang="pt-BR" sz="1200" dirty="0">
                <a:latin typeface="Consolas" panose="020B0609020204030204" pitchFamily="49" charset="0"/>
                <a:cs typeface="Consolas" panose="020B0609020204030204" pitchFamily="49" charset="0"/>
              </a:rPr>
              <a:t>				   </a:t>
            </a:r>
            <a:r>
              <a:rPr lang="pt-BR" sz="1200" dirty="0" smtClean="0">
                <a:latin typeface="Consolas" panose="020B0609020204030204" pitchFamily="49" charset="0"/>
                <a:cs typeface="Consolas" panose="020B0609020204030204" pitchFamily="49" charset="0"/>
              </a:rPr>
              <a:t> s </a:t>
            </a:r>
            <a:r>
              <a:rPr lang="pt-BR" sz="1200" dirty="0">
                <a:latin typeface="Consolas" panose="020B0609020204030204" pitchFamily="49" charset="0"/>
                <a:cs typeface="Consolas" panose="020B0609020204030204" pitchFamily="49" charset="0"/>
              </a:rPr>
              <a:t>= (uchar)j;</a:t>
            </a:r>
          </a:p>
          <a:p>
            <a:pPr marL="0" indent="0">
              <a:buNone/>
            </a:pPr>
            <a:r>
              <a:rPr lang="pt-BR" sz="1200" dirty="0">
                <a:latin typeface="Consolas" panose="020B0609020204030204" pitchFamily="49" charset="0"/>
                <a:cs typeface="Consolas" panose="020B0609020204030204" pitchFamily="49" charset="0"/>
              </a:rPr>
              <a:t>				    o = 0;</a:t>
            </a:r>
          </a:p>
          <a:p>
            <a:pPr marL="0" indent="0">
              <a:buNone/>
            </a:pPr>
            <a:r>
              <a:rPr lang="pt-BR" sz="1200" dirty="0">
                <a:latin typeface="Consolas" panose="020B0609020204030204" pitchFamily="49" charset="0"/>
                <a:cs typeface="Consolas" panose="020B0609020204030204" pitchFamily="49" charset="0"/>
              </a:rPr>
              <a:t>				    for ( k=0; k&lt;8; k++) {</a:t>
            </a:r>
          </a:p>
          <a:p>
            <a:pPr marL="0" indent="0">
              <a:buNone/>
            </a:pPr>
            <a:r>
              <a:rPr lang="pt-BR" sz="1200" dirty="0">
                <a:latin typeface="Consolas" panose="020B0609020204030204" pitchFamily="49" charset="0"/>
                <a:cs typeface="Consolas" panose="020B0609020204030204" pitchFamily="49" charset="0"/>
              </a:rPr>
              <a:t>					    uchar o1 = (x ^ (s) ^ (s &gt;&gt; 3)) &amp; 0x01;</a:t>
            </a:r>
          </a:p>
          <a:p>
            <a:pPr marL="0" indent="0">
              <a:buNone/>
            </a:pPr>
            <a:r>
              <a:rPr lang="pt-BR" sz="1200" dirty="0">
                <a:latin typeface="Consolas" panose="020B0609020204030204" pitchFamily="49" charset="0"/>
                <a:cs typeface="Consolas" panose="020B0609020204030204" pitchFamily="49" charset="0"/>
              </a:rPr>
              <a:t>					    s = (s &gt;&gt; 1) | (o1 &lt;&lt; 6);</a:t>
            </a:r>
          </a:p>
          <a:p>
            <a:pPr marL="0" indent="0">
              <a:buNone/>
            </a:pPr>
            <a:r>
              <a:rPr lang="pt-BR" sz="1200" dirty="0">
                <a:latin typeface="Consolas" panose="020B0609020204030204" pitchFamily="49" charset="0"/>
                <a:cs typeface="Consolas" panose="020B0609020204030204" pitchFamily="49" charset="0"/>
              </a:rPr>
              <a:t>					    o = (o &gt;&gt; 1) | (o1 &lt;&lt; 7);</a:t>
            </a:r>
          </a:p>
          <a:p>
            <a:pPr marL="0" indent="0">
              <a:buNone/>
            </a:pPr>
            <a:endParaRPr lang="pt-BR" sz="1200" dirty="0">
              <a:latin typeface="Consolas" panose="020B0609020204030204" pitchFamily="49" charset="0"/>
              <a:cs typeface="Consolas" panose="020B0609020204030204" pitchFamily="49" charset="0"/>
            </a:endParaRPr>
          </a:p>
          <a:p>
            <a:pPr marL="0" indent="0">
              <a:buNone/>
            </a:pPr>
            <a:r>
              <a:rPr lang="pt-BR" sz="1200" dirty="0">
                <a:latin typeface="Consolas" panose="020B0609020204030204" pitchFamily="49" charset="0"/>
                <a:cs typeface="Consolas" panose="020B0609020204030204" pitchFamily="49" charset="0"/>
              </a:rPr>
              <a:t>					    x = x &gt;&gt; 1;</a:t>
            </a:r>
          </a:p>
          <a:p>
            <a:pPr marL="0" indent="0">
              <a:buNone/>
            </a:pPr>
            <a:r>
              <a:rPr lang="pt-BR" sz="1200" dirty="0">
                <a:latin typeface="Consolas" panose="020B0609020204030204" pitchFamily="49" charset="0"/>
                <a:cs typeface="Consolas" panose="020B0609020204030204" pitchFamily="49" charset="0"/>
              </a:rPr>
              <a:t>				    }</a:t>
            </a:r>
          </a:p>
          <a:p>
            <a:pPr marL="0" indent="0">
              <a:buNone/>
            </a:pPr>
            <a:r>
              <a:rPr lang="pt-BR" sz="1200" dirty="0">
                <a:latin typeface="Consolas" panose="020B0609020204030204" pitchFamily="49" charset="0"/>
                <a:cs typeface="Consolas" panose="020B0609020204030204" pitchFamily="49" charset="0"/>
              </a:rPr>
              <a:t>				    lut [i][j] = o</a:t>
            </a:r>
            <a:r>
              <a:rPr lang="pt-BR" sz="1200" dirty="0" smtClean="0">
                <a:latin typeface="Consolas" panose="020B0609020204030204" pitchFamily="49" charset="0"/>
                <a:cs typeface="Consolas" panose="020B0609020204030204" pitchFamily="49" charset="0"/>
              </a:rPr>
              <a:t>; } } } } </a:t>
            </a:r>
            <a:endParaRPr lang="pt-BR" sz="1200" dirty="0">
              <a:latin typeface="Consolas" panose="020B0609020204030204" pitchFamily="49" charset="0"/>
              <a:cs typeface="Consolas" panose="020B0609020204030204" pitchFamily="49" charset="0"/>
            </a:endParaRPr>
          </a:p>
        </p:txBody>
      </p:sp>
      <p:sp>
        <p:nvSpPr>
          <p:cNvPr id="4" name="Slide Number Placeholder 3"/>
          <p:cNvSpPr>
            <a:spLocks noGrp="1"/>
          </p:cNvSpPr>
          <p:nvPr>
            <p:ph type="sldNum" sz="quarter" idx="13"/>
          </p:nvPr>
        </p:nvSpPr>
        <p:spPr/>
        <p:txBody>
          <a:bodyPr/>
          <a:lstStyle/>
          <a:p>
            <a:fld id="{460E0C55-3319-4B31-9C74-CC15EF4AFB06}" type="slidenum">
              <a:rPr lang="en-GB" smtClean="0"/>
              <a:t>4</a:t>
            </a:fld>
            <a:endParaRPr lang="en-GB" dirty="0"/>
          </a:p>
        </p:txBody>
      </p:sp>
      <p:sp>
        <p:nvSpPr>
          <p:cNvPr id="5" name="Rectangular Callout 4"/>
          <p:cNvSpPr/>
          <p:nvPr/>
        </p:nvSpPr>
        <p:spPr bwMode="auto">
          <a:xfrm>
            <a:off x="507999" y="2609797"/>
            <a:ext cx="2598057" cy="1334164"/>
          </a:xfrm>
          <a:prstGeom prst="wedgeRectCallout">
            <a:avLst>
              <a:gd name="adj1" fmla="val 111226"/>
              <a:gd name="adj2" fmla="val -48465"/>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Hand-written bit-fiddling code to create lookup tables for specific computations that must run very fast</a:t>
            </a:r>
          </a:p>
        </p:txBody>
      </p:sp>
      <p:sp>
        <p:nvSpPr>
          <p:cNvPr id="6" name="TextBox 5"/>
          <p:cNvSpPr txBox="1"/>
          <p:nvPr/>
        </p:nvSpPr>
        <p:spPr>
          <a:xfrm>
            <a:off x="507999" y="4681182"/>
            <a:ext cx="7926317" cy="307777"/>
          </a:xfrm>
          <a:prstGeom prst="rect">
            <a:avLst/>
          </a:prstGeom>
          <a:noFill/>
        </p:spPr>
        <p:txBody>
          <a:bodyPr wrap="square" lIns="0" tIns="0" rIns="0" bIns="0" rtlCol="0">
            <a:spAutoFit/>
          </a:bodyPr>
          <a:lstStyle/>
          <a:p>
            <a:r>
              <a:rPr lang="en-US" sz="2000" dirty="0" smtClean="0">
                <a:gradFill>
                  <a:gsLst>
                    <a:gs pos="2917">
                      <a:schemeClr val="tx1"/>
                    </a:gs>
                    <a:gs pos="30000">
                      <a:schemeClr val="tx1"/>
                    </a:gs>
                  </a:gsLst>
                  <a:lin ang="5400000" scaled="0"/>
                </a:gradFill>
              </a:rPr>
              <a:t>… and more e.g. manual provision of dataflow pipeline widths</a:t>
            </a:r>
            <a:endParaRPr lang="en-GB" sz="2000" dirty="0" err="1" smtClean="0">
              <a:gradFill>
                <a:gsLst>
                  <a:gs pos="2917">
                    <a:schemeClr val="tx1"/>
                  </a:gs>
                  <a:gs pos="30000">
                    <a:schemeClr val="tx1"/>
                  </a:gs>
                </a:gsLst>
                <a:lin ang="5400000" scaled="0"/>
              </a:gradFill>
            </a:endParaRPr>
          </a:p>
        </p:txBody>
      </p:sp>
    </p:spTree>
    <p:extLst>
      <p:ext uri="{BB962C8B-B14F-4D97-AF65-F5344CB8AC3E}">
        <p14:creationId xmlns:p14="http://schemas.microsoft.com/office/powerpoint/2010/main" val="15558790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GB" dirty="0"/>
          </a:p>
        </p:txBody>
      </p:sp>
      <p:sp>
        <p:nvSpPr>
          <p:cNvPr id="3" name="Text Placeholder 2"/>
          <p:cNvSpPr>
            <a:spLocks noGrp="1"/>
          </p:cNvSpPr>
          <p:nvPr>
            <p:ph type="body" sz="quarter" idx="10"/>
          </p:nvPr>
        </p:nvSpPr>
        <p:spPr>
          <a:xfrm>
            <a:off x="389436" y="1222329"/>
            <a:ext cx="8363938" cy="2462213"/>
          </a:xfrm>
        </p:spPr>
        <p:txBody>
          <a:bodyPr/>
          <a:lstStyle/>
          <a:p>
            <a:pPr marL="0" indent="0">
              <a:buNone/>
            </a:pPr>
            <a:r>
              <a:rPr lang="en-US" sz="2000" dirty="0" smtClean="0"/>
              <a:t>Although ZIRIA is </a:t>
            </a:r>
            <a:r>
              <a:rPr lang="en-US" sz="2000" b="1" dirty="0" smtClean="0"/>
              <a:t>not</a:t>
            </a:r>
            <a:r>
              <a:rPr lang="en-US" sz="2000" dirty="0" smtClean="0"/>
              <a:t> a pure functional PL:</a:t>
            </a:r>
          </a:p>
          <a:p>
            <a:pPr marL="514350" indent="-514350">
              <a:buFont typeface="+mj-lt"/>
              <a:buAutoNum type="arabicPeriod"/>
            </a:pPr>
            <a:r>
              <a:rPr lang="en-US" sz="2000" dirty="0" smtClean="0"/>
              <a:t>Has design inspired by monads and arrows</a:t>
            </a:r>
            <a:endParaRPr lang="en-GB" sz="2000" dirty="0" smtClean="0"/>
          </a:p>
          <a:p>
            <a:pPr marL="514350" indent="-514350">
              <a:buFont typeface="+mj-lt"/>
              <a:buAutoNum type="arabicPeriod"/>
            </a:pPr>
            <a:r>
              <a:rPr lang="en-US" sz="2000" b="1" dirty="0" err="1" smtClean="0"/>
              <a:t>Stateful</a:t>
            </a:r>
            <a:r>
              <a:rPr lang="en-US" sz="2000" dirty="0" smtClean="0"/>
              <a:t> components communicate </a:t>
            </a:r>
            <a:r>
              <a:rPr lang="en-US" sz="2000" b="1" dirty="0" smtClean="0"/>
              <a:t>only through explicit control and data channels</a:t>
            </a:r>
            <a:r>
              <a:rPr lang="en-US" sz="2000" dirty="0" smtClean="0"/>
              <a:t> =&gt; A lesson from taming state in pure functional languages</a:t>
            </a:r>
          </a:p>
          <a:p>
            <a:pPr marL="514350" indent="-514350">
              <a:buFont typeface="+mj-lt"/>
              <a:buAutoNum type="arabicPeriod"/>
            </a:pPr>
            <a:r>
              <a:rPr lang="en-US" sz="2000" b="1" dirty="0" smtClean="0"/>
              <a:t>Strong types</a:t>
            </a:r>
            <a:r>
              <a:rPr lang="en-US" sz="2000" dirty="0" smtClean="0"/>
              <a:t> that capture both data and control channel improve reusability and modularity</a:t>
            </a:r>
          </a:p>
          <a:p>
            <a:pPr marL="514350" indent="-514350">
              <a:buFont typeface="+mj-lt"/>
              <a:buAutoNum type="arabicPeriod"/>
            </a:pPr>
            <a:r>
              <a:rPr lang="en-US" sz="2000" dirty="0" smtClean="0"/>
              <a:t>… and they </a:t>
            </a:r>
            <a:r>
              <a:rPr lang="en-US" sz="2000" b="1" dirty="0" smtClean="0"/>
              <a:t>allow for optimizations</a:t>
            </a:r>
            <a:r>
              <a:rPr lang="en-US" sz="2000" dirty="0" smtClean="0"/>
              <a:t> that would otherwise be entirely manual (e.g. </a:t>
            </a:r>
            <a:r>
              <a:rPr lang="en-US" sz="2000" dirty="0" err="1" smtClean="0"/>
              <a:t>vectorization</a:t>
            </a:r>
            <a:r>
              <a:rPr lang="en-US" sz="2000" dirty="0" smtClean="0"/>
              <a:t>)</a:t>
            </a:r>
          </a:p>
        </p:txBody>
      </p:sp>
      <p:sp>
        <p:nvSpPr>
          <p:cNvPr id="4" name="Slide Number Placeholder 3"/>
          <p:cNvSpPr>
            <a:spLocks noGrp="1"/>
          </p:cNvSpPr>
          <p:nvPr>
            <p:ph type="sldNum" sz="quarter" idx="13"/>
          </p:nvPr>
        </p:nvSpPr>
        <p:spPr/>
        <p:txBody>
          <a:bodyPr/>
          <a:lstStyle/>
          <a:p>
            <a:fld id="{460E0C55-3319-4B31-9C74-CC15EF4AFB06}" type="slidenum">
              <a:rPr lang="en-GB" smtClean="0"/>
              <a:t>40</a:t>
            </a:fld>
            <a:endParaRPr lang="en-GB" dirty="0"/>
          </a:p>
        </p:txBody>
      </p:sp>
      <p:sp>
        <p:nvSpPr>
          <p:cNvPr id="5" name="Rectangle 4"/>
          <p:cNvSpPr/>
          <p:nvPr/>
        </p:nvSpPr>
        <p:spPr bwMode="auto">
          <a:xfrm>
            <a:off x="389436" y="3798277"/>
            <a:ext cx="8363937" cy="703385"/>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sz="2400" dirty="0" smtClean="0">
                <a:solidFill>
                  <a:srgbClr val="FF0000"/>
                </a:solidFill>
                <a:ea typeface="Segoe UI" pitchFamily="34" charset="0"/>
                <a:cs typeface="Segoe UI" pitchFamily="34" charset="0"/>
              </a:rPr>
              <a:t>Putting functional programming (ideas) to work! </a:t>
            </a:r>
          </a:p>
        </p:txBody>
      </p:sp>
    </p:spTree>
    <p:extLst>
      <p:ext uri="{BB962C8B-B14F-4D97-AF65-F5344CB8AC3E}">
        <p14:creationId xmlns:p14="http://schemas.microsoft.com/office/powerpoint/2010/main" val="32254617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GB" dirty="0"/>
          </a:p>
        </p:txBody>
      </p:sp>
      <p:sp>
        <p:nvSpPr>
          <p:cNvPr id="3" name="Text Placeholder 2"/>
          <p:cNvSpPr>
            <a:spLocks noGrp="1"/>
          </p:cNvSpPr>
          <p:nvPr>
            <p:ph type="body" sz="quarter" idx="10"/>
          </p:nvPr>
        </p:nvSpPr>
        <p:spPr>
          <a:xfrm>
            <a:off x="389436" y="2437371"/>
            <a:ext cx="8363938" cy="923330"/>
          </a:xfrm>
        </p:spPr>
        <p:txBody>
          <a:bodyPr/>
          <a:lstStyle/>
          <a:p>
            <a:pPr marL="0" indent="0" algn="ctr">
              <a:buNone/>
            </a:pPr>
            <a:r>
              <a:rPr lang="en-US" dirty="0">
                <a:hlinkClick r:id="rId2"/>
              </a:rPr>
              <a:t>http://research.microsoft.com/en-us/projects/ziria/</a:t>
            </a:r>
          </a:p>
          <a:p>
            <a:pPr marL="0" indent="0" algn="ctr">
              <a:buNone/>
            </a:pPr>
            <a:r>
              <a:rPr lang="en-US" dirty="0" smtClean="0">
                <a:hlinkClick r:id="rId2"/>
              </a:rPr>
              <a:t>www.github.com/dimitriv/Ziria</a:t>
            </a:r>
            <a:endParaRPr lang="en-US" dirty="0" smtClean="0"/>
          </a:p>
        </p:txBody>
      </p:sp>
      <p:sp>
        <p:nvSpPr>
          <p:cNvPr id="4" name="Slide Number Placeholder 3"/>
          <p:cNvSpPr>
            <a:spLocks noGrp="1"/>
          </p:cNvSpPr>
          <p:nvPr>
            <p:ph type="sldNum" sz="quarter" idx="13"/>
          </p:nvPr>
        </p:nvSpPr>
        <p:spPr/>
        <p:txBody>
          <a:bodyPr/>
          <a:lstStyle/>
          <a:p>
            <a:fld id="{460E0C55-3319-4B31-9C74-CC15EF4AFB06}" type="slidenum">
              <a:rPr lang="en-GB" smtClean="0"/>
              <a:t>41</a:t>
            </a:fld>
            <a:endParaRPr lang="en-GB" dirty="0"/>
          </a:p>
        </p:txBody>
      </p:sp>
    </p:spTree>
    <p:extLst>
      <p:ext uri="{BB962C8B-B14F-4D97-AF65-F5344CB8AC3E}">
        <p14:creationId xmlns:p14="http://schemas.microsoft.com/office/powerpoint/2010/main" val="16109499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53998"/>
          </a:xfrm>
        </p:spPr>
        <p:txBody>
          <a:bodyPr/>
          <a:lstStyle/>
          <a:p>
            <a:r>
              <a:rPr lang="en-US" sz="4000" dirty="0" smtClean="0"/>
              <a:t>Another problem: dataflow abstractions </a:t>
            </a:r>
            <a:endParaRPr lang="en-GB" sz="4000" dirty="0"/>
          </a:p>
        </p:txBody>
      </p:sp>
      <p:sp>
        <p:nvSpPr>
          <p:cNvPr id="4" name="Slide Number Placeholder 3"/>
          <p:cNvSpPr>
            <a:spLocks noGrp="1"/>
          </p:cNvSpPr>
          <p:nvPr>
            <p:ph type="sldNum" sz="quarter" idx="13"/>
          </p:nvPr>
        </p:nvSpPr>
        <p:spPr/>
        <p:txBody>
          <a:bodyPr/>
          <a:lstStyle/>
          <a:p>
            <a:fld id="{460E0C55-3319-4B31-9C74-CC15EF4AFB06}" type="slidenum">
              <a:rPr lang="en-GB" smtClean="0"/>
              <a:t>5</a:t>
            </a:fld>
            <a:endParaRPr lang="en-GB" dirty="0"/>
          </a:p>
        </p:txBody>
      </p:sp>
      <p:sp>
        <p:nvSpPr>
          <p:cNvPr id="5" name="Oval 4"/>
          <p:cNvSpPr/>
          <p:nvPr/>
        </p:nvSpPr>
        <p:spPr bwMode="auto">
          <a:xfrm>
            <a:off x="5598064" y="3671136"/>
            <a:ext cx="557208" cy="443673"/>
          </a:xfrm>
          <a:prstGeom prst="ellipse">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cxnSp>
        <p:nvCxnSpPr>
          <p:cNvPr id="7" name="Straight Arrow Connector 6"/>
          <p:cNvCxnSpPr>
            <a:endCxn id="5" idx="0"/>
          </p:cNvCxnSpPr>
          <p:nvPr/>
        </p:nvCxnSpPr>
        <p:spPr>
          <a:xfrm flipH="1">
            <a:off x="5876668" y="3149833"/>
            <a:ext cx="278605" cy="521303"/>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4"/>
          </p:cNvCxnSpPr>
          <p:nvPr/>
        </p:nvCxnSpPr>
        <p:spPr>
          <a:xfrm>
            <a:off x="5876668" y="4114809"/>
            <a:ext cx="150021" cy="642938"/>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300792" y="2977053"/>
            <a:ext cx="2409307" cy="246221"/>
          </a:xfrm>
          <a:prstGeom prst="rect">
            <a:avLst/>
          </a:prstGeom>
          <a:noFill/>
        </p:spPr>
        <p:txBody>
          <a:bodyPr wrap="square" lIns="0" tIns="0" rIns="0" bIns="0" rtlCol="0">
            <a:spAutoFit/>
          </a:bodyPr>
          <a:lstStyle/>
          <a:p>
            <a:r>
              <a:rPr lang="en-US" sz="1600" dirty="0" smtClean="0">
                <a:gradFill>
                  <a:gsLst>
                    <a:gs pos="2917">
                      <a:schemeClr val="tx1"/>
                    </a:gs>
                    <a:gs pos="30000">
                      <a:schemeClr val="tx1"/>
                    </a:gs>
                  </a:gsLst>
                  <a:lin ang="5400000" scaled="0"/>
                </a:gradFill>
              </a:rPr>
              <a:t>Events (messages) come in</a:t>
            </a:r>
            <a:endParaRPr lang="en-GB" sz="1600" dirty="0" err="1" smtClean="0">
              <a:gradFill>
                <a:gsLst>
                  <a:gs pos="2917">
                    <a:schemeClr val="tx1"/>
                  </a:gs>
                  <a:gs pos="30000">
                    <a:schemeClr val="tx1"/>
                  </a:gs>
                </a:gsLst>
                <a:lin ang="5400000" scaled="0"/>
              </a:gradFill>
            </a:endParaRPr>
          </a:p>
        </p:txBody>
      </p:sp>
      <p:sp>
        <p:nvSpPr>
          <p:cNvPr id="11" name="TextBox 10"/>
          <p:cNvSpPr txBox="1"/>
          <p:nvPr/>
        </p:nvSpPr>
        <p:spPr>
          <a:xfrm>
            <a:off x="6300792" y="4114809"/>
            <a:ext cx="2581351" cy="246221"/>
          </a:xfrm>
          <a:prstGeom prst="rect">
            <a:avLst/>
          </a:prstGeom>
          <a:noFill/>
        </p:spPr>
        <p:txBody>
          <a:bodyPr wrap="square" lIns="0" tIns="0" rIns="0" bIns="0" rtlCol="0">
            <a:spAutoFit/>
          </a:bodyPr>
          <a:lstStyle/>
          <a:p>
            <a:r>
              <a:rPr lang="en-US" sz="1600" dirty="0" smtClean="0">
                <a:gradFill>
                  <a:gsLst>
                    <a:gs pos="2917">
                      <a:schemeClr val="tx1"/>
                    </a:gs>
                    <a:gs pos="30000">
                      <a:schemeClr val="tx1"/>
                    </a:gs>
                  </a:gsLst>
                  <a:lin ang="5400000" scaled="0"/>
                </a:gradFill>
              </a:rPr>
              <a:t>Events (messages) come out</a:t>
            </a:r>
            <a:endParaRPr lang="en-GB" sz="1600" dirty="0" err="1" smtClean="0">
              <a:gradFill>
                <a:gsLst>
                  <a:gs pos="2917">
                    <a:schemeClr val="tx1"/>
                  </a:gs>
                  <a:gs pos="30000">
                    <a:schemeClr val="tx1"/>
                  </a:gs>
                </a:gsLst>
                <a:lin ang="5400000" scaled="0"/>
              </a:gradFill>
            </a:endParaRPr>
          </a:p>
        </p:txBody>
      </p:sp>
      <p:cxnSp>
        <p:nvCxnSpPr>
          <p:cNvPr id="13" name="Straight Arrow Connector 12"/>
          <p:cNvCxnSpPr>
            <a:endCxn id="5" idx="0"/>
          </p:cNvCxnSpPr>
          <p:nvPr/>
        </p:nvCxnSpPr>
        <p:spPr>
          <a:xfrm>
            <a:off x="5715000" y="3149833"/>
            <a:ext cx="161668" cy="521303"/>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5" idx="0"/>
          </p:cNvCxnSpPr>
          <p:nvPr/>
        </p:nvCxnSpPr>
        <p:spPr>
          <a:xfrm flipH="1">
            <a:off x="5876668" y="3126554"/>
            <a:ext cx="67864" cy="544582"/>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4"/>
          </p:cNvCxnSpPr>
          <p:nvPr/>
        </p:nvCxnSpPr>
        <p:spPr>
          <a:xfrm flipH="1">
            <a:off x="5598066" y="4114809"/>
            <a:ext cx="278602" cy="642938"/>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4"/>
          </p:cNvCxnSpPr>
          <p:nvPr/>
        </p:nvCxnSpPr>
        <p:spPr>
          <a:xfrm>
            <a:off x="5876668" y="4114809"/>
            <a:ext cx="564358" cy="642938"/>
          </a:xfrm>
          <a:prstGeom prst="straightConnector1">
            <a:avLst/>
          </a:prstGeom>
          <a:ln>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bwMode="auto">
          <a:xfrm>
            <a:off x="394845" y="2848462"/>
            <a:ext cx="4662933" cy="1825724"/>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defTabSz="914099" fontAlgn="base">
              <a:spcBef>
                <a:spcPct val="0"/>
              </a:spcBef>
              <a:spcAft>
                <a:spcPct val="0"/>
              </a:spcAft>
            </a:pPr>
            <a:r>
              <a:rPr lang="en-US" sz="1800" dirty="0" smtClean="0">
                <a:solidFill>
                  <a:schemeClr val="tx1"/>
                </a:solidFill>
                <a:ea typeface="Segoe UI" pitchFamily="34" charset="0"/>
                <a:cs typeface="Segoe UI" pitchFamily="34" charset="0"/>
              </a:rPr>
              <a:t>Why unsatisfactory? It does not expose: </a:t>
            </a:r>
          </a:p>
          <a:p>
            <a:pPr marL="342900" indent="-342900" defTabSz="914099" fontAlgn="base">
              <a:spcBef>
                <a:spcPct val="0"/>
              </a:spcBef>
              <a:spcAft>
                <a:spcPct val="0"/>
              </a:spcAft>
              <a:buAutoNum type="arabicParenBoth"/>
            </a:pPr>
            <a:r>
              <a:rPr lang="en-US" sz="1800" dirty="0" smtClean="0">
                <a:solidFill>
                  <a:schemeClr val="tx1"/>
                </a:solidFill>
                <a:ea typeface="Segoe UI" pitchFamily="34" charset="0"/>
                <a:cs typeface="Segoe UI" pitchFamily="34" charset="0"/>
              </a:rPr>
              <a:t>When is vertex “</a:t>
            </a:r>
            <a:r>
              <a:rPr lang="en-US" sz="1800" u="sng" dirty="0" smtClean="0">
                <a:solidFill>
                  <a:schemeClr val="tx1"/>
                </a:solidFill>
                <a:ea typeface="Segoe UI" pitchFamily="34" charset="0"/>
                <a:cs typeface="Segoe UI" pitchFamily="34" charset="0"/>
              </a:rPr>
              <a:t>state</a:t>
            </a:r>
            <a:r>
              <a:rPr lang="en-US" sz="1800" dirty="0" smtClean="0">
                <a:solidFill>
                  <a:schemeClr val="tx1"/>
                </a:solidFill>
                <a:ea typeface="Segoe UI" pitchFamily="34" charset="0"/>
                <a:cs typeface="Segoe UI" pitchFamily="34" charset="0"/>
              </a:rPr>
              <a:t>” (re-) initialized?</a:t>
            </a:r>
          </a:p>
          <a:p>
            <a:pPr marL="342900" indent="-342900" defTabSz="914099" fontAlgn="base">
              <a:spcBef>
                <a:spcPct val="0"/>
              </a:spcBef>
              <a:spcAft>
                <a:spcPct val="0"/>
              </a:spcAft>
              <a:buAutoNum type="arabicParenBoth"/>
            </a:pPr>
            <a:r>
              <a:rPr lang="en-US" sz="1800" dirty="0" smtClean="0">
                <a:solidFill>
                  <a:schemeClr val="tx1"/>
                </a:solidFill>
                <a:ea typeface="Segoe UI" pitchFamily="34" charset="0"/>
                <a:cs typeface="Segoe UI" pitchFamily="34" charset="0"/>
              </a:rPr>
              <a:t>Under which external “</a:t>
            </a:r>
            <a:r>
              <a:rPr lang="en-US" sz="1800" u="sng" dirty="0" smtClean="0">
                <a:solidFill>
                  <a:schemeClr val="tx1"/>
                </a:solidFill>
                <a:ea typeface="Segoe UI" pitchFamily="34" charset="0"/>
                <a:cs typeface="Segoe UI" pitchFamily="34" charset="0"/>
              </a:rPr>
              <a:t>control</a:t>
            </a:r>
            <a:r>
              <a:rPr lang="en-US" sz="1800" dirty="0" smtClean="0">
                <a:solidFill>
                  <a:schemeClr val="tx1"/>
                </a:solidFill>
                <a:ea typeface="Segoe UI" pitchFamily="34" charset="0"/>
                <a:cs typeface="Segoe UI" pitchFamily="34" charset="0"/>
              </a:rPr>
              <a:t>” messages can the vertex change behavior?</a:t>
            </a:r>
          </a:p>
          <a:p>
            <a:pPr marL="342900" indent="-342900" defTabSz="914099" fontAlgn="base">
              <a:spcBef>
                <a:spcPct val="0"/>
              </a:spcBef>
              <a:spcAft>
                <a:spcPct val="0"/>
              </a:spcAft>
              <a:buAutoNum type="arabicParenBoth"/>
            </a:pPr>
            <a:r>
              <a:rPr lang="en-US" sz="1800" dirty="0" smtClean="0">
                <a:solidFill>
                  <a:schemeClr val="tx1"/>
                </a:solidFill>
                <a:ea typeface="Segoe UI" pitchFamily="34" charset="0"/>
                <a:cs typeface="Segoe UI" pitchFamily="34" charset="0"/>
              </a:rPr>
              <a:t>How can vertex transmit “</a:t>
            </a:r>
            <a:r>
              <a:rPr lang="en-US" sz="1800" u="sng" dirty="0" smtClean="0">
                <a:solidFill>
                  <a:schemeClr val="tx1"/>
                </a:solidFill>
                <a:ea typeface="Segoe UI" pitchFamily="34" charset="0"/>
                <a:cs typeface="Segoe UI" pitchFamily="34" charset="0"/>
              </a:rPr>
              <a:t>control</a:t>
            </a:r>
            <a:r>
              <a:rPr lang="en-US" sz="1800" dirty="0" smtClean="0">
                <a:solidFill>
                  <a:schemeClr val="tx1"/>
                </a:solidFill>
                <a:ea typeface="Segoe UI" pitchFamily="34" charset="0"/>
                <a:cs typeface="Segoe UI" pitchFamily="34" charset="0"/>
              </a:rPr>
              <a:t>” information to other vertices? </a:t>
            </a:r>
            <a:endParaRPr lang="en-GB" sz="1800" dirty="0" err="1" smtClean="0">
              <a:solidFill>
                <a:schemeClr val="tx1"/>
              </a:solidFill>
              <a:ea typeface="Segoe UI" pitchFamily="34" charset="0"/>
              <a:cs typeface="Segoe UI" pitchFamily="34" charset="0"/>
            </a:endParaRPr>
          </a:p>
        </p:txBody>
      </p:sp>
      <p:sp>
        <p:nvSpPr>
          <p:cNvPr id="3" name="Text Placeholder 2"/>
          <p:cNvSpPr>
            <a:spLocks noGrp="1"/>
          </p:cNvSpPr>
          <p:nvPr>
            <p:ph type="body" sz="quarter" idx="10"/>
          </p:nvPr>
        </p:nvSpPr>
        <p:spPr>
          <a:xfrm>
            <a:off x="389436" y="1085849"/>
            <a:ext cx="8363938" cy="1274195"/>
          </a:xfrm>
        </p:spPr>
        <p:txBody>
          <a:bodyPr/>
          <a:lstStyle/>
          <a:p>
            <a:pPr marL="0" indent="0">
              <a:buNone/>
            </a:pPr>
            <a:r>
              <a:rPr lang="en-US" sz="2400" dirty="0" smtClean="0"/>
              <a:t>Predominant abstraction used (e.g. SORA, </a:t>
            </a:r>
            <a:r>
              <a:rPr lang="en-US" sz="2400" dirty="0" err="1" smtClean="0"/>
              <a:t>StreamIt</a:t>
            </a:r>
            <a:r>
              <a:rPr lang="en-US" sz="2400" dirty="0" smtClean="0"/>
              <a:t>, </a:t>
            </a:r>
            <a:r>
              <a:rPr lang="en-US" sz="2400" dirty="0" err="1" smtClean="0"/>
              <a:t>GnuRadio</a:t>
            </a:r>
            <a:r>
              <a:rPr lang="en-US" sz="2400" dirty="0" smtClean="0"/>
              <a:t>) is that of a “vertex” in a dataflow graph</a:t>
            </a:r>
          </a:p>
          <a:p>
            <a:pPr lvl="1"/>
            <a:r>
              <a:rPr lang="en-US" dirty="0" smtClean="0"/>
              <a:t>Rea</a:t>
            </a:r>
            <a:r>
              <a:rPr lang="en-US" sz="1800" dirty="0" smtClean="0"/>
              <a:t>sonable as abstraction </a:t>
            </a:r>
            <a:r>
              <a:rPr lang="en-US" sz="1800" i="1" dirty="0" smtClean="0"/>
              <a:t>of the execution model</a:t>
            </a:r>
            <a:r>
              <a:rPr lang="en-US" sz="1800" dirty="0" smtClean="0"/>
              <a:t> (ensures low-latency)</a:t>
            </a:r>
          </a:p>
          <a:p>
            <a:pPr lvl="1"/>
            <a:r>
              <a:rPr lang="en-US" sz="1800" dirty="0" smtClean="0">
                <a:solidFill>
                  <a:srgbClr val="FF0000"/>
                </a:solidFill>
              </a:rPr>
              <a:t>Unsatisfactory</a:t>
            </a:r>
            <a:r>
              <a:rPr lang="en-US" sz="1800" dirty="0" smtClean="0"/>
              <a:t> as </a:t>
            </a:r>
            <a:r>
              <a:rPr lang="en-US" sz="1800" i="1" dirty="0" smtClean="0"/>
              <a:t>programming and compilation</a:t>
            </a:r>
            <a:r>
              <a:rPr lang="en-US" sz="1800" dirty="0" smtClean="0"/>
              <a:t> model</a:t>
            </a:r>
            <a:r>
              <a:rPr lang="en-US" dirty="0" smtClean="0"/>
              <a:t> </a:t>
            </a:r>
          </a:p>
        </p:txBody>
      </p:sp>
    </p:spTree>
    <p:extLst>
      <p:ext uri="{BB962C8B-B14F-4D97-AF65-F5344CB8AC3E}">
        <p14:creationId xmlns:p14="http://schemas.microsoft.com/office/powerpoint/2010/main" val="29235033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36" y="333188"/>
            <a:ext cx="8363938" cy="567848"/>
          </a:xfrm>
        </p:spPr>
        <p:txBody>
          <a:bodyPr/>
          <a:lstStyle/>
          <a:p>
            <a:r>
              <a:rPr lang="en-US" dirty="0" smtClean="0"/>
              <a:t>Example: dataflow abstractions in SORA </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6</a:t>
            </a:fld>
            <a:endParaRPr lang="en-GB" dirty="0"/>
          </a:p>
        </p:txBody>
      </p:sp>
      <p:sp>
        <p:nvSpPr>
          <p:cNvPr id="7" name="TextBox 6"/>
          <p:cNvSpPr txBox="1"/>
          <p:nvPr/>
        </p:nvSpPr>
        <p:spPr>
          <a:xfrm>
            <a:off x="508000" y="1175657"/>
            <a:ext cx="4949372" cy="2616101"/>
          </a:xfrm>
          <a:prstGeom prst="rect">
            <a:avLst/>
          </a:prstGeom>
          <a:noFill/>
          <a:ln>
            <a:solidFill>
              <a:schemeClr val="tx1"/>
            </a:solidFill>
          </a:ln>
        </p:spPr>
        <p:txBody>
          <a:bodyPr wrap="square" lIns="0" tIns="0" rIns="0" bIns="0" rtlCol="0">
            <a:spAutoFit/>
          </a:bodyPr>
          <a:lstStyle/>
          <a:p>
            <a:r>
              <a:rPr lang="en-GB" sz="1000" dirty="0">
                <a:gradFill>
                  <a:gsLst>
                    <a:gs pos="2917">
                      <a:schemeClr val="tx1"/>
                    </a:gs>
                    <a:gs pos="30000">
                      <a:schemeClr val="tx1"/>
                    </a:gs>
                  </a:gsLst>
                  <a:lin ang="5400000" scaled="0"/>
                </a:gradFill>
              </a:rPr>
              <a:t>DEFINE_LOCAL_CONTEXT(TBB11aRxRateSel, CF_11RxPLCPSwitch, CF_11aRxVector );</a:t>
            </a:r>
          </a:p>
          <a:p>
            <a:r>
              <a:rPr lang="en-GB" sz="1000" dirty="0">
                <a:gradFill>
                  <a:gsLst>
                    <a:gs pos="2917">
                      <a:schemeClr val="tx1"/>
                    </a:gs>
                    <a:gs pos="30000">
                      <a:schemeClr val="tx1"/>
                    </a:gs>
                  </a:gsLst>
                  <a:lin ang="5400000" scaled="0"/>
                </a:gradFill>
              </a:rPr>
              <a:t>template&lt;TDEMUX5_ARGS&gt;</a:t>
            </a:r>
          </a:p>
          <a:p>
            <a:r>
              <a:rPr lang="en-GB" sz="1000" dirty="0">
                <a:gradFill>
                  <a:gsLst>
                    <a:gs pos="2917">
                      <a:schemeClr val="tx1"/>
                    </a:gs>
                    <a:gs pos="30000">
                      <a:schemeClr val="tx1"/>
                    </a:gs>
                  </a:gsLst>
                  <a:lin ang="5400000" scaled="0"/>
                </a:gradFill>
              </a:rPr>
              <a:t>class TBB11aRxRateSel : public </a:t>
            </a:r>
            <a:r>
              <a:rPr lang="en-GB" sz="1000" dirty="0" err="1">
                <a:gradFill>
                  <a:gsLst>
                    <a:gs pos="2917">
                      <a:schemeClr val="tx1"/>
                    </a:gs>
                    <a:gs pos="30000">
                      <a:schemeClr val="tx1"/>
                    </a:gs>
                  </a:gsLst>
                  <a:lin ang="5400000" scaled="0"/>
                </a:gradFill>
              </a:rPr>
              <a:t>TDemux</a:t>
            </a:r>
            <a:r>
              <a:rPr lang="en-GB" sz="1000" dirty="0">
                <a:gradFill>
                  <a:gsLst>
                    <a:gs pos="2917">
                      <a:schemeClr val="tx1"/>
                    </a:gs>
                    <a:gs pos="30000">
                      <a:schemeClr val="tx1"/>
                    </a:gs>
                  </a:gsLst>
                  <a:lin ang="5400000" scaled="0"/>
                </a:gradFill>
              </a:rPr>
              <a:t>&lt;TDEMUX5_PARAMS&gt;</a:t>
            </a:r>
          </a:p>
          <a:p>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CTX_VAR_RO (CF_11RxPLCPSwitch::</a:t>
            </a:r>
            <a:r>
              <a:rPr lang="en-GB" sz="1000" dirty="0" err="1">
                <a:gradFill>
                  <a:gsLst>
                    <a:gs pos="2917">
                      <a:schemeClr val="tx1"/>
                    </a:gs>
                    <a:gs pos="30000">
                      <a:schemeClr val="tx1"/>
                    </a:gs>
                  </a:gsLst>
                  <a:lin ang="5400000" scaled="0"/>
                </a:gradFill>
              </a:rPr>
              <a:t>PLCPState</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plcp_state</a:t>
            </a:r>
            <a:r>
              <a:rPr lang="en-GB" sz="1000" dirty="0">
                <a:gradFill>
                  <a:gsLst>
                    <a:gs pos="2917">
                      <a:schemeClr val="tx1"/>
                    </a:gs>
                    <a:gs pos="30000">
                      <a:schemeClr val="tx1"/>
                    </a:gs>
                  </a:gsLst>
                  <a:lin ang="5400000" scaled="0"/>
                </a:gradFill>
              </a:rPr>
              <a:t> );</a:t>
            </a:r>
          </a:p>
          <a:p>
            <a:r>
              <a:rPr lang="en-GB" sz="1000" dirty="0">
                <a:gradFill>
                  <a:gsLst>
                    <a:gs pos="2917">
                      <a:schemeClr val="tx1"/>
                    </a:gs>
                    <a:gs pos="30000">
                      <a:schemeClr val="tx1"/>
                    </a:gs>
                  </a:gsLst>
                  <a:lin ang="5400000" scaled="0"/>
                </a:gradFill>
              </a:rPr>
              <a:t>    CTX_VAR_RO (</a:t>
            </a:r>
            <a:r>
              <a:rPr lang="en-GB" sz="1000" dirty="0" err="1">
                <a:gradFill>
                  <a:gsLst>
                    <a:gs pos="2917">
                      <a:schemeClr val="tx1"/>
                    </a:gs>
                    <a:gs pos="30000">
                      <a:schemeClr val="tx1"/>
                    </a:gs>
                  </a:gsLst>
                  <a:lin ang="5400000" scaled="0"/>
                </a:gradFill>
              </a:rPr>
              <a:t>ulong</a:t>
            </a:r>
            <a:r>
              <a:rPr lang="en-GB" sz="1000" dirty="0">
                <a:gradFill>
                  <a:gsLst>
                    <a:gs pos="2917">
                      <a:schemeClr val="tx1"/>
                    </a:gs>
                    <a:gs pos="30000">
                      <a:schemeClr val="tx1"/>
                    </a:gs>
                  </a:gsLst>
                  <a:lin ang="5400000" scaled="0"/>
                </a:gradFill>
              </a:rPr>
              <a:t>,  </a:t>
            </a:r>
            <a:r>
              <a:rPr lang="en-GB" sz="1000" dirty="0" err="1">
                <a:gradFill>
                  <a:gsLst>
                    <a:gs pos="2917">
                      <a:schemeClr val="tx1"/>
                    </a:gs>
                    <a:gs pos="30000">
                      <a:schemeClr val="tx1"/>
                    </a:gs>
                  </a:gsLst>
                  <a:lin ang="5400000" scaled="0"/>
                </a:gradFill>
              </a:rPr>
              <a:t>data_rate_kbps</a:t>
            </a:r>
            <a:r>
              <a:rPr lang="en-GB" sz="1000" dirty="0">
                <a:gradFill>
                  <a:gsLst>
                    <a:gs pos="2917">
                      <a:schemeClr val="tx1"/>
                    </a:gs>
                    <a:gs pos="30000">
                      <a:schemeClr val="tx1"/>
                    </a:gs>
                  </a:gsLst>
                  <a:lin ang="5400000" scaled="0"/>
                </a:gradFill>
              </a:rPr>
              <a:t> );  // data rate in kbps		</a:t>
            </a:r>
          </a:p>
          <a:p>
            <a:r>
              <a:rPr lang="en-GB" sz="1000" dirty="0" smtClean="0">
                <a:gradFill>
                  <a:gsLst>
                    <a:gs pos="2917">
                      <a:schemeClr val="tx1"/>
                    </a:gs>
                    <a:gs pos="30000">
                      <a:schemeClr val="tx1"/>
                    </a:gs>
                  </a:gsLst>
                  <a:lin ang="5400000" scaled="0"/>
                </a:gradFill>
              </a:rPr>
              <a:t>public:</a:t>
            </a:r>
          </a:p>
          <a:p>
            <a:r>
              <a:rPr lang="en-US" sz="1000" dirty="0" smtClean="0">
                <a:gradFill>
                  <a:gsLst>
                    <a:gs pos="2917">
                      <a:schemeClr val="tx1"/>
                    </a:gs>
                    <a:gs pos="30000">
                      <a:schemeClr val="tx1"/>
                    </a:gs>
                  </a:gsLst>
                  <a:lin ang="5400000" scaled="0"/>
                </a:gradFill>
              </a:rPr>
              <a:t>     …..</a:t>
            </a:r>
            <a:endParaRPr lang="en-GB" sz="1000" dirty="0">
              <a:gradFill>
                <a:gsLst>
                  <a:gs pos="2917">
                    <a:schemeClr val="tx1"/>
                  </a:gs>
                  <a:gs pos="30000">
                    <a:schemeClr val="tx1"/>
                  </a:gs>
                </a:gsLst>
                <a:lin ang="5400000" scaled="0"/>
              </a:gradFill>
            </a:endParaRPr>
          </a:p>
          <a:p>
            <a:r>
              <a:rPr lang="en-GB" sz="1000" dirty="0">
                <a:gradFill>
                  <a:gsLst>
                    <a:gs pos="2917">
                      <a:schemeClr val="tx1"/>
                    </a:gs>
                    <a:gs pos="30000">
                      <a:schemeClr val="tx1"/>
                    </a:gs>
                  </a:gsLst>
                  <a:lin ang="5400000" scaled="0"/>
                </a:gradFill>
              </a:rPr>
              <a:t>public:</a:t>
            </a:r>
          </a:p>
          <a:p>
            <a:r>
              <a:rPr lang="en-GB" sz="1000" dirty="0">
                <a:gradFill>
                  <a:gsLst>
                    <a:gs pos="2917">
                      <a:schemeClr val="tx1"/>
                    </a:gs>
                    <a:gs pos="30000">
                      <a:schemeClr val="tx1"/>
                    </a:gs>
                  </a:gsLst>
                  <a:lin ang="5400000" scaled="0"/>
                </a:gradFill>
              </a:rPr>
              <a:t>    REFERENCE_LOCAL_CONTEXT(TBB11aRxRateSel);</a:t>
            </a:r>
          </a:p>
          <a:p>
            <a:r>
              <a:rPr lang="en-GB" sz="1000" dirty="0">
                <a:gradFill>
                  <a:gsLst>
                    <a:gs pos="2917">
                      <a:schemeClr val="tx1"/>
                    </a:gs>
                    <a:gs pos="30000">
                      <a:schemeClr val="tx1"/>
                    </a:gs>
                  </a:gsLst>
                  <a:lin ang="5400000" scaled="0"/>
                </a:gradFill>
              </a:rPr>
              <a:t>    	</a:t>
            </a:r>
          </a:p>
          <a:p>
            <a:r>
              <a:rPr lang="en-GB" sz="1000" dirty="0" smtClean="0">
                <a:gradFill>
                  <a:gsLst>
                    <a:gs pos="2917">
                      <a:schemeClr val="tx1"/>
                    </a:gs>
                    <a:gs pos="30000">
                      <a:schemeClr val="tx1"/>
                    </a:gs>
                  </a:gsLst>
                  <a:lin ang="5400000" scaled="0"/>
                </a:gradFill>
              </a:rPr>
              <a:t>    STD_DEMUX5_CONSTRUCTOR(TBB11aRxRateSel)</a:t>
            </a:r>
          </a:p>
          <a:p>
            <a:r>
              <a:rPr lang="en-GB" sz="1000" dirty="0" smtClean="0">
                <a:gradFill>
                  <a:gsLst>
                    <a:gs pos="2917">
                      <a:schemeClr val="tx1"/>
                    </a:gs>
                    <a:gs pos="30000">
                      <a:schemeClr val="tx1"/>
                    </a:gs>
                  </a:gsLst>
                  <a:lin ang="5400000" scaled="0"/>
                </a:gradFill>
              </a:rPr>
              <a:t>        BIND_CONTEXT(CF_11RxPLCPSwitch::</a:t>
            </a:r>
            <a:r>
              <a:rPr lang="en-GB" sz="1000" dirty="0" err="1" smtClean="0">
                <a:gradFill>
                  <a:gsLst>
                    <a:gs pos="2917">
                      <a:schemeClr val="tx1"/>
                    </a:gs>
                    <a:gs pos="30000">
                      <a:schemeClr val="tx1"/>
                    </a:gs>
                  </a:gsLst>
                  <a:lin ang="5400000" scaled="0"/>
                </a:gradFill>
              </a:rPr>
              <a:t>plcp_state</a:t>
            </a:r>
            <a:r>
              <a:rPr lang="en-GB" sz="1000" dirty="0" smtClean="0">
                <a:gradFill>
                  <a:gsLst>
                    <a:gs pos="2917">
                      <a:schemeClr val="tx1"/>
                    </a:gs>
                    <a:gs pos="30000">
                      <a:schemeClr val="tx1"/>
                    </a:gs>
                  </a:gsLst>
                  <a:lin ang="5400000" scaled="0"/>
                </a:gradFill>
              </a:rPr>
              <a:t>,  </a:t>
            </a:r>
            <a:r>
              <a:rPr lang="en-GB" sz="1000" dirty="0" err="1" smtClean="0">
                <a:gradFill>
                  <a:gsLst>
                    <a:gs pos="2917">
                      <a:schemeClr val="tx1"/>
                    </a:gs>
                    <a:gs pos="30000">
                      <a:schemeClr val="tx1"/>
                    </a:gs>
                  </a:gsLst>
                  <a:lin ang="5400000" scaled="0"/>
                </a:gradFill>
              </a:rPr>
              <a:t>plcp_state</a:t>
            </a:r>
            <a:r>
              <a:rPr lang="en-GB" sz="1000" dirty="0" smtClean="0">
                <a:gradFill>
                  <a:gsLst>
                    <a:gs pos="2917">
                      <a:schemeClr val="tx1"/>
                    </a:gs>
                    <a:gs pos="30000">
                      <a:schemeClr val="tx1"/>
                    </a:gs>
                  </a:gsLst>
                  <a:lin ang="5400000" scaled="0"/>
                </a:gradFill>
              </a:rPr>
              <a:t>)</a:t>
            </a:r>
          </a:p>
          <a:p>
            <a:r>
              <a:rPr lang="en-GB" sz="1000" dirty="0" smtClean="0">
                <a:gradFill>
                  <a:gsLst>
                    <a:gs pos="2917">
                      <a:schemeClr val="tx1"/>
                    </a:gs>
                    <a:gs pos="30000">
                      <a:schemeClr val="tx1"/>
                    </a:gs>
                  </a:gsLst>
                  <a:lin ang="5400000" scaled="0"/>
                </a:gradFill>
              </a:rPr>
              <a:t>        BIND_CONTEXT(CF_11aRxVector::</a:t>
            </a:r>
            <a:r>
              <a:rPr lang="en-GB" sz="1000" dirty="0" err="1" smtClean="0">
                <a:gradFill>
                  <a:gsLst>
                    <a:gs pos="2917">
                      <a:schemeClr val="tx1"/>
                    </a:gs>
                    <a:gs pos="30000">
                      <a:schemeClr val="tx1"/>
                    </a:gs>
                  </a:gsLst>
                  <a:lin ang="5400000" scaled="0"/>
                </a:gradFill>
              </a:rPr>
              <a:t>data_rate_kbps</a:t>
            </a:r>
            <a:r>
              <a:rPr lang="en-GB" sz="1000" dirty="0" smtClean="0">
                <a:gradFill>
                  <a:gsLst>
                    <a:gs pos="2917">
                      <a:schemeClr val="tx1"/>
                    </a:gs>
                    <a:gs pos="30000">
                      <a:schemeClr val="tx1"/>
                    </a:gs>
                  </a:gsLst>
                  <a:lin ang="5400000" scaled="0"/>
                </a:gradFill>
              </a:rPr>
              <a:t>,  </a:t>
            </a:r>
            <a:r>
              <a:rPr lang="en-GB" sz="1000" dirty="0" err="1" smtClean="0">
                <a:gradFill>
                  <a:gsLst>
                    <a:gs pos="2917">
                      <a:schemeClr val="tx1"/>
                    </a:gs>
                    <a:gs pos="30000">
                      <a:schemeClr val="tx1"/>
                    </a:gs>
                  </a:gsLst>
                  <a:lin ang="5400000" scaled="0"/>
                </a:gradFill>
              </a:rPr>
              <a:t>data_rate_kbps</a:t>
            </a:r>
            <a:r>
              <a:rPr lang="en-GB" sz="1000" dirty="0" smtClean="0">
                <a:gradFill>
                  <a:gsLst>
                    <a:gs pos="2917">
                      <a:schemeClr val="tx1"/>
                    </a:gs>
                    <a:gs pos="30000">
                      <a:schemeClr val="tx1"/>
                    </a:gs>
                  </a:gsLst>
                  <a:lin ang="5400000" scaled="0"/>
                </a:gradFill>
              </a:rPr>
              <a:t>)</a:t>
            </a:r>
          </a:p>
          <a:p>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a:t>
            </a:r>
          </a:p>
          <a:p>
            <a:endParaRPr lang="en-GB" sz="1000" dirty="0">
              <a:gradFill>
                <a:gsLst>
                  <a:gs pos="2917">
                    <a:schemeClr val="tx1"/>
                  </a:gs>
                  <a:gs pos="30000">
                    <a:schemeClr val="tx1"/>
                  </a:gs>
                </a:gsLst>
                <a:lin ang="5400000" scaled="0"/>
              </a:gradFill>
            </a:endParaRPr>
          </a:p>
          <a:p>
            <a:r>
              <a:rPr lang="en-GB" sz="1000" dirty="0">
                <a:gradFill>
                  <a:gsLst>
                    <a:gs pos="2917">
                      <a:schemeClr val="tx1"/>
                    </a:gs>
                    <a:gs pos="30000">
                      <a:schemeClr val="tx1"/>
                    </a:gs>
                  </a:gsLst>
                  <a:lin ang="5400000" scaled="0"/>
                </a:gradFill>
              </a:rPr>
              <a:t>    </a:t>
            </a:r>
          </a:p>
        </p:txBody>
      </p:sp>
      <p:sp>
        <p:nvSpPr>
          <p:cNvPr id="8" name="TextBox 7"/>
          <p:cNvSpPr txBox="1"/>
          <p:nvPr/>
        </p:nvSpPr>
        <p:spPr>
          <a:xfrm>
            <a:off x="5635384" y="1175657"/>
            <a:ext cx="3034744" cy="3693319"/>
          </a:xfrm>
          <a:prstGeom prst="rect">
            <a:avLst/>
          </a:prstGeom>
          <a:noFill/>
          <a:ln>
            <a:solidFill>
              <a:schemeClr val="tx1"/>
            </a:solidFill>
          </a:ln>
        </p:spPr>
        <p:txBody>
          <a:bodyPr wrap="square" lIns="0" tIns="0" rIns="0" bIns="0" rtlCol="0">
            <a:spAutoFit/>
          </a:bodyPr>
          <a:lstStyle/>
          <a:p>
            <a:r>
              <a:rPr lang="en-GB" sz="1000" dirty="0">
                <a:gradFill>
                  <a:gsLst>
                    <a:gs pos="2917">
                      <a:schemeClr val="tx1"/>
                    </a:gs>
                    <a:gs pos="30000">
                      <a:schemeClr val="tx1"/>
                    </a:gs>
                  </a:gsLst>
                  <a:lin ang="5400000" scaled="0"/>
                </a:gradFill>
              </a:rPr>
              <a:t>void Reset()</a:t>
            </a:r>
          </a:p>
          <a:p>
            <a:r>
              <a:rPr lang="en-GB" sz="1000" dirty="0">
                <a:gradFill>
                  <a:gsLst>
                    <a:gs pos="2917">
                      <a:schemeClr val="tx1"/>
                    </a:gs>
                    <a:gs pos="30000">
                      <a:schemeClr val="tx1"/>
                    </a:gs>
                  </a:gsLst>
                  <a:lin ang="5400000" scaled="0"/>
                </a:gradFill>
              </a:rPr>
              <a:t>    {</a:t>
            </a:r>
          </a:p>
          <a:p>
            <a:r>
              <a:rPr lang="en-GB" sz="1000" dirty="0">
                <a:gradFill>
                  <a:gsLst>
                    <a:gs pos="2917">
                      <a:schemeClr val="tx1"/>
                    </a:gs>
                    <a:gs pos="30000">
                      <a:schemeClr val="tx1"/>
                    </a:gs>
                  </a:gsLst>
                  <a:lin ang="5400000" scaled="0"/>
                </a:gradFill>
              </a:rPr>
              <a:t>        Next0()-&gt;Reset();</a:t>
            </a:r>
          </a:p>
          <a:p>
            <a:r>
              <a:rPr lang="en-GB" sz="1000" dirty="0">
                <a:gradFill>
                  <a:gsLst>
                    <a:gs pos="2917">
                      <a:schemeClr val="tx1"/>
                    </a:gs>
                    <a:gs pos="30000">
                      <a:schemeClr val="tx1"/>
                    </a:gs>
                  </a:gsLst>
                  <a:lin ang="5400000" scaled="0"/>
                </a:gradFill>
              </a:rPr>
              <a:t>        // No need to reset all path, just reset the path we used in this frame</a:t>
            </a:r>
          </a:p>
          <a:p>
            <a:r>
              <a:rPr lang="en-GB" sz="1000" dirty="0">
                <a:gradFill>
                  <a:gsLst>
                    <a:gs pos="2917">
                      <a:schemeClr val="tx1"/>
                    </a:gs>
                    <a:gs pos="30000">
                      <a:schemeClr val="tx1"/>
                    </a:gs>
                  </a:gsLst>
                  <a:lin ang="5400000" scaled="0"/>
                </a:gradFill>
              </a:rPr>
              <a:t>	switch (</a:t>
            </a:r>
            <a:r>
              <a:rPr lang="en-GB" sz="1000" dirty="0" err="1">
                <a:gradFill>
                  <a:gsLst>
                    <a:gs pos="2917">
                      <a:schemeClr val="tx1"/>
                    </a:gs>
                    <a:gs pos="30000">
                      <a:schemeClr val="tx1"/>
                    </a:gs>
                  </a:gsLst>
                  <a:lin ang="5400000" scaled="0"/>
                </a:gradFill>
              </a:rPr>
              <a:t>data_rate_kbps</a:t>
            </a:r>
            <a:r>
              <a:rPr lang="en-GB" sz="1000" dirty="0">
                <a:gradFill>
                  <a:gsLst>
                    <a:gs pos="2917">
                      <a:schemeClr val="tx1"/>
                    </a:gs>
                    <a:gs pos="30000">
                      <a:schemeClr val="tx1"/>
                    </a:gs>
                  </a:gsLst>
                  <a:lin ang="5400000" scaled="0"/>
                </a:gradFill>
              </a:rPr>
              <a:t>) {</a:t>
            </a:r>
          </a:p>
          <a:p>
            <a:r>
              <a:rPr lang="en-GB" sz="1000" dirty="0">
                <a:gradFill>
                  <a:gsLst>
                    <a:gs pos="2917">
                      <a:schemeClr val="tx1"/>
                    </a:gs>
                    <a:gs pos="30000">
                      <a:schemeClr val="tx1"/>
                    </a:gs>
                  </a:gsLst>
                  <a:lin ang="5400000" scaled="0"/>
                </a:gradFill>
              </a:rPr>
              <a:t>	case 6000:</a:t>
            </a:r>
          </a:p>
          <a:p>
            <a:r>
              <a:rPr lang="en-GB" sz="1000" dirty="0">
                <a:gradFill>
                  <a:gsLst>
                    <a:gs pos="2917">
                      <a:schemeClr val="tx1"/>
                    </a:gs>
                    <a:gs pos="30000">
                      <a:schemeClr val="tx1"/>
                    </a:gs>
                  </a:gsLst>
                  <a:lin ang="5400000" scaled="0"/>
                </a:gradFill>
              </a:rPr>
              <a:t>	case 9000:</a:t>
            </a:r>
          </a:p>
          <a:p>
            <a:r>
              <a:rPr lang="en-GB" sz="1000" dirty="0" smtClean="0">
                <a:gradFill>
                  <a:gsLst>
                    <a:gs pos="2917">
                      <a:schemeClr val="tx1"/>
                    </a:gs>
                    <a:gs pos="30000">
                      <a:schemeClr val="tx1"/>
                    </a:gs>
                  </a:gsLst>
                  <a:lin ang="5400000" scaled="0"/>
                </a:gradFill>
              </a:rPr>
              <a:t>           </a:t>
            </a:r>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	Next1</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12000: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18000:</a:t>
            </a:r>
          </a:p>
          <a:p>
            <a:r>
              <a:rPr lang="en-GB" sz="1000" dirty="0">
                <a:gradFill>
                  <a:gsLst>
                    <a:gs pos="2917">
                      <a:schemeClr val="tx1"/>
                    </a:gs>
                    <a:gs pos="30000">
                      <a:schemeClr val="tx1"/>
                    </a:gs>
                  </a:gsLst>
                  <a:lin ang="5400000" scaled="0"/>
                </a:gradFill>
              </a:rPr>
              <a:t>		Next2()-&gt;Reset();</a:t>
            </a:r>
          </a:p>
          <a:p>
            <a:r>
              <a:rPr lang="en-GB" sz="1000" dirty="0">
                <a:gradFill>
                  <a:gsLst>
                    <a:gs pos="2917">
                      <a:schemeClr val="tx1"/>
                    </a:gs>
                    <a:gs pos="30000">
                      <a:schemeClr val="tx1"/>
                    </a:gs>
                  </a:gsLst>
                  <a:lin ang="5400000" scaled="0"/>
                </a:gradFill>
              </a:rPr>
              <a:t>		break;</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24000: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36000: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Next3</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48000:</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case </a:t>
            </a:r>
            <a:r>
              <a:rPr lang="en-GB" sz="1000" dirty="0">
                <a:gradFill>
                  <a:gsLst>
                    <a:gs pos="2917">
                      <a:schemeClr val="tx1"/>
                    </a:gs>
                    <a:gs pos="30000">
                      <a:schemeClr val="tx1"/>
                    </a:gs>
                  </a:gsLst>
                  <a:lin ang="5400000" scaled="0"/>
                </a:gradFill>
              </a:rPr>
              <a:t>54000: </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Next4</a:t>
            </a:r>
            <a:r>
              <a:rPr lang="en-GB" sz="1000" dirty="0">
                <a:gradFill>
                  <a:gsLst>
                    <a:gs pos="2917">
                      <a:schemeClr val="tx1"/>
                    </a:gs>
                    <a:gs pos="30000">
                      <a:schemeClr val="tx1"/>
                    </a:gs>
                  </a:gsLst>
                  <a:lin ang="5400000" scaled="0"/>
                </a:gradFill>
              </a:rPr>
              <a:t>()-&gt;Reset();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break</a:t>
            </a:r>
            <a:r>
              <a:rPr lang="en-GB" sz="1000" dirty="0">
                <a:gradFill>
                  <a:gsLst>
                    <a:gs pos="2917">
                      <a:schemeClr val="tx1"/>
                    </a:gs>
                    <a:gs pos="30000">
                      <a:schemeClr val="tx1"/>
                    </a:gs>
                  </a:gsLst>
                  <a:lin ang="5400000" scaled="0"/>
                </a:gradFill>
              </a:rPr>
              <a:t>;</a:t>
            </a:r>
          </a:p>
          <a:p>
            <a:r>
              <a:rPr lang="en-GB" sz="1000" dirty="0">
                <a:gradFill>
                  <a:gsLst>
                    <a:gs pos="2917">
                      <a:schemeClr val="tx1"/>
                    </a:gs>
                    <a:gs pos="30000">
                      <a:schemeClr val="tx1"/>
                    </a:gs>
                  </a:gsLst>
                  <a:lin ang="5400000" scaled="0"/>
                </a:gradFill>
              </a:rPr>
              <a:t>	</a:t>
            </a:r>
            <a:r>
              <a:rPr lang="en-GB" sz="1000" dirty="0" smtClean="0">
                <a:gradFill>
                  <a:gsLst>
                    <a:gs pos="2917">
                      <a:schemeClr val="tx1"/>
                    </a:gs>
                    <a:gs pos="30000">
                      <a:schemeClr val="tx1"/>
                    </a:gs>
                  </a:gsLst>
                  <a:lin ang="5400000" scaled="0"/>
                </a:gradFill>
              </a:rPr>
              <a:t>}</a:t>
            </a:r>
            <a:endParaRPr lang="en-GB" sz="1000" dirty="0">
              <a:gradFill>
                <a:gsLst>
                  <a:gs pos="2917">
                    <a:schemeClr val="tx1"/>
                  </a:gs>
                  <a:gs pos="30000">
                    <a:schemeClr val="tx1"/>
                  </a:gs>
                </a:gsLst>
                <a:lin ang="5400000" scaled="0"/>
              </a:gradFill>
            </a:endParaRPr>
          </a:p>
          <a:p>
            <a:r>
              <a:rPr lang="en-GB" sz="1000" dirty="0">
                <a:gradFill>
                  <a:gsLst>
                    <a:gs pos="2917">
                      <a:schemeClr val="tx1"/>
                    </a:gs>
                    <a:gs pos="30000">
                      <a:schemeClr val="tx1"/>
                    </a:gs>
                  </a:gsLst>
                  <a:lin ang="5400000" scaled="0"/>
                </a:gradFill>
              </a:rPr>
              <a:t>    }</a:t>
            </a:r>
          </a:p>
        </p:txBody>
      </p:sp>
      <p:grpSp>
        <p:nvGrpSpPr>
          <p:cNvPr id="34" name="Group 33"/>
          <p:cNvGrpSpPr/>
          <p:nvPr/>
        </p:nvGrpSpPr>
        <p:grpSpPr>
          <a:xfrm>
            <a:off x="2924630" y="2380342"/>
            <a:ext cx="5268687" cy="2487479"/>
            <a:chOff x="2924630" y="2380342"/>
            <a:chExt cx="5268687" cy="2487479"/>
          </a:xfrm>
        </p:grpSpPr>
        <p:cxnSp>
          <p:nvCxnSpPr>
            <p:cNvPr id="10" name="Straight Arrow Connector 9"/>
            <p:cNvCxnSpPr>
              <a:stCxn id="13" idx="3"/>
              <a:endCxn id="26" idx="2"/>
            </p:cNvCxnSpPr>
            <p:nvPr/>
          </p:nvCxnSpPr>
          <p:spPr>
            <a:xfrm flipV="1">
              <a:off x="5353052" y="2474686"/>
              <a:ext cx="1396092" cy="217769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3" idx="3"/>
              <a:endCxn id="27" idx="2"/>
            </p:cNvCxnSpPr>
            <p:nvPr/>
          </p:nvCxnSpPr>
          <p:spPr>
            <a:xfrm flipV="1">
              <a:off x="5353052" y="3091542"/>
              <a:ext cx="1461408" cy="1560836"/>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924630" y="4436934"/>
              <a:ext cx="2428422" cy="430887"/>
            </a:xfrm>
            <a:prstGeom prst="rect">
              <a:avLst/>
            </a:prstGeom>
            <a:noFill/>
          </p:spPr>
          <p:txBody>
            <a:bodyPr wrap="square" lIns="0" tIns="0" rIns="0" bIns="0" rtlCol="0">
              <a:spAutoFit/>
            </a:bodyPr>
            <a:lstStyle/>
            <a:p>
              <a:r>
                <a:rPr lang="en-US" dirty="0" smtClean="0">
                  <a:solidFill>
                    <a:srgbClr val="FF0000"/>
                  </a:solidFill>
                </a:rPr>
                <a:t>Implementation of component relies on dataflow graph!</a:t>
              </a:r>
              <a:endParaRPr lang="en-GB" dirty="0" err="1" smtClean="0">
                <a:solidFill>
                  <a:srgbClr val="FF0000"/>
                </a:solidFill>
              </a:endParaRPr>
            </a:p>
          </p:txBody>
        </p:sp>
        <p:cxnSp>
          <p:nvCxnSpPr>
            <p:cNvPr id="16" name="Straight Arrow Connector 15"/>
            <p:cNvCxnSpPr>
              <a:stCxn id="13" idx="3"/>
              <a:endCxn id="28" idx="2"/>
            </p:cNvCxnSpPr>
            <p:nvPr/>
          </p:nvCxnSpPr>
          <p:spPr>
            <a:xfrm flipV="1">
              <a:off x="5353052" y="3686629"/>
              <a:ext cx="1432378" cy="965749"/>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3" idx="3"/>
              <a:endCxn id="29" idx="2"/>
            </p:cNvCxnSpPr>
            <p:nvPr/>
          </p:nvCxnSpPr>
          <p:spPr>
            <a:xfrm flipV="1">
              <a:off x="5353052" y="4310743"/>
              <a:ext cx="1374324" cy="341635"/>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bwMode="auto">
            <a:xfrm>
              <a:off x="6749144" y="2380342"/>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7" name="Oval 26"/>
            <p:cNvSpPr/>
            <p:nvPr/>
          </p:nvSpPr>
          <p:spPr bwMode="auto">
            <a:xfrm>
              <a:off x="6814460" y="2997198"/>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8" name="Oval 27"/>
            <p:cNvSpPr/>
            <p:nvPr/>
          </p:nvSpPr>
          <p:spPr bwMode="auto">
            <a:xfrm>
              <a:off x="6785430" y="3592285"/>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9" name="Oval 28"/>
            <p:cNvSpPr/>
            <p:nvPr/>
          </p:nvSpPr>
          <p:spPr bwMode="auto">
            <a:xfrm>
              <a:off x="6727376" y="4216399"/>
              <a:ext cx="1378857" cy="188687"/>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grpSp>
      <p:sp>
        <p:nvSpPr>
          <p:cNvPr id="36" name="Oval 35"/>
          <p:cNvSpPr/>
          <p:nvPr/>
        </p:nvSpPr>
        <p:spPr bwMode="auto">
          <a:xfrm>
            <a:off x="4019045" y="1115120"/>
            <a:ext cx="1238755" cy="264644"/>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37" name="Oval 36"/>
          <p:cNvSpPr/>
          <p:nvPr/>
        </p:nvSpPr>
        <p:spPr bwMode="auto">
          <a:xfrm>
            <a:off x="1693637" y="3091541"/>
            <a:ext cx="1841500" cy="28030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38" name="Oval 37"/>
          <p:cNvSpPr/>
          <p:nvPr/>
        </p:nvSpPr>
        <p:spPr bwMode="auto">
          <a:xfrm>
            <a:off x="1539421" y="1901370"/>
            <a:ext cx="1443265" cy="232229"/>
          </a:xfrm>
          <a:prstGeom prst="ellipse">
            <a:avLst/>
          </a:prstGeom>
          <a:noFill/>
          <a:ln>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40" name="TextBox 39"/>
          <p:cNvSpPr txBox="1"/>
          <p:nvPr/>
        </p:nvSpPr>
        <p:spPr>
          <a:xfrm>
            <a:off x="3714400" y="3876446"/>
            <a:ext cx="1716279" cy="430887"/>
          </a:xfrm>
          <a:prstGeom prst="rect">
            <a:avLst/>
          </a:prstGeom>
          <a:noFill/>
        </p:spPr>
        <p:txBody>
          <a:bodyPr wrap="square" lIns="0" tIns="0" rIns="0" bIns="0" rtlCol="0">
            <a:spAutoFit/>
          </a:bodyPr>
          <a:lstStyle/>
          <a:p>
            <a:r>
              <a:rPr lang="en-US" dirty="0" smtClean="0">
                <a:solidFill>
                  <a:srgbClr val="FF0000"/>
                </a:solidFill>
              </a:rPr>
              <a:t>Shared state</a:t>
            </a:r>
            <a:r>
              <a:rPr lang="en-US" dirty="0">
                <a:solidFill>
                  <a:srgbClr val="FF0000"/>
                </a:solidFill>
              </a:rPr>
              <a:t> </a:t>
            </a:r>
            <a:r>
              <a:rPr lang="en-US" dirty="0" smtClean="0">
                <a:solidFill>
                  <a:srgbClr val="FF0000"/>
                </a:solidFill>
              </a:rPr>
              <a:t>with other components</a:t>
            </a:r>
            <a:endParaRPr lang="en-GB" dirty="0" err="1" smtClean="0">
              <a:solidFill>
                <a:srgbClr val="FF0000"/>
              </a:solidFill>
            </a:endParaRPr>
          </a:p>
        </p:txBody>
      </p:sp>
      <p:cxnSp>
        <p:nvCxnSpPr>
          <p:cNvPr id="49" name="Straight Arrow Connector 48"/>
          <p:cNvCxnSpPr>
            <a:stCxn id="40" idx="0"/>
            <a:endCxn id="36" idx="4"/>
          </p:cNvCxnSpPr>
          <p:nvPr/>
        </p:nvCxnSpPr>
        <p:spPr>
          <a:xfrm flipV="1">
            <a:off x="4572540" y="1379764"/>
            <a:ext cx="65883" cy="249668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0" idx="0"/>
            <a:endCxn id="38" idx="4"/>
          </p:cNvCxnSpPr>
          <p:nvPr/>
        </p:nvCxnSpPr>
        <p:spPr>
          <a:xfrm flipH="1" flipV="1">
            <a:off x="2261054" y="2133599"/>
            <a:ext cx="2311486" cy="1742847"/>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0" idx="0"/>
            <a:endCxn id="37" idx="4"/>
          </p:cNvCxnSpPr>
          <p:nvPr/>
        </p:nvCxnSpPr>
        <p:spPr>
          <a:xfrm flipH="1" flipV="1">
            <a:off x="2614387" y="3371850"/>
            <a:ext cx="1958153" cy="504596"/>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475343" y="4114346"/>
            <a:ext cx="2891536" cy="215444"/>
          </a:xfrm>
          <a:prstGeom prst="rect">
            <a:avLst/>
          </a:prstGeom>
          <a:noFill/>
        </p:spPr>
        <p:txBody>
          <a:bodyPr wrap="square" lIns="0" tIns="0" rIns="0" bIns="0" rtlCol="0">
            <a:spAutoFit/>
          </a:bodyPr>
          <a:lstStyle/>
          <a:p>
            <a:r>
              <a:rPr lang="en-US" dirty="0" smtClean="0">
                <a:solidFill>
                  <a:srgbClr val="FF0000"/>
                </a:solidFill>
              </a:rPr>
              <a:t>Verbose, hinders fast prototyping</a:t>
            </a:r>
            <a:endParaRPr lang="en-GB" dirty="0" err="1" smtClean="0">
              <a:solidFill>
                <a:srgbClr val="FF0000"/>
              </a:solidFill>
            </a:endParaRPr>
          </a:p>
        </p:txBody>
      </p:sp>
      <p:cxnSp>
        <p:nvCxnSpPr>
          <p:cNvPr id="75" name="Straight Arrow Connector 74"/>
          <p:cNvCxnSpPr>
            <a:stCxn id="73" idx="0"/>
          </p:cNvCxnSpPr>
          <p:nvPr/>
        </p:nvCxnSpPr>
        <p:spPr>
          <a:xfrm flipV="1">
            <a:off x="1921111" y="3700007"/>
            <a:ext cx="397546" cy="414339"/>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64933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9" name="Straight Arrow Connector 34"/>
          <p:cNvCxnSpPr>
            <a:endCxn id="10" idx="0"/>
          </p:cNvCxnSpPr>
          <p:nvPr/>
        </p:nvCxnSpPr>
        <p:spPr>
          <a:xfrm>
            <a:off x="1143684" y="2104084"/>
            <a:ext cx="4499712" cy="222425"/>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What is “</a:t>
            </a:r>
            <a:r>
              <a:rPr lang="en-US" u="sng" dirty="0" smtClean="0"/>
              <a:t>state</a:t>
            </a:r>
            <a:r>
              <a:rPr lang="en-US" dirty="0" smtClean="0"/>
              <a:t>” and “</a:t>
            </a:r>
            <a:r>
              <a:rPr lang="en-US" u="sng" dirty="0" smtClean="0"/>
              <a:t>control</a:t>
            </a:r>
            <a:r>
              <a:rPr lang="en-US" dirty="0" smtClean="0"/>
              <a:t>”: </a:t>
            </a:r>
            <a:r>
              <a:rPr lang="en-US" dirty="0" err="1" smtClean="0"/>
              <a:t>WiFi</a:t>
            </a:r>
            <a:r>
              <a:rPr lang="en-US" dirty="0" smtClean="0"/>
              <a:t> RX </a:t>
            </a:r>
            <a:endParaRPr lang="en-GB" dirty="0"/>
          </a:p>
        </p:txBody>
      </p:sp>
      <p:sp>
        <p:nvSpPr>
          <p:cNvPr id="4" name="Slide Number Placeholder 3"/>
          <p:cNvSpPr>
            <a:spLocks noGrp="1"/>
          </p:cNvSpPr>
          <p:nvPr>
            <p:ph type="sldNum" sz="quarter" idx="13"/>
          </p:nvPr>
        </p:nvSpPr>
        <p:spPr/>
        <p:txBody>
          <a:bodyPr/>
          <a:lstStyle/>
          <a:p>
            <a:fld id="{460E0C55-3319-4B31-9C74-CC15EF4AFB06}" type="slidenum">
              <a:rPr lang="en-GB" smtClean="0"/>
              <a:t>7</a:t>
            </a:fld>
            <a:endParaRPr lang="en-GB" dirty="0"/>
          </a:p>
        </p:txBody>
      </p:sp>
      <p:cxnSp>
        <p:nvCxnSpPr>
          <p:cNvPr id="21" name="Straight Arrow Connector 34"/>
          <p:cNvCxnSpPr/>
          <p:nvPr/>
        </p:nvCxnSpPr>
        <p:spPr>
          <a:xfrm>
            <a:off x="1125743" y="2104790"/>
            <a:ext cx="6674029"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endCxn id="7" idx="0"/>
          </p:cNvCxnSpPr>
          <p:nvPr/>
        </p:nvCxnSpPr>
        <p:spPr>
          <a:xfrm flipH="1">
            <a:off x="1125743" y="982850"/>
            <a:ext cx="3095" cy="134365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128838" y="1947592"/>
            <a:ext cx="0" cy="37891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36365" y="2326509"/>
            <a:ext cx="117875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err="1" smtClean="0">
                <a:solidFill>
                  <a:schemeClr val="tx1"/>
                </a:solidFill>
              </a:rPr>
              <a:t>DetectSTS</a:t>
            </a:r>
            <a:endParaRPr lang="en-GB" i="1" dirty="0">
              <a:solidFill>
                <a:schemeClr val="tx1"/>
              </a:solidFill>
            </a:endParaRPr>
          </a:p>
        </p:txBody>
      </p:sp>
      <p:sp>
        <p:nvSpPr>
          <p:cNvPr id="8" name="Rectangle 7"/>
          <p:cNvSpPr/>
          <p:nvPr/>
        </p:nvSpPr>
        <p:spPr>
          <a:xfrm>
            <a:off x="2589471" y="2326509"/>
            <a:ext cx="1268445"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chemeClr val="tx1"/>
                </a:solidFill>
              </a:rPr>
              <a:t>C</a:t>
            </a:r>
            <a:r>
              <a:rPr lang="en-GB" i="1" dirty="0" smtClean="0">
                <a:solidFill>
                  <a:schemeClr val="tx1"/>
                </a:solidFill>
              </a:rPr>
              <a:t>hannel</a:t>
            </a:r>
            <a:br>
              <a:rPr lang="en-GB" i="1" dirty="0" smtClean="0">
                <a:solidFill>
                  <a:schemeClr val="tx1"/>
                </a:solidFill>
              </a:rPr>
            </a:br>
            <a:r>
              <a:rPr lang="en-GB" i="1" dirty="0" smtClean="0">
                <a:solidFill>
                  <a:schemeClr val="tx1"/>
                </a:solidFill>
              </a:rPr>
              <a:t>Estimation</a:t>
            </a:r>
            <a:endParaRPr lang="en-GB" i="1" dirty="0">
              <a:solidFill>
                <a:schemeClr val="tx1"/>
              </a:solidFill>
            </a:endParaRPr>
          </a:p>
        </p:txBody>
      </p:sp>
      <p:cxnSp>
        <p:nvCxnSpPr>
          <p:cNvPr id="9" name="Straight Arrow Connector 8"/>
          <p:cNvCxnSpPr/>
          <p:nvPr/>
        </p:nvCxnSpPr>
        <p:spPr>
          <a:xfrm flipV="1">
            <a:off x="1715121" y="2649204"/>
            <a:ext cx="874350" cy="4342"/>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096988" y="2326509"/>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cxnSp>
        <p:nvCxnSpPr>
          <p:cNvPr id="11" name="Straight Arrow Connector 10"/>
          <p:cNvCxnSpPr/>
          <p:nvPr/>
        </p:nvCxnSpPr>
        <p:spPr>
          <a:xfrm>
            <a:off x="3857916" y="2649204"/>
            <a:ext cx="1224227"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7932" y="2157780"/>
            <a:ext cx="648728" cy="476507"/>
          </a:xfrm>
          <a:prstGeom prst="rect">
            <a:avLst/>
          </a:prstGeom>
          <a:noFill/>
        </p:spPr>
        <p:txBody>
          <a:bodyPr wrap="none" rtlCol="0">
            <a:spAutoFit/>
          </a:bodyPr>
          <a:lstStyle/>
          <a:p>
            <a:pPr algn="ctr"/>
            <a:r>
              <a:rPr lang="en-GB" sz="1400" dirty="0" smtClean="0"/>
              <a:t>Packet</a:t>
            </a:r>
            <a:br>
              <a:rPr lang="en-GB" sz="1400" dirty="0" smtClean="0"/>
            </a:br>
            <a:r>
              <a:rPr lang="en-GB" sz="1400" dirty="0" smtClean="0"/>
              <a:t>start</a:t>
            </a:r>
            <a:endParaRPr lang="en-GB" sz="1400" dirty="0"/>
          </a:p>
        </p:txBody>
      </p:sp>
      <p:sp>
        <p:nvSpPr>
          <p:cNvPr id="13" name="TextBox 12"/>
          <p:cNvSpPr txBox="1"/>
          <p:nvPr/>
        </p:nvSpPr>
        <p:spPr>
          <a:xfrm>
            <a:off x="4021729" y="2172696"/>
            <a:ext cx="877163" cy="523220"/>
          </a:xfrm>
          <a:prstGeom prst="rect">
            <a:avLst/>
          </a:prstGeom>
          <a:noFill/>
        </p:spPr>
        <p:txBody>
          <a:bodyPr wrap="none" rtlCol="0">
            <a:spAutoFit/>
          </a:bodyPr>
          <a:lstStyle/>
          <a:p>
            <a:pPr algn="ctr"/>
            <a:r>
              <a:rPr lang="en-GB" sz="1400" dirty="0" smtClean="0"/>
              <a:t>Channel </a:t>
            </a:r>
            <a:br>
              <a:rPr lang="en-GB" sz="1400" dirty="0" smtClean="0"/>
            </a:br>
            <a:r>
              <a:rPr lang="en-GB" sz="1400" dirty="0" smtClean="0"/>
              <a:t>info</a:t>
            </a:r>
            <a:endParaRPr lang="en-GB" sz="1400" dirty="0"/>
          </a:p>
        </p:txBody>
      </p:sp>
      <p:sp>
        <p:nvSpPr>
          <p:cNvPr id="14" name="Rectangle 13"/>
          <p:cNvSpPr/>
          <p:nvPr/>
        </p:nvSpPr>
        <p:spPr>
          <a:xfrm>
            <a:off x="5082142" y="3294595"/>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Header</a:t>
            </a:r>
            <a:endParaRPr lang="en-GB" i="1" dirty="0">
              <a:solidFill>
                <a:schemeClr val="tx1"/>
              </a:solidFill>
            </a:endParaRPr>
          </a:p>
        </p:txBody>
      </p:sp>
      <p:sp>
        <p:nvSpPr>
          <p:cNvPr id="15" name="Rectangle 14"/>
          <p:cNvSpPr/>
          <p:nvPr/>
        </p:nvSpPr>
        <p:spPr>
          <a:xfrm>
            <a:off x="7253364" y="2326509"/>
            <a:ext cx="1092816" cy="645391"/>
          </a:xfrm>
          <a:prstGeom prst="rect">
            <a:avLst/>
          </a:prstGeom>
          <a:solidFill>
            <a:schemeClr val="accent5">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Invert</a:t>
            </a:r>
            <a:br>
              <a:rPr lang="en-GB" i="1" dirty="0" smtClean="0">
                <a:solidFill>
                  <a:schemeClr val="tx1"/>
                </a:solidFill>
              </a:rPr>
            </a:br>
            <a:r>
              <a:rPr lang="en-GB" i="1" dirty="0" smtClean="0">
                <a:solidFill>
                  <a:schemeClr val="tx1"/>
                </a:solidFill>
              </a:rPr>
              <a:t>Channel</a:t>
            </a:r>
            <a:endParaRPr lang="en-GB" i="1" dirty="0">
              <a:solidFill>
                <a:schemeClr val="tx1"/>
              </a:solidFill>
            </a:endParaRPr>
          </a:p>
        </p:txBody>
      </p:sp>
      <p:sp>
        <p:nvSpPr>
          <p:cNvPr id="16" name="Rectangle 15"/>
          <p:cNvSpPr/>
          <p:nvPr/>
        </p:nvSpPr>
        <p:spPr>
          <a:xfrm>
            <a:off x="7253364" y="3294595"/>
            <a:ext cx="1092816" cy="645391"/>
          </a:xfrm>
          <a:prstGeom prst="rect">
            <a:avLst/>
          </a:prstGeom>
          <a:solidFill>
            <a:schemeClr val="accent6">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smtClean="0">
                <a:solidFill>
                  <a:schemeClr val="tx1"/>
                </a:solidFill>
              </a:rPr>
              <a:t>Decode Packet</a:t>
            </a:r>
            <a:endParaRPr lang="en-GB" i="1" dirty="0">
              <a:solidFill>
                <a:schemeClr val="tx1"/>
              </a:solidFill>
            </a:endParaRPr>
          </a:p>
        </p:txBody>
      </p:sp>
      <p:sp>
        <p:nvSpPr>
          <p:cNvPr id="17" name="TextBox 16"/>
          <p:cNvSpPr txBox="1"/>
          <p:nvPr/>
        </p:nvSpPr>
        <p:spPr>
          <a:xfrm>
            <a:off x="6375170" y="3132613"/>
            <a:ext cx="696281" cy="523220"/>
          </a:xfrm>
          <a:prstGeom prst="rect">
            <a:avLst/>
          </a:prstGeom>
          <a:noFill/>
        </p:spPr>
        <p:txBody>
          <a:bodyPr wrap="none" rtlCol="0">
            <a:spAutoFit/>
          </a:bodyPr>
          <a:lstStyle/>
          <a:p>
            <a:pPr algn="ctr"/>
            <a:r>
              <a:rPr lang="en-GB" sz="1400" dirty="0" smtClean="0"/>
              <a:t>Packet</a:t>
            </a:r>
            <a:br>
              <a:rPr lang="en-GB" sz="1400" dirty="0" smtClean="0"/>
            </a:br>
            <a:r>
              <a:rPr lang="en-GB" sz="1400" dirty="0" smtClean="0"/>
              <a:t>info</a:t>
            </a:r>
            <a:endParaRPr lang="en-GB" sz="1400" dirty="0"/>
          </a:p>
        </p:txBody>
      </p:sp>
      <p:cxnSp>
        <p:nvCxnSpPr>
          <p:cNvPr id="18" name="Straight Arrow Connector 17"/>
          <p:cNvCxnSpPr/>
          <p:nvPr/>
        </p:nvCxnSpPr>
        <p:spPr>
          <a:xfrm>
            <a:off x="6189804" y="3617291"/>
            <a:ext cx="1048714" cy="0"/>
          </a:xfrm>
          <a:prstGeom prst="straightConnector1">
            <a:avLst/>
          </a:prstGeom>
          <a:ln w="28575">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623103" y="2996297"/>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7794325" y="2975098"/>
            <a:ext cx="5447" cy="2739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970694" y="2201154"/>
            <a:ext cx="1334422" cy="18629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7141506" y="2210142"/>
            <a:ext cx="1334422" cy="18629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34"/>
          <p:cNvCxnSpPr>
            <a:stCxn id="16" idx="2"/>
          </p:cNvCxnSpPr>
          <p:nvPr/>
        </p:nvCxnSpPr>
        <p:spPr>
          <a:xfrm flipH="1">
            <a:off x="7794327" y="3939986"/>
            <a:ext cx="5445" cy="77831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4"/>
          <p:cNvCxnSpPr/>
          <p:nvPr/>
        </p:nvCxnSpPr>
        <p:spPr>
          <a:xfrm>
            <a:off x="5680400" y="3939833"/>
            <a:ext cx="2128317" cy="409101"/>
          </a:xfrm>
          <a:prstGeom prst="bentConnector3">
            <a:avLst>
              <a:gd name="adj1" fmla="val -2937"/>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Line Callout 1 37"/>
          <p:cNvSpPr/>
          <p:nvPr/>
        </p:nvSpPr>
        <p:spPr bwMode="auto">
          <a:xfrm>
            <a:off x="389436" y="3655834"/>
            <a:ext cx="2626720" cy="741540"/>
          </a:xfrm>
          <a:prstGeom prst="borderCallout1">
            <a:avLst>
              <a:gd name="adj1" fmla="val -2590"/>
              <a:gd name="adj2" fmla="val 51229"/>
              <a:gd name="adj3" fmla="val -81697"/>
              <a:gd name="adj4" fmla="val 38038"/>
            </a:avLst>
          </a:prstGeom>
          <a:solidFill>
            <a:schemeClr val="accent2"/>
          </a:solidFill>
          <a:ln w="635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Detect if we have transmission: </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Processing </a:t>
            </a:r>
            <a:r>
              <a:rPr lang="en-US" b="1" i="1" dirty="0" smtClean="0">
                <a:gradFill>
                  <a:gsLst>
                    <a:gs pos="0">
                      <a:srgbClr val="FFFFFF"/>
                    </a:gs>
                    <a:gs pos="100000">
                      <a:srgbClr val="FFFFFF"/>
                    </a:gs>
                  </a:gsLst>
                  <a:lin ang="5400000" scaled="0"/>
                </a:gradFill>
                <a:ea typeface="Segoe UI" pitchFamily="34" charset="0"/>
                <a:cs typeface="Segoe UI" pitchFamily="34" charset="0"/>
              </a:rPr>
              <a:t>while updating</a:t>
            </a:r>
            <a:r>
              <a:rPr lang="en-US" dirty="0" smtClean="0">
                <a:gradFill>
                  <a:gsLst>
                    <a:gs pos="0">
                      <a:srgbClr val="FFFFFF"/>
                    </a:gs>
                    <a:gs pos="100000">
                      <a:srgbClr val="FFFFFF"/>
                    </a:gs>
                  </a:gsLst>
                  <a:lin ang="5400000" scaled="0"/>
                </a:gradFill>
                <a:ea typeface="Segoe UI" pitchFamily="34" charset="0"/>
                <a:cs typeface="Segoe UI" pitchFamily="34" charset="0"/>
              </a:rPr>
              <a:t> internal </a:t>
            </a:r>
            <a:r>
              <a:rPr lang="en-US" u="sng" dirty="0" smtClean="0">
                <a:gradFill>
                  <a:gsLst>
                    <a:gs pos="0">
                      <a:srgbClr val="FFFFFF"/>
                    </a:gs>
                    <a:gs pos="100000">
                      <a:srgbClr val="FFFFFF"/>
                    </a:gs>
                  </a:gsLst>
                  <a:lin ang="5400000" scaled="0"/>
                </a:gradFill>
                <a:ea typeface="Segoe UI" pitchFamily="34" charset="0"/>
                <a:cs typeface="Segoe UI" pitchFamily="34" charset="0"/>
              </a:rPr>
              <a:t>state</a:t>
            </a:r>
            <a:endParaRPr lang="en-GB" u="sng"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39" name="Line Callout 1 38"/>
          <p:cNvSpPr/>
          <p:nvPr/>
        </p:nvSpPr>
        <p:spPr bwMode="auto">
          <a:xfrm>
            <a:off x="3210338" y="4214606"/>
            <a:ext cx="2261485" cy="741540"/>
          </a:xfrm>
          <a:prstGeom prst="borderCallout1">
            <a:avLst>
              <a:gd name="adj1" fmla="val -2590"/>
              <a:gd name="adj2" fmla="val 51229"/>
              <a:gd name="adj3" fmla="val -155315"/>
              <a:gd name="adj4" fmla="val 1655"/>
            </a:avLst>
          </a:prstGeom>
          <a:solidFill>
            <a:schemeClr val="accent2"/>
          </a:solidFill>
          <a:ln w="635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Estimates the effects of the communication channel</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40" name="Line Callout 1 39"/>
          <p:cNvSpPr/>
          <p:nvPr/>
        </p:nvSpPr>
        <p:spPr bwMode="auto">
          <a:xfrm>
            <a:off x="2394325" y="1160856"/>
            <a:ext cx="2065985" cy="504991"/>
          </a:xfrm>
          <a:prstGeom prst="borderCallout1">
            <a:avLst>
              <a:gd name="adj1" fmla="val 52624"/>
              <a:gd name="adj2" fmla="val -2481"/>
              <a:gd name="adj3" fmla="val 207799"/>
              <a:gd name="adj4" fmla="val -12146"/>
            </a:avLst>
          </a:prstGeom>
          <a:solidFill>
            <a:schemeClr val="accent2"/>
          </a:solidFill>
          <a:ln w="635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Transmission detected:</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 </a:t>
            </a:r>
            <a:r>
              <a:rPr lang="en-US" u="sng" dirty="0" smtClean="0">
                <a:gradFill>
                  <a:gsLst>
                    <a:gs pos="0">
                      <a:srgbClr val="FFFFFF"/>
                    </a:gs>
                    <a:gs pos="100000">
                      <a:srgbClr val="FFFFFF"/>
                    </a:gs>
                  </a:gsLst>
                  <a:lin ang="5400000" scaled="0"/>
                </a:gradFill>
                <a:ea typeface="Segoe UI" pitchFamily="34" charset="0"/>
                <a:cs typeface="Segoe UI" pitchFamily="34" charset="0"/>
              </a:rPr>
              <a:t>control</a:t>
            </a:r>
            <a:r>
              <a:rPr lang="en-US" dirty="0" smtClean="0">
                <a:gradFill>
                  <a:gsLst>
                    <a:gs pos="0">
                      <a:srgbClr val="FFFFFF"/>
                    </a:gs>
                    <a:gs pos="100000">
                      <a:srgbClr val="FFFFFF"/>
                    </a:gs>
                  </a:gsLst>
                  <a:lin ang="5400000" scaled="0"/>
                </a:gradFill>
                <a:ea typeface="Segoe UI" pitchFamily="34" charset="0"/>
                <a:cs typeface="Segoe UI" pitchFamily="34" charset="0"/>
              </a:rPr>
              <a:t> value</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41" name="Line Callout 1 40"/>
          <p:cNvSpPr/>
          <p:nvPr/>
        </p:nvSpPr>
        <p:spPr bwMode="auto">
          <a:xfrm>
            <a:off x="4832319" y="1038817"/>
            <a:ext cx="1966207" cy="504991"/>
          </a:xfrm>
          <a:prstGeom prst="borderCallout1">
            <a:avLst>
              <a:gd name="adj1" fmla="val 52624"/>
              <a:gd name="adj2" fmla="val -2481"/>
              <a:gd name="adj3" fmla="val 234824"/>
              <a:gd name="adj4" fmla="val -22667"/>
            </a:avLst>
          </a:prstGeom>
          <a:solidFill>
            <a:schemeClr val="accent2"/>
          </a:solidFill>
          <a:ln w="635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a:gradFill>
                  <a:gsLst>
                    <a:gs pos="0">
                      <a:srgbClr val="FFFFFF"/>
                    </a:gs>
                    <a:gs pos="100000">
                      <a:srgbClr val="FFFFFF"/>
                    </a:gs>
                  </a:gsLst>
                  <a:lin ang="5400000" scaled="0"/>
                </a:gradFill>
                <a:ea typeface="Segoe UI" pitchFamily="34" charset="0"/>
                <a:cs typeface="Segoe UI" pitchFamily="34" charset="0"/>
              </a:rPr>
              <a:t>C</a:t>
            </a:r>
            <a:r>
              <a:rPr lang="en-US" dirty="0" smtClean="0">
                <a:gradFill>
                  <a:gsLst>
                    <a:gs pos="0">
                      <a:srgbClr val="FFFFFF"/>
                    </a:gs>
                    <a:gs pos="100000">
                      <a:srgbClr val="FFFFFF"/>
                    </a:gs>
                  </a:gsLst>
                  <a:lin ang="5400000" scaled="0"/>
                </a:gradFill>
                <a:ea typeface="Segoe UI" pitchFamily="34" charset="0"/>
                <a:cs typeface="Segoe UI" pitchFamily="34" charset="0"/>
              </a:rPr>
              <a:t>hannel characteristics:</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 </a:t>
            </a:r>
            <a:r>
              <a:rPr lang="en-US" u="sng" dirty="0" smtClean="0">
                <a:gradFill>
                  <a:gsLst>
                    <a:gs pos="0">
                      <a:srgbClr val="FFFFFF"/>
                    </a:gs>
                    <a:gs pos="100000">
                      <a:srgbClr val="FFFFFF"/>
                    </a:gs>
                  </a:gsLst>
                  <a:lin ang="5400000" scaled="0"/>
                </a:gradFill>
                <a:ea typeface="Segoe UI" pitchFamily="34" charset="0"/>
                <a:cs typeface="Segoe UI" pitchFamily="34" charset="0"/>
              </a:rPr>
              <a:t>control</a:t>
            </a:r>
            <a:r>
              <a:rPr lang="en-US" dirty="0" smtClean="0">
                <a:gradFill>
                  <a:gsLst>
                    <a:gs pos="0">
                      <a:srgbClr val="FFFFFF"/>
                    </a:gs>
                    <a:gs pos="100000">
                      <a:srgbClr val="FFFFFF"/>
                    </a:gs>
                  </a:gsLst>
                  <a:lin ang="5400000" scaled="0"/>
                </a:gradFill>
                <a:ea typeface="Segoe UI" pitchFamily="34" charset="0"/>
                <a:cs typeface="Segoe UI" pitchFamily="34" charset="0"/>
              </a:rPr>
              <a:t> value</a:t>
            </a:r>
            <a:endParaRPr lang="en-GB"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42" name="Line Callout 1 41"/>
          <p:cNvSpPr/>
          <p:nvPr/>
        </p:nvSpPr>
        <p:spPr bwMode="auto">
          <a:xfrm>
            <a:off x="6945260" y="1039600"/>
            <a:ext cx="1698130" cy="694928"/>
          </a:xfrm>
          <a:prstGeom prst="borderCallout1">
            <a:avLst>
              <a:gd name="adj1" fmla="val 40893"/>
              <a:gd name="adj2" fmla="val -1678"/>
              <a:gd name="adj3" fmla="val 306370"/>
              <a:gd name="adj4" fmla="val -10633"/>
            </a:avLst>
          </a:prstGeom>
          <a:solidFill>
            <a:schemeClr val="accent2"/>
          </a:solidFill>
          <a:ln w="6350">
            <a:solidFill>
              <a:schemeClr val="tx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Payload modulation parameters:</a:t>
            </a:r>
          </a:p>
          <a:p>
            <a:pPr algn="ctr" defTabSz="914099" fontAlgn="base">
              <a:spcBef>
                <a:spcPct val="0"/>
              </a:spcBef>
              <a:spcAft>
                <a:spcPct val="0"/>
              </a:spcAft>
            </a:pPr>
            <a:r>
              <a:rPr lang="en-US" dirty="0" smtClean="0">
                <a:gradFill>
                  <a:gsLst>
                    <a:gs pos="0">
                      <a:srgbClr val="FFFFFF"/>
                    </a:gs>
                    <a:gs pos="100000">
                      <a:srgbClr val="FFFFFF"/>
                    </a:gs>
                  </a:gsLst>
                  <a:lin ang="5400000" scaled="0"/>
                </a:gradFill>
                <a:ea typeface="Segoe UI" pitchFamily="34" charset="0"/>
                <a:cs typeface="Segoe UI" pitchFamily="34" charset="0"/>
              </a:rPr>
              <a:t>A </a:t>
            </a:r>
            <a:r>
              <a:rPr lang="en-US" u="sng" dirty="0" smtClean="0">
                <a:gradFill>
                  <a:gsLst>
                    <a:gs pos="0">
                      <a:srgbClr val="FFFFFF"/>
                    </a:gs>
                    <a:gs pos="100000">
                      <a:srgbClr val="FFFFFF"/>
                    </a:gs>
                  </a:gsLst>
                  <a:lin ang="5400000" scaled="0"/>
                </a:gradFill>
                <a:ea typeface="Segoe UI" pitchFamily="34" charset="0"/>
                <a:cs typeface="Segoe UI" pitchFamily="34" charset="0"/>
              </a:rPr>
              <a:t>control</a:t>
            </a:r>
            <a:r>
              <a:rPr lang="en-US" dirty="0" smtClean="0">
                <a:gradFill>
                  <a:gsLst>
                    <a:gs pos="0">
                      <a:srgbClr val="FFFFFF"/>
                    </a:gs>
                    <a:gs pos="100000">
                      <a:srgbClr val="FFFFFF"/>
                    </a:gs>
                  </a:gsLst>
                  <a:lin ang="5400000" scaled="0"/>
                </a:gradFill>
                <a:ea typeface="Segoe UI" pitchFamily="34" charset="0"/>
                <a:cs typeface="Segoe UI" pitchFamily="34" charset="0"/>
              </a:rPr>
              <a:t> value</a:t>
            </a:r>
          </a:p>
        </p:txBody>
      </p:sp>
      <p:cxnSp>
        <p:nvCxnSpPr>
          <p:cNvPr id="77" name="Straight Arrow Connector 34"/>
          <p:cNvCxnSpPr>
            <a:endCxn id="8" idx="0"/>
          </p:cNvCxnSpPr>
          <p:nvPr/>
        </p:nvCxnSpPr>
        <p:spPr>
          <a:xfrm>
            <a:off x="1134688" y="2104790"/>
            <a:ext cx="2089006" cy="221719"/>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379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sz="quarter" idx="10"/>
          </p:nvPr>
        </p:nvSpPr>
        <p:spPr>
          <a:xfrm>
            <a:off x="389435" y="1567302"/>
            <a:ext cx="8363938" cy="2751522"/>
          </a:xfrm>
        </p:spPr>
        <p:txBody>
          <a:bodyPr/>
          <a:lstStyle/>
          <a:p>
            <a:pPr marL="0" indent="0" algn="ctr">
              <a:buNone/>
            </a:pPr>
            <a:r>
              <a:rPr lang="en-US" dirty="0" smtClean="0"/>
              <a:t>A great opportunity to use functional programming ideas in a high-performance scenario</a:t>
            </a:r>
          </a:p>
          <a:p>
            <a:pPr marL="0" indent="0" algn="ctr">
              <a:buNone/>
            </a:pPr>
            <a:endParaRPr lang="en-US" dirty="0"/>
          </a:p>
          <a:p>
            <a:pPr marL="514350" indent="-514350">
              <a:buAutoNum type="arabicParenBoth"/>
            </a:pPr>
            <a:r>
              <a:rPr lang="en-US" sz="1800" dirty="0" smtClean="0"/>
              <a:t>Better dataflow abstractions for capturing state initialization and </a:t>
            </a:r>
            <a:r>
              <a:rPr lang="en-US" sz="1800" dirty="0" smtClean="0">
                <a:solidFill>
                  <a:srgbClr val="FF0000"/>
                </a:solidFill>
              </a:rPr>
              <a:t>control</a:t>
            </a:r>
            <a:r>
              <a:rPr lang="en-US" sz="1800" dirty="0" smtClean="0"/>
              <a:t> values</a:t>
            </a:r>
          </a:p>
          <a:p>
            <a:pPr marL="514350" indent="-514350">
              <a:buAutoNum type="arabicParenBoth"/>
            </a:pPr>
            <a:r>
              <a:rPr lang="en-US" sz="1800" dirty="0" smtClean="0"/>
              <a:t>We identify an important gap: a lot of related work focuses more on efficient DSP (e.g. SORA, Spiral, Feldspar, </a:t>
            </a:r>
            <a:r>
              <a:rPr lang="en-US" sz="1800" dirty="0" err="1" smtClean="0"/>
              <a:t>StreamIt</a:t>
            </a:r>
            <a:r>
              <a:rPr lang="en-US" sz="1800" dirty="0" smtClean="0"/>
              <a:t>) and much less on control, but e.g. LTE spec is 400 pages with a handful (and mostly standardized) DSP algorithms</a:t>
            </a:r>
          </a:p>
          <a:p>
            <a:pPr marL="514350" indent="-514350">
              <a:buAutoNum type="arabicParenBoth"/>
            </a:pPr>
            <a:r>
              <a:rPr lang="en-US" sz="1800" dirty="0" smtClean="0"/>
              <a:t>Better automatic optimizations </a:t>
            </a:r>
            <a:endParaRPr lang="en-GB" sz="1800" dirty="0"/>
          </a:p>
        </p:txBody>
      </p:sp>
      <p:sp>
        <p:nvSpPr>
          <p:cNvPr id="4" name="Slide Number Placeholder 3"/>
          <p:cNvSpPr>
            <a:spLocks noGrp="1"/>
          </p:cNvSpPr>
          <p:nvPr>
            <p:ph type="sldNum" sz="quarter" idx="13"/>
          </p:nvPr>
        </p:nvSpPr>
        <p:spPr/>
        <p:txBody>
          <a:bodyPr/>
          <a:lstStyle/>
          <a:p>
            <a:fld id="{460E0C55-3319-4B31-9C74-CC15EF4AFB06}" type="slidenum">
              <a:rPr lang="en-GB" smtClean="0"/>
              <a:t>8</a:t>
            </a:fld>
            <a:endParaRPr lang="en-GB" dirty="0"/>
          </a:p>
        </p:txBody>
      </p:sp>
    </p:spTree>
    <p:extLst>
      <p:ext uri="{BB962C8B-B14F-4D97-AF65-F5344CB8AC3E}">
        <p14:creationId xmlns:p14="http://schemas.microsoft.com/office/powerpoint/2010/main" val="202751742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ZIRIA</a:t>
            </a:r>
            <a:endParaRPr lang="en-GB" dirty="0"/>
          </a:p>
        </p:txBody>
      </p:sp>
      <p:sp>
        <p:nvSpPr>
          <p:cNvPr id="3" name="Text Placeholder 2"/>
          <p:cNvSpPr>
            <a:spLocks noGrp="1"/>
          </p:cNvSpPr>
          <p:nvPr>
            <p:ph type="body" sz="quarter" idx="10"/>
          </p:nvPr>
        </p:nvSpPr>
        <p:spPr>
          <a:xfrm>
            <a:off x="389435" y="1179405"/>
            <a:ext cx="8363938" cy="3299365"/>
          </a:xfrm>
        </p:spPr>
        <p:txBody>
          <a:bodyPr/>
          <a:lstStyle/>
          <a:p>
            <a:r>
              <a:rPr lang="en-US" sz="2400" dirty="0" smtClean="0"/>
              <a:t>A </a:t>
            </a:r>
            <a:r>
              <a:rPr lang="en-US" sz="2400" u="sng" dirty="0" smtClean="0"/>
              <a:t>non-embedded</a:t>
            </a:r>
            <a:r>
              <a:rPr lang="en-US" sz="2400" dirty="0"/>
              <a:t> </a:t>
            </a:r>
            <a:r>
              <a:rPr lang="en-US" sz="2400" dirty="0" smtClean="0"/>
              <a:t>DSL for bit stream and packet processing</a:t>
            </a:r>
            <a:endParaRPr lang="en-US" sz="2400" dirty="0"/>
          </a:p>
          <a:p>
            <a:r>
              <a:rPr lang="en-US" sz="2400" dirty="0"/>
              <a:t>P</a:t>
            </a:r>
            <a:r>
              <a:rPr lang="en-US" sz="2400" dirty="0" smtClean="0"/>
              <a:t>rogramming abstractions well-suited for wireless PHY implementations in software (e.g. 802.11a/g)</a:t>
            </a:r>
            <a:endParaRPr lang="en-US" sz="2400" dirty="0"/>
          </a:p>
          <a:p>
            <a:r>
              <a:rPr lang="en-US" sz="2400" dirty="0" smtClean="0"/>
              <a:t>Optimizing compiler that generates real-time code</a:t>
            </a:r>
            <a:endParaRPr lang="en-US" sz="2400" dirty="0"/>
          </a:p>
          <a:p>
            <a:r>
              <a:rPr lang="en-US" sz="2400" dirty="0" smtClean="0"/>
              <a:t>Developed @ MSR Cambridge, open source under Apache 2.0</a:t>
            </a:r>
          </a:p>
          <a:p>
            <a:pPr marL="0" indent="0" algn="ctr">
              <a:buNone/>
            </a:pPr>
            <a:r>
              <a:rPr lang="en-US" sz="2000" dirty="0" smtClean="0">
                <a:latin typeface="Consolas" panose="020B0609020204030204" pitchFamily="49" charset="0"/>
                <a:cs typeface="Consolas" panose="020B0609020204030204" pitchFamily="49" charset="0"/>
                <a:hlinkClick r:id="rId2"/>
              </a:rPr>
              <a:t>www.github.com/dimitriv/Ziria</a:t>
            </a:r>
            <a:endParaRPr lang="en-US" sz="2000" dirty="0" smtClean="0">
              <a:latin typeface="Consolas" panose="020B0609020204030204" pitchFamily="49" charset="0"/>
              <a:cs typeface="Consolas" panose="020B0609020204030204" pitchFamily="49" charset="0"/>
            </a:endParaRPr>
          </a:p>
          <a:p>
            <a:pPr marL="0" indent="0" algn="ctr">
              <a:buNone/>
            </a:pPr>
            <a:r>
              <a:rPr lang="en-US" sz="2000" dirty="0" smtClean="0">
                <a:latin typeface="Consolas" panose="020B0609020204030204" pitchFamily="49" charset="0"/>
                <a:cs typeface="Consolas" panose="020B0609020204030204" pitchFamily="49" charset="0"/>
                <a:hlinkClick r:id="rId3"/>
              </a:rPr>
              <a:t>http://research.microsoft.com/projects/Ziria</a:t>
            </a:r>
            <a:endParaRPr lang="en-US" sz="2000" dirty="0" smtClean="0">
              <a:latin typeface="Consolas" panose="020B0609020204030204" pitchFamily="49" charset="0"/>
              <a:cs typeface="Consolas" panose="020B0609020204030204" pitchFamily="49" charset="0"/>
            </a:endParaRPr>
          </a:p>
          <a:p>
            <a:r>
              <a:rPr lang="en-US" sz="2400" dirty="0" smtClean="0">
                <a:cs typeface="Consolas" panose="020B0609020204030204" pitchFamily="49" charset="0"/>
              </a:rPr>
              <a:t>Repo includes </a:t>
            </a:r>
            <a:r>
              <a:rPr lang="en-US" sz="2400" dirty="0" err="1" smtClean="0">
                <a:cs typeface="Consolas" panose="020B0609020204030204" pitchFamily="49" charset="0"/>
              </a:rPr>
              <a:t>WiFi</a:t>
            </a:r>
            <a:r>
              <a:rPr lang="en-US" sz="2400" dirty="0" smtClean="0">
                <a:cs typeface="Consolas" panose="020B0609020204030204" pitchFamily="49" charset="0"/>
              </a:rPr>
              <a:t> RX &amp; TX PHY implementation for SORA hardware </a:t>
            </a:r>
          </a:p>
        </p:txBody>
      </p:sp>
      <p:sp>
        <p:nvSpPr>
          <p:cNvPr id="4" name="Slide Number Placeholder 3"/>
          <p:cNvSpPr>
            <a:spLocks noGrp="1"/>
          </p:cNvSpPr>
          <p:nvPr>
            <p:ph type="sldNum" sz="quarter" idx="13"/>
          </p:nvPr>
        </p:nvSpPr>
        <p:spPr/>
        <p:txBody>
          <a:bodyPr/>
          <a:lstStyle/>
          <a:p>
            <a:fld id="{460E0C55-3319-4B31-9C74-CC15EF4AFB06}" type="slidenum">
              <a:rPr lang="en-GB" smtClean="0"/>
              <a:t>9</a:t>
            </a:fld>
            <a:endParaRPr lang="en-GB" dirty="0"/>
          </a:p>
        </p:txBody>
      </p:sp>
    </p:spTree>
    <p:extLst>
      <p:ext uri="{BB962C8B-B14F-4D97-AF65-F5344CB8AC3E}">
        <p14:creationId xmlns:p14="http://schemas.microsoft.com/office/powerpoint/2010/main" val="243457884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etro Template-Template Blue">
  <a:themeElements>
    <a:clrScheme name="MSR">
      <a:dk1>
        <a:srgbClr val="FFFFFF"/>
      </a:dk1>
      <a:lt1>
        <a:srgbClr val="003963"/>
      </a:lt1>
      <a:dk2>
        <a:srgbClr val="FFFFFF"/>
      </a:dk2>
      <a:lt2>
        <a:srgbClr val="003963"/>
      </a:lt2>
      <a:accent1>
        <a:srgbClr val="31A7FE"/>
      </a:accent1>
      <a:accent2>
        <a:srgbClr val="7FBA00"/>
      </a:accent2>
      <a:accent3>
        <a:srgbClr val="FF8C00"/>
      </a:accent3>
      <a:accent4>
        <a:srgbClr val="B4009E"/>
      </a:accent4>
      <a:accent5>
        <a:srgbClr val="55D455"/>
      </a:accent5>
      <a:accent6>
        <a:srgbClr val="FFB900"/>
      </a:accent6>
      <a:hlink>
        <a:srgbClr val="31A7FE"/>
      </a:hlink>
      <a:folHlink>
        <a:srgbClr val="31A7FE"/>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defPPr algn="ctr" defTabSz="914099" fontAlgn="base">
          <a:spcBef>
            <a:spcPct val="0"/>
          </a:spcBef>
          <a:spcAft>
            <a:spcPct val="0"/>
          </a:spcAft>
          <a:defRPr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ova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800" dirty="0" err="1" smtClean="0">
            <a:gradFill>
              <a:gsLst>
                <a:gs pos="2917">
                  <a:schemeClr val="tx1"/>
                </a:gs>
                <a:gs pos="30000">
                  <a:schemeClr val="tx1"/>
                </a:gs>
              </a:gsLst>
              <a:lin ang="5400000" scaled="0"/>
            </a:gra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resentationsDoc" ma:contentTypeID="0x010100B88FC3ECA26D1C46B3C4C83281D2EB9C003BBE479AF4108146A616B6B5E7069DBC" ma:contentTypeVersion="61" ma:contentTypeDescription="" ma:contentTypeScope="" ma:versionID="72533711bacf991a4680f48ae6b725f9">
  <xsd:schema xmlns:xsd="http://www.w3.org/2001/XMLSchema" xmlns:xs="http://www.w3.org/2001/XMLSchema" xmlns:p="http://schemas.microsoft.com/office/2006/metadata/properties" xmlns:ns2="2295e2e7-0eeb-498e-8716-217bb2ee6ee3" xmlns:ns3="8b529f77-48ab-4581-b468-93f09345b8aa" targetNamespace="http://schemas.microsoft.com/office/2006/metadata/properties" ma:root="true" ma:fieldsID="dde17010d50e6e632f300eac8dfd378e" ns2:_="" ns3:_="">
    <xsd:import namespace="2295e2e7-0eeb-498e-8716-217bb2ee6ee3"/>
    <xsd:import namespace="8b529f77-48ab-4581-b468-93f09345b8aa"/>
    <xsd:element name="properties">
      <xsd:complexType>
        <xsd:sequence>
          <xsd:element name="documentManagement">
            <xsd:complexType>
              <xsd:all>
                <xsd:element ref="ns2:Event_x0020_Start_x0020_Date" minOccurs="0"/>
                <xsd:element ref="ns2:Event_x0020_End_x0020_Date" minOccurs="0"/>
                <xsd:element ref="ns2:Presentation_x0020_Date" minOccurs="0"/>
                <xsd:element ref="ns2:MS_x0020_Speaker" minOccurs="0"/>
                <xsd:element ref="ns2:External_x0020_Speaker" minOccurs="0"/>
                <xsd:element ref="ns2:Session_x0020_Code" minOccurs="0"/>
                <xsd:element ref="ns2:MS_x0020_Content_x0020_Owner" minOccurs="0"/>
                <xsd:element ref="ns2:TaxCatchAll" minOccurs="0"/>
                <xsd:element ref="ns2:ProductTaxHTField0" minOccurs="0"/>
                <xsd:element ref="ns2:TaxCatchAllLabel" minOccurs="0"/>
                <xsd:element ref="ns2:CampaignTaxHTField0" minOccurs="0"/>
                <xsd:element ref="ns2:TrackTaxHTField0" minOccurs="0"/>
                <xsd:element ref="ns2:Event_x0020_VenueTaxHTField0" minOccurs="0"/>
                <xsd:element ref="ns3:AudienceTaxHTField0" minOccurs="0"/>
                <xsd:element ref="ns2:Event_x0020_LocationTaxHTField0" minOccurs="0"/>
                <xsd:element ref="ns2:Event1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95e2e7-0eeb-498e-8716-217bb2ee6ee3" elementFormDefault="qualified">
    <xsd:import namespace="http://schemas.microsoft.com/office/2006/documentManagement/types"/>
    <xsd:import namespace="http://schemas.microsoft.com/office/infopath/2007/PartnerControls"/>
    <xsd:element name="Event_x0020_Start_x0020_Date" ma:index="5" nillable="true" ma:displayName="Event Start Date" ma:format="DateOnly" ma:internalName="Event_x0020_Start_x0020_Date">
      <xsd:simpleType>
        <xsd:restriction base="dms:DateTime"/>
      </xsd:simpleType>
    </xsd:element>
    <xsd:element name="Event_x0020_End_x0020_Date" ma:index="6" nillable="true" ma:displayName="Event End Date" ma:format="DateOnly" ma:internalName="Event_x0020_End_x0020_Date">
      <xsd:simpleType>
        <xsd:restriction base="dms:DateTime"/>
      </xsd:simpleType>
    </xsd:element>
    <xsd:element name="Presentation_x0020_Date" ma:index="7" nillable="true" ma:displayName="Presentation Date" ma:format="DateOnly" ma:internalName="Presentation_x0020_Date" ma:readOnly="false">
      <xsd:simpleType>
        <xsd:restriction base="dms:DateTime"/>
      </xsd:simpleType>
    </xsd:element>
    <xsd:element name="MS_x0020_Speaker" ma:index="8" nillable="true" ma:displayName="MS Speaker" ma:list="UserInfo" ma:SharePointGroup="0" ma:internalName="MS_x0020_Speak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Speaker" ma:index="9" nillable="true" ma:displayName="Speaker" ma:internalName="External_x0020_Speaker">
      <xsd:simpleType>
        <xsd:restriction base="dms:Text">
          <xsd:maxLength value="255"/>
        </xsd:restriction>
      </xsd:simpleType>
    </xsd:element>
    <xsd:element name="Session_x0020_Code" ma:index="13" nillable="true" ma:displayName="Session Code" ma:internalName="Session_x0020_Code" ma:readOnly="false">
      <xsd:simpleType>
        <xsd:restriction base="dms:Text">
          <xsd:maxLength value="255"/>
        </xsd:restriction>
      </xsd:simpleType>
    </xsd:element>
    <xsd:element name="MS_x0020_Content_x0020_Owner" ma:index="15" nillable="true" ma:displayName="MS Content Owner" ma:list="UserInfo" ma:SharePointGroup="0" ma:internalName="MS_x0020_Content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axCatchAll" ma:index="18" nillable="true" ma:displayName="Taxonomy Catch All Column" ma:hidden="true" ma:list="{09db2fa7-4ee4-4bb3-80e9-fade681f539b}" ma:internalName="TaxCatchAll" ma:showField="CatchAllData" ma:web="2295e2e7-0eeb-498e-8716-217bb2ee6ee3">
      <xsd:complexType>
        <xsd:complexContent>
          <xsd:extension base="dms:MultiChoiceLookup">
            <xsd:sequence>
              <xsd:element name="Value" type="dms:Lookup" maxOccurs="unbounded" minOccurs="0" nillable="true"/>
            </xsd:sequence>
          </xsd:extension>
        </xsd:complexContent>
      </xsd:complexType>
    </xsd:element>
    <xsd:element name="ProductTaxHTField0" ma:index="19" nillable="true" ma:taxonomy="true" ma:internalName="ProductTaxHTField0" ma:taxonomyFieldName="Product" ma:displayName="Product" ma:default="" ma:fieldId="{59a4a0b0-ed64-4542-a55e-4a6c70bd0ce0}" ma:taxonomyMulti="true" ma:sspId="97b7c527-f488-4fed-8d5b-5946c5598d72" ma:termSetId="723ec65c-d8cf-498e-87b8-c7868c2070aa" ma:anchorId="00000000-0000-0000-0000-000000000000" ma:open="false" ma:isKeyword="false">
      <xsd:complexType>
        <xsd:sequence>
          <xsd:element ref="pc:Terms" minOccurs="0" maxOccurs="1"/>
        </xsd:sequence>
      </xsd:complexType>
    </xsd:element>
    <xsd:element name="TaxCatchAllLabel" ma:index="20" nillable="true" ma:displayName="Taxonomy Catch All Column1" ma:hidden="true" ma:list="{09db2fa7-4ee4-4bb3-80e9-fade681f539b}" ma:internalName="TaxCatchAllLabel" ma:readOnly="true" ma:showField="CatchAllDataLabel" ma:web="2295e2e7-0eeb-498e-8716-217bb2ee6ee3">
      <xsd:complexType>
        <xsd:complexContent>
          <xsd:extension base="dms:MultiChoiceLookup">
            <xsd:sequence>
              <xsd:element name="Value" type="dms:Lookup" maxOccurs="unbounded" minOccurs="0" nillable="true"/>
            </xsd:sequence>
          </xsd:extension>
        </xsd:complexContent>
      </xsd:complexType>
    </xsd:element>
    <xsd:element name="CampaignTaxHTField0" ma:index="22" nillable="true" ma:taxonomy="true" ma:internalName="CampaignTaxHTField0" ma:taxonomyFieldName="Campaign" ma:displayName="Campaign" ma:default="" ma:fieldId="{bcb0c99d-b00c-42c6-a16b-e1e19731231d}" ma:sspId="97b7c527-f488-4fed-8d5b-5946c5598d72" ma:termSetId="138795c4-ffb5-4450-8dda-30da75617ce8" ma:anchorId="00000000-0000-0000-0000-000000000000" ma:open="false" ma:isKeyword="false">
      <xsd:complexType>
        <xsd:sequence>
          <xsd:element ref="pc:Terms" minOccurs="0" maxOccurs="1"/>
        </xsd:sequence>
      </xsd:complexType>
    </xsd:element>
    <xsd:element name="TrackTaxHTField0" ma:index="23" nillable="true" ma:taxonomy="true" ma:internalName="TrackTaxHTField0" ma:taxonomyFieldName="Track" ma:displayName="Track" ma:readOnly="false" ma:default="" ma:fieldId="{95cacdfb-fc4c-4855-b7e7-906e6cf614c7}" ma:sspId="97b7c527-f488-4fed-8d5b-5946c5598d72" ma:termSetId="0179c88a-9c61-48f9-822c-c3f082e6266e" ma:anchorId="00000000-0000-0000-0000-000000000000" ma:open="false" ma:isKeyword="false">
      <xsd:complexType>
        <xsd:sequence>
          <xsd:element ref="pc:Terms" minOccurs="0" maxOccurs="1"/>
        </xsd:sequence>
      </xsd:complexType>
    </xsd:element>
    <xsd:element name="Event_x0020_VenueTaxHTField0" ma:index="25" nillable="true" ma:taxonomy="true" ma:internalName="Event_x0020_VenueTaxHTField0" ma:taxonomyFieldName="Event_x0020_Venue" ma:displayName="Event Venue" ma:readOnly="false" ma:default="" ma:fieldId="{72225233-bea3-47c9-bcc0-70aff672e91a}" ma:sspId="97b7c527-f488-4fed-8d5b-5946c5598d72" ma:termSetId="5a094974-7eaf-4365-a0ec-3f33af6288c5" ma:anchorId="00000000-0000-0000-0000-000000000000" ma:open="false" ma:isKeyword="false">
      <xsd:complexType>
        <xsd:sequence>
          <xsd:element ref="pc:Terms" minOccurs="0" maxOccurs="1"/>
        </xsd:sequence>
      </xsd:complexType>
    </xsd:element>
    <xsd:element name="Event_x0020_LocationTaxHTField0" ma:index="27" nillable="true" ma:taxonomy="true" ma:internalName="Event_x0020_LocationTaxHTField0" ma:taxonomyFieldName="Event_x0020_Location" ma:displayName="Event Location" ma:readOnly="false" ma:default="" ma:fieldId="{721246b6-18f0-4d78-9fb7-960f4884f52f}" ma:sspId="97b7c527-f488-4fed-8d5b-5946c5598d72" ma:termSetId="b1d717b9-d701-42ce-97ea-d2b3fb10f90e" ma:anchorId="00000000-0000-0000-0000-000000000000" ma:open="true" ma:isKeyword="false">
      <xsd:complexType>
        <xsd:sequence>
          <xsd:element ref="pc:Terms" minOccurs="0" maxOccurs="1"/>
        </xsd:sequence>
      </xsd:complexType>
    </xsd:element>
    <xsd:element name="Event1TaxHTField0" ma:index="30" ma:taxonomy="true" ma:internalName="Event1TaxHTField0" ma:taxonomyFieldName="Event1" ma:displayName="Event Name" ma:readOnly="false" ma:default="" ma:fieldId="{173efa96-a0c5-4b7e-a5c5-ebf0027a79b9}" ma:sspId="97b7c527-f488-4fed-8d5b-5946c5598d72" ma:termSetId="9f06399b-0da0-4c2b-9299-a3eed5ae7f49"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b529f77-48ab-4581-b468-93f09345b8aa" elementFormDefault="qualified">
    <xsd:import namespace="http://schemas.microsoft.com/office/2006/documentManagement/types"/>
    <xsd:import namespace="http://schemas.microsoft.com/office/infopath/2007/PartnerControls"/>
    <xsd:element name="AudienceTaxHTField0" ma:index="26" nillable="true" ma:taxonomy="true" ma:internalName="AudienceTaxHTField0" ma:taxonomyFieldName="Audience" ma:displayName="Audience" ma:readOnly="false" ma:default="" ma:fieldId="{6a4ad93e-f836-4089-85dd-0b5a8d4c5063}" ma:taxonomyMulti="true" ma:sspId="97b7c527-f488-4fed-8d5b-5946c5598d72" ma:termSetId="c7e95267-347d-4fd5-a34e-50bd1fa28ece"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rackTaxHTField0 xmlns="2295e2e7-0eeb-498e-8716-217bb2ee6ee3">
      <Terms xmlns="http://schemas.microsoft.com/office/infopath/2007/PartnerControls"/>
    </TrackTaxHTField0>
    <CampaignTaxHTField0 xmlns="2295e2e7-0eeb-498e-8716-217bb2ee6ee3">
      <Terms xmlns="http://schemas.microsoft.com/office/infopath/2007/PartnerControls"/>
    </CampaignTaxHTField0>
    <Event_x0020_End_x0020_Date xmlns="2295e2e7-0eeb-498e-8716-217bb2ee6ee3" xsi:nil="true"/>
    <Event_x0020_Start_x0020_Date xmlns="2295e2e7-0eeb-498e-8716-217bb2ee6ee3" xsi:nil="true"/>
    <MS_x0020_Speaker xmlns="2295e2e7-0eeb-498e-8716-217bb2ee6ee3">
      <UserInfo>
        <DisplayName/>
        <AccountId xsi:nil="true"/>
        <AccountType/>
      </UserInfo>
    </MS_x0020_Speaker>
    <External_x0020_Speaker xmlns="2295e2e7-0eeb-498e-8716-217bb2ee6ee3" xsi:nil="true"/>
    <Session_x0020_Code xmlns="2295e2e7-0eeb-498e-8716-217bb2ee6ee3" xsi:nil="true"/>
    <ProductTaxHTField0 xmlns="2295e2e7-0eeb-498e-8716-217bb2ee6ee3">
      <Terms xmlns="http://schemas.microsoft.com/office/infopath/2007/PartnerControls"/>
    </ProductTaxHTField0>
    <Presentation_x0020_Date xmlns="2295e2e7-0eeb-498e-8716-217bb2ee6ee3" xsi:nil="true"/>
    <Event_x0020_LocationTaxHTField0 xmlns="2295e2e7-0eeb-498e-8716-217bb2ee6ee3">
      <Terms xmlns="http://schemas.microsoft.com/office/infopath/2007/PartnerControls"/>
    </Event_x0020_LocationTaxHTField0>
    <Event1TaxHTField0 xmlns="2295e2e7-0eeb-498e-8716-217bb2ee6ee3">
      <Terms xmlns="http://schemas.microsoft.com/office/infopath/2007/PartnerControls">
        <TermInfo xmlns="http://schemas.microsoft.com/office/infopath/2007/PartnerControls">
          <TermName xmlns="http://schemas.microsoft.com/office/infopath/2007/PartnerControls">Unassigned</TermName>
          <TermId xmlns="http://schemas.microsoft.com/office/infopath/2007/PartnerControls">e51362f4-782c-41a8-bb7b-e0cfc8669933</TermId>
        </TermInfo>
      </Terms>
    </Event1TaxHTField0>
    <AudienceTaxHTField0 xmlns="8b529f77-48ab-4581-b468-93f09345b8aa">
      <Terms xmlns="http://schemas.microsoft.com/office/infopath/2007/PartnerControls"/>
    </AudienceTaxHTField0>
    <MS_x0020_Content_x0020_Owner xmlns="2295e2e7-0eeb-498e-8716-217bb2ee6ee3">
      <UserInfo>
        <DisplayName/>
        <AccountId xsi:nil="true"/>
        <AccountType/>
      </UserInfo>
    </MS_x0020_Content_x0020_Owner>
    <TaxCatchAll xmlns="2295e2e7-0eeb-498e-8716-217bb2ee6ee3">
      <Value>217</Value>
    </TaxCatchAll>
    <Event_x0020_VenueTaxHTField0 xmlns="2295e2e7-0eeb-498e-8716-217bb2ee6ee3">
      <Terms xmlns="http://schemas.microsoft.com/office/infopath/2007/PartnerControls"/>
    </Event_x0020_VenueTaxHTField0>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A71FB1-3FB8-468F-9C64-2246CB74C7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95e2e7-0eeb-498e-8716-217bb2ee6ee3"/>
    <ds:schemaRef ds:uri="8b529f77-48ab-4581-b468-93f09345b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90F116-B58F-4255-B05B-DA3808E0E5C6}">
  <ds:schemaRefs>
    <ds:schemaRef ds:uri="http://schemas.microsoft.com/office/2006/documentManagement/types"/>
    <ds:schemaRef ds:uri="http://schemas.microsoft.com/office/infopath/2007/PartnerControls"/>
    <ds:schemaRef ds:uri="8b529f77-48ab-4581-b468-93f09345b8aa"/>
    <ds:schemaRef ds:uri="2295e2e7-0eeb-498e-8716-217bb2ee6ee3"/>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19539</TotalTime>
  <Words>3260</Words>
  <Application>Microsoft Office PowerPoint</Application>
  <PresentationFormat>On-screen Show (16:9)</PresentationFormat>
  <Paragraphs>580</Paragraphs>
  <Slides>41</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vt:lpstr>
      <vt:lpstr>Calibri</vt:lpstr>
      <vt:lpstr>Consolas</vt:lpstr>
      <vt:lpstr>Segoe UI</vt:lpstr>
      <vt:lpstr>Segoe UI Light</vt:lpstr>
      <vt:lpstr>Wingdings</vt:lpstr>
      <vt:lpstr>Metro Template-Template Blue</vt:lpstr>
      <vt:lpstr>PowerPoint Presentation</vt:lpstr>
      <vt:lpstr>Programming software radios</vt:lpstr>
      <vt:lpstr>The problem</vt:lpstr>
      <vt:lpstr>SDR manual optimizations (SORA)</vt:lpstr>
      <vt:lpstr>Another problem: dataflow abstractions </vt:lpstr>
      <vt:lpstr>Example: dataflow abstractions in SORA </vt:lpstr>
      <vt:lpstr>What is “state” and “control”: WiFi RX </vt:lpstr>
      <vt:lpstr>PowerPoint Presentation</vt:lpstr>
      <vt:lpstr>ZIRIA</vt:lpstr>
      <vt:lpstr>ZIRIA: A 2-level language</vt:lpstr>
      <vt:lpstr>ZIRIA programming abstractions</vt:lpstr>
      <vt:lpstr>Control-aware streaming abstractions</vt:lpstr>
      <vt:lpstr>Data- and control-path composition</vt:lpstr>
      <vt:lpstr>Composing pipelines, in diagrams</vt:lpstr>
      <vt:lpstr>High-level WiFi RX skeleton </vt:lpstr>
      <vt:lpstr>Plugging in low-level imperative code</vt:lpstr>
      <vt:lpstr>CPU execution model</vt:lpstr>
      <vt:lpstr>Main loop</vt:lpstr>
      <vt:lpstr>CPU scheduling: no queues</vt:lpstr>
      <vt:lpstr>Optimizing ZIRIA code</vt:lpstr>
      <vt:lpstr>Pipeline vectorization</vt:lpstr>
      <vt:lpstr>Computer vectorization feasible sets</vt:lpstr>
      <vt:lpstr>Impl. keeps feasible sets and not just singletons</vt:lpstr>
      <vt:lpstr>Transformer vectorizations</vt:lpstr>
      <vt:lpstr>Transformer vectorizations in isolation</vt:lpstr>
      <vt:lpstr>Transformers-before-computers</vt:lpstr>
      <vt:lpstr>Transformers-after-computers</vt:lpstr>
      <vt:lpstr>How to choose final vectorization?</vt:lpstr>
      <vt:lpstr>How to choose final vectorization?</vt:lpstr>
      <vt:lpstr>Final piece of the puzzle: pruning</vt:lpstr>
      <vt:lpstr>Vectorization and LUT synergy</vt:lpstr>
      <vt:lpstr>Performance numbers (RX)</vt:lpstr>
      <vt:lpstr>Performance numbers (TX)</vt:lpstr>
      <vt:lpstr>Effects of optimizations (RX)</vt:lpstr>
      <vt:lpstr>Effects of optimizations (TX)</vt:lpstr>
      <vt:lpstr>Latency (TX)</vt:lpstr>
      <vt:lpstr>Latency (RX)</vt:lpstr>
      <vt:lpstr>Latency (conclusions)</vt:lpstr>
      <vt:lpstr>What’s next</vt:lpstr>
      <vt:lpstr>Conclusions</vt:lpstr>
      <vt:lpstr>Thanks!</vt:lpstr>
    </vt:vector>
  </TitlesOfParts>
  <Manager>&lt;Content Manager Name Here&gt;</Manager>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subject>&lt;Event Name&gt;</dc:subject>
  <dc:creator>&lt;Speaker Name&gt;</dc:creator>
  <cp:keywords>&lt;Any Related Keywords&gt;</cp:keywords>
  <dc:description>Template: _x000d_
Formatting: _x000d_
Event Date: _x000d_
Event Location: _x000d_
Audience Type:</dc:description>
  <cp:lastModifiedBy>Bozidar Radunovic</cp:lastModifiedBy>
  <cp:revision>1312</cp:revision>
  <dcterms:created xsi:type="dcterms:W3CDTF">2012-01-20T23:26:09Z</dcterms:created>
  <dcterms:modified xsi:type="dcterms:W3CDTF">2014-09-08T08:50:01Z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0x010100B88FC3ECA26D1C46B3C4C83281D2EB9C003BBE479AF4108146A616B6B5E7069DBC</vt:lpwstr>
  </property>
  <property fmtid="{D5CDD505-2E9C-101B-9397-08002B2CF9AE}" pid="3" name="Product">
    <vt:lpwstr/>
  </property>
  <property fmtid="{D5CDD505-2E9C-101B-9397-08002B2CF9AE}" pid="4" name="Event1">
    <vt:lpwstr>217;#Unassigned|e51362f4-782c-41a8-bb7b-e0cfc8669933</vt:lpwstr>
  </property>
  <property fmtid="{D5CDD505-2E9C-101B-9397-08002B2CF9AE}" pid="5" name="Audience">
    <vt:lpwstr/>
  </property>
</Properties>
</file>