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8"/>
  </p:notesMasterIdLst>
  <p:sldIdLst>
    <p:sldId id="261" r:id="rId2"/>
    <p:sldId id="336" r:id="rId3"/>
    <p:sldId id="265" r:id="rId4"/>
    <p:sldId id="263" r:id="rId5"/>
    <p:sldId id="264" r:id="rId6"/>
    <p:sldId id="266" r:id="rId7"/>
    <p:sldId id="267" r:id="rId8"/>
    <p:sldId id="268" r:id="rId9"/>
    <p:sldId id="269" r:id="rId10"/>
    <p:sldId id="270" r:id="rId11"/>
    <p:sldId id="272" r:id="rId12"/>
    <p:sldId id="273" r:id="rId13"/>
    <p:sldId id="274" r:id="rId14"/>
    <p:sldId id="284" r:id="rId15"/>
    <p:sldId id="276" r:id="rId16"/>
    <p:sldId id="277" r:id="rId17"/>
    <p:sldId id="278" r:id="rId18"/>
    <p:sldId id="279" r:id="rId19"/>
    <p:sldId id="280" r:id="rId20"/>
    <p:sldId id="281" r:id="rId21"/>
    <p:sldId id="285" r:id="rId22"/>
    <p:sldId id="283" r:id="rId23"/>
    <p:sldId id="337"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38"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39" r:id="rId58"/>
    <p:sldId id="320" r:id="rId59"/>
    <p:sldId id="321" r:id="rId60"/>
    <p:sldId id="322" r:id="rId61"/>
    <p:sldId id="323" r:id="rId62"/>
    <p:sldId id="324" r:id="rId63"/>
    <p:sldId id="325" r:id="rId64"/>
    <p:sldId id="326" r:id="rId65"/>
    <p:sldId id="327" r:id="rId66"/>
    <p:sldId id="328" r:id="rId67"/>
    <p:sldId id="329" r:id="rId68"/>
    <p:sldId id="330" r:id="rId69"/>
    <p:sldId id="331" r:id="rId70"/>
    <p:sldId id="332" r:id="rId71"/>
    <p:sldId id="333" r:id="rId72"/>
    <p:sldId id="334" r:id="rId73"/>
    <p:sldId id="341" r:id="rId74"/>
    <p:sldId id="342" r:id="rId75"/>
    <p:sldId id="343" r:id="rId76"/>
    <p:sldId id="344"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44" autoAdjust="0"/>
    <p:restoredTop sz="93904" autoAdjust="0"/>
  </p:normalViewPr>
  <p:slideViewPr>
    <p:cSldViewPr snapToGrid="0">
      <p:cViewPr>
        <p:scale>
          <a:sx n="66" d="100"/>
          <a:sy n="66" d="100"/>
        </p:scale>
        <p:origin x="-3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A7E8B3-78DD-4BE7-AFC5-B687E6E1AF77}" type="datetimeFigureOut">
              <a:rPr lang="en-GB" smtClean="0"/>
              <a:t>12/05/2015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11FC0B-04C9-4246-A9AD-5A285E7B85B2}" type="slidenum">
              <a:rPr lang="en-GB" smtClean="0"/>
              <a:t>‹#›</a:t>
            </a:fld>
            <a:endParaRPr lang="en-GB"/>
          </a:p>
        </p:txBody>
      </p:sp>
    </p:spTree>
    <p:extLst>
      <p:ext uri="{BB962C8B-B14F-4D97-AF65-F5344CB8AC3E}">
        <p14:creationId xmlns:p14="http://schemas.microsoft.com/office/powerpoint/2010/main" val="1085882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79D0B13C-368F-4D62-AEF1-D5A14774FB14}" type="datetime1">
              <a:rPr lang="en-US" smtClean="0">
                <a:solidFill>
                  <a:prstClr val="black"/>
                </a:solidFill>
              </a:rPr>
              <a:pPr/>
              <a:t>5/12/2015</a:t>
            </a:fld>
            <a:endParaRPr lang="en-US">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5897547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411FC0B-04C9-4246-A9AD-5A285E7B85B2}" type="slidenum">
              <a:rPr lang="en-GB" smtClean="0"/>
              <a:t>17</a:t>
            </a:fld>
            <a:endParaRPr lang="en-GB"/>
          </a:p>
        </p:txBody>
      </p:sp>
    </p:spTree>
    <p:extLst>
      <p:ext uri="{BB962C8B-B14F-4D97-AF65-F5344CB8AC3E}">
        <p14:creationId xmlns:p14="http://schemas.microsoft.com/office/powerpoint/2010/main" val="2370276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Ask question: what are domain</a:t>
            </a:r>
            <a:r>
              <a:rPr lang="en-GB" baseline="0" dirty="0" smtClean="0"/>
              <a:t>-specific languages?</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B4A8AC1-499B-4A23-9487-B445804C5889}"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18</a:t>
            </a:fld>
            <a:endParaRPr lang="en-US" dirty="0"/>
          </a:p>
        </p:txBody>
      </p:sp>
    </p:spTree>
    <p:extLst>
      <p:ext uri="{BB962C8B-B14F-4D97-AF65-F5344CB8AC3E}">
        <p14:creationId xmlns:p14="http://schemas.microsoft.com/office/powerpoint/2010/main" val="7774504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DSL has to extract special features of the task</a:t>
            </a:r>
          </a:p>
          <a:p>
            <a:r>
              <a:rPr lang="en-GB" dirty="0" smtClean="0"/>
              <a:t>So what are the special features of wireless</a:t>
            </a:r>
            <a:r>
              <a:rPr lang="en-GB" baseline="0" dirty="0" smtClean="0"/>
              <a:t> PHY processing?</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6452CB88-D7B3-4314-97BD-F0BCB43370D7}"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19</a:t>
            </a:fld>
            <a:endParaRPr lang="en-US" dirty="0"/>
          </a:p>
        </p:txBody>
      </p:sp>
    </p:spTree>
    <p:extLst>
      <p:ext uri="{BB962C8B-B14F-4D97-AF65-F5344CB8AC3E}">
        <p14:creationId xmlns:p14="http://schemas.microsoft.com/office/powerpoint/2010/main" val="41384621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Separation of control and data flow</a:t>
            </a:r>
          </a:p>
          <a:p>
            <a:r>
              <a:rPr lang="en-GB" dirty="0" smtClean="0"/>
              <a:t>Blocks are data flow, arrows</a:t>
            </a:r>
            <a:r>
              <a:rPr lang="en-GB" baseline="0" dirty="0" smtClean="0"/>
              <a:t> are control flow</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CA1E1F8-6DEB-4F4B-B8B8-B0848D928577}"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20</a:t>
            </a:fld>
            <a:endParaRPr lang="en-US" dirty="0"/>
          </a:p>
        </p:txBody>
      </p:sp>
    </p:spTree>
    <p:extLst>
      <p:ext uri="{BB962C8B-B14F-4D97-AF65-F5344CB8AC3E}">
        <p14:creationId xmlns:p14="http://schemas.microsoft.com/office/powerpoint/2010/main" val="2335072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BB99B5E2-6AE5-4B07-94E1-22187480B7CF}"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44</a:t>
            </a:fld>
            <a:endParaRPr lang="en-US" dirty="0"/>
          </a:p>
        </p:txBody>
      </p:sp>
    </p:spTree>
    <p:extLst>
      <p:ext uri="{BB962C8B-B14F-4D97-AF65-F5344CB8AC3E}">
        <p14:creationId xmlns:p14="http://schemas.microsoft.com/office/powerpoint/2010/main" val="4241538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Better than </a:t>
            </a:r>
            <a:r>
              <a:rPr lang="en-US" dirty="0" err="1" smtClean="0"/>
              <a:t>sora</a:t>
            </a:r>
            <a:r>
              <a:rPr lang="en-US" dirty="0" smtClean="0"/>
              <a:t> due to vectorization, particularly</a:t>
            </a:r>
            <a:r>
              <a:rPr lang="en-US" baseline="0" dirty="0" smtClean="0"/>
              <a:t> for cross-thread </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A5C59036-D04E-4F48-923B-8E354EB89309}"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52</a:t>
            </a:fld>
            <a:endParaRPr lang="en-US" dirty="0"/>
          </a:p>
        </p:txBody>
      </p:sp>
    </p:spTree>
    <p:extLst>
      <p:ext uri="{BB962C8B-B14F-4D97-AF65-F5344CB8AC3E}">
        <p14:creationId xmlns:p14="http://schemas.microsoft.com/office/powerpoint/2010/main" val="114177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Contrast this with </a:t>
            </a:r>
            <a:r>
              <a:rPr lang="en-GB" dirty="0" err="1" smtClean="0"/>
              <a:t>Sora</a:t>
            </a:r>
            <a:r>
              <a:rPr lang="en-GB" dirty="0" smtClean="0"/>
              <a:t>/</a:t>
            </a:r>
            <a:r>
              <a:rPr lang="en-GB" dirty="0" err="1" smtClean="0"/>
              <a:t>GnuRadio</a:t>
            </a:r>
            <a:r>
              <a:rPr lang="en-GB" dirty="0" smtClean="0"/>
              <a:t>:  you need a new project, </a:t>
            </a:r>
            <a:r>
              <a:rPr lang="en-GB" dirty="0" err="1" smtClean="0"/>
              <a:t>makefile</a:t>
            </a:r>
            <a:r>
              <a:rPr lang="en-GB" dirty="0" smtClean="0"/>
              <a:t>,</a:t>
            </a:r>
            <a:r>
              <a:rPr lang="en-GB" baseline="0" dirty="0" smtClean="0"/>
              <a:t> </a:t>
            </a:r>
            <a:r>
              <a:rPr lang="en-GB" baseline="0" dirty="0" err="1" smtClean="0"/>
              <a:t>etc</a:t>
            </a:r>
            <a:endParaRPr lang="en-GB" dirty="0"/>
          </a:p>
        </p:txBody>
      </p:sp>
      <p:sp>
        <p:nvSpPr>
          <p:cNvPr id="4" name="Slide Number Placeholder 3"/>
          <p:cNvSpPr>
            <a:spLocks noGrp="1"/>
          </p:cNvSpPr>
          <p:nvPr>
            <p:ph type="sldNum" sz="quarter" idx="10"/>
          </p:nvPr>
        </p:nvSpPr>
        <p:spPr/>
        <p:txBody>
          <a:bodyPr/>
          <a:lstStyle/>
          <a:p>
            <a:fld id="{23EF5FD0-578A-4B0C-99B8-A1A3E5675749}" type="slidenum">
              <a:rPr lang="en-GB" smtClean="0"/>
              <a:t>60</a:t>
            </a:fld>
            <a:endParaRPr lang="en-GB"/>
          </a:p>
        </p:txBody>
      </p:sp>
    </p:spTree>
    <p:extLst>
      <p:ext uri="{BB962C8B-B14F-4D97-AF65-F5344CB8AC3E}">
        <p14:creationId xmlns:p14="http://schemas.microsoft.com/office/powerpoint/2010/main" val="469819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Discuss how to do it in </a:t>
            </a:r>
            <a:r>
              <a:rPr lang="en-GB" dirty="0" err="1" smtClean="0"/>
              <a:t>Sora</a:t>
            </a:r>
            <a:endParaRPr lang="en-GB" dirty="0"/>
          </a:p>
        </p:txBody>
      </p:sp>
      <p:sp>
        <p:nvSpPr>
          <p:cNvPr id="4" name="Slide Number Placeholder 3"/>
          <p:cNvSpPr>
            <a:spLocks noGrp="1"/>
          </p:cNvSpPr>
          <p:nvPr>
            <p:ph type="sldNum" sz="quarter" idx="10"/>
          </p:nvPr>
        </p:nvSpPr>
        <p:spPr/>
        <p:txBody>
          <a:bodyPr/>
          <a:lstStyle/>
          <a:p>
            <a:fld id="{3E4B159F-D693-42E7-B5EE-50B53E00EC14}" type="slidenum">
              <a:rPr lang="en-GB" smtClean="0"/>
              <a:t>71</a:t>
            </a:fld>
            <a:endParaRPr lang="en-GB"/>
          </a:p>
        </p:txBody>
      </p:sp>
    </p:spTree>
    <p:extLst>
      <p:ext uri="{BB962C8B-B14F-4D97-AF65-F5344CB8AC3E}">
        <p14:creationId xmlns:p14="http://schemas.microsoft.com/office/powerpoint/2010/main" val="2513373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460B7508-BDF0-4CFB-B1F8-91BD7610ACBF}"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3</a:t>
            </a:fld>
            <a:endParaRPr lang="en-US" dirty="0"/>
          </a:p>
        </p:txBody>
      </p:sp>
    </p:spTree>
    <p:extLst>
      <p:ext uri="{BB962C8B-B14F-4D97-AF65-F5344CB8AC3E}">
        <p14:creationId xmlns:p14="http://schemas.microsoft.com/office/powerpoint/2010/main" val="2086842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Lots of things one needs to know about a platform, in addition to understanding signal processing and running experiments</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2F89B75-73A2-48EC-9693-E0D5C8AE193B}"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5</a:t>
            </a:fld>
            <a:endParaRPr lang="en-US" dirty="0"/>
          </a:p>
        </p:txBody>
      </p:sp>
    </p:spTree>
    <p:extLst>
      <p:ext uri="{BB962C8B-B14F-4D97-AF65-F5344CB8AC3E}">
        <p14:creationId xmlns:p14="http://schemas.microsoft.com/office/powerpoint/2010/main" val="3675405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no means an exhaustive list</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A4E550A5-D13F-4BD3-ADB0-144114F5A871}"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7</a:t>
            </a:fld>
            <a:endParaRPr lang="en-US" dirty="0"/>
          </a:p>
        </p:txBody>
      </p:sp>
    </p:spTree>
    <p:extLst>
      <p:ext uri="{BB962C8B-B14F-4D97-AF65-F5344CB8AC3E}">
        <p14:creationId xmlns:p14="http://schemas.microsoft.com/office/powerpoint/2010/main" val="2523496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Describe</a:t>
            </a:r>
            <a:r>
              <a:rPr lang="en-GB" baseline="0" dirty="0" smtClean="0"/>
              <a:t> the issues of execution model. </a:t>
            </a:r>
          </a:p>
          <a:p>
            <a:r>
              <a:rPr lang="en-GB" baseline="0" dirty="0" smtClean="0"/>
              <a:t>Each block is a vertex.</a:t>
            </a:r>
          </a:p>
          <a:p>
            <a:r>
              <a:rPr lang="en-GB" baseline="0" dirty="0" smtClean="0"/>
              <a:t>What do we execute first? In which order will we execute?</a:t>
            </a:r>
          </a:p>
          <a:p>
            <a:r>
              <a:rPr lang="en-GB" baseline="0" dirty="0" smtClean="0"/>
              <a:t>But in reality, I don’t care which block gets run where, and which gets processed first, as long as they all get processed in the correct order.</a:t>
            </a:r>
          </a:p>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CA1E1F8-6DEB-4F4B-B8B8-B0848D928577}"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9</a:t>
            </a:fld>
            <a:endParaRPr lang="en-US" dirty="0"/>
          </a:p>
        </p:txBody>
      </p:sp>
    </p:spTree>
    <p:extLst>
      <p:ext uri="{BB962C8B-B14F-4D97-AF65-F5344CB8AC3E}">
        <p14:creationId xmlns:p14="http://schemas.microsoft.com/office/powerpoint/2010/main" val="31029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Describe</a:t>
            </a:r>
            <a:r>
              <a:rPr lang="en-GB" baseline="0" dirty="0" smtClean="0"/>
              <a:t> the issues of execution model. </a:t>
            </a:r>
          </a:p>
          <a:p>
            <a:r>
              <a:rPr lang="en-GB" baseline="0" dirty="0" smtClean="0"/>
              <a:t>Each block is a vertex.</a:t>
            </a:r>
          </a:p>
          <a:p>
            <a:r>
              <a:rPr lang="en-GB" baseline="0" dirty="0" smtClean="0"/>
              <a:t>What do we execute first? In which order will we execute?</a:t>
            </a:r>
          </a:p>
          <a:p>
            <a:r>
              <a:rPr lang="en-GB" baseline="0" dirty="0" smtClean="0"/>
              <a:t>But in reality, I don’t care which block gets run where, and which gets processed first, as long as they all get processed in the correct order.</a:t>
            </a:r>
          </a:p>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CA1E1F8-6DEB-4F4B-B8B8-B0848D928577}"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10</a:t>
            </a:fld>
            <a:endParaRPr lang="en-US" dirty="0"/>
          </a:p>
        </p:txBody>
      </p:sp>
    </p:spTree>
    <p:extLst>
      <p:ext uri="{BB962C8B-B14F-4D97-AF65-F5344CB8AC3E}">
        <p14:creationId xmlns:p14="http://schemas.microsoft.com/office/powerpoint/2010/main" val="3203459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Lots of shared state</a:t>
            </a:r>
          </a:p>
          <a:p>
            <a:r>
              <a:rPr lang="en-GB" dirty="0" smtClean="0"/>
              <a:t>It</a:t>
            </a:r>
            <a:r>
              <a:rPr lang="en-GB" baseline="0" dirty="0" smtClean="0"/>
              <a:t> is unclear who uses which state, where and why</a:t>
            </a:r>
          </a:p>
          <a:p>
            <a:r>
              <a:rPr lang="en-GB" baseline="0" dirty="0" smtClean="0"/>
              <a:t>How do we check whether it is initialized</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04CC0F51-6087-4EEE-9F14-C38402FCBEAE}"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11</a:t>
            </a:fld>
            <a:endParaRPr lang="en-US" dirty="0"/>
          </a:p>
        </p:txBody>
      </p:sp>
    </p:spTree>
    <p:extLst>
      <p:ext uri="{BB962C8B-B14F-4D97-AF65-F5344CB8AC3E}">
        <p14:creationId xmlns:p14="http://schemas.microsoft.com/office/powerpoint/2010/main" val="1017923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aseline="0" dirty="0" smtClean="0"/>
              <a:t>All this is just to declare interface for a component, without specifying it</a:t>
            </a:r>
            <a:endParaRPr lang="en-US" baseline="0" dirty="0" smtClean="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54E14CB6-3D4A-4C82-8187-E1C78CC0E0F2}"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13</a:t>
            </a:fld>
            <a:endParaRPr lang="en-US" dirty="0"/>
          </a:p>
        </p:txBody>
      </p:sp>
    </p:spTree>
    <p:extLst>
      <p:ext uri="{BB962C8B-B14F-4D97-AF65-F5344CB8AC3E}">
        <p14:creationId xmlns:p14="http://schemas.microsoft.com/office/powerpoint/2010/main" val="1189389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Describe</a:t>
            </a:r>
            <a:r>
              <a:rPr lang="en-GB" baseline="0" dirty="0" smtClean="0"/>
              <a:t> the issues of execution model. </a:t>
            </a:r>
          </a:p>
          <a:p>
            <a:r>
              <a:rPr lang="en-GB" baseline="0" dirty="0" smtClean="0"/>
              <a:t>Each block is a vertex.</a:t>
            </a:r>
          </a:p>
          <a:p>
            <a:r>
              <a:rPr lang="en-GB" baseline="0" dirty="0" smtClean="0"/>
              <a:t>What do we execute first? In which order will we execute?</a:t>
            </a:r>
          </a:p>
          <a:p>
            <a:r>
              <a:rPr lang="en-GB" baseline="0" dirty="0" smtClean="0"/>
              <a:t>But in reality, I don’t care which block gets run where, and which gets processed first, as long as they all get processed in the correct order.</a:t>
            </a:r>
          </a:p>
          <a:p>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CA1E1F8-6DEB-4F4B-B8B8-B0848D928577}" type="datetime1">
              <a:rPr lang="en-US" smtClean="0"/>
              <a:t>5/12/2015</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15</a:t>
            </a:fld>
            <a:endParaRPr lang="en-US" dirty="0"/>
          </a:p>
        </p:txBody>
      </p:sp>
    </p:spTree>
    <p:extLst>
      <p:ext uri="{BB962C8B-B14F-4D97-AF65-F5344CB8AC3E}">
        <p14:creationId xmlns:p14="http://schemas.microsoft.com/office/powerpoint/2010/main" val="8135376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78950" y="2461254"/>
            <a:ext cx="9634305" cy="997196"/>
          </a:xfrm>
        </p:spPr>
        <p:txBody>
          <a:bodyPr anchor="b" anchorCtr="0"/>
          <a:lstStyle>
            <a:lvl1pPr>
              <a:defRPr sz="7200" spc="-151" baseline="0">
                <a:solidFill>
                  <a:schemeClr val="tx1"/>
                </a:solidFill>
              </a:defRPr>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978949" y="3777537"/>
            <a:ext cx="9660192" cy="498599"/>
          </a:xfrm>
        </p:spPr>
        <p:txBody>
          <a:bodyPr>
            <a:noAutofit/>
          </a:bodyPr>
          <a:lstStyle>
            <a:lvl1pPr marL="0" indent="0">
              <a:spcBef>
                <a:spcPts val="0"/>
              </a:spcBef>
              <a:buNone/>
              <a:defRPr spc="-71" baseline="0">
                <a:solidFill>
                  <a:schemeClr val="tx1"/>
                </a:solidFill>
                <a:latin typeface="+mj-lt"/>
              </a:defRPr>
            </a:lvl1pPr>
          </a:lstStyle>
          <a:p>
            <a:pPr lvl="0"/>
            <a:r>
              <a:rPr lang="en-US" dirty="0" smtClean="0"/>
              <a:t>Speaker Title</a:t>
            </a:r>
            <a:endParaRPr lang="en-US" dirty="0"/>
          </a:p>
        </p:txBody>
      </p:sp>
      <p:sp>
        <p:nvSpPr>
          <p:cNvPr id="9" name="Footer Placeholder 8"/>
          <p:cNvSpPr>
            <a:spLocks noGrp="1"/>
          </p:cNvSpPr>
          <p:nvPr>
            <p:ph type="ftr" sz="quarter" idx="14"/>
          </p:nvPr>
        </p:nvSpPr>
        <p:spPr/>
        <p:txBody>
          <a:bodyPr/>
          <a:lstStyle>
            <a:lvl1pPr>
              <a:defRPr>
                <a:solidFill>
                  <a:schemeClr val="tx1"/>
                </a:solidFill>
              </a:defRPr>
            </a:lvl1pPr>
          </a:lstStyle>
          <a:p>
            <a:endParaRPr lang="en-GB" dirty="0">
              <a:solidFill>
                <a:srgbClr val="003963"/>
              </a:solidFill>
            </a:endParaRPr>
          </a:p>
        </p:txBody>
      </p:sp>
      <p:sp>
        <p:nvSpPr>
          <p:cNvPr id="10" name="Slide Number Placeholder 9"/>
          <p:cNvSpPr>
            <a:spLocks noGrp="1"/>
          </p:cNvSpPr>
          <p:nvPr>
            <p:ph type="sldNum" sz="quarter" idx="15"/>
          </p:nvPr>
        </p:nvSpPr>
        <p:spPr/>
        <p:txBody>
          <a:bodyPr/>
          <a:lstStyle>
            <a:lvl1pPr>
              <a:defRPr>
                <a:solidFill>
                  <a:schemeClr val="tx1"/>
                </a:solidFill>
              </a:defRPr>
            </a:lvl1pPr>
          </a:lstStyle>
          <a:p>
            <a:fld id="{66F9B19E-23E9-4120-A06C-57F6EDB783B3}" type="slidenum">
              <a:rPr lang="en-GB" smtClean="0">
                <a:solidFill>
                  <a:srgbClr val="003963"/>
                </a:solidFill>
              </a:rPr>
              <a:pPr/>
              <a:t>‹#›</a:t>
            </a:fld>
            <a:endParaRPr lang="en-GB">
              <a:solidFill>
                <a:srgbClr val="003963"/>
              </a:solidFill>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6956" y="360009"/>
            <a:ext cx="1488000" cy="547352"/>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319" y="509824"/>
            <a:ext cx="2538329" cy="240001"/>
          </a:xfrm>
          <a:prstGeom prst="rect">
            <a:avLst/>
          </a:prstGeom>
        </p:spPr>
      </p:pic>
    </p:spTree>
    <p:extLst>
      <p:ext uri="{BB962C8B-B14F-4D97-AF65-F5344CB8AC3E}">
        <p14:creationId xmlns:p14="http://schemas.microsoft.com/office/powerpoint/2010/main" val="19293201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9248" y="2716092"/>
            <a:ext cx="11151917" cy="1218795"/>
          </a:xfrm>
        </p:spPr>
        <p:txBody>
          <a:bodyPr anchor="b" anchorCtr="0"/>
          <a:lstStyle>
            <a:lvl1pPr>
              <a:defRPr sz="8800" spc="-300" baseline="0">
                <a:solidFill>
                  <a:schemeClr val="tx1"/>
                </a:solidFill>
              </a:defRPr>
            </a:lvl1pPr>
          </a:lstStyle>
          <a:p>
            <a:r>
              <a:rPr lang="en-US" dirty="0" smtClean="0"/>
              <a:t>Click to edit title style</a:t>
            </a:r>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66F9B19E-23E9-4120-A06C-57F6EDB783B3}" type="slidenum">
              <a:rPr lang="en-GB" smtClean="0">
                <a:solidFill>
                  <a:srgbClr val="003963"/>
                </a:solidFill>
              </a:rPr>
              <a:pPr/>
              <a:t>‹#›</a:t>
            </a:fld>
            <a:endParaRPr lang="en-GB">
              <a:solidFill>
                <a:srgbClr val="003963"/>
              </a:solidFill>
            </a:endParaRPr>
          </a:p>
        </p:txBody>
      </p:sp>
    </p:spTree>
    <p:extLst>
      <p:ext uri="{BB962C8B-B14F-4D97-AF65-F5344CB8AC3E}">
        <p14:creationId xmlns:p14="http://schemas.microsoft.com/office/powerpoint/2010/main" val="273260243"/>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lvl1pPr>
              <a:defRPr>
                <a:solidFill>
                  <a:schemeClr val="tx1"/>
                </a:solidFill>
              </a:defRPr>
            </a:lvl1p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519248" y="1447799"/>
            <a:ext cx="11151917" cy="2043636"/>
          </a:xfrm>
          <a:prstGeom prst="rect">
            <a:avLst/>
          </a:prstGeom>
        </p:spPr>
        <p:txBody>
          <a:bodyPr/>
          <a:lstStyle>
            <a:lvl1pPr marL="284194" indent="-284194">
              <a:buFont typeface="Wingdings" pitchFamily="2" charset="2"/>
              <a:buChar char=""/>
              <a:defRPr sz="4000">
                <a:solidFill>
                  <a:schemeClr val="tx1"/>
                </a:solidFill>
              </a:defRPr>
            </a:lvl1pPr>
            <a:lvl2pPr marL="517582" indent="-233389">
              <a:buFont typeface="Wingdings" pitchFamily="2" charset="2"/>
              <a:buChar char=""/>
              <a:defRPr>
                <a:solidFill>
                  <a:schemeClr val="tx1"/>
                </a:solidFill>
                <a:latin typeface="+mn-lt"/>
              </a:defRPr>
            </a:lvl2pPr>
            <a:lvl3pPr marL="741443" indent="-223862">
              <a:buFont typeface="Wingdings" pitchFamily="2" charset="2"/>
              <a:buChar char=""/>
              <a:tabLst/>
              <a:defRPr>
                <a:solidFill>
                  <a:schemeClr val="tx1"/>
                </a:solidFill>
                <a:latin typeface="+mn-lt"/>
              </a:defRPr>
            </a:lvl3pPr>
            <a:lvl4pPr marL="914498" indent="-173057">
              <a:buFont typeface="Wingdings" pitchFamily="2" charset="2"/>
              <a:buChar char=""/>
              <a:defRPr>
                <a:solidFill>
                  <a:schemeClr val="tx1"/>
                </a:solidFill>
                <a:latin typeface="+mn-lt"/>
              </a:defRPr>
            </a:lvl4pPr>
            <a:lvl5pPr marL="1087555" indent="-173057">
              <a:buFont typeface="Wingdings" pitchFamily="2" charset="2"/>
              <a:buChar char=""/>
              <a:tabLst/>
              <a:defRPr>
                <a:solidFill>
                  <a:schemeClr val="tx1"/>
                </a:solidFill>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3"/>
          </p:nvPr>
        </p:nvSpPr>
        <p:spPr/>
        <p:txBody>
          <a:bodyPr/>
          <a:lstStyle>
            <a:lvl1pPr>
              <a:defRPr>
                <a:solidFill>
                  <a:schemeClr val="tx1"/>
                </a:solidFill>
              </a:defRPr>
            </a:lvl1pPr>
          </a:lstStyle>
          <a:p>
            <a:fld id="{66F9B19E-23E9-4120-A06C-57F6EDB783B3}" type="slidenum">
              <a:rPr lang="en-GB" smtClean="0">
                <a:solidFill>
                  <a:srgbClr val="003963"/>
                </a:solidFill>
              </a:rPr>
              <a:pPr/>
              <a:t>‹#›</a:t>
            </a:fld>
            <a:endParaRPr lang="en-GB">
              <a:solidFill>
                <a:srgbClr val="003963"/>
              </a:solidFill>
            </a:endParaRPr>
          </a:p>
        </p:txBody>
      </p:sp>
    </p:spTree>
    <p:extLst>
      <p:ext uri="{BB962C8B-B14F-4D97-AF65-F5344CB8AC3E}">
        <p14:creationId xmlns:p14="http://schemas.microsoft.com/office/powerpoint/2010/main" val="3285974285"/>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4" name="Text Placeholder 3"/>
          <p:cNvSpPr>
            <a:spLocks noGrp="1"/>
          </p:cNvSpPr>
          <p:nvPr>
            <p:ph type="body" sz="quarter" idx="10"/>
          </p:nvPr>
        </p:nvSpPr>
        <p:spPr>
          <a:xfrm>
            <a:off x="520836" y="1447800"/>
            <a:ext cx="5396365" cy="2351413"/>
          </a:xfrm>
        </p:spPr>
        <p:txBody>
          <a:bodyPr>
            <a:spAutoFit/>
          </a:bodyPr>
          <a:lstStyle>
            <a:lvl1pPr marL="292131" indent="-292131">
              <a:spcBef>
                <a:spcPts val="1200"/>
              </a:spcBef>
              <a:buClr>
                <a:schemeClr val="tx1"/>
              </a:buClr>
              <a:buFont typeface="Wingdings" pitchFamily="2" charset="2"/>
              <a:buChar char=""/>
              <a:defRPr lang="en-US" dirty="0" smtClean="0"/>
            </a:lvl1pPr>
            <a:lvl2pPr marL="520756" indent="-228625">
              <a:defRPr sz="2000">
                <a:solidFill>
                  <a:schemeClr val="tx1"/>
                </a:solidFill>
              </a:defRPr>
            </a:lvl2pPr>
            <a:lvl3pPr marL="685875" indent="-165119">
              <a:tabLst/>
              <a:defRPr sz="2000">
                <a:solidFill>
                  <a:schemeClr val="tx1"/>
                </a:solidFill>
              </a:defRPr>
            </a:lvl3pPr>
            <a:lvl4pPr marL="863693" indent="-177820">
              <a:defRPr>
                <a:solidFill>
                  <a:schemeClr val="tx1"/>
                </a:solidFill>
              </a:defRPr>
            </a:lvl4pPr>
            <a:lvl5pPr marL="1028812" indent="-165119">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3"/>
          </p:nvPr>
        </p:nvSpPr>
        <p:spPr/>
        <p:txBody>
          <a:bodyPr/>
          <a:lstStyle>
            <a:lvl1pPr>
              <a:defRPr>
                <a:solidFill>
                  <a:schemeClr val="tx1"/>
                </a:solidFill>
              </a:defRPr>
            </a:lvl1pPr>
          </a:lstStyle>
          <a:p>
            <a:endParaRPr lang="en-GB" dirty="0">
              <a:solidFill>
                <a:srgbClr val="003963"/>
              </a:solidFill>
            </a:endParaRPr>
          </a:p>
        </p:txBody>
      </p:sp>
      <p:sp>
        <p:nvSpPr>
          <p:cNvPr id="6" name="Slide Number Placeholder 5"/>
          <p:cNvSpPr>
            <a:spLocks noGrp="1"/>
          </p:cNvSpPr>
          <p:nvPr>
            <p:ph type="sldNum" sz="quarter" idx="14"/>
          </p:nvPr>
        </p:nvSpPr>
        <p:spPr/>
        <p:txBody>
          <a:bodyPr/>
          <a:lstStyle>
            <a:lvl1pPr>
              <a:defRPr>
                <a:solidFill>
                  <a:schemeClr val="tx1"/>
                </a:solidFill>
              </a:defRPr>
            </a:lvl1pPr>
          </a:lstStyle>
          <a:p>
            <a:fld id="{66F9B19E-23E9-4120-A06C-57F6EDB783B3}" type="slidenum">
              <a:rPr lang="en-GB" smtClean="0">
                <a:solidFill>
                  <a:srgbClr val="003963"/>
                </a:solidFill>
              </a:rPr>
              <a:pPr/>
              <a:t>‹#›</a:t>
            </a:fld>
            <a:endParaRPr lang="en-GB">
              <a:solidFill>
                <a:srgbClr val="003963"/>
              </a:solidFill>
            </a:endParaRPr>
          </a:p>
        </p:txBody>
      </p:sp>
      <p:sp>
        <p:nvSpPr>
          <p:cNvPr id="8" name="Text Placeholder 3"/>
          <p:cNvSpPr>
            <a:spLocks noGrp="1"/>
          </p:cNvSpPr>
          <p:nvPr>
            <p:ph type="body" sz="quarter" idx="15"/>
          </p:nvPr>
        </p:nvSpPr>
        <p:spPr>
          <a:xfrm>
            <a:off x="6274799" y="1447800"/>
            <a:ext cx="5396365" cy="2351413"/>
          </a:xfrm>
        </p:spPr>
        <p:txBody>
          <a:bodyPr>
            <a:spAutoFit/>
          </a:bodyPr>
          <a:lstStyle>
            <a:lvl1pPr marL="292131" indent="-292131">
              <a:spcBef>
                <a:spcPts val="1200"/>
              </a:spcBef>
              <a:buClr>
                <a:schemeClr val="tx1"/>
              </a:buClr>
              <a:buFont typeface="Wingdings" pitchFamily="2" charset="2"/>
              <a:buChar char=""/>
              <a:defRPr>
                <a:solidFill>
                  <a:schemeClr val="tx1"/>
                </a:solidFill>
              </a:defRPr>
            </a:lvl1pPr>
            <a:lvl2pPr marL="520756" indent="-228625">
              <a:defRPr sz="2000">
                <a:solidFill>
                  <a:schemeClr val="tx1"/>
                </a:solidFill>
              </a:defRPr>
            </a:lvl2pPr>
            <a:lvl3pPr marL="685875" indent="-165119">
              <a:tabLst/>
              <a:defRPr sz="2000">
                <a:solidFill>
                  <a:schemeClr val="tx1"/>
                </a:solidFill>
              </a:defRPr>
            </a:lvl3pPr>
            <a:lvl4pPr marL="863693" indent="-177820">
              <a:defRPr>
                <a:solidFill>
                  <a:schemeClr val="tx1"/>
                </a:solidFill>
              </a:defRPr>
            </a:lvl4pPr>
            <a:lvl5pPr marL="1028812" indent="-165119">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23604196"/>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endParaRPr lang="en-GB" dirty="0">
              <a:solidFill>
                <a:srgbClr val="003963"/>
              </a:solidFill>
            </a:endParaRPr>
          </a:p>
        </p:txBody>
      </p:sp>
      <p:sp>
        <p:nvSpPr>
          <p:cNvPr id="5" name="Slide Number Placeholder 4"/>
          <p:cNvSpPr>
            <a:spLocks noGrp="1"/>
          </p:cNvSpPr>
          <p:nvPr>
            <p:ph type="sldNum" sz="quarter" idx="12"/>
          </p:nvPr>
        </p:nvSpPr>
        <p:spPr/>
        <p:txBody>
          <a:bodyPr/>
          <a:lstStyle/>
          <a:p>
            <a:fld id="{66F9B19E-23E9-4120-A06C-57F6EDB783B3}" type="slidenum">
              <a:rPr lang="en-GB" smtClean="0">
                <a:solidFill>
                  <a:srgbClr val="003963"/>
                </a:solidFill>
              </a:rPr>
              <a:pPr/>
              <a:t>‹#›</a:t>
            </a:fld>
            <a:endParaRPr lang="en-GB">
              <a:solidFill>
                <a:srgbClr val="003963"/>
              </a:solidFill>
            </a:endParaRPr>
          </a:p>
        </p:txBody>
      </p:sp>
    </p:spTree>
    <p:extLst>
      <p:ext uri="{BB962C8B-B14F-4D97-AF65-F5344CB8AC3E}">
        <p14:creationId xmlns:p14="http://schemas.microsoft.com/office/powerpoint/2010/main" val="1313016016"/>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tx1"/>
                </a:solidFill>
              </a:defRPr>
            </a:lvl1pPr>
          </a:lstStyle>
          <a:p>
            <a:endParaRPr lang="en-GB" dirty="0">
              <a:solidFill>
                <a:srgbClr val="003963"/>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66F9B19E-23E9-4120-A06C-57F6EDB783B3}" type="slidenum">
              <a:rPr lang="en-GB" smtClean="0">
                <a:solidFill>
                  <a:srgbClr val="003963"/>
                </a:solidFill>
              </a:rPr>
              <a:pPr/>
              <a:t>‹#›</a:t>
            </a:fld>
            <a:endParaRPr lang="en-GB">
              <a:solidFill>
                <a:srgbClr val="003963"/>
              </a:solidFill>
            </a:endParaRPr>
          </a:p>
        </p:txBody>
      </p:sp>
    </p:spTree>
    <p:extLst>
      <p:ext uri="{BB962C8B-B14F-4D97-AF65-F5344CB8AC3E}">
        <p14:creationId xmlns:p14="http://schemas.microsoft.com/office/powerpoint/2010/main" val="2201882130"/>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Slide for Developer Code</a:t>
            </a:r>
            <a:endParaRPr lang="en-US" dirty="0"/>
          </a:p>
        </p:txBody>
      </p:sp>
      <p:sp>
        <p:nvSpPr>
          <p:cNvPr id="5" name="Text Placeholder 4"/>
          <p:cNvSpPr>
            <a:spLocks noGrp="1"/>
          </p:cNvSpPr>
          <p:nvPr>
            <p:ph type="body" sz="quarter" idx="10"/>
          </p:nvPr>
        </p:nvSpPr>
        <p:spPr>
          <a:xfrm>
            <a:off x="518454" y="1447800"/>
            <a:ext cx="11155093" cy="1988237"/>
          </a:xfrm>
        </p:spPr>
        <p:txBody>
          <a:bodyPr/>
          <a:lstStyle>
            <a:lvl1pPr marL="0" indent="0">
              <a:buNone/>
              <a:defRPr sz="3200">
                <a:solidFill>
                  <a:schemeClr val="tx1"/>
                </a:solidFill>
                <a:latin typeface="Consolas" pitchFamily="49" charset="0"/>
                <a:cs typeface="Consolas" pitchFamily="49" charset="0"/>
              </a:defRPr>
            </a:lvl1pPr>
            <a:lvl2pPr marL="339762" indent="0">
              <a:buNone/>
              <a:defRPr>
                <a:solidFill>
                  <a:schemeClr val="tx1"/>
                </a:solidFill>
                <a:latin typeface="Consolas" pitchFamily="49" charset="0"/>
                <a:cs typeface="Consolas" pitchFamily="49" charset="0"/>
              </a:defRPr>
            </a:lvl2pPr>
            <a:lvl3pPr marL="573150" indent="0">
              <a:buNone/>
              <a:defRPr>
                <a:solidFill>
                  <a:schemeClr val="tx1"/>
                </a:solidFill>
                <a:latin typeface="Consolas" pitchFamily="49" charset="0"/>
                <a:cs typeface="Consolas" pitchFamily="49" charset="0"/>
              </a:defRPr>
            </a:lvl3pPr>
            <a:lvl4pPr marL="798600" indent="0">
              <a:buNone/>
              <a:defRPr>
                <a:solidFill>
                  <a:schemeClr val="tx1"/>
                </a:solidFill>
                <a:latin typeface="Consolas" pitchFamily="49" charset="0"/>
                <a:cs typeface="Consolas" pitchFamily="49" charset="0"/>
              </a:defRPr>
            </a:lvl4pPr>
            <a:lvl5pPr marL="1030400" indent="0">
              <a:buNone/>
              <a:defRPr>
                <a:solidFill>
                  <a:schemeClr val="tx1"/>
                </a:solidFill>
                <a:latin typeface="Consolas" pitchFamily="49" charset="0"/>
                <a:cs typeface="Consolas" pitchFamily="49"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2"/>
          </p:nvPr>
        </p:nvSpPr>
        <p:spPr/>
        <p:txBody>
          <a:bodyPr/>
          <a:lstStyle>
            <a:lvl1pPr>
              <a:defRPr>
                <a:solidFill>
                  <a:schemeClr val="tx1"/>
                </a:solidFill>
              </a:defRPr>
            </a:lvl1pPr>
          </a:lstStyle>
          <a:p>
            <a:endParaRPr lang="en-GB" dirty="0">
              <a:solidFill>
                <a:srgbClr val="003963"/>
              </a:solidFill>
            </a:endParaRPr>
          </a:p>
        </p:txBody>
      </p:sp>
      <p:sp>
        <p:nvSpPr>
          <p:cNvPr id="7" name="Slide Number Placeholder 6"/>
          <p:cNvSpPr>
            <a:spLocks noGrp="1"/>
          </p:cNvSpPr>
          <p:nvPr>
            <p:ph type="sldNum" sz="quarter" idx="13"/>
          </p:nvPr>
        </p:nvSpPr>
        <p:spPr/>
        <p:txBody>
          <a:bodyPr/>
          <a:lstStyle>
            <a:lvl1pPr>
              <a:defRPr>
                <a:solidFill>
                  <a:schemeClr val="tx1"/>
                </a:solidFill>
              </a:defRPr>
            </a:lvl1pPr>
          </a:lstStyle>
          <a:p>
            <a:fld id="{66F9B19E-23E9-4120-A06C-57F6EDB783B3}" type="slidenum">
              <a:rPr lang="en-GB" smtClean="0">
                <a:solidFill>
                  <a:srgbClr val="003963"/>
                </a:solidFill>
              </a:rPr>
              <a:pPr/>
              <a:t>‹#›</a:t>
            </a:fld>
            <a:endParaRPr lang="en-GB">
              <a:solidFill>
                <a:srgbClr val="003963"/>
              </a:solidFill>
            </a:endParaRPr>
          </a:p>
        </p:txBody>
      </p:sp>
    </p:spTree>
    <p:extLst>
      <p:ext uri="{BB962C8B-B14F-4D97-AF65-F5344CB8AC3E}">
        <p14:creationId xmlns:p14="http://schemas.microsoft.com/office/powerpoint/2010/main" val="3694383735"/>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TextBox 5"/>
          <p:cNvSpPr txBox="1"/>
          <p:nvPr userDrawn="1"/>
        </p:nvSpPr>
        <p:spPr>
          <a:xfrm>
            <a:off x="2801817" y="6254258"/>
            <a:ext cx="6588369" cy="143565"/>
          </a:xfrm>
          <a:prstGeom prst="rect">
            <a:avLst/>
          </a:prstGeom>
          <a:noFill/>
        </p:spPr>
        <p:txBody>
          <a:bodyPr wrap="square" lIns="0" tIns="0" rIns="0" bIns="0" rtlCol="0">
            <a:spAutoFit/>
          </a:bodyPr>
          <a:lstStyle/>
          <a:p>
            <a:pPr algn="ctr" defTabSz="914462"/>
            <a:r>
              <a:rPr lang="en-GB" sz="933" dirty="0" smtClean="0">
                <a:solidFill>
                  <a:srgbClr val="003963"/>
                </a:solidFill>
              </a:rPr>
              <a:t>©2013 Microsoft Corporation. All rights reserved.</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7271" y="2073084"/>
            <a:ext cx="6097459" cy="2242913"/>
          </a:xfrm>
          <a:prstGeom prst="rect">
            <a:avLst/>
          </a:prstGeom>
        </p:spPr>
      </p:pic>
    </p:spTree>
    <p:extLst>
      <p:ext uri="{BB962C8B-B14F-4D97-AF65-F5344CB8AC3E}">
        <p14:creationId xmlns:p14="http://schemas.microsoft.com/office/powerpoint/2010/main" val="2667434865"/>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248" y="452876"/>
            <a:ext cx="11151917" cy="757131"/>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520836" y="1447801"/>
            <a:ext cx="11155093" cy="2055947"/>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4"/>
          <p:cNvSpPr>
            <a:spLocks noGrp="1"/>
          </p:cNvSpPr>
          <p:nvPr>
            <p:ph type="ftr" sz="quarter" idx="3"/>
          </p:nvPr>
        </p:nvSpPr>
        <p:spPr>
          <a:xfrm>
            <a:off x="3125013" y="6406271"/>
            <a:ext cx="5891939" cy="273844"/>
          </a:xfrm>
          <a:prstGeom prst="rect">
            <a:avLst/>
          </a:prstGeom>
        </p:spPr>
        <p:txBody>
          <a:bodyPr vert="horz" lIns="68589" tIns="34295" rIns="68589" bIns="34295" rtlCol="0" anchor="ctr"/>
          <a:lstStyle>
            <a:lvl1pPr algn="ctr">
              <a:defRPr sz="1200">
                <a:solidFill>
                  <a:schemeClr val="tx1"/>
                </a:solidFill>
              </a:defRPr>
            </a:lvl1pPr>
          </a:lstStyle>
          <a:p>
            <a:pPr defTabSz="914462"/>
            <a:endParaRPr lang="en-GB" dirty="0">
              <a:solidFill>
                <a:srgbClr val="003963"/>
              </a:solidFill>
            </a:endParaRPr>
          </a:p>
        </p:txBody>
      </p:sp>
      <p:sp>
        <p:nvSpPr>
          <p:cNvPr id="8" name="Slide Number Placeholder 5"/>
          <p:cNvSpPr>
            <a:spLocks noGrp="1"/>
          </p:cNvSpPr>
          <p:nvPr>
            <p:ph type="sldNum" sz="quarter" idx="4"/>
          </p:nvPr>
        </p:nvSpPr>
        <p:spPr>
          <a:xfrm>
            <a:off x="9537009" y="6406271"/>
            <a:ext cx="2134156" cy="273844"/>
          </a:xfrm>
          <a:prstGeom prst="rect">
            <a:avLst/>
          </a:prstGeom>
        </p:spPr>
        <p:txBody>
          <a:bodyPr vert="horz" lIns="68589" tIns="34295" rIns="68589" bIns="34295" rtlCol="0" anchor="ctr"/>
          <a:lstStyle>
            <a:lvl1pPr algn="r">
              <a:defRPr sz="1200">
                <a:solidFill>
                  <a:schemeClr val="tx1"/>
                </a:solidFill>
              </a:defRPr>
            </a:lvl1pPr>
          </a:lstStyle>
          <a:p>
            <a:pPr defTabSz="914462"/>
            <a:fld id="{66F9B19E-23E9-4120-A06C-57F6EDB783B3}" type="slidenum">
              <a:rPr lang="en-GB" smtClean="0">
                <a:solidFill>
                  <a:srgbClr val="003963"/>
                </a:solidFill>
              </a:rPr>
              <a:pPr defTabSz="914462"/>
              <a:t>‹#›</a:t>
            </a:fld>
            <a:endParaRPr lang="en-GB">
              <a:solidFill>
                <a:srgbClr val="003963"/>
              </a:solidFill>
            </a:endParaRPr>
          </a:p>
        </p:txBody>
      </p:sp>
    </p:spTree>
    <p:extLst>
      <p:ext uri="{BB962C8B-B14F-4D97-AF65-F5344CB8AC3E}">
        <p14:creationId xmlns:p14="http://schemas.microsoft.com/office/powerpoint/2010/main" val="143781255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fade/>
  </p:transition>
  <p:timing>
    <p:tnLst>
      <p:par>
        <p:cTn id="1" dur="indefinite" restart="never" nodeType="tmRoot"/>
      </p:par>
    </p:tnLst>
  </p:timing>
  <p:hf hdr="0"/>
  <p:txStyles>
    <p:titleStyle>
      <a:lvl1pPr algn="l" defTabSz="914462" rtl="0" eaLnBrk="1" latinLnBrk="0" hangingPunct="1">
        <a:lnSpc>
          <a:spcPct val="90000"/>
        </a:lnSpc>
        <a:spcBef>
          <a:spcPct val="0"/>
        </a:spcBef>
        <a:buNone/>
        <a:defRPr lang="en-US" sz="5467" b="0" kern="1200" cap="none" spc="-100" baseline="0" dirty="0" smtClean="0">
          <a:ln w="3175">
            <a:noFill/>
          </a:ln>
          <a:solidFill>
            <a:schemeClr val="tx2"/>
          </a:solidFill>
          <a:effectLst/>
          <a:latin typeface="+mj-lt"/>
          <a:ea typeface="+mn-ea"/>
          <a:cs typeface="Arial" charset="0"/>
        </a:defRPr>
      </a:lvl1pPr>
    </p:titleStyle>
    <p:bodyStyle>
      <a:lvl1pPr marL="339762" marR="0" indent="-339762" algn="l" defTabSz="914462" rtl="0" eaLnBrk="1" fontAlgn="auto" latinLnBrk="0" hangingPunct="1">
        <a:lnSpc>
          <a:spcPct val="90000"/>
        </a:lnSpc>
        <a:spcBef>
          <a:spcPct val="20000"/>
        </a:spcBef>
        <a:spcAft>
          <a:spcPts val="0"/>
        </a:spcAft>
        <a:buClrTx/>
        <a:buSzPct val="90000"/>
        <a:buFont typeface="Arial" pitchFamily="34" charset="0"/>
        <a:buChar char="•"/>
        <a:tabLst/>
        <a:defRPr sz="3600" kern="1200" spc="-71" baseline="0">
          <a:solidFill>
            <a:schemeClr val="tx2"/>
          </a:solidFill>
          <a:latin typeface="+mj-lt"/>
          <a:ea typeface="+mn-ea"/>
          <a:cs typeface="+mn-cs"/>
        </a:defRPr>
      </a:lvl1pPr>
      <a:lvl2pPr marL="573150" marR="0" indent="-233389" algn="l" defTabSz="914462"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solidFill>
            <a:schemeClr val="tx2"/>
          </a:solidFill>
          <a:latin typeface="+mn-lt"/>
          <a:ea typeface="+mn-ea"/>
          <a:cs typeface="+mn-cs"/>
        </a:defRPr>
      </a:lvl2pPr>
      <a:lvl3pPr marL="798600" marR="0" indent="-225449" algn="l" defTabSz="914462" rtl="0" eaLnBrk="1" fontAlgn="auto" latinLnBrk="0" hangingPunct="1">
        <a:lnSpc>
          <a:spcPct val="90000"/>
        </a:lnSpc>
        <a:spcBef>
          <a:spcPct val="20000"/>
        </a:spcBef>
        <a:spcAft>
          <a:spcPts val="0"/>
        </a:spcAft>
        <a:buClrTx/>
        <a:buSzPct val="90000"/>
        <a:buFont typeface="Wingdings" pitchFamily="2" charset="2"/>
        <a:buChar char=""/>
        <a:tabLst>
          <a:tab pos="798600" algn="l"/>
        </a:tabLst>
        <a:defRPr sz="2400" kern="1200" spc="0" baseline="0">
          <a:solidFill>
            <a:schemeClr val="tx2"/>
          </a:solidFill>
          <a:latin typeface="+mn-lt"/>
          <a:ea typeface="+mn-ea"/>
          <a:cs typeface="+mn-cs"/>
        </a:defRPr>
      </a:lvl3pPr>
      <a:lvl4pPr marL="1030400" marR="0" indent="-231800" algn="l" defTabSz="914462"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solidFill>
            <a:schemeClr val="tx2"/>
          </a:solidFill>
          <a:latin typeface="+mn-lt"/>
          <a:ea typeface="+mn-ea"/>
          <a:cs typeface="+mn-cs"/>
        </a:defRPr>
      </a:lvl4pPr>
      <a:lvl5pPr marL="1255849" marR="0" indent="-225449" algn="l" defTabSz="914462" rtl="0" eaLnBrk="1" fontAlgn="auto" latinLnBrk="0" hangingPunct="1">
        <a:lnSpc>
          <a:spcPct val="90000"/>
        </a:lnSpc>
        <a:spcBef>
          <a:spcPct val="20000"/>
        </a:spcBef>
        <a:spcAft>
          <a:spcPts val="0"/>
        </a:spcAft>
        <a:buClrTx/>
        <a:buSzPct val="90000"/>
        <a:buFont typeface="Wingdings" pitchFamily="2" charset="2"/>
        <a:buChar char=""/>
        <a:tabLst>
          <a:tab pos="1255849" algn="l"/>
        </a:tabLst>
        <a:defRPr sz="2000" kern="1200" spc="0" baseline="0">
          <a:solidFill>
            <a:schemeClr val="tx2"/>
          </a:solidFill>
          <a:latin typeface="+mn-lt"/>
          <a:ea typeface="+mn-ea"/>
          <a:cs typeface="+mn-cs"/>
        </a:defRPr>
      </a:lvl5pPr>
      <a:lvl6pPr marL="2514772"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03"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234"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466"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62" rtl="0" eaLnBrk="1" latinLnBrk="0" hangingPunct="1">
        <a:defRPr sz="1867" kern="1200">
          <a:solidFill>
            <a:schemeClr val="tx1"/>
          </a:solidFill>
          <a:latin typeface="+mn-lt"/>
          <a:ea typeface="+mn-ea"/>
          <a:cs typeface="+mn-cs"/>
        </a:defRPr>
      </a:lvl1pPr>
      <a:lvl2pPr marL="457231" algn="l" defTabSz="914462" rtl="0" eaLnBrk="1" latinLnBrk="0" hangingPunct="1">
        <a:defRPr sz="1867" kern="1200">
          <a:solidFill>
            <a:schemeClr val="tx1"/>
          </a:solidFill>
          <a:latin typeface="+mn-lt"/>
          <a:ea typeface="+mn-ea"/>
          <a:cs typeface="+mn-cs"/>
        </a:defRPr>
      </a:lvl2pPr>
      <a:lvl3pPr marL="914462" algn="l" defTabSz="914462" rtl="0" eaLnBrk="1" latinLnBrk="0" hangingPunct="1">
        <a:defRPr sz="1867" kern="1200">
          <a:solidFill>
            <a:schemeClr val="tx1"/>
          </a:solidFill>
          <a:latin typeface="+mn-lt"/>
          <a:ea typeface="+mn-ea"/>
          <a:cs typeface="+mn-cs"/>
        </a:defRPr>
      </a:lvl3pPr>
      <a:lvl4pPr marL="1371694" algn="l" defTabSz="914462" rtl="0" eaLnBrk="1" latinLnBrk="0" hangingPunct="1">
        <a:defRPr sz="1867" kern="1200">
          <a:solidFill>
            <a:schemeClr val="tx1"/>
          </a:solidFill>
          <a:latin typeface="+mn-lt"/>
          <a:ea typeface="+mn-ea"/>
          <a:cs typeface="+mn-cs"/>
        </a:defRPr>
      </a:lvl4pPr>
      <a:lvl5pPr marL="1828925" algn="l" defTabSz="914462" rtl="0" eaLnBrk="1" latinLnBrk="0" hangingPunct="1">
        <a:defRPr sz="1867" kern="1200">
          <a:solidFill>
            <a:schemeClr val="tx1"/>
          </a:solidFill>
          <a:latin typeface="+mn-lt"/>
          <a:ea typeface="+mn-ea"/>
          <a:cs typeface="+mn-cs"/>
        </a:defRPr>
      </a:lvl5pPr>
      <a:lvl6pPr marL="2286156" algn="l" defTabSz="914462" rtl="0" eaLnBrk="1" latinLnBrk="0" hangingPunct="1">
        <a:defRPr sz="1867" kern="1200">
          <a:solidFill>
            <a:schemeClr val="tx1"/>
          </a:solidFill>
          <a:latin typeface="+mn-lt"/>
          <a:ea typeface="+mn-ea"/>
          <a:cs typeface="+mn-cs"/>
        </a:defRPr>
      </a:lvl6pPr>
      <a:lvl7pPr marL="2743387" algn="l" defTabSz="914462" rtl="0" eaLnBrk="1" latinLnBrk="0" hangingPunct="1">
        <a:defRPr sz="1867" kern="1200">
          <a:solidFill>
            <a:schemeClr val="tx1"/>
          </a:solidFill>
          <a:latin typeface="+mn-lt"/>
          <a:ea typeface="+mn-ea"/>
          <a:cs typeface="+mn-cs"/>
        </a:defRPr>
      </a:lvl7pPr>
      <a:lvl8pPr marL="3200619" algn="l" defTabSz="914462" rtl="0" eaLnBrk="1" latinLnBrk="0" hangingPunct="1">
        <a:defRPr sz="1867" kern="1200">
          <a:solidFill>
            <a:schemeClr val="tx1"/>
          </a:solidFill>
          <a:latin typeface="+mn-lt"/>
          <a:ea typeface="+mn-ea"/>
          <a:cs typeface="+mn-cs"/>
        </a:defRPr>
      </a:lvl8pPr>
      <a:lvl9pPr marL="3657850" algn="l" defTabSz="914462" rtl="0" eaLnBrk="1" latinLnBrk="0" hangingPunct="1">
        <a:defRPr sz="18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NULL"/><Relationship Id="rId1" Type="http://schemas.openxmlformats.org/officeDocument/2006/relationships/slideLayout" Target="../slideLayouts/slideLayout3.xml"/><Relationship Id="rId5" Type="http://schemas.openxmlformats.org/officeDocument/2006/relationships/image" Target="NULL"/><Relationship Id="rId4" Type="http://schemas.openxmlformats.org/officeDocument/2006/relationships/image" Target="../media/image6.emf"/></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3" Type="http://schemas.openxmlformats.org/officeDocument/2006/relationships/image" Target="NULL"/><Relationship Id="rId7" Type="http://schemas.openxmlformats.org/officeDocument/2006/relationships/image" Target="NULL"/><Relationship Id="rId1" Type="http://schemas.openxmlformats.org/officeDocument/2006/relationships/slideLayout" Target="../slideLayouts/slideLayout3.xml"/><Relationship Id="rId6" Type="http://schemas.openxmlformats.org/officeDocument/2006/relationships/image" Target="NULL"/><Relationship Id="rId5" Type="http://schemas.openxmlformats.org/officeDocument/2006/relationships/image" Target="NULL"/><Relationship Id="rId4" Type="http://schemas.openxmlformats.org/officeDocument/2006/relationships/image" Target="NULL"/></Relationships>
</file>

<file path=ppt/slides/_rels/slide28.xml.rels><?xml version="1.0" encoding="UTF-8" standalone="yes"?>
<Relationships xmlns="http://schemas.openxmlformats.org/package/2006/relationships"><Relationship Id="rId3" Type="http://schemas.openxmlformats.org/officeDocument/2006/relationships/image" Target="NULL"/><Relationship Id="rId1" Type="http://schemas.openxmlformats.org/officeDocument/2006/relationships/slideLayout" Target="../slideLayouts/slideLayout3.xml"/><Relationship Id="rId4" Type="http://schemas.openxmlformats.org/officeDocument/2006/relationships/image" Target="NULL"/></Relationships>
</file>

<file path=ppt/slides/_rels/slide29.xml.rels><?xml version="1.0" encoding="UTF-8" standalone="yes"?>
<Relationships xmlns="http://schemas.openxmlformats.org/package/2006/relationships"><Relationship Id="rId3" Type="http://schemas.openxmlformats.org/officeDocument/2006/relationships/image" Target="NULL"/><Relationship Id="rId1" Type="http://schemas.openxmlformats.org/officeDocument/2006/relationships/slideLayout" Target="../slideLayouts/slideLayout3.xml"/><Relationship Id="rId4" Type="http://schemas.openxmlformats.org/officeDocument/2006/relationships/image" Target="../media/image12.emf"/></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8" Type="http://schemas.openxmlformats.org/officeDocument/2006/relationships/image" Target="NULL"/><Relationship Id="rId7" Type="http://schemas.openxmlformats.org/officeDocument/2006/relationships/image" Target="NULL"/><Relationship Id="rId2" Type="http://schemas.openxmlformats.org/officeDocument/2006/relationships/image" Target="../media/image12.emf"/><Relationship Id="rId1" Type="http://schemas.openxmlformats.org/officeDocument/2006/relationships/slideLayout" Target="../slideLayouts/slideLayout3.xml"/><Relationship Id="rId6" Type="http://schemas.openxmlformats.org/officeDocument/2006/relationships/image" Target="../media/image13.jpeg"/><Relationship Id="rId5" Type="http://schemas.openxmlformats.org/officeDocument/2006/relationships/image" Target="NULL"/><Relationship Id="rId4" Type="http://schemas.openxmlformats.org/officeDocument/2006/relationships/image" Target="NULL"/><Relationship Id="rId9" Type="http://schemas.openxmlformats.org/officeDocument/2006/relationships/image" Target="NUL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hyperlink" Target="https://github.com/dimitriv/Ziria/blob/master/code/WiFi/transmitter/modulating.blk#L80" TargetMode="Externa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https://github.com/dimitriv/Ziria/blob/master/code/WiFi/transmitter/transmitter.blk#L60" TargetMode="External"/><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github.com/dimitriv/Ziria/blob/master/code/WiFi/transmitter/ifft.blk#L35" TargetMode="External"/><Relationship Id="rId2" Type="http://schemas.openxmlformats.org/officeDocument/2006/relationships/hyperlink" Target="https://github.com/dimitriv/Ziria/blob/master/code/WiFi/transmitter/map_ofdm.blk#L73" TargetMode="Externa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hyperlink" Target="https://github.com/dimitriv/Ziria/blob/master/code/WiFi/transmitter/scramble.blk#L28" TargetMode="Externa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https://github.com/dimitriv/Ziria/blob/master/code/WiFi/receiver/decoding/DecodePLCP.blk" TargetMode="External"/><Relationship Id="rId2" Type="http://schemas.openxmlformats.org/officeDocument/2006/relationships/hyperlink" Target="https://github.com/dimitriv/Ziria/blob/master/code/WiFi/sniffer/receiver.blk" TargetMode="External"/><Relationship Id="rId1" Type="http://schemas.openxmlformats.org/officeDocument/2006/relationships/slideLayout" Target="../slideLayouts/slideLayout3.xml"/><Relationship Id="rId5" Type="http://schemas.openxmlformats.org/officeDocument/2006/relationships/hyperlink" Target="https://github.com/dimitriv/Ziria/blob/master/code/WiFi/receiver/decoding/Decode.blk" TargetMode="External"/><Relationship Id="rId4" Type="http://schemas.openxmlformats.org/officeDocument/2006/relationships/hyperlink" Target="https://github.com/dimitriv/Ziria/blob/master/code/WiFi/sniffer/receiver.blk#L38"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https://github.com/dimitriv/Ziria/blob/master/code/WiFi/receiver/cca/cca_tufv.blk" TargetMode="Externa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hyperlink" Target="https://github.com/dimitriv/Ziria/blob/master/code/WiFi/sniffer/receiver.blk#L38" TargetMode="External"/><Relationship Id="rId2" Type="http://schemas.openxmlformats.org/officeDocument/2006/relationships/hyperlink" Target="https://github.com/dimitriv/Ziria/blob/master/code/WiFi/receiver/decoding/DecodePLCP.blk" TargetMode="External"/><Relationship Id="rId1" Type="http://schemas.openxmlformats.org/officeDocument/2006/relationships/slideLayout" Target="../slideLayouts/slideLayout3.xml"/><Relationship Id="rId4" Type="http://schemas.openxmlformats.org/officeDocument/2006/relationships/hyperlink" Target="https://github.com/dimitriv/Ziria/blob/master/code/WiFi/receiver/decoding/Decode.blk"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github.com/dimitriv/Ziria/blob/master/doc/UserGuide/language.md" TargetMode="External"/><Relationship Id="rId2" Type="http://schemas.openxmlformats.org/officeDocument/2006/relationships/hyperlink" Target="https://github.com/dimitriv/Ziria" TargetMode="External"/><Relationship Id="rId1" Type="http://schemas.openxmlformats.org/officeDocument/2006/relationships/slideLayout" Target="../slideLayouts/slideLayout3.xml"/><Relationship Id="rId4" Type="http://schemas.openxmlformats.org/officeDocument/2006/relationships/hyperlink" Target="https://github.com/dimitriv/Ziria/blob/master/doc/UserGuide/grammar.md" TargetMode="Externa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3.xml"/><Relationship Id="rId4" Type="http://schemas.openxmlformats.org/officeDocument/2006/relationships/image" Target="../media/image25.png"/></Relationships>
</file>

<file path=ppt/slides/_rels/slide6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hyperlink" Target="https://github.com/dimitriv/Ziria" TargetMode="Externa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3" Type="http://schemas.openxmlformats.org/officeDocument/2006/relationships/hyperlink" Target="https://github.com/dimitriv/Ziria" TargetMode="External"/><Relationship Id="rId2" Type="http://schemas.openxmlformats.org/officeDocument/2006/relationships/hyperlink" Target="http://research.microsoft.com/en-us/projects/ziria/"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414" y="1874771"/>
            <a:ext cx="10682340" cy="1477199"/>
          </a:xfrm>
        </p:spPr>
        <p:txBody>
          <a:bodyPr/>
          <a:lstStyle/>
          <a:p>
            <a:pPr algn="ctr"/>
            <a:r>
              <a:rPr lang="en-GB" sz="5333" b="1" dirty="0"/>
              <a:t>Ziria: Wireless Programming </a:t>
            </a:r>
            <a:br>
              <a:rPr lang="en-GB" sz="5333" b="1" dirty="0"/>
            </a:br>
            <a:r>
              <a:rPr lang="en-GB" sz="5333" b="1" dirty="0"/>
              <a:t>for Hardware Dummies</a:t>
            </a:r>
            <a:endParaRPr lang="en-GB" sz="5333" dirty="0"/>
          </a:p>
        </p:txBody>
      </p:sp>
      <p:sp>
        <p:nvSpPr>
          <p:cNvPr id="3" name="Text Placeholder 2"/>
          <p:cNvSpPr>
            <a:spLocks noGrp="1"/>
          </p:cNvSpPr>
          <p:nvPr>
            <p:ph type="body" sz="quarter" idx="12"/>
          </p:nvPr>
        </p:nvSpPr>
        <p:spPr>
          <a:xfrm>
            <a:off x="443346" y="3851564"/>
            <a:ext cx="11384479" cy="1935778"/>
          </a:xfrm>
        </p:spPr>
        <p:txBody>
          <a:bodyPr/>
          <a:lstStyle/>
          <a:p>
            <a:pPr algn="ctr">
              <a:spcAft>
                <a:spcPts val="2400"/>
              </a:spcAft>
            </a:pPr>
            <a:r>
              <a:rPr lang="en-GB" dirty="0" err="1" smtClean="0"/>
              <a:t>Božidar</a:t>
            </a:r>
            <a:r>
              <a:rPr lang="en-GB" dirty="0" smtClean="0"/>
              <a:t> </a:t>
            </a:r>
            <a:r>
              <a:rPr lang="en-GB" dirty="0"/>
              <a:t>Radunović, Dimitrios </a:t>
            </a:r>
            <a:r>
              <a:rPr lang="en-GB" dirty="0" smtClean="0"/>
              <a:t>Vytiniotis</a:t>
            </a:r>
            <a:endParaRPr lang="en-GB" sz="2667" dirty="0" smtClean="0"/>
          </a:p>
          <a:p>
            <a:pPr algn="ctr">
              <a:spcAft>
                <a:spcPts val="800"/>
              </a:spcAft>
            </a:pPr>
            <a:r>
              <a:rPr lang="en-GB" sz="2667" dirty="0" smtClean="0"/>
              <a:t>joint </a:t>
            </a:r>
            <a:r>
              <a:rPr lang="en-GB" sz="2667" dirty="0"/>
              <a:t>work with</a:t>
            </a:r>
            <a:br>
              <a:rPr lang="en-GB" sz="2667" dirty="0"/>
            </a:br>
            <a:r>
              <a:rPr lang="en-GB" sz="2667" dirty="0"/>
              <a:t>Gordon Stewart, Mahanth Gowda, </a:t>
            </a:r>
            <a:r>
              <a:rPr lang="en-GB" sz="2667" dirty="0" smtClean="0"/>
              <a:t>Geoff Mainland</a:t>
            </a:r>
            <a:endParaRPr lang="en-GB" sz="2667" dirty="0"/>
          </a:p>
        </p:txBody>
      </p:sp>
      <p:sp>
        <p:nvSpPr>
          <p:cNvPr id="4" name="TextBox 3"/>
          <p:cNvSpPr txBox="1"/>
          <p:nvPr/>
        </p:nvSpPr>
        <p:spPr>
          <a:xfrm>
            <a:off x="1942917" y="5932724"/>
            <a:ext cx="8306167" cy="410433"/>
          </a:xfrm>
          <a:prstGeom prst="rect">
            <a:avLst/>
          </a:prstGeom>
          <a:noFill/>
        </p:spPr>
        <p:txBody>
          <a:bodyPr wrap="square" lIns="0" tIns="0" rIns="0" bIns="0" rtlCol="0">
            <a:spAutoFit/>
          </a:bodyPr>
          <a:lstStyle/>
          <a:p>
            <a:pPr algn="ctr" defTabSz="914462"/>
            <a:r>
              <a:rPr lang="en-GB" sz="2667" dirty="0">
                <a:solidFill>
                  <a:srgbClr val="003963">
                    <a:lumMod val="90000"/>
                    <a:lumOff val="10000"/>
                  </a:srgbClr>
                </a:solidFill>
              </a:rPr>
              <a:t>http://research.microsoft.com/en-us/projects/ziria/</a:t>
            </a:r>
          </a:p>
        </p:txBody>
      </p:sp>
      <p:sp>
        <p:nvSpPr>
          <p:cNvPr id="5" name="Text Placeholder 2"/>
          <p:cNvSpPr txBox="1">
            <a:spLocks/>
          </p:cNvSpPr>
          <p:nvPr/>
        </p:nvSpPr>
        <p:spPr>
          <a:xfrm>
            <a:off x="322383" y="4792405"/>
            <a:ext cx="11547235" cy="1084103"/>
          </a:xfrm>
          <a:prstGeom prst="rect">
            <a:avLst/>
          </a:prstGeom>
        </p:spPr>
        <p:txBody>
          <a:bodyPr vert="horz" lIns="0" tIns="0" rIns="0" bIns="0" rtlCol="0">
            <a:noAutofit/>
          </a:bodyPr>
          <a:lstStyle>
            <a:lvl1pPr marL="0" marR="0" indent="0" algn="l" defTabSz="685864" rtl="0" eaLnBrk="1" fontAlgn="auto" latinLnBrk="0" hangingPunct="1">
              <a:lnSpc>
                <a:spcPct val="90000"/>
              </a:lnSpc>
              <a:spcBef>
                <a:spcPts val="0"/>
              </a:spcBef>
              <a:spcAft>
                <a:spcPts val="0"/>
              </a:spcAft>
              <a:buClrTx/>
              <a:buSzPct val="90000"/>
              <a:buFont typeface="Arial" pitchFamily="34" charset="0"/>
              <a:buNone/>
              <a:tabLst/>
              <a:defRPr sz="2700" kern="1200" spc="-53" baseline="0">
                <a:solidFill>
                  <a:schemeClr val="tx1"/>
                </a:solidFill>
                <a:latin typeface="+mj-lt"/>
                <a:ea typeface="+mn-ea"/>
                <a:cs typeface="+mn-cs"/>
              </a:defRPr>
            </a:lvl1pPr>
            <a:lvl2pPr marL="429873"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2"/>
                </a:solidFill>
                <a:latin typeface="+mn-lt"/>
                <a:ea typeface="+mn-ea"/>
                <a:cs typeface="+mn-cs"/>
              </a:defRPr>
            </a:lvl2pPr>
            <a:lvl3pPr marL="598965"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598965" algn="l"/>
              </a:tabLst>
              <a:defRPr sz="1800" kern="1200" spc="0" baseline="0">
                <a:solidFill>
                  <a:schemeClr val="tx2"/>
                </a:solidFill>
                <a:latin typeface="+mn-lt"/>
                <a:ea typeface="+mn-ea"/>
                <a:cs typeface="+mn-cs"/>
              </a:defRPr>
            </a:lvl3pPr>
            <a:lvl4pPr marL="772819" marR="0" indent="-173854"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2"/>
                </a:solidFill>
                <a:latin typeface="+mn-lt"/>
                <a:ea typeface="+mn-ea"/>
                <a:cs typeface="+mn-cs"/>
              </a:defRPr>
            </a:lvl4pPr>
            <a:lvl5pPr marL="941910"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941910" algn="l"/>
              </a:tabLst>
              <a:defRPr sz="1500" kern="1200" spc="0" baseline="0">
                <a:solidFill>
                  <a:schemeClr val="tx2"/>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ctr">
              <a:spcAft>
                <a:spcPts val="800"/>
              </a:spcAft>
            </a:pPr>
            <a:endParaRPr lang="en-GB" sz="3200" i="1" dirty="0">
              <a:solidFill>
                <a:srgbClr val="FFFFFF">
                  <a:lumMod val="50000"/>
                </a:srgbClr>
              </a:solidFill>
            </a:endParaRPr>
          </a:p>
        </p:txBody>
      </p:sp>
    </p:spTree>
    <p:extLst>
      <p:ext uri="{BB962C8B-B14F-4D97-AF65-F5344CB8AC3E}">
        <p14:creationId xmlns:p14="http://schemas.microsoft.com/office/powerpoint/2010/main" val="3660805170"/>
      </p:ext>
    </p:extLst>
  </p:cSld>
  <p:clrMapOvr>
    <a:masterClrMapping/>
  </p:clrMapOvr>
  <mc:AlternateContent xmlns:mc="http://schemas.openxmlformats.org/markup-compatibility/2006" xmlns:p14="http://schemas.microsoft.com/office/powerpoint/2010/main">
    <mc:Choice Requires="p14">
      <p:transition p14:dur="0" advTm="9410"/>
    </mc:Choice>
    <mc:Fallback xmlns="">
      <p:transition advTm="941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p>
            <a:r>
              <a:rPr lang="en-US" dirty="0" smtClean="0"/>
              <a:t>How do we execute this on CPU?</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10</a:t>
            </a:fld>
            <a:endParaRPr lang="en-GB" dirty="0"/>
          </a:p>
        </p:txBody>
      </p:sp>
      <p:grpSp>
        <p:nvGrpSpPr>
          <p:cNvPr id="39" name="Group 38"/>
          <p:cNvGrpSpPr/>
          <p:nvPr/>
        </p:nvGrpSpPr>
        <p:grpSpPr>
          <a:xfrm>
            <a:off x="715154" y="1310467"/>
            <a:ext cx="10586084" cy="4980599"/>
            <a:chOff x="389436" y="1023801"/>
            <a:chExt cx="8094657" cy="4101642"/>
          </a:xfrm>
        </p:grpSpPr>
        <p:grpSp>
          <p:nvGrpSpPr>
            <p:cNvPr id="7" name="Group 6"/>
            <p:cNvGrpSpPr/>
            <p:nvPr/>
          </p:nvGrpSpPr>
          <p:grpSpPr>
            <a:xfrm>
              <a:off x="392591" y="1023801"/>
              <a:ext cx="1201782" cy="1475380"/>
              <a:chOff x="2103395" y="2716393"/>
              <a:chExt cx="1201782" cy="1475380"/>
            </a:xfrm>
          </p:grpSpPr>
          <p:sp>
            <p:nvSpPr>
              <p:cNvPr id="8" name="Rectangle 7"/>
              <p:cNvSpPr/>
              <p:nvPr/>
            </p:nvSpPr>
            <p:spPr>
              <a:xfrm>
                <a:off x="2103395" y="3067050"/>
                <a:ext cx="1201782"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err="1">
                    <a:solidFill>
                      <a:schemeClr val="tx1"/>
                    </a:solidFill>
                  </a:rPr>
                  <a:t>removeDC</a:t>
                </a:r>
                <a:endParaRPr lang="en-GB" sz="2400" i="1" dirty="0">
                  <a:solidFill>
                    <a:schemeClr val="tx1"/>
                  </a:solidFill>
                </a:endParaRPr>
              </a:p>
            </p:txBody>
          </p:sp>
          <p:cxnSp>
            <p:nvCxnSpPr>
              <p:cNvPr id="9" name="Straight Arrow Connector 8"/>
              <p:cNvCxnSpPr>
                <a:endCxn id="8" idx="0"/>
              </p:cNvCxnSpPr>
              <p:nvPr/>
            </p:nvCxnSpPr>
            <p:spPr>
              <a:xfrm>
                <a:off x="2704286" y="2716393"/>
                <a:ext cx="0" cy="35065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704286" y="3775710"/>
                <a:ext cx="0" cy="4160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89436" y="2499181"/>
              <a:ext cx="1201782"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Detect</a:t>
              </a:r>
              <a:br>
                <a:rPr lang="en-GB" sz="2400" i="1" dirty="0">
                  <a:solidFill>
                    <a:schemeClr val="tx1"/>
                  </a:solidFill>
                </a:rPr>
              </a:br>
              <a:r>
                <a:rPr lang="en-GB" sz="2400" i="1" dirty="0">
                  <a:solidFill>
                    <a:schemeClr val="tx1"/>
                  </a:solidFill>
                </a:rPr>
                <a:t>Carrier</a:t>
              </a:r>
            </a:p>
          </p:txBody>
        </p:sp>
        <p:sp>
          <p:nvSpPr>
            <p:cNvPr id="14" name="Rectangle 13"/>
            <p:cNvSpPr/>
            <p:nvPr/>
          </p:nvSpPr>
          <p:spPr>
            <a:xfrm>
              <a:off x="2482648" y="2499181"/>
              <a:ext cx="129322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Channel</a:t>
              </a:r>
              <a:br>
                <a:rPr lang="en-GB" sz="2400" i="1" dirty="0">
                  <a:solidFill>
                    <a:schemeClr val="tx1"/>
                  </a:solidFill>
                </a:rPr>
              </a:br>
              <a:r>
                <a:rPr lang="en-GB" sz="2400" i="1" dirty="0">
                  <a:solidFill>
                    <a:schemeClr val="tx1"/>
                  </a:solidFill>
                </a:rPr>
                <a:t>Estimation</a:t>
              </a:r>
            </a:p>
          </p:txBody>
        </p:sp>
        <p:cxnSp>
          <p:nvCxnSpPr>
            <p:cNvPr id="15" name="Straight Arrow Connector 14"/>
            <p:cNvCxnSpPr/>
            <p:nvPr/>
          </p:nvCxnSpPr>
          <p:spPr>
            <a:xfrm flipV="1">
              <a:off x="1591218" y="2853511"/>
              <a:ext cx="891430" cy="4768"/>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039148"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cxnSp>
          <p:nvCxnSpPr>
            <p:cNvPr id="17" name="Straight Arrow Connector 16"/>
            <p:cNvCxnSpPr/>
            <p:nvPr/>
          </p:nvCxnSpPr>
          <p:spPr>
            <a:xfrm>
              <a:off x="3775871" y="2853511"/>
              <a:ext cx="1248141"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706353" y="2313912"/>
              <a:ext cx="661162" cy="549271"/>
            </a:xfrm>
            <a:prstGeom prst="rect">
              <a:avLst/>
            </a:prstGeom>
            <a:noFill/>
          </p:spPr>
          <p:txBody>
            <a:bodyPr wrap="none" rtlCol="0">
              <a:spAutoFit/>
            </a:bodyPr>
            <a:lstStyle/>
            <a:p>
              <a:pPr algn="ctr"/>
              <a:r>
                <a:rPr lang="en-GB" sz="1867" dirty="0"/>
                <a:t>Packet</a:t>
              </a:r>
              <a:br>
                <a:rPr lang="en-GB" sz="1867" dirty="0"/>
              </a:br>
              <a:r>
                <a:rPr lang="en-GB" sz="1867" dirty="0"/>
                <a:t>start</a:t>
              </a:r>
            </a:p>
          </p:txBody>
        </p:sp>
        <p:sp>
          <p:nvSpPr>
            <p:cNvPr id="19" name="TextBox 18"/>
            <p:cNvSpPr txBox="1"/>
            <p:nvPr/>
          </p:nvSpPr>
          <p:spPr>
            <a:xfrm>
              <a:off x="3965192" y="2330290"/>
              <a:ext cx="849681" cy="549271"/>
            </a:xfrm>
            <a:prstGeom prst="rect">
              <a:avLst/>
            </a:prstGeom>
            <a:noFill/>
          </p:spPr>
          <p:txBody>
            <a:bodyPr wrap="none" rtlCol="0">
              <a:spAutoFit/>
            </a:bodyPr>
            <a:lstStyle/>
            <a:p>
              <a:pPr algn="ctr"/>
              <a:r>
                <a:rPr lang="en-GB" sz="1867" dirty="0"/>
                <a:t>Channel </a:t>
              </a:r>
              <a:br>
                <a:rPr lang="en-GB" sz="1867" dirty="0"/>
              </a:br>
              <a:r>
                <a:rPr lang="en-GB" sz="1867" dirty="0"/>
                <a:t>info</a:t>
              </a:r>
            </a:p>
          </p:txBody>
        </p:sp>
        <p:sp>
          <p:nvSpPr>
            <p:cNvPr id="20" name="Rectangle 19"/>
            <p:cNvSpPr/>
            <p:nvPr/>
          </p:nvSpPr>
          <p:spPr>
            <a:xfrm>
              <a:off x="5024012"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Header</a:t>
              </a:r>
            </a:p>
          </p:txBody>
        </p:sp>
        <p:sp>
          <p:nvSpPr>
            <p:cNvPr id="21" name="Rectangle 20"/>
            <p:cNvSpPr/>
            <p:nvPr/>
          </p:nvSpPr>
          <p:spPr>
            <a:xfrm>
              <a:off x="7237647"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sp>
          <p:nvSpPr>
            <p:cNvPr id="22" name="Rectangle 21"/>
            <p:cNvSpPr/>
            <p:nvPr/>
          </p:nvSpPr>
          <p:spPr>
            <a:xfrm>
              <a:off x="7237647"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Packet</a:t>
              </a:r>
            </a:p>
          </p:txBody>
        </p:sp>
        <p:sp>
          <p:nvSpPr>
            <p:cNvPr id="23" name="TextBox 22"/>
            <p:cNvSpPr txBox="1"/>
            <p:nvPr/>
          </p:nvSpPr>
          <p:spPr>
            <a:xfrm>
              <a:off x="6366660" y="3384309"/>
              <a:ext cx="661162" cy="549271"/>
            </a:xfrm>
            <a:prstGeom prst="rect">
              <a:avLst/>
            </a:prstGeom>
            <a:noFill/>
          </p:spPr>
          <p:txBody>
            <a:bodyPr wrap="none" rtlCol="0">
              <a:spAutoFit/>
            </a:bodyPr>
            <a:lstStyle/>
            <a:p>
              <a:pPr algn="ctr"/>
              <a:r>
                <a:rPr lang="en-GB" sz="1867" dirty="0"/>
                <a:t>Packet</a:t>
              </a:r>
              <a:br>
                <a:rPr lang="en-GB" sz="1867" dirty="0"/>
              </a:br>
              <a:r>
                <a:rPr lang="en-GB" sz="1867" dirty="0"/>
                <a:t>info</a:t>
              </a:r>
            </a:p>
          </p:txBody>
        </p:sp>
        <p:cxnSp>
          <p:nvCxnSpPr>
            <p:cNvPr id="24" name="Straight Arrow Connector 23"/>
            <p:cNvCxnSpPr/>
            <p:nvPr/>
          </p:nvCxnSpPr>
          <p:spPr>
            <a:xfrm>
              <a:off x="6153311" y="3916501"/>
              <a:ext cx="1069200"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5575540" y="3234630"/>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7789175" y="3211353"/>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4"/>
            <p:cNvCxnSpPr>
              <a:endCxn id="21" idx="0"/>
            </p:cNvCxnSpPr>
            <p:nvPr/>
          </p:nvCxnSpPr>
          <p:spPr>
            <a:xfrm>
              <a:off x="990327" y="2255727"/>
              <a:ext cx="6804402" cy="243454"/>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115643" y="2255727"/>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575121" y="2261076"/>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910387" y="2361538"/>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31" name="Rectangle 30"/>
            <p:cNvSpPr/>
            <p:nvPr/>
          </p:nvSpPr>
          <p:spPr>
            <a:xfrm>
              <a:off x="7123604" y="2371407"/>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cxnSp>
          <p:nvCxnSpPr>
            <p:cNvPr id="32" name="Straight Arrow Connector 34"/>
            <p:cNvCxnSpPr>
              <a:stCxn id="22" idx="2"/>
            </p:cNvCxnSpPr>
            <p:nvPr/>
          </p:nvCxnSpPr>
          <p:spPr>
            <a:xfrm flipH="1">
              <a:off x="7789177" y="4270831"/>
              <a:ext cx="5551" cy="85461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4"/>
            <p:cNvCxnSpPr/>
            <p:nvPr/>
          </p:nvCxnSpPr>
          <p:spPr>
            <a:xfrm>
              <a:off x="5633956" y="4270663"/>
              <a:ext cx="2169892" cy="449206"/>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41125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state</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11</a:t>
            </a:fld>
            <a:endParaRPr lang="en-GB" dirty="0"/>
          </a:p>
        </p:txBody>
      </p:sp>
      <p:sp>
        <p:nvSpPr>
          <p:cNvPr id="5" name="TextBox 4"/>
          <p:cNvSpPr txBox="1"/>
          <p:nvPr/>
        </p:nvSpPr>
        <p:spPr>
          <a:xfrm>
            <a:off x="677333" y="1567543"/>
            <a:ext cx="5012267" cy="3692165"/>
          </a:xfrm>
          <a:prstGeom prst="rect">
            <a:avLst/>
          </a:prstGeom>
          <a:noFill/>
          <a:ln>
            <a:solidFill>
              <a:schemeClr val="tx1"/>
            </a:solidFill>
          </a:ln>
        </p:spPr>
        <p:txBody>
          <a:bodyPr wrap="square" lIns="0" tIns="0" rIns="0" bIns="0" rtlCol="0">
            <a:spAutoFit/>
          </a:bodyPr>
          <a:lstStyle/>
          <a:p>
            <a:r>
              <a:rPr lang="en-GB" sz="1333" dirty="0">
                <a:gradFill>
                  <a:gsLst>
                    <a:gs pos="2917">
                      <a:schemeClr val="tx1"/>
                    </a:gs>
                    <a:gs pos="30000">
                      <a:schemeClr val="tx1"/>
                    </a:gs>
                  </a:gsLst>
                  <a:lin ang="5400000" scaled="0"/>
                </a:gradFill>
              </a:rPr>
              <a:t>static inline</a:t>
            </a:r>
          </a:p>
          <a:p>
            <a:r>
              <a:rPr lang="en-GB" sz="1333" dirty="0">
                <a:gradFill>
                  <a:gsLst>
                    <a:gs pos="2917">
                      <a:schemeClr val="tx1"/>
                    </a:gs>
                    <a:gs pos="30000">
                      <a:schemeClr val="tx1"/>
                    </a:gs>
                  </a:gsLst>
                  <a:lin ang="5400000" scaled="0"/>
                </a:gradFill>
              </a:rPr>
              <a:t>void CreateDemodGraph11a_40M (</a:t>
            </a:r>
            <a:r>
              <a:rPr lang="en-GB" sz="1333" dirty="0" err="1">
                <a:gradFill>
                  <a:gsLst>
                    <a:gs pos="2917">
                      <a:schemeClr val="tx1"/>
                    </a:gs>
                    <a:gs pos="30000">
                      <a:schemeClr val="tx1"/>
                    </a:gs>
                  </a:gsLst>
                  <a:lin ang="5400000" scaled="0"/>
                </a:gradFill>
              </a:rPr>
              <a:t>ISource</a:t>
            </a:r>
            <a:r>
              <a:rPr lang="en-GB" sz="1333" dirty="0">
                <a:gradFill>
                  <a:gsLst>
                    <a:gs pos="2917">
                      <a:schemeClr val="tx1"/>
                    </a:gs>
                    <a:gs pos="30000">
                      <a:schemeClr val="tx1"/>
                    </a:gs>
                  </a:gsLst>
                  <a:lin ang="5400000" scaled="0"/>
                </a:gradFill>
              </a:rPr>
              <a:t>*&amp; </a:t>
            </a:r>
            <a:r>
              <a:rPr lang="en-GB" sz="1333" dirty="0" err="1">
                <a:gradFill>
                  <a:gsLst>
                    <a:gs pos="2917">
                      <a:schemeClr val="tx1"/>
                    </a:gs>
                    <a:gs pos="30000">
                      <a:schemeClr val="tx1"/>
                    </a:gs>
                  </a:gsLst>
                  <a:lin ang="5400000" scaled="0"/>
                </a:gradFill>
              </a:rPr>
              <a:t>srcAll</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ISource</a:t>
            </a:r>
            <a:r>
              <a:rPr lang="en-GB" sz="1333" dirty="0">
                <a:gradFill>
                  <a:gsLst>
                    <a:gs pos="2917">
                      <a:schemeClr val="tx1"/>
                    </a:gs>
                    <a:gs pos="30000">
                      <a:schemeClr val="tx1"/>
                    </a:gs>
                  </a:gsLst>
                  <a:lin ang="5400000" scaled="0"/>
                </a:gradFill>
              </a:rPr>
              <a:t>*&amp; </a:t>
            </a:r>
            <a:r>
              <a:rPr lang="en-GB" sz="1333" dirty="0" err="1">
                <a:gradFill>
                  <a:gsLst>
                    <a:gs pos="2917">
                      <a:schemeClr val="tx1"/>
                    </a:gs>
                    <a:gs pos="30000">
                      <a:schemeClr val="tx1"/>
                    </a:gs>
                  </a:gsLst>
                  <a:lin ang="5400000" scaled="0"/>
                </a:gradFill>
              </a:rPr>
              <a:t>srcViterbi</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ISource</a:t>
            </a:r>
            <a:r>
              <a:rPr lang="en-GB" sz="1333" dirty="0">
                <a:gradFill>
                  <a:gsLst>
                    <a:gs pos="2917">
                      <a:schemeClr val="tx1"/>
                    </a:gs>
                    <a:gs pos="30000">
                      <a:schemeClr val="tx1"/>
                    </a:gs>
                  </a:gsLst>
                  <a:lin ang="5400000" scaled="0"/>
                </a:gradFill>
              </a:rPr>
              <a:t>*&amp; </a:t>
            </a:r>
            <a:r>
              <a:rPr lang="en-GB" sz="1333" dirty="0" err="1">
                <a:gradFill>
                  <a:gsLst>
                    <a:gs pos="2917">
                      <a:schemeClr val="tx1"/>
                    </a:gs>
                    <a:gs pos="30000">
                      <a:schemeClr val="tx1"/>
                    </a:gs>
                  </a:gsLst>
                  <a:lin ang="5400000" scaled="0"/>
                </a:gradFill>
              </a:rPr>
              <a:t>srcCarrierSense</a:t>
            </a:r>
            <a:r>
              <a:rPr lang="en-GB" sz="1333" dirty="0">
                <a:gradFill>
                  <a:gsLst>
                    <a:gs pos="2917">
                      <a:schemeClr val="tx1"/>
                    </a:gs>
                    <a:gs pos="30000">
                      <a:schemeClr val="tx1"/>
                    </a:gs>
                  </a:gsLst>
                  <a:lin ang="5400000" scaled="0"/>
                </a:gradFill>
              </a:rPr>
              <a:t>)</a:t>
            </a:r>
          </a:p>
          <a:p>
            <a:r>
              <a:rPr lang="en-GB" sz="1333" dirty="0">
                <a:gradFill>
                  <a:gsLst>
                    <a:gs pos="2917">
                      <a:schemeClr val="tx1"/>
                    </a:gs>
                    <a:gs pos="30000">
                      <a:schemeClr val="tx1"/>
                    </a:gs>
                  </a:gsLst>
                  <a:lin ang="5400000" scaled="0"/>
                </a:gradFill>
              </a:rPr>
              <a:t>{</a:t>
            </a:r>
          </a:p>
          <a:p>
            <a:r>
              <a:rPr lang="en-GB" sz="1333" dirty="0">
                <a:solidFill>
                  <a:schemeClr val="accent2"/>
                </a:solidFill>
              </a:rPr>
              <a:t>CREATE_BRICK_SINK  </a:t>
            </a:r>
            <a:r>
              <a:rPr lang="en-GB" sz="1333" dirty="0">
                <a:gradFill>
                  <a:gsLst>
                    <a:gs pos="2917">
                      <a:schemeClr val="tx1"/>
                    </a:gs>
                    <a:gs pos="30000">
                      <a:schemeClr val="tx1"/>
                    </a:gs>
                  </a:gsLst>
                  <a:lin ang="5400000" scaled="0"/>
                </a:gradFill>
              </a:rPr>
              <a:t>(drop, </a:t>
            </a:r>
            <a:r>
              <a:rPr lang="en-GB" sz="1333" dirty="0" err="1">
                <a:gradFill>
                  <a:gsLst>
                    <a:gs pos="2917">
                      <a:schemeClr val="tx1"/>
                    </a:gs>
                    <a:gs pos="30000">
                      <a:schemeClr val="tx1"/>
                    </a:gs>
                  </a:gsLst>
                  <a:lin ang="5400000" scaled="0"/>
                </a:gradFill>
              </a:rPr>
              <a:t>TDropAny</a:t>
            </a:r>
            <a:r>
              <a:rPr lang="en-GB" sz="1333" dirty="0">
                <a:gradFill>
                  <a:gsLst>
                    <a:gs pos="2917">
                      <a:schemeClr val="tx1"/>
                    </a:gs>
                    <a:gs pos="30000">
                      <a:schemeClr val="tx1"/>
                    </a:gs>
                  </a:gsLst>
                  <a:lin ang="5400000" scaled="0"/>
                </a:gradFill>
              </a:rPr>
              <a:t>,    BB11aDemodCtx );</a:t>
            </a:r>
          </a:p>
          <a:p>
            <a:r>
              <a:rPr lang="en-GB" sz="1333" dirty="0">
                <a:solidFill>
                  <a:schemeClr val="accent2"/>
                </a:solidFill>
              </a:rPr>
              <a:t>CREATE_BRICK_SINK </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fsink</a:t>
            </a:r>
            <a:r>
              <a:rPr lang="en-GB" sz="1333" dirty="0">
                <a:gradFill>
                  <a:gsLst>
                    <a:gs pos="2917">
                      <a:schemeClr val="tx1"/>
                    </a:gs>
                    <a:gs pos="30000">
                      <a:schemeClr val="tx1"/>
                    </a:gs>
                  </a:gsLst>
                  <a:lin ang="5400000" scaled="0"/>
                </a:gradFill>
              </a:rPr>
              <a:t>, TBB11aFrameSink, BB11aDemodCtx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desc</a:t>
            </a:r>
            <a:r>
              <a:rPr lang="en-GB" sz="1333" dirty="0">
                <a:gradFill>
                  <a:gsLst>
                    <a:gs pos="2917">
                      <a:schemeClr val="tx1"/>
                    </a:gs>
                    <a:gs pos="30000">
                      <a:schemeClr val="tx1"/>
                    </a:gs>
                  </a:gsLst>
                  <a:lin ang="5400000" scaled="0"/>
                </a:gradFill>
              </a:rPr>
              <a:t>,   T11aDesc, BB11aDemodCtx, </a:t>
            </a:r>
            <a:r>
              <a:rPr lang="en-GB" sz="1333" dirty="0" err="1">
                <a:gradFill>
                  <a:gsLst>
                    <a:gs pos="2917">
                      <a:schemeClr val="tx1"/>
                    </a:gs>
                    <a:gs pos="30000">
                      <a:schemeClr val="tx1"/>
                    </a:gs>
                  </a:gsLst>
                  <a:lin ang="5400000" scaled="0"/>
                </a:gradFill>
              </a:rPr>
              <a:t>fsink</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typedef</a:t>
            </a:r>
            <a:r>
              <a:rPr lang="en-GB" sz="1333" dirty="0">
                <a:gradFill>
                  <a:gsLst>
                    <a:gs pos="2917">
                      <a:schemeClr val="tx1"/>
                    </a:gs>
                    <a:gs pos="30000">
                      <a:schemeClr val="tx1"/>
                    </a:gs>
                  </a:gsLst>
                  <a:lin ang="5400000" scaled="0"/>
                </a:gradFill>
              </a:rPr>
              <a:t> T11aViterbi &lt;5000*8, 48, 256&gt; T11aViterbiComm;</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(viterbi,T11aViterbiComm::Filter,	BB11aDemodCtx, </a:t>
            </a:r>
            <a:r>
              <a:rPr lang="en-GB" sz="1333" dirty="0" err="1">
                <a:gradFill>
                  <a:gsLst>
                    <a:gs pos="2917">
                      <a:schemeClr val="tx1"/>
                    </a:gs>
                    <a:gs pos="30000">
                      <a:schemeClr val="tx1"/>
                    </a:gs>
                  </a:gsLst>
                  <a:lin ang="5400000" scaled="0"/>
                </a:gradFill>
              </a:rPr>
              <a:t>desc</a:t>
            </a:r>
            <a:r>
              <a:rPr lang="en-GB" sz="1333" dirty="0">
                <a:gradFill>
                  <a:gsLst>
                    <a:gs pos="2917">
                      <a:schemeClr val="tx1"/>
                    </a:gs>
                    <a:gs pos="30000">
                      <a:schemeClr val="tx1"/>
                    </a:gs>
                  </a:gsLst>
                  <a:lin ang="5400000" scaled="0"/>
                </a:gradFill>
              </a:rPr>
              <a:t> );	</a:t>
            </a:r>
          </a:p>
          <a:p>
            <a:r>
              <a:rPr lang="en-GB" sz="1333" dirty="0">
                <a:solidFill>
                  <a:schemeClr val="accent2"/>
                </a:solidFill>
              </a:rPr>
              <a:t>CREATE_BRICK_FILTER </a:t>
            </a:r>
            <a:r>
              <a:rPr lang="en-GB" sz="1333" dirty="0">
                <a:gradFill>
                  <a:gsLst>
                    <a:gs pos="2917">
                      <a:schemeClr val="tx1"/>
                    </a:gs>
                    <a:gs pos="30000">
                      <a:schemeClr val="tx1"/>
                    </a:gs>
                  </a:gsLst>
                  <a:lin ang="5400000" scaled="0"/>
                </a:gradFill>
              </a:rPr>
              <a:t>(vit0, </a:t>
            </a:r>
            <a:r>
              <a:rPr lang="en-GB" sz="1333" dirty="0" err="1">
                <a:gradFill>
                  <a:gsLst>
                    <a:gs pos="2917">
                      <a:schemeClr val="tx1"/>
                    </a:gs>
                    <a:gs pos="30000">
                      <a:schemeClr val="tx1"/>
                    </a:gs>
                  </a:gsLst>
                  <a:lin ang="5400000" scaled="0"/>
                </a:gradFill>
              </a:rPr>
              <a:t>TThreadSeparator</a:t>
            </a:r>
            <a:r>
              <a:rPr lang="en-GB" sz="1333" dirty="0">
                <a:gradFill>
                  <a:gsLst>
                    <a:gs pos="2917">
                      <a:schemeClr val="tx1"/>
                    </a:gs>
                    <a:gs pos="30000">
                      <a:schemeClr val="tx1"/>
                    </a:gs>
                  </a:gsLst>
                  <a:lin ang="5400000" scaled="0"/>
                </a:gradFill>
              </a:rPr>
              <a:t>&lt;&gt;::Filter, BB11aDemodCtx, </a:t>
            </a:r>
            <a:r>
              <a:rPr lang="en-GB" sz="1333" dirty="0" err="1">
                <a:gradFill>
                  <a:gsLst>
                    <a:gs pos="2917">
                      <a:schemeClr val="tx1"/>
                    </a:gs>
                    <a:gs pos="30000">
                      <a:schemeClr val="tx1"/>
                    </a:gs>
                  </a:gsLst>
                  <a:lin ang="5400000" scaled="0"/>
                </a:gradFill>
              </a:rPr>
              <a:t>viterbi</a:t>
            </a:r>
            <a:r>
              <a:rPr lang="en-GB" sz="1333" dirty="0">
                <a:gradFill>
                  <a:gsLst>
                    <a:gs pos="2917">
                      <a:schemeClr val="tx1"/>
                    </a:gs>
                    <a:gs pos="30000">
                      <a:schemeClr val="tx1"/>
                    </a:gs>
                  </a:gsLst>
                  <a:lin ang="5400000" scaled="0"/>
                </a:gradFill>
              </a:rPr>
              <a:t>);</a:t>
            </a:r>
          </a:p>
          <a:p>
            <a:r>
              <a:rPr lang="en-GB" sz="1333" dirty="0">
                <a:gradFill>
                  <a:gsLst>
                    <a:gs pos="2917">
                      <a:schemeClr val="tx1"/>
                    </a:gs>
                    <a:gs pos="30000">
                      <a:schemeClr val="tx1"/>
                    </a:gs>
                  </a:gsLst>
                  <a:lin ang="5400000" scaled="0"/>
                </a:gradFill>
              </a:rPr>
              <a:t>// 6M</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(di6, T11aDeinterleaveBPSK, BB11aDemodCtx, vit0 );	</a:t>
            </a:r>
          </a:p>
          <a:p>
            <a:r>
              <a:rPr lang="en-GB" sz="1333" dirty="0">
                <a:solidFill>
                  <a:schemeClr val="accent2"/>
                </a:solidFill>
              </a:rPr>
              <a:t>CREATE_BRICK_FILTER </a:t>
            </a:r>
            <a:r>
              <a:rPr lang="en-GB" sz="1333" dirty="0">
                <a:gradFill>
                  <a:gsLst>
                    <a:gs pos="2917">
                      <a:schemeClr val="tx1"/>
                    </a:gs>
                    <a:gs pos="30000">
                      <a:schemeClr val="tx1"/>
                    </a:gs>
                  </a:gsLst>
                  <a:lin ang="5400000" scaled="0"/>
                </a:gradFill>
              </a:rPr>
              <a:t>(dm6, T11aDemapBPSK::filter,      BB11aDemodCtx, di6 );</a:t>
            </a:r>
          </a:p>
          <a:p>
            <a:r>
              <a:rPr lang="en-US" sz="1333" dirty="0">
                <a:gradFill>
                  <a:gsLst>
                    <a:gs pos="2917">
                      <a:schemeClr val="tx1"/>
                    </a:gs>
                    <a:gs pos="30000">
                      <a:schemeClr val="tx1"/>
                    </a:gs>
                  </a:gsLst>
                  <a:lin ang="5400000" scaled="0"/>
                </a:gradFill>
              </a:rPr>
              <a:t>… </a:t>
            </a:r>
            <a:endParaRPr lang="en-GB" sz="1333" dirty="0">
              <a:gradFill>
                <a:gsLst>
                  <a:gs pos="2917">
                    <a:schemeClr val="tx1"/>
                  </a:gs>
                  <a:gs pos="30000">
                    <a:schemeClr val="tx1"/>
                  </a:gs>
                </a:gsLst>
                <a:lin ang="5400000" scaled="0"/>
              </a:gradFill>
            </a:endParaRPr>
          </a:p>
        </p:txBody>
      </p:sp>
      <p:sp>
        <p:nvSpPr>
          <p:cNvPr id="6" name="TextBox 5"/>
          <p:cNvSpPr txBox="1"/>
          <p:nvPr/>
        </p:nvSpPr>
        <p:spPr>
          <a:xfrm>
            <a:off x="5883126" y="1567543"/>
            <a:ext cx="5631541" cy="4102405"/>
          </a:xfrm>
          <a:prstGeom prst="rect">
            <a:avLst/>
          </a:prstGeom>
          <a:noFill/>
          <a:ln>
            <a:solidFill>
              <a:schemeClr val="tx1"/>
            </a:solidFill>
          </a:ln>
        </p:spPr>
        <p:txBody>
          <a:bodyPr wrap="square" lIns="0" tIns="0" rIns="0" bIns="0" rtlCol="0">
            <a:spAutoFit/>
          </a:bodyPr>
          <a:lstStyle/>
          <a:p>
            <a:r>
              <a:rPr lang="en-GB" sz="1333" dirty="0">
                <a:gradFill>
                  <a:gsLst>
                    <a:gs pos="2917">
                      <a:schemeClr val="tx1"/>
                    </a:gs>
                    <a:gs pos="30000">
                      <a:schemeClr val="tx1"/>
                    </a:gs>
                  </a:gsLst>
                  <a:lin ang="5400000" scaled="0"/>
                </a:gradFill>
              </a:rPr>
              <a:t>… 	</a:t>
            </a:r>
          </a:p>
          <a:p>
            <a:r>
              <a:rPr lang="en-GB" sz="1333" dirty="0">
                <a:solidFill>
                  <a:schemeClr val="accent2"/>
                </a:solidFill>
              </a:rPr>
              <a:t>CREATE_BRICK_SINK  </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plcp</a:t>
            </a:r>
            <a:r>
              <a:rPr lang="en-GB" sz="1333" dirty="0">
                <a:gradFill>
                  <a:gsLst>
                    <a:gs pos="2917">
                      <a:schemeClr val="tx1"/>
                    </a:gs>
                    <a:gs pos="30000">
                      <a:schemeClr val="tx1"/>
                    </a:gs>
                  </a:gsLst>
                  <a:lin ang="5400000" scaled="0"/>
                </a:gradFill>
              </a:rPr>
              <a:t>, T11aPLCPParser, BB11aDemodCtx );</a:t>
            </a:r>
          </a:p>
          <a:p>
            <a:r>
              <a:rPr lang="en-GB" sz="1333" dirty="0">
                <a:solidFill>
                  <a:schemeClr val="accent2"/>
                </a:solidFill>
              </a:rPr>
              <a:t>CREATE_BRICK_FILTER </a:t>
            </a:r>
            <a:r>
              <a:rPr lang="en-GB" sz="1333" dirty="0">
                <a:gradFill>
                  <a:gsLst>
                    <a:gs pos="2917">
                      <a:schemeClr val="tx1"/>
                    </a:gs>
                    <a:gs pos="30000">
                      <a:schemeClr val="tx1"/>
                    </a:gs>
                  </a:gsLst>
                  <a:lin ang="5400000" scaled="0"/>
                </a:gradFill>
              </a:rPr>
              <a:t>(</a:t>
            </a:r>
            <a:r>
              <a:rPr lang="en-GB" sz="1333" dirty="0" err="1">
                <a:gradFill>
                  <a:gsLst>
                    <a:gs pos="2917">
                      <a:schemeClr val="tx1"/>
                    </a:gs>
                    <a:gs pos="30000">
                      <a:schemeClr val="tx1"/>
                    </a:gs>
                  </a:gsLst>
                  <a:lin ang="5400000" scaled="0"/>
                </a:gradFill>
              </a:rPr>
              <a:t>sviterbik</a:t>
            </a:r>
            <a:r>
              <a:rPr lang="en-GB" sz="1333" dirty="0">
                <a:gradFill>
                  <a:gsLst>
                    <a:gs pos="2917">
                      <a:schemeClr val="tx1"/>
                    </a:gs>
                    <a:gs pos="30000">
                      <a:schemeClr val="tx1"/>
                    </a:gs>
                  </a:gsLst>
                  <a:lin ang="5400000" scaled="0"/>
                </a:gradFill>
              </a:rPr>
              <a:t>, T11aViterbiSig, BB11aDemodCtx, </a:t>
            </a:r>
            <a:r>
              <a:rPr lang="en-GB" sz="1333" dirty="0" err="1">
                <a:gradFill>
                  <a:gsLst>
                    <a:gs pos="2917">
                      <a:schemeClr val="tx1"/>
                    </a:gs>
                    <a:gs pos="30000">
                      <a:schemeClr val="tx1"/>
                    </a:gs>
                  </a:gsLst>
                  <a:lin ang="5400000" scaled="0"/>
                </a:gradFill>
              </a:rPr>
              <a:t>plcp</a:t>
            </a:r>
            <a:r>
              <a:rPr lang="en-GB" sz="1333" dirty="0">
                <a:gradFill>
                  <a:gsLst>
                    <a:gs pos="2917">
                      <a:schemeClr val="tx1"/>
                    </a:gs>
                    <a:gs pos="30000">
                      <a:schemeClr val="tx1"/>
                    </a:gs>
                  </a:gsLst>
                  <a:lin ang="5400000" scaled="0"/>
                </a:gradFill>
              </a:rPr>
              <a:t>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dibpsk</a:t>
            </a:r>
            <a:r>
              <a:rPr lang="en-GB" sz="1333" dirty="0">
                <a:gradFill>
                  <a:gsLst>
                    <a:gs pos="2917">
                      <a:schemeClr val="tx1"/>
                    </a:gs>
                    <a:gs pos="30000">
                      <a:schemeClr val="tx1"/>
                    </a:gs>
                  </a:gsLst>
                  <a:lin ang="5400000" scaled="0"/>
                </a:gradFill>
              </a:rPr>
              <a:t>, T11aDeinterleaveBPSK, BB11aDemodCtx, </a:t>
            </a:r>
            <a:r>
              <a:rPr lang="en-GB" sz="1333" dirty="0" err="1">
                <a:gradFill>
                  <a:gsLst>
                    <a:gs pos="2917">
                      <a:schemeClr val="tx1"/>
                    </a:gs>
                    <a:gs pos="30000">
                      <a:schemeClr val="tx1"/>
                    </a:gs>
                  </a:gsLst>
                  <a:lin ang="5400000" scaled="0"/>
                </a:gradFill>
              </a:rPr>
              <a:t>sviterbik</a:t>
            </a:r>
            <a:r>
              <a:rPr lang="en-GB" sz="1333" dirty="0">
                <a:gradFill>
                  <a:gsLst>
                    <a:gs pos="2917">
                      <a:schemeClr val="tx1"/>
                    </a:gs>
                    <a:gs pos="30000">
                      <a:schemeClr val="tx1"/>
                    </a:gs>
                  </a:gsLst>
                  <a:lin ang="5400000" scaled="0"/>
                </a:gradFill>
              </a:rPr>
              <a:t> );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dmplcp</a:t>
            </a:r>
            <a:r>
              <a:rPr lang="en-GB" sz="1333" dirty="0">
                <a:gradFill>
                  <a:gsLst>
                    <a:gs pos="2917">
                      <a:schemeClr val="tx1"/>
                    </a:gs>
                    <a:gs pos="30000">
                      <a:schemeClr val="tx1"/>
                    </a:gs>
                  </a:gsLst>
                  <a:lin ang="5400000" scaled="0"/>
                </a:gradFill>
              </a:rPr>
              <a:t>, T11aDemapBPSK::filter, BB11aDemodCtx, </a:t>
            </a:r>
            <a:r>
              <a:rPr lang="en-GB" sz="1333" dirty="0" err="1">
                <a:gradFill>
                  <a:gsLst>
                    <a:gs pos="2917">
                      <a:schemeClr val="tx1"/>
                    </a:gs>
                    <a:gs pos="30000">
                      <a:schemeClr val="tx1"/>
                    </a:gs>
                  </a:gsLst>
                  <a:lin ang="5400000" scaled="0"/>
                </a:gradFill>
              </a:rPr>
              <a:t>dibpsk</a:t>
            </a:r>
            <a:r>
              <a:rPr lang="en-GB" sz="1333" dirty="0">
                <a:gradFill>
                  <a:gsLst>
                    <a:gs pos="2917">
                      <a:schemeClr val="tx1"/>
                    </a:gs>
                    <a:gs pos="30000">
                      <a:schemeClr val="tx1"/>
                    </a:gs>
                  </a:gsLst>
                  <a:lin ang="5400000" scaled="0"/>
                </a:gradFill>
              </a:rPr>
              <a:t> );</a:t>
            </a:r>
          </a:p>
          <a:p>
            <a:r>
              <a:rPr lang="en-GB" sz="1333" dirty="0">
                <a:solidFill>
                  <a:schemeClr val="accent2"/>
                </a:solidFill>
              </a:rPr>
              <a:t>CREATE_BRICK_DEMUX5</a:t>
            </a:r>
            <a:r>
              <a:rPr lang="en-GB" sz="1333" dirty="0">
                <a:gradFill>
                  <a:gsLst>
                    <a:gs pos="2917">
                      <a:schemeClr val="tx1"/>
                    </a:gs>
                    <a:gs pos="30000">
                      <a:schemeClr val="tx1"/>
                    </a:gs>
                  </a:gsLst>
                  <a:lin ang="5400000" scaled="0"/>
                </a:gradFill>
              </a:rPr>
              <a:t> ( sigsel,TBB11aRxRateSel,    BB11aDemodCtx,dmplcp, dm6, dm12, dm24, dm48 );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(pilot,  </a:t>
            </a:r>
            <a:r>
              <a:rPr lang="en-GB" sz="1333" dirty="0" err="1">
                <a:gradFill>
                  <a:gsLst>
                    <a:gs pos="2917">
                      <a:schemeClr val="tx1"/>
                    </a:gs>
                    <a:gs pos="30000">
                      <a:schemeClr val="tx1"/>
                    </a:gs>
                  </a:gsLst>
                  <a:lin ang="5400000" scaled="0"/>
                </a:gradFill>
              </a:rPr>
              <a:t>TPilotTrack</a:t>
            </a:r>
            <a:r>
              <a:rPr lang="en-GB" sz="1333" dirty="0">
                <a:gradFill>
                  <a:gsLst>
                    <a:gs pos="2917">
                      <a:schemeClr val="tx1"/>
                    </a:gs>
                    <a:gs pos="30000">
                      <a:schemeClr val="tx1"/>
                    </a:gs>
                  </a:gsLst>
                  <a:lin ang="5400000" scaled="0"/>
                </a:gradFill>
              </a:rPr>
              <a:t>, BB11aDemodCtx, </a:t>
            </a:r>
            <a:r>
              <a:rPr lang="en-GB" sz="1333" dirty="0" err="1">
                <a:gradFill>
                  <a:gsLst>
                    <a:gs pos="2917">
                      <a:schemeClr val="tx1"/>
                    </a:gs>
                    <a:gs pos="30000">
                      <a:schemeClr val="tx1"/>
                    </a:gs>
                  </a:gsLst>
                  <a:lin ang="5400000" scaled="0"/>
                </a:gradFill>
              </a:rPr>
              <a:t>sigsel</a:t>
            </a:r>
            <a:r>
              <a:rPr lang="en-GB" sz="1333" dirty="0">
                <a:gradFill>
                  <a:gsLst>
                    <a:gs pos="2917">
                      <a:schemeClr val="tx1"/>
                    </a:gs>
                    <a:gs pos="30000">
                      <a:schemeClr val="tx1"/>
                    </a:gs>
                  </a:gsLst>
                  <a:lin ang="5400000" scaled="0"/>
                </a:gradFill>
              </a:rPr>
              <a:t> );</a:t>
            </a:r>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pcomp</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TPhaseCompensate</a:t>
            </a:r>
            <a:r>
              <a:rPr lang="en-GB" sz="1333" dirty="0">
                <a:gradFill>
                  <a:gsLst>
                    <a:gs pos="2917">
                      <a:schemeClr val="tx1"/>
                    </a:gs>
                    <a:gs pos="30000">
                      <a:schemeClr val="tx1"/>
                    </a:gs>
                  </a:gsLst>
                  <a:lin ang="5400000" scaled="0"/>
                </a:gradFill>
              </a:rPr>
              <a:t>, BB11aDemodCtx, pilot );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chequ</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TChannelEqualization</a:t>
            </a:r>
            <a:r>
              <a:rPr lang="en-GB" sz="1333" dirty="0">
                <a:gradFill>
                  <a:gsLst>
                    <a:gs pos="2917">
                      <a:schemeClr val="tx1"/>
                    </a:gs>
                    <a:gs pos="30000">
                      <a:schemeClr val="tx1"/>
                    </a:gs>
                  </a:gsLst>
                  <a:lin ang="5400000" scaled="0"/>
                </a:gradFill>
              </a:rPr>
              <a:t>, BB11aDemodCtx, </a:t>
            </a:r>
            <a:r>
              <a:rPr lang="en-GB" sz="1333" dirty="0" err="1">
                <a:gradFill>
                  <a:gsLst>
                    <a:gs pos="2917">
                      <a:schemeClr val="tx1"/>
                    </a:gs>
                    <a:gs pos="30000">
                      <a:schemeClr val="tx1"/>
                    </a:gs>
                  </a:gsLst>
                  <a:lin ang="5400000" scaled="0"/>
                </a:gradFill>
              </a:rPr>
              <a:t>pcomp</a:t>
            </a:r>
            <a:r>
              <a:rPr lang="en-GB" sz="1333" dirty="0">
                <a:gradFill>
                  <a:gsLst>
                    <a:gs pos="2917">
                      <a:schemeClr val="tx1"/>
                    </a:gs>
                    <a:gs pos="30000">
                      <a:schemeClr val="tx1"/>
                    </a:gs>
                  </a:gsLst>
                  <a:lin ang="5400000" scaled="0"/>
                </a:gradFill>
              </a:rPr>
              <a:t> );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fft</a:t>
            </a:r>
            <a:r>
              <a:rPr lang="en-GB" sz="1333" dirty="0">
                <a:gradFill>
                  <a:gsLst>
                    <a:gs pos="2917">
                      <a:schemeClr val="tx1"/>
                    </a:gs>
                    <a:gs pos="30000">
                      <a:schemeClr val="tx1"/>
                    </a:gs>
                  </a:gsLst>
                  <a:lin ang="5400000" scaled="0"/>
                </a:gradFill>
              </a:rPr>
              <a:t>,    TFFT64, BB11aDemodCtx, </a:t>
            </a:r>
            <a:r>
              <a:rPr lang="en-GB" sz="1333" dirty="0" err="1">
                <a:gradFill>
                  <a:gsLst>
                    <a:gs pos="2917">
                      <a:schemeClr val="tx1"/>
                    </a:gs>
                    <a:gs pos="30000">
                      <a:schemeClr val="tx1"/>
                    </a:gs>
                  </a:gsLst>
                  <a:lin ang="5400000" scaled="0"/>
                </a:gradFill>
              </a:rPr>
              <a:t>chequ</a:t>
            </a:r>
            <a:r>
              <a:rPr lang="en-GB" sz="1333" dirty="0">
                <a:gradFill>
                  <a:gsLst>
                    <a:gs pos="2917">
                      <a:schemeClr val="tx1"/>
                    </a:gs>
                    <a:gs pos="30000">
                      <a:schemeClr val="tx1"/>
                    </a:gs>
                  </a:gsLst>
                  <a:lin ang="5400000" scaled="0"/>
                </a:gradFill>
              </a:rPr>
              <a:t> );;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fcomp</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TFreqCompensation</a:t>
            </a:r>
            <a:r>
              <a:rPr lang="en-GB" sz="1333" dirty="0">
                <a:gradFill>
                  <a:gsLst>
                    <a:gs pos="2917">
                      <a:schemeClr val="tx1"/>
                    </a:gs>
                    <a:gs pos="30000">
                      <a:schemeClr val="tx1"/>
                    </a:gs>
                  </a:gsLst>
                  <a:lin ang="5400000" scaled="0"/>
                </a:gradFill>
              </a:rPr>
              <a:t>, BB11aDemodCtx, </a:t>
            </a:r>
            <a:r>
              <a:rPr lang="en-GB" sz="1333" dirty="0" err="1">
                <a:gradFill>
                  <a:gsLst>
                    <a:gs pos="2917">
                      <a:schemeClr val="tx1"/>
                    </a:gs>
                    <a:gs pos="30000">
                      <a:schemeClr val="tx1"/>
                    </a:gs>
                  </a:gsLst>
                  <a:lin ang="5400000" scaled="0"/>
                </a:gradFill>
              </a:rPr>
              <a:t>fft</a:t>
            </a:r>
            <a:r>
              <a:rPr lang="en-GB" sz="1333" dirty="0">
                <a:gradFill>
                  <a:gsLst>
                    <a:gs pos="2917">
                      <a:schemeClr val="tx1"/>
                    </a:gs>
                    <a:gs pos="30000">
                      <a:schemeClr val="tx1"/>
                    </a:gs>
                  </a:gsLst>
                  <a:lin ang="5400000" scaled="0"/>
                </a:gradFill>
              </a:rPr>
              <a:t> );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a:t>
            </a:r>
            <a:r>
              <a:rPr lang="en-GB" sz="1333" dirty="0" err="1">
                <a:gradFill>
                  <a:gsLst>
                    <a:gs pos="2917">
                      <a:schemeClr val="tx1"/>
                    </a:gs>
                    <a:gs pos="30000">
                      <a:schemeClr val="tx1"/>
                    </a:gs>
                  </a:gsLst>
                  <a:lin ang="5400000" scaled="0"/>
                </a:gradFill>
              </a:rPr>
              <a:t>dsym</a:t>
            </a:r>
            <a:r>
              <a:rPr lang="en-GB" sz="1333" dirty="0">
                <a:gradFill>
                  <a:gsLst>
                    <a:gs pos="2917">
                      <a:schemeClr val="tx1"/>
                    </a:gs>
                    <a:gs pos="30000">
                      <a:schemeClr val="tx1"/>
                    </a:gs>
                  </a:gsLst>
                  <a:lin ang="5400000" scaled="0"/>
                </a:gradFill>
              </a:rPr>
              <a:t>,   T11aDataSymbol, BB11aDemodCtx, </a:t>
            </a:r>
            <a:r>
              <a:rPr lang="en-GB" sz="1333" dirty="0" err="1">
                <a:gradFill>
                  <a:gsLst>
                    <a:gs pos="2917">
                      <a:schemeClr val="tx1"/>
                    </a:gs>
                    <a:gs pos="30000">
                      <a:schemeClr val="tx1"/>
                    </a:gs>
                  </a:gsLst>
                  <a:lin ang="5400000" scaled="0"/>
                </a:gradFill>
              </a:rPr>
              <a:t>fcomp</a:t>
            </a:r>
            <a:r>
              <a:rPr lang="en-GB" sz="1333" dirty="0">
                <a:gradFill>
                  <a:gsLst>
                    <a:gs pos="2917">
                      <a:schemeClr val="tx1"/>
                    </a:gs>
                    <a:gs pos="30000">
                      <a:schemeClr val="tx1"/>
                    </a:gs>
                  </a:gsLst>
                  <a:lin ang="5400000" scaled="0"/>
                </a:gradFill>
              </a:rPr>
              <a:t> );		</a:t>
            </a:r>
          </a:p>
          <a:p>
            <a:r>
              <a:rPr lang="en-GB" sz="1333" dirty="0">
                <a:solidFill>
                  <a:schemeClr val="accent2"/>
                </a:solidFill>
              </a:rPr>
              <a:t>CREATE_BRICK_FILTER</a:t>
            </a:r>
            <a:r>
              <a:rPr lang="en-GB" sz="1333" dirty="0">
                <a:gradFill>
                  <a:gsLst>
                    <a:gs pos="2917">
                      <a:schemeClr val="tx1"/>
                    </a:gs>
                    <a:gs pos="30000">
                      <a:schemeClr val="tx1"/>
                    </a:gs>
                  </a:gsLst>
                  <a:lin ang="5400000" scaled="0"/>
                </a:gradFill>
              </a:rPr>
              <a:t> (dsym0,  </a:t>
            </a:r>
            <a:r>
              <a:rPr lang="en-GB" sz="1333" dirty="0" err="1">
                <a:gradFill>
                  <a:gsLst>
                    <a:gs pos="2917">
                      <a:schemeClr val="tx1"/>
                    </a:gs>
                    <a:gs pos="30000">
                      <a:schemeClr val="tx1"/>
                    </a:gs>
                  </a:gsLst>
                  <a:lin ang="5400000" scaled="0"/>
                </a:gradFill>
              </a:rPr>
              <a:t>TNoInline</a:t>
            </a:r>
            <a:r>
              <a:rPr lang="en-GB" sz="1333" dirty="0">
                <a:gradFill>
                  <a:gsLst>
                    <a:gs pos="2917">
                      <a:schemeClr val="tx1"/>
                    </a:gs>
                    <a:gs pos="30000">
                      <a:schemeClr val="tx1"/>
                    </a:gs>
                  </a:gsLst>
                  <a:lin ang="5400000" scaled="0"/>
                </a:gradFill>
              </a:rPr>
              <a:t>,  BB11aDemodCtx, </a:t>
            </a:r>
            <a:r>
              <a:rPr lang="en-GB" sz="1333" dirty="0" err="1">
                <a:gradFill>
                  <a:gsLst>
                    <a:gs pos="2917">
                      <a:schemeClr val="tx1"/>
                    </a:gs>
                    <a:gs pos="30000">
                      <a:schemeClr val="tx1"/>
                    </a:gs>
                  </a:gsLst>
                  <a:lin ang="5400000" scaled="0"/>
                </a:gradFill>
              </a:rPr>
              <a:t>dsym</a:t>
            </a:r>
            <a:r>
              <a:rPr lang="en-GB" sz="1333" dirty="0">
                <a:gradFill>
                  <a:gsLst>
                    <a:gs pos="2917">
                      <a:schemeClr val="tx1"/>
                    </a:gs>
                    <a:gs pos="30000">
                      <a:schemeClr val="tx1"/>
                    </a:gs>
                  </a:gsLst>
                  <a:lin ang="5400000" scaled="0"/>
                </a:gradFill>
              </a:rPr>
              <a:t> );</a:t>
            </a:r>
          </a:p>
        </p:txBody>
      </p:sp>
      <p:grpSp>
        <p:nvGrpSpPr>
          <p:cNvPr id="32" name="Group 31"/>
          <p:cNvGrpSpPr/>
          <p:nvPr/>
        </p:nvGrpSpPr>
        <p:grpSpPr>
          <a:xfrm>
            <a:off x="550523" y="1722362"/>
            <a:ext cx="10837333" cy="4523322"/>
            <a:chOff x="412892" y="1291771"/>
            <a:chExt cx="8128000" cy="3392492"/>
          </a:xfrm>
        </p:grpSpPr>
        <p:cxnSp>
          <p:nvCxnSpPr>
            <p:cNvPr id="21" name="Straight Arrow Connector 20"/>
            <p:cNvCxnSpPr>
              <a:stCxn id="19" idx="0"/>
            </p:cNvCxnSpPr>
            <p:nvPr/>
          </p:nvCxnSpPr>
          <p:spPr>
            <a:xfrm flipH="1" flipV="1">
              <a:off x="1146630" y="3505199"/>
              <a:ext cx="453571" cy="748224"/>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412892" y="1291771"/>
              <a:ext cx="8128000" cy="3392492"/>
              <a:chOff x="412892" y="1291771"/>
              <a:chExt cx="8128000" cy="3392492"/>
            </a:xfrm>
          </p:grpSpPr>
          <p:sp>
            <p:nvSpPr>
              <p:cNvPr id="7" name="Oval 6"/>
              <p:cNvSpPr/>
              <p:nvPr/>
            </p:nvSpPr>
            <p:spPr bwMode="auto">
              <a:xfrm>
                <a:off x="6894286" y="129177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8" name="Oval 7"/>
              <p:cNvSpPr/>
              <p:nvPr/>
            </p:nvSpPr>
            <p:spPr bwMode="auto">
              <a:xfrm>
                <a:off x="2692400" y="174897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9" name="Oval 8"/>
              <p:cNvSpPr/>
              <p:nvPr/>
            </p:nvSpPr>
            <p:spPr bwMode="auto">
              <a:xfrm>
                <a:off x="7365235" y="296817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10" name="Oval 9"/>
              <p:cNvSpPr/>
              <p:nvPr/>
            </p:nvSpPr>
            <p:spPr bwMode="auto">
              <a:xfrm>
                <a:off x="412892" y="3272970"/>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11" name="Oval 10"/>
              <p:cNvSpPr/>
              <p:nvPr/>
            </p:nvSpPr>
            <p:spPr bwMode="auto">
              <a:xfrm>
                <a:off x="7074946" y="3720431"/>
                <a:ext cx="1175657"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19" name="TextBox 18"/>
              <p:cNvSpPr txBox="1"/>
              <p:nvPr/>
            </p:nvSpPr>
            <p:spPr>
              <a:xfrm>
                <a:off x="508000" y="4253423"/>
                <a:ext cx="2184400" cy="430840"/>
              </a:xfrm>
              <a:prstGeom prst="rect">
                <a:avLst/>
              </a:prstGeom>
              <a:noFill/>
            </p:spPr>
            <p:txBody>
              <a:bodyPr wrap="square" lIns="0" tIns="0" rIns="0" bIns="0" rtlCol="0">
                <a:spAutoFit/>
              </a:bodyPr>
              <a:lstStyle/>
              <a:p>
                <a:r>
                  <a:rPr lang="en-US" sz="3733" dirty="0">
                    <a:solidFill>
                      <a:srgbClr val="FF0000"/>
                    </a:solidFill>
                  </a:rPr>
                  <a:t>Shared state</a:t>
                </a:r>
                <a:endParaRPr lang="en-GB" sz="3733" dirty="0" err="1">
                  <a:solidFill>
                    <a:srgbClr val="FF0000"/>
                  </a:solidFill>
                </a:endParaRPr>
              </a:p>
            </p:txBody>
          </p:sp>
          <p:cxnSp>
            <p:nvCxnSpPr>
              <p:cNvPr id="23" name="Straight Arrow Connector 22"/>
              <p:cNvCxnSpPr>
                <a:stCxn id="19" idx="0"/>
                <a:endCxn id="8" idx="4"/>
              </p:cNvCxnSpPr>
              <p:nvPr/>
            </p:nvCxnSpPr>
            <p:spPr>
              <a:xfrm flipV="1">
                <a:off x="1600201" y="1981200"/>
                <a:ext cx="1680029" cy="2272223"/>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0"/>
              </p:cNvCxnSpPr>
              <p:nvPr/>
            </p:nvCxnSpPr>
            <p:spPr>
              <a:xfrm flipV="1">
                <a:off x="1600201" y="1524002"/>
                <a:ext cx="5619890" cy="2729421"/>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 idx="0"/>
                <a:endCxn id="9" idx="2"/>
              </p:cNvCxnSpPr>
              <p:nvPr/>
            </p:nvCxnSpPr>
            <p:spPr>
              <a:xfrm flipV="1">
                <a:off x="1600201" y="3084286"/>
                <a:ext cx="5765034" cy="1169137"/>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9" idx="0"/>
                <a:endCxn id="11" idx="3"/>
              </p:cNvCxnSpPr>
              <p:nvPr/>
            </p:nvCxnSpPr>
            <p:spPr>
              <a:xfrm flipV="1">
                <a:off x="1600201" y="3918651"/>
                <a:ext cx="5646916" cy="334772"/>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771580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p>
            <a:r>
              <a:rPr lang="en-GB" dirty="0" smtClean="0"/>
              <a:t>Separation of control and data</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12</a:t>
            </a:fld>
            <a:endParaRPr lang="en-GB" dirty="0"/>
          </a:p>
        </p:txBody>
      </p:sp>
      <p:sp>
        <p:nvSpPr>
          <p:cNvPr id="8" name="TextBox 7"/>
          <p:cNvSpPr txBox="1"/>
          <p:nvPr/>
        </p:nvSpPr>
        <p:spPr>
          <a:xfrm>
            <a:off x="7513846" y="1567543"/>
            <a:ext cx="4046325" cy="4922886"/>
          </a:xfrm>
          <a:prstGeom prst="rect">
            <a:avLst/>
          </a:prstGeom>
          <a:noFill/>
          <a:ln>
            <a:solidFill>
              <a:schemeClr val="tx1"/>
            </a:solidFill>
          </a:ln>
        </p:spPr>
        <p:txBody>
          <a:bodyPr wrap="square" lIns="0" tIns="0" rIns="0" bIns="0" rtlCol="0">
            <a:spAutoFit/>
          </a:bodyPr>
          <a:lstStyle/>
          <a:p>
            <a:r>
              <a:rPr lang="en-GB" sz="1333" dirty="0">
                <a:gradFill>
                  <a:gsLst>
                    <a:gs pos="2917">
                      <a:schemeClr val="tx1"/>
                    </a:gs>
                    <a:gs pos="30000">
                      <a:schemeClr val="tx1"/>
                    </a:gs>
                  </a:gsLst>
                  <a:lin ang="5400000" scaled="0"/>
                </a:gradFill>
              </a:rPr>
              <a:t>void Reset()</a:t>
            </a:r>
          </a:p>
          <a:p>
            <a:r>
              <a:rPr lang="en-GB" sz="1333" dirty="0">
                <a:gradFill>
                  <a:gsLst>
                    <a:gs pos="2917">
                      <a:schemeClr val="tx1"/>
                    </a:gs>
                    <a:gs pos="30000">
                      <a:schemeClr val="tx1"/>
                    </a:gs>
                  </a:gsLst>
                  <a:lin ang="5400000" scaled="0"/>
                </a:gradFill>
              </a:rPr>
              <a:t>    {</a:t>
            </a:r>
          </a:p>
          <a:p>
            <a:r>
              <a:rPr lang="en-GB" sz="1333" dirty="0">
                <a:gradFill>
                  <a:gsLst>
                    <a:gs pos="2917">
                      <a:schemeClr val="tx1"/>
                    </a:gs>
                    <a:gs pos="30000">
                      <a:schemeClr val="tx1"/>
                    </a:gs>
                  </a:gsLst>
                  <a:lin ang="5400000" scaled="0"/>
                </a:gradFill>
              </a:rPr>
              <a:t>        Next0()-&gt;Reset();</a:t>
            </a:r>
          </a:p>
          <a:p>
            <a:r>
              <a:rPr lang="en-GB" sz="1333" dirty="0">
                <a:gradFill>
                  <a:gsLst>
                    <a:gs pos="2917">
                      <a:schemeClr val="tx1"/>
                    </a:gs>
                    <a:gs pos="30000">
                      <a:schemeClr val="tx1"/>
                    </a:gs>
                  </a:gsLst>
                  <a:lin ang="5400000" scaled="0"/>
                </a:gradFill>
              </a:rPr>
              <a:t>        // No need to reset all path, just reset the path we used in this frame</a:t>
            </a:r>
          </a:p>
          <a:p>
            <a:r>
              <a:rPr lang="en-GB" sz="1333" dirty="0">
                <a:gradFill>
                  <a:gsLst>
                    <a:gs pos="2917">
                      <a:schemeClr val="tx1"/>
                    </a:gs>
                    <a:gs pos="30000">
                      <a:schemeClr val="tx1"/>
                    </a:gs>
                  </a:gsLst>
                  <a:lin ang="5400000" scaled="0"/>
                </a:gradFill>
              </a:rPr>
              <a:t>	switch (</a:t>
            </a:r>
            <a:r>
              <a:rPr lang="en-GB" sz="1333" dirty="0" err="1">
                <a:gradFill>
                  <a:gsLst>
                    <a:gs pos="2917">
                      <a:schemeClr val="tx1"/>
                    </a:gs>
                    <a:gs pos="30000">
                      <a:schemeClr val="tx1"/>
                    </a:gs>
                  </a:gsLst>
                  <a:lin ang="5400000" scaled="0"/>
                </a:gradFill>
              </a:rPr>
              <a:t>data_rate_kbps</a:t>
            </a:r>
            <a:r>
              <a:rPr lang="en-GB" sz="1333" dirty="0">
                <a:gradFill>
                  <a:gsLst>
                    <a:gs pos="2917">
                      <a:schemeClr val="tx1"/>
                    </a:gs>
                    <a:gs pos="30000">
                      <a:schemeClr val="tx1"/>
                    </a:gs>
                  </a:gsLst>
                  <a:lin ang="5400000" scaled="0"/>
                </a:gradFill>
              </a:rPr>
              <a:t>) {</a:t>
            </a:r>
          </a:p>
          <a:p>
            <a:r>
              <a:rPr lang="en-GB" sz="1333" dirty="0">
                <a:gradFill>
                  <a:gsLst>
                    <a:gs pos="2917">
                      <a:schemeClr val="tx1"/>
                    </a:gs>
                    <a:gs pos="30000">
                      <a:schemeClr val="tx1"/>
                    </a:gs>
                  </a:gsLst>
                  <a:lin ang="5400000" scaled="0"/>
                </a:gradFill>
              </a:rPr>
              <a:t>	case 6000:</a:t>
            </a:r>
          </a:p>
          <a:p>
            <a:r>
              <a:rPr lang="en-GB" sz="1333" dirty="0">
                <a:gradFill>
                  <a:gsLst>
                    <a:gs pos="2917">
                      <a:schemeClr val="tx1"/>
                    </a:gs>
                    <a:gs pos="30000">
                      <a:schemeClr val="tx1"/>
                    </a:gs>
                  </a:gsLst>
                  <a:lin ang="5400000" scaled="0"/>
                </a:gradFill>
              </a:rPr>
              <a:t>	case 9000:</a:t>
            </a:r>
          </a:p>
          <a:p>
            <a:r>
              <a:rPr lang="en-GB" sz="1333" dirty="0">
                <a:gradFill>
                  <a:gsLst>
                    <a:gs pos="2917">
                      <a:schemeClr val="tx1"/>
                    </a:gs>
                    <a:gs pos="30000">
                      <a:schemeClr val="tx1"/>
                    </a:gs>
                  </a:gsLst>
                  <a:lin ang="5400000" scaled="0"/>
                </a:gradFill>
              </a:rPr>
              <a:t>           		Next1()-&gt;Reset();</a:t>
            </a:r>
          </a:p>
          <a:p>
            <a:r>
              <a:rPr lang="en-GB" sz="1333" dirty="0">
                <a:gradFill>
                  <a:gsLst>
                    <a:gs pos="2917">
                      <a:schemeClr val="tx1"/>
                    </a:gs>
                    <a:gs pos="30000">
                      <a:schemeClr val="tx1"/>
                    </a:gs>
                  </a:gsLst>
                  <a:lin ang="5400000" scaled="0"/>
                </a:gradFill>
              </a:rPr>
              <a:t>		break;</a:t>
            </a:r>
          </a:p>
          <a:p>
            <a:r>
              <a:rPr lang="en-GB" sz="1333" dirty="0">
                <a:gradFill>
                  <a:gsLst>
                    <a:gs pos="2917">
                      <a:schemeClr val="tx1"/>
                    </a:gs>
                    <a:gs pos="30000">
                      <a:schemeClr val="tx1"/>
                    </a:gs>
                  </a:gsLst>
                  <a:lin ang="5400000" scaled="0"/>
                </a:gradFill>
              </a:rPr>
              <a:t>	case 12000:</a:t>
            </a:r>
          </a:p>
          <a:p>
            <a:r>
              <a:rPr lang="en-GB" sz="1333" dirty="0">
                <a:gradFill>
                  <a:gsLst>
                    <a:gs pos="2917">
                      <a:schemeClr val="tx1"/>
                    </a:gs>
                    <a:gs pos="30000">
                      <a:schemeClr val="tx1"/>
                    </a:gs>
                  </a:gsLst>
                  <a:lin ang="5400000" scaled="0"/>
                </a:gradFill>
              </a:rPr>
              <a:t>	case 18000:</a:t>
            </a:r>
          </a:p>
          <a:p>
            <a:r>
              <a:rPr lang="en-GB" sz="1333" dirty="0">
                <a:gradFill>
                  <a:gsLst>
                    <a:gs pos="2917">
                      <a:schemeClr val="tx1"/>
                    </a:gs>
                    <a:gs pos="30000">
                      <a:schemeClr val="tx1"/>
                    </a:gs>
                  </a:gsLst>
                  <a:lin ang="5400000" scaled="0"/>
                </a:gradFill>
              </a:rPr>
              <a:t>		Next2()-&gt;Reset();</a:t>
            </a:r>
          </a:p>
          <a:p>
            <a:r>
              <a:rPr lang="en-GB" sz="1333" dirty="0">
                <a:gradFill>
                  <a:gsLst>
                    <a:gs pos="2917">
                      <a:schemeClr val="tx1"/>
                    </a:gs>
                    <a:gs pos="30000">
                      <a:schemeClr val="tx1"/>
                    </a:gs>
                  </a:gsLst>
                  <a:lin ang="5400000" scaled="0"/>
                </a:gradFill>
              </a:rPr>
              <a:t>		break;</a:t>
            </a:r>
          </a:p>
          <a:p>
            <a:r>
              <a:rPr lang="en-GB" sz="1333" dirty="0">
                <a:gradFill>
                  <a:gsLst>
                    <a:gs pos="2917">
                      <a:schemeClr val="tx1"/>
                    </a:gs>
                    <a:gs pos="30000">
                      <a:schemeClr val="tx1"/>
                    </a:gs>
                  </a:gsLst>
                  <a:lin ang="5400000" scaled="0"/>
                </a:gradFill>
              </a:rPr>
              <a:t>	case 24000:</a:t>
            </a:r>
          </a:p>
          <a:p>
            <a:r>
              <a:rPr lang="en-GB" sz="1333" dirty="0">
                <a:gradFill>
                  <a:gsLst>
                    <a:gs pos="2917">
                      <a:schemeClr val="tx1"/>
                    </a:gs>
                    <a:gs pos="30000">
                      <a:schemeClr val="tx1"/>
                    </a:gs>
                  </a:gsLst>
                  <a:lin ang="5400000" scaled="0"/>
                </a:gradFill>
              </a:rPr>
              <a:t>	case 36000:</a:t>
            </a:r>
          </a:p>
          <a:p>
            <a:r>
              <a:rPr lang="en-GB" sz="1333" dirty="0">
                <a:gradFill>
                  <a:gsLst>
                    <a:gs pos="2917">
                      <a:schemeClr val="tx1"/>
                    </a:gs>
                    <a:gs pos="30000">
                      <a:schemeClr val="tx1"/>
                    </a:gs>
                  </a:gsLst>
                  <a:lin ang="5400000" scaled="0"/>
                </a:gradFill>
              </a:rPr>
              <a:t>            		Next3()-&gt;Reset();</a:t>
            </a:r>
          </a:p>
          <a:p>
            <a:r>
              <a:rPr lang="en-GB" sz="1333" dirty="0">
                <a:gradFill>
                  <a:gsLst>
                    <a:gs pos="2917">
                      <a:schemeClr val="tx1"/>
                    </a:gs>
                    <a:gs pos="30000">
                      <a:schemeClr val="tx1"/>
                    </a:gs>
                  </a:gsLst>
                  <a:lin ang="5400000" scaled="0"/>
                </a:gradFill>
              </a:rPr>
              <a:t>		break;</a:t>
            </a:r>
          </a:p>
          <a:p>
            <a:r>
              <a:rPr lang="en-GB" sz="1333" dirty="0">
                <a:gradFill>
                  <a:gsLst>
                    <a:gs pos="2917">
                      <a:schemeClr val="tx1"/>
                    </a:gs>
                    <a:gs pos="30000">
                      <a:schemeClr val="tx1"/>
                    </a:gs>
                  </a:gsLst>
                  <a:lin ang="5400000" scaled="0"/>
                </a:gradFill>
              </a:rPr>
              <a:t>	case 48000:</a:t>
            </a:r>
          </a:p>
          <a:p>
            <a:r>
              <a:rPr lang="en-GB" sz="1333" dirty="0">
                <a:gradFill>
                  <a:gsLst>
                    <a:gs pos="2917">
                      <a:schemeClr val="tx1"/>
                    </a:gs>
                    <a:gs pos="30000">
                      <a:schemeClr val="tx1"/>
                    </a:gs>
                  </a:gsLst>
                  <a:lin ang="5400000" scaled="0"/>
                </a:gradFill>
              </a:rPr>
              <a:t>	case 54000: </a:t>
            </a:r>
          </a:p>
          <a:p>
            <a:r>
              <a:rPr lang="en-GB" sz="1333" dirty="0">
                <a:gradFill>
                  <a:gsLst>
                    <a:gs pos="2917">
                      <a:schemeClr val="tx1"/>
                    </a:gs>
                    <a:gs pos="30000">
                      <a:schemeClr val="tx1"/>
                    </a:gs>
                  </a:gsLst>
                  <a:lin ang="5400000" scaled="0"/>
                </a:gradFill>
              </a:rPr>
              <a:t>		Next4()-&gt;Reset();</a:t>
            </a:r>
          </a:p>
          <a:p>
            <a:r>
              <a:rPr lang="en-GB" sz="1333" dirty="0">
                <a:gradFill>
                  <a:gsLst>
                    <a:gs pos="2917">
                      <a:schemeClr val="tx1"/>
                    </a:gs>
                    <a:gs pos="30000">
                      <a:schemeClr val="tx1"/>
                    </a:gs>
                  </a:gsLst>
                  <a:lin ang="5400000" scaled="0"/>
                </a:gradFill>
              </a:rPr>
              <a:t>		break;</a:t>
            </a:r>
          </a:p>
          <a:p>
            <a:r>
              <a:rPr lang="en-GB" sz="1333" dirty="0">
                <a:gradFill>
                  <a:gsLst>
                    <a:gs pos="2917">
                      <a:schemeClr val="tx1"/>
                    </a:gs>
                    <a:gs pos="30000">
                      <a:schemeClr val="tx1"/>
                    </a:gs>
                  </a:gsLst>
                  <a:lin ang="5400000" scaled="0"/>
                </a:gradFill>
              </a:rPr>
              <a:t>	}</a:t>
            </a:r>
          </a:p>
          <a:p>
            <a:r>
              <a:rPr lang="en-GB" sz="1333" dirty="0">
                <a:gradFill>
                  <a:gsLst>
                    <a:gs pos="2917">
                      <a:schemeClr val="tx1"/>
                    </a:gs>
                    <a:gs pos="30000">
                      <a:schemeClr val="tx1"/>
                    </a:gs>
                  </a:gsLst>
                  <a:lin ang="5400000" scaled="0"/>
                </a:gradFill>
              </a:rPr>
              <a:t>    }</a:t>
            </a:r>
          </a:p>
        </p:txBody>
      </p:sp>
      <p:grpSp>
        <p:nvGrpSpPr>
          <p:cNvPr id="34" name="Group 33"/>
          <p:cNvGrpSpPr/>
          <p:nvPr/>
        </p:nvGrpSpPr>
        <p:grpSpPr>
          <a:xfrm>
            <a:off x="677334" y="3173790"/>
            <a:ext cx="10247089" cy="3309866"/>
            <a:chOff x="508000" y="2380342"/>
            <a:chExt cx="7685317" cy="2482400"/>
          </a:xfrm>
        </p:grpSpPr>
        <p:cxnSp>
          <p:nvCxnSpPr>
            <p:cNvPr id="10" name="Straight Arrow Connector 9"/>
            <p:cNvCxnSpPr>
              <a:stCxn id="13" idx="3"/>
              <a:endCxn id="26" idx="2"/>
            </p:cNvCxnSpPr>
            <p:nvPr/>
          </p:nvCxnSpPr>
          <p:spPr>
            <a:xfrm flipV="1">
              <a:off x="5457372" y="2474686"/>
              <a:ext cx="1291772" cy="1957217"/>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3" idx="3"/>
              <a:endCxn id="27" idx="2"/>
            </p:cNvCxnSpPr>
            <p:nvPr/>
          </p:nvCxnSpPr>
          <p:spPr>
            <a:xfrm flipV="1">
              <a:off x="5457372" y="3091542"/>
              <a:ext cx="1357088" cy="1340361"/>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08000" y="4001064"/>
              <a:ext cx="4949372" cy="861678"/>
            </a:xfrm>
            <a:prstGeom prst="rect">
              <a:avLst/>
            </a:prstGeom>
            <a:noFill/>
          </p:spPr>
          <p:txBody>
            <a:bodyPr wrap="square" lIns="0" tIns="0" rIns="0" bIns="0" rtlCol="0">
              <a:spAutoFit/>
            </a:bodyPr>
            <a:lstStyle/>
            <a:p>
              <a:r>
                <a:rPr lang="en-US" sz="3200" dirty="0">
                  <a:solidFill>
                    <a:srgbClr val="FF0000"/>
                  </a:solidFill>
                </a:rPr>
                <a:t>Resetting whoever* is downstream</a:t>
              </a:r>
            </a:p>
            <a:p>
              <a:pPr algn="ctr"/>
              <a:r>
                <a:rPr lang="en-US" sz="2133" dirty="0">
                  <a:solidFill>
                    <a:srgbClr val="FF0000"/>
                  </a:solidFill>
                </a:rPr>
                <a:t>*we don’t know who that is when we write this component </a:t>
              </a:r>
              <a:r>
                <a:rPr lang="en-US" sz="2133" dirty="0">
                  <a:solidFill>
                    <a:srgbClr val="FF0000"/>
                  </a:solidFill>
                  <a:sym typeface="Wingdings" panose="05000000000000000000" pitchFamily="2" charset="2"/>
                </a:rPr>
                <a:t></a:t>
              </a:r>
              <a:endParaRPr lang="en-GB" sz="2133" dirty="0" err="1">
                <a:solidFill>
                  <a:srgbClr val="FF0000"/>
                </a:solidFill>
              </a:endParaRPr>
            </a:p>
          </p:txBody>
        </p:sp>
        <p:cxnSp>
          <p:nvCxnSpPr>
            <p:cNvPr id="16" name="Straight Arrow Connector 15"/>
            <p:cNvCxnSpPr>
              <a:stCxn id="13" idx="3"/>
              <a:endCxn id="28" idx="2"/>
            </p:cNvCxnSpPr>
            <p:nvPr/>
          </p:nvCxnSpPr>
          <p:spPr>
            <a:xfrm flipV="1">
              <a:off x="5457372" y="3686629"/>
              <a:ext cx="1328058" cy="745274"/>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3" idx="3"/>
              <a:endCxn id="29" idx="2"/>
            </p:cNvCxnSpPr>
            <p:nvPr/>
          </p:nvCxnSpPr>
          <p:spPr>
            <a:xfrm flipV="1">
              <a:off x="5457372" y="4310743"/>
              <a:ext cx="1270004" cy="12116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bwMode="auto">
            <a:xfrm>
              <a:off x="6749144" y="2380342"/>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27" name="Oval 26"/>
            <p:cNvSpPr/>
            <p:nvPr/>
          </p:nvSpPr>
          <p:spPr bwMode="auto">
            <a:xfrm>
              <a:off x="6814460" y="2997198"/>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28" name="Oval 27"/>
            <p:cNvSpPr/>
            <p:nvPr/>
          </p:nvSpPr>
          <p:spPr bwMode="auto">
            <a:xfrm>
              <a:off x="6785430" y="3592285"/>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29" name="Oval 28"/>
            <p:cNvSpPr/>
            <p:nvPr/>
          </p:nvSpPr>
          <p:spPr bwMode="auto">
            <a:xfrm>
              <a:off x="6727376" y="4216399"/>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grpSp>
    </p:spTree>
    <p:extLst>
      <p:ext uri="{BB962C8B-B14F-4D97-AF65-F5344CB8AC3E}">
        <p14:creationId xmlns:p14="http://schemas.microsoft.com/office/powerpoint/2010/main" val="8546513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p>
            <a:r>
              <a:rPr lang="en-US" dirty="0" smtClean="0"/>
              <a:t>Verbosity</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13</a:t>
            </a:fld>
            <a:endParaRPr lang="en-GB" dirty="0"/>
          </a:p>
        </p:txBody>
      </p:sp>
      <p:sp>
        <p:nvSpPr>
          <p:cNvPr id="7" name="TextBox 6"/>
          <p:cNvSpPr txBox="1"/>
          <p:nvPr/>
        </p:nvSpPr>
        <p:spPr>
          <a:xfrm>
            <a:off x="4317404" y="358187"/>
            <a:ext cx="7530352" cy="3693319"/>
          </a:xfrm>
          <a:prstGeom prst="rect">
            <a:avLst/>
          </a:prstGeom>
          <a:noFill/>
          <a:ln>
            <a:solidFill>
              <a:schemeClr val="tx1"/>
            </a:solidFill>
          </a:ln>
        </p:spPr>
        <p:txBody>
          <a:bodyPr wrap="square" lIns="0" tIns="0" rIns="0" bIns="0" rtlCol="0">
            <a:spAutoFit/>
          </a:bodyPr>
          <a:lstStyle/>
          <a:p>
            <a:r>
              <a:rPr lang="en-GB" sz="1600" dirty="0">
                <a:gradFill>
                  <a:gsLst>
                    <a:gs pos="2917">
                      <a:schemeClr val="tx1"/>
                    </a:gs>
                    <a:gs pos="30000">
                      <a:schemeClr val="tx1"/>
                    </a:gs>
                  </a:gsLst>
                  <a:lin ang="5400000" scaled="0"/>
                </a:gradFill>
              </a:rPr>
              <a:t>DEFINE_LOCAL_CONTEXT(TBB11aRxRateSel, CF_11RxPLCPSwitch, CF_11aRxVector );</a:t>
            </a:r>
          </a:p>
          <a:p>
            <a:r>
              <a:rPr lang="en-GB" sz="1600" dirty="0">
                <a:gradFill>
                  <a:gsLst>
                    <a:gs pos="2917">
                      <a:schemeClr val="tx1"/>
                    </a:gs>
                    <a:gs pos="30000">
                      <a:schemeClr val="tx1"/>
                    </a:gs>
                  </a:gsLst>
                  <a:lin ang="5400000" scaled="0"/>
                </a:gradFill>
              </a:rPr>
              <a:t>template&lt;TDEMUX5_ARGS&gt;</a:t>
            </a:r>
          </a:p>
          <a:p>
            <a:r>
              <a:rPr lang="en-GB" sz="1600" dirty="0">
                <a:gradFill>
                  <a:gsLst>
                    <a:gs pos="2917">
                      <a:schemeClr val="tx1"/>
                    </a:gs>
                    <a:gs pos="30000">
                      <a:schemeClr val="tx1"/>
                    </a:gs>
                  </a:gsLst>
                  <a:lin ang="5400000" scaled="0"/>
                </a:gradFill>
              </a:rPr>
              <a:t>class TBB11aRxRateSel : public </a:t>
            </a:r>
            <a:r>
              <a:rPr lang="en-GB" sz="1600" dirty="0" err="1">
                <a:gradFill>
                  <a:gsLst>
                    <a:gs pos="2917">
                      <a:schemeClr val="tx1"/>
                    </a:gs>
                    <a:gs pos="30000">
                      <a:schemeClr val="tx1"/>
                    </a:gs>
                  </a:gsLst>
                  <a:lin ang="5400000" scaled="0"/>
                </a:gradFill>
              </a:rPr>
              <a:t>TDemux</a:t>
            </a:r>
            <a:r>
              <a:rPr lang="en-GB" sz="1600" dirty="0">
                <a:gradFill>
                  <a:gsLst>
                    <a:gs pos="2917">
                      <a:schemeClr val="tx1"/>
                    </a:gs>
                    <a:gs pos="30000">
                      <a:schemeClr val="tx1"/>
                    </a:gs>
                  </a:gsLst>
                  <a:lin ang="5400000" scaled="0"/>
                </a:gradFill>
              </a:rPr>
              <a:t>&lt;TDEMUX5_PARAMS&gt;</a:t>
            </a:r>
          </a:p>
          <a:p>
            <a:r>
              <a:rPr lang="en-GB" sz="1600" dirty="0">
                <a:gradFill>
                  <a:gsLst>
                    <a:gs pos="2917">
                      <a:schemeClr val="tx1"/>
                    </a:gs>
                    <a:gs pos="30000">
                      <a:schemeClr val="tx1"/>
                    </a:gs>
                  </a:gsLst>
                  <a:lin ang="5400000" scaled="0"/>
                </a:gradFill>
              </a:rPr>
              <a:t>{</a:t>
            </a:r>
          </a:p>
          <a:p>
            <a:r>
              <a:rPr lang="en-GB" sz="1600" dirty="0">
                <a:gradFill>
                  <a:gsLst>
                    <a:gs pos="2917">
                      <a:schemeClr val="tx1"/>
                    </a:gs>
                    <a:gs pos="30000">
                      <a:schemeClr val="tx1"/>
                    </a:gs>
                  </a:gsLst>
                  <a:lin ang="5400000" scaled="0"/>
                </a:gradFill>
              </a:rPr>
              <a:t>    CTX_VAR_RO (CF_11RxPLCPSwitch::</a:t>
            </a:r>
            <a:r>
              <a:rPr lang="en-GB" sz="1600" dirty="0" err="1">
                <a:gradFill>
                  <a:gsLst>
                    <a:gs pos="2917">
                      <a:schemeClr val="tx1"/>
                    </a:gs>
                    <a:gs pos="30000">
                      <a:schemeClr val="tx1"/>
                    </a:gs>
                  </a:gsLst>
                  <a:lin ang="5400000" scaled="0"/>
                </a:gradFill>
              </a:rPr>
              <a:t>PLCPState</a:t>
            </a:r>
            <a:r>
              <a:rPr lang="en-GB" sz="1600" dirty="0">
                <a:gradFill>
                  <a:gsLst>
                    <a:gs pos="2917">
                      <a:schemeClr val="tx1"/>
                    </a:gs>
                    <a:gs pos="30000">
                      <a:schemeClr val="tx1"/>
                    </a:gs>
                  </a:gsLst>
                  <a:lin ang="5400000" scaled="0"/>
                </a:gradFill>
              </a:rPr>
              <a:t>, </a:t>
            </a:r>
            <a:r>
              <a:rPr lang="en-GB" sz="1600" dirty="0" err="1">
                <a:gradFill>
                  <a:gsLst>
                    <a:gs pos="2917">
                      <a:schemeClr val="tx1"/>
                    </a:gs>
                    <a:gs pos="30000">
                      <a:schemeClr val="tx1"/>
                    </a:gs>
                  </a:gsLst>
                  <a:lin ang="5400000" scaled="0"/>
                </a:gradFill>
              </a:rPr>
              <a:t>plcp_state</a:t>
            </a:r>
            <a:r>
              <a:rPr lang="en-GB" sz="1600" dirty="0">
                <a:gradFill>
                  <a:gsLst>
                    <a:gs pos="2917">
                      <a:schemeClr val="tx1"/>
                    </a:gs>
                    <a:gs pos="30000">
                      <a:schemeClr val="tx1"/>
                    </a:gs>
                  </a:gsLst>
                  <a:lin ang="5400000" scaled="0"/>
                </a:gradFill>
              </a:rPr>
              <a:t> );</a:t>
            </a:r>
          </a:p>
          <a:p>
            <a:r>
              <a:rPr lang="en-GB" sz="1600" dirty="0">
                <a:gradFill>
                  <a:gsLst>
                    <a:gs pos="2917">
                      <a:schemeClr val="tx1"/>
                    </a:gs>
                    <a:gs pos="30000">
                      <a:schemeClr val="tx1"/>
                    </a:gs>
                  </a:gsLst>
                  <a:lin ang="5400000" scaled="0"/>
                </a:gradFill>
              </a:rPr>
              <a:t>    CTX_VAR_RO (</a:t>
            </a:r>
            <a:r>
              <a:rPr lang="en-GB" sz="1600" dirty="0" err="1">
                <a:gradFill>
                  <a:gsLst>
                    <a:gs pos="2917">
                      <a:schemeClr val="tx1"/>
                    </a:gs>
                    <a:gs pos="30000">
                      <a:schemeClr val="tx1"/>
                    </a:gs>
                  </a:gsLst>
                  <a:lin ang="5400000" scaled="0"/>
                </a:gradFill>
              </a:rPr>
              <a:t>ulong</a:t>
            </a:r>
            <a:r>
              <a:rPr lang="en-GB" sz="1600" dirty="0">
                <a:gradFill>
                  <a:gsLst>
                    <a:gs pos="2917">
                      <a:schemeClr val="tx1"/>
                    </a:gs>
                    <a:gs pos="30000">
                      <a:schemeClr val="tx1"/>
                    </a:gs>
                  </a:gsLst>
                  <a:lin ang="5400000" scaled="0"/>
                </a:gradFill>
              </a:rPr>
              <a:t>,  </a:t>
            </a:r>
            <a:r>
              <a:rPr lang="en-GB" sz="1600" dirty="0" err="1">
                <a:gradFill>
                  <a:gsLst>
                    <a:gs pos="2917">
                      <a:schemeClr val="tx1"/>
                    </a:gs>
                    <a:gs pos="30000">
                      <a:schemeClr val="tx1"/>
                    </a:gs>
                  </a:gsLst>
                  <a:lin ang="5400000" scaled="0"/>
                </a:gradFill>
              </a:rPr>
              <a:t>data_rate_kbps</a:t>
            </a:r>
            <a:r>
              <a:rPr lang="en-GB" sz="1600" dirty="0">
                <a:gradFill>
                  <a:gsLst>
                    <a:gs pos="2917">
                      <a:schemeClr val="tx1"/>
                    </a:gs>
                    <a:gs pos="30000">
                      <a:schemeClr val="tx1"/>
                    </a:gs>
                  </a:gsLst>
                  <a:lin ang="5400000" scaled="0"/>
                </a:gradFill>
              </a:rPr>
              <a:t> );  // data rate in kbps		</a:t>
            </a:r>
          </a:p>
          <a:p>
            <a:r>
              <a:rPr lang="en-GB" sz="1600" dirty="0">
                <a:gradFill>
                  <a:gsLst>
                    <a:gs pos="2917">
                      <a:schemeClr val="tx1"/>
                    </a:gs>
                    <a:gs pos="30000">
                      <a:schemeClr val="tx1"/>
                    </a:gs>
                  </a:gsLst>
                  <a:lin ang="5400000" scaled="0"/>
                </a:gradFill>
              </a:rPr>
              <a:t>public:</a:t>
            </a:r>
          </a:p>
          <a:p>
            <a:r>
              <a:rPr lang="en-US" sz="1600" dirty="0">
                <a:gradFill>
                  <a:gsLst>
                    <a:gs pos="2917">
                      <a:schemeClr val="tx1"/>
                    </a:gs>
                    <a:gs pos="30000">
                      <a:schemeClr val="tx1"/>
                    </a:gs>
                  </a:gsLst>
                  <a:lin ang="5400000" scaled="0"/>
                </a:gradFill>
              </a:rPr>
              <a:t>     …..</a:t>
            </a:r>
            <a:endParaRPr lang="en-GB" sz="1600" dirty="0">
              <a:gradFill>
                <a:gsLst>
                  <a:gs pos="2917">
                    <a:schemeClr val="tx1"/>
                  </a:gs>
                  <a:gs pos="30000">
                    <a:schemeClr val="tx1"/>
                  </a:gs>
                </a:gsLst>
                <a:lin ang="5400000" scaled="0"/>
              </a:gradFill>
            </a:endParaRPr>
          </a:p>
          <a:p>
            <a:r>
              <a:rPr lang="en-GB" sz="1600" dirty="0">
                <a:gradFill>
                  <a:gsLst>
                    <a:gs pos="2917">
                      <a:schemeClr val="tx1"/>
                    </a:gs>
                    <a:gs pos="30000">
                      <a:schemeClr val="tx1"/>
                    </a:gs>
                  </a:gsLst>
                  <a:lin ang="5400000" scaled="0"/>
                </a:gradFill>
              </a:rPr>
              <a:t>public:</a:t>
            </a:r>
          </a:p>
          <a:p>
            <a:r>
              <a:rPr lang="en-GB" sz="1600" dirty="0">
                <a:gradFill>
                  <a:gsLst>
                    <a:gs pos="2917">
                      <a:schemeClr val="tx1"/>
                    </a:gs>
                    <a:gs pos="30000">
                      <a:schemeClr val="tx1"/>
                    </a:gs>
                  </a:gsLst>
                  <a:lin ang="5400000" scaled="0"/>
                </a:gradFill>
              </a:rPr>
              <a:t>    REFERENCE_LOCAL_CONTEXT(TBB11aRxRateSel);</a:t>
            </a:r>
          </a:p>
          <a:p>
            <a:r>
              <a:rPr lang="en-GB" sz="1600" dirty="0">
                <a:gradFill>
                  <a:gsLst>
                    <a:gs pos="2917">
                      <a:schemeClr val="tx1"/>
                    </a:gs>
                    <a:gs pos="30000">
                      <a:schemeClr val="tx1"/>
                    </a:gs>
                  </a:gsLst>
                  <a:lin ang="5400000" scaled="0"/>
                </a:gradFill>
              </a:rPr>
              <a:t>    	</a:t>
            </a:r>
          </a:p>
          <a:p>
            <a:r>
              <a:rPr lang="en-GB" sz="1600" dirty="0">
                <a:gradFill>
                  <a:gsLst>
                    <a:gs pos="2917">
                      <a:schemeClr val="tx1"/>
                    </a:gs>
                    <a:gs pos="30000">
                      <a:schemeClr val="tx1"/>
                    </a:gs>
                  </a:gsLst>
                  <a:lin ang="5400000" scaled="0"/>
                </a:gradFill>
              </a:rPr>
              <a:t>    STD_DEMUX5_CONSTRUCTOR(TBB11aRxRateSel)</a:t>
            </a:r>
          </a:p>
          <a:p>
            <a:r>
              <a:rPr lang="en-GB" sz="1600" dirty="0">
                <a:gradFill>
                  <a:gsLst>
                    <a:gs pos="2917">
                      <a:schemeClr val="tx1"/>
                    </a:gs>
                    <a:gs pos="30000">
                      <a:schemeClr val="tx1"/>
                    </a:gs>
                  </a:gsLst>
                  <a:lin ang="5400000" scaled="0"/>
                </a:gradFill>
              </a:rPr>
              <a:t>        BIND_CONTEXT(CF_11RxPLCPSwitch::</a:t>
            </a:r>
            <a:r>
              <a:rPr lang="en-GB" sz="1600" dirty="0" err="1">
                <a:gradFill>
                  <a:gsLst>
                    <a:gs pos="2917">
                      <a:schemeClr val="tx1"/>
                    </a:gs>
                    <a:gs pos="30000">
                      <a:schemeClr val="tx1"/>
                    </a:gs>
                  </a:gsLst>
                  <a:lin ang="5400000" scaled="0"/>
                </a:gradFill>
              </a:rPr>
              <a:t>plcp_state</a:t>
            </a:r>
            <a:r>
              <a:rPr lang="en-GB" sz="1600" dirty="0">
                <a:gradFill>
                  <a:gsLst>
                    <a:gs pos="2917">
                      <a:schemeClr val="tx1"/>
                    </a:gs>
                    <a:gs pos="30000">
                      <a:schemeClr val="tx1"/>
                    </a:gs>
                  </a:gsLst>
                  <a:lin ang="5400000" scaled="0"/>
                </a:gradFill>
              </a:rPr>
              <a:t>,  </a:t>
            </a:r>
            <a:r>
              <a:rPr lang="en-GB" sz="1600" dirty="0" err="1">
                <a:gradFill>
                  <a:gsLst>
                    <a:gs pos="2917">
                      <a:schemeClr val="tx1"/>
                    </a:gs>
                    <a:gs pos="30000">
                      <a:schemeClr val="tx1"/>
                    </a:gs>
                  </a:gsLst>
                  <a:lin ang="5400000" scaled="0"/>
                </a:gradFill>
              </a:rPr>
              <a:t>plcp_state</a:t>
            </a:r>
            <a:r>
              <a:rPr lang="en-GB" sz="1600" dirty="0">
                <a:gradFill>
                  <a:gsLst>
                    <a:gs pos="2917">
                      <a:schemeClr val="tx1"/>
                    </a:gs>
                    <a:gs pos="30000">
                      <a:schemeClr val="tx1"/>
                    </a:gs>
                  </a:gsLst>
                  <a:lin ang="5400000" scaled="0"/>
                </a:gradFill>
              </a:rPr>
              <a:t>)</a:t>
            </a:r>
          </a:p>
          <a:p>
            <a:r>
              <a:rPr lang="en-GB" sz="1600" dirty="0">
                <a:gradFill>
                  <a:gsLst>
                    <a:gs pos="2917">
                      <a:schemeClr val="tx1"/>
                    </a:gs>
                    <a:gs pos="30000">
                      <a:schemeClr val="tx1"/>
                    </a:gs>
                  </a:gsLst>
                  <a:lin ang="5400000" scaled="0"/>
                </a:gradFill>
              </a:rPr>
              <a:t>        BIND_CONTEXT(CF_11aRxVector::</a:t>
            </a:r>
            <a:r>
              <a:rPr lang="en-GB" sz="1600" dirty="0" err="1">
                <a:gradFill>
                  <a:gsLst>
                    <a:gs pos="2917">
                      <a:schemeClr val="tx1"/>
                    </a:gs>
                    <a:gs pos="30000">
                      <a:schemeClr val="tx1"/>
                    </a:gs>
                  </a:gsLst>
                  <a:lin ang="5400000" scaled="0"/>
                </a:gradFill>
              </a:rPr>
              <a:t>data_rate_kbps</a:t>
            </a:r>
            <a:r>
              <a:rPr lang="en-GB" sz="1600" dirty="0">
                <a:gradFill>
                  <a:gsLst>
                    <a:gs pos="2917">
                      <a:schemeClr val="tx1"/>
                    </a:gs>
                    <a:gs pos="30000">
                      <a:schemeClr val="tx1"/>
                    </a:gs>
                  </a:gsLst>
                  <a:lin ang="5400000" scaled="0"/>
                </a:gradFill>
              </a:rPr>
              <a:t>,  </a:t>
            </a:r>
            <a:r>
              <a:rPr lang="en-GB" sz="1600" dirty="0" err="1">
                <a:gradFill>
                  <a:gsLst>
                    <a:gs pos="2917">
                      <a:schemeClr val="tx1"/>
                    </a:gs>
                    <a:gs pos="30000">
                      <a:schemeClr val="tx1"/>
                    </a:gs>
                  </a:gsLst>
                  <a:lin ang="5400000" scaled="0"/>
                </a:gradFill>
              </a:rPr>
              <a:t>data_rate_kbps</a:t>
            </a:r>
            <a:r>
              <a:rPr lang="en-GB" sz="1600" dirty="0">
                <a:gradFill>
                  <a:gsLst>
                    <a:gs pos="2917">
                      <a:schemeClr val="tx1"/>
                    </a:gs>
                    <a:gs pos="30000">
                      <a:schemeClr val="tx1"/>
                    </a:gs>
                  </a:gsLst>
                  <a:lin ang="5400000" scaled="0"/>
                </a:gradFill>
              </a:rPr>
              <a:t>)</a:t>
            </a:r>
          </a:p>
          <a:p>
            <a:r>
              <a:rPr lang="en-GB" sz="1600" dirty="0">
                <a:gradFill>
                  <a:gsLst>
                    <a:gs pos="2917">
                      <a:schemeClr val="tx1"/>
                    </a:gs>
                    <a:gs pos="30000">
                      <a:schemeClr val="tx1"/>
                    </a:gs>
                  </a:gsLst>
                  <a:lin ang="5400000" scaled="0"/>
                </a:gradFill>
              </a:rPr>
              <a:t>    {}</a:t>
            </a:r>
          </a:p>
        </p:txBody>
      </p:sp>
      <p:sp>
        <p:nvSpPr>
          <p:cNvPr id="14" name="Text Placeholder 2"/>
          <p:cNvSpPr>
            <a:spLocks noGrp="1"/>
          </p:cNvSpPr>
          <p:nvPr>
            <p:ph type="body" sz="quarter" idx="10"/>
          </p:nvPr>
        </p:nvSpPr>
        <p:spPr>
          <a:xfrm>
            <a:off x="519247" y="4398349"/>
            <a:ext cx="11151917" cy="1908215"/>
          </a:xfrm>
        </p:spPr>
        <p:txBody>
          <a:bodyPr/>
          <a:lstStyle/>
          <a:p>
            <a:pPr>
              <a:buFontTx/>
              <a:buChar char="-"/>
            </a:pPr>
            <a:r>
              <a:rPr lang="en-US" dirty="0" smtClean="0"/>
              <a:t>Declarations are written in host language</a:t>
            </a:r>
          </a:p>
          <a:p>
            <a:pPr>
              <a:buFontTx/>
              <a:buChar char="-"/>
            </a:pPr>
            <a:r>
              <a:rPr lang="en-US" dirty="0" smtClean="0"/>
              <a:t>Language is not specialized, so often verbose</a:t>
            </a:r>
          </a:p>
          <a:p>
            <a:pPr>
              <a:buFontTx/>
              <a:buChar char="-"/>
            </a:pPr>
            <a:r>
              <a:rPr lang="en-US" dirty="0" smtClean="0"/>
              <a:t>Hinders fast prototyping</a:t>
            </a:r>
          </a:p>
        </p:txBody>
      </p:sp>
    </p:spTree>
    <p:extLst>
      <p:ext uri="{BB962C8B-B14F-4D97-AF65-F5344CB8AC3E}">
        <p14:creationId xmlns:p14="http://schemas.microsoft.com/office/powerpoint/2010/main" val="4086188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Manual optimizations</a:t>
            </a:r>
            <a:endParaRPr lang="en-GB" dirty="0"/>
          </a:p>
        </p:txBody>
      </p:sp>
      <p:sp>
        <p:nvSpPr>
          <p:cNvPr id="3" name="Text Placeholder 2"/>
          <p:cNvSpPr>
            <a:spLocks noGrp="1"/>
          </p:cNvSpPr>
          <p:nvPr>
            <p:ph type="body" sz="quarter" idx="10"/>
          </p:nvPr>
        </p:nvSpPr>
        <p:spPr>
          <a:xfrm>
            <a:off x="519248" y="1447799"/>
            <a:ext cx="4677785" cy="3231654"/>
          </a:xfrm>
        </p:spPr>
        <p:txBody>
          <a:bodyPr/>
          <a:lstStyle/>
          <a:p>
            <a:pPr marL="0" indent="0">
              <a:buNone/>
            </a:pPr>
            <a:r>
              <a:rPr lang="en-GB" sz="1400" dirty="0">
                <a:latin typeface="Consolas" panose="020B0609020204030204" pitchFamily="49" charset="0"/>
                <a:cs typeface="Consolas" panose="020B0609020204030204" pitchFamily="49" charset="0"/>
              </a:rPr>
              <a:t>SORA_EXTERN_C SELECTANY extern </a:t>
            </a:r>
            <a:r>
              <a:rPr lang="en-GB" sz="1400" dirty="0" smtClean="0">
                <a:latin typeface="Consolas" panose="020B0609020204030204" pitchFamily="49" charset="0"/>
                <a:cs typeface="Consolas" panose="020B0609020204030204" pitchFamily="49" charset="0"/>
              </a:rPr>
              <a:t/>
            </a:r>
            <a:br>
              <a:rPr lang="en-GB" sz="1400" dirty="0" smtClean="0">
                <a:latin typeface="Consolas" panose="020B0609020204030204" pitchFamily="49" charset="0"/>
                <a:cs typeface="Consolas" panose="020B0609020204030204" pitchFamily="49" charset="0"/>
              </a:rPr>
            </a:b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const</a:t>
            </a:r>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unsigned long </a:t>
            </a:r>
            <a:r>
              <a:rPr lang="en-GB" sz="1400" dirty="0" err="1" smtClean="0">
                <a:latin typeface="Consolas" panose="020B0609020204030204" pitchFamily="49" charset="0"/>
                <a:cs typeface="Consolas" panose="020B0609020204030204" pitchFamily="49" charset="0"/>
              </a:rPr>
              <a:t>gc_XXXLUT</a:t>
            </a:r>
            <a:r>
              <a:rPr lang="en-GB" sz="1400" dirty="0" smtClean="0">
                <a:latin typeface="Consolas" panose="020B0609020204030204" pitchFamily="49" charset="0"/>
                <a:cs typeface="Consolas" panose="020B0609020204030204" pitchFamily="49" charset="0"/>
              </a:rPr>
              <a:t>[256</a:t>
            </a:r>
            <a:r>
              <a:rPr lang="en-GB" sz="1400" dirty="0">
                <a:latin typeface="Consolas" panose="020B0609020204030204" pitchFamily="49" charset="0"/>
                <a:cs typeface="Consolas" panose="020B0609020204030204" pitchFamily="49" charset="0"/>
              </a:rPr>
              <a:t>] = </a:t>
            </a:r>
          </a:p>
          <a:p>
            <a:pPr marL="0" indent="0">
              <a:buNone/>
            </a:pP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0x00000000, 0x77073096, 0xEE0E612C, 0x990951BA,</a:t>
            </a:r>
          </a:p>
          <a:p>
            <a:pPr marL="0" indent="0">
              <a:buNone/>
            </a:pPr>
            <a:r>
              <a:rPr lang="en-GB" sz="1400" dirty="0">
                <a:latin typeface="Consolas" panose="020B0609020204030204" pitchFamily="49" charset="0"/>
                <a:cs typeface="Consolas" panose="020B0609020204030204" pitchFamily="49" charset="0"/>
              </a:rPr>
              <a:t>    0x076DC419, 0x706AF48F, 0xE963A535, 0x9E6495A3,</a:t>
            </a:r>
          </a:p>
          <a:p>
            <a:pPr marL="0" indent="0">
              <a:buNone/>
            </a:pPr>
            <a:r>
              <a:rPr lang="en-GB" sz="1400" dirty="0">
                <a:latin typeface="Consolas" panose="020B0609020204030204" pitchFamily="49" charset="0"/>
                <a:cs typeface="Consolas" panose="020B0609020204030204" pitchFamily="49" charset="0"/>
              </a:rPr>
              <a:t>    0x0EDB8832, 0x79DCB8A4, 0xE0D5E91E, 0x97D2D988,</a:t>
            </a:r>
          </a:p>
          <a:p>
            <a:pPr marL="0" indent="0">
              <a:buNone/>
            </a:pPr>
            <a:r>
              <a:rPr lang="en-GB" sz="1400" dirty="0">
                <a:latin typeface="Consolas" panose="020B0609020204030204" pitchFamily="49" charset="0"/>
                <a:cs typeface="Consolas" panose="020B0609020204030204" pitchFamily="49" charset="0"/>
              </a:rPr>
              <a:t>    0x09B64C2B, 0x7EB17CBD, 0xE7B82D07, 0x90BF1D91,</a:t>
            </a:r>
          </a:p>
          <a:p>
            <a:pPr marL="0" indent="0">
              <a:buNone/>
            </a:pPr>
            <a:r>
              <a:rPr lang="en-GB" sz="1400" dirty="0">
                <a:latin typeface="Consolas" panose="020B0609020204030204" pitchFamily="49" charset="0"/>
                <a:cs typeface="Consolas" panose="020B0609020204030204" pitchFamily="49" charset="0"/>
              </a:rPr>
              <a:t>    0x1DB71064, 0x6AB020F2, 0xF3B97148, 0x84BE41DE,</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0xBAD03605, 0xCDD70693, 0x54DE5729, 0x23D967BF,</a:t>
            </a:r>
          </a:p>
          <a:p>
            <a:pPr marL="0" indent="0">
              <a:buNone/>
            </a:pPr>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0xB3667A2E, 0xC4614AB8, 0x5D681B02, 0x2A6F2B94,</a:t>
            </a:r>
          </a:p>
          <a:p>
            <a:pPr marL="0" indent="0">
              <a:buNone/>
            </a:pPr>
            <a:r>
              <a:rPr lang="en-GB" sz="1400" dirty="0">
                <a:latin typeface="Consolas" panose="020B0609020204030204" pitchFamily="49" charset="0"/>
                <a:cs typeface="Consolas" panose="020B0609020204030204" pitchFamily="49" charset="0"/>
              </a:rPr>
              <a:t>    0xB40BBE37, 0xC30C8EA1, 0x5A05DF1B, </a:t>
            </a:r>
            <a:r>
              <a:rPr lang="en-GB" sz="1400" dirty="0" smtClean="0">
                <a:latin typeface="Consolas" panose="020B0609020204030204" pitchFamily="49" charset="0"/>
                <a:cs typeface="Consolas" panose="020B0609020204030204" pitchFamily="49" charset="0"/>
              </a:rPr>
              <a:t>0x2D02EF8D</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14</a:t>
            </a:fld>
            <a:endParaRPr lang="en-GB">
              <a:solidFill>
                <a:srgbClr val="003963"/>
              </a:solidFill>
            </a:endParaRPr>
          </a:p>
        </p:txBody>
      </p:sp>
      <p:sp>
        <p:nvSpPr>
          <p:cNvPr id="5" name="Text Placeholder 2"/>
          <p:cNvSpPr txBox="1">
            <a:spLocks/>
          </p:cNvSpPr>
          <p:nvPr/>
        </p:nvSpPr>
        <p:spPr>
          <a:xfrm>
            <a:off x="5546544" y="1447799"/>
            <a:ext cx="6124621" cy="4933658"/>
          </a:xfrm>
          <a:prstGeom prst="rect">
            <a:avLst/>
          </a:prstGeom>
        </p:spPr>
        <p:txBody>
          <a:bodyPr vert="horz" wrap="square" lIns="0" tIns="0" rIns="0" bIns="0" rtlCol="0">
            <a:spAutoFit/>
          </a:bodyPr>
          <a:lstStyle>
            <a:lvl1pPr marL="284194" marR="0" indent="-284194" algn="l" defTabSz="914462" rtl="0" eaLnBrk="1" fontAlgn="auto" latinLnBrk="0" hangingPunct="1">
              <a:lnSpc>
                <a:spcPct val="90000"/>
              </a:lnSpc>
              <a:spcBef>
                <a:spcPct val="20000"/>
              </a:spcBef>
              <a:spcAft>
                <a:spcPts val="0"/>
              </a:spcAft>
              <a:buClrTx/>
              <a:buSzPct val="90000"/>
              <a:buFont typeface="Wingdings" pitchFamily="2" charset="2"/>
              <a:buChar char=""/>
              <a:tabLst/>
              <a:defRPr sz="4000" kern="1200" spc="-71" baseline="0">
                <a:solidFill>
                  <a:schemeClr val="tx1"/>
                </a:solidFill>
                <a:latin typeface="+mj-lt"/>
                <a:ea typeface="+mn-ea"/>
                <a:cs typeface="+mn-cs"/>
              </a:defRPr>
            </a:lvl1pPr>
            <a:lvl2pPr marL="517582" marR="0" indent="-233389" algn="l" defTabSz="914462"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solidFill>
                  <a:schemeClr val="tx1"/>
                </a:solidFill>
                <a:latin typeface="+mn-lt"/>
                <a:ea typeface="+mn-ea"/>
                <a:cs typeface="+mn-cs"/>
              </a:defRPr>
            </a:lvl2pPr>
            <a:lvl3pPr marL="741443" marR="0" indent="-223862" algn="l" defTabSz="914462"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solidFill>
                  <a:schemeClr val="tx1"/>
                </a:solidFill>
                <a:latin typeface="+mn-lt"/>
                <a:ea typeface="+mn-ea"/>
                <a:cs typeface="+mn-cs"/>
              </a:defRPr>
            </a:lvl3pPr>
            <a:lvl4pPr marL="914498" marR="0" indent="-173057" algn="l" defTabSz="914462"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solidFill>
                  <a:schemeClr val="tx1"/>
                </a:solidFill>
                <a:latin typeface="+mn-lt"/>
                <a:ea typeface="+mn-ea"/>
                <a:cs typeface="+mn-cs"/>
              </a:defRPr>
            </a:lvl4pPr>
            <a:lvl5pPr marL="1087555" marR="0" indent="-173057" algn="l" defTabSz="914462"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solidFill>
                  <a:schemeClr val="tx1"/>
                </a:solidFill>
                <a:latin typeface="+mn-lt"/>
                <a:ea typeface="+mn-ea"/>
                <a:cs typeface="+mn-cs"/>
              </a:defRPr>
            </a:lvl5pPr>
            <a:lvl6pPr marL="2514772"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03"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234"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466"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1400" dirty="0" smtClean="0">
                <a:latin typeface="Consolas" panose="020B0609020204030204" pitchFamily="49" charset="0"/>
                <a:cs typeface="Consolas" panose="020B0609020204030204" pitchFamily="49" charset="0"/>
              </a:rPr>
              <a:t>FINL void </a:t>
            </a:r>
            <a:r>
              <a:rPr lang="en-GB" sz="1400" dirty="0" err="1" smtClean="0">
                <a:latin typeface="Consolas" panose="020B0609020204030204" pitchFamily="49" charset="0"/>
                <a:cs typeface="Consolas" panose="020B0609020204030204" pitchFamily="49" charset="0"/>
              </a:rPr>
              <a:t>CalcXXXIncremental</a:t>
            </a:r>
            <a:r>
              <a:rPr lang="en-GB" sz="1400" dirty="0" smtClean="0">
                <a:latin typeface="Consolas" panose="020B0609020204030204" pitchFamily="49" charset="0"/>
                <a:cs typeface="Consolas" panose="020B0609020204030204" pitchFamily="49" charset="0"/>
              </a:rPr>
              <a:t>(IN UCHAR input, IN OUT PULONG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 =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 &gt;&gt; 8) ^ </a:t>
            </a:r>
          </a:p>
          <a:p>
            <a:pPr marL="0" indent="0">
              <a:buNone/>
            </a:pP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gc_XXXLUT</a:t>
            </a:r>
            <a:r>
              <a:rPr lang="en-GB" sz="1400" dirty="0" smtClean="0">
                <a:latin typeface="Consolas" panose="020B0609020204030204" pitchFamily="49" charset="0"/>
                <a:cs typeface="Consolas" panose="020B0609020204030204" pitchFamily="49" charset="0"/>
              </a:rPr>
              <a:t>[input ^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 &amp; 0xFF)];</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endParaRPr lang="en-GB" sz="1400" dirty="0" smtClean="0">
              <a:latin typeface="Consolas" panose="020B0609020204030204" pitchFamily="49" charset="0"/>
              <a:cs typeface="Consolas" panose="020B0609020204030204" pitchFamily="49" charset="0"/>
            </a:endParaRPr>
          </a:p>
          <a:p>
            <a:pPr marL="0" indent="0">
              <a:buNone/>
            </a:pPr>
            <a:r>
              <a:rPr lang="en-GB" sz="1400" dirty="0" smtClean="0">
                <a:latin typeface="Consolas" panose="020B0609020204030204" pitchFamily="49" charset="0"/>
                <a:cs typeface="Consolas" panose="020B0609020204030204" pitchFamily="49" charset="0"/>
              </a:rPr>
              <a:t>FINL ULONG </a:t>
            </a:r>
          </a:p>
          <a:p>
            <a:pPr marL="0" indent="0">
              <a:buNone/>
            </a:pPr>
            <a:r>
              <a:rPr lang="en-GB" sz="1400" dirty="0" err="1" smtClean="0">
                <a:latin typeface="Consolas" panose="020B0609020204030204" pitchFamily="49" charset="0"/>
                <a:cs typeface="Consolas" panose="020B0609020204030204" pitchFamily="49" charset="0"/>
              </a:rPr>
              <a:t>CalcXXX</a:t>
            </a:r>
            <a:r>
              <a:rPr lang="en-GB" sz="1400" dirty="0" smtClean="0">
                <a:latin typeface="Consolas" panose="020B0609020204030204" pitchFamily="49" charset="0"/>
                <a:cs typeface="Consolas" panose="020B0609020204030204" pitchFamily="49" charset="0"/>
              </a:rPr>
              <a:t>(PUCHAR </a:t>
            </a:r>
            <a:r>
              <a:rPr lang="en-GB" sz="1400" dirty="0" err="1" smtClean="0">
                <a:latin typeface="Consolas" panose="020B0609020204030204" pitchFamily="49" charset="0"/>
                <a:cs typeface="Consolas" panose="020B0609020204030204" pitchFamily="49" charset="0"/>
              </a:rPr>
              <a:t>pByte</a:t>
            </a:r>
            <a:r>
              <a:rPr lang="en-GB" sz="1400" dirty="0" smtClean="0">
                <a:latin typeface="Consolas" panose="020B0609020204030204" pitchFamily="49" charset="0"/>
                <a:cs typeface="Consolas" panose="020B0609020204030204" pitchFamily="49" charset="0"/>
              </a:rPr>
              <a:t>, ULONG Length)</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    ULONG XXX = 0xFFFFFFFF;</a:t>
            </a:r>
          </a:p>
          <a:p>
            <a:pPr marL="0" indent="0">
              <a:buNone/>
            </a:pPr>
            <a:r>
              <a:rPr lang="en-GB" sz="1400" dirty="0" smtClean="0">
                <a:latin typeface="Consolas" panose="020B0609020204030204" pitchFamily="49" charset="0"/>
                <a:cs typeface="Consolas" panose="020B0609020204030204" pitchFamily="49" charset="0"/>
              </a:rPr>
              <a:t>    ULONG Index = 0;</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for (Index = 0; Index &lt; Length; Index++)</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XXX = ((XXX ) &gt;&gt; 8 ) ^ </a:t>
            </a:r>
            <a:r>
              <a:rPr lang="en-GB" sz="1400" dirty="0" err="1" smtClean="0">
                <a:latin typeface="Consolas" panose="020B0609020204030204" pitchFamily="49" charset="0"/>
                <a:cs typeface="Consolas" panose="020B0609020204030204" pitchFamily="49" charset="0"/>
              </a:rPr>
              <a:t>gc_XXXLUT</a:t>
            </a: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pByte</a:t>
            </a:r>
            <a:r>
              <a:rPr lang="en-GB" sz="1400" dirty="0" smtClean="0">
                <a:latin typeface="Consolas" panose="020B0609020204030204" pitchFamily="49" charset="0"/>
                <a:cs typeface="Consolas" panose="020B0609020204030204" pitchFamily="49" charset="0"/>
              </a:rPr>
              <a:t>[Index] ) </a:t>
            </a:r>
          </a:p>
          <a:p>
            <a:pPr marL="0" indent="0">
              <a:buNone/>
            </a:pP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 (( XXX ) &amp; 0x000000FF )];</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return ~XXX;    </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endParaRPr lang="en-GB" sz="1400" dirty="0">
              <a:latin typeface="Consolas" panose="020B0609020204030204" pitchFamily="49" charset="0"/>
              <a:cs typeface="Consolas" panose="020B0609020204030204" pitchFamily="49" charset="0"/>
            </a:endParaRPr>
          </a:p>
        </p:txBody>
      </p:sp>
      <p:sp>
        <p:nvSpPr>
          <p:cNvPr id="6" name="TextBox 5"/>
          <p:cNvSpPr txBox="1"/>
          <p:nvPr/>
        </p:nvSpPr>
        <p:spPr>
          <a:xfrm>
            <a:off x="3357795" y="3130963"/>
            <a:ext cx="5168283" cy="710552"/>
          </a:xfrm>
          <a:prstGeom prst="rect">
            <a:avLst/>
          </a:prstGeom>
          <a:solidFill>
            <a:srgbClr val="FF0000"/>
          </a:solidFill>
        </p:spPr>
        <p:txBody>
          <a:bodyPr wrap="none" lIns="216000" tIns="108000" rIns="216000" bIns="108000" rtlCol="0">
            <a:spAutoFit/>
          </a:bodyPr>
          <a:lstStyle/>
          <a:p>
            <a:r>
              <a:rPr lang="en-GB" sz="3200" b="1" dirty="0" smtClean="0">
                <a:solidFill>
                  <a:schemeClr val="bg1"/>
                </a:solidFill>
              </a:rPr>
              <a:t>What is this code doing?</a:t>
            </a:r>
          </a:p>
        </p:txBody>
      </p:sp>
      <p:sp>
        <p:nvSpPr>
          <p:cNvPr id="8" name="Rectangular Callout 7"/>
          <p:cNvSpPr/>
          <p:nvPr/>
        </p:nvSpPr>
        <p:spPr bwMode="auto">
          <a:xfrm>
            <a:off x="727094" y="4806323"/>
            <a:ext cx="3464076" cy="1778885"/>
          </a:xfrm>
          <a:prstGeom prst="wedgeRectCallout">
            <a:avLst>
              <a:gd name="adj1" fmla="val 29697"/>
              <a:gd name="adj2" fmla="val -80999"/>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Hand-written bit-fiddling code to create lookup tables for specific computations that must run very fast</a:t>
            </a:r>
          </a:p>
        </p:txBody>
      </p:sp>
    </p:spTree>
    <p:extLst>
      <p:ext uri="{BB962C8B-B14F-4D97-AF65-F5344CB8AC3E}">
        <p14:creationId xmlns:p14="http://schemas.microsoft.com/office/powerpoint/2010/main" val="29760445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p>
            <a:r>
              <a:rPr lang="en-US" dirty="0" err="1" smtClean="0"/>
              <a:t>Vectorization</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15</a:t>
            </a:fld>
            <a:endParaRPr lang="en-GB" dirty="0"/>
          </a:p>
        </p:txBody>
      </p:sp>
      <p:grpSp>
        <p:nvGrpSpPr>
          <p:cNvPr id="39" name="Group 38"/>
          <p:cNvGrpSpPr/>
          <p:nvPr/>
        </p:nvGrpSpPr>
        <p:grpSpPr>
          <a:xfrm>
            <a:off x="715154" y="1310467"/>
            <a:ext cx="10586084" cy="4980599"/>
            <a:chOff x="389436" y="1023801"/>
            <a:chExt cx="8094657" cy="4101642"/>
          </a:xfrm>
        </p:grpSpPr>
        <p:grpSp>
          <p:nvGrpSpPr>
            <p:cNvPr id="7" name="Group 6"/>
            <p:cNvGrpSpPr/>
            <p:nvPr/>
          </p:nvGrpSpPr>
          <p:grpSpPr>
            <a:xfrm>
              <a:off x="392591" y="1023801"/>
              <a:ext cx="1201782" cy="1475380"/>
              <a:chOff x="2103395" y="2716393"/>
              <a:chExt cx="1201782" cy="1475380"/>
            </a:xfrm>
          </p:grpSpPr>
          <p:sp>
            <p:nvSpPr>
              <p:cNvPr id="8" name="Rectangle 7"/>
              <p:cNvSpPr/>
              <p:nvPr/>
            </p:nvSpPr>
            <p:spPr>
              <a:xfrm>
                <a:off x="2103395" y="3067050"/>
                <a:ext cx="1201782"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err="1">
                    <a:solidFill>
                      <a:schemeClr val="tx1"/>
                    </a:solidFill>
                  </a:rPr>
                  <a:t>removeDC</a:t>
                </a:r>
                <a:endParaRPr lang="en-GB" sz="2400" i="1" dirty="0">
                  <a:solidFill>
                    <a:schemeClr val="tx1"/>
                  </a:solidFill>
                </a:endParaRPr>
              </a:p>
            </p:txBody>
          </p:sp>
          <p:cxnSp>
            <p:nvCxnSpPr>
              <p:cNvPr id="9" name="Straight Arrow Connector 8"/>
              <p:cNvCxnSpPr>
                <a:endCxn id="8" idx="0"/>
              </p:cNvCxnSpPr>
              <p:nvPr/>
            </p:nvCxnSpPr>
            <p:spPr>
              <a:xfrm>
                <a:off x="2704286" y="2716393"/>
                <a:ext cx="0" cy="35065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704286" y="3775710"/>
                <a:ext cx="0" cy="4160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89436" y="2499181"/>
              <a:ext cx="1201782"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Detect</a:t>
              </a:r>
              <a:br>
                <a:rPr lang="en-GB" sz="2400" i="1" dirty="0">
                  <a:solidFill>
                    <a:schemeClr val="tx1"/>
                  </a:solidFill>
                </a:rPr>
              </a:br>
              <a:r>
                <a:rPr lang="en-GB" sz="2400" i="1" dirty="0">
                  <a:solidFill>
                    <a:schemeClr val="tx1"/>
                  </a:solidFill>
                </a:rPr>
                <a:t>Carrier</a:t>
              </a:r>
            </a:p>
          </p:txBody>
        </p:sp>
        <p:sp>
          <p:nvSpPr>
            <p:cNvPr id="14" name="Rectangle 13"/>
            <p:cNvSpPr/>
            <p:nvPr/>
          </p:nvSpPr>
          <p:spPr>
            <a:xfrm>
              <a:off x="2482648" y="2499181"/>
              <a:ext cx="129322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Channel</a:t>
              </a:r>
              <a:br>
                <a:rPr lang="en-GB" sz="2400" i="1" dirty="0">
                  <a:solidFill>
                    <a:schemeClr val="tx1"/>
                  </a:solidFill>
                </a:rPr>
              </a:br>
              <a:r>
                <a:rPr lang="en-GB" sz="2400" i="1" dirty="0">
                  <a:solidFill>
                    <a:schemeClr val="tx1"/>
                  </a:solidFill>
                </a:rPr>
                <a:t>Estimation</a:t>
              </a:r>
            </a:p>
          </p:txBody>
        </p:sp>
        <p:cxnSp>
          <p:nvCxnSpPr>
            <p:cNvPr id="15" name="Straight Arrow Connector 14"/>
            <p:cNvCxnSpPr/>
            <p:nvPr/>
          </p:nvCxnSpPr>
          <p:spPr>
            <a:xfrm flipV="1">
              <a:off x="1591218" y="2853511"/>
              <a:ext cx="891430" cy="4768"/>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039148"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cxnSp>
          <p:nvCxnSpPr>
            <p:cNvPr id="17" name="Straight Arrow Connector 16"/>
            <p:cNvCxnSpPr/>
            <p:nvPr/>
          </p:nvCxnSpPr>
          <p:spPr>
            <a:xfrm>
              <a:off x="3775871" y="2853511"/>
              <a:ext cx="1248141"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706353" y="2313912"/>
              <a:ext cx="661162" cy="549271"/>
            </a:xfrm>
            <a:prstGeom prst="rect">
              <a:avLst/>
            </a:prstGeom>
            <a:noFill/>
          </p:spPr>
          <p:txBody>
            <a:bodyPr wrap="none" rtlCol="0">
              <a:spAutoFit/>
            </a:bodyPr>
            <a:lstStyle/>
            <a:p>
              <a:pPr algn="ctr"/>
              <a:r>
                <a:rPr lang="en-GB" sz="1867" dirty="0"/>
                <a:t>Packet</a:t>
              </a:r>
              <a:br>
                <a:rPr lang="en-GB" sz="1867" dirty="0"/>
              </a:br>
              <a:r>
                <a:rPr lang="en-GB" sz="1867" dirty="0"/>
                <a:t>start</a:t>
              </a:r>
            </a:p>
          </p:txBody>
        </p:sp>
        <p:sp>
          <p:nvSpPr>
            <p:cNvPr id="19" name="TextBox 18"/>
            <p:cNvSpPr txBox="1"/>
            <p:nvPr/>
          </p:nvSpPr>
          <p:spPr>
            <a:xfrm>
              <a:off x="3965192" y="2330290"/>
              <a:ext cx="849681" cy="549271"/>
            </a:xfrm>
            <a:prstGeom prst="rect">
              <a:avLst/>
            </a:prstGeom>
            <a:noFill/>
          </p:spPr>
          <p:txBody>
            <a:bodyPr wrap="none" rtlCol="0">
              <a:spAutoFit/>
            </a:bodyPr>
            <a:lstStyle/>
            <a:p>
              <a:pPr algn="ctr"/>
              <a:r>
                <a:rPr lang="en-GB" sz="1867" dirty="0"/>
                <a:t>Channel </a:t>
              </a:r>
              <a:br>
                <a:rPr lang="en-GB" sz="1867" dirty="0"/>
              </a:br>
              <a:r>
                <a:rPr lang="en-GB" sz="1867" dirty="0"/>
                <a:t>info</a:t>
              </a:r>
            </a:p>
          </p:txBody>
        </p:sp>
        <p:sp>
          <p:nvSpPr>
            <p:cNvPr id="20" name="Rectangle 19"/>
            <p:cNvSpPr/>
            <p:nvPr/>
          </p:nvSpPr>
          <p:spPr>
            <a:xfrm>
              <a:off x="5024012"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Header</a:t>
              </a:r>
            </a:p>
          </p:txBody>
        </p:sp>
        <p:sp>
          <p:nvSpPr>
            <p:cNvPr id="21" name="Rectangle 20"/>
            <p:cNvSpPr/>
            <p:nvPr/>
          </p:nvSpPr>
          <p:spPr>
            <a:xfrm>
              <a:off x="7237647"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sp>
          <p:nvSpPr>
            <p:cNvPr id="22" name="Rectangle 21"/>
            <p:cNvSpPr/>
            <p:nvPr/>
          </p:nvSpPr>
          <p:spPr>
            <a:xfrm>
              <a:off x="7237647"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Packet</a:t>
              </a:r>
            </a:p>
          </p:txBody>
        </p:sp>
        <p:sp>
          <p:nvSpPr>
            <p:cNvPr id="23" name="TextBox 22"/>
            <p:cNvSpPr txBox="1"/>
            <p:nvPr/>
          </p:nvSpPr>
          <p:spPr>
            <a:xfrm>
              <a:off x="6366660" y="3384309"/>
              <a:ext cx="661162" cy="549271"/>
            </a:xfrm>
            <a:prstGeom prst="rect">
              <a:avLst/>
            </a:prstGeom>
            <a:noFill/>
          </p:spPr>
          <p:txBody>
            <a:bodyPr wrap="none" rtlCol="0">
              <a:spAutoFit/>
            </a:bodyPr>
            <a:lstStyle/>
            <a:p>
              <a:pPr algn="ctr"/>
              <a:r>
                <a:rPr lang="en-GB" sz="1867" dirty="0"/>
                <a:t>Packet</a:t>
              </a:r>
              <a:br>
                <a:rPr lang="en-GB" sz="1867" dirty="0"/>
              </a:br>
              <a:r>
                <a:rPr lang="en-GB" sz="1867" dirty="0"/>
                <a:t>info</a:t>
              </a:r>
            </a:p>
          </p:txBody>
        </p:sp>
        <p:cxnSp>
          <p:nvCxnSpPr>
            <p:cNvPr id="24" name="Straight Arrow Connector 23"/>
            <p:cNvCxnSpPr/>
            <p:nvPr/>
          </p:nvCxnSpPr>
          <p:spPr>
            <a:xfrm>
              <a:off x="6153311" y="3916501"/>
              <a:ext cx="1069200"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5575540" y="3234630"/>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7789175" y="3211353"/>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4"/>
            <p:cNvCxnSpPr>
              <a:endCxn id="21" idx="0"/>
            </p:cNvCxnSpPr>
            <p:nvPr/>
          </p:nvCxnSpPr>
          <p:spPr>
            <a:xfrm>
              <a:off x="990327" y="2255727"/>
              <a:ext cx="6804402" cy="243454"/>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115643" y="2255727"/>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575121" y="2261076"/>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910387" y="2361538"/>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31" name="Rectangle 30"/>
            <p:cNvSpPr/>
            <p:nvPr/>
          </p:nvSpPr>
          <p:spPr>
            <a:xfrm>
              <a:off x="7123604" y="2371407"/>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cxnSp>
          <p:nvCxnSpPr>
            <p:cNvPr id="32" name="Straight Arrow Connector 34"/>
            <p:cNvCxnSpPr>
              <a:stCxn id="22" idx="2"/>
            </p:cNvCxnSpPr>
            <p:nvPr/>
          </p:nvCxnSpPr>
          <p:spPr>
            <a:xfrm flipH="1">
              <a:off x="7789177" y="4270831"/>
              <a:ext cx="5551" cy="85461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4"/>
            <p:cNvCxnSpPr/>
            <p:nvPr/>
          </p:nvCxnSpPr>
          <p:spPr>
            <a:xfrm>
              <a:off x="5633956" y="4270663"/>
              <a:ext cx="2169892" cy="449206"/>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3" name="Text Placeholder 2"/>
          <p:cNvSpPr>
            <a:spLocks noGrp="1"/>
          </p:cNvSpPr>
          <p:nvPr>
            <p:ph type="body" sz="quarter" idx="10"/>
          </p:nvPr>
        </p:nvSpPr>
        <p:spPr>
          <a:xfrm>
            <a:off x="371399" y="4781144"/>
            <a:ext cx="6005952" cy="1428083"/>
          </a:xfrm>
        </p:spPr>
        <p:txBody>
          <a:bodyPr/>
          <a:lstStyle/>
          <a:p>
            <a:pPr>
              <a:buFontTx/>
              <a:buChar char="-"/>
            </a:pPr>
            <a:r>
              <a:rPr lang="en-US" sz="3200" dirty="0"/>
              <a:t>Beneficial to process items </a:t>
            </a:r>
            <a:br>
              <a:rPr lang="en-US" sz="3200" dirty="0"/>
            </a:br>
            <a:r>
              <a:rPr lang="en-US" sz="3200" dirty="0"/>
              <a:t>in chunks</a:t>
            </a:r>
          </a:p>
          <a:p>
            <a:pPr>
              <a:buFontTx/>
              <a:buChar char="-"/>
            </a:pPr>
            <a:r>
              <a:rPr lang="en-US" sz="3200" dirty="0"/>
              <a:t>But how large can chunks be?</a:t>
            </a:r>
          </a:p>
        </p:txBody>
      </p:sp>
    </p:spTree>
    <p:extLst>
      <p:ext uri="{BB962C8B-B14F-4D97-AF65-F5344CB8AC3E}">
        <p14:creationId xmlns:p14="http://schemas.microsoft.com/office/powerpoint/2010/main" val="9627475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Own </a:t>
            </a:r>
            <a:r>
              <a:rPr lang="en-GB" dirty="0"/>
              <a:t>F</a:t>
            </a:r>
            <a:r>
              <a:rPr lang="en-GB" dirty="0" smtClean="0"/>
              <a:t>rustrations</a:t>
            </a:r>
            <a:endParaRPr lang="en-GB" dirty="0"/>
          </a:p>
        </p:txBody>
      </p:sp>
      <p:sp>
        <p:nvSpPr>
          <p:cNvPr id="3" name="Text Placeholder 2"/>
          <p:cNvSpPr>
            <a:spLocks noGrp="1"/>
          </p:cNvSpPr>
          <p:nvPr>
            <p:ph type="body" sz="quarter" idx="10"/>
          </p:nvPr>
        </p:nvSpPr>
        <p:spPr>
          <a:xfrm>
            <a:off x="519248" y="1447799"/>
            <a:ext cx="11151917" cy="4961359"/>
          </a:xfrm>
        </p:spPr>
        <p:txBody>
          <a:bodyPr/>
          <a:lstStyle/>
          <a:p>
            <a:r>
              <a:rPr lang="en-GB" dirty="0" smtClean="0"/>
              <a:t>Implemented several PHY algorithms in FPGA</a:t>
            </a:r>
          </a:p>
          <a:p>
            <a:r>
              <a:rPr lang="en-GB" dirty="0" smtClean="0"/>
              <a:t>Never been able to reuse them:</a:t>
            </a:r>
          </a:p>
          <a:p>
            <a:pPr lvl="1"/>
            <a:r>
              <a:rPr lang="en-GB" dirty="0" smtClean="0"/>
              <a:t>Complexity of interfacing (timing and precision) was higher than rewriting!</a:t>
            </a:r>
          </a:p>
          <a:p>
            <a:r>
              <a:rPr lang="en-GB" dirty="0" smtClean="0"/>
              <a:t>Implemented several PHY algorithms in </a:t>
            </a:r>
            <a:r>
              <a:rPr lang="en-GB" dirty="0" err="1" smtClean="0"/>
              <a:t>Sora</a:t>
            </a:r>
            <a:endParaRPr lang="en-GB" dirty="0" smtClean="0"/>
          </a:p>
          <a:p>
            <a:r>
              <a:rPr lang="en-GB" dirty="0" smtClean="0"/>
              <a:t>Better reuse but still difficult</a:t>
            </a:r>
          </a:p>
          <a:p>
            <a:pPr lvl="1"/>
            <a:r>
              <a:rPr lang="en-GB" dirty="0" smtClean="0"/>
              <a:t>Spent 2h figuring out which internal state variable I haven’t initialized when borrowed a piece of code from other project.</a:t>
            </a:r>
          </a:p>
          <a:p>
            <a:r>
              <a:rPr lang="en-GB" dirty="0" smtClean="0">
                <a:solidFill>
                  <a:srgbClr val="FF0000"/>
                </a:solidFill>
              </a:rPr>
              <a:t>I want tools to allow me to write reusable code</a:t>
            </a:r>
            <a:br>
              <a:rPr lang="en-GB" dirty="0" smtClean="0">
                <a:solidFill>
                  <a:srgbClr val="FF0000"/>
                </a:solidFill>
              </a:rPr>
            </a:br>
            <a:r>
              <a:rPr lang="en-GB" dirty="0" smtClean="0">
                <a:solidFill>
                  <a:srgbClr val="FF0000"/>
                </a:solidFill>
              </a:rPr>
              <a:t>and incrementally build ever more complex systems!</a:t>
            </a:r>
            <a:endParaRPr lang="en-GB" dirty="0">
              <a:solidFill>
                <a:srgbClr val="FF0000"/>
              </a:solidFill>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pPr/>
              <a:t>16</a:t>
            </a:fld>
            <a:endParaRPr lang="en-GB"/>
          </a:p>
        </p:txBody>
      </p:sp>
    </p:spTree>
    <p:extLst>
      <p:ext uri="{BB962C8B-B14F-4D97-AF65-F5344CB8AC3E}">
        <p14:creationId xmlns:p14="http://schemas.microsoft.com/office/powerpoint/2010/main" val="31495543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this situation</a:t>
            </a:r>
            <a:endParaRPr lang="en-GB" dirty="0"/>
          </a:p>
        </p:txBody>
      </p:sp>
      <p:sp>
        <p:nvSpPr>
          <p:cNvPr id="3" name="Text Placeholder 2"/>
          <p:cNvSpPr>
            <a:spLocks noGrp="1"/>
          </p:cNvSpPr>
          <p:nvPr>
            <p:ph type="body" sz="quarter" idx="10"/>
          </p:nvPr>
        </p:nvSpPr>
        <p:spPr>
          <a:xfrm>
            <a:off x="519248" y="1447799"/>
            <a:ext cx="11151917" cy="4752070"/>
          </a:xfrm>
        </p:spPr>
        <p:txBody>
          <a:bodyPr/>
          <a:lstStyle/>
          <a:p>
            <a:r>
              <a:rPr lang="en-US" dirty="0" smtClean="0"/>
              <a:t>New wireless programming platform</a:t>
            </a:r>
          </a:p>
          <a:p>
            <a:pPr marL="919170" lvl="1" indent="-685783">
              <a:buFont typeface="+mj-lt"/>
              <a:buAutoNum type="arabicPeriod"/>
            </a:pPr>
            <a:r>
              <a:rPr lang="en-US" dirty="0" smtClean="0"/>
              <a:t>Code written in a </a:t>
            </a:r>
            <a:r>
              <a:rPr lang="en-US" dirty="0" smtClean="0">
                <a:solidFill>
                  <a:srgbClr val="FF0000"/>
                </a:solidFill>
              </a:rPr>
              <a:t>high-level language</a:t>
            </a:r>
            <a:r>
              <a:rPr lang="en-US" dirty="0" smtClean="0"/>
              <a:t>: reusable and easy to understand</a:t>
            </a:r>
          </a:p>
          <a:p>
            <a:pPr marL="919170" lvl="1" indent="-685783">
              <a:buFont typeface="+mj-lt"/>
              <a:buAutoNum type="arabicPeriod"/>
            </a:pPr>
            <a:r>
              <a:rPr lang="en-US" dirty="0" smtClean="0"/>
              <a:t>Compiler deals with low-level code optimization</a:t>
            </a:r>
          </a:p>
          <a:p>
            <a:pPr marL="919170" lvl="1" indent="-685783">
              <a:buFont typeface="+mj-lt"/>
              <a:buAutoNum type="arabicPeriod"/>
            </a:pPr>
            <a:r>
              <a:rPr lang="en-US" dirty="0" smtClean="0">
                <a:solidFill>
                  <a:srgbClr val="FF0000"/>
                </a:solidFill>
              </a:rPr>
              <a:t>Same code </a:t>
            </a:r>
            <a:r>
              <a:rPr lang="en-US" dirty="0" smtClean="0"/>
              <a:t>compiles on </a:t>
            </a:r>
            <a:r>
              <a:rPr lang="en-US" dirty="0" smtClean="0">
                <a:solidFill>
                  <a:srgbClr val="FF0000"/>
                </a:solidFill>
              </a:rPr>
              <a:t>different platforms </a:t>
            </a:r>
            <a:r>
              <a:rPr lang="en-US" dirty="0" smtClean="0"/>
              <a:t>(</a:t>
            </a:r>
            <a:r>
              <a:rPr lang="en-US" dirty="0" smtClean="0">
                <a:solidFill>
                  <a:schemeClr val="accent1"/>
                </a:solidFill>
              </a:rPr>
              <a:t>not </a:t>
            </a:r>
            <a:r>
              <a:rPr lang="en-US" dirty="0">
                <a:solidFill>
                  <a:schemeClr val="accent1"/>
                </a:solidFill>
              </a:rPr>
              <a:t>t</a:t>
            </a:r>
            <a:r>
              <a:rPr lang="en-US" dirty="0" smtClean="0">
                <a:solidFill>
                  <a:schemeClr val="accent1"/>
                </a:solidFill>
              </a:rPr>
              <a:t>here just yet!</a:t>
            </a:r>
            <a:r>
              <a:rPr lang="en-US" dirty="0" smtClean="0"/>
              <a:t>)</a:t>
            </a:r>
            <a:endParaRPr lang="en-US" dirty="0"/>
          </a:p>
          <a:p>
            <a:r>
              <a:rPr lang="en-US" dirty="0" smtClean="0"/>
              <a:t>Challenges</a:t>
            </a:r>
            <a:endParaRPr lang="en-US" dirty="0"/>
          </a:p>
          <a:p>
            <a:pPr marL="919170" lvl="1" indent="-685783">
              <a:buFont typeface="+mj-lt"/>
              <a:buAutoNum type="arabicPeriod"/>
            </a:pPr>
            <a:r>
              <a:rPr lang="en-US" dirty="0" smtClean="0"/>
              <a:t>Design PL abstractions that are intuitive and expressive</a:t>
            </a:r>
          </a:p>
          <a:p>
            <a:pPr marL="919170" lvl="1" indent="-685783">
              <a:buFont typeface="+mj-lt"/>
              <a:buAutoNum type="arabicPeriod"/>
            </a:pPr>
            <a:r>
              <a:rPr lang="en-US" dirty="0" smtClean="0"/>
              <a:t>Design efficient compilation schemes (</a:t>
            </a:r>
            <a:r>
              <a:rPr lang="en-US" dirty="0" smtClean="0">
                <a:solidFill>
                  <a:schemeClr val="accent1"/>
                </a:solidFill>
              </a:rPr>
              <a:t>to multiple platforms</a:t>
            </a:r>
            <a:r>
              <a:rPr lang="en-US" dirty="0" smtClean="0"/>
              <a:t>)</a:t>
            </a:r>
            <a:endParaRPr lang="en-US" dirty="0"/>
          </a:p>
          <a:p>
            <a:r>
              <a:rPr lang="en-US" dirty="0" smtClean="0"/>
              <a:t>What is special about wireless</a:t>
            </a:r>
          </a:p>
          <a:p>
            <a:pPr marL="919170" lvl="1" indent="-685783">
              <a:buFont typeface="+mj-lt"/>
              <a:buAutoNum type="arabicPeriod"/>
            </a:pPr>
            <a:r>
              <a:rPr lang="en-US" dirty="0" smtClean="0"/>
              <a:t>… that affects abstractions: large degree of </a:t>
            </a:r>
            <a:r>
              <a:rPr lang="en-US" dirty="0" smtClean="0">
                <a:solidFill>
                  <a:srgbClr val="FF0000"/>
                </a:solidFill>
              </a:rPr>
              <a:t>separation b/w data and control</a:t>
            </a:r>
          </a:p>
          <a:p>
            <a:pPr marL="919170" lvl="1" indent="-685783">
              <a:buFont typeface="+mj-lt"/>
              <a:buAutoNum type="arabicPeriod"/>
            </a:pPr>
            <a:r>
              <a:rPr lang="en-US" dirty="0" smtClean="0"/>
              <a:t>… that affects compilation: need </a:t>
            </a:r>
            <a:r>
              <a:rPr lang="en-US" dirty="0" smtClean="0">
                <a:solidFill>
                  <a:srgbClr val="FF0000"/>
                </a:solidFill>
              </a:rPr>
              <a:t>high-throughput stream processing</a:t>
            </a:r>
          </a:p>
        </p:txBody>
      </p:sp>
      <p:sp>
        <p:nvSpPr>
          <p:cNvPr id="4" name="Slide Number Placeholder 3"/>
          <p:cNvSpPr>
            <a:spLocks noGrp="1"/>
          </p:cNvSpPr>
          <p:nvPr>
            <p:ph type="sldNum" sz="quarter" idx="13"/>
          </p:nvPr>
        </p:nvSpPr>
        <p:spPr/>
        <p:txBody>
          <a:bodyPr/>
          <a:lstStyle/>
          <a:p>
            <a:fld id="{460E0C55-3319-4B31-9C74-CC15EF4AFB06}" type="slidenum">
              <a:rPr lang="en-GB" smtClean="0"/>
              <a:t>17</a:t>
            </a:fld>
            <a:endParaRPr lang="en-GB" dirty="0"/>
          </a:p>
        </p:txBody>
      </p:sp>
    </p:spTree>
    <p:extLst>
      <p:ext uri="{BB962C8B-B14F-4D97-AF65-F5344CB8AC3E}">
        <p14:creationId xmlns:p14="http://schemas.microsoft.com/office/powerpoint/2010/main" val="8437798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7" y="444251"/>
            <a:ext cx="11314164" cy="757131"/>
          </a:xfrm>
        </p:spPr>
        <p:txBody>
          <a:bodyPr/>
          <a:lstStyle/>
          <a:p>
            <a:r>
              <a:rPr lang="en-GB" dirty="0" smtClean="0"/>
              <a:t>Our </a:t>
            </a:r>
            <a:r>
              <a:rPr lang="en-GB" dirty="0"/>
              <a:t>C</a:t>
            </a:r>
            <a:r>
              <a:rPr lang="en-GB" dirty="0" smtClean="0"/>
              <a:t>hoice: Domain Specific Language</a:t>
            </a:r>
            <a:endParaRPr lang="en-GB" dirty="0"/>
          </a:p>
        </p:txBody>
      </p:sp>
      <p:sp>
        <p:nvSpPr>
          <p:cNvPr id="3" name="Text Placeholder 2"/>
          <p:cNvSpPr>
            <a:spLocks noGrp="1"/>
          </p:cNvSpPr>
          <p:nvPr>
            <p:ph type="body" sz="quarter" idx="10"/>
          </p:nvPr>
        </p:nvSpPr>
        <p:spPr>
          <a:xfrm>
            <a:off x="519248" y="1447799"/>
            <a:ext cx="11151917" cy="4616648"/>
          </a:xfrm>
        </p:spPr>
        <p:txBody>
          <a:bodyPr/>
          <a:lstStyle/>
          <a:p>
            <a:r>
              <a:rPr lang="en-GB" dirty="0" smtClean="0"/>
              <a:t>What are domain-specific languages?</a:t>
            </a:r>
          </a:p>
          <a:p>
            <a:r>
              <a:rPr lang="en-GB" dirty="0" smtClean="0"/>
              <a:t>Examples:</a:t>
            </a:r>
          </a:p>
          <a:p>
            <a:pPr lvl="1"/>
            <a:r>
              <a:rPr lang="en-GB" dirty="0" smtClean="0"/>
              <a:t>Make</a:t>
            </a:r>
          </a:p>
          <a:p>
            <a:pPr lvl="1"/>
            <a:r>
              <a:rPr lang="en-GB" dirty="0" smtClean="0"/>
              <a:t>SQL</a:t>
            </a:r>
          </a:p>
          <a:p>
            <a:r>
              <a:rPr lang="en-GB" dirty="0" smtClean="0"/>
              <a:t>Benefits:</a:t>
            </a:r>
          </a:p>
          <a:p>
            <a:pPr lvl="1"/>
            <a:r>
              <a:rPr lang="en-GB" dirty="0" smtClean="0"/>
              <a:t>Language design captures specifics of the task</a:t>
            </a:r>
          </a:p>
          <a:p>
            <a:pPr lvl="1"/>
            <a:r>
              <a:rPr lang="en-GB" dirty="0" smtClean="0"/>
              <a:t>This enables compiler to optimize better</a:t>
            </a:r>
          </a:p>
          <a:p>
            <a:pPr lvl="1"/>
            <a:endParaRPr lang="en-GB" dirty="0" smtClean="0"/>
          </a:p>
          <a:p>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18</a:t>
            </a:fld>
            <a:endParaRPr lang="en-GB"/>
          </a:p>
        </p:txBody>
      </p:sp>
    </p:spTree>
    <p:extLst>
      <p:ext uri="{BB962C8B-B14F-4D97-AF65-F5344CB8AC3E}">
        <p14:creationId xmlns:p14="http://schemas.microsoft.com/office/powerpoint/2010/main" val="328355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wireless code special?</a:t>
            </a:r>
            <a:endParaRPr lang="en-GB" dirty="0"/>
          </a:p>
        </p:txBody>
      </p:sp>
      <p:sp>
        <p:nvSpPr>
          <p:cNvPr id="3" name="Text Placeholder 2"/>
          <p:cNvSpPr>
            <a:spLocks noGrp="1"/>
          </p:cNvSpPr>
          <p:nvPr>
            <p:ph type="body" sz="quarter" idx="10"/>
          </p:nvPr>
        </p:nvSpPr>
        <p:spPr>
          <a:xfrm>
            <a:off x="519248" y="1447799"/>
            <a:ext cx="11151917" cy="3804119"/>
          </a:xfrm>
        </p:spPr>
        <p:txBody>
          <a:bodyPr/>
          <a:lstStyle/>
          <a:p>
            <a:r>
              <a:rPr lang="en-GB" dirty="0" smtClean="0"/>
              <a:t>Wireless = lots of signal processing</a:t>
            </a:r>
          </a:p>
          <a:p>
            <a:r>
              <a:rPr lang="en-GB" dirty="0" smtClean="0"/>
              <a:t>Control vs data flow separation</a:t>
            </a:r>
          </a:p>
          <a:p>
            <a:r>
              <a:rPr lang="en-GB" dirty="0" smtClean="0"/>
              <a:t>Data processing elements:</a:t>
            </a:r>
          </a:p>
          <a:p>
            <a:pPr lvl="1"/>
            <a:r>
              <a:rPr lang="en-GB" dirty="0" smtClean="0"/>
              <a:t>FFT/IFFT, Coding/Decoding, Scrambling/Descrambling</a:t>
            </a:r>
          </a:p>
          <a:p>
            <a:pPr lvl="1"/>
            <a:r>
              <a:rPr lang="en-GB" dirty="0" smtClean="0"/>
              <a:t>Predictable execution and performance, independent of data</a:t>
            </a:r>
          </a:p>
          <a:p>
            <a:r>
              <a:rPr lang="en-GB" dirty="0" smtClean="0"/>
              <a:t>Control flow elements:</a:t>
            </a:r>
          </a:p>
          <a:p>
            <a:pPr lvl="1"/>
            <a:r>
              <a:rPr lang="en-GB" dirty="0" smtClean="0"/>
              <a:t>Header processing, rate adaptation</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19</a:t>
            </a:fld>
            <a:endParaRPr lang="en-GB"/>
          </a:p>
        </p:txBody>
      </p:sp>
    </p:spTree>
    <p:extLst>
      <p:ext uri="{BB962C8B-B14F-4D97-AF65-F5344CB8AC3E}">
        <p14:creationId xmlns:p14="http://schemas.microsoft.com/office/powerpoint/2010/main" val="24369271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519248" y="1447799"/>
            <a:ext cx="11151917" cy="3262432"/>
          </a:xfrm>
        </p:spPr>
        <p:txBody>
          <a:bodyPr/>
          <a:lstStyle/>
          <a:p>
            <a:r>
              <a:rPr lang="en-GB" b="1" dirty="0" smtClean="0">
                <a:solidFill>
                  <a:srgbClr val="FF0000"/>
                </a:solidFill>
              </a:rPr>
              <a:t>Introduction</a:t>
            </a:r>
          </a:p>
          <a:p>
            <a:r>
              <a:rPr lang="en-GB" dirty="0" err="1" smtClean="0"/>
              <a:t>WiFi</a:t>
            </a:r>
            <a:r>
              <a:rPr lang="en-GB" dirty="0" smtClean="0"/>
              <a:t> in Ziria</a:t>
            </a:r>
          </a:p>
          <a:p>
            <a:r>
              <a:rPr lang="en-GB" dirty="0"/>
              <a:t>Compiling and Optimizing Ziria</a:t>
            </a:r>
            <a:endParaRPr lang="en-GB" dirty="0" smtClean="0"/>
          </a:p>
          <a:p>
            <a:r>
              <a:rPr lang="en-GB" dirty="0" smtClean="0"/>
              <a:t>Hands-on</a:t>
            </a:r>
          </a:p>
          <a:p>
            <a:r>
              <a:rPr lang="en-GB" dirty="0" smtClean="0"/>
              <a:t>Conclusions</a:t>
            </a:r>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2</a:t>
            </a:fld>
            <a:endParaRPr lang="en-GB"/>
          </a:p>
        </p:txBody>
      </p:sp>
    </p:spTree>
    <p:extLst>
      <p:ext uri="{BB962C8B-B14F-4D97-AF65-F5344CB8AC3E}">
        <p14:creationId xmlns:p14="http://schemas.microsoft.com/office/powerpoint/2010/main" val="2071625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p>
            <a:r>
              <a:rPr lang="en-GB" dirty="0" smtClean="0"/>
              <a:t>Programming model</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20</a:t>
            </a:fld>
            <a:endParaRPr lang="en-GB" dirty="0"/>
          </a:p>
        </p:txBody>
      </p:sp>
      <p:grpSp>
        <p:nvGrpSpPr>
          <p:cNvPr id="39" name="Group 38"/>
          <p:cNvGrpSpPr/>
          <p:nvPr/>
        </p:nvGrpSpPr>
        <p:grpSpPr>
          <a:xfrm>
            <a:off x="715154" y="1310467"/>
            <a:ext cx="10586084" cy="4980599"/>
            <a:chOff x="389436" y="1023801"/>
            <a:chExt cx="8094657" cy="4101642"/>
          </a:xfrm>
        </p:grpSpPr>
        <p:grpSp>
          <p:nvGrpSpPr>
            <p:cNvPr id="7" name="Group 6"/>
            <p:cNvGrpSpPr/>
            <p:nvPr/>
          </p:nvGrpSpPr>
          <p:grpSpPr>
            <a:xfrm>
              <a:off x="392591" y="1023801"/>
              <a:ext cx="1201782" cy="1475380"/>
              <a:chOff x="2103395" y="2716393"/>
              <a:chExt cx="1201782" cy="1475380"/>
            </a:xfrm>
          </p:grpSpPr>
          <p:sp>
            <p:nvSpPr>
              <p:cNvPr id="8" name="Rectangle 7"/>
              <p:cNvSpPr/>
              <p:nvPr/>
            </p:nvSpPr>
            <p:spPr>
              <a:xfrm>
                <a:off x="2103395" y="3067050"/>
                <a:ext cx="1201782"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err="1">
                    <a:solidFill>
                      <a:schemeClr val="tx1"/>
                    </a:solidFill>
                  </a:rPr>
                  <a:t>removeDC</a:t>
                </a:r>
                <a:endParaRPr lang="en-GB" sz="2400" i="1" dirty="0">
                  <a:solidFill>
                    <a:schemeClr val="tx1"/>
                  </a:solidFill>
                </a:endParaRPr>
              </a:p>
            </p:txBody>
          </p:sp>
          <p:cxnSp>
            <p:nvCxnSpPr>
              <p:cNvPr id="9" name="Straight Arrow Connector 8"/>
              <p:cNvCxnSpPr>
                <a:endCxn id="8" idx="0"/>
              </p:cNvCxnSpPr>
              <p:nvPr/>
            </p:nvCxnSpPr>
            <p:spPr>
              <a:xfrm>
                <a:off x="2704286" y="2716393"/>
                <a:ext cx="0" cy="35065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704286" y="3775710"/>
                <a:ext cx="0" cy="4160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89436" y="2499181"/>
              <a:ext cx="1201782"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Detect</a:t>
              </a:r>
              <a:br>
                <a:rPr lang="en-GB" sz="2400" i="1" dirty="0">
                  <a:solidFill>
                    <a:schemeClr val="tx1"/>
                  </a:solidFill>
                </a:rPr>
              </a:br>
              <a:r>
                <a:rPr lang="en-GB" sz="2400" i="1" dirty="0">
                  <a:solidFill>
                    <a:schemeClr val="tx1"/>
                  </a:solidFill>
                </a:rPr>
                <a:t>Carrier</a:t>
              </a:r>
            </a:p>
          </p:txBody>
        </p:sp>
        <p:sp>
          <p:nvSpPr>
            <p:cNvPr id="14" name="Rectangle 13"/>
            <p:cNvSpPr/>
            <p:nvPr/>
          </p:nvSpPr>
          <p:spPr>
            <a:xfrm>
              <a:off x="2482648" y="2499181"/>
              <a:ext cx="129322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Channel</a:t>
              </a:r>
              <a:br>
                <a:rPr lang="en-GB" sz="2400" i="1" dirty="0">
                  <a:solidFill>
                    <a:schemeClr val="tx1"/>
                  </a:solidFill>
                </a:rPr>
              </a:br>
              <a:r>
                <a:rPr lang="en-GB" sz="2400" i="1" dirty="0">
                  <a:solidFill>
                    <a:schemeClr val="tx1"/>
                  </a:solidFill>
                </a:rPr>
                <a:t>Estimation</a:t>
              </a:r>
            </a:p>
          </p:txBody>
        </p:sp>
        <p:cxnSp>
          <p:nvCxnSpPr>
            <p:cNvPr id="15" name="Straight Arrow Connector 14"/>
            <p:cNvCxnSpPr/>
            <p:nvPr/>
          </p:nvCxnSpPr>
          <p:spPr>
            <a:xfrm flipV="1">
              <a:off x="1591218" y="2853511"/>
              <a:ext cx="891430" cy="4768"/>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039148"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cxnSp>
          <p:nvCxnSpPr>
            <p:cNvPr id="17" name="Straight Arrow Connector 16"/>
            <p:cNvCxnSpPr/>
            <p:nvPr/>
          </p:nvCxnSpPr>
          <p:spPr>
            <a:xfrm>
              <a:off x="3775871" y="2853511"/>
              <a:ext cx="1248141"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706353" y="2313912"/>
              <a:ext cx="661162" cy="549271"/>
            </a:xfrm>
            <a:prstGeom prst="rect">
              <a:avLst/>
            </a:prstGeom>
            <a:noFill/>
          </p:spPr>
          <p:txBody>
            <a:bodyPr wrap="none" rtlCol="0">
              <a:spAutoFit/>
            </a:bodyPr>
            <a:lstStyle/>
            <a:p>
              <a:pPr algn="ctr"/>
              <a:r>
                <a:rPr lang="en-GB" sz="1867" dirty="0"/>
                <a:t>Packet</a:t>
              </a:r>
              <a:br>
                <a:rPr lang="en-GB" sz="1867" dirty="0"/>
              </a:br>
              <a:r>
                <a:rPr lang="en-GB" sz="1867" dirty="0"/>
                <a:t>start</a:t>
              </a:r>
            </a:p>
          </p:txBody>
        </p:sp>
        <p:sp>
          <p:nvSpPr>
            <p:cNvPr id="19" name="TextBox 18"/>
            <p:cNvSpPr txBox="1"/>
            <p:nvPr/>
          </p:nvSpPr>
          <p:spPr>
            <a:xfrm>
              <a:off x="3965192" y="2330290"/>
              <a:ext cx="849681" cy="549271"/>
            </a:xfrm>
            <a:prstGeom prst="rect">
              <a:avLst/>
            </a:prstGeom>
            <a:noFill/>
          </p:spPr>
          <p:txBody>
            <a:bodyPr wrap="none" rtlCol="0">
              <a:spAutoFit/>
            </a:bodyPr>
            <a:lstStyle/>
            <a:p>
              <a:pPr algn="ctr"/>
              <a:r>
                <a:rPr lang="en-GB" sz="1867" dirty="0"/>
                <a:t>Channel </a:t>
              </a:r>
              <a:br>
                <a:rPr lang="en-GB" sz="1867" dirty="0"/>
              </a:br>
              <a:r>
                <a:rPr lang="en-GB" sz="1867" dirty="0"/>
                <a:t>info</a:t>
              </a:r>
            </a:p>
          </p:txBody>
        </p:sp>
        <p:sp>
          <p:nvSpPr>
            <p:cNvPr id="20" name="Rectangle 19"/>
            <p:cNvSpPr/>
            <p:nvPr/>
          </p:nvSpPr>
          <p:spPr>
            <a:xfrm>
              <a:off x="5024012"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Header</a:t>
              </a:r>
            </a:p>
          </p:txBody>
        </p:sp>
        <p:sp>
          <p:nvSpPr>
            <p:cNvPr id="21" name="Rectangle 20"/>
            <p:cNvSpPr/>
            <p:nvPr/>
          </p:nvSpPr>
          <p:spPr>
            <a:xfrm>
              <a:off x="7237647"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sp>
          <p:nvSpPr>
            <p:cNvPr id="22" name="Rectangle 21"/>
            <p:cNvSpPr/>
            <p:nvPr/>
          </p:nvSpPr>
          <p:spPr>
            <a:xfrm>
              <a:off x="7237647"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Packet</a:t>
              </a:r>
            </a:p>
          </p:txBody>
        </p:sp>
        <p:sp>
          <p:nvSpPr>
            <p:cNvPr id="23" name="TextBox 22"/>
            <p:cNvSpPr txBox="1"/>
            <p:nvPr/>
          </p:nvSpPr>
          <p:spPr>
            <a:xfrm>
              <a:off x="6366660" y="3384309"/>
              <a:ext cx="661162" cy="549271"/>
            </a:xfrm>
            <a:prstGeom prst="rect">
              <a:avLst/>
            </a:prstGeom>
            <a:noFill/>
          </p:spPr>
          <p:txBody>
            <a:bodyPr wrap="none" rtlCol="0">
              <a:spAutoFit/>
            </a:bodyPr>
            <a:lstStyle/>
            <a:p>
              <a:pPr algn="ctr"/>
              <a:r>
                <a:rPr lang="en-GB" sz="1867" dirty="0"/>
                <a:t>Packet</a:t>
              </a:r>
              <a:br>
                <a:rPr lang="en-GB" sz="1867" dirty="0"/>
              </a:br>
              <a:r>
                <a:rPr lang="en-GB" sz="1867" dirty="0"/>
                <a:t>info</a:t>
              </a:r>
            </a:p>
          </p:txBody>
        </p:sp>
        <p:cxnSp>
          <p:nvCxnSpPr>
            <p:cNvPr id="24" name="Straight Arrow Connector 23"/>
            <p:cNvCxnSpPr/>
            <p:nvPr/>
          </p:nvCxnSpPr>
          <p:spPr>
            <a:xfrm>
              <a:off x="6153311" y="3916501"/>
              <a:ext cx="1069200"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5575540" y="3234630"/>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7789175" y="3211353"/>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4"/>
            <p:cNvCxnSpPr>
              <a:endCxn id="21" idx="0"/>
            </p:cNvCxnSpPr>
            <p:nvPr/>
          </p:nvCxnSpPr>
          <p:spPr>
            <a:xfrm>
              <a:off x="990327" y="2255727"/>
              <a:ext cx="6804402" cy="243454"/>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115643" y="2255727"/>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575121" y="2261076"/>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910387" y="2361538"/>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31" name="Rectangle 30"/>
            <p:cNvSpPr/>
            <p:nvPr/>
          </p:nvSpPr>
          <p:spPr>
            <a:xfrm>
              <a:off x="7123604" y="2371407"/>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cxnSp>
          <p:nvCxnSpPr>
            <p:cNvPr id="32" name="Straight Arrow Connector 34"/>
            <p:cNvCxnSpPr>
              <a:stCxn id="22" idx="2"/>
            </p:cNvCxnSpPr>
            <p:nvPr/>
          </p:nvCxnSpPr>
          <p:spPr>
            <a:xfrm flipH="1">
              <a:off x="7789177" y="4270831"/>
              <a:ext cx="5551" cy="85461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4"/>
            <p:cNvCxnSpPr/>
            <p:nvPr/>
          </p:nvCxnSpPr>
          <p:spPr>
            <a:xfrm>
              <a:off x="5633956" y="4270663"/>
              <a:ext cx="2169892" cy="449206"/>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339465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 we want code to look like?</a:t>
            </a:r>
          </a:p>
        </p:txBody>
      </p:sp>
      <p:sp>
        <p:nvSpPr>
          <p:cNvPr id="3" name="Text Placeholder 2"/>
          <p:cNvSpPr>
            <a:spLocks noGrp="1"/>
          </p:cNvSpPr>
          <p:nvPr>
            <p:ph type="body" sz="quarter" idx="10"/>
          </p:nvPr>
        </p:nvSpPr>
        <p:spPr>
          <a:xfrm>
            <a:off x="519248" y="1447799"/>
            <a:ext cx="4677785" cy="3231654"/>
          </a:xfrm>
        </p:spPr>
        <p:txBody>
          <a:bodyPr/>
          <a:lstStyle/>
          <a:p>
            <a:pPr marL="0" indent="0">
              <a:buNone/>
            </a:pPr>
            <a:r>
              <a:rPr lang="en-GB" sz="1400" dirty="0">
                <a:latin typeface="Consolas" panose="020B0609020204030204" pitchFamily="49" charset="0"/>
                <a:cs typeface="Consolas" panose="020B0609020204030204" pitchFamily="49" charset="0"/>
              </a:rPr>
              <a:t>SORA_EXTERN_C SELECTANY extern </a:t>
            </a:r>
            <a:r>
              <a:rPr lang="en-GB" sz="1400" dirty="0" smtClean="0">
                <a:latin typeface="Consolas" panose="020B0609020204030204" pitchFamily="49" charset="0"/>
                <a:cs typeface="Consolas" panose="020B0609020204030204" pitchFamily="49" charset="0"/>
              </a:rPr>
              <a:t/>
            </a:r>
            <a:br>
              <a:rPr lang="en-GB" sz="1400" dirty="0" smtClean="0">
                <a:latin typeface="Consolas" panose="020B0609020204030204" pitchFamily="49" charset="0"/>
                <a:cs typeface="Consolas" panose="020B0609020204030204" pitchFamily="49" charset="0"/>
              </a:rPr>
            </a:b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const</a:t>
            </a:r>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unsigned long </a:t>
            </a:r>
            <a:r>
              <a:rPr lang="en-GB" sz="1400" dirty="0" err="1" smtClean="0">
                <a:latin typeface="Consolas" panose="020B0609020204030204" pitchFamily="49" charset="0"/>
                <a:cs typeface="Consolas" panose="020B0609020204030204" pitchFamily="49" charset="0"/>
              </a:rPr>
              <a:t>gc_XXXLUT</a:t>
            </a:r>
            <a:r>
              <a:rPr lang="en-GB" sz="1400" dirty="0" smtClean="0">
                <a:latin typeface="Consolas" panose="020B0609020204030204" pitchFamily="49" charset="0"/>
                <a:cs typeface="Consolas" panose="020B0609020204030204" pitchFamily="49" charset="0"/>
              </a:rPr>
              <a:t>[256</a:t>
            </a:r>
            <a:r>
              <a:rPr lang="en-GB" sz="1400" dirty="0">
                <a:latin typeface="Consolas" panose="020B0609020204030204" pitchFamily="49" charset="0"/>
                <a:cs typeface="Consolas" panose="020B0609020204030204" pitchFamily="49" charset="0"/>
              </a:rPr>
              <a:t>] = </a:t>
            </a:r>
          </a:p>
          <a:p>
            <a:pPr marL="0" indent="0">
              <a:buNone/>
            </a:pPr>
            <a:r>
              <a:rPr lang="en-GB" sz="1400" dirty="0">
                <a:latin typeface="Consolas" panose="020B0609020204030204" pitchFamily="49" charset="0"/>
                <a:cs typeface="Consolas" panose="020B0609020204030204" pitchFamily="49" charset="0"/>
              </a:rPr>
              <a:t>{</a:t>
            </a:r>
          </a:p>
          <a:p>
            <a:pPr marL="0" indent="0">
              <a:buNone/>
            </a:pPr>
            <a:r>
              <a:rPr lang="en-GB" sz="1400" dirty="0">
                <a:latin typeface="Consolas" panose="020B0609020204030204" pitchFamily="49" charset="0"/>
                <a:cs typeface="Consolas" panose="020B0609020204030204" pitchFamily="49" charset="0"/>
              </a:rPr>
              <a:t>    0x00000000, 0x77073096, 0xEE0E612C, 0x990951BA,</a:t>
            </a:r>
          </a:p>
          <a:p>
            <a:pPr marL="0" indent="0">
              <a:buNone/>
            </a:pPr>
            <a:r>
              <a:rPr lang="en-GB" sz="1400" dirty="0">
                <a:latin typeface="Consolas" panose="020B0609020204030204" pitchFamily="49" charset="0"/>
                <a:cs typeface="Consolas" panose="020B0609020204030204" pitchFamily="49" charset="0"/>
              </a:rPr>
              <a:t>    0x076DC419, 0x706AF48F, 0xE963A535, 0x9E6495A3,</a:t>
            </a:r>
          </a:p>
          <a:p>
            <a:pPr marL="0" indent="0">
              <a:buNone/>
            </a:pPr>
            <a:r>
              <a:rPr lang="en-GB" sz="1400" dirty="0">
                <a:latin typeface="Consolas" panose="020B0609020204030204" pitchFamily="49" charset="0"/>
                <a:cs typeface="Consolas" panose="020B0609020204030204" pitchFamily="49" charset="0"/>
              </a:rPr>
              <a:t>    0x0EDB8832, 0x79DCB8A4, 0xE0D5E91E, 0x97D2D988,</a:t>
            </a:r>
          </a:p>
          <a:p>
            <a:pPr marL="0" indent="0">
              <a:buNone/>
            </a:pPr>
            <a:r>
              <a:rPr lang="en-GB" sz="1400" dirty="0">
                <a:latin typeface="Consolas" panose="020B0609020204030204" pitchFamily="49" charset="0"/>
                <a:cs typeface="Consolas" panose="020B0609020204030204" pitchFamily="49" charset="0"/>
              </a:rPr>
              <a:t>    0x09B64C2B, 0x7EB17CBD, 0xE7B82D07, 0x90BF1D91,</a:t>
            </a:r>
          </a:p>
          <a:p>
            <a:pPr marL="0" indent="0">
              <a:buNone/>
            </a:pPr>
            <a:r>
              <a:rPr lang="en-GB" sz="1400" dirty="0">
                <a:latin typeface="Consolas" panose="020B0609020204030204" pitchFamily="49" charset="0"/>
                <a:cs typeface="Consolas" panose="020B0609020204030204" pitchFamily="49" charset="0"/>
              </a:rPr>
              <a:t>    0x1DB71064, 0x6AB020F2, 0xF3B97148, 0x84BE41DE,</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0xBAD03605, 0xCDD70693, 0x54DE5729, 0x23D967BF,</a:t>
            </a:r>
          </a:p>
          <a:p>
            <a:pPr marL="0" indent="0">
              <a:buNone/>
            </a:pPr>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0xB3667A2E, 0xC4614AB8, 0x5D681B02, 0x2A6F2B94,</a:t>
            </a:r>
          </a:p>
          <a:p>
            <a:pPr marL="0" indent="0">
              <a:buNone/>
            </a:pPr>
            <a:r>
              <a:rPr lang="en-GB" sz="1400" dirty="0">
                <a:latin typeface="Consolas" panose="020B0609020204030204" pitchFamily="49" charset="0"/>
                <a:cs typeface="Consolas" panose="020B0609020204030204" pitchFamily="49" charset="0"/>
              </a:rPr>
              <a:t>    0xB40BBE37, 0xC30C8EA1, 0x5A05DF1B, </a:t>
            </a:r>
            <a:r>
              <a:rPr lang="en-GB" sz="1400" dirty="0" smtClean="0">
                <a:latin typeface="Consolas" panose="020B0609020204030204" pitchFamily="49" charset="0"/>
                <a:cs typeface="Consolas" panose="020B0609020204030204" pitchFamily="49" charset="0"/>
              </a:rPr>
              <a:t>0x2D02EF8D</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endParaRPr lang="en-GB" sz="1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21</a:t>
            </a:fld>
            <a:endParaRPr lang="en-GB">
              <a:solidFill>
                <a:srgbClr val="003963"/>
              </a:solidFill>
            </a:endParaRPr>
          </a:p>
        </p:txBody>
      </p:sp>
      <p:sp>
        <p:nvSpPr>
          <p:cNvPr id="5" name="Text Placeholder 2"/>
          <p:cNvSpPr txBox="1">
            <a:spLocks/>
          </p:cNvSpPr>
          <p:nvPr/>
        </p:nvSpPr>
        <p:spPr>
          <a:xfrm>
            <a:off x="5546544" y="1447799"/>
            <a:ext cx="6124621" cy="4933658"/>
          </a:xfrm>
          <a:prstGeom prst="rect">
            <a:avLst/>
          </a:prstGeom>
        </p:spPr>
        <p:txBody>
          <a:bodyPr vert="horz" wrap="square" lIns="0" tIns="0" rIns="0" bIns="0" rtlCol="0">
            <a:spAutoFit/>
          </a:bodyPr>
          <a:lstStyle>
            <a:lvl1pPr marL="284194" marR="0" indent="-284194" algn="l" defTabSz="914462" rtl="0" eaLnBrk="1" fontAlgn="auto" latinLnBrk="0" hangingPunct="1">
              <a:lnSpc>
                <a:spcPct val="90000"/>
              </a:lnSpc>
              <a:spcBef>
                <a:spcPct val="20000"/>
              </a:spcBef>
              <a:spcAft>
                <a:spcPts val="0"/>
              </a:spcAft>
              <a:buClrTx/>
              <a:buSzPct val="90000"/>
              <a:buFont typeface="Wingdings" pitchFamily="2" charset="2"/>
              <a:buChar char=""/>
              <a:tabLst/>
              <a:defRPr sz="4000" kern="1200" spc="-71" baseline="0">
                <a:solidFill>
                  <a:schemeClr val="tx1"/>
                </a:solidFill>
                <a:latin typeface="+mj-lt"/>
                <a:ea typeface="+mn-ea"/>
                <a:cs typeface="+mn-cs"/>
              </a:defRPr>
            </a:lvl1pPr>
            <a:lvl2pPr marL="517582" marR="0" indent="-233389" algn="l" defTabSz="914462"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solidFill>
                  <a:schemeClr val="tx1"/>
                </a:solidFill>
                <a:latin typeface="+mn-lt"/>
                <a:ea typeface="+mn-ea"/>
                <a:cs typeface="+mn-cs"/>
              </a:defRPr>
            </a:lvl2pPr>
            <a:lvl3pPr marL="741443" marR="0" indent="-223862" algn="l" defTabSz="914462" rtl="0" eaLnBrk="1" fontAlgn="auto" latinLnBrk="0" hangingPunct="1">
              <a:lnSpc>
                <a:spcPct val="90000"/>
              </a:lnSpc>
              <a:spcBef>
                <a:spcPct val="20000"/>
              </a:spcBef>
              <a:spcAft>
                <a:spcPts val="0"/>
              </a:spcAft>
              <a:buClrTx/>
              <a:buSzPct val="90000"/>
              <a:buFont typeface="Wingdings" pitchFamily="2" charset="2"/>
              <a:buChar char=""/>
              <a:tabLst/>
              <a:defRPr sz="2400" kern="1200" spc="0" baseline="0">
                <a:solidFill>
                  <a:schemeClr val="tx1"/>
                </a:solidFill>
                <a:latin typeface="+mn-lt"/>
                <a:ea typeface="+mn-ea"/>
                <a:cs typeface="+mn-cs"/>
              </a:defRPr>
            </a:lvl3pPr>
            <a:lvl4pPr marL="914498" marR="0" indent="-173057" algn="l" defTabSz="914462"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solidFill>
                  <a:schemeClr val="tx1"/>
                </a:solidFill>
                <a:latin typeface="+mn-lt"/>
                <a:ea typeface="+mn-ea"/>
                <a:cs typeface="+mn-cs"/>
              </a:defRPr>
            </a:lvl4pPr>
            <a:lvl5pPr marL="1087555" marR="0" indent="-173057" algn="l" defTabSz="914462" rtl="0" eaLnBrk="1" fontAlgn="auto" latinLnBrk="0" hangingPunct="1">
              <a:lnSpc>
                <a:spcPct val="90000"/>
              </a:lnSpc>
              <a:spcBef>
                <a:spcPct val="20000"/>
              </a:spcBef>
              <a:spcAft>
                <a:spcPts val="0"/>
              </a:spcAft>
              <a:buClrTx/>
              <a:buSzPct val="90000"/>
              <a:buFont typeface="Wingdings" pitchFamily="2" charset="2"/>
              <a:buChar char=""/>
              <a:tabLst/>
              <a:defRPr sz="2000" kern="1200" spc="0" baseline="0">
                <a:solidFill>
                  <a:schemeClr val="tx1"/>
                </a:solidFill>
                <a:latin typeface="+mn-lt"/>
                <a:ea typeface="+mn-ea"/>
                <a:cs typeface="+mn-cs"/>
              </a:defRPr>
            </a:lvl5pPr>
            <a:lvl6pPr marL="2514772"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03"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234"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466" indent="-228616" algn="l" defTabSz="91446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1400" dirty="0" smtClean="0">
                <a:latin typeface="Consolas" panose="020B0609020204030204" pitchFamily="49" charset="0"/>
                <a:cs typeface="Consolas" panose="020B0609020204030204" pitchFamily="49" charset="0"/>
              </a:rPr>
              <a:t>FINL void </a:t>
            </a:r>
            <a:r>
              <a:rPr lang="en-GB" sz="1400" dirty="0" err="1" smtClean="0">
                <a:latin typeface="Consolas" panose="020B0609020204030204" pitchFamily="49" charset="0"/>
                <a:cs typeface="Consolas" panose="020B0609020204030204" pitchFamily="49" charset="0"/>
              </a:rPr>
              <a:t>CalcXXXIncremental</a:t>
            </a:r>
            <a:r>
              <a:rPr lang="en-GB" sz="1400" dirty="0" smtClean="0">
                <a:latin typeface="Consolas" panose="020B0609020204030204" pitchFamily="49" charset="0"/>
                <a:cs typeface="Consolas" panose="020B0609020204030204" pitchFamily="49" charset="0"/>
              </a:rPr>
              <a:t>(IN UCHAR input, IN OUT PULONG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 =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 &gt;&gt; 8) ^ </a:t>
            </a:r>
          </a:p>
          <a:p>
            <a:pPr marL="0" indent="0">
              <a:buNone/>
            </a:pP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gc_XXXLUT</a:t>
            </a:r>
            <a:r>
              <a:rPr lang="en-GB" sz="1400" dirty="0" smtClean="0">
                <a:latin typeface="Consolas" panose="020B0609020204030204" pitchFamily="49" charset="0"/>
                <a:cs typeface="Consolas" panose="020B0609020204030204" pitchFamily="49" charset="0"/>
              </a:rPr>
              <a:t>[input ^ ((*</a:t>
            </a:r>
            <a:r>
              <a:rPr lang="en-GB" sz="1400" dirty="0" err="1" smtClean="0">
                <a:latin typeface="Consolas" panose="020B0609020204030204" pitchFamily="49" charset="0"/>
                <a:cs typeface="Consolas" panose="020B0609020204030204" pitchFamily="49" charset="0"/>
              </a:rPr>
              <a:t>pXXX</a:t>
            </a:r>
            <a:r>
              <a:rPr lang="en-GB" sz="1400" dirty="0" smtClean="0">
                <a:latin typeface="Consolas" panose="020B0609020204030204" pitchFamily="49" charset="0"/>
                <a:cs typeface="Consolas" panose="020B0609020204030204" pitchFamily="49" charset="0"/>
              </a:rPr>
              <a:t>) &amp; 0xFF)];</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endParaRPr lang="en-GB" sz="1400" dirty="0" smtClean="0">
              <a:latin typeface="Consolas" panose="020B0609020204030204" pitchFamily="49" charset="0"/>
              <a:cs typeface="Consolas" panose="020B0609020204030204" pitchFamily="49" charset="0"/>
            </a:endParaRPr>
          </a:p>
          <a:p>
            <a:pPr marL="0" indent="0">
              <a:buNone/>
            </a:pPr>
            <a:r>
              <a:rPr lang="en-GB" sz="1400" dirty="0" smtClean="0">
                <a:latin typeface="Consolas" panose="020B0609020204030204" pitchFamily="49" charset="0"/>
                <a:cs typeface="Consolas" panose="020B0609020204030204" pitchFamily="49" charset="0"/>
              </a:rPr>
              <a:t>FINL ULONG </a:t>
            </a:r>
          </a:p>
          <a:p>
            <a:pPr marL="0" indent="0">
              <a:buNone/>
            </a:pPr>
            <a:r>
              <a:rPr lang="en-GB" sz="1400" dirty="0" err="1" smtClean="0">
                <a:latin typeface="Consolas" panose="020B0609020204030204" pitchFamily="49" charset="0"/>
                <a:cs typeface="Consolas" panose="020B0609020204030204" pitchFamily="49" charset="0"/>
              </a:rPr>
              <a:t>CalcXXX</a:t>
            </a:r>
            <a:r>
              <a:rPr lang="en-GB" sz="1400" dirty="0" smtClean="0">
                <a:latin typeface="Consolas" panose="020B0609020204030204" pitchFamily="49" charset="0"/>
                <a:cs typeface="Consolas" panose="020B0609020204030204" pitchFamily="49" charset="0"/>
              </a:rPr>
              <a:t>(PUCHAR </a:t>
            </a:r>
            <a:r>
              <a:rPr lang="en-GB" sz="1400" dirty="0" err="1" smtClean="0">
                <a:latin typeface="Consolas" panose="020B0609020204030204" pitchFamily="49" charset="0"/>
                <a:cs typeface="Consolas" panose="020B0609020204030204" pitchFamily="49" charset="0"/>
              </a:rPr>
              <a:t>pByte</a:t>
            </a:r>
            <a:r>
              <a:rPr lang="en-GB" sz="1400" dirty="0" smtClean="0">
                <a:latin typeface="Consolas" panose="020B0609020204030204" pitchFamily="49" charset="0"/>
                <a:cs typeface="Consolas" panose="020B0609020204030204" pitchFamily="49" charset="0"/>
              </a:rPr>
              <a:t>, ULONG Length)</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r>
              <a:rPr lang="en-GB" sz="1400" dirty="0" smtClean="0">
                <a:latin typeface="Consolas" panose="020B0609020204030204" pitchFamily="49" charset="0"/>
                <a:cs typeface="Consolas" panose="020B0609020204030204" pitchFamily="49" charset="0"/>
              </a:rPr>
              <a:t>    ULONG XXX = 0xFFFFFFFF;</a:t>
            </a:r>
          </a:p>
          <a:p>
            <a:pPr marL="0" indent="0">
              <a:buNone/>
            </a:pPr>
            <a:r>
              <a:rPr lang="en-GB" sz="1400" dirty="0" smtClean="0">
                <a:latin typeface="Consolas" panose="020B0609020204030204" pitchFamily="49" charset="0"/>
                <a:cs typeface="Consolas" panose="020B0609020204030204" pitchFamily="49" charset="0"/>
              </a:rPr>
              <a:t>    ULONG Index = 0;</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for (Index = 0; Index &lt; Length; Index++)</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XXX = ((XXX ) &gt;&gt; 8 ) ^ </a:t>
            </a:r>
            <a:r>
              <a:rPr lang="en-GB" sz="1400" dirty="0" err="1" smtClean="0">
                <a:latin typeface="Consolas" panose="020B0609020204030204" pitchFamily="49" charset="0"/>
                <a:cs typeface="Consolas" panose="020B0609020204030204" pitchFamily="49" charset="0"/>
              </a:rPr>
              <a:t>gc_XXXLUT</a:t>
            </a: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pByte</a:t>
            </a:r>
            <a:r>
              <a:rPr lang="en-GB" sz="1400" dirty="0" smtClean="0">
                <a:latin typeface="Consolas" panose="020B0609020204030204" pitchFamily="49" charset="0"/>
                <a:cs typeface="Consolas" panose="020B0609020204030204" pitchFamily="49" charset="0"/>
              </a:rPr>
              <a:t>[Index] ) </a:t>
            </a:r>
          </a:p>
          <a:p>
            <a:pPr marL="0" indent="0">
              <a:buNone/>
            </a:pP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 (( XXX ) &amp; 0x000000FF )];</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a:t>
            </a:r>
          </a:p>
          <a:p>
            <a:pPr marL="0" indent="0">
              <a:buNone/>
            </a:pPr>
            <a:r>
              <a:rPr lang="en-GB" sz="1400" dirty="0" smtClean="0">
                <a:latin typeface="Consolas" panose="020B0609020204030204" pitchFamily="49" charset="0"/>
                <a:cs typeface="Consolas" panose="020B0609020204030204" pitchFamily="49" charset="0"/>
              </a:rPr>
              <a:t>    return ~XXX;    </a:t>
            </a:r>
          </a:p>
          <a:p>
            <a:pPr marL="0" indent="0">
              <a:buNone/>
            </a:pPr>
            <a:r>
              <a:rPr lang="en-GB" sz="1400" dirty="0" smtClean="0">
                <a:latin typeface="Consolas" panose="020B0609020204030204" pitchFamily="49" charset="0"/>
                <a:cs typeface="Consolas" panose="020B0609020204030204" pitchFamily="49" charset="0"/>
              </a:rPr>
              <a:t>}</a:t>
            </a:r>
          </a:p>
          <a:p>
            <a:pPr marL="0" indent="0">
              <a:buNone/>
            </a:pPr>
            <a:endParaRPr lang="en-GB" sz="1400" dirty="0">
              <a:latin typeface="Consolas" panose="020B0609020204030204" pitchFamily="49" charset="0"/>
              <a:cs typeface="Consolas" panose="020B0609020204030204" pitchFamily="49" charset="0"/>
            </a:endParaRPr>
          </a:p>
        </p:txBody>
      </p:sp>
      <p:sp>
        <p:nvSpPr>
          <p:cNvPr id="7" name="TextBox 6"/>
          <p:cNvSpPr txBox="1"/>
          <p:nvPr/>
        </p:nvSpPr>
        <p:spPr>
          <a:xfrm>
            <a:off x="2014661" y="1556469"/>
            <a:ext cx="8161090" cy="2988098"/>
          </a:xfrm>
          <a:prstGeom prst="rect">
            <a:avLst/>
          </a:prstGeom>
          <a:solidFill>
            <a:schemeClr val="tx1">
              <a:lumMod val="50000"/>
              <a:lumOff val="50000"/>
            </a:schemeClr>
          </a:solidFill>
        </p:spPr>
        <p:txBody>
          <a:bodyPr wrap="none" lIns="216000" tIns="108000" rIns="216000" bIns="108000" rtlCol="0">
            <a:spAutoFit/>
          </a:bodyPr>
          <a:lstStyle/>
          <a:p>
            <a:r>
              <a:rPr lang="en-GB" dirty="0">
                <a:solidFill>
                  <a:schemeClr val="bg1"/>
                </a:solidFill>
                <a:latin typeface="Consolas" panose="020B0609020204030204" pitchFamily="49" charset="0"/>
                <a:cs typeface="Consolas" panose="020B0609020204030204" pitchFamily="49" charset="0"/>
              </a:rPr>
              <a:t> for </a:t>
            </a:r>
            <a:r>
              <a:rPr lang="en-GB" dirty="0" err="1">
                <a:solidFill>
                  <a:schemeClr val="bg1"/>
                </a:solidFill>
                <a:latin typeface="Consolas" panose="020B0609020204030204" pitchFamily="49" charset="0"/>
                <a:cs typeface="Consolas" panose="020B0609020204030204" pitchFamily="49" charset="0"/>
              </a:rPr>
              <a:t>i</a:t>
            </a:r>
            <a:r>
              <a:rPr lang="en-GB" dirty="0">
                <a:solidFill>
                  <a:schemeClr val="bg1"/>
                </a:solidFill>
                <a:latin typeface="Consolas" panose="020B0609020204030204" pitchFamily="49" charset="0"/>
                <a:cs typeface="Consolas" panose="020B0609020204030204" pitchFamily="49" charset="0"/>
              </a:rPr>
              <a:t> in [0, CRC_X_WIDTH] {</a:t>
            </a:r>
          </a:p>
          <a:p>
            <a:r>
              <a:rPr lang="en-GB" dirty="0">
                <a:solidFill>
                  <a:schemeClr val="bg1"/>
                </a:solidFill>
                <a:latin typeface="Consolas" panose="020B0609020204030204" pitchFamily="49" charset="0"/>
                <a:cs typeface="Consolas" panose="020B0609020204030204" pitchFamily="49" charset="0"/>
              </a:rPr>
              <a:t>    if (</a:t>
            </a:r>
            <a:r>
              <a:rPr lang="en-GB" dirty="0" err="1">
                <a:solidFill>
                  <a:schemeClr val="bg1"/>
                </a:solidFill>
                <a:latin typeface="Consolas" panose="020B0609020204030204" pitchFamily="49" charset="0"/>
                <a:cs typeface="Consolas" panose="020B0609020204030204" pitchFamily="49" charset="0"/>
              </a:rPr>
              <a:t>start_state</a:t>
            </a:r>
            <a:r>
              <a:rPr lang="en-GB" dirty="0">
                <a:solidFill>
                  <a:schemeClr val="bg1"/>
                </a:solidFill>
                <a:latin typeface="Consolas" panose="020B0609020204030204" pitchFamily="49" charset="0"/>
                <a:cs typeface="Consolas" panose="020B0609020204030204" pitchFamily="49" charset="0"/>
              </a:rPr>
              <a:t>[</a:t>
            </a:r>
            <a:r>
              <a:rPr lang="en-GB" dirty="0" err="1">
                <a:solidFill>
                  <a:schemeClr val="bg1"/>
                </a:solidFill>
                <a:latin typeface="Consolas" panose="020B0609020204030204" pitchFamily="49" charset="0"/>
                <a:cs typeface="Consolas" panose="020B0609020204030204" pitchFamily="49" charset="0"/>
              </a:rPr>
              <a:t>i</a:t>
            </a:r>
            <a:r>
              <a:rPr lang="en-GB" dirty="0">
                <a:solidFill>
                  <a:schemeClr val="bg1"/>
                </a:solidFill>
                <a:latin typeface="Consolas" panose="020B0609020204030204" pitchFamily="49" charset="0"/>
                <a:cs typeface="Consolas" panose="020B0609020204030204" pitchFamily="49" charset="0"/>
              </a:rPr>
              <a:t>] == '1) then {</a:t>
            </a:r>
          </a:p>
          <a:p>
            <a:r>
              <a:rPr lang="en-GB" dirty="0">
                <a:solidFill>
                  <a:schemeClr val="bg1"/>
                </a:solidFill>
                <a:latin typeface="Consolas" panose="020B0609020204030204" pitchFamily="49" charset="0"/>
                <a:cs typeface="Consolas" panose="020B0609020204030204" pitchFamily="49" charset="0"/>
              </a:rPr>
              <a:t>      for j in [0, CRC_S_WIDTH - 1] {</a:t>
            </a:r>
          </a:p>
          <a:p>
            <a:r>
              <a:rPr lang="en-GB" dirty="0">
                <a:solidFill>
                  <a:schemeClr val="bg1"/>
                </a:solidFill>
                <a:latin typeface="Consolas" panose="020B0609020204030204" pitchFamily="49" charset="0"/>
                <a:cs typeface="Consolas" panose="020B0609020204030204" pitchFamily="49" charset="0"/>
              </a:rPr>
              <a:t>        out[i+1+j] := out[i+1+j] ^ base[1+j];</a:t>
            </a:r>
          </a:p>
          <a:p>
            <a:r>
              <a:rPr lang="en-GB" dirty="0">
                <a:solidFill>
                  <a:schemeClr val="bg1"/>
                </a:solidFill>
                <a:latin typeface="Consolas" panose="020B0609020204030204" pitchFamily="49" charset="0"/>
                <a:cs typeface="Consolas" panose="020B0609020204030204" pitchFamily="49" charset="0"/>
              </a:rPr>
              <a:t>      }</a:t>
            </a:r>
          </a:p>
          <a:p>
            <a:r>
              <a:rPr lang="en-GB" dirty="0">
                <a:solidFill>
                  <a:schemeClr val="bg1"/>
                </a:solidFill>
                <a:latin typeface="Consolas" panose="020B0609020204030204" pitchFamily="49" charset="0"/>
                <a:cs typeface="Consolas" panose="020B0609020204030204" pitchFamily="49" charset="0"/>
              </a:rPr>
              <a:t>      for j in [0,CRC_X_WIDTH-i-1] {</a:t>
            </a:r>
          </a:p>
          <a:p>
            <a:r>
              <a:rPr lang="en-GB" dirty="0">
                <a:solidFill>
                  <a:schemeClr val="bg1"/>
                </a:solidFill>
                <a:latin typeface="Consolas" panose="020B0609020204030204" pitchFamily="49" charset="0"/>
                <a:cs typeface="Consolas" panose="020B0609020204030204" pitchFamily="49" charset="0"/>
              </a:rPr>
              <a:t>        </a:t>
            </a:r>
            <a:r>
              <a:rPr lang="en-GB" dirty="0" err="1">
                <a:solidFill>
                  <a:schemeClr val="bg1"/>
                </a:solidFill>
                <a:latin typeface="Consolas" panose="020B0609020204030204" pitchFamily="49" charset="0"/>
                <a:cs typeface="Consolas" panose="020B0609020204030204" pitchFamily="49" charset="0"/>
              </a:rPr>
              <a:t>start_state</a:t>
            </a:r>
            <a:r>
              <a:rPr lang="en-GB" dirty="0">
                <a:solidFill>
                  <a:schemeClr val="bg1"/>
                </a:solidFill>
                <a:latin typeface="Consolas" panose="020B0609020204030204" pitchFamily="49" charset="0"/>
                <a:cs typeface="Consolas" panose="020B0609020204030204" pitchFamily="49" charset="0"/>
              </a:rPr>
              <a:t>[i+1+j] := </a:t>
            </a:r>
            <a:r>
              <a:rPr lang="en-GB" dirty="0" err="1">
                <a:solidFill>
                  <a:schemeClr val="bg1"/>
                </a:solidFill>
                <a:latin typeface="Consolas" panose="020B0609020204030204" pitchFamily="49" charset="0"/>
                <a:cs typeface="Consolas" panose="020B0609020204030204" pitchFamily="49" charset="0"/>
              </a:rPr>
              <a:t>start_state</a:t>
            </a:r>
            <a:r>
              <a:rPr lang="en-GB" dirty="0">
                <a:solidFill>
                  <a:schemeClr val="bg1"/>
                </a:solidFill>
                <a:latin typeface="Consolas" panose="020B0609020204030204" pitchFamily="49" charset="0"/>
                <a:cs typeface="Consolas" panose="020B0609020204030204" pitchFamily="49" charset="0"/>
              </a:rPr>
              <a:t>[i+1+j] ^ base[1+j];</a:t>
            </a:r>
          </a:p>
          <a:p>
            <a:r>
              <a:rPr lang="en-GB" dirty="0">
                <a:solidFill>
                  <a:schemeClr val="bg1"/>
                </a:solidFill>
                <a:latin typeface="Consolas" panose="020B0609020204030204" pitchFamily="49" charset="0"/>
                <a:cs typeface="Consolas" panose="020B0609020204030204" pitchFamily="49" charset="0"/>
              </a:rPr>
              <a:t>      }</a:t>
            </a:r>
          </a:p>
          <a:p>
            <a:r>
              <a:rPr lang="en-GB" dirty="0">
                <a:solidFill>
                  <a:schemeClr val="bg1"/>
                </a:solidFill>
                <a:latin typeface="Consolas" panose="020B0609020204030204" pitchFamily="49" charset="0"/>
                <a:cs typeface="Consolas" panose="020B0609020204030204" pitchFamily="49" charset="0"/>
              </a:rPr>
              <a:t>    }</a:t>
            </a:r>
          </a:p>
          <a:p>
            <a:r>
              <a:rPr lang="en-GB" dirty="0">
                <a:solidFill>
                  <a:schemeClr val="bg1"/>
                </a:solidFill>
                <a:latin typeface="Consolas" panose="020B0609020204030204" pitchFamily="49" charset="0"/>
                <a:cs typeface="Consolas" panose="020B0609020204030204" pitchFamily="49" charset="0"/>
              </a:rPr>
              <a:t>  }</a:t>
            </a:r>
            <a:endParaRPr lang="en-GB"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7863118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we not want to optimize?</a:t>
            </a:r>
            <a:endParaRPr lang="en-GB" dirty="0"/>
          </a:p>
        </p:txBody>
      </p:sp>
      <p:sp>
        <p:nvSpPr>
          <p:cNvPr id="3" name="Text Placeholder 2"/>
          <p:cNvSpPr>
            <a:spLocks noGrp="1"/>
          </p:cNvSpPr>
          <p:nvPr>
            <p:ph type="body" sz="quarter" idx="10"/>
          </p:nvPr>
        </p:nvSpPr>
        <p:spPr>
          <a:xfrm>
            <a:off x="519248" y="1447800"/>
            <a:ext cx="11151917" cy="5022913"/>
          </a:xfrm>
        </p:spPr>
        <p:txBody>
          <a:bodyPr/>
          <a:lstStyle/>
          <a:p>
            <a:r>
              <a:rPr lang="en-GB" dirty="0" smtClean="0"/>
              <a:t>We assume efficient DSP libraries:</a:t>
            </a:r>
          </a:p>
          <a:p>
            <a:pPr lvl="1"/>
            <a:r>
              <a:rPr lang="en-GB" dirty="0" smtClean="0"/>
              <a:t>FFT</a:t>
            </a:r>
          </a:p>
          <a:p>
            <a:pPr lvl="1"/>
            <a:r>
              <a:rPr lang="en-GB" dirty="0" smtClean="0"/>
              <a:t>Viterbi/Turbo decoding</a:t>
            </a:r>
          </a:p>
          <a:p>
            <a:r>
              <a:rPr lang="en-GB" dirty="0" smtClean="0"/>
              <a:t>Same are used in many standards:</a:t>
            </a:r>
          </a:p>
          <a:p>
            <a:pPr lvl="1"/>
            <a:r>
              <a:rPr lang="en-GB" dirty="0" err="1" smtClean="0"/>
              <a:t>WiFi</a:t>
            </a:r>
            <a:r>
              <a:rPr lang="en-GB" dirty="0" smtClean="0"/>
              <a:t>, </a:t>
            </a:r>
            <a:r>
              <a:rPr lang="en-GB" dirty="0" err="1" smtClean="0"/>
              <a:t>WiMax</a:t>
            </a:r>
            <a:r>
              <a:rPr lang="en-GB" dirty="0" smtClean="0"/>
              <a:t>, LTE</a:t>
            </a:r>
          </a:p>
          <a:p>
            <a:r>
              <a:rPr lang="en-GB" dirty="0" smtClean="0"/>
              <a:t>This is readily available:</a:t>
            </a:r>
          </a:p>
          <a:p>
            <a:pPr lvl="1"/>
            <a:r>
              <a:rPr lang="en-GB" dirty="0" smtClean="0"/>
              <a:t>FPGA (Xilinx, Altera)</a:t>
            </a:r>
          </a:p>
          <a:p>
            <a:pPr lvl="1"/>
            <a:r>
              <a:rPr lang="en-GB" dirty="0" smtClean="0"/>
              <a:t>DSP (coprocessors)</a:t>
            </a:r>
          </a:p>
          <a:p>
            <a:pPr lvl="1"/>
            <a:r>
              <a:rPr lang="en-GB" dirty="0" smtClean="0"/>
              <a:t>CPUs (Volk, </a:t>
            </a:r>
            <a:r>
              <a:rPr lang="en-GB" dirty="0" err="1" smtClean="0"/>
              <a:t>Sora</a:t>
            </a:r>
            <a:r>
              <a:rPr lang="en-GB" dirty="0" smtClean="0"/>
              <a:t> libraries, Spiral)</a:t>
            </a:r>
          </a:p>
          <a:p>
            <a:r>
              <a:rPr lang="en-GB" dirty="0" smtClean="0"/>
              <a:t>Most of PHY design is in connecting these blocks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22</a:t>
            </a:fld>
            <a:endParaRPr lang="en-GB"/>
          </a:p>
        </p:txBody>
      </p:sp>
    </p:spTree>
    <p:extLst>
      <p:ext uri="{BB962C8B-B14F-4D97-AF65-F5344CB8AC3E}">
        <p14:creationId xmlns:p14="http://schemas.microsoft.com/office/powerpoint/2010/main" val="39332618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519248" y="1447799"/>
            <a:ext cx="11151917" cy="3939540"/>
          </a:xfrm>
        </p:spPr>
        <p:txBody>
          <a:bodyPr/>
          <a:lstStyle/>
          <a:p>
            <a:r>
              <a:rPr lang="en-GB" dirty="0" smtClean="0"/>
              <a:t>Introduction</a:t>
            </a:r>
          </a:p>
          <a:p>
            <a:r>
              <a:rPr lang="en-GB" b="1" dirty="0" err="1" smtClean="0">
                <a:solidFill>
                  <a:srgbClr val="FF0000"/>
                </a:solidFill>
              </a:rPr>
              <a:t>WiFi</a:t>
            </a:r>
            <a:r>
              <a:rPr lang="en-GB" b="1" dirty="0" smtClean="0">
                <a:solidFill>
                  <a:srgbClr val="FF0000"/>
                </a:solidFill>
              </a:rPr>
              <a:t> in Ziria</a:t>
            </a:r>
          </a:p>
          <a:p>
            <a:r>
              <a:rPr lang="en-GB" dirty="0"/>
              <a:t>Compiling and Optimizing Ziria</a:t>
            </a:r>
            <a:endParaRPr lang="en-GB" dirty="0" smtClean="0"/>
          </a:p>
          <a:p>
            <a:r>
              <a:rPr lang="en-GB" dirty="0" smtClean="0"/>
              <a:t>Hands-on</a:t>
            </a:r>
          </a:p>
          <a:p>
            <a:r>
              <a:rPr lang="en-GB" dirty="0" smtClean="0"/>
              <a:t>Conclusions</a:t>
            </a:r>
          </a:p>
          <a:p>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23</a:t>
            </a:fld>
            <a:endParaRPr lang="en-GB"/>
          </a:p>
        </p:txBody>
      </p:sp>
    </p:spTree>
    <p:extLst>
      <p:ext uri="{BB962C8B-B14F-4D97-AF65-F5344CB8AC3E}">
        <p14:creationId xmlns:p14="http://schemas.microsoft.com/office/powerpoint/2010/main" val="2505357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Ziria</a:t>
            </a:r>
            <a:r>
              <a:rPr lang="en-GB" dirty="0" smtClean="0"/>
              <a:t> and OFDM network basics</a:t>
            </a:r>
            <a:endParaRPr lang="en-GB" dirty="0"/>
          </a:p>
        </p:txBody>
      </p:sp>
      <p:sp>
        <p:nvSpPr>
          <p:cNvPr id="3" name="Content Placeholder 2"/>
          <p:cNvSpPr>
            <a:spLocks noGrp="1"/>
          </p:cNvSpPr>
          <p:nvPr>
            <p:ph type="body" sz="quarter" idx="10"/>
          </p:nvPr>
        </p:nvSpPr>
        <p:spPr>
          <a:xfrm>
            <a:off x="519248" y="1447799"/>
            <a:ext cx="11151917" cy="4136517"/>
          </a:xfrm>
        </p:spPr>
        <p:txBody>
          <a:bodyPr/>
          <a:lstStyle/>
          <a:p>
            <a:endParaRPr lang="en-GB" sz="3200" dirty="0" smtClean="0"/>
          </a:p>
          <a:p>
            <a:r>
              <a:rPr lang="en-GB" sz="3200" dirty="0" smtClean="0"/>
              <a:t>Orthogonal Frequency </a:t>
            </a:r>
            <a:r>
              <a:rPr lang="en-GB" sz="3200" dirty="0"/>
              <a:t>D</a:t>
            </a:r>
            <a:r>
              <a:rPr lang="en-GB" sz="3200" dirty="0" smtClean="0"/>
              <a:t>ivision </a:t>
            </a:r>
            <a:r>
              <a:rPr lang="en-GB" sz="3200" dirty="0"/>
              <a:t>M</a:t>
            </a:r>
            <a:r>
              <a:rPr lang="en-GB" sz="3200" dirty="0" smtClean="0"/>
              <a:t>ultiplexing</a:t>
            </a:r>
          </a:p>
          <a:p>
            <a:r>
              <a:rPr lang="en-GB" sz="3200" dirty="0" smtClean="0"/>
              <a:t>The basis of industrial successful communication standards</a:t>
            </a:r>
          </a:p>
          <a:p>
            <a:r>
              <a:rPr lang="en-GB" sz="3200" dirty="0" smtClean="0"/>
              <a:t>802.11a, WiMAX, 4G LTE, …</a:t>
            </a:r>
          </a:p>
          <a:p>
            <a:r>
              <a:rPr lang="en-GB" sz="3200" dirty="0"/>
              <a:t>A</a:t>
            </a:r>
            <a:r>
              <a:rPr lang="en-GB" sz="3200" dirty="0" smtClean="0"/>
              <a:t>dvantages: good use of spectrum with easy channel inversion</a:t>
            </a:r>
          </a:p>
          <a:p>
            <a:endParaRPr lang="en-GB" sz="3200" dirty="0"/>
          </a:p>
          <a:p>
            <a:r>
              <a:rPr lang="en-GB" sz="3200" dirty="0" smtClean="0"/>
              <a:t>Will show you next some basics of OFDM networks using </a:t>
            </a:r>
            <a:r>
              <a:rPr lang="en-GB" sz="3200" dirty="0" err="1" smtClean="0"/>
              <a:t>WiFi</a:t>
            </a:r>
            <a:r>
              <a:rPr lang="en-GB" sz="3200" dirty="0" smtClean="0"/>
              <a:t> as a case study, along with corresponding code fragments in </a:t>
            </a:r>
            <a:r>
              <a:rPr lang="en-GB" sz="3200" dirty="0" err="1" smtClean="0"/>
              <a:t>Ziria</a:t>
            </a:r>
            <a:r>
              <a:rPr lang="en-GB" sz="3200" dirty="0" smtClean="0"/>
              <a:t> … </a:t>
            </a:r>
            <a:endParaRPr lang="en-GB" sz="3200" dirty="0"/>
          </a:p>
        </p:txBody>
      </p:sp>
    </p:spTree>
    <p:extLst>
      <p:ext uri="{BB962C8B-B14F-4D97-AF65-F5344CB8AC3E}">
        <p14:creationId xmlns:p14="http://schemas.microsoft.com/office/powerpoint/2010/main" val="4091711855"/>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Complex data and signals</a:t>
            </a:r>
            <a:endParaRPr lang="en-GB" dirty="0"/>
          </a:p>
        </p:txBody>
      </p:sp>
      <p:grpSp>
        <p:nvGrpSpPr>
          <p:cNvPr id="33" name="Group 32"/>
          <p:cNvGrpSpPr/>
          <p:nvPr/>
        </p:nvGrpSpPr>
        <p:grpSpPr>
          <a:xfrm>
            <a:off x="1039197" y="2147658"/>
            <a:ext cx="2790825" cy="2329998"/>
            <a:chOff x="782022" y="2147658"/>
            <a:chExt cx="2790825" cy="2329998"/>
          </a:xfrm>
        </p:grpSpPr>
        <p:cxnSp>
          <p:nvCxnSpPr>
            <p:cNvPr id="6" name="Straight Arrow Connector 5"/>
            <p:cNvCxnSpPr/>
            <p:nvPr/>
          </p:nvCxnSpPr>
          <p:spPr>
            <a:xfrm flipV="1">
              <a:off x="782022" y="3352063"/>
              <a:ext cx="2790825" cy="19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2106840" y="2163081"/>
              <a:ext cx="9525" cy="2314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 name="Straight Arrow Connector 14"/>
            <p:cNvCxnSpPr>
              <a:endCxn id="13" idx="7"/>
            </p:cNvCxnSpPr>
            <p:nvPr/>
          </p:nvCxnSpPr>
          <p:spPr>
            <a:xfrm flipV="1">
              <a:off x="2106840"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510271" y="2636639"/>
              <a:ext cx="607859" cy="369332"/>
            </a:xfrm>
            <a:prstGeom prst="rect">
              <a:avLst/>
            </a:prstGeom>
            <a:noFill/>
          </p:spPr>
          <p:txBody>
            <a:bodyPr wrap="none" rtlCol="0">
              <a:spAutoFit/>
            </a:bodyPr>
            <a:lstStyle/>
            <a:p>
              <a:r>
                <a:rPr lang="en-US" dirty="0" smtClean="0"/>
                <a:t>(I,Q)</a:t>
              </a:r>
              <a:endParaRPr lang="en-GB" dirty="0"/>
            </a:p>
          </p:txBody>
        </p:sp>
        <p:sp>
          <p:nvSpPr>
            <p:cNvPr id="17" name="TextBox 16"/>
            <p:cNvSpPr txBox="1"/>
            <p:nvPr/>
          </p:nvSpPr>
          <p:spPr>
            <a:xfrm>
              <a:off x="2235427" y="3047358"/>
              <a:ext cx="295275" cy="369332"/>
            </a:xfrm>
            <a:prstGeom prst="rect">
              <a:avLst/>
            </a:prstGeom>
            <a:noFill/>
          </p:spPr>
          <p:txBody>
            <a:bodyPr wrap="square" rtlCol="0">
              <a:spAutoFit/>
            </a:bodyPr>
            <a:lstStyle/>
            <a:p>
              <a:r>
                <a:rPr lang="el-GR" dirty="0" smtClean="0"/>
                <a:t>φ</a:t>
              </a:r>
              <a:endParaRPr lang="en-GB" dirty="0"/>
            </a:p>
          </p:txBody>
        </p:sp>
        <p:sp>
          <p:nvSpPr>
            <p:cNvPr id="18" name="TextBox 17"/>
            <p:cNvSpPr txBox="1"/>
            <p:nvPr/>
          </p:nvSpPr>
          <p:spPr>
            <a:xfrm>
              <a:off x="3293063" y="3391806"/>
              <a:ext cx="245580" cy="369332"/>
            </a:xfrm>
            <a:prstGeom prst="rect">
              <a:avLst/>
            </a:prstGeom>
            <a:noFill/>
          </p:spPr>
          <p:txBody>
            <a:bodyPr wrap="none" rtlCol="0">
              <a:spAutoFit/>
            </a:bodyPr>
            <a:lstStyle/>
            <a:p>
              <a:r>
                <a:rPr lang="en-US" dirty="0" smtClean="0"/>
                <a:t>I</a:t>
              </a:r>
              <a:endParaRPr lang="en-GB" dirty="0"/>
            </a:p>
          </p:txBody>
        </p:sp>
        <p:sp>
          <p:nvSpPr>
            <p:cNvPr id="19" name="TextBox 18"/>
            <p:cNvSpPr txBox="1"/>
            <p:nvPr/>
          </p:nvSpPr>
          <p:spPr>
            <a:xfrm>
              <a:off x="1807731" y="2147658"/>
              <a:ext cx="359394" cy="369332"/>
            </a:xfrm>
            <a:prstGeom prst="rect">
              <a:avLst/>
            </a:prstGeom>
            <a:noFill/>
          </p:spPr>
          <p:txBody>
            <a:bodyPr wrap="none" rtlCol="0">
              <a:spAutoFit/>
            </a:bodyPr>
            <a:lstStyle/>
            <a:p>
              <a:r>
                <a:rPr lang="en-US" dirty="0" smtClean="0"/>
                <a:t>Q</a:t>
              </a:r>
              <a:endParaRPr lang="en-GB" dirty="0"/>
            </a:p>
          </p:txBody>
        </p:sp>
      </p:grpSp>
      <mc:AlternateContent xmlns:mc="http://schemas.openxmlformats.org/markup-compatibility/2006" xmlns:a14="http://schemas.microsoft.com/office/drawing/2010/main">
        <mc:Choice Requires="a14">
          <p:sp>
            <p:nvSpPr>
              <p:cNvPr id="22" name="TextBox 21"/>
              <p:cNvSpPr txBox="1"/>
              <p:nvPr/>
            </p:nvSpPr>
            <p:spPr>
              <a:xfrm>
                <a:off x="1370480" y="5424224"/>
                <a:ext cx="9449452" cy="473591"/>
              </a:xfrm>
              <a:prstGeom prst="rect">
                <a:avLst/>
              </a:prstGeom>
              <a:noFill/>
            </p:spPr>
            <p:txBody>
              <a:bodyPr wrap="square" rtlCol="0">
                <a:spAutoFit/>
              </a:bodyPr>
              <a:lstStyle/>
              <a:p>
                <a:pPr algn="ctr"/>
                <a:r>
                  <a:rPr lang="en-US" sz="2400" dirty="0" smtClean="0"/>
                  <a:t>If </a:t>
                </a:r>
                <a14:m>
                  <m:oMath xmlns:m="http://schemas.openxmlformats.org/officeDocument/2006/math">
                    <m:r>
                      <a:rPr lang="en-US" sz="2400" b="0" i="1" smtClean="0">
                        <a:latin typeface="Cambria Math" panose="02040503050406030204" pitchFamily="18" charset="0"/>
                      </a:rPr>
                      <m:t>𝑠</m:t>
                    </m:r>
                    <m:r>
                      <a:rPr lang="en-US" sz="2400" b="0" i="1" smtClean="0">
                        <a:latin typeface="Cambria Math" panose="02040503050406030204" pitchFamily="18" charset="0"/>
                      </a:rPr>
                      <m:t>=</m:t>
                    </m:r>
                    <m:r>
                      <a:rPr lang="en-GB" sz="2400" b="0" i="1" smtClean="0">
                        <a:latin typeface="Cambria Math" panose="02040503050406030204" pitchFamily="18" charset="0"/>
                      </a:rPr>
                      <m:t>𝐼</m:t>
                    </m:r>
                    <m:r>
                      <a:rPr lang="en-US" sz="2400" b="0" i="1" smtClean="0">
                        <a:latin typeface="Cambria Math" panose="02040503050406030204" pitchFamily="18" charset="0"/>
                      </a:rPr>
                      <m:t>+</m:t>
                    </m:r>
                    <m:r>
                      <a:rPr lang="en-US" sz="2400" b="0" i="1" smtClean="0">
                        <a:latin typeface="Cambria Math" panose="02040503050406030204" pitchFamily="18" charset="0"/>
                      </a:rPr>
                      <m:t>𝑗𝑄</m:t>
                    </m:r>
                  </m:oMath>
                </a14:m>
                <a:r>
                  <a:rPr lang="en-US" sz="2400" dirty="0" smtClean="0"/>
                  <a:t> then signal is: </a:t>
                </a:r>
                <a14:m>
                  <m:oMath xmlns:m="http://schemas.openxmlformats.org/officeDocument/2006/math">
                    <m:r>
                      <a:rPr lang="en-US" sz="2400" b="0" i="1" smtClean="0">
                        <a:latin typeface="Cambria Math" panose="02040503050406030204" pitchFamily="18" charset="0"/>
                      </a:rPr>
                      <m:t>𝑠</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𝑒</m:t>
                        </m:r>
                      </m:e>
                      <m:sup>
                        <m:r>
                          <a:rPr lang="en-US" sz="2400" b="0" i="1" smtClean="0">
                            <a:latin typeface="Cambria Math" panose="02040503050406030204" pitchFamily="18" charset="0"/>
                          </a:rPr>
                          <m:t>2</m:t>
                        </m:r>
                        <m:r>
                          <a:rPr lang="en-US" sz="2400" b="0" i="1" smtClean="0">
                            <a:latin typeface="Cambria Math" panose="02040503050406030204" pitchFamily="18" charset="0"/>
                          </a:rPr>
                          <m:t>𝜋</m:t>
                        </m:r>
                        <m:r>
                          <a:rPr lang="en-US" sz="2400" b="0" i="1" smtClean="0">
                            <a:latin typeface="Cambria Math" panose="02040503050406030204" pitchFamily="18" charset="0"/>
                          </a:rPr>
                          <m:t>𝑗𝑓</m:t>
                        </m:r>
                      </m:sup>
                    </m:sSup>
                  </m:oMath>
                </a14:m>
                <a:r>
                  <a:rPr lang="en-US" sz="2400" dirty="0" smtClean="0"/>
                  <a:t>for a frequency </a:t>
                </a:r>
                <a14:m>
                  <m:oMath xmlns:m="http://schemas.openxmlformats.org/officeDocument/2006/math">
                    <m:r>
                      <a:rPr lang="en-GB" sz="2400" b="0" i="1" smtClean="0">
                        <a:latin typeface="Cambria Math" panose="02040503050406030204" pitchFamily="18" charset="0"/>
                      </a:rPr>
                      <m:t>𝑓</m:t>
                    </m:r>
                  </m:oMath>
                </a14:m>
                <a:r>
                  <a:rPr lang="en-US" sz="2400" dirty="0" smtClean="0"/>
                  <a:t> of our choice</a:t>
                </a:r>
              </a:p>
            </p:txBody>
          </p:sp>
        </mc:Choice>
        <mc:Fallback xmlns="">
          <p:sp>
            <p:nvSpPr>
              <p:cNvPr id="22" name="TextBox 21"/>
              <p:cNvSpPr txBox="1">
                <a:spLocks noRot="1" noChangeAspect="1" noMove="1" noResize="1" noEditPoints="1" noAdjustHandles="1" noChangeArrowheads="1" noChangeShapeType="1" noTextEdit="1"/>
              </p:cNvSpPr>
              <p:nvPr/>
            </p:nvSpPr>
            <p:spPr>
              <a:xfrm>
                <a:off x="1370480" y="5424224"/>
                <a:ext cx="9449452" cy="473591"/>
              </a:xfrm>
              <a:prstGeom prst="rect">
                <a:avLst/>
              </a:prstGeom>
              <a:blipFill rotWithShape="0">
                <a:blip r:embed="rId3"/>
                <a:stretch>
                  <a:fillRect t="-6494" b="-31169"/>
                </a:stretch>
              </a:blipFill>
            </p:spPr>
            <p:txBody>
              <a:bodyPr/>
              <a:lstStyle/>
              <a:p>
                <a:r>
                  <a:rPr lang="en-GB">
                    <a:noFill/>
                  </a:rPr>
                  <a:t> </a:t>
                </a:r>
              </a:p>
            </p:txBody>
          </p:sp>
        </mc:Fallback>
      </mc:AlternateContent>
      <p:sp>
        <p:nvSpPr>
          <p:cNvPr id="28" name="TextBox 27"/>
          <p:cNvSpPr txBox="1"/>
          <p:nvPr/>
        </p:nvSpPr>
        <p:spPr>
          <a:xfrm>
            <a:off x="10548558" y="3392574"/>
            <a:ext cx="295275" cy="369332"/>
          </a:xfrm>
          <a:prstGeom prst="rect">
            <a:avLst/>
          </a:prstGeom>
          <a:noFill/>
        </p:spPr>
        <p:txBody>
          <a:bodyPr wrap="square" rtlCol="0">
            <a:spAutoFit/>
          </a:bodyPr>
          <a:lstStyle/>
          <a:p>
            <a:r>
              <a:rPr lang="en-US" dirty="0"/>
              <a:t>t</a:t>
            </a:r>
            <a:endParaRPr lang="en-GB" dirty="0"/>
          </a:p>
        </p:txBody>
      </p:sp>
      <p:sp>
        <p:nvSpPr>
          <p:cNvPr id="32" name="Right Arrow 31"/>
          <p:cNvSpPr/>
          <p:nvPr/>
        </p:nvSpPr>
        <p:spPr>
          <a:xfrm>
            <a:off x="4449882" y="2946421"/>
            <a:ext cx="2139337" cy="7551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Represents signal</a:t>
            </a:r>
            <a:endParaRPr lang="en-GB" dirty="0"/>
          </a:p>
        </p:txBody>
      </p:sp>
      <p:cxnSp>
        <p:nvCxnSpPr>
          <p:cNvPr id="4" name="Straight Arrow Connector 3"/>
          <p:cNvCxnSpPr/>
          <p:nvPr/>
        </p:nvCxnSpPr>
        <p:spPr>
          <a:xfrm>
            <a:off x="8517914" y="3365985"/>
            <a:ext cx="4763" cy="72638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7" name="Group 6"/>
          <p:cNvGrpSpPr/>
          <p:nvPr/>
        </p:nvGrpSpPr>
        <p:grpSpPr>
          <a:xfrm>
            <a:off x="7040762" y="1998297"/>
            <a:ext cx="3500211" cy="2412453"/>
            <a:chOff x="6720115" y="2065203"/>
            <a:chExt cx="4862285" cy="2314575"/>
          </a:xfrm>
        </p:grpSpPr>
        <p:grpSp>
          <p:nvGrpSpPr>
            <p:cNvPr id="31" name="Group 30"/>
            <p:cNvGrpSpPr/>
            <p:nvPr/>
          </p:nvGrpSpPr>
          <p:grpSpPr>
            <a:xfrm>
              <a:off x="6720115" y="2065203"/>
              <a:ext cx="4862285" cy="2314575"/>
              <a:chOff x="7053944" y="1891030"/>
              <a:chExt cx="4862285" cy="2314575"/>
            </a:xfrm>
          </p:grpSpPr>
          <p:pic>
            <p:nvPicPr>
              <p:cNvPr id="29" name="Picture 28"/>
              <p:cNvPicPr>
                <a:picLocks noChangeAspect="1"/>
              </p:cNvPicPr>
              <p:nvPr/>
            </p:nvPicPr>
            <p:blipFill>
              <a:blip r:embed="rId4"/>
              <a:stretch>
                <a:fillRect/>
              </a:stretch>
            </p:blipFill>
            <p:spPr>
              <a:xfrm>
                <a:off x="9619548" y="2534051"/>
                <a:ext cx="2062528" cy="1389375"/>
              </a:xfrm>
              <a:prstGeom prst="rect">
                <a:avLst/>
              </a:prstGeom>
            </p:spPr>
          </p:pic>
          <p:cxnSp>
            <p:nvCxnSpPr>
              <p:cNvPr id="24" name="Straight Arrow Connector 23"/>
              <p:cNvCxnSpPr/>
              <p:nvPr/>
            </p:nvCxnSpPr>
            <p:spPr>
              <a:xfrm flipV="1">
                <a:off x="7053944" y="3205456"/>
                <a:ext cx="4862285" cy="133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flipV="1">
                <a:off x="7861755" y="1891030"/>
                <a:ext cx="9525" cy="2314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6" name="Picture 25"/>
              <p:cNvPicPr>
                <a:picLocks noChangeAspect="1"/>
              </p:cNvPicPr>
              <p:nvPr/>
            </p:nvPicPr>
            <p:blipFill>
              <a:blip r:embed="rId4"/>
              <a:stretch>
                <a:fillRect/>
              </a:stretch>
            </p:blipFill>
            <p:spPr>
              <a:xfrm>
                <a:off x="7586991" y="2510769"/>
                <a:ext cx="2062528" cy="1389375"/>
              </a:xfrm>
              <a:prstGeom prst="rect">
                <a:avLst/>
              </a:prstGeom>
            </p:spPr>
          </p:pic>
          <p:sp>
            <p:nvSpPr>
              <p:cNvPr id="27" name="TextBox 26"/>
              <p:cNvSpPr txBox="1"/>
              <p:nvPr/>
            </p:nvSpPr>
            <p:spPr>
              <a:xfrm>
                <a:off x="7513797" y="3140162"/>
                <a:ext cx="295274" cy="369332"/>
              </a:xfrm>
              <a:prstGeom prst="rect">
                <a:avLst/>
              </a:prstGeom>
              <a:noFill/>
            </p:spPr>
            <p:txBody>
              <a:bodyPr wrap="square" rtlCol="0">
                <a:spAutoFit/>
              </a:bodyPr>
              <a:lstStyle/>
              <a:p>
                <a:r>
                  <a:rPr lang="el-GR" dirty="0" smtClean="0"/>
                  <a:t>φ</a:t>
                </a:r>
                <a:endParaRPr lang="en-GB" dirty="0"/>
              </a:p>
            </p:txBody>
          </p:sp>
        </p:grpSp>
        <mc:AlternateContent xmlns:mc="http://schemas.openxmlformats.org/markup-compatibility/2006" xmlns:a14="http://schemas.microsoft.com/office/drawing/2010/main">
          <mc:Choice Requires="a14">
            <p:sp>
              <p:nvSpPr>
                <p:cNvPr id="5" name="Rectangle 4"/>
                <p:cNvSpPr/>
                <p:nvPr/>
              </p:nvSpPr>
              <p:spPr>
                <a:xfrm>
                  <a:off x="8762272" y="3559772"/>
                  <a:ext cx="777970" cy="29732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ad>
                          <m:radPr>
                            <m:degHide m:val="on"/>
                            <m:ctrlPr>
                              <a:rPr lang="en-US" sz="1100" i="1">
                                <a:latin typeface="Cambria Math" panose="02040503050406030204" pitchFamily="18" charset="0"/>
                              </a:rPr>
                            </m:ctrlPr>
                          </m:radPr>
                          <m:deg/>
                          <m:e>
                            <m:sSup>
                              <m:sSupPr>
                                <m:ctrlPr>
                                  <a:rPr lang="en-US" sz="1100" i="1">
                                    <a:latin typeface="Cambria Math" panose="02040503050406030204" pitchFamily="18" charset="0"/>
                                  </a:rPr>
                                </m:ctrlPr>
                              </m:sSupPr>
                              <m:e>
                                <m:r>
                                  <a:rPr lang="en-US" sz="1100" i="1">
                                    <a:latin typeface="Cambria Math" panose="02040503050406030204" pitchFamily="18" charset="0"/>
                                  </a:rPr>
                                  <m:t>𝑄</m:t>
                                </m:r>
                              </m:e>
                              <m:sup>
                                <m:r>
                                  <a:rPr lang="en-US" sz="1100" i="1">
                                    <a:latin typeface="Cambria Math" panose="02040503050406030204" pitchFamily="18" charset="0"/>
                                  </a:rPr>
                                  <m:t>2</m:t>
                                </m:r>
                              </m:sup>
                            </m:sSup>
                            <m:r>
                              <a:rPr lang="en-US" sz="1100" i="1">
                                <a:latin typeface="Cambria Math" panose="02040503050406030204" pitchFamily="18" charset="0"/>
                              </a:rPr>
                              <m:t>+</m:t>
                            </m:r>
                            <m:sSup>
                              <m:sSupPr>
                                <m:ctrlPr>
                                  <a:rPr lang="en-US" sz="1100" i="1">
                                    <a:latin typeface="Cambria Math" panose="02040503050406030204" pitchFamily="18" charset="0"/>
                                  </a:rPr>
                                </m:ctrlPr>
                              </m:sSupPr>
                              <m:e>
                                <m:r>
                                  <a:rPr lang="en-US" sz="1100" i="1">
                                    <a:latin typeface="Cambria Math" panose="02040503050406030204" pitchFamily="18" charset="0"/>
                                  </a:rPr>
                                  <m:t>𝐼</m:t>
                                </m:r>
                              </m:e>
                              <m:sup>
                                <m:r>
                                  <a:rPr lang="en-US" sz="1100" i="1">
                                    <a:latin typeface="Cambria Math" panose="02040503050406030204" pitchFamily="18" charset="0"/>
                                  </a:rPr>
                                  <m:t>2</m:t>
                                </m:r>
                              </m:sup>
                            </m:sSup>
                          </m:e>
                        </m:rad>
                      </m:oMath>
                    </m:oMathPara>
                  </a14:m>
                  <a:endParaRPr lang="en-GB" sz="1100" dirty="0"/>
                </a:p>
              </p:txBody>
            </p:sp>
          </mc:Choice>
          <mc:Fallback xmlns="">
            <p:sp>
              <p:nvSpPr>
                <p:cNvPr id="5" name="Rectangle 4"/>
                <p:cNvSpPr>
                  <a:spLocks noRot="1" noChangeAspect="1" noMove="1" noResize="1" noEditPoints="1" noAdjustHandles="1" noChangeArrowheads="1" noChangeShapeType="1" noTextEdit="1"/>
                </p:cNvSpPr>
                <p:nvPr/>
              </p:nvSpPr>
              <p:spPr>
                <a:xfrm>
                  <a:off x="8762272" y="3559772"/>
                  <a:ext cx="777970" cy="297325"/>
                </a:xfrm>
                <a:prstGeom prst="rect">
                  <a:avLst/>
                </a:prstGeom>
                <a:blipFill rotWithShape="0">
                  <a:blip r:embed="rId5"/>
                  <a:stretch>
                    <a:fillRect r="-21739"/>
                  </a:stretch>
                </a:blipFill>
              </p:spPr>
              <p:txBody>
                <a:bodyPr/>
                <a:lstStyle/>
                <a:p>
                  <a:r>
                    <a:rPr lang="en-GB">
                      <a:noFill/>
                    </a:rPr>
                    <a:t> </a:t>
                  </a:r>
                </a:p>
              </p:txBody>
            </p:sp>
          </mc:Fallback>
        </mc:AlternateContent>
      </p:grpSp>
    </p:spTree>
    <p:extLst>
      <p:ext uri="{BB962C8B-B14F-4D97-AF65-F5344CB8AC3E}">
        <p14:creationId xmlns:p14="http://schemas.microsoft.com/office/powerpoint/2010/main" val="3206535506"/>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Superimposing signals for transmission</a:t>
            </a:r>
            <a:endParaRPr lang="en-GB" dirty="0"/>
          </a:p>
        </p:txBody>
      </p:sp>
      <p:sp>
        <p:nvSpPr>
          <p:cNvPr id="4" name="Slide Number Placeholder 3"/>
          <p:cNvSpPr>
            <a:spLocks noGrp="1"/>
          </p:cNvSpPr>
          <p:nvPr>
            <p:ph type="sldNum" sz="quarter" idx="13"/>
          </p:nvPr>
        </p:nvSpPr>
        <p:spPr>
          <a:xfrm>
            <a:off x="9537009" y="6406271"/>
            <a:ext cx="2134156" cy="273844"/>
          </a:xfrm>
          <a:prstGeom prst="rect">
            <a:avLst/>
          </a:prstGeom>
        </p:spPr>
        <p:txBody>
          <a:bodyPr/>
          <a:lstStyle/>
          <a:p>
            <a:fld id="{66F9B19E-23E9-4120-A06C-57F6EDB783B3}" type="slidenum">
              <a:rPr lang="en-GB" smtClean="0"/>
              <a:pPr/>
              <a:t>26</a:t>
            </a:fld>
            <a:endParaRPr lang="en-GB"/>
          </a:p>
        </p:txBody>
      </p:sp>
      <p:pic>
        <p:nvPicPr>
          <p:cNvPr id="5" name="Picture 4"/>
          <p:cNvPicPr>
            <a:picLocks noChangeAspect="1"/>
          </p:cNvPicPr>
          <p:nvPr/>
        </p:nvPicPr>
        <p:blipFill>
          <a:blip r:embed="rId2"/>
          <a:stretch>
            <a:fillRect/>
          </a:stretch>
        </p:blipFill>
        <p:spPr>
          <a:xfrm>
            <a:off x="3210447" y="1604753"/>
            <a:ext cx="8718909" cy="2078043"/>
          </a:xfrm>
          <a:prstGeom prst="rect">
            <a:avLst/>
          </a:prstGeom>
        </p:spPr>
      </p:pic>
      <p:pic>
        <p:nvPicPr>
          <p:cNvPr id="6" name="Picture 5"/>
          <p:cNvPicPr>
            <a:picLocks noChangeAspect="1"/>
          </p:cNvPicPr>
          <p:nvPr/>
        </p:nvPicPr>
        <p:blipFill>
          <a:blip r:embed="rId3"/>
          <a:stretch>
            <a:fillRect/>
          </a:stretch>
        </p:blipFill>
        <p:spPr>
          <a:xfrm>
            <a:off x="3228935" y="4086170"/>
            <a:ext cx="8720725" cy="2079901"/>
          </a:xfrm>
          <a:prstGeom prst="rect">
            <a:avLst/>
          </a:prstGeom>
        </p:spPr>
      </p:pic>
      <p:pic>
        <p:nvPicPr>
          <p:cNvPr id="7" name="Picture 6"/>
          <p:cNvPicPr>
            <a:picLocks noChangeAspect="1"/>
          </p:cNvPicPr>
          <p:nvPr/>
        </p:nvPicPr>
        <p:blipFill>
          <a:blip r:embed="rId4"/>
          <a:stretch>
            <a:fillRect/>
          </a:stretch>
        </p:blipFill>
        <p:spPr>
          <a:xfrm>
            <a:off x="3210447" y="2926776"/>
            <a:ext cx="8696724" cy="2070649"/>
          </a:xfrm>
          <a:prstGeom prst="rect">
            <a:avLst/>
          </a:prstGeom>
        </p:spPr>
      </p:pic>
      <p:pic>
        <p:nvPicPr>
          <p:cNvPr id="8" name="Picture 7"/>
          <p:cNvPicPr>
            <a:picLocks noChangeAspect="1"/>
          </p:cNvPicPr>
          <p:nvPr/>
        </p:nvPicPr>
        <p:blipFill>
          <a:blip r:embed="rId5"/>
          <a:stretch>
            <a:fillRect/>
          </a:stretch>
        </p:blipFill>
        <p:spPr>
          <a:xfrm>
            <a:off x="300875" y="1604753"/>
            <a:ext cx="2181575" cy="2078043"/>
          </a:xfrm>
          <a:prstGeom prst="rect">
            <a:avLst/>
          </a:prstGeom>
        </p:spPr>
      </p:pic>
      <p:pic>
        <p:nvPicPr>
          <p:cNvPr id="9" name="Picture 8"/>
          <p:cNvPicPr>
            <a:picLocks noChangeAspect="1"/>
          </p:cNvPicPr>
          <p:nvPr/>
        </p:nvPicPr>
        <p:blipFill>
          <a:blip r:embed="rId6"/>
          <a:stretch>
            <a:fillRect/>
          </a:stretch>
        </p:blipFill>
        <p:spPr>
          <a:xfrm>
            <a:off x="300875" y="4095423"/>
            <a:ext cx="2181575" cy="2070648"/>
          </a:xfrm>
          <a:prstGeom prst="rect">
            <a:avLst/>
          </a:prstGeom>
        </p:spPr>
      </p:pic>
      <p:sp>
        <p:nvSpPr>
          <p:cNvPr id="3" name="TextBox 2"/>
          <p:cNvSpPr txBox="1"/>
          <p:nvPr/>
        </p:nvSpPr>
        <p:spPr>
          <a:xfrm>
            <a:off x="300875" y="6310783"/>
            <a:ext cx="4257873" cy="369332"/>
          </a:xfrm>
          <a:prstGeom prst="rect">
            <a:avLst/>
          </a:prstGeom>
          <a:noFill/>
        </p:spPr>
        <p:txBody>
          <a:bodyPr wrap="square" rtlCol="0">
            <a:spAutoFit/>
          </a:bodyPr>
          <a:lstStyle/>
          <a:p>
            <a:r>
              <a:rPr lang="en-US" dirty="0" smtClean="0"/>
              <a:t>Note we used different frequencies</a:t>
            </a:r>
            <a:endParaRPr lang="en-GB" dirty="0"/>
          </a:p>
        </p:txBody>
      </p:sp>
    </p:spTree>
    <p:extLst>
      <p:ext uri="{BB962C8B-B14F-4D97-AF65-F5344CB8AC3E}">
        <p14:creationId xmlns:p14="http://schemas.microsoft.com/office/powerpoint/2010/main" val="51236375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33333E-6 -3.82716E-6 L 0.00035 0.17531 " pathEditMode="relative" rAng="0" ptsTypes="AA">
                                      <p:cBhvr>
                                        <p:cTn id="6" dur="2000" fill="hold"/>
                                        <p:tgtEl>
                                          <p:spTgt spid="5"/>
                                        </p:tgtEl>
                                        <p:attrNameLst>
                                          <p:attrName>ppt_x</p:attrName>
                                          <p:attrName>ppt_y</p:attrName>
                                        </p:attrNameLst>
                                      </p:cBhvr>
                                      <p:rCtr x="17" y="8765"/>
                                    </p:animMotion>
                                  </p:childTnLst>
                                </p:cTn>
                              </p:par>
                              <p:par>
                                <p:cTn id="7" presetID="42" presetClass="path" presetSubtype="0" accel="50000" decel="50000" fill="hold" nodeType="withEffect">
                                  <p:stCondLst>
                                    <p:cond delay="0"/>
                                  </p:stCondLst>
                                  <p:childTnLst>
                                    <p:animMotion origin="layout" path="M 4.16667E-6 -2.22222E-6 L 4.16667E-6 -0.18642 " pathEditMode="relative" rAng="0" ptsTypes="AA">
                                      <p:cBhvr>
                                        <p:cTn id="8" dur="2000" fill="hold"/>
                                        <p:tgtEl>
                                          <p:spTgt spid="6"/>
                                        </p:tgtEl>
                                        <p:attrNameLst>
                                          <p:attrName>ppt_x</p:attrName>
                                          <p:attrName>ppt_y</p:attrName>
                                        </p:attrNameLst>
                                      </p:cBhvr>
                                      <p:rCtr x="0" y="-9321"/>
                                    </p:animMotion>
                                  </p:childTnLst>
                                </p:cTn>
                              </p:par>
                            </p:childTnLst>
                          </p:cTn>
                        </p:par>
                        <p:par>
                          <p:cTn id="9" fill="hold">
                            <p:stCondLst>
                              <p:cond delay="2000"/>
                            </p:stCondLst>
                            <p:childTnLst>
                              <p:par>
                                <p:cTn id="10" presetID="1" presetClass="entr" presetSubtype="0"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par>
                          <p:cTn id="12" fill="hold">
                            <p:stCondLst>
                              <p:cond delay="2000"/>
                            </p:stCondLst>
                            <p:childTnLst>
                              <p:par>
                                <p:cTn id="13" presetID="1" presetClass="exit" presetSubtype="0" fill="hold" nodeType="afterEffect">
                                  <p:stCondLst>
                                    <p:cond delay="250"/>
                                  </p:stCondLst>
                                  <p:childTnLst>
                                    <p:set>
                                      <p:cBhvr>
                                        <p:cTn id="14" dur="1" fill="hold">
                                          <p:stCondLst>
                                            <p:cond delay="0"/>
                                          </p:stCondLst>
                                        </p:cTn>
                                        <p:tgtEl>
                                          <p:spTgt spid="5"/>
                                        </p:tgtEl>
                                        <p:attrNameLst>
                                          <p:attrName>style.visibility</p:attrName>
                                        </p:attrNameLst>
                                      </p:cBhvr>
                                      <p:to>
                                        <p:strVal val="hidden"/>
                                      </p:to>
                                    </p:set>
                                  </p:childTnLst>
                                </p:cTn>
                              </p:par>
                            </p:childTnLst>
                          </p:cTn>
                        </p:par>
                        <p:par>
                          <p:cTn id="15" fill="hold">
                            <p:stCondLst>
                              <p:cond delay="2250"/>
                            </p:stCondLst>
                            <p:childTnLst>
                              <p:par>
                                <p:cTn id="16" presetID="1" presetClass="exit" presetSubtype="0" fill="hold" nodeType="afterEffect">
                                  <p:stCondLst>
                                    <p:cond delay="0"/>
                                  </p:stCondLst>
                                  <p:childTnLst>
                                    <p:set>
                                      <p:cBhvr>
                                        <p:cTn id="17"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Transmitting OFDM symbols</a:t>
            </a:r>
            <a:endParaRPr lang="en-GB" dirty="0"/>
          </a:p>
        </p:txBody>
      </p:sp>
      <mc:AlternateContent xmlns:mc="http://schemas.openxmlformats.org/markup-compatibility/2006" xmlns:a14="http://schemas.microsoft.com/office/drawing/2010/main">
        <mc:Choice Requires="a14">
          <p:graphicFrame>
            <p:nvGraphicFramePr>
              <p:cNvPr id="10" name="Table 9"/>
              <p:cNvGraphicFramePr>
                <a:graphicFrameLocks noGrp="1"/>
              </p:cNvGraphicFramePr>
              <p:nvPr>
                <p:extLst/>
              </p:nvPr>
            </p:nvGraphicFramePr>
            <p:xfrm>
              <a:off x="986967" y="2127552"/>
              <a:ext cx="9811664" cy="375984"/>
            </p:xfrm>
            <a:graphic>
              <a:graphicData uri="http://schemas.openxmlformats.org/drawingml/2006/table">
                <a:tbl>
                  <a:tblPr firstRow="1" bandRow="1">
                    <a:tableStyleId>{5C22544A-7EE6-4342-B048-85BDC9FD1C3A}</a:tableStyleId>
                  </a:tblPr>
                  <a:tblGrid>
                    <a:gridCol w="1494976"/>
                    <a:gridCol w="957940"/>
                    <a:gridCol w="1226458"/>
                    <a:gridCol w="1226458"/>
                    <a:gridCol w="1226458"/>
                    <a:gridCol w="1226458"/>
                    <a:gridCol w="1226458"/>
                    <a:gridCol w="1226458"/>
                  </a:tblGrid>
                  <a:tr h="370840">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𝒔</m:t>
                                    </m:r>
                                  </m:e>
                                  <m:sub>
                                    <m:r>
                                      <a:rPr lang="en-US" b="1" i="1" smtClean="0">
                                        <a:latin typeface="Cambria Math" panose="02040503050406030204" pitchFamily="18" charset="0"/>
                                      </a:rPr>
                                      <m:t>𝟏</m:t>
                                    </m:r>
                                  </m:sub>
                                </m:sSub>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𝒒</m:t>
                                        </m:r>
                                      </m:e>
                                      <m:sub>
                                        <m:r>
                                          <a:rPr lang="en-US" b="1" i="1" smtClean="0">
                                            <a:latin typeface="Cambria Math" panose="02040503050406030204" pitchFamily="18" charset="0"/>
                                          </a:rPr>
                                          <m:t>𝟏</m:t>
                                        </m:r>
                                      </m:sub>
                                    </m:sSub>
                                    <m:r>
                                      <a:rPr lang="en-US" b="1" i="1" smtClean="0">
                                        <a:latin typeface="Cambria Math" panose="02040503050406030204" pitchFamily="18" charset="0"/>
                                      </a:rPr>
                                      <m:t>,</m:t>
                                    </m:r>
                                    <m:sSub>
                                      <m:sSubPr>
                                        <m:ctrlPr>
                                          <a:rPr lang="en-US" b="1" i="1" smtClean="0">
                                            <a:latin typeface="Cambria Math" panose="02040503050406030204" pitchFamily="18" charset="0"/>
                                          </a:rPr>
                                        </m:ctrlPr>
                                      </m:sSubPr>
                                      <m:e>
                                        <m:r>
                                          <a:rPr lang="en-US" b="1" i="1" smtClean="0">
                                            <a:latin typeface="Cambria Math" panose="02040503050406030204" pitchFamily="18" charset="0"/>
                                          </a:rPr>
                                          <m:t>𝒊</m:t>
                                        </m:r>
                                      </m:e>
                                      <m:sub>
                                        <m:r>
                                          <a:rPr lang="en-US" b="1" i="1" smtClean="0">
                                            <a:latin typeface="Cambria Math" panose="02040503050406030204" pitchFamily="18" charset="0"/>
                                          </a:rPr>
                                          <m:t>𝟏</m:t>
                                        </m:r>
                                      </m:sub>
                                    </m:sSub>
                                  </m:e>
                                </m:d>
                              </m:oMath>
                            </m:oMathPara>
                          </a14:m>
                          <a:endParaRPr lang="en-GB"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𝒔</m:t>
                                    </m:r>
                                  </m:e>
                                  <m:sub>
                                    <m:r>
                                      <a:rPr lang="en-US" b="1" i="1" smtClean="0">
                                        <a:latin typeface="Cambria Math" panose="02040503050406030204" pitchFamily="18" charset="0"/>
                                      </a:rPr>
                                      <m:t>𝟐</m:t>
                                    </m:r>
                                  </m:sub>
                                </m:sSub>
                              </m:oMath>
                            </m:oMathPara>
                          </a14:m>
                          <a:endParaRPr lang="en-US" b="1" dirty="0" smtClean="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𝒔</m:t>
                                    </m:r>
                                  </m:e>
                                  <m:sub>
                                    <m:r>
                                      <a:rPr lang="en-US" b="1" i="1" smtClean="0">
                                        <a:latin typeface="Cambria Math" panose="02040503050406030204" pitchFamily="18" charset="0"/>
                                      </a:rPr>
                                      <m:t>𝑵</m:t>
                                    </m:r>
                                  </m:sub>
                                </m:sSub>
                              </m:oMath>
                            </m:oMathPara>
                          </a14:m>
                          <a:endParaRPr lang="en-GB" dirty="0"/>
                        </a:p>
                      </a:txBody>
                      <a:tcPr/>
                    </a:tc>
                  </a:tr>
                </a:tbl>
              </a:graphicData>
            </a:graphic>
          </p:graphicFrame>
        </mc:Choice>
        <mc:Fallback xmlns="">
          <p:graphicFrame>
            <p:nvGraphicFramePr>
              <p:cNvPr id="10" name="Table 9"/>
              <p:cNvGraphicFramePr>
                <a:graphicFrameLocks noGrp="1"/>
              </p:cNvGraphicFramePr>
              <p:nvPr>
                <p:extLst>
                  <p:ext uri="{D42A27DB-BD31-4B8C-83A1-F6EECF244321}">
                    <p14:modId xmlns:p14="http://schemas.microsoft.com/office/powerpoint/2010/main" val="1363879636"/>
                  </p:ext>
                </p:extLst>
              </p:nvPr>
            </p:nvGraphicFramePr>
            <p:xfrm>
              <a:off x="986967" y="2127552"/>
              <a:ext cx="9811664" cy="370840"/>
            </p:xfrm>
            <a:graphic>
              <a:graphicData uri="http://schemas.openxmlformats.org/drawingml/2006/table">
                <a:tbl>
                  <a:tblPr firstRow="1" bandRow="1">
                    <a:tableStyleId>{5C22544A-7EE6-4342-B048-85BDC9FD1C3A}</a:tableStyleId>
                  </a:tblPr>
                  <a:tblGrid>
                    <a:gridCol w="1494976"/>
                    <a:gridCol w="957940"/>
                    <a:gridCol w="1226458"/>
                    <a:gridCol w="1226458"/>
                    <a:gridCol w="1226458"/>
                    <a:gridCol w="1226458"/>
                    <a:gridCol w="1226458"/>
                    <a:gridCol w="1226458"/>
                  </a:tblGrid>
                  <a:tr h="370840">
                    <a:tc>
                      <a:txBody>
                        <a:bodyPr/>
                        <a:lstStyle/>
                        <a:p>
                          <a:endParaRPr lang="en-US"/>
                        </a:p>
                      </a:txBody>
                      <a:tcPr>
                        <a:blipFill rotWithShape="0">
                          <a:blip r:embed="rId3"/>
                          <a:stretch>
                            <a:fillRect l="-408" t="-8197" r="-559184" b="-24590"/>
                          </a:stretch>
                        </a:blipFill>
                      </a:tcPr>
                    </a:tc>
                    <a:tc>
                      <a:txBody>
                        <a:bodyPr/>
                        <a:lstStyle/>
                        <a:p>
                          <a:endParaRPr lang="en-US"/>
                        </a:p>
                      </a:txBody>
                      <a:tcPr>
                        <a:blipFill rotWithShape="0">
                          <a:blip r:embed="rId3"/>
                          <a:stretch>
                            <a:fillRect l="-155696" t="-8197" r="-767089" b="-24590"/>
                          </a:stretch>
                        </a:blipFill>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endParaRPr lang="en-US"/>
                        </a:p>
                      </a:txBody>
                      <a:tcPr>
                        <a:blipFill rotWithShape="0">
                          <a:blip r:embed="rId3"/>
                          <a:stretch>
                            <a:fillRect l="-701990" t="-8197" r="-1990" b="-24590"/>
                          </a:stretch>
                        </a:blipFill>
                      </a:tcPr>
                    </a:tc>
                  </a:tr>
                </a:tbl>
              </a:graphicData>
            </a:graphic>
          </p:graphicFrame>
        </mc:Fallback>
      </mc:AlternateContent>
      <p:sp>
        <p:nvSpPr>
          <p:cNvPr id="11" name="TextBox 10"/>
          <p:cNvSpPr txBox="1"/>
          <p:nvPr/>
        </p:nvSpPr>
        <p:spPr>
          <a:xfrm>
            <a:off x="863600" y="1629559"/>
            <a:ext cx="5232400" cy="461665"/>
          </a:xfrm>
          <a:prstGeom prst="rect">
            <a:avLst/>
          </a:prstGeom>
          <a:noFill/>
        </p:spPr>
        <p:txBody>
          <a:bodyPr wrap="square" rtlCol="0">
            <a:spAutoFit/>
          </a:bodyPr>
          <a:lstStyle/>
          <a:p>
            <a:r>
              <a:rPr lang="en-US" sz="2400" dirty="0" smtClean="0"/>
              <a:t>Consider N input complex samples</a:t>
            </a:r>
            <a:endParaRPr lang="en-GB" sz="2400" dirty="0"/>
          </a:p>
        </p:txBody>
      </p:sp>
      <mc:AlternateContent xmlns:mc="http://schemas.openxmlformats.org/markup-compatibility/2006" xmlns:a14="http://schemas.microsoft.com/office/drawing/2010/main">
        <mc:Choice Requires="a14">
          <p:sp>
            <p:nvSpPr>
              <p:cNvPr id="18" name="TextBox 17"/>
              <p:cNvSpPr txBox="1"/>
              <p:nvPr/>
            </p:nvSpPr>
            <p:spPr>
              <a:xfrm>
                <a:off x="2728686" y="2693085"/>
                <a:ext cx="5580743" cy="830997"/>
              </a:xfrm>
              <a:prstGeom prst="rect">
                <a:avLst/>
              </a:prstGeom>
              <a:noFill/>
            </p:spPr>
            <p:txBody>
              <a:bodyPr wrap="square" rtlCol="0">
                <a:spAutoFit/>
              </a:bodyPr>
              <a:lstStyle/>
              <a:p>
                <a:pPr algn="ctr"/>
                <a:r>
                  <a:rPr lang="en-US" sz="2400" dirty="0" smtClean="0"/>
                  <a:t>Pick </a:t>
                </a:r>
                <a:r>
                  <a:rPr lang="en-US" sz="2400" dirty="0" smtClean="0">
                    <a:solidFill>
                      <a:srgbClr val="FF0000"/>
                    </a:solidFill>
                  </a:rPr>
                  <a:t>different</a:t>
                </a:r>
                <a:r>
                  <a:rPr lang="en-US" sz="2400" dirty="0" smtClean="0"/>
                  <a:t> carrier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𝑓</m:t>
                        </m:r>
                      </m:e>
                      <m:sub>
                        <m:r>
                          <a:rPr lang="en-US" sz="2400" b="0" i="1" smtClean="0">
                            <a:latin typeface="Cambria Math" panose="02040503050406030204" pitchFamily="18" charset="0"/>
                          </a:rPr>
                          <m:t>𝑘</m:t>
                        </m:r>
                      </m:sub>
                    </m:sSub>
                  </m:oMath>
                </a14:m>
                <a:r>
                  <a:rPr lang="en-GB" sz="2400" dirty="0" smtClean="0"/>
                  <a:t> for </a:t>
                </a:r>
              </a:p>
              <a:p>
                <a:pPr algn="ctr"/>
                <a:r>
                  <a:rPr lang="en-GB" sz="2400" dirty="0" smtClean="0">
                    <a:solidFill>
                      <a:srgbClr val="FF0000"/>
                    </a:solidFill>
                  </a:rPr>
                  <a:t>each slot</a:t>
                </a:r>
                <a:r>
                  <a:rPr lang="en-GB" sz="2400" dirty="0" smtClean="0"/>
                  <a:t> and superimpose</a:t>
                </a:r>
                <a:r>
                  <a:rPr lang="el-GR" sz="2400" dirty="0" smtClean="0"/>
                  <a:t> (</a:t>
                </a:r>
                <a:r>
                  <a:rPr lang="en-US" sz="2400" dirty="0" smtClean="0"/>
                  <a:t>add)</a:t>
                </a:r>
                <a:r>
                  <a:rPr lang="en-GB" sz="2400" dirty="0" smtClean="0"/>
                  <a:t> signals</a:t>
                </a:r>
                <a:endParaRPr lang="en-GB" sz="2400" dirty="0"/>
              </a:p>
            </p:txBody>
          </p:sp>
        </mc:Choice>
        <mc:Fallback xmlns="">
          <p:sp>
            <p:nvSpPr>
              <p:cNvPr id="18" name="TextBox 17"/>
              <p:cNvSpPr txBox="1">
                <a:spLocks noRot="1" noChangeAspect="1" noMove="1" noResize="1" noEditPoints="1" noAdjustHandles="1" noChangeArrowheads="1" noChangeShapeType="1" noTextEdit="1"/>
              </p:cNvSpPr>
              <p:nvPr/>
            </p:nvSpPr>
            <p:spPr>
              <a:xfrm>
                <a:off x="2728686" y="2693085"/>
                <a:ext cx="5580743" cy="830997"/>
              </a:xfrm>
              <a:prstGeom prst="rect">
                <a:avLst/>
              </a:prstGeom>
              <a:blipFill rotWithShape="0">
                <a:blip r:embed="rId4"/>
                <a:stretch>
                  <a:fillRect t="-5882" b="-16176"/>
                </a:stretch>
              </a:blipFill>
            </p:spPr>
            <p:txBody>
              <a:bodyPr/>
              <a:lstStyle/>
              <a:p>
                <a:r>
                  <a:rPr lang="en-GB">
                    <a:noFill/>
                  </a:rPr>
                  <a:t> </a:t>
                </a:r>
              </a:p>
            </p:txBody>
          </p:sp>
        </mc:Fallback>
      </mc:AlternateContent>
      <p:sp>
        <p:nvSpPr>
          <p:cNvPr id="19" name="Down Arrow 18"/>
          <p:cNvSpPr/>
          <p:nvPr/>
        </p:nvSpPr>
        <p:spPr>
          <a:xfrm>
            <a:off x="5529943" y="3542133"/>
            <a:ext cx="667658" cy="10305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0" name="TextBox 19"/>
              <p:cNvSpPr txBox="1"/>
              <p:nvPr/>
            </p:nvSpPr>
            <p:spPr>
              <a:xfrm>
                <a:off x="3657600" y="4654485"/>
                <a:ext cx="3744686" cy="60080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𝑦</m:t>
                      </m:r>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𝑛</m:t>
                          </m:r>
                        </m:e>
                      </m:d>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m:rPr>
                              <m:sty m:val="p"/>
                            </m:rPr>
                            <a:rPr lang="en-US" sz="3200" b="0" i="0" smtClean="0">
                              <a:latin typeface="Cambria Math" panose="02040503050406030204" pitchFamily="18" charset="0"/>
                            </a:rPr>
                            <m:t>Σ</m:t>
                          </m:r>
                        </m:e>
                        <m:sub>
                          <m:r>
                            <a:rPr lang="en-US" sz="3200" b="0" i="1" smtClean="0">
                              <a:latin typeface="Cambria Math" panose="02040503050406030204" pitchFamily="18" charset="0"/>
                            </a:rPr>
                            <m:t>𝑘</m:t>
                          </m:r>
                        </m:sub>
                      </m:sSub>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𝑠</m:t>
                          </m:r>
                        </m:e>
                        <m:sub>
                          <m:r>
                            <a:rPr lang="en-US" sz="3200" b="0" i="1" smtClean="0">
                              <a:latin typeface="Cambria Math" panose="02040503050406030204" pitchFamily="18" charset="0"/>
                            </a:rPr>
                            <m:t>𝑘</m:t>
                          </m:r>
                        </m:sub>
                      </m:sSub>
                      <m:sSup>
                        <m:sSupPr>
                          <m:ctrlPr>
                            <a:rPr lang="en-US" sz="3200" b="0" i="1" smtClean="0">
                              <a:latin typeface="Cambria Math" panose="02040503050406030204" pitchFamily="18" charset="0"/>
                            </a:rPr>
                          </m:ctrlPr>
                        </m:sSupPr>
                        <m:e>
                          <m:r>
                            <a:rPr lang="en-US" sz="3200" b="0" i="1" smtClean="0">
                              <a:latin typeface="Cambria Math" panose="02040503050406030204" pitchFamily="18" charset="0"/>
                            </a:rPr>
                            <m:t>𝑒</m:t>
                          </m:r>
                        </m:e>
                        <m:sup>
                          <m:r>
                            <a:rPr lang="en-US" sz="3200" b="0" i="1" smtClean="0">
                              <a:latin typeface="Cambria Math" panose="02040503050406030204" pitchFamily="18" charset="0"/>
                            </a:rPr>
                            <m:t>2</m:t>
                          </m:r>
                          <m:r>
                            <a:rPr lang="en-US" sz="3200" b="0" i="1" smtClean="0">
                              <a:latin typeface="Cambria Math" panose="02040503050406030204" pitchFamily="18" charset="0"/>
                            </a:rPr>
                            <m:t>𝜋</m:t>
                          </m:r>
                          <m:r>
                            <a:rPr lang="en-US" sz="3200" b="0" i="1" smtClean="0">
                              <a:latin typeface="Cambria Math" panose="02040503050406030204" pitchFamily="18" charset="0"/>
                            </a:rPr>
                            <m:t>𝑗</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𝑘</m:t>
                              </m:r>
                            </m:sub>
                          </m:sSub>
                          <m:r>
                            <a:rPr lang="en-US" sz="3200" b="0" i="1" smtClean="0">
                              <a:latin typeface="Cambria Math" panose="02040503050406030204" pitchFamily="18" charset="0"/>
                            </a:rPr>
                            <m:t>𝑛</m:t>
                          </m:r>
                        </m:sup>
                      </m:sSup>
                    </m:oMath>
                  </m:oMathPara>
                </a14:m>
                <a:endParaRPr lang="en-GB" sz="3200" dirty="0"/>
              </a:p>
            </p:txBody>
          </p:sp>
        </mc:Choice>
        <mc:Fallback xmlns="">
          <p:sp>
            <p:nvSpPr>
              <p:cNvPr id="20" name="TextBox 19"/>
              <p:cNvSpPr txBox="1">
                <a:spLocks noRot="1" noChangeAspect="1" noMove="1" noResize="1" noEditPoints="1" noAdjustHandles="1" noChangeArrowheads="1" noChangeShapeType="1" noTextEdit="1"/>
              </p:cNvSpPr>
              <p:nvPr/>
            </p:nvSpPr>
            <p:spPr>
              <a:xfrm>
                <a:off x="3657600" y="4654485"/>
                <a:ext cx="3744686" cy="600805"/>
              </a:xfrm>
              <a:prstGeom prst="rect">
                <a:avLst/>
              </a:prstGeom>
              <a:blipFill rotWithShape="0">
                <a:blip r:embed="rId5"/>
                <a:stretch>
                  <a:fillRect/>
                </a:stretch>
              </a:blipFill>
            </p:spPr>
            <p:txBody>
              <a:bodyPr/>
              <a:lstStyle/>
              <a:p>
                <a:r>
                  <a:rPr lang="en-GB">
                    <a:noFill/>
                  </a:rPr>
                  <a:t> </a:t>
                </a:r>
              </a:p>
            </p:txBody>
          </p:sp>
        </mc:Fallback>
      </mc:AlternateContent>
      <p:sp>
        <p:nvSpPr>
          <p:cNvPr id="21" name="Rectangle 20"/>
          <p:cNvSpPr/>
          <p:nvPr/>
        </p:nvSpPr>
        <p:spPr>
          <a:xfrm>
            <a:off x="3164113" y="4625458"/>
            <a:ext cx="5152571" cy="1128572"/>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mc:AlternateContent xmlns:mc="http://schemas.openxmlformats.org/markup-compatibility/2006" xmlns:a14="http://schemas.microsoft.com/office/drawing/2010/main">
        <mc:Choice Requires="a14">
          <p:graphicFrame>
            <p:nvGraphicFramePr>
              <p:cNvPr id="22" name="Table 21"/>
              <p:cNvGraphicFramePr>
                <a:graphicFrameLocks noGrp="1"/>
              </p:cNvGraphicFramePr>
              <p:nvPr>
                <p:extLst/>
              </p:nvPr>
            </p:nvGraphicFramePr>
            <p:xfrm>
              <a:off x="986971" y="6260045"/>
              <a:ext cx="9811664" cy="375984"/>
            </p:xfrm>
            <a:graphic>
              <a:graphicData uri="http://schemas.openxmlformats.org/drawingml/2006/table">
                <a:tbl>
                  <a:tblPr firstRow="1" bandRow="1">
                    <a:tableStyleId>{5C22544A-7EE6-4342-B048-85BDC9FD1C3A}</a:tableStyleId>
                  </a:tblPr>
                  <a:tblGrid>
                    <a:gridCol w="1494976"/>
                    <a:gridCol w="957940"/>
                    <a:gridCol w="1226458"/>
                    <a:gridCol w="1226458"/>
                    <a:gridCol w="1226458"/>
                    <a:gridCol w="1226458"/>
                    <a:gridCol w="1226458"/>
                    <a:gridCol w="1226458"/>
                  </a:tblGrid>
                  <a:tr h="370840">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𝟏</m:t>
                                    </m:r>
                                  </m:sub>
                                </m:sSub>
                              </m:oMath>
                            </m:oMathPara>
                          </a14:m>
                          <a:endParaRPr lang="en-GB" dirty="0"/>
                        </a:p>
                      </a:txBody>
                      <a:tcPr>
                        <a:solidFill>
                          <a:schemeClr val="accent2"/>
                        </a:solidFill>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𝟐</m:t>
                                    </m:r>
                                  </m:sub>
                                </m:sSub>
                              </m:oMath>
                            </m:oMathPara>
                          </a14:m>
                          <a:endParaRPr lang="en-US" b="1" dirty="0" smtClean="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𝑵</m:t>
                                    </m:r>
                                  </m:sub>
                                </m:sSub>
                              </m:oMath>
                            </m:oMathPara>
                          </a14:m>
                          <a:endParaRPr lang="en-GB" dirty="0"/>
                        </a:p>
                      </a:txBody>
                      <a:tcPr>
                        <a:solidFill>
                          <a:schemeClr val="accent2"/>
                        </a:solidFill>
                      </a:tcPr>
                    </a:tc>
                  </a:tr>
                </a:tbl>
              </a:graphicData>
            </a:graphic>
          </p:graphicFrame>
        </mc:Choice>
        <mc:Fallback xmlns="">
          <p:graphicFrame>
            <p:nvGraphicFramePr>
              <p:cNvPr id="22" name="Table 21"/>
              <p:cNvGraphicFramePr>
                <a:graphicFrameLocks noGrp="1"/>
              </p:cNvGraphicFramePr>
              <p:nvPr>
                <p:extLst>
                  <p:ext uri="{D42A27DB-BD31-4B8C-83A1-F6EECF244321}">
                    <p14:modId xmlns:p14="http://schemas.microsoft.com/office/powerpoint/2010/main" val="3785724035"/>
                  </p:ext>
                </p:extLst>
              </p:nvPr>
            </p:nvGraphicFramePr>
            <p:xfrm>
              <a:off x="986971" y="6260045"/>
              <a:ext cx="9811664" cy="370840"/>
            </p:xfrm>
            <a:graphic>
              <a:graphicData uri="http://schemas.openxmlformats.org/drawingml/2006/table">
                <a:tbl>
                  <a:tblPr firstRow="1" bandRow="1">
                    <a:tableStyleId>{5C22544A-7EE6-4342-B048-85BDC9FD1C3A}</a:tableStyleId>
                  </a:tblPr>
                  <a:tblGrid>
                    <a:gridCol w="1494976"/>
                    <a:gridCol w="957940"/>
                    <a:gridCol w="1226458"/>
                    <a:gridCol w="1226458"/>
                    <a:gridCol w="1226458"/>
                    <a:gridCol w="1226458"/>
                    <a:gridCol w="1226458"/>
                    <a:gridCol w="1226458"/>
                  </a:tblGrid>
                  <a:tr h="370840">
                    <a:tc>
                      <a:txBody>
                        <a:bodyPr/>
                        <a:lstStyle/>
                        <a:p>
                          <a:endParaRPr lang="en-US"/>
                        </a:p>
                      </a:txBody>
                      <a:tcPr>
                        <a:blipFill rotWithShape="0">
                          <a:blip r:embed="rId6"/>
                          <a:stretch>
                            <a:fillRect l="-408" t="-8065" r="-559184" b="-24194"/>
                          </a:stretch>
                        </a:blipFill>
                      </a:tcPr>
                    </a:tc>
                    <a:tc>
                      <a:txBody>
                        <a:bodyPr/>
                        <a:lstStyle/>
                        <a:p>
                          <a:endParaRPr lang="en-US"/>
                        </a:p>
                      </a:txBody>
                      <a:tcPr>
                        <a:blipFill rotWithShape="0">
                          <a:blip r:embed="rId6"/>
                          <a:stretch>
                            <a:fillRect l="-155696" t="-8065" r="-767089" b="-24194"/>
                          </a:stretch>
                        </a:blip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endParaRPr lang="en-US"/>
                        </a:p>
                      </a:txBody>
                      <a:tcPr>
                        <a:blipFill rotWithShape="0">
                          <a:blip r:embed="rId6"/>
                          <a:stretch>
                            <a:fillRect l="-701990" t="-8065" r="-1990" b="-24194"/>
                          </a:stretch>
                        </a:blipFill>
                      </a:tcPr>
                    </a:tc>
                  </a:tr>
                </a:tbl>
              </a:graphicData>
            </a:graphic>
          </p:graphicFrame>
        </mc:Fallback>
      </mc:AlternateContent>
      <p:sp>
        <p:nvSpPr>
          <p:cNvPr id="23" name="TextBox 22"/>
          <p:cNvSpPr txBox="1"/>
          <p:nvPr/>
        </p:nvSpPr>
        <p:spPr>
          <a:xfrm>
            <a:off x="3185881" y="5142891"/>
            <a:ext cx="3033489" cy="646331"/>
          </a:xfrm>
          <a:prstGeom prst="rect">
            <a:avLst/>
          </a:prstGeom>
          <a:noFill/>
        </p:spPr>
        <p:txBody>
          <a:bodyPr wrap="square" rtlCol="0">
            <a:spAutoFit/>
          </a:bodyPr>
          <a:lstStyle/>
          <a:p>
            <a:r>
              <a:rPr lang="en-US" sz="3600" b="1" dirty="0" smtClean="0">
                <a:solidFill>
                  <a:srgbClr val="FF0000"/>
                </a:solidFill>
              </a:rPr>
              <a:t>Inverse FFT</a:t>
            </a:r>
            <a:endParaRPr lang="en-GB" sz="1600" b="1" dirty="0">
              <a:solidFill>
                <a:srgbClr val="FF0000"/>
              </a:solidFill>
            </a:endParaRPr>
          </a:p>
        </p:txBody>
      </p:sp>
      <p:sp>
        <p:nvSpPr>
          <p:cNvPr id="24" name="Down Arrow 23"/>
          <p:cNvSpPr/>
          <p:nvPr/>
        </p:nvSpPr>
        <p:spPr>
          <a:xfrm>
            <a:off x="5551713" y="5526967"/>
            <a:ext cx="667658" cy="6632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5" name="Rectangular Callout 24"/>
              <p:cNvSpPr/>
              <p:nvPr/>
            </p:nvSpPr>
            <p:spPr>
              <a:xfrm>
                <a:off x="8606972" y="2693085"/>
                <a:ext cx="2162628" cy="1341253"/>
              </a:xfrm>
              <a:prstGeom prst="wedgeRectCallout">
                <a:avLst>
                  <a:gd name="adj1" fmla="val -125531"/>
                  <a:gd name="adj2" fmla="val 10164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OFDM basic idea:</a:t>
                </a:r>
              </a:p>
              <a:p>
                <a:pPr algn="ctr"/>
                <a:r>
                  <a:rPr lang="en-US" dirty="0" smtClean="0">
                    <a:solidFill>
                      <a:schemeClr val="tx1"/>
                    </a:solidFill>
                  </a:rPr>
                  <a:t>pick “orthogonal” </a:t>
                </a:r>
                <a14:m>
                  <m:oMath xmlns:m="http://schemas.openxmlformats.org/officeDocument/2006/math">
                    <m:sSub>
                      <m:sSubPr>
                        <m:ctrlPr>
                          <a:rPr lang="en-US" b="0" i="1" smtClean="0">
                            <a:solidFill>
                              <a:schemeClr val="tx1"/>
                            </a:solidFill>
                            <a:latin typeface="Cambria Math" panose="02040503050406030204" pitchFamily="18" charset="0"/>
                          </a:rPr>
                        </m:ctrlPr>
                      </m:sSubPr>
                      <m:e>
                        <m:r>
                          <a:rPr lang="en-US" b="0" i="1" smtClean="0">
                            <a:solidFill>
                              <a:schemeClr val="tx1"/>
                            </a:solidFill>
                            <a:latin typeface="Cambria Math" panose="02040503050406030204" pitchFamily="18" charset="0"/>
                          </a:rPr>
                          <m:t>𝑓</m:t>
                        </m:r>
                      </m:e>
                      <m:sub>
                        <m:r>
                          <a:rPr lang="en-US" b="0" i="1" smtClean="0">
                            <a:solidFill>
                              <a:schemeClr val="tx1"/>
                            </a:solidFill>
                            <a:latin typeface="Cambria Math" panose="02040503050406030204" pitchFamily="18" charset="0"/>
                          </a:rPr>
                          <m:t>𝑘</m:t>
                        </m:r>
                      </m:sub>
                    </m:sSub>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𝑘</m:t>
                    </m:r>
                    <m:r>
                      <a:rPr lang="en-GB" b="0" i="1" smtClean="0">
                        <a:solidFill>
                          <a:schemeClr val="tx1"/>
                        </a:solidFill>
                        <a:latin typeface="Cambria Math" panose="02040503050406030204" pitchFamily="18" charset="0"/>
                      </a:rPr>
                      <m:t>⋅</m:t>
                    </m:r>
                    <m:sSub>
                      <m:sSubPr>
                        <m:ctrlPr>
                          <a:rPr lang="en-US" b="0" i="1" smtClean="0">
                            <a:solidFill>
                              <a:schemeClr val="tx1"/>
                            </a:solidFill>
                            <a:latin typeface="Cambria Math" panose="02040503050406030204" pitchFamily="18" charset="0"/>
                          </a:rPr>
                        </m:ctrlPr>
                      </m:sSubPr>
                      <m:e>
                        <m:r>
                          <a:rPr lang="en-US" b="0" i="1" smtClean="0">
                            <a:solidFill>
                              <a:schemeClr val="tx1"/>
                            </a:solidFill>
                            <a:latin typeface="Cambria Math" panose="02040503050406030204" pitchFamily="18" charset="0"/>
                          </a:rPr>
                          <m:t>𝑓</m:t>
                        </m:r>
                      </m:e>
                      <m:sub>
                        <m:r>
                          <a:rPr lang="en-US" b="0" i="1" smtClean="0">
                            <a:solidFill>
                              <a:schemeClr val="tx1"/>
                            </a:solidFill>
                            <a:latin typeface="Cambria Math" panose="02040503050406030204" pitchFamily="18" charset="0"/>
                          </a:rPr>
                          <m:t>𝑜</m:t>
                        </m:r>
                      </m:sub>
                    </m:sSub>
                  </m:oMath>
                </a14:m>
                <a:endParaRPr lang="en-GB" dirty="0">
                  <a:solidFill>
                    <a:schemeClr val="tx1"/>
                  </a:solidFill>
                </a:endParaRPr>
              </a:p>
            </p:txBody>
          </p:sp>
        </mc:Choice>
        <mc:Fallback xmlns="">
          <p:sp>
            <p:nvSpPr>
              <p:cNvPr id="25" name="Rectangular Callout 24"/>
              <p:cNvSpPr>
                <a:spLocks noRot="1" noChangeAspect="1" noMove="1" noResize="1" noEditPoints="1" noAdjustHandles="1" noChangeArrowheads="1" noChangeShapeType="1" noTextEdit="1"/>
              </p:cNvSpPr>
              <p:nvPr/>
            </p:nvSpPr>
            <p:spPr>
              <a:xfrm>
                <a:off x="8606972" y="2693085"/>
                <a:ext cx="2162628" cy="1341253"/>
              </a:xfrm>
              <a:prstGeom prst="wedgeRectCallout">
                <a:avLst>
                  <a:gd name="adj1" fmla="val -125531"/>
                  <a:gd name="adj2" fmla="val 101648"/>
                </a:avLst>
              </a:prstGeom>
              <a:blipFill rotWithShape="0">
                <a:blip r:embed="rId7"/>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117443043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p:bldP spid="24" grpId="0" animBg="1"/>
      <p:bldP spid="2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31656" y="3978652"/>
            <a:ext cx="2743200" cy="1217157"/>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p:txBody>
          <a:bodyPr/>
          <a:lstStyle/>
          <a:p>
            <a:r>
              <a:rPr lang="en-GB" dirty="0" smtClean="0"/>
              <a:t>Receiving OFDM symbols</a:t>
            </a:r>
            <a:endParaRPr lang="en-GB" dirty="0"/>
          </a:p>
        </p:txBody>
      </p:sp>
      <p:sp>
        <p:nvSpPr>
          <p:cNvPr id="3" name="Content Placeholder 2"/>
          <p:cNvSpPr>
            <a:spLocks noGrp="1"/>
          </p:cNvSpPr>
          <p:nvPr>
            <p:ph type="body" sz="quarter" idx="10"/>
          </p:nvPr>
        </p:nvSpPr>
        <p:spPr>
          <a:xfrm>
            <a:off x="838200" y="1825625"/>
            <a:ext cx="10294257" cy="583746"/>
          </a:xfrm>
        </p:spPr>
        <p:txBody>
          <a:bodyPr>
            <a:normAutofit fontScale="85000" lnSpcReduction="10000"/>
          </a:bodyPr>
          <a:lstStyle/>
          <a:p>
            <a:pPr marL="0" indent="0">
              <a:buNone/>
            </a:pPr>
            <a:r>
              <a:rPr lang="en-US" dirty="0" smtClean="0"/>
              <a:t>Due to orthogonality, </a:t>
            </a:r>
            <a:r>
              <a:rPr lang="en-US" b="1" dirty="0" smtClean="0">
                <a:solidFill>
                  <a:srgbClr val="FF0000"/>
                </a:solidFill>
              </a:rPr>
              <a:t>FFT can recover the original vector </a:t>
            </a:r>
            <a:endParaRPr lang="en-GB" b="1" dirty="0">
              <a:solidFill>
                <a:srgbClr val="FF0000"/>
              </a:solidFill>
            </a:endParaRPr>
          </a:p>
        </p:txBody>
      </p:sp>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nvPr>
            </p:nvGraphicFramePr>
            <p:xfrm>
              <a:off x="1132111" y="2660502"/>
              <a:ext cx="9840695" cy="375984"/>
            </p:xfrm>
            <a:graphic>
              <a:graphicData uri="http://schemas.openxmlformats.org/drawingml/2006/table">
                <a:tbl>
                  <a:tblPr firstRow="1" bandRow="1">
                    <a:tableStyleId>{5C22544A-7EE6-4342-B048-85BDC9FD1C3A}</a:tableStyleId>
                  </a:tblPr>
                  <a:tblGrid>
                    <a:gridCol w="1499399"/>
                    <a:gridCol w="960774"/>
                    <a:gridCol w="1230087"/>
                    <a:gridCol w="1230087"/>
                    <a:gridCol w="1230087"/>
                    <a:gridCol w="1230087"/>
                    <a:gridCol w="1230087"/>
                    <a:gridCol w="1230087"/>
                  </a:tblGrid>
                  <a:tr h="370840">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𝟏</m:t>
                                    </m:r>
                                  </m:sub>
                                </m:sSub>
                              </m:oMath>
                            </m:oMathPara>
                          </a14:m>
                          <a:endParaRPr lang="en-GB" dirty="0"/>
                        </a:p>
                      </a:txBody>
                      <a:tcPr>
                        <a:solidFill>
                          <a:schemeClr val="accent2"/>
                        </a:solidFill>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𝟐</m:t>
                                    </m:r>
                                  </m:sub>
                                </m:sSub>
                              </m:oMath>
                            </m:oMathPara>
                          </a14:m>
                          <a:endParaRPr lang="en-US" b="1" dirty="0" smtClean="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𝑵</m:t>
                                    </m:r>
                                  </m:sub>
                                </m:sSub>
                              </m:oMath>
                            </m:oMathPara>
                          </a14:m>
                          <a:endParaRPr lang="en-GB" dirty="0"/>
                        </a:p>
                      </a:txBody>
                      <a:tcPr>
                        <a:solidFill>
                          <a:schemeClr val="accent2"/>
                        </a:solidFill>
                      </a:tcPr>
                    </a:tc>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2421576808"/>
                  </p:ext>
                </p:extLst>
              </p:nvPr>
            </p:nvGraphicFramePr>
            <p:xfrm>
              <a:off x="1132111" y="2660502"/>
              <a:ext cx="9840695" cy="370840"/>
            </p:xfrm>
            <a:graphic>
              <a:graphicData uri="http://schemas.openxmlformats.org/drawingml/2006/table">
                <a:tbl>
                  <a:tblPr firstRow="1" bandRow="1">
                    <a:tableStyleId>{5C22544A-7EE6-4342-B048-85BDC9FD1C3A}</a:tableStyleId>
                  </a:tblPr>
                  <a:tblGrid>
                    <a:gridCol w="1499399"/>
                    <a:gridCol w="960774"/>
                    <a:gridCol w="1230087"/>
                    <a:gridCol w="1230087"/>
                    <a:gridCol w="1230087"/>
                    <a:gridCol w="1230087"/>
                    <a:gridCol w="1230087"/>
                    <a:gridCol w="1230087"/>
                  </a:tblGrid>
                  <a:tr h="370840">
                    <a:tc>
                      <a:txBody>
                        <a:bodyPr/>
                        <a:lstStyle/>
                        <a:p>
                          <a:endParaRPr lang="en-US"/>
                        </a:p>
                      </a:txBody>
                      <a:tcPr>
                        <a:blipFill rotWithShape="0">
                          <a:blip r:embed="rId3"/>
                          <a:stretch>
                            <a:fillRect l="-407" t="-8065" r="-558537" b="-22581"/>
                          </a:stretch>
                        </a:blipFill>
                      </a:tcPr>
                    </a:tc>
                    <a:tc>
                      <a:txBody>
                        <a:bodyPr/>
                        <a:lstStyle/>
                        <a:p>
                          <a:endParaRPr lang="en-US"/>
                        </a:p>
                      </a:txBody>
                      <a:tcPr>
                        <a:blipFill rotWithShape="0">
                          <a:blip r:embed="rId3"/>
                          <a:stretch>
                            <a:fillRect l="-156329" t="-8065" r="-769620" b="-22581"/>
                          </a:stretch>
                        </a:blip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pPr algn="ctr"/>
                          <a:r>
                            <a:rPr lang="en-US" dirty="0" smtClean="0"/>
                            <a:t>…</a:t>
                          </a:r>
                          <a:endParaRPr lang="en-GB" dirty="0"/>
                        </a:p>
                      </a:txBody>
                      <a:tcPr>
                        <a:solidFill>
                          <a:schemeClr val="accent2"/>
                        </a:solidFill>
                      </a:tcPr>
                    </a:tc>
                    <a:tc>
                      <a:txBody>
                        <a:bodyPr/>
                        <a:lstStyle/>
                        <a:p>
                          <a:endParaRPr lang="en-US"/>
                        </a:p>
                      </a:txBody>
                      <a:tcPr>
                        <a:blipFill rotWithShape="0">
                          <a:blip r:embed="rId3"/>
                          <a:stretch>
                            <a:fillRect l="-700495" t="-8065" r="-1980" b="-22581"/>
                          </a:stretch>
                        </a:blipFill>
                      </a:tcPr>
                    </a:tc>
                  </a:tr>
                </a:tbl>
              </a:graphicData>
            </a:graphic>
          </p:graphicFrame>
        </mc:Fallback>
      </mc:AlternateContent>
      <p:sp>
        <p:nvSpPr>
          <p:cNvPr id="5" name="Down Arrow 4"/>
          <p:cNvSpPr/>
          <p:nvPr/>
        </p:nvSpPr>
        <p:spPr>
          <a:xfrm>
            <a:off x="5762170" y="3161470"/>
            <a:ext cx="667658" cy="10305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graphicFrame>
            <p:nvGraphicFramePr>
              <p:cNvPr id="8" name="Table 7"/>
              <p:cNvGraphicFramePr>
                <a:graphicFrameLocks noGrp="1"/>
              </p:cNvGraphicFramePr>
              <p:nvPr>
                <p:extLst/>
              </p:nvPr>
            </p:nvGraphicFramePr>
            <p:xfrm>
              <a:off x="1204683" y="6048121"/>
              <a:ext cx="9811664" cy="375984"/>
            </p:xfrm>
            <a:graphic>
              <a:graphicData uri="http://schemas.openxmlformats.org/drawingml/2006/table">
                <a:tbl>
                  <a:tblPr firstRow="1" bandRow="1">
                    <a:tableStyleId>{5C22544A-7EE6-4342-B048-85BDC9FD1C3A}</a:tableStyleId>
                  </a:tblPr>
                  <a:tblGrid>
                    <a:gridCol w="1494976"/>
                    <a:gridCol w="957940"/>
                    <a:gridCol w="1226458"/>
                    <a:gridCol w="1226458"/>
                    <a:gridCol w="1226458"/>
                    <a:gridCol w="1226458"/>
                    <a:gridCol w="1226458"/>
                    <a:gridCol w="1226458"/>
                  </a:tblGrid>
                  <a:tr h="370840">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𝒙</m:t>
                                    </m:r>
                                  </m:e>
                                  <m:sub>
                                    <m:r>
                                      <a:rPr lang="en-US" b="1" i="1" smtClean="0">
                                        <a:latin typeface="Cambria Math" panose="02040503050406030204" pitchFamily="18" charset="0"/>
                                      </a:rPr>
                                      <m:t>𝟏</m:t>
                                    </m:r>
                                  </m:sub>
                                </m:sSub>
                              </m:oMath>
                            </m:oMathPara>
                          </a14:m>
                          <a:endParaRPr lang="en-GB"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𝒙</m:t>
                                    </m:r>
                                  </m:e>
                                  <m:sub>
                                    <m:r>
                                      <a:rPr lang="en-US" b="1" i="1" smtClean="0">
                                        <a:latin typeface="Cambria Math" panose="02040503050406030204" pitchFamily="18" charset="0"/>
                                      </a:rPr>
                                      <m:t>𝟐</m:t>
                                    </m:r>
                                  </m:sub>
                                </m:sSub>
                              </m:oMath>
                            </m:oMathPara>
                          </a14:m>
                          <a:endParaRPr lang="en-US" b="1" dirty="0" smtClean="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𝒙</m:t>
                                    </m:r>
                                  </m:e>
                                  <m:sub>
                                    <m:r>
                                      <a:rPr lang="en-US" b="1" i="1" smtClean="0">
                                        <a:latin typeface="Cambria Math" panose="02040503050406030204" pitchFamily="18" charset="0"/>
                                      </a:rPr>
                                      <m:t>𝑵</m:t>
                                    </m:r>
                                  </m:sub>
                                </m:sSub>
                              </m:oMath>
                            </m:oMathPara>
                          </a14:m>
                          <a:endParaRPr lang="en-GB" dirty="0"/>
                        </a:p>
                      </a:txBody>
                      <a:tcPr/>
                    </a:tc>
                  </a:tr>
                </a:tbl>
              </a:graphicData>
            </a:graphic>
          </p:graphicFrame>
        </mc:Choice>
        <mc:Fallback xmlns="">
          <p:graphicFrame>
            <p:nvGraphicFramePr>
              <p:cNvPr id="8" name="Table 7"/>
              <p:cNvGraphicFramePr>
                <a:graphicFrameLocks noGrp="1"/>
              </p:cNvGraphicFramePr>
              <p:nvPr>
                <p:extLst>
                  <p:ext uri="{D42A27DB-BD31-4B8C-83A1-F6EECF244321}">
                    <p14:modId xmlns:p14="http://schemas.microsoft.com/office/powerpoint/2010/main" val="2277157295"/>
                  </p:ext>
                </p:extLst>
              </p:nvPr>
            </p:nvGraphicFramePr>
            <p:xfrm>
              <a:off x="1204683" y="6048121"/>
              <a:ext cx="9811664" cy="370840"/>
            </p:xfrm>
            <a:graphic>
              <a:graphicData uri="http://schemas.openxmlformats.org/drawingml/2006/table">
                <a:tbl>
                  <a:tblPr firstRow="1" bandRow="1">
                    <a:tableStyleId>{5C22544A-7EE6-4342-B048-85BDC9FD1C3A}</a:tableStyleId>
                  </a:tblPr>
                  <a:tblGrid>
                    <a:gridCol w="1494976"/>
                    <a:gridCol w="957940"/>
                    <a:gridCol w="1226458"/>
                    <a:gridCol w="1226458"/>
                    <a:gridCol w="1226458"/>
                    <a:gridCol w="1226458"/>
                    <a:gridCol w="1226458"/>
                    <a:gridCol w="1226458"/>
                  </a:tblGrid>
                  <a:tr h="370840">
                    <a:tc>
                      <a:txBody>
                        <a:bodyPr/>
                        <a:lstStyle/>
                        <a:p>
                          <a:endParaRPr lang="en-US"/>
                        </a:p>
                      </a:txBody>
                      <a:tcPr>
                        <a:blipFill rotWithShape="0">
                          <a:blip r:embed="rId4"/>
                          <a:stretch>
                            <a:fillRect l="-408" t="-8197" r="-559184" b="-24590"/>
                          </a:stretch>
                        </a:blipFill>
                      </a:tcPr>
                    </a:tc>
                    <a:tc>
                      <a:txBody>
                        <a:bodyPr/>
                        <a:lstStyle/>
                        <a:p>
                          <a:endParaRPr lang="en-US"/>
                        </a:p>
                      </a:txBody>
                      <a:tcPr>
                        <a:blipFill rotWithShape="0">
                          <a:blip r:embed="rId4"/>
                          <a:stretch>
                            <a:fillRect l="-155696" t="-8197" r="-767089" b="-24590"/>
                          </a:stretch>
                        </a:blipFill>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endParaRPr lang="en-US"/>
                        </a:p>
                      </a:txBody>
                      <a:tcPr>
                        <a:blipFill rotWithShape="0">
                          <a:blip r:embed="rId4"/>
                          <a:stretch>
                            <a:fillRect l="-701990" t="-8197" r="-1990" b="-24590"/>
                          </a:stretch>
                        </a:blipFill>
                      </a:tcPr>
                    </a:tc>
                  </a:tr>
                </a:tbl>
              </a:graphicData>
            </a:graphic>
          </p:graphicFrame>
        </mc:Fallback>
      </mc:AlternateContent>
      <p:sp>
        <p:nvSpPr>
          <p:cNvPr id="9" name="TextBox 8"/>
          <p:cNvSpPr txBox="1"/>
          <p:nvPr/>
        </p:nvSpPr>
        <p:spPr>
          <a:xfrm>
            <a:off x="5566227" y="4219038"/>
            <a:ext cx="1245390" cy="707886"/>
          </a:xfrm>
          <a:prstGeom prst="rect">
            <a:avLst/>
          </a:prstGeom>
          <a:noFill/>
        </p:spPr>
        <p:txBody>
          <a:bodyPr wrap="square" rtlCol="0">
            <a:spAutoFit/>
          </a:bodyPr>
          <a:lstStyle/>
          <a:p>
            <a:pPr algn="ctr"/>
            <a:r>
              <a:rPr lang="en-US" sz="4000" b="1" dirty="0" smtClean="0">
                <a:solidFill>
                  <a:srgbClr val="FF0000"/>
                </a:solidFill>
              </a:rPr>
              <a:t>FFT</a:t>
            </a:r>
            <a:endParaRPr lang="en-GB" b="1" dirty="0">
              <a:solidFill>
                <a:srgbClr val="FF0000"/>
              </a:solidFill>
            </a:endParaRPr>
          </a:p>
        </p:txBody>
      </p:sp>
      <p:sp>
        <p:nvSpPr>
          <p:cNvPr id="10" name="Down Arrow 9"/>
          <p:cNvSpPr/>
          <p:nvPr/>
        </p:nvSpPr>
        <p:spPr>
          <a:xfrm>
            <a:off x="5747655" y="5055802"/>
            <a:ext cx="667658" cy="86344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01657678"/>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t>
            </a:r>
            <a:r>
              <a:rPr lang="en-GB" dirty="0" smtClean="0"/>
              <a:t>hy IFFT/FFT? </a:t>
            </a:r>
            <a:endParaRPr lang="en-GB" dirty="0"/>
          </a:p>
        </p:txBody>
      </p:sp>
      <p:sp>
        <p:nvSpPr>
          <p:cNvPr id="3" name="Content Placeholder 2"/>
          <p:cNvSpPr>
            <a:spLocks noGrp="1"/>
          </p:cNvSpPr>
          <p:nvPr>
            <p:ph type="body" sz="quarter" idx="10"/>
          </p:nvPr>
        </p:nvSpPr>
        <p:spPr>
          <a:xfrm>
            <a:off x="838200" y="1690688"/>
            <a:ext cx="10515600" cy="500969"/>
          </a:xfrm>
        </p:spPr>
        <p:txBody>
          <a:bodyPr>
            <a:normAutofit/>
          </a:bodyPr>
          <a:lstStyle/>
          <a:p>
            <a:pPr marL="0" indent="0">
              <a:buNone/>
            </a:pPr>
            <a:r>
              <a:rPr lang="en-GB" sz="2600" dirty="0" smtClean="0"/>
              <a:t>We could after all directly send the data ...</a:t>
            </a:r>
          </a:p>
        </p:txBody>
      </p:sp>
      <mc:AlternateContent xmlns:mc="http://schemas.openxmlformats.org/markup-compatibility/2006" xmlns:a14="http://schemas.microsoft.com/office/drawing/2010/main">
        <mc:Choice Requires="a14">
          <p:graphicFrame>
            <p:nvGraphicFramePr>
              <p:cNvPr id="5" name="Table 4"/>
              <p:cNvGraphicFramePr>
                <a:graphicFrameLocks noGrp="1"/>
              </p:cNvGraphicFramePr>
              <p:nvPr>
                <p:extLst/>
              </p:nvPr>
            </p:nvGraphicFramePr>
            <p:xfrm>
              <a:off x="3788229" y="2539999"/>
              <a:ext cx="4644569" cy="375984"/>
            </p:xfrm>
            <a:graphic>
              <a:graphicData uri="http://schemas.openxmlformats.org/drawingml/2006/table">
                <a:tbl>
                  <a:tblPr firstRow="1" bandRow="1">
                    <a:tableStyleId>{5C22544A-7EE6-4342-B048-85BDC9FD1C3A}</a:tableStyleId>
                  </a:tblPr>
                  <a:tblGrid>
                    <a:gridCol w="707680"/>
                    <a:gridCol w="453463"/>
                    <a:gridCol w="580571"/>
                    <a:gridCol w="580571"/>
                    <a:gridCol w="580571"/>
                    <a:gridCol w="580571"/>
                    <a:gridCol w="580571"/>
                    <a:gridCol w="580571"/>
                  </a:tblGrid>
                  <a:tr h="370840">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𝒙</m:t>
                                    </m:r>
                                  </m:e>
                                  <m:sub>
                                    <m:r>
                                      <a:rPr lang="en-US" b="1" i="1" smtClean="0">
                                        <a:latin typeface="Cambria Math" panose="02040503050406030204" pitchFamily="18" charset="0"/>
                                      </a:rPr>
                                      <m:t>𝟏</m:t>
                                    </m:r>
                                  </m:sub>
                                </m:sSub>
                              </m:oMath>
                            </m:oMathPara>
                          </a14:m>
                          <a:endParaRPr lang="en-GB"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𝒙</m:t>
                                    </m:r>
                                  </m:e>
                                  <m:sub>
                                    <m:r>
                                      <a:rPr lang="en-US" b="1" i="1" smtClean="0">
                                        <a:latin typeface="Cambria Math" panose="02040503050406030204" pitchFamily="18" charset="0"/>
                                      </a:rPr>
                                      <m:t>𝟐</m:t>
                                    </m:r>
                                  </m:sub>
                                </m:sSub>
                              </m:oMath>
                            </m:oMathPara>
                          </a14:m>
                          <a:endParaRPr lang="en-US" b="1" dirty="0" smtClean="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𝒙</m:t>
                                    </m:r>
                                  </m:e>
                                  <m:sub>
                                    <m:r>
                                      <a:rPr lang="en-US" b="1" i="1" smtClean="0">
                                        <a:latin typeface="Cambria Math" panose="02040503050406030204" pitchFamily="18" charset="0"/>
                                      </a:rPr>
                                      <m:t>𝑵</m:t>
                                    </m:r>
                                  </m:sub>
                                </m:sSub>
                              </m:oMath>
                            </m:oMathPara>
                          </a14:m>
                          <a:endParaRPr lang="en-GB" dirty="0"/>
                        </a:p>
                      </a:txBody>
                      <a:tcPr/>
                    </a:tc>
                  </a:tr>
                </a:tbl>
              </a:graphicData>
            </a:graphic>
          </p:graphicFrame>
        </mc:Choice>
        <mc:Fallback xmlns="">
          <p:graphicFrame>
            <p:nvGraphicFramePr>
              <p:cNvPr id="5" name="Table 4"/>
              <p:cNvGraphicFramePr>
                <a:graphicFrameLocks noGrp="1"/>
              </p:cNvGraphicFramePr>
              <p:nvPr>
                <p:extLst>
                  <p:ext uri="{D42A27DB-BD31-4B8C-83A1-F6EECF244321}">
                    <p14:modId xmlns:p14="http://schemas.microsoft.com/office/powerpoint/2010/main" val="3823513987"/>
                  </p:ext>
                </p:extLst>
              </p:nvPr>
            </p:nvGraphicFramePr>
            <p:xfrm>
              <a:off x="3788229" y="2539999"/>
              <a:ext cx="4644569" cy="370840"/>
            </p:xfrm>
            <a:graphic>
              <a:graphicData uri="http://schemas.openxmlformats.org/drawingml/2006/table">
                <a:tbl>
                  <a:tblPr firstRow="1" bandRow="1">
                    <a:tableStyleId>{5C22544A-7EE6-4342-B048-85BDC9FD1C3A}</a:tableStyleId>
                  </a:tblPr>
                  <a:tblGrid>
                    <a:gridCol w="707680"/>
                    <a:gridCol w="453463"/>
                    <a:gridCol w="580571"/>
                    <a:gridCol w="580571"/>
                    <a:gridCol w="580571"/>
                    <a:gridCol w="580571"/>
                    <a:gridCol w="580571"/>
                    <a:gridCol w="580571"/>
                  </a:tblGrid>
                  <a:tr h="370840">
                    <a:tc>
                      <a:txBody>
                        <a:bodyPr/>
                        <a:lstStyle/>
                        <a:p>
                          <a:endParaRPr lang="en-US"/>
                        </a:p>
                      </a:txBody>
                      <a:tcPr>
                        <a:blipFill rotWithShape="0">
                          <a:blip r:embed="rId3"/>
                          <a:stretch>
                            <a:fillRect l="-862" t="-8065" r="-561207" b="-24194"/>
                          </a:stretch>
                        </a:blipFill>
                      </a:tcPr>
                    </a:tc>
                    <a:tc>
                      <a:txBody>
                        <a:bodyPr/>
                        <a:lstStyle/>
                        <a:p>
                          <a:endParaRPr lang="en-US"/>
                        </a:p>
                      </a:txBody>
                      <a:tcPr>
                        <a:blipFill rotWithShape="0">
                          <a:blip r:embed="rId3"/>
                          <a:stretch>
                            <a:fillRect l="-156000" t="-8065" r="-768000" b="-24194"/>
                          </a:stretch>
                        </a:blipFill>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pPr algn="ctr"/>
                          <a:r>
                            <a:rPr lang="en-US" dirty="0" smtClean="0"/>
                            <a:t>…</a:t>
                          </a:r>
                          <a:endParaRPr lang="en-GB" dirty="0"/>
                        </a:p>
                      </a:txBody>
                      <a:tcPr/>
                    </a:tc>
                    <a:tc>
                      <a:txBody>
                        <a:bodyPr/>
                        <a:lstStyle/>
                        <a:p>
                          <a:endParaRPr lang="en-US"/>
                        </a:p>
                      </a:txBody>
                      <a:tcPr>
                        <a:blipFill rotWithShape="0">
                          <a:blip r:embed="rId3"/>
                          <a:stretch>
                            <a:fillRect l="-704211" t="-8065" r="-4211" b="-24194"/>
                          </a:stretch>
                        </a:blipFill>
                      </a:tcPr>
                    </a:tc>
                  </a:tr>
                </a:tbl>
              </a:graphicData>
            </a:graphic>
          </p:graphicFrame>
        </mc:Fallback>
      </mc:AlternateContent>
      <p:pic>
        <p:nvPicPr>
          <p:cNvPr id="6" name="Picture 5"/>
          <p:cNvPicPr>
            <a:picLocks noChangeAspect="1"/>
          </p:cNvPicPr>
          <p:nvPr/>
        </p:nvPicPr>
        <p:blipFill>
          <a:blip r:embed="rId4"/>
          <a:stretch>
            <a:fillRect/>
          </a:stretch>
        </p:blipFill>
        <p:spPr>
          <a:xfrm>
            <a:off x="8987878" y="2226483"/>
            <a:ext cx="271950" cy="505440"/>
          </a:xfrm>
          <a:prstGeom prst="rect">
            <a:avLst/>
          </a:prstGeom>
        </p:spPr>
      </p:pic>
      <p:sp>
        <p:nvSpPr>
          <p:cNvPr id="8" name="Content Placeholder 2"/>
          <p:cNvSpPr txBox="1">
            <a:spLocks/>
          </p:cNvSpPr>
          <p:nvPr/>
        </p:nvSpPr>
        <p:spPr>
          <a:xfrm>
            <a:off x="838200" y="3183947"/>
            <a:ext cx="10515600" cy="500969"/>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Answer: IFFT/FFT gives easy way to </a:t>
            </a:r>
            <a:r>
              <a:rPr lang="en-GB" b="1" dirty="0" smtClean="0"/>
              <a:t>estimate and correct channel effects</a:t>
            </a:r>
          </a:p>
          <a:p>
            <a:pPr marL="0" indent="0">
              <a:buFont typeface="Arial" panose="020B0604020202020204" pitchFamily="34" charset="0"/>
              <a:buNone/>
            </a:pPr>
            <a:endParaRPr lang="en-GB" dirty="0"/>
          </a:p>
        </p:txBody>
      </p:sp>
      <p:sp>
        <p:nvSpPr>
          <p:cNvPr id="9" name="Rectangle 8"/>
          <p:cNvSpPr/>
          <p:nvPr/>
        </p:nvSpPr>
        <p:spPr>
          <a:xfrm>
            <a:off x="4329152" y="3684916"/>
            <a:ext cx="624115" cy="255451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IFFT</a:t>
            </a:r>
            <a:endParaRPr lang="en-GB" dirty="0">
              <a:solidFill>
                <a:schemeClr val="tx1"/>
              </a:solidFill>
            </a:endParaRPr>
          </a:p>
        </p:txBody>
      </p:sp>
      <p:sp>
        <p:nvSpPr>
          <p:cNvPr id="10" name="Rectangle 9"/>
          <p:cNvSpPr/>
          <p:nvPr/>
        </p:nvSpPr>
        <p:spPr>
          <a:xfrm>
            <a:off x="7660181" y="3684917"/>
            <a:ext cx="624115" cy="25545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FFT</a:t>
            </a:r>
            <a:endParaRPr lang="en-GB" dirty="0">
              <a:solidFill>
                <a:schemeClr val="tx1"/>
              </a:solidFill>
            </a:endParaRPr>
          </a:p>
        </p:txBody>
      </p:sp>
      <p:graphicFrame>
        <p:nvGraphicFramePr>
          <p:cNvPr id="11" name="Table 10"/>
          <p:cNvGraphicFramePr>
            <a:graphicFrameLocks noGrp="1"/>
          </p:cNvGraphicFramePr>
          <p:nvPr>
            <p:extLst/>
          </p:nvPr>
        </p:nvGraphicFramePr>
        <p:xfrm>
          <a:off x="3603440" y="3679111"/>
          <a:ext cx="208280" cy="2631888"/>
        </p:xfrm>
        <a:graphic>
          <a:graphicData uri="http://schemas.openxmlformats.org/drawingml/2006/table">
            <a:tbl>
              <a:tblPr firstRow="1" bandRow="1">
                <a:tableStyleId>{5940675A-B579-460E-94D1-54222C63F5DA}</a:tableStyleId>
              </a:tblPr>
              <a:tblGrid>
                <a:gridCol w="208280"/>
              </a:tblGrid>
              <a:tr h="270118">
                <a:tc>
                  <a:txBody>
                    <a:bodyPr/>
                    <a:lstStyle/>
                    <a:p>
                      <a:endParaRPr lang="en-GB" dirty="0"/>
                    </a:p>
                  </a:txBody>
                  <a:tcPr>
                    <a:solidFill>
                      <a:schemeClr val="accent1"/>
                    </a:solidFill>
                  </a:tcPr>
                </a:tc>
              </a:tr>
              <a:tr h="270118">
                <a:tc>
                  <a:txBody>
                    <a:bodyPr/>
                    <a:lstStyle/>
                    <a:p>
                      <a:endParaRPr lang="en-GB" dirty="0"/>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dirty="0"/>
                    </a:p>
                  </a:txBody>
                  <a:tcPr>
                    <a:solidFill>
                      <a:schemeClr val="accent1"/>
                    </a:solidFill>
                  </a:tcPr>
                </a:tc>
              </a:tr>
            </a:tbl>
          </a:graphicData>
        </a:graphic>
      </p:graphicFrame>
      <p:graphicFrame>
        <p:nvGraphicFramePr>
          <p:cNvPr id="12" name="Table 11"/>
          <p:cNvGraphicFramePr>
            <a:graphicFrameLocks noGrp="1"/>
          </p:cNvGraphicFramePr>
          <p:nvPr>
            <p:extLst/>
          </p:nvPr>
        </p:nvGraphicFramePr>
        <p:xfrm>
          <a:off x="8785038" y="3684916"/>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1"/>
                    </a:solidFill>
                  </a:tcPr>
                </a:tc>
              </a:tr>
              <a:tr h="318070">
                <a:tc>
                  <a:txBody>
                    <a:bodyPr/>
                    <a:lstStyle/>
                    <a:p>
                      <a:endParaRPr lang="en-GB" i="1" dirty="0"/>
                    </a:p>
                  </a:txBody>
                  <a:tcPr>
                    <a:solidFill>
                      <a:schemeClr val="accent1"/>
                    </a:solidFill>
                  </a:tcPr>
                </a:tc>
              </a:tr>
              <a:tr h="318070">
                <a:tc>
                  <a:txBody>
                    <a:bodyPr/>
                    <a:lstStyle/>
                    <a:p>
                      <a:endParaRPr lang="en-GB" dirty="0"/>
                    </a:p>
                  </a:txBody>
                  <a:tcPr>
                    <a:solidFill>
                      <a:schemeClr val="accent1"/>
                    </a:solidFill>
                  </a:tcPr>
                </a:tc>
              </a:tr>
              <a:tr h="318070">
                <a:tc>
                  <a:txBody>
                    <a:bodyPr/>
                    <a:lstStyle/>
                    <a:p>
                      <a:endParaRPr lang="en-GB" dirty="0"/>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dirty="0"/>
                    </a:p>
                  </a:txBody>
                  <a:tcPr>
                    <a:solidFill>
                      <a:schemeClr val="accent1"/>
                    </a:solidFill>
                  </a:tcPr>
                </a:tc>
              </a:tr>
            </a:tbl>
          </a:graphicData>
        </a:graphic>
      </p:graphicFrame>
      <p:graphicFrame>
        <p:nvGraphicFramePr>
          <p:cNvPr id="13" name="Table 12"/>
          <p:cNvGraphicFramePr>
            <a:graphicFrameLocks noGrp="1"/>
          </p:cNvGraphicFramePr>
          <p:nvPr>
            <p:extLst/>
          </p:nvPr>
        </p:nvGraphicFramePr>
        <p:xfrm>
          <a:off x="5432240" y="3713944"/>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4" name="Right Arrow 13"/>
          <p:cNvSpPr/>
          <p:nvPr/>
        </p:nvSpPr>
        <p:spPr>
          <a:xfrm>
            <a:off x="5011324" y="4831544"/>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a:off x="8356867" y="4831542"/>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ight Arrow 15"/>
          <p:cNvSpPr/>
          <p:nvPr/>
        </p:nvSpPr>
        <p:spPr>
          <a:xfrm>
            <a:off x="7304580" y="4831538"/>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7" name="Table 16"/>
          <p:cNvGraphicFramePr>
            <a:graphicFrameLocks noGrp="1"/>
          </p:cNvGraphicFramePr>
          <p:nvPr>
            <p:extLst/>
          </p:nvPr>
        </p:nvGraphicFramePr>
        <p:xfrm>
          <a:off x="7046587" y="3684916"/>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8" name="Freeform 17"/>
          <p:cNvSpPr/>
          <p:nvPr/>
        </p:nvSpPr>
        <p:spPr>
          <a:xfrm>
            <a:off x="5882181" y="4348605"/>
            <a:ext cx="1015999" cy="889942"/>
          </a:xfrm>
          <a:custGeom>
            <a:avLst/>
            <a:gdLst>
              <a:gd name="connsiteX0" fmla="*/ 0 w 841828"/>
              <a:gd name="connsiteY0" fmla="*/ 584541 h 889942"/>
              <a:gd name="connsiteX1" fmla="*/ 101600 w 841828"/>
              <a:gd name="connsiteY1" fmla="*/ 149112 h 889942"/>
              <a:gd name="connsiteX2" fmla="*/ 203200 w 841828"/>
              <a:gd name="connsiteY2" fmla="*/ 889341 h 889942"/>
              <a:gd name="connsiteX3" fmla="*/ 377371 w 841828"/>
              <a:gd name="connsiteY3" fmla="*/ 3969 h 889942"/>
              <a:gd name="connsiteX4" fmla="*/ 537028 w 841828"/>
              <a:gd name="connsiteY4" fmla="*/ 555512 h 889942"/>
              <a:gd name="connsiteX5" fmla="*/ 841828 w 841828"/>
              <a:gd name="connsiteY5" fmla="*/ 366826 h 88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1828" h="889942">
                <a:moveTo>
                  <a:pt x="0" y="584541"/>
                </a:moveTo>
                <a:cubicBezTo>
                  <a:pt x="33866" y="341426"/>
                  <a:pt x="67733" y="98312"/>
                  <a:pt x="101600" y="149112"/>
                </a:cubicBezTo>
                <a:cubicBezTo>
                  <a:pt x="135467" y="199912"/>
                  <a:pt x="157238" y="913531"/>
                  <a:pt x="203200" y="889341"/>
                </a:cubicBezTo>
                <a:cubicBezTo>
                  <a:pt x="249162" y="865151"/>
                  <a:pt x="321733" y="59607"/>
                  <a:pt x="377371" y="3969"/>
                </a:cubicBezTo>
                <a:cubicBezTo>
                  <a:pt x="433009" y="-51669"/>
                  <a:pt x="459619" y="495036"/>
                  <a:pt x="537028" y="555512"/>
                </a:cubicBezTo>
                <a:cubicBezTo>
                  <a:pt x="614437" y="615988"/>
                  <a:pt x="841828" y="366826"/>
                  <a:pt x="841828" y="366826"/>
                </a:cubicBezTo>
              </a:path>
            </a:pathLst>
          </a:custGeom>
          <a:noFill/>
          <a:ln w="25400">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5882181" y="5238547"/>
            <a:ext cx="1015999" cy="646331"/>
          </a:xfrm>
          <a:prstGeom prst="rect">
            <a:avLst/>
          </a:prstGeom>
          <a:noFill/>
        </p:spPr>
        <p:txBody>
          <a:bodyPr wrap="square" rtlCol="0">
            <a:spAutoFit/>
          </a:bodyPr>
          <a:lstStyle/>
          <a:p>
            <a:r>
              <a:rPr lang="en-US" dirty="0" smtClean="0"/>
              <a:t>Channel</a:t>
            </a:r>
          </a:p>
          <a:p>
            <a:endParaRPr lang="en-GB" dirty="0"/>
          </a:p>
        </p:txBody>
      </p:sp>
      <p:sp>
        <p:nvSpPr>
          <p:cNvPr id="23" name="Right Arrow 22"/>
          <p:cNvSpPr/>
          <p:nvPr/>
        </p:nvSpPr>
        <p:spPr>
          <a:xfrm>
            <a:off x="3937267" y="4831538"/>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ight Arrow 23"/>
          <p:cNvSpPr/>
          <p:nvPr/>
        </p:nvSpPr>
        <p:spPr>
          <a:xfrm>
            <a:off x="3160752" y="4831538"/>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p:cNvCxnSpPr/>
          <p:nvPr/>
        </p:nvCxnSpPr>
        <p:spPr>
          <a:xfrm>
            <a:off x="8458200" y="2715225"/>
            <a:ext cx="66675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22827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Prelude: Software Defined Radios</a:t>
            </a:r>
            <a:endParaRPr lang="en-GB" dirty="0"/>
          </a:p>
        </p:txBody>
      </p:sp>
      <p:sp>
        <p:nvSpPr>
          <p:cNvPr id="3" name="Text Placeholder 2"/>
          <p:cNvSpPr>
            <a:spLocks noGrp="1"/>
          </p:cNvSpPr>
          <p:nvPr>
            <p:ph type="body" sz="quarter" idx="10"/>
          </p:nvPr>
        </p:nvSpPr>
        <p:spPr>
          <a:xfrm>
            <a:off x="519248" y="1393372"/>
            <a:ext cx="11151917" cy="4850559"/>
          </a:xfrm>
        </p:spPr>
        <p:txBody>
          <a:bodyPr/>
          <a:lstStyle/>
          <a:p>
            <a:r>
              <a:rPr lang="en-US" sz="3200" dirty="0"/>
              <a:t>FPGA</a:t>
            </a:r>
            <a:r>
              <a:rPr lang="en-US" sz="3200" dirty="0" smtClean="0"/>
              <a:t>:</a:t>
            </a:r>
          </a:p>
          <a:p>
            <a:pPr lvl="1"/>
            <a:r>
              <a:rPr lang="en-US" sz="2000" dirty="0" smtClean="0"/>
              <a:t>Programmable digital electronics</a:t>
            </a:r>
          </a:p>
          <a:p>
            <a:pPr lvl="1"/>
            <a:r>
              <a:rPr lang="en-US" sz="2000" dirty="0" smtClean="0"/>
              <a:t>Traditionally used for prototyping and development in wireless industry</a:t>
            </a:r>
          </a:p>
          <a:p>
            <a:pPr lvl="1"/>
            <a:r>
              <a:rPr lang="en-US" sz="2000" dirty="0" smtClean="0"/>
              <a:t>Examples: WARP (all on FPGA), </a:t>
            </a:r>
            <a:r>
              <a:rPr lang="en-US" sz="2000" dirty="0" err="1" smtClean="0"/>
              <a:t>Zyng</a:t>
            </a:r>
            <a:r>
              <a:rPr lang="en-US" sz="2000" dirty="0" smtClean="0"/>
              <a:t> (</a:t>
            </a:r>
            <a:r>
              <a:rPr lang="en-US" sz="2000" dirty="0" err="1" smtClean="0"/>
              <a:t>SoC</a:t>
            </a:r>
            <a:r>
              <a:rPr lang="en-US" sz="2000" dirty="0" smtClean="0"/>
              <a:t>: Arm + FPGA</a:t>
            </a:r>
            <a:r>
              <a:rPr lang="en-US" sz="2000" dirty="0"/>
              <a:t>)</a:t>
            </a:r>
            <a:r>
              <a:rPr lang="en-US" sz="2000" dirty="0" smtClean="0"/>
              <a:t> </a:t>
            </a:r>
            <a:endParaRPr lang="en-US" sz="2000" dirty="0"/>
          </a:p>
          <a:p>
            <a:r>
              <a:rPr lang="en-GB" sz="3200" dirty="0" smtClean="0"/>
              <a:t>DSP:</a:t>
            </a:r>
            <a:endParaRPr lang="en-GB" sz="3200" dirty="0"/>
          </a:p>
          <a:p>
            <a:pPr lvl="1"/>
            <a:r>
              <a:rPr lang="en-GB" sz="2000" dirty="0" smtClean="0"/>
              <a:t>One or more VLIW </a:t>
            </a:r>
            <a:r>
              <a:rPr lang="en-GB" sz="2000" dirty="0"/>
              <a:t>cores optimized for signal processing</a:t>
            </a:r>
            <a:endParaRPr lang="en-GB" sz="2000" dirty="0" smtClean="0"/>
          </a:p>
          <a:p>
            <a:pPr lvl="1"/>
            <a:r>
              <a:rPr lang="en-GB" sz="2000" dirty="0" smtClean="0"/>
              <a:t>Prototyping, but also commercially (many small </a:t>
            </a:r>
            <a:r>
              <a:rPr lang="en-GB" sz="2000" dirty="0"/>
              <a:t>cells </a:t>
            </a:r>
            <a:r>
              <a:rPr lang="en-GB" sz="2000" dirty="0" smtClean="0"/>
              <a:t>on DSP)</a:t>
            </a:r>
            <a:endParaRPr lang="en-US" sz="2000" dirty="0"/>
          </a:p>
          <a:p>
            <a:pPr lvl="1"/>
            <a:r>
              <a:rPr lang="en-GB" sz="2000" dirty="0" smtClean="0"/>
              <a:t>Examples: TI, Freescale</a:t>
            </a:r>
          </a:p>
          <a:p>
            <a:r>
              <a:rPr lang="en-US" sz="3200" dirty="0" smtClean="0"/>
              <a:t>CPUs</a:t>
            </a:r>
            <a:r>
              <a:rPr lang="en-US" sz="3200" dirty="0"/>
              <a:t>: </a:t>
            </a:r>
            <a:endParaRPr lang="en-US" sz="3200" dirty="0" smtClean="0"/>
          </a:p>
          <a:p>
            <a:pPr lvl="1"/>
            <a:r>
              <a:rPr lang="en-US" sz="2000" dirty="0" smtClean="0"/>
              <a:t>Digital interface between a radio and a CPU</a:t>
            </a:r>
          </a:p>
          <a:p>
            <a:pPr lvl="1"/>
            <a:r>
              <a:rPr lang="en-US" sz="2000" dirty="0" smtClean="0"/>
              <a:t>Prototyping and some deployments ($2k GSM base-station)</a:t>
            </a:r>
          </a:p>
          <a:p>
            <a:pPr lvl="1"/>
            <a:r>
              <a:rPr lang="en-US" sz="2000" dirty="0" smtClean="0"/>
              <a:t>Examples: USRP (easy to program but slow), </a:t>
            </a:r>
            <a:r>
              <a:rPr lang="en-US" sz="2000" dirty="0"/>
              <a:t/>
            </a:r>
            <a:br>
              <a:rPr lang="en-US" sz="2000" dirty="0"/>
            </a:br>
            <a:r>
              <a:rPr lang="en-US" sz="2000" dirty="0" smtClean="0"/>
              <a:t>SORA (fast, </a:t>
            </a:r>
            <a:r>
              <a:rPr lang="el-GR" sz="2000" dirty="0" smtClean="0"/>
              <a:t>μ</a:t>
            </a:r>
            <a:r>
              <a:rPr lang="en-US" sz="2000" dirty="0"/>
              <a:t>s </a:t>
            </a:r>
            <a:r>
              <a:rPr lang="en-US" sz="2000" dirty="0" smtClean="0"/>
              <a:t>latency), </a:t>
            </a:r>
            <a:r>
              <a:rPr lang="en-GB" sz="2000" dirty="0" err="1" smtClean="0"/>
              <a:t>bladeRF</a:t>
            </a:r>
            <a:r>
              <a:rPr lang="en-GB" sz="2000" dirty="0"/>
              <a:t> </a:t>
            </a:r>
            <a:r>
              <a:rPr lang="en-GB" sz="2000" dirty="0" smtClean="0"/>
              <a:t>(cheap and portable)</a:t>
            </a:r>
          </a:p>
        </p:txBody>
      </p:sp>
      <p:sp>
        <p:nvSpPr>
          <p:cNvPr id="4" name="Slide Number Placeholder 3"/>
          <p:cNvSpPr>
            <a:spLocks noGrp="1"/>
          </p:cNvSpPr>
          <p:nvPr>
            <p:ph type="sldNum" sz="quarter" idx="13"/>
          </p:nvPr>
        </p:nvSpPr>
        <p:spPr/>
        <p:txBody>
          <a:bodyPr/>
          <a:lstStyle/>
          <a:p>
            <a:fld id="{460E0C55-3319-4B31-9C74-CC15EF4AFB06}" type="slidenum">
              <a:rPr lang="en-GB" smtClean="0"/>
              <a:t>3</a:t>
            </a:fld>
            <a:endParaRPr lang="en-GB" dirty="0"/>
          </a:p>
        </p:txBody>
      </p:sp>
      <p:pic>
        <p:nvPicPr>
          <p:cNvPr id="1026" name="Picture 2" descr="Radio control boar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20743" y="3236628"/>
            <a:ext cx="2581487" cy="1280017"/>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9584297" y="4731677"/>
            <a:ext cx="1854377" cy="1293930"/>
            <a:chOff x="3346468" y="1652601"/>
            <a:chExt cx="1788240" cy="1341180"/>
          </a:xfrm>
        </p:grpSpPr>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46468" y="1652601"/>
              <a:ext cx="1788240" cy="1341180"/>
            </a:xfrm>
            <a:prstGeom prst="rect">
              <a:avLst/>
            </a:prstGeom>
          </p:spPr>
        </p:pic>
        <p:sp>
          <p:nvSpPr>
            <p:cNvPr id="8" name="TextBox 7"/>
            <p:cNvSpPr txBox="1"/>
            <p:nvPr/>
          </p:nvSpPr>
          <p:spPr>
            <a:xfrm>
              <a:off x="3359256" y="2811624"/>
              <a:ext cx="1096454" cy="169277"/>
            </a:xfrm>
            <a:prstGeom prst="rect">
              <a:avLst/>
            </a:prstGeom>
            <a:noFill/>
          </p:spPr>
          <p:txBody>
            <a:bodyPr wrap="none" lIns="0" tIns="0" rIns="0" bIns="0" rtlCol="0">
              <a:spAutoFit/>
            </a:bodyPr>
            <a:lstStyle/>
            <a:p>
              <a:r>
                <a:rPr lang="en-US" sz="1100" dirty="0" err="1" smtClean="0">
                  <a:gradFill>
                    <a:gsLst>
                      <a:gs pos="2917">
                        <a:schemeClr val="tx1"/>
                      </a:gs>
                      <a:gs pos="30000">
                        <a:schemeClr val="tx1"/>
                      </a:gs>
                    </a:gsLst>
                    <a:lin ang="5400000" scaled="0"/>
                  </a:gradFill>
                </a:rPr>
                <a:t>BladeRF</a:t>
              </a:r>
              <a:r>
                <a:rPr lang="en-US" sz="1100" dirty="0" smtClean="0">
                  <a:gradFill>
                    <a:gsLst>
                      <a:gs pos="2917">
                        <a:schemeClr val="tx1"/>
                      </a:gs>
                      <a:gs pos="30000">
                        <a:schemeClr val="tx1"/>
                      </a:gs>
                    </a:gsLst>
                    <a:lin ang="5400000" scaled="0"/>
                  </a:gradFill>
                </a:rPr>
                <a:t> USB card</a:t>
              </a:r>
              <a:endParaRPr lang="en-GB" sz="1100" dirty="0" err="1" smtClean="0">
                <a:gradFill>
                  <a:gsLst>
                    <a:gs pos="2917">
                      <a:schemeClr val="tx1"/>
                    </a:gs>
                    <a:gs pos="30000">
                      <a:schemeClr val="tx1"/>
                    </a:gs>
                  </a:gsLst>
                  <a:lin ang="5400000" scaled="0"/>
                </a:gradFill>
              </a:endParaRPr>
            </a:p>
          </p:txBody>
        </p:sp>
      </p:grpSp>
    </p:spTree>
    <p:extLst>
      <p:ext uri="{BB962C8B-B14F-4D97-AF65-F5344CB8AC3E}">
        <p14:creationId xmlns:p14="http://schemas.microsoft.com/office/powerpoint/2010/main" val="12257814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OFDM and channel estimation</a:t>
            </a:r>
            <a:endParaRPr lang="en-GB" dirty="0"/>
          </a:p>
        </p:txBody>
      </p:sp>
      <p:sp>
        <p:nvSpPr>
          <p:cNvPr id="4" name="Rectangle 3"/>
          <p:cNvSpPr/>
          <p:nvPr/>
        </p:nvSpPr>
        <p:spPr>
          <a:xfrm>
            <a:off x="2718067" y="1667423"/>
            <a:ext cx="624115" cy="255451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IFFT</a:t>
            </a:r>
            <a:endParaRPr lang="en-GB" dirty="0">
              <a:solidFill>
                <a:schemeClr val="tx1"/>
              </a:solidFill>
            </a:endParaRPr>
          </a:p>
        </p:txBody>
      </p:sp>
      <p:sp>
        <p:nvSpPr>
          <p:cNvPr id="5" name="Rectangle 4"/>
          <p:cNvSpPr/>
          <p:nvPr/>
        </p:nvSpPr>
        <p:spPr>
          <a:xfrm>
            <a:off x="8850353" y="1667424"/>
            <a:ext cx="624115" cy="25545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FFT</a:t>
            </a:r>
            <a:endParaRPr lang="en-GB" dirty="0">
              <a:solidFill>
                <a:schemeClr val="tx1"/>
              </a:solidFill>
            </a:endParaRPr>
          </a:p>
        </p:txBody>
      </p:sp>
      <p:graphicFrame>
        <p:nvGraphicFramePr>
          <p:cNvPr id="6" name="Table 5"/>
          <p:cNvGraphicFramePr>
            <a:graphicFrameLocks noGrp="1"/>
          </p:cNvGraphicFramePr>
          <p:nvPr>
            <p:extLst/>
          </p:nvPr>
        </p:nvGraphicFramePr>
        <p:xfrm>
          <a:off x="1992355" y="1661618"/>
          <a:ext cx="208280" cy="2631888"/>
        </p:xfrm>
        <a:graphic>
          <a:graphicData uri="http://schemas.openxmlformats.org/drawingml/2006/table">
            <a:tbl>
              <a:tblPr firstRow="1" bandRow="1">
                <a:tableStyleId>{5940675A-B579-460E-94D1-54222C63F5DA}</a:tableStyleId>
              </a:tblPr>
              <a:tblGrid>
                <a:gridCol w="208280"/>
              </a:tblGrid>
              <a:tr h="270118">
                <a:tc>
                  <a:txBody>
                    <a:bodyPr/>
                    <a:lstStyle/>
                    <a:p>
                      <a:endParaRPr lang="en-GB" dirty="0"/>
                    </a:p>
                  </a:txBody>
                  <a:tcPr>
                    <a:solidFill>
                      <a:schemeClr val="accent1"/>
                    </a:solidFill>
                  </a:tcPr>
                </a:tc>
              </a:tr>
              <a:tr h="270118">
                <a:tc>
                  <a:txBody>
                    <a:bodyPr/>
                    <a:lstStyle/>
                    <a:p>
                      <a:endParaRPr lang="en-GB" dirty="0"/>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a:p>
                  </a:txBody>
                  <a:tcPr>
                    <a:solidFill>
                      <a:schemeClr val="accent1"/>
                    </a:solidFill>
                  </a:tcPr>
                </a:tc>
              </a:tr>
              <a:tr h="270118">
                <a:tc>
                  <a:txBody>
                    <a:bodyPr/>
                    <a:lstStyle/>
                    <a:p>
                      <a:endParaRPr lang="en-GB" dirty="0"/>
                    </a:p>
                  </a:txBody>
                  <a:tcPr>
                    <a:solidFill>
                      <a:schemeClr val="accent1"/>
                    </a:solidFill>
                  </a:tcPr>
                </a:tc>
              </a:tr>
            </a:tbl>
          </a:graphicData>
        </a:graphic>
      </p:graphicFrame>
      <p:graphicFrame>
        <p:nvGraphicFramePr>
          <p:cNvPr id="7" name="Table 6"/>
          <p:cNvGraphicFramePr>
            <a:graphicFrameLocks noGrp="1"/>
          </p:cNvGraphicFramePr>
          <p:nvPr>
            <p:extLst/>
          </p:nvPr>
        </p:nvGraphicFramePr>
        <p:xfrm>
          <a:off x="9975210" y="1667423"/>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1"/>
                    </a:solidFill>
                  </a:tcPr>
                </a:tc>
              </a:tr>
              <a:tr h="318070">
                <a:tc>
                  <a:txBody>
                    <a:bodyPr/>
                    <a:lstStyle/>
                    <a:p>
                      <a:endParaRPr lang="en-GB" i="1" dirty="0"/>
                    </a:p>
                  </a:txBody>
                  <a:tcPr>
                    <a:solidFill>
                      <a:schemeClr val="accent1"/>
                    </a:solidFill>
                  </a:tcPr>
                </a:tc>
              </a:tr>
              <a:tr h="318070">
                <a:tc>
                  <a:txBody>
                    <a:bodyPr/>
                    <a:lstStyle/>
                    <a:p>
                      <a:endParaRPr lang="en-GB" dirty="0"/>
                    </a:p>
                  </a:txBody>
                  <a:tcPr>
                    <a:solidFill>
                      <a:schemeClr val="accent1"/>
                    </a:solidFill>
                  </a:tcPr>
                </a:tc>
              </a:tr>
              <a:tr h="318070">
                <a:tc>
                  <a:txBody>
                    <a:bodyPr/>
                    <a:lstStyle/>
                    <a:p>
                      <a:endParaRPr lang="en-GB" dirty="0"/>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dirty="0"/>
                    </a:p>
                  </a:txBody>
                  <a:tcPr>
                    <a:solidFill>
                      <a:schemeClr val="accent1"/>
                    </a:solidFill>
                  </a:tcPr>
                </a:tc>
              </a:tr>
            </a:tbl>
          </a:graphicData>
        </a:graphic>
      </p:graphicFrame>
      <p:graphicFrame>
        <p:nvGraphicFramePr>
          <p:cNvPr id="8" name="Table 7"/>
          <p:cNvGraphicFramePr>
            <a:graphicFrameLocks noGrp="1"/>
          </p:cNvGraphicFramePr>
          <p:nvPr>
            <p:extLst/>
          </p:nvPr>
        </p:nvGraphicFramePr>
        <p:xfrm>
          <a:off x="3821155" y="1696451"/>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9" name="Right Arrow 8"/>
          <p:cNvSpPr/>
          <p:nvPr/>
        </p:nvSpPr>
        <p:spPr>
          <a:xfrm>
            <a:off x="3400239" y="2814051"/>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a:off x="9547039" y="2814049"/>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a:off x="8494752" y="2814045"/>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2" name="Table 11"/>
          <p:cNvGraphicFramePr>
            <a:graphicFrameLocks noGrp="1"/>
          </p:cNvGraphicFramePr>
          <p:nvPr>
            <p:extLst/>
          </p:nvPr>
        </p:nvGraphicFramePr>
        <p:xfrm>
          <a:off x="8236759" y="1667423"/>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4" name="TextBox 13"/>
          <p:cNvSpPr txBox="1"/>
          <p:nvPr/>
        </p:nvSpPr>
        <p:spPr>
          <a:xfrm>
            <a:off x="4954308" y="3764518"/>
            <a:ext cx="1185369" cy="369332"/>
          </a:xfrm>
          <a:prstGeom prst="rect">
            <a:avLst/>
          </a:prstGeom>
          <a:noFill/>
        </p:spPr>
        <p:txBody>
          <a:bodyPr wrap="square" rtlCol="0">
            <a:spAutoFit/>
          </a:bodyPr>
          <a:lstStyle/>
          <a:p>
            <a:r>
              <a:rPr lang="en-US" dirty="0" smtClean="0"/>
              <a:t>Multipath</a:t>
            </a:r>
          </a:p>
        </p:txBody>
      </p:sp>
      <p:sp>
        <p:nvSpPr>
          <p:cNvPr id="15" name="Right Arrow 14"/>
          <p:cNvSpPr/>
          <p:nvPr/>
        </p:nvSpPr>
        <p:spPr>
          <a:xfrm>
            <a:off x="2326182" y="2814045"/>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ight Arrow 15"/>
          <p:cNvSpPr/>
          <p:nvPr/>
        </p:nvSpPr>
        <p:spPr>
          <a:xfrm>
            <a:off x="1549667" y="2814045"/>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p:cNvPicPr>
            <a:picLocks noChangeAspect="1"/>
          </p:cNvPicPr>
          <p:nvPr/>
        </p:nvPicPr>
        <p:blipFill>
          <a:blip r:embed="rId2"/>
          <a:stretch>
            <a:fillRect/>
          </a:stretch>
        </p:blipFill>
        <p:spPr>
          <a:xfrm>
            <a:off x="4260957" y="2561325"/>
            <a:ext cx="271950" cy="505440"/>
          </a:xfrm>
          <a:prstGeom prst="rect">
            <a:avLst/>
          </a:prstGeom>
        </p:spPr>
      </p:pic>
      <p:pic>
        <p:nvPicPr>
          <p:cNvPr id="22" name="Picture 21"/>
          <p:cNvPicPr>
            <a:picLocks noChangeAspect="1"/>
          </p:cNvPicPr>
          <p:nvPr/>
        </p:nvPicPr>
        <p:blipFill>
          <a:blip r:embed="rId2"/>
          <a:stretch>
            <a:fillRect/>
          </a:stretch>
        </p:blipFill>
        <p:spPr>
          <a:xfrm>
            <a:off x="7776296" y="2569862"/>
            <a:ext cx="271950" cy="505440"/>
          </a:xfrm>
          <a:prstGeom prst="rect">
            <a:avLst/>
          </a:prstGeom>
        </p:spPr>
      </p:pic>
      <p:cxnSp>
        <p:nvCxnSpPr>
          <p:cNvPr id="24" name="Straight Connector 23"/>
          <p:cNvCxnSpPr>
            <a:endCxn id="22" idx="1"/>
          </p:cNvCxnSpPr>
          <p:nvPr/>
        </p:nvCxnSpPr>
        <p:spPr>
          <a:xfrm>
            <a:off x="4648200" y="2814045"/>
            <a:ext cx="3128096" cy="8537"/>
          </a:xfrm>
          <a:prstGeom prst="line">
            <a:avLst/>
          </a:prstGeom>
          <a:ln>
            <a:prstDash val="dash"/>
            <a:tailEnd type="stealth"/>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648200" y="1838325"/>
            <a:ext cx="1123950" cy="975720"/>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22" idx="1"/>
          </p:cNvCxnSpPr>
          <p:nvPr/>
        </p:nvCxnSpPr>
        <p:spPr>
          <a:xfrm>
            <a:off x="5779409" y="1838325"/>
            <a:ext cx="1996887" cy="984257"/>
          </a:xfrm>
          <a:prstGeom prst="straightConnector1">
            <a:avLst/>
          </a:prstGeom>
          <a:ln>
            <a:prstDash val="dash"/>
            <a:tailEnd type="stealth"/>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667356" y="2814045"/>
            <a:ext cx="2110496" cy="1319805"/>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667356" y="2814045"/>
            <a:ext cx="1576439" cy="386355"/>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endCxn id="22" idx="1"/>
          </p:cNvCxnSpPr>
          <p:nvPr/>
        </p:nvCxnSpPr>
        <p:spPr>
          <a:xfrm flipV="1">
            <a:off x="6251054" y="2822582"/>
            <a:ext cx="1525242" cy="377818"/>
          </a:xfrm>
          <a:prstGeom prst="straightConnector1">
            <a:avLst/>
          </a:prstGeom>
          <a:ln>
            <a:prstDash val="dash"/>
            <a:tailEnd type="stealth"/>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22" idx="1"/>
          </p:cNvCxnSpPr>
          <p:nvPr/>
        </p:nvCxnSpPr>
        <p:spPr>
          <a:xfrm flipV="1">
            <a:off x="6785111" y="2822582"/>
            <a:ext cx="991185" cy="1311268"/>
          </a:xfrm>
          <a:prstGeom prst="straightConnector1">
            <a:avLst/>
          </a:prstGeom>
          <a:ln>
            <a:prstDash val="das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p:cNvSpPr txBox="1"/>
              <p:nvPr/>
            </p:nvSpPr>
            <p:spPr>
              <a:xfrm>
                <a:off x="314043" y="4367585"/>
                <a:ext cx="8767085" cy="2031325"/>
              </a:xfrm>
              <a:prstGeom prst="rect">
                <a:avLst/>
              </a:prstGeom>
              <a:noFill/>
            </p:spPr>
            <p:txBody>
              <a:bodyPr wrap="square" rtlCol="0">
                <a:spAutoFit/>
              </a:bodyPr>
              <a:lstStyle/>
              <a:p>
                <a:r>
                  <a:rPr lang="en-GB" dirty="0" smtClean="0"/>
                  <a:t>Channel effect: </a:t>
                </a:r>
                <a14:m>
                  <m:oMath xmlns:m="http://schemas.openxmlformats.org/officeDocument/2006/math">
                    <m:r>
                      <a:rPr lang="en-GB" b="0" i="1" smtClean="0">
                        <a:latin typeface="Cambria Math" panose="02040503050406030204" pitchFamily="18" charset="0"/>
                      </a:rPr>
                      <m:t>h</m:t>
                    </m:r>
                    <m:r>
                      <a:rPr lang="en-GB" b="0" i="1" smtClean="0">
                        <a:latin typeface="Cambria Math" panose="02040503050406030204" pitchFamily="18" charset="0"/>
                      </a:rPr>
                      <m:t>(</m:t>
                    </m:r>
                    <m:r>
                      <a:rPr lang="el-GR" b="0" i="1" smtClean="0">
                        <a:latin typeface="Cambria Math" panose="02040503050406030204" pitchFamily="18" charset="0"/>
                      </a:rPr>
                      <m:t>𝜏</m:t>
                    </m:r>
                    <m:r>
                      <a:rPr lang="el-GR" b="0" i="1" smtClean="0">
                        <a:latin typeface="Cambria Math" panose="02040503050406030204" pitchFamily="18" charset="0"/>
                      </a:rPr>
                      <m:t>)</m:t>
                    </m:r>
                  </m:oMath>
                </a14:m>
                <a:r>
                  <a:rPr lang="el-GR" dirty="0" smtClean="0"/>
                  <a:t> </a:t>
                </a:r>
                <a:r>
                  <a:rPr lang="en-GB" dirty="0" smtClean="0"/>
                  <a:t>where </a:t>
                </a:r>
                <a14:m>
                  <m:oMath xmlns:m="http://schemas.openxmlformats.org/officeDocument/2006/math">
                    <m:r>
                      <a:rPr lang="el-GR" b="0" i="1" smtClean="0">
                        <a:latin typeface="Cambria Math" panose="02040503050406030204" pitchFamily="18" charset="0"/>
                      </a:rPr>
                      <m:t>𝜏</m:t>
                    </m:r>
                  </m:oMath>
                </a14:m>
                <a:r>
                  <a:rPr lang="el-GR" dirty="0" smtClean="0"/>
                  <a:t> </a:t>
                </a:r>
                <a:r>
                  <a:rPr lang="en-GB" dirty="0" smtClean="0"/>
                  <a:t>is the delay of each path compared to direct path. </a:t>
                </a:r>
              </a:p>
              <a:p>
                <a:r>
                  <a:rPr lang="en-GB" dirty="0" smtClean="0"/>
                  <a:t>Overall received signal:</a:t>
                </a:r>
              </a:p>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𝑦</m:t>
                          </m:r>
                        </m:e>
                        <m:sub>
                          <m:r>
                            <a:rPr lang="en-GB" b="0" i="1" smtClean="0">
                              <a:latin typeface="Cambria Math" panose="02040503050406030204" pitchFamily="18" charset="0"/>
                            </a:rPr>
                            <m:t>𝑟𝑒𝑐𝑣</m:t>
                          </m:r>
                        </m:sub>
                      </m:sSub>
                      <m:d>
                        <m:dPr>
                          <m:ctrlPr>
                            <a:rPr lang="en-GB" b="0" i="1" smtClean="0">
                              <a:latin typeface="Cambria Math" panose="02040503050406030204" pitchFamily="18" charset="0"/>
                            </a:rPr>
                          </m:ctrlPr>
                        </m:dPr>
                        <m:e>
                          <m:r>
                            <a:rPr lang="en-GB" b="0" i="1" smtClean="0">
                              <a:latin typeface="Cambria Math" panose="02040503050406030204" pitchFamily="18" charset="0"/>
                            </a:rPr>
                            <m:t>𝑡</m:t>
                          </m:r>
                        </m:e>
                      </m:d>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Σ</m:t>
                          </m:r>
                        </m:e>
                        <m:sub>
                          <m:r>
                            <a:rPr lang="en-GB" b="0" i="1" smtClean="0">
                              <a:latin typeface="Cambria Math" panose="02040503050406030204" pitchFamily="18" charset="0"/>
                            </a:rPr>
                            <m:t>𝜏</m:t>
                          </m:r>
                        </m:sub>
                      </m:sSub>
                      <m:r>
                        <a:rPr lang="en-GB" b="0" i="1" smtClean="0">
                          <a:latin typeface="Cambria Math" panose="02040503050406030204" pitchFamily="18" charset="0"/>
                        </a:rPr>
                        <m:t>𝑦</m:t>
                      </m:r>
                      <m:d>
                        <m:dPr>
                          <m:ctrlPr>
                            <a:rPr lang="en-GB" b="0" i="1" smtClean="0">
                              <a:latin typeface="Cambria Math" panose="02040503050406030204" pitchFamily="18" charset="0"/>
                            </a:rPr>
                          </m:ctrlPr>
                        </m:dPr>
                        <m:e>
                          <m:r>
                            <a:rPr lang="en-GB" b="0" i="1" smtClean="0">
                              <a:latin typeface="Cambria Math" panose="02040503050406030204" pitchFamily="18" charset="0"/>
                            </a:rPr>
                            <m:t>𝑡</m:t>
                          </m:r>
                          <m:r>
                            <a:rPr lang="en-GB" b="0" i="1" smtClean="0">
                              <a:latin typeface="Cambria Math" panose="02040503050406030204" pitchFamily="18" charset="0"/>
                            </a:rPr>
                            <m:t>−</m:t>
                          </m:r>
                          <m:r>
                            <a:rPr lang="en-GB" b="0" i="1" smtClean="0">
                              <a:latin typeface="Cambria Math" panose="02040503050406030204" pitchFamily="18" charset="0"/>
                            </a:rPr>
                            <m:t>𝜏</m:t>
                          </m:r>
                        </m:e>
                      </m:d>
                      <m:r>
                        <a:rPr lang="en-GB" b="0" i="1" smtClean="0">
                          <a:latin typeface="Cambria Math" panose="02040503050406030204" pitchFamily="18" charset="0"/>
                        </a:rPr>
                        <m:t>⋅</m:t>
                      </m:r>
                      <m:r>
                        <a:rPr lang="en-GB" b="0" i="1" smtClean="0">
                          <a:latin typeface="Cambria Math" panose="02040503050406030204" pitchFamily="18" charset="0"/>
                        </a:rPr>
                        <m:t>h</m:t>
                      </m:r>
                      <m:d>
                        <m:dPr>
                          <m:ctrlPr>
                            <a:rPr lang="en-GB" b="0" i="1" smtClean="0">
                              <a:latin typeface="Cambria Math" panose="02040503050406030204" pitchFamily="18" charset="0"/>
                            </a:rPr>
                          </m:ctrlPr>
                        </m:dPr>
                        <m:e>
                          <m:r>
                            <a:rPr lang="en-GB" b="0" i="1" smtClean="0">
                              <a:latin typeface="Cambria Math" panose="02040503050406030204" pitchFamily="18" charset="0"/>
                            </a:rPr>
                            <m:t>𝜏</m:t>
                          </m:r>
                        </m:e>
                      </m:d>
                    </m:oMath>
                  </m:oMathPara>
                </a14:m>
                <a:endParaRPr lang="en-GB" b="0" dirty="0" smtClean="0"/>
              </a:p>
              <a:p>
                <a:r>
                  <a:rPr lang="en-GB" dirty="0" smtClean="0"/>
                  <a:t>Pass that through FFT:</a:t>
                </a:r>
              </a:p>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𝑌</m:t>
                          </m:r>
                        </m:e>
                        <m:sub>
                          <m:r>
                            <a:rPr lang="en-GB" b="0" i="1" smtClean="0">
                              <a:latin typeface="Cambria Math" panose="02040503050406030204" pitchFamily="18" charset="0"/>
                            </a:rPr>
                            <m:t>𝑟𝑒𝑐𝑣</m:t>
                          </m:r>
                        </m:sub>
                      </m:sSub>
                      <m:d>
                        <m:dPr>
                          <m:ctrlPr>
                            <a:rPr lang="en-GB" b="0" i="1" smtClean="0">
                              <a:latin typeface="Cambria Math" panose="02040503050406030204" pitchFamily="18" charset="0"/>
                            </a:rPr>
                          </m:ctrlPr>
                        </m:dPr>
                        <m:e>
                          <m:r>
                            <a:rPr lang="en-GB" b="0" i="1" smtClean="0">
                              <a:latin typeface="Cambria Math" panose="02040503050406030204" pitchFamily="18" charset="0"/>
                            </a:rPr>
                            <m:t>𝑓</m:t>
                          </m:r>
                        </m:e>
                      </m:d>
                      <m:r>
                        <a:rPr lang="en-GB" b="0" i="1" smtClean="0">
                          <a:latin typeface="Cambria Math" panose="02040503050406030204" pitchFamily="18" charset="0"/>
                        </a:rPr>
                        <m:t>=</m:t>
                      </m:r>
                      <m:r>
                        <a:rPr lang="en-GB" b="0" i="1" smtClean="0">
                          <a:latin typeface="Cambria Math" panose="02040503050406030204" pitchFamily="18" charset="0"/>
                        </a:rPr>
                        <m:t>𝑌</m:t>
                      </m:r>
                      <m:d>
                        <m:dPr>
                          <m:ctrlPr>
                            <a:rPr lang="en-GB" b="0" i="1" smtClean="0">
                              <a:latin typeface="Cambria Math" panose="02040503050406030204" pitchFamily="18" charset="0"/>
                            </a:rPr>
                          </m:ctrlPr>
                        </m:dPr>
                        <m:e>
                          <m:r>
                            <a:rPr lang="en-GB" b="0" i="1" smtClean="0">
                              <a:latin typeface="Cambria Math" panose="02040503050406030204" pitchFamily="18" charset="0"/>
                            </a:rPr>
                            <m:t>𝑓</m:t>
                          </m:r>
                        </m:e>
                      </m:d>
                      <m:r>
                        <a:rPr lang="en-GB" b="0" i="1" smtClean="0">
                          <a:latin typeface="Cambria Math" panose="02040503050406030204" pitchFamily="18" charset="0"/>
                        </a:rPr>
                        <m:t>⋅</m:t>
                      </m:r>
                      <m:r>
                        <a:rPr lang="en-GB" b="0" i="1" smtClean="0">
                          <a:latin typeface="Cambria Math" panose="02040503050406030204" pitchFamily="18" charset="0"/>
                        </a:rPr>
                        <m:t>𝐻</m:t>
                      </m:r>
                      <m:d>
                        <m:dPr>
                          <m:ctrlPr>
                            <a:rPr lang="en-GB" b="0" i="1" smtClean="0">
                              <a:latin typeface="Cambria Math" panose="02040503050406030204" pitchFamily="18" charset="0"/>
                            </a:rPr>
                          </m:ctrlPr>
                        </m:dPr>
                        <m:e>
                          <m:r>
                            <a:rPr lang="en-GB" b="0" i="1" smtClean="0">
                              <a:latin typeface="Cambria Math" panose="02040503050406030204" pitchFamily="18" charset="0"/>
                            </a:rPr>
                            <m:t>𝑓</m:t>
                          </m:r>
                        </m:e>
                      </m:d>
                    </m:oMath>
                  </m:oMathPara>
                </a14:m>
                <a:endParaRPr lang="en-GB" dirty="0" smtClean="0"/>
              </a:p>
              <a:p>
                <a:r>
                  <a:rPr lang="en-GB" dirty="0" smtClean="0"/>
                  <a:t>Hence, to undo channel effects we need to calculate the </a:t>
                </a:r>
              </a:p>
              <a:p>
                <a:r>
                  <a:rPr lang="en-GB" dirty="0" smtClean="0"/>
                  <a:t>coefficient vector </a:t>
                </a:r>
                <a14:m>
                  <m:oMath xmlns:m="http://schemas.openxmlformats.org/officeDocument/2006/math">
                    <m:r>
                      <a:rPr lang="en-GB" b="0" i="1" smtClean="0">
                        <a:latin typeface="Cambria Math" panose="02040503050406030204" pitchFamily="18" charset="0"/>
                      </a:rPr>
                      <m:t>𝐻</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𝑓</m:t>
                            </m:r>
                          </m:e>
                          <m:sub>
                            <m:r>
                              <a:rPr lang="en-GB" b="0" i="1" smtClean="0">
                                <a:latin typeface="Cambria Math" panose="02040503050406030204" pitchFamily="18" charset="0"/>
                              </a:rPr>
                              <m:t>𝑘</m:t>
                            </m:r>
                          </m:sub>
                        </m:sSub>
                      </m:e>
                    </m:d>
                  </m:oMath>
                </a14:m>
                <a:r>
                  <a:rPr lang="en-GB" dirty="0" smtClean="0"/>
                  <a:t> and divide received signal</a:t>
                </a:r>
              </a:p>
            </p:txBody>
          </p:sp>
        </mc:Choice>
        <mc:Fallback xmlns="">
          <p:sp>
            <p:nvSpPr>
              <p:cNvPr id="43" name="TextBox 42"/>
              <p:cNvSpPr txBox="1">
                <a:spLocks noRot="1" noChangeAspect="1" noMove="1" noResize="1" noEditPoints="1" noAdjustHandles="1" noChangeArrowheads="1" noChangeShapeType="1" noTextEdit="1"/>
              </p:cNvSpPr>
              <p:nvPr/>
            </p:nvSpPr>
            <p:spPr>
              <a:xfrm>
                <a:off x="314043" y="4367585"/>
                <a:ext cx="8767085" cy="2031325"/>
              </a:xfrm>
              <a:prstGeom prst="rect">
                <a:avLst/>
              </a:prstGeom>
              <a:blipFill rotWithShape="0">
                <a:blip r:embed="rId4"/>
                <a:stretch>
                  <a:fillRect l="-626" t="-1198" b="-3892"/>
                </a:stretch>
              </a:blipFill>
            </p:spPr>
            <p:txBody>
              <a:bodyPr/>
              <a:lstStyle/>
              <a:p>
                <a:r>
                  <a:rPr lang="en-GB">
                    <a:noFill/>
                  </a:rPr>
                  <a:t> </a:t>
                </a:r>
              </a:p>
            </p:txBody>
          </p:sp>
        </mc:Fallback>
      </mc:AlternateContent>
      <p:sp>
        <p:nvSpPr>
          <p:cNvPr id="45" name="Oval 44"/>
          <p:cNvSpPr/>
          <p:nvPr/>
        </p:nvSpPr>
        <p:spPr>
          <a:xfrm>
            <a:off x="6896499" y="5971420"/>
            <a:ext cx="3893190" cy="5805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rPr>
              <a:t>So Simple!!</a:t>
            </a:r>
            <a:endParaRPr lang="en-GB" sz="2800" dirty="0">
              <a:solidFill>
                <a:srgbClr val="FF0000"/>
              </a:solidFill>
            </a:endParaRPr>
          </a:p>
        </p:txBody>
      </p:sp>
      <p:grpSp>
        <p:nvGrpSpPr>
          <p:cNvPr id="47" name="Group 46"/>
          <p:cNvGrpSpPr/>
          <p:nvPr/>
        </p:nvGrpSpPr>
        <p:grpSpPr>
          <a:xfrm>
            <a:off x="8439446" y="4344306"/>
            <a:ext cx="3412750" cy="1407893"/>
            <a:chOff x="8439446" y="4344306"/>
            <a:chExt cx="3412750" cy="1407893"/>
          </a:xfrm>
        </p:grpSpPr>
        <mc:AlternateContent xmlns:mc="http://schemas.openxmlformats.org/markup-compatibility/2006" xmlns:a14="http://schemas.microsoft.com/office/drawing/2010/main">
          <mc:Choice Requires="a14">
            <p:sp>
              <p:nvSpPr>
                <p:cNvPr id="44" name="Rectangular Callout 43"/>
                <p:cNvSpPr/>
                <p:nvPr/>
              </p:nvSpPr>
              <p:spPr>
                <a:xfrm>
                  <a:off x="8439446" y="4344306"/>
                  <a:ext cx="3412750" cy="1407893"/>
                </a:xfrm>
                <a:prstGeom prst="wedgeRectCallout">
                  <a:avLst>
                    <a:gd name="adj1" fmla="val -123088"/>
                    <a:gd name="adj2" fmla="val 4545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Channel estimation algorithm:</a:t>
                  </a:r>
                </a:p>
                <a:p>
                  <a:pPr marL="342900" indent="-342900">
                    <a:buFont typeface="+mj-lt"/>
                    <a:buAutoNum type="arabicPeriod"/>
                  </a:pPr>
                  <a:r>
                    <a:rPr lang="en-GB" sz="1600" dirty="0" smtClean="0">
                      <a:solidFill>
                        <a:schemeClr val="tx1"/>
                      </a:solidFill>
                    </a:rPr>
                    <a:t>Send known fixed preamble </a:t>
                  </a:r>
                  <a14:m>
                    <m:oMath xmlns:m="http://schemas.openxmlformats.org/officeDocument/2006/math">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panose="02040503050406030204" pitchFamily="18" charset="0"/>
                            </a:rPr>
                            <m:t>𝑃</m:t>
                          </m:r>
                        </m:e>
                        <m:sub>
                          <m:r>
                            <a:rPr lang="en-GB" sz="1600" b="0" i="1" smtClean="0">
                              <a:solidFill>
                                <a:schemeClr val="tx1"/>
                              </a:solidFill>
                              <a:latin typeface="Cambria Math" panose="02040503050406030204" pitchFamily="18" charset="0"/>
                            </a:rPr>
                            <m:t>𝑘</m:t>
                          </m:r>
                        </m:sub>
                      </m:sSub>
                    </m:oMath>
                  </a14:m>
                  <a:endParaRPr lang="en-GB" sz="1600" b="0" dirty="0" smtClean="0">
                    <a:solidFill>
                      <a:schemeClr val="tx1"/>
                    </a:solidFill>
                  </a:endParaRPr>
                </a:p>
                <a:p>
                  <a:pPr marL="342900" indent="-342900">
                    <a:buFont typeface="+mj-lt"/>
                    <a:buAutoNum type="arabicPeriod"/>
                  </a:pPr>
                  <a:r>
                    <a:rPr lang="en-GB" sz="1600" dirty="0" smtClean="0">
                      <a:solidFill>
                        <a:schemeClr val="tx1"/>
                      </a:solidFill>
                    </a:rPr>
                    <a:t>Receive a </a:t>
                  </a:r>
                  <a14:m>
                    <m:oMath xmlns:m="http://schemas.openxmlformats.org/officeDocument/2006/math">
                      <m:sSubSup>
                        <m:sSubSupPr>
                          <m:ctrlPr>
                            <a:rPr lang="en-GB" sz="1600" b="0" i="1" smtClean="0">
                              <a:solidFill>
                                <a:schemeClr val="tx1"/>
                              </a:solidFill>
                              <a:latin typeface="Cambria Math" panose="02040503050406030204" pitchFamily="18" charset="0"/>
                            </a:rPr>
                          </m:ctrlPr>
                        </m:sSubSupPr>
                        <m:e>
                          <m:r>
                            <a:rPr lang="en-GB" sz="1600" b="0" i="1" smtClean="0">
                              <a:solidFill>
                                <a:schemeClr val="tx1"/>
                              </a:solidFill>
                              <a:latin typeface="Cambria Math" panose="02040503050406030204" pitchFamily="18" charset="0"/>
                            </a:rPr>
                            <m:t>𝑃</m:t>
                          </m:r>
                        </m:e>
                        <m:sub>
                          <m:r>
                            <a:rPr lang="en-GB" sz="1600" b="0" i="1" smtClean="0">
                              <a:solidFill>
                                <a:schemeClr val="tx1"/>
                              </a:solidFill>
                              <a:latin typeface="Cambria Math" panose="02040503050406030204" pitchFamily="18" charset="0"/>
                            </a:rPr>
                            <m:t>𝑘</m:t>
                          </m:r>
                        </m:sub>
                        <m:sup>
                          <m:r>
                            <a:rPr lang="en-GB" sz="1600" b="0" i="1" smtClean="0">
                              <a:solidFill>
                                <a:schemeClr val="tx1"/>
                              </a:solidFill>
                              <a:latin typeface="Cambria Math" panose="02040503050406030204" pitchFamily="18" charset="0"/>
                            </a:rPr>
                            <m:t>𝑟𝑒𝑐𝑣</m:t>
                          </m:r>
                        </m:sup>
                      </m:sSubSup>
                    </m:oMath>
                  </a14:m>
                  <a:endParaRPr lang="en-GB" sz="1600" dirty="0" smtClean="0">
                    <a:solidFill>
                      <a:schemeClr val="tx1"/>
                    </a:solidFill>
                  </a:endParaRPr>
                </a:p>
                <a:p>
                  <a:pPr marL="342900" indent="-342900">
                    <a:buFont typeface="+mj-lt"/>
                    <a:buAutoNum type="arabicPeriod"/>
                  </a:pPr>
                  <a14:m>
                    <m:oMath xmlns:m="http://schemas.openxmlformats.org/officeDocument/2006/math">
                      <m:r>
                        <a:rPr lang="en-GB" sz="1600" b="0" i="1" smtClean="0">
                          <a:solidFill>
                            <a:schemeClr val="tx1"/>
                          </a:solidFill>
                          <a:latin typeface="Cambria Math" panose="02040503050406030204" pitchFamily="18" charset="0"/>
                        </a:rPr>
                        <m:t>𝐻</m:t>
                      </m:r>
                      <m:d>
                        <m:dPr>
                          <m:ctrlPr>
                            <a:rPr lang="en-GB" sz="1600" b="0" i="1" smtClean="0">
                              <a:solidFill>
                                <a:schemeClr val="tx1"/>
                              </a:solidFill>
                              <a:latin typeface="Cambria Math" panose="02040503050406030204" pitchFamily="18" charset="0"/>
                            </a:rPr>
                          </m:ctrlPr>
                        </m:dPr>
                        <m:e>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panose="02040503050406030204" pitchFamily="18" charset="0"/>
                                </a:rPr>
                                <m:t>𝑓</m:t>
                              </m:r>
                            </m:e>
                            <m:sub>
                              <m:r>
                                <a:rPr lang="en-GB" sz="1600" b="0" i="1" smtClean="0">
                                  <a:solidFill>
                                    <a:schemeClr val="tx1"/>
                                  </a:solidFill>
                                  <a:latin typeface="Cambria Math" panose="02040503050406030204" pitchFamily="18" charset="0"/>
                                </a:rPr>
                                <m:t>𝑘</m:t>
                              </m:r>
                            </m:sub>
                          </m:sSub>
                        </m:e>
                      </m:d>
                      <m:r>
                        <a:rPr lang="en-GB" sz="1600" b="0" i="1" smtClean="0">
                          <a:solidFill>
                            <a:schemeClr val="tx1"/>
                          </a:solidFill>
                          <a:latin typeface="Cambria Math" panose="02040503050406030204" pitchFamily="18" charset="0"/>
                        </a:rPr>
                        <m:t>=</m:t>
                      </m:r>
                      <m:f>
                        <m:fPr>
                          <m:ctrlPr>
                            <a:rPr lang="en-GB" sz="1600" b="0" i="1" smtClean="0">
                              <a:solidFill>
                                <a:schemeClr val="tx1"/>
                              </a:solidFill>
                              <a:latin typeface="Cambria Math" panose="02040503050406030204" pitchFamily="18" charset="0"/>
                            </a:rPr>
                          </m:ctrlPr>
                        </m:fPr>
                        <m:num>
                          <m:sSubSup>
                            <m:sSubSupPr>
                              <m:ctrlPr>
                                <a:rPr lang="en-GB" sz="1600" b="0" i="1" smtClean="0">
                                  <a:solidFill>
                                    <a:schemeClr val="tx1"/>
                                  </a:solidFill>
                                  <a:latin typeface="Cambria Math" panose="02040503050406030204" pitchFamily="18" charset="0"/>
                                </a:rPr>
                              </m:ctrlPr>
                            </m:sSubSupPr>
                            <m:e>
                              <m:r>
                                <a:rPr lang="en-GB" sz="1600" b="0" i="1" smtClean="0">
                                  <a:solidFill>
                                    <a:schemeClr val="tx1"/>
                                  </a:solidFill>
                                  <a:latin typeface="Cambria Math" panose="02040503050406030204" pitchFamily="18" charset="0"/>
                                </a:rPr>
                                <m:t>𝑃</m:t>
                              </m:r>
                            </m:e>
                            <m:sub>
                              <m:r>
                                <a:rPr lang="en-GB" sz="1600" b="0" i="1" smtClean="0">
                                  <a:solidFill>
                                    <a:schemeClr val="tx1"/>
                                  </a:solidFill>
                                  <a:latin typeface="Cambria Math" panose="02040503050406030204" pitchFamily="18" charset="0"/>
                                </a:rPr>
                                <m:t>𝑘</m:t>
                              </m:r>
                            </m:sub>
                            <m:sup>
                              <m:r>
                                <a:rPr lang="en-GB" sz="1600" b="0" i="1" smtClean="0">
                                  <a:solidFill>
                                    <a:schemeClr val="tx1"/>
                                  </a:solidFill>
                                  <a:latin typeface="Cambria Math" panose="02040503050406030204" pitchFamily="18" charset="0"/>
                                </a:rPr>
                                <m:t>𝑟𝑒𝑐𝑣</m:t>
                              </m:r>
                            </m:sup>
                          </m:sSubSup>
                        </m:num>
                        <m:den>
                          <m:sSub>
                            <m:sSubPr>
                              <m:ctrlPr>
                                <a:rPr lang="en-GB" sz="1600" b="0" i="1" smtClean="0">
                                  <a:solidFill>
                                    <a:schemeClr val="tx1"/>
                                  </a:solidFill>
                                  <a:latin typeface="Cambria Math" panose="02040503050406030204" pitchFamily="18" charset="0"/>
                                </a:rPr>
                              </m:ctrlPr>
                            </m:sSubPr>
                            <m:e>
                              <m:r>
                                <a:rPr lang="en-GB" sz="1600" b="0" i="1" smtClean="0">
                                  <a:solidFill>
                                    <a:schemeClr val="tx1"/>
                                  </a:solidFill>
                                  <a:latin typeface="Cambria Math" panose="02040503050406030204" pitchFamily="18" charset="0"/>
                                </a:rPr>
                                <m:t>𝑃</m:t>
                              </m:r>
                            </m:e>
                            <m:sub>
                              <m:r>
                                <a:rPr lang="en-GB" sz="1600" b="0" i="1" smtClean="0">
                                  <a:solidFill>
                                    <a:schemeClr val="tx1"/>
                                  </a:solidFill>
                                  <a:latin typeface="Cambria Math" panose="02040503050406030204" pitchFamily="18" charset="0"/>
                                </a:rPr>
                                <m:t>𝑘</m:t>
                              </m:r>
                            </m:sub>
                          </m:sSub>
                        </m:den>
                      </m:f>
                    </m:oMath>
                  </a14:m>
                  <a:endParaRPr lang="en-GB" sz="1600" dirty="0" smtClean="0">
                    <a:solidFill>
                      <a:schemeClr val="tx1"/>
                    </a:solidFill>
                  </a:endParaRPr>
                </a:p>
              </p:txBody>
            </p:sp>
          </mc:Choice>
          <mc:Fallback xmlns="">
            <p:sp>
              <p:nvSpPr>
                <p:cNvPr id="44" name="Rectangular Callout 43"/>
                <p:cNvSpPr>
                  <a:spLocks noRot="1" noChangeAspect="1" noMove="1" noResize="1" noEditPoints="1" noAdjustHandles="1" noChangeArrowheads="1" noChangeShapeType="1" noTextEdit="1"/>
                </p:cNvSpPr>
                <p:nvPr/>
              </p:nvSpPr>
              <p:spPr>
                <a:xfrm>
                  <a:off x="8439446" y="4344306"/>
                  <a:ext cx="3412750" cy="1407893"/>
                </a:xfrm>
                <a:prstGeom prst="wedgeRectCallout">
                  <a:avLst>
                    <a:gd name="adj1" fmla="val -123088"/>
                    <a:gd name="adj2" fmla="val 45455"/>
                  </a:avLst>
                </a:prstGeom>
                <a:blipFill rotWithShape="0">
                  <a:blip r:embed="rId5"/>
                  <a:stretch>
                    <a:fillRect/>
                  </a:stretch>
                </a:blipFill>
              </p:spPr>
              <p:txBody>
                <a:bodyPr/>
                <a:lstStyle/>
                <a:p>
                  <a:r>
                    <a:rPr lang="en-GB">
                      <a:noFill/>
                    </a:rPr>
                    <a:t> </a:t>
                  </a:r>
                </a:p>
              </p:txBody>
            </p:sp>
          </mc:Fallback>
        </mc:AlternateContent>
        <p:pic>
          <p:nvPicPr>
            <p:cNvPr id="46" name="Picture 4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418108" y="4983265"/>
              <a:ext cx="627188" cy="741607"/>
            </a:xfrm>
            <a:prstGeom prst="rect">
              <a:avLst/>
            </a:prstGeom>
          </p:spPr>
        </p:pic>
      </p:grpSp>
      <mc:AlternateContent xmlns:mc="http://schemas.openxmlformats.org/markup-compatibility/2006" xmlns:a14="http://schemas.microsoft.com/office/drawing/2010/main">
        <mc:Choice Requires="a14">
          <p:sp>
            <p:nvSpPr>
              <p:cNvPr id="3" name="TextBox 2"/>
              <p:cNvSpPr txBox="1"/>
              <p:nvPr/>
            </p:nvSpPr>
            <p:spPr>
              <a:xfrm>
                <a:off x="6525643" y="1941340"/>
                <a:ext cx="44537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𝜏</m:t>
                          </m:r>
                        </m:e>
                        <m:sub>
                          <m:r>
                            <a:rPr lang="en-GB" b="0" i="1" smtClean="0">
                              <a:latin typeface="Cambria Math" panose="02040503050406030204" pitchFamily="18" charset="0"/>
                            </a:rPr>
                            <m:t>1</m:t>
                          </m:r>
                        </m:sub>
                      </m:sSub>
                    </m:oMath>
                  </m:oMathPara>
                </a14:m>
                <a:endParaRPr lang="en-GB" dirty="0"/>
              </a:p>
            </p:txBody>
          </p:sp>
        </mc:Choice>
        <mc:Fallback xmlns="">
          <p:sp>
            <p:nvSpPr>
              <p:cNvPr id="3" name="TextBox 2"/>
              <p:cNvSpPr txBox="1">
                <a:spLocks noRot="1" noChangeAspect="1" noMove="1" noResize="1" noEditPoints="1" noAdjustHandles="1" noChangeArrowheads="1" noChangeShapeType="1" noTextEdit="1"/>
              </p:cNvSpPr>
              <p:nvPr/>
            </p:nvSpPr>
            <p:spPr>
              <a:xfrm>
                <a:off x="6525643" y="1941340"/>
                <a:ext cx="445378" cy="369332"/>
              </a:xfrm>
              <a:prstGeom prst="rect">
                <a:avLst/>
              </a:prstGeom>
              <a:blipFill rotWithShape="0">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6504534" y="3045349"/>
                <a:ext cx="45070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𝜏</m:t>
                          </m:r>
                        </m:e>
                        <m:sub>
                          <m:r>
                            <a:rPr lang="en-GB" b="0" i="1" smtClean="0">
                              <a:latin typeface="Cambria Math" panose="02040503050406030204" pitchFamily="18" charset="0"/>
                            </a:rPr>
                            <m:t>2</m:t>
                          </m:r>
                        </m:sub>
                      </m:sSub>
                    </m:oMath>
                  </m:oMathPara>
                </a14:m>
                <a:endParaRPr lang="en-GB" dirty="0"/>
              </a:p>
            </p:txBody>
          </p:sp>
        </mc:Choice>
        <mc:Fallback xmlns="">
          <p:sp>
            <p:nvSpPr>
              <p:cNvPr id="31" name="TextBox 30"/>
              <p:cNvSpPr txBox="1">
                <a:spLocks noRot="1" noChangeAspect="1" noMove="1" noResize="1" noEditPoints="1" noAdjustHandles="1" noChangeArrowheads="1" noChangeShapeType="1" noTextEdit="1"/>
              </p:cNvSpPr>
              <p:nvPr/>
            </p:nvSpPr>
            <p:spPr>
              <a:xfrm>
                <a:off x="6504534" y="3045349"/>
                <a:ext cx="450700" cy="369332"/>
              </a:xfrm>
              <a:prstGeom prst="rect">
                <a:avLst/>
              </a:prstGeom>
              <a:blipFill rotWithShape="0">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7049451" y="3532509"/>
                <a:ext cx="45070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𝜏</m:t>
                          </m:r>
                        </m:e>
                        <m:sub>
                          <m:r>
                            <a:rPr lang="en-GB" b="0" i="1" smtClean="0">
                              <a:latin typeface="Cambria Math" panose="02040503050406030204" pitchFamily="18" charset="0"/>
                            </a:rPr>
                            <m:t>3</m:t>
                          </m:r>
                        </m:sub>
                      </m:sSub>
                    </m:oMath>
                  </m:oMathPara>
                </a14:m>
                <a:endParaRPr lang="en-GB" dirty="0"/>
              </a:p>
            </p:txBody>
          </p:sp>
        </mc:Choice>
        <mc:Fallback xmlns="">
          <p:sp>
            <p:nvSpPr>
              <p:cNvPr id="32" name="TextBox 31"/>
              <p:cNvSpPr txBox="1">
                <a:spLocks noRot="1" noChangeAspect="1" noMove="1" noResize="1" noEditPoints="1" noAdjustHandles="1" noChangeArrowheads="1" noChangeShapeType="1" noTextEdit="1"/>
              </p:cNvSpPr>
              <p:nvPr/>
            </p:nvSpPr>
            <p:spPr>
              <a:xfrm>
                <a:off x="7049451" y="3532509"/>
                <a:ext cx="450701" cy="369332"/>
              </a:xfrm>
              <a:prstGeom prst="rect">
                <a:avLst/>
              </a:prstGeom>
              <a:blipFill rotWithShape="0">
                <a:blip r:embed="rId9"/>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674780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a:t>
            </a:r>
            <a:r>
              <a:rPr lang="en-GB" dirty="0" smtClean="0"/>
              <a:t>ctual </a:t>
            </a:r>
            <a:r>
              <a:rPr lang="en-GB" dirty="0" err="1" smtClean="0"/>
              <a:t>WiFi</a:t>
            </a:r>
            <a:r>
              <a:rPr lang="en-GB" dirty="0" smtClean="0"/>
              <a:t> 802.11a OFDM transmission</a:t>
            </a:r>
            <a:endParaRPr lang="en-GB" dirty="0"/>
          </a:p>
        </p:txBody>
      </p:sp>
      <p:sp>
        <p:nvSpPr>
          <p:cNvPr id="4" name="Rectangle 3"/>
          <p:cNvSpPr/>
          <p:nvPr/>
        </p:nvSpPr>
        <p:spPr>
          <a:xfrm>
            <a:off x="3880493" y="3177098"/>
            <a:ext cx="3768902" cy="79536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IFFT</a:t>
            </a:r>
            <a:endParaRPr lang="en-GB" dirty="0">
              <a:solidFill>
                <a:schemeClr val="tx1"/>
              </a:solidFill>
            </a:endParaRPr>
          </a:p>
        </p:txBody>
      </p:sp>
      <p:sp>
        <p:nvSpPr>
          <p:cNvPr id="7" name="Right Arrow 6"/>
          <p:cNvSpPr/>
          <p:nvPr/>
        </p:nvSpPr>
        <p:spPr>
          <a:xfrm rot="5400000">
            <a:off x="5569253" y="2600714"/>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Arrow 8"/>
          <p:cNvSpPr/>
          <p:nvPr/>
        </p:nvSpPr>
        <p:spPr>
          <a:xfrm rot="5400000">
            <a:off x="5569255" y="428568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4" name="Table 13"/>
          <p:cNvGraphicFramePr>
            <a:graphicFrameLocks noGrp="1"/>
          </p:cNvGraphicFramePr>
          <p:nvPr>
            <p:extLst/>
          </p:nvPr>
        </p:nvGraphicFramePr>
        <p:xfrm>
          <a:off x="1702816" y="1957153"/>
          <a:ext cx="8128000" cy="375984"/>
        </p:xfrm>
        <a:graphic>
          <a:graphicData uri="http://schemas.openxmlformats.org/drawingml/2006/table">
            <a:tbl>
              <a:tblPr firstRow="1" bandRow="1">
                <a:tableStyleId>{5C22544A-7EE6-4342-B048-85BDC9FD1C3A}</a:tableStyleId>
              </a:tblPr>
              <a:tblGrid>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tblGrid>
              <a:tr h="0">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a:p>
                  </a:txBody>
                  <a:tcPr/>
                </a:tc>
                <a:tc>
                  <a:txBody>
                    <a:bodyPr/>
                    <a:lstStyle/>
                    <a:p>
                      <a:endParaRPr lang="en-GB"/>
                    </a:p>
                  </a:txBody>
                  <a:tcPr/>
                </a:tc>
                <a:tc>
                  <a:txBody>
                    <a:bodyPr/>
                    <a:lstStyle/>
                    <a:p>
                      <a:endParaRPr lang="en-GB" dirty="0"/>
                    </a:p>
                  </a:txBody>
                  <a:tcPr>
                    <a:solidFill>
                      <a:schemeClr val="accent6"/>
                    </a:solidFill>
                  </a:tcPr>
                </a:tc>
                <a:tc>
                  <a:txBody>
                    <a:bodyPr/>
                    <a:lstStyle/>
                    <a:p>
                      <a:endParaRPr lang="en-GB" dirty="0"/>
                    </a:p>
                  </a:txBody>
                  <a:tcPr>
                    <a:solidFill>
                      <a:schemeClr val="accent1"/>
                    </a:solidFill>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6"/>
                    </a:solidFill>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3"/>
                    </a:solidFill>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6"/>
                    </a:solidFill>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solidFill>
                      <a:schemeClr val="accent6"/>
                    </a:solidFill>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r>
            </a:tbl>
          </a:graphicData>
        </a:graphic>
      </p:graphicFrame>
      <p:sp>
        <p:nvSpPr>
          <p:cNvPr id="15" name="TextBox 14"/>
          <p:cNvSpPr txBox="1"/>
          <p:nvPr/>
        </p:nvSpPr>
        <p:spPr>
          <a:xfrm>
            <a:off x="519248" y="2985568"/>
            <a:ext cx="2820300" cy="1200329"/>
          </a:xfrm>
          <a:prstGeom prst="rect">
            <a:avLst/>
          </a:prstGeom>
          <a:noFill/>
        </p:spPr>
        <p:txBody>
          <a:bodyPr wrap="square" rtlCol="0">
            <a:spAutoFit/>
          </a:bodyPr>
          <a:lstStyle/>
          <a:p>
            <a:r>
              <a:rPr lang="en-GB" b="1" dirty="0" smtClean="0"/>
              <a:t>Pilots</a:t>
            </a:r>
            <a:r>
              <a:rPr lang="en-GB" dirty="0" smtClean="0"/>
              <a:t>: used to estimate channel changes from one symbol transmission to the next</a:t>
            </a:r>
            <a:endParaRPr lang="en-GB" dirty="0"/>
          </a:p>
        </p:txBody>
      </p:sp>
      <p:cxnSp>
        <p:nvCxnSpPr>
          <p:cNvPr id="17" name="Straight Connector 16"/>
          <p:cNvCxnSpPr>
            <a:stCxn id="15" idx="0"/>
          </p:cNvCxnSpPr>
          <p:nvPr/>
        </p:nvCxnSpPr>
        <p:spPr>
          <a:xfrm flipV="1">
            <a:off x="1929398" y="2194560"/>
            <a:ext cx="1716010" cy="79100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8506271" y="3067370"/>
            <a:ext cx="2506285" cy="923330"/>
          </a:xfrm>
          <a:prstGeom prst="rect">
            <a:avLst/>
          </a:prstGeom>
          <a:noFill/>
        </p:spPr>
        <p:txBody>
          <a:bodyPr wrap="square" rtlCol="0">
            <a:spAutoFit/>
          </a:bodyPr>
          <a:lstStyle/>
          <a:p>
            <a:r>
              <a:rPr lang="en-GB" b="1" dirty="0" smtClean="0"/>
              <a:t>Guard bands</a:t>
            </a:r>
            <a:r>
              <a:rPr lang="en-GB" dirty="0" smtClean="0"/>
              <a:t>: unused slots to better control interference</a:t>
            </a:r>
            <a:endParaRPr lang="en-GB" dirty="0"/>
          </a:p>
        </p:txBody>
      </p:sp>
      <p:cxnSp>
        <p:nvCxnSpPr>
          <p:cNvPr id="36" name="Straight Connector 35"/>
          <p:cNvCxnSpPr>
            <a:stCxn id="35" idx="0"/>
          </p:cNvCxnSpPr>
          <p:nvPr/>
        </p:nvCxnSpPr>
        <p:spPr>
          <a:xfrm flipH="1" flipV="1">
            <a:off x="9217152" y="2194562"/>
            <a:ext cx="542262" cy="87280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057082" y="1321356"/>
            <a:ext cx="724596" cy="369332"/>
          </a:xfrm>
          <a:prstGeom prst="rect">
            <a:avLst/>
          </a:prstGeom>
          <a:noFill/>
        </p:spPr>
        <p:txBody>
          <a:bodyPr wrap="square" rtlCol="0">
            <a:spAutoFit/>
          </a:bodyPr>
          <a:lstStyle/>
          <a:p>
            <a:r>
              <a:rPr lang="en-GB" b="1" dirty="0" smtClean="0"/>
              <a:t>Data</a:t>
            </a:r>
            <a:endParaRPr lang="en-GB" dirty="0"/>
          </a:p>
        </p:txBody>
      </p:sp>
      <p:cxnSp>
        <p:nvCxnSpPr>
          <p:cNvPr id="41" name="Straight Connector 40"/>
          <p:cNvCxnSpPr>
            <a:stCxn id="40" idx="2"/>
          </p:cNvCxnSpPr>
          <p:nvPr/>
        </p:nvCxnSpPr>
        <p:spPr>
          <a:xfrm>
            <a:off x="8419380" y="1690688"/>
            <a:ext cx="492972" cy="45335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45" name="Table 44"/>
          <p:cNvGraphicFramePr>
            <a:graphicFrameLocks noGrp="1"/>
          </p:cNvGraphicFramePr>
          <p:nvPr>
            <p:extLst/>
          </p:nvPr>
        </p:nvGraphicFramePr>
        <p:xfrm>
          <a:off x="1700944" y="5006753"/>
          <a:ext cx="8128000" cy="375984"/>
        </p:xfrm>
        <a:graphic>
          <a:graphicData uri="http://schemas.openxmlformats.org/drawingml/2006/table">
            <a:tbl>
              <a:tblPr firstRow="1" bandRow="1">
                <a:tableStyleId>{5C22544A-7EE6-4342-B048-85BDC9FD1C3A}</a:tableStyleId>
              </a:tblPr>
              <a:tblGrid>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gridCol w="254000"/>
              </a:tblGrid>
              <a:tr h="0">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r>
            </a:tbl>
          </a:graphicData>
        </a:graphic>
      </p:graphicFrame>
      <p:graphicFrame>
        <p:nvGraphicFramePr>
          <p:cNvPr id="46" name="Table 45"/>
          <p:cNvGraphicFramePr>
            <a:graphicFrameLocks noGrp="1"/>
          </p:cNvGraphicFramePr>
          <p:nvPr>
            <p:extLst/>
          </p:nvPr>
        </p:nvGraphicFramePr>
        <p:xfrm>
          <a:off x="9870144" y="4996542"/>
          <a:ext cx="1740624" cy="375984"/>
        </p:xfrm>
        <a:graphic>
          <a:graphicData uri="http://schemas.openxmlformats.org/drawingml/2006/table">
            <a:tbl>
              <a:tblPr firstRow="1" bandRow="1">
                <a:tableStyleId>{5C22544A-7EE6-4342-B048-85BDC9FD1C3A}</a:tableStyleId>
              </a:tblPr>
              <a:tblGrid>
                <a:gridCol w="217578"/>
                <a:gridCol w="217578"/>
                <a:gridCol w="217578"/>
                <a:gridCol w="217578"/>
                <a:gridCol w="217578"/>
                <a:gridCol w="217578"/>
                <a:gridCol w="217578"/>
                <a:gridCol w="217578"/>
              </a:tblGrid>
              <a:tr h="370840">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r>
            </a:tbl>
          </a:graphicData>
        </a:graphic>
      </p:graphicFrame>
      <p:sp>
        <p:nvSpPr>
          <p:cNvPr id="55" name="TextBox 54"/>
          <p:cNvSpPr txBox="1"/>
          <p:nvPr/>
        </p:nvSpPr>
        <p:spPr>
          <a:xfrm>
            <a:off x="752856" y="5961620"/>
            <a:ext cx="6416570" cy="646331"/>
          </a:xfrm>
          <a:prstGeom prst="rect">
            <a:avLst/>
          </a:prstGeom>
          <a:noFill/>
        </p:spPr>
        <p:txBody>
          <a:bodyPr wrap="square" rtlCol="0">
            <a:spAutoFit/>
          </a:bodyPr>
          <a:lstStyle/>
          <a:p>
            <a:r>
              <a:rPr lang="en-GB" b="1" dirty="0" smtClean="0"/>
              <a:t>Prefix </a:t>
            </a:r>
            <a:r>
              <a:rPr lang="en-GB" dirty="0" smtClean="0"/>
              <a:t>affected from delayed version of previous signal</a:t>
            </a:r>
          </a:p>
          <a:p>
            <a:r>
              <a:rPr lang="en-GB" b="1" dirty="0" smtClean="0"/>
              <a:t>Solution: “cyclic prefix” </a:t>
            </a:r>
            <a:r>
              <a:rPr lang="en-GB" dirty="0" smtClean="0"/>
              <a:t>replicate prefix of signal in the end</a:t>
            </a:r>
            <a:endParaRPr lang="en-GB" dirty="0"/>
          </a:p>
        </p:txBody>
      </p:sp>
      <p:cxnSp>
        <p:nvCxnSpPr>
          <p:cNvPr id="57" name="Straight Connector 56"/>
          <p:cNvCxnSpPr/>
          <p:nvPr/>
        </p:nvCxnSpPr>
        <p:spPr>
          <a:xfrm flipV="1">
            <a:off x="1426464" y="5474208"/>
            <a:ext cx="890016" cy="48741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023616" y="5474208"/>
            <a:ext cx="0" cy="341376"/>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023616" y="5803392"/>
            <a:ext cx="75956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V="1">
            <a:off x="10631424" y="5474208"/>
            <a:ext cx="0" cy="3413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7843096"/>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Rounded Rectangle 104"/>
          <p:cNvSpPr/>
          <p:nvPr/>
        </p:nvSpPr>
        <p:spPr>
          <a:xfrm>
            <a:off x="319314" y="2052337"/>
            <a:ext cx="6270172" cy="2946016"/>
          </a:xfrm>
          <a:prstGeom prst="roundRect">
            <a:avLst/>
          </a:prstGeom>
          <a:solidFill>
            <a:schemeClr val="accent2">
              <a:alpha val="10000"/>
            </a:schemeClr>
          </a:solidFill>
          <a:ln>
            <a:solidFill>
              <a:schemeClr val="accent4">
                <a:lumMod val="20000"/>
                <a:lumOff val="80000"/>
                <a:alpha val="1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itle 3"/>
          <p:cNvSpPr>
            <a:spLocks noGrp="1"/>
          </p:cNvSpPr>
          <p:nvPr>
            <p:ph type="title"/>
          </p:nvPr>
        </p:nvSpPr>
        <p:spPr/>
        <p:txBody>
          <a:bodyPr/>
          <a:lstStyle/>
          <a:p>
            <a:r>
              <a:rPr lang="en-US" dirty="0" smtClean="0"/>
              <a:t>Modulation and demodulation</a:t>
            </a:r>
            <a:endParaRPr lang="en-GB" dirty="0"/>
          </a:p>
        </p:txBody>
      </p:sp>
      <p:sp>
        <p:nvSpPr>
          <p:cNvPr id="5" name="Rectangle 4"/>
          <p:cNvSpPr/>
          <p:nvPr/>
        </p:nvSpPr>
        <p:spPr>
          <a:xfrm>
            <a:off x="4891313" y="2177144"/>
            <a:ext cx="624115" cy="255451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IFFT</a:t>
            </a:r>
            <a:endParaRPr lang="en-GB" dirty="0">
              <a:solidFill>
                <a:schemeClr val="tx1"/>
              </a:solidFill>
            </a:endParaRPr>
          </a:p>
        </p:txBody>
      </p:sp>
      <p:sp>
        <p:nvSpPr>
          <p:cNvPr id="6" name="Rectangle 5"/>
          <p:cNvSpPr/>
          <p:nvPr/>
        </p:nvSpPr>
        <p:spPr>
          <a:xfrm>
            <a:off x="8222342" y="2177145"/>
            <a:ext cx="624115" cy="25545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FFT</a:t>
            </a:r>
            <a:endParaRPr lang="en-GB" dirty="0">
              <a:solidFill>
                <a:schemeClr val="tx1"/>
              </a:solidFill>
            </a:endParaRPr>
          </a:p>
        </p:txBody>
      </p:sp>
      <p:graphicFrame>
        <p:nvGraphicFramePr>
          <p:cNvPr id="8" name="Table 7"/>
          <p:cNvGraphicFramePr>
            <a:graphicFrameLocks noGrp="1"/>
          </p:cNvGraphicFramePr>
          <p:nvPr>
            <p:extLst/>
          </p:nvPr>
        </p:nvGraphicFramePr>
        <p:xfrm>
          <a:off x="4165601" y="2171339"/>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dirty="0"/>
                    </a:p>
                  </a:txBody>
                  <a:tcPr>
                    <a:solidFill>
                      <a:schemeClr val="accent1"/>
                    </a:solidFill>
                  </a:tcPr>
                </a:tc>
              </a:tr>
            </a:tbl>
          </a:graphicData>
        </a:graphic>
      </p:graphicFrame>
      <p:graphicFrame>
        <p:nvGraphicFramePr>
          <p:cNvPr id="9" name="Table 8"/>
          <p:cNvGraphicFramePr>
            <a:graphicFrameLocks noGrp="1"/>
          </p:cNvGraphicFramePr>
          <p:nvPr>
            <p:extLst/>
          </p:nvPr>
        </p:nvGraphicFramePr>
        <p:xfrm>
          <a:off x="9347199" y="2177144"/>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1"/>
                    </a:solidFill>
                  </a:tcPr>
                </a:tc>
              </a:tr>
              <a:tr h="318070">
                <a:tc>
                  <a:txBody>
                    <a:bodyPr/>
                    <a:lstStyle/>
                    <a:p>
                      <a:endParaRPr lang="en-GB" i="1" dirty="0"/>
                    </a:p>
                  </a:txBody>
                  <a:tcPr>
                    <a:solidFill>
                      <a:schemeClr val="accent1"/>
                    </a:solidFill>
                  </a:tcPr>
                </a:tc>
              </a:tr>
              <a:tr h="318070">
                <a:tc>
                  <a:txBody>
                    <a:bodyPr/>
                    <a:lstStyle/>
                    <a:p>
                      <a:endParaRPr lang="en-GB" dirty="0"/>
                    </a:p>
                  </a:txBody>
                  <a:tcPr>
                    <a:solidFill>
                      <a:schemeClr val="accent1"/>
                    </a:solidFill>
                  </a:tcPr>
                </a:tc>
              </a:tr>
              <a:tr h="318070">
                <a:tc>
                  <a:txBody>
                    <a:bodyPr/>
                    <a:lstStyle/>
                    <a:p>
                      <a:endParaRPr lang="en-GB" dirty="0"/>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dirty="0"/>
                    </a:p>
                  </a:txBody>
                  <a:tcPr>
                    <a:solidFill>
                      <a:schemeClr val="accent1"/>
                    </a:solidFill>
                  </a:tcPr>
                </a:tc>
              </a:tr>
            </a:tbl>
          </a:graphicData>
        </a:graphic>
      </p:graphicFrame>
      <p:graphicFrame>
        <p:nvGraphicFramePr>
          <p:cNvPr id="10" name="Table 9"/>
          <p:cNvGraphicFramePr>
            <a:graphicFrameLocks noGrp="1"/>
          </p:cNvGraphicFramePr>
          <p:nvPr>
            <p:extLst/>
          </p:nvPr>
        </p:nvGraphicFramePr>
        <p:xfrm>
          <a:off x="5994401" y="2206172"/>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2" name="Right Arrow 11"/>
          <p:cNvSpPr/>
          <p:nvPr/>
        </p:nvSpPr>
        <p:spPr>
          <a:xfrm>
            <a:off x="5573485" y="3323772"/>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12"/>
          <p:cNvSpPr/>
          <p:nvPr/>
        </p:nvSpPr>
        <p:spPr>
          <a:xfrm>
            <a:off x="8919028" y="332377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13"/>
          <p:cNvSpPr/>
          <p:nvPr/>
        </p:nvSpPr>
        <p:spPr>
          <a:xfrm>
            <a:off x="7866741" y="3323766"/>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p:cNvGraphicFramePr>
            <a:graphicFrameLocks noGrp="1"/>
          </p:cNvGraphicFramePr>
          <p:nvPr>
            <p:extLst/>
          </p:nvPr>
        </p:nvGraphicFramePr>
        <p:xfrm>
          <a:off x="7608748" y="2177144"/>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6" name="Freeform 15"/>
          <p:cNvSpPr/>
          <p:nvPr/>
        </p:nvSpPr>
        <p:spPr>
          <a:xfrm>
            <a:off x="6444342" y="2840833"/>
            <a:ext cx="1015999" cy="889942"/>
          </a:xfrm>
          <a:custGeom>
            <a:avLst/>
            <a:gdLst>
              <a:gd name="connsiteX0" fmla="*/ 0 w 841828"/>
              <a:gd name="connsiteY0" fmla="*/ 584541 h 889942"/>
              <a:gd name="connsiteX1" fmla="*/ 101600 w 841828"/>
              <a:gd name="connsiteY1" fmla="*/ 149112 h 889942"/>
              <a:gd name="connsiteX2" fmla="*/ 203200 w 841828"/>
              <a:gd name="connsiteY2" fmla="*/ 889341 h 889942"/>
              <a:gd name="connsiteX3" fmla="*/ 377371 w 841828"/>
              <a:gd name="connsiteY3" fmla="*/ 3969 h 889942"/>
              <a:gd name="connsiteX4" fmla="*/ 537028 w 841828"/>
              <a:gd name="connsiteY4" fmla="*/ 555512 h 889942"/>
              <a:gd name="connsiteX5" fmla="*/ 841828 w 841828"/>
              <a:gd name="connsiteY5" fmla="*/ 366826 h 88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1828" h="889942">
                <a:moveTo>
                  <a:pt x="0" y="584541"/>
                </a:moveTo>
                <a:cubicBezTo>
                  <a:pt x="33866" y="341426"/>
                  <a:pt x="67733" y="98312"/>
                  <a:pt x="101600" y="149112"/>
                </a:cubicBezTo>
                <a:cubicBezTo>
                  <a:pt x="135467" y="199912"/>
                  <a:pt x="157238" y="913531"/>
                  <a:pt x="203200" y="889341"/>
                </a:cubicBezTo>
                <a:cubicBezTo>
                  <a:pt x="249162" y="865151"/>
                  <a:pt x="321733" y="59607"/>
                  <a:pt x="377371" y="3969"/>
                </a:cubicBezTo>
                <a:cubicBezTo>
                  <a:pt x="433009" y="-51669"/>
                  <a:pt x="459619" y="495036"/>
                  <a:pt x="537028" y="555512"/>
                </a:cubicBezTo>
                <a:cubicBezTo>
                  <a:pt x="614437" y="615988"/>
                  <a:pt x="841828" y="366826"/>
                  <a:pt x="841828" y="366826"/>
                </a:cubicBezTo>
              </a:path>
            </a:pathLst>
          </a:custGeom>
          <a:noFill/>
          <a:ln w="25400">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6444342" y="3730775"/>
            <a:ext cx="1015999" cy="369332"/>
          </a:xfrm>
          <a:prstGeom prst="rect">
            <a:avLst/>
          </a:prstGeom>
          <a:noFill/>
        </p:spPr>
        <p:txBody>
          <a:bodyPr wrap="square" rtlCol="0">
            <a:spAutoFit/>
          </a:bodyPr>
          <a:lstStyle/>
          <a:p>
            <a:r>
              <a:rPr lang="en-US" dirty="0" smtClean="0"/>
              <a:t>Channel</a:t>
            </a:r>
            <a:endParaRPr lang="en-GB" dirty="0"/>
          </a:p>
        </p:txBody>
      </p:sp>
      <p:grpSp>
        <p:nvGrpSpPr>
          <p:cNvPr id="18" name="Group 17"/>
          <p:cNvGrpSpPr/>
          <p:nvPr/>
        </p:nvGrpSpPr>
        <p:grpSpPr>
          <a:xfrm>
            <a:off x="2754539" y="1371376"/>
            <a:ext cx="948670" cy="805768"/>
            <a:chOff x="1146629" y="2496457"/>
            <a:chExt cx="1959428" cy="1741714"/>
          </a:xfrm>
        </p:grpSpPr>
        <p:cxnSp>
          <p:nvCxnSpPr>
            <p:cNvPr id="19" name="Straight Arrow Connector 18"/>
            <p:cNvCxnSpPr/>
            <p:nvPr/>
          </p:nvCxnSpPr>
          <p:spPr>
            <a:xfrm>
              <a:off x="1146629" y="3382281"/>
              <a:ext cx="1959428"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099581" y="2496457"/>
              <a:ext cx="7259" cy="174171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Arrow Connector 21"/>
            <p:cNvCxnSpPr>
              <a:endCxn id="21" idx="7"/>
            </p:cNvCxnSpPr>
            <p:nvPr/>
          </p:nvCxnSpPr>
          <p:spPr>
            <a:xfrm flipV="1">
              <a:off x="2106840"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4287925" y="1217794"/>
            <a:ext cx="898072" cy="756538"/>
            <a:chOff x="1146629" y="2496457"/>
            <a:chExt cx="1959428" cy="1741714"/>
          </a:xfrm>
        </p:grpSpPr>
        <p:cxnSp>
          <p:nvCxnSpPr>
            <p:cNvPr id="32" name="Straight Arrow Connector 31"/>
            <p:cNvCxnSpPr/>
            <p:nvPr/>
          </p:nvCxnSpPr>
          <p:spPr>
            <a:xfrm>
              <a:off x="1146629" y="3382281"/>
              <a:ext cx="1959428"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2099581" y="2496457"/>
              <a:ext cx="7259" cy="174171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Straight Arrow Connector 34"/>
            <p:cNvCxnSpPr>
              <a:endCxn id="34" idx="1"/>
            </p:cNvCxnSpPr>
            <p:nvPr/>
          </p:nvCxnSpPr>
          <p:spPr>
            <a:xfrm flipH="1" flipV="1">
              <a:off x="1655582"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4559799" y="4857297"/>
            <a:ext cx="883710" cy="776291"/>
            <a:chOff x="1146629" y="2496457"/>
            <a:chExt cx="1959428" cy="1741714"/>
          </a:xfrm>
        </p:grpSpPr>
        <p:cxnSp>
          <p:nvCxnSpPr>
            <p:cNvPr id="38" name="Straight Arrow Connector 37"/>
            <p:cNvCxnSpPr/>
            <p:nvPr/>
          </p:nvCxnSpPr>
          <p:spPr>
            <a:xfrm>
              <a:off x="1146629" y="3382281"/>
              <a:ext cx="1959428"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2099581" y="2496457"/>
              <a:ext cx="7259" cy="174171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1" name="Straight Arrow Connector 40"/>
            <p:cNvCxnSpPr>
              <a:endCxn id="40" idx="5"/>
            </p:cNvCxnSpPr>
            <p:nvPr/>
          </p:nvCxnSpPr>
          <p:spPr>
            <a:xfrm>
              <a:off x="2106840" y="3382281"/>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44" name="Straight Connector 43"/>
          <p:cNvCxnSpPr/>
          <p:nvPr/>
        </p:nvCxnSpPr>
        <p:spPr>
          <a:xfrm>
            <a:off x="3638249" y="1965807"/>
            <a:ext cx="628186" cy="39854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4294698" y="1941546"/>
            <a:ext cx="226498" cy="739501"/>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flipV="1">
            <a:off x="4281715" y="4542976"/>
            <a:ext cx="420049" cy="53232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2339199" y="2948079"/>
            <a:ext cx="1311145" cy="91575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Modulator</a:t>
            </a:r>
            <a:endParaRPr lang="en-GB" dirty="0">
              <a:solidFill>
                <a:schemeClr val="tx1"/>
              </a:solidFill>
            </a:endParaRPr>
          </a:p>
        </p:txBody>
      </p:sp>
      <p:sp>
        <p:nvSpPr>
          <p:cNvPr id="57" name="Right Arrow 56"/>
          <p:cNvSpPr/>
          <p:nvPr/>
        </p:nvSpPr>
        <p:spPr>
          <a:xfrm>
            <a:off x="4499428" y="3323766"/>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Right Arrow 57"/>
          <p:cNvSpPr/>
          <p:nvPr/>
        </p:nvSpPr>
        <p:spPr>
          <a:xfrm>
            <a:off x="3722913" y="3323766"/>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Rectangle 58"/>
          <p:cNvSpPr/>
          <p:nvPr/>
        </p:nvSpPr>
        <p:spPr>
          <a:xfrm>
            <a:off x="9922913" y="2972901"/>
            <a:ext cx="1630458" cy="91575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De-Modulator</a:t>
            </a:r>
            <a:endParaRPr lang="en-GB" dirty="0">
              <a:solidFill>
                <a:schemeClr val="tx1"/>
              </a:solidFill>
            </a:endParaRPr>
          </a:p>
        </p:txBody>
      </p:sp>
      <p:sp>
        <p:nvSpPr>
          <p:cNvPr id="61" name="TextBox 60"/>
          <p:cNvSpPr txBox="1"/>
          <p:nvPr/>
        </p:nvSpPr>
        <p:spPr>
          <a:xfrm>
            <a:off x="319314" y="3246113"/>
            <a:ext cx="1428639" cy="369332"/>
          </a:xfrm>
          <a:prstGeom prst="rect">
            <a:avLst/>
          </a:prstGeom>
          <a:noFill/>
        </p:spPr>
        <p:txBody>
          <a:bodyPr wrap="square" rtlCol="0">
            <a:spAutoFit/>
          </a:bodyPr>
          <a:lstStyle/>
          <a:p>
            <a:r>
              <a:rPr lang="en-US" dirty="0" smtClean="0"/>
              <a:t>00 01 11 10</a:t>
            </a:r>
            <a:endParaRPr lang="en-GB" dirty="0"/>
          </a:p>
        </p:txBody>
      </p:sp>
      <p:sp>
        <p:nvSpPr>
          <p:cNvPr id="62" name="Right Arrow 61"/>
          <p:cNvSpPr/>
          <p:nvPr/>
        </p:nvSpPr>
        <p:spPr>
          <a:xfrm>
            <a:off x="1860229" y="330015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p:cNvSpPr txBox="1"/>
          <p:nvPr/>
        </p:nvSpPr>
        <p:spPr>
          <a:xfrm>
            <a:off x="10088419" y="4506594"/>
            <a:ext cx="1464952" cy="369332"/>
          </a:xfrm>
          <a:prstGeom prst="rect">
            <a:avLst/>
          </a:prstGeom>
          <a:noFill/>
        </p:spPr>
        <p:txBody>
          <a:bodyPr wrap="square" rtlCol="0">
            <a:spAutoFit/>
          </a:bodyPr>
          <a:lstStyle/>
          <a:p>
            <a:r>
              <a:rPr lang="en-US" dirty="0" smtClean="0"/>
              <a:t>00 01 11 10</a:t>
            </a:r>
            <a:endParaRPr lang="en-GB" dirty="0"/>
          </a:p>
        </p:txBody>
      </p:sp>
      <p:sp>
        <p:nvSpPr>
          <p:cNvPr id="64" name="Right Arrow 63"/>
          <p:cNvSpPr/>
          <p:nvPr/>
        </p:nvSpPr>
        <p:spPr>
          <a:xfrm rot="5400000">
            <a:off x="10563971" y="4100107"/>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9" name="Group 108"/>
          <p:cNvGrpSpPr/>
          <p:nvPr/>
        </p:nvGrpSpPr>
        <p:grpSpPr>
          <a:xfrm>
            <a:off x="769614" y="5162882"/>
            <a:ext cx="1812225" cy="1556654"/>
            <a:chOff x="1098230" y="4825906"/>
            <a:chExt cx="1812225" cy="1556654"/>
          </a:xfrm>
        </p:grpSpPr>
        <p:grpSp>
          <p:nvGrpSpPr>
            <p:cNvPr id="79" name="Group 78"/>
            <p:cNvGrpSpPr/>
            <p:nvPr/>
          </p:nvGrpSpPr>
          <p:grpSpPr>
            <a:xfrm>
              <a:off x="1098230" y="4825906"/>
              <a:ext cx="1812225" cy="1556654"/>
              <a:chOff x="1210875" y="2597594"/>
              <a:chExt cx="1812225" cy="1556654"/>
            </a:xfrm>
          </p:grpSpPr>
          <p:cxnSp>
            <p:nvCxnSpPr>
              <p:cNvPr id="80" name="Straight Arrow Connector 79"/>
              <p:cNvCxnSpPr/>
              <p:nvPr/>
            </p:nvCxnSpPr>
            <p:spPr>
              <a:xfrm>
                <a:off x="1210875" y="3382281"/>
                <a:ext cx="1812225"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2091409" y="2597594"/>
                <a:ext cx="33100" cy="155665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3" name="Straight Arrow Connector 82"/>
              <p:cNvCxnSpPr>
                <a:endCxn id="82" idx="7"/>
              </p:cNvCxnSpPr>
              <p:nvPr/>
            </p:nvCxnSpPr>
            <p:spPr>
              <a:xfrm flipV="1">
                <a:off x="2106840"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2510271" y="2636639"/>
                <a:ext cx="418704" cy="369332"/>
              </a:xfrm>
              <a:prstGeom prst="rect">
                <a:avLst/>
              </a:prstGeom>
              <a:noFill/>
            </p:spPr>
            <p:txBody>
              <a:bodyPr wrap="none" rtlCol="0">
                <a:spAutoFit/>
              </a:bodyPr>
              <a:lstStyle/>
              <a:p>
                <a:r>
                  <a:rPr lang="en-US" dirty="0" smtClean="0"/>
                  <a:t>11</a:t>
                </a:r>
                <a:endParaRPr lang="en-GB" dirty="0"/>
              </a:p>
            </p:txBody>
          </p:sp>
        </p:grpSp>
        <p:cxnSp>
          <p:nvCxnSpPr>
            <p:cNvPr id="92" name="Straight Arrow Connector 91"/>
            <p:cNvCxnSpPr>
              <a:endCxn id="82" idx="1"/>
            </p:cNvCxnSpPr>
            <p:nvPr/>
          </p:nvCxnSpPr>
          <p:spPr>
            <a:xfrm flipH="1" flipV="1">
              <a:off x="1542937" y="5145865"/>
              <a:ext cx="435827" cy="4583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endCxn id="82" idx="5"/>
            </p:cNvCxnSpPr>
            <p:nvPr/>
          </p:nvCxnSpPr>
          <p:spPr>
            <a:xfrm>
              <a:off x="1994195" y="5604233"/>
              <a:ext cx="451258" cy="4710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endCxn id="82" idx="3"/>
            </p:cNvCxnSpPr>
            <p:nvPr/>
          </p:nvCxnSpPr>
          <p:spPr>
            <a:xfrm flipH="1">
              <a:off x="1542937" y="5610593"/>
              <a:ext cx="460093"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2430460" y="5932465"/>
              <a:ext cx="418704" cy="369332"/>
            </a:xfrm>
            <a:prstGeom prst="rect">
              <a:avLst/>
            </a:prstGeom>
            <a:noFill/>
          </p:spPr>
          <p:txBody>
            <a:bodyPr wrap="none" rtlCol="0">
              <a:spAutoFit/>
            </a:bodyPr>
            <a:lstStyle/>
            <a:p>
              <a:r>
                <a:rPr lang="en-US" dirty="0" smtClean="0"/>
                <a:t>10</a:t>
              </a:r>
              <a:endParaRPr lang="en-GB" dirty="0"/>
            </a:p>
          </p:txBody>
        </p:sp>
        <p:sp>
          <p:nvSpPr>
            <p:cNvPr id="102" name="TextBox 101"/>
            <p:cNvSpPr txBox="1"/>
            <p:nvPr/>
          </p:nvSpPr>
          <p:spPr>
            <a:xfrm>
              <a:off x="1120399" y="5929322"/>
              <a:ext cx="418704" cy="369332"/>
            </a:xfrm>
            <a:prstGeom prst="rect">
              <a:avLst/>
            </a:prstGeom>
            <a:noFill/>
          </p:spPr>
          <p:txBody>
            <a:bodyPr wrap="none" rtlCol="0">
              <a:spAutoFit/>
            </a:bodyPr>
            <a:lstStyle/>
            <a:p>
              <a:r>
                <a:rPr lang="en-US" dirty="0"/>
                <a:t>0</a:t>
              </a:r>
              <a:r>
                <a:rPr lang="en-US" dirty="0" smtClean="0"/>
                <a:t>0</a:t>
              </a:r>
              <a:endParaRPr lang="en-GB" dirty="0"/>
            </a:p>
          </p:txBody>
        </p:sp>
        <p:sp>
          <p:nvSpPr>
            <p:cNvPr id="103" name="TextBox 102"/>
            <p:cNvSpPr txBox="1"/>
            <p:nvPr/>
          </p:nvSpPr>
          <p:spPr>
            <a:xfrm>
              <a:off x="1171149" y="4856151"/>
              <a:ext cx="418704" cy="369332"/>
            </a:xfrm>
            <a:prstGeom prst="rect">
              <a:avLst/>
            </a:prstGeom>
            <a:noFill/>
          </p:spPr>
          <p:txBody>
            <a:bodyPr wrap="none" rtlCol="0">
              <a:spAutoFit/>
            </a:bodyPr>
            <a:lstStyle/>
            <a:p>
              <a:r>
                <a:rPr lang="en-US" dirty="0"/>
                <a:t>0</a:t>
              </a:r>
              <a:r>
                <a:rPr lang="en-US" dirty="0" smtClean="0"/>
                <a:t>1</a:t>
              </a:r>
              <a:endParaRPr lang="en-GB" dirty="0"/>
            </a:p>
          </p:txBody>
        </p:sp>
      </p:grpSp>
      <p:sp>
        <p:nvSpPr>
          <p:cNvPr id="107" name="Rounded Rectangle 106"/>
          <p:cNvSpPr/>
          <p:nvPr/>
        </p:nvSpPr>
        <p:spPr>
          <a:xfrm>
            <a:off x="7319401" y="2052337"/>
            <a:ext cx="4404516" cy="2946016"/>
          </a:xfrm>
          <a:prstGeom prst="roundRect">
            <a:avLst/>
          </a:prstGeom>
          <a:solidFill>
            <a:schemeClr val="accent2">
              <a:alpha val="10000"/>
            </a:schemeClr>
          </a:solidFill>
          <a:ln>
            <a:solidFill>
              <a:schemeClr val="accent4">
                <a:lumMod val="20000"/>
                <a:lumOff val="80000"/>
                <a:alpha val="1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1" name="TextBox 110"/>
          <p:cNvSpPr txBox="1"/>
          <p:nvPr/>
        </p:nvSpPr>
        <p:spPr>
          <a:xfrm>
            <a:off x="2875697" y="6089131"/>
            <a:ext cx="8203120" cy="369332"/>
          </a:xfrm>
          <a:prstGeom prst="rect">
            <a:avLst/>
          </a:prstGeom>
          <a:noFill/>
        </p:spPr>
        <p:txBody>
          <a:bodyPr wrap="square" rtlCol="0">
            <a:spAutoFit/>
          </a:bodyPr>
          <a:lstStyle/>
          <a:p>
            <a:r>
              <a:rPr lang="en-US" dirty="0" smtClean="0"/>
              <a:t>Example is QPSK, but other schemes used as well:  BPSK, QAM16, QAM64, etc.</a:t>
            </a:r>
            <a:endParaRPr lang="en-GB" dirty="0"/>
          </a:p>
        </p:txBody>
      </p:sp>
    </p:spTree>
    <p:extLst>
      <p:ext uri="{BB962C8B-B14F-4D97-AF65-F5344CB8AC3E}">
        <p14:creationId xmlns:p14="http://schemas.microsoft.com/office/powerpoint/2010/main" val="2791654707"/>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Rounded Rectangle 104"/>
          <p:cNvSpPr/>
          <p:nvPr/>
        </p:nvSpPr>
        <p:spPr>
          <a:xfrm>
            <a:off x="5715450" y="1421932"/>
            <a:ext cx="6140979" cy="2946016"/>
          </a:xfrm>
          <a:prstGeom prst="roundRect">
            <a:avLst/>
          </a:prstGeom>
          <a:solidFill>
            <a:schemeClr val="accent2">
              <a:alpha val="10000"/>
            </a:schemeClr>
          </a:solidFill>
          <a:ln>
            <a:solidFill>
              <a:schemeClr val="accent4">
                <a:lumMod val="20000"/>
                <a:lumOff val="80000"/>
                <a:alpha val="1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itle 3"/>
          <p:cNvSpPr>
            <a:spLocks noGrp="1"/>
          </p:cNvSpPr>
          <p:nvPr>
            <p:ph type="title"/>
          </p:nvPr>
        </p:nvSpPr>
        <p:spPr/>
        <p:txBody>
          <a:bodyPr/>
          <a:lstStyle/>
          <a:p>
            <a:r>
              <a:rPr lang="en-US" dirty="0" smtClean="0"/>
              <a:t>QPSK modulation in </a:t>
            </a:r>
            <a:r>
              <a:rPr lang="en-US" dirty="0" err="1" smtClean="0"/>
              <a:t>Ziria</a:t>
            </a:r>
            <a:endParaRPr lang="en-GB" dirty="0"/>
          </a:p>
        </p:txBody>
      </p:sp>
      <p:sp>
        <p:nvSpPr>
          <p:cNvPr id="5" name="Rectangle 4"/>
          <p:cNvSpPr/>
          <p:nvPr/>
        </p:nvSpPr>
        <p:spPr>
          <a:xfrm>
            <a:off x="10158257" y="1546739"/>
            <a:ext cx="624115" cy="255451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IFFT</a:t>
            </a:r>
            <a:endParaRPr lang="en-GB" dirty="0">
              <a:solidFill>
                <a:schemeClr val="tx1"/>
              </a:solidFill>
            </a:endParaRPr>
          </a:p>
        </p:txBody>
      </p:sp>
      <p:graphicFrame>
        <p:nvGraphicFramePr>
          <p:cNvPr id="8" name="Table 7"/>
          <p:cNvGraphicFramePr>
            <a:graphicFrameLocks noGrp="1"/>
          </p:cNvGraphicFramePr>
          <p:nvPr>
            <p:extLst/>
          </p:nvPr>
        </p:nvGraphicFramePr>
        <p:xfrm>
          <a:off x="9432545" y="1540934"/>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dirty="0"/>
                    </a:p>
                  </a:txBody>
                  <a:tcPr>
                    <a:solidFill>
                      <a:schemeClr val="accent1"/>
                    </a:solidFill>
                  </a:tcPr>
                </a:tc>
              </a:tr>
            </a:tbl>
          </a:graphicData>
        </a:graphic>
      </p:graphicFrame>
      <p:graphicFrame>
        <p:nvGraphicFramePr>
          <p:cNvPr id="10" name="Table 9"/>
          <p:cNvGraphicFramePr>
            <a:graphicFrameLocks noGrp="1"/>
          </p:cNvGraphicFramePr>
          <p:nvPr>
            <p:extLst/>
          </p:nvPr>
        </p:nvGraphicFramePr>
        <p:xfrm>
          <a:off x="11261345" y="1575767"/>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2" name="Right Arrow 11"/>
          <p:cNvSpPr/>
          <p:nvPr/>
        </p:nvSpPr>
        <p:spPr>
          <a:xfrm>
            <a:off x="10840429" y="2693367"/>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8" name="Group 17"/>
          <p:cNvGrpSpPr/>
          <p:nvPr/>
        </p:nvGrpSpPr>
        <p:grpSpPr>
          <a:xfrm>
            <a:off x="8021483" y="740971"/>
            <a:ext cx="948670" cy="805768"/>
            <a:chOff x="1146629" y="2496457"/>
            <a:chExt cx="1959428" cy="1741714"/>
          </a:xfrm>
        </p:grpSpPr>
        <p:cxnSp>
          <p:nvCxnSpPr>
            <p:cNvPr id="19" name="Straight Arrow Connector 18"/>
            <p:cNvCxnSpPr/>
            <p:nvPr/>
          </p:nvCxnSpPr>
          <p:spPr>
            <a:xfrm>
              <a:off x="1146629" y="3382281"/>
              <a:ext cx="1959428"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099581" y="2496457"/>
              <a:ext cx="7259" cy="174171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Arrow Connector 21"/>
            <p:cNvCxnSpPr>
              <a:endCxn id="21" idx="7"/>
            </p:cNvCxnSpPr>
            <p:nvPr/>
          </p:nvCxnSpPr>
          <p:spPr>
            <a:xfrm flipV="1">
              <a:off x="2106840"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9554869" y="587389"/>
            <a:ext cx="898072" cy="756538"/>
            <a:chOff x="1146629" y="2496457"/>
            <a:chExt cx="1959428" cy="1741714"/>
          </a:xfrm>
        </p:grpSpPr>
        <p:cxnSp>
          <p:nvCxnSpPr>
            <p:cNvPr id="32" name="Straight Arrow Connector 31"/>
            <p:cNvCxnSpPr/>
            <p:nvPr/>
          </p:nvCxnSpPr>
          <p:spPr>
            <a:xfrm>
              <a:off x="1146629" y="3382281"/>
              <a:ext cx="1959428"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2099581" y="2496457"/>
              <a:ext cx="7259" cy="174171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Straight Arrow Connector 34"/>
            <p:cNvCxnSpPr>
              <a:endCxn id="34" idx="1"/>
            </p:cNvCxnSpPr>
            <p:nvPr/>
          </p:nvCxnSpPr>
          <p:spPr>
            <a:xfrm flipH="1" flipV="1">
              <a:off x="1655582"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9826743" y="4226892"/>
            <a:ext cx="883710" cy="776291"/>
            <a:chOff x="1146629" y="2496457"/>
            <a:chExt cx="1959428" cy="1741714"/>
          </a:xfrm>
        </p:grpSpPr>
        <p:cxnSp>
          <p:nvCxnSpPr>
            <p:cNvPr id="38" name="Straight Arrow Connector 37"/>
            <p:cNvCxnSpPr/>
            <p:nvPr/>
          </p:nvCxnSpPr>
          <p:spPr>
            <a:xfrm>
              <a:off x="1146629" y="3382281"/>
              <a:ext cx="1959428"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2099581" y="2496457"/>
              <a:ext cx="7259" cy="174171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1" name="Straight Arrow Connector 40"/>
            <p:cNvCxnSpPr>
              <a:endCxn id="40" idx="5"/>
            </p:cNvCxnSpPr>
            <p:nvPr/>
          </p:nvCxnSpPr>
          <p:spPr>
            <a:xfrm>
              <a:off x="2106840" y="3382281"/>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44" name="Straight Connector 43"/>
          <p:cNvCxnSpPr/>
          <p:nvPr/>
        </p:nvCxnSpPr>
        <p:spPr>
          <a:xfrm>
            <a:off x="8905193" y="1335402"/>
            <a:ext cx="628186" cy="39854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9561642" y="1311141"/>
            <a:ext cx="226498" cy="739501"/>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flipV="1">
            <a:off x="9548659" y="3912571"/>
            <a:ext cx="420049" cy="53232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7606143" y="2317674"/>
            <a:ext cx="1311145" cy="91575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Modulator</a:t>
            </a:r>
            <a:endParaRPr lang="en-GB" dirty="0">
              <a:solidFill>
                <a:schemeClr val="tx1"/>
              </a:solidFill>
            </a:endParaRPr>
          </a:p>
        </p:txBody>
      </p:sp>
      <p:sp>
        <p:nvSpPr>
          <p:cNvPr id="57" name="Right Arrow 56"/>
          <p:cNvSpPr/>
          <p:nvPr/>
        </p:nvSpPr>
        <p:spPr>
          <a:xfrm>
            <a:off x="9766372" y="2693361"/>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Right Arrow 57"/>
          <p:cNvSpPr/>
          <p:nvPr/>
        </p:nvSpPr>
        <p:spPr>
          <a:xfrm>
            <a:off x="8989857" y="2693361"/>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TextBox 60"/>
          <p:cNvSpPr txBox="1"/>
          <p:nvPr/>
        </p:nvSpPr>
        <p:spPr>
          <a:xfrm>
            <a:off x="5715450" y="2615708"/>
            <a:ext cx="1411721" cy="369332"/>
          </a:xfrm>
          <a:prstGeom prst="rect">
            <a:avLst/>
          </a:prstGeom>
          <a:noFill/>
        </p:spPr>
        <p:txBody>
          <a:bodyPr wrap="square" rtlCol="0">
            <a:spAutoFit/>
          </a:bodyPr>
          <a:lstStyle/>
          <a:p>
            <a:r>
              <a:rPr lang="en-US" dirty="0" smtClean="0"/>
              <a:t>00 01 11 10</a:t>
            </a:r>
            <a:endParaRPr lang="en-GB" dirty="0"/>
          </a:p>
        </p:txBody>
      </p:sp>
      <p:sp>
        <p:nvSpPr>
          <p:cNvPr id="62" name="Right Arrow 61"/>
          <p:cNvSpPr/>
          <p:nvPr/>
        </p:nvSpPr>
        <p:spPr>
          <a:xfrm>
            <a:off x="7127173" y="2669745"/>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9" name="Group 108"/>
          <p:cNvGrpSpPr/>
          <p:nvPr/>
        </p:nvGrpSpPr>
        <p:grpSpPr>
          <a:xfrm>
            <a:off x="7409328" y="4621708"/>
            <a:ext cx="1812225" cy="1556654"/>
            <a:chOff x="1098230" y="4825906"/>
            <a:chExt cx="1812225" cy="1556654"/>
          </a:xfrm>
        </p:grpSpPr>
        <p:grpSp>
          <p:nvGrpSpPr>
            <p:cNvPr id="79" name="Group 78"/>
            <p:cNvGrpSpPr/>
            <p:nvPr/>
          </p:nvGrpSpPr>
          <p:grpSpPr>
            <a:xfrm>
              <a:off x="1098230" y="4825906"/>
              <a:ext cx="1812225" cy="1556654"/>
              <a:chOff x="1210875" y="2597594"/>
              <a:chExt cx="1812225" cy="1556654"/>
            </a:xfrm>
          </p:grpSpPr>
          <p:cxnSp>
            <p:nvCxnSpPr>
              <p:cNvPr id="80" name="Straight Arrow Connector 79"/>
              <p:cNvCxnSpPr/>
              <p:nvPr/>
            </p:nvCxnSpPr>
            <p:spPr>
              <a:xfrm>
                <a:off x="1210875" y="3382281"/>
                <a:ext cx="1812225"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2091409" y="2597594"/>
                <a:ext cx="33100" cy="1556654"/>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1468665" y="2725056"/>
                <a:ext cx="1276350" cy="13144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3" name="Straight Arrow Connector 82"/>
              <p:cNvCxnSpPr>
                <a:endCxn id="82" idx="7"/>
              </p:cNvCxnSpPr>
              <p:nvPr/>
            </p:nvCxnSpPr>
            <p:spPr>
              <a:xfrm flipV="1">
                <a:off x="2106840" y="2917553"/>
                <a:ext cx="451258"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2510271" y="2636639"/>
                <a:ext cx="418704" cy="369332"/>
              </a:xfrm>
              <a:prstGeom prst="rect">
                <a:avLst/>
              </a:prstGeom>
              <a:noFill/>
            </p:spPr>
            <p:txBody>
              <a:bodyPr wrap="none" rtlCol="0">
                <a:spAutoFit/>
              </a:bodyPr>
              <a:lstStyle/>
              <a:p>
                <a:r>
                  <a:rPr lang="en-US" dirty="0" smtClean="0"/>
                  <a:t>11</a:t>
                </a:r>
                <a:endParaRPr lang="en-GB" dirty="0"/>
              </a:p>
            </p:txBody>
          </p:sp>
        </p:grpSp>
        <p:cxnSp>
          <p:nvCxnSpPr>
            <p:cNvPr id="92" name="Straight Arrow Connector 91"/>
            <p:cNvCxnSpPr>
              <a:endCxn id="82" idx="1"/>
            </p:cNvCxnSpPr>
            <p:nvPr/>
          </p:nvCxnSpPr>
          <p:spPr>
            <a:xfrm flipH="1" flipV="1">
              <a:off x="1542937" y="5145865"/>
              <a:ext cx="435827" cy="4583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endCxn id="82" idx="5"/>
            </p:cNvCxnSpPr>
            <p:nvPr/>
          </p:nvCxnSpPr>
          <p:spPr>
            <a:xfrm>
              <a:off x="1994195" y="5604233"/>
              <a:ext cx="451258" cy="4710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endCxn id="82" idx="3"/>
            </p:cNvCxnSpPr>
            <p:nvPr/>
          </p:nvCxnSpPr>
          <p:spPr>
            <a:xfrm flipH="1">
              <a:off x="1542937" y="5610593"/>
              <a:ext cx="460093" cy="464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2430460" y="5932465"/>
              <a:ext cx="418704" cy="369332"/>
            </a:xfrm>
            <a:prstGeom prst="rect">
              <a:avLst/>
            </a:prstGeom>
            <a:noFill/>
          </p:spPr>
          <p:txBody>
            <a:bodyPr wrap="none" rtlCol="0">
              <a:spAutoFit/>
            </a:bodyPr>
            <a:lstStyle/>
            <a:p>
              <a:r>
                <a:rPr lang="en-US" dirty="0" smtClean="0"/>
                <a:t>10</a:t>
              </a:r>
              <a:endParaRPr lang="en-GB" dirty="0"/>
            </a:p>
          </p:txBody>
        </p:sp>
        <p:sp>
          <p:nvSpPr>
            <p:cNvPr id="102" name="TextBox 101"/>
            <p:cNvSpPr txBox="1"/>
            <p:nvPr/>
          </p:nvSpPr>
          <p:spPr>
            <a:xfrm>
              <a:off x="1120399" y="5929322"/>
              <a:ext cx="418704" cy="369332"/>
            </a:xfrm>
            <a:prstGeom prst="rect">
              <a:avLst/>
            </a:prstGeom>
            <a:noFill/>
          </p:spPr>
          <p:txBody>
            <a:bodyPr wrap="none" rtlCol="0">
              <a:spAutoFit/>
            </a:bodyPr>
            <a:lstStyle/>
            <a:p>
              <a:r>
                <a:rPr lang="en-US" dirty="0"/>
                <a:t>0</a:t>
              </a:r>
              <a:r>
                <a:rPr lang="en-US" dirty="0" smtClean="0"/>
                <a:t>0</a:t>
              </a:r>
              <a:endParaRPr lang="en-GB" dirty="0"/>
            </a:p>
          </p:txBody>
        </p:sp>
        <p:sp>
          <p:nvSpPr>
            <p:cNvPr id="103" name="TextBox 102"/>
            <p:cNvSpPr txBox="1"/>
            <p:nvPr/>
          </p:nvSpPr>
          <p:spPr>
            <a:xfrm>
              <a:off x="1171149" y="4856151"/>
              <a:ext cx="418704" cy="369332"/>
            </a:xfrm>
            <a:prstGeom prst="rect">
              <a:avLst/>
            </a:prstGeom>
            <a:noFill/>
          </p:spPr>
          <p:txBody>
            <a:bodyPr wrap="none" rtlCol="0">
              <a:spAutoFit/>
            </a:bodyPr>
            <a:lstStyle/>
            <a:p>
              <a:r>
                <a:rPr lang="en-US" dirty="0"/>
                <a:t>0</a:t>
              </a:r>
              <a:r>
                <a:rPr lang="en-US" dirty="0" smtClean="0"/>
                <a:t>1</a:t>
              </a:r>
              <a:endParaRPr lang="en-GB" dirty="0"/>
            </a:p>
          </p:txBody>
        </p:sp>
      </p:grpSp>
      <p:sp>
        <p:nvSpPr>
          <p:cNvPr id="3" name="TextBox 2"/>
          <p:cNvSpPr txBox="1"/>
          <p:nvPr/>
        </p:nvSpPr>
        <p:spPr>
          <a:xfrm>
            <a:off x="463296" y="6178362"/>
            <a:ext cx="5252155" cy="369332"/>
          </a:xfrm>
          <a:prstGeom prst="rect">
            <a:avLst/>
          </a:prstGeom>
          <a:noFill/>
        </p:spPr>
        <p:txBody>
          <a:bodyPr wrap="square" rtlCol="0">
            <a:spAutoFit/>
          </a:bodyPr>
          <a:lstStyle/>
          <a:p>
            <a:r>
              <a:rPr lang="en-GB" dirty="0" err="1" smtClean="0"/>
              <a:t>Github</a:t>
            </a:r>
            <a:r>
              <a:rPr lang="en-GB" dirty="0" smtClean="0"/>
              <a:t> link </a:t>
            </a:r>
            <a:r>
              <a:rPr lang="en-GB" dirty="0" smtClean="0">
                <a:hlinkClick r:id="rId2"/>
              </a:rPr>
              <a:t>here</a:t>
            </a:r>
            <a:r>
              <a:rPr lang="en-GB" dirty="0" smtClean="0"/>
              <a:t> </a:t>
            </a:r>
            <a:endParaRPr lang="en-GB" dirty="0"/>
          </a:p>
        </p:txBody>
      </p:sp>
      <p:sp>
        <p:nvSpPr>
          <p:cNvPr id="24" name="Rectangle 2"/>
          <p:cNvSpPr>
            <a:spLocks noChangeArrowheads="1"/>
          </p:cNvSpPr>
          <p:nvPr/>
        </p:nvSpPr>
        <p:spPr bwMode="auto">
          <a:xfrm>
            <a:off x="5500688" y="1407210"/>
            <a:ext cx="442648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5" name="Rectangle 24"/>
          <p:cNvSpPr/>
          <p:nvPr/>
        </p:nvSpPr>
        <p:spPr>
          <a:xfrm>
            <a:off x="681106" y="1534673"/>
            <a:ext cx="4830826" cy="3600986"/>
          </a:xfrm>
          <a:prstGeom prst="rect">
            <a:avLst/>
          </a:prstGeom>
        </p:spPr>
        <p:txBody>
          <a:bodyPr wrap="square">
            <a:spAutoFit/>
          </a:bodyPr>
          <a:lstStyle/>
          <a:p>
            <a:r>
              <a:rPr lang="en-GB" sz="1200" dirty="0">
                <a:latin typeface="Consolas" panose="020B0609020204030204" pitchFamily="49" charset="0"/>
                <a:cs typeface="Consolas" panose="020B0609020204030204" pitchFamily="49" charset="0"/>
              </a:rPr>
              <a:t>fun </a:t>
            </a:r>
            <a:r>
              <a:rPr lang="en-GB" sz="1200" b="1" dirty="0">
                <a:solidFill>
                  <a:srgbClr val="7030A0"/>
                </a:solidFill>
                <a:latin typeface="Consolas" panose="020B0609020204030204" pitchFamily="49" charset="0"/>
                <a:cs typeface="Consolas" panose="020B0609020204030204" pitchFamily="49" charset="0"/>
              </a:rPr>
              <a:t>comp</a:t>
            </a:r>
            <a:r>
              <a:rPr lang="en-GB" sz="1200" dirty="0">
                <a:solidFill>
                  <a:srgbClr val="7030A0"/>
                </a:solidFill>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modulate_qpsk</a:t>
            </a:r>
            <a:r>
              <a:rPr lang="en-GB" sz="1200" dirty="0">
                <a:latin typeface="Consolas" panose="020B0609020204030204" pitchFamily="49" charset="0"/>
                <a:cs typeface="Consolas" panose="020B0609020204030204" pitchFamily="49" charset="0"/>
              </a:rPr>
              <a:t> () {</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solidFill>
                  <a:srgbClr val="7030A0"/>
                </a:solidFill>
                <a:latin typeface="Consolas" panose="020B0609020204030204" pitchFamily="49" charset="0"/>
                <a:cs typeface="Consolas" panose="020B0609020204030204" pitchFamily="49" charset="0"/>
              </a:rPr>
              <a:t>repeat</a:t>
            </a:r>
            <a:r>
              <a:rPr lang="en-GB" sz="1200" dirty="0">
                <a:solidFill>
                  <a:srgbClr val="7030A0"/>
                </a:solidFill>
                <a:latin typeface="Consolas" panose="020B0609020204030204" pitchFamily="49" charset="0"/>
                <a:cs typeface="Consolas" panose="020B0609020204030204" pitchFamily="49" charset="0"/>
              </a:rPr>
              <a:t> </a:t>
            </a:r>
            <a:r>
              <a:rPr lang="en-GB" sz="1200" dirty="0">
                <a:solidFill>
                  <a:schemeClr val="bg2"/>
                </a:solidFill>
                <a:latin typeface="Consolas" panose="020B0609020204030204" pitchFamily="49" charset="0"/>
                <a:cs typeface="Consolas" panose="020B0609020204030204" pitchFamily="49" charset="0"/>
              </a:rPr>
              <a:t>[8, 4]</a:t>
            </a:r>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(x :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[2] bit) &lt;- </a:t>
            </a:r>
            <a:r>
              <a:rPr lang="en-GB" sz="1200" b="1" dirty="0">
                <a:solidFill>
                  <a:srgbClr val="7030A0"/>
                </a:solidFill>
                <a:latin typeface="Consolas" panose="020B0609020204030204" pitchFamily="49" charset="0"/>
                <a:cs typeface="Consolas" panose="020B0609020204030204" pitchFamily="49" charset="0"/>
              </a:rPr>
              <a:t>takes</a:t>
            </a:r>
            <a:r>
              <a:rPr lang="en-GB" sz="1200" dirty="0">
                <a:solidFill>
                  <a:srgbClr val="7030A0"/>
                </a:solidFill>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2;</a:t>
            </a:r>
          </a:p>
          <a:p>
            <a:r>
              <a:rPr lang="en-GB" sz="1200" dirty="0">
                <a:latin typeface="Consolas" panose="020B0609020204030204" pitchFamily="49" charset="0"/>
                <a:cs typeface="Consolas" panose="020B0609020204030204" pitchFamily="49" charset="0"/>
              </a:rPr>
              <a:t>    </a:t>
            </a:r>
            <a:r>
              <a:rPr lang="en-GB" sz="1200" b="1" dirty="0">
                <a:solidFill>
                  <a:srgbClr val="7030A0"/>
                </a:solidFill>
                <a:latin typeface="Consolas" panose="020B0609020204030204" pitchFamily="49" charset="0"/>
                <a:cs typeface="Consolas" panose="020B0609020204030204" pitchFamily="49" charset="0"/>
              </a:rPr>
              <a:t>emit</a:t>
            </a:r>
            <a:r>
              <a:rPr lang="en-GB" sz="1200" dirty="0">
                <a:solidFill>
                  <a:srgbClr val="7030A0"/>
                </a:solidFill>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a:t>
            </a:r>
          </a:p>
          <a:p>
            <a:r>
              <a:rPr lang="en-GB" sz="1200" dirty="0">
                <a:latin typeface="Consolas" panose="020B0609020204030204" pitchFamily="49" charset="0"/>
                <a:cs typeface="Consolas" panose="020B0609020204030204" pitchFamily="49" charset="0"/>
              </a:rPr>
              <a:t>      if (x[0] == bit(0) &amp;&amp; x[1] == bit(1)) then</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complex16{re=-qpsk_mod_11a;im= qpsk_mod_11a }</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else</a:t>
            </a:r>
          </a:p>
          <a:p>
            <a:r>
              <a:rPr lang="en-GB" sz="1200" dirty="0">
                <a:latin typeface="Consolas" panose="020B0609020204030204" pitchFamily="49" charset="0"/>
                <a:cs typeface="Consolas" panose="020B0609020204030204" pitchFamily="49" charset="0"/>
              </a:rPr>
              <a:t>        if (x[0] == bit(0) &amp;&amp; x[1] == bit(0)) then </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complex16{re=-qpsk_mod_11a;im</a:t>
            </a:r>
            <a:r>
              <a:rPr lang="en-GB" sz="1200" dirty="0">
                <a:latin typeface="Consolas" panose="020B0609020204030204" pitchFamily="49" charset="0"/>
                <a:cs typeface="Consolas" panose="020B0609020204030204" pitchFamily="49" charset="0"/>
              </a:rPr>
              <a:t>=-</a:t>
            </a:r>
            <a:r>
              <a:rPr lang="en-GB" sz="1200" dirty="0" smtClean="0">
                <a:latin typeface="Consolas" panose="020B0609020204030204" pitchFamily="49" charset="0"/>
                <a:cs typeface="Consolas" panose="020B0609020204030204" pitchFamily="49" charset="0"/>
              </a:rPr>
              <a:t>qpsk_mod_11a}</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else</a:t>
            </a:r>
          </a:p>
          <a:p>
            <a:r>
              <a:rPr lang="en-GB" sz="1200" dirty="0">
                <a:latin typeface="Consolas" panose="020B0609020204030204" pitchFamily="49" charset="0"/>
                <a:cs typeface="Consolas" panose="020B0609020204030204" pitchFamily="49" charset="0"/>
              </a:rPr>
              <a:t>          if (x[0] == bit(1) &amp;&amp; x[1] == bit(1)) then </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complex16{re=qpsk_mod_11a;im=qpsk_mod_11a}</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else</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complex16{re=qpsk_mod_11a;im=-qpsk_mod_11a}</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a:t>
            </a:r>
          </a:p>
        </p:txBody>
      </p:sp>
      <p:sp>
        <p:nvSpPr>
          <p:cNvPr id="29" name="Rectangular Callout 28"/>
          <p:cNvSpPr/>
          <p:nvPr/>
        </p:nvSpPr>
        <p:spPr>
          <a:xfrm>
            <a:off x="5211421" y="1541023"/>
            <a:ext cx="1915751" cy="575801"/>
          </a:xfrm>
          <a:prstGeom prst="wedgeRectCallout">
            <a:avLst>
              <a:gd name="adj1" fmla="val -144609"/>
              <a:gd name="adj2" fmla="val 643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bg1"/>
                </a:solidFill>
              </a:rPr>
              <a:t>Take 2 bits from input</a:t>
            </a:r>
          </a:p>
          <a:p>
            <a:pPr algn="ctr"/>
            <a:r>
              <a:rPr lang="en-GB" sz="1400" dirty="0" smtClean="0">
                <a:solidFill>
                  <a:schemeClr val="bg1"/>
                </a:solidFill>
              </a:rPr>
              <a:t> into array of size 2 …</a:t>
            </a:r>
            <a:endParaRPr lang="en-GB" sz="1400" dirty="0">
              <a:solidFill>
                <a:schemeClr val="bg1"/>
              </a:solidFill>
            </a:endParaRPr>
          </a:p>
        </p:txBody>
      </p:sp>
      <p:sp>
        <p:nvSpPr>
          <p:cNvPr id="68" name="Rectangular Callout 67"/>
          <p:cNvSpPr/>
          <p:nvPr/>
        </p:nvSpPr>
        <p:spPr>
          <a:xfrm>
            <a:off x="1412406" y="5450526"/>
            <a:ext cx="778676" cy="420597"/>
          </a:xfrm>
          <a:prstGeom prst="wedgeRectCallout">
            <a:avLst>
              <a:gd name="adj1" fmla="val -78646"/>
              <a:gd name="adj2" fmla="val -7185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bg1"/>
                </a:solidFill>
              </a:rPr>
              <a:t>Emit …</a:t>
            </a:r>
            <a:endParaRPr lang="en-GB" sz="1400" dirty="0">
              <a:solidFill>
                <a:schemeClr val="bg1"/>
              </a:solidFill>
            </a:endParaRPr>
          </a:p>
        </p:txBody>
      </p:sp>
      <p:sp>
        <p:nvSpPr>
          <p:cNvPr id="70" name="Rectangular Callout 69"/>
          <p:cNvSpPr/>
          <p:nvPr/>
        </p:nvSpPr>
        <p:spPr>
          <a:xfrm>
            <a:off x="4061107" y="5481591"/>
            <a:ext cx="1150315" cy="752881"/>
          </a:xfrm>
          <a:prstGeom prst="wedgeRectCallout">
            <a:avLst>
              <a:gd name="adj1" fmla="val -114245"/>
              <a:gd name="adj2" fmla="val -1992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bg1"/>
                </a:solidFill>
              </a:rPr>
              <a:t>… this complex16 value</a:t>
            </a:r>
            <a:endParaRPr lang="en-GB" sz="1400" dirty="0">
              <a:solidFill>
                <a:schemeClr val="bg1"/>
              </a:solidFill>
            </a:endParaRPr>
          </a:p>
        </p:txBody>
      </p:sp>
      <p:sp>
        <p:nvSpPr>
          <p:cNvPr id="71" name="Rectangular Callout 70"/>
          <p:cNvSpPr/>
          <p:nvPr/>
        </p:nvSpPr>
        <p:spPr>
          <a:xfrm>
            <a:off x="3312686" y="1315692"/>
            <a:ext cx="1328707" cy="549195"/>
          </a:xfrm>
          <a:prstGeom prst="wedgeRectCallout">
            <a:avLst>
              <a:gd name="adj1" fmla="val -104963"/>
              <a:gd name="adj2" fmla="val -34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bg1"/>
                </a:solidFill>
              </a:rPr>
              <a:t>A new stream “computation”</a:t>
            </a:r>
            <a:endParaRPr lang="en-GB" sz="1400" dirty="0">
              <a:solidFill>
                <a:schemeClr val="bg1"/>
              </a:solidFill>
            </a:endParaRPr>
          </a:p>
        </p:txBody>
      </p:sp>
      <p:sp>
        <p:nvSpPr>
          <p:cNvPr id="36" name="Rectangle 35"/>
          <p:cNvSpPr/>
          <p:nvPr/>
        </p:nvSpPr>
        <p:spPr>
          <a:xfrm>
            <a:off x="1214437" y="2462756"/>
            <a:ext cx="4257675" cy="1905191"/>
          </a:xfrm>
          <a:prstGeom prst="rect">
            <a:avLst/>
          </a:pr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Rectangular Callout 66"/>
          <p:cNvSpPr/>
          <p:nvPr/>
        </p:nvSpPr>
        <p:spPr>
          <a:xfrm>
            <a:off x="91107" y="3943750"/>
            <a:ext cx="1095223" cy="424197"/>
          </a:xfrm>
          <a:prstGeom prst="wedgeRectCallout">
            <a:avLst>
              <a:gd name="adj1" fmla="val 32649"/>
              <a:gd name="adj2" fmla="val -4449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bg1"/>
                </a:solidFill>
              </a:rPr>
              <a:t>Repeatedly </a:t>
            </a:r>
          </a:p>
          <a:p>
            <a:pPr algn="ctr"/>
            <a:r>
              <a:rPr lang="en-GB" sz="1400" dirty="0" smtClean="0">
                <a:solidFill>
                  <a:schemeClr val="bg1"/>
                </a:solidFill>
              </a:rPr>
              <a:t>…</a:t>
            </a:r>
            <a:endParaRPr lang="en-GB" sz="1400" dirty="0">
              <a:solidFill>
                <a:schemeClr val="bg1"/>
              </a:solidFill>
            </a:endParaRPr>
          </a:p>
        </p:txBody>
      </p:sp>
      <p:cxnSp>
        <p:nvCxnSpPr>
          <p:cNvPr id="43" name="Straight Connector 42"/>
          <p:cNvCxnSpPr/>
          <p:nvPr/>
        </p:nvCxnSpPr>
        <p:spPr>
          <a:xfrm>
            <a:off x="8756551" y="4444897"/>
            <a:ext cx="0" cy="1164166"/>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8302843" y="5494812"/>
            <a:ext cx="460607" cy="1447"/>
          </a:xfrm>
          <a:prstGeom prst="straightConnector1">
            <a:avLst/>
          </a:prstGeom>
          <a:ln>
            <a:solidFill>
              <a:schemeClr val="tx2"/>
            </a:solidFill>
            <a:prstDash val="sysDash"/>
            <a:headEnd type="triangle" w="sm" len="med"/>
            <a:tailEnd type="triangle" w="sm" len="med"/>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8465811" y="5444670"/>
            <a:ext cx="1154079" cy="261610"/>
          </a:xfrm>
          <a:prstGeom prst="rect">
            <a:avLst/>
          </a:prstGeom>
          <a:noFill/>
        </p:spPr>
        <p:txBody>
          <a:bodyPr wrap="square" rtlCol="0">
            <a:spAutoFit/>
          </a:bodyPr>
          <a:lstStyle/>
          <a:p>
            <a:r>
              <a:rPr lang="en-GB" sz="1100" dirty="0">
                <a:latin typeface="Consolas" panose="020B0609020204030204" pitchFamily="49" charset="0"/>
                <a:cs typeface="Consolas" panose="020B0609020204030204" pitchFamily="49" charset="0"/>
              </a:rPr>
              <a:t>qpsk_mod_11a</a:t>
            </a:r>
            <a:endParaRPr lang="en-GB" sz="1100" dirty="0"/>
          </a:p>
        </p:txBody>
      </p:sp>
    </p:spTree>
    <p:extLst>
      <p:ext uri="{BB962C8B-B14F-4D97-AF65-F5344CB8AC3E}">
        <p14:creationId xmlns:p14="http://schemas.microsoft.com/office/powerpoint/2010/main" val="1566005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68" grpId="0" animBg="1"/>
      <p:bldP spid="70" grpId="0" animBg="1"/>
      <p:bldP spid="71" grpId="0" animBg="1"/>
      <p:bldP spid="36" grpId="0" animBg="1"/>
      <p:bldP spid="6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Rest of TX pipeline</a:t>
            </a:r>
            <a:endParaRPr lang="en-GB" dirty="0"/>
          </a:p>
        </p:txBody>
      </p:sp>
      <p:sp>
        <p:nvSpPr>
          <p:cNvPr id="5" name="Rectangle 4"/>
          <p:cNvSpPr/>
          <p:nvPr/>
        </p:nvSpPr>
        <p:spPr>
          <a:xfrm>
            <a:off x="9621809" y="2177144"/>
            <a:ext cx="624115" cy="255451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IFFT</a:t>
            </a:r>
            <a:endParaRPr lang="en-GB" dirty="0">
              <a:solidFill>
                <a:schemeClr val="tx1"/>
              </a:solidFill>
            </a:endParaRPr>
          </a:p>
        </p:txBody>
      </p:sp>
      <p:graphicFrame>
        <p:nvGraphicFramePr>
          <p:cNvPr id="8" name="Table 7"/>
          <p:cNvGraphicFramePr>
            <a:graphicFrameLocks noGrp="1"/>
          </p:cNvGraphicFramePr>
          <p:nvPr>
            <p:extLst/>
          </p:nvPr>
        </p:nvGraphicFramePr>
        <p:xfrm>
          <a:off x="8896097" y="2171339"/>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a:p>
                  </a:txBody>
                  <a:tcPr>
                    <a:solidFill>
                      <a:schemeClr val="accent1"/>
                    </a:solidFill>
                  </a:tcPr>
                </a:tc>
              </a:tr>
              <a:tr h="318070">
                <a:tc>
                  <a:txBody>
                    <a:bodyPr/>
                    <a:lstStyle/>
                    <a:p>
                      <a:endParaRPr lang="en-GB" dirty="0"/>
                    </a:p>
                  </a:txBody>
                  <a:tcPr>
                    <a:solidFill>
                      <a:schemeClr val="accent1"/>
                    </a:solidFill>
                  </a:tcPr>
                </a:tc>
              </a:tr>
            </a:tbl>
          </a:graphicData>
        </a:graphic>
      </p:graphicFrame>
      <p:graphicFrame>
        <p:nvGraphicFramePr>
          <p:cNvPr id="10" name="Table 9"/>
          <p:cNvGraphicFramePr>
            <a:graphicFrameLocks noGrp="1"/>
          </p:cNvGraphicFramePr>
          <p:nvPr>
            <p:extLst/>
          </p:nvPr>
        </p:nvGraphicFramePr>
        <p:xfrm>
          <a:off x="10724897" y="2206172"/>
          <a:ext cx="208280" cy="2631888"/>
        </p:xfrm>
        <a:graphic>
          <a:graphicData uri="http://schemas.openxmlformats.org/drawingml/2006/table">
            <a:tbl>
              <a:tblPr firstRow="1" bandRow="1">
                <a:tableStyleId>{5940675A-B579-460E-94D1-54222C63F5DA}</a:tableStyleId>
              </a:tblPr>
              <a:tblGrid>
                <a:gridCol w="208280"/>
              </a:tblGrid>
              <a:tr h="318070">
                <a:tc>
                  <a:txBody>
                    <a:bodyPr/>
                    <a:lstStyle/>
                    <a:p>
                      <a:endParaRPr lang="en-GB" dirty="0"/>
                    </a:p>
                  </a:txBody>
                  <a:tcPr>
                    <a:solidFill>
                      <a:schemeClr val="accent2"/>
                    </a:solidFill>
                  </a:tcPr>
                </a:tc>
              </a:tr>
              <a:tr h="318070">
                <a:tc>
                  <a:txBody>
                    <a:bodyPr/>
                    <a:lstStyle/>
                    <a:p>
                      <a:endParaRPr lang="en-GB" i="1"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a:p>
                  </a:txBody>
                  <a:tcPr>
                    <a:solidFill>
                      <a:schemeClr val="accent2"/>
                    </a:solidFill>
                  </a:tcPr>
                </a:tc>
              </a:tr>
              <a:tr h="318070">
                <a:tc>
                  <a:txBody>
                    <a:bodyPr/>
                    <a:lstStyle/>
                    <a:p>
                      <a:endParaRPr lang="en-GB" dirty="0"/>
                    </a:p>
                  </a:txBody>
                  <a:tcPr>
                    <a:solidFill>
                      <a:schemeClr val="accent2"/>
                    </a:solidFill>
                  </a:tcPr>
                </a:tc>
              </a:tr>
            </a:tbl>
          </a:graphicData>
        </a:graphic>
      </p:graphicFrame>
      <p:sp>
        <p:nvSpPr>
          <p:cNvPr id="12" name="Right Arrow 11"/>
          <p:cNvSpPr/>
          <p:nvPr/>
        </p:nvSpPr>
        <p:spPr>
          <a:xfrm>
            <a:off x="10303981" y="3323772"/>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p:cNvSpPr/>
          <p:nvPr/>
        </p:nvSpPr>
        <p:spPr>
          <a:xfrm>
            <a:off x="7069695" y="2948079"/>
            <a:ext cx="1311145" cy="91575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Modulator</a:t>
            </a:r>
            <a:endParaRPr lang="en-GB" dirty="0">
              <a:solidFill>
                <a:schemeClr val="tx1"/>
              </a:solidFill>
            </a:endParaRPr>
          </a:p>
        </p:txBody>
      </p:sp>
      <p:sp>
        <p:nvSpPr>
          <p:cNvPr id="57" name="Right Arrow 56"/>
          <p:cNvSpPr/>
          <p:nvPr/>
        </p:nvSpPr>
        <p:spPr>
          <a:xfrm>
            <a:off x="9229924" y="3323766"/>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Right Arrow 57"/>
          <p:cNvSpPr/>
          <p:nvPr/>
        </p:nvSpPr>
        <p:spPr>
          <a:xfrm>
            <a:off x="8453409" y="3323766"/>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ight Arrow 61"/>
          <p:cNvSpPr/>
          <p:nvPr/>
        </p:nvSpPr>
        <p:spPr>
          <a:xfrm>
            <a:off x="6639493" y="330015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p:cNvPicPr>
            <a:picLocks noChangeAspect="1"/>
          </p:cNvPicPr>
          <p:nvPr/>
        </p:nvPicPr>
        <p:blipFill>
          <a:blip r:embed="rId2"/>
          <a:stretch>
            <a:fillRect/>
          </a:stretch>
        </p:blipFill>
        <p:spPr>
          <a:xfrm>
            <a:off x="11486893" y="3108937"/>
            <a:ext cx="271950" cy="505440"/>
          </a:xfrm>
          <a:prstGeom prst="rect">
            <a:avLst/>
          </a:prstGeom>
        </p:spPr>
      </p:pic>
      <p:sp>
        <p:nvSpPr>
          <p:cNvPr id="13" name="Rectangle 12"/>
          <p:cNvSpPr/>
          <p:nvPr/>
        </p:nvSpPr>
        <p:spPr>
          <a:xfrm>
            <a:off x="5236037"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Interleaver</a:t>
            </a:r>
            <a:endParaRPr lang="en-GB" dirty="0">
              <a:solidFill>
                <a:schemeClr val="tx1"/>
              </a:solidFill>
            </a:endParaRPr>
          </a:p>
        </p:txBody>
      </p:sp>
      <p:sp>
        <p:nvSpPr>
          <p:cNvPr id="14" name="Rectangle 13"/>
          <p:cNvSpPr/>
          <p:nvPr/>
        </p:nvSpPr>
        <p:spPr>
          <a:xfrm>
            <a:off x="3402379"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Encoder</a:t>
            </a:r>
            <a:endParaRPr lang="en-GB" dirty="0">
              <a:solidFill>
                <a:schemeClr val="tx1"/>
              </a:solidFill>
            </a:endParaRPr>
          </a:p>
        </p:txBody>
      </p:sp>
      <p:sp>
        <p:nvSpPr>
          <p:cNvPr id="15" name="Rectangle 14"/>
          <p:cNvSpPr/>
          <p:nvPr/>
        </p:nvSpPr>
        <p:spPr>
          <a:xfrm>
            <a:off x="1615565"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Scrambler</a:t>
            </a:r>
            <a:endParaRPr lang="en-GB" dirty="0">
              <a:solidFill>
                <a:schemeClr val="tx1"/>
              </a:solidFill>
            </a:endParaRPr>
          </a:p>
        </p:txBody>
      </p:sp>
      <p:sp>
        <p:nvSpPr>
          <p:cNvPr id="16" name="Right Arrow 15"/>
          <p:cNvSpPr/>
          <p:nvPr/>
        </p:nvSpPr>
        <p:spPr>
          <a:xfrm>
            <a:off x="4793355" y="3323765"/>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2988802" y="332931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7519928" y="5121226"/>
            <a:ext cx="3088432" cy="923330"/>
          </a:xfrm>
          <a:prstGeom prst="rect">
            <a:avLst/>
          </a:prstGeom>
          <a:noFill/>
        </p:spPr>
        <p:txBody>
          <a:bodyPr wrap="square" rtlCol="0">
            <a:spAutoFit/>
          </a:bodyPr>
          <a:lstStyle/>
          <a:p>
            <a:r>
              <a:rPr lang="en-GB" b="1" dirty="0" err="1" smtClean="0"/>
              <a:t>Interleaver</a:t>
            </a:r>
            <a:r>
              <a:rPr lang="en-GB" dirty="0" smtClean="0"/>
              <a:t>: calculates a (fixed) permutation of the input. To avoid </a:t>
            </a:r>
            <a:r>
              <a:rPr lang="en-GB" i="1" dirty="0" err="1" smtClean="0"/>
              <a:t>bursty</a:t>
            </a:r>
            <a:r>
              <a:rPr lang="en-GB" i="1" dirty="0" smtClean="0"/>
              <a:t> </a:t>
            </a:r>
            <a:r>
              <a:rPr lang="en-GB" dirty="0" smtClean="0"/>
              <a:t>errors</a:t>
            </a:r>
            <a:endParaRPr lang="en-GB" dirty="0"/>
          </a:p>
        </p:txBody>
      </p:sp>
      <p:cxnSp>
        <p:nvCxnSpPr>
          <p:cNvPr id="19" name="Straight Connector 18"/>
          <p:cNvCxnSpPr>
            <a:stCxn id="18" idx="0"/>
          </p:cNvCxnSpPr>
          <p:nvPr/>
        </p:nvCxnSpPr>
        <p:spPr>
          <a:xfrm flipH="1" flipV="1">
            <a:off x="6169152" y="4052282"/>
            <a:ext cx="2894992" cy="1068944"/>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320209" y="5170868"/>
            <a:ext cx="2970607" cy="1477328"/>
          </a:xfrm>
          <a:prstGeom prst="rect">
            <a:avLst/>
          </a:prstGeom>
          <a:noFill/>
        </p:spPr>
        <p:txBody>
          <a:bodyPr wrap="square" rtlCol="0">
            <a:spAutoFit/>
          </a:bodyPr>
          <a:lstStyle/>
          <a:p>
            <a:r>
              <a:rPr lang="en-GB" b="1" dirty="0" smtClean="0"/>
              <a:t>Encoder</a:t>
            </a:r>
            <a:r>
              <a:rPr lang="en-GB" dirty="0" smtClean="0"/>
              <a:t>: encodes input adding redundancy for automatic error correction, e.g. 1-2 encoding, 2-3 encoding, 3-4 encoding</a:t>
            </a:r>
            <a:endParaRPr lang="en-GB" dirty="0"/>
          </a:p>
        </p:txBody>
      </p:sp>
      <p:cxnSp>
        <p:nvCxnSpPr>
          <p:cNvPr id="24" name="Straight Connector 23"/>
          <p:cNvCxnSpPr>
            <a:stCxn id="23" idx="0"/>
          </p:cNvCxnSpPr>
          <p:nvPr/>
        </p:nvCxnSpPr>
        <p:spPr>
          <a:xfrm flipH="1" flipV="1">
            <a:off x="4279693" y="4052282"/>
            <a:ext cx="1525820" cy="111858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262514" y="5211768"/>
            <a:ext cx="2578362" cy="646331"/>
          </a:xfrm>
          <a:prstGeom prst="rect">
            <a:avLst/>
          </a:prstGeom>
          <a:noFill/>
        </p:spPr>
        <p:txBody>
          <a:bodyPr wrap="square" rtlCol="0">
            <a:spAutoFit/>
          </a:bodyPr>
          <a:lstStyle/>
          <a:p>
            <a:r>
              <a:rPr lang="en-GB" b="1" dirty="0" smtClean="0"/>
              <a:t>Scrambler</a:t>
            </a:r>
            <a:r>
              <a:rPr lang="en-GB" dirty="0" smtClean="0"/>
              <a:t>: spread input sequence to avoid peaks</a:t>
            </a:r>
            <a:endParaRPr lang="en-GB" dirty="0"/>
          </a:p>
        </p:txBody>
      </p:sp>
      <p:cxnSp>
        <p:nvCxnSpPr>
          <p:cNvPr id="30" name="Straight Connector 29"/>
          <p:cNvCxnSpPr>
            <a:stCxn id="29" idx="0"/>
          </p:cNvCxnSpPr>
          <p:nvPr/>
        </p:nvCxnSpPr>
        <p:spPr>
          <a:xfrm flipH="1" flipV="1">
            <a:off x="2352057" y="4052282"/>
            <a:ext cx="199638" cy="115948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30033" y="3312342"/>
            <a:ext cx="999744" cy="307777"/>
          </a:xfrm>
          <a:prstGeom prst="rect">
            <a:avLst/>
          </a:prstGeom>
          <a:noFill/>
        </p:spPr>
        <p:txBody>
          <a:bodyPr wrap="square" rtlCol="0">
            <a:spAutoFit/>
          </a:bodyPr>
          <a:lstStyle/>
          <a:p>
            <a:r>
              <a:rPr lang="en-US" sz="1400" dirty="0" smtClean="0">
                <a:latin typeface="Consolas" panose="020B0609020204030204" pitchFamily="49" charset="0"/>
                <a:cs typeface="Consolas" panose="020B0609020204030204" pitchFamily="49" charset="0"/>
              </a:rPr>
              <a:t>..011010</a:t>
            </a:r>
            <a:endParaRPr lang="en-GB" sz="1400" dirty="0">
              <a:latin typeface="Consolas" panose="020B0609020204030204" pitchFamily="49" charset="0"/>
              <a:cs typeface="Consolas" panose="020B0609020204030204" pitchFamily="49" charset="0"/>
            </a:endParaRPr>
          </a:p>
        </p:txBody>
      </p:sp>
      <p:sp>
        <p:nvSpPr>
          <p:cNvPr id="34" name="Right Arrow 33"/>
          <p:cNvSpPr/>
          <p:nvPr/>
        </p:nvSpPr>
        <p:spPr>
          <a:xfrm>
            <a:off x="1227069" y="3323764"/>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5" name="Group 34"/>
          <p:cNvGrpSpPr/>
          <p:nvPr/>
        </p:nvGrpSpPr>
        <p:grpSpPr>
          <a:xfrm>
            <a:off x="561333" y="1101418"/>
            <a:ext cx="10323894" cy="2834966"/>
            <a:chOff x="561333" y="1101418"/>
            <a:chExt cx="10323894" cy="2834966"/>
          </a:xfrm>
        </p:grpSpPr>
        <p:sp>
          <p:nvSpPr>
            <p:cNvPr id="28" name="TextBox 27"/>
            <p:cNvSpPr txBox="1"/>
            <p:nvPr/>
          </p:nvSpPr>
          <p:spPr>
            <a:xfrm>
              <a:off x="8985060" y="1101418"/>
              <a:ext cx="1900167" cy="369332"/>
            </a:xfrm>
            <a:prstGeom prst="rect">
              <a:avLst/>
            </a:prstGeom>
            <a:noFill/>
          </p:spPr>
          <p:txBody>
            <a:bodyPr wrap="square" rtlCol="0">
              <a:spAutoFit/>
            </a:bodyPr>
            <a:lstStyle/>
            <a:p>
              <a:r>
                <a:rPr lang="en-GB" dirty="0" err="1" smtClean="0"/>
                <a:t>Github</a:t>
              </a:r>
              <a:r>
                <a:rPr lang="en-GB" dirty="0" smtClean="0"/>
                <a:t> link </a:t>
              </a:r>
              <a:r>
                <a:rPr lang="en-GB" dirty="0" smtClean="0">
                  <a:hlinkClick r:id="rId3"/>
                </a:rPr>
                <a:t>here</a:t>
              </a:r>
              <a:endParaRPr lang="en-GB" dirty="0"/>
            </a:p>
          </p:txBody>
        </p:sp>
        <p:sp>
          <p:nvSpPr>
            <p:cNvPr id="31" name="TextBox 30"/>
            <p:cNvSpPr txBox="1"/>
            <p:nvPr/>
          </p:nvSpPr>
          <p:spPr>
            <a:xfrm>
              <a:off x="625316" y="1668199"/>
              <a:ext cx="10259911" cy="338554"/>
            </a:xfrm>
            <a:prstGeom prst="rect">
              <a:avLst/>
            </a:prstGeom>
            <a:noFill/>
          </p:spPr>
          <p:txBody>
            <a:bodyPr wrap="square" rtlCol="0">
              <a:spAutoFit/>
            </a:bodyPr>
            <a:lstStyle/>
            <a:p>
              <a:r>
                <a:rPr lang="en-GB" sz="1600" dirty="0">
                  <a:latin typeface="Consolas" panose="020B0609020204030204" pitchFamily="49" charset="0"/>
                  <a:cs typeface="Consolas" panose="020B0609020204030204" pitchFamily="49" charset="0"/>
                </a:rPr>
                <a:t>scrambler(</a:t>
              </a:r>
              <a:r>
                <a:rPr lang="en-GB" sz="1600" dirty="0" err="1">
                  <a:latin typeface="Consolas" panose="020B0609020204030204" pitchFamily="49" charset="0"/>
                  <a:cs typeface="Consolas" panose="020B0609020204030204" pitchFamily="49" charset="0"/>
                </a:rPr>
                <a:t>default_scrmbl_st</a:t>
              </a:r>
              <a:r>
                <a:rPr lang="en-GB" sz="1600" dirty="0">
                  <a:latin typeface="Consolas" panose="020B0609020204030204" pitchFamily="49" charset="0"/>
                  <a:cs typeface="Consolas" panose="020B0609020204030204" pitchFamily="49" charset="0"/>
                </a:rPr>
                <a:t>) </a:t>
              </a:r>
              <a:r>
                <a:rPr lang="en-GB" sz="1600" b="1" dirty="0">
                  <a:solidFill>
                    <a:srgbClr val="7030A0"/>
                  </a:solidFill>
                  <a:latin typeface="Consolas" panose="020B0609020204030204" pitchFamily="49" charset="0"/>
                  <a:cs typeface="Consolas" panose="020B0609020204030204" pitchFamily="49" charset="0"/>
                </a:rPr>
                <a:t>&gt;&gt;&gt;</a:t>
              </a:r>
              <a:r>
                <a:rPr lang="en-GB" sz="1600" dirty="0">
                  <a:latin typeface="Consolas" panose="020B0609020204030204" pitchFamily="49" charset="0"/>
                  <a:cs typeface="Consolas" panose="020B0609020204030204" pitchFamily="49" charset="0"/>
                </a:rPr>
                <a:t> encode12() </a:t>
              </a:r>
              <a:r>
                <a:rPr lang="en-GB" sz="1600" b="1" dirty="0">
                  <a:solidFill>
                    <a:srgbClr val="7030A0"/>
                  </a:solidFill>
                  <a:latin typeface="Consolas" panose="020B0609020204030204" pitchFamily="49" charset="0"/>
                  <a:cs typeface="Consolas" panose="020B0609020204030204" pitchFamily="49" charset="0"/>
                </a:rPr>
                <a:t>&gt;&gt;&gt;</a:t>
              </a:r>
              <a:r>
                <a:rPr lang="en-GB" sz="1600" dirty="0">
                  <a:solidFill>
                    <a:srgbClr val="7030A0"/>
                  </a:solidFill>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interleaver_qpsk</a:t>
              </a:r>
              <a:r>
                <a:rPr lang="en-GB" sz="1600" dirty="0">
                  <a:latin typeface="Consolas" panose="020B0609020204030204" pitchFamily="49" charset="0"/>
                  <a:cs typeface="Consolas" panose="020B0609020204030204" pitchFamily="49" charset="0"/>
                </a:rPr>
                <a:t>() </a:t>
              </a:r>
              <a:r>
                <a:rPr lang="en-GB" sz="1600" b="1" dirty="0">
                  <a:solidFill>
                    <a:srgbClr val="7030A0"/>
                  </a:solidFill>
                  <a:latin typeface="Consolas" panose="020B0609020204030204" pitchFamily="49" charset="0"/>
                  <a:cs typeface="Consolas" panose="020B0609020204030204" pitchFamily="49" charset="0"/>
                </a:rPr>
                <a:t>&gt;&gt;&gt;</a:t>
              </a:r>
              <a:r>
                <a:rPr lang="en-GB" sz="1600" dirty="0">
                  <a:solidFill>
                    <a:srgbClr val="7030A0"/>
                  </a:solidFill>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modulate_qpsk</a:t>
              </a:r>
              <a:r>
                <a:rPr lang="en-GB" sz="1600" dirty="0">
                  <a:latin typeface="Consolas" panose="020B0609020204030204" pitchFamily="49" charset="0"/>
                  <a:cs typeface="Consolas" panose="020B0609020204030204" pitchFamily="49" charset="0"/>
                </a:rPr>
                <a:t>())</a:t>
              </a:r>
            </a:p>
          </p:txBody>
        </p:sp>
        <p:sp>
          <p:nvSpPr>
            <p:cNvPr id="39" name="Rectangle 38"/>
            <p:cNvSpPr/>
            <p:nvPr/>
          </p:nvSpPr>
          <p:spPr>
            <a:xfrm>
              <a:off x="1472669" y="2871450"/>
              <a:ext cx="7114119" cy="1064934"/>
            </a:xfrm>
            <a:prstGeom prst="rect">
              <a:avLst/>
            </a:pr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ight Arrow 31"/>
            <p:cNvSpPr/>
            <p:nvPr/>
          </p:nvSpPr>
          <p:spPr>
            <a:xfrm rot="16200000">
              <a:off x="4559066" y="2302763"/>
              <a:ext cx="941326" cy="3493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561333" y="1470750"/>
              <a:ext cx="10047027" cy="656751"/>
            </a:xfrm>
            <a:prstGeom prst="rect">
              <a:avLst/>
            </a:pr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2" name="Rectangular Callout 41"/>
          <p:cNvSpPr/>
          <p:nvPr/>
        </p:nvSpPr>
        <p:spPr>
          <a:xfrm>
            <a:off x="6639493" y="838619"/>
            <a:ext cx="2359547" cy="437347"/>
          </a:xfrm>
          <a:prstGeom prst="wedgeRectCallout">
            <a:avLst>
              <a:gd name="adj1" fmla="val -95976"/>
              <a:gd name="adj2" fmla="val 1514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bg1"/>
                </a:solidFill>
              </a:rPr>
              <a:t>Connect blocks like a pipe </a:t>
            </a:r>
          </a:p>
          <a:p>
            <a:pPr algn="ctr"/>
            <a:r>
              <a:rPr lang="en-GB" sz="1400" dirty="0" smtClean="0">
                <a:solidFill>
                  <a:schemeClr val="bg1"/>
                </a:solidFill>
              </a:rPr>
              <a:t>(“on the data path”)</a:t>
            </a:r>
            <a:endParaRPr lang="en-GB" sz="1400" dirty="0">
              <a:solidFill>
                <a:schemeClr val="bg1"/>
              </a:solidFill>
            </a:endParaRPr>
          </a:p>
        </p:txBody>
      </p:sp>
    </p:spTree>
    <p:extLst>
      <p:ext uri="{BB962C8B-B14F-4D97-AF65-F5344CB8AC3E}">
        <p14:creationId xmlns:p14="http://schemas.microsoft.com/office/powerpoint/2010/main" val="19105494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ular Callout 15"/>
          <p:cNvSpPr/>
          <p:nvPr/>
        </p:nvSpPr>
        <p:spPr>
          <a:xfrm>
            <a:off x="5853443" y="6027919"/>
            <a:ext cx="1271587" cy="528638"/>
          </a:xfrm>
          <a:prstGeom prst="wedgeRectCallout">
            <a:avLst>
              <a:gd name="adj1" fmla="val 91492"/>
              <a:gd name="adj2" fmla="val -548672"/>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Array slices</a:t>
            </a:r>
            <a:endParaRPr lang="en-GB" dirty="0">
              <a:solidFill>
                <a:schemeClr val="tx1"/>
              </a:solidFill>
            </a:endParaRPr>
          </a:p>
        </p:txBody>
      </p:sp>
      <p:sp>
        <p:nvSpPr>
          <p:cNvPr id="34" name="Rectangular Callout 33"/>
          <p:cNvSpPr/>
          <p:nvPr/>
        </p:nvSpPr>
        <p:spPr>
          <a:xfrm>
            <a:off x="7418075" y="5672138"/>
            <a:ext cx="2068825" cy="1000125"/>
          </a:xfrm>
          <a:prstGeom prst="wedgeRectCallout">
            <a:avLst>
              <a:gd name="adj1" fmla="val 79916"/>
              <a:gd name="adj2" fmla="val -236628"/>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Call to C function (here SORA FFT)</a:t>
            </a:r>
          </a:p>
          <a:p>
            <a:pPr algn="ctr"/>
            <a:r>
              <a:rPr lang="en-GB" sz="1600" dirty="0" smtClean="0">
                <a:solidFill>
                  <a:schemeClr val="tx1"/>
                </a:solidFill>
              </a:rPr>
              <a:t>through “external function interface”</a:t>
            </a:r>
            <a:endParaRPr lang="en-GB" sz="1600" dirty="0">
              <a:solidFill>
                <a:schemeClr val="tx1"/>
              </a:solidFill>
            </a:endParaRPr>
          </a:p>
        </p:txBody>
      </p:sp>
      <p:sp>
        <p:nvSpPr>
          <p:cNvPr id="32" name="Rectangular Callout 31"/>
          <p:cNvSpPr/>
          <p:nvPr/>
        </p:nvSpPr>
        <p:spPr>
          <a:xfrm>
            <a:off x="3074504" y="6027919"/>
            <a:ext cx="2485893" cy="528638"/>
          </a:xfrm>
          <a:prstGeom prst="wedgeRectCallout">
            <a:avLst>
              <a:gd name="adj1" fmla="val 120893"/>
              <a:gd name="adj2" fmla="val -751012"/>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d</a:t>
            </a:r>
            <a:r>
              <a:rPr lang="en-GB" dirty="0" smtClean="0">
                <a:solidFill>
                  <a:schemeClr val="tx1"/>
                </a:solidFill>
              </a:rPr>
              <a:t>o { … } : execute </a:t>
            </a:r>
            <a:r>
              <a:rPr lang="en-GB" dirty="0" smtClean="0">
                <a:solidFill>
                  <a:srgbClr val="FF0000"/>
                </a:solidFill>
              </a:rPr>
              <a:t>non-streaming</a:t>
            </a:r>
            <a:r>
              <a:rPr lang="en-GB" dirty="0" smtClean="0">
                <a:solidFill>
                  <a:schemeClr val="tx1"/>
                </a:solidFill>
              </a:rPr>
              <a:t> statements</a:t>
            </a:r>
            <a:endParaRPr lang="en-GB" dirty="0">
              <a:solidFill>
                <a:schemeClr val="tx1"/>
              </a:solidFill>
            </a:endParaRPr>
          </a:p>
        </p:txBody>
      </p:sp>
      <p:sp>
        <p:nvSpPr>
          <p:cNvPr id="13" name="Rectangular Callout 12"/>
          <p:cNvSpPr/>
          <p:nvPr/>
        </p:nvSpPr>
        <p:spPr>
          <a:xfrm>
            <a:off x="1219225" y="6028622"/>
            <a:ext cx="1671638" cy="528638"/>
          </a:xfrm>
          <a:prstGeom prst="wedgeRectCallout">
            <a:avLst>
              <a:gd name="adj1" fmla="val 307183"/>
              <a:gd name="adj2" fmla="val -832095"/>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Local mutable</a:t>
            </a:r>
          </a:p>
          <a:p>
            <a:pPr algn="ctr"/>
            <a:r>
              <a:rPr lang="en-GB" dirty="0" smtClean="0">
                <a:solidFill>
                  <a:schemeClr val="tx1"/>
                </a:solidFill>
              </a:rPr>
              <a:t>variables</a:t>
            </a:r>
            <a:endParaRPr lang="en-GB" dirty="0">
              <a:solidFill>
                <a:schemeClr val="tx1"/>
              </a:solidFill>
            </a:endParaRPr>
          </a:p>
        </p:txBody>
      </p:sp>
      <p:sp>
        <p:nvSpPr>
          <p:cNvPr id="2" name="Title 1"/>
          <p:cNvSpPr>
            <a:spLocks noGrp="1"/>
          </p:cNvSpPr>
          <p:nvPr>
            <p:ph type="title"/>
          </p:nvPr>
        </p:nvSpPr>
        <p:spPr>
          <a:xfrm>
            <a:off x="519248" y="444251"/>
            <a:ext cx="11151917" cy="664797"/>
          </a:xfrm>
        </p:spPr>
        <p:txBody>
          <a:bodyPr/>
          <a:lstStyle/>
          <a:p>
            <a:r>
              <a:rPr lang="en-GB" sz="4800" dirty="0" smtClean="0"/>
              <a:t>Details of transmitting OFDM symbols in </a:t>
            </a:r>
            <a:r>
              <a:rPr lang="en-GB" sz="4800" dirty="0" err="1" smtClean="0"/>
              <a:t>Ziria</a:t>
            </a:r>
            <a:endParaRPr lang="en-GB" sz="4800" dirty="0"/>
          </a:p>
        </p:txBody>
      </p:sp>
      <p:sp>
        <p:nvSpPr>
          <p:cNvPr id="7" name="Right Arrow 6"/>
          <p:cNvSpPr/>
          <p:nvPr/>
        </p:nvSpPr>
        <p:spPr>
          <a:xfrm rot="5400000">
            <a:off x="3592117" y="3956748"/>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Arrow 8"/>
          <p:cNvSpPr/>
          <p:nvPr/>
        </p:nvSpPr>
        <p:spPr>
          <a:xfrm rot="5400000">
            <a:off x="3586161" y="4901636"/>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4" name="Table 13"/>
          <p:cNvGraphicFramePr>
            <a:graphicFrameLocks noGrp="1"/>
          </p:cNvGraphicFramePr>
          <p:nvPr>
            <p:extLst/>
          </p:nvPr>
        </p:nvGraphicFramePr>
        <p:xfrm>
          <a:off x="329600" y="3482893"/>
          <a:ext cx="666496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309834">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a:p>
                  </a:txBody>
                  <a:tcPr/>
                </a:tc>
                <a:tc>
                  <a:txBody>
                    <a:bodyPr/>
                    <a:lstStyle/>
                    <a:p>
                      <a:endParaRPr lang="en-GB"/>
                    </a:p>
                  </a:txBody>
                  <a:tcPr/>
                </a:tc>
                <a:tc>
                  <a:txBody>
                    <a:bodyPr/>
                    <a:lstStyle/>
                    <a:p>
                      <a:endParaRPr lang="en-GB" dirty="0"/>
                    </a:p>
                  </a:txBody>
                  <a:tcPr>
                    <a:solidFill>
                      <a:schemeClr val="accent6"/>
                    </a:solidFill>
                  </a:tcPr>
                </a:tc>
                <a:tc>
                  <a:txBody>
                    <a:bodyPr/>
                    <a:lstStyle/>
                    <a:p>
                      <a:endParaRPr lang="en-GB" dirty="0"/>
                    </a:p>
                  </a:txBody>
                  <a:tcPr>
                    <a:solidFill>
                      <a:schemeClr val="accent1"/>
                    </a:solidFill>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6"/>
                    </a:solidFill>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3"/>
                    </a:solidFill>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6"/>
                    </a:solidFill>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solidFill>
                      <a:schemeClr val="accent6"/>
                    </a:solidFill>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c>
                  <a:txBody>
                    <a:bodyPr/>
                    <a:lstStyle/>
                    <a:p>
                      <a:endParaRPr lang="en-GB" dirty="0"/>
                    </a:p>
                  </a:txBody>
                  <a:tcPr>
                    <a:solidFill>
                      <a:schemeClr val="accent3"/>
                    </a:solidFill>
                  </a:tcPr>
                </a:tc>
              </a:tr>
            </a:tbl>
          </a:graphicData>
        </a:graphic>
      </p:graphicFrame>
      <p:graphicFrame>
        <p:nvGraphicFramePr>
          <p:cNvPr id="45" name="Table 44"/>
          <p:cNvGraphicFramePr>
            <a:graphicFrameLocks noGrp="1"/>
          </p:cNvGraphicFramePr>
          <p:nvPr>
            <p:extLst/>
          </p:nvPr>
        </p:nvGraphicFramePr>
        <p:xfrm>
          <a:off x="307338" y="5244442"/>
          <a:ext cx="666496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271880">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r>
            </a:tbl>
          </a:graphicData>
        </a:graphic>
      </p:graphicFrame>
      <p:graphicFrame>
        <p:nvGraphicFramePr>
          <p:cNvPr id="46" name="Table 45"/>
          <p:cNvGraphicFramePr>
            <a:graphicFrameLocks noGrp="1"/>
          </p:cNvGraphicFramePr>
          <p:nvPr>
            <p:extLst/>
          </p:nvPr>
        </p:nvGraphicFramePr>
        <p:xfrm>
          <a:off x="6958010" y="5253094"/>
          <a:ext cx="166624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tblGrid>
              <a:tr h="195312">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c>
                  <a:txBody>
                    <a:bodyPr/>
                    <a:lstStyle/>
                    <a:p>
                      <a:endParaRPr lang="en-GB" dirty="0"/>
                    </a:p>
                  </a:txBody>
                  <a:tcPr>
                    <a:solidFill>
                      <a:schemeClr val="accent2">
                        <a:lumMod val="60000"/>
                        <a:lumOff val="40000"/>
                      </a:schemeClr>
                    </a:solidFill>
                  </a:tcPr>
                </a:tc>
              </a:tr>
            </a:tbl>
          </a:graphicData>
        </a:graphic>
      </p:graphicFrame>
      <p:graphicFrame>
        <p:nvGraphicFramePr>
          <p:cNvPr id="20" name="Table 19"/>
          <p:cNvGraphicFramePr>
            <a:graphicFrameLocks noGrp="1"/>
          </p:cNvGraphicFramePr>
          <p:nvPr>
            <p:extLst/>
          </p:nvPr>
        </p:nvGraphicFramePr>
        <p:xfrm>
          <a:off x="338134" y="1598170"/>
          <a:ext cx="395732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244158">
                <a:tc>
                  <a:txBody>
                    <a:bodyPr/>
                    <a:lstStyle/>
                    <a:p>
                      <a:endParaRPr lang="en-GB" dirty="0"/>
                    </a:p>
                  </a:txBody>
                  <a:tcPr/>
                </a:tc>
                <a:tc>
                  <a:txBody>
                    <a:bodyPr/>
                    <a:lstStyle/>
                    <a:p>
                      <a:endParaRPr lang="en-GB"/>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accent1"/>
                    </a:solidFill>
                  </a:tcPr>
                </a:tc>
                <a:tc>
                  <a:txBody>
                    <a:bodyPr/>
                    <a:lstStyle/>
                    <a:p>
                      <a:endParaRPr lang="en-GB" dirty="0"/>
                    </a:p>
                  </a:txBody>
                  <a:tcPr/>
                </a:tc>
                <a:tc>
                  <a:txBody>
                    <a:bodyPr/>
                    <a:lstStyle/>
                    <a:p>
                      <a:endParaRPr lang="en-GB" dirty="0"/>
                    </a:p>
                  </a:txBody>
                  <a:tcPr>
                    <a:solidFill>
                      <a:schemeClr val="accent1"/>
                    </a:solidFill>
                  </a:tcPr>
                </a:tc>
              </a:tr>
            </a:tbl>
          </a:graphicData>
        </a:graphic>
      </p:graphicFrame>
      <p:sp>
        <p:nvSpPr>
          <p:cNvPr id="21" name="Rectangle 20"/>
          <p:cNvSpPr/>
          <p:nvPr/>
        </p:nvSpPr>
        <p:spPr>
          <a:xfrm>
            <a:off x="343692" y="2548770"/>
            <a:ext cx="3956844" cy="365017"/>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hlinkClick r:id="rId2"/>
              </a:rPr>
              <a:t>m</a:t>
            </a:r>
            <a:r>
              <a:rPr lang="en-US" dirty="0" err="1" smtClean="0">
                <a:solidFill>
                  <a:schemeClr val="tx1"/>
                </a:solidFill>
                <a:hlinkClick r:id="rId2"/>
              </a:rPr>
              <a:t>ap_ofdm</a:t>
            </a:r>
            <a:r>
              <a:rPr lang="en-US" dirty="0" smtClean="0">
                <a:solidFill>
                  <a:schemeClr val="tx1"/>
                </a:solidFill>
                <a:hlinkClick r:id="rId2"/>
              </a:rPr>
              <a:t>()</a:t>
            </a:r>
            <a:endParaRPr lang="en-GB" dirty="0">
              <a:solidFill>
                <a:schemeClr val="tx1"/>
              </a:solidFill>
            </a:endParaRPr>
          </a:p>
        </p:txBody>
      </p:sp>
      <p:sp>
        <p:nvSpPr>
          <p:cNvPr id="22" name="Right Arrow 21"/>
          <p:cNvSpPr/>
          <p:nvPr/>
        </p:nvSpPr>
        <p:spPr>
          <a:xfrm rot="5400000">
            <a:off x="2181697" y="3081203"/>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Arrow 22"/>
          <p:cNvSpPr/>
          <p:nvPr/>
        </p:nvSpPr>
        <p:spPr>
          <a:xfrm rot="5400000">
            <a:off x="2162229" y="214867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6972298" y="1367425"/>
            <a:ext cx="4957763" cy="3785652"/>
          </a:xfrm>
          <a:prstGeom prst="rect">
            <a:avLst/>
          </a:prstGeom>
          <a:noFill/>
          <a:ln>
            <a:solidFill>
              <a:schemeClr val="accent2"/>
            </a:solidFill>
          </a:ln>
        </p:spPr>
        <p:txBody>
          <a:bodyPr wrap="square" rtlCol="0">
            <a:spAutoFit/>
          </a:bodyPr>
          <a:lstStyle/>
          <a:p>
            <a:r>
              <a:rPr lang="en-GB" sz="1200" dirty="0">
                <a:latin typeface="Consolas" panose="020B0609020204030204" pitchFamily="49" charset="0"/>
                <a:cs typeface="Consolas" panose="020B0609020204030204" pitchFamily="49" charset="0"/>
              </a:rPr>
              <a:t>fun </a:t>
            </a:r>
            <a:r>
              <a:rPr lang="en-GB" sz="1200" b="1" dirty="0">
                <a:solidFill>
                  <a:srgbClr val="7030A0"/>
                </a:solidFill>
                <a:latin typeface="Consolas" panose="020B0609020204030204" pitchFamily="49" charset="0"/>
                <a:cs typeface="Consolas" panose="020B0609020204030204" pitchFamily="49" charset="0"/>
              </a:rPr>
              <a:t>comp</a:t>
            </a:r>
            <a:r>
              <a:rPr lang="en-GB" sz="1200" dirty="0">
                <a:solidFill>
                  <a:srgbClr val="7030A0"/>
                </a:solidFill>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ifft</a:t>
            </a:r>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a:t>
            </a:r>
            <a:r>
              <a:rPr lang="en-GB" sz="1200" b="1" dirty="0" err="1">
                <a:solidFill>
                  <a:srgbClr val="7030A0"/>
                </a:solidFill>
                <a:latin typeface="Consolas" panose="020B0609020204030204" pitchFamily="49" charset="0"/>
                <a:cs typeface="Consolas" panose="020B0609020204030204" pitchFamily="49" charset="0"/>
              </a:rPr>
              <a:t>var</a:t>
            </a:r>
            <a:r>
              <a:rPr lang="en-GB" sz="1200" dirty="0">
                <a:solidFill>
                  <a:srgbClr val="7030A0"/>
                </a:solidFill>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symbol:arr</a:t>
            </a:r>
            <a:r>
              <a:rPr lang="en-GB" sz="1200" dirty="0">
                <a:latin typeface="Consolas" panose="020B0609020204030204" pitchFamily="49" charset="0"/>
                <a:cs typeface="Consolas" panose="020B0609020204030204" pitchFamily="49" charset="0"/>
              </a:rPr>
              <a:t>[FFT_SIZE] complex16;</a:t>
            </a:r>
          </a:p>
          <a:p>
            <a:r>
              <a:rPr lang="en-GB" sz="1200" dirty="0">
                <a:latin typeface="Consolas" panose="020B0609020204030204" pitchFamily="49" charset="0"/>
                <a:cs typeface="Consolas" panose="020B0609020204030204" pitchFamily="49" charset="0"/>
              </a:rPr>
              <a:t>   </a:t>
            </a:r>
            <a:r>
              <a:rPr lang="en-GB" sz="1200" b="1" dirty="0" err="1">
                <a:solidFill>
                  <a:srgbClr val="7030A0"/>
                </a:solidFill>
                <a:latin typeface="Consolas" panose="020B0609020204030204" pitchFamily="49" charset="0"/>
                <a:cs typeface="Consolas" panose="020B0609020204030204" pitchFamily="49" charset="0"/>
              </a:rPr>
              <a:t>var</a:t>
            </a:r>
            <a:r>
              <a:rPr lang="en-GB" sz="1200" dirty="0">
                <a:solidFill>
                  <a:srgbClr val="7030A0"/>
                </a:solidFill>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fftdata:arr</a:t>
            </a:r>
            <a:r>
              <a:rPr lang="en-GB" sz="1200" dirty="0">
                <a:latin typeface="Consolas" panose="020B0609020204030204" pitchFamily="49" charset="0"/>
                <a:cs typeface="Consolas" panose="020B0609020204030204" pitchFamily="49" charset="0"/>
              </a:rPr>
              <a:t>[FFT_SIZE+CP_SIZE] complex16;</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solidFill>
                  <a:srgbClr val="7030A0"/>
                </a:solidFill>
                <a:latin typeface="Consolas" panose="020B0609020204030204" pitchFamily="49" charset="0"/>
                <a:cs typeface="Consolas" panose="020B0609020204030204" pitchFamily="49" charset="0"/>
              </a:rPr>
              <a:t>do</a:t>
            </a:r>
            <a:r>
              <a:rPr lang="en-GB" sz="1200" dirty="0">
                <a:solidFill>
                  <a:srgbClr val="7030A0"/>
                </a:solidFill>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zero_complex16(symbol); }</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solidFill>
                  <a:srgbClr val="7030A0"/>
                </a:solidFill>
                <a:latin typeface="Consolas" panose="020B0609020204030204" pitchFamily="49" charset="0"/>
                <a:cs typeface="Consolas" panose="020B0609020204030204" pitchFamily="49" charset="0"/>
              </a:rPr>
              <a:t>repeat</a:t>
            </a:r>
            <a:r>
              <a:rPr lang="en-GB" sz="1200" dirty="0">
                <a:solidFill>
                  <a:srgbClr val="7030A0"/>
                </a:solidFill>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s:arr</a:t>
            </a:r>
            <a:r>
              <a:rPr lang="en-GB" sz="1200" dirty="0">
                <a:latin typeface="Consolas" panose="020B0609020204030204" pitchFamily="49" charset="0"/>
                <a:cs typeface="Consolas" panose="020B0609020204030204" pitchFamily="49" charset="0"/>
              </a:rPr>
              <a:t>[64] complex16) &lt;- </a:t>
            </a:r>
            <a:r>
              <a:rPr lang="en-GB" sz="1200" b="1" dirty="0">
                <a:solidFill>
                  <a:srgbClr val="7030A0"/>
                </a:solidFill>
                <a:latin typeface="Consolas" panose="020B0609020204030204" pitchFamily="49" charset="0"/>
                <a:cs typeface="Consolas" panose="020B0609020204030204" pitchFamily="49" charset="0"/>
              </a:rPr>
              <a:t>takes</a:t>
            </a:r>
            <a:r>
              <a:rPr lang="en-GB" sz="1200" dirty="0">
                <a:solidFill>
                  <a:srgbClr val="7030A0"/>
                </a:solidFill>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64;</a:t>
            </a:r>
          </a:p>
          <a:p>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a:t>
            </a:r>
            <a:r>
              <a:rPr lang="en-GB" sz="1200" b="1" dirty="0">
                <a:solidFill>
                  <a:srgbClr val="7030A0"/>
                </a:solidFill>
                <a:latin typeface="Consolas" panose="020B0609020204030204" pitchFamily="49" charset="0"/>
                <a:cs typeface="Consolas" panose="020B0609020204030204" pitchFamily="49" charset="0"/>
              </a:rPr>
              <a:t>do</a:t>
            </a:r>
            <a:r>
              <a:rPr lang="en-GB" sz="1200" dirty="0">
                <a:solidFill>
                  <a:srgbClr val="7030A0"/>
                </a:solidFill>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a:t>
            </a:r>
          </a:p>
          <a:p>
            <a:r>
              <a:rPr lang="en-GB" sz="1200" dirty="0">
                <a:latin typeface="Consolas" panose="020B0609020204030204" pitchFamily="49" charset="0"/>
                <a:cs typeface="Consolas" panose="020B0609020204030204" pitchFamily="49" charset="0"/>
              </a:rPr>
              <a:t>        symbol[FFT_SIZE-32,32] := s[0,32];</a:t>
            </a:r>
          </a:p>
          <a:p>
            <a:r>
              <a:rPr lang="en-GB" sz="1200" dirty="0">
                <a:latin typeface="Consolas" panose="020B0609020204030204" pitchFamily="49" charset="0"/>
                <a:cs typeface="Consolas" panose="020B0609020204030204" pitchFamily="49" charset="0"/>
              </a:rPr>
              <a:t>        symbol[0,32] := s[32,32];</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fftdata</a:t>
            </a:r>
            <a:r>
              <a:rPr lang="en-GB" sz="1200" dirty="0">
                <a:latin typeface="Consolas" panose="020B0609020204030204" pitchFamily="49" charset="0"/>
                <a:cs typeface="Consolas" panose="020B0609020204030204" pitchFamily="49" charset="0"/>
              </a:rPr>
              <a:t>[CP_SIZE,FFT_SIZE] := </a:t>
            </a:r>
            <a:r>
              <a:rPr lang="en-GB" sz="1200" dirty="0" err="1">
                <a:latin typeface="Consolas" panose="020B0609020204030204" pitchFamily="49" charset="0"/>
                <a:cs typeface="Consolas" panose="020B0609020204030204" pitchFamily="49" charset="0"/>
              </a:rPr>
              <a:t>sora_ifft</a:t>
            </a:r>
            <a:r>
              <a:rPr lang="en-GB" sz="1200" dirty="0">
                <a:latin typeface="Consolas" panose="020B0609020204030204" pitchFamily="49" charset="0"/>
                <a:cs typeface="Consolas" panose="020B0609020204030204" pitchFamily="49" charset="0"/>
              </a:rPr>
              <a:t>(symbol);</a:t>
            </a:r>
          </a:p>
          <a:p>
            <a:r>
              <a:rPr lang="en-GB" sz="1200" dirty="0">
                <a:latin typeface="Consolas" panose="020B0609020204030204" pitchFamily="49" charset="0"/>
                <a:cs typeface="Consolas" panose="020B0609020204030204" pitchFamily="49" charset="0"/>
              </a:rPr>
              <a:t>        -- Add CP</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fftdata</a:t>
            </a:r>
            <a:r>
              <a:rPr lang="en-GB" sz="1200" dirty="0">
                <a:latin typeface="Consolas" panose="020B0609020204030204" pitchFamily="49" charset="0"/>
                <a:cs typeface="Consolas" panose="020B0609020204030204" pitchFamily="49" charset="0"/>
              </a:rPr>
              <a:t>[0,CP_SIZE] := </a:t>
            </a:r>
            <a:r>
              <a:rPr lang="en-GB" sz="1200" dirty="0" err="1">
                <a:latin typeface="Consolas" panose="020B0609020204030204" pitchFamily="49" charset="0"/>
                <a:cs typeface="Consolas" panose="020B0609020204030204" pitchFamily="49" charset="0"/>
              </a:rPr>
              <a:t>fftdata</a:t>
            </a:r>
            <a:r>
              <a:rPr lang="en-GB" sz="1200" dirty="0">
                <a:latin typeface="Consolas" panose="020B0609020204030204" pitchFamily="49" charset="0"/>
                <a:cs typeface="Consolas" panose="020B0609020204030204" pitchFamily="49" charset="0"/>
              </a:rPr>
              <a:t>[FFT_SIZE,CP_SIZE];</a:t>
            </a:r>
          </a:p>
          <a:p>
            <a:r>
              <a:rPr lang="en-GB" sz="1200" dirty="0">
                <a:latin typeface="Consolas" panose="020B0609020204030204" pitchFamily="49" charset="0"/>
                <a:cs typeface="Consolas" panose="020B0609020204030204" pitchFamily="49" charset="0"/>
              </a:rPr>
              <a:t>     }</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solidFill>
                  <a:srgbClr val="7030A0"/>
                </a:solidFill>
                <a:latin typeface="Consolas" panose="020B0609020204030204" pitchFamily="49" charset="0"/>
                <a:cs typeface="Consolas" panose="020B0609020204030204" pitchFamily="49" charset="0"/>
              </a:rPr>
              <a:t>emits</a:t>
            </a:r>
            <a:r>
              <a:rPr lang="en-GB" sz="1200" dirty="0">
                <a:solidFill>
                  <a:srgbClr val="7030A0"/>
                </a:solidFill>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fftdata</a:t>
            </a:r>
            <a:r>
              <a:rPr lang="en-GB" sz="1200" dirty="0">
                <a:latin typeface="Consolas" panose="020B0609020204030204" pitchFamily="49" charset="0"/>
                <a:cs typeface="Consolas" panose="020B0609020204030204" pitchFamily="49" charset="0"/>
              </a:rPr>
              <a:t>;</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a:t>
            </a:r>
            <a:endParaRPr lang="en-GB" sz="1200" dirty="0">
              <a:latin typeface="Consolas" panose="020B0609020204030204" pitchFamily="49" charset="0"/>
              <a:cs typeface="Consolas" panose="020B0609020204030204" pitchFamily="49" charset="0"/>
            </a:endParaRPr>
          </a:p>
          <a:p>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p:txBody>
      </p:sp>
      <p:sp>
        <p:nvSpPr>
          <p:cNvPr id="4" name="Rectangle 3"/>
          <p:cNvSpPr/>
          <p:nvPr/>
        </p:nvSpPr>
        <p:spPr>
          <a:xfrm>
            <a:off x="329404" y="4332988"/>
            <a:ext cx="6585742" cy="40030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hlinkClick r:id="rId3"/>
              </a:rPr>
              <a:t>i</a:t>
            </a:r>
            <a:r>
              <a:rPr lang="en-US" dirty="0" err="1" smtClean="0">
                <a:solidFill>
                  <a:schemeClr val="tx1"/>
                </a:solidFill>
                <a:hlinkClick r:id="rId3"/>
              </a:rPr>
              <a:t>fft</a:t>
            </a:r>
            <a:r>
              <a:rPr lang="en-US" dirty="0" smtClean="0">
                <a:solidFill>
                  <a:schemeClr val="tx1"/>
                </a:solidFill>
                <a:hlinkClick r:id="rId3"/>
              </a:rPr>
              <a:t>()</a:t>
            </a:r>
            <a:endParaRPr lang="en-GB" dirty="0">
              <a:solidFill>
                <a:schemeClr val="tx1"/>
              </a:solidFill>
            </a:endParaRPr>
          </a:p>
        </p:txBody>
      </p:sp>
      <p:sp>
        <p:nvSpPr>
          <p:cNvPr id="37" name="Rectangular Callout 36"/>
          <p:cNvSpPr/>
          <p:nvPr/>
        </p:nvSpPr>
        <p:spPr>
          <a:xfrm>
            <a:off x="10087609" y="5499281"/>
            <a:ext cx="1271587" cy="528638"/>
          </a:xfrm>
          <a:prstGeom prst="wedgeRectCallout">
            <a:avLst>
              <a:gd name="adj1" fmla="val -189407"/>
              <a:gd name="adj2" fmla="val -186511"/>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Emit array</a:t>
            </a:r>
            <a:endParaRPr lang="en-GB" dirty="0">
              <a:solidFill>
                <a:schemeClr val="tx1"/>
              </a:solidFill>
            </a:endParaRPr>
          </a:p>
        </p:txBody>
      </p:sp>
    </p:spTree>
    <p:extLst>
      <p:ext uri="{BB962C8B-B14F-4D97-AF65-F5344CB8AC3E}">
        <p14:creationId xmlns:p14="http://schemas.microsoft.com/office/powerpoint/2010/main" val="26656510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4" grpId="0" animBg="1"/>
      <p:bldP spid="32" grpId="0" animBg="1"/>
      <p:bldP spid="13" grpId="0" animBg="1"/>
      <p:bldP spid="12" grpId="0" animBg="1"/>
      <p:bldP spid="3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4G LTE is based on similar blocks</a:t>
            </a:r>
            <a:endParaRPr lang="en-GB" dirty="0"/>
          </a:p>
        </p:txBody>
      </p:sp>
      <p:sp>
        <p:nvSpPr>
          <p:cNvPr id="3" name="Content Placeholder 2"/>
          <p:cNvSpPr>
            <a:spLocks noGrp="1"/>
          </p:cNvSpPr>
          <p:nvPr>
            <p:ph type="body" sz="quarter" idx="10"/>
          </p:nvPr>
        </p:nvSpPr>
        <p:spPr>
          <a:xfrm>
            <a:off x="3155671" y="1825625"/>
            <a:ext cx="8515493" cy="4351338"/>
          </a:xfrm>
        </p:spPr>
        <p:txBody>
          <a:bodyPr/>
          <a:lstStyle/>
          <a:p>
            <a:r>
              <a:rPr lang="en-GB" dirty="0" smtClean="0"/>
              <a:t>LTE uses similar design principles as </a:t>
            </a:r>
            <a:r>
              <a:rPr lang="en-GB" dirty="0" err="1" smtClean="0"/>
              <a:t>WiFi</a:t>
            </a:r>
            <a:r>
              <a:rPr lang="en-GB" dirty="0" smtClean="0"/>
              <a:t> </a:t>
            </a:r>
          </a:p>
          <a:p>
            <a:pPr lvl="1"/>
            <a:r>
              <a:rPr lang="en-GB" dirty="0" smtClean="0"/>
              <a:t>But much more complex (100s of pages of specs)</a:t>
            </a:r>
          </a:p>
          <a:p>
            <a:r>
              <a:rPr lang="en-GB" dirty="0" smtClean="0"/>
              <a:t>MAC and PHY are much more intertwined</a:t>
            </a:r>
          </a:p>
          <a:p>
            <a:pPr lvl="1"/>
            <a:r>
              <a:rPr lang="en-GB" dirty="0" smtClean="0"/>
              <a:t>Any MAC modification likely implies PHY changes</a:t>
            </a:r>
            <a:endParaRPr lang="en-GB" dirty="0"/>
          </a:p>
        </p:txBody>
      </p:sp>
      <p:pic>
        <p:nvPicPr>
          <p:cNvPr id="4" name="Picture 3"/>
          <p:cNvPicPr>
            <a:picLocks noChangeAspect="1"/>
          </p:cNvPicPr>
          <p:nvPr/>
        </p:nvPicPr>
        <p:blipFill>
          <a:blip r:embed="rId2"/>
          <a:stretch>
            <a:fillRect/>
          </a:stretch>
        </p:blipFill>
        <p:spPr>
          <a:xfrm>
            <a:off x="2879035" y="4623110"/>
            <a:ext cx="9191625" cy="1857375"/>
          </a:xfrm>
          <a:prstGeom prst="rect">
            <a:avLst/>
          </a:prstGeom>
        </p:spPr>
      </p:pic>
      <p:pic>
        <p:nvPicPr>
          <p:cNvPr id="5" name="Picture 4"/>
          <p:cNvPicPr>
            <a:picLocks noChangeAspect="1"/>
          </p:cNvPicPr>
          <p:nvPr/>
        </p:nvPicPr>
        <p:blipFill>
          <a:blip r:embed="rId3"/>
          <a:stretch>
            <a:fillRect/>
          </a:stretch>
        </p:blipFill>
        <p:spPr>
          <a:xfrm>
            <a:off x="516834" y="1372194"/>
            <a:ext cx="2638838" cy="5108291"/>
          </a:xfrm>
          <a:prstGeom prst="rect">
            <a:avLst/>
          </a:prstGeom>
        </p:spPr>
      </p:pic>
      <p:sp>
        <p:nvSpPr>
          <p:cNvPr id="6" name="TextBox 5"/>
          <p:cNvSpPr txBox="1"/>
          <p:nvPr/>
        </p:nvSpPr>
        <p:spPr>
          <a:xfrm>
            <a:off x="4589626" y="6480485"/>
            <a:ext cx="3012748" cy="338554"/>
          </a:xfrm>
          <a:prstGeom prst="rect">
            <a:avLst/>
          </a:prstGeom>
          <a:noFill/>
        </p:spPr>
        <p:txBody>
          <a:bodyPr wrap="none" rtlCol="0">
            <a:spAutoFit/>
          </a:bodyPr>
          <a:lstStyle/>
          <a:p>
            <a:r>
              <a:rPr lang="en-GB" sz="1600" dirty="0" smtClean="0">
                <a:solidFill>
                  <a:schemeClr val="bg1">
                    <a:lumMod val="50000"/>
                  </a:schemeClr>
                </a:solidFill>
              </a:rPr>
              <a:t>Figures from 3GPP 36.211, 36.212</a:t>
            </a:r>
            <a:endParaRPr lang="en-GB" sz="1600" dirty="0">
              <a:solidFill>
                <a:schemeClr val="bg1">
                  <a:lumMod val="50000"/>
                </a:schemeClr>
              </a:solidFill>
            </a:endParaRPr>
          </a:p>
        </p:txBody>
      </p:sp>
    </p:spTree>
    <p:extLst>
      <p:ext uri="{BB962C8B-B14F-4D97-AF65-F5344CB8AC3E}">
        <p14:creationId xmlns:p14="http://schemas.microsoft.com/office/powerpoint/2010/main" val="142344262"/>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9248" y="444251"/>
            <a:ext cx="11151917" cy="664797"/>
          </a:xfrm>
        </p:spPr>
        <p:txBody>
          <a:bodyPr/>
          <a:lstStyle/>
          <a:p>
            <a:r>
              <a:rPr lang="en-US" sz="4800" dirty="0" smtClean="0"/>
              <a:t>Blocks that maintain internal state: scrambler</a:t>
            </a:r>
            <a:endParaRPr lang="en-GB" sz="4800" dirty="0"/>
          </a:p>
        </p:txBody>
      </p:sp>
      <p:sp>
        <p:nvSpPr>
          <p:cNvPr id="29" name="TextBox 28"/>
          <p:cNvSpPr txBox="1"/>
          <p:nvPr/>
        </p:nvSpPr>
        <p:spPr>
          <a:xfrm>
            <a:off x="561983" y="3803059"/>
            <a:ext cx="2338380" cy="646331"/>
          </a:xfrm>
          <a:prstGeom prst="rect">
            <a:avLst/>
          </a:prstGeom>
          <a:noFill/>
        </p:spPr>
        <p:txBody>
          <a:bodyPr wrap="square" rtlCol="0">
            <a:spAutoFit/>
          </a:bodyPr>
          <a:lstStyle/>
          <a:p>
            <a:r>
              <a:rPr lang="en-GB" dirty="0"/>
              <a:t>S</a:t>
            </a:r>
            <a:r>
              <a:rPr lang="en-GB" dirty="0" smtClean="0"/>
              <a:t>pread input sequence </a:t>
            </a:r>
          </a:p>
          <a:p>
            <a:r>
              <a:rPr lang="en-GB" dirty="0" smtClean="0"/>
              <a:t>to avoid peaks</a:t>
            </a:r>
            <a:endParaRPr lang="en-GB" dirty="0"/>
          </a:p>
        </p:txBody>
      </p:sp>
      <p:cxnSp>
        <p:nvCxnSpPr>
          <p:cNvPr id="30" name="Straight Connector 29"/>
          <p:cNvCxnSpPr/>
          <p:nvPr/>
        </p:nvCxnSpPr>
        <p:spPr>
          <a:xfrm flipV="1">
            <a:off x="1536867" y="3039208"/>
            <a:ext cx="1016285" cy="71840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35" name="Group 34"/>
          <p:cNvGrpSpPr/>
          <p:nvPr/>
        </p:nvGrpSpPr>
        <p:grpSpPr>
          <a:xfrm>
            <a:off x="561334" y="1426334"/>
            <a:ext cx="4580363" cy="656751"/>
            <a:chOff x="561334" y="1470750"/>
            <a:chExt cx="4580363" cy="656751"/>
          </a:xfrm>
        </p:grpSpPr>
        <p:sp>
          <p:nvSpPr>
            <p:cNvPr id="31" name="TextBox 30"/>
            <p:cNvSpPr txBox="1"/>
            <p:nvPr/>
          </p:nvSpPr>
          <p:spPr>
            <a:xfrm>
              <a:off x="625316" y="1668199"/>
              <a:ext cx="4516381" cy="338554"/>
            </a:xfrm>
            <a:prstGeom prst="rect">
              <a:avLst/>
            </a:prstGeom>
            <a:noFill/>
          </p:spPr>
          <p:txBody>
            <a:bodyPr wrap="square" rtlCol="0">
              <a:spAutoFit/>
            </a:bodyPr>
            <a:lstStyle/>
            <a:p>
              <a:r>
                <a:rPr lang="en-GB" sz="1600" dirty="0">
                  <a:latin typeface="Consolas" panose="020B0609020204030204" pitchFamily="49" charset="0"/>
                  <a:cs typeface="Consolas" panose="020B0609020204030204" pitchFamily="49" charset="0"/>
                </a:rPr>
                <a:t>scrambler(</a:t>
              </a:r>
              <a:r>
                <a:rPr lang="en-GB" sz="1600" dirty="0" err="1">
                  <a:solidFill>
                    <a:srgbClr val="FF0000"/>
                  </a:solidFill>
                  <a:latin typeface="Consolas" panose="020B0609020204030204" pitchFamily="49" charset="0"/>
                  <a:cs typeface="Consolas" panose="020B0609020204030204" pitchFamily="49" charset="0"/>
                </a:rPr>
                <a:t>default_scrmbl_st</a:t>
              </a:r>
              <a:r>
                <a:rPr lang="en-GB" sz="1600" dirty="0">
                  <a:latin typeface="Consolas" panose="020B0609020204030204" pitchFamily="49" charset="0"/>
                  <a:cs typeface="Consolas" panose="020B0609020204030204" pitchFamily="49" charset="0"/>
                </a:rPr>
                <a:t>) </a:t>
              </a:r>
              <a:r>
                <a:rPr lang="en-GB" sz="1600" b="1" dirty="0">
                  <a:solidFill>
                    <a:srgbClr val="7030A0"/>
                  </a:solidFill>
                  <a:latin typeface="Consolas" panose="020B0609020204030204" pitchFamily="49" charset="0"/>
                  <a:cs typeface="Consolas" panose="020B0609020204030204" pitchFamily="49" charset="0"/>
                </a:rPr>
                <a:t>&gt;&gt;&gt;</a:t>
              </a:r>
              <a:r>
                <a:rPr lang="en-GB" sz="1600" dirty="0">
                  <a:latin typeface="Consolas" panose="020B0609020204030204" pitchFamily="49" charset="0"/>
                  <a:cs typeface="Consolas" panose="020B0609020204030204" pitchFamily="49" charset="0"/>
                </a:rPr>
                <a:t> </a:t>
              </a:r>
              <a:r>
                <a:rPr lang="en-GB" sz="1600" dirty="0" smtClean="0">
                  <a:latin typeface="Consolas" panose="020B0609020204030204" pitchFamily="49" charset="0"/>
                  <a:cs typeface="Consolas" panose="020B0609020204030204" pitchFamily="49" charset="0"/>
                </a:rPr>
                <a:t>...</a:t>
              </a:r>
              <a:endParaRPr lang="en-GB" sz="1600" dirty="0">
                <a:latin typeface="Consolas" panose="020B0609020204030204" pitchFamily="49" charset="0"/>
                <a:cs typeface="Consolas" panose="020B0609020204030204" pitchFamily="49" charset="0"/>
              </a:endParaRPr>
            </a:p>
          </p:txBody>
        </p:sp>
        <p:sp>
          <p:nvSpPr>
            <p:cNvPr id="41" name="Rectangle 40"/>
            <p:cNvSpPr/>
            <p:nvPr/>
          </p:nvSpPr>
          <p:spPr>
            <a:xfrm>
              <a:off x="561334" y="1470750"/>
              <a:ext cx="4439292" cy="656751"/>
            </a:xfrm>
            <a:prstGeom prst="rect">
              <a:avLst/>
            </a:pr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6"/>
          <p:cNvGrpSpPr/>
          <p:nvPr/>
        </p:nvGrpSpPr>
        <p:grpSpPr>
          <a:xfrm>
            <a:off x="566363" y="2317372"/>
            <a:ext cx="8885392" cy="676390"/>
            <a:chOff x="230033" y="2972900"/>
            <a:chExt cx="9128305" cy="890935"/>
          </a:xfrm>
        </p:grpSpPr>
        <p:sp>
          <p:nvSpPr>
            <p:cNvPr id="56" name="Rectangle 55"/>
            <p:cNvSpPr/>
            <p:nvPr/>
          </p:nvSpPr>
          <p:spPr>
            <a:xfrm>
              <a:off x="7069695"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Modulator</a:t>
              </a:r>
              <a:endParaRPr lang="en-GB" dirty="0">
                <a:solidFill>
                  <a:schemeClr val="tx1"/>
                </a:solidFill>
              </a:endParaRPr>
            </a:p>
          </p:txBody>
        </p:sp>
        <p:sp>
          <p:nvSpPr>
            <p:cNvPr id="62" name="Right Arrow 61"/>
            <p:cNvSpPr/>
            <p:nvPr/>
          </p:nvSpPr>
          <p:spPr>
            <a:xfrm>
              <a:off x="6639493" y="330015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5236037"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Interleaver</a:t>
              </a:r>
              <a:endParaRPr lang="en-GB" dirty="0">
                <a:solidFill>
                  <a:schemeClr val="tx1"/>
                </a:solidFill>
              </a:endParaRPr>
            </a:p>
          </p:txBody>
        </p:sp>
        <p:sp>
          <p:nvSpPr>
            <p:cNvPr id="14" name="Rectangle 13"/>
            <p:cNvSpPr/>
            <p:nvPr/>
          </p:nvSpPr>
          <p:spPr>
            <a:xfrm>
              <a:off x="3402379"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Encoder</a:t>
              </a:r>
              <a:endParaRPr lang="en-GB" dirty="0">
                <a:solidFill>
                  <a:schemeClr val="tx1"/>
                </a:solidFill>
              </a:endParaRPr>
            </a:p>
          </p:txBody>
        </p:sp>
        <p:sp>
          <p:nvSpPr>
            <p:cNvPr id="15" name="Rectangle 14"/>
            <p:cNvSpPr/>
            <p:nvPr/>
          </p:nvSpPr>
          <p:spPr>
            <a:xfrm>
              <a:off x="1615565" y="2972900"/>
              <a:ext cx="1311145" cy="8909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Scrambler</a:t>
              </a:r>
              <a:endParaRPr lang="en-GB" dirty="0">
                <a:solidFill>
                  <a:schemeClr val="tx1"/>
                </a:solidFill>
              </a:endParaRPr>
            </a:p>
          </p:txBody>
        </p:sp>
        <p:sp>
          <p:nvSpPr>
            <p:cNvPr id="16" name="Right Arrow 15"/>
            <p:cNvSpPr/>
            <p:nvPr/>
          </p:nvSpPr>
          <p:spPr>
            <a:xfrm>
              <a:off x="4793355" y="3323765"/>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2988802" y="3329310"/>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230033" y="3312342"/>
              <a:ext cx="999744" cy="307777"/>
            </a:xfrm>
            <a:prstGeom prst="rect">
              <a:avLst/>
            </a:prstGeom>
            <a:noFill/>
          </p:spPr>
          <p:txBody>
            <a:bodyPr wrap="square" rtlCol="0">
              <a:spAutoFit/>
            </a:bodyPr>
            <a:lstStyle/>
            <a:p>
              <a:r>
                <a:rPr lang="en-US" sz="1400" dirty="0" smtClean="0">
                  <a:latin typeface="Consolas" panose="020B0609020204030204" pitchFamily="49" charset="0"/>
                  <a:cs typeface="Consolas" panose="020B0609020204030204" pitchFamily="49" charset="0"/>
                </a:rPr>
                <a:t>..011010</a:t>
              </a:r>
              <a:endParaRPr lang="en-GB" sz="1400" dirty="0">
                <a:latin typeface="Consolas" panose="020B0609020204030204" pitchFamily="49" charset="0"/>
                <a:cs typeface="Consolas" panose="020B0609020204030204" pitchFamily="49" charset="0"/>
              </a:endParaRPr>
            </a:p>
          </p:txBody>
        </p:sp>
        <p:sp>
          <p:nvSpPr>
            <p:cNvPr id="34" name="Right Arrow 33"/>
            <p:cNvSpPr/>
            <p:nvPr/>
          </p:nvSpPr>
          <p:spPr>
            <a:xfrm>
              <a:off x="1227069" y="3323764"/>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ight Arrow 35"/>
            <p:cNvSpPr/>
            <p:nvPr/>
          </p:nvSpPr>
          <p:spPr>
            <a:xfrm>
              <a:off x="8523736" y="3287738"/>
              <a:ext cx="348342" cy="261257"/>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9014974" y="3192075"/>
              <a:ext cx="343364" cy="369332"/>
            </a:xfrm>
            <a:prstGeom prst="rect">
              <a:avLst/>
            </a:prstGeom>
            <a:noFill/>
          </p:spPr>
          <p:txBody>
            <a:bodyPr wrap="none" rtlCol="0">
              <a:spAutoFit/>
            </a:bodyPr>
            <a:lstStyle/>
            <a:p>
              <a:r>
                <a:rPr lang="en-GB" dirty="0" smtClean="0"/>
                <a:t>…</a:t>
              </a:r>
              <a:endParaRPr lang="en-GB" dirty="0"/>
            </a:p>
          </p:txBody>
        </p:sp>
      </p:grpSp>
      <p:sp>
        <p:nvSpPr>
          <p:cNvPr id="11" name="TextBox 10"/>
          <p:cNvSpPr txBox="1"/>
          <p:nvPr/>
        </p:nvSpPr>
        <p:spPr>
          <a:xfrm>
            <a:off x="6540553" y="3125581"/>
            <a:ext cx="4927551" cy="2893100"/>
          </a:xfrm>
          <a:prstGeom prst="rect">
            <a:avLst/>
          </a:prstGeom>
          <a:noFill/>
          <a:ln w="19050">
            <a:solidFill>
              <a:schemeClr val="accent3">
                <a:lumMod val="40000"/>
                <a:lumOff val="60000"/>
              </a:schemeClr>
            </a:solidFill>
          </a:ln>
        </p:spPr>
        <p:txBody>
          <a:bodyPr wrap="square" rtlCol="0">
            <a:spAutoFit/>
          </a:bodyPr>
          <a:lstStyle/>
          <a:p>
            <a:r>
              <a:rPr lang="en-GB" sz="1400" dirty="0">
                <a:latin typeface="Consolas" panose="020B0609020204030204" pitchFamily="49" charset="0"/>
                <a:cs typeface="Consolas" panose="020B0609020204030204" pitchFamily="49" charset="0"/>
              </a:rPr>
              <a:t>fun </a:t>
            </a:r>
            <a:r>
              <a:rPr lang="en-GB" sz="1400" b="1" dirty="0">
                <a:solidFill>
                  <a:srgbClr val="7030A0"/>
                </a:solidFill>
                <a:latin typeface="Consolas" panose="020B0609020204030204" pitchFamily="49" charset="0"/>
                <a:cs typeface="Consolas" panose="020B0609020204030204" pitchFamily="49" charset="0"/>
              </a:rPr>
              <a:t>comp</a:t>
            </a:r>
            <a:r>
              <a:rPr lang="en-GB" sz="1400" dirty="0">
                <a:solidFill>
                  <a:srgbClr val="7030A0"/>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hlinkClick r:id="rId2"/>
              </a:rPr>
              <a:t>scrambler</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init_scrmbl_st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a:t>
            </a:r>
          </a:p>
          <a:p>
            <a:r>
              <a:rPr lang="en-GB" sz="1400" dirty="0" smtClean="0">
                <a:latin typeface="Consolas" panose="020B0609020204030204" pitchFamily="49" charset="0"/>
                <a:cs typeface="Consolas" panose="020B0609020204030204" pitchFamily="49" charset="0"/>
              </a:rPr>
              <a:t>  </a:t>
            </a:r>
            <a:r>
              <a:rPr lang="en-GB" sz="1400" b="1" dirty="0" err="1" smtClean="0">
                <a:solidFill>
                  <a:srgbClr val="7030A0"/>
                </a:solidFill>
                <a:latin typeface="Consolas" panose="020B0609020204030204" pitchFamily="49" charset="0"/>
                <a:cs typeface="Consolas" panose="020B0609020204030204" pitchFamily="49" charset="0"/>
              </a:rPr>
              <a:t>var</a:t>
            </a:r>
            <a:r>
              <a:rPr lang="en-GB" sz="1400" dirty="0" smtClean="0">
                <a:solidFill>
                  <a:srgbClr val="7030A0"/>
                </a:solidFill>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arr</a:t>
            </a:r>
            <a:r>
              <a:rPr lang="en-GB" sz="1400" dirty="0">
                <a:latin typeface="Consolas" panose="020B0609020204030204" pitchFamily="49" charset="0"/>
                <a:cs typeface="Consolas" panose="020B0609020204030204" pitchFamily="49" charset="0"/>
              </a:rPr>
              <a:t>[7] bit := </a:t>
            </a:r>
            <a:r>
              <a:rPr lang="en-GB" sz="1400" dirty="0" err="1">
                <a:latin typeface="Consolas" panose="020B0609020204030204" pitchFamily="49" charset="0"/>
                <a:cs typeface="Consolas" panose="020B0609020204030204" pitchFamily="49" charset="0"/>
              </a:rPr>
              <a:t>init_scrmbl_st</a:t>
            </a:r>
            <a:r>
              <a:rPr lang="en-GB" sz="1400" dirty="0">
                <a:latin typeface="Consolas" panose="020B0609020204030204" pitchFamily="49" charset="0"/>
                <a:cs typeface="Consolas" panose="020B0609020204030204" pitchFamily="49" charset="0"/>
              </a:rPr>
              <a:t>; </a:t>
            </a:r>
          </a:p>
          <a:p>
            <a:r>
              <a:rPr lang="en-GB" sz="1400" dirty="0">
                <a:latin typeface="Consolas" panose="020B0609020204030204" pitchFamily="49" charset="0"/>
                <a:cs typeface="Consolas" panose="020B0609020204030204" pitchFamily="49" charset="0"/>
              </a:rPr>
              <a:t>  </a:t>
            </a:r>
            <a:r>
              <a:rPr lang="en-GB" sz="1400" b="1" dirty="0">
                <a:solidFill>
                  <a:srgbClr val="7030A0"/>
                </a:solidFill>
                <a:latin typeface="Consolas" panose="020B0609020204030204" pitchFamily="49" charset="0"/>
                <a:cs typeface="Consolas" panose="020B0609020204030204" pitchFamily="49" charset="0"/>
              </a:rPr>
              <a:t>repeat</a:t>
            </a:r>
            <a:r>
              <a:rPr lang="en-GB" sz="1400" dirty="0">
                <a:solidFill>
                  <a:srgbClr val="7030A0"/>
                </a:solidFill>
                <a:latin typeface="Consolas" panose="020B0609020204030204" pitchFamily="49" charset="0"/>
                <a:cs typeface="Consolas" panose="020B0609020204030204" pitchFamily="49" charset="0"/>
              </a:rPr>
              <a:t> </a:t>
            </a:r>
            <a:r>
              <a:rPr lang="en-GB" sz="1400" dirty="0">
                <a:solidFill>
                  <a:schemeClr val="bg2"/>
                </a:solidFill>
                <a:latin typeface="Consolas" panose="020B0609020204030204" pitchFamily="49" charset="0"/>
                <a:cs typeface="Consolas" panose="020B0609020204030204" pitchFamily="49" charset="0"/>
              </a:rPr>
              <a:t>[8,8</a:t>
            </a:r>
            <a:r>
              <a:rPr lang="en-GB" sz="1400" dirty="0" smtClean="0">
                <a:solidFill>
                  <a:schemeClr val="bg2"/>
                </a:solidFill>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x &lt;- </a:t>
            </a:r>
            <a:r>
              <a:rPr lang="en-GB" sz="1400" b="1" dirty="0">
                <a:solidFill>
                  <a:srgbClr val="7030A0"/>
                </a:solidFill>
                <a:latin typeface="Consolas" panose="020B0609020204030204" pitchFamily="49" charset="0"/>
                <a:cs typeface="Consolas" panose="020B0609020204030204" pitchFamily="49" charset="0"/>
              </a:rPr>
              <a:t>take</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a:t>
            </a:r>
            <a:r>
              <a:rPr lang="en-GB" sz="1400" b="1" dirty="0" err="1">
                <a:solidFill>
                  <a:srgbClr val="7030A0"/>
                </a:solidFill>
                <a:latin typeface="Consolas" panose="020B0609020204030204" pitchFamily="49" charset="0"/>
                <a:cs typeface="Consolas" panose="020B0609020204030204" pitchFamily="49" charset="0"/>
              </a:rPr>
              <a:t>var</a:t>
            </a:r>
            <a:r>
              <a:rPr lang="en-GB" sz="1400" dirty="0">
                <a:solidFill>
                  <a:srgbClr val="7030A0"/>
                </a:solidFill>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bit;</a:t>
            </a:r>
          </a:p>
          <a:p>
            <a:r>
              <a:rPr lang="en-GB" sz="1400" dirty="0">
                <a:latin typeface="Consolas" panose="020B0609020204030204" pitchFamily="49" charset="0"/>
                <a:cs typeface="Consolas" panose="020B0609020204030204" pitchFamily="49" charset="0"/>
              </a:rPr>
              <a:t>    </a:t>
            </a:r>
            <a:r>
              <a:rPr lang="en-GB" sz="1400" b="1" dirty="0" smtClean="0">
                <a:solidFill>
                  <a:srgbClr val="7030A0"/>
                </a:solidFill>
                <a:latin typeface="Consolas" panose="020B0609020204030204" pitchFamily="49" charset="0"/>
                <a:cs typeface="Consolas" panose="020B0609020204030204" pitchFamily="49" charset="0"/>
              </a:rPr>
              <a:t>do</a:t>
            </a:r>
            <a:r>
              <a:rPr lang="en-GB" sz="1400" dirty="0" smtClean="0">
                <a:solidFill>
                  <a:srgbClr val="7030A0"/>
                </a:solidFill>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[3]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[0:5] :=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[1:6];</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[6] := </a:t>
            </a:r>
            <a:r>
              <a:rPr lang="en-GB" sz="1400" dirty="0" err="1">
                <a:latin typeface="Consolas" panose="020B0609020204030204" pitchFamily="49" charset="0"/>
                <a:cs typeface="Consolas" panose="020B0609020204030204" pitchFamily="49" charset="0"/>
              </a:rPr>
              <a:t>tmp</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 </a:t>
            </a:r>
          </a:p>
          <a:p>
            <a:r>
              <a:rPr lang="en-GB" sz="1400" dirty="0">
                <a:latin typeface="Consolas" panose="020B0609020204030204" pitchFamily="49" charset="0"/>
                <a:cs typeface="Consolas" panose="020B0609020204030204" pitchFamily="49" charset="0"/>
              </a:rPr>
              <a:t>    </a:t>
            </a:r>
            <a:r>
              <a:rPr lang="en-GB" sz="1400" b="1" dirty="0">
                <a:solidFill>
                  <a:srgbClr val="7030A0"/>
                </a:solidFill>
                <a:latin typeface="Consolas" panose="020B0609020204030204" pitchFamily="49" charset="0"/>
                <a:cs typeface="Consolas" panose="020B0609020204030204" pitchFamily="49" charset="0"/>
              </a:rPr>
              <a:t>emit</a:t>
            </a:r>
            <a:r>
              <a:rPr lang="en-GB" sz="1400" dirty="0">
                <a:solidFill>
                  <a:srgbClr val="7030A0"/>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x^tmp</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a:t>
            </a:r>
          </a:p>
          <a:p>
            <a:r>
              <a:rPr lang="en-GB" sz="1400" dirty="0">
                <a:latin typeface="Consolas" panose="020B0609020204030204" pitchFamily="49" charset="0"/>
                <a:cs typeface="Consolas" panose="020B0609020204030204" pitchFamily="49" charset="0"/>
              </a:rPr>
              <a:t>}</a:t>
            </a:r>
          </a:p>
        </p:txBody>
      </p:sp>
      <p:sp>
        <p:nvSpPr>
          <p:cNvPr id="38" name="Rectangular Callout 37"/>
          <p:cNvSpPr/>
          <p:nvPr/>
        </p:nvSpPr>
        <p:spPr>
          <a:xfrm>
            <a:off x="3191279" y="3474131"/>
            <a:ext cx="1592018" cy="372882"/>
          </a:xfrm>
          <a:prstGeom prst="wedgeRectCallout">
            <a:avLst>
              <a:gd name="adj1" fmla="val 179088"/>
              <a:gd name="adj2" fmla="val -48199"/>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Initialize state</a:t>
            </a:r>
            <a:endParaRPr lang="en-GB" dirty="0">
              <a:solidFill>
                <a:schemeClr val="tx1"/>
              </a:solidFill>
            </a:endParaRPr>
          </a:p>
        </p:txBody>
      </p:sp>
      <p:sp>
        <p:nvSpPr>
          <p:cNvPr id="40" name="Rectangular Callout 39"/>
          <p:cNvSpPr/>
          <p:nvPr/>
        </p:nvSpPr>
        <p:spPr>
          <a:xfrm>
            <a:off x="2444571" y="5151753"/>
            <a:ext cx="1493416" cy="372882"/>
          </a:xfrm>
          <a:prstGeom prst="wedgeRectCallout">
            <a:avLst>
              <a:gd name="adj1" fmla="val 262321"/>
              <a:gd name="adj2" fmla="val -121000"/>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Update state</a:t>
            </a:r>
            <a:endParaRPr lang="en-GB" dirty="0">
              <a:solidFill>
                <a:schemeClr val="tx1"/>
              </a:solidFill>
            </a:endParaRPr>
          </a:p>
        </p:txBody>
      </p:sp>
      <p:grpSp>
        <p:nvGrpSpPr>
          <p:cNvPr id="37" name="Group 36"/>
          <p:cNvGrpSpPr/>
          <p:nvPr/>
        </p:nvGrpSpPr>
        <p:grpSpPr>
          <a:xfrm>
            <a:off x="3191279" y="3710500"/>
            <a:ext cx="3559082" cy="1917641"/>
            <a:chOff x="3041743" y="3957638"/>
            <a:chExt cx="3559082" cy="1917641"/>
          </a:xfrm>
        </p:grpSpPr>
        <p:cxnSp>
          <p:nvCxnSpPr>
            <p:cNvPr id="21" name="Straight Arrow Connector 20"/>
            <p:cNvCxnSpPr/>
            <p:nvPr/>
          </p:nvCxnSpPr>
          <p:spPr>
            <a:xfrm flipH="1">
              <a:off x="6077279" y="5875279"/>
              <a:ext cx="523546"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6077279" y="3957638"/>
              <a:ext cx="18721" cy="1917641"/>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6096000" y="3957638"/>
              <a:ext cx="5048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ular Callout 45"/>
            <p:cNvSpPr/>
            <p:nvPr/>
          </p:nvSpPr>
          <p:spPr>
            <a:xfrm>
              <a:off x="3041743" y="4461858"/>
              <a:ext cx="1517494" cy="833076"/>
            </a:xfrm>
            <a:prstGeom prst="wedgeRectCallout">
              <a:avLst>
                <a:gd name="adj1" fmla="val 154266"/>
                <a:gd name="adj2" fmla="val -36737"/>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State </a:t>
              </a:r>
              <a:r>
                <a:rPr lang="en-GB" dirty="0" smtClean="0">
                  <a:solidFill>
                    <a:srgbClr val="FF0000"/>
                  </a:solidFill>
                </a:rPr>
                <a:t>persists</a:t>
              </a:r>
              <a:r>
                <a:rPr lang="en-GB" dirty="0" smtClean="0">
                  <a:solidFill>
                    <a:schemeClr val="tx1"/>
                  </a:solidFill>
                </a:rPr>
                <a:t> through all repetitions</a:t>
              </a:r>
              <a:endParaRPr lang="en-GB" dirty="0">
                <a:solidFill>
                  <a:schemeClr val="tx1"/>
                </a:solidFill>
              </a:endParaRPr>
            </a:p>
          </p:txBody>
        </p:sp>
      </p:grpSp>
      <p:sp>
        <p:nvSpPr>
          <p:cNvPr id="43" name="TextBox 42"/>
          <p:cNvSpPr txBox="1"/>
          <p:nvPr/>
        </p:nvSpPr>
        <p:spPr>
          <a:xfrm>
            <a:off x="373524" y="5636534"/>
            <a:ext cx="8826439" cy="923330"/>
          </a:xfrm>
          <a:prstGeom prst="rect">
            <a:avLst/>
          </a:prstGeom>
          <a:noFill/>
        </p:spPr>
        <p:txBody>
          <a:bodyPr wrap="square" rtlCol="0">
            <a:spAutoFit/>
          </a:bodyPr>
          <a:lstStyle/>
          <a:p>
            <a:r>
              <a:rPr lang="en-GB" dirty="0" smtClean="0"/>
              <a:t>Raises the question: When is the state of a block initialized? </a:t>
            </a:r>
          </a:p>
          <a:p>
            <a:r>
              <a:rPr lang="en-GB" dirty="0" smtClean="0"/>
              <a:t>Answer: when </a:t>
            </a:r>
            <a:r>
              <a:rPr lang="en-GB" dirty="0" smtClean="0">
                <a:solidFill>
                  <a:srgbClr val="FF0000"/>
                </a:solidFill>
              </a:rPr>
              <a:t>block becomes active in a processing path</a:t>
            </a:r>
            <a:endParaRPr lang="en-GB" dirty="0" smtClean="0"/>
          </a:p>
          <a:p>
            <a:r>
              <a:rPr lang="en-GB" dirty="0" smtClean="0"/>
              <a:t>Next: activation of processing paths through the example of </a:t>
            </a:r>
            <a:r>
              <a:rPr lang="en-GB" dirty="0" err="1" smtClean="0"/>
              <a:t>WiFi</a:t>
            </a:r>
            <a:r>
              <a:rPr lang="en-GB" dirty="0" smtClean="0"/>
              <a:t> receiver pipeline ...</a:t>
            </a:r>
            <a:endParaRPr lang="en-GB" dirty="0"/>
          </a:p>
        </p:txBody>
      </p:sp>
    </p:spTree>
    <p:extLst>
      <p:ext uri="{BB962C8B-B14F-4D97-AF65-F5344CB8AC3E}">
        <p14:creationId xmlns:p14="http://schemas.microsoft.com/office/powerpoint/2010/main" val="30141659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8" grpId="0" animBg="1"/>
      <p:bldP spid="40" grpId="0" animBg="1"/>
      <p:bldP spid="4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Freeform 78"/>
          <p:cNvSpPr/>
          <p:nvPr/>
        </p:nvSpPr>
        <p:spPr bwMode="auto">
          <a:xfrm>
            <a:off x="519249" y="3401226"/>
            <a:ext cx="3574769" cy="54439"/>
          </a:xfrm>
          <a:custGeom>
            <a:avLst/>
            <a:gdLst>
              <a:gd name="connsiteX0" fmla="*/ 0 w 4209143"/>
              <a:gd name="connsiteY0" fmla="*/ 174381 h 174381"/>
              <a:gd name="connsiteX1" fmla="*/ 508000 w 4209143"/>
              <a:gd name="connsiteY1" fmla="*/ 58267 h 174381"/>
              <a:gd name="connsiteX2" fmla="*/ 696686 w 4209143"/>
              <a:gd name="connsiteY2" fmla="*/ 159867 h 174381"/>
              <a:gd name="connsiteX3" fmla="*/ 1364343 w 4209143"/>
              <a:gd name="connsiteY3" fmla="*/ 58267 h 174381"/>
              <a:gd name="connsiteX4" fmla="*/ 2090057 w 4209143"/>
              <a:gd name="connsiteY4" fmla="*/ 58267 h 174381"/>
              <a:gd name="connsiteX5" fmla="*/ 2322286 w 4209143"/>
              <a:gd name="connsiteY5" fmla="*/ 174381 h 174381"/>
              <a:gd name="connsiteX6" fmla="*/ 2844800 w 4209143"/>
              <a:gd name="connsiteY6" fmla="*/ 58267 h 174381"/>
              <a:gd name="connsiteX7" fmla="*/ 2931886 w 4209143"/>
              <a:gd name="connsiteY7" fmla="*/ 130838 h 174381"/>
              <a:gd name="connsiteX8" fmla="*/ 3381829 w 4209143"/>
              <a:gd name="connsiteY8" fmla="*/ 210 h 174381"/>
              <a:gd name="connsiteX9" fmla="*/ 3570515 w 4209143"/>
              <a:gd name="connsiteY9" fmla="*/ 101810 h 174381"/>
              <a:gd name="connsiteX10" fmla="*/ 4209143 w 4209143"/>
              <a:gd name="connsiteY10" fmla="*/ 159867 h 174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143" h="174381">
                <a:moveTo>
                  <a:pt x="0" y="174381"/>
                </a:moveTo>
                <a:cubicBezTo>
                  <a:pt x="195943" y="117533"/>
                  <a:pt x="391886" y="60686"/>
                  <a:pt x="508000" y="58267"/>
                </a:cubicBezTo>
                <a:cubicBezTo>
                  <a:pt x="624114" y="55848"/>
                  <a:pt x="553962" y="159867"/>
                  <a:pt x="696686" y="159867"/>
                </a:cubicBezTo>
                <a:cubicBezTo>
                  <a:pt x="839410" y="159867"/>
                  <a:pt x="1132115" y="75200"/>
                  <a:pt x="1364343" y="58267"/>
                </a:cubicBezTo>
                <a:cubicBezTo>
                  <a:pt x="1596572" y="41334"/>
                  <a:pt x="1930400" y="38915"/>
                  <a:pt x="2090057" y="58267"/>
                </a:cubicBezTo>
                <a:cubicBezTo>
                  <a:pt x="2249714" y="77619"/>
                  <a:pt x="2196496" y="174381"/>
                  <a:pt x="2322286" y="174381"/>
                </a:cubicBezTo>
                <a:cubicBezTo>
                  <a:pt x="2448076" y="174381"/>
                  <a:pt x="2743200" y="65524"/>
                  <a:pt x="2844800" y="58267"/>
                </a:cubicBezTo>
                <a:cubicBezTo>
                  <a:pt x="2946400" y="51010"/>
                  <a:pt x="2842381" y="140514"/>
                  <a:pt x="2931886" y="130838"/>
                </a:cubicBezTo>
                <a:cubicBezTo>
                  <a:pt x="3021391" y="121162"/>
                  <a:pt x="3275391" y="5048"/>
                  <a:pt x="3381829" y="210"/>
                </a:cubicBezTo>
                <a:cubicBezTo>
                  <a:pt x="3488267" y="-4628"/>
                  <a:pt x="3432629" y="75200"/>
                  <a:pt x="3570515" y="101810"/>
                </a:cubicBezTo>
                <a:cubicBezTo>
                  <a:pt x="3708401" y="128419"/>
                  <a:pt x="3958772" y="144143"/>
                  <a:pt x="4209143" y="159867"/>
                </a:cubicBezTo>
              </a:path>
            </a:pathLst>
          </a:custGeom>
          <a:noFill/>
          <a:ln w="15875">
            <a:solidFill>
              <a:srgbClr val="FF0000"/>
            </a:solidFill>
            <a:prstDash val="sysDash"/>
            <a:headEnd type="none" w="med" len="med"/>
            <a:tailEnd type="arrow" w="med" len="med"/>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132" name="Rectangle 131"/>
          <p:cNvSpPr/>
          <p:nvPr/>
        </p:nvSpPr>
        <p:spPr>
          <a:xfrm>
            <a:off x="297658" y="5640150"/>
            <a:ext cx="6800853" cy="65536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Consolas" panose="020B0609020204030204" pitchFamily="49" charset="0"/>
              <a:cs typeface="Consolas" panose="020B0609020204030204" pitchFamily="49" charset="0"/>
            </a:endParaRPr>
          </a:p>
        </p:txBody>
      </p:sp>
      <p:sp>
        <p:nvSpPr>
          <p:cNvPr id="131" name="Rectangle 130"/>
          <p:cNvSpPr/>
          <p:nvPr/>
        </p:nvSpPr>
        <p:spPr>
          <a:xfrm>
            <a:off x="330104" y="4834798"/>
            <a:ext cx="6768408" cy="53404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err="1" smtClean="0"/>
              <a:t>WiFi</a:t>
            </a:r>
            <a:r>
              <a:rPr lang="en-GB" dirty="0" smtClean="0"/>
              <a:t> receiver</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670268168"/>
              </p:ext>
            </p:extLst>
          </p:nvPr>
        </p:nvGraphicFramePr>
        <p:xfrm>
          <a:off x="838200" y="1690688"/>
          <a:ext cx="541528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271880">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r>
            </a:tbl>
          </a:graphicData>
        </a:graphic>
      </p:graphicFrame>
      <p:sp>
        <p:nvSpPr>
          <p:cNvPr id="13" name="Rectangle 12"/>
          <p:cNvSpPr/>
          <p:nvPr/>
        </p:nvSpPr>
        <p:spPr>
          <a:xfrm>
            <a:off x="838200" y="2688847"/>
            <a:ext cx="1347788" cy="31152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removeDC</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sp>
        <p:nvSpPr>
          <p:cNvPr id="14" name="Rectangle 13"/>
          <p:cNvSpPr/>
          <p:nvPr/>
        </p:nvSpPr>
        <p:spPr>
          <a:xfrm>
            <a:off x="2833688" y="2688847"/>
            <a:ext cx="1347788" cy="31152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cca</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16" name="Straight Connector 15"/>
          <p:cNvCxnSpPr/>
          <p:nvPr/>
        </p:nvCxnSpPr>
        <p:spPr>
          <a:xfrm flipH="1">
            <a:off x="471488" y="1843088"/>
            <a:ext cx="3667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13" idx="1"/>
          </p:cNvCxnSpPr>
          <p:nvPr/>
        </p:nvCxnSpPr>
        <p:spPr>
          <a:xfrm>
            <a:off x="471488" y="2844611"/>
            <a:ext cx="36671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3" idx="3"/>
            <a:endCxn id="14" idx="1"/>
          </p:cNvCxnSpPr>
          <p:nvPr/>
        </p:nvCxnSpPr>
        <p:spPr>
          <a:xfrm>
            <a:off x="2185988" y="2844611"/>
            <a:ext cx="6477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2"/>
            <a:endCxn id="31" idx="0"/>
          </p:cNvCxnSpPr>
          <p:nvPr/>
        </p:nvCxnSpPr>
        <p:spPr>
          <a:xfrm flipH="1">
            <a:off x="3502819" y="3000375"/>
            <a:ext cx="4763" cy="372873"/>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71488" y="2844611"/>
            <a:ext cx="0" cy="135451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471488" y="3557588"/>
            <a:ext cx="2347912"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828925" y="3373248"/>
            <a:ext cx="1347788" cy="31152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Consolas" panose="020B0609020204030204" pitchFamily="49" charset="0"/>
                <a:cs typeface="Consolas" panose="020B0609020204030204" pitchFamily="49" charset="0"/>
              </a:rPr>
              <a:t>LTS(…)</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34" name="Straight Arrow Connector 33"/>
          <p:cNvCxnSpPr/>
          <p:nvPr/>
        </p:nvCxnSpPr>
        <p:spPr>
          <a:xfrm flipH="1">
            <a:off x="3498056" y="3684776"/>
            <a:ext cx="4763" cy="372873"/>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2819400" y="4043362"/>
            <a:ext cx="1552576" cy="31152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DataSymbol</a:t>
            </a:r>
            <a:r>
              <a:rPr lang="en-US" sz="1600" dirty="0" smtClean="0">
                <a:solidFill>
                  <a:schemeClr val="tx1"/>
                </a:solidFill>
                <a:latin typeface="Consolas" panose="020B0609020204030204" pitchFamily="49" charset="0"/>
                <a:cs typeface="Consolas" panose="020B0609020204030204" pitchFamily="49" charset="0"/>
              </a:rPr>
              <a:t>()</a:t>
            </a:r>
            <a:endParaRPr lang="en-GB" dirty="0">
              <a:solidFill>
                <a:schemeClr val="tx1"/>
              </a:solidFill>
              <a:latin typeface="Consolas" panose="020B0609020204030204" pitchFamily="49" charset="0"/>
              <a:cs typeface="Consolas" panose="020B0609020204030204" pitchFamily="49" charset="0"/>
            </a:endParaRPr>
          </a:p>
        </p:txBody>
      </p:sp>
      <p:cxnSp>
        <p:nvCxnSpPr>
          <p:cNvPr id="36" name="Straight Arrow Connector 35"/>
          <p:cNvCxnSpPr/>
          <p:nvPr/>
        </p:nvCxnSpPr>
        <p:spPr>
          <a:xfrm>
            <a:off x="464344" y="4184838"/>
            <a:ext cx="2347912"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836319" y="4043362"/>
            <a:ext cx="1347788" cy="31152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nsolas" panose="020B0609020204030204" pitchFamily="49" charset="0"/>
                <a:cs typeface="Consolas" panose="020B0609020204030204" pitchFamily="49" charset="0"/>
              </a:rPr>
              <a:t>FFT()</a:t>
            </a:r>
            <a:endParaRPr lang="en-GB" dirty="0">
              <a:solidFill>
                <a:schemeClr val="tx1"/>
              </a:solidFill>
              <a:latin typeface="Consolas" panose="020B0609020204030204" pitchFamily="49" charset="0"/>
              <a:cs typeface="Consolas" panose="020B0609020204030204" pitchFamily="49" charset="0"/>
            </a:endParaRPr>
          </a:p>
        </p:txBody>
      </p:sp>
      <p:cxnSp>
        <p:nvCxnSpPr>
          <p:cNvPr id="41" name="Straight Arrow Connector 40"/>
          <p:cNvCxnSpPr>
            <a:stCxn id="35" idx="3"/>
            <a:endCxn id="39" idx="1"/>
          </p:cNvCxnSpPr>
          <p:nvPr/>
        </p:nvCxnSpPr>
        <p:spPr>
          <a:xfrm>
            <a:off x="4371976" y="4199126"/>
            <a:ext cx="464343"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736556" y="4042663"/>
            <a:ext cx="3679032" cy="31222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Consolas" panose="020B0609020204030204" pitchFamily="49" charset="0"/>
                <a:cs typeface="Consolas" panose="020B0609020204030204" pitchFamily="49" charset="0"/>
              </a:rPr>
              <a:t>ChannelEqualization</a:t>
            </a:r>
            <a:r>
              <a:rPr lang="en-US" dirty="0" smtClean="0">
                <a:solidFill>
                  <a:schemeClr val="tx1"/>
                </a:solidFill>
                <a:latin typeface="Consolas" panose="020B0609020204030204" pitchFamily="49" charset="0"/>
                <a:cs typeface="Consolas" panose="020B0609020204030204" pitchFamily="49" charset="0"/>
              </a:rPr>
              <a:t>(</a:t>
            </a:r>
            <a:r>
              <a:rPr lang="en-US" dirty="0" err="1" smtClean="0">
                <a:solidFill>
                  <a:schemeClr val="accent1"/>
                </a:solidFill>
                <a:latin typeface="Consolas" panose="020B0609020204030204" pitchFamily="49" charset="0"/>
                <a:cs typeface="Consolas" panose="020B0609020204030204" pitchFamily="49" charset="0"/>
              </a:rPr>
              <a:t>params</a:t>
            </a:r>
            <a:r>
              <a:rPr lang="en-US" dirty="0" smtClean="0">
                <a:solidFill>
                  <a:schemeClr val="tx1"/>
                </a:solidFill>
                <a:latin typeface="Consolas" panose="020B0609020204030204" pitchFamily="49" charset="0"/>
                <a:cs typeface="Consolas" panose="020B0609020204030204" pitchFamily="49" charset="0"/>
              </a:rPr>
              <a:t>)</a:t>
            </a:r>
            <a:endParaRPr lang="en-GB" dirty="0">
              <a:solidFill>
                <a:schemeClr val="tx1"/>
              </a:solidFill>
              <a:latin typeface="Consolas" panose="020B0609020204030204" pitchFamily="49" charset="0"/>
              <a:cs typeface="Consolas" panose="020B0609020204030204" pitchFamily="49" charset="0"/>
            </a:endParaRPr>
          </a:p>
        </p:txBody>
      </p:sp>
      <p:cxnSp>
        <p:nvCxnSpPr>
          <p:cNvPr id="46" name="Straight Arrow Connector 45"/>
          <p:cNvCxnSpPr>
            <a:stCxn id="39" idx="3"/>
            <a:endCxn id="45" idx="1"/>
          </p:cNvCxnSpPr>
          <p:nvPr/>
        </p:nvCxnSpPr>
        <p:spPr>
          <a:xfrm flipV="1">
            <a:off x="6184107" y="4198777"/>
            <a:ext cx="552449" cy="34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3507582" y="3686279"/>
            <a:ext cx="864394" cy="307777"/>
          </a:xfrm>
          <a:prstGeom prst="rect">
            <a:avLst/>
          </a:prstGeom>
          <a:noFill/>
        </p:spPr>
        <p:txBody>
          <a:bodyPr wrap="square" rtlCol="0">
            <a:spAutoFit/>
          </a:bodyPr>
          <a:lstStyle/>
          <a:p>
            <a:r>
              <a:rPr lang="en-GB" sz="1400" dirty="0" err="1" smtClean="0">
                <a:solidFill>
                  <a:schemeClr val="accent1"/>
                </a:solidFill>
                <a:latin typeface="Consolas" panose="020B0609020204030204" pitchFamily="49" charset="0"/>
                <a:cs typeface="Consolas" panose="020B0609020204030204" pitchFamily="49" charset="0"/>
              </a:rPr>
              <a:t>params</a:t>
            </a:r>
            <a:endParaRPr lang="en-GB" dirty="0">
              <a:solidFill>
                <a:schemeClr val="accent1"/>
              </a:solidFill>
              <a:latin typeface="Consolas" panose="020B0609020204030204" pitchFamily="49" charset="0"/>
              <a:cs typeface="Consolas" panose="020B0609020204030204" pitchFamily="49" charset="0"/>
            </a:endParaRPr>
          </a:p>
        </p:txBody>
      </p:sp>
      <p:cxnSp>
        <p:nvCxnSpPr>
          <p:cNvPr id="56" name="Straight Connector 55"/>
          <p:cNvCxnSpPr/>
          <p:nvPr/>
        </p:nvCxnSpPr>
        <p:spPr>
          <a:xfrm flipH="1" flipV="1">
            <a:off x="10415589" y="4180077"/>
            <a:ext cx="1281116" cy="47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11696705" y="4167188"/>
            <a:ext cx="0" cy="9634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9572630" y="4973448"/>
            <a:ext cx="1757363" cy="29864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PilotTrack</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61" name="Straight Connector 60"/>
          <p:cNvCxnSpPr/>
          <p:nvPr/>
        </p:nvCxnSpPr>
        <p:spPr>
          <a:xfrm flipH="1">
            <a:off x="11329993" y="5132576"/>
            <a:ext cx="366712" cy="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7637268" y="4973448"/>
            <a:ext cx="1218607" cy="285752"/>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GetData</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63" name="Straight Connector 62"/>
          <p:cNvCxnSpPr>
            <a:stCxn id="60" idx="1"/>
            <a:endCxn id="62" idx="3"/>
          </p:cNvCxnSpPr>
          <p:nvPr/>
        </p:nvCxnSpPr>
        <p:spPr>
          <a:xfrm flipH="1" flipV="1">
            <a:off x="8855875" y="5116324"/>
            <a:ext cx="716755" cy="6444"/>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2" idx="1"/>
            <a:endCxn id="78" idx="3"/>
          </p:cNvCxnSpPr>
          <p:nvPr/>
        </p:nvCxnSpPr>
        <p:spPr>
          <a:xfrm flipH="1">
            <a:off x="6801452" y="5116324"/>
            <a:ext cx="835816" cy="2714"/>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5371511" y="4967388"/>
            <a:ext cx="1429941" cy="30329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DemodBPSK</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sp>
        <p:nvSpPr>
          <p:cNvPr id="82" name="Rectangle 81"/>
          <p:cNvSpPr/>
          <p:nvPr/>
        </p:nvSpPr>
        <p:spPr>
          <a:xfrm>
            <a:off x="3614148" y="4970752"/>
            <a:ext cx="1521620" cy="2985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Deinterleave</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83" name="Straight Connector 82"/>
          <p:cNvCxnSpPr>
            <a:stCxn id="78" idx="1"/>
            <a:endCxn id="82" idx="3"/>
          </p:cNvCxnSpPr>
          <p:nvPr/>
        </p:nvCxnSpPr>
        <p:spPr>
          <a:xfrm flipH="1">
            <a:off x="5135768" y="5119038"/>
            <a:ext cx="235743" cy="982"/>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87" name="Rectangle 86"/>
          <p:cNvSpPr/>
          <p:nvPr/>
        </p:nvSpPr>
        <p:spPr>
          <a:xfrm>
            <a:off x="2342563" y="4967387"/>
            <a:ext cx="988218" cy="30189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Consolas" panose="020B0609020204030204" pitchFamily="49" charset="0"/>
                <a:cs typeface="Consolas" panose="020B0609020204030204" pitchFamily="49" charset="0"/>
              </a:rPr>
              <a:t>Decode</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88" name="Straight Connector 87"/>
          <p:cNvCxnSpPr>
            <a:stCxn id="82" idx="1"/>
            <a:endCxn id="87" idx="3"/>
          </p:cNvCxnSpPr>
          <p:nvPr/>
        </p:nvCxnSpPr>
        <p:spPr>
          <a:xfrm flipH="1" flipV="1">
            <a:off x="3330781" y="5118337"/>
            <a:ext cx="283367" cy="1683"/>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91" name="Rectangle 90"/>
          <p:cNvSpPr/>
          <p:nvPr/>
        </p:nvSpPr>
        <p:spPr>
          <a:xfrm>
            <a:off x="414643" y="4967387"/>
            <a:ext cx="1700213" cy="30190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parseHeader</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100" name="Straight Arrow Connector 99"/>
          <p:cNvCxnSpPr/>
          <p:nvPr/>
        </p:nvCxnSpPr>
        <p:spPr>
          <a:xfrm flipH="1">
            <a:off x="1202246" y="5267277"/>
            <a:ext cx="4763" cy="372873"/>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87" idx="1"/>
            <a:endCxn id="91" idx="3"/>
          </p:cNvCxnSpPr>
          <p:nvPr/>
        </p:nvCxnSpPr>
        <p:spPr>
          <a:xfrm flipH="1">
            <a:off x="2114856" y="5118337"/>
            <a:ext cx="227707" cy="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1264748" y="5332373"/>
            <a:ext cx="1547507" cy="307777"/>
          </a:xfrm>
          <a:prstGeom prst="rect">
            <a:avLst/>
          </a:prstGeom>
          <a:noFill/>
        </p:spPr>
        <p:txBody>
          <a:bodyPr wrap="square" rtlCol="0">
            <a:spAutoFit/>
          </a:bodyPr>
          <a:lstStyle/>
          <a:p>
            <a:r>
              <a:rPr lang="en-GB" sz="1400" dirty="0" smtClean="0">
                <a:solidFill>
                  <a:schemeClr val="accent1"/>
                </a:solidFill>
                <a:latin typeface="Consolas" panose="020B0609020204030204" pitchFamily="49" charset="0"/>
                <a:cs typeface="Consolas" panose="020B0609020204030204" pitchFamily="49" charset="0"/>
              </a:rPr>
              <a:t>h:HeaderInfo</a:t>
            </a:r>
            <a:endParaRPr lang="en-GB" dirty="0">
              <a:solidFill>
                <a:schemeClr val="accent1"/>
              </a:solidFill>
              <a:latin typeface="Consolas" panose="020B0609020204030204" pitchFamily="49" charset="0"/>
              <a:cs typeface="Consolas" panose="020B0609020204030204" pitchFamily="49" charset="0"/>
            </a:endParaRPr>
          </a:p>
        </p:txBody>
      </p:sp>
      <p:cxnSp>
        <p:nvCxnSpPr>
          <p:cNvPr id="105" name="Straight Connector 104"/>
          <p:cNvCxnSpPr/>
          <p:nvPr/>
        </p:nvCxnSpPr>
        <p:spPr>
          <a:xfrm flipH="1">
            <a:off x="7256268" y="5116324"/>
            <a:ext cx="1" cy="91072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Rectangle 106"/>
          <p:cNvSpPr/>
          <p:nvPr/>
        </p:nvSpPr>
        <p:spPr>
          <a:xfrm>
            <a:off x="5734648" y="5877107"/>
            <a:ext cx="1154908" cy="29988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Demod</a:t>
            </a:r>
            <a:r>
              <a:rPr lang="en-US" sz="1600" dirty="0" smtClean="0">
                <a:solidFill>
                  <a:schemeClr val="tx1"/>
                </a:solidFill>
                <a:latin typeface="Consolas" panose="020B0609020204030204" pitchFamily="49" charset="0"/>
                <a:cs typeface="Consolas" panose="020B0609020204030204" pitchFamily="49" charset="0"/>
              </a:rPr>
              <a:t>(</a:t>
            </a:r>
            <a:r>
              <a:rPr lang="en-US" sz="1600" dirty="0" smtClean="0">
                <a:solidFill>
                  <a:schemeClr val="accent1"/>
                </a:solidFill>
                <a:latin typeface="Consolas" panose="020B0609020204030204" pitchFamily="49" charset="0"/>
                <a:cs typeface="Consolas" panose="020B0609020204030204" pitchFamily="49" charset="0"/>
              </a:rPr>
              <a:t>h</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sp>
        <p:nvSpPr>
          <p:cNvPr id="108" name="Rectangle 107"/>
          <p:cNvSpPr/>
          <p:nvPr/>
        </p:nvSpPr>
        <p:spPr>
          <a:xfrm>
            <a:off x="3889773" y="5878461"/>
            <a:ext cx="1521620" cy="298535"/>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latin typeface="Consolas" panose="020B0609020204030204" pitchFamily="49" charset="0"/>
                <a:cs typeface="Consolas" panose="020B0609020204030204" pitchFamily="49" charset="0"/>
              </a:rPr>
              <a:t>Deinterleave</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109" name="Straight Connector 108"/>
          <p:cNvCxnSpPr>
            <a:stCxn id="107" idx="1"/>
            <a:endCxn id="108" idx="3"/>
          </p:cNvCxnSpPr>
          <p:nvPr/>
        </p:nvCxnSpPr>
        <p:spPr>
          <a:xfrm flipH="1">
            <a:off x="5411393" y="6027052"/>
            <a:ext cx="323255" cy="677"/>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110" name="Rectangle 109"/>
          <p:cNvSpPr/>
          <p:nvPr/>
        </p:nvSpPr>
        <p:spPr>
          <a:xfrm>
            <a:off x="2481568" y="5877106"/>
            <a:ext cx="1200295" cy="29989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Consolas" panose="020B0609020204030204" pitchFamily="49" charset="0"/>
                <a:cs typeface="Consolas" panose="020B0609020204030204" pitchFamily="49" charset="0"/>
              </a:rPr>
              <a:t>Decode(</a:t>
            </a:r>
            <a:r>
              <a:rPr lang="en-US" sz="1600" dirty="0" smtClean="0">
                <a:solidFill>
                  <a:schemeClr val="accent1"/>
                </a:solidFill>
                <a:latin typeface="Consolas" panose="020B0609020204030204" pitchFamily="49" charset="0"/>
                <a:cs typeface="Consolas" panose="020B0609020204030204" pitchFamily="49" charset="0"/>
              </a:rPr>
              <a:t>h</a:t>
            </a:r>
            <a:r>
              <a:rPr lang="en-US" sz="1600" dirty="0" smtClean="0">
                <a:solidFill>
                  <a:schemeClr val="tx1"/>
                </a:solidFill>
                <a:latin typeface="Consolas" panose="020B0609020204030204" pitchFamily="49" charset="0"/>
                <a:cs typeface="Consolas" panose="020B0609020204030204" pitchFamily="49" charset="0"/>
              </a:rPr>
              <a:t>)</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111" name="Straight Connector 110"/>
          <p:cNvCxnSpPr>
            <a:stCxn id="108" idx="1"/>
            <a:endCxn id="110" idx="3"/>
          </p:cNvCxnSpPr>
          <p:nvPr/>
        </p:nvCxnSpPr>
        <p:spPr>
          <a:xfrm flipH="1" flipV="1">
            <a:off x="3681863" y="6027051"/>
            <a:ext cx="207910" cy="678"/>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112" name="Rectangle 111"/>
          <p:cNvSpPr/>
          <p:nvPr/>
        </p:nvSpPr>
        <p:spPr>
          <a:xfrm>
            <a:off x="414643" y="5877106"/>
            <a:ext cx="1700213" cy="30190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Consolas" panose="020B0609020204030204" pitchFamily="49" charset="0"/>
                <a:cs typeface="Consolas" panose="020B0609020204030204" pitchFamily="49" charset="0"/>
              </a:rPr>
              <a:t>d</a:t>
            </a:r>
            <a:r>
              <a:rPr lang="en-US" sz="1600" dirty="0" smtClean="0">
                <a:solidFill>
                  <a:schemeClr val="tx1"/>
                </a:solidFill>
                <a:latin typeface="Consolas" panose="020B0609020204030204" pitchFamily="49" charset="0"/>
                <a:cs typeface="Consolas" panose="020B0609020204030204" pitchFamily="49" charset="0"/>
              </a:rPr>
              <a:t>escramble()</a:t>
            </a:r>
            <a:endParaRPr lang="en-GB" sz="1600" dirty="0">
              <a:solidFill>
                <a:schemeClr val="tx1"/>
              </a:solidFill>
              <a:latin typeface="Consolas" panose="020B0609020204030204" pitchFamily="49" charset="0"/>
              <a:cs typeface="Consolas" panose="020B0609020204030204" pitchFamily="49" charset="0"/>
            </a:endParaRPr>
          </a:p>
        </p:txBody>
      </p:sp>
      <p:cxnSp>
        <p:nvCxnSpPr>
          <p:cNvPr id="114" name="Straight Connector 113"/>
          <p:cNvCxnSpPr>
            <a:stCxn id="110" idx="1"/>
            <a:endCxn id="112" idx="3"/>
          </p:cNvCxnSpPr>
          <p:nvPr/>
        </p:nvCxnSpPr>
        <p:spPr>
          <a:xfrm flipH="1">
            <a:off x="2114856" y="6027051"/>
            <a:ext cx="366712" cy="1005"/>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a:off x="6889556" y="6027051"/>
            <a:ext cx="381000" cy="1357"/>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457200" y="1828800"/>
            <a:ext cx="14288" cy="101581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183071" y="6027051"/>
            <a:ext cx="0" cy="5071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H="1">
            <a:off x="183071" y="6027051"/>
            <a:ext cx="231572" cy="0"/>
          </a:xfrm>
          <a:prstGeom prst="line">
            <a:avLst/>
          </a:prstGeom>
          <a:ln w="25400">
            <a:solidFill>
              <a:schemeClr val="tx1"/>
            </a:solidFill>
            <a:headEnd w="lg" len="med"/>
            <a:tailEnd type="non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p:nvPr/>
        </p:nvCxnSpPr>
        <p:spPr>
          <a:xfrm>
            <a:off x="183071" y="6524626"/>
            <a:ext cx="8260842"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3" name="Rectangular Callout 142"/>
          <p:cNvSpPr/>
          <p:nvPr/>
        </p:nvSpPr>
        <p:spPr>
          <a:xfrm>
            <a:off x="4650583" y="2171336"/>
            <a:ext cx="1466258" cy="517147"/>
          </a:xfrm>
          <a:prstGeom prst="wedgeRectCallout">
            <a:avLst>
              <a:gd name="adj1" fmla="val -95569"/>
              <a:gd name="adj2" fmla="val 707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Detect transmission </a:t>
            </a:r>
          </a:p>
        </p:txBody>
      </p:sp>
      <p:sp>
        <p:nvSpPr>
          <p:cNvPr id="144" name="Rectangular Callout 143"/>
          <p:cNvSpPr/>
          <p:nvPr/>
        </p:nvSpPr>
        <p:spPr>
          <a:xfrm>
            <a:off x="4635703" y="2790560"/>
            <a:ext cx="1481138" cy="517147"/>
          </a:xfrm>
          <a:prstGeom prst="wedgeRectCallout">
            <a:avLst>
              <a:gd name="adj1" fmla="val -93474"/>
              <a:gd name="adj2" fmla="val 735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Estimate channel</a:t>
            </a:r>
          </a:p>
        </p:txBody>
      </p:sp>
      <p:sp>
        <p:nvSpPr>
          <p:cNvPr id="145" name="Rectangular Callout 144"/>
          <p:cNvSpPr/>
          <p:nvPr/>
        </p:nvSpPr>
        <p:spPr>
          <a:xfrm>
            <a:off x="5111650" y="3378239"/>
            <a:ext cx="1363863" cy="517147"/>
          </a:xfrm>
          <a:prstGeom prst="wedgeRectCallout">
            <a:avLst>
              <a:gd name="adj1" fmla="val -111283"/>
              <a:gd name="adj2" fmla="val 928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solidFill>
                  <a:schemeClr val="bg1"/>
                </a:solidFill>
              </a:rPr>
              <a:t>Fixup</a:t>
            </a:r>
            <a:r>
              <a:rPr lang="en-GB" dirty="0" smtClean="0">
                <a:solidFill>
                  <a:schemeClr val="bg1"/>
                </a:solidFill>
              </a:rPr>
              <a:t> </a:t>
            </a:r>
          </a:p>
          <a:p>
            <a:pPr algn="ctr"/>
            <a:r>
              <a:rPr lang="en-GB" dirty="0" smtClean="0">
                <a:solidFill>
                  <a:schemeClr val="bg1"/>
                </a:solidFill>
              </a:rPr>
              <a:t>cyclic prefix</a:t>
            </a:r>
          </a:p>
        </p:txBody>
      </p:sp>
      <p:sp>
        <p:nvSpPr>
          <p:cNvPr id="146" name="Rectangular Callout 145"/>
          <p:cNvSpPr/>
          <p:nvPr/>
        </p:nvSpPr>
        <p:spPr>
          <a:xfrm>
            <a:off x="10109607" y="3189193"/>
            <a:ext cx="1587098" cy="517147"/>
          </a:xfrm>
          <a:prstGeom prst="wedgeRectCallout">
            <a:avLst>
              <a:gd name="adj1" fmla="val -119857"/>
              <a:gd name="adj2" fmla="val 1260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Invert effects </a:t>
            </a:r>
          </a:p>
          <a:p>
            <a:pPr algn="ctr"/>
            <a:r>
              <a:rPr lang="en-GB" dirty="0" smtClean="0">
                <a:solidFill>
                  <a:schemeClr val="bg1"/>
                </a:solidFill>
              </a:rPr>
              <a:t>of channel</a:t>
            </a:r>
          </a:p>
        </p:txBody>
      </p:sp>
      <p:sp>
        <p:nvSpPr>
          <p:cNvPr id="147" name="Rectangular Callout 146"/>
          <p:cNvSpPr/>
          <p:nvPr/>
        </p:nvSpPr>
        <p:spPr>
          <a:xfrm>
            <a:off x="10101282" y="5640150"/>
            <a:ext cx="1587098" cy="517147"/>
          </a:xfrm>
          <a:prstGeom prst="wedgeRectCallout">
            <a:avLst>
              <a:gd name="adj1" fmla="val -52340"/>
              <a:gd name="adj2" fmla="val -128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Remove pilots</a:t>
            </a:r>
          </a:p>
        </p:txBody>
      </p:sp>
      <p:sp>
        <p:nvSpPr>
          <p:cNvPr id="148" name="Rectangular Callout 147"/>
          <p:cNvSpPr/>
          <p:nvPr/>
        </p:nvSpPr>
        <p:spPr>
          <a:xfrm>
            <a:off x="8298806" y="5647375"/>
            <a:ext cx="1702467" cy="509922"/>
          </a:xfrm>
          <a:prstGeom prst="wedgeRectCallout">
            <a:avLst>
              <a:gd name="adj1" fmla="val -66130"/>
              <a:gd name="adj2" fmla="val -1330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Remove guard </a:t>
            </a:r>
          </a:p>
          <a:p>
            <a:pPr algn="ctr"/>
            <a:r>
              <a:rPr lang="en-GB" dirty="0" smtClean="0">
                <a:solidFill>
                  <a:schemeClr val="bg1"/>
                </a:solidFill>
              </a:rPr>
              <a:t>band elements</a:t>
            </a:r>
          </a:p>
        </p:txBody>
      </p:sp>
      <p:sp>
        <p:nvSpPr>
          <p:cNvPr id="149" name="Rectangle 148"/>
          <p:cNvSpPr/>
          <p:nvPr/>
        </p:nvSpPr>
        <p:spPr>
          <a:xfrm>
            <a:off x="6483553" y="816473"/>
            <a:ext cx="5236958" cy="22417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err="1" smtClean="0">
                <a:solidFill>
                  <a:schemeClr val="tx1"/>
                </a:solidFill>
              </a:rPr>
              <a:t>Ziria</a:t>
            </a:r>
            <a:r>
              <a:rPr lang="en-GB" sz="2800" dirty="0" smtClean="0">
                <a:solidFill>
                  <a:schemeClr val="tx1"/>
                </a:solidFill>
              </a:rPr>
              <a:t> key aspect</a:t>
            </a:r>
          </a:p>
          <a:p>
            <a:pPr marL="285750" indent="-285750">
              <a:buFont typeface="Arial" panose="020B0604020202020204" pitchFamily="34" charset="0"/>
              <a:buChar char="•"/>
            </a:pPr>
            <a:r>
              <a:rPr lang="en-GB" sz="2400" b="1" dirty="0" smtClean="0">
                <a:solidFill>
                  <a:schemeClr val="tx1"/>
                </a:solidFill>
              </a:rPr>
              <a:t>Explicit</a:t>
            </a:r>
            <a:r>
              <a:rPr lang="en-GB" sz="2400" dirty="0" smtClean="0">
                <a:solidFill>
                  <a:schemeClr val="tx1"/>
                </a:solidFill>
              </a:rPr>
              <a:t> handover of </a:t>
            </a:r>
            <a:r>
              <a:rPr lang="en-GB" sz="2400" b="1" dirty="0" smtClean="0">
                <a:solidFill>
                  <a:schemeClr val="tx1"/>
                </a:solidFill>
              </a:rPr>
              <a:t>control</a:t>
            </a:r>
            <a:r>
              <a:rPr lang="en-GB" sz="2400" dirty="0" smtClean="0">
                <a:solidFill>
                  <a:schemeClr val="tx1"/>
                </a:solidFill>
              </a:rPr>
              <a:t> and passing of </a:t>
            </a:r>
            <a:r>
              <a:rPr lang="en-GB" sz="2400" dirty="0" smtClean="0">
                <a:solidFill>
                  <a:schemeClr val="accent1"/>
                </a:solidFill>
              </a:rPr>
              <a:t>control parameters</a:t>
            </a:r>
          </a:p>
          <a:p>
            <a:pPr marL="285750" indent="-285750">
              <a:buFont typeface="Arial" panose="020B0604020202020204" pitchFamily="34" charset="0"/>
              <a:buChar char="•"/>
            </a:pPr>
            <a:r>
              <a:rPr lang="en-GB" sz="2400" dirty="0" smtClean="0">
                <a:solidFill>
                  <a:schemeClr val="tx1"/>
                </a:solidFill>
              </a:rPr>
              <a:t>Handover of control introduces and </a:t>
            </a:r>
            <a:r>
              <a:rPr lang="en-GB" sz="2400" dirty="0" smtClean="0">
                <a:solidFill>
                  <a:srgbClr val="FF0000"/>
                </a:solidFill>
              </a:rPr>
              <a:t>initializes</a:t>
            </a:r>
            <a:r>
              <a:rPr lang="en-GB" sz="2400" dirty="0" smtClean="0">
                <a:solidFill>
                  <a:schemeClr val="tx1"/>
                </a:solidFill>
              </a:rPr>
              <a:t> new pipeline path</a:t>
            </a:r>
            <a:endParaRPr lang="en-GB" sz="2400" dirty="0">
              <a:solidFill>
                <a:schemeClr val="tx1"/>
              </a:solidFill>
            </a:endParaRPr>
          </a:p>
        </p:txBody>
      </p:sp>
      <p:sp>
        <p:nvSpPr>
          <p:cNvPr id="151" name="TextBox 150"/>
          <p:cNvSpPr txBox="1"/>
          <p:nvPr/>
        </p:nvSpPr>
        <p:spPr>
          <a:xfrm>
            <a:off x="8520907" y="6365241"/>
            <a:ext cx="2494755" cy="307777"/>
          </a:xfrm>
          <a:prstGeom prst="rect">
            <a:avLst/>
          </a:prstGeom>
          <a:noFill/>
        </p:spPr>
        <p:txBody>
          <a:bodyPr wrap="square" rtlCol="0">
            <a:spAutoFit/>
          </a:bodyPr>
          <a:lstStyle/>
          <a:p>
            <a:r>
              <a:rPr lang="en-US" sz="1400" dirty="0" smtClean="0">
                <a:latin typeface="Consolas" panose="020B0609020204030204" pitchFamily="49" charset="0"/>
                <a:cs typeface="Consolas" panose="020B0609020204030204" pitchFamily="49" charset="0"/>
              </a:rPr>
              <a:t>011010 … to MAC layer</a:t>
            </a:r>
            <a:endParaRPr lang="en-GB" sz="1400" dirty="0">
              <a:latin typeface="Consolas" panose="020B0609020204030204" pitchFamily="49" charset="0"/>
              <a:cs typeface="Consolas" panose="020B0609020204030204" pitchFamily="49" charset="0"/>
            </a:endParaRPr>
          </a:p>
        </p:txBody>
      </p:sp>
      <p:grpSp>
        <p:nvGrpSpPr>
          <p:cNvPr id="26" name="Group 25"/>
          <p:cNvGrpSpPr/>
          <p:nvPr/>
        </p:nvGrpSpPr>
        <p:grpSpPr>
          <a:xfrm>
            <a:off x="544058" y="2416881"/>
            <a:ext cx="3622530" cy="380871"/>
            <a:chOff x="526926" y="2316273"/>
            <a:chExt cx="3480484" cy="319005"/>
          </a:xfrm>
        </p:grpSpPr>
        <p:sp>
          <p:nvSpPr>
            <p:cNvPr id="23" name="Freeform 22"/>
            <p:cNvSpPr/>
            <p:nvPr/>
          </p:nvSpPr>
          <p:spPr bwMode="auto">
            <a:xfrm>
              <a:off x="526926" y="2509314"/>
              <a:ext cx="3480484" cy="125964"/>
            </a:xfrm>
            <a:custGeom>
              <a:avLst/>
              <a:gdLst>
                <a:gd name="connsiteX0" fmla="*/ 0 w 4209143"/>
                <a:gd name="connsiteY0" fmla="*/ 174381 h 174381"/>
                <a:gd name="connsiteX1" fmla="*/ 508000 w 4209143"/>
                <a:gd name="connsiteY1" fmla="*/ 58267 h 174381"/>
                <a:gd name="connsiteX2" fmla="*/ 696686 w 4209143"/>
                <a:gd name="connsiteY2" fmla="*/ 159867 h 174381"/>
                <a:gd name="connsiteX3" fmla="*/ 1364343 w 4209143"/>
                <a:gd name="connsiteY3" fmla="*/ 58267 h 174381"/>
                <a:gd name="connsiteX4" fmla="*/ 2090057 w 4209143"/>
                <a:gd name="connsiteY4" fmla="*/ 58267 h 174381"/>
                <a:gd name="connsiteX5" fmla="*/ 2322286 w 4209143"/>
                <a:gd name="connsiteY5" fmla="*/ 174381 h 174381"/>
                <a:gd name="connsiteX6" fmla="*/ 2844800 w 4209143"/>
                <a:gd name="connsiteY6" fmla="*/ 58267 h 174381"/>
                <a:gd name="connsiteX7" fmla="*/ 2931886 w 4209143"/>
                <a:gd name="connsiteY7" fmla="*/ 130838 h 174381"/>
                <a:gd name="connsiteX8" fmla="*/ 3381829 w 4209143"/>
                <a:gd name="connsiteY8" fmla="*/ 210 h 174381"/>
                <a:gd name="connsiteX9" fmla="*/ 3570515 w 4209143"/>
                <a:gd name="connsiteY9" fmla="*/ 101810 h 174381"/>
                <a:gd name="connsiteX10" fmla="*/ 4209143 w 4209143"/>
                <a:gd name="connsiteY10" fmla="*/ 159867 h 174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143" h="174381">
                  <a:moveTo>
                    <a:pt x="0" y="174381"/>
                  </a:moveTo>
                  <a:cubicBezTo>
                    <a:pt x="195943" y="117533"/>
                    <a:pt x="391886" y="60686"/>
                    <a:pt x="508000" y="58267"/>
                  </a:cubicBezTo>
                  <a:cubicBezTo>
                    <a:pt x="624114" y="55848"/>
                    <a:pt x="553962" y="159867"/>
                    <a:pt x="696686" y="159867"/>
                  </a:cubicBezTo>
                  <a:cubicBezTo>
                    <a:pt x="839410" y="159867"/>
                    <a:pt x="1132115" y="75200"/>
                    <a:pt x="1364343" y="58267"/>
                  </a:cubicBezTo>
                  <a:cubicBezTo>
                    <a:pt x="1596572" y="41334"/>
                    <a:pt x="1930400" y="38915"/>
                    <a:pt x="2090057" y="58267"/>
                  </a:cubicBezTo>
                  <a:cubicBezTo>
                    <a:pt x="2249714" y="77619"/>
                    <a:pt x="2196496" y="174381"/>
                    <a:pt x="2322286" y="174381"/>
                  </a:cubicBezTo>
                  <a:cubicBezTo>
                    <a:pt x="2448076" y="174381"/>
                    <a:pt x="2743200" y="65524"/>
                    <a:pt x="2844800" y="58267"/>
                  </a:cubicBezTo>
                  <a:cubicBezTo>
                    <a:pt x="2946400" y="51010"/>
                    <a:pt x="2842381" y="140514"/>
                    <a:pt x="2931886" y="130838"/>
                  </a:cubicBezTo>
                  <a:cubicBezTo>
                    <a:pt x="3021391" y="121162"/>
                    <a:pt x="3275391" y="5048"/>
                    <a:pt x="3381829" y="210"/>
                  </a:cubicBezTo>
                  <a:cubicBezTo>
                    <a:pt x="3488267" y="-4628"/>
                    <a:pt x="3432629" y="75200"/>
                    <a:pt x="3570515" y="101810"/>
                  </a:cubicBezTo>
                  <a:cubicBezTo>
                    <a:pt x="3708401" y="128419"/>
                    <a:pt x="3958772" y="144143"/>
                    <a:pt x="4209143" y="159867"/>
                  </a:cubicBezTo>
                </a:path>
              </a:pathLst>
            </a:custGeom>
            <a:noFill/>
            <a:ln w="15875">
              <a:solidFill>
                <a:srgbClr val="FF0000"/>
              </a:solidFill>
              <a:prstDash val="sysDash"/>
              <a:headEnd type="none" w="med" len="med"/>
              <a:tailEnd type="arrow" w="med" len="med"/>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24" name="TextBox 23"/>
            <p:cNvSpPr txBox="1"/>
            <p:nvPr/>
          </p:nvSpPr>
          <p:spPr>
            <a:xfrm>
              <a:off x="1704380" y="2316273"/>
              <a:ext cx="1048658" cy="246221"/>
            </a:xfrm>
            <a:prstGeom prst="rect">
              <a:avLst/>
            </a:prstGeom>
            <a:noFill/>
          </p:spPr>
          <p:txBody>
            <a:bodyPr wrap="square" lIns="0" tIns="0" rIns="0" bIns="0" rtlCol="0">
              <a:spAutoFit/>
            </a:bodyPr>
            <a:lstStyle/>
            <a:p>
              <a:r>
                <a:rPr lang="en-GB" sz="1600" dirty="0" smtClean="0">
                  <a:solidFill>
                    <a:srgbClr val="FF0000"/>
                  </a:solidFill>
                </a:rPr>
                <a:t>Active path</a:t>
              </a:r>
              <a:endParaRPr lang="en-GB" sz="1600" dirty="0" smtClean="0">
                <a:solidFill>
                  <a:srgbClr val="FF0000"/>
                </a:solidFill>
              </a:endParaRPr>
            </a:p>
          </p:txBody>
        </p:sp>
      </p:grpSp>
      <p:sp>
        <p:nvSpPr>
          <p:cNvPr id="28" name="Freeform 27"/>
          <p:cNvSpPr/>
          <p:nvPr/>
        </p:nvSpPr>
        <p:spPr bwMode="auto">
          <a:xfrm>
            <a:off x="319314" y="3927870"/>
            <a:ext cx="11582434" cy="1232890"/>
          </a:xfrm>
          <a:custGeom>
            <a:avLst/>
            <a:gdLst>
              <a:gd name="connsiteX0" fmla="*/ 203200 w 11582434"/>
              <a:gd name="connsiteY0" fmla="*/ 194187 h 1232890"/>
              <a:gd name="connsiteX1" fmla="*/ 464457 w 11582434"/>
              <a:gd name="connsiteY1" fmla="*/ 136130 h 1232890"/>
              <a:gd name="connsiteX2" fmla="*/ 609600 w 11582434"/>
              <a:gd name="connsiteY2" fmla="*/ 208701 h 1232890"/>
              <a:gd name="connsiteX3" fmla="*/ 1001486 w 11582434"/>
              <a:gd name="connsiteY3" fmla="*/ 136130 h 1232890"/>
              <a:gd name="connsiteX4" fmla="*/ 1436915 w 11582434"/>
              <a:gd name="connsiteY4" fmla="*/ 165159 h 1232890"/>
              <a:gd name="connsiteX5" fmla="*/ 1756229 w 11582434"/>
              <a:gd name="connsiteY5" fmla="*/ 92587 h 1232890"/>
              <a:gd name="connsiteX6" fmla="*/ 1930400 w 11582434"/>
              <a:gd name="connsiteY6" fmla="*/ 179673 h 1232890"/>
              <a:gd name="connsiteX7" fmla="*/ 2380343 w 11582434"/>
              <a:gd name="connsiteY7" fmla="*/ 121616 h 1232890"/>
              <a:gd name="connsiteX8" fmla="*/ 2772229 w 11582434"/>
              <a:gd name="connsiteY8" fmla="*/ 150644 h 1232890"/>
              <a:gd name="connsiteX9" fmla="*/ 3410857 w 11582434"/>
              <a:gd name="connsiteY9" fmla="*/ 165159 h 1232890"/>
              <a:gd name="connsiteX10" fmla="*/ 4064000 w 11582434"/>
              <a:gd name="connsiteY10" fmla="*/ 78073 h 1232890"/>
              <a:gd name="connsiteX11" fmla="*/ 4296229 w 11582434"/>
              <a:gd name="connsiteY11" fmla="*/ 179673 h 1232890"/>
              <a:gd name="connsiteX12" fmla="*/ 4934857 w 11582434"/>
              <a:gd name="connsiteY12" fmla="*/ 136130 h 1232890"/>
              <a:gd name="connsiteX13" fmla="*/ 5878286 w 11582434"/>
              <a:gd name="connsiteY13" fmla="*/ 121616 h 1232890"/>
              <a:gd name="connsiteX14" fmla="*/ 5936343 w 11582434"/>
              <a:gd name="connsiteY14" fmla="*/ 78073 h 1232890"/>
              <a:gd name="connsiteX15" fmla="*/ 6139543 w 11582434"/>
              <a:gd name="connsiteY15" fmla="*/ 194187 h 1232890"/>
              <a:gd name="connsiteX16" fmla="*/ 6662057 w 11582434"/>
              <a:gd name="connsiteY16" fmla="*/ 78073 h 1232890"/>
              <a:gd name="connsiteX17" fmla="*/ 7228115 w 11582434"/>
              <a:gd name="connsiteY17" fmla="*/ 237730 h 1232890"/>
              <a:gd name="connsiteX18" fmla="*/ 8142515 w 11582434"/>
              <a:gd name="connsiteY18" fmla="*/ 5501 h 1232890"/>
              <a:gd name="connsiteX19" fmla="*/ 8316686 w 11582434"/>
              <a:gd name="connsiteY19" fmla="*/ 78073 h 1232890"/>
              <a:gd name="connsiteX20" fmla="*/ 8694057 w 11582434"/>
              <a:gd name="connsiteY20" fmla="*/ 136130 h 1232890"/>
              <a:gd name="connsiteX21" fmla="*/ 9390743 w 11582434"/>
              <a:gd name="connsiteY21" fmla="*/ 63559 h 1232890"/>
              <a:gd name="connsiteX22" fmla="*/ 9782629 w 11582434"/>
              <a:gd name="connsiteY22" fmla="*/ 165159 h 1232890"/>
              <a:gd name="connsiteX23" fmla="*/ 10101943 w 11582434"/>
              <a:gd name="connsiteY23" fmla="*/ 121616 h 1232890"/>
              <a:gd name="connsiteX24" fmla="*/ 10392229 w 11582434"/>
              <a:gd name="connsiteY24" fmla="*/ 194187 h 1232890"/>
              <a:gd name="connsiteX25" fmla="*/ 10958286 w 11582434"/>
              <a:gd name="connsiteY25" fmla="*/ 34530 h 1232890"/>
              <a:gd name="connsiteX26" fmla="*/ 11176000 w 11582434"/>
              <a:gd name="connsiteY26" fmla="*/ 136130 h 1232890"/>
              <a:gd name="connsiteX27" fmla="*/ 11437257 w 11582434"/>
              <a:gd name="connsiteY27" fmla="*/ 223216 h 1232890"/>
              <a:gd name="connsiteX28" fmla="*/ 11582400 w 11582434"/>
              <a:gd name="connsiteY28" fmla="*/ 426416 h 1232890"/>
              <a:gd name="connsiteX29" fmla="*/ 11451772 w 11582434"/>
              <a:gd name="connsiteY29" fmla="*/ 571559 h 1232890"/>
              <a:gd name="connsiteX30" fmla="*/ 11538857 w 11582434"/>
              <a:gd name="connsiteY30" fmla="*/ 760244 h 1232890"/>
              <a:gd name="connsiteX31" fmla="*/ 11480800 w 11582434"/>
              <a:gd name="connsiteY31" fmla="*/ 905387 h 1232890"/>
              <a:gd name="connsiteX32" fmla="*/ 11553372 w 11582434"/>
              <a:gd name="connsiteY32" fmla="*/ 1108587 h 1232890"/>
              <a:gd name="connsiteX33" fmla="*/ 11524343 w 11582434"/>
              <a:gd name="connsiteY33" fmla="*/ 1152130 h 1232890"/>
              <a:gd name="connsiteX34" fmla="*/ 11350172 w 11582434"/>
              <a:gd name="connsiteY34" fmla="*/ 1224701 h 1232890"/>
              <a:gd name="connsiteX35" fmla="*/ 11176000 w 11582434"/>
              <a:gd name="connsiteY35" fmla="*/ 1224701 h 1232890"/>
              <a:gd name="connsiteX36" fmla="*/ 10987315 w 11582434"/>
              <a:gd name="connsiteY36" fmla="*/ 1166644 h 1232890"/>
              <a:gd name="connsiteX37" fmla="*/ 10711543 w 11582434"/>
              <a:gd name="connsiteY37" fmla="*/ 1050530 h 1232890"/>
              <a:gd name="connsiteX38" fmla="*/ 10551886 w 11582434"/>
              <a:gd name="connsiteY38" fmla="*/ 1152130 h 1232890"/>
              <a:gd name="connsiteX39" fmla="*/ 10232572 w 11582434"/>
              <a:gd name="connsiteY39" fmla="*/ 1079559 h 1232890"/>
              <a:gd name="connsiteX40" fmla="*/ 9869715 w 11582434"/>
              <a:gd name="connsiteY40" fmla="*/ 1050530 h 1232890"/>
              <a:gd name="connsiteX41" fmla="*/ 9666515 w 11582434"/>
              <a:gd name="connsiteY41" fmla="*/ 992473 h 1232890"/>
              <a:gd name="connsiteX42" fmla="*/ 9361715 w 11582434"/>
              <a:gd name="connsiteY42" fmla="*/ 1195673 h 1232890"/>
              <a:gd name="connsiteX43" fmla="*/ 9085943 w 11582434"/>
              <a:gd name="connsiteY43" fmla="*/ 1094073 h 1232890"/>
              <a:gd name="connsiteX44" fmla="*/ 8810172 w 11582434"/>
              <a:gd name="connsiteY44" fmla="*/ 1152130 h 1232890"/>
              <a:gd name="connsiteX45" fmla="*/ 8476343 w 11582434"/>
              <a:gd name="connsiteY45" fmla="*/ 1050530 h 1232890"/>
              <a:gd name="connsiteX46" fmla="*/ 7881257 w 11582434"/>
              <a:gd name="connsiteY46" fmla="*/ 1021501 h 1232890"/>
              <a:gd name="connsiteX47" fmla="*/ 7721600 w 11582434"/>
              <a:gd name="connsiteY47" fmla="*/ 1021501 h 1232890"/>
              <a:gd name="connsiteX48" fmla="*/ 7460343 w 11582434"/>
              <a:gd name="connsiteY48" fmla="*/ 1108587 h 1232890"/>
              <a:gd name="connsiteX49" fmla="*/ 7155543 w 11582434"/>
              <a:gd name="connsiteY49" fmla="*/ 963444 h 1232890"/>
              <a:gd name="connsiteX50" fmla="*/ 6720115 w 11582434"/>
              <a:gd name="connsiteY50" fmla="*/ 1195673 h 1232890"/>
              <a:gd name="connsiteX51" fmla="*/ 6545943 w 11582434"/>
              <a:gd name="connsiteY51" fmla="*/ 1108587 h 1232890"/>
              <a:gd name="connsiteX52" fmla="*/ 6183086 w 11582434"/>
              <a:gd name="connsiteY52" fmla="*/ 1036016 h 1232890"/>
              <a:gd name="connsiteX53" fmla="*/ 5849257 w 11582434"/>
              <a:gd name="connsiteY53" fmla="*/ 1006987 h 1232890"/>
              <a:gd name="connsiteX54" fmla="*/ 5370286 w 11582434"/>
              <a:gd name="connsiteY54" fmla="*/ 948930 h 1232890"/>
              <a:gd name="connsiteX55" fmla="*/ 4992915 w 11582434"/>
              <a:gd name="connsiteY55" fmla="*/ 1094073 h 1232890"/>
              <a:gd name="connsiteX56" fmla="*/ 4542972 w 11582434"/>
              <a:gd name="connsiteY56" fmla="*/ 890873 h 1232890"/>
              <a:gd name="connsiteX57" fmla="*/ 4151086 w 11582434"/>
              <a:gd name="connsiteY57" fmla="*/ 1065044 h 1232890"/>
              <a:gd name="connsiteX58" fmla="*/ 3556000 w 11582434"/>
              <a:gd name="connsiteY58" fmla="*/ 905387 h 1232890"/>
              <a:gd name="connsiteX59" fmla="*/ 3077029 w 11582434"/>
              <a:gd name="connsiteY59" fmla="*/ 1065044 h 1232890"/>
              <a:gd name="connsiteX60" fmla="*/ 2438400 w 11582434"/>
              <a:gd name="connsiteY60" fmla="*/ 948930 h 1232890"/>
              <a:gd name="connsiteX61" fmla="*/ 1886857 w 11582434"/>
              <a:gd name="connsiteY61" fmla="*/ 1123101 h 1232890"/>
              <a:gd name="connsiteX62" fmla="*/ 1291772 w 11582434"/>
              <a:gd name="connsiteY62" fmla="*/ 934416 h 1232890"/>
              <a:gd name="connsiteX63" fmla="*/ 1059543 w 11582434"/>
              <a:gd name="connsiteY63" fmla="*/ 1050530 h 1232890"/>
              <a:gd name="connsiteX64" fmla="*/ 304800 w 11582434"/>
              <a:gd name="connsiteY64" fmla="*/ 977959 h 1232890"/>
              <a:gd name="connsiteX65" fmla="*/ 0 w 11582434"/>
              <a:gd name="connsiteY65" fmla="*/ 1050530 h 1232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11582434" h="1232890">
                <a:moveTo>
                  <a:pt x="203200" y="194187"/>
                </a:moveTo>
                <a:cubicBezTo>
                  <a:pt x="299962" y="163949"/>
                  <a:pt x="396724" y="133711"/>
                  <a:pt x="464457" y="136130"/>
                </a:cubicBezTo>
                <a:cubicBezTo>
                  <a:pt x="532190" y="138549"/>
                  <a:pt x="520095" y="208701"/>
                  <a:pt x="609600" y="208701"/>
                </a:cubicBezTo>
                <a:cubicBezTo>
                  <a:pt x="699105" y="208701"/>
                  <a:pt x="863600" y="143387"/>
                  <a:pt x="1001486" y="136130"/>
                </a:cubicBezTo>
                <a:cubicBezTo>
                  <a:pt x="1139372" y="128873"/>
                  <a:pt x="1311125" y="172416"/>
                  <a:pt x="1436915" y="165159"/>
                </a:cubicBezTo>
                <a:cubicBezTo>
                  <a:pt x="1562706" y="157902"/>
                  <a:pt x="1673982" y="90168"/>
                  <a:pt x="1756229" y="92587"/>
                </a:cubicBezTo>
                <a:cubicBezTo>
                  <a:pt x="1838476" y="95006"/>
                  <a:pt x="1826381" y="174835"/>
                  <a:pt x="1930400" y="179673"/>
                </a:cubicBezTo>
                <a:cubicBezTo>
                  <a:pt x="2034419" y="184511"/>
                  <a:pt x="2240038" y="126454"/>
                  <a:pt x="2380343" y="121616"/>
                </a:cubicBezTo>
                <a:cubicBezTo>
                  <a:pt x="2520648" y="116778"/>
                  <a:pt x="2600477" y="143387"/>
                  <a:pt x="2772229" y="150644"/>
                </a:cubicBezTo>
                <a:cubicBezTo>
                  <a:pt x="2943981" y="157901"/>
                  <a:pt x="3195562" y="177254"/>
                  <a:pt x="3410857" y="165159"/>
                </a:cubicBezTo>
                <a:cubicBezTo>
                  <a:pt x="3626152" y="153064"/>
                  <a:pt x="3916438" y="75654"/>
                  <a:pt x="4064000" y="78073"/>
                </a:cubicBezTo>
                <a:cubicBezTo>
                  <a:pt x="4211562" y="80492"/>
                  <a:pt x="4151086" y="169997"/>
                  <a:pt x="4296229" y="179673"/>
                </a:cubicBezTo>
                <a:cubicBezTo>
                  <a:pt x="4441372" y="189349"/>
                  <a:pt x="4671181" y="145806"/>
                  <a:pt x="4934857" y="136130"/>
                </a:cubicBezTo>
                <a:cubicBezTo>
                  <a:pt x="5198533" y="126454"/>
                  <a:pt x="5711372" y="131292"/>
                  <a:pt x="5878286" y="121616"/>
                </a:cubicBezTo>
                <a:cubicBezTo>
                  <a:pt x="6045200" y="111940"/>
                  <a:pt x="5892800" y="65978"/>
                  <a:pt x="5936343" y="78073"/>
                </a:cubicBezTo>
                <a:cubicBezTo>
                  <a:pt x="5979886" y="90168"/>
                  <a:pt x="6018591" y="194187"/>
                  <a:pt x="6139543" y="194187"/>
                </a:cubicBezTo>
                <a:cubicBezTo>
                  <a:pt x="6260495" y="194187"/>
                  <a:pt x="6480628" y="70816"/>
                  <a:pt x="6662057" y="78073"/>
                </a:cubicBezTo>
                <a:cubicBezTo>
                  <a:pt x="6843486" y="85330"/>
                  <a:pt x="6981372" y="249825"/>
                  <a:pt x="7228115" y="237730"/>
                </a:cubicBezTo>
                <a:cubicBezTo>
                  <a:pt x="7474858" y="225635"/>
                  <a:pt x="7961087" y="32110"/>
                  <a:pt x="8142515" y="5501"/>
                </a:cubicBezTo>
                <a:cubicBezTo>
                  <a:pt x="8323943" y="-21108"/>
                  <a:pt x="8224762" y="56302"/>
                  <a:pt x="8316686" y="78073"/>
                </a:cubicBezTo>
                <a:cubicBezTo>
                  <a:pt x="8408610" y="99844"/>
                  <a:pt x="8515048" y="138549"/>
                  <a:pt x="8694057" y="136130"/>
                </a:cubicBezTo>
                <a:cubicBezTo>
                  <a:pt x="8873066" y="133711"/>
                  <a:pt x="9209314" y="58721"/>
                  <a:pt x="9390743" y="63559"/>
                </a:cubicBezTo>
                <a:cubicBezTo>
                  <a:pt x="9572172" y="68397"/>
                  <a:pt x="9664096" y="155483"/>
                  <a:pt x="9782629" y="165159"/>
                </a:cubicBezTo>
                <a:cubicBezTo>
                  <a:pt x="9901162" y="174835"/>
                  <a:pt x="10000343" y="116778"/>
                  <a:pt x="10101943" y="121616"/>
                </a:cubicBezTo>
                <a:cubicBezTo>
                  <a:pt x="10203543" y="126454"/>
                  <a:pt x="10249505" y="208701"/>
                  <a:pt x="10392229" y="194187"/>
                </a:cubicBezTo>
                <a:cubicBezTo>
                  <a:pt x="10534953" y="179673"/>
                  <a:pt x="10827658" y="44206"/>
                  <a:pt x="10958286" y="34530"/>
                </a:cubicBezTo>
                <a:cubicBezTo>
                  <a:pt x="11088915" y="24854"/>
                  <a:pt x="11096172" y="104682"/>
                  <a:pt x="11176000" y="136130"/>
                </a:cubicBezTo>
                <a:cubicBezTo>
                  <a:pt x="11255828" y="167578"/>
                  <a:pt x="11369524" y="174835"/>
                  <a:pt x="11437257" y="223216"/>
                </a:cubicBezTo>
                <a:cubicBezTo>
                  <a:pt x="11504990" y="271597"/>
                  <a:pt x="11579981" y="368359"/>
                  <a:pt x="11582400" y="426416"/>
                </a:cubicBezTo>
                <a:cubicBezTo>
                  <a:pt x="11584819" y="484473"/>
                  <a:pt x="11459029" y="515921"/>
                  <a:pt x="11451772" y="571559"/>
                </a:cubicBezTo>
                <a:cubicBezTo>
                  <a:pt x="11444515" y="627197"/>
                  <a:pt x="11534019" y="704606"/>
                  <a:pt x="11538857" y="760244"/>
                </a:cubicBezTo>
                <a:cubicBezTo>
                  <a:pt x="11543695" y="815882"/>
                  <a:pt x="11478381" y="847330"/>
                  <a:pt x="11480800" y="905387"/>
                </a:cubicBezTo>
                <a:cubicBezTo>
                  <a:pt x="11483219" y="963444"/>
                  <a:pt x="11546115" y="1067463"/>
                  <a:pt x="11553372" y="1108587"/>
                </a:cubicBezTo>
                <a:cubicBezTo>
                  <a:pt x="11560629" y="1149711"/>
                  <a:pt x="11558210" y="1132778"/>
                  <a:pt x="11524343" y="1152130"/>
                </a:cubicBezTo>
                <a:cubicBezTo>
                  <a:pt x="11490476" y="1171482"/>
                  <a:pt x="11408229" y="1212606"/>
                  <a:pt x="11350172" y="1224701"/>
                </a:cubicBezTo>
                <a:cubicBezTo>
                  <a:pt x="11292115" y="1236796"/>
                  <a:pt x="11236476" y="1234377"/>
                  <a:pt x="11176000" y="1224701"/>
                </a:cubicBezTo>
                <a:cubicBezTo>
                  <a:pt x="11115524" y="1215025"/>
                  <a:pt x="11064724" y="1195672"/>
                  <a:pt x="10987315" y="1166644"/>
                </a:cubicBezTo>
                <a:cubicBezTo>
                  <a:pt x="10909906" y="1137616"/>
                  <a:pt x="10784114" y="1052949"/>
                  <a:pt x="10711543" y="1050530"/>
                </a:cubicBezTo>
                <a:cubicBezTo>
                  <a:pt x="10638972" y="1048111"/>
                  <a:pt x="10631714" y="1147292"/>
                  <a:pt x="10551886" y="1152130"/>
                </a:cubicBezTo>
                <a:cubicBezTo>
                  <a:pt x="10472058" y="1156968"/>
                  <a:pt x="10346267" y="1096492"/>
                  <a:pt x="10232572" y="1079559"/>
                </a:cubicBezTo>
                <a:cubicBezTo>
                  <a:pt x="10118877" y="1062626"/>
                  <a:pt x="9964058" y="1065044"/>
                  <a:pt x="9869715" y="1050530"/>
                </a:cubicBezTo>
                <a:cubicBezTo>
                  <a:pt x="9775372" y="1036016"/>
                  <a:pt x="9751182" y="968283"/>
                  <a:pt x="9666515" y="992473"/>
                </a:cubicBezTo>
                <a:cubicBezTo>
                  <a:pt x="9581848" y="1016663"/>
                  <a:pt x="9458477" y="1178740"/>
                  <a:pt x="9361715" y="1195673"/>
                </a:cubicBezTo>
                <a:cubicBezTo>
                  <a:pt x="9264953" y="1212606"/>
                  <a:pt x="9177867" y="1101330"/>
                  <a:pt x="9085943" y="1094073"/>
                </a:cubicBezTo>
                <a:cubicBezTo>
                  <a:pt x="8994019" y="1086816"/>
                  <a:pt x="8911772" y="1159387"/>
                  <a:pt x="8810172" y="1152130"/>
                </a:cubicBezTo>
                <a:cubicBezTo>
                  <a:pt x="8708572" y="1144873"/>
                  <a:pt x="8631162" y="1072301"/>
                  <a:pt x="8476343" y="1050530"/>
                </a:cubicBezTo>
                <a:cubicBezTo>
                  <a:pt x="8321524" y="1028759"/>
                  <a:pt x="8007047" y="1026339"/>
                  <a:pt x="7881257" y="1021501"/>
                </a:cubicBezTo>
                <a:cubicBezTo>
                  <a:pt x="7755467" y="1016663"/>
                  <a:pt x="7791752" y="1006987"/>
                  <a:pt x="7721600" y="1021501"/>
                </a:cubicBezTo>
                <a:cubicBezTo>
                  <a:pt x="7651448" y="1036015"/>
                  <a:pt x="7554686" y="1118263"/>
                  <a:pt x="7460343" y="1108587"/>
                </a:cubicBezTo>
                <a:cubicBezTo>
                  <a:pt x="7366000" y="1098911"/>
                  <a:pt x="7278914" y="948930"/>
                  <a:pt x="7155543" y="963444"/>
                </a:cubicBezTo>
                <a:cubicBezTo>
                  <a:pt x="7032172" y="977958"/>
                  <a:pt x="6821715" y="1171483"/>
                  <a:pt x="6720115" y="1195673"/>
                </a:cubicBezTo>
                <a:cubicBezTo>
                  <a:pt x="6618515" y="1219863"/>
                  <a:pt x="6635448" y="1135196"/>
                  <a:pt x="6545943" y="1108587"/>
                </a:cubicBezTo>
                <a:cubicBezTo>
                  <a:pt x="6456438" y="1081978"/>
                  <a:pt x="6299200" y="1052949"/>
                  <a:pt x="6183086" y="1036016"/>
                </a:cubicBezTo>
                <a:cubicBezTo>
                  <a:pt x="6066972" y="1019083"/>
                  <a:pt x="5984724" y="1021501"/>
                  <a:pt x="5849257" y="1006987"/>
                </a:cubicBezTo>
                <a:cubicBezTo>
                  <a:pt x="5713790" y="992473"/>
                  <a:pt x="5513010" y="934416"/>
                  <a:pt x="5370286" y="948930"/>
                </a:cubicBezTo>
                <a:cubicBezTo>
                  <a:pt x="5227562" y="963444"/>
                  <a:pt x="5130801" y="1103749"/>
                  <a:pt x="4992915" y="1094073"/>
                </a:cubicBezTo>
                <a:cubicBezTo>
                  <a:pt x="4855029" y="1084397"/>
                  <a:pt x="4683277" y="895711"/>
                  <a:pt x="4542972" y="890873"/>
                </a:cubicBezTo>
                <a:cubicBezTo>
                  <a:pt x="4402667" y="886035"/>
                  <a:pt x="4315581" y="1062625"/>
                  <a:pt x="4151086" y="1065044"/>
                </a:cubicBezTo>
                <a:cubicBezTo>
                  <a:pt x="3986591" y="1067463"/>
                  <a:pt x="3735009" y="905387"/>
                  <a:pt x="3556000" y="905387"/>
                </a:cubicBezTo>
                <a:cubicBezTo>
                  <a:pt x="3376991" y="905387"/>
                  <a:pt x="3263296" y="1057787"/>
                  <a:pt x="3077029" y="1065044"/>
                </a:cubicBezTo>
                <a:cubicBezTo>
                  <a:pt x="2890762" y="1072301"/>
                  <a:pt x="2636762" y="939254"/>
                  <a:pt x="2438400" y="948930"/>
                </a:cubicBezTo>
                <a:cubicBezTo>
                  <a:pt x="2240038" y="958606"/>
                  <a:pt x="2077962" y="1125520"/>
                  <a:pt x="1886857" y="1123101"/>
                </a:cubicBezTo>
                <a:cubicBezTo>
                  <a:pt x="1695752" y="1120682"/>
                  <a:pt x="1429657" y="946511"/>
                  <a:pt x="1291772" y="934416"/>
                </a:cubicBezTo>
                <a:cubicBezTo>
                  <a:pt x="1153887" y="922321"/>
                  <a:pt x="1224038" y="1043273"/>
                  <a:pt x="1059543" y="1050530"/>
                </a:cubicBezTo>
                <a:cubicBezTo>
                  <a:pt x="895048" y="1057787"/>
                  <a:pt x="481390" y="977959"/>
                  <a:pt x="304800" y="977959"/>
                </a:cubicBezTo>
                <a:cubicBezTo>
                  <a:pt x="128210" y="977959"/>
                  <a:pt x="41124" y="1048111"/>
                  <a:pt x="0" y="1050530"/>
                </a:cubicBezTo>
              </a:path>
            </a:pathLst>
          </a:custGeom>
          <a:noFill/>
          <a:ln w="15875">
            <a:solidFill>
              <a:srgbClr val="FF0000"/>
            </a:solidFill>
            <a:prstDash val="sysDash"/>
            <a:headEnd type="none" w="med" len="med"/>
            <a:tailEnd type="arrow" w="med" len="med"/>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30" name="Freeform 29"/>
          <p:cNvSpPr/>
          <p:nvPr/>
        </p:nvSpPr>
        <p:spPr bwMode="auto">
          <a:xfrm>
            <a:off x="333829" y="3874528"/>
            <a:ext cx="11541057" cy="2105660"/>
          </a:xfrm>
          <a:custGeom>
            <a:avLst/>
            <a:gdLst>
              <a:gd name="connsiteX0" fmla="*/ 188685 w 11541057"/>
              <a:gd name="connsiteY0" fmla="*/ 262043 h 2105660"/>
              <a:gd name="connsiteX1" fmla="*/ 420914 w 11541057"/>
              <a:gd name="connsiteY1" fmla="*/ 218501 h 2105660"/>
              <a:gd name="connsiteX2" fmla="*/ 754742 w 11541057"/>
              <a:gd name="connsiteY2" fmla="*/ 174958 h 2105660"/>
              <a:gd name="connsiteX3" fmla="*/ 972457 w 11541057"/>
              <a:gd name="connsiteY3" fmla="*/ 247529 h 2105660"/>
              <a:gd name="connsiteX4" fmla="*/ 1335314 w 11541057"/>
              <a:gd name="connsiteY4" fmla="*/ 145929 h 2105660"/>
              <a:gd name="connsiteX5" fmla="*/ 1828800 w 11541057"/>
              <a:gd name="connsiteY5" fmla="*/ 320101 h 2105660"/>
              <a:gd name="connsiteX6" fmla="*/ 2148114 w 11541057"/>
              <a:gd name="connsiteY6" fmla="*/ 174958 h 2105660"/>
              <a:gd name="connsiteX7" fmla="*/ 2467428 w 11541057"/>
              <a:gd name="connsiteY7" fmla="*/ 247529 h 2105660"/>
              <a:gd name="connsiteX8" fmla="*/ 2946400 w 11541057"/>
              <a:gd name="connsiteY8" fmla="*/ 116901 h 2105660"/>
              <a:gd name="connsiteX9" fmla="*/ 3309257 w 11541057"/>
              <a:gd name="connsiteY9" fmla="*/ 233015 h 2105660"/>
              <a:gd name="connsiteX10" fmla="*/ 3773714 w 11541057"/>
              <a:gd name="connsiteY10" fmla="*/ 131415 h 2105660"/>
              <a:gd name="connsiteX11" fmla="*/ 4223657 w 11541057"/>
              <a:gd name="connsiteY11" fmla="*/ 218501 h 2105660"/>
              <a:gd name="connsiteX12" fmla="*/ 4731657 w 11541057"/>
              <a:gd name="connsiteY12" fmla="*/ 73358 h 2105660"/>
              <a:gd name="connsiteX13" fmla="*/ 4876800 w 11541057"/>
              <a:gd name="connsiteY13" fmla="*/ 174958 h 2105660"/>
              <a:gd name="connsiteX14" fmla="*/ 5254171 w 11541057"/>
              <a:gd name="connsiteY14" fmla="*/ 203986 h 2105660"/>
              <a:gd name="connsiteX15" fmla="*/ 5776685 w 11541057"/>
              <a:gd name="connsiteY15" fmla="*/ 102386 h 2105660"/>
              <a:gd name="connsiteX16" fmla="*/ 5965371 w 11541057"/>
              <a:gd name="connsiteY16" fmla="*/ 189472 h 2105660"/>
              <a:gd name="connsiteX17" fmla="*/ 6139542 w 11541057"/>
              <a:gd name="connsiteY17" fmla="*/ 233015 h 2105660"/>
              <a:gd name="connsiteX18" fmla="*/ 6502400 w 11541057"/>
              <a:gd name="connsiteY18" fmla="*/ 160443 h 2105660"/>
              <a:gd name="connsiteX19" fmla="*/ 6676571 w 11541057"/>
              <a:gd name="connsiteY19" fmla="*/ 87872 h 2105660"/>
              <a:gd name="connsiteX20" fmla="*/ 6879771 w 11541057"/>
              <a:gd name="connsiteY20" fmla="*/ 87872 h 2105660"/>
              <a:gd name="connsiteX21" fmla="*/ 7126514 w 11541057"/>
              <a:gd name="connsiteY21" fmla="*/ 203986 h 2105660"/>
              <a:gd name="connsiteX22" fmla="*/ 7416800 w 11541057"/>
              <a:gd name="connsiteY22" fmla="*/ 203986 h 2105660"/>
              <a:gd name="connsiteX23" fmla="*/ 7561942 w 11541057"/>
              <a:gd name="connsiteY23" fmla="*/ 116901 h 2105660"/>
              <a:gd name="connsiteX24" fmla="*/ 7924800 w 11541057"/>
              <a:gd name="connsiteY24" fmla="*/ 87872 h 2105660"/>
              <a:gd name="connsiteX25" fmla="*/ 8171542 w 11541057"/>
              <a:gd name="connsiteY25" fmla="*/ 160443 h 2105660"/>
              <a:gd name="connsiteX26" fmla="*/ 8302171 w 11541057"/>
              <a:gd name="connsiteY26" fmla="*/ 174958 h 2105660"/>
              <a:gd name="connsiteX27" fmla="*/ 8476342 w 11541057"/>
              <a:gd name="connsiteY27" fmla="*/ 160443 h 2105660"/>
              <a:gd name="connsiteX28" fmla="*/ 8882742 w 11541057"/>
              <a:gd name="connsiteY28" fmla="*/ 786 h 2105660"/>
              <a:gd name="connsiteX29" fmla="*/ 9071428 w 11541057"/>
              <a:gd name="connsiteY29" fmla="*/ 102386 h 2105660"/>
              <a:gd name="connsiteX30" fmla="*/ 9332685 w 11541057"/>
              <a:gd name="connsiteY30" fmla="*/ 174958 h 2105660"/>
              <a:gd name="connsiteX31" fmla="*/ 9448800 w 11541057"/>
              <a:gd name="connsiteY31" fmla="*/ 174958 h 2105660"/>
              <a:gd name="connsiteX32" fmla="*/ 9550400 w 11541057"/>
              <a:gd name="connsiteY32" fmla="*/ 131415 h 2105660"/>
              <a:gd name="connsiteX33" fmla="*/ 9811657 w 11541057"/>
              <a:gd name="connsiteY33" fmla="*/ 44329 h 2105660"/>
              <a:gd name="connsiteX34" fmla="*/ 9927771 w 11541057"/>
              <a:gd name="connsiteY34" fmla="*/ 102386 h 2105660"/>
              <a:gd name="connsiteX35" fmla="*/ 10232571 w 11541057"/>
              <a:gd name="connsiteY35" fmla="*/ 233015 h 2105660"/>
              <a:gd name="connsiteX36" fmla="*/ 10334171 w 11541057"/>
              <a:gd name="connsiteY36" fmla="*/ 203986 h 2105660"/>
              <a:gd name="connsiteX37" fmla="*/ 10580914 w 11541057"/>
              <a:gd name="connsiteY37" fmla="*/ 116901 h 2105660"/>
              <a:gd name="connsiteX38" fmla="*/ 10798628 w 11541057"/>
              <a:gd name="connsiteY38" fmla="*/ 131415 h 2105660"/>
              <a:gd name="connsiteX39" fmla="*/ 10871200 w 11541057"/>
              <a:gd name="connsiteY39" fmla="*/ 145929 h 2105660"/>
              <a:gd name="connsiteX40" fmla="*/ 11030857 w 11541057"/>
              <a:gd name="connsiteY40" fmla="*/ 203986 h 2105660"/>
              <a:gd name="connsiteX41" fmla="*/ 11248571 w 11541057"/>
              <a:gd name="connsiteY41" fmla="*/ 189472 h 2105660"/>
              <a:gd name="connsiteX42" fmla="*/ 11451771 w 11541057"/>
              <a:gd name="connsiteY42" fmla="*/ 276558 h 2105660"/>
              <a:gd name="connsiteX43" fmla="*/ 11480800 w 11541057"/>
              <a:gd name="connsiteY43" fmla="*/ 378158 h 2105660"/>
              <a:gd name="connsiteX44" fmla="*/ 11437257 w 11541057"/>
              <a:gd name="connsiteY44" fmla="*/ 465243 h 2105660"/>
              <a:gd name="connsiteX45" fmla="*/ 11393714 w 11541057"/>
              <a:gd name="connsiteY45" fmla="*/ 566843 h 2105660"/>
              <a:gd name="connsiteX46" fmla="*/ 11495314 w 11541057"/>
              <a:gd name="connsiteY46" fmla="*/ 697472 h 2105660"/>
              <a:gd name="connsiteX47" fmla="*/ 11538857 w 11541057"/>
              <a:gd name="connsiteY47" fmla="*/ 755529 h 2105660"/>
              <a:gd name="connsiteX48" fmla="*/ 11524342 w 11541057"/>
              <a:gd name="connsiteY48" fmla="*/ 900672 h 2105660"/>
              <a:gd name="connsiteX49" fmla="*/ 11437257 w 11541057"/>
              <a:gd name="connsiteY49" fmla="*/ 1016786 h 2105660"/>
              <a:gd name="connsiteX50" fmla="*/ 11538857 w 11541057"/>
              <a:gd name="connsiteY50" fmla="*/ 1190958 h 2105660"/>
              <a:gd name="connsiteX51" fmla="*/ 11480800 w 11541057"/>
              <a:gd name="connsiteY51" fmla="*/ 1321586 h 2105660"/>
              <a:gd name="connsiteX52" fmla="*/ 11364685 w 11541057"/>
              <a:gd name="connsiteY52" fmla="*/ 1321586 h 2105660"/>
              <a:gd name="connsiteX53" fmla="*/ 11161485 w 11541057"/>
              <a:gd name="connsiteY53" fmla="*/ 1234501 h 2105660"/>
              <a:gd name="connsiteX54" fmla="*/ 10668000 w 11541057"/>
              <a:gd name="connsiteY54" fmla="*/ 1074843 h 2105660"/>
              <a:gd name="connsiteX55" fmla="*/ 10334171 w 11541057"/>
              <a:gd name="connsiteY55" fmla="*/ 1147415 h 2105660"/>
              <a:gd name="connsiteX56" fmla="*/ 9855200 w 11541057"/>
              <a:gd name="connsiteY56" fmla="*/ 1103872 h 2105660"/>
              <a:gd name="connsiteX57" fmla="*/ 9622971 w 11541057"/>
              <a:gd name="connsiteY57" fmla="*/ 1176443 h 2105660"/>
              <a:gd name="connsiteX58" fmla="*/ 9260114 w 11541057"/>
              <a:gd name="connsiteY58" fmla="*/ 987758 h 2105660"/>
              <a:gd name="connsiteX59" fmla="*/ 8636000 w 11541057"/>
              <a:gd name="connsiteY59" fmla="*/ 1307072 h 2105660"/>
              <a:gd name="connsiteX60" fmla="*/ 8215085 w 11541057"/>
              <a:gd name="connsiteY60" fmla="*/ 1074843 h 2105660"/>
              <a:gd name="connsiteX61" fmla="*/ 7765142 w 11541057"/>
              <a:gd name="connsiteY61" fmla="*/ 1089358 h 2105660"/>
              <a:gd name="connsiteX62" fmla="*/ 7561942 w 11541057"/>
              <a:gd name="connsiteY62" fmla="*/ 1031301 h 2105660"/>
              <a:gd name="connsiteX63" fmla="*/ 7170057 w 11541057"/>
              <a:gd name="connsiteY63" fmla="*/ 1161929 h 2105660"/>
              <a:gd name="connsiteX64" fmla="*/ 6865257 w 11541057"/>
              <a:gd name="connsiteY64" fmla="*/ 1103872 h 2105660"/>
              <a:gd name="connsiteX65" fmla="*/ 6923314 w 11541057"/>
              <a:gd name="connsiteY65" fmla="*/ 1307072 h 2105660"/>
              <a:gd name="connsiteX66" fmla="*/ 6836228 w 11541057"/>
              <a:gd name="connsiteY66" fmla="*/ 1452215 h 2105660"/>
              <a:gd name="connsiteX67" fmla="*/ 6966857 w 11541057"/>
              <a:gd name="connsiteY67" fmla="*/ 1698958 h 2105660"/>
              <a:gd name="connsiteX68" fmla="*/ 6865257 w 11541057"/>
              <a:gd name="connsiteY68" fmla="*/ 1844101 h 2105660"/>
              <a:gd name="connsiteX69" fmla="*/ 6749142 w 11541057"/>
              <a:gd name="connsiteY69" fmla="*/ 1974729 h 2105660"/>
              <a:gd name="connsiteX70" fmla="*/ 6197600 w 11541057"/>
              <a:gd name="connsiteY70" fmla="*/ 1931186 h 2105660"/>
              <a:gd name="connsiteX71" fmla="*/ 5863771 w 11541057"/>
              <a:gd name="connsiteY71" fmla="*/ 2047301 h 2105660"/>
              <a:gd name="connsiteX72" fmla="*/ 5631542 w 11541057"/>
              <a:gd name="connsiteY72" fmla="*/ 1960215 h 2105660"/>
              <a:gd name="connsiteX73" fmla="*/ 5167085 w 11541057"/>
              <a:gd name="connsiteY73" fmla="*/ 2105358 h 2105660"/>
              <a:gd name="connsiteX74" fmla="*/ 4731657 w 11541057"/>
              <a:gd name="connsiteY74" fmla="*/ 1931186 h 2105660"/>
              <a:gd name="connsiteX75" fmla="*/ 4267200 w 11541057"/>
              <a:gd name="connsiteY75" fmla="*/ 2105358 h 2105660"/>
              <a:gd name="connsiteX76" fmla="*/ 4064000 w 11541057"/>
              <a:gd name="connsiteY76" fmla="*/ 1974729 h 2105660"/>
              <a:gd name="connsiteX77" fmla="*/ 3773714 w 11541057"/>
              <a:gd name="connsiteY77" fmla="*/ 2032786 h 2105660"/>
              <a:gd name="connsiteX78" fmla="*/ 3222171 w 11541057"/>
              <a:gd name="connsiteY78" fmla="*/ 1902158 h 2105660"/>
              <a:gd name="connsiteX79" fmla="*/ 2757714 w 11541057"/>
              <a:gd name="connsiteY79" fmla="*/ 2018272 h 2105660"/>
              <a:gd name="connsiteX80" fmla="*/ 2002971 w 11541057"/>
              <a:gd name="connsiteY80" fmla="*/ 2047301 h 2105660"/>
              <a:gd name="connsiteX81" fmla="*/ 1059542 w 11541057"/>
              <a:gd name="connsiteY81" fmla="*/ 1829586 h 2105660"/>
              <a:gd name="connsiteX82" fmla="*/ 609600 w 11541057"/>
              <a:gd name="connsiteY82" fmla="*/ 2032786 h 2105660"/>
              <a:gd name="connsiteX83" fmla="*/ 217714 w 11541057"/>
              <a:gd name="connsiteY83" fmla="*/ 1945701 h 2105660"/>
              <a:gd name="connsiteX84" fmla="*/ 0 w 11541057"/>
              <a:gd name="connsiteY84" fmla="*/ 1945701 h 2105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1541057" h="2105660">
                <a:moveTo>
                  <a:pt x="188685" y="262043"/>
                </a:moveTo>
                <a:cubicBezTo>
                  <a:pt x="257628" y="247529"/>
                  <a:pt x="326571" y="233015"/>
                  <a:pt x="420914" y="218501"/>
                </a:cubicBezTo>
                <a:cubicBezTo>
                  <a:pt x="515257" y="203987"/>
                  <a:pt x="662818" y="170120"/>
                  <a:pt x="754742" y="174958"/>
                </a:cubicBezTo>
                <a:cubicBezTo>
                  <a:pt x="846666" y="179796"/>
                  <a:pt x="875695" y="252367"/>
                  <a:pt x="972457" y="247529"/>
                </a:cubicBezTo>
                <a:cubicBezTo>
                  <a:pt x="1069219" y="242691"/>
                  <a:pt x="1192590" y="133834"/>
                  <a:pt x="1335314" y="145929"/>
                </a:cubicBezTo>
                <a:cubicBezTo>
                  <a:pt x="1478038" y="158024"/>
                  <a:pt x="1693333" y="315263"/>
                  <a:pt x="1828800" y="320101"/>
                </a:cubicBezTo>
                <a:cubicBezTo>
                  <a:pt x="1964267" y="324939"/>
                  <a:pt x="2041676" y="187053"/>
                  <a:pt x="2148114" y="174958"/>
                </a:cubicBezTo>
                <a:cubicBezTo>
                  <a:pt x="2254552" y="162863"/>
                  <a:pt x="2334380" y="257205"/>
                  <a:pt x="2467428" y="247529"/>
                </a:cubicBezTo>
                <a:cubicBezTo>
                  <a:pt x="2600476" y="237853"/>
                  <a:pt x="2806095" y="119320"/>
                  <a:pt x="2946400" y="116901"/>
                </a:cubicBezTo>
                <a:cubicBezTo>
                  <a:pt x="3086705" y="114482"/>
                  <a:pt x="3171371" y="230596"/>
                  <a:pt x="3309257" y="233015"/>
                </a:cubicBezTo>
                <a:cubicBezTo>
                  <a:pt x="3447143" y="235434"/>
                  <a:pt x="3621314" y="133834"/>
                  <a:pt x="3773714" y="131415"/>
                </a:cubicBezTo>
                <a:cubicBezTo>
                  <a:pt x="3926114" y="128996"/>
                  <a:pt x="4064000" y="228177"/>
                  <a:pt x="4223657" y="218501"/>
                </a:cubicBezTo>
                <a:cubicBezTo>
                  <a:pt x="4383314" y="208825"/>
                  <a:pt x="4622800" y="80615"/>
                  <a:pt x="4731657" y="73358"/>
                </a:cubicBezTo>
                <a:cubicBezTo>
                  <a:pt x="4840514" y="66101"/>
                  <a:pt x="4789714" y="153187"/>
                  <a:pt x="4876800" y="174958"/>
                </a:cubicBezTo>
                <a:cubicBezTo>
                  <a:pt x="4963886" y="196729"/>
                  <a:pt x="5104190" y="216081"/>
                  <a:pt x="5254171" y="203986"/>
                </a:cubicBezTo>
                <a:cubicBezTo>
                  <a:pt x="5404152" y="191891"/>
                  <a:pt x="5658152" y="104805"/>
                  <a:pt x="5776685" y="102386"/>
                </a:cubicBezTo>
                <a:cubicBezTo>
                  <a:pt x="5895218" y="99967"/>
                  <a:pt x="5904895" y="167701"/>
                  <a:pt x="5965371" y="189472"/>
                </a:cubicBezTo>
                <a:cubicBezTo>
                  <a:pt x="6025847" y="211243"/>
                  <a:pt x="6050037" y="237853"/>
                  <a:pt x="6139542" y="233015"/>
                </a:cubicBezTo>
                <a:cubicBezTo>
                  <a:pt x="6229047" y="228177"/>
                  <a:pt x="6412895" y="184633"/>
                  <a:pt x="6502400" y="160443"/>
                </a:cubicBezTo>
                <a:cubicBezTo>
                  <a:pt x="6591905" y="136252"/>
                  <a:pt x="6613676" y="99967"/>
                  <a:pt x="6676571" y="87872"/>
                </a:cubicBezTo>
                <a:cubicBezTo>
                  <a:pt x="6739466" y="75777"/>
                  <a:pt x="6804781" y="68520"/>
                  <a:pt x="6879771" y="87872"/>
                </a:cubicBezTo>
                <a:cubicBezTo>
                  <a:pt x="6954761" y="107224"/>
                  <a:pt x="7037009" y="184634"/>
                  <a:pt x="7126514" y="203986"/>
                </a:cubicBezTo>
                <a:cubicBezTo>
                  <a:pt x="7216019" y="223338"/>
                  <a:pt x="7344229" y="218500"/>
                  <a:pt x="7416800" y="203986"/>
                </a:cubicBezTo>
                <a:cubicBezTo>
                  <a:pt x="7489371" y="189472"/>
                  <a:pt x="7477275" y="136253"/>
                  <a:pt x="7561942" y="116901"/>
                </a:cubicBezTo>
                <a:cubicBezTo>
                  <a:pt x="7646609" y="97549"/>
                  <a:pt x="7823200" y="80615"/>
                  <a:pt x="7924800" y="87872"/>
                </a:cubicBezTo>
                <a:cubicBezTo>
                  <a:pt x="8026400" y="95129"/>
                  <a:pt x="8108647" y="145929"/>
                  <a:pt x="8171542" y="160443"/>
                </a:cubicBezTo>
                <a:cubicBezTo>
                  <a:pt x="8234437" y="174957"/>
                  <a:pt x="8251371" y="174958"/>
                  <a:pt x="8302171" y="174958"/>
                </a:cubicBezTo>
                <a:cubicBezTo>
                  <a:pt x="8352971" y="174958"/>
                  <a:pt x="8379580" y="189472"/>
                  <a:pt x="8476342" y="160443"/>
                </a:cubicBezTo>
                <a:cubicBezTo>
                  <a:pt x="8573104" y="131414"/>
                  <a:pt x="8783561" y="10462"/>
                  <a:pt x="8882742" y="786"/>
                </a:cubicBezTo>
                <a:cubicBezTo>
                  <a:pt x="8981923" y="-8890"/>
                  <a:pt x="8996438" y="73357"/>
                  <a:pt x="9071428" y="102386"/>
                </a:cubicBezTo>
                <a:cubicBezTo>
                  <a:pt x="9146418" y="131415"/>
                  <a:pt x="9269790" y="162863"/>
                  <a:pt x="9332685" y="174958"/>
                </a:cubicBezTo>
                <a:cubicBezTo>
                  <a:pt x="9395580" y="187053"/>
                  <a:pt x="9412514" y="182215"/>
                  <a:pt x="9448800" y="174958"/>
                </a:cubicBezTo>
                <a:cubicBezTo>
                  <a:pt x="9485086" y="167701"/>
                  <a:pt x="9489924" y="153186"/>
                  <a:pt x="9550400" y="131415"/>
                </a:cubicBezTo>
                <a:cubicBezTo>
                  <a:pt x="9610876" y="109644"/>
                  <a:pt x="9748762" y="49167"/>
                  <a:pt x="9811657" y="44329"/>
                </a:cubicBezTo>
                <a:cubicBezTo>
                  <a:pt x="9874552" y="39491"/>
                  <a:pt x="9857619" y="70938"/>
                  <a:pt x="9927771" y="102386"/>
                </a:cubicBezTo>
                <a:cubicBezTo>
                  <a:pt x="9997923" y="133834"/>
                  <a:pt x="10164838" y="216082"/>
                  <a:pt x="10232571" y="233015"/>
                </a:cubicBezTo>
                <a:cubicBezTo>
                  <a:pt x="10300304" y="249948"/>
                  <a:pt x="10276114" y="223338"/>
                  <a:pt x="10334171" y="203986"/>
                </a:cubicBezTo>
                <a:cubicBezTo>
                  <a:pt x="10392228" y="184634"/>
                  <a:pt x="10503505" y="128996"/>
                  <a:pt x="10580914" y="116901"/>
                </a:cubicBezTo>
                <a:cubicBezTo>
                  <a:pt x="10658323" y="104806"/>
                  <a:pt x="10750247" y="126577"/>
                  <a:pt x="10798628" y="131415"/>
                </a:cubicBezTo>
                <a:cubicBezTo>
                  <a:pt x="10847009" y="136253"/>
                  <a:pt x="10832495" y="133834"/>
                  <a:pt x="10871200" y="145929"/>
                </a:cubicBezTo>
                <a:cubicBezTo>
                  <a:pt x="10909905" y="158024"/>
                  <a:pt x="10967962" y="196729"/>
                  <a:pt x="11030857" y="203986"/>
                </a:cubicBezTo>
                <a:cubicBezTo>
                  <a:pt x="11093752" y="211243"/>
                  <a:pt x="11178419" y="177377"/>
                  <a:pt x="11248571" y="189472"/>
                </a:cubicBezTo>
                <a:cubicBezTo>
                  <a:pt x="11318723" y="201567"/>
                  <a:pt x="11413066" y="245110"/>
                  <a:pt x="11451771" y="276558"/>
                </a:cubicBezTo>
                <a:cubicBezTo>
                  <a:pt x="11490476" y="308006"/>
                  <a:pt x="11483219" y="346711"/>
                  <a:pt x="11480800" y="378158"/>
                </a:cubicBezTo>
                <a:cubicBezTo>
                  <a:pt x="11478381" y="409606"/>
                  <a:pt x="11451771" y="433796"/>
                  <a:pt x="11437257" y="465243"/>
                </a:cubicBezTo>
                <a:cubicBezTo>
                  <a:pt x="11422743" y="496690"/>
                  <a:pt x="11384038" y="528138"/>
                  <a:pt x="11393714" y="566843"/>
                </a:cubicBezTo>
                <a:cubicBezTo>
                  <a:pt x="11403390" y="605548"/>
                  <a:pt x="11471124" y="666024"/>
                  <a:pt x="11495314" y="697472"/>
                </a:cubicBezTo>
                <a:cubicBezTo>
                  <a:pt x="11519504" y="728920"/>
                  <a:pt x="11534019" y="721662"/>
                  <a:pt x="11538857" y="755529"/>
                </a:cubicBezTo>
                <a:cubicBezTo>
                  <a:pt x="11543695" y="789396"/>
                  <a:pt x="11541275" y="857129"/>
                  <a:pt x="11524342" y="900672"/>
                </a:cubicBezTo>
                <a:cubicBezTo>
                  <a:pt x="11507409" y="944215"/>
                  <a:pt x="11434838" y="968405"/>
                  <a:pt x="11437257" y="1016786"/>
                </a:cubicBezTo>
                <a:cubicBezTo>
                  <a:pt x="11439676" y="1065167"/>
                  <a:pt x="11531600" y="1140158"/>
                  <a:pt x="11538857" y="1190958"/>
                </a:cubicBezTo>
                <a:cubicBezTo>
                  <a:pt x="11546114" y="1241758"/>
                  <a:pt x="11509829" y="1299815"/>
                  <a:pt x="11480800" y="1321586"/>
                </a:cubicBezTo>
                <a:cubicBezTo>
                  <a:pt x="11451771" y="1343357"/>
                  <a:pt x="11417904" y="1336100"/>
                  <a:pt x="11364685" y="1321586"/>
                </a:cubicBezTo>
                <a:cubicBezTo>
                  <a:pt x="11311466" y="1307072"/>
                  <a:pt x="11277599" y="1275625"/>
                  <a:pt x="11161485" y="1234501"/>
                </a:cubicBezTo>
                <a:cubicBezTo>
                  <a:pt x="11045371" y="1193377"/>
                  <a:pt x="10805886" y="1089357"/>
                  <a:pt x="10668000" y="1074843"/>
                </a:cubicBezTo>
                <a:cubicBezTo>
                  <a:pt x="10530114" y="1060329"/>
                  <a:pt x="10469638" y="1142577"/>
                  <a:pt x="10334171" y="1147415"/>
                </a:cubicBezTo>
                <a:cubicBezTo>
                  <a:pt x="10198704" y="1152253"/>
                  <a:pt x="9973733" y="1099034"/>
                  <a:pt x="9855200" y="1103872"/>
                </a:cubicBezTo>
                <a:cubicBezTo>
                  <a:pt x="9736667" y="1108710"/>
                  <a:pt x="9722152" y="1195795"/>
                  <a:pt x="9622971" y="1176443"/>
                </a:cubicBezTo>
                <a:cubicBezTo>
                  <a:pt x="9523790" y="1157091"/>
                  <a:pt x="9424609" y="965987"/>
                  <a:pt x="9260114" y="987758"/>
                </a:cubicBezTo>
                <a:cubicBezTo>
                  <a:pt x="9095619" y="1009529"/>
                  <a:pt x="8810172" y="1292558"/>
                  <a:pt x="8636000" y="1307072"/>
                </a:cubicBezTo>
                <a:cubicBezTo>
                  <a:pt x="8461829" y="1321586"/>
                  <a:pt x="8360228" y="1111129"/>
                  <a:pt x="8215085" y="1074843"/>
                </a:cubicBezTo>
                <a:cubicBezTo>
                  <a:pt x="8069942" y="1038557"/>
                  <a:pt x="7873999" y="1096615"/>
                  <a:pt x="7765142" y="1089358"/>
                </a:cubicBezTo>
                <a:cubicBezTo>
                  <a:pt x="7656285" y="1082101"/>
                  <a:pt x="7661123" y="1019206"/>
                  <a:pt x="7561942" y="1031301"/>
                </a:cubicBezTo>
                <a:cubicBezTo>
                  <a:pt x="7462761" y="1043396"/>
                  <a:pt x="7286171" y="1149834"/>
                  <a:pt x="7170057" y="1161929"/>
                </a:cubicBezTo>
                <a:cubicBezTo>
                  <a:pt x="7053943" y="1174024"/>
                  <a:pt x="6906381" y="1079682"/>
                  <a:pt x="6865257" y="1103872"/>
                </a:cubicBezTo>
                <a:cubicBezTo>
                  <a:pt x="6824133" y="1128062"/>
                  <a:pt x="6928152" y="1249015"/>
                  <a:pt x="6923314" y="1307072"/>
                </a:cubicBezTo>
                <a:cubicBezTo>
                  <a:pt x="6918476" y="1365129"/>
                  <a:pt x="6828971" y="1386901"/>
                  <a:pt x="6836228" y="1452215"/>
                </a:cubicBezTo>
                <a:cubicBezTo>
                  <a:pt x="6843485" y="1517529"/>
                  <a:pt x="6962019" y="1633644"/>
                  <a:pt x="6966857" y="1698958"/>
                </a:cubicBezTo>
                <a:cubicBezTo>
                  <a:pt x="6971695" y="1764272"/>
                  <a:pt x="6901543" y="1798139"/>
                  <a:pt x="6865257" y="1844101"/>
                </a:cubicBezTo>
                <a:cubicBezTo>
                  <a:pt x="6828971" y="1890063"/>
                  <a:pt x="6860418" y="1960215"/>
                  <a:pt x="6749142" y="1974729"/>
                </a:cubicBezTo>
                <a:cubicBezTo>
                  <a:pt x="6637866" y="1989243"/>
                  <a:pt x="6345162" y="1919091"/>
                  <a:pt x="6197600" y="1931186"/>
                </a:cubicBezTo>
                <a:cubicBezTo>
                  <a:pt x="6050038" y="1943281"/>
                  <a:pt x="5958114" y="2042463"/>
                  <a:pt x="5863771" y="2047301"/>
                </a:cubicBezTo>
                <a:cubicBezTo>
                  <a:pt x="5769428" y="2052139"/>
                  <a:pt x="5747656" y="1950539"/>
                  <a:pt x="5631542" y="1960215"/>
                </a:cubicBezTo>
                <a:cubicBezTo>
                  <a:pt x="5515428" y="1969891"/>
                  <a:pt x="5317066" y="2110196"/>
                  <a:pt x="5167085" y="2105358"/>
                </a:cubicBezTo>
                <a:cubicBezTo>
                  <a:pt x="5017104" y="2100520"/>
                  <a:pt x="4881638" y="1931186"/>
                  <a:pt x="4731657" y="1931186"/>
                </a:cubicBezTo>
                <a:cubicBezTo>
                  <a:pt x="4581676" y="1931186"/>
                  <a:pt x="4378476" y="2098101"/>
                  <a:pt x="4267200" y="2105358"/>
                </a:cubicBezTo>
                <a:cubicBezTo>
                  <a:pt x="4155924" y="2112615"/>
                  <a:pt x="4146248" y="1986824"/>
                  <a:pt x="4064000" y="1974729"/>
                </a:cubicBezTo>
                <a:cubicBezTo>
                  <a:pt x="3981752" y="1962634"/>
                  <a:pt x="3914019" y="2044881"/>
                  <a:pt x="3773714" y="2032786"/>
                </a:cubicBezTo>
                <a:cubicBezTo>
                  <a:pt x="3633409" y="2020691"/>
                  <a:pt x="3391504" y="1904577"/>
                  <a:pt x="3222171" y="1902158"/>
                </a:cubicBezTo>
                <a:cubicBezTo>
                  <a:pt x="3052838" y="1899739"/>
                  <a:pt x="2960914" y="1994082"/>
                  <a:pt x="2757714" y="2018272"/>
                </a:cubicBezTo>
                <a:cubicBezTo>
                  <a:pt x="2554514" y="2042462"/>
                  <a:pt x="2286000" y="2078749"/>
                  <a:pt x="2002971" y="2047301"/>
                </a:cubicBezTo>
                <a:cubicBezTo>
                  <a:pt x="1719942" y="2015853"/>
                  <a:pt x="1291770" y="1832005"/>
                  <a:pt x="1059542" y="1829586"/>
                </a:cubicBezTo>
                <a:cubicBezTo>
                  <a:pt x="827314" y="1827167"/>
                  <a:pt x="749905" y="2013434"/>
                  <a:pt x="609600" y="2032786"/>
                </a:cubicBezTo>
                <a:cubicBezTo>
                  <a:pt x="469295" y="2052138"/>
                  <a:pt x="319314" y="1960215"/>
                  <a:pt x="217714" y="1945701"/>
                </a:cubicBezTo>
                <a:cubicBezTo>
                  <a:pt x="116114" y="1931187"/>
                  <a:pt x="0" y="1945701"/>
                  <a:pt x="0" y="1945701"/>
                </a:cubicBezTo>
              </a:path>
            </a:pathLst>
          </a:custGeom>
          <a:noFill/>
          <a:ln w="15875">
            <a:solidFill>
              <a:srgbClr val="FF0000"/>
            </a:solidFill>
            <a:prstDash val="sysDash"/>
            <a:headEnd type="none" w="med" len="med"/>
            <a:tailEnd type="arrow" w="med" len="med"/>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8165564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26"/>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79"/>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28"/>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79" grpId="1" animBg="1"/>
      <p:bldP spid="143" grpId="0" animBg="1"/>
      <p:bldP spid="144" grpId="0" animBg="1"/>
      <p:bldP spid="145" grpId="0" animBg="1"/>
      <p:bldP spid="146" grpId="0" animBg="1"/>
      <p:bldP spid="147" grpId="0" animBg="1"/>
      <p:bldP spid="148" grpId="0" animBg="1"/>
      <p:bldP spid="149" grpId="0" animBg="1"/>
      <p:bldP spid="28" grpId="0" animBg="1"/>
      <p:bldP spid="28" grpId="1" animBg="1"/>
      <p:bldP spid="3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Rectangle 101"/>
          <p:cNvSpPr/>
          <p:nvPr/>
        </p:nvSpPr>
        <p:spPr>
          <a:xfrm>
            <a:off x="3433010" y="1825465"/>
            <a:ext cx="4358425" cy="21525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err="1" smtClean="0">
                <a:solidFill>
                  <a:schemeClr val="tx1"/>
                </a:solidFill>
              </a:rPr>
              <a:t>Ziria</a:t>
            </a:r>
            <a:r>
              <a:rPr lang="en-GB" sz="2800" dirty="0" smtClean="0">
                <a:solidFill>
                  <a:schemeClr val="tx1"/>
                </a:solidFill>
              </a:rPr>
              <a:t> control handover :</a:t>
            </a:r>
          </a:p>
          <a:p>
            <a:endParaRPr lang="en-GB" sz="2800" dirty="0" smtClean="0">
              <a:solidFill>
                <a:schemeClr val="tx1"/>
              </a:solidFill>
            </a:endParaRPr>
          </a:p>
          <a:p>
            <a:r>
              <a:rPr lang="en-GB" sz="2800" b="1" dirty="0" err="1">
                <a:solidFill>
                  <a:srgbClr val="7030A0"/>
                </a:solidFill>
                <a:latin typeface="Consolas" panose="020B0609020204030204" pitchFamily="49" charset="0"/>
                <a:cs typeface="Consolas" panose="020B0609020204030204" pitchFamily="49" charset="0"/>
              </a:rPr>
              <a:t>s</a:t>
            </a:r>
            <a:r>
              <a:rPr lang="en-GB" sz="2800" b="1" dirty="0" err="1" smtClean="0">
                <a:solidFill>
                  <a:srgbClr val="7030A0"/>
                </a:solidFill>
                <a:latin typeface="Consolas" panose="020B0609020204030204" pitchFamily="49" charset="0"/>
                <a:cs typeface="Consolas" panose="020B0609020204030204" pitchFamily="49" charset="0"/>
              </a:rPr>
              <a:t>eq</a:t>
            </a:r>
            <a:r>
              <a:rPr lang="en-GB" sz="2800" dirty="0" smtClean="0">
                <a:solidFill>
                  <a:srgbClr val="7030A0"/>
                </a:solidFill>
                <a:latin typeface="Consolas" panose="020B0609020204030204" pitchFamily="49" charset="0"/>
                <a:cs typeface="Consolas" panose="020B0609020204030204" pitchFamily="49" charset="0"/>
              </a:rPr>
              <a:t> </a:t>
            </a:r>
            <a:r>
              <a:rPr lang="en-GB" sz="2800" dirty="0" smtClean="0">
                <a:solidFill>
                  <a:schemeClr val="tx1"/>
                </a:solidFill>
                <a:latin typeface="Consolas" panose="020B0609020204030204" pitchFamily="49" charset="0"/>
                <a:cs typeface="Consolas" panose="020B0609020204030204" pitchFamily="49" charset="0"/>
              </a:rPr>
              <a:t>{ x &lt;- some-block</a:t>
            </a:r>
          </a:p>
          <a:p>
            <a:r>
              <a:rPr lang="en-GB" sz="2800" dirty="0">
                <a:solidFill>
                  <a:schemeClr val="tx1"/>
                </a:solidFill>
                <a:latin typeface="Consolas" panose="020B0609020204030204" pitchFamily="49" charset="0"/>
                <a:cs typeface="Consolas" panose="020B0609020204030204" pitchFamily="49" charset="0"/>
              </a:rPr>
              <a:t> </a:t>
            </a:r>
            <a:r>
              <a:rPr lang="en-GB" sz="2800" dirty="0" smtClean="0">
                <a:solidFill>
                  <a:schemeClr val="tx1"/>
                </a:solidFill>
                <a:latin typeface="Consolas" panose="020B0609020204030204" pitchFamily="49" charset="0"/>
                <a:cs typeface="Consolas" panose="020B0609020204030204" pitchFamily="49" charset="0"/>
              </a:rPr>
              <a:t>   ; next-block</a:t>
            </a:r>
          </a:p>
          <a:p>
            <a:r>
              <a:rPr lang="en-GB" sz="2800" dirty="0">
                <a:solidFill>
                  <a:schemeClr val="tx1"/>
                </a:solidFill>
                <a:latin typeface="Consolas" panose="020B0609020204030204" pitchFamily="49" charset="0"/>
                <a:cs typeface="Consolas" panose="020B0609020204030204" pitchFamily="49" charset="0"/>
              </a:rPr>
              <a:t> </a:t>
            </a:r>
            <a:r>
              <a:rPr lang="en-GB" sz="2800" dirty="0" smtClean="0">
                <a:solidFill>
                  <a:schemeClr val="tx1"/>
                </a:solidFill>
                <a:latin typeface="Consolas" panose="020B0609020204030204" pitchFamily="49" charset="0"/>
                <a:cs typeface="Consolas" panose="020B0609020204030204" pitchFamily="49" charset="0"/>
              </a:rPr>
              <a:t>   }</a:t>
            </a:r>
          </a:p>
        </p:txBody>
      </p:sp>
      <p:sp>
        <p:nvSpPr>
          <p:cNvPr id="113" name="Rectangular Callout 112"/>
          <p:cNvSpPr/>
          <p:nvPr/>
        </p:nvSpPr>
        <p:spPr>
          <a:xfrm>
            <a:off x="10028423" y="5115983"/>
            <a:ext cx="1922598" cy="1568228"/>
          </a:xfrm>
          <a:prstGeom prst="wedgeRectCallout">
            <a:avLst>
              <a:gd name="adj1" fmla="val -223985"/>
              <a:gd name="adj2" fmla="val -1533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Transfer control </a:t>
            </a:r>
          </a:p>
          <a:p>
            <a:pPr algn="ctr"/>
            <a:r>
              <a:rPr lang="en-GB" sz="1600" dirty="0" smtClean="0">
                <a:solidFill>
                  <a:schemeClr val="bg1"/>
                </a:solidFill>
              </a:rPr>
              <a:t>to new block. Control parameter x scopes over </a:t>
            </a:r>
            <a:r>
              <a:rPr lang="en-GB" sz="1600" dirty="0" smtClean="0">
                <a:solidFill>
                  <a:schemeClr val="bg1"/>
                </a:solidFill>
                <a:latin typeface="Consolas" panose="020B0609020204030204" pitchFamily="49" charset="0"/>
                <a:cs typeface="Consolas" panose="020B0609020204030204" pitchFamily="49" charset="0"/>
              </a:rPr>
              <a:t>next-block</a:t>
            </a:r>
          </a:p>
        </p:txBody>
      </p:sp>
      <p:sp>
        <p:nvSpPr>
          <p:cNvPr id="106" name="Rectangular Callout 105"/>
          <p:cNvSpPr/>
          <p:nvPr/>
        </p:nvSpPr>
        <p:spPr>
          <a:xfrm>
            <a:off x="7791435" y="5551736"/>
            <a:ext cx="1922598" cy="790549"/>
          </a:xfrm>
          <a:prstGeom prst="wedgeRectCallout">
            <a:avLst>
              <a:gd name="adj1" fmla="val -197286"/>
              <a:gd name="adj2" fmla="val -3636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Keep running </a:t>
            </a:r>
            <a:r>
              <a:rPr lang="en-GB" sz="1600" dirty="0" smtClean="0">
                <a:solidFill>
                  <a:schemeClr val="bg1"/>
                </a:solidFill>
                <a:latin typeface="Consolas" panose="020B0609020204030204" pitchFamily="49" charset="0"/>
                <a:cs typeface="Consolas" panose="020B0609020204030204" pitchFamily="49" charset="0"/>
              </a:rPr>
              <a:t>some-block</a:t>
            </a:r>
            <a:r>
              <a:rPr lang="en-GB" sz="1600" dirty="0" smtClean="0">
                <a:solidFill>
                  <a:schemeClr val="bg1"/>
                </a:solidFill>
              </a:rPr>
              <a:t> until it returns x</a:t>
            </a:r>
          </a:p>
        </p:txBody>
      </p:sp>
      <p:sp>
        <p:nvSpPr>
          <p:cNvPr id="103" name="Rectangular Callout 102"/>
          <p:cNvSpPr/>
          <p:nvPr/>
        </p:nvSpPr>
        <p:spPr>
          <a:xfrm>
            <a:off x="6104609" y="5768538"/>
            <a:ext cx="1590359" cy="305008"/>
          </a:xfrm>
          <a:prstGeom prst="wedgeRectCallout">
            <a:avLst>
              <a:gd name="adj1" fmla="val -190441"/>
              <a:gd name="adj2" fmla="val -9123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“in sequence”</a:t>
            </a:r>
          </a:p>
        </p:txBody>
      </p:sp>
      <p:sp>
        <p:nvSpPr>
          <p:cNvPr id="2" name="Title 1"/>
          <p:cNvSpPr>
            <a:spLocks noGrp="1"/>
          </p:cNvSpPr>
          <p:nvPr>
            <p:ph type="title"/>
          </p:nvPr>
        </p:nvSpPr>
        <p:spPr/>
        <p:txBody>
          <a:bodyPr/>
          <a:lstStyle/>
          <a:p>
            <a:r>
              <a:rPr lang="en-GB" dirty="0" err="1" smtClean="0"/>
              <a:t>WiFi</a:t>
            </a:r>
            <a:r>
              <a:rPr lang="en-GB" dirty="0" smtClean="0"/>
              <a:t> </a:t>
            </a:r>
            <a:r>
              <a:rPr lang="en-GB" dirty="0" smtClean="0">
                <a:hlinkClick r:id="rId2"/>
              </a:rPr>
              <a:t>receiver</a:t>
            </a:r>
            <a:r>
              <a:rPr lang="en-GB" dirty="0"/>
              <a:t> </a:t>
            </a:r>
            <a:r>
              <a:rPr lang="en-GB" dirty="0" smtClean="0"/>
              <a:t>in </a:t>
            </a:r>
            <a:r>
              <a:rPr lang="en-GB" dirty="0" err="1" smtClean="0"/>
              <a:t>Ziria</a:t>
            </a:r>
            <a:r>
              <a:rPr lang="en-GB" dirty="0" smtClean="0"/>
              <a:t> code</a:t>
            </a:r>
            <a:endParaRPr lang="en-GB" dirty="0"/>
          </a:p>
        </p:txBody>
      </p:sp>
      <p:graphicFrame>
        <p:nvGraphicFramePr>
          <p:cNvPr id="4" name="Table 3"/>
          <p:cNvGraphicFramePr>
            <a:graphicFrameLocks noGrp="1"/>
          </p:cNvGraphicFramePr>
          <p:nvPr>
            <p:extLst/>
          </p:nvPr>
        </p:nvGraphicFramePr>
        <p:xfrm>
          <a:off x="804854" y="1315402"/>
          <a:ext cx="541528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271880">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r>
            </a:tbl>
          </a:graphicData>
        </a:graphic>
      </p:graphicFrame>
      <p:cxnSp>
        <p:nvCxnSpPr>
          <p:cNvPr id="16" name="Straight Connector 15"/>
          <p:cNvCxnSpPr>
            <a:stCxn id="4" idx="1"/>
          </p:cNvCxnSpPr>
          <p:nvPr/>
        </p:nvCxnSpPr>
        <p:spPr>
          <a:xfrm flipH="1" flipV="1">
            <a:off x="471488" y="1500188"/>
            <a:ext cx="333366" cy="320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471488" y="1500188"/>
            <a:ext cx="0" cy="184785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Rectangle 131"/>
          <p:cNvSpPr/>
          <p:nvPr/>
        </p:nvSpPr>
        <p:spPr>
          <a:xfrm>
            <a:off x="316822" y="5844459"/>
            <a:ext cx="5394297" cy="458072"/>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131" name="Rectangle 130"/>
          <p:cNvSpPr/>
          <p:nvPr/>
        </p:nvSpPr>
        <p:spPr>
          <a:xfrm>
            <a:off x="342558" y="5051940"/>
            <a:ext cx="5368563" cy="45721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13" name="Rectangle 12"/>
          <p:cNvSpPr/>
          <p:nvPr/>
        </p:nvSpPr>
        <p:spPr>
          <a:xfrm>
            <a:off x="745569" y="3214688"/>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removeDC</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14" name="Rectangle 13"/>
          <p:cNvSpPr/>
          <p:nvPr/>
        </p:nvSpPr>
        <p:spPr>
          <a:xfrm>
            <a:off x="2042599" y="3214688"/>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cca</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20" name="Straight Connector 19"/>
          <p:cNvCxnSpPr>
            <a:endCxn id="13" idx="1"/>
          </p:cNvCxnSpPr>
          <p:nvPr/>
        </p:nvCxnSpPr>
        <p:spPr>
          <a:xfrm>
            <a:off x="471488" y="3348045"/>
            <a:ext cx="274081"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3" idx="3"/>
            <a:endCxn id="14" idx="1"/>
          </p:cNvCxnSpPr>
          <p:nvPr/>
        </p:nvCxnSpPr>
        <p:spPr>
          <a:xfrm>
            <a:off x="1814607" y="3348045"/>
            <a:ext cx="22799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2"/>
            <a:endCxn id="31" idx="0"/>
          </p:cNvCxnSpPr>
          <p:nvPr/>
        </p:nvCxnSpPr>
        <p:spPr>
          <a:xfrm flipH="1">
            <a:off x="2573340" y="3481402"/>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471488" y="3348045"/>
            <a:ext cx="4763" cy="117296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endCxn id="31" idx="1"/>
          </p:cNvCxnSpPr>
          <p:nvPr/>
        </p:nvCxnSpPr>
        <p:spPr>
          <a:xfrm>
            <a:off x="471488" y="3933825"/>
            <a:ext cx="1567333" cy="16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038821" y="3800637"/>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Consolas" panose="020B0609020204030204" pitchFamily="49" charset="0"/>
                <a:cs typeface="Consolas" panose="020B0609020204030204" pitchFamily="49" charset="0"/>
              </a:rPr>
              <a:t>LTS(</a:t>
            </a:r>
            <a:r>
              <a:rPr lang="en-GB" sz="1200" dirty="0" err="1">
                <a:solidFill>
                  <a:schemeClr val="accent1"/>
                </a:solidFill>
                <a:latin typeface="Consolas" panose="020B0609020204030204" pitchFamily="49" charset="0"/>
                <a:cs typeface="Consolas" panose="020B0609020204030204" pitchFamily="49" charset="0"/>
              </a:rPr>
              <a:t>det</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34" name="Straight Arrow Connector 33"/>
          <p:cNvCxnSpPr/>
          <p:nvPr/>
        </p:nvCxnSpPr>
        <p:spPr>
          <a:xfrm flipH="1">
            <a:off x="2569562" y="4067351"/>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1758186" y="4374354"/>
            <a:ext cx="1504552" cy="25887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DataSymbol</a:t>
            </a:r>
            <a:r>
              <a:rPr lang="en-US" sz="1200" dirty="0" smtClean="0">
                <a:solidFill>
                  <a:schemeClr val="tx1"/>
                </a:solidFill>
                <a:latin typeface="Consolas" panose="020B0609020204030204" pitchFamily="49" charset="0"/>
                <a:cs typeface="Consolas" panose="020B0609020204030204" pitchFamily="49" charset="0"/>
              </a:rPr>
              <a:t>(</a:t>
            </a:r>
            <a:r>
              <a:rPr lang="en-GB" sz="1200" dirty="0" err="1" smtClean="0">
                <a:solidFill>
                  <a:schemeClr val="accent1"/>
                </a:solidFill>
                <a:latin typeface="Consolas" panose="020B0609020204030204" pitchFamily="49" charset="0"/>
                <a:cs typeface="Consolas" panose="020B0609020204030204" pitchFamily="49" charset="0"/>
              </a:rPr>
              <a:t>det</a:t>
            </a:r>
            <a:r>
              <a:rPr lang="en-US" sz="1200" dirty="0" smtClean="0">
                <a:solidFill>
                  <a:schemeClr val="tx1"/>
                </a:solidFill>
                <a:latin typeface="Consolas" panose="020B0609020204030204" pitchFamily="49" charset="0"/>
                <a:cs typeface="Consolas" panose="020B0609020204030204" pitchFamily="49" charset="0"/>
              </a:rPr>
              <a:t>)</a:t>
            </a:r>
            <a:endParaRPr lang="en-GB" sz="1400" dirty="0">
              <a:solidFill>
                <a:schemeClr val="tx1"/>
              </a:solidFill>
              <a:latin typeface="Consolas" panose="020B0609020204030204" pitchFamily="49" charset="0"/>
              <a:cs typeface="Consolas" panose="020B0609020204030204" pitchFamily="49" charset="0"/>
            </a:endParaRPr>
          </a:p>
        </p:txBody>
      </p:sp>
      <p:cxnSp>
        <p:nvCxnSpPr>
          <p:cNvPr id="36" name="Straight Arrow Connector 35"/>
          <p:cNvCxnSpPr/>
          <p:nvPr/>
        </p:nvCxnSpPr>
        <p:spPr>
          <a:xfrm>
            <a:off x="471488" y="4513317"/>
            <a:ext cx="1286698"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3631045" y="4374354"/>
            <a:ext cx="741887"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Consolas" panose="020B0609020204030204" pitchFamily="49" charset="0"/>
                <a:cs typeface="Consolas" panose="020B0609020204030204" pitchFamily="49" charset="0"/>
              </a:rPr>
              <a:t>FFT()</a:t>
            </a:r>
            <a:endParaRPr lang="en-GB" sz="1400" dirty="0">
              <a:solidFill>
                <a:schemeClr val="tx1"/>
              </a:solidFill>
              <a:latin typeface="Consolas" panose="020B0609020204030204" pitchFamily="49" charset="0"/>
              <a:cs typeface="Consolas" panose="020B0609020204030204" pitchFamily="49" charset="0"/>
            </a:endParaRPr>
          </a:p>
        </p:txBody>
      </p:sp>
      <p:cxnSp>
        <p:nvCxnSpPr>
          <p:cNvPr id="41" name="Straight Arrow Connector 40"/>
          <p:cNvCxnSpPr>
            <a:stCxn id="35" idx="3"/>
            <a:endCxn id="39" idx="1"/>
          </p:cNvCxnSpPr>
          <p:nvPr/>
        </p:nvCxnSpPr>
        <p:spPr>
          <a:xfrm>
            <a:off x="3262738" y="4503792"/>
            <a:ext cx="368307" cy="391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4637523" y="4373755"/>
            <a:ext cx="2918133" cy="267313"/>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latin typeface="Consolas" panose="020B0609020204030204" pitchFamily="49" charset="0"/>
                <a:cs typeface="Consolas" panose="020B0609020204030204" pitchFamily="49" charset="0"/>
              </a:rPr>
              <a:t>ChannelEqualization</a:t>
            </a:r>
            <a:r>
              <a:rPr lang="en-US" sz="1400" dirty="0" smtClean="0">
                <a:solidFill>
                  <a:schemeClr val="tx1"/>
                </a:solidFill>
                <a:latin typeface="Consolas" panose="020B0609020204030204" pitchFamily="49" charset="0"/>
                <a:cs typeface="Consolas" panose="020B0609020204030204" pitchFamily="49" charset="0"/>
              </a:rPr>
              <a:t>(</a:t>
            </a:r>
            <a:r>
              <a:rPr lang="en-US" sz="1400" dirty="0" err="1" smtClean="0">
                <a:solidFill>
                  <a:schemeClr val="accent1"/>
                </a:solidFill>
                <a:latin typeface="Consolas" panose="020B0609020204030204" pitchFamily="49" charset="0"/>
                <a:cs typeface="Consolas" panose="020B0609020204030204" pitchFamily="49" charset="0"/>
              </a:rPr>
              <a:t>params</a:t>
            </a:r>
            <a:r>
              <a:rPr lang="en-US" sz="1400" dirty="0" smtClean="0">
                <a:solidFill>
                  <a:schemeClr val="tx1"/>
                </a:solidFill>
                <a:latin typeface="Consolas" panose="020B0609020204030204" pitchFamily="49" charset="0"/>
                <a:cs typeface="Consolas" panose="020B0609020204030204" pitchFamily="49" charset="0"/>
              </a:rPr>
              <a:t>)</a:t>
            </a:r>
            <a:endParaRPr lang="en-GB" sz="1400" dirty="0">
              <a:solidFill>
                <a:schemeClr val="tx1"/>
              </a:solidFill>
              <a:latin typeface="Consolas" panose="020B0609020204030204" pitchFamily="49" charset="0"/>
              <a:cs typeface="Consolas" panose="020B0609020204030204" pitchFamily="49" charset="0"/>
            </a:endParaRPr>
          </a:p>
        </p:txBody>
      </p:sp>
      <p:cxnSp>
        <p:nvCxnSpPr>
          <p:cNvPr id="46" name="Straight Arrow Connector 45"/>
          <p:cNvCxnSpPr>
            <a:stCxn id="39" idx="3"/>
            <a:endCxn id="45" idx="1"/>
          </p:cNvCxnSpPr>
          <p:nvPr/>
        </p:nvCxnSpPr>
        <p:spPr>
          <a:xfrm flipV="1">
            <a:off x="4372932" y="4507412"/>
            <a:ext cx="264591" cy="29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577118" y="4068638"/>
            <a:ext cx="685620" cy="261610"/>
          </a:xfrm>
          <a:prstGeom prst="rect">
            <a:avLst/>
          </a:prstGeom>
          <a:noFill/>
        </p:spPr>
        <p:txBody>
          <a:bodyPr wrap="square" rtlCol="0">
            <a:spAutoFit/>
          </a:bodyPr>
          <a:lstStyle/>
          <a:p>
            <a:r>
              <a:rPr lang="en-GB" sz="1100" dirty="0" err="1" smtClean="0">
                <a:solidFill>
                  <a:schemeClr val="accent1"/>
                </a:solidFill>
                <a:latin typeface="Consolas" panose="020B0609020204030204" pitchFamily="49" charset="0"/>
                <a:cs typeface="Consolas" panose="020B0609020204030204" pitchFamily="49" charset="0"/>
              </a:rPr>
              <a:t>params</a:t>
            </a:r>
            <a:endParaRPr lang="en-GB" sz="1400" dirty="0">
              <a:solidFill>
                <a:schemeClr val="accent1"/>
              </a:solidFill>
              <a:latin typeface="Consolas" panose="020B0609020204030204" pitchFamily="49" charset="0"/>
              <a:cs typeface="Consolas" panose="020B0609020204030204" pitchFamily="49" charset="0"/>
            </a:endParaRPr>
          </a:p>
        </p:txBody>
      </p:sp>
      <p:cxnSp>
        <p:nvCxnSpPr>
          <p:cNvPr id="56" name="Straight Connector 55"/>
          <p:cNvCxnSpPr/>
          <p:nvPr/>
        </p:nvCxnSpPr>
        <p:spPr>
          <a:xfrm flipH="1">
            <a:off x="7555658" y="4514209"/>
            <a:ext cx="1131063" cy="679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7290682" y="5173124"/>
            <a:ext cx="1210381" cy="249082"/>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PilotTrack</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62" name="Rectangle 61"/>
          <p:cNvSpPr/>
          <p:nvPr/>
        </p:nvSpPr>
        <p:spPr>
          <a:xfrm>
            <a:off x="6138450" y="5170645"/>
            <a:ext cx="966574" cy="24464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GetData</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63" name="Straight Connector 62"/>
          <p:cNvCxnSpPr>
            <a:stCxn id="60" idx="1"/>
            <a:endCxn id="62" idx="3"/>
          </p:cNvCxnSpPr>
          <p:nvPr/>
        </p:nvCxnSpPr>
        <p:spPr>
          <a:xfrm flipH="1" flipV="1">
            <a:off x="7105024" y="5292968"/>
            <a:ext cx="185658" cy="4697"/>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2" idx="1"/>
            <a:endCxn id="78" idx="3"/>
          </p:cNvCxnSpPr>
          <p:nvPr/>
        </p:nvCxnSpPr>
        <p:spPr>
          <a:xfrm flipH="1">
            <a:off x="5475498" y="5292968"/>
            <a:ext cx="662952" cy="2324"/>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4341298" y="5165457"/>
            <a:ext cx="1134200" cy="25966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DemodBPSK</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82" name="Rectangle 81"/>
          <p:cNvSpPr/>
          <p:nvPr/>
        </p:nvSpPr>
        <p:spPr>
          <a:xfrm>
            <a:off x="2947394" y="5168337"/>
            <a:ext cx="1206918" cy="25559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Deinterleave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83" name="Straight Connector 82"/>
          <p:cNvCxnSpPr>
            <a:stCxn id="78" idx="1"/>
            <a:endCxn id="82" idx="3"/>
          </p:cNvCxnSpPr>
          <p:nvPr/>
        </p:nvCxnSpPr>
        <p:spPr>
          <a:xfrm flipH="1">
            <a:off x="4154312" y="5295292"/>
            <a:ext cx="186987" cy="841"/>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87" name="Rectangle 86"/>
          <p:cNvSpPr/>
          <p:nvPr/>
        </p:nvSpPr>
        <p:spPr>
          <a:xfrm>
            <a:off x="1938799" y="5165456"/>
            <a:ext cx="783834" cy="25847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Consolas" panose="020B0609020204030204" pitchFamily="49" charset="0"/>
                <a:cs typeface="Consolas" panose="020B0609020204030204" pitchFamily="49" charset="0"/>
              </a:rPr>
              <a:t>Decode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88" name="Straight Connector 87"/>
          <p:cNvCxnSpPr>
            <a:stCxn id="82" idx="1"/>
            <a:endCxn id="87" idx="3"/>
          </p:cNvCxnSpPr>
          <p:nvPr/>
        </p:nvCxnSpPr>
        <p:spPr>
          <a:xfrm flipH="1" flipV="1">
            <a:off x="2722633" y="5294692"/>
            <a:ext cx="224761" cy="1441"/>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91" name="Rectangle 90"/>
          <p:cNvSpPr/>
          <p:nvPr/>
        </p:nvSpPr>
        <p:spPr>
          <a:xfrm>
            <a:off x="409612" y="5165456"/>
            <a:ext cx="1348574" cy="25847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parseHeader</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100" name="Straight Arrow Connector 99"/>
          <p:cNvCxnSpPr/>
          <p:nvPr/>
        </p:nvCxnSpPr>
        <p:spPr>
          <a:xfrm flipH="1">
            <a:off x="1034323" y="5422206"/>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87" idx="1"/>
            <a:endCxn id="91" idx="3"/>
          </p:cNvCxnSpPr>
          <p:nvPr/>
        </p:nvCxnSpPr>
        <p:spPr>
          <a:xfrm flipH="1">
            <a:off x="1758186" y="5294692"/>
            <a:ext cx="180613" cy="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1083898" y="5477938"/>
            <a:ext cx="1227451" cy="261610"/>
          </a:xfrm>
          <a:prstGeom prst="rect">
            <a:avLst/>
          </a:prstGeom>
          <a:noFill/>
        </p:spPr>
        <p:txBody>
          <a:bodyPr wrap="square" rtlCol="0">
            <a:spAutoFit/>
          </a:bodyPr>
          <a:lstStyle/>
          <a:p>
            <a:r>
              <a:rPr lang="en-GB" sz="1100" dirty="0" smtClean="0">
                <a:solidFill>
                  <a:schemeClr val="accent1"/>
                </a:solidFill>
                <a:latin typeface="Consolas" panose="020B0609020204030204" pitchFamily="49" charset="0"/>
                <a:cs typeface="Consolas" panose="020B0609020204030204" pitchFamily="49" charset="0"/>
              </a:rPr>
              <a:t>h:HeaderInfo</a:t>
            </a:r>
            <a:endParaRPr lang="en-GB" sz="1400" dirty="0">
              <a:solidFill>
                <a:schemeClr val="accent1"/>
              </a:solidFill>
              <a:latin typeface="Consolas" panose="020B0609020204030204" pitchFamily="49" charset="0"/>
              <a:cs typeface="Consolas" panose="020B0609020204030204" pitchFamily="49" charset="0"/>
            </a:endParaRPr>
          </a:p>
        </p:txBody>
      </p:sp>
      <p:cxnSp>
        <p:nvCxnSpPr>
          <p:cNvPr id="105" name="Straight Connector 104"/>
          <p:cNvCxnSpPr/>
          <p:nvPr/>
        </p:nvCxnSpPr>
        <p:spPr>
          <a:xfrm flipH="1">
            <a:off x="5836249" y="5292968"/>
            <a:ext cx="1" cy="77971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Rectangle 106"/>
          <p:cNvSpPr/>
          <p:nvPr/>
        </p:nvSpPr>
        <p:spPr>
          <a:xfrm>
            <a:off x="4629331" y="5944311"/>
            <a:ext cx="916049" cy="25674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Demod</a:t>
            </a:r>
            <a:r>
              <a:rPr lang="en-US" sz="1200" dirty="0" smtClean="0">
                <a:solidFill>
                  <a:schemeClr val="tx1"/>
                </a:solidFill>
                <a:latin typeface="Consolas" panose="020B0609020204030204" pitchFamily="49" charset="0"/>
                <a:cs typeface="Consolas" panose="020B0609020204030204" pitchFamily="49" charset="0"/>
              </a:rPr>
              <a:t>(</a:t>
            </a:r>
            <a:r>
              <a:rPr lang="en-US" sz="1200" dirty="0" smtClean="0">
                <a:solidFill>
                  <a:schemeClr val="accent1"/>
                </a:solidFill>
                <a:latin typeface="Consolas" panose="020B0609020204030204" pitchFamily="49" charset="0"/>
                <a:cs typeface="Consolas" panose="020B0609020204030204" pitchFamily="49" charset="0"/>
              </a:rPr>
              <a:t>h</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108" name="Rectangle 107"/>
          <p:cNvSpPr/>
          <p:nvPr/>
        </p:nvSpPr>
        <p:spPr>
          <a:xfrm>
            <a:off x="3166014" y="5945470"/>
            <a:ext cx="1206918" cy="25559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Deinterleave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109" name="Straight Connector 108"/>
          <p:cNvCxnSpPr>
            <a:stCxn id="107" idx="1"/>
            <a:endCxn id="108" idx="3"/>
          </p:cNvCxnSpPr>
          <p:nvPr/>
        </p:nvCxnSpPr>
        <p:spPr>
          <a:xfrm flipH="1">
            <a:off x="4372932" y="6072686"/>
            <a:ext cx="256399" cy="58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110" name="Rectangle 109"/>
          <p:cNvSpPr/>
          <p:nvPr/>
        </p:nvSpPr>
        <p:spPr>
          <a:xfrm>
            <a:off x="2049055" y="5944310"/>
            <a:ext cx="952049" cy="25675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Consolas" panose="020B0609020204030204" pitchFamily="49" charset="0"/>
                <a:cs typeface="Consolas" panose="020B0609020204030204" pitchFamily="49" charset="0"/>
              </a:rPr>
              <a:t>Decode(</a:t>
            </a:r>
            <a:r>
              <a:rPr lang="en-US" sz="1200" dirty="0" smtClean="0">
                <a:solidFill>
                  <a:schemeClr val="accent1"/>
                </a:solidFill>
                <a:latin typeface="Consolas" panose="020B0609020204030204" pitchFamily="49" charset="0"/>
                <a:cs typeface="Consolas" panose="020B0609020204030204" pitchFamily="49" charset="0"/>
              </a:rPr>
              <a:t>h</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111" name="Straight Connector 110"/>
          <p:cNvCxnSpPr>
            <a:stCxn id="108" idx="1"/>
            <a:endCxn id="110" idx="3"/>
          </p:cNvCxnSpPr>
          <p:nvPr/>
        </p:nvCxnSpPr>
        <p:spPr>
          <a:xfrm flipH="1" flipV="1">
            <a:off x="3001104" y="6072685"/>
            <a:ext cx="164910" cy="58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112" name="Rectangle 111"/>
          <p:cNvSpPr/>
          <p:nvPr/>
        </p:nvSpPr>
        <p:spPr>
          <a:xfrm>
            <a:off x="409612" y="5944310"/>
            <a:ext cx="1348574" cy="25847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onsolas" panose="020B0609020204030204" pitchFamily="49" charset="0"/>
                <a:cs typeface="Consolas" panose="020B0609020204030204" pitchFamily="49" charset="0"/>
              </a:rPr>
              <a:t>d</a:t>
            </a:r>
            <a:r>
              <a:rPr lang="en-US" sz="1200" dirty="0" smtClean="0">
                <a:solidFill>
                  <a:schemeClr val="tx1"/>
                </a:solidFill>
                <a:latin typeface="Consolas" panose="020B0609020204030204" pitchFamily="49" charset="0"/>
                <a:cs typeface="Consolas" panose="020B0609020204030204" pitchFamily="49" charset="0"/>
              </a:rPr>
              <a:t>escramble()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114" name="Straight Connector 113"/>
          <p:cNvCxnSpPr>
            <a:stCxn id="110" idx="1"/>
            <a:endCxn id="112" idx="3"/>
          </p:cNvCxnSpPr>
          <p:nvPr/>
        </p:nvCxnSpPr>
        <p:spPr>
          <a:xfrm flipH="1">
            <a:off x="1758186" y="6072685"/>
            <a:ext cx="290868" cy="86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a:off x="5545380" y="6072685"/>
            <a:ext cx="302201" cy="1162"/>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225934" y="6067168"/>
            <a:ext cx="0" cy="43151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a:stCxn id="112" idx="1"/>
          </p:cNvCxnSpPr>
          <p:nvPr/>
        </p:nvCxnSpPr>
        <p:spPr>
          <a:xfrm flipH="1" flipV="1">
            <a:off x="225934" y="6073545"/>
            <a:ext cx="183678" cy="1"/>
          </a:xfrm>
          <a:prstGeom prst="line">
            <a:avLst/>
          </a:prstGeom>
          <a:ln w="25400">
            <a:solidFill>
              <a:schemeClr val="tx1"/>
            </a:solidFill>
            <a:headEnd w="lg" len="med"/>
            <a:tailEnd type="non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p:nvPr/>
        </p:nvCxnSpPr>
        <p:spPr>
          <a:xfrm>
            <a:off x="225934" y="6498683"/>
            <a:ext cx="6552331"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1" name="TextBox 150"/>
          <p:cNvSpPr txBox="1"/>
          <p:nvPr/>
        </p:nvSpPr>
        <p:spPr>
          <a:xfrm>
            <a:off x="6839335" y="6362226"/>
            <a:ext cx="1978789" cy="261610"/>
          </a:xfrm>
          <a:prstGeom prst="rect">
            <a:avLst/>
          </a:prstGeom>
          <a:noFill/>
        </p:spPr>
        <p:txBody>
          <a:bodyPr wrap="square" rtlCol="0">
            <a:spAutoFit/>
          </a:bodyPr>
          <a:lstStyle/>
          <a:p>
            <a:r>
              <a:rPr lang="en-US" sz="1100" dirty="0" smtClean="0">
                <a:latin typeface="Consolas" panose="020B0609020204030204" pitchFamily="49" charset="0"/>
                <a:cs typeface="Consolas" panose="020B0609020204030204" pitchFamily="49" charset="0"/>
              </a:rPr>
              <a:t>011010 … to MAC layer</a:t>
            </a:r>
            <a:endParaRPr lang="en-GB" sz="1100" dirty="0">
              <a:latin typeface="Consolas" panose="020B0609020204030204" pitchFamily="49" charset="0"/>
              <a:cs typeface="Consolas" panose="020B0609020204030204" pitchFamily="49" charset="0"/>
            </a:endParaRPr>
          </a:p>
        </p:txBody>
      </p:sp>
      <p:sp>
        <p:nvSpPr>
          <p:cNvPr id="3" name="TextBox 2"/>
          <p:cNvSpPr txBox="1"/>
          <p:nvPr/>
        </p:nvSpPr>
        <p:spPr>
          <a:xfrm>
            <a:off x="7768198" y="1430557"/>
            <a:ext cx="4259499" cy="3754874"/>
          </a:xfrm>
          <a:prstGeom prst="rect">
            <a:avLst/>
          </a:prstGeom>
          <a:noFill/>
        </p:spPr>
        <p:txBody>
          <a:bodyPr wrap="none" rtlCol="0">
            <a:spAutoFit/>
          </a:bodyPr>
          <a:lstStyle/>
          <a:p>
            <a:r>
              <a:rPr lang="en-GB" sz="1400" dirty="0">
                <a:latin typeface="Consolas" panose="020B0609020204030204" pitchFamily="49" charset="0"/>
                <a:cs typeface="Consolas" panose="020B0609020204030204" pitchFamily="49" charset="0"/>
              </a:rPr>
              <a:t>fun </a:t>
            </a:r>
            <a:r>
              <a:rPr lang="en-GB" sz="1400" b="1" dirty="0">
                <a:solidFill>
                  <a:srgbClr val="7030A0"/>
                </a:solidFill>
                <a:latin typeface="Consolas" panose="020B0609020204030204" pitchFamily="49" charset="0"/>
                <a:cs typeface="Consolas" panose="020B0609020204030204" pitchFamily="49" charset="0"/>
              </a:rPr>
              <a:t>comp</a:t>
            </a:r>
            <a:r>
              <a:rPr lang="en-GB" sz="1400" dirty="0">
                <a:solidFill>
                  <a:srgbClr val="7030A0"/>
                </a:solidFill>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detectSTS</a:t>
            </a: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a:t>
            </a:r>
            <a:r>
              <a:rPr lang="en-GB" sz="1400" dirty="0" err="1" smtClean="0">
                <a:latin typeface="Consolas" panose="020B0609020204030204" pitchFamily="49" charset="0"/>
                <a:cs typeface="Consolas" panose="020B0609020204030204" pitchFamily="49" charset="0"/>
              </a:rPr>
              <a:t>removeDC</a:t>
            </a:r>
            <a:r>
              <a:rPr lang="en-GB" sz="1400" dirty="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cca</a:t>
            </a:r>
            <a:r>
              <a:rPr lang="en-GB" sz="1400" dirty="0" smtClean="0">
                <a:latin typeface="Consolas" panose="020B0609020204030204" pitchFamily="49" charset="0"/>
                <a:cs typeface="Consolas" panose="020B0609020204030204" pitchFamily="49" charset="0"/>
              </a:rPr>
              <a:t>() </a:t>
            </a:r>
          </a:p>
          <a:p>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fun </a:t>
            </a:r>
            <a:r>
              <a:rPr lang="en-GB" sz="1400" b="1" dirty="0">
                <a:solidFill>
                  <a:srgbClr val="7030A0"/>
                </a:solidFill>
                <a:latin typeface="Consolas" panose="020B0609020204030204" pitchFamily="49" charset="0"/>
                <a:cs typeface="Consolas" panose="020B0609020204030204" pitchFamily="49" charset="0"/>
              </a:rPr>
              <a:t>comp</a:t>
            </a:r>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receiveBits</a:t>
            </a:r>
            <a:r>
              <a:rPr lang="en-GB" sz="1400" dirty="0">
                <a:latin typeface="Consolas" panose="020B0609020204030204" pitchFamily="49" charset="0"/>
                <a:cs typeface="Consolas" panose="020B0609020204030204" pitchFamily="49" charset="0"/>
              </a:rPr>
              <a:t>() {</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a:t>
            </a:r>
            <a:r>
              <a:rPr lang="en-GB" sz="1400" b="1" dirty="0" err="1" smtClean="0">
                <a:solidFill>
                  <a:srgbClr val="7030A0"/>
                </a:solidFill>
                <a:latin typeface="Consolas" panose="020B0609020204030204" pitchFamily="49" charset="0"/>
                <a:cs typeface="Consolas" panose="020B0609020204030204" pitchFamily="49" charset="0"/>
              </a:rPr>
              <a:t>seq</a:t>
            </a:r>
            <a:r>
              <a:rPr lang="en-GB" sz="1400" dirty="0" smtClean="0">
                <a:solidFill>
                  <a:srgbClr val="7030A0"/>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a:t>
            </a:r>
            <a:r>
              <a:rPr lang="en-GB" sz="1400" dirty="0" smtClean="0">
                <a:solidFill>
                  <a:schemeClr val="accent1"/>
                </a:solidFill>
                <a:latin typeface="Consolas" panose="020B0609020204030204" pitchFamily="49" charset="0"/>
                <a:cs typeface="Consolas" panose="020B0609020204030204" pitchFamily="49" charset="0"/>
              </a:rPr>
              <a:t>h</a:t>
            </a:r>
            <a:r>
              <a:rPr lang="en-GB" sz="1400" dirty="0" smtClean="0">
                <a:latin typeface="Consolas" panose="020B0609020204030204" pitchFamily="49" charset="0"/>
                <a:cs typeface="Consolas" panose="020B0609020204030204" pitchFamily="49" charset="0"/>
              </a:rPr>
              <a:t> : </a:t>
            </a:r>
            <a:r>
              <a:rPr lang="en-GB" sz="1400" dirty="0" err="1" smtClean="0">
                <a:latin typeface="Consolas" panose="020B0609020204030204" pitchFamily="49" charset="0"/>
                <a:cs typeface="Consolas" panose="020B0609020204030204" pitchFamily="49" charset="0"/>
              </a:rPr>
              <a:t>HeaderInfo</a:t>
            </a:r>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&lt;- </a:t>
            </a:r>
            <a:r>
              <a:rPr lang="en-GB" sz="1400" dirty="0" err="1">
                <a:latin typeface="Consolas" panose="020B0609020204030204" pitchFamily="49" charset="0"/>
                <a:cs typeface="Consolas" panose="020B0609020204030204" pitchFamily="49" charset="0"/>
              </a:rPr>
              <a:t>DecodePLCP</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Decode(h)</a:t>
            </a:r>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 </a:t>
            </a:r>
            <a:endParaRPr lang="en-GB" sz="1400" dirty="0">
              <a:latin typeface="Consolas" panose="020B0609020204030204" pitchFamily="49" charset="0"/>
              <a:cs typeface="Consolas" panose="020B0609020204030204" pitchFamily="49" charset="0"/>
            </a:endParaRPr>
          </a:p>
          <a:p>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fun </a:t>
            </a:r>
            <a:r>
              <a:rPr lang="en-GB" sz="1400" b="1" dirty="0">
                <a:solidFill>
                  <a:srgbClr val="7030A0"/>
                </a:solidFill>
                <a:latin typeface="Consolas" panose="020B0609020204030204" pitchFamily="49" charset="0"/>
                <a:cs typeface="Consolas" panose="020B0609020204030204" pitchFamily="49" charset="0"/>
              </a:rPr>
              <a:t>comp</a:t>
            </a:r>
            <a:r>
              <a:rPr lang="en-GB" sz="1400" dirty="0">
                <a:latin typeface="Consolas" panose="020B0609020204030204" pitchFamily="49" charset="0"/>
                <a:cs typeface="Consolas" panose="020B0609020204030204" pitchFamily="49" charset="0"/>
              </a:rPr>
              <a:t> receiver() </a:t>
            </a:r>
            <a:r>
              <a:rPr lang="en-GB" sz="1400" dirty="0" smtClean="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a:t>
            </a:r>
            <a:r>
              <a:rPr lang="en-GB" sz="1400" b="1" dirty="0" err="1" smtClean="0">
                <a:solidFill>
                  <a:srgbClr val="7030A0"/>
                </a:solidFill>
                <a:latin typeface="Consolas" panose="020B0609020204030204" pitchFamily="49" charset="0"/>
                <a:cs typeface="Consolas" panose="020B0609020204030204" pitchFamily="49" charset="0"/>
              </a:rPr>
              <a:t>seq</a:t>
            </a:r>
            <a:r>
              <a:rPr lang="en-GB" sz="1400" dirty="0" smtClean="0">
                <a:solidFill>
                  <a:srgbClr val="7030A0"/>
                </a:solidFill>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a:t>
            </a:r>
            <a:r>
              <a:rPr lang="en-GB" sz="1400" b="1" dirty="0" err="1" smtClean="0">
                <a:solidFill>
                  <a:schemeClr val="accent1"/>
                </a:solidFill>
                <a:latin typeface="Consolas" panose="020B0609020204030204" pitchFamily="49" charset="0"/>
                <a:cs typeface="Consolas" panose="020B0609020204030204" pitchFamily="49" charset="0"/>
              </a:rPr>
              <a:t>det</a:t>
            </a:r>
            <a:r>
              <a:rPr lang="en-GB" sz="1400" dirty="0" smtClean="0">
                <a:solidFill>
                  <a:schemeClr val="accent1"/>
                </a:solidFill>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&lt;- </a:t>
            </a:r>
            <a:r>
              <a:rPr lang="en-GB" sz="1400" dirty="0" err="1" smtClean="0">
                <a:latin typeface="Consolas" panose="020B0609020204030204" pitchFamily="49" charset="0"/>
                <a:cs typeface="Consolas" panose="020B0609020204030204" pitchFamily="49" charset="0"/>
              </a:rPr>
              <a:t>detectSTS</a:t>
            </a:r>
            <a:r>
              <a:rPr lang="en-GB" sz="1400" dirty="0">
                <a:latin typeface="Consolas" panose="020B0609020204030204" pitchFamily="49" charset="0"/>
                <a:cs typeface="Consolas" panose="020B0609020204030204" pitchFamily="49" charset="0"/>
              </a:rPr>
              <a:t>()</a:t>
            </a:r>
          </a:p>
          <a:p>
            <a:r>
              <a:rPr lang="en-GB" sz="1400" dirty="0" smtClean="0">
                <a:latin typeface="Consolas" panose="020B0609020204030204" pitchFamily="49" charset="0"/>
                <a:cs typeface="Consolas" panose="020B0609020204030204" pitchFamily="49" charset="0"/>
              </a:rPr>
              <a:t>       ; </a:t>
            </a:r>
            <a:r>
              <a:rPr lang="en-GB" sz="1400" b="1" dirty="0" err="1">
                <a:solidFill>
                  <a:schemeClr val="accent1"/>
                </a:solidFill>
                <a:latin typeface="Consolas" panose="020B0609020204030204" pitchFamily="49" charset="0"/>
                <a:cs typeface="Consolas" panose="020B0609020204030204" pitchFamily="49" charset="0"/>
              </a:rPr>
              <a:t>params</a:t>
            </a:r>
            <a:r>
              <a:rPr lang="en-GB" sz="1400" dirty="0">
                <a:solidFill>
                  <a:schemeClr val="accent1"/>
                </a:solidFill>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&lt;- </a:t>
            </a:r>
            <a:r>
              <a:rPr lang="en-GB" sz="1400" dirty="0" smtClean="0">
                <a:latin typeface="Consolas" panose="020B0609020204030204" pitchFamily="49" charset="0"/>
                <a:cs typeface="Consolas" panose="020B0609020204030204" pitchFamily="49" charset="0"/>
              </a:rPr>
              <a:t>LTS(</a:t>
            </a:r>
            <a:r>
              <a:rPr lang="en-GB" sz="1400" dirty="0" err="1" smtClean="0">
                <a:latin typeface="Consolas" panose="020B0609020204030204" pitchFamily="49" charset="0"/>
                <a:cs typeface="Consolas" panose="020B0609020204030204" pitchFamily="49" charset="0"/>
              </a:rPr>
              <a:t>det</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 </a:t>
            </a:r>
            <a:r>
              <a:rPr lang="en-GB" sz="1400" dirty="0" err="1" smtClean="0">
                <a:latin typeface="Consolas" panose="020B0609020204030204" pitchFamily="49" charset="0"/>
                <a:cs typeface="Consolas" panose="020B0609020204030204" pitchFamily="49" charset="0"/>
              </a:rPr>
              <a:t>DataSymbol</a:t>
            </a:r>
            <a:r>
              <a:rPr lang="en-GB" sz="1400" dirty="0" smtClean="0">
                <a:latin typeface="Consolas" panose="020B0609020204030204" pitchFamily="49" charset="0"/>
                <a:cs typeface="Consolas" panose="020B0609020204030204" pitchFamily="49" charset="0"/>
              </a:rPr>
              <a:t>(</a:t>
            </a:r>
            <a:r>
              <a:rPr lang="en-GB" sz="1400" dirty="0" err="1" smtClean="0">
                <a:latin typeface="Consolas" panose="020B0609020204030204" pitchFamily="49" charset="0"/>
                <a:cs typeface="Consolas" panose="020B0609020204030204" pitchFamily="49" charset="0"/>
              </a:rPr>
              <a:t>det</a:t>
            </a:r>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&gt;&gt;&gt; FFT() </a:t>
            </a:r>
            <a:endParaRPr lang="en-GB" sz="1400" dirty="0" smtClean="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ChannelEqualization</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params</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PilotTrack</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GetData</a:t>
            </a:r>
            <a:r>
              <a:rPr lang="en-GB" sz="1400" dirty="0">
                <a:latin typeface="Consolas" panose="020B0609020204030204" pitchFamily="49" charset="0"/>
                <a:cs typeface="Consolas" panose="020B0609020204030204" pitchFamily="49" charset="0"/>
              </a:rPr>
              <a:t>() </a:t>
            </a:r>
          </a:p>
          <a:p>
            <a:r>
              <a:rPr lang="en-GB" sz="1400" dirty="0">
                <a:latin typeface="Consolas" panose="020B0609020204030204" pitchFamily="49" charset="0"/>
                <a:cs typeface="Consolas" panose="020B0609020204030204" pitchFamily="49" charset="0"/>
              </a:rPr>
              <a:t>       </a:t>
            </a:r>
            <a:r>
              <a:rPr lang="en-GB" sz="1400" dirty="0" smtClean="0">
                <a:latin typeface="Consolas" panose="020B0609020204030204" pitchFamily="49" charset="0"/>
                <a:cs typeface="Consolas" panose="020B0609020204030204" pitchFamily="49" charset="0"/>
              </a:rPr>
              <a:t>   &gt;&gt;&gt; </a:t>
            </a:r>
            <a:r>
              <a:rPr lang="en-GB" sz="1400" dirty="0" err="1">
                <a:latin typeface="Consolas" panose="020B0609020204030204" pitchFamily="49" charset="0"/>
                <a:cs typeface="Consolas" panose="020B0609020204030204" pitchFamily="49" charset="0"/>
              </a:rPr>
              <a:t>receiveBits</a:t>
            </a:r>
            <a:r>
              <a:rPr lang="en-GB" sz="1400" dirty="0" smtClean="0">
                <a:latin typeface="Consolas" panose="020B0609020204030204" pitchFamily="49" charset="0"/>
                <a:cs typeface="Consolas" panose="020B0609020204030204" pitchFamily="49" charset="0"/>
              </a:rPr>
              <a:t>() } } </a:t>
            </a:r>
            <a:endParaRPr lang="en-GB" sz="1400" dirty="0">
              <a:latin typeface="Consolas" panose="020B0609020204030204" pitchFamily="49" charset="0"/>
              <a:cs typeface="Consolas" panose="020B0609020204030204" pitchFamily="49" charset="0"/>
            </a:endParaRPr>
          </a:p>
        </p:txBody>
      </p:sp>
      <p:sp>
        <p:nvSpPr>
          <p:cNvPr id="33" name="TextBox 32"/>
          <p:cNvSpPr txBox="1"/>
          <p:nvPr/>
        </p:nvSpPr>
        <p:spPr>
          <a:xfrm>
            <a:off x="275601" y="4827472"/>
            <a:ext cx="1107996" cy="261610"/>
          </a:xfrm>
          <a:prstGeom prst="rect">
            <a:avLst/>
          </a:prstGeom>
          <a:noFill/>
        </p:spPr>
        <p:txBody>
          <a:bodyPr wrap="none" rtlCol="0">
            <a:spAutoFit/>
          </a:bodyPr>
          <a:lstStyle/>
          <a:p>
            <a:r>
              <a:rPr lang="en-GB" sz="1100" dirty="0" err="1">
                <a:latin typeface="Consolas" panose="020B0609020204030204" pitchFamily="49" charset="0"/>
                <a:cs typeface="Consolas" panose="020B0609020204030204" pitchFamily="49" charset="0"/>
                <a:hlinkClick r:id="rId3"/>
              </a:rPr>
              <a:t>DecodePLCP</a:t>
            </a:r>
            <a:r>
              <a:rPr lang="en-GB" sz="1100" dirty="0" smtClean="0">
                <a:latin typeface="Consolas" panose="020B0609020204030204" pitchFamily="49" charset="0"/>
                <a:cs typeface="Consolas" panose="020B0609020204030204" pitchFamily="49" charset="0"/>
                <a:hlinkClick r:id="rId3"/>
              </a:rPr>
              <a:t>()</a:t>
            </a:r>
            <a:endParaRPr lang="en-GB" sz="1100" dirty="0">
              <a:latin typeface="Consolas" panose="020B0609020204030204" pitchFamily="49" charset="0"/>
              <a:cs typeface="Consolas" panose="020B0609020204030204" pitchFamily="49" charset="0"/>
            </a:endParaRPr>
          </a:p>
        </p:txBody>
      </p:sp>
      <p:sp>
        <p:nvSpPr>
          <p:cNvPr id="84" name="TextBox 83"/>
          <p:cNvSpPr txBox="1"/>
          <p:nvPr/>
        </p:nvSpPr>
        <p:spPr>
          <a:xfrm>
            <a:off x="2569562" y="3491906"/>
            <a:ext cx="685620" cy="261610"/>
          </a:xfrm>
          <a:prstGeom prst="rect">
            <a:avLst/>
          </a:prstGeom>
          <a:noFill/>
        </p:spPr>
        <p:txBody>
          <a:bodyPr wrap="square" rtlCol="0">
            <a:spAutoFit/>
          </a:bodyPr>
          <a:lstStyle/>
          <a:p>
            <a:r>
              <a:rPr lang="en-GB" sz="1100" dirty="0" err="1" smtClean="0">
                <a:solidFill>
                  <a:schemeClr val="accent1"/>
                </a:solidFill>
                <a:latin typeface="Consolas" panose="020B0609020204030204" pitchFamily="49" charset="0"/>
                <a:cs typeface="Consolas" panose="020B0609020204030204" pitchFamily="49" charset="0"/>
              </a:rPr>
              <a:t>det</a:t>
            </a:r>
            <a:endParaRPr lang="en-GB" sz="1400" dirty="0">
              <a:solidFill>
                <a:schemeClr val="accent1"/>
              </a:solidFill>
              <a:latin typeface="Consolas" panose="020B0609020204030204" pitchFamily="49" charset="0"/>
              <a:cs typeface="Consolas" panose="020B0609020204030204" pitchFamily="49" charset="0"/>
            </a:endParaRPr>
          </a:p>
        </p:txBody>
      </p:sp>
      <p:cxnSp>
        <p:nvCxnSpPr>
          <p:cNvPr id="85" name="Straight Connector 84"/>
          <p:cNvCxnSpPr/>
          <p:nvPr/>
        </p:nvCxnSpPr>
        <p:spPr>
          <a:xfrm>
            <a:off x="8686721" y="4504683"/>
            <a:ext cx="0" cy="78828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60" idx="3"/>
          </p:cNvCxnSpPr>
          <p:nvPr/>
        </p:nvCxnSpPr>
        <p:spPr>
          <a:xfrm flipH="1">
            <a:off x="8501063" y="5292968"/>
            <a:ext cx="185658" cy="4697"/>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90" name="Rectangle 89"/>
          <p:cNvSpPr/>
          <p:nvPr/>
        </p:nvSpPr>
        <p:spPr>
          <a:xfrm>
            <a:off x="562214" y="3134587"/>
            <a:ext cx="2809636" cy="41525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92" name="TextBox 91"/>
          <p:cNvSpPr txBox="1"/>
          <p:nvPr/>
        </p:nvSpPr>
        <p:spPr>
          <a:xfrm>
            <a:off x="492139" y="2877107"/>
            <a:ext cx="1031051" cy="430887"/>
          </a:xfrm>
          <a:prstGeom prst="rect">
            <a:avLst/>
          </a:prstGeom>
          <a:noFill/>
        </p:spPr>
        <p:txBody>
          <a:bodyPr wrap="none" rtlCol="0">
            <a:spAutoFit/>
          </a:bodyPr>
          <a:lstStyle/>
          <a:p>
            <a:r>
              <a:rPr lang="en-GB" sz="1100" dirty="0" err="1" smtClean="0">
                <a:latin typeface="Consolas" panose="020B0609020204030204" pitchFamily="49" charset="0"/>
                <a:cs typeface="Consolas" panose="020B0609020204030204" pitchFamily="49" charset="0"/>
                <a:hlinkClick r:id="rId4"/>
              </a:rPr>
              <a:t>DetectSTS</a:t>
            </a:r>
            <a:r>
              <a:rPr lang="en-GB" sz="1100" dirty="0" smtClean="0">
                <a:latin typeface="Consolas" panose="020B0609020204030204" pitchFamily="49" charset="0"/>
                <a:cs typeface="Consolas" panose="020B0609020204030204" pitchFamily="49" charset="0"/>
                <a:hlinkClick r:id="rId4"/>
              </a:rPr>
              <a:t>()</a:t>
            </a:r>
            <a:endParaRPr lang="en-GB" sz="1100" dirty="0">
              <a:latin typeface="Consolas" panose="020B0609020204030204" pitchFamily="49" charset="0"/>
              <a:cs typeface="Consolas" panose="020B0609020204030204" pitchFamily="49" charset="0"/>
            </a:endParaRPr>
          </a:p>
          <a:p>
            <a:endParaRPr lang="en-GB" sz="1100" dirty="0">
              <a:latin typeface="Consolas" panose="020B0609020204030204" pitchFamily="49" charset="0"/>
              <a:cs typeface="Consolas" panose="020B0609020204030204" pitchFamily="49" charset="0"/>
            </a:endParaRPr>
          </a:p>
        </p:txBody>
      </p:sp>
      <p:sp>
        <p:nvSpPr>
          <p:cNvPr id="94" name="TextBox 93"/>
          <p:cNvSpPr txBox="1"/>
          <p:nvPr/>
        </p:nvSpPr>
        <p:spPr>
          <a:xfrm>
            <a:off x="272538" y="5619732"/>
            <a:ext cx="877163" cy="261610"/>
          </a:xfrm>
          <a:prstGeom prst="rect">
            <a:avLst/>
          </a:prstGeom>
          <a:noFill/>
        </p:spPr>
        <p:txBody>
          <a:bodyPr wrap="none" rtlCol="0">
            <a:spAutoFit/>
          </a:bodyPr>
          <a:lstStyle/>
          <a:p>
            <a:r>
              <a:rPr lang="en-GB" sz="1100" dirty="0" smtClean="0">
                <a:latin typeface="Consolas" panose="020B0609020204030204" pitchFamily="49" charset="0"/>
                <a:cs typeface="Consolas" panose="020B0609020204030204" pitchFamily="49" charset="0"/>
                <a:hlinkClick r:id="rId5"/>
              </a:rPr>
              <a:t>Decode</a:t>
            </a:r>
            <a:r>
              <a:rPr lang="en-GB" sz="1100" dirty="0" smtClean="0">
                <a:latin typeface="Consolas" panose="020B0609020204030204" pitchFamily="49" charset="0"/>
                <a:cs typeface="Consolas" panose="020B0609020204030204" pitchFamily="49" charset="0"/>
              </a:rPr>
              <a:t>(</a:t>
            </a:r>
            <a:r>
              <a:rPr lang="en-GB" sz="1100" dirty="0" smtClean="0">
                <a:solidFill>
                  <a:schemeClr val="accent1"/>
                </a:solidFill>
                <a:latin typeface="Consolas" panose="020B0609020204030204" pitchFamily="49" charset="0"/>
                <a:cs typeface="Consolas" panose="020B0609020204030204" pitchFamily="49" charset="0"/>
              </a:rPr>
              <a:t>h</a:t>
            </a:r>
            <a:r>
              <a:rPr lang="en-GB" sz="1100" dirty="0" smtClean="0">
                <a:latin typeface="Consolas" panose="020B0609020204030204" pitchFamily="49" charset="0"/>
                <a:cs typeface="Consolas" panose="020B0609020204030204" pitchFamily="49" charset="0"/>
              </a:rPr>
              <a:t>)</a:t>
            </a:r>
            <a:endParaRPr lang="en-GB" sz="11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0377139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animBg="1"/>
      <p:bldP spid="113" grpId="0" animBg="1"/>
      <p:bldP spid="106" grpId="0" animBg="1"/>
      <p:bldP spid="10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664797"/>
          </a:xfrm>
        </p:spPr>
        <p:txBody>
          <a:bodyPr/>
          <a:lstStyle/>
          <a:p>
            <a:r>
              <a:rPr lang="en-US" sz="4800" dirty="0" smtClean="0"/>
              <a:t>Why do we care about wireless research?</a:t>
            </a:r>
            <a:endParaRPr lang="en-GB" sz="4800" dirty="0"/>
          </a:p>
        </p:txBody>
      </p:sp>
      <p:sp>
        <p:nvSpPr>
          <p:cNvPr id="3" name="Text Placeholder 2"/>
          <p:cNvSpPr>
            <a:spLocks noGrp="1"/>
          </p:cNvSpPr>
          <p:nvPr>
            <p:ph type="body" sz="quarter" idx="10"/>
          </p:nvPr>
        </p:nvSpPr>
        <p:spPr>
          <a:xfrm>
            <a:off x="519248" y="1636129"/>
            <a:ext cx="11151917" cy="4635115"/>
          </a:xfrm>
        </p:spPr>
        <p:txBody>
          <a:bodyPr/>
          <a:lstStyle/>
          <a:p>
            <a:r>
              <a:rPr lang="en-US" sz="3600" dirty="0"/>
              <a:t>L</a:t>
            </a:r>
            <a:r>
              <a:rPr lang="en-US" sz="3600" dirty="0" smtClean="0"/>
              <a:t>ots of innovation in PHY/MAC design</a:t>
            </a:r>
          </a:p>
          <a:p>
            <a:pPr lvl="1"/>
            <a:r>
              <a:rPr lang="en-GB" sz="2000" dirty="0"/>
              <a:t>New protocols/standards: 5G, </a:t>
            </a:r>
            <a:r>
              <a:rPr lang="en-GB" sz="2000" dirty="0" err="1"/>
              <a:t>IoT</a:t>
            </a:r>
            <a:endParaRPr lang="en-GB" sz="2000" dirty="0"/>
          </a:p>
          <a:p>
            <a:pPr lvl="1"/>
            <a:r>
              <a:rPr lang="en-GB" sz="2000" dirty="0"/>
              <a:t>New PHY features: localization</a:t>
            </a:r>
          </a:p>
          <a:p>
            <a:pPr lvl="1"/>
            <a:r>
              <a:rPr lang="en-GB" sz="2000" dirty="0" smtClean="0"/>
              <a:t>Fast, cheap and flexible deployments: </a:t>
            </a:r>
            <a:r>
              <a:rPr lang="en-GB" sz="2000" dirty="0"/>
              <a:t>(</a:t>
            </a:r>
            <a:r>
              <a:rPr lang="en-GB" sz="2000" dirty="0" smtClean="0"/>
              <a:t>GSM, small cells)</a:t>
            </a:r>
            <a:endParaRPr lang="en-GB" sz="2000" dirty="0"/>
          </a:p>
          <a:p>
            <a:pPr lvl="1"/>
            <a:r>
              <a:rPr lang="en-GB" sz="2000" dirty="0" smtClean="0"/>
              <a:t>Security/hacking</a:t>
            </a:r>
            <a:endParaRPr lang="en-US" sz="2000" dirty="0" smtClean="0"/>
          </a:p>
          <a:p>
            <a:r>
              <a:rPr lang="en-US" sz="3600" dirty="0"/>
              <a:t>P</a:t>
            </a:r>
            <a:r>
              <a:rPr lang="en-US" sz="3600" dirty="0" smtClean="0"/>
              <a:t>opular experimental platform: </a:t>
            </a:r>
            <a:r>
              <a:rPr lang="en-US" sz="3600" dirty="0" err="1" smtClean="0"/>
              <a:t>GNURadio</a:t>
            </a:r>
            <a:endParaRPr lang="en-US" sz="3600" dirty="0" smtClean="0"/>
          </a:p>
          <a:p>
            <a:pPr lvl="1"/>
            <a:r>
              <a:rPr lang="en-US" sz="2000" dirty="0" smtClean="0"/>
              <a:t>Relatively easy to program but slow, no real network deployment</a:t>
            </a:r>
          </a:p>
          <a:p>
            <a:r>
              <a:rPr lang="en-US" sz="3600" dirty="0" smtClean="0"/>
              <a:t>Modern wireless PHYs require high-rate DSP</a:t>
            </a:r>
          </a:p>
          <a:p>
            <a:r>
              <a:rPr lang="en-US" sz="3600" dirty="0" smtClean="0"/>
              <a:t>Real-time platforms [SORA, WARP, …]</a:t>
            </a:r>
          </a:p>
          <a:p>
            <a:pPr lvl="1"/>
            <a:r>
              <a:rPr lang="en-US" sz="2000" dirty="0" smtClean="0"/>
              <a:t>Achieve protocol processing requirements, difficult to program, no code portability, lots of low-level hand-tuning</a:t>
            </a:r>
            <a:endParaRPr lang="en-GB" sz="2000" dirty="0"/>
          </a:p>
        </p:txBody>
      </p:sp>
      <p:sp>
        <p:nvSpPr>
          <p:cNvPr id="4" name="Slide Number Placeholder 3"/>
          <p:cNvSpPr>
            <a:spLocks noGrp="1"/>
          </p:cNvSpPr>
          <p:nvPr>
            <p:ph type="sldNum" sz="quarter" idx="13"/>
          </p:nvPr>
        </p:nvSpPr>
        <p:spPr/>
        <p:txBody>
          <a:bodyPr/>
          <a:lstStyle/>
          <a:p>
            <a:fld id="{460E0C55-3319-4B31-9C74-CC15EF4AFB06}" type="slidenum">
              <a:rPr lang="en-GB" smtClean="0"/>
              <a:t>4</a:t>
            </a:fld>
            <a:endParaRPr lang="en-GB" dirty="0"/>
          </a:p>
        </p:txBody>
      </p:sp>
    </p:spTree>
    <p:extLst>
      <p:ext uri="{BB962C8B-B14F-4D97-AF65-F5344CB8AC3E}">
        <p14:creationId xmlns:p14="http://schemas.microsoft.com/office/powerpoint/2010/main" val="14289838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Rectangle 101"/>
          <p:cNvSpPr/>
          <p:nvPr/>
        </p:nvSpPr>
        <p:spPr>
          <a:xfrm>
            <a:off x="3433010" y="1825465"/>
            <a:ext cx="4358425" cy="21525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err="1" smtClean="0">
                <a:solidFill>
                  <a:schemeClr val="tx1"/>
                </a:solidFill>
              </a:rPr>
              <a:t>Ziria</a:t>
            </a:r>
            <a:r>
              <a:rPr lang="en-GB" sz="2800" dirty="0" smtClean="0">
                <a:solidFill>
                  <a:schemeClr val="tx1"/>
                </a:solidFill>
              </a:rPr>
              <a:t> control handover :</a:t>
            </a:r>
          </a:p>
          <a:p>
            <a:endParaRPr lang="en-GB" sz="2800" dirty="0" smtClean="0">
              <a:solidFill>
                <a:schemeClr val="tx1"/>
              </a:solidFill>
            </a:endParaRPr>
          </a:p>
          <a:p>
            <a:r>
              <a:rPr lang="en-GB" sz="2800" b="1" dirty="0" err="1">
                <a:solidFill>
                  <a:srgbClr val="7030A0"/>
                </a:solidFill>
                <a:latin typeface="Consolas" panose="020B0609020204030204" pitchFamily="49" charset="0"/>
                <a:cs typeface="Consolas" panose="020B0609020204030204" pitchFamily="49" charset="0"/>
              </a:rPr>
              <a:t>s</a:t>
            </a:r>
            <a:r>
              <a:rPr lang="en-GB" sz="2800" b="1" dirty="0" err="1" smtClean="0">
                <a:solidFill>
                  <a:srgbClr val="7030A0"/>
                </a:solidFill>
                <a:latin typeface="Consolas" panose="020B0609020204030204" pitchFamily="49" charset="0"/>
                <a:cs typeface="Consolas" panose="020B0609020204030204" pitchFamily="49" charset="0"/>
              </a:rPr>
              <a:t>eq</a:t>
            </a:r>
            <a:r>
              <a:rPr lang="en-GB" sz="2800" dirty="0" smtClean="0">
                <a:solidFill>
                  <a:srgbClr val="7030A0"/>
                </a:solidFill>
                <a:latin typeface="Consolas" panose="020B0609020204030204" pitchFamily="49" charset="0"/>
                <a:cs typeface="Consolas" panose="020B0609020204030204" pitchFamily="49" charset="0"/>
              </a:rPr>
              <a:t> </a:t>
            </a:r>
            <a:r>
              <a:rPr lang="en-GB" sz="2800" dirty="0" smtClean="0">
                <a:solidFill>
                  <a:schemeClr val="tx1"/>
                </a:solidFill>
                <a:latin typeface="Consolas" panose="020B0609020204030204" pitchFamily="49" charset="0"/>
                <a:cs typeface="Consolas" panose="020B0609020204030204" pitchFamily="49" charset="0"/>
              </a:rPr>
              <a:t>{ x &lt;- some-block</a:t>
            </a:r>
          </a:p>
          <a:p>
            <a:r>
              <a:rPr lang="en-GB" sz="2800" dirty="0">
                <a:solidFill>
                  <a:schemeClr val="tx1"/>
                </a:solidFill>
                <a:latin typeface="Consolas" panose="020B0609020204030204" pitchFamily="49" charset="0"/>
                <a:cs typeface="Consolas" panose="020B0609020204030204" pitchFamily="49" charset="0"/>
              </a:rPr>
              <a:t> </a:t>
            </a:r>
            <a:r>
              <a:rPr lang="en-GB" sz="2800" dirty="0" smtClean="0">
                <a:solidFill>
                  <a:schemeClr val="tx1"/>
                </a:solidFill>
                <a:latin typeface="Consolas" panose="020B0609020204030204" pitchFamily="49" charset="0"/>
                <a:cs typeface="Consolas" panose="020B0609020204030204" pitchFamily="49" charset="0"/>
              </a:rPr>
              <a:t>   ; next-block</a:t>
            </a:r>
          </a:p>
          <a:p>
            <a:r>
              <a:rPr lang="en-GB" sz="2800" dirty="0">
                <a:solidFill>
                  <a:schemeClr val="tx1"/>
                </a:solidFill>
                <a:latin typeface="Consolas" panose="020B0609020204030204" pitchFamily="49" charset="0"/>
                <a:cs typeface="Consolas" panose="020B0609020204030204" pitchFamily="49" charset="0"/>
              </a:rPr>
              <a:t> </a:t>
            </a:r>
            <a:r>
              <a:rPr lang="en-GB" sz="2800" dirty="0" smtClean="0">
                <a:solidFill>
                  <a:schemeClr val="tx1"/>
                </a:solidFill>
                <a:latin typeface="Consolas" panose="020B0609020204030204" pitchFamily="49" charset="0"/>
                <a:cs typeface="Consolas" panose="020B0609020204030204" pitchFamily="49" charset="0"/>
              </a:rPr>
              <a:t>   }</a:t>
            </a:r>
          </a:p>
        </p:txBody>
      </p:sp>
      <p:sp>
        <p:nvSpPr>
          <p:cNvPr id="113" name="Rectangular Callout 112"/>
          <p:cNvSpPr/>
          <p:nvPr/>
        </p:nvSpPr>
        <p:spPr>
          <a:xfrm>
            <a:off x="10028423" y="3687443"/>
            <a:ext cx="1922598" cy="1568228"/>
          </a:xfrm>
          <a:prstGeom prst="wedgeRectCallout">
            <a:avLst>
              <a:gd name="adj1" fmla="val -221810"/>
              <a:gd name="adj2" fmla="val -718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Transfer control </a:t>
            </a:r>
          </a:p>
          <a:p>
            <a:pPr algn="ctr"/>
            <a:r>
              <a:rPr lang="en-GB" sz="1600" dirty="0" smtClean="0">
                <a:solidFill>
                  <a:schemeClr val="bg1"/>
                </a:solidFill>
              </a:rPr>
              <a:t>to new block. Control parameter x scopes over </a:t>
            </a:r>
            <a:r>
              <a:rPr lang="en-GB" sz="1600" dirty="0" smtClean="0">
                <a:solidFill>
                  <a:schemeClr val="bg1"/>
                </a:solidFill>
                <a:latin typeface="Consolas" panose="020B0609020204030204" pitchFamily="49" charset="0"/>
                <a:cs typeface="Consolas" panose="020B0609020204030204" pitchFamily="49" charset="0"/>
              </a:rPr>
              <a:t>next-block</a:t>
            </a:r>
          </a:p>
        </p:txBody>
      </p:sp>
      <p:sp>
        <p:nvSpPr>
          <p:cNvPr id="106" name="Rectangular Callout 105"/>
          <p:cNvSpPr/>
          <p:nvPr/>
        </p:nvSpPr>
        <p:spPr>
          <a:xfrm>
            <a:off x="10028423" y="2520022"/>
            <a:ext cx="1922598" cy="790549"/>
          </a:xfrm>
          <a:prstGeom prst="wedgeRectCallout">
            <a:avLst>
              <a:gd name="adj1" fmla="val -169790"/>
              <a:gd name="adj2" fmla="val -22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Keep running </a:t>
            </a:r>
            <a:r>
              <a:rPr lang="en-GB" sz="1600" dirty="0" smtClean="0">
                <a:solidFill>
                  <a:schemeClr val="bg1"/>
                </a:solidFill>
                <a:latin typeface="Consolas" panose="020B0609020204030204" pitchFamily="49" charset="0"/>
                <a:cs typeface="Consolas" panose="020B0609020204030204" pitchFamily="49" charset="0"/>
              </a:rPr>
              <a:t>some-block</a:t>
            </a:r>
            <a:r>
              <a:rPr lang="en-GB" sz="1600" dirty="0" smtClean="0">
                <a:solidFill>
                  <a:schemeClr val="bg1"/>
                </a:solidFill>
              </a:rPr>
              <a:t> until it returns x</a:t>
            </a:r>
          </a:p>
        </p:txBody>
      </p:sp>
      <p:sp>
        <p:nvSpPr>
          <p:cNvPr id="2" name="Title 1"/>
          <p:cNvSpPr>
            <a:spLocks noGrp="1"/>
          </p:cNvSpPr>
          <p:nvPr>
            <p:ph type="title"/>
          </p:nvPr>
        </p:nvSpPr>
        <p:spPr/>
        <p:txBody>
          <a:bodyPr/>
          <a:lstStyle/>
          <a:p>
            <a:r>
              <a:rPr lang="en-GB" dirty="0" err="1" smtClean="0"/>
              <a:t>Ziria</a:t>
            </a:r>
            <a:r>
              <a:rPr lang="en-GB" dirty="0" smtClean="0"/>
              <a:t> computers versus transformers</a:t>
            </a:r>
            <a:endParaRPr lang="en-GB" dirty="0"/>
          </a:p>
        </p:txBody>
      </p:sp>
      <p:sp>
        <p:nvSpPr>
          <p:cNvPr id="5" name="TextBox 4"/>
          <p:cNvSpPr txBox="1"/>
          <p:nvPr/>
        </p:nvSpPr>
        <p:spPr>
          <a:xfrm>
            <a:off x="542925" y="4586287"/>
            <a:ext cx="4373632" cy="1754326"/>
          </a:xfrm>
          <a:prstGeom prst="rect">
            <a:avLst/>
          </a:prstGeom>
          <a:noFill/>
          <a:ln>
            <a:solidFill>
              <a:schemeClr val="accent1">
                <a:shade val="50000"/>
              </a:schemeClr>
            </a:solidFill>
          </a:ln>
        </p:spPr>
        <p:txBody>
          <a:bodyPr wrap="square" rtlCol="0">
            <a:spAutoFit/>
          </a:bodyPr>
          <a:lstStyle/>
          <a:p>
            <a:r>
              <a:rPr lang="en-GB" dirty="0" smtClean="0"/>
              <a:t>A </a:t>
            </a:r>
            <a:r>
              <a:rPr lang="en-GB" b="1" dirty="0" smtClean="0"/>
              <a:t>transformer</a:t>
            </a:r>
            <a:r>
              <a:rPr lang="en-GB" dirty="0" smtClean="0"/>
              <a:t> block (like the scrambler)</a:t>
            </a:r>
          </a:p>
          <a:p>
            <a:endParaRPr lang="en-GB" dirty="0"/>
          </a:p>
          <a:p>
            <a:r>
              <a:rPr lang="en-GB" b="1" dirty="0">
                <a:solidFill>
                  <a:srgbClr val="7030A0"/>
                </a:solidFill>
                <a:latin typeface="Consolas" panose="020B0609020204030204" pitchFamily="49" charset="0"/>
                <a:cs typeface="Consolas" panose="020B0609020204030204" pitchFamily="49" charset="0"/>
              </a:rPr>
              <a:t>r</a:t>
            </a:r>
            <a:r>
              <a:rPr lang="en-GB" b="1" dirty="0" smtClean="0">
                <a:solidFill>
                  <a:srgbClr val="7030A0"/>
                </a:solidFill>
                <a:latin typeface="Consolas" panose="020B0609020204030204" pitchFamily="49" charset="0"/>
                <a:cs typeface="Consolas" panose="020B0609020204030204" pitchFamily="49" charset="0"/>
              </a:rPr>
              <a:t>epeat</a:t>
            </a:r>
            <a:r>
              <a:rPr lang="en-GB" dirty="0" smtClean="0">
                <a:latin typeface="Consolas" panose="020B0609020204030204" pitchFamily="49" charset="0"/>
                <a:cs typeface="Consolas" panose="020B0609020204030204" pitchFamily="49" charset="0"/>
              </a:rPr>
              <a:t> { x &lt;- takes 64</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 </a:t>
            </a:r>
            <a:r>
              <a:rPr lang="en-GB" dirty="0">
                <a:latin typeface="Consolas" panose="020B0609020204030204" pitchFamily="49" charset="0"/>
                <a:cs typeface="Consolas" panose="020B0609020204030204" pitchFamily="49" charset="0"/>
              </a:rPr>
              <a:t>d</a:t>
            </a:r>
            <a:r>
              <a:rPr lang="en-GB" dirty="0" smtClean="0">
                <a:latin typeface="Consolas" panose="020B0609020204030204" pitchFamily="49" charset="0"/>
                <a:cs typeface="Consolas" panose="020B0609020204030204" pitchFamily="49" charset="0"/>
              </a:rPr>
              <a:t>o stuff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emit e }</a:t>
            </a:r>
          </a:p>
          <a:p>
            <a:r>
              <a:rPr lang="en-GB" dirty="0" smtClean="0">
                <a:latin typeface="Consolas" panose="020B0609020204030204" pitchFamily="49" charset="0"/>
                <a:cs typeface="Consolas" panose="020B0609020204030204" pitchFamily="49" charset="0"/>
              </a:rPr>
              <a:t> </a:t>
            </a:r>
            <a:endParaRPr lang="en-GB" dirty="0">
              <a:latin typeface="Consolas" panose="020B0609020204030204" pitchFamily="49" charset="0"/>
              <a:cs typeface="Consolas" panose="020B0609020204030204" pitchFamily="49" charset="0"/>
            </a:endParaRPr>
          </a:p>
        </p:txBody>
      </p:sp>
      <p:sp>
        <p:nvSpPr>
          <p:cNvPr id="64" name="TextBox 63"/>
          <p:cNvSpPr txBox="1"/>
          <p:nvPr/>
        </p:nvSpPr>
        <p:spPr>
          <a:xfrm>
            <a:off x="5192909" y="4572000"/>
            <a:ext cx="4742749" cy="1754326"/>
          </a:xfrm>
          <a:prstGeom prst="rect">
            <a:avLst/>
          </a:prstGeom>
          <a:noFill/>
          <a:ln>
            <a:solidFill>
              <a:schemeClr val="accent1">
                <a:shade val="50000"/>
              </a:schemeClr>
            </a:solidFill>
          </a:ln>
        </p:spPr>
        <p:txBody>
          <a:bodyPr wrap="square" rtlCol="0">
            <a:spAutoFit/>
          </a:bodyPr>
          <a:lstStyle/>
          <a:p>
            <a:r>
              <a:rPr lang="en-GB" dirty="0" smtClean="0"/>
              <a:t>A </a:t>
            </a:r>
            <a:r>
              <a:rPr lang="en-GB" b="1" dirty="0" smtClean="0"/>
              <a:t>computer </a:t>
            </a:r>
            <a:r>
              <a:rPr lang="en-GB" dirty="0" smtClean="0"/>
              <a:t>block: </a:t>
            </a:r>
            <a:r>
              <a:rPr lang="en-GB" dirty="0" smtClean="0">
                <a:solidFill>
                  <a:srgbClr val="FF0000"/>
                </a:solidFill>
              </a:rPr>
              <a:t>eventually returns control</a:t>
            </a:r>
          </a:p>
          <a:p>
            <a:endParaRPr lang="en-GB" dirty="0"/>
          </a:p>
          <a:p>
            <a:r>
              <a:rPr lang="en-GB" b="1" dirty="0" err="1">
                <a:solidFill>
                  <a:srgbClr val="7030A0"/>
                </a:solidFill>
                <a:latin typeface="Consolas" panose="020B0609020204030204" pitchFamily="49" charset="0"/>
                <a:cs typeface="Consolas" panose="020B0609020204030204" pitchFamily="49" charset="0"/>
              </a:rPr>
              <a:t>s</a:t>
            </a:r>
            <a:r>
              <a:rPr lang="en-GB" b="1" dirty="0" err="1" smtClean="0">
                <a:solidFill>
                  <a:srgbClr val="7030A0"/>
                </a:solidFill>
                <a:latin typeface="Consolas" panose="020B0609020204030204" pitchFamily="49" charset="0"/>
                <a:cs typeface="Consolas" panose="020B0609020204030204" pitchFamily="49" charset="0"/>
              </a:rPr>
              <a:t>eq</a:t>
            </a:r>
            <a:r>
              <a:rPr lang="en-GB" b="1" dirty="0" smtClean="0">
                <a:solidFill>
                  <a:srgbClr val="7030A0"/>
                </a:solidFill>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x &lt;- takes 64;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do more stuff</a:t>
            </a:r>
          </a:p>
          <a:p>
            <a:r>
              <a:rPr lang="en-GB" b="1" dirty="0">
                <a:solidFill>
                  <a:srgbClr val="7030A0"/>
                </a:solidFill>
                <a:latin typeface="Consolas" panose="020B0609020204030204" pitchFamily="49" charset="0"/>
                <a:cs typeface="Consolas" panose="020B0609020204030204" pitchFamily="49" charset="0"/>
              </a:rPr>
              <a:t> </a:t>
            </a:r>
            <a:r>
              <a:rPr lang="en-GB" b="1" dirty="0" smtClean="0">
                <a:solidFill>
                  <a:srgbClr val="7030A0"/>
                </a:solidFill>
                <a:latin typeface="Consolas" panose="020B0609020204030204" pitchFamily="49" charset="0"/>
                <a:cs typeface="Consolas" panose="020B0609020204030204" pitchFamily="49" charset="0"/>
              </a:rPr>
              <a:t>   ; return</a:t>
            </a:r>
            <a:r>
              <a:rPr lang="en-GB" dirty="0" smtClean="0">
                <a:latin typeface="Consolas" panose="020B0609020204030204" pitchFamily="49" charset="0"/>
                <a:cs typeface="Consolas" panose="020B0609020204030204" pitchFamily="49" charset="0"/>
              </a:rPr>
              <a:t> e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a:t>
            </a:r>
            <a:endParaRPr lang="en-GB" dirty="0">
              <a:latin typeface="Consolas" panose="020B0609020204030204" pitchFamily="49" charset="0"/>
              <a:cs typeface="Consolas" panose="020B0609020204030204" pitchFamily="49" charset="0"/>
            </a:endParaRPr>
          </a:p>
        </p:txBody>
      </p:sp>
      <p:sp>
        <p:nvSpPr>
          <p:cNvPr id="65" name="Rectangular Callout 64"/>
          <p:cNvSpPr/>
          <p:nvPr/>
        </p:nvSpPr>
        <p:spPr>
          <a:xfrm>
            <a:off x="542925" y="1871740"/>
            <a:ext cx="2714626" cy="2106231"/>
          </a:xfrm>
          <a:prstGeom prst="wedgeRectCallout">
            <a:avLst>
              <a:gd name="adj1" fmla="val 46018"/>
              <a:gd name="adj2" fmla="val -76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err="1" smtClean="0">
                <a:solidFill>
                  <a:schemeClr val="bg1"/>
                </a:solidFill>
              </a:rPr>
              <a:t>Ziria</a:t>
            </a:r>
            <a:r>
              <a:rPr lang="en-GB" sz="2000" dirty="0" smtClean="0">
                <a:solidFill>
                  <a:schemeClr val="bg1"/>
                </a:solidFill>
              </a:rPr>
              <a:t> type system ensures that the first block in </a:t>
            </a:r>
            <a:r>
              <a:rPr lang="en-GB" sz="2000" b="1" dirty="0" err="1" smtClean="0">
                <a:solidFill>
                  <a:schemeClr val="bg1"/>
                </a:solidFill>
              </a:rPr>
              <a:t>seq</a:t>
            </a:r>
            <a:endParaRPr lang="en-GB" sz="2000" b="1" dirty="0" smtClean="0">
              <a:solidFill>
                <a:schemeClr val="bg1"/>
              </a:solidFill>
            </a:endParaRPr>
          </a:p>
          <a:p>
            <a:pPr algn="ctr"/>
            <a:r>
              <a:rPr lang="en-GB" sz="2000" dirty="0">
                <a:solidFill>
                  <a:schemeClr val="bg1"/>
                </a:solidFill>
              </a:rPr>
              <a:t>i</a:t>
            </a:r>
            <a:r>
              <a:rPr lang="en-GB" sz="2000" dirty="0" smtClean="0">
                <a:solidFill>
                  <a:schemeClr val="bg1"/>
                </a:solidFill>
              </a:rPr>
              <a:t>s a </a:t>
            </a:r>
            <a:r>
              <a:rPr lang="en-GB" sz="2000" dirty="0" smtClean="0">
                <a:solidFill>
                  <a:srgbClr val="FF0000"/>
                </a:solidFill>
              </a:rPr>
              <a:t>computer</a:t>
            </a:r>
          </a:p>
          <a:p>
            <a:pPr algn="ctr"/>
            <a:r>
              <a:rPr lang="en-GB" sz="2000" dirty="0" smtClean="0">
                <a:solidFill>
                  <a:srgbClr val="7030A0"/>
                </a:solidFill>
              </a:rPr>
              <a:t>(eventually returns)</a:t>
            </a:r>
          </a:p>
        </p:txBody>
      </p:sp>
    </p:spTree>
    <p:extLst>
      <p:ext uri="{BB962C8B-B14F-4D97-AF65-F5344CB8AC3E}">
        <p14:creationId xmlns:p14="http://schemas.microsoft.com/office/powerpoint/2010/main" val="210086861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4" grpId="0" animBg="1"/>
      <p:bldP spid="6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t>A typical computer block: transmission detection</a:t>
            </a:r>
            <a:endParaRPr lang="en-GB" sz="4000" dirty="0"/>
          </a:p>
        </p:txBody>
      </p:sp>
      <p:graphicFrame>
        <p:nvGraphicFramePr>
          <p:cNvPr id="5" name="Table 4"/>
          <p:cNvGraphicFramePr>
            <a:graphicFrameLocks noGrp="1"/>
          </p:cNvGraphicFramePr>
          <p:nvPr>
            <p:extLst/>
          </p:nvPr>
        </p:nvGraphicFramePr>
        <p:xfrm>
          <a:off x="807517" y="1782080"/>
          <a:ext cx="5415280" cy="375984"/>
        </p:xfrm>
        <a:graphic>
          <a:graphicData uri="http://schemas.openxmlformats.org/drawingml/2006/table">
            <a:tbl>
              <a:tblPr firstRow="1" bandRow="1">
                <a:tableStyleId>{5C22544A-7EE6-4342-B048-85BDC9FD1C3A}</a:tableStyleId>
              </a:tblPr>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271880">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r>
            </a:tbl>
          </a:graphicData>
        </a:graphic>
      </p:graphicFrame>
      <p:cxnSp>
        <p:nvCxnSpPr>
          <p:cNvPr id="6" name="Straight Connector 5"/>
          <p:cNvCxnSpPr/>
          <p:nvPr/>
        </p:nvCxnSpPr>
        <p:spPr>
          <a:xfrm flipH="1">
            <a:off x="454700" y="1944907"/>
            <a:ext cx="3667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54700" y="1944907"/>
            <a:ext cx="16788" cy="138950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745569" y="3214688"/>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removeDC</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9" name="Rectangle 8"/>
          <p:cNvSpPr/>
          <p:nvPr/>
        </p:nvSpPr>
        <p:spPr>
          <a:xfrm>
            <a:off x="2042599" y="3214688"/>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cca</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10" name="Straight Connector 9"/>
          <p:cNvCxnSpPr>
            <a:endCxn id="8" idx="1"/>
          </p:cNvCxnSpPr>
          <p:nvPr/>
        </p:nvCxnSpPr>
        <p:spPr>
          <a:xfrm>
            <a:off x="454700" y="3348045"/>
            <a:ext cx="29086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8" idx="3"/>
            <a:endCxn id="9" idx="1"/>
          </p:cNvCxnSpPr>
          <p:nvPr/>
        </p:nvCxnSpPr>
        <p:spPr>
          <a:xfrm>
            <a:off x="1814607" y="3348045"/>
            <a:ext cx="22799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9" idx="2"/>
          </p:cNvCxnSpPr>
          <p:nvPr/>
        </p:nvCxnSpPr>
        <p:spPr>
          <a:xfrm flipH="1">
            <a:off x="2573340" y="3481402"/>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62214" y="3134587"/>
            <a:ext cx="2809636" cy="41525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17" name="TextBox 16"/>
          <p:cNvSpPr txBox="1"/>
          <p:nvPr/>
        </p:nvSpPr>
        <p:spPr>
          <a:xfrm>
            <a:off x="492139" y="2877107"/>
            <a:ext cx="1031051" cy="430887"/>
          </a:xfrm>
          <a:prstGeom prst="rect">
            <a:avLst/>
          </a:prstGeom>
          <a:noFill/>
        </p:spPr>
        <p:txBody>
          <a:bodyPr wrap="none" rtlCol="0">
            <a:spAutoFit/>
          </a:bodyPr>
          <a:lstStyle/>
          <a:p>
            <a:r>
              <a:rPr lang="en-GB" sz="1100" dirty="0" err="1" smtClean="0">
                <a:latin typeface="Consolas" panose="020B0609020204030204" pitchFamily="49" charset="0"/>
                <a:cs typeface="Consolas" panose="020B0609020204030204" pitchFamily="49" charset="0"/>
              </a:rPr>
              <a:t>DetectSTS</a:t>
            </a:r>
            <a:r>
              <a:rPr lang="en-GB" sz="1100" dirty="0" smtClean="0">
                <a:latin typeface="Consolas" panose="020B0609020204030204" pitchFamily="49" charset="0"/>
                <a:cs typeface="Consolas" panose="020B0609020204030204" pitchFamily="49" charset="0"/>
              </a:rPr>
              <a:t>()</a:t>
            </a:r>
            <a:endParaRPr lang="en-GB" sz="1100" dirty="0">
              <a:latin typeface="Consolas" panose="020B0609020204030204" pitchFamily="49" charset="0"/>
              <a:cs typeface="Consolas" panose="020B0609020204030204" pitchFamily="49" charset="0"/>
            </a:endParaRPr>
          </a:p>
          <a:p>
            <a:endParaRPr lang="en-GB" sz="1100" dirty="0">
              <a:latin typeface="Consolas" panose="020B0609020204030204" pitchFamily="49" charset="0"/>
              <a:cs typeface="Consolas" panose="020B0609020204030204" pitchFamily="49" charset="0"/>
            </a:endParaRPr>
          </a:p>
        </p:txBody>
      </p:sp>
      <p:sp>
        <p:nvSpPr>
          <p:cNvPr id="18" name="TextBox 17"/>
          <p:cNvSpPr txBox="1"/>
          <p:nvPr/>
        </p:nvSpPr>
        <p:spPr>
          <a:xfrm>
            <a:off x="6900862" y="2877107"/>
            <a:ext cx="4314825" cy="2585323"/>
          </a:xfrm>
          <a:prstGeom prst="rect">
            <a:avLst/>
          </a:prstGeom>
          <a:noFill/>
          <a:ln>
            <a:solidFill>
              <a:schemeClr val="accent2"/>
            </a:solidFill>
          </a:ln>
        </p:spPr>
        <p:txBody>
          <a:bodyPr wrap="square" rtlCol="0">
            <a:spAutoFit/>
          </a:bodyPr>
          <a:lstStyle/>
          <a:p>
            <a:r>
              <a:rPr lang="en-GB" b="1" dirty="0" err="1">
                <a:solidFill>
                  <a:srgbClr val="7030A0"/>
                </a:solidFill>
                <a:latin typeface="Consolas" panose="020B0609020204030204" pitchFamily="49" charset="0"/>
                <a:cs typeface="Consolas" panose="020B0609020204030204" pitchFamily="49" charset="0"/>
              </a:rPr>
              <a:t>s</a:t>
            </a:r>
            <a:r>
              <a:rPr lang="en-GB" b="1" dirty="0" err="1" smtClean="0">
                <a:solidFill>
                  <a:srgbClr val="7030A0"/>
                </a:solidFill>
                <a:latin typeface="Consolas" panose="020B0609020204030204" pitchFamily="49" charset="0"/>
                <a:cs typeface="Consolas" panose="020B0609020204030204" pitchFamily="49" charset="0"/>
              </a:rPr>
              <a:t>eq</a:t>
            </a:r>
            <a:r>
              <a:rPr lang="en-GB" dirty="0" smtClean="0">
                <a:solidFill>
                  <a:srgbClr val="7030A0"/>
                </a:solidFill>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do stuff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a:t>
            </a:r>
            <a:r>
              <a:rPr lang="en-GB" b="1" dirty="0" smtClean="0">
                <a:solidFill>
                  <a:srgbClr val="7030A0"/>
                </a:solidFill>
                <a:latin typeface="Consolas" panose="020B0609020204030204" pitchFamily="49" charset="0"/>
                <a:cs typeface="Consolas" panose="020B0609020204030204" pitchFamily="49" charset="0"/>
              </a:rPr>
              <a:t>until</a:t>
            </a:r>
            <a:r>
              <a:rPr lang="en-GB" dirty="0" smtClean="0">
                <a:latin typeface="Consolas" panose="020B0609020204030204" pitchFamily="49" charset="0"/>
                <a:cs typeface="Consolas" panose="020B0609020204030204" pitchFamily="49" charset="0"/>
              </a:rPr>
              <a:t> (detected == true) {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x &lt;- </a:t>
            </a:r>
            <a:r>
              <a:rPr lang="en-GB" b="1" dirty="0" smtClean="0">
                <a:solidFill>
                  <a:srgbClr val="7030A0"/>
                </a:solidFill>
                <a:latin typeface="Consolas" panose="020B0609020204030204" pitchFamily="49" charset="0"/>
                <a:cs typeface="Consolas" panose="020B0609020204030204" pitchFamily="49" charset="0"/>
              </a:rPr>
              <a:t>takes</a:t>
            </a:r>
            <a:r>
              <a:rPr lang="en-GB" dirty="0" smtClean="0">
                <a:solidFill>
                  <a:srgbClr val="7030A0"/>
                </a:solidFill>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4;</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do stuff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try to detect …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 do stuff …</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 </a:t>
            </a:r>
            <a:r>
              <a:rPr lang="en-GB" b="1" dirty="0" smtClean="0">
                <a:solidFill>
                  <a:srgbClr val="7030A0"/>
                </a:solidFill>
                <a:latin typeface="Consolas" panose="020B0609020204030204" pitchFamily="49" charset="0"/>
                <a:cs typeface="Consolas" panose="020B0609020204030204" pitchFamily="49" charset="0"/>
              </a:rPr>
              <a:t>return</a:t>
            </a:r>
            <a:r>
              <a:rPr lang="en-GB" dirty="0" smtClean="0">
                <a:latin typeface="Consolas" panose="020B0609020204030204" pitchFamily="49" charset="0"/>
                <a:cs typeface="Consolas" panose="020B0609020204030204" pitchFamily="49" charset="0"/>
              </a:rPr>
              <a:t> ret;</a:t>
            </a:r>
          </a:p>
          <a:p>
            <a:r>
              <a:rPr lang="en-GB" dirty="0">
                <a:latin typeface="Consolas" panose="020B0609020204030204" pitchFamily="49" charset="0"/>
                <a:cs typeface="Consolas" panose="020B0609020204030204" pitchFamily="49" charset="0"/>
              </a:rPr>
              <a:t> </a:t>
            </a:r>
            <a:r>
              <a:rPr lang="en-GB" dirty="0" smtClean="0">
                <a:latin typeface="Consolas" panose="020B0609020204030204" pitchFamily="49" charset="0"/>
                <a:cs typeface="Consolas" panose="020B0609020204030204" pitchFamily="49" charset="0"/>
              </a:rPr>
              <a:t>    }</a:t>
            </a:r>
          </a:p>
        </p:txBody>
      </p:sp>
      <p:cxnSp>
        <p:nvCxnSpPr>
          <p:cNvPr id="20" name="Straight Connector 19"/>
          <p:cNvCxnSpPr/>
          <p:nvPr/>
        </p:nvCxnSpPr>
        <p:spPr>
          <a:xfrm>
            <a:off x="2914650" y="3348045"/>
            <a:ext cx="4357688" cy="40547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 name="Rectangular Callout 20"/>
          <p:cNvSpPr/>
          <p:nvPr/>
        </p:nvSpPr>
        <p:spPr>
          <a:xfrm>
            <a:off x="1385888" y="4667821"/>
            <a:ext cx="4836910" cy="1052089"/>
          </a:xfrm>
          <a:prstGeom prst="wedgeRectCallout">
            <a:avLst>
              <a:gd name="adj1" fmla="val 74689"/>
              <a:gd name="adj2" fmla="val -1045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Detect high correlation with known sequence</a:t>
            </a:r>
          </a:p>
          <a:p>
            <a:pPr algn="ctr"/>
            <a:r>
              <a:rPr lang="en-GB" dirty="0" smtClean="0">
                <a:solidFill>
                  <a:schemeClr val="bg1"/>
                </a:solidFill>
              </a:rPr>
              <a:t>=&gt;</a:t>
            </a:r>
          </a:p>
          <a:p>
            <a:pPr algn="ctr"/>
            <a:r>
              <a:rPr lang="en-GB" dirty="0">
                <a:solidFill>
                  <a:schemeClr val="bg1"/>
                </a:solidFill>
              </a:rPr>
              <a:t>s</a:t>
            </a:r>
            <a:r>
              <a:rPr lang="en-GB" dirty="0" smtClean="0">
                <a:solidFill>
                  <a:schemeClr val="bg1"/>
                </a:solidFill>
              </a:rPr>
              <a:t>omeone is transmitting</a:t>
            </a:r>
            <a:endParaRPr lang="en-GB" dirty="0">
              <a:solidFill>
                <a:schemeClr val="bg1"/>
              </a:solidFill>
            </a:endParaRPr>
          </a:p>
        </p:txBody>
      </p:sp>
      <p:sp>
        <p:nvSpPr>
          <p:cNvPr id="22" name="TextBox 21"/>
          <p:cNvSpPr txBox="1"/>
          <p:nvPr/>
        </p:nvSpPr>
        <p:spPr>
          <a:xfrm>
            <a:off x="4219705" y="6144948"/>
            <a:ext cx="3751001" cy="369332"/>
          </a:xfrm>
          <a:prstGeom prst="rect">
            <a:avLst/>
          </a:prstGeom>
          <a:noFill/>
        </p:spPr>
        <p:txBody>
          <a:bodyPr wrap="square" rtlCol="0">
            <a:spAutoFit/>
          </a:bodyPr>
          <a:lstStyle/>
          <a:p>
            <a:pPr algn="ctr"/>
            <a:r>
              <a:rPr lang="en-GB" dirty="0" smtClean="0"/>
              <a:t>Let us examine the </a:t>
            </a:r>
            <a:r>
              <a:rPr lang="en-GB" dirty="0" smtClean="0">
                <a:hlinkClick r:id="rId2"/>
              </a:rPr>
              <a:t>code </a:t>
            </a:r>
            <a:r>
              <a:rPr lang="en-GB" dirty="0" smtClean="0"/>
              <a:t>on </a:t>
            </a:r>
            <a:r>
              <a:rPr lang="en-GB" dirty="0" err="1" smtClean="0"/>
              <a:t>Github</a:t>
            </a:r>
            <a:endParaRPr lang="en-GB" dirty="0"/>
          </a:p>
        </p:txBody>
      </p:sp>
    </p:spTree>
    <p:extLst>
      <p:ext uri="{BB962C8B-B14F-4D97-AF65-F5344CB8AC3E}">
        <p14:creationId xmlns:p14="http://schemas.microsoft.com/office/powerpoint/2010/main" val="2049207459"/>
      </p:ext>
    </p:extLst>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519248" y="1447799"/>
            <a:ext cx="11151917" cy="3262432"/>
          </a:xfrm>
        </p:spPr>
        <p:txBody>
          <a:bodyPr/>
          <a:lstStyle/>
          <a:p>
            <a:r>
              <a:rPr lang="en-GB" dirty="0" smtClean="0"/>
              <a:t>Introduction</a:t>
            </a:r>
          </a:p>
          <a:p>
            <a:r>
              <a:rPr lang="en-GB" dirty="0" err="1" smtClean="0"/>
              <a:t>WiFi</a:t>
            </a:r>
            <a:r>
              <a:rPr lang="en-GB" dirty="0" smtClean="0"/>
              <a:t> in Ziria</a:t>
            </a:r>
          </a:p>
          <a:p>
            <a:r>
              <a:rPr lang="en-GB" b="1" dirty="0">
                <a:solidFill>
                  <a:srgbClr val="FF0000"/>
                </a:solidFill>
              </a:rPr>
              <a:t>Compiling and Optimizing Ziria</a:t>
            </a:r>
            <a:endParaRPr lang="en-GB" b="1" dirty="0" smtClean="0">
              <a:solidFill>
                <a:srgbClr val="FF0000"/>
              </a:solidFill>
            </a:endParaRPr>
          </a:p>
          <a:p>
            <a:r>
              <a:rPr lang="en-GB" dirty="0" smtClean="0"/>
              <a:t>Hands-on</a:t>
            </a:r>
          </a:p>
          <a:p>
            <a:r>
              <a:rPr lang="en-GB" dirty="0" smtClean="0"/>
              <a:t>Conclusions</a:t>
            </a:r>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42</a:t>
            </a:fld>
            <a:endParaRPr lang="en-GB"/>
          </a:p>
        </p:txBody>
      </p:sp>
    </p:spTree>
    <p:extLst>
      <p:ext uri="{BB962C8B-B14F-4D97-AF65-F5344CB8AC3E}">
        <p14:creationId xmlns:p14="http://schemas.microsoft.com/office/powerpoint/2010/main" val="1789324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Interfacing with other layers</a:t>
            </a:r>
            <a:endParaRPr lang="en-GB" dirty="0"/>
          </a:p>
        </p:txBody>
      </p:sp>
      <p:sp>
        <p:nvSpPr>
          <p:cNvPr id="3" name="Content Placeholder 2"/>
          <p:cNvSpPr>
            <a:spLocks noGrp="1"/>
          </p:cNvSpPr>
          <p:nvPr>
            <p:ph type="body" sz="quarter" idx="10"/>
          </p:nvPr>
        </p:nvSpPr>
        <p:spPr/>
        <p:txBody>
          <a:bodyPr/>
          <a:lstStyle/>
          <a:p>
            <a:r>
              <a:rPr lang="en-GB" dirty="0" smtClean="0"/>
              <a:t>RF interface – synchronous 16-bit complex input</a:t>
            </a:r>
          </a:p>
          <a:p>
            <a:pPr lvl="1"/>
            <a:r>
              <a:rPr lang="en-GB" dirty="0" smtClean="0"/>
              <a:t>Radio: </a:t>
            </a:r>
            <a:r>
              <a:rPr lang="en-GB" dirty="0" err="1" smtClean="0"/>
              <a:t>Sora</a:t>
            </a:r>
            <a:r>
              <a:rPr lang="en-GB" dirty="0" smtClean="0"/>
              <a:t>, </a:t>
            </a:r>
            <a:r>
              <a:rPr lang="en-GB" dirty="0" err="1" smtClean="0"/>
              <a:t>BladeRF</a:t>
            </a:r>
            <a:endParaRPr lang="en-GB" dirty="0" smtClean="0"/>
          </a:p>
          <a:p>
            <a:pPr lvl="1"/>
            <a:r>
              <a:rPr lang="en-GB" dirty="0" smtClean="0"/>
              <a:t>File: test samples, radio captures</a:t>
            </a:r>
          </a:p>
          <a:p>
            <a:r>
              <a:rPr lang="en-GB" dirty="0" smtClean="0"/>
              <a:t>MAC interface</a:t>
            </a:r>
          </a:p>
          <a:p>
            <a:pPr lvl="1"/>
            <a:r>
              <a:rPr lang="en-GB" dirty="0" smtClean="0"/>
              <a:t>IP, memory buffer (interfacing with MAC)</a:t>
            </a:r>
          </a:p>
          <a:p>
            <a:r>
              <a:rPr lang="en-GB" dirty="0" smtClean="0"/>
              <a:t>External C libraries</a:t>
            </a:r>
          </a:p>
          <a:p>
            <a:pPr lvl="1"/>
            <a:r>
              <a:rPr lang="en-GB" dirty="0" smtClean="0"/>
              <a:t>Vector library (</a:t>
            </a:r>
            <a:r>
              <a:rPr lang="en-GB" dirty="0" err="1" smtClean="0"/>
              <a:t>v_add</a:t>
            </a:r>
            <a:r>
              <a:rPr lang="en-GB" dirty="0" smtClean="0"/>
              <a:t>, </a:t>
            </a:r>
            <a:r>
              <a:rPr lang="en-GB" dirty="0" err="1" smtClean="0"/>
              <a:t>v_sub</a:t>
            </a:r>
            <a:r>
              <a:rPr lang="en-GB" dirty="0" smtClean="0"/>
              <a:t>, </a:t>
            </a:r>
            <a:r>
              <a:rPr lang="en-GB" dirty="0" err="1" smtClean="0"/>
              <a:t>v_mul</a:t>
            </a:r>
            <a:r>
              <a:rPr lang="en-GB" dirty="0" smtClean="0"/>
              <a:t>, </a:t>
            </a:r>
            <a:r>
              <a:rPr lang="en-GB" dirty="0" err="1" smtClean="0"/>
              <a:t>v_correlate</a:t>
            </a:r>
            <a:r>
              <a:rPr lang="en-GB" dirty="0" smtClean="0"/>
              <a:t>, </a:t>
            </a:r>
            <a:r>
              <a:rPr lang="en-GB" dirty="0" err="1" smtClean="0"/>
              <a:t>etc</a:t>
            </a:r>
            <a:r>
              <a:rPr lang="en-GB" dirty="0" smtClean="0"/>
              <a:t>)</a:t>
            </a:r>
          </a:p>
          <a:p>
            <a:pPr lvl="1"/>
            <a:r>
              <a:rPr lang="en-GB" dirty="0" smtClean="0"/>
              <a:t>Communication library (</a:t>
            </a:r>
            <a:r>
              <a:rPr lang="en-GB" dirty="0" err="1" smtClean="0"/>
              <a:t>fft</a:t>
            </a:r>
            <a:r>
              <a:rPr lang="en-GB" dirty="0" smtClean="0"/>
              <a:t>, Viterbi decoder)</a:t>
            </a:r>
          </a:p>
          <a:p>
            <a:pPr lvl="1"/>
            <a:r>
              <a:rPr lang="en-GB" dirty="0" smtClean="0"/>
              <a:t>Simple calling convention to add more functions</a:t>
            </a:r>
            <a:endParaRPr lang="en-GB" dirty="0"/>
          </a:p>
        </p:txBody>
      </p:sp>
    </p:spTree>
    <p:extLst>
      <p:ext uri="{BB962C8B-B14F-4D97-AF65-F5344CB8AC3E}">
        <p14:creationId xmlns:p14="http://schemas.microsoft.com/office/powerpoint/2010/main" val="2205843729"/>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CPU execution model</a:t>
            </a:r>
            <a:endParaRPr lang="en-GB" dirty="0"/>
          </a:p>
        </p:txBody>
      </p:sp>
      <p:sp>
        <p:nvSpPr>
          <p:cNvPr id="3" name="Rectangle 2"/>
          <p:cNvSpPr/>
          <p:nvPr/>
        </p:nvSpPr>
        <p:spPr>
          <a:xfrm>
            <a:off x="838200" y="2171700"/>
            <a:ext cx="3017520" cy="217997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4" name="TextBox 3"/>
          <p:cNvSpPr txBox="1"/>
          <p:nvPr/>
        </p:nvSpPr>
        <p:spPr>
          <a:xfrm>
            <a:off x="1078231" y="2377441"/>
            <a:ext cx="1204176" cy="461665"/>
          </a:xfrm>
          <a:prstGeom prst="rect">
            <a:avLst/>
          </a:prstGeom>
          <a:noFill/>
        </p:spPr>
        <p:txBody>
          <a:bodyPr wrap="none" rtlCol="0">
            <a:spAutoFit/>
          </a:bodyPr>
          <a:lstStyle/>
          <a:p>
            <a:r>
              <a:rPr lang="en-GB" sz="2400" dirty="0">
                <a:latin typeface="Consolas" panose="020B0609020204030204" pitchFamily="49" charset="0"/>
                <a:cs typeface="Consolas" panose="020B0609020204030204" pitchFamily="49" charset="0"/>
              </a:rPr>
              <a:t>tick()</a:t>
            </a:r>
          </a:p>
        </p:txBody>
      </p:sp>
      <p:sp>
        <p:nvSpPr>
          <p:cNvPr id="5" name="TextBox 4"/>
          <p:cNvSpPr txBox="1"/>
          <p:nvPr/>
        </p:nvSpPr>
        <p:spPr>
          <a:xfrm>
            <a:off x="1078230" y="3617264"/>
            <a:ext cx="1883849" cy="461665"/>
          </a:xfrm>
          <a:prstGeom prst="rect">
            <a:avLst/>
          </a:prstGeom>
          <a:noFill/>
        </p:spPr>
        <p:txBody>
          <a:bodyPr wrap="none" rtlCol="0">
            <a:spAutoFit/>
          </a:bodyPr>
          <a:lstStyle/>
          <a:p>
            <a:r>
              <a:rPr lang="en-GB" sz="2400" dirty="0">
                <a:latin typeface="Consolas" panose="020B0609020204030204" pitchFamily="49" charset="0"/>
                <a:cs typeface="Consolas" panose="020B0609020204030204" pitchFamily="49" charset="0"/>
              </a:rPr>
              <a:t>process(x)</a:t>
            </a:r>
          </a:p>
        </p:txBody>
      </p:sp>
      <p:sp>
        <p:nvSpPr>
          <p:cNvPr id="6" name="TextBox 5"/>
          <p:cNvSpPr txBox="1"/>
          <p:nvPr/>
        </p:nvSpPr>
        <p:spPr>
          <a:xfrm>
            <a:off x="5116830" y="2228048"/>
            <a:ext cx="2903359" cy="461665"/>
          </a:xfrm>
          <a:prstGeom prst="rect">
            <a:avLst/>
          </a:prstGeom>
          <a:noFill/>
        </p:spPr>
        <p:txBody>
          <a:bodyPr wrap="none" rtlCol="0">
            <a:spAutoFit/>
          </a:bodyPr>
          <a:lstStyle/>
          <a:p>
            <a:r>
              <a:rPr lang="en-GB" sz="2400" dirty="0">
                <a:latin typeface="Consolas" panose="020B0609020204030204" pitchFamily="49" charset="0"/>
                <a:cs typeface="Consolas" panose="020B0609020204030204" pitchFamily="49" charset="0"/>
              </a:rPr>
              <a:t>YIELD (</a:t>
            </a:r>
            <a:r>
              <a:rPr lang="en-GB" sz="2400" dirty="0" err="1">
                <a:latin typeface="Consolas" panose="020B0609020204030204" pitchFamily="49" charset="0"/>
                <a:cs typeface="Consolas" panose="020B0609020204030204" pitchFamily="49" charset="0"/>
              </a:rPr>
              <a:t>data_val</a:t>
            </a:r>
            <a:r>
              <a:rPr lang="en-GB" sz="2400" dirty="0">
                <a:latin typeface="Consolas" panose="020B0609020204030204" pitchFamily="49" charset="0"/>
                <a:cs typeface="Consolas" panose="020B0609020204030204" pitchFamily="49" charset="0"/>
              </a:rPr>
              <a:t>)</a:t>
            </a:r>
          </a:p>
        </p:txBody>
      </p:sp>
      <p:sp>
        <p:nvSpPr>
          <p:cNvPr id="7" name="TextBox 6"/>
          <p:cNvSpPr txBox="1"/>
          <p:nvPr/>
        </p:nvSpPr>
        <p:spPr>
          <a:xfrm>
            <a:off x="5116830" y="3030528"/>
            <a:ext cx="864339" cy="461665"/>
          </a:xfrm>
          <a:prstGeom prst="rect">
            <a:avLst/>
          </a:prstGeom>
          <a:noFill/>
        </p:spPr>
        <p:txBody>
          <a:bodyPr wrap="none" rtlCol="0">
            <a:spAutoFit/>
          </a:bodyPr>
          <a:lstStyle/>
          <a:p>
            <a:r>
              <a:rPr lang="en-GB" sz="2400" dirty="0">
                <a:latin typeface="Consolas" panose="020B0609020204030204" pitchFamily="49" charset="0"/>
                <a:cs typeface="Consolas" panose="020B0609020204030204" pitchFamily="49" charset="0"/>
              </a:rPr>
              <a:t>SKIP</a:t>
            </a:r>
          </a:p>
        </p:txBody>
      </p:sp>
      <p:sp>
        <p:nvSpPr>
          <p:cNvPr id="8" name="TextBox 7"/>
          <p:cNvSpPr txBox="1"/>
          <p:nvPr/>
        </p:nvSpPr>
        <p:spPr>
          <a:xfrm>
            <a:off x="5116831" y="3829044"/>
            <a:ext cx="3243196" cy="461665"/>
          </a:xfrm>
          <a:prstGeom prst="rect">
            <a:avLst/>
          </a:prstGeom>
          <a:noFill/>
        </p:spPr>
        <p:txBody>
          <a:bodyPr wrap="none" rtlCol="0">
            <a:spAutoFit/>
          </a:bodyPr>
          <a:lstStyle/>
          <a:p>
            <a:r>
              <a:rPr lang="en-GB" sz="2400" dirty="0">
                <a:latin typeface="Consolas" panose="020B0609020204030204" pitchFamily="49" charset="0"/>
                <a:cs typeface="Consolas" panose="020B0609020204030204" pitchFamily="49" charset="0"/>
              </a:rPr>
              <a:t>DONE (</a:t>
            </a:r>
            <a:r>
              <a:rPr lang="en-GB" sz="2400" dirty="0" err="1">
                <a:latin typeface="Consolas" panose="020B0609020204030204" pitchFamily="49" charset="0"/>
                <a:cs typeface="Consolas" panose="020B0609020204030204" pitchFamily="49" charset="0"/>
              </a:rPr>
              <a:t>control_val</a:t>
            </a:r>
            <a:r>
              <a:rPr lang="en-GB" sz="2400" dirty="0">
                <a:latin typeface="Consolas" panose="020B0609020204030204" pitchFamily="49" charset="0"/>
                <a:cs typeface="Consolas" panose="020B0609020204030204" pitchFamily="49" charset="0"/>
              </a:rPr>
              <a:t>)</a:t>
            </a:r>
          </a:p>
        </p:txBody>
      </p:sp>
      <p:cxnSp>
        <p:nvCxnSpPr>
          <p:cNvPr id="10" name="Straight Arrow Connector 9"/>
          <p:cNvCxnSpPr/>
          <p:nvPr/>
        </p:nvCxnSpPr>
        <p:spPr>
          <a:xfrm>
            <a:off x="3878581" y="2468880"/>
            <a:ext cx="10287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878581" y="4059876"/>
            <a:ext cx="10287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878581" y="3238500"/>
            <a:ext cx="10287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10046422" y="1361599"/>
            <a:ext cx="925831" cy="70866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B1</a:t>
            </a:r>
          </a:p>
        </p:txBody>
      </p:sp>
      <p:sp>
        <p:nvSpPr>
          <p:cNvPr id="16" name="Rectangle 15"/>
          <p:cNvSpPr/>
          <p:nvPr/>
        </p:nvSpPr>
        <p:spPr>
          <a:xfrm>
            <a:off x="10046422" y="2849731"/>
            <a:ext cx="925831" cy="70866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B2</a:t>
            </a:r>
          </a:p>
        </p:txBody>
      </p:sp>
      <p:sp>
        <p:nvSpPr>
          <p:cNvPr id="18" name="Freeform 17"/>
          <p:cNvSpPr/>
          <p:nvPr/>
        </p:nvSpPr>
        <p:spPr>
          <a:xfrm>
            <a:off x="9624008" y="1805940"/>
            <a:ext cx="422963" cy="1360171"/>
          </a:xfrm>
          <a:custGeom>
            <a:avLst/>
            <a:gdLst>
              <a:gd name="connsiteX0" fmla="*/ 400103 w 422963"/>
              <a:gd name="connsiteY0" fmla="*/ 0 h 1360170"/>
              <a:gd name="connsiteX1" fmla="*/ 53 w 422963"/>
              <a:gd name="connsiteY1" fmla="*/ 594360 h 1360170"/>
              <a:gd name="connsiteX2" fmla="*/ 422963 w 422963"/>
              <a:gd name="connsiteY2" fmla="*/ 1360170 h 1360170"/>
            </a:gdLst>
            <a:ahLst/>
            <a:cxnLst>
              <a:cxn ang="0">
                <a:pos x="connsiteX0" y="connsiteY0"/>
              </a:cxn>
              <a:cxn ang="0">
                <a:pos x="connsiteX1" y="connsiteY1"/>
              </a:cxn>
              <a:cxn ang="0">
                <a:pos x="connsiteX2" y="connsiteY2"/>
              </a:cxn>
            </a:cxnLst>
            <a:rect l="l" t="t" r="r" b="b"/>
            <a:pathLst>
              <a:path w="422963" h="1360170">
                <a:moveTo>
                  <a:pt x="400103" y="0"/>
                </a:moveTo>
                <a:cubicBezTo>
                  <a:pt x="198173" y="183832"/>
                  <a:pt x="-3757" y="367665"/>
                  <a:pt x="53" y="594360"/>
                </a:cubicBezTo>
                <a:cubicBezTo>
                  <a:pt x="3863" y="821055"/>
                  <a:pt x="213413" y="1090612"/>
                  <a:pt x="422963" y="1360170"/>
                </a:cubicBezTo>
              </a:path>
            </a:pathLst>
          </a:custGeom>
          <a:noFill/>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19" name="Freeform 18"/>
          <p:cNvSpPr/>
          <p:nvPr/>
        </p:nvSpPr>
        <p:spPr>
          <a:xfrm rot="10800000">
            <a:off x="10972253" y="1744504"/>
            <a:ext cx="422963" cy="1360171"/>
          </a:xfrm>
          <a:custGeom>
            <a:avLst/>
            <a:gdLst>
              <a:gd name="connsiteX0" fmla="*/ 400103 w 422963"/>
              <a:gd name="connsiteY0" fmla="*/ 0 h 1360170"/>
              <a:gd name="connsiteX1" fmla="*/ 53 w 422963"/>
              <a:gd name="connsiteY1" fmla="*/ 594360 h 1360170"/>
              <a:gd name="connsiteX2" fmla="*/ 422963 w 422963"/>
              <a:gd name="connsiteY2" fmla="*/ 1360170 h 1360170"/>
            </a:gdLst>
            <a:ahLst/>
            <a:cxnLst>
              <a:cxn ang="0">
                <a:pos x="connsiteX0" y="connsiteY0"/>
              </a:cxn>
              <a:cxn ang="0">
                <a:pos x="connsiteX1" y="connsiteY1"/>
              </a:cxn>
              <a:cxn ang="0">
                <a:pos x="connsiteX2" y="connsiteY2"/>
              </a:cxn>
            </a:cxnLst>
            <a:rect l="l" t="t" r="r" b="b"/>
            <a:pathLst>
              <a:path w="422963" h="1360170">
                <a:moveTo>
                  <a:pt x="400103" y="0"/>
                </a:moveTo>
                <a:cubicBezTo>
                  <a:pt x="198173" y="183832"/>
                  <a:pt x="-3757" y="367665"/>
                  <a:pt x="53" y="594360"/>
                </a:cubicBezTo>
                <a:cubicBezTo>
                  <a:pt x="3863" y="821055"/>
                  <a:pt x="213413" y="1090612"/>
                  <a:pt x="422963" y="1360170"/>
                </a:cubicBezTo>
              </a:path>
            </a:pathLst>
          </a:custGeom>
          <a:noFill/>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20" name="TextBox 19"/>
          <p:cNvSpPr txBox="1"/>
          <p:nvPr/>
        </p:nvSpPr>
        <p:spPr>
          <a:xfrm>
            <a:off x="8507708" y="2766122"/>
            <a:ext cx="1306768" cy="338554"/>
          </a:xfrm>
          <a:prstGeom prst="rect">
            <a:avLst/>
          </a:prstGeom>
          <a:noFill/>
        </p:spPr>
        <p:txBody>
          <a:bodyPr wrap="none" rtlCol="0">
            <a:spAutoFit/>
          </a:bodyPr>
          <a:lstStyle/>
          <a:p>
            <a:r>
              <a:rPr lang="en-GB" sz="1600" dirty="0">
                <a:latin typeface="Consolas" panose="020B0609020204030204" pitchFamily="49" charset="0"/>
                <a:cs typeface="Consolas" panose="020B0609020204030204" pitchFamily="49" charset="0"/>
              </a:rPr>
              <a:t>process(x)</a:t>
            </a:r>
          </a:p>
        </p:txBody>
      </p:sp>
      <p:sp>
        <p:nvSpPr>
          <p:cNvPr id="21" name="TextBox 20"/>
          <p:cNvSpPr txBox="1"/>
          <p:nvPr/>
        </p:nvSpPr>
        <p:spPr>
          <a:xfrm>
            <a:off x="11039608" y="1496723"/>
            <a:ext cx="857927" cy="338554"/>
          </a:xfrm>
          <a:prstGeom prst="rect">
            <a:avLst/>
          </a:prstGeom>
          <a:noFill/>
        </p:spPr>
        <p:txBody>
          <a:bodyPr wrap="none" rtlCol="0">
            <a:spAutoFit/>
          </a:bodyPr>
          <a:lstStyle/>
          <a:p>
            <a:r>
              <a:rPr lang="en-GB" sz="1600" dirty="0">
                <a:latin typeface="Consolas" panose="020B0609020204030204" pitchFamily="49" charset="0"/>
                <a:cs typeface="Consolas" panose="020B0609020204030204" pitchFamily="49" charset="0"/>
              </a:rPr>
              <a:t>tick()</a:t>
            </a:r>
          </a:p>
        </p:txBody>
      </p:sp>
      <p:sp>
        <p:nvSpPr>
          <p:cNvPr id="22" name="TextBox 21"/>
          <p:cNvSpPr txBox="1"/>
          <p:nvPr/>
        </p:nvSpPr>
        <p:spPr>
          <a:xfrm>
            <a:off x="838201" y="5173048"/>
            <a:ext cx="3961021" cy="523220"/>
          </a:xfrm>
          <a:prstGeom prst="rect">
            <a:avLst/>
          </a:prstGeom>
          <a:noFill/>
        </p:spPr>
        <p:txBody>
          <a:bodyPr wrap="none" rtlCol="0">
            <a:spAutoFit/>
          </a:bodyPr>
          <a:lstStyle/>
          <a:p>
            <a:r>
              <a:rPr lang="en-GB" sz="2800" dirty="0"/>
              <a:t>Q: Why do we need ticks?</a:t>
            </a:r>
          </a:p>
        </p:txBody>
      </p:sp>
      <p:sp>
        <p:nvSpPr>
          <p:cNvPr id="9" name="TextBox 8"/>
          <p:cNvSpPr txBox="1"/>
          <p:nvPr/>
        </p:nvSpPr>
        <p:spPr>
          <a:xfrm>
            <a:off x="1078230" y="1630061"/>
            <a:ext cx="1118896" cy="410433"/>
          </a:xfrm>
          <a:prstGeom prst="rect">
            <a:avLst/>
          </a:prstGeom>
          <a:noFill/>
        </p:spPr>
        <p:txBody>
          <a:bodyPr wrap="none" lIns="0" tIns="0" rIns="0" bIns="0" rtlCol="0">
            <a:spAutoFit/>
          </a:bodyPr>
          <a:lstStyle/>
          <a:p>
            <a:r>
              <a:rPr lang="en-GB" sz="2667" dirty="0">
                <a:solidFill>
                  <a:srgbClr val="FF0000"/>
                </a:solidFill>
              </a:rPr>
              <a:t>Actions:</a:t>
            </a:r>
          </a:p>
        </p:txBody>
      </p:sp>
      <p:sp>
        <p:nvSpPr>
          <p:cNvPr id="23" name="TextBox 22"/>
          <p:cNvSpPr txBox="1"/>
          <p:nvPr/>
        </p:nvSpPr>
        <p:spPr>
          <a:xfrm>
            <a:off x="5116829" y="1630061"/>
            <a:ext cx="1981248" cy="410433"/>
          </a:xfrm>
          <a:prstGeom prst="rect">
            <a:avLst/>
          </a:prstGeom>
          <a:noFill/>
        </p:spPr>
        <p:txBody>
          <a:bodyPr wrap="none" lIns="0" tIns="0" rIns="0" bIns="0" rtlCol="0">
            <a:spAutoFit/>
          </a:bodyPr>
          <a:lstStyle/>
          <a:p>
            <a:r>
              <a:rPr lang="en-GB" sz="2667" dirty="0">
                <a:solidFill>
                  <a:srgbClr val="FF0000"/>
                </a:solidFill>
              </a:rPr>
              <a:t>Return values:</a:t>
            </a:r>
          </a:p>
        </p:txBody>
      </p:sp>
      <p:cxnSp>
        <p:nvCxnSpPr>
          <p:cNvPr id="15" name="Straight Arrow Connector 14"/>
          <p:cNvCxnSpPr>
            <a:stCxn id="14" idx="2"/>
            <a:endCxn id="16" idx="0"/>
          </p:cNvCxnSpPr>
          <p:nvPr/>
        </p:nvCxnSpPr>
        <p:spPr>
          <a:xfrm>
            <a:off x="10509337" y="2070259"/>
            <a:ext cx="0" cy="779472"/>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0509336" y="2295941"/>
            <a:ext cx="681597" cy="307777"/>
          </a:xfrm>
          <a:prstGeom prst="rect">
            <a:avLst/>
          </a:prstGeom>
          <a:noFill/>
        </p:spPr>
        <p:txBody>
          <a:bodyPr wrap="none" rtlCol="0">
            <a:spAutoFit/>
          </a:bodyPr>
          <a:lstStyle/>
          <a:p>
            <a:r>
              <a:rPr lang="en-GB" sz="1400" dirty="0">
                <a:latin typeface="Consolas" panose="020B0609020204030204" pitchFamily="49" charset="0"/>
                <a:cs typeface="Consolas" panose="020B0609020204030204" pitchFamily="49" charset="0"/>
              </a:rPr>
              <a:t>YIELD</a:t>
            </a:r>
          </a:p>
        </p:txBody>
      </p:sp>
      <p:sp>
        <p:nvSpPr>
          <p:cNvPr id="25" name="TextBox 24"/>
          <p:cNvSpPr txBox="1"/>
          <p:nvPr/>
        </p:nvSpPr>
        <p:spPr>
          <a:xfrm>
            <a:off x="11131957" y="3433988"/>
            <a:ext cx="864339" cy="461665"/>
          </a:xfrm>
          <a:prstGeom prst="rect">
            <a:avLst/>
          </a:prstGeom>
          <a:noFill/>
        </p:spPr>
        <p:txBody>
          <a:bodyPr wrap="none" rtlCol="0">
            <a:spAutoFit/>
          </a:bodyPr>
          <a:lstStyle/>
          <a:p>
            <a:r>
              <a:rPr lang="en-GB" sz="2400" dirty="0">
                <a:latin typeface="Consolas" panose="020B0609020204030204" pitchFamily="49" charset="0"/>
                <a:cs typeface="Consolas" panose="020B0609020204030204" pitchFamily="49" charset="0"/>
              </a:rPr>
              <a:t>DONE</a:t>
            </a:r>
          </a:p>
        </p:txBody>
      </p:sp>
      <p:cxnSp>
        <p:nvCxnSpPr>
          <p:cNvPr id="26" name="Straight Arrow Connector 25"/>
          <p:cNvCxnSpPr>
            <a:stCxn id="16" idx="3"/>
          </p:cNvCxnSpPr>
          <p:nvPr/>
        </p:nvCxnSpPr>
        <p:spPr>
          <a:xfrm flipV="1">
            <a:off x="10972253" y="3204061"/>
            <a:ext cx="818129" cy="1"/>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10509336" y="946674"/>
            <a:ext cx="0" cy="414925"/>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0509336" y="3558391"/>
            <a:ext cx="0" cy="414925"/>
          </a:xfrm>
          <a:prstGeom prst="straightConnector1">
            <a:avLst/>
          </a:prstGeom>
          <a:ln w="28575">
            <a:solidFill>
              <a:schemeClr val="tx1"/>
            </a:solidFill>
            <a:prstDash val="solid"/>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838200" y="5793287"/>
            <a:ext cx="6317692" cy="523220"/>
          </a:xfrm>
          <a:prstGeom prst="rect">
            <a:avLst/>
          </a:prstGeom>
          <a:noFill/>
        </p:spPr>
        <p:txBody>
          <a:bodyPr wrap="none" rtlCol="0">
            <a:spAutoFit/>
          </a:bodyPr>
          <a:lstStyle/>
          <a:p>
            <a:r>
              <a:rPr lang="en-GB" sz="2800" dirty="0"/>
              <a:t>A: Example: </a:t>
            </a:r>
            <a:r>
              <a:rPr lang="en-GB" sz="2800" dirty="0">
                <a:latin typeface="Consolas" panose="020B0609020204030204" pitchFamily="49" charset="0"/>
                <a:cs typeface="Consolas" panose="020B0609020204030204" pitchFamily="49" charset="0"/>
              </a:rPr>
              <a:t>emit 1; emit 2; emit 3</a:t>
            </a:r>
          </a:p>
        </p:txBody>
      </p:sp>
      <p:sp>
        <p:nvSpPr>
          <p:cNvPr id="27" name="TextBox 26"/>
          <p:cNvSpPr txBox="1"/>
          <p:nvPr/>
        </p:nvSpPr>
        <p:spPr>
          <a:xfrm>
            <a:off x="7230358" y="4555262"/>
            <a:ext cx="4765937" cy="1754326"/>
          </a:xfrm>
          <a:prstGeom prst="rect">
            <a:avLst/>
          </a:prstGeom>
          <a:noFill/>
          <a:ln w="34925">
            <a:solidFill>
              <a:schemeClr val="accent2"/>
            </a:solidFill>
          </a:ln>
        </p:spPr>
        <p:txBody>
          <a:bodyPr wrap="square" rtlCol="0">
            <a:spAutoFit/>
          </a:bodyPr>
          <a:lstStyle/>
          <a:p>
            <a:pPr marL="342900" indent="-342900">
              <a:buFont typeface="+mj-lt"/>
              <a:buAutoNum type="arabicPeriod"/>
            </a:pPr>
            <a:r>
              <a:rPr lang="en-GB" dirty="0" smtClean="0">
                <a:latin typeface="Consolas" panose="020B0609020204030204" pitchFamily="49" charset="0"/>
                <a:cs typeface="Consolas" panose="020B0609020204030204" pitchFamily="49" charset="0"/>
              </a:rPr>
              <a:t>B2.tick() </a:t>
            </a:r>
            <a:r>
              <a:rPr lang="en-GB" dirty="0" smtClean="0"/>
              <a:t>while it </a:t>
            </a:r>
            <a:r>
              <a:rPr lang="en-GB" dirty="0" smtClean="0">
                <a:latin typeface="Consolas" panose="020B0609020204030204" pitchFamily="49" charset="0"/>
                <a:cs typeface="Consolas" panose="020B0609020204030204" pitchFamily="49" charset="0"/>
              </a:rPr>
              <a:t>YIELD</a:t>
            </a:r>
            <a:r>
              <a:rPr lang="en-GB" dirty="0" smtClean="0"/>
              <a:t>s or is </a:t>
            </a:r>
            <a:r>
              <a:rPr lang="en-GB" dirty="0" smtClean="0">
                <a:latin typeface="Consolas" panose="020B0609020204030204" pitchFamily="49" charset="0"/>
                <a:cs typeface="Consolas" panose="020B0609020204030204" pitchFamily="49" charset="0"/>
              </a:rPr>
              <a:t>DONE</a:t>
            </a:r>
          </a:p>
          <a:p>
            <a:pPr marL="342900" indent="-342900">
              <a:buFont typeface="+mj-lt"/>
              <a:buAutoNum type="arabicPeriod"/>
            </a:pPr>
            <a:r>
              <a:rPr lang="en-GB" dirty="0" smtClean="0"/>
              <a:t>When B2 </a:t>
            </a:r>
            <a:r>
              <a:rPr lang="en-GB" dirty="0" smtClean="0">
                <a:latin typeface="Consolas" panose="020B0609020204030204" pitchFamily="49" charset="0"/>
                <a:cs typeface="Consolas" panose="020B0609020204030204" pitchFamily="49" charset="0"/>
              </a:rPr>
              <a:t>SKIP</a:t>
            </a:r>
            <a:r>
              <a:rPr lang="en-GB" dirty="0" smtClean="0"/>
              <a:t>s go upstream</a:t>
            </a:r>
          </a:p>
          <a:p>
            <a:pPr marL="800100" lvl="1" indent="-342900">
              <a:buFont typeface="+mj-lt"/>
              <a:buAutoNum type="alphaUcPeriod"/>
            </a:pPr>
            <a:r>
              <a:rPr lang="en-GB" dirty="0" smtClean="0">
                <a:latin typeface="Consolas" panose="020B0609020204030204" pitchFamily="49" charset="0"/>
                <a:cs typeface="Consolas" panose="020B0609020204030204" pitchFamily="49" charset="0"/>
              </a:rPr>
              <a:t>B1.tick() </a:t>
            </a:r>
            <a:r>
              <a:rPr lang="en-GB" dirty="0" smtClean="0"/>
              <a:t>while it </a:t>
            </a:r>
            <a:r>
              <a:rPr lang="en-GB" dirty="0" smtClean="0">
                <a:latin typeface="Consolas" panose="020B0609020204030204" pitchFamily="49" charset="0"/>
                <a:cs typeface="Consolas" panose="020B0609020204030204" pitchFamily="49" charset="0"/>
              </a:rPr>
              <a:t>SKIP</a:t>
            </a:r>
            <a:r>
              <a:rPr lang="en-GB" dirty="0" smtClean="0"/>
              <a:t>s or is </a:t>
            </a:r>
            <a:r>
              <a:rPr lang="en-GB" dirty="0" smtClean="0">
                <a:latin typeface="Consolas" panose="020B0609020204030204" pitchFamily="49" charset="0"/>
                <a:cs typeface="Consolas" panose="020B0609020204030204" pitchFamily="49" charset="0"/>
              </a:rPr>
              <a:t>DONE</a:t>
            </a:r>
          </a:p>
          <a:p>
            <a:pPr marL="800100" lvl="1" indent="-342900">
              <a:buFont typeface="+mj-lt"/>
              <a:buAutoNum type="alphaUcPeriod"/>
            </a:pPr>
            <a:r>
              <a:rPr lang="en-GB" dirty="0" smtClean="0"/>
              <a:t>When </a:t>
            </a:r>
            <a:r>
              <a:rPr lang="en-GB" dirty="0" smtClean="0">
                <a:latin typeface="Consolas" panose="020B0609020204030204" pitchFamily="49" charset="0"/>
                <a:cs typeface="Consolas" panose="020B0609020204030204" pitchFamily="49" charset="0"/>
              </a:rPr>
              <a:t>YIELD(x)</a:t>
            </a:r>
            <a:r>
              <a:rPr lang="en-GB" dirty="0" smtClean="0"/>
              <a:t> </a:t>
            </a:r>
          </a:p>
          <a:p>
            <a:pPr lvl="1"/>
            <a:r>
              <a:rPr lang="en-GB" dirty="0"/>
              <a:t>	</a:t>
            </a:r>
            <a:r>
              <a:rPr lang="en-GB" dirty="0" smtClean="0"/>
              <a:t>call </a:t>
            </a:r>
            <a:r>
              <a:rPr lang="en-GB" dirty="0" smtClean="0">
                <a:latin typeface="Consolas" panose="020B0609020204030204" pitchFamily="49" charset="0"/>
                <a:cs typeface="Consolas" panose="020B0609020204030204" pitchFamily="49" charset="0"/>
              </a:rPr>
              <a:t>B2.process(x)</a:t>
            </a:r>
            <a:r>
              <a:rPr lang="en-GB" dirty="0" smtClean="0"/>
              <a:t>; </a:t>
            </a:r>
          </a:p>
          <a:p>
            <a:pPr lvl="1"/>
            <a:r>
              <a:rPr lang="en-GB" dirty="0" smtClean="0"/>
              <a:t>	</a:t>
            </a:r>
            <a:r>
              <a:rPr lang="en-GB" dirty="0" err="1" smtClean="0">
                <a:latin typeface="Consolas" panose="020B0609020204030204" pitchFamily="49" charset="0"/>
                <a:cs typeface="Consolas" panose="020B0609020204030204" pitchFamily="49" charset="0"/>
              </a:rPr>
              <a:t>goto</a:t>
            </a:r>
            <a:r>
              <a:rPr lang="en-GB" dirty="0" smtClean="0">
                <a:latin typeface="Consolas" panose="020B0609020204030204" pitchFamily="49" charset="0"/>
                <a:cs typeface="Consolas" panose="020B0609020204030204" pitchFamily="49" charset="0"/>
              </a:rPr>
              <a:t> 1</a:t>
            </a:r>
          </a:p>
        </p:txBody>
      </p:sp>
    </p:spTree>
    <p:extLst>
      <p:ext uri="{BB962C8B-B14F-4D97-AF65-F5344CB8AC3E}">
        <p14:creationId xmlns:p14="http://schemas.microsoft.com/office/powerpoint/2010/main" val="1812002256"/>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664797"/>
          </a:xfrm>
        </p:spPr>
        <p:txBody>
          <a:bodyPr/>
          <a:lstStyle/>
          <a:p>
            <a:r>
              <a:rPr lang="en-GB" sz="4800" dirty="0" smtClean="0"/>
              <a:t>AST transformations to eliminate overheads</a:t>
            </a:r>
            <a:endParaRPr lang="en-GB" sz="4800" dirty="0"/>
          </a:p>
        </p:txBody>
      </p:sp>
      <p:sp>
        <p:nvSpPr>
          <p:cNvPr id="3" name="Text Placeholder 2"/>
          <p:cNvSpPr>
            <a:spLocks noGrp="1"/>
          </p:cNvSpPr>
          <p:nvPr>
            <p:ph type="body" sz="quarter" idx="10"/>
          </p:nvPr>
        </p:nvSpPr>
        <p:spPr>
          <a:xfrm>
            <a:off x="1234440" y="1653041"/>
            <a:ext cx="2638312" cy="3296904"/>
          </a:xfrm>
          <a:solidFill>
            <a:schemeClr val="bg2"/>
          </a:solidFill>
        </p:spPr>
        <p:txBody>
          <a:bodyPr vert="horz" lIns="96000" tIns="96000" rIns="96000" bIns="96000" rtlCol="0" anchor="ctr"/>
          <a:lstStyle/>
          <a:p>
            <a:pPr marL="0" indent="0">
              <a:buNone/>
            </a:pPr>
            <a:r>
              <a:rPr lang="en-GB" sz="1867" dirty="0" smtClean="0">
                <a:solidFill>
                  <a:schemeClr val="tx1"/>
                </a:solidFill>
                <a:latin typeface="Consolas" panose="020B0609020204030204" pitchFamily="49" charset="0"/>
                <a:cs typeface="Consolas" panose="020B0609020204030204" pitchFamily="49" charset="0"/>
              </a:rPr>
              <a:t>fun </a:t>
            </a:r>
            <a:r>
              <a:rPr lang="en-GB" sz="1867" dirty="0">
                <a:solidFill>
                  <a:schemeClr val="tx1"/>
                </a:solidFill>
                <a:latin typeface="Consolas" panose="020B0609020204030204" pitchFamily="49" charset="0"/>
                <a:cs typeface="Consolas" panose="020B0609020204030204" pitchFamily="49" charset="0"/>
              </a:rPr>
              <a:t>comp test1() = </a:t>
            </a:r>
          </a:p>
          <a:p>
            <a:pPr marL="0" indent="0">
              <a:buNone/>
            </a:pPr>
            <a:r>
              <a:rPr lang="en-GB" sz="1867" dirty="0">
                <a:solidFill>
                  <a:schemeClr val="tx1"/>
                </a:solidFill>
                <a:latin typeface="Consolas" panose="020B0609020204030204" pitchFamily="49" charset="0"/>
                <a:cs typeface="Consolas" panose="020B0609020204030204" pitchFamily="49" charset="0"/>
              </a:rPr>
              <a:t>  </a:t>
            </a:r>
            <a:r>
              <a:rPr lang="en-GB" sz="1867" dirty="0" smtClean="0">
                <a:solidFill>
                  <a:schemeClr val="tx1"/>
                </a:solidFill>
                <a:latin typeface="Consolas" panose="020B0609020204030204" pitchFamily="49" charset="0"/>
                <a:cs typeface="Consolas" panose="020B0609020204030204" pitchFamily="49" charset="0"/>
              </a:rPr>
              <a:t>repeat {</a:t>
            </a:r>
            <a:endParaRPr lang="en-GB" sz="1867" dirty="0">
              <a:solidFill>
                <a:schemeClr val="tx1"/>
              </a:solidFill>
              <a:latin typeface="Consolas" panose="020B0609020204030204" pitchFamily="49" charset="0"/>
              <a:cs typeface="Consolas" panose="020B0609020204030204" pitchFamily="49" charset="0"/>
            </a:endParaRPr>
          </a:p>
          <a:p>
            <a:pPr marL="0" indent="0">
              <a:buNone/>
            </a:pPr>
            <a:r>
              <a:rPr lang="en-GB" sz="1867" dirty="0">
                <a:solidFill>
                  <a:schemeClr val="tx1"/>
                </a:solidFill>
                <a:latin typeface="Consolas" panose="020B0609020204030204" pitchFamily="49" charset="0"/>
                <a:cs typeface="Consolas" panose="020B0609020204030204" pitchFamily="49" charset="0"/>
              </a:rPr>
              <a:t>    (</a:t>
            </a:r>
            <a:r>
              <a:rPr lang="en-GB" sz="1867" dirty="0" err="1">
                <a:solidFill>
                  <a:schemeClr val="tx1"/>
                </a:solidFill>
                <a:latin typeface="Consolas" panose="020B0609020204030204" pitchFamily="49" charset="0"/>
                <a:cs typeface="Consolas" panose="020B0609020204030204" pitchFamily="49" charset="0"/>
              </a:rPr>
              <a:t>x:int</a:t>
            </a:r>
            <a:r>
              <a:rPr lang="en-GB" sz="1867" dirty="0">
                <a:solidFill>
                  <a:schemeClr val="tx1"/>
                </a:solidFill>
                <a:latin typeface="Consolas" panose="020B0609020204030204" pitchFamily="49" charset="0"/>
                <a:cs typeface="Consolas" panose="020B0609020204030204" pitchFamily="49" charset="0"/>
              </a:rPr>
              <a:t>) &lt;- take;</a:t>
            </a:r>
          </a:p>
          <a:p>
            <a:pPr marL="0" indent="0">
              <a:buNone/>
            </a:pPr>
            <a:r>
              <a:rPr lang="en-GB" sz="1867" dirty="0">
                <a:solidFill>
                  <a:schemeClr val="tx1"/>
                </a:solidFill>
                <a:latin typeface="Consolas" panose="020B0609020204030204" pitchFamily="49" charset="0"/>
                <a:cs typeface="Consolas" panose="020B0609020204030204" pitchFamily="49" charset="0"/>
              </a:rPr>
              <a:t>    emit x + 1;</a:t>
            </a:r>
          </a:p>
          <a:p>
            <a:pPr marL="0" indent="0">
              <a:buNone/>
            </a:pPr>
            <a:r>
              <a:rPr lang="en-GB" sz="1867" dirty="0">
                <a:solidFill>
                  <a:schemeClr val="tx1"/>
                </a:solidFill>
                <a:latin typeface="Consolas" panose="020B0609020204030204" pitchFamily="49" charset="0"/>
                <a:cs typeface="Consolas" panose="020B0609020204030204" pitchFamily="49" charset="0"/>
              </a:rPr>
              <a:t>  }</a:t>
            </a:r>
          </a:p>
          <a:p>
            <a:pPr marL="0" indent="0">
              <a:buNone/>
            </a:pPr>
            <a:r>
              <a:rPr lang="en-GB" sz="1867" dirty="0">
                <a:solidFill>
                  <a:schemeClr val="tx1"/>
                </a:solidFill>
                <a:latin typeface="Consolas" panose="020B0609020204030204" pitchFamily="49" charset="0"/>
                <a:cs typeface="Consolas" panose="020B0609020204030204" pitchFamily="49" charset="0"/>
              </a:rPr>
              <a:t>in </a:t>
            </a:r>
          </a:p>
          <a:p>
            <a:pPr marL="0" indent="0">
              <a:buNone/>
            </a:pPr>
            <a:r>
              <a:rPr lang="en-GB" sz="1867" dirty="0">
                <a:solidFill>
                  <a:schemeClr val="tx1"/>
                </a:solidFill>
                <a:latin typeface="Consolas" panose="020B0609020204030204" pitchFamily="49" charset="0"/>
                <a:cs typeface="Consolas" panose="020B0609020204030204" pitchFamily="49" charset="0"/>
              </a:rPr>
              <a:t>read[</a:t>
            </a:r>
            <a:r>
              <a:rPr lang="en-GB" sz="1867" dirty="0" err="1">
                <a:solidFill>
                  <a:schemeClr val="tx1"/>
                </a:solidFill>
                <a:latin typeface="Consolas" panose="020B0609020204030204" pitchFamily="49" charset="0"/>
                <a:cs typeface="Consolas" panose="020B0609020204030204" pitchFamily="49" charset="0"/>
              </a:rPr>
              <a:t>int</a:t>
            </a:r>
            <a:r>
              <a:rPr lang="en-GB" sz="1867" dirty="0">
                <a:solidFill>
                  <a:schemeClr val="tx1"/>
                </a:solidFill>
                <a:latin typeface="Consolas" panose="020B0609020204030204" pitchFamily="49" charset="0"/>
                <a:cs typeface="Consolas" panose="020B0609020204030204" pitchFamily="49" charset="0"/>
              </a:rPr>
              <a:t>] </a:t>
            </a:r>
          </a:p>
          <a:p>
            <a:pPr marL="0" indent="0">
              <a:buNone/>
            </a:pPr>
            <a:r>
              <a:rPr lang="en-GB" sz="1867" dirty="0">
                <a:solidFill>
                  <a:schemeClr val="tx1"/>
                </a:solidFill>
                <a:latin typeface="Consolas" panose="020B0609020204030204" pitchFamily="49" charset="0"/>
                <a:cs typeface="Consolas" panose="020B0609020204030204" pitchFamily="49" charset="0"/>
              </a:rPr>
              <a:t>  &gt;&gt;&gt; test1() </a:t>
            </a:r>
          </a:p>
          <a:p>
            <a:pPr marL="0" indent="0">
              <a:buNone/>
            </a:pPr>
            <a:r>
              <a:rPr lang="en-GB" sz="1867" dirty="0">
                <a:solidFill>
                  <a:schemeClr val="tx1"/>
                </a:solidFill>
                <a:latin typeface="Consolas" panose="020B0609020204030204" pitchFamily="49" charset="0"/>
                <a:cs typeface="Consolas" panose="020B0609020204030204" pitchFamily="49" charset="0"/>
              </a:rPr>
              <a:t>  &gt;&gt;&gt; test1() </a:t>
            </a:r>
          </a:p>
          <a:p>
            <a:pPr marL="0" indent="0">
              <a:buNone/>
            </a:pPr>
            <a:r>
              <a:rPr lang="en-GB" sz="1867" dirty="0">
                <a:solidFill>
                  <a:schemeClr val="tx1"/>
                </a:solidFill>
                <a:latin typeface="Consolas" panose="020B0609020204030204" pitchFamily="49" charset="0"/>
                <a:cs typeface="Consolas" panose="020B0609020204030204" pitchFamily="49" charset="0"/>
              </a:rPr>
              <a:t>  &gt;&gt;&gt; write[</a:t>
            </a:r>
            <a:r>
              <a:rPr lang="en-GB" sz="1867" dirty="0" err="1">
                <a:solidFill>
                  <a:schemeClr val="tx1"/>
                </a:solidFill>
                <a:latin typeface="Consolas" panose="020B0609020204030204" pitchFamily="49" charset="0"/>
                <a:cs typeface="Consolas" panose="020B0609020204030204" pitchFamily="49" charset="0"/>
              </a:rPr>
              <a:t>int</a:t>
            </a:r>
            <a:r>
              <a:rPr lang="en-GB" sz="1867" dirty="0">
                <a:solidFill>
                  <a:schemeClr val="tx1"/>
                </a:solidFill>
                <a:latin typeface="Consolas" panose="020B0609020204030204" pitchFamily="49" charset="0"/>
                <a:cs typeface="Consolas" panose="020B0609020204030204" pitchFamily="49" charset="0"/>
              </a:rPr>
              <a:t>]</a:t>
            </a:r>
          </a:p>
        </p:txBody>
      </p:sp>
      <p:sp>
        <p:nvSpPr>
          <p:cNvPr id="4" name="Slide Number Placeholder 3"/>
          <p:cNvSpPr>
            <a:spLocks noGrp="1"/>
          </p:cNvSpPr>
          <p:nvPr>
            <p:ph type="sldNum" sz="quarter" idx="13"/>
          </p:nvPr>
        </p:nvSpPr>
        <p:spPr>
          <a:prstGeom prst="rect">
            <a:avLst/>
          </a:prstGeom>
        </p:spPr>
        <p:txBody>
          <a:bodyPr/>
          <a:lstStyle/>
          <a:p>
            <a:fld id="{66F9B19E-23E9-4120-A06C-57F6EDB783B3}" type="slidenum">
              <a:rPr lang="en-GB" smtClean="0"/>
              <a:pPr/>
              <a:t>45</a:t>
            </a:fld>
            <a:endParaRPr lang="en-GB"/>
          </a:p>
        </p:txBody>
      </p:sp>
      <p:sp>
        <p:nvSpPr>
          <p:cNvPr id="5" name="Text Placeholder 2"/>
          <p:cNvSpPr txBox="1">
            <a:spLocks/>
          </p:cNvSpPr>
          <p:nvPr/>
        </p:nvSpPr>
        <p:spPr>
          <a:xfrm>
            <a:off x="4666268" y="2243278"/>
            <a:ext cx="5344998" cy="2116431"/>
          </a:xfrm>
          <a:prstGeom prst="rect">
            <a:avLst/>
          </a:prstGeom>
          <a:solidFill>
            <a:schemeClr val="accent4">
              <a:lumMod val="20000"/>
              <a:lumOff val="80000"/>
            </a:schemeClr>
          </a:solidFill>
        </p:spPr>
        <p:txBody>
          <a:bodyPr vert="horz" wrap="square" lIns="96000" tIns="96000" rIns="96000" bIns="96000" rtlCol="0">
            <a:no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None/>
            </a:pPr>
            <a:r>
              <a:rPr lang="en-GB" sz="1867" dirty="0" smtClean="0">
                <a:latin typeface="Consolas" panose="020B0609020204030204" pitchFamily="49" charset="0"/>
                <a:cs typeface="Consolas" panose="020B0609020204030204" pitchFamily="49" charset="0"/>
              </a:rPr>
              <a:t>read </a:t>
            </a:r>
            <a:r>
              <a:rPr lang="en-GB" sz="1867" dirty="0">
                <a:latin typeface="Consolas" panose="020B0609020204030204" pitchFamily="49" charset="0"/>
                <a:cs typeface="Consolas" panose="020B0609020204030204" pitchFamily="49" charset="0"/>
              </a:rPr>
              <a:t>&gt;&gt;&gt;</a:t>
            </a:r>
          </a:p>
          <a:p>
            <a:pPr marL="0" indent="0">
              <a:buNone/>
            </a:pPr>
            <a:r>
              <a:rPr lang="en-GB" sz="1867" dirty="0">
                <a:latin typeface="Consolas" panose="020B0609020204030204" pitchFamily="49" charset="0"/>
                <a:cs typeface="Consolas" panose="020B0609020204030204" pitchFamily="49" charset="0"/>
              </a:rPr>
              <a:t>   </a:t>
            </a:r>
            <a:r>
              <a:rPr lang="en-GB" sz="1867" dirty="0" smtClean="0">
                <a:latin typeface="Consolas" panose="020B0609020204030204" pitchFamily="49" charset="0"/>
                <a:cs typeface="Consolas" panose="020B0609020204030204" pitchFamily="49" charset="0"/>
              </a:rPr>
              <a:t>(let </a:t>
            </a:r>
            <a:r>
              <a:rPr lang="en-GB" sz="1867" dirty="0">
                <a:latin typeface="Consolas" panose="020B0609020204030204" pitchFamily="49" charset="0"/>
                <a:cs typeface="Consolas" panose="020B0609020204030204" pitchFamily="49" charset="0"/>
              </a:rPr>
              <a:t>auto_map_6(x: int32) </a:t>
            </a:r>
            <a:r>
              <a:rPr lang="en-GB" sz="1867" dirty="0" smtClean="0">
                <a:latin typeface="Consolas" panose="020B0609020204030204" pitchFamily="49" charset="0"/>
                <a:cs typeface="Consolas" panose="020B0609020204030204" pitchFamily="49" charset="0"/>
              </a:rPr>
              <a:t>= x </a:t>
            </a:r>
            <a:r>
              <a:rPr lang="en-GB" sz="1867" dirty="0">
                <a:latin typeface="Consolas" panose="020B0609020204030204" pitchFamily="49" charset="0"/>
                <a:cs typeface="Consolas" panose="020B0609020204030204" pitchFamily="49" charset="0"/>
              </a:rPr>
              <a:t>+ 1</a:t>
            </a:r>
          </a:p>
          <a:p>
            <a:pPr marL="0" indent="0">
              <a:buNone/>
            </a:pPr>
            <a:r>
              <a:rPr lang="en-GB" sz="1867" dirty="0">
                <a:latin typeface="Consolas" panose="020B0609020204030204" pitchFamily="49" charset="0"/>
                <a:cs typeface="Consolas" panose="020B0609020204030204" pitchFamily="49" charset="0"/>
              </a:rPr>
              <a:t>   </a:t>
            </a:r>
            <a:r>
              <a:rPr lang="en-GB" sz="1867" dirty="0" smtClean="0">
                <a:latin typeface="Consolas" panose="020B0609020204030204" pitchFamily="49" charset="0"/>
                <a:cs typeface="Consolas" panose="020B0609020204030204" pitchFamily="49" charset="0"/>
              </a:rPr>
              <a:t> in</a:t>
            </a:r>
            <a:endParaRPr lang="en-GB" sz="1867" dirty="0">
              <a:latin typeface="Consolas" panose="020B0609020204030204" pitchFamily="49" charset="0"/>
              <a:cs typeface="Consolas" panose="020B0609020204030204" pitchFamily="49" charset="0"/>
            </a:endParaRPr>
          </a:p>
          <a:p>
            <a:pPr marL="0" indent="0">
              <a:buNone/>
            </a:pPr>
            <a:r>
              <a:rPr lang="en-GB" sz="1867" dirty="0">
                <a:latin typeface="Consolas" panose="020B0609020204030204" pitchFamily="49" charset="0"/>
                <a:cs typeface="Consolas" panose="020B0609020204030204" pitchFamily="49" charset="0"/>
              </a:rPr>
              <a:t>   </a:t>
            </a:r>
            <a:r>
              <a:rPr lang="en-GB" sz="1867" dirty="0" smtClean="0">
                <a:latin typeface="Consolas" panose="020B0609020204030204" pitchFamily="49" charset="0"/>
                <a:cs typeface="Consolas" panose="020B0609020204030204" pitchFamily="49" charset="0"/>
              </a:rPr>
              <a:t> map auto_map_6) </a:t>
            </a:r>
            <a:r>
              <a:rPr lang="en-GB" sz="1867" dirty="0">
                <a:latin typeface="Consolas" panose="020B0609020204030204" pitchFamily="49" charset="0"/>
                <a:cs typeface="Consolas" panose="020B0609020204030204" pitchFamily="49" charset="0"/>
              </a:rPr>
              <a:t>&gt;&gt;&gt;</a:t>
            </a:r>
          </a:p>
          <a:p>
            <a:pPr marL="0" indent="0">
              <a:buNone/>
            </a:pPr>
            <a:r>
              <a:rPr lang="en-GB" sz="1867" dirty="0">
                <a:latin typeface="Consolas" panose="020B0609020204030204" pitchFamily="49" charset="0"/>
                <a:cs typeface="Consolas" panose="020B0609020204030204" pitchFamily="49" charset="0"/>
              </a:rPr>
              <a:t>  </a:t>
            </a:r>
            <a:r>
              <a:rPr lang="en-GB" sz="1867" dirty="0" smtClean="0">
                <a:latin typeface="Consolas" panose="020B0609020204030204" pitchFamily="49" charset="0"/>
                <a:cs typeface="Consolas" panose="020B0609020204030204" pitchFamily="49" charset="0"/>
              </a:rPr>
              <a:t> (let </a:t>
            </a:r>
            <a:r>
              <a:rPr lang="en-GB" sz="1867" dirty="0">
                <a:latin typeface="Consolas" panose="020B0609020204030204" pitchFamily="49" charset="0"/>
                <a:cs typeface="Consolas" panose="020B0609020204030204" pitchFamily="49" charset="0"/>
              </a:rPr>
              <a:t>auto_map_7(x: int32) </a:t>
            </a:r>
            <a:r>
              <a:rPr lang="en-GB" sz="1867" dirty="0" smtClean="0">
                <a:latin typeface="Consolas" panose="020B0609020204030204" pitchFamily="49" charset="0"/>
                <a:cs typeface="Consolas" panose="020B0609020204030204" pitchFamily="49" charset="0"/>
              </a:rPr>
              <a:t>= x </a:t>
            </a:r>
            <a:r>
              <a:rPr lang="en-GB" sz="1867" dirty="0">
                <a:latin typeface="Consolas" panose="020B0609020204030204" pitchFamily="49" charset="0"/>
                <a:cs typeface="Consolas" panose="020B0609020204030204" pitchFamily="49" charset="0"/>
              </a:rPr>
              <a:t>+ 1</a:t>
            </a:r>
          </a:p>
          <a:p>
            <a:pPr marL="0" indent="0">
              <a:buNone/>
            </a:pPr>
            <a:r>
              <a:rPr lang="en-GB" sz="1867" dirty="0">
                <a:latin typeface="Consolas" panose="020B0609020204030204" pitchFamily="49" charset="0"/>
                <a:cs typeface="Consolas" panose="020B0609020204030204" pitchFamily="49" charset="0"/>
              </a:rPr>
              <a:t>  </a:t>
            </a:r>
            <a:r>
              <a:rPr lang="en-GB" sz="1867" dirty="0" smtClean="0">
                <a:latin typeface="Consolas" panose="020B0609020204030204" pitchFamily="49" charset="0"/>
                <a:cs typeface="Consolas" panose="020B0609020204030204" pitchFamily="49" charset="0"/>
              </a:rPr>
              <a:t> in</a:t>
            </a:r>
            <a:r>
              <a:rPr lang="en-GB" sz="1867" dirty="0">
                <a:latin typeface="Consolas" panose="020B0609020204030204" pitchFamily="49" charset="0"/>
                <a:cs typeface="Consolas" panose="020B0609020204030204" pitchFamily="49" charset="0"/>
              </a:rPr>
              <a:t> </a:t>
            </a:r>
            <a:r>
              <a:rPr lang="en-GB" sz="1867" dirty="0" smtClean="0">
                <a:latin typeface="Consolas" panose="020B0609020204030204" pitchFamily="49" charset="0"/>
                <a:cs typeface="Consolas" panose="020B0609020204030204" pitchFamily="49" charset="0"/>
              </a:rPr>
              <a:t>map auto_map_7) &gt;&gt;&gt; write</a:t>
            </a:r>
            <a:endParaRPr lang="en-GB" sz="1867" dirty="0">
              <a:latin typeface="Consolas" panose="020B0609020204030204" pitchFamily="49" charset="0"/>
              <a:cs typeface="Consolas" panose="020B0609020204030204" pitchFamily="49" charset="0"/>
            </a:endParaRPr>
          </a:p>
        </p:txBody>
      </p:sp>
      <p:sp>
        <p:nvSpPr>
          <p:cNvPr id="6" name="Text Placeholder 2"/>
          <p:cNvSpPr txBox="1">
            <a:spLocks/>
          </p:cNvSpPr>
          <p:nvPr/>
        </p:nvSpPr>
        <p:spPr>
          <a:xfrm>
            <a:off x="3022017" y="5398433"/>
            <a:ext cx="8018033" cy="1400616"/>
          </a:xfrm>
          <a:prstGeom prst="rect">
            <a:avLst/>
          </a:prstGeom>
          <a:solidFill>
            <a:schemeClr val="accent5">
              <a:lumMod val="20000"/>
              <a:lumOff val="80000"/>
            </a:schemeClr>
          </a:solidFill>
        </p:spPr>
        <p:txBody>
          <a:bodyPr vert="horz" wrap="square" lIns="96000" tIns="96000" rIns="96000" bIns="9600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None/>
            </a:pPr>
            <a:r>
              <a:rPr lang="en-GB" sz="1867" dirty="0">
                <a:latin typeface="Consolas" panose="020B0609020204030204" pitchFamily="49" charset="0"/>
                <a:cs typeface="Consolas" panose="020B0609020204030204" pitchFamily="49" charset="0"/>
              </a:rPr>
              <a:t>buf_getint32(</a:t>
            </a:r>
            <a:r>
              <a:rPr lang="en-GB" sz="1867" dirty="0" err="1">
                <a:latin typeface="Consolas" panose="020B0609020204030204" pitchFamily="49" charset="0"/>
                <a:cs typeface="Consolas" panose="020B0609020204030204" pitchFamily="49" charset="0"/>
              </a:rPr>
              <a:t>pbuf_ctx</a:t>
            </a:r>
            <a:r>
              <a:rPr lang="en-GB" sz="1867" dirty="0">
                <a:latin typeface="Consolas" panose="020B0609020204030204" pitchFamily="49" charset="0"/>
                <a:cs typeface="Consolas" panose="020B0609020204030204" pitchFamily="49" charset="0"/>
              </a:rPr>
              <a:t>,    &amp;__yv_tmp_ln10_7_buf);</a:t>
            </a:r>
          </a:p>
          <a:p>
            <a:pPr marL="0" indent="0">
              <a:buNone/>
            </a:pPr>
            <a:r>
              <a:rPr lang="en-GB" sz="1867" dirty="0">
                <a:latin typeface="Consolas" panose="020B0609020204030204" pitchFamily="49" charset="0"/>
                <a:cs typeface="Consolas" panose="020B0609020204030204" pitchFamily="49" charset="0"/>
              </a:rPr>
              <a:t>__yv_tmp_ln11_5_buf = auto_map_6_ln2_9(__yv_tmp_ln10_7_buf);</a:t>
            </a:r>
          </a:p>
          <a:p>
            <a:pPr marL="0" indent="0">
              <a:buNone/>
            </a:pPr>
            <a:r>
              <a:rPr lang="en-GB" sz="1867" dirty="0">
                <a:latin typeface="Consolas" panose="020B0609020204030204" pitchFamily="49" charset="0"/>
                <a:cs typeface="Consolas" panose="020B0609020204030204" pitchFamily="49" charset="0"/>
              </a:rPr>
              <a:t> __yv_tmp_ln12_3_buf = auto_map_7_ln2_10(__yv_tmp_ln11_5_buf);</a:t>
            </a:r>
          </a:p>
          <a:p>
            <a:pPr marL="0" indent="0">
              <a:buNone/>
            </a:pPr>
            <a:r>
              <a:rPr lang="en-GB" sz="1867" dirty="0">
                <a:latin typeface="Consolas" panose="020B0609020204030204" pitchFamily="49" charset="0"/>
                <a:cs typeface="Consolas" panose="020B0609020204030204" pitchFamily="49" charset="0"/>
              </a:rPr>
              <a:t> buf_putint32(</a:t>
            </a:r>
            <a:r>
              <a:rPr lang="en-GB" sz="1867" dirty="0" err="1">
                <a:latin typeface="Consolas" panose="020B0609020204030204" pitchFamily="49" charset="0"/>
                <a:cs typeface="Consolas" panose="020B0609020204030204" pitchFamily="49" charset="0"/>
              </a:rPr>
              <a:t>pbuf_ctx</a:t>
            </a:r>
            <a:r>
              <a:rPr lang="en-GB" sz="1867" dirty="0">
                <a:latin typeface="Consolas" panose="020B0609020204030204" pitchFamily="49" charset="0"/>
                <a:cs typeface="Consolas" panose="020B0609020204030204" pitchFamily="49" charset="0"/>
              </a:rPr>
              <a:t>, __yv_tmp_ln12_3_buf);</a:t>
            </a:r>
          </a:p>
        </p:txBody>
      </p:sp>
      <p:cxnSp>
        <p:nvCxnSpPr>
          <p:cNvPr id="8" name="Straight Arrow Connector 7"/>
          <p:cNvCxnSpPr>
            <a:stCxn id="3" idx="3"/>
            <a:endCxn id="5" idx="1"/>
          </p:cNvCxnSpPr>
          <p:nvPr/>
        </p:nvCxnSpPr>
        <p:spPr>
          <a:xfrm>
            <a:off x="3872752" y="3301493"/>
            <a:ext cx="793516" cy="1"/>
          </a:xfrm>
          <a:prstGeom prst="straightConnector1">
            <a:avLst/>
          </a:prstGeom>
          <a:ln w="38100">
            <a:solidFill>
              <a:schemeClr val="tx1"/>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5" idx="3"/>
          </p:cNvCxnSpPr>
          <p:nvPr/>
        </p:nvCxnSpPr>
        <p:spPr>
          <a:xfrm>
            <a:off x="10011266" y="3301494"/>
            <a:ext cx="367645" cy="2335735"/>
          </a:xfrm>
          <a:prstGeom prst="bentConnector2">
            <a:avLst/>
          </a:prstGeom>
          <a:ln w="38100">
            <a:solidFill>
              <a:schemeClr val="tx1"/>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53824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25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par>
                                <p:cTn id="14" presetID="1" presetClass="entr" presetSubtype="0" fill="hold" grpId="0" nodeType="withEffect">
                                  <p:stCondLst>
                                    <p:cond delay="25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pipeline loops to tight in-node loops</a:t>
            </a:r>
            <a:endParaRPr lang="en-GB" dirty="0"/>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46</a:t>
            </a:fld>
            <a:endParaRPr lang="en-GB" dirty="0"/>
          </a:p>
        </p:txBody>
      </p:sp>
      <p:sp>
        <p:nvSpPr>
          <p:cNvPr id="5" name="Rectangle 4"/>
          <p:cNvSpPr/>
          <p:nvPr/>
        </p:nvSpPr>
        <p:spPr bwMode="auto">
          <a:xfrm>
            <a:off x="519249" y="1217818"/>
            <a:ext cx="10782543" cy="2381001"/>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path path="circle">
              <a:fillToRect t="100000" r="100000"/>
            </a:path>
            <a:tileRect l="-100000" b="-100000"/>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let </a:t>
            </a:r>
            <a:r>
              <a:rPr lang="en-GB" sz="1467" dirty="0" err="1">
                <a:solidFill>
                  <a:schemeClr val="tx1"/>
                </a:solidFill>
                <a:latin typeface="Consolas" panose="020B0609020204030204" pitchFamily="49" charset="0"/>
                <a:ea typeface="Segoe UI" pitchFamily="34" charset="0"/>
                <a:cs typeface="Consolas" panose="020B0609020204030204" pitchFamily="49" charset="0"/>
              </a:rPr>
              <a:t>block_VECTORIZED</a:t>
            </a:r>
            <a:r>
              <a:rPr lang="en-GB" sz="1467" dirty="0">
                <a:solidFill>
                  <a:schemeClr val="tx1"/>
                </a:solidFill>
                <a:latin typeface="Consolas" panose="020B0609020204030204" pitchFamily="49" charset="0"/>
                <a:ea typeface="Segoe UI" pitchFamily="34" charset="0"/>
                <a:cs typeface="Consolas" panose="020B0609020204030204" pitchFamily="49" charset="0"/>
              </a:rPr>
              <a:t> (u: unit) =</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a:t>
            </a:r>
            <a:r>
              <a:rPr lang="en-GB" sz="1467" dirty="0" err="1">
                <a:solidFill>
                  <a:schemeClr val="tx1"/>
                </a:solidFill>
                <a:latin typeface="Consolas" panose="020B0609020204030204" pitchFamily="49" charset="0"/>
                <a:ea typeface="Segoe UI" pitchFamily="34" charset="0"/>
                <a:cs typeface="Consolas" panose="020B0609020204030204" pitchFamily="49" charset="0"/>
              </a:rPr>
              <a:t>var</a:t>
            </a:r>
            <a:r>
              <a:rPr lang="en-GB" sz="1467" dirty="0">
                <a:solidFill>
                  <a:schemeClr val="tx1"/>
                </a:solidFill>
                <a:latin typeface="Consolas" panose="020B0609020204030204" pitchFamily="49" charset="0"/>
                <a:ea typeface="Segoe UI" pitchFamily="34" charset="0"/>
                <a:cs typeface="Consolas" panose="020B0609020204030204" pitchFamily="49" charset="0"/>
              </a:rPr>
              <a:t> y: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repeat let vect_up_wrap_46 () =</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a:t>
            </a:r>
            <a:r>
              <a:rPr lang="en-GB" sz="1467" dirty="0" err="1">
                <a:solidFill>
                  <a:schemeClr val="tx1"/>
                </a:solidFill>
                <a:latin typeface="Consolas" panose="020B0609020204030204" pitchFamily="49" charset="0"/>
                <a:ea typeface="Segoe UI" pitchFamily="34" charset="0"/>
                <a:cs typeface="Consolas" panose="020B0609020204030204" pitchFamily="49" charset="0"/>
              </a:rPr>
              <a:t>var</a:t>
            </a:r>
            <a:r>
              <a:rPr lang="en-GB" sz="1467" dirty="0">
                <a:solidFill>
                  <a:schemeClr val="tx1"/>
                </a:solidFill>
                <a:latin typeface="Consolas" panose="020B0609020204030204" pitchFamily="49" charset="0"/>
                <a:ea typeface="Segoe UI" pitchFamily="34" charset="0"/>
                <a:cs typeface="Consolas" panose="020B0609020204030204" pitchFamily="49" charset="0"/>
              </a:rPr>
              <a:t> vect_ya_48: </a:t>
            </a:r>
            <a:r>
              <a:rPr lang="en-GB" sz="1467" dirty="0" err="1">
                <a:solidFill>
                  <a:schemeClr val="tx1"/>
                </a:solidFill>
                <a:latin typeface="Consolas" panose="020B0609020204030204" pitchFamily="49" charset="0"/>
                <a:ea typeface="Segoe UI" pitchFamily="34" charset="0"/>
                <a:cs typeface="Consolas" panose="020B0609020204030204" pitchFamily="49" charset="0"/>
              </a:rPr>
              <a:t>arr</a:t>
            </a:r>
            <a:r>
              <a:rPr lang="en-GB" sz="1467" dirty="0">
                <a:solidFill>
                  <a:schemeClr val="tx1"/>
                </a:solidFill>
                <a:latin typeface="Consolas" panose="020B0609020204030204" pitchFamily="49" charset="0"/>
                <a:ea typeface="Segoe UI" pitchFamily="34" charset="0"/>
                <a:cs typeface="Consolas" panose="020B0609020204030204" pitchFamily="49" charset="0"/>
              </a:rPr>
              <a:t>[4]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(vect_xa_47 : </a:t>
            </a:r>
            <a:r>
              <a:rPr lang="en-GB" sz="1467" dirty="0" err="1">
                <a:solidFill>
                  <a:schemeClr val="tx1"/>
                </a:solidFill>
                <a:latin typeface="Consolas" panose="020B0609020204030204" pitchFamily="49" charset="0"/>
                <a:ea typeface="Segoe UI" pitchFamily="34" charset="0"/>
                <a:cs typeface="Consolas" panose="020B0609020204030204" pitchFamily="49" charset="0"/>
              </a:rPr>
              <a:t>arr</a:t>
            </a:r>
            <a:r>
              <a:rPr lang="en-GB" sz="1467" dirty="0">
                <a:solidFill>
                  <a:schemeClr val="tx1"/>
                </a:solidFill>
                <a:latin typeface="Consolas" panose="020B0609020204030204" pitchFamily="49" charset="0"/>
                <a:ea typeface="Segoe UI" pitchFamily="34" charset="0"/>
                <a:cs typeface="Consolas" panose="020B0609020204030204" pitchFamily="49" charset="0"/>
              </a:rPr>
              <a:t>[4]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 &lt;- take1;</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__unused_174 &lt;- </a:t>
            </a:r>
            <a:r>
              <a:rPr lang="en-GB" sz="1467" b="1" dirty="0">
                <a:solidFill>
                  <a:srgbClr val="FF0000"/>
                </a:solidFill>
                <a:latin typeface="Consolas" panose="020B0609020204030204" pitchFamily="49" charset="0"/>
                <a:ea typeface="Segoe UI" pitchFamily="34" charset="0"/>
                <a:cs typeface="Consolas" panose="020B0609020204030204" pitchFamily="49" charset="0"/>
              </a:rPr>
              <a:t>times</a:t>
            </a:r>
            <a:r>
              <a:rPr lang="en-GB" sz="1467" dirty="0">
                <a:solidFill>
                  <a:schemeClr val="tx1"/>
                </a:solidFill>
                <a:latin typeface="Consolas" panose="020B0609020204030204" pitchFamily="49" charset="0"/>
                <a:ea typeface="Segoe UI" pitchFamily="34" charset="0"/>
                <a:cs typeface="Consolas" panose="020B0609020204030204" pitchFamily="49" charset="0"/>
              </a:rPr>
              <a:t> 4 (\vect_j_50. (x :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 &lt;- return vect_xa_47[0*4+vect_j_50*1+0];</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__unused_1 &lt;- return y := x+1;</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return vect_ya_48[vect_j_50*1+0] := y);</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emit vect_ya_48</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in vect_up_wrap_46 (</a:t>
            </a:r>
            <a:r>
              <a:rPr lang="en-GB" sz="1467" dirty="0" err="1">
                <a:solidFill>
                  <a:schemeClr val="tx1"/>
                </a:solidFill>
                <a:latin typeface="Consolas" panose="020B0609020204030204" pitchFamily="49" charset="0"/>
                <a:ea typeface="Segoe UI" pitchFamily="34" charset="0"/>
                <a:cs typeface="Consolas" panose="020B0609020204030204" pitchFamily="49" charset="0"/>
              </a:rPr>
              <a:t>tt</a:t>
            </a:r>
            <a:r>
              <a:rPr lang="en-GB" sz="1467" dirty="0">
                <a:solidFill>
                  <a:schemeClr val="tx1"/>
                </a:solidFill>
                <a:latin typeface="Consolas" panose="020B0609020204030204" pitchFamily="49" charset="0"/>
                <a:ea typeface="Segoe UI" pitchFamily="34" charset="0"/>
                <a:cs typeface="Consolas" panose="020B0609020204030204" pitchFamily="49" charset="0"/>
              </a:rPr>
              <a:t>)</a:t>
            </a:r>
          </a:p>
        </p:txBody>
      </p:sp>
      <p:sp>
        <p:nvSpPr>
          <p:cNvPr id="6" name="Rectangle 5"/>
          <p:cNvSpPr/>
          <p:nvPr/>
        </p:nvSpPr>
        <p:spPr bwMode="auto">
          <a:xfrm>
            <a:off x="519249" y="3718555"/>
            <a:ext cx="10782543" cy="2671280"/>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path path="circle">
              <a:fillToRect t="100000" r="100000"/>
            </a:path>
            <a:tileRect l="-100000" b="-100000"/>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let </a:t>
            </a:r>
            <a:r>
              <a:rPr lang="en-GB" sz="1467" dirty="0" err="1">
                <a:solidFill>
                  <a:schemeClr val="tx1"/>
                </a:solidFill>
                <a:latin typeface="Consolas" panose="020B0609020204030204" pitchFamily="49" charset="0"/>
                <a:ea typeface="Segoe UI" pitchFamily="34" charset="0"/>
                <a:cs typeface="Consolas" panose="020B0609020204030204" pitchFamily="49" charset="0"/>
              </a:rPr>
              <a:t>block_VECTORIZED</a:t>
            </a:r>
            <a:r>
              <a:rPr lang="en-GB" sz="1467" dirty="0">
                <a:solidFill>
                  <a:schemeClr val="tx1"/>
                </a:solidFill>
                <a:latin typeface="Consolas" panose="020B0609020204030204" pitchFamily="49" charset="0"/>
                <a:ea typeface="Segoe UI" pitchFamily="34" charset="0"/>
                <a:cs typeface="Consolas" panose="020B0609020204030204" pitchFamily="49" charset="0"/>
              </a:rPr>
              <a:t> (u: unit) =</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a:t>
            </a:r>
            <a:r>
              <a:rPr lang="en-GB" sz="1467" dirty="0" err="1">
                <a:solidFill>
                  <a:schemeClr val="tx1"/>
                </a:solidFill>
                <a:latin typeface="Consolas" panose="020B0609020204030204" pitchFamily="49" charset="0"/>
                <a:ea typeface="Segoe UI" pitchFamily="34" charset="0"/>
                <a:cs typeface="Consolas" panose="020B0609020204030204" pitchFamily="49" charset="0"/>
              </a:rPr>
              <a:t>var</a:t>
            </a:r>
            <a:r>
              <a:rPr lang="en-GB" sz="1467" dirty="0">
                <a:solidFill>
                  <a:schemeClr val="tx1"/>
                </a:solidFill>
                <a:latin typeface="Consolas" panose="020B0609020204030204" pitchFamily="49" charset="0"/>
                <a:ea typeface="Segoe UI" pitchFamily="34" charset="0"/>
                <a:cs typeface="Consolas" panose="020B0609020204030204" pitchFamily="49" charset="0"/>
              </a:rPr>
              <a:t> y: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repeat let vect_up_wrap_46 () =</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a:t>
            </a:r>
            <a:r>
              <a:rPr lang="en-GB" sz="1467" dirty="0" err="1">
                <a:solidFill>
                  <a:schemeClr val="tx1"/>
                </a:solidFill>
                <a:latin typeface="Consolas" panose="020B0609020204030204" pitchFamily="49" charset="0"/>
                <a:ea typeface="Segoe UI" pitchFamily="34" charset="0"/>
                <a:cs typeface="Consolas" panose="020B0609020204030204" pitchFamily="49" charset="0"/>
              </a:rPr>
              <a:t>var</a:t>
            </a:r>
            <a:r>
              <a:rPr lang="en-GB" sz="1467" dirty="0">
                <a:solidFill>
                  <a:schemeClr val="tx1"/>
                </a:solidFill>
                <a:latin typeface="Consolas" panose="020B0609020204030204" pitchFamily="49" charset="0"/>
                <a:ea typeface="Segoe UI" pitchFamily="34" charset="0"/>
                <a:cs typeface="Consolas" panose="020B0609020204030204" pitchFamily="49" charset="0"/>
              </a:rPr>
              <a:t> vect_ya_48: </a:t>
            </a:r>
            <a:r>
              <a:rPr lang="en-GB" sz="1467" dirty="0" err="1">
                <a:solidFill>
                  <a:schemeClr val="tx1"/>
                </a:solidFill>
                <a:latin typeface="Consolas" panose="020B0609020204030204" pitchFamily="49" charset="0"/>
                <a:ea typeface="Segoe UI" pitchFamily="34" charset="0"/>
                <a:cs typeface="Consolas" panose="020B0609020204030204" pitchFamily="49" charset="0"/>
              </a:rPr>
              <a:t>arr</a:t>
            </a:r>
            <a:r>
              <a:rPr lang="en-GB" sz="1467" dirty="0">
                <a:solidFill>
                  <a:schemeClr val="tx1"/>
                </a:solidFill>
                <a:latin typeface="Consolas" panose="020B0609020204030204" pitchFamily="49" charset="0"/>
                <a:ea typeface="Segoe UI" pitchFamily="34" charset="0"/>
                <a:cs typeface="Consolas" panose="020B0609020204030204" pitchFamily="49" charset="0"/>
              </a:rPr>
              <a:t>[4]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(vect_xa_47 : </a:t>
            </a:r>
            <a:r>
              <a:rPr lang="en-GB" sz="1467" dirty="0" err="1">
                <a:solidFill>
                  <a:schemeClr val="tx1"/>
                </a:solidFill>
                <a:latin typeface="Consolas" panose="020B0609020204030204" pitchFamily="49" charset="0"/>
                <a:ea typeface="Segoe UI" pitchFamily="34" charset="0"/>
                <a:cs typeface="Consolas" panose="020B0609020204030204" pitchFamily="49" charset="0"/>
              </a:rPr>
              <a:t>arr</a:t>
            </a:r>
            <a:r>
              <a:rPr lang="en-GB" sz="1467" dirty="0">
                <a:solidFill>
                  <a:schemeClr val="tx1"/>
                </a:solidFill>
                <a:latin typeface="Consolas" panose="020B0609020204030204" pitchFamily="49" charset="0"/>
                <a:ea typeface="Segoe UI" pitchFamily="34" charset="0"/>
                <a:cs typeface="Consolas" panose="020B0609020204030204" pitchFamily="49" charset="0"/>
              </a:rPr>
              <a:t>[4] </a:t>
            </a:r>
            <a:r>
              <a:rPr lang="en-GB" sz="1467" dirty="0" err="1">
                <a:solidFill>
                  <a:schemeClr val="tx1"/>
                </a:solidFill>
                <a:latin typeface="Consolas" panose="020B0609020204030204" pitchFamily="49" charset="0"/>
                <a:ea typeface="Segoe UI" pitchFamily="34" charset="0"/>
                <a:cs typeface="Consolas" panose="020B0609020204030204" pitchFamily="49" charset="0"/>
              </a:rPr>
              <a:t>int</a:t>
            </a:r>
            <a:r>
              <a:rPr lang="en-GB" sz="1467" dirty="0">
                <a:solidFill>
                  <a:schemeClr val="tx1"/>
                </a:solidFill>
                <a:latin typeface="Consolas" panose="020B0609020204030204" pitchFamily="49" charset="0"/>
                <a:ea typeface="Segoe UI" pitchFamily="34" charset="0"/>
                <a:cs typeface="Consolas" panose="020B0609020204030204" pitchFamily="49" charset="0"/>
              </a:rPr>
              <a:t>) &lt;- take1;</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emit let __unused_174 = </a:t>
            </a:r>
            <a:r>
              <a:rPr lang="en-GB" sz="1467" b="1" dirty="0">
                <a:solidFill>
                  <a:srgbClr val="FF0000"/>
                </a:solidFill>
                <a:latin typeface="Consolas" panose="020B0609020204030204" pitchFamily="49" charset="0"/>
                <a:ea typeface="Segoe UI" pitchFamily="34" charset="0"/>
                <a:cs typeface="Consolas" panose="020B0609020204030204" pitchFamily="49" charset="0"/>
              </a:rPr>
              <a:t>for</a:t>
            </a:r>
            <a:r>
              <a:rPr lang="en-GB" sz="1467" dirty="0">
                <a:solidFill>
                  <a:schemeClr val="tx1"/>
                </a:solidFill>
                <a:latin typeface="Consolas" panose="020B0609020204030204" pitchFamily="49" charset="0"/>
                <a:ea typeface="Segoe UI" pitchFamily="34" charset="0"/>
                <a:cs typeface="Consolas" panose="020B0609020204030204" pitchFamily="49" charset="0"/>
              </a:rPr>
              <a:t> vect_j_50 in 0, 4 {</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let x = vect_xa_47[0*4+vect_j_50*1+0]</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in let __unused_1 = y := x+1</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in vect_ya_48[vect_j_50*1+0] := y }</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in vect_ya_48</a:t>
            </a:r>
          </a:p>
          <a:p>
            <a:pPr defTabSz="1218768" fontAlgn="base">
              <a:spcBef>
                <a:spcPct val="0"/>
              </a:spcBef>
              <a:spcAft>
                <a:spcPct val="0"/>
              </a:spcAft>
            </a:pPr>
            <a:r>
              <a:rPr lang="en-GB" sz="1467" dirty="0">
                <a:solidFill>
                  <a:schemeClr val="tx1"/>
                </a:solidFill>
                <a:latin typeface="Consolas" panose="020B0609020204030204" pitchFamily="49" charset="0"/>
                <a:ea typeface="Segoe UI" pitchFamily="34" charset="0"/>
                <a:cs typeface="Consolas" panose="020B0609020204030204" pitchFamily="49" charset="0"/>
              </a:rPr>
              <a:t>            in vect_up_wrap_46 (</a:t>
            </a:r>
            <a:r>
              <a:rPr lang="en-GB" sz="1467" dirty="0" err="1">
                <a:solidFill>
                  <a:schemeClr val="tx1"/>
                </a:solidFill>
                <a:latin typeface="Consolas" panose="020B0609020204030204" pitchFamily="49" charset="0"/>
                <a:ea typeface="Segoe UI" pitchFamily="34" charset="0"/>
                <a:cs typeface="Consolas" panose="020B0609020204030204" pitchFamily="49" charset="0"/>
              </a:rPr>
              <a:t>tt</a:t>
            </a:r>
            <a:r>
              <a:rPr lang="en-GB" sz="1467" dirty="0">
                <a:solidFill>
                  <a:schemeClr val="tx1"/>
                </a:solidFill>
                <a:latin typeface="Consolas" panose="020B0609020204030204" pitchFamily="49" charset="0"/>
                <a:ea typeface="Segoe UI" pitchFamily="34" charset="0"/>
                <a:cs typeface="Consolas" panose="020B0609020204030204" pitchFamily="49" charset="0"/>
              </a:rPr>
              <a:t>)</a:t>
            </a:r>
          </a:p>
        </p:txBody>
      </p:sp>
      <p:sp>
        <p:nvSpPr>
          <p:cNvPr id="10" name="Oval 9"/>
          <p:cNvSpPr/>
          <p:nvPr/>
        </p:nvSpPr>
        <p:spPr bwMode="auto">
          <a:xfrm>
            <a:off x="3287732" y="2150725"/>
            <a:ext cx="8383433" cy="1164404"/>
          </a:xfrm>
          <a:prstGeom prst="ellipse">
            <a:avLst/>
          </a:prstGeom>
          <a:solidFill>
            <a:schemeClr val="accent1">
              <a:alpha val="29000"/>
            </a:schemeClr>
          </a:solid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11" name="Oval 10"/>
          <p:cNvSpPr/>
          <p:nvPr/>
        </p:nvSpPr>
        <p:spPr bwMode="auto">
          <a:xfrm>
            <a:off x="3287732" y="4822006"/>
            <a:ext cx="8383433" cy="1448093"/>
          </a:xfrm>
          <a:prstGeom prst="ellipse">
            <a:avLst/>
          </a:prstGeom>
          <a:solidFill>
            <a:schemeClr val="accent1">
              <a:alpha val="29000"/>
            </a:schemeClr>
          </a:solid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cxnSp>
        <p:nvCxnSpPr>
          <p:cNvPr id="13" name="Straight Arrow Connector 12"/>
          <p:cNvCxnSpPr/>
          <p:nvPr/>
        </p:nvCxnSpPr>
        <p:spPr>
          <a:xfrm>
            <a:off x="7493285" y="3315129"/>
            <a:ext cx="13699" cy="1506876"/>
          </a:xfrm>
          <a:prstGeom prst="straightConnector1">
            <a:avLst/>
          </a:prstGeom>
          <a:ln w="6032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bwMode="auto">
          <a:xfrm>
            <a:off x="7664771" y="3315129"/>
            <a:ext cx="3821708" cy="14742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r>
              <a:rPr lang="en-US" sz="2400" dirty="0">
                <a:gradFill>
                  <a:gsLst>
                    <a:gs pos="0">
                      <a:srgbClr val="FFFFFF"/>
                    </a:gs>
                    <a:gs pos="100000">
                      <a:srgbClr val="FFFFFF"/>
                    </a:gs>
                  </a:gsLst>
                  <a:lin ang="5400000" scaled="0"/>
                </a:gradFill>
                <a:ea typeface="Segoe UI" pitchFamily="34" charset="0"/>
                <a:cs typeface="Segoe UI" pitchFamily="34" charset="0"/>
              </a:rPr>
              <a:t>Dataflow graph iteration </a:t>
            </a:r>
          </a:p>
          <a:p>
            <a:pPr algn="ctr" defTabSz="1218768" fontAlgn="base">
              <a:spcBef>
                <a:spcPct val="0"/>
              </a:spcBef>
              <a:spcAft>
                <a:spcPct val="0"/>
              </a:spcAft>
            </a:pPr>
            <a:r>
              <a:rPr lang="en-US" sz="2400" dirty="0">
                <a:gradFill>
                  <a:gsLst>
                    <a:gs pos="0">
                      <a:srgbClr val="FFFFFF"/>
                    </a:gs>
                    <a:gs pos="100000">
                      <a:srgbClr val="FFFFFF"/>
                    </a:gs>
                  </a:gsLst>
                  <a:lin ang="5400000" scaled="0"/>
                </a:gradFill>
                <a:ea typeface="Segoe UI" pitchFamily="34" charset="0"/>
                <a:cs typeface="Segoe UI" pitchFamily="34" charset="0"/>
              </a:rPr>
              <a:t>converted to tight loop!</a:t>
            </a:r>
          </a:p>
          <a:p>
            <a:pPr algn="ctr" defTabSz="1218768" fontAlgn="base">
              <a:spcBef>
                <a:spcPct val="0"/>
              </a:spcBef>
              <a:spcAft>
                <a:spcPct val="0"/>
              </a:spcAft>
            </a:pPr>
            <a:r>
              <a:rPr lang="en-US" sz="2400" dirty="0">
                <a:gradFill>
                  <a:gsLst>
                    <a:gs pos="0">
                      <a:srgbClr val="FFFFFF"/>
                    </a:gs>
                    <a:gs pos="100000">
                      <a:srgbClr val="FFFFFF"/>
                    </a:gs>
                  </a:gsLst>
                  <a:lin ang="5400000" scaled="0"/>
                </a:gradFill>
                <a:ea typeface="Segoe UI" pitchFamily="34" charset="0"/>
                <a:cs typeface="Segoe UI" pitchFamily="34" charset="0"/>
              </a:rPr>
              <a:t> In this case we got x3 speedup</a:t>
            </a: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19339676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optimizations</a:t>
            </a:r>
            <a:endParaRPr lang="en-GB" dirty="0"/>
          </a:p>
        </p:txBody>
      </p:sp>
      <p:sp>
        <p:nvSpPr>
          <p:cNvPr id="3" name="Text Placeholder 2"/>
          <p:cNvSpPr>
            <a:spLocks noGrp="1"/>
          </p:cNvSpPr>
          <p:nvPr>
            <p:ph type="body" sz="quarter" idx="10"/>
          </p:nvPr>
        </p:nvSpPr>
        <p:spPr>
          <a:xfrm>
            <a:off x="814001" y="1849734"/>
            <a:ext cx="10440155" cy="3939540"/>
          </a:xfrm>
        </p:spPr>
        <p:txBody>
          <a:bodyPr/>
          <a:lstStyle/>
          <a:p>
            <a:pPr marL="685783" indent="-685783">
              <a:buFont typeface="+mj-lt"/>
              <a:buAutoNum type="arabicPeriod"/>
            </a:pPr>
            <a:r>
              <a:rPr lang="en-US" sz="3200" dirty="0" smtClean="0">
                <a:solidFill>
                  <a:schemeClr val="tx1"/>
                </a:solidFill>
              </a:rPr>
              <a:t>Static partial evaluation, aggressive </a:t>
            </a:r>
            <a:r>
              <a:rPr lang="en-US" sz="3200" dirty="0" err="1" smtClean="0">
                <a:solidFill>
                  <a:schemeClr val="tx1"/>
                </a:solidFill>
              </a:rPr>
              <a:t>inlining</a:t>
            </a:r>
            <a:endParaRPr lang="en-US" sz="3200" dirty="0" smtClean="0">
              <a:solidFill>
                <a:schemeClr val="tx1"/>
              </a:solidFill>
            </a:endParaRPr>
          </a:p>
          <a:p>
            <a:pPr marL="685783" indent="-685783">
              <a:buFont typeface="+mj-lt"/>
              <a:buAutoNum type="arabicPeriod"/>
            </a:pPr>
            <a:r>
              <a:rPr lang="en-US" sz="3200" dirty="0" smtClean="0">
                <a:solidFill>
                  <a:schemeClr val="tx1"/>
                </a:solidFill>
              </a:rPr>
              <a:t>Reuse memory, avoid redundant mem-copying</a:t>
            </a:r>
          </a:p>
          <a:p>
            <a:pPr marL="685783" indent="-685783">
              <a:buFont typeface="+mj-lt"/>
              <a:buAutoNum type="arabicPeriod"/>
            </a:pPr>
            <a:r>
              <a:rPr lang="en-US" sz="3200" dirty="0" smtClean="0">
                <a:solidFill>
                  <a:schemeClr val="tx1"/>
                </a:solidFill>
              </a:rPr>
              <a:t>Compile expressions to lookup tables (LUTs)</a:t>
            </a:r>
          </a:p>
          <a:p>
            <a:pPr marL="685783" indent="-685783">
              <a:buFont typeface="+mj-lt"/>
              <a:buAutoNum type="arabicPeriod"/>
            </a:pPr>
            <a:r>
              <a:rPr lang="en-US" sz="3200" dirty="0" smtClean="0">
                <a:solidFill>
                  <a:schemeClr val="tx1"/>
                </a:solidFill>
              </a:rPr>
              <a:t>Pipeline </a:t>
            </a:r>
            <a:r>
              <a:rPr lang="en-US" sz="3200" dirty="0" err="1">
                <a:solidFill>
                  <a:schemeClr val="tx1"/>
                </a:solidFill>
              </a:rPr>
              <a:t>v</a:t>
            </a:r>
            <a:r>
              <a:rPr lang="en-US" sz="3200" dirty="0" err="1" smtClean="0">
                <a:solidFill>
                  <a:schemeClr val="tx1"/>
                </a:solidFill>
              </a:rPr>
              <a:t>ectorization</a:t>
            </a:r>
            <a:r>
              <a:rPr lang="en-US" sz="3200" dirty="0" smtClean="0">
                <a:solidFill>
                  <a:schemeClr val="tx1"/>
                </a:solidFill>
              </a:rPr>
              <a:t> transformation </a:t>
            </a:r>
          </a:p>
          <a:p>
            <a:pPr marL="685783" indent="-685783">
              <a:buFont typeface="+mj-lt"/>
              <a:buAutoNum type="arabicPeriod"/>
            </a:pPr>
            <a:r>
              <a:rPr lang="en-US" sz="3200" dirty="0" smtClean="0">
                <a:solidFill>
                  <a:schemeClr val="tx1"/>
                </a:solidFill>
              </a:rPr>
              <a:t>Programmer guided top-level pipeline parallelization</a:t>
            </a:r>
            <a:endParaRPr lang="en-GB" sz="3200" dirty="0">
              <a:solidFill>
                <a:schemeClr val="tx1"/>
              </a:solidFill>
            </a:endParaRPr>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47</a:t>
            </a:fld>
            <a:endParaRPr lang="en-GB" dirty="0"/>
          </a:p>
        </p:txBody>
      </p:sp>
      <p:grpSp>
        <p:nvGrpSpPr>
          <p:cNvPr id="10" name="Group 9"/>
          <p:cNvGrpSpPr/>
          <p:nvPr/>
        </p:nvGrpSpPr>
        <p:grpSpPr>
          <a:xfrm>
            <a:off x="519248" y="421391"/>
            <a:ext cx="10716828" cy="3497344"/>
            <a:chOff x="537328" y="1112363"/>
            <a:chExt cx="10716828" cy="3497344"/>
          </a:xfrm>
        </p:grpSpPr>
        <p:sp>
          <p:nvSpPr>
            <p:cNvPr id="5" name="Rectangle 4"/>
            <p:cNvSpPr/>
            <p:nvPr/>
          </p:nvSpPr>
          <p:spPr>
            <a:xfrm>
              <a:off x="537328" y="3629320"/>
              <a:ext cx="10077253" cy="980387"/>
            </a:xfrm>
            <a:prstGeom prst="rect">
              <a:avLst/>
            </a:prstGeom>
            <a:solidFill>
              <a:schemeClr val="bg1">
                <a:alpha val="0"/>
              </a:schemeClr>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ular Callout 8"/>
            <p:cNvSpPr/>
            <p:nvPr/>
          </p:nvSpPr>
          <p:spPr>
            <a:xfrm>
              <a:off x="8908330" y="1112363"/>
              <a:ext cx="2345826" cy="578325"/>
            </a:xfrm>
            <a:prstGeom prst="wedgeRectCallout">
              <a:avLst>
                <a:gd name="adj1" fmla="val -13258"/>
                <a:gd name="adj2" fmla="val 4162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Responsible for most</a:t>
              </a:r>
            </a:p>
            <a:p>
              <a:pPr algn="ctr"/>
              <a:r>
                <a:rPr lang="en-GB" dirty="0" smtClean="0"/>
                <a:t>performance benefits</a:t>
              </a:r>
              <a:endParaRPr lang="en-GB" dirty="0"/>
            </a:p>
          </p:txBody>
        </p:sp>
      </p:grpSp>
    </p:spTree>
    <p:extLst>
      <p:ext uri="{BB962C8B-B14F-4D97-AF65-F5344CB8AC3E}">
        <p14:creationId xmlns:p14="http://schemas.microsoft.com/office/powerpoint/2010/main" val="16922806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 </a:t>
            </a:r>
            <a:r>
              <a:rPr lang="en-US" dirty="0" err="1" smtClean="0"/>
              <a:t>vectorization</a:t>
            </a:r>
            <a:endParaRPr lang="en-GB" dirty="0"/>
          </a:p>
        </p:txBody>
      </p:sp>
      <p:sp>
        <p:nvSpPr>
          <p:cNvPr id="3" name="Text Placeholder 2"/>
          <p:cNvSpPr>
            <a:spLocks noGrp="1"/>
          </p:cNvSpPr>
          <p:nvPr>
            <p:ph type="body" sz="quarter" idx="10"/>
          </p:nvPr>
        </p:nvSpPr>
        <p:spPr>
          <a:xfrm>
            <a:off x="462097" y="1596165"/>
            <a:ext cx="11151917" cy="1177209"/>
          </a:xfrm>
          <a:ln w="25400">
            <a:solidFill>
              <a:schemeClr val="accent1">
                <a:shade val="50000"/>
              </a:schemeClr>
            </a:solidFill>
          </a:ln>
        </p:spPr>
        <p:txBody>
          <a:bodyPr lIns="108000" tIns="144000" bIns="144000"/>
          <a:lstStyle/>
          <a:p>
            <a:r>
              <a:rPr lang="en-US" sz="3200" b="1" dirty="0">
                <a:solidFill>
                  <a:schemeClr val="tx1"/>
                </a:solidFill>
              </a:rPr>
              <a:t>Problem statement</a:t>
            </a:r>
            <a:r>
              <a:rPr lang="en-US" sz="3200" dirty="0">
                <a:solidFill>
                  <a:schemeClr val="tx1"/>
                </a:solidFill>
              </a:rPr>
              <a:t>: </a:t>
            </a:r>
            <a:r>
              <a:rPr lang="en-US" sz="3200" dirty="0" smtClean="0">
                <a:solidFill>
                  <a:schemeClr val="tx1"/>
                </a:solidFill>
              </a:rPr>
              <a:t>increase the </a:t>
            </a:r>
            <a:r>
              <a:rPr lang="en-US" sz="3200" b="1" dirty="0" smtClean="0">
                <a:solidFill>
                  <a:schemeClr val="tx1"/>
                </a:solidFill>
              </a:rPr>
              <a:t>width</a:t>
            </a:r>
            <a:r>
              <a:rPr lang="en-US" sz="3200" dirty="0" smtClean="0">
                <a:solidFill>
                  <a:schemeClr val="tx1"/>
                </a:solidFill>
              </a:rPr>
              <a:t> of pipelines (input and output size of each block)</a:t>
            </a:r>
            <a:endParaRPr lang="en-GB" sz="3200" dirty="0">
              <a:solidFill>
                <a:schemeClr val="tx1"/>
              </a:solidFill>
            </a:endParaRPr>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48</a:t>
            </a:fld>
            <a:endParaRPr lang="en-GB" dirty="0"/>
          </a:p>
        </p:txBody>
      </p:sp>
      <p:sp>
        <p:nvSpPr>
          <p:cNvPr id="5" name="Text Placeholder 2"/>
          <p:cNvSpPr txBox="1">
            <a:spLocks/>
          </p:cNvSpPr>
          <p:nvPr/>
        </p:nvSpPr>
        <p:spPr>
          <a:xfrm>
            <a:off x="519247" y="3369768"/>
            <a:ext cx="11151917" cy="3053144"/>
          </a:xfrm>
          <a:prstGeom prst="rect">
            <a:avLst/>
          </a:prstGeom>
        </p:spPr>
        <p:txBody>
          <a:bodyPr vert="horz"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None/>
            </a:pPr>
            <a:r>
              <a:rPr lang="en-US" sz="3200" b="1" dirty="0"/>
              <a:t>Benefits of </a:t>
            </a:r>
            <a:r>
              <a:rPr lang="en-US" sz="3200" b="1" dirty="0" err="1"/>
              <a:t>vectorization</a:t>
            </a:r>
            <a:endParaRPr lang="en-US" sz="3200" b="1" dirty="0"/>
          </a:p>
          <a:p>
            <a:r>
              <a:rPr lang="en-US" sz="3200" dirty="0"/>
              <a:t>Fatter pipelines =&gt; lower dataflow graph interpretive overhead </a:t>
            </a:r>
          </a:p>
          <a:p>
            <a:r>
              <a:rPr lang="en-US" sz="3200" dirty="0"/>
              <a:t>Array inputs vs individual elements =&gt; more data locality</a:t>
            </a:r>
          </a:p>
          <a:p>
            <a:r>
              <a:rPr lang="en-US" sz="3200" dirty="0"/>
              <a:t>Especially for bit-arrays, enhances effects of LUTs</a:t>
            </a:r>
          </a:p>
          <a:p>
            <a:pPr marL="0" indent="0">
              <a:buNone/>
            </a:pPr>
            <a:r>
              <a:rPr lang="en-US" sz="3200" b="1" dirty="0"/>
              <a:t>NB: A manual optimization in SDR platforms, makes code </a:t>
            </a:r>
            <a:r>
              <a:rPr lang="en-US" sz="3200" b="1" dirty="0" smtClean="0"/>
              <a:t>incompatible </a:t>
            </a:r>
            <a:r>
              <a:rPr lang="en-US" sz="3200" b="1" dirty="0"/>
              <a:t>with and non-reusable in </a:t>
            </a:r>
            <a:r>
              <a:rPr lang="en-US" sz="3200" i="1" dirty="0" smtClean="0"/>
              <a:t>different</a:t>
            </a:r>
            <a:r>
              <a:rPr lang="en-US" sz="3200" b="1" dirty="0" smtClean="0"/>
              <a:t> </a:t>
            </a:r>
            <a:r>
              <a:rPr lang="en-US" sz="3200" b="1" dirty="0"/>
              <a:t>pipelines</a:t>
            </a:r>
            <a:endParaRPr lang="en-GB" sz="3200" b="1" dirty="0"/>
          </a:p>
        </p:txBody>
      </p:sp>
    </p:spTree>
    <p:extLst>
      <p:ext uri="{BB962C8B-B14F-4D97-AF65-F5344CB8AC3E}">
        <p14:creationId xmlns:p14="http://schemas.microsoft.com/office/powerpoint/2010/main" val="39990698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p:cNvCxnSpPr/>
          <p:nvPr/>
        </p:nvCxnSpPr>
        <p:spPr>
          <a:xfrm flipH="1">
            <a:off x="989279" y="2217244"/>
            <a:ext cx="495277" cy="1482545"/>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442577" y="3837696"/>
            <a:ext cx="354216" cy="369332"/>
          </a:xfrm>
          <a:prstGeom prst="rect">
            <a:avLst/>
          </a:prstGeom>
          <a:noFill/>
        </p:spPr>
        <p:txBody>
          <a:bodyPr wrap="square" rtlCol="0">
            <a:spAutoFit/>
          </a:bodyPr>
          <a:lstStyle/>
          <a:p>
            <a:r>
              <a:rPr lang="en-GB" b="1" dirty="0" smtClean="0">
                <a:solidFill>
                  <a:srgbClr val="FF0000"/>
                </a:solidFill>
              </a:rPr>
              <a:t>4</a:t>
            </a:r>
            <a:endParaRPr lang="en-GB" sz="1200" b="1" dirty="0">
              <a:solidFill>
                <a:srgbClr val="FF0000"/>
              </a:solidFill>
            </a:endParaRPr>
          </a:p>
        </p:txBody>
      </p:sp>
      <p:sp>
        <p:nvSpPr>
          <p:cNvPr id="2" name="Title 1"/>
          <p:cNvSpPr>
            <a:spLocks noGrp="1"/>
          </p:cNvSpPr>
          <p:nvPr>
            <p:ph type="title"/>
          </p:nvPr>
        </p:nvSpPr>
        <p:spPr/>
        <p:txBody>
          <a:bodyPr/>
          <a:lstStyle/>
          <a:p>
            <a:r>
              <a:rPr lang="en-GB" dirty="0" smtClean="0"/>
              <a:t>Vectorization challenges</a:t>
            </a:r>
            <a:endParaRPr lang="en-GB" dirty="0"/>
          </a:p>
        </p:txBody>
      </p:sp>
      <p:sp>
        <p:nvSpPr>
          <p:cNvPr id="3" name="Content Placeholder 2"/>
          <p:cNvSpPr>
            <a:spLocks noGrp="1"/>
          </p:cNvSpPr>
          <p:nvPr>
            <p:ph type="body" sz="quarter" idx="10"/>
          </p:nvPr>
        </p:nvSpPr>
        <p:spPr>
          <a:xfrm>
            <a:off x="3659456" y="1431383"/>
            <a:ext cx="6210408" cy="2696404"/>
          </a:xfrm>
        </p:spPr>
        <p:txBody>
          <a:bodyPr>
            <a:normAutofit fontScale="55000" lnSpcReduction="20000"/>
          </a:bodyPr>
          <a:lstStyle/>
          <a:p>
            <a:r>
              <a:rPr lang="en-GB" dirty="0" smtClean="0"/>
              <a:t>How to find the </a:t>
            </a:r>
            <a:r>
              <a:rPr lang="en-GB" i="1" dirty="0" smtClean="0"/>
              <a:t>correct</a:t>
            </a:r>
            <a:r>
              <a:rPr lang="en-GB" dirty="0" smtClean="0"/>
              <a:t> and </a:t>
            </a:r>
            <a:r>
              <a:rPr lang="en-GB" i="1" dirty="0" smtClean="0"/>
              <a:t>optimal</a:t>
            </a:r>
            <a:r>
              <a:rPr lang="en-GB" dirty="0" smtClean="0"/>
              <a:t> widths: </a:t>
            </a:r>
            <a:r>
              <a:rPr lang="en-GB" dirty="0" smtClean="0">
                <a:solidFill>
                  <a:srgbClr val="FF0000"/>
                </a:solidFill>
              </a:rPr>
              <a:t>key novelty of </a:t>
            </a:r>
            <a:r>
              <a:rPr lang="en-GB" dirty="0" err="1" smtClean="0">
                <a:solidFill>
                  <a:srgbClr val="FF0000"/>
                </a:solidFill>
              </a:rPr>
              <a:t>Ziria</a:t>
            </a:r>
            <a:endParaRPr lang="en-GB" dirty="0" smtClean="0">
              <a:solidFill>
                <a:srgbClr val="FF0000"/>
              </a:solidFill>
            </a:endParaRPr>
          </a:p>
          <a:p>
            <a:r>
              <a:rPr lang="en-GB" dirty="0" smtClean="0"/>
              <a:t>Static analysis of input and outputs of every block</a:t>
            </a:r>
          </a:p>
          <a:p>
            <a:r>
              <a:rPr lang="en-GB" dirty="0" smtClean="0"/>
              <a:t>Search of “uniform fat pipelines” solution</a:t>
            </a:r>
          </a:p>
          <a:p>
            <a:r>
              <a:rPr lang="en-GB" dirty="0" smtClean="0"/>
              <a:t>Difficulty: must </a:t>
            </a:r>
            <a:r>
              <a:rPr lang="en-GB" b="1" dirty="0" smtClean="0"/>
              <a:t>not take more elements nor emit fewer elements</a:t>
            </a:r>
            <a:r>
              <a:rPr lang="en-GB" dirty="0" smtClean="0"/>
              <a:t> when </a:t>
            </a:r>
            <a:r>
              <a:rPr lang="en-GB" dirty="0" smtClean="0">
                <a:solidFill>
                  <a:srgbClr val="FF0000"/>
                </a:solidFill>
              </a:rPr>
              <a:t>control flow</a:t>
            </a:r>
            <a:r>
              <a:rPr lang="en-GB" dirty="0" smtClean="0"/>
              <a:t> switches</a:t>
            </a:r>
          </a:p>
          <a:p>
            <a:r>
              <a:rPr lang="en-GB" dirty="0" smtClean="0"/>
              <a:t>Interested in details? Please read ASPLOS’15 paper</a:t>
            </a:r>
            <a:endParaRPr lang="en-GB" dirty="0"/>
          </a:p>
        </p:txBody>
      </p:sp>
      <p:cxnSp>
        <p:nvCxnSpPr>
          <p:cNvPr id="9" name="Straight Connector 8"/>
          <p:cNvCxnSpPr/>
          <p:nvPr/>
        </p:nvCxnSpPr>
        <p:spPr>
          <a:xfrm>
            <a:off x="342558" y="3348045"/>
            <a:ext cx="12893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16822" y="5844459"/>
            <a:ext cx="5394297" cy="458072"/>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11" name="Rectangle 10"/>
          <p:cNvSpPr/>
          <p:nvPr/>
        </p:nvSpPr>
        <p:spPr>
          <a:xfrm>
            <a:off x="342558" y="5051940"/>
            <a:ext cx="5368563" cy="457218"/>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12" name="Rectangle 11"/>
          <p:cNvSpPr/>
          <p:nvPr/>
        </p:nvSpPr>
        <p:spPr>
          <a:xfrm>
            <a:off x="745569" y="3214688"/>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removeDC</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13" name="Rectangle 12"/>
          <p:cNvSpPr/>
          <p:nvPr/>
        </p:nvSpPr>
        <p:spPr>
          <a:xfrm>
            <a:off x="2042599" y="3214688"/>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cca</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14" name="Straight Connector 13"/>
          <p:cNvCxnSpPr>
            <a:endCxn id="12" idx="1"/>
          </p:cNvCxnSpPr>
          <p:nvPr/>
        </p:nvCxnSpPr>
        <p:spPr>
          <a:xfrm>
            <a:off x="471488" y="3348045"/>
            <a:ext cx="274081"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12" idx="3"/>
            <a:endCxn id="13" idx="1"/>
          </p:cNvCxnSpPr>
          <p:nvPr/>
        </p:nvCxnSpPr>
        <p:spPr>
          <a:xfrm>
            <a:off x="1814607" y="3348045"/>
            <a:ext cx="22799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3" idx="2"/>
            <a:endCxn id="19" idx="0"/>
          </p:cNvCxnSpPr>
          <p:nvPr/>
        </p:nvCxnSpPr>
        <p:spPr>
          <a:xfrm flipH="1">
            <a:off x="2573340" y="3481402"/>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45367" y="2955960"/>
            <a:ext cx="9453" cy="95911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9" idx="1"/>
          </p:cNvCxnSpPr>
          <p:nvPr/>
        </p:nvCxnSpPr>
        <p:spPr>
          <a:xfrm>
            <a:off x="342558" y="3912705"/>
            <a:ext cx="1696263" cy="2128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2038821" y="3800637"/>
            <a:ext cx="1069038"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Consolas" panose="020B0609020204030204" pitchFamily="49" charset="0"/>
                <a:cs typeface="Consolas" panose="020B0609020204030204" pitchFamily="49" charset="0"/>
              </a:rPr>
              <a:t>LTS(</a:t>
            </a:r>
            <a:r>
              <a:rPr lang="en-GB" sz="1200" dirty="0" err="1">
                <a:solidFill>
                  <a:schemeClr val="accent1"/>
                </a:solidFill>
                <a:latin typeface="Consolas" panose="020B0609020204030204" pitchFamily="49" charset="0"/>
                <a:cs typeface="Consolas" panose="020B0609020204030204" pitchFamily="49" charset="0"/>
              </a:rPr>
              <a:t>det</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20" name="Straight Arrow Connector 19"/>
          <p:cNvCxnSpPr/>
          <p:nvPr/>
        </p:nvCxnSpPr>
        <p:spPr>
          <a:xfrm flipH="1">
            <a:off x="2569562" y="4067351"/>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758186" y="4374354"/>
            <a:ext cx="1504552" cy="25887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DataSymbol</a:t>
            </a:r>
            <a:r>
              <a:rPr lang="en-US" sz="1200" dirty="0" smtClean="0">
                <a:solidFill>
                  <a:schemeClr val="tx1"/>
                </a:solidFill>
                <a:latin typeface="Consolas" panose="020B0609020204030204" pitchFamily="49" charset="0"/>
                <a:cs typeface="Consolas" panose="020B0609020204030204" pitchFamily="49" charset="0"/>
              </a:rPr>
              <a:t>(</a:t>
            </a:r>
            <a:r>
              <a:rPr lang="en-GB" sz="1200" dirty="0" err="1" smtClean="0">
                <a:solidFill>
                  <a:schemeClr val="accent1"/>
                </a:solidFill>
                <a:latin typeface="Consolas" panose="020B0609020204030204" pitchFamily="49" charset="0"/>
                <a:cs typeface="Consolas" panose="020B0609020204030204" pitchFamily="49" charset="0"/>
              </a:rPr>
              <a:t>det</a:t>
            </a:r>
            <a:r>
              <a:rPr lang="en-US" sz="1200" dirty="0" smtClean="0">
                <a:solidFill>
                  <a:schemeClr val="tx1"/>
                </a:solidFill>
                <a:latin typeface="Consolas" panose="020B0609020204030204" pitchFamily="49" charset="0"/>
                <a:cs typeface="Consolas" panose="020B0609020204030204" pitchFamily="49" charset="0"/>
              </a:rPr>
              <a:t>)</a:t>
            </a:r>
            <a:endParaRPr lang="en-GB" sz="1400" dirty="0">
              <a:solidFill>
                <a:schemeClr val="tx1"/>
              </a:solidFill>
              <a:latin typeface="Consolas" panose="020B0609020204030204" pitchFamily="49" charset="0"/>
              <a:cs typeface="Consolas" panose="020B0609020204030204" pitchFamily="49" charset="0"/>
            </a:endParaRPr>
          </a:p>
        </p:txBody>
      </p:sp>
      <p:cxnSp>
        <p:nvCxnSpPr>
          <p:cNvPr id="22" name="Straight Arrow Connector 21"/>
          <p:cNvCxnSpPr>
            <a:endCxn id="21" idx="1"/>
          </p:cNvCxnSpPr>
          <p:nvPr/>
        </p:nvCxnSpPr>
        <p:spPr>
          <a:xfrm flipV="1">
            <a:off x="1520902" y="4503792"/>
            <a:ext cx="237284" cy="1041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631045" y="4374354"/>
            <a:ext cx="741887" cy="266714"/>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Consolas" panose="020B0609020204030204" pitchFamily="49" charset="0"/>
                <a:cs typeface="Consolas" panose="020B0609020204030204" pitchFamily="49" charset="0"/>
              </a:rPr>
              <a:t>FFT()</a:t>
            </a:r>
            <a:endParaRPr lang="en-GB" sz="1400" dirty="0">
              <a:solidFill>
                <a:schemeClr val="tx1"/>
              </a:solidFill>
              <a:latin typeface="Consolas" panose="020B0609020204030204" pitchFamily="49" charset="0"/>
              <a:cs typeface="Consolas" panose="020B0609020204030204" pitchFamily="49" charset="0"/>
            </a:endParaRPr>
          </a:p>
        </p:txBody>
      </p:sp>
      <p:cxnSp>
        <p:nvCxnSpPr>
          <p:cNvPr id="24" name="Straight Arrow Connector 23"/>
          <p:cNvCxnSpPr>
            <a:stCxn id="21" idx="3"/>
            <a:endCxn id="23" idx="1"/>
          </p:cNvCxnSpPr>
          <p:nvPr/>
        </p:nvCxnSpPr>
        <p:spPr>
          <a:xfrm>
            <a:off x="3262738" y="4503792"/>
            <a:ext cx="368307" cy="391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637523" y="4373755"/>
            <a:ext cx="2918133" cy="267313"/>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latin typeface="Consolas" panose="020B0609020204030204" pitchFamily="49" charset="0"/>
                <a:cs typeface="Consolas" panose="020B0609020204030204" pitchFamily="49" charset="0"/>
              </a:rPr>
              <a:t>ChannelEqualization</a:t>
            </a:r>
            <a:r>
              <a:rPr lang="en-US" sz="1400" dirty="0" smtClean="0">
                <a:solidFill>
                  <a:schemeClr val="tx1"/>
                </a:solidFill>
                <a:latin typeface="Consolas" panose="020B0609020204030204" pitchFamily="49" charset="0"/>
                <a:cs typeface="Consolas" panose="020B0609020204030204" pitchFamily="49" charset="0"/>
              </a:rPr>
              <a:t>(</a:t>
            </a:r>
            <a:r>
              <a:rPr lang="en-US" sz="1400" dirty="0" err="1" smtClean="0">
                <a:solidFill>
                  <a:schemeClr val="accent1"/>
                </a:solidFill>
                <a:latin typeface="Consolas" panose="020B0609020204030204" pitchFamily="49" charset="0"/>
                <a:cs typeface="Consolas" panose="020B0609020204030204" pitchFamily="49" charset="0"/>
              </a:rPr>
              <a:t>params</a:t>
            </a:r>
            <a:r>
              <a:rPr lang="en-US" sz="1400" dirty="0" smtClean="0">
                <a:solidFill>
                  <a:schemeClr val="tx1"/>
                </a:solidFill>
                <a:latin typeface="Consolas" panose="020B0609020204030204" pitchFamily="49" charset="0"/>
                <a:cs typeface="Consolas" panose="020B0609020204030204" pitchFamily="49" charset="0"/>
              </a:rPr>
              <a:t>)</a:t>
            </a:r>
            <a:endParaRPr lang="en-GB" sz="1400" dirty="0">
              <a:solidFill>
                <a:schemeClr val="tx1"/>
              </a:solidFill>
              <a:latin typeface="Consolas" panose="020B0609020204030204" pitchFamily="49" charset="0"/>
              <a:cs typeface="Consolas" panose="020B0609020204030204" pitchFamily="49" charset="0"/>
            </a:endParaRPr>
          </a:p>
        </p:txBody>
      </p:sp>
      <p:cxnSp>
        <p:nvCxnSpPr>
          <p:cNvPr id="26" name="Straight Arrow Connector 25"/>
          <p:cNvCxnSpPr>
            <a:stCxn id="23" idx="3"/>
            <a:endCxn id="25" idx="1"/>
          </p:cNvCxnSpPr>
          <p:nvPr/>
        </p:nvCxnSpPr>
        <p:spPr>
          <a:xfrm flipV="1">
            <a:off x="4372932" y="4507412"/>
            <a:ext cx="264591" cy="29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577118" y="4068638"/>
            <a:ext cx="685620" cy="261610"/>
          </a:xfrm>
          <a:prstGeom prst="rect">
            <a:avLst/>
          </a:prstGeom>
          <a:noFill/>
        </p:spPr>
        <p:txBody>
          <a:bodyPr wrap="square" rtlCol="0">
            <a:spAutoFit/>
          </a:bodyPr>
          <a:lstStyle/>
          <a:p>
            <a:r>
              <a:rPr lang="en-GB" sz="1100" dirty="0" err="1" smtClean="0">
                <a:solidFill>
                  <a:schemeClr val="accent1"/>
                </a:solidFill>
                <a:latin typeface="Consolas" panose="020B0609020204030204" pitchFamily="49" charset="0"/>
                <a:cs typeface="Consolas" panose="020B0609020204030204" pitchFamily="49" charset="0"/>
              </a:rPr>
              <a:t>params</a:t>
            </a:r>
            <a:endParaRPr lang="en-GB" sz="1400" dirty="0">
              <a:solidFill>
                <a:schemeClr val="accent1"/>
              </a:solidFill>
              <a:latin typeface="Consolas" panose="020B0609020204030204" pitchFamily="49" charset="0"/>
              <a:cs typeface="Consolas" panose="020B0609020204030204" pitchFamily="49" charset="0"/>
            </a:endParaRPr>
          </a:p>
        </p:txBody>
      </p:sp>
      <p:cxnSp>
        <p:nvCxnSpPr>
          <p:cNvPr id="28" name="Straight Connector 27"/>
          <p:cNvCxnSpPr/>
          <p:nvPr/>
        </p:nvCxnSpPr>
        <p:spPr>
          <a:xfrm flipH="1">
            <a:off x="7555658" y="4514209"/>
            <a:ext cx="1131063" cy="679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7290682" y="5173124"/>
            <a:ext cx="1210381" cy="249082"/>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PilotTrack</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30" name="Rectangle 29"/>
          <p:cNvSpPr/>
          <p:nvPr/>
        </p:nvSpPr>
        <p:spPr>
          <a:xfrm>
            <a:off x="6138450" y="5170645"/>
            <a:ext cx="966574" cy="244646"/>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GetData</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31" name="Straight Connector 30"/>
          <p:cNvCxnSpPr>
            <a:stCxn id="29" idx="1"/>
            <a:endCxn id="30" idx="3"/>
          </p:cNvCxnSpPr>
          <p:nvPr/>
        </p:nvCxnSpPr>
        <p:spPr>
          <a:xfrm flipH="1" flipV="1">
            <a:off x="7105024" y="5292968"/>
            <a:ext cx="185658" cy="4697"/>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30" idx="1"/>
            <a:endCxn id="33" idx="3"/>
          </p:cNvCxnSpPr>
          <p:nvPr/>
        </p:nvCxnSpPr>
        <p:spPr>
          <a:xfrm flipH="1">
            <a:off x="5475498" y="5292968"/>
            <a:ext cx="662952" cy="2324"/>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4341298" y="5165457"/>
            <a:ext cx="1134200" cy="25966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DemodBPSK</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34" name="Rectangle 33"/>
          <p:cNvSpPr/>
          <p:nvPr/>
        </p:nvSpPr>
        <p:spPr>
          <a:xfrm>
            <a:off x="2947394" y="5168337"/>
            <a:ext cx="1206918" cy="25559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Deinterleave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35" name="Straight Connector 34"/>
          <p:cNvCxnSpPr>
            <a:stCxn id="33" idx="1"/>
            <a:endCxn id="34" idx="3"/>
          </p:cNvCxnSpPr>
          <p:nvPr/>
        </p:nvCxnSpPr>
        <p:spPr>
          <a:xfrm flipH="1">
            <a:off x="4154312" y="5295292"/>
            <a:ext cx="186987" cy="841"/>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938799" y="5165456"/>
            <a:ext cx="783834" cy="25847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Consolas" panose="020B0609020204030204" pitchFamily="49" charset="0"/>
                <a:cs typeface="Consolas" panose="020B0609020204030204" pitchFamily="49" charset="0"/>
              </a:rPr>
              <a:t>Decode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37" name="Straight Connector 36"/>
          <p:cNvCxnSpPr>
            <a:stCxn id="34" idx="1"/>
            <a:endCxn id="36" idx="3"/>
          </p:cNvCxnSpPr>
          <p:nvPr/>
        </p:nvCxnSpPr>
        <p:spPr>
          <a:xfrm flipH="1" flipV="1">
            <a:off x="2722633" y="5294692"/>
            <a:ext cx="224761" cy="1441"/>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409612" y="5165456"/>
            <a:ext cx="1348574" cy="25847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parseHeader</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39" name="Straight Arrow Connector 38"/>
          <p:cNvCxnSpPr/>
          <p:nvPr/>
        </p:nvCxnSpPr>
        <p:spPr>
          <a:xfrm flipH="1">
            <a:off x="1034323" y="5422206"/>
            <a:ext cx="3778" cy="31923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6" idx="1"/>
            <a:endCxn id="38" idx="3"/>
          </p:cNvCxnSpPr>
          <p:nvPr/>
        </p:nvCxnSpPr>
        <p:spPr>
          <a:xfrm flipH="1">
            <a:off x="1758186" y="5294692"/>
            <a:ext cx="180613" cy="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091452" y="5522919"/>
            <a:ext cx="1227451" cy="261610"/>
          </a:xfrm>
          <a:prstGeom prst="rect">
            <a:avLst/>
          </a:prstGeom>
          <a:noFill/>
        </p:spPr>
        <p:txBody>
          <a:bodyPr wrap="square" rtlCol="0">
            <a:spAutoFit/>
          </a:bodyPr>
          <a:lstStyle/>
          <a:p>
            <a:r>
              <a:rPr lang="en-GB" sz="1100" dirty="0" smtClean="0">
                <a:solidFill>
                  <a:schemeClr val="accent1"/>
                </a:solidFill>
                <a:latin typeface="Consolas" panose="020B0609020204030204" pitchFamily="49" charset="0"/>
                <a:cs typeface="Consolas" panose="020B0609020204030204" pitchFamily="49" charset="0"/>
              </a:rPr>
              <a:t>h:HeaderInfo</a:t>
            </a:r>
            <a:endParaRPr lang="en-GB" sz="1400" dirty="0">
              <a:solidFill>
                <a:schemeClr val="accent1"/>
              </a:solidFill>
              <a:latin typeface="Consolas" panose="020B0609020204030204" pitchFamily="49" charset="0"/>
              <a:cs typeface="Consolas" panose="020B0609020204030204" pitchFamily="49" charset="0"/>
            </a:endParaRPr>
          </a:p>
        </p:txBody>
      </p:sp>
      <p:cxnSp>
        <p:nvCxnSpPr>
          <p:cNvPr id="42" name="Straight Connector 41"/>
          <p:cNvCxnSpPr/>
          <p:nvPr/>
        </p:nvCxnSpPr>
        <p:spPr>
          <a:xfrm flipH="1">
            <a:off x="5836249" y="5292968"/>
            <a:ext cx="1" cy="77971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629331" y="5944311"/>
            <a:ext cx="916049" cy="256749"/>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Demod</a:t>
            </a:r>
            <a:r>
              <a:rPr lang="en-US" sz="1200" dirty="0" smtClean="0">
                <a:solidFill>
                  <a:schemeClr val="tx1"/>
                </a:solidFill>
                <a:latin typeface="Consolas" panose="020B0609020204030204" pitchFamily="49" charset="0"/>
                <a:cs typeface="Consolas" panose="020B0609020204030204" pitchFamily="49" charset="0"/>
              </a:rPr>
              <a:t>(</a:t>
            </a:r>
            <a:r>
              <a:rPr lang="en-US" sz="1200" dirty="0" smtClean="0">
                <a:solidFill>
                  <a:schemeClr val="accent1"/>
                </a:solidFill>
                <a:latin typeface="Consolas" panose="020B0609020204030204" pitchFamily="49" charset="0"/>
                <a:cs typeface="Consolas" panose="020B0609020204030204" pitchFamily="49" charset="0"/>
              </a:rPr>
              <a:t>h</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sp>
        <p:nvSpPr>
          <p:cNvPr id="44" name="Rectangle 43"/>
          <p:cNvSpPr/>
          <p:nvPr/>
        </p:nvSpPr>
        <p:spPr>
          <a:xfrm>
            <a:off x="3166014" y="5945470"/>
            <a:ext cx="1206918" cy="25559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Consolas" panose="020B0609020204030204" pitchFamily="49" charset="0"/>
                <a:cs typeface="Consolas" panose="020B0609020204030204" pitchFamily="49" charset="0"/>
              </a:rPr>
              <a:t>Deinterleave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45" name="Straight Connector 44"/>
          <p:cNvCxnSpPr>
            <a:stCxn id="43" idx="1"/>
            <a:endCxn id="44" idx="3"/>
          </p:cNvCxnSpPr>
          <p:nvPr/>
        </p:nvCxnSpPr>
        <p:spPr>
          <a:xfrm flipH="1">
            <a:off x="4372932" y="6072686"/>
            <a:ext cx="256399" cy="58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2049055" y="5944310"/>
            <a:ext cx="952049" cy="256750"/>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Consolas" panose="020B0609020204030204" pitchFamily="49" charset="0"/>
                <a:cs typeface="Consolas" panose="020B0609020204030204" pitchFamily="49" charset="0"/>
              </a:rPr>
              <a:t>Decode(</a:t>
            </a:r>
            <a:r>
              <a:rPr lang="en-US" sz="1200" dirty="0" smtClean="0">
                <a:solidFill>
                  <a:schemeClr val="accent1"/>
                </a:solidFill>
                <a:latin typeface="Consolas" panose="020B0609020204030204" pitchFamily="49" charset="0"/>
                <a:cs typeface="Consolas" panose="020B0609020204030204" pitchFamily="49" charset="0"/>
              </a:rPr>
              <a:t>h</a:t>
            </a:r>
            <a:r>
              <a:rPr lang="en-US" sz="1200" dirty="0" smtClean="0">
                <a:solidFill>
                  <a:schemeClr val="tx1"/>
                </a:solidFill>
                <a:latin typeface="Consolas" panose="020B0609020204030204" pitchFamily="49" charset="0"/>
                <a:cs typeface="Consolas" panose="020B0609020204030204" pitchFamily="49" charset="0"/>
              </a:rPr>
              <a:t>)</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47" name="Straight Connector 46"/>
          <p:cNvCxnSpPr>
            <a:stCxn id="44" idx="1"/>
            <a:endCxn id="46" idx="3"/>
          </p:cNvCxnSpPr>
          <p:nvPr/>
        </p:nvCxnSpPr>
        <p:spPr>
          <a:xfrm flipH="1" flipV="1">
            <a:off x="3001104" y="6072685"/>
            <a:ext cx="164910" cy="58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409612" y="5944310"/>
            <a:ext cx="1348574" cy="25847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onsolas" panose="020B0609020204030204" pitchFamily="49" charset="0"/>
                <a:cs typeface="Consolas" panose="020B0609020204030204" pitchFamily="49" charset="0"/>
              </a:rPr>
              <a:t>d</a:t>
            </a:r>
            <a:r>
              <a:rPr lang="en-US" sz="1200" dirty="0" smtClean="0">
                <a:solidFill>
                  <a:schemeClr val="tx1"/>
                </a:solidFill>
                <a:latin typeface="Consolas" panose="020B0609020204030204" pitchFamily="49" charset="0"/>
                <a:cs typeface="Consolas" panose="020B0609020204030204" pitchFamily="49" charset="0"/>
              </a:rPr>
              <a:t>escramble()</a:t>
            </a:r>
            <a:endParaRPr lang="en-GB" sz="1200" dirty="0">
              <a:solidFill>
                <a:schemeClr val="tx1"/>
              </a:solidFill>
              <a:latin typeface="Consolas" panose="020B0609020204030204" pitchFamily="49" charset="0"/>
              <a:cs typeface="Consolas" panose="020B0609020204030204" pitchFamily="49" charset="0"/>
            </a:endParaRPr>
          </a:p>
        </p:txBody>
      </p:sp>
      <p:cxnSp>
        <p:nvCxnSpPr>
          <p:cNvPr id="49" name="Straight Connector 48"/>
          <p:cNvCxnSpPr>
            <a:stCxn id="46" idx="1"/>
            <a:endCxn id="48" idx="3"/>
          </p:cNvCxnSpPr>
          <p:nvPr/>
        </p:nvCxnSpPr>
        <p:spPr>
          <a:xfrm flipH="1">
            <a:off x="1758186" y="6072685"/>
            <a:ext cx="290868" cy="860"/>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5545380" y="6072685"/>
            <a:ext cx="302201" cy="1162"/>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220270" y="6073545"/>
            <a:ext cx="5664" cy="4194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flipV="1">
            <a:off x="231601" y="6067168"/>
            <a:ext cx="189226" cy="5517"/>
          </a:xfrm>
          <a:prstGeom prst="line">
            <a:avLst/>
          </a:prstGeom>
          <a:ln w="25400">
            <a:solidFill>
              <a:schemeClr val="tx1"/>
            </a:solidFill>
            <a:headEnd w="lg" len="med"/>
            <a:tailEnd type="non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225934" y="6498683"/>
            <a:ext cx="6552331"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6839335" y="6362226"/>
            <a:ext cx="1978789" cy="261610"/>
          </a:xfrm>
          <a:prstGeom prst="rect">
            <a:avLst/>
          </a:prstGeom>
          <a:noFill/>
        </p:spPr>
        <p:txBody>
          <a:bodyPr wrap="square" rtlCol="0">
            <a:spAutoFit/>
          </a:bodyPr>
          <a:lstStyle/>
          <a:p>
            <a:r>
              <a:rPr lang="en-US" sz="1100" dirty="0" smtClean="0">
                <a:latin typeface="Consolas" panose="020B0609020204030204" pitchFamily="49" charset="0"/>
                <a:cs typeface="Consolas" panose="020B0609020204030204" pitchFamily="49" charset="0"/>
              </a:rPr>
              <a:t>011010 … to MAC layer</a:t>
            </a:r>
            <a:endParaRPr lang="en-GB" sz="1100" dirty="0">
              <a:latin typeface="Consolas" panose="020B0609020204030204" pitchFamily="49" charset="0"/>
              <a:cs typeface="Consolas" panose="020B0609020204030204" pitchFamily="49" charset="0"/>
            </a:endParaRPr>
          </a:p>
        </p:txBody>
      </p:sp>
      <p:sp>
        <p:nvSpPr>
          <p:cNvPr id="55" name="TextBox 54"/>
          <p:cNvSpPr txBox="1"/>
          <p:nvPr/>
        </p:nvSpPr>
        <p:spPr>
          <a:xfrm>
            <a:off x="275601" y="4827472"/>
            <a:ext cx="1107996" cy="261610"/>
          </a:xfrm>
          <a:prstGeom prst="rect">
            <a:avLst/>
          </a:prstGeom>
          <a:noFill/>
        </p:spPr>
        <p:txBody>
          <a:bodyPr wrap="none" rtlCol="0">
            <a:spAutoFit/>
          </a:bodyPr>
          <a:lstStyle/>
          <a:p>
            <a:r>
              <a:rPr lang="en-GB" sz="1100" dirty="0" err="1">
                <a:latin typeface="Consolas" panose="020B0609020204030204" pitchFamily="49" charset="0"/>
                <a:cs typeface="Consolas" panose="020B0609020204030204" pitchFamily="49" charset="0"/>
                <a:hlinkClick r:id="rId2"/>
              </a:rPr>
              <a:t>DecodePLCP</a:t>
            </a:r>
            <a:r>
              <a:rPr lang="en-GB" sz="1100" dirty="0" smtClean="0">
                <a:latin typeface="Consolas" panose="020B0609020204030204" pitchFamily="49" charset="0"/>
                <a:cs typeface="Consolas" panose="020B0609020204030204" pitchFamily="49" charset="0"/>
                <a:hlinkClick r:id="rId2"/>
              </a:rPr>
              <a:t>()</a:t>
            </a:r>
            <a:endParaRPr lang="en-GB" sz="1100" dirty="0">
              <a:latin typeface="Consolas" panose="020B0609020204030204" pitchFamily="49" charset="0"/>
              <a:cs typeface="Consolas" panose="020B0609020204030204" pitchFamily="49" charset="0"/>
            </a:endParaRPr>
          </a:p>
        </p:txBody>
      </p:sp>
      <p:sp>
        <p:nvSpPr>
          <p:cNvPr id="56" name="TextBox 55"/>
          <p:cNvSpPr txBox="1"/>
          <p:nvPr/>
        </p:nvSpPr>
        <p:spPr>
          <a:xfrm>
            <a:off x="2569562" y="3491906"/>
            <a:ext cx="685620" cy="261610"/>
          </a:xfrm>
          <a:prstGeom prst="rect">
            <a:avLst/>
          </a:prstGeom>
          <a:noFill/>
        </p:spPr>
        <p:txBody>
          <a:bodyPr wrap="square" rtlCol="0">
            <a:spAutoFit/>
          </a:bodyPr>
          <a:lstStyle/>
          <a:p>
            <a:r>
              <a:rPr lang="en-GB" sz="1100" dirty="0" err="1" smtClean="0">
                <a:solidFill>
                  <a:schemeClr val="accent1"/>
                </a:solidFill>
                <a:latin typeface="Consolas" panose="020B0609020204030204" pitchFamily="49" charset="0"/>
                <a:cs typeface="Consolas" panose="020B0609020204030204" pitchFamily="49" charset="0"/>
              </a:rPr>
              <a:t>det</a:t>
            </a:r>
            <a:endParaRPr lang="en-GB" sz="1400" dirty="0">
              <a:solidFill>
                <a:schemeClr val="accent1"/>
              </a:solidFill>
              <a:latin typeface="Consolas" panose="020B0609020204030204" pitchFamily="49" charset="0"/>
              <a:cs typeface="Consolas" panose="020B0609020204030204" pitchFamily="49" charset="0"/>
            </a:endParaRPr>
          </a:p>
        </p:txBody>
      </p:sp>
      <p:cxnSp>
        <p:nvCxnSpPr>
          <p:cNvPr id="57" name="Straight Connector 56"/>
          <p:cNvCxnSpPr/>
          <p:nvPr/>
        </p:nvCxnSpPr>
        <p:spPr>
          <a:xfrm>
            <a:off x="8686721" y="4504683"/>
            <a:ext cx="0" cy="78828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endCxn id="29" idx="3"/>
          </p:cNvCxnSpPr>
          <p:nvPr/>
        </p:nvCxnSpPr>
        <p:spPr>
          <a:xfrm flipH="1">
            <a:off x="8501063" y="5292968"/>
            <a:ext cx="185658" cy="4697"/>
          </a:xfrm>
          <a:prstGeom prst="line">
            <a:avLst/>
          </a:prstGeom>
          <a:ln w="25400">
            <a:solidFill>
              <a:schemeClr val="tx1"/>
            </a:solidFill>
            <a:headEnd w="lg" len="med"/>
            <a:tailEnd type="triangle"/>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562214" y="3134587"/>
            <a:ext cx="2809636" cy="415251"/>
          </a:xfrm>
          <a:prstGeom prst="rect">
            <a:avLst/>
          </a:prstGeom>
          <a:solidFill>
            <a:schemeClr val="accent6">
              <a:lumMod val="20000"/>
              <a:lumOff val="80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tx1"/>
              </a:solidFill>
              <a:latin typeface="Consolas" panose="020B0609020204030204" pitchFamily="49" charset="0"/>
              <a:cs typeface="Consolas" panose="020B0609020204030204" pitchFamily="49" charset="0"/>
            </a:endParaRPr>
          </a:p>
        </p:txBody>
      </p:sp>
      <p:sp>
        <p:nvSpPr>
          <p:cNvPr id="60" name="TextBox 59"/>
          <p:cNvSpPr txBox="1"/>
          <p:nvPr/>
        </p:nvSpPr>
        <p:spPr>
          <a:xfrm>
            <a:off x="492139" y="2877107"/>
            <a:ext cx="1031051" cy="430887"/>
          </a:xfrm>
          <a:prstGeom prst="rect">
            <a:avLst/>
          </a:prstGeom>
          <a:noFill/>
        </p:spPr>
        <p:txBody>
          <a:bodyPr wrap="none" rtlCol="0">
            <a:spAutoFit/>
          </a:bodyPr>
          <a:lstStyle/>
          <a:p>
            <a:r>
              <a:rPr lang="en-GB" sz="1100" dirty="0" err="1" smtClean="0">
                <a:latin typeface="Consolas" panose="020B0609020204030204" pitchFamily="49" charset="0"/>
                <a:cs typeface="Consolas" panose="020B0609020204030204" pitchFamily="49" charset="0"/>
                <a:hlinkClick r:id="rId3"/>
              </a:rPr>
              <a:t>DetectSTS</a:t>
            </a:r>
            <a:r>
              <a:rPr lang="en-GB" sz="1100" dirty="0" smtClean="0">
                <a:latin typeface="Consolas" panose="020B0609020204030204" pitchFamily="49" charset="0"/>
                <a:cs typeface="Consolas" panose="020B0609020204030204" pitchFamily="49" charset="0"/>
                <a:hlinkClick r:id="rId3"/>
              </a:rPr>
              <a:t>()</a:t>
            </a:r>
            <a:endParaRPr lang="en-GB" sz="1100" dirty="0">
              <a:latin typeface="Consolas" panose="020B0609020204030204" pitchFamily="49" charset="0"/>
              <a:cs typeface="Consolas" panose="020B0609020204030204" pitchFamily="49" charset="0"/>
            </a:endParaRPr>
          </a:p>
          <a:p>
            <a:endParaRPr lang="en-GB" sz="1100" dirty="0">
              <a:latin typeface="Consolas" panose="020B0609020204030204" pitchFamily="49" charset="0"/>
              <a:cs typeface="Consolas" panose="020B0609020204030204" pitchFamily="49" charset="0"/>
            </a:endParaRPr>
          </a:p>
        </p:txBody>
      </p:sp>
      <p:sp>
        <p:nvSpPr>
          <p:cNvPr id="61" name="TextBox 60"/>
          <p:cNvSpPr txBox="1"/>
          <p:nvPr/>
        </p:nvSpPr>
        <p:spPr>
          <a:xfrm>
            <a:off x="272538" y="5619732"/>
            <a:ext cx="877163" cy="261610"/>
          </a:xfrm>
          <a:prstGeom prst="rect">
            <a:avLst/>
          </a:prstGeom>
          <a:noFill/>
        </p:spPr>
        <p:txBody>
          <a:bodyPr wrap="none" rtlCol="0">
            <a:spAutoFit/>
          </a:bodyPr>
          <a:lstStyle/>
          <a:p>
            <a:r>
              <a:rPr lang="en-GB" sz="1100" dirty="0" smtClean="0">
                <a:latin typeface="Consolas" panose="020B0609020204030204" pitchFamily="49" charset="0"/>
                <a:cs typeface="Consolas" panose="020B0609020204030204" pitchFamily="49" charset="0"/>
                <a:hlinkClick r:id="rId4"/>
              </a:rPr>
              <a:t>Decode</a:t>
            </a:r>
            <a:r>
              <a:rPr lang="en-GB" sz="1100" dirty="0" smtClean="0">
                <a:latin typeface="Consolas" panose="020B0609020204030204" pitchFamily="49" charset="0"/>
                <a:cs typeface="Consolas" panose="020B0609020204030204" pitchFamily="49" charset="0"/>
              </a:rPr>
              <a:t>(</a:t>
            </a:r>
            <a:r>
              <a:rPr lang="en-GB" sz="1100" dirty="0" smtClean="0">
                <a:solidFill>
                  <a:schemeClr val="accent1"/>
                </a:solidFill>
                <a:latin typeface="Consolas" panose="020B0609020204030204" pitchFamily="49" charset="0"/>
                <a:cs typeface="Consolas" panose="020B0609020204030204" pitchFamily="49" charset="0"/>
              </a:rPr>
              <a:t>h</a:t>
            </a:r>
            <a:r>
              <a:rPr lang="en-GB" sz="1100" dirty="0" smtClean="0">
                <a:latin typeface="Consolas" panose="020B0609020204030204" pitchFamily="49" charset="0"/>
                <a:cs typeface="Consolas" panose="020B0609020204030204" pitchFamily="49" charset="0"/>
              </a:rPr>
              <a:t>)</a:t>
            </a:r>
            <a:endParaRPr lang="en-GB" sz="1100" dirty="0">
              <a:latin typeface="Consolas" panose="020B0609020204030204" pitchFamily="49" charset="0"/>
              <a:cs typeface="Consolas" panose="020B0609020204030204" pitchFamily="49" charset="0"/>
            </a:endParaRPr>
          </a:p>
        </p:txBody>
      </p:sp>
      <p:sp>
        <p:nvSpPr>
          <p:cNvPr id="65" name="TextBox 64"/>
          <p:cNvSpPr txBox="1"/>
          <p:nvPr/>
        </p:nvSpPr>
        <p:spPr>
          <a:xfrm>
            <a:off x="1724876" y="3280935"/>
            <a:ext cx="584462" cy="369332"/>
          </a:xfrm>
          <a:prstGeom prst="rect">
            <a:avLst/>
          </a:prstGeom>
          <a:noFill/>
        </p:spPr>
        <p:txBody>
          <a:bodyPr wrap="square" rtlCol="0">
            <a:spAutoFit/>
          </a:bodyPr>
          <a:lstStyle/>
          <a:p>
            <a:r>
              <a:rPr lang="en-GB" b="1" dirty="0" smtClean="0">
                <a:solidFill>
                  <a:srgbClr val="FF0000"/>
                </a:solidFill>
              </a:rPr>
              <a:t>16</a:t>
            </a:r>
            <a:endParaRPr lang="en-GB" sz="1200" b="1" dirty="0">
              <a:solidFill>
                <a:srgbClr val="FF0000"/>
              </a:solidFill>
            </a:endParaRPr>
          </a:p>
        </p:txBody>
      </p:sp>
      <p:sp>
        <p:nvSpPr>
          <p:cNvPr id="66" name="Rectangle 65"/>
          <p:cNvSpPr/>
          <p:nvPr/>
        </p:nvSpPr>
        <p:spPr>
          <a:xfrm>
            <a:off x="818278" y="3823899"/>
            <a:ext cx="202185" cy="223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M</a:t>
            </a:r>
            <a:endParaRPr lang="en-GB" sz="1400" dirty="0"/>
          </a:p>
        </p:txBody>
      </p:sp>
      <p:sp>
        <p:nvSpPr>
          <p:cNvPr id="67" name="TextBox 66"/>
          <p:cNvSpPr txBox="1"/>
          <p:nvPr/>
        </p:nvSpPr>
        <p:spPr>
          <a:xfrm>
            <a:off x="324751" y="3279895"/>
            <a:ext cx="354216" cy="369332"/>
          </a:xfrm>
          <a:prstGeom prst="rect">
            <a:avLst/>
          </a:prstGeom>
          <a:noFill/>
        </p:spPr>
        <p:txBody>
          <a:bodyPr wrap="square" rtlCol="0">
            <a:spAutoFit/>
          </a:bodyPr>
          <a:lstStyle/>
          <a:p>
            <a:r>
              <a:rPr lang="en-GB" b="1" dirty="0" smtClean="0">
                <a:solidFill>
                  <a:srgbClr val="FF0000"/>
                </a:solidFill>
              </a:rPr>
              <a:t>4</a:t>
            </a:r>
            <a:endParaRPr lang="en-GB" sz="1200" b="1" dirty="0">
              <a:solidFill>
                <a:srgbClr val="FF0000"/>
              </a:solidFill>
            </a:endParaRPr>
          </a:p>
        </p:txBody>
      </p:sp>
      <p:sp>
        <p:nvSpPr>
          <p:cNvPr id="69" name="TextBox 68"/>
          <p:cNvSpPr txBox="1"/>
          <p:nvPr/>
        </p:nvSpPr>
        <p:spPr>
          <a:xfrm>
            <a:off x="1796584" y="3978286"/>
            <a:ext cx="679494" cy="369332"/>
          </a:xfrm>
          <a:prstGeom prst="rect">
            <a:avLst/>
          </a:prstGeom>
          <a:noFill/>
        </p:spPr>
        <p:txBody>
          <a:bodyPr wrap="square" rtlCol="0">
            <a:spAutoFit/>
          </a:bodyPr>
          <a:lstStyle/>
          <a:p>
            <a:r>
              <a:rPr lang="en-GB" b="1" dirty="0" smtClean="0">
                <a:solidFill>
                  <a:srgbClr val="FF0000"/>
                </a:solidFill>
              </a:rPr>
              <a:t>144</a:t>
            </a:r>
            <a:endParaRPr lang="en-GB" sz="1200" b="1" dirty="0">
              <a:solidFill>
                <a:srgbClr val="FF0000"/>
              </a:solidFill>
            </a:endParaRPr>
          </a:p>
        </p:txBody>
      </p:sp>
      <p:sp>
        <p:nvSpPr>
          <p:cNvPr id="70" name="TextBox 69"/>
          <p:cNvSpPr txBox="1"/>
          <p:nvPr/>
        </p:nvSpPr>
        <p:spPr>
          <a:xfrm>
            <a:off x="1158910" y="3840284"/>
            <a:ext cx="446723" cy="369332"/>
          </a:xfrm>
          <a:prstGeom prst="rect">
            <a:avLst/>
          </a:prstGeom>
          <a:noFill/>
        </p:spPr>
        <p:txBody>
          <a:bodyPr wrap="square" rtlCol="0">
            <a:spAutoFit/>
          </a:bodyPr>
          <a:lstStyle/>
          <a:p>
            <a:r>
              <a:rPr lang="en-GB" b="1" dirty="0" smtClean="0">
                <a:solidFill>
                  <a:srgbClr val="FF0000"/>
                </a:solidFill>
              </a:rPr>
              <a:t>16</a:t>
            </a:r>
            <a:endParaRPr lang="en-GB" sz="1200" b="1" dirty="0">
              <a:solidFill>
                <a:srgbClr val="FF0000"/>
              </a:solidFill>
            </a:endParaRPr>
          </a:p>
        </p:txBody>
      </p:sp>
      <p:cxnSp>
        <p:nvCxnSpPr>
          <p:cNvPr id="72" name="Straight Connector 71"/>
          <p:cNvCxnSpPr/>
          <p:nvPr/>
        </p:nvCxnSpPr>
        <p:spPr>
          <a:xfrm flipH="1">
            <a:off x="1520904" y="3933994"/>
            <a:ext cx="1277" cy="58021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1672146" y="3835106"/>
            <a:ext cx="202185" cy="223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M</a:t>
            </a:r>
            <a:endParaRPr lang="en-GB" sz="1400" dirty="0"/>
          </a:p>
        </p:txBody>
      </p:sp>
      <p:sp>
        <p:nvSpPr>
          <p:cNvPr id="82" name="Rectangle 81"/>
          <p:cNvSpPr/>
          <p:nvPr/>
        </p:nvSpPr>
        <p:spPr>
          <a:xfrm>
            <a:off x="1413480" y="4145596"/>
            <a:ext cx="202185" cy="223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M</a:t>
            </a:r>
            <a:endParaRPr lang="en-GB" sz="1400" dirty="0"/>
          </a:p>
        </p:txBody>
      </p:sp>
      <p:sp>
        <p:nvSpPr>
          <p:cNvPr id="83" name="TextBox 82"/>
          <p:cNvSpPr txBox="1"/>
          <p:nvPr/>
        </p:nvSpPr>
        <p:spPr>
          <a:xfrm>
            <a:off x="1367884" y="4454216"/>
            <a:ext cx="446723" cy="369332"/>
          </a:xfrm>
          <a:prstGeom prst="rect">
            <a:avLst/>
          </a:prstGeom>
          <a:noFill/>
        </p:spPr>
        <p:txBody>
          <a:bodyPr wrap="square" rtlCol="0">
            <a:spAutoFit/>
          </a:bodyPr>
          <a:lstStyle/>
          <a:p>
            <a:r>
              <a:rPr lang="en-GB" b="1" dirty="0" smtClean="0">
                <a:solidFill>
                  <a:srgbClr val="FF0000"/>
                </a:solidFill>
              </a:rPr>
              <a:t>80</a:t>
            </a:r>
            <a:endParaRPr lang="en-GB" sz="1200" b="1" dirty="0">
              <a:solidFill>
                <a:srgbClr val="FF0000"/>
              </a:solidFill>
            </a:endParaRPr>
          </a:p>
        </p:txBody>
      </p:sp>
      <p:sp>
        <p:nvSpPr>
          <p:cNvPr id="84" name="TextBox 83"/>
          <p:cNvSpPr txBox="1"/>
          <p:nvPr/>
        </p:nvSpPr>
        <p:spPr>
          <a:xfrm>
            <a:off x="3256905" y="4456402"/>
            <a:ext cx="446723" cy="369332"/>
          </a:xfrm>
          <a:prstGeom prst="rect">
            <a:avLst/>
          </a:prstGeom>
          <a:noFill/>
        </p:spPr>
        <p:txBody>
          <a:bodyPr wrap="square" rtlCol="0">
            <a:spAutoFit/>
          </a:bodyPr>
          <a:lstStyle/>
          <a:p>
            <a:r>
              <a:rPr lang="en-GB" b="1" dirty="0" smtClean="0">
                <a:solidFill>
                  <a:srgbClr val="FF0000"/>
                </a:solidFill>
              </a:rPr>
              <a:t>64</a:t>
            </a:r>
            <a:endParaRPr lang="en-GB" sz="1200" b="1" dirty="0">
              <a:solidFill>
                <a:srgbClr val="FF0000"/>
              </a:solidFill>
            </a:endParaRPr>
          </a:p>
        </p:txBody>
      </p:sp>
      <p:sp>
        <p:nvSpPr>
          <p:cNvPr id="85" name="TextBox 84"/>
          <p:cNvSpPr txBox="1"/>
          <p:nvPr/>
        </p:nvSpPr>
        <p:spPr>
          <a:xfrm>
            <a:off x="4314136" y="4467888"/>
            <a:ext cx="446723" cy="369332"/>
          </a:xfrm>
          <a:prstGeom prst="rect">
            <a:avLst/>
          </a:prstGeom>
          <a:noFill/>
        </p:spPr>
        <p:txBody>
          <a:bodyPr wrap="square" rtlCol="0">
            <a:spAutoFit/>
          </a:bodyPr>
          <a:lstStyle/>
          <a:p>
            <a:r>
              <a:rPr lang="en-GB" b="1" dirty="0" smtClean="0">
                <a:solidFill>
                  <a:srgbClr val="FF0000"/>
                </a:solidFill>
              </a:rPr>
              <a:t>64</a:t>
            </a:r>
            <a:endParaRPr lang="en-GB" sz="1200" b="1" dirty="0">
              <a:solidFill>
                <a:srgbClr val="FF0000"/>
              </a:solidFill>
            </a:endParaRPr>
          </a:p>
        </p:txBody>
      </p:sp>
      <p:sp>
        <p:nvSpPr>
          <p:cNvPr id="86" name="TextBox 85"/>
          <p:cNvSpPr txBox="1"/>
          <p:nvPr/>
        </p:nvSpPr>
        <p:spPr>
          <a:xfrm>
            <a:off x="7513097" y="4457296"/>
            <a:ext cx="446723" cy="369332"/>
          </a:xfrm>
          <a:prstGeom prst="rect">
            <a:avLst/>
          </a:prstGeom>
          <a:noFill/>
        </p:spPr>
        <p:txBody>
          <a:bodyPr wrap="square" rtlCol="0">
            <a:spAutoFit/>
          </a:bodyPr>
          <a:lstStyle/>
          <a:p>
            <a:r>
              <a:rPr lang="en-GB" b="1" dirty="0" smtClean="0">
                <a:solidFill>
                  <a:srgbClr val="FF0000"/>
                </a:solidFill>
              </a:rPr>
              <a:t>64</a:t>
            </a:r>
            <a:endParaRPr lang="en-GB" sz="1200" b="1" dirty="0">
              <a:solidFill>
                <a:srgbClr val="FF0000"/>
              </a:solidFill>
            </a:endParaRPr>
          </a:p>
        </p:txBody>
      </p:sp>
      <p:sp>
        <p:nvSpPr>
          <p:cNvPr id="87" name="TextBox 86"/>
          <p:cNvSpPr txBox="1"/>
          <p:nvPr/>
        </p:nvSpPr>
        <p:spPr>
          <a:xfrm>
            <a:off x="7026847" y="5338569"/>
            <a:ext cx="446723" cy="369332"/>
          </a:xfrm>
          <a:prstGeom prst="rect">
            <a:avLst/>
          </a:prstGeom>
          <a:noFill/>
        </p:spPr>
        <p:txBody>
          <a:bodyPr wrap="square" rtlCol="0">
            <a:spAutoFit/>
          </a:bodyPr>
          <a:lstStyle/>
          <a:p>
            <a:r>
              <a:rPr lang="en-GB" b="1" dirty="0" smtClean="0">
                <a:solidFill>
                  <a:srgbClr val="FF0000"/>
                </a:solidFill>
              </a:rPr>
              <a:t>64</a:t>
            </a:r>
            <a:endParaRPr lang="en-GB" sz="1200" b="1" dirty="0">
              <a:solidFill>
                <a:srgbClr val="FF0000"/>
              </a:solidFill>
            </a:endParaRPr>
          </a:p>
        </p:txBody>
      </p:sp>
      <p:sp>
        <p:nvSpPr>
          <p:cNvPr id="88" name="TextBox 87"/>
          <p:cNvSpPr txBox="1"/>
          <p:nvPr/>
        </p:nvSpPr>
        <p:spPr>
          <a:xfrm>
            <a:off x="5816466" y="5293272"/>
            <a:ext cx="446723" cy="369332"/>
          </a:xfrm>
          <a:prstGeom prst="rect">
            <a:avLst/>
          </a:prstGeom>
          <a:noFill/>
        </p:spPr>
        <p:txBody>
          <a:bodyPr wrap="square" rtlCol="0">
            <a:spAutoFit/>
          </a:bodyPr>
          <a:lstStyle/>
          <a:p>
            <a:r>
              <a:rPr lang="en-GB" b="1" dirty="0" smtClean="0">
                <a:solidFill>
                  <a:srgbClr val="FF0000"/>
                </a:solidFill>
              </a:rPr>
              <a:t>48</a:t>
            </a:r>
            <a:endParaRPr lang="en-GB" sz="1200" b="1" dirty="0">
              <a:solidFill>
                <a:srgbClr val="FF0000"/>
              </a:solidFill>
            </a:endParaRPr>
          </a:p>
        </p:txBody>
      </p:sp>
      <p:sp>
        <p:nvSpPr>
          <p:cNvPr id="89" name="TextBox 88"/>
          <p:cNvSpPr txBox="1"/>
          <p:nvPr/>
        </p:nvSpPr>
        <p:spPr>
          <a:xfrm>
            <a:off x="4055372" y="5293622"/>
            <a:ext cx="446723" cy="369332"/>
          </a:xfrm>
          <a:prstGeom prst="rect">
            <a:avLst/>
          </a:prstGeom>
          <a:noFill/>
        </p:spPr>
        <p:txBody>
          <a:bodyPr wrap="square" rtlCol="0">
            <a:spAutoFit/>
          </a:bodyPr>
          <a:lstStyle/>
          <a:p>
            <a:r>
              <a:rPr lang="en-GB" b="1" dirty="0" smtClean="0">
                <a:solidFill>
                  <a:srgbClr val="FF0000"/>
                </a:solidFill>
              </a:rPr>
              <a:t>48</a:t>
            </a:r>
            <a:endParaRPr lang="en-GB" sz="1200" b="1" dirty="0">
              <a:solidFill>
                <a:srgbClr val="FF0000"/>
              </a:solidFill>
            </a:endParaRPr>
          </a:p>
        </p:txBody>
      </p:sp>
      <p:sp>
        <p:nvSpPr>
          <p:cNvPr id="90" name="TextBox 89"/>
          <p:cNvSpPr txBox="1"/>
          <p:nvPr/>
        </p:nvSpPr>
        <p:spPr>
          <a:xfrm>
            <a:off x="2619999" y="5293272"/>
            <a:ext cx="446723" cy="369332"/>
          </a:xfrm>
          <a:prstGeom prst="rect">
            <a:avLst/>
          </a:prstGeom>
          <a:noFill/>
        </p:spPr>
        <p:txBody>
          <a:bodyPr wrap="square" rtlCol="0">
            <a:spAutoFit/>
          </a:bodyPr>
          <a:lstStyle/>
          <a:p>
            <a:r>
              <a:rPr lang="en-GB" b="1" dirty="0" smtClean="0">
                <a:solidFill>
                  <a:srgbClr val="FF0000"/>
                </a:solidFill>
              </a:rPr>
              <a:t>48</a:t>
            </a:r>
            <a:endParaRPr lang="en-GB" sz="1200" b="1" dirty="0">
              <a:solidFill>
                <a:srgbClr val="FF0000"/>
              </a:solidFill>
            </a:endParaRPr>
          </a:p>
        </p:txBody>
      </p:sp>
      <p:sp>
        <p:nvSpPr>
          <p:cNvPr id="91" name="TextBox 90"/>
          <p:cNvSpPr txBox="1"/>
          <p:nvPr/>
        </p:nvSpPr>
        <p:spPr>
          <a:xfrm>
            <a:off x="1640169" y="5295712"/>
            <a:ext cx="446723" cy="369332"/>
          </a:xfrm>
          <a:prstGeom prst="rect">
            <a:avLst/>
          </a:prstGeom>
          <a:noFill/>
        </p:spPr>
        <p:txBody>
          <a:bodyPr wrap="square" rtlCol="0">
            <a:spAutoFit/>
          </a:bodyPr>
          <a:lstStyle/>
          <a:p>
            <a:r>
              <a:rPr lang="en-GB" b="1" dirty="0" smtClean="0">
                <a:solidFill>
                  <a:srgbClr val="FF0000"/>
                </a:solidFill>
              </a:rPr>
              <a:t>24</a:t>
            </a:r>
            <a:endParaRPr lang="en-GB" sz="1200" b="1" dirty="0">
              <a:solidFill>
                <a:srgbClr val="FF0000"/>
              </a:solidFill>
            </a:endParaRPr>
          </a:p>
        </p:txBody>
      </p:sp>
      <p:sp>
        <p:nvSpPr>
          <p:cNvPr id="92" name="TextBox 91"/>
          <p:cNvSpPr txBox="1"/>
          <p:nvPr/>
        </p:nvSpPr>
        <p:spPr>
          <a:xfrm>
            <a:off x="4295376" y="6067130"/>
            <a:ext cx="446723" cy="369332"/>
          </a:xfrm>
          <a:prstGeom prst="rect">
            <a:avLst/>
          </a:prstGeom>
          <a:noFill/>
        </p:spPr>
        <p:txBody>
          <a:bodyPr wrap="square" rtlCol="0">
            <a:spAutoFit/>
          </a:bodyPr>
          <a:lstStyle/>
          <a:p>
            <a:r>
              <a:rPr lang="en-GB" b="1" dirty="0" smtClean="0">
                <a:solidFill>
                  <a:srgbClr val="FF0000"/>
                </a:solidFill>
              </a:rPr>
              <a:t>96</a:t>
            </a:r>
            <a:endParaRPr lang="en-GB" sz="1200" b="1" dirty="0">
              <a:solidFill>
                <a:srgbClr val="FF0000"/>
              </a:solidFill>
            </a:endParaRPr>
          </a:p>
        </p:txBody>
      </p:sp>
      <p:sp>
        <p:nvSpPr>
          <p:cNvPr id="93" name="TextBox 92"/>
          <p:cNvSpPr txBox="1"/>
          <p:nvPr/>
        </p:nvSpPr>
        <p:spPr>
          <a:xfrm>
            <a:off x="2884497" y="6080292"/>
            <a:ext cx="446723" cy="369332"/>
          </a:xfrm>
          <a:prstGeom prst="rect">
            <a:avLst/>
          </a:prstGeom>
          <a:noFill/>
        </p:spPr>
        <p:txBody>
          <a:bodyPr wrap="square" rtlCol="0">
            <a:spAutoFit/>
          </a:bodyPr>
          <a:lstStyle/>
          <a:p>
            <a:r>
              <a:rPr lang="en-GB" b="1" dirty="0" smtClean="0">
                <a:solidFill>
                  <a:srgbClr val="FF0000"/>
                </a:solidFill>
              </a:rPr>
              <a:t>96</a:t>
            </a:r>
            <a:endParaRPr lang="en-GB" sz="1200" b="1" dirty="0">
              <a:solidFill>
                <a:srgbClr val="FF0000"/>
              </a:solidFill>
            </a:endParaRPr>
          </a:p>
        </p:txBody>
      </p:sp>
      <p:sp>
        <p:nvSpPr>
          <p:cNvPr id="94" name="TextBox 93"/>
          <p:cNvSpPr txBox="1"/>
          <p:nvPr/>
        </p:nvSpPr>
        <p:spPr>
          <a:xfrm>
            <a:off x="1705241" y="6082117"/>
            <a:ext cx="446723" cy="369332"/>
          </a:xfrm>
          <a:prstGeom prst="rect">
            <a:avLst/>
          </a:prstGeom>
          <a:noFill/>
        </p:spPr>
        <p:txBody>
          <a:bodyPr wrap="square" rtlCol="0">
            <a:spAutoFit/>
          </a:bodyPr>
          <a:lstStyle/>
          <a:p>
            <a:r>
              <a:rPr lang="en-GB" b="1" dirty="0">
                <a:solidFill>
                  <a:srgbClr val="FF0000"/>
                </a:solidFill>
              </a:rPr>
              <a:t>8</a:t>
            </a:r>
            <a:endParaRPr lang="en-GB" sz="1200" b="1" dirty="0">
              <a:solidFill>
                <a:srgbClr val="FF0000"/>
              </a:solidFill>
            </a:endParaRPr>
          </a:p>
        </p:txBody>
      </p:sp>
      <p:sp>
        <p:nvSpPr>
          <p:cNvPr id="95" name="TextBox 94"/>
          <p:cNvSpPr txBox="1"/>
          <p:nvPr/>
        </p:nvSpPr>
        <p:spPr>
          <a:xfrm>
            <a:off x="161805" y="6080292"/>
            <a:ext cx="446723" cy="369332"/>
          </a:xfrm>
          <a:prstGeom prst="rect">
            <a:avLst/>
          </a:prstGeom>
          <a:noFill/>
        </p:spPr>
        <p:txBody>
          <a:bodyPr wrap="square" rtlCol="0">
            <a:spAutoFit/>
          </a:bodyPr>
          <a:lstStyle/>
          <a:p>
            <a:r>
              <a:rPr lang="en-GB" b="1" dirty="0">
                <a:solidFill>
                  <a:srgbClr val="FF0000"/>
                </a:solidFill>
              </a:rPr>
              <a:t>8</a:t>
            </a:r>
            <a:endParaRPr lang="en-GB" sz="1200" b="1" dirty="0">
              <a:solidFill>
                <a:srgbClr val="FF0000"/>
              </a:solidFill>
            </a:endParaRPr>
          </a:p>
        </p:txBody>
      </p:sp>
      <p:sp>
        <p:nvSpPr>
          <p:cNvPr id="102" name="Rectangle 101"/>
          <p:cNvSpPr/>
          <p:nvPr/>
        </p:nvSpPr>
        <p:spPr>
          <a:xfrm>
            <a:off x="9869864" y="3348045"/>
            <a:ext cx="1923068" cy="1038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Actual vector sizes computed automatically on </a:t>
            </a:r>
            <a:r>
              <a:rPr lang="en-GB" dirty="0" err="1" smtClean="0"/>
              <a:t>WiFi</a:t>
            </a:r>
            <a:r>
              <a:rPr lang="en-GB" dirty="0" smtClean="0"/>
              <a:t> receiver</a:t>
            </a:r>
            <a:endParaRPr lang="en-GB" dirty="0"/>
          </a:p>
        </p:txBody>
      </p:sp>
      <p:cxnSp>
        <p:nvCxnSpPr>
          <p:cNvPr id="104" name="Straight Connector 103"/>
          <p:cNvCxnSpPr>
            <a:endCxn id="86" idx="3"/>
          </p:cNvCxnSpPr>
          <p:nvPr/>
        </p:nvCxnSpPr>
        <p:spPr>
          <a:xfrm flipH="1">
            <a:off x="7959820" y="3835106"/>
            <a:ext cx="1825203" cy="806856"/>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05" name="Rectangle 104"/>
          <p:cNvSpPr/>
          <p:nvPr/>
        </p:nvSpPr>
        <p:spPr>
          <a:xfrm>
            <a:off x="492139" y="1533401"/>
            <a:ext cx="2879711" cy="623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 special “</a:t>
            </a:r>
            <a:r>
              <a:rPr lang="en-GB" dirty="0" err="1" smtClean="0"/>
              <a:t>mitigator</a:t>
            </a:r>
            <a:r>
              <a:rPr lang="en-GB" dirty="0" smtClean="0"/>
              <a:t>” blocks that convert widths</a:t>
            </a:r>
            <a:endParaRPr lang="en-GB" dirty="0"/>
          </a:p>
        </p:txBody>
      </p:sp>
    </p:spTree>
    <p:extLst>
      <p:ext uri="{BB962C8B-B14F-4D97-AF65-F5344CB8AC3E}">
        <p14:creationId xmlns:p14="http://schemas.microsoft.com/office/powerpoint/2010/main" val="57001155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ssues for </a:t>
            </a:r>
            <a:r>
              <a:rPr lang="en-US" dirty="0"/>
              <a:t>w</a:t>
            </a:r>
            <a:r>
              <a:rPr lang="en-US" dirty="0" smtClean="0"/>
              <a:t>ireless researchers</a:t>
            </a:r>
            <a:endParaRPr lang="en-GB" dirty="0"/>
          </a:p>
        </p:txBody>
      </p:sp>
      <p:sp>
        <p:nvSpPr>
          <p:cNvPr id="3" name="Text Placeholder 2"/>
          <p:cNvSpPr>
            <a:spLocks noGrp="1"/>
          </p:cNvSpPr>
          <p:nvPr>
            <p:ph type="body" sz="quarter" idx="10"/>
          </p:nvPr>
        </p:nvSpPr>
        <p:spPr>
          <a:xfrm>
            <a:off x="519247" y="1618078"/>
            <a:ext cx="11151917" cy="5022914"/>
          </a:xfrm>
        </p:spPr>
        <p:txBody>
          <a:bodyPr/>
          <a:lstStyle/>
          <a:p>
            <a:r>
              <a:rPr lang="en-US" dirty="0" smtClean="0"/>
              <a:t>CPU platforms (e.g. SORA)</a:t>
            </a:r>
          </a:p>
          <a:p>
            <a:pPr lvl="1"/>
            <a:r>
              <a:rPr lang="en-US" dirty="0" smtClean="0"/>
              <a:t>Manual </a:t>
            </a:r>
            <a:r>
              <a:rPr lang="en-US" dirty="0" err="1" smtClean="0"/>
              <a:t>vectorization</a:t>
            </a:r>
            <a:r>
              <a:rPr lang="en-US" dirty="0" smtClean="0"/>
              <a:t>, CPU placement</a:t>
            </a:r>
          </a:p>
          <a:p>
            <a:pPr lvl="1"/>
            <a:r>
              <a:rPr lang="en-US" dirty="0"/>
              <a:t>C</a:t>
            </a:r>
            <a:r>
              <a:rPr lang="en-US" dirty="0" smtClean="0"/>
              <a:t>ache / data sizing optimizations</a:t>
            </a:r>
          </a:p>
          <a:p>
            <a:r>
              <a:rPr lang="en-US" dirty="0" smtClean="0"/>
              <a:t>FPGA platforms (e.g. WARP)</a:t>
            </a:r>
          </a:p>
          <a:p>
            <a:pPr lvl="1"/>
            <a:r>
              <a:rPr lang="en-US" dirty="0" smtClean="0"/>
              <a:t>Latency-sensitive design, difficult for new students/researchers to break into</a:t>
            </a:r>
          </a:p>
          <a:p>
            <a:r>
              <a:rPr lang="en-US" dirty="0" smtClean="0"/>
              <a:t>Multi-core DSP (e.g. </a:t>
            </a:r>
            <a:r>
              <a:rPr lang="en-GB" dirty="0" smtClean="0"/>
              <a:t>Freescale</a:t>
            </a:r>
            <a:r>
              <a:rPr lang="en-GB" dirty="0"/>
              <a:t>, </a:t>
            </a:r>
            <a:r>
              <a:rPr lang="en-GB" dirty="0" smtClean="0"/>
              <a:t>TI)</a:t>
            </a:r>
            <a:endParaRPr lang="en-GB" dirty="0"/>
          </a:p>
          <a:p>
            <a:pPr lvl="1"/>
            <a:r>
              <a:rPr lang="en-GB" dirty="0" smtClean="0"/>
              <a:t>Heterogeneous architecture, implying data coherency and sync. problems</a:t>
            </a:r>
            <a:endParaRPr lang="en-US" dirty="0" smtClean="0"/>
          </a:p>
          <a:p>
            <a:r>
              <a:rPr lang="en-US" dirty="0" smtClean="0"/>
              <a:t>Portability/readability</a:t>
            </a:r>
          </a:p>
          <a:p>
            <a:pPr lvl="1"/>
            <a:r>
              <a:rPr lang="en-US" dirty="0" smtClean="0"/>
              <a:t>Manually highly optimized code is difficult to read and maintain</a:t>
            </a:r>
          </a:p>
          <a:p>
            <a:pPr lvl="1"/>
            <a:r>
              <a:rPr lang="en-US" dirty="0" smtClean="0"/>
              <a:t>Also: practically impossible to target another platform </a:t>
            </a:r>
          </a:p>
        </p:txBody>
      </p:sp>
      <p:sp>
        <p:nvSpPr>
          <p:cNvPr id="4" name="Slide Number Placeholder 3"/>
          <p:cNvSpPr>
            <a:spLocks noGrp="1"/>
          </p:cNvSpPr>
          <p:nvPr>
            <p:ph type="sldNum" sz="quarter" idx="13"/>
          </p:nvPr>
        </p:nvSpPr>
        <p:spPr/>
        <p:txBody>
          <a:bodyPr/>
          <a:lstStyle/>
          <a:p>
            <a:fld id="{460E0C55-3319-4B31-9C74-CC15EF4AFB06}" type="slidenum">
              <a:rPr lang="en-GB" smtClean="0"/>
              <a:t>5</a:t>
            </a:fld>
            <a:endParaRPr lang="en-GB" dirty="0"/>
          </a:p>
        </p:txBody>
      </p:sp>
      <p:sp>
        <p:nvSpPr>
          <p:cNvPr id="5" name="Rectangle 4"/>
          <p:cNvSpPr/>
          <p:nvPr/>
        </p:nvSpPr>
        <p:spPr bwMode="auto">
          <a:xfrm>
            <a:off x="6618516" y="1619249"/>
            <a:ext cx="5052649" cy="1740307"/>
          </a:xfrm>
          <a:prstGeom prst="rect">
            <a:avLst/>
          </a:prstGeom>
          <a:solidFill>
            <a:schemeClr val="accent2">
              <a:lumMod val="40000"/>
              <a:lumOff val="6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a:r>
              <a:rPr lang="en-US" sz="3733" dirty="0"/>
              <a:t>Difficulty in writing and reusing code </a:t>
            </a:r>
          </a:p>
          <a:p>
            <a:pPr algn="ctr"/>
            <a:r>
              <a:rPr lang="en-US" sz="3733" dirty="0"/>
              <a:t>hampers innovation</a:t>
            </a:r>
            <a:endParaRPr lang="en-GB" sz="3733" dirty="0"/>
          </a:p>
        </p:txBody>
      </p:sp>
    </p:spTree>
    <p:extLst>
      <p:ext uri="{BB962C8B-B14F-4D97-AF65-F5344CB8AC3E}">
        <p14:creationId xmlns:p14="http://schemas.microsoft.com/office/powerpoint/2010/main" val="7508032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Vectorization</a:t>
            </a:r>
            <a:r>
              <a:rPr lang="en-US" dirty="0" smtClean="0"/>
              <a:t> and LUT synergy</a:t>
            </a:r>
            <a:endParaRPr lang="en-GB" dirty="0"/>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50</a:t>
            </a:fld>
            <a:endParaRPr lang="en-GB" dirty="0"/>
          </a:p>
        </p:txBody>
      </p:sp>
      <p:sp>
        <p:nvSpPr>
          <p:cNvPr id="5" name="TextBox 4"/>
          <p:cNvSpPr txBox="1"/>
          <p:nvPr/>
        </p:nvSpPr>
        <p:spPr>
          <a:xfrm>
            <a:off x="674915" y="1292979"/>
            <a:ext cx="5279571" cy="3939540"/>
          </a:xfrm>
          <a:prstGeom prst="rect">
            <a:avLst/>
          </a:prstGeom>
          <a:noFill/>
        </p:spPr>
        <p:txBody>
          <a:bodyPr wrap="square" lIns="0" tIns="0" rIns="0" bIns="0" rtlCol="0">
            <a:spAutoFit/>
          </a:bodyPr>
          <a:lstStyle/>
          <a:p>
            <a:r>
              <a:rPr lang="en-GB" sz="1600" dirty="0">
                <a:latin typeface="Consolas" panose="020B0609020204030204" pitchFamily="49" charset="0"/>
                <a:cs typeface="Consolas" panose="020B0609020204030204" pitchFamily="49" charset="0"/>
              </a:rPr>
              <a:t>let comp scrambler() =</a:t>
            </a:r>
          </a:p>
          <a:p>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var</a:t>
            </a:r>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scrmbl_st</a:t>
            </a:r>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arr</a:t>
            </a:r>
            <a:r>
              <a:rPr lang="en-GB" sz="1600" dirty="0">
                <a:latin typeface="Consolas" panose="020B0609020204030204" pitchFamily="49" charset="0"/>
                <a:cs typeface="Consolas" panose="020B0609020204030204" pitchFamily="49" charset="0"/>
              </a:rPr>
              <a:t>[7] bit := </a:t>
            </a:r>
          </a:p>
          <a:p>
            <a:r>
              <a:rPr lang="en-GB" sz="1600" dirty="0">
                <a:latin typeface="Consolas" panose="020B0609020204030204" pitchFamily="49" charset="0"/>
                <a:cs typeface="Consolas" panose="020B0609020204030204" pitchFamily="49" charset="0"/>
              </a:rPr>
              <a:t>          {'1,'1,'1,'1,'1,'1,'1}; </a:t>
            </a:r>
          </a:p>
          <a:p>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var</a:t>
            </a:r>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tmp,y</a:t>
            </a:r>
            <a:r>
              <a:rPr lang="en-GB" sz="1600" dirty="0">
                <a:latin typeface="Consolas" panose="020B0609020204030204" pitchFamily="49" charset="0"/>
                <a:cs typeface="Consolas" panose="020B0609020204030204" pitchFamily="49" charset="0"/>
              </a:rPr>
              <a:t>: bit;</a:t>
            </a:r>
          </a:p>
          <a:p>
            <a:r>
              <a:rPr lang="en-GB" sz="1600" dirty="0">
                <a:latin typeface="Consolas" panose="020B0609020204030204" pitchFamily="49" charset="0"/>
                <a:cs typeface="Consolas" panose="020B0609020204030204" pitchFamily="49" charset="0"/>
              </a:rPr>
              <a:t>  </a:t>
            </a:r>
          </a:p>
          <a:p>
            <a:r>
              <a:rPr lang="en-GB" sz="1600" dirty="0">
                <a:latin typeface="Consolas" panose="020B0609020204030204" pitchFamily="49" charset="0"/>
                <a:cs typeface="Consolas" panose="020B0609020204030204" pitchFamily="49" charset="0"/>
              </a:rPr>
              <a:t>  </a:t>
            </a:r>
            <a:r>
              <a:rPr lang="en-GB" sz="1600" b="1" dirty="0" smtClean="0">
                <a:latin typeface="Consolas" panose="020B0609020204030204" pitchFamily="49" charset="0"/>
                <a:cs typeface="Consolas" panose="020B0609020204030204" pitchFamily="49" charset="0"/>
              </a:rPr>
              <a:t>repeat</a:t>
            </a:r>
            <a:r>
              <a:rPr lang="en-GB" sz="1600" dirty="0">
                <a:latin typeface="Consolas" panose="020B0609020204030204" pitchFamily="49" charset="0"/>
                <a:cs typeface="Consolas" panose="020B0609020204030204" pitchFamily="49" charset="0"/>
              </a:rPr>
              <a:t> </a:t>
            </a:r>
            <a:r>
              <a:rPr lang="en-GB" sz="1600" dirty="0" smtClean="0">
                <a:latin typeface="Consolas" panose="020B0609020204030204" pitchFamily="49" charset="0"/>
                <a:cs typeface="Consolas" panose="020B0609020204030204" pitchFamily="49" charset="0"/>
              </a:rPr>
              <a:t>{</a:t>
            </a:r>
            <a:endParaRPr lang="en-GB" sz="1600" dirty="0">
              <a:latin typeface="Consolas" panose="020B0609020204030204" pitchFamily="49" charset="0"/>
              <a:cs typeface="Consolas" panose="020B0609020204030204" pitchFamily="49" charset="0"/>
            </a:endParaRPr>
          </a:p>
          <a:p>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x:bit</a:t>
            </a:r>
            <a:r>
              <a:rPr lang="en-GB" sz="1600" dirty="0">
                <a:latin typeface="Consolas" panose="020B0609020204030204" pitchFamily="49" charset="0"/>
                <a:cs typeface="Consolas" panose="020B0609020204030204" pitchFamily="49" charset="0"/>
              </a:rPr>
              <a:t>) &lt;- </a:t>
            </a:r>
            <a:r>
              <a:rPr lang="en-GB" sz="1600" b="1" dirty="0">
                <a:latin typeface="Consolas" panose="020B0609020204030204" pitchFamily="49" charset="0"/>
                <a:cs typeface="Consolas" panose="020B0609020204030204" pitchFamily="49" charset="0"/>
              </a:rPr>
              <a:t>take</a:t>
            </a:r>
            <a:r>
              <a:rPr lang="en-GB" sz="1600" dirty="0">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a:t>
            </a:r>
            <a:r>
              <a:rPr lang="en-GB" sz="1600" b="1" dirty="0">
                <a:latin typeface="Consolas" panose="020B0609020204030204" pitchFamily="49" charset="0"/>
                <a:cs typeface="Consolas" panose="020B0609020204030204" pitchFamily="49" charset="0"/>
              </a:rPr>
              <a:t>do</a:t>
            </a:r>
            <a:r>
              <a:rPr lang="en-GB" sz="1600" dirty="0">
                <a:latin typeface="Consolas" panose="020B0609020204030204" pitchFamily="49" charset="0"/>
                <a:cs typeface="Consolas" panose="020B0609020204030204" pitchFamily="49" charset="0"/>
              </a:rPr>
              <a:t> {</a:t>
            </a:r>
          </a:p>
          <a:p>
            <a:r>
              <a:rPr lang="en-GB" sz="1600" dirty="0">
                <a:latin typeface="Consolas" panose="020B0609020204030204" pitchFamily="49" charset="0"/>
                <a:cs typeface="Consolas" panose="020B0609020204030204" pitchFamily="49" charset="0"/>
              </a:rPr>
              <a:t>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600" dirty="0">
                <a:solidFill>
                  <a:schemeClr val="tx2">
                    <a:lumMod val="75000"/>
                    <a:lumOff val="25000"/>
                  </a:schemeClr>
                </a:solidFill>
                <a:latin typeface="Consolas" panose="020B0609020204030204" pitchFamily="49" charset="0"/>
                <a:cs typeface="Consolas" panose="020B0609020204030204" pitchFamily="49" charset="0"/>
              </a:rPr>
              <a:t>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[3]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[0:5]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[6]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600" dirty="0">
                <a:solidFill>
                  <a:schemeClr val="tx2">
                    <a:lumMod val="75000"/>
                    <a:lumOff val="25000"/>
                  </a:schemeClr>
                </a:solidFill>
                <a:latin typeface="Consolas" panose="020B0609020204030204" pitchFamily="49" charset="0"/>
                <a:cs typeface="Consolas" panose="020B0609020204030204" pitchFamily="49" charset="0"/>
              </a:rPr>
              <a:t>;</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y := x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tmp</a:t>
            </a:r>
            <a:endParaRPr lang="en-GB" sz="1600" dirty="0">
              <a:solidFill>
                <a:schemeClr val="tx2">
                  <a:lumMod val="75000"/>
                  <a:lumOff val="25000"/>
                </a:schemeClr>
              </a:solidFill>
              <a:latin typeface="Consolas" panose="020B0609020204030204" pitchFamily="49" charset="0"/>
              <a:cs typeface="Consolas" panose="020B0609020204030204" pitchFamily="49" charset="0"/>
            </a:endParaRPr>
          </a:p>
          <a:p>
            <a:r>
              <a:rPr lang="en-GB" sz="1600" dirty="0">
                <a:latin typeface="Consolas" panose="020B0609020204030204" pitchFamily="49" charset="0"/>
                <a:cs typeface="Consolas" panose="020B0609020204030204" pitchFamily="49" charset="0"/>
              </a:rPr>
              <a:t>      }; </a:t>
            </a:r>
          </a:p>
          <a:p>
            <a:endParaRPr lang="en-GB" sz="1600" dirty="0">
              <a:latin typeface="Consolas" panose="020B0609020204030204" pitchFamily="49" charset="0"/>
              <a:cs typeface="Consolas" panose="020B0609020204030204" pitchFamily="49" charset="0"/>
            </a:endParaRPr>
          </a:p>
          <a:p>
            <a:r>
              <a:rPr lang="en-GB" sz="1600" dirty="0">
                <a:latin typeface="Consolas" panose="020B0609020204030204" pitchFamily="49" charset="0"/>
                <a:cs typeface="Consolas" panose="020B0609020204030204" pitchFamily="49" charset="0"/>
              </a:rPr>
              <a:t>      </a:t>
            </a:r>
            <a:r>
              <a:rPr lang="en-GB" sz="1600" b="1" dirty="0">
                <a:latin typeface="Consolas" panose="020B0609020204030204" pitchFamily="49" charset="0"/>
                <a:cs typeface="Consolas" panose="020B0609020204030204" pitchFamily="49" charset="0"/>
              </a:rPr>
              <a:t>emit</a:t>
            </a:r>
            <a:r>
              <a:rPr lang="en-GB" sz="1600" dirty="0">
                <a:latin typeface="Consolas" panose="020B0609020204030204" pitchFamily="49" charset="0"/>
                <a:cs typeface="Consolas" panose="020B0609020204030204" pitchFamily="49" charset="0"/>
              </a:rPr>
              <a:t> (y)</a:t>
            </a:r>
          </a:p>
          <a:p>
            <a:r>
              <a:rPr lang="en-GB" sz="1600" dirty="0">
                <a:latin typeface="Consolas" panose="020B0609020204030204" pitchFamily="49" charset="0"/>
                <a:cs typeface="Consolas" panose="020B0609020204030204" pitchFamily="49" charset="0"/>
              </a:rPr>
              <a:t>  }</a:t>
            </a:r>
          </a:p>
        </p:txBody>
      </p:sp>
      <p:sp>
        <p:nvSpPr>
          <p:cNvPr id="6" name="TextBox 5"/>
          <p:cNvSpPr txBox="1"/>
          <p:nvPr/>
        </p:nvSpPr>
        <p:spPr>
          <a:xfrm>
            <a:off x="6095207" y="1621972"/>
            <a:ext cx="5726679" cy="4185761"/>
          </a:xfrm>
          <a:prstGeom prst="rect">
            <a:avLst/>
          </a:prstGeom>
          <a:noFill/>
        </p:spPr>
        <p:txBody>
          <a:bodyPr wrap="square" lIns="0" tIns="0" rIns="0" bIns="0" rtlCol="0">
            <a:spAutoFit/>
          </a:bodyPr>
          <a:lstStyle/>
          <a:p>
            <a:r>
              <a:rPr lang="en-GB" sz="1600" dirty="0">
                <a:latin typeface="Consolas" panose="020B0609020204030204" pitchFamily="49" charset="0"/>
                <a:cs typeface="Consolas" panose="020B0609020204030204" pitchFamily="49" charset="0"/>
              </a:rPr>
              <a:t>let comp </a:t>
            </a:r>
            <a:r>
              <a:rPr lang="en-GB" sz="1600" dirty="0" err="1">
                <a:latin typeface="Consolas" panose="020B0609020204030204" pitchFamily="49" charset="0"/>
                <a:cs typeface="Consolas" panose="020B0609020204030204" pitchFamily="49" charset="0"/>
              </a:rPr>
              <a:t>v_scrambler</a:t>
            </a:r>
            <a:r>
              <a:rPr lang="en-GB" sz="1600" dirty="0">
                <a:latin typeface="Consolas" panose="020B0609020204030204" pitchFamily="49" charset="0"/>
                <a:cs typeface="Consolas" panose="020B0609020204030204" pitchFamily="49" charset="0"/>
              </a:rPr>
              <a:t> () =</a:t>
            </a:r>
          </a:p>
          <a:p>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var</a:t>
            </a:r>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scrmbl_st</a:t>
            </a:r>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arr</a:t>
            </a:r>
            <a:r>
              <a:rPr lang="en-GB" sz="1600" dirty="0">
                <a:latin typeface="Consolas" panose="020B0609020204030204" pitchFamily="49" charset="0"/>
                <a:cs typeface="Consolas" panose="020B0609020204030204" pitchFamily="49" charset="0"/>
              </a:rPr>
              <a:t>[7] bit := </a:t>
            </a:r>
          </a:p>
          <a:p>
            <a:r>
              <a:rPr lang="en-GB" sz="1600" dirty="0">
                <a:latin typeface="Consolas" panose="020B0609020204030204" pitchFamily="49" charset="0"/>
                <a:cs typeface="Consolas" panose="020B0609020204030204" pitchFamily="49" charset="0"/>
              </a:rPr>
              <a:t>          {'1,'1,'1,'1,'1,'1,'1}; </a:t>
            </a:r>
          </a:p>
          <a:p>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var</a:t>
            </a:r>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tmp,y</a:t>
            </a:r>
            <a:r>
              <a:rPr lang="en-GB" sz="1600" dirty="0">
                <a:latin typeface="Consolas" panose="020B0609020204030204" pitchFamily="49" charset="0"/>
                <a:cs typeface="Consolas" panose="020B0609020204030204" pitchFamily="49" charset="0"/>
              </a:rPr>
              <a:t>: bit;</a:t>
            </a:r>
          </a:p>
          <a:p>
            <a:endParaRPr lang="en-GB" sz="1600" dirty="0">
              <a:latin typeface="Consolas" panose="020B0609020204030204" pitchFamily="49" charset="0"/>
              <a:cs typeface="Consolas" panose="020B0609020204030204" pitchFamily="49" charset="0"/>
            </a:endParaRPr>
          </a:p>
          <a:p>
            <a:r>
              <a:rPr lang="en-GB" sz="1600" dirty="0">
                <a:latin typeface="Consolas" panose="020B0609020204030204" pitchFamily="49" charset="0"/>
                <a:cs typeface="Consolas" panose="020B0609020204030204" pitchFamily="49" charset="0"/>
              </a:rPr>
              <a:t>  </a:t>
            </a:r>
            <a:r>
              <a:rPr lang="en-GB" sz="1600" dirty="0" err="1">
                <a:latin typeface="Consolas" panose="020B0609020204030204" pitchFamily="49" charset="0"/>
                <a:cs typeface="Consolas" panose="020B0609020204030204" pitchFamily="49" charset="0"/>
              </a:rPr>
              <a:t>var</a:t>
            </a:r>
            <a:r>
              <a:rPr lang="en-GB" sz="1600" dirty="0">
                <a:latin typeface="Consolas" panose="020B0609020204030204" pitchFamily="49" charset="0"/>
                <a:cs typeface="Consolas" panose="020B0609020204030204" pitchFamily="49" charset="0"/>
              </a:rPr>
              <a:t> vect_ya_26: </a:t>
            </a:r>
            <a:r>
              <a:rPr lang="en-GB" sz="1600" dirty="0" err="1">
                <a:latin typeface="Consolas" panose="020B0609020204030204" pitchFamily="49" charset="0"/>
                <a:cs typeface="Consolas" panose="020B0609020204030204" pitchFamily="49" charset="0"/>
              </a:rPr>
              <a:t>arr</a:t>
            </a:r>
            <a:r>
              <a:rPr lang="en-GB" sz="1600" dirty="0">
                <a:latin typeface="Consolas" panose="020B0609020204030204" pitchFamily="49" charset="0"/>
                <a:cs typeface="Consolas" panose="020B0609020204030204" pitchFamily="49" charset="0"/>
              </a:rPr>
              <a:t>[8] bit;</a:t>
            </a:r>
          </a:p>
          <a:p>
            <a:r>
              <a:rPr lang="en-GB" sz="1600" dirty="0">
                <a:latin typeface="Consolas" panose="020B0609020204030204" pitchFamily="49" charset="0"/>
                <a:cs typeface="Consolas" panose="020B0609020204030204" pitchFamily="49" charset="0"/>
              </a:rPr>
              <a:t>  let auto_map_71(vect_xa_25: </a:t>
            </a:r>
            <a:r>
              <a:rPr lang="en-GB" sz="1600" dirty="0" err="1">
                <a:latin typeface="Consolas" panose="020B0609020204030204" pitchFamily="49" charset="0"/>
                <a:cs typeface="Consolas" panose="020B0609020204030204" pitchFamily="49" charset="0"/>
              </a:rPr>
              <a:t>arr</a:t>
            </a:r>
            <a:r>
              <a:rPr lang="en-GB" sz="1600" dirty="0">
                <a:latin typeface="Consolas" panose="020B0609020204030204" pitchFamily="49" charset="0"/>
                <a:cs typeface="Consolas" panose="020B0609020204030204" pitchFamily="49" charset="0"/>
              </a:rPr>
              <a:t>[8] bit) =</a:t>
            </a:r>
          </a:p>
          <a:p>
            <a:r>
              <a:rPr lang="en-GB" sz="1600" dirty="0">
                <a:latin typeface="Consolas" panose="020B0609020204030204" pitchFamily="49" charset="0"/>
                <a:cs typeface="Consolas" panose="020B0609020204030204" pitchFamily="49" charset="0"/>
              </a:rPr>
              <a:t>    </a:t>
            </a:r>
            <a:r>
              <a:rPr lang="en-GB" sz="1600" b="1" dirty="0">
                <a:latin typeface="Consolas" panose="020B0609020204030204" pitchFamily="49" charset="0"/>
                <a:cs typeface="Consolas" panose="020B0609020204030204" pitchFamily="49" charset="0"/>
              </a:rPr>
              <a:t>LUT</a:t>
            </a:r>
            <a:r>
              <a:rPr lang="en-GB" sz="1600" dirty="0">
                <a:latin typeface="Consolas" panose="020B0609020204030204" pitchFamily="49" charset="0"/>
                <a:cs typeface="Consolas" panose="020B0609020204030204" pitchFamily="49" charset="0"/>
              </a:rPr>
              <a:t> for vect_j_28 in 0, 8 {</a:t>
            </a:r>
          </a:p>
          <a:p>
            <a:r>
              <a:rPr lang="en-GB" sz="1600" dirty="0">
                <a:latin typeface="Consolas" panose="020B0609020204030204" pitchFamily="49" charset="0"/>
                <a:cs typeface="Consolas" panose="020B0609020204030204" pitchFamily="49" charset="0"/>
              </a:rPr>
              <a:t>          vect_ya_26[vect_j_28] := </a:t>
            </a:r>
          </a:p>
          <a:p>
            <a:r>
              <a:rPr lang="en-GB" sz="1600" dirty="0">
                <a:latin typeface="Consolas" panose="020B0609020204030204" pitchFamily="49" charset="0"/>
                <a:cs typeface="Consolas" panose="020B0609020204030204" pitchFamily="49" charset="0"/>
              </a:rPr>
              <a:t>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600" dirty="0">
                <a:solidFill>
                  <a:schemeClr val="tx2">
                    <a:lumMod val="75000"/>
                    <a:lumOff val="25000"/>
                  </a:schemeClr>
                </a:solidFill>
                <a:latin typeface="Consolas" panose="020B0609020204030204" pitchFamily="49" charset="0"/>
                <a:cs typeface="Consolas" panose="020B0609020204030204" pitchFamily="49" charset="0"/>
              </a:rPr>
              <a:t>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[3]^</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[0:+6]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600" dirty="0">
                <a:solidFill>
                  <a:schemeClr val="tx2">
                    <a:lumMod val="75000"/>
                    <a:lumOff val="25000"/>
                  </a:schemeClr>
                </a:solidFill>
                <a:latin typeface="Consolas" panose="020B0609020204030204" pitchFamily="49" charset="0"/>
                <a:cs typeface="Consolas" panose="020B0609020204030204" pitchFamily="49" charset="0"/>
              </a:rPr>
              <a:t>[6] := </a:t>
            </a:r>
            <a:r>
              <a:rPr lang="en-GB" sz="16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600" dirty="0">
                <a:solidFill>
                  <a:schemeClr val="tx2">
                    <a:lumMod val="75000"/>
                    <a:lumOff val="25000"/>
                  </a:schemeClr>
                </a:solidFill>
                <a:latin typeface="Consolas" panose="020B0609020204030204" pitchFamily="49" charset="0"/>
                <a:cs typeface="Consolas" panose="020B0609020204030204" pitchFamily="49" charset="0"/>
              </a:rPr>
              <a:t>;</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y := vect_xa_25[0*8+vect_j_28]^</a:t>
            </a:r>
            <a:r>
              <a:rPr lang="en-GB" sz="16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600" dirty="0">
                <a:solidFill>
                  <a:schemeClr val="tx2">
                    <a:lumMod val="75000"/>
                    <a:lumOff val="25000"/>
                  </a:schemeClr>
                </a:solidFill>
                <a:latin typeface="Consolas" panose="020B0609020204030204" pitchFamily="49" charset="0"/>
                <a:cs typeface="Consolas" panose="020B0609020204030204" pitchFamily="49" charset="0"/>
              </a:rPr>
              <a:t>;</a:t>
            </a:r>
          </a:p>
          <a:p>
            <a:r>
              <a:rPr lang="en-GB" sz="1600" dirty="0">
                <a:solidFill>
                  <a:schemeClr val="tx2">
                    <a:lumMod val="75000"/>
                    <a:lumOff val="25000"/>
                  </a:schemeClr>
                </a:solidFill>
                <a:latin typeface="Consolas" panose="020B0609020204030204" pitchFamily="49" charset="0"/>
                <a:cs typeface="Consolas" panose="020B0609020204030204" pitchFamily="49" charset="0"/>
              </a:rPr>
              <a:t>             return y</a:t>
            </a:r>
          </a:p>
          <a:p>
            <a:r>
              <a:rPr lang="en-GB" sz="1600" dirty="0">
                <a:latin typeface="Consolas" panose="020B0609020204030204" pitchFamily="49" charset="0"/>
                <a:cs typeface="Consolas" panose="020B0609020204030204" pitchFamily="49" charset="0"/>
              </a:rPr>
              <a:t>        };</a:t>
            </a:r>
          </a:p>
          <a:p>
            <a:r>
              <a:rPr lang="en-GB" sz="1600" dirty="0">
                <a:latin typeface="Consolas" panose="020B0609020204030204" pitchFamily="49" charset="0"/>
                <a:cs typeface="Consolas" panose="020B0609020204030204" pitchFamily="49" charset="0"/>
              </a:rPr>
              <a:t>        return vect_ya_26</a:t>
            </a:r>
          </a:p>
          <a:p>
            <a:r>
              <a:rPr lang="en-GB" sz="1600" dirty="0">
                <a:latin typeface="Consolas" panose="020B0609020204030204" pitchFamily="49" charset="0"/>
                <a:cs typeface="Consolas" panose="020B0609020204030204" pitchFamily="49" charset="0"/>
              </a:rPr>
              <a:t>  in </a:t>
            </a:r>
            <a:r>
              <a:rPr lang="en-GB" sz="1600" b="1" dirty="0">
                <a:latin typeface="Consolas" panose="020B0609020204030204" pitchFamily="49" charset="0"/>
                <a:cs typeface="Consolas" panose="020B0609020204030204" pitchFamily="49" charset="0"/>
              </a:rPr>
              <a:t>map auto_map_71</a:t>
            </a:r>
            <a:endParaRPr lang="en-GB" sz="1600" dirty="0">
              <a:latin typeface="Consolas" panose="020B0609020204030204" pitchFamily="49" charset="0"/>
              <a:cs typeface="Consolas" panose="020B0609020204030204" pitchFamily="49" charset="0"/>
            </a:endParaRPr>
          </a:p>
        </p:txBody>
      </p:sp>
      <p:sp>
        <p:nvSpPr>
          <p:cNvPr id="7" name="Rectangle 6"/>
          <p:cNvSpPr/>
          <p:nvPr/>
        </p:nvSpPr>
        <p:spPr bwMode="auto">
          <a:xfrm>
            <a:off x="6934201" y="3352800"/>
            <a:ext cx="4736964" cy="2198915"/>
          </a:xfrm>
          <a:prstGeom prst="rect">
            <a:avLst/>
          </a:prstGeom>
          <a:solidFill>
            <a:srgbClr val="FFFF00">
              <a:alpha val="25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3" name="Right Arrow 2"/>
          <p:cNvSpPr/>
          <p:nvPr/>
        </p:nvSpPr>
        <p:spPr bwMode="auto">
          <a:xfrm>
            <a:off x="3541486" y="2463086"/>
            <a:ext cx="2709333" cy="872381"/>
          </a:xfrm>
          <a:prstGeom prst="right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r>
              <a:rPr lang="en-US" sz="2400" dirty="0" err="1">
                <a:gradFill>
                  <a:gsLst>
                    <a:gs pos="0">
                      <a:srgbClr val="FFFFFF"/>
                    </a:gs>
                    <a:gs pos="100000">
                      <a:srgbClr val="FFFFFF"/>
                    </a:gs>
                  </a:gsLst>
                  <a:lin ang="5400000" scaled="0"/>
                </a:gradFill>
                <a:ea typeface="Segoe UI" pitchFamily="34" charset="0"/>
                <a:cs typeface="Segoe UI" pitchFamily="34" charset="0"/>
              </a:rPr>
              <a:t>Vectorization</a:t>
            </a:r>
            <a:endParaRPr lang="en-GB" sz="2400" dirty="0" err="1">
              <a:gradFill>
                <a:gsLst>
                  <a:gs pos="0">
                    <a:srgbClr val="FFFFFF"/>
                  </a:gs>
                  <a:gs pos="100000">
                    <a:srgbClr val="FFFFFF"/>
                  </a:gs>
                </a:gsLst>
                <a:lin ang="5400000" scaled="0"/>
              </a:gradFill>
              <a:ea typeface="Segoe UI" pitchFamily="34" charset="0"/>
              <a:cs typeface="Segoe UI" pitchFamily="34" charset="0"/>
            </a:endParaRPr>
          </a:p>
        </p:txBody>
      </p:sp>
      <p:sp>
        <p:nvSpPr>
          <p:cNvPr id="8" name="Rectangular Callout 7"/>
          <p:cNvSpPr/>
          <p:nvPr/>
        </p:nvSpPr>
        <p:spPr bwMode="auto">
          <a:xfrm>
            <a:off x="290286" y="5300133"/>
            <a:ext cx="5128381" cy="1175304"/>
          </a:xfrm>
          <a:prstGeom prst="wedgeRectCallout">
            <a:avLst>
              <a:gd name="adj1" fmla="val 83233"/>
              <a:gd name="adj2" fmla="val -11852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960" tIns="60960" rIns="60960" bIns="60960" numCol="1" spcCol="0" rtlCol="0" fromWordArt="0" anchor="ctr" anchorCtr="0" forceAA="0" compatLnSpc="1">
            <a:prstTxWarp prst="textNoShape">
              <a:avLst/>
            </a:prstTxWarp>
            <a:noAutofit/>
          </a:bodyPr>
          <a:lstStyle/>
          <a:p>
            <a:pPr algn="ctr" defTabSz="1218768" fontAlgn="base">
              <a:spcBef>
                <a:spcPct val="0"/>
              </a:spcBef>
              <a:spcAft>
                <a:spcPct val="0"/>
              </a:spcAft>
            </a:pPr>
            <a:r>
              <a:rPr lang="en-US" b="1" dirty="0">
                <a:gradFill>
                  <a:gsLst>
                    <a:gs pos="0">
                      <a:srgbClr val="FFFFFF"/>
                    </a:gs>
                    <a:gs pos="100000">
                      <a:srgbClr val="FFFFFF"/>
                    </a:gs>
                  </a:gsLst>
                  <a:lin ang="5400000" scaled="0"/>
                </a:gradFill>
                <a:ea typeface="Segoe UI" pitchFamily="34" charset="0"/>
                <a:cs typeface="Segoe UI" pitchFamily="34" charset="0"/>
              </a:rPr>
              <a:t>Automatic</a:t>
            </a:r>
            <a:r>
              <a:rPr lang="en-US" dirty="0">
                <a:gradFill>
                  <a:gsLst>
                    <a:gs pos="0">
                      <a:srgbClr val="FFFFFF"/>
                    </a:gs>
                    <a:gs pos="100000">
                      <a:srgbClr val="FFFFFF"/>
                    </a:gs>
                  </a:gsLst>
                  <a:lin ang="5400000" scaled="0"/>
                </a:gradFill>
                <a:ea typeface="Segoe UI" pitchFamily="34" charset="0"/>
                <a:cs typeface="Segoe UI" pitchFamily="34" charset="0"/>
              </a:rPr>
              <a:t> lookup-table-compilation</a:t>
            </a:r>
          </a:p>
          <a:p>
            <a:pPr defTabSz="1218768"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Input-</a:t>
            </a:r>
            <a:r>
              <a:rPr lang="en-US" dirty="0" err="1">
                <a:gradFill>
                  <a:gsLst>
                    <a:gs pos="0">
                      <a:srgbClr val="FFFFFF"/>
                    </a:gs>
                    <a:gs pos="100000">
                      <a:srgbClr val="FFFFFF"/>
                    </a:gs>
                  </a:gsLst>
                  <a:lin ang="5400000" scaled="0"/>
                </a:gradFill>
                <a:ea typeface="Segoe UI" pitchFamily="34" charset="0"/>
                <a:cs typeface="Segoe UI" pitchFamily="34" charset="0"/>
              </a:rPr>
              <a:t>vars</a:t>
            </a:r>
            <a:r>
              <a:rPr lang="en-US" dirty="0">
                <a:gradFill>
                  <a:gsLst>
                    <a:gs pos="0">
                      <a:srgbClr val="FFFFFF"/>
                    </a:gs>
                    <a:gs pos="100000">
                      <a:srgbClr val="FFFFFF"/>
                    </a:gs>
                  </a:gsLst>
                  <a:lin ang="5400000" scaled="0"/>
                </a:gradFill>
                <a:ea typeface="Segoe UI" pitchFamily="34" charset="0"/>
                <a:cs typeface="Segoe UI" pitchFamily="34" charset="0"/>
              </a:rPr>
              <a:t> = </a:t>
            </a:r>
            <a:r>
              <a:rPr lang="en-US" dirty="0" err="1">
                <a:gradFill>
                  <a:gsLst>
                    <a:gs pos="0">
                      <a:srgbClr val="FFFFFF"/>
                    </a:gs>
                    <a:gs pos="100000">
                      <a:srgbClr val="FFFFFF"/>
                    </a:gs>
                  </a:gsLst>
                  <a:lin ang="5400000" scaled="0"/>
                </a:gradFill>
                <a:ea typeface="Segoe UI" pitchFamily="34" charset="0"/>
                <a:cs typeface="Segoe UI" pitchFamily="34" charset="0"/>
              </a:rPr>
              <a:t>scrmbl_st</a:t>
            </a:r>
            <a:r>
              <a:rPr lang="en-US" dirty="0">
                <a:gradFill>
                  <a:gsLst>
                    <a:gs pos="0">
                      <a:srgbClr val="FFFFFF"/>
                    </a:gs>
                    <a:gs pos="100000">
                      <a:srgbClr val="FFFFFF"/>
                    </a:gs>
                  </a:gsLst>
                  <a:lin ang="5400000" scaled="0"/>
                </a:gradFill>
                <a:ea typeface="Segoe UI" pitchFamily="34" charset="0"/>
                <a:cs typeface="Segoe UI" pitchFamily="34" charset="0"/>
              </a:rPr>
              <a:t>, vect_xa_25    = 15 bits</a:t>
            </a:r>
          </a:p>
          <a:p>
            <a:pPr defTabSz="1218768"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Output-</a:t>
            </a:r>
            <a:r>
              <a:rPr lang="en-US" dirty="0" err="1">
                <a:gradFill>
                  <a:gsLst>
                    <a:gs pos="0">
                      <a:srgbClr val="FFFFFF"/>
                    </a:gs>
                    <a:gs pos="100000">
                      <a:srgbClr val="FFFFFF"/>
                    </a:gs>
                  </a:gsLst>
                  <a:lin ang="5400000" scaled="0"/>
                </a:gradFill>
                <a:ea typeface="Segoe UI" pitchFamily="34" charset="0"/>
                <a:cs typeface="Segoe UI" pitchFamily="34" charset="0"/>
              </a:rPr>
              <a:t>vars</a:t>
            </a:r>
            <a:r>
              <a:rPr lang="en-US" dirty="0">
                <a:gradFill>
                  <a:gsLst>
                    <a:gs pos="0">
                      <a:srgbClr val="FFFFFF"/>
                    </a:gs>
                    <a:gs pos="100000">
                      <a:srgbClr val="FFFFFF"/>
                    </a:gs>
                  </a:gsLst>
                  <a:lin ang="5400000" scaled="0"/>
                </a:gradFill>
                <a:ea typeface="Segoe UI" pitchFamily="34" charset="0"/>
                <a:cs typeface="Segoe UI" pitchFamily="34" charset="0"/>
              </a:rPr>
              <a:t> = vect_ya_26, </a:t>
            </a:r>
            <a:r>
              <a:rPr lang="en-US" dirty="0" err="1">
                <a:gradFill>
                  <a:gsLst>
                    <a:gs pos="0">
                      <a:srgbClr val="FFFFFF"/>
                    </a:gs>
                    <a:gs pos="100000">
                      <a:srgbClr val="FFFFFF"/>
                    </a:gs>
                  </a:gsLst>
                  <a:lin ang="5400000" scaled="0"/>
                </a:gradFill>
                <a:ea typeface="Segoe UI" pitchFamily="34" charset="0"/>
                <a:cs typeface="Segoe UI" pitchFamily="34" charset="0"/>
              </a:rPr>
              <a:t>scrmbl_st</a:t>
            </a:r>
            <a:r>
              <a:rPr lang="en-US" dirty="0">
                <a:gradFill>
                  <a:gsLst>
                    <a:gs pos="0">
                      <a:srgbClr val="FFFFFF"/>
                    </a:gs>
                    <a:gs pos="100000">
                      <a:srgbClr val="FFFFFF"/>
                    </a:gs>
                  </a:gsLst>
                  <a:lin ang="5400000" scaled="0"/>
                </a:gradFill>
                <a:ea typeface="Segoe UI" pitchFamily="34" charset="0"/>
                <a:cs typeface="Segoe UI" pitchFamily="34" charset="0"/>
              </a:rPr>
              <a:t> = 2 bytes</a:t>
            </a:r>
          </a:p>
          <a:p>
            <a:pPr defTabSz="1218768"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IDEA: precompile to LUT of 2^15 * 2 = 64K</a:t>
            </a:r>
          </a:p>
        </p:txBody>
      </p:sp>
    </p:spTree>
    <p:extLst>
      <p:ext uri="{BB962C8B-B14F-4D97-AF65-F5344CB8AC3E}">
        <p14:creationId xmlns:p14="http://schemas.microsoft.com/office/powerpoint/2010/main" val="20469606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3" grpId="0" animBg="1"/>
      <p:bldP spid="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775" y="2784475"/>
            <a:ext cx="10515600" cy="1325563"/>
          </a:xfrm>
        </p:spPr>
        <p:txBody>
          <a:bodyPr/>
          <a:lstStyle/>
          <a:p>
            <a:pPr algn="ctr"/>
            <a:r>
              <a:rPr lang="en-GB" dirty="0" smtClean="0"/>
              <a:t>Highlights of performance evaluation</a:t>
            </a:r>
            <a:br>
              <a:rPr lang="en-GB" dirty="0" smtClean="0"/>
            </a:br>
            <a:r>
              <a:rPr lang="en-GB" sz="2800" dirty="0" smtClean="0"/>
              <a:t>(experiments on i7 )</a:t>
            </a:r>
            <a:endParaRPr lang="en-GB" dirty="0"/>
          </a:p>
        </p:txBody>
      </p:sp>
    </p:spTree>
    <p:extLst>
      <p:ext uri="{BB962C8B-B14F-4D97-AF65-F5344CB8AC3E}">
        <p14:creationId xmlns:p14="http://schemas.microsoft.com/office/powerpoint/2010/main" val="4177056988"/>
      </p:ext>
    </p:extLst>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Throughput (</a:t>
            </a:r>
            <a:r>
              <a:rPr lang="en-US" dirty="0" err="1" smtClean="0"/>
              <a:t>WiFi</a:t>
            </a:r>
            <a:r>
              <a:rPr lang="en-US" dirty="0" smtClean="0"/>
              <a:t> RX)</a:t>
            </a:r>
            <a:endParaRPr lang="en-GB" dirty="0"/>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52</a:t>
            </a:fld>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28057" y="1848025"/>
            <a:ext cx="7734300" cy="3911600"/>
          </a:xfrm>
          <a:prstGeom prst="rect">
            <a:avLst/>
          </a:prstGeom>
        </p:spPr>
      </p:pic>
      <p:cxnSp>
        <p:nvCxnSpPr>
          <p:cNvPr id="7" name="Straight Connector 6"/>
          <p:cNvCxnSpPr/>
          <p:nvPr/>
        </p:nvCxnSpPr>
        <p:spPr>
          <a:xfrm>
            <a:off x="1366093" y="4112963"/>
            <a:ext cx="9709532" cy="29379"/>
          </a:xfrm>
          <a:prstGeom prst="line">
            <a:avLst/>
          </a:prstGeom>
          <a:ln>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9753599" y="3819182"/>
            <a:ext cx="1917564" cy="328231"/>
          </a:xfrm>
          <a:prstGeom prst="rect">
            <a:avLst/>
          </a:prstGeom>
          <a:noFill/>
        </p:spPr>
        <p:txBody>
          <a:bodyPr wrap="square" lIns="0" tIns="0" rIns="0" bIns="0" rtlCol="0">
            <a:spAutoFit/>
          </a:bodyPr>
          <a:lstStyle/>
          <a:p>
            <a:r>
              <a:rPr lang="en-US" sz="2133" dirty="0" err="1">
                <a:gradFill>
                  <a:gsLst>
                    <a:gs pos="2917">
                      <a:schemeClr val="tx1"/>
                    </a:gs>
                    <a:gs pos="30000">
                      <a:schemeClr val="tx1"/>
                    </a:gs>
                  </a:gsLst>
                  <a:lin ang="5400000" scaled="0"/>
                </a:gradFill>
              </a:rPr>
              <a:t>WiFi</a:t>
            </a:r>
            <a:r>
              <a:rPr lang="en-US" sz="2133" dirty="0">
                <a:gradFill>
                  <a:gsLst>
                    <a:gs pos="2917">
                      <a:schemeClr val="tx1"/>
                    </a:gs>
                    <a:gs pos="30000">
                      <a:schemeClr val="tx1"/>
                    </a:gs>
                  </a:gsLst>
                  <a:lin ang="5400000" scaled="0"/>
                </a:gradFill>
              </a:rPr>
              <a:t> </a:t>
            </a:r>
            <a:endParaRPr lang="en-GB" sz="2133" dirty="0" err="1">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777376442"/>
      </p:ext>
    </p:extLst>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Throughput (</a:t>
            </a:r>
            <a:r>
              <a:rPr lang="en-US" dirty="0" err="1" smtClean="0"/>
              <a:t>WiFi</a:t>
            </a:r>
            <a:r>
              <a:rPr lang="en-US" dirty="0" smtClean="0"/>
              <a:t> TX)</a:t>
            </a:r>
            <a:endParaRPr lang="en-GB" dirty="0"/>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53</a:t>
            </a:fld>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34407" y="1600662"/>
            <a:ext cx="7721600" cy="3898900"/>
          </a:xfrm>
          <a:prstGeom prst="rect">
            <a:avLst/>
          </a:prstGeom>
        </p:spPr>
      </p:pic>
      <p:cxnSp>
        <p:nvCxnSpPr>
          <p:cNvPr id="6" name="Straight Connector 5"/>
          <p:cNvCxnSpPr/>
          <p:nvPr/>
        </p:nvCxnSpPr>
        <p:spPr>
          <a:xfrm flipV="1">
            <a:off x="1204511" y="3922007"/>
            <a:ext cx="9224791" cy="396605"/>
          </a:xfrm>
          <a:prstGeom prst="line">
            <a:avLst/>
          </a:prstGeom>
          <a:ln>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9645303" y="3956162"/>
            <a:ext cx="1917564" cy="328231"/>
          </a:xfrm>
          <a:prstGeom prst="rect">
            <a:avLst/>
          </a:prstGeom>
          <a:noFill/>
        </p:spPr>
        <p:txBody>
          <a:bodyPr wrap="square" lIns="0" tIns="0" rIns="0" bIns="0" rtlCol="0">
            <a:spAutoFit/>
          </a:bodyPr>
          <a:lstStyle/>
          <a:p>
            <a:r>
              <a:rPr lang="en-US" sz="2133" dirty="0" err="1">
                <a:gradFill>
                  <a:gsLst>
                    <a:gs pos="2917">
                      <a:schemeClr val="tx1"/>
                    </a:gs>
                    <a:gs pos="30000">
                      <a:schemeClr val="tx1"/>
                    </a:gs>
                  </a:gsLst>
                  <a:lin ang="5400000" scaled="0"/>
                </a:gradFill>
              </a:rPr>
              <a:t>WiFi</a:t>
            </a:r>
            <a:r>
              <a:rPr lang="en-US" sz="2133" dirty="0">
                <a:gradFill>
                  <a:gsLst>
                    <a:gs pos="2917">
                      <a:schemeClr val="tx1"/>
                    </a:gs>
                    <a:gs pos="30000">
                      <a:schemeClr val="tx1"/>
                    </a:gs>
                  </a:gsLst>
                  <a:lin ang="5400000" scaled="0"/>
                </a:gradFill>
              </a:rPr>
              <a:t> </a:t>
            </a:r>
            <a:endParaRPr lang="en-GB" sz="2133" dirty="0" err="1">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4116290675"/>
      </p:ext>
    </p:extLst>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optimizations (</a:t>
            </a:r>
            <a:r>
              <a:rPr lang="en-US" dirty="0" err="1" smtClean="0"/>
              <a:t>WiFi</a:t>
            </a:r>
            <a:r>
              <a:rPr lang="en-US" dirty="0" smtClean="0"/>
              <a:t> RX)</a:t>
            </a:r>
            <a:endParaRPr lang="en-GB" dirty="0"/>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54</a:t>
            </a:fld>
            <a:endParaRPr lang="en-GB"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397" y="1275719"/>
            <a:ext cx="10247619" cy="4465824"/>
          </a:xfrm>
          <a:prstGeom prst="rect">
            <a:avLst/>
          </a:prstGeom>
        </p:spPr>
      </p:pic>
    </p:spTree>
    <p:extLst>
      <p:ext uri="{BB962C8B-B14F-4D97-AF65-F5344CB8AC3E}">
        <p14:creationId xmlns:p14="http://schemas.microsoft.com/office/powerpoint/2010/main" val="3750704123"/>
      </p:ext>
    </p:extLst>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optimizations (</a:t>
            </a:r>
            <a:r>
              <a:rPr lang="en-US" dirty="0" err="1" smtClean="0"/>
              <a:t>WiFi</a:t>
            </a:r>
            <a:r>
              <a:rPr lang="en-US" dirty="0" smtClean="0"/>
              <a:t> TX)</a:t>
            </a:r>
            <a:endParaRPr lang="en-GB" dirty="0"/>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55</a:t>
            </a:fld>
            <a:endParaRPr lang="en-GB" dirty="0"/>
          </a:p>
        </p:txBody>
      </p:sp>
      <p:sp>
        <p:nvSpPr>
          <p:cNvPr id="6" name="TextBox 5"/>
          <p:cNvSpPr txBox="1"/>
          <p:nvPr/>
        </p:nvSpPr>
        <p:spPr>
          <a:xfrm>
            <a:off x="519248" y="5555984"/>
            <a:ext cx="10700408" cy="369332"/>
          </a:xfrm>
          <a:prstGeom prst="rect">
            <a:avLst/>
          </a:prstGeom>
          <a:noFill/>
        </p:spPr>
        <p:txBody>
          <a:bodyPr wrap="square" lIns="0" tIns="0" rIns="0" bIns="0" rtlCol="0">
            <a:spAutoFit/>
          </a:bodyPr>
          <a:lstStyle/>
          <a:p>
            <a:r>
              <a:rPr lang="en-US" sz="2400" dirty="0" err="1">
                <a:solidFill>
                  <a:srgbClr val="FF0000"/>
                </a:solidFill>
              </a:rPr>
              <a:t>Vectorization</a:t>
            </a:r>
            <a:r>
              <a:rPr lang="en-US" sz="2400" dirty="0">
                <a:solidFill>
                  <a:srgbClr val="FF0000"/>
                </a:solidFill>
              </a:rPr>
              <a:t> alone not great (reason: bit array addressing) but enables LUTs!</a:t>
            </a:r>
            <a:endParaRPr lang="en-GB" sz="2400" dirty="0" err="1">
              <a:solidFill>
                <a:srgbClr val="FF0000"/>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57" y="1370001"/>
            <a:ext cx="10248900" cy="4017363"/>
          </a:xfrm>
          <a:prstGeom prst="rect">
            <a:avLst/>
          </a:prstGeom>
        </p:spPr>
      </p:pic>
    </p:spTree>
    <p:extLst>
      <p:ext uri="{BB962C8B-B14F-4D97-AF65-F5344CB8AC3E}">
        <p14:creationId xmlns:p14="http://schemas.microsoft.com/office/powerpoint/2010/main" val="23763836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Latency &amp; real-world performance</a:t>
            </a:r>
            <a:endParaRPr lang="en-GB" dirty="0"/>
          </a:p>
        </p:txBody>
      </p:sp>
      <p:sp>
        <p:nvSpPr>
          <p:cNvPr id="3" name="Text Placeholder 2"/>
          <p:cNvSpPr>
            <a:spLocks noGrp="1"/>
          </p:cNvSpPr>
          <p:nvPr>
            <p:ph type="body" sz="quarter" idx="10"/>
          </p:nvPr>
        </p:nvSpPr>
        <p:spPr>
          <a:xfrm>
            <a:off x="519249" y="1662940"/>
            <a:ext cx="6015664" cy="4579364"/>
          </a:xfrm>
          <a:ln>
            <a:noFill/>
          </a:ln>
        </p:spPr>
        <p:txBody>
          <a:bodyPr/>
          <a:lstStyle/>
          <a:p>
            <a:pPr marL="457200" indent="-457200">
              <a:buFont typeface="Arial" panose="020B0604020202020204" pitchFamily="34" charset="0"/>
              <a:buChar char="•"/>
            </a:pPr>
            <a:r>
              <a:rPr lang="en-US" sz="2800" dirty="0" smtClean="0">
                <a:solidFill>
                  <a:schemeClr val="tx1"/>
                </a:solidFill>
              </a:rPr>
              <a:t>Throughput only gives </a:t>
            </a:r>
            <a:r>
              <a:rPr lang="en-US" sz="2800" i="1" dirty="0" smtClean="0">
                <a:solidFill>
                  <a:schemeClr val="tx1"/>
                </a:solidFill>
              </a:rPr>
              <a:t>average</a:t>
            </a:r>
            <a:r>
              <a:rPr lang="en-US" sz="2800" dirty="0" smtClean="0">
                <a:solidFill>
                  <a:schemeClr val="tx1"/>
                </a:solidFill>
              </a:rPr>
              <a:t> latency</a:t>
            </a:r>
          </a:p>
          <a:p>
            <a:pPr marL="457200" indent="-457200">
              <a:buFont typeface="Arial" panose="020B0604020202020204" pitchFamily="34" charset="0"/>
              <a:buChar char="•"/>
            </a:pPr>
            <a:r>
              <a:rPr lang="en-US" sz="2800" dirty="0" smtClean="0">
                <a:solidFill>
                  <a:schemeClr val="tx1"/>
                </a:solidFill>
              </a:rPr>
              <a:t>We also evaluate tail latency:</a:t>
            </a:r>
            <a:br>
              <a:rPr lang="en-US" sz="2800" dirty="0" smtClean="0">
                <a:solidFill>
                  <a:schemeClr val="tx1"/>
                </a:solidFill>
              </a:rPr>
            </a:br>
            <a:r>
              <a:rPr lang="en-US" sz="2800" dirty="0" smtClean="0">
                <a:solidFill>
                  <a:schemeClr val="tx1"/>
                </a:solidFill>
              </a:rPr>
              <a:t>see ASPLOS paper for details</a:t>
            </a:r>
          </a:p>
          <a:p>
            <a:pPr marL="457200" indent="-457200">
              <a:buFont typeface="Arial" panose="020B0604020202020204" pitchFamily="34" charset="0"/>
              <a:buChar char="•"/>
            </a:pPr>
            <a:r>
              <a:rPr lang="en-US" sz="2800" dirty="0" smtClean="0">
                <a:solidFill>
                  <a:schemeClr val="tx1"/>
                </a:solidFill>
              </a:rPr>
              <a:t>Real-world experiments on SORA hardware 98% packet success rate</a:t>
            </a:r>
          </a:p>
        </p:txBody>
      </p:sp>
      <p:sp>
        <p:nvSpPr>
          <p:cNvPr id="4" name="Slide Number Placeholder 3"/>
          <p:cNvSpPr>
            <a:spLocks noGrp="1"/>
          </p:cNvSpPr>
          <p:nvPr>
            <p:ph type="sldNum" sz="quarter" idx="13"/>
          </p:nvPr>
        </p:nvSpPr>
        <p:spPr>
          <a:prstGeom prst="rect">
            <a:avLst/>
          </a:prstGeom>
        </p:spPr>
        <p:txBody>
          <a:bodyPr/>
          <a:lstStyle/>
          <a:p>
            <a:fld id="{460E0C55-3319-4B31-9C74-CC15EF4AFB06}" type="slidenum">
              <a:rPr lang="en-GB" smtClean="0"/>
              <a:t>56</a:t>
            </a:fld>
            <a:endParaRPr lang="en-GB" dirty="0"/>
          </a:p>
        </p:txBody>
      </p:sp>
      <p:pic>
        <p:nvPicPr>
          <p:cNvPr id="6" name="Picture 5"/>
          <p:cNvPicPr>
            <a:picLocks noChangeAspect="1"/>
          </p:cNvPicPr>
          <p:nvPr/>
        </p:nvPicPr>
        <p:blipFill>
          <a:blip r:embed="rId2"/>
          <a:stretch>
            <a:fillRect/>
          </a:stretch>
        </p:blipFill>
        <p:spPr>
          <a:xfrm>
            <a:off x="6708837" y="1662940"/>
            <a:ext cx="5094749" cy="3321457"/>
          </a:xfrm>
          <a:prstGeom prst="rect">
            <a:avLst/>
          </a:prstGeom>
        </p:spPr>
      </p:pic>
    </p:spTree>
    <p:extLst>
      <p:ext uri="{BB962C8B-B14F-4D97-AF65-F5344CB8AC3E}">
        <p14:creationId xmlns:p14="http://schemas.microsoft.com/office/powerpoint/2010/main" val="1443738194"/>
      </p:ext>
    </p:extLst>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519248" y="1447799"/>
            <a:ext cx="11151917" cy="3262432"/>
          </a:xfrm>
        </p:spPr>
        <p:txBody>
          <a:bodyPr/>
          <a:lstStyle/>
          <a:p>
            <a:r>
              <a:rPr lang="en-GB" dirty="0" smtClean="0"/>
              <a:t>Introduction</a:t>
            </a:r>
          </a:p>
          <a:p>
            <a:r>
              <a:rPr lang="en-GB" dirty="0" err="1" smtClean="0"/>
              <a:t>WiFi</a:t>
            </a:r>
            <a:r>
              <a:rPr lang="en-GB" dirty="0" smtClean="0"/>
              <a:t> in Ziria</a:t>
            </a:r>
          </a:p>
          <a:p>
            <a:r>
              <a:rPr lang="en-GB" dirty="0"/>
              <a:t>Compiling and Optimizing Ziria</a:t>
            </a:r>
            <a:endParaRPr lang="en-GB" dirty="0" smtClean="0"/>
          </a:p>
          <a:p>
            <a:r>
              <a:rPr lang="en-GB" b="1" dirty="0" smtClean="0">
                <a:solidFill>
                  <a:srgbClr val="FF0000"/>
                </a:solidFill>
              </a:rPr>
              <a:t>Hands-on</a:t>
            </a:r>
          </a:p>
          <a:p>
            <a:r>
              <a:rPr lang="en-GB" dirty="0" smtClean="0"/>
              <a:t>Conclusions</a:t>
            </a:r>
            <a:endParaRPr lang="en-GB" dirty="0"/>
          </a:p>
        </p:txBody>
      </p:sp>
      <p:sp>
        <p:nvSpPr>
          <p:cNvPr id="3" name="Slide Number Placeholder 2"/>
          <p:cNvSpPr>
            <a:spLocks noGrp="1"/>
          </p:cNvSpPr>
          <p:nvPr>
            <p:ph type="sldNum" sz="quarter" idx="13"/>
          </p:nvPr>
        </p:nvSpPr>
        <p:spPr/>
        <p:txBody>
          <a:bodyPr/>
          <a:lstStyle/>
          <a:p>
            <a:fld id="{66F9B19E-23E9-4120-A06C-57F6EDB783B3}" type="slidenum">
              <a:rPr lang="en-GB" smtClean="0"/>
              <a:pPr/>
              <a:t>57</a:t>
            </a:fld>
            <a:endParaRPr lang="en-GB"/>
          </a:p>
        </p:txBody>
      </p:sp>
    </p:spTree>
    <p:extLst>
      <p:ext uri="{BB962C8B-B14F-4D97-AF65-F5344CB8AC3E}">
        <p14:creationId xmlns:p14="http://schemas.microsoft.com/office/powerpoint/2010/main" val="16962973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Ziria Toolchain</a:t>
            </a:r>
            <a:endParaRPr lang="en-GB" dirty="0"/>
          </a:p>
        </p:txBody>
      </p:sp>
    </p:spTree>
    <p:extLst>
      <p:ext uri="{BB962C8B-B14F-4D97-AF65-F5344CB8AC3E}">
        <p14:creationId xmlns:p14="http://schemas.microsoft.com/office/powerpoint/2010/main" val="263255310"/>
      </p:ext>
    </p:extLst>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Interfacing with other layers</a:t>
            </a:r>
            <a:endParaRPr lang="en-GB" dirty="0"/>
          </a:p>
        </p:txBody>
      </p:sp>
      <p:sp>
        <p:nvSpPr>
          <p:cNvPr id="3" name="Content Placeholder 2"/>
          <p:cNvSpPr>
            <a:spLocks noGrp="1"/>
          </p:cNvSpPr>
          <p:nvPr>
            <p:ph type="body" sz="quarter" idx="10"/>
          </p:nvPr>
        </p:nvSpPr>
        <p:spPr/>
        <p:txBody>
          <a:bodyPr/>
          <a:lstStyle/>
          <a:p>
            <a:r>
              <a:rPr lang="en-GB" dirty="0" smtClean="0"/>
              <a:t>RF interface – synchronous 16-bit complex input</a:t>
            </a:r>
          </a:p>
          <a:p>
            <a:pPr lvl="1"/>
            <a:r>
              <a:rPr lang="en-GB" dirty="0" smtClean="0"/>
              <a:t>Radio: </a:t>
            </a:r>
            <a:r>
              <a:rPr lang="en-GB" dirty="0" err="1" smtClean="0"/>
              <a:t>Sora</a:t>
            </a:r>
            <a:r>
              <a:rPr lang="en-GB" dirty="0" smtClean="0"/>
              <a:t>, </a:t>
            </a:r>
            <a:r>
              <a:rPr lang="en-GB" dirty="0" err="1" smtClean="0"/>
              <a:t>BladeRF</a:t>
            </a:r>
            <a:endParaRPr lang="en-GB" dirty="0" smtClean="0"/>
          </a:p>
          <a:p>
            <a:pPr lvl="1"/>
            <a:r>
              <a:rPr lang="en-GB" dirty="0" smtClean="0"/>
              <a:t>File: test samples, radio captures</a:t>
            </a:r>
          </a:p>
          <a:p>
            <a:r>
              <a:rPr lang="en-GB" dirty="0" smtClean="0"/>
              <a:t>MAC interface</a:t>
            </a:r>
          </a:p>
          <a:p>
            <a:pPr lvl="1"/>
            <a:r>
              <a:rPr lang="en-GB" dirty="0" smtClean="0"/>
              <a:t>IP, memory buffer (interfacing with MAC)</a:t>
            </a:r>
          </a:p>
          <a:p>
            <a:r>
              <a:rPr lang="en-GB" dirty="0" smtClean="0"/>
              <a:t>External C libraries</a:t>
            </a:r>
          </a:p>
          <a:p>
            <a:pPr lvl="1"/>
            <a:r>
              <a:rPr lang="en-GB" dirty="0" smtClean="0"/>
              <a:t>Vector library (</a:t>
            </a:r>
            <a:r>
              <a:rPr lang="en-GB" dirty="0" err="1" smtClean="0"/>
              <a:t>v_add</a:t>
            </a:r>
            <a:r>
              <a:rPr lang="en-GB" dirty="0" smtClean="0"/>
              <a:t>, </a:t>
            </a:r>
            <a:r>
              <a:rPr lang="en-GB" dirty="0" err="1" smtClean="0"/>
              <a:t>v_sub</a:t>
            </a:r>
            <a:r>
              <a:rPr lang="en-GB" dirty="0" smtClean="0"/>
              <a:t>, </a:t>
            </a:r>
            <a:r>
              <a:rPr lang="en-GB" dirty="0" err="1" smtClean="0"/>
              <a:t>v_mul</a:t>
            </a:r>
            <a:r>
              <a:rPr lang="en-GB" dirty="0" smtClean="0"/>
              <a:t>, </a:t>
            </a:r>
            <a:r>
              <a:rPr lang="en-GB" dirty="0" err="1" smtClean="0"/>
              <a:t>v_correlate</a:t>
            </a:r>
            <a:r>
              <a:rPr lang="en-GB" dirty="0" smtClean="0"/>
              <a:t>, </a:t>
            </a:r>
            <a:r>
              <a:rPr lang="en-GB" dirty="0" err="1" smtClean="0"/>
              <a:t>etc</a:t>
            </a:r>
            <a:r>
              <a:rPr lang="en-GB" dirty="0" smtClean="0"/>
              <a:t>)</a:t>
            </a:r>
          </a:p>
          <a:p>
            <a:pPr lvl="1"/>
            <a:r>
              <a:rPr lang="en-GB" dirty="0" smtClean="0"/>
              <a:t>Communication library (</a:t>
            </a:r>
            <a:r>
              <a:rPr lang="en-GB" dirty="0" err="1" smtClean="0"/>
              <a:t>fft</a:t>
            </a:r>
            <a:r>
              <a:rPr lang="en-GB" dirty="0" smtClean="0"/>
              <a:t>, Viterbi decoder)</a:t>
            </a:r>
          </a:p>
          <a:p>
            <a:pPr lvl="1"/>
            <a:r>
              <a:rPr lang="en-GB" dirty="0" smtClean="0"/>
              <a:t>Simple calling convention to add more functions</a:t>
            </a:r>
            <a:endParaRPr lang="en-GB" dirty="0"/>
          </a:p>
        </p:txBody>
      </p:sp>
    </p:spTree>
    <p:extLst>
      <p:ext uri="{BB962C8B-B14F-4D97-AF65-F5344CB8AC3E}">
        <p14:creationId xmlns:p14="http://schemas.microsoft.com/office/powerpoint/2010/main" val="106256950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9248" y="1497297"/>
            <a:ext cx="11151917" cy="2437591"/>
          </a:xfrm>
        </p:spPr>
        <p:txBody>
          <a:bodyPr/>
          <a:lstStyle/>
          <a:p>
            <a:r>
              <a:rPr lang="en-GB" dirty="0" smtClean="0"/>
              <a:t>What is wrong with current tools?</a:t>
            </a:r>
            <a:endParaRPr lang="en-GB" dirty="0"/>
          </a:p>
        </p:txBody>
      </p:sp>
      <p:sp>
        <p:nvSpPr>
          <p:cNvPr id="4" name="Slide Number Placeholder 3"/>
          <p:cNvSpPr>
            <a:spLocks noGrp="1"/>
          </p:cNvSpPr>
          <p:nvPr>
            <p:ph type="sldNum" sz="quarter" idx="12"/>
          </p:nvPr>
        </p:nvSpPr>
        <p:spPr/>
        <p:txBody>
          <a:bodyPr/>
          <a:lstStyle/>
          <a:p>
            <a:fld id="{66F9B19E-23E9-4120-A06C-57F6EDB783B3}" type="slidenum">
              <a:rPr lang="en-GB" smtClean="0"/>
              <a:pPr/>
              <a:t>6</a:t>
            </a:fld>
            <a:endParaRPr lang="en-GB"/>
          </a:p>
        </p:txBody>
      </p:sp>
    </p:spTree>
    <p:extLst>
      <p:ext uri="{BB962C8B-B14F-4D97-AF65-F5344CB8AC3E}">
        <p14:creationId xmlns:p14="http://schemas.microsoft.com/office/powerpoint/2010/main" val="16837207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Flexibility of the toolchain</a:t>
            </a:r>
            <a:endParaRPr lang="en-GB" dirty="0"/>
          </a:p>
        </p:txBody>
      </p:sp>
      <p:sp>
        <p:nvSpPr>
          <p:cNvPr id="3" name="Content Placeholder 2"/>
          <p:cNvSpPr>
            <a:spLocks noGrp="1"/>
          </p:cNvSpPr>
          <p:nvPr>
            <p:ph type="body" sz="quarter" idx="10"/>
          </p:nvPr>
        </p:nvSpPr>
        <p:spPr>
          <a:xfrm>
            <a:off x="838200" y="1825625"/>
            <a:ext cx="5459730" cy="4351338"/>
          </a:xfrm>
        </p:spPr>
        <p:txBody>
          <a:bodyPr/>
          <a:lstStyle/>
          <a:p>
            <a:r>
              <a:rPr lang="en-GB" dirty="0" smtClean="0"/>
              <a:t>Easy to create unit tests</a:t>
            </a:r>
          </a:p>
          <a:p>
            <a:r>
              <a:rPr lang="en-GB" dirty="0" smtClean="0"/>
              <a:t>Easy to profile</a:t>
            </a:r>
          </a:p>
          <a:p>
            <a:endParaRPr lang="en-GB" dirty="0"/>
          </a:p>
        </p:txBody>
      </p:sp>
      <p:sp>
        <p:nvSpPr>
          <p:cNvPr id="4" name="TextBox 3"/>
          <p:cNvSpPr txBox="1"/>
          <p:nvPr/>
        </p:nvSpPr>
        <p:spPr>
          <a:xfrm>
            <a:off x="3616388" y="4983835"/>
            <a:ext cx="3276025" cy="1754326"/>
          </a:xfrm>
          <a:prstGeom prst="rect">
            <a:avLst/>
          </a:prstGeom>
          <a:noFill/>
        </p:spPr>
        <p:txBody>
          <a:bodyPr wrap="none" rtlCol="0">
            <a:spAutoFit/>
          </a:bodyPr>
          <a:lstStyle/>
          <a:p>
            <a:r>
              <a:rPr lang="en-GB" dirty="0" smtClean="0"/>
              <a:t>let </a:t>
            </a:r>
            <a:r>
              <a:rPr lang="en-GB" dirty="0"/>
              <a:t>comp </a:t>
            </a:r>
            <a:r>
              <a:rPr lang="en-GB" b="1" dirty="0"/>
              <a:t>main</a:t>
            </a:r>
            <a:r>
              <a:rPr lang="en-GB" dirty="0"/>
              <a:t> = </a:t>
            </a:r>
            <a:r>
              <a:rPr lang="en-GB" dirty="0" smtClean="0"/>
              <a:t>read</a:t>
            </a:r>
          </a:p>
          <a:p>
            <a:r>
              <a:rPr lang="en-GB" dirty="0" smtClean="0"/>
              <a:t>          </a:t>
            </a:r>
            <a:r>
              <a:rPr lang="en-GB" dirty="0"/>
              <a:t>&gt;&gt;&gt; </a:t>
            </a:r>
            <a:r>
              <a:rPr lang="en-GB" b="1" dirty="0" err="1" smtClean="0">
                <a:solidFill>
                  <a:srgbClr val="FF0000"/>
                </a:solidFill>
              </a:rPr>
              <a:t>transform_w_header</a:t>
            </a:r>
            <a:r>
              <a:rPr lang="en-GB" dirty="0" smtClean="0"/>
              <a:t>()</a:t>
            </a:r>
          </a:p>
          <a:p>
            <a:r>
              <a:rPr lang="en-GB" dirty="0" smtClean="0"/>
              <a:t>          &gt;&gt;&gt; </a:t>
            </a:r>
            <a:r>
              <a:rPr lang="en-GB" dirty="0" err="1" smtClean="0"/>
              <a:t>encdec_atten</a:t>
            </a:r>
            <a:r>
              <a:rPr lang="en-GB" dirty="0" smtClean="0"/>
              <a:t>(16*5) </a:t>
            </a:r>
          </a:p>
          <a:p>
            <a:r>
              <a:rPr lang="en-GB" dirty="0" smtClean="0"/>
              <a:t>          </a:t>
            </a:r>
            <a:r>
              <a:rPr lang="en-GB" dirty="0"/>
              <a:t>&gt;&gt;&gt; </a:t>
            </a:r>
            <a:r>
              <a:rPr lang="en-GB" b="1" dirty="0" err="1" smtClean="0">
                <a:solidFill>
                  <a:srgbClr val="FF0000"/>
                </a:solidFill>
              </a:rPr>
              <a:t>receiveBits</a:t>
            </a:r>
            <a:r>
              <a:rPr lang="en-GB" dirty="0" smtClean="0"/>
              <a:t>()</a:t>
            </a:r>
            <a:endParaRPr lang="en-GB" dirty="0"/>
          </a:p>
          <a:p>
            <a:r>
              <a:rPr lang="en-GB" dirty="0" smtClean="0"/>
              <a:t>          &gt;&gt;&gt; write</a:t>
            </a:r>
            <a:endParaRPr lang="en-GB" dirty="0"/>
          </a:p>
          <a:p>
            <a:endParaRPr lang="en-GB" dirty="0"/>
          </a:p>
        </p:txBody>
      </p:sp>
      <p:sp>
        <p:nvSpPr>
          <p:cNvPr id="5" name="TextBox 4"/>
          <p:cNvSpPr txBox="1"/>
          <p:nvPr/>
        </p:nvSpPr>
        <p:spPr>
          <a:xfrm>
            <a:off x="3616388" y="3094572"/>
            <a:ext cx="3931974" cy="1754326"/>
          </a:xfrm>
          <a:prstGeom prst="rect">
            <a:avLst/>
          </a:prstGeom>
          <a:noFill/>
        </p:spPr>
        <p:txBody>
          <a:bodyPr wrap="none" rtlCol="0">
            <a:spAutoFit/>
          </a:bodyPr>
          <a:lstStyle/>
          <a:p>
            <a:r>
              <a:rPr lang="en-GB" dirty="0" smtClean="0"/>
              <a:t>fun comp </a:t>
            </a:r>
            <a:r>
              <a:rPr lang="en-GB" dirty="0" err="1" smtClean="0"/>
              <a:t>encdec_atten</a:t>
            </a:r>
            <a:r>
              <a:rPr lang="en-GB" dirty="0" smtClean="0"/>
              <a:t>(c:int16) {</a:t>
            </a:r>
          </a:p>
          <a:p>
            <a:r>
              <a:rPr lang="en-GB" dirty="0" smtClean="0"/>
              <a:t>  repeat {</a:t>
            </a:r>
          </a:p>
          <a:p>
            <a:r>
              <a:rPr lang="en-GB" dirty="0" smtClean="0"/>
              <a:t>    (x:complex16) &lt;-take;</a:t>
            </a:r>
          </a:p>
          <a:p>
            <a:r>
              <a:rPr lang="en-GB" dirty="0" smtClean="0"/>
              <a:t>    emit complex16{re=x.re/c; </a:t>
            </a:r>
            <a:r>
              <a:rPr lang="en-GB" dirty="0" err="1" smtClean="0"/>
              <a:t>im</a:t>
            </a:r>
            <a:r>
              <a:rPr lang="en-GB" dirty="0" smtClean="0"/>
              <a:t>=x.im/c}</a:t>
            </a:r>
          </a:p>
          <a:p>
            <a:r>
              <a:rPr lang="en-GB" dirty="0" smtClean="0"/>
              <a:t>  }</a:t>
            </a:r>
          </a:p>
          <a:p>
            <a:r>
              <a:rPr lang="en-GB" dirty="0" smtClean="0"/>
              <a:t>}</a:t>
            </a:r>
            <a:endParaRPr lang="en-GB" dirty="0"/>
          </a:p>
        </p:txBody>
      </p:sp>
      <p:sp>
        <p:nvSpPr>
          <p:cNvPr id="6" name="TextBox 5"/>
          <p:cNvSpPr txBox="1"/>
          <p:nvPr/>
        </p:nvSpPr>
        <p:spPr>
          <a:xfrm>
            <a:off x="8058397" y="445242"/>
            <a:ext cx="3105145" cy="2031325"/>
          </a:xfrm>
          <a:prstGeom prst="rect">
            <a:avLst/>
          </a:prstGeom>
          <a:noFill/>
        </p:spPr>
        <p:txBody>
          <a:bodyPr wrap="none" rtlCol="0">
            <a:spAutoFit/>
          </a:bodyPr>
          <a:lstStyle/>
          <a:p>
            <a:r>
              <a:rPr lang="en-GB" dirty="0"/>
              <a:t>fun comp </a:t>
            </a:r>
            <a:r>
              <a:rPr lang="en-GB" b="1" dirty="0"/>
              <a:t>transmitter</a:t>
            </a:r>
            <a:r>
              <a:rPr lang="en-GB" dirty="0"/>
              <a:t>() {</a:t>
            </a:r>
          </a:p>
          <a:p>
            <a:r>
              <a:rPr lang="en-GB" dirty="0" err="1"/>
              <a:t>seq</a:t>
            </a:r>
            <a:r>
              <a:rPr lang="en-GB" dirty="0"/>
              <a:t>{ emits </a:t>
            </a:r>
            <a:r>
              <a:rPr lang="en-GB" dirty="0" err="1"/>
              <a:t>createSTSinTime</a:t>
            </a:r>
            <a:r>
              <a:rPr lang="en-GB" dirty="0"/>
              <a:t>()</a:t>
            </a:r>
          </a:p>
          <a:p>
            <a:r>
              <a:rPr lang="en-GB" dirty="0"/>
              <a:t>   ; emits </a:t>
            </a:r>
            <a:r>
              <a:rPr lang="en-GB" dirty="0" err="1"/>
              <a:t>createLTSinTime</a:t>
            </a:r>
            <a:r>
              <a:rPr lang="en-GB" dirty="0"/>
              <a:t>()</a:t>
            </a:r>
          </a:p>
          <a:p>
            <a:r>
              <a:rPr lang="en-GB" dirty="0"/>
              <a:t>   ; (</a:t>
            </a:r>
            <a:r>
              <a:rPr lang="en-GB" b="1" dirty="0" err="1">
                <a:solidFill>
                  <a:srgbClr val="FF0000"/>
                </a:solidFill>
              </a:rPr>
              <a:t>transform_w_header</a:t>
            </a:r>
            <a:r>
              <a:rPr lang="en-GB" dirty="0"/>
              <a:t>() </a:t>
            </a:r>
            <a:endParaRPr lang="en-GB" dirty="0" smtClean="0"/>
          </a:p>
          <a:p>
            <a:r>
              <a:rPr lang="en-GB" dirty="0" smtClean="0"/>
              <a:t>        &gt;&gt;&gt; </a:t>
            </a:r>
            <a:r>
              <a:rPr lang="en-GB" dirty="0" err="1"/>
              <a:t>map_ofdm</a:t>
            </a:r>
            <a:r>
              <a:rPr lang="en-GB" dirty="0"/>
              <a:t>() &gt;&gt;&gt; </a:t>
            </a:r>
            <a:r>
              <a:rPr lang="en-GB" dirty="0" err="1"/>
              <a:t>ifft</a:t>
            </a:r>
            <a:r>
              <a:rPr lang="en-GB" dirty="0"/>
              <a:t>())</a:t>
            </a:r>
          </a:p>
          <a:p>
            <a:r>
              <a:rPr lang="en-GB" dirty="0"/>
              <a:t>   }</a:t>
            </a:r>
          </a:p>
          <a:p>
            <a:r>
              <a:rPr lang="en-GB" dirty="0" smtClean="0"/>
              <a:t>}</a:t>
            </a:r>
            <a:endParaRPr lang="en-GB" dirty="0"/>
          </a:p>
        </p:txBody>
      </p:sp>
      <p:sp>
        <p:nvSpPr>
          <p:cNvPr id="7" name="TextBox 6"/>
          <p:cNvSpPr txBox="1"/>
          <p:nvPr/>
        </p:nvSpPr>
        <p:spPr>
          <a:xfrm>
            <a:off x="8058397" y="2979104"/>
            <a:ext cx="3925947" cy="3139321"/>
          </a:xfrm>
          <a:prstGeom prst="rect">
            <a:avLst/>
          </a:prstGeom>
          <a:noFill/>
        </p:spPr>
        <p:txBody>
          <a:bodyPr wrap="none" rtlCol="0">
            <a:spAutoFit/>
          </a:bodyPr>
          <a:lstStyle/>
          <a:p>
            <a:r>
              <a:rPr lang="en-GB" dirty="0"/>
              <a:t>fun comp </a:t>
            </a:r>
            <a:r>
              <a:rPr lang="en-GB" b="1" dirty="0"/>
              <a:t>receiver</a:t>
            </a:r>
            <a:r>
              <a:rPr lang="en-GB" dirty="0"/>
              <a:t>() {</a:t>
            </a:r>
          </a:p>
          <a:p>
            <a:r>
              <a:rPr lang="en-GB" dirty="0"/>
              <a:t>  </a:t>
            </a:r>
            <a:r>
              <a:rPr lang="en-GB" dirty="0" err="1"/>
              <a:t>seq</a:t>
            </a:r>
            <a:r>
              <a:rPr lang="en-GB" dirty="0"/>
              <a:t>{ </a:t>
            </a:r>
            <a:r>
              <a:rPr lang="en-GB" dirty="0" err="1"/>
              <a:t>det</a:t>
            </a:r>
            <a:r>
              <a:rPr lang="en-GB" dirty="0"/>
              <a:t>&lt;-</a:t>
            </a:r>
            <a:r>
              <a:rPr lang="en-GB" dirty="0" err="1" smtClean="0"/>
              <a:t>detectPreamble</a:t>
            </a:r>
            <a:r>
              <a:rPr lang="en-GB" dirty="0" smtClean="0"/>
              <a:t>(1000)</a:t>
            </a:r>
            <a:endParaRPr lang="en-GB" dirty="0"/>
          </a:p>
          <a:p>
            <a:r>
              <a:rPr lang="en-GB" dirty="0" smtClean="0"/>
              <a:t>; </a:t>
            </a:r>
            <a:r>
              <a:rPr lang="en-GB" dirty="0" err="1"/>
              <a:t>params</a:t>
            </a:r>
            <a:r>
              <a:rPr lang="en-GB" dirty="0"/>
              <a:t> &lt;- (LTS(</a:t>
            </a:r>
            <a:r>
              <a:rPr lang="en-GB" dirty="0" err="1"/>
              <a:t>det.shift</a:t>
            </a:r>
            <a:r>
              <a:rPr lang="en-GB" dirty="0"/>
              <a:t>, </a:t>
            </a:r>
            <a:r>
              <a:rPr lang="en-GB" dirty="0" err="1"/>
              <a:t>det.maxCorr</a:t>
            </a:r>
            <a:r>
              <a:rPr lang="en-GB" dirty="0"/>
              <a:t>))</a:t>
            </a:r>
          </a:p>
          <a:p>
            <a:r>
              <a:rPr lang="en-GB" dirty="0"/>
              <a:t>     ; </a:t>
            </a:r>
            <a:r>
              <a:rPr lang="en-GB" dirty="0" err="1"/>
              <a:t>DataSymbol</a:t>
            </a:r>
            <a:r>
              <a:rPr lang="en-GB" dirty="0"/>
              <a:t>(</a:t>
            </a:r>
            <a:r>
              <a:rPr lang="en-GB" dirty="0" err="1"/>
              <a:t>det.shift</a:t>
            </a:r>
            <a:r>
              <a:rPr lang="en-GB" dirty="0"/>
              <a:t>) </a:t>
            </a:r>
          </a:p>
          <a:p>
            <a:r>
              <a:rPr lang="en-GB" dirty="0"/>
              <a:t>       &gt;&gt;&gt; FFT() </a:t>
            </a:r>
          </a:p>
          <a:p>
            <a:r>
              <a:rPr lang="en-GB" dirty="0"/>
              <a:t>       &gt;&gt;&gt; </a:t>
            </a:r>
            <a:r>
              <a:rPr lang="en-GB" dirty="0" err="1"/>
              <a:t>ChannelEqualization</a:t>
            </a:r>
            <a:r>
              <a:rPr lang="en-GB" dirty="0"/>
              <a:t>(</a:t>
            </a:r>
            <a:r>
              <a:rPr lang="en-GB" dirty="0" err="1"/>
              <a:t>params</a:t>
            </a:r>
            <a:r>
              <a:rPr lang="en-GB" dirty="0"/>
              <a:t>)</a:t>
            </a:r>
          </a:p>
          <a:p>
            <a:r>
              <a:rPr lang="en-GB" dirty="0"/>
              <a:t>       &gt;&gt;&gt; </a:t>
            </a:r>
            <a:r>
              <a:rPr lang="en-GB" dirty="0" err="1"/>
              <a:t>PilotTrack</a:t>
            </a:r>
            <a:r>
              <a:rPr lang="en-GB" dirty="0"/>
              <a:t>()</a:t>
            </a:r>
          </a:p>
          <a:p>
            <a:r>
              <a:rPr lang="en-GB" dirty="0"/>
              <a:t>       &gt;&gt;&gt; </a:t>
            </a:r>
            <a:r>
              <a:rPr lang="en-GB" dirty="0" err="1"/>
              <a:t>GetData</a:t>
            </a:r>
            <a:r>
              <a:rPr lang="en-GB" dirty="0"/>
              <a:t>() </a:t>
            </a:r>
          </a:p>
          <a:p>
            <a:r>
              <a:rPr lang="en-GB" dirty="0"/>
              <a:t>       &gt;&gt;&gt; </a:t>
            </a:r>
            <a:r>
              <a:rPr lang="en-GB" b="1" dirty="0" err="1">
                <a:solidFill>
                  <a:srgbClr val="FF0000"/>
                </a:solidFill>
              </a:rPr>
              <a:t>receiveBits</a:t>
            </a:r>
            <a:r>
              <a:rPr lang="en-GB" dirty="0"/>
              <a:t>()</a:t>
            </a:r>
          </a:p>
          <a:p>
            <a:r>
              <a:rPr lang="en-GB" dirty="0"/>
              <a:t>  }</a:t>
            </a:r>
          </a:p>
          <a:p>
            <a:r>
              <a:rPr lang="en-GB" dirty="0"/>
              <a:t>}</a:t>
            </a:r>
          </a:p>
        </p:txBody>
      </p:sp>
      <p:sp>
        <p:nvSpPr>
          <p:cNvPr id="8" name="TextBox 7"/>
          <p:cNvSpPr txBox="1"/>
          <p:nvPr/>
        </p:nvSpPr>
        <p:spPr>
          <a:xfrm>
            <a:off x="1153779" y="3330506"/>
            <a:ext cx="5483617" cy="369332"/>
          </a:xfrm>
          <a:prstGeom prst="rect">
            <a:avLst/>
          </a:prstGeom>
          <a:noFill/>
        </p:spPr>
        <p:txBody>
          <a:bodyPr wrap="none" rtlCol="0">
            <a:spAutoFit/>
          </a:bodyPr>
          <a:lstStyle/>
          <a:p>
            <a:r>
              <a:rPr lang="en-GB" dirty="0"/>
              <a:t>let comp main = read[bit] &gt;&gt;&gt; scrambler() &gt;&gt;&gt; write[bit];</a:t>
            </a:r>
          </a:p>
        </p:txBody>
      </p:sp>
      <p:sp>
        <p:nvSpPr>
          <p:cNvPr id="9" name="TextBox 8"/>
          <p:cNvSpPr txBox="1"/>
          <p:nvPr/>
        </p:nvSpPr>
        <p:spPr>
          <a:xfrm>
            <a:off x="1153779" y="3932287"/>
            <a:ext cx="8291629" cy="369332"/>
          </a:xfrm>
          <a:prstGeom prst="rect">
            <a:avLst/>
          </a:prstGeom>
          <a:noFill/>
        </p:spPr>
        <p:txBody>
          <a:bodyPr wrap="none" rtlCol="0">
            <a:spAutoFit/>
          </a:bodyPr>
          <a:lstStyle/>
          <a:p>
            <a:r>
              <a:rPr lang="en-GB" dirty="0" smtClean="0"/>
              <a:t>./</a:t>
            </a:r>
            <a:r>
              <a:rPr lang="en-GB" dirty="0" err="1" smtClean="0"/>
              <a:t>test_scrambler.out</a:t>
            </a:r>
            <a:r>
              <a:rPr lang="en-GB" dirty="0" smtClean="0"/>
              <a:t> </a:t>
            </a:r>
            <a:r>
              <a:rPr lang="en-GB" dirty="0"/>
              <a:t>--input=dummy </a:t>
            </a:r>
            <a:r>
              <a:rPr lang="en-GB" dirty="0" smtClean="0"/>
              <a:t>--</a:t>
            </a:r>
            <a:r>
              <a:rPr lang="en-GB" dirty="0"/>
              <a:t>dummy-samples=1000000000 </a:t>
            </a:r>
            <a:r>
              <a:rPr lang="en-GB" dirty="0" smtClean="0"/>
              <a:t>--</a:t>
            </a:r>
            <a:r>
              <a:rPr lang="en-GB" dirty="0"/>
              <a:t>output=dummy</a:t>
            </a:r>
          </a:p>
        </p:txBody>
      </p:sp>
      <p:sp>
        <p:nvSpPr>
          <p:cNvPr id="10" name="TextBox 9"/>
          <p:cNvSpPr txBox="1"/>
          <p:nvPr/>
        </p:nvSpPr>
        <p:spPr>
          <a:xfrm>
            <a:off x="1137890" y="4780556"/>
            <a:ext cx="10197150" cy="646331"/>
          </a:xfrm>
          <a:prstGeom prst="rect">
            <a:avLst/>
          </a:prstGeom>
          <a:noFill/>
        </p:spPr>
        <p:txBody>
          <a:bodyPr wrap="none" rtlCol="0">
            <a:spAutoFit/>
          </a:bodyPr>
          <a:lstStyle/>
          <a:p>
            <a:r>
              <a:rPr lang="en-GB" dirty="0"/>
              <a:t>Total input items (including EOF): 1000000008 (1000000008 B), output items: 1000000000 (1000000000 B)</a:t>
            </a:r>
          </a:p>
          <a:p>
            <a:r>
              <a:rPr lang="en-GB" dirty="0"/>
              <a:t>Time Elapsed: 1514276 us</a:t>
            </a:r>
          </a:p>
        </p:txBody>
      </p:sp>
      <p:sp>
        <p:nvSpPr>
          <p:cNvPr id="12" name="TextBox 11"/>
          <p:cNvSpPr txBox="1"/>
          <p:nvPr/>
        </p:nvSpPr>
        <p:spPr>
          <a:xfrm>
            <a:off x="1153779" y="3918821"/>
            <a:ext cx="9546011" cy="646331"/>
          </a:xfrm>
          <a:prstGeom prst="rect">
            <a:avLst/>
          </a:prstGeom>
          <a:noFill/>
        </p:spPr>
        <p:txBody>
          <a:bodyPr wrap="none" rtlCol="0">
            <a:spAutoFit/>
          </a:bodyPr>
          <a:lstStyle/>
          <a:p>
            <a:r>
              <a:rPr lang="en-GB" dirty="0"/>
              <a:t>./</a:t>
            </a:r>
            <a:r>
              <a:rPr lang="en-GB" dirty="0" err="1"/>
              <a:t>test_scramble.out</a:t>
            </a:r>
            <a:r>
              <a:rPr lang="en-GB" dirty="0"/>
              <a:t> --input=file </a:t>
            </a:r>
            <a:r>
              <a:rPr lang="en-GB" dirty="0" smtClean="0"/>
              <a:t>--</a:t>
            </a:r>
            <a:r>
              <a:rPr lang="en-GB" dirty="0"/>
              <a:t>input-file-name=</a:t>
            </a:r>
            <a:r>
              <a:rPr lang="en-GB" dirty="0" err="1"/>
              <a:t>test_scramble.infile</a:t>
            </a:r>
            <a:r>
              <a:rPr lang="en-GB" dirty="0"/>
              <a:t> </a:t>
            </a:r>
            <a:r>
              <a:rPr lang="en-GB" dirty="0" smtClean="0"/>
              <a:t>--</a:t>
            </a:r>
            <a:r>
              <a:rPr lang="en-GB" dirty="0"/>
              <a:t>input-file-mode=</a:t>
            </a:r>
            <a:r>
              <a:rPr lang="en-GB" dirty="0" err="1"/>
              <a:t>dbg</a:t>
            </a:r>
            <a:r>
              <a:rPr lang="en-GB" dirty="0"/>
              <a:t> \</a:t>
            </a:r>
          </a:p>
          <a:p>
            <a:r>
              <a:rPr lang="en-GB" dirty="0" smtClean="0"/>
              <a:t>		 --output=file --</a:t>
            </a:r>
            <a:r>
              <a:rPr lang="en-GB" dirty="0"/>
              <a:t>output-file-name=</a:t>
            </a:r>
            <a:r>
              <a:rPr lang="en-GB" dirty="0" err="1"/>
              <a:t>test_scramble.outfile</a:t>
            </a:r>
            <a:r>
              <a:rPr lang="en-GB" dirty="0"/>
              <a:t> </a:t>
            </a:r>
            <a:r>
              <a:rPr lang="en-GB" dirty="0" smtClean="0"/>
              <a:t>--</a:t>
            </a:r>
            <a:r>
              <a:rPr lang="en-GB" dirty="0"/>
              <a:t>output-file-mode=</a:t>
            </a:r>
            <a:r>
              <a:rPr lang="en-GB" dirty="0" err="1"/>
              <a:t>dbg</a:t>
            </a:r>
            <a:endParaRPr lang="en-GB" dirty="0"/>
          </a:p>
        </p:txBody>
      </p:sp>
      <p:sp>
        <p:nvSpPr>
          <p:cNvPr id="13" name="TextBox 12"/>
          <p:cNvSpPr txBox="1"/>
          <p:nvPr/>
        </p:nvSpPr>
        <p:spPr>
          <a:xfrm>
            <a:off x="1141408" y="4784135"/>
            <a:ext cx="8703345" cy="1477328"/>
          </a:xfrm>
          <a:prstGeom prst="rect">
            <a:avLst/>
          </a:prstGeom>
          <a:noFill/>
        </p:spPr>
        <p:txBody>
          <a:bodyPr wrap="none" rtlCol="0">
            <a:spAutoFit/>
          </a:bodyPr>
          <a:lstStyle/>
          <a:p>
            <a:r>
              <a:rPr lang="en-GB" dirty="0"/>
              <a:t>Total input items (including EOF): 25 (25 B), output items: 24 (24 B)</a:t>
            </a:r>
          </a:p>
          <a:p>
            <a:r>
              <a:rPr lang="en-GB" dirty="0"/>
              <a:t>Time Elapsed: 201396 us</a:t>
            </a:r>
          </a:p>
          <a:p>
            <a:r>
              <a:rPr lang="en-GB" dirty="0"/>
              <a:t>Bytes copied: 0</a:t>
            </a:r>
          </a:p>
          <a:p>
            <a:r>
              <a:rPr lang="en-GB" dirty="0"/>
              <a:t>../../../../tools/</a:t>
            </a:r>
            <a:r>
              <a:rPr lang="en-GB" dirty="0" err="1"/>
              <a:t>BlinkDiff</a:t>
            </a:r>
            <a:r>
              <a:rPr lang="en-GB" dirty="0"/>
              <a:t>  -f </a:t>
            </a:r>
            <a:r>
              <a:rPr lang="en-GB" dirty="0" err="1"/>
              <a:t>test_scramble.outfile</a:t>
            </a:r>
            <a:r>
              <a:rPr lang="en-GB" dirty="0"/>
              <a:t> -g </a:t>
            </a:r>
            <a:r>
              <a:rPr lang="en-GB" dirty="0" err="1"/>
              <a:t>test_scramble.outfile.ground</a:t>
            </a:r>
            <a:r>
              <a:rPr lang="en-GB" dirty="0"/>
              <a:t> -d -v -n 0.9</a:t>
            </a:r>
          </a:p>
          <a:p>
            <a:r>
              <a:rPr lang="en-GB" dirty="0"/>
              <a:t>Matching! (EOF) (Accuracy 100.0%)</a:t>
            </a:r>
          </a:p>
        </p:txBody>
      </p:sp>
      <p:grpSp>
        <p:nvGrpSpPr>
          <p:cNvPr id="16" name="Group 15"/>
          <p:cNvGrpSpPr/>
          <p:nvPr/>
        </p:nvGrpSpPr>
        <p:grpSpPr>
          <a:xfrm>
            <a:off x="304005" y="3981448"/>
            <a:ext cx="715690" cy="2280015"/>
            <a:chOff x="304005" y="3604258"/>
            <a:chExt cx="715690" cy="2280015"/>
          </a:xfrm>
        </p:grpSpPr>
        <p:sp>
          <p:nvSpPr>
            <p:cNvPr id="14" name="Left Brace 13"/>
            <p:cNvSpPr/>
            <p:nvPr/>
          </p:nvSpPr>
          <p:spPr>
            <a:xfrm>
              <a:off x="838201" y="3604258"/>
              <a:ext cx="181494" cy="2280015"/>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TextBox 14"/>
            <p:cNvSpPr txBox="1"/>
            <p:nvPr/>
          </p:nvSpPr>
          <p:spPr>
            <a:xfrm rot="16200000">
              <a:off x="164159" y="4546791"/>
              <a:ext cx="679801" cy="400110"/>
            </a:xfrm>
            <a:prstGeom prst="rect">
              <a:avLst/>
            </a:prstGeom>
            <a:noFill/>
          </p:spPr>
          <p:txBody>
            <a:bodyPr wrap="none" rtlCol="0">
              <a:spAutoFit/>
            </a:bodyPr>
            <a:lstStyle/>
            <a:p>
              <a:r>
                <a:rPr lang="en-GB" sz="2000" b="1" dirty="0" smtClean="0">
                  <a:solidFill>
                    <a:schemeClr val="accent1"/>
                  </a:solidFill>
                </a:rPr>
                <a:t>TEST</a:t>
              </a:r>
              <a:endParaRPr lang="en-GB" sz="2000" b="1" dirty="0">
                <a:solidFill>
                  <a:schemeClr val="accent1"/>
                </a:solidFill>
              </a:endParaRPr>
            </a:p>
          </p:txBody>
        </p:sp>
      </p:grpSp>
      <p:grpSp>
        <p:nvGrpSpPr>
          <p:cNvPr id="17" name="Group 16"/>
          <p:cNvGrpSpPr/>
          <p:nvPr/>
        </p:nvGrpSpPr>
        <p:grpSpPr>
          <a:xfrm>
            <a:off x="313079" y="3981449"/>
            <a:ext cx="715688" cy="1664972"/>
            <a:chOff x="304007" y="3604258"/>
            <a:chExt cx="715688" cy="2280015"/>
          </a:xfrm>
        </p:grpSpPr>
        <p:sp>
          <p:nvSpPr>
            <p:cNvPr id="18" name="Left Brace 17"/>
            <p:cNvSpPr/>
            <p:nvPr/>
          </p:nvSpPr>
          <p:spPr>
            <a:xfrm>
              <a:off x="838201" y="3604258"/>
              <a:ext cx="181494" cy="2280015"/>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TextBox 18"/>
            <p:cNvSpPr txBox="1"/>
            <p:nvPr/>
          </p:nvSpPr>
          <p:spPr>
            <a:xfrm rot="16200000">
              <a:off x="-412086" y="4546791"/>
              <a:ext cx="1832296" cy="400110"/>
            </a:xfrm>
            <a:prstGeom prst="rect">
              <a:avLst/>
            </a:prstGeom>
            <a:noFill/>
          </p:spPr>
          <p:txBody>
            <a:bodyPr wrap="none" rtlCol="0">
              <a:spAutoFit/>
            </a:bodyPr>
            <a:lstStyle/>
            <a:p>
              <a:r>
                <a:rPr lang="en-GB" sz="2000" b="1" dirty="0" smtClean="0">
                  <a:solidFill>
                    <a:schemeClr val="accent1"/>
                  </a:solidFill>
                </a:rPr>
                <a:t>PERFORMANCE</a:t>
              </a:r>
              <a:endParaRPr lang="en-GB" sz="2000" b="1" dirty="0">
                <a:solidFill>
                  <a:schemeClr val="accent1"/>
                </a:solidFill>
              </a:endParaRPr>
            </a:p>
          </p:txBody>
        </p:sp>
      </p:grpSp>
    </p:spTree>
    <p:extLst>
      <p:ext uri="{BB962C8B-B14F-4D97-AF65-F5344CB8AC3E}">
        <p14:creationId xmlns:p14="http://schemas.microsoft.com/office/powerpoint/2010/main" val="409757523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6"/>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7"/>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4"/>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5"/>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12"/>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13"/>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0"/>
                                          </p:stCondLst>
                                        </p:cTn>
                                        <p:tgtEl>
                                          <p:spTgt spid="16"/>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9" grpId="0"/>
      <p:bldP spid="10" grpId="0"/>
      <p:bldP spid="12" grpId="0"/>
      <p:bldP spid="12" grpId="1"/>
      <p:bldP spid="13" grpId="0"/>
      <p:bldP spid="13" grpId="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Debugging</a:t>
            </a:r>
            <a:endParaRPr lang="en-GB" dirty="0"/>
          </a:p>
        </p:txBody>
      </p:sp>
      <p:sp>
        <p:nvSpPr>
          <p:cNvPr id="3" name="Text Placeholder 2"/>
          <p:cNvSpPr>
            <a:spLocks noGrp="1"/>
          </p:cNvSpPr>
          <p:nvPr>
            <p:ph type="body" sz="quarter" idx="10"/>
          </p:nvPr>
        </p:nvSpPr>
        <p:spPr>
          <a:xfrm>
            <a:off x="519248" y="1447799"/>
            <a:ext cx="11151917" cy="1785104"/>
          </a:xfrm>
        </p:spPr>
        <p:txBody>
          <a:bodyPr/>
          <a:lstStyle/>
          <a:p>
            <a:r>
              <a:rPr lang="en-GB" dirty="0" smtClean="0"/>
              <a:t>Ziria compiler guarantees same execution of </a:t>
            </a:r>
            <a:br>
              <a:rPr lang="en-GB" dirty="0" smtClean="0"/>
            </a:br>
            <a:r>
              <a:rPr lang="en-GB" dirty="0" smtClean="0"/>
              <a:t>optimized and un-optimized code</a:t>
            </a:r>
          </a:p>
          <a:p>
            <a:r>
              <a:rPr lang="en-GB" dirty="0" smtClean="0"/>
              <a:t>Debugging in C easy </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61</a:t>
            </a:fld>
            <a:endParaRPr lang="en-GB">
              <a:solidFill>
                <a:srgbClr val="003963"/>
              </a:solidFill>
            </a:endParaRPr>
          </a:p>
        </p:txBody>
      </p:sp>
      <p:sp>
        <p:nvSpPr>
          <p:cNvPr id="5" name="TextBox 4"/>
          <p:cNvSpPr txBox="1"/>
          <p:nvPr/>
        </p:nvSpPr>
        <p:spPr>
          <a:xfrm>
            <a:off x="964885" y="3931112"/>
            <a:ext cx="3876061" cy="646331"/>
          </a:xfrm>
          <a:prstGeom prst="rect">
            <a:avLst/>
          </a:prstGeom>
          <a:noFill/>
        </p:spPr>
        <p:txBody>
          <a:bodyPr wrap="none" lIns="0" tIns="0" rIns="0" bIns="0" rtlCol="0">
            <a:spAutoFit/>
          </a:bodyPr>
          <a:lstStyle/>
          <a:p>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tmp</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scrmbl_st</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[3]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scrmbl_st</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[0]);</a:t>
            </a:r>
          </a:p>
          <a:p>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scrmbl_st</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[0:5]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scrmbl_st</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[1:6];</a:t>
            </a:r>
          </a:p>
          <a:p>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scrmbl_st</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[6]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tmp</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endPar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6" name="TextBox 5"/>
          <p:cNvSpPr txBox="1"/>
          <p:nvPr/>
        </p:nvSpPr>
        <p:spPr>
          <a:xfrm>
            <a:off x="5743783" y="3017518"/>
            <a:ext cx="5466240" cy="3231654"/>
          </a:xfrm>
          <a:prstGeom prst="rect">
            <a:avLst/>
          </a:prstGeom>
          <a:noFill/>
        </p:spPr>
        <p:txBody>
          <a:bodyPr wrap="none" lIns="0" tIns="0" rIns="0" bIns="0" rtlCol="0">
            <a:spAutoFit/>
          </a:bodyPr>
          <a:lstStyle/>
          <a:p>
            <a:r>
              <a:rPr lang="en-GB" sz="1400" dirty="0" err="1">
                <a:latin typeface="Consolas" panose="020B0609020204030204" pitchFamily="49" charset="0"/>
                <a:cs typeface="Consolas" panose="020B0609020204030204" pitchFamily="49" charset="0"/>
              </a:rPr>
              <a:t>bounds_check</a:t>
            </a:r>
            <a:r>
              <a:rPr lang="en-GB" sz="1400" dirty="0">
                <a:latin typeface="Consolas" panose="020B0609020204030204" pitchFamily="49" charset="0"/>
                <a:cs typeface="Consolas" panose="020B0609020204030204" pitchFamily="49" charset="0"/>
              </a:rPr>
              <a:t>(7, 3 + 0, "../scramble.blk:38:25-26");</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bitRead</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3, &amp;bitres11);</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bounds_check</a:t>
            </a:r>
            <a:r>
              <a:rPr lang="en-GB" sz="1400" dirty="0">
                <a:latin typeface="Consolas" panose="020B0609020204030204" pitchFamily="49" charset="0"/>
                <a:cs typeface="Consolas" panose="020B0609020204030204" pitchFamily="49" charset="0"/>
              </a:rPr>
              <a:t>(7, 0 + 0, "../scramble.blk:38:40-41");</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bitRead</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0, &amp;bitres12);</a:t>
            </a:r>
          </a:p>
          <a:p>
            <a:r>
              <a:rPr lang="en-GB" sz="1400" dirty="0">
                <a:latin typeface="Consolas" panose="020B0609020204030204" pitchFamily="49" charset="0"/>
                <a:cs typeface="Consolas" panose="020B0609020204030204" pitchFamily="49" charset="0"/>
              </a:rPr>
              <a:t>    tmp_blk_r17 = bitres11 ^ bitres12;</a:t>
            </a:r>
          </a:p>
          <a:p>
            <a:r>
              <a:rPr lang="en-GB" sz="1400" dirty="0">
                <a:latin typeface="Consolas" panose="020B0609020204030204" pitchFamily="49" charset="0"/>
                <a:cs typeface="Consolas" panose="020B0609020204030204" pitchFamily="49" charset="0"/>
              </a:rPr>
              <a:t>    UNIT;</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bounds_check</a:t>
            </a:r>
            <a:r>
              <a:rPr lang="en-GB" sz="1400" dirty="0">
                <a:latin typeface="Consolas" panose="020B0609020204030204" pitchFamily="49" charset="0"/>
                <a:cs typeface="Consolas" panose="020B0609020204030204" pitchFamily="49" charset="0"/>
              </a:rPr>
              <a:t>(7, 0 + 5, "../scramble.blk:39:7-39");</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bounds_check</a:t>
            </a:r>
            <a:r>
              <a:rPr lang="en-GB" sz="1400" dirty="0">
                <a:latin typeface="Consolas" panose="020B0609020204030204" pitchFamily="49" charset="0"/>
                <a:cs typeface="Consolas" panose="020B0609020204030204" pitchFamily="49" charset="0"/>
              </a:rPr>
              <a:t>(7, 1 + 5, "../scramble.blk:39:34-39");</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bitArrRead</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1, 6, bitarrres13);</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bitArrWrite</a:t>
            </a:r>
            <a:r>
              <a:rPr lang="en-GB" sz="1400" dirty="0">
                <a:latin typeface="Consolas" panose="020B0609020204030204" pitchFamily="49" charset="0"/>
                <a:cs typeface="Consolas" panose="020B0609020204030204" pitchFamily="49" charset="0"/>
              </a:rPr>
              <a:t>(bitarrres13, 0, 6, </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UNIT;</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bounds_check</a:t>
            </a:r>
            <a:r>
              <a:rPr lang="en-GB" sz="1400" dirty="0">
                <a:latin typeface="Consolas" panose="020B0609020204030204" pitchFamily="49" charset="0"/>
                <a:cs typeface="Consolas" panose="020B0609020204030204" pitchFamily="49" charset="0"/>
              </a:rPr>
              <a:t>(7, 6 + 0, "../scramble.blk:40:7-26");</a:t>
            </a:r>
          </a:p>
          <a:p>
            <a:r>
              <a:rPr lang="en-GB" sz="1400" dirty="0">
                <a:latin typeface="Consolas" panose="020B0609020204030204" pitchFamily="49" charset="0"/>
                <a:cs typeface="Consolas" panose="020B0609020204030204" pitchFamily="49" charset="0"/>
              </a:rPr>
              <a:t>    </a:t>
            </a:r>
            <a:r>
              <a:rPr lang="en-GB" sz="1400" dirty="0" err="1">
                <a:latin typeface="Consolas" panose="020B0609020204030204" pitchFamily="49" charset="0"/>
                <a:cs typeface="Consolas" panose="020B0609020204030204" pitchFamily="49" charset="0"/>
              </a:rPr>
              <a:t>bitWrite</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scrmbl_st</a:t>
            </a:r>
            <a:r>
              <a:rPr lang="en-GB" sz="1400" dirty="0">
                <a:latin typeface="Consolas" panose="020B0609020204030204" pitchFamily="49" charset="0"/>
                <a:cs typeface="Consolas" panose="020B0609020204030204" pitchFamily="49" charset="0"/>
              </a:rPr>
              <a:t>, 6, tmp_blk_r17);</a:t>
            </a:r>
          </a:p>
          <a:p>
            <a:r>
              <a:rPr lang="en-GB" sz="1400" dirty="0">
                <a:latin typeface="Consolas" panose="020B0609020204030204" pitchFamily="49" charset="0"/>
                <a:cs typeface="Consolas" panose="020B0609020204030204" pitchFamily="49" charset="0"/>
              </a:rPr>
              <a:t>    UNIT;</a:t>
            </a:r>
          </a:p>
          <a:p>
            <a:r>
              <a:rPr lang="en-GB" sz="1400" dirty="0">
                <a:latin typeface="Consolas" panose="020B0609020204030204" pitchFamily="49" charset="0"/>
                <a:cs typeface="Consolas" panose="020B0609020204030204" pitchFamily="49" charset="0"/>
              </a:rPr>
              <a:t>    return x_blk_r15 ^ tmp_blk_r17;</a:t>
            </a:r>
            <a:endPar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8" name="TextBox 7"/>
          <p:cNvSpPr txBox="1"/>
          <p:nvPr/>
        </p:nvSpPr>
        <p:spPr>
          <a:xfrm>
            <a:off x="258307" y="2665208"/>
            <a:ext cx="5068695" cy="3877985"/>
          </a:xfrm>
          <a:prstGeom prst="rect">
            <a:avLst/>
          </a:prstGeom>
          <a:solidFill>
            <a:schemeClr val="bg1"/>
          </a:solidFill>
        </p:spPr>
        <p:txBody>
          <a:bodyPr wrap="none" lIns="0" tIns="0" rIns="0" bIns="0" rtlCol="0">
            <a:spAutoFit/>
          </a:bodyPr>
          <a:lstStyle/>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if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iEnergy</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energy_threshold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&amp;&amp; </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noInc</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no_consec_increases</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&amp;&amp; </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maxCorr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oldInd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maxInd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&amp;&amp; </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normMaxCorr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 96) then {</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detected := true;</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endPar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a:p>
            <a:endPar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if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oldOldCorr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&amp;&amp;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maxCorr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&amp;&amp;</a:t>
            </a:r>
          </a:p>
          <a:p>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oldOldInd</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oldInd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&amp;&amp;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oldInd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maxInd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then {</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noInc</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noInc</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+ 1;</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else {</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noInc</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0;</a:t>
            </a:r>
          </a:p>
          <a:p>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endPar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a:p>
            <a:endPar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a:p>
            <a:r>
              <a:rPr lang="en-GB" sz="14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oldOldCorr</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GB" sz="14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oldCorr</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maxCorr</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GB" sz="14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oldOldInd</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oldInd</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GB" sz="14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oldInd</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GB" sz="1400" dirty="0" err="1">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maxInd</a:t>
            </a:r>
            <a:r>
              <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endParaRPr lang="en-GB" sz="1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7" name="TextBox 6"/>
          <p:cNvSpPr txBox="1"/>
          <p:nvPr/>
        </p:nvSpPr>
        <p:spPr>
          <a:xfrm>
            <a:off x="5465929" y="2665208"/>
            <a:ext cx="6658874" cy="3662541"/>
          </a:xfrm>
          <a:prstGeom prst="rect">
            <a:avLst/>
          </a:prstGeom>
          <a:solidFill>
            <a:schemeClr val="bg1"/>
          </a:solidFill>
        </p:spPr>
        <p:txBody>
          <a:bodyPr wrap="none" lIns="0" tIns="0" rIns="0" bIns="0" rtlCol="0">
            <a:spAutoFit/>
          </a:bodyPr>
          <a:lstStyle/>
          <a:p>
            <a:r>
              <a:rPr lang="en-GB" sz="1400" dirty="0" smtClean="0">
                <a:latin typeface="Consolas" panose="020B0609020204030204" pitchFamily="49" charset="0"/>
                <a:cs typeface="Consolas" panose="020B0609020204030204" pitchFamily="49" charset="0"/>
              </a:rPr>
              <a:t>if </a:t>
            </a:r>
            <a:r>
              <a:rPr lang="en-GB" sz="1400" dirty="0">
                <a:latin typeface="Consolas" panose="020B0609020204030204" pitchFamily="49" charset="0"/>
                <a:cs typeface="Consolas" panose="020B0609020204030204" pitchFamily="49" charset="0"/>
              </a:rPr>
              <a:t>(iEnergy_ln124_187 &gt; 1000L &amp;&amp; noInc_ln118_183 &gt; 4L &amp;&amp;</a:t>
            </a:r>
          </a:p>
          <a:p>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oldCorr_ln115_180 &gt; maxCorr_ln109_174 || oldInd_ln116_181 !=</a:t>
            </a:r>
          </a:p>
          <a:p>
            <a:r>
              <a:rPr lang="en-GB" sz="1400" dirty="0" smtClean="0">
                <a:latin typeface="Consolas" panose="020B0609020204030204" pitchFamily="49" charset="0"/>
                <a:cs typeface="Consolas" panose="020B0609020204030204" pitchFamily="49" charset="0"/>
              </a:rPr>
              <a:t>    maxInd_ln110_175</a:t>
            </a:r>
            <a:r>
              <a:rPr lang="en-GB" sz="1400" dirty="0">
                <a:latin typeface="Consolas" panose="020B0609020204030204" pitchFamily="49" charset="0"/>
                <a:cs typeface="Consolas" panose="020B0609020204030204" pitchFamily="49" charset="0"/>
              </a:rPr>
              <a:t>) &amp;&amp; normMaxCorrln223_319 &gt; 96L) {</a:t>
            </a:r>
          </a:p>
          <a:p>
            <a:r>
              <a:rPr lang="en-GB" sz="1400" dirty="0" smtClean="0">
                <a:latin typeface="Consolas" panose="020B0609020204030204" pitchFamily="49" charset="0"/>
                <a:cs typeface="Consolas" panose="020B0609020204030204" pitchFamily="49" charset="0"/>
              </a:rPr>
              <a:t>       detected_ln119_184 </a:t>
            </a:r>
            <a:r>
              <a:rPr lang="en-GB" sz="1400" dirty="0">
                <a:latin typeface="Consolas" panose="020B0609020204030204" pitchFamily="49" charset="0"/>
                <a:cs typeface="Consolas" panose="020B0609020204030204" pitchFamily="49" charset="0"/>
              </a:rPr>
              <a:t>= 1U;</a:t>
            </a:r>
          </a:p>
          <a:p>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if </a:t>
            </a:r>
            <a:r>
              <a:rPr lang="en-GB" sz="1400" dirty="0">
                <a:latin typeface="Consolas" panose="020B0609020204030204" pitchFamily="49" charset="0"/>
                <a:cs typeface="Consolas" panose="020B0609020204030204" pitchFamily="49" charset="0"/>
              </a:rPr>
              <a:t>(oldOldCorr_ln114_179 &lt; oldCorr_ln115_180 &amp;&amp; oldCorr_ln115_180 &lt;</a:t>
            </a:r>
          </a:p>
          <a:p>
            <a:r>
              <a:rPr lang="en-GB" sz="1400" dirty="0" smtClean="0">
                <a:latin typeface="Consolas" panose="020B0609020204030204" pitchFamily="49" charset="0"/>
                <a:cs typeface="Consolas" panose="020B0609020204030204" pitchFamily="49" charset="0"/>
              </a:rPr>
              <a:t>    maxCorr_ln109_174 </a:t>
            </a:r>
            <a:r>
              <a:rPr lang="en-GB" sz="1400" dirty="0">
                <a:latin typeface="Consolas" panose="020B0609020204030204" pitchFamily="49" charset="0"/>
                <a:cs typeface="Consolas" panose="020B0609020204030204" pitchFamily="49" charset="0"/>
              </a:rPr>
              <a:t>&amp;&amp; oldOldInd_ln117_182 == oldInd_ln116_181 &amp;&amp;</a:t>
            </a:r>
          </a:p>
          <a:p>
            <a:r>
              <a:rPr lang="en-GB" sz="1400" dirty="0" smtClean="0">
                <a:latin typeface="Consolas" panose="020B0609020204030204" pitchFamily="49" charset="0"/>
                <a:cs typeface="Consolas" panose="020B0609020204030204" pitchFamily="49" charset="0"/>
              </a:rPr>
              <a:t>    oldInd_ln116_181 </a:t>
            </a:r>
            <a:r>
              <a:rPr lang="en-GB" sz="1400" dirty="0">
                <a:latin typeface="Consolas" panose="020B0609020204030204" pitchFamily="49" charset="0"/>
                <a:cs typeface="Consolas" panose="020B0609020204030204" pitchFamily="49" charset="0"/>
              </a:rPr>
              <a:t>== maxInd_ln110_175) {</a:t>
            </a:r>
          </a:p>
          <a:p>
            <a:r>
              <a:rPr lang="en-GB" sz="1400" dirty="0" smtClean="0">
                <a:latin typeface="Consolas" panose="020B0609020204030204" pitchFamily="49" charset="0"/>
                <a:cs typeface="Consolas" panose="020B0609020204030204" pitchFamily="49" charset="0"/>
              </a:rPr>
              <a:t>       noInc_ln118_183 </a:t>
            </a:r>
            <a:r>
              <a:rPr lang="en-GB" sz="1400" dirty="0">
                <a:latin typeface="Consolas" panose="020B0609020204030204" pitchFamily="49" charset="0"/>
                <a:cs typeface="Consolas" panose="020B0609020204030204" pitchFamily="49" charset="0"/>
              </a:rPr>
              <a:t>= noInc_ln118_183 + 1L</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 </a:t>
            </a:r>
            <a:r>
              <a:rPr lang="en-GB" sz="1400" dirty="0">
                <a:latin typeface="Consolas" panose="020B0609020204030204" pitchFamily="49" charset="0"/>
                <a:cs typeface="Consolas" panose="020B0609020204030204" pitchFamily="49" charset="0"/>
              </a:rPr>
              <a:t>else {</a:t>
            </a:r>
          </a:p>
          <a:p>
            <a:r>
              <a:rPr lang="en-GB" sz="1400" dirty="0" smtClean="0">
                <a:latin typeface="Consolas" panose="020B0609020204030204" pitchFamily="49" charset="0"/>
                <a:cs typeface="Consolas" panose="020B0609020204030204" pitchFamily="49" charset="0"/>
              </a:rPr>
              <a:t>       noInc_ln118_183 </a:t>
            </a:r>
            <a:r>
              <a:rPr lang="en-GB" sz="1400" dirty="0">
                <a:latin typeface="Consolas" panose="020B0609020204030204" pitchFamily="49" charset="0"/>
                <a:cs typeface="Consolas" panose="020B0609020204030204" pitchFamily="49" charset="0"/>
              </a:rPr>
              <a:t>= 0L</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oldOldCorr_ln114_179 </a:t>
            </a:r>
            <a:r>
              <a:rPr lang="en-GB" sz="1400" dirty="0">
                <a:latin typeface="Consolas" panose="020B0609020204030204" pitchFamily="49" charset="0"/>
                <a:cs typeface="Consolas" panose="020B0609020204030204" pitchFamily="49" charset="0"/>
              </a:rPr>
              <a:t>= oldCorr_ln115_180</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oldCorr_ln115_180 </a:t>
            </a:r>
            <a:r>
              <a:rPr lang="en-GB" sz="1400" dirty="0">
                <a:latin typeface="Consolas" panose="020B0609020204030204" pitchFamily="49" charset="0"/>
                <a:cs typeface="Consolas" panose="020B0609020204030204" pitchFamily="49" charset="0"/>
              </a:rPr>
              <a:t>= maxCorr_ln109_174</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oldOldInd_ln117_182 </a:t>
            </a:r>
            <a:r>
              <a:rPr lang="en-GB" sz="1400" dirty="0">
                <a:latin typeface="Consolas" panose="020B0609020204030204" pitchFamily="49" charset="0"/>
                <a:cs typeface="Consolas" panose="020B0609020204030204" pitchFamily="49" charset="0"/>
              </a:rPr>
              <a:t>= oldInd_ln116_181</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oldInd_ln116_181 </a:t>
            </a:r>
            <a:r>
              <a:rPr lang="en-GB" sz="1400" dirty="0">
                <a:latin typeface="Consolas" panose="020B0609020204030204" pitchFamily="49" charset="0"/>
                <a:cs typeface="Consolas" panose="020B0609020204030204" pitchFamily="49" charset="0"/>
              </a:rPr>
              <a:t>= maxInd_ln110_175</a:t>
            </a:r>
            <a:r>
              <a:rPr lang="en-GB" sz="1400" dirty="0" smtClean="0">
                <a:latin typeface="Consolas" panose="020B0609020204030204" pitchFamily="49" charset="0"/>
                <a:cs typeface="Consolas" panose="020B0609020204030204" pitchFamily="49" charset="0"/>
              </a:rPr>
              <a:t>;</a:t>
            </a:r>
            <a:endParaRPr lang="en-GB" sz="1400" dirty="0">
              <a:latin typeface="Consolas" panose="020B0609020204030204" pitchFamily="49" charset="0"/>
              <a:cs typeface="Consolas" panose="020B0609020204030204" pitchFamily="49" charset="0"/>
            </a:endParaRPr>
          </a:p>
          <a:p>
            <a:r>
              <a:rPr lang="en-GB" sz="1400" dirty="0" smtClean="0">
                <a:latin typeface="Consolas" panose="020B0609020204030204" pitchFamily="49" charset="0"/>
                <a:cs typeface="Consolas" panose="020B0609020204030204" pitchFamily="49" charset="0"/>
              </a:rPr>
              <a:t>iterind_ln120_185 </a:t>
            </a:r>
            <a:r>
              <a:rPr lang="en-GB" sz="1400" dirty="0">
                <a:latin typeface="Consolas" panose="020B0609020204030204" pitchFamily="49" charset="0"/>
                <a:cs typeface="Consolas" panose="020B0609020204030204" pitchFamily="49" charset="0"/>
              </a:rPr>
              <a:t>= iterind_ln120_185 + 1L;</a:t>
            </a:r>
            <a:endParaRPr lang="en-GB" sz="1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7665838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8"/>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7"/>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animBg="1"/>
      <p:bldP spid="8" grpId="1" animBg="1"/>
      <p:bldP spid="7" grpId="0" animBg="1"/>
      <p:bldP spid="7" grpId="1"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Hands-on experience</a:t>
            </a:r>
            <a:endParaRPr lang="en-GB" dirty="0"/>
          </a:p>
        </p:txBody>
      </p:sp>
    </p:spTree>
    <p:extLst>
      <p:ext uri="{BB962C8B-B14F-4D97-AF65-F5344CB8AC3E}">
        <p14:creationId xmlns:p14="http://schemas.microsoft.com/office/powerpoint/2010/main" val="3214338315"/>
      </p:ext>
    </p:extLst>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Before We Start: Useful Locations</a:t>
            </a:r>
            <a:endParaRPr lang="en-GB" dirty="0"/>
          </a:p>
        </p:txBody>
      </p:sp>
      <p:sp>
        <p:nvSpPr>
          <p:cNvPr id="5" name="Text Placeholder 4"/>
          <p:cNvSpPr>
            <a:spLocks noGrp="1"/>
          </p:cNvSpPr>
          <p:nvPr>
            <p:ph type="body" sz="quarter" idx="10"/>
          </p:nvPr>
        </p:nvSpPr>
        <p:spPr>
          <a:xfrm>
            <a:off x="519248" y="1486982"/>
            <a:ext cx="11151917" cy="4998291"/>
          </a:xfrm>
        </p:spPr>
        <p:txBody>
          <a:bodyPr/>
          <a:lstStyle/>
          <a:p>
            <a:r>
              <a:rPr lang="en-GB" sz="3600" dirty="0" err="1" smtClean="0"/>
              <a:t>Github</a:t>
            </a:r>
            <a:r>
              <a:rPr lang="en-GB" sz="3600" dirty="0" smtClean="0"/>
              <a:t> repository:</a:t>
            </a:r>
            <a:r>
              <a:rPr lang="en-GB" sz="3600" dirty="0"/>
              <a:t/>
            </a:r>
            <a:br>
              <a:rPr lang="en-GB" sz="3600" dirty="0"/>
            </a:br>
            <a:r>
              <a:rPr lang="en-GB" sz="2800" dirty="0">
                <a:latin typeface="Consolas" panose="020B0609020204030204" pitchFamily="49" charset="0"/>
                <a:cs typeface="Consolas" panose="020B0609020204030204" pitchFamily="49" charset="0"/>
                <a:hlinkClick r:id="rId2"/>
              </a:rPr>
              <a:t>https://</a:t>
            </a:r>
            <a:r>
              <a:rPr lang="en-GB" sz="2800" dirty="0" smtClean="0">
                <a:latin typeface="Consolas" panose="020B0609020204030204" pitchFamily="49" charset="0"/>
                <a:cs typeface="Consolas" panose="020B0609020204030204" pitchFamily="49" charset="0"/>
                <a:hlinkClick r:id="rId2"/>
              </a:rPr>
              <a:t>github.com/dimitriv/Ziria</a:t>
            </a:r>
            <a:endParaRPr lang="en-GB" sz="2800" dirty="0" smtClean="0">
              <a:latin typeface="Consolas" panose="020B0609020204030204" pitchFamily="49" charset="0"/>
              <a:cs typeface="Consolas" panose="020B0609020204030204" pitchFamily="49" charset="0"/>
            </a:endParaRPr>
          </a:p>
          <a:p>
            <a:r>
              <a:rPr lang="en-GB" sz="3600" dirty="0" smtClean="0"/>
              <a:t>User </a:t>
            </a:r>
            <a:r>
              <a:rPr lang="en-GB" sz="3600" dirty="0"/>
              <a:t>guide:</a:t>
            </a:r>
            <a:br>
              <a:rPr lang="en-GB" sz="3600" dirty="0"/>
            </a:br>
            <a:r>
              <a:rPr lang="en-GB" sz="2800" dirty="0" smtClean="0">
                <a:latin typeface="Consolas" panose="020B0609020204030204" pitchFamily="49" charset="0"/>
                <a:cs typeface="Consolas" panose="020B0609020204030204" pitchFamily="49" charset="0"/>
                <a:hlinkClick r:id="rId3"/>
              </a:rPr>
              <a:t>&lt;</a:t>
            </a:r>
            <a:r>
              <a:rPr lang="en-GB" sz="2800" dirty="0" err="1" smtClean="0">
                <a:latin typeface="Consolas" panose="020B0609020204030204" pitchFamily="49" charset="0"/>
                <a:cs typeface="Consolas" panose="020B0609020204030204" pitchFamily="49" charset="0"/>
                <a:hlinkClick r:id="rId3"/>
              </a:rPr>
              <a:t>github</a:t>
            </a:r>
            <a:r>
              <a:rPr lang="en-GB" sz="2800" dirty="0" smtClean="0">
                <a:latin typeface="Consolas" panose="020B0609020204030204" pitchFamily="49" charset="0"/>
                <a:cs typeface="Consolas" panose="020B0609020204030204" pitchFamily="49" charset="0"/>
                <a:hlinkClick r:id="rId3"/>
              </a:rPr>
              <a:t>&gt;/blob/master/doc/UserGuide/language.md</a:t>
            </a:r>
            <a:endParaRPr lang="en-GB" sz="2800" dirty="0" smtClean="0">
              <a:latin typeface="Consolas" panose="020B0609020204030204" pitchFamily="49" charset="0"/>
              <a:cs typeface="Consolas" panose="020B0609020204030204" pitchFamily="49" charset="0"/>
            </a:endParaRPr>
          </a:p>
          <a:p>
            <a:r>
              <a:rPr lang="en-GB" sz="3600" dirty="0"/>
              <a:t>Grammar:</a:t>
            </a:r>
            <a:br>
              <a:rPr lang="en-GB" sz="3600" dirty="0"/>
            </a:br>
            <a:r>
              <a:rPr lang="en-GB" sz="2800" dirty="0" smtClean="0">
                <a:latin typeface="Consolas" panose="020B0609020204030204" pitchFamily="49" charset="0"/>
                <a:cs typeface="Consolas" panose="020B0609020204030204" pitchFamily="49" charset="0"/>
                <a:hlinkClick r:id="rId4"/>
              </a:rPr>
              <a:t>&lt;</a:t>
            </a:r>
            <a:r>
              <a:rPr lang="en-GB" sz="2800" dirty="0" err="1" smtClean="0">
                <a:latin typeface="Consolas" panose="020B0609020204030204" pitchFamily="49" charset="0"/>
                <a:cs typeface="Consolas" panose="020B0609020204030204" pitchFamily="49" charset="0"/>
                <a:hlinkClick r:id="rId4"/>
              </a:rPr>
              <a:t>github</a:t>
            </a:r>
            <a:r>
              <a:rPr lang="en-GB" sz="2800" dirty="0" smtClean="0">
                <a:latin typeface="Consolas" panose="020B0609020204030204" pitchFamily="49" charset="0"/>
                <a:cs typeface="Consolas" panose="020B0609020204030204" pitchFamily="49" charset="0"/>
                <a:hlinkClick r:id="rId4"/>
              </a:rPr>
              <a:t>&gt;/blob/master/doc/UserGuide/grammar.md</a:t>
            </a:r>
            <a:endParaRPr lang="en-GB" sz="2800" dirty="0" smtClean="0">
              <a:latin typeface="Consolas" panose="020B0609020204030204" pitchFamily="49" charset="0"/>
              <a:cs typeface="Consolas" panose="020B0609020204030204" pitchFamily="49" charset="0"/>
            </a:endParaRPr>
          </a:p>
          <a:p>
            <a:r>
              <a:rPr lang="en-GB" sz="3600" dirty="0"/>
              <a:t>Windows path:</a:t>
            </a:r>
            <a:br>
              <a:rPr lang="en-GB" sz="3600" dirty="0"/>
            </a:br>
            <a:r>
              <a:rPr lang="en-GB" sz="2800" dirty="0" smtClean="0">
                <a:solidFill>
                  <a:schemeClr val="tx2">
                    <a:lumMod val="50000"/>
                    <a:lumOff val="50000"/>
                  </a:schemeClr>
                </a:solidFill>
                <a:latin typeface="Consolas" panose="020B0609020204030204" pitchFamily="49" charset="0"/>
                <a:cs typeface="Consolas" panose="020B0609020204030204" pitchFamily="49" charset="0"/>
              </a:rPr>
              <a:t>C:\Users\Demo\Ziria\compiler\code</a:t>
            </a:r>
          </a:p>
          <a:p>
            <a:r>
              <a:rPr lang="en-GB" sz="3600" dirty="0"/>
              <a:t>Cygwin path:</a:t>
            </a:r>
            <a:br>
              <a:rPr lang="en-GB" sz="3600" dirty="0"/>
            </a:br>
            <a:r>
              <a:rPr lang="en-GB" sz="2800" dirty="0">
                <a:solidFill>
                  <a:schemeClr val="tx2">
                    <a:lumMod val="50000"/>
                    <a:lumOff val="50000"/>
                  </a:schemeClr>
                </a:solidFill>
                <a:latin typeface="Consolas" panose="020B0609020204030204" pitchFamily="49" charset="0"/>
                <a:cs typeface="Consolas" panose="020B0609020204030204" pitchFamily="49" charset="0"/>
              </a:rPr>
              <a:t>/</a:t>
            </a:r>
            <a:r>
              <a:rPr lang="en-GB" sz="2800" dirty="0" err="1">
                <a:solidFill>
                  <a:schemeClr val="tx2">
                    <a:lumMod val="50000"/>
                    <a:lumOff val="50000"/>
                  </a:schemeClr>
                </a:solidFill>
                <a:latin typeface="Consolas" panose="020B0609020204030204" pitchFamily="49" charset="0"/>
                <a:cs typeface="Consolas" panose="020B0609020204030204" pitchFamily="49" charset="0"/>
              </a:rPr>
              <a:t>cygdrive</a:t>
            </a:r>
            <a:r>
              <a:rPr lang="en-GB" sz="2800" dirty="0">
                <a:solidFill>
                  <a:schemeClr val="tx2">
                    <a:lumMod val="50000"/>
                    <a:lumOff val="50000"/>
                  </a:schemeClr>
                </a:solidFill>
                <a:latin typeface="Consolas" panose="020B0609020204030204" pitchFamily="49" charset="0"/>
                <a:cs typeface="Consolas" panose="020B0609020204030204" pitchFamily="49" charset="0"/>
              </a:rPr>
              <a:t>/c/Users/Demo/Ziria/compiler/code/</a:t>
            </a:r>
            <a:endParaRPr lang="en-GB" sz="2800" dirty="0" smtClean="0">
              <a:solidFill>
                <a:schemeClr val="tx2">
                  <a:lumMod val="50000"/>
                  <a:lumOff val="50000"/>
                </a:schemeClr>
              </a:solidFill>
              <a:latin typeface="Consolas" panose="020B0609020204030204" pitchFamily="49" charset="0"/>
              <a:cs typeface="Consolas" panose="020B0609020204030204" pitchFamily="49" charset="0"/>
            </a:endParaRPr>
          </a:p>
        </p:txBody>
      </p:sp>
      <p:sp>
        <p:nvSpPr>
          <p:cNvPr id="3" name="Slide Number Placeholder 2"/>
          <p:cNvSpPr>
            <a:spLocks noGrp="1"/>
          </p:cNvSpPr>
          <p:nvPr>
            <p:ph type="sldNum" sz="quarter" idx="13"/>
          </p:nvPr>
        </p:nvSpPr>
        <p:spPr/>
        <p:txBody>
          <a:bodyPr/>
          <a:lstStyle/>
          <a:p>
            <a:fld id="{66F9B19E-23E9-4120-A06C-57F6EDB783B3}" type="slidenum">
              <a:rPr lang="en-GB" smtClean="0">
                <a:solidFill>
                  <a:srgbClr val="003963"/>
                </a:solidFill>
              </a:rPr>
              <a:pPr/>
              <a:t>63</a:t>
            </a:fld>
            <a:endParaRPr lang="en-GB">
              <a:solidFill>
                <a:srgbClr val="003963"/>
              </a:solidFill>
            </a:endParaRPr>
          </a:p>
        </p:txBody>
      </p:sp>
    </p:spTree>
    <p:extLst>
      <p:ext uri="{BB962C8B-B14F-4D97-AF65-F5344CB8AC3E}">
        <p14:creationId xmlns:p14="http://schemas.microsoft.com/office/powerpoint/2010/main" val="4283749233"/>
      </p:ext>
    </p:extLst>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Before We </a:t>
            </a:r>
            <a:r>
              <a:rPr lang="en-GB" smtClean="0"/>
              <a:t>Start: Refresh </a:t>
            </a:r>
            <a:r>
              <a:rPr lang="en-GB" dirty="0" smtClean="0"/>
              <a:t>Ziria </a:t>
            </a:r>
            <a:r>
              <a:rPr lang="en-GB" dirty="0" err="1" smtClean="0"/>
              <a:t>distro</a:t>
            </a:r>
            <a:r>
              <a:rPr lang="en-GB" dirty="0" smtClean="0"/>
              <a:t> </a:t>
            </a:r>
            <a:endParaRPr lang="en-GB" dirty="0"/>
          </a:p>
        </p:txBody>
      </p:sp>
      <p:sp>
        <p:nvSpPr>
          <p:cNvPr id="3" name="Text Placeholder 2"/>
          <p:cNvSpPr>
            <a:spLocks noGrp="1"/>
          </p:cNvSpPr>
          <p:nvPr>
            <p:ph type="body" sz="quarter" idx="10"/>
          </p:nvPr>
        </p:nvSpPr>
        <p:spPr>
          <a:xfrm>
            <a:off x="519248" y="1447799"/>
            <a:ext cx="11151917" cy="4813625"/>
          </a:xfrm>
        </p:spPr>
        <p:txBody>
          <a:bodyPr/>
          <a:lstStyle/>
          <a:p>
            <a:r>
              <a:rPr lang="en-GB" dirty="0" smtClean="0"/>
              <a:t>Start Cygwin</a:t>
            </a:r>
          </a:p>
          <a:p>
            <a:r>
              <a:rPr lang="en-GB" dirty="0" smtClean="0"/>
              <a:t>Go to:</a:t>
            </a:r>
            <a:br>
              <a:rPr lang="en-GB" dirty="0" smtClean="0"/>
            </a:br>
            <a:r>
              <a:rPr lang="en-GB" sz="2800" dirty="0" smtClean="0">
                <a:solidFill>
                  <a:schemeClr val="tx2">
                    <a:lumMod val="50000"/>
                    <a:lumOff val="50000"/>
                  </a:schemeClr>
                </a:solidFill>
                <a:latin typeface="Consolas" panose="020B0609020204030204" pitchFamily="49" charset="0"/>
                <a:cs typeface="Consolas" panose="020B0609020204030204" pitchFamily="49" charset="0"/>
              </a:rPr>
              <a:t>cd /</a:t>
            </a:r>
            <a:r>
              <a:rPr lang="en-GB" sz="2800" dirty="0" err="1" smtClean="0">
                <a:solidFill>
                  <a:schemeClr val="tx2">
                    <a:lumMod val="50000"/>
                    <a:lumOff val="50000"/>
                  </a:schemeClr>
                </a:solidFill>
                <a:latin typeface="Consolas" panose="020B0609020204030204" pitchFamily="49" charset="0"/>
                <a:cs typeface="Consolas" panose="020B0609020204030204" pitchFamily="49" charset="0"/>
              </a:rPr>
              <a:t>cygdrive</a:t>
            </a:r>
            <a:r>
              <a:rPr lang="en-GB" sz="2800" dirty="0" smtClean="0">
                <a:solidFill>
                  <a:schemeClr val="tx2">
                    <a:lumMod val="50000"/>
                    <a:lumOff val="50000"/>
                  </a:schemeClr>
                </a:solidFill>
                <a:latin typeface="Consolas" panose="020B0609020204030204" pitchFamily="49" charset="0"/>
                <a:cs typeface="Consolas" panose="020B0609020204030204" pitchFamily="49" charset="0"/>
              </a:rPr>
              <a:t>/c/Users/Demo/Ziria/compiler</a:t>
            </a:r>
            <a:endParaRPr lang="en-GB" dirty="0" smtClean="0">
              <a:solidFill>
                <a:schemeClr val="tx2">
                  <a:lumMod val="50000"/>
                  <a:lumOff val="50000"/>
                </a:schemeClr>
              </a:solidFill>
              <a:latin typeface="Consolas" panose="020B0609020204030204" pitchFamily="49" charset="0"/>
              <a:cs typeface="Consolas" panose="020B0609020204030204" pitchFamily="49" charset="0"/>
            </a:endParaRPr>
          </a:p>
          <a:p>
            <a:r>
              <a:rPr lang="en-GB" dirty="0" smtClean="0"/>
              <a:t> Pull latest release from GitHub</a:t>
            </a:r>
            <a:br>
              <a:rPr lang="en-GB" dirty="0" smtClean="0"/>
            </a:br>
            <a:r>
              <a:rPr lang="en-GB" sz="2800" dirty="0" smtClean="0">
                <a:solidFill>
                  <a:schemeClr val="tx2">
                    <a:lumMod val="50000"/>
                    <a:lumOff val="50000"/>
                  </a:schemeClr>
                </a:solidFill>
                <a:latin typeface="Consolas" panose="020B0609020204030204" pitchFamily="49" charset="0"/>
                <a:cs typeface="Consolas" panose="020B0609020204030204" pitchFamily="49" charset="0"/>
              </a:rPr>
              <a:t>git pull</a:t>
            </a:r>
            <a:endParaRPr lang="en-GB" dirty="0" smtClean="0"/>
          </a:p>
          <a:p>
            <a:pPr lvl="0"/>
            <a:r>
              <a:rPr lang="en-GB" dirty="0" smtClean="0"/>
              <a:t>Copy latest binaries:</a:t>
            </a:r>
            <a:br>
              <a:rPr lang="en-GB" dirty="0" smtClean="0"/>
            </a:br>
            <a:r>
              <a:rPr lang="en-GB" sz="2800" dirty="0" err="1" smtClean="0">
                <a:solidFill>
                  <a:srgbClr val="003963">
                    <a:lumMod val="50000"/>
                    <a:lumOff val="50000"/>
                  </a:srgbClr>
                </a:solidFill>
                <a:latin typeface="Consolas" panose="020B0609020204030204" pitchFamily="49" charset="0"/>
                <a:cs typeface="Consolas" panose="020B0609020204030204" pitchFamily="49" charset="0"/>
              </a:rPr>
              <a:t>cp</a:t>
            </a:r>
            <a:r>
              <a:rPr lang="en-GB" sz="2800" dirty="0" smtClean="0">
                <a:solidFill>
                  <a:srgbClr val="003963">
                    <a:lumMod val="50000"/>
                    <a:lumOff val="50000"/>
                  </a:srgbClr>
                </a:solidFill>
                <a:latin typeface="Consolas" panose="020B0609020204030204" pitchFamily="49" charset="0"/>
                <a:cs typeface="Consolas" panose="020B0609020204030204" pitchFamily="49" charset="0"/>
              </a:rPr>
              <a:t> binaries/wplc-win64-110515.exe wplc.exe</a:t>
            </a:r>
            <a:br>
              <a:rPr lang="en-GB" sz="2800" dirty="0" smtClean="0">
                <a:solidFill>
                  <a:srgbClr val="003963">
                    <a:lumMod val="50000"/>
                    <a:lumOff val="50000"/>
                  </a:srgbClr>
                </a:solidFill>
                <a:latin typeface="Consolas" panose="020B0609020204030204" pitchFamily="49" charset="0"/>
                <a:cs typeface="Consolas" panose="020B0609020204030204" pitchFamily="49" charset="0"/>
              </a:rPr>
            </a:br>
            <a:r>
              <a:rPr lang="en-GB" sz="2800" dirty="0" err="1">
                <a:solidFill>
                  <a:srgbClr val="003963">
                    <a:lumMod val="50000"/>
                    <a:lumOff val="50000"/>
                  </a:srgbClr>
                </a:solidFill>
                <a:latin typeface="Consolas" panose="020B0609020204030204" pitchFamily="49" charset="0"/>
                <a:cs typeface="Consolas" panose="020B0609020204030204" pitchFamily="49" charset="0"/>
              </a:rPr>
              <a:t>cp</a:t>
            </a:r>
            <a:r>
              <a:rPr lang="en-GB" sz="2800" dirty="0">
                <a:solidFill>
                  <a:srgbClr val="003963">
                    <a:lumMod val="50000"/>
                    <a:lumOff val="50000"/>
                  </a:srgbClr>
                </a:solidFill>
                <a:latin typeface="Consolas" panose="020B0609020204030204" pitchFamily="49" charset="0"/>
                <a:cs typeface="Consolas" panose="020B0609020204030204" pitchFamily="49" charset="0"/>
              </a:rPr>
              <a:t> binaries/BlinkDiff-win64-110515.exe tools/BlinkDiff.exe</a:t>
            </a:r>
            <a:endParaRPr lang="en-GB" dirty="0">
              <a:solidFill>
                <a:srgbClr val="003963"/>
              </a:solidFill>
            </a:endParaRPr>
          </a:p>
          <a:p>
            <a:endParaRPr lang="en-GB" dirty="0" smtClean="0"/>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64</a:t>
            </a:fld>
            <a:endParaRPr lang="en-GB">
              <a:solidFill>
                <a:srgbClr val="003963"/>
              </a:solidFill>
            </a:endParaRPr>
          </a:p>
        </p:txBody>
      </p:sp>
    </p:spTree>
    <p:extLst>
      <p:ext uri="{BB962C8B-B14F-4D97-AF65-F5344CB8AC3E}">
        <p14:creationId xmlns:p14="http://schemas.microsoft.com/office/powerpoint/2010/main" val="1191465617"/>
      </p:ext>
    </p:extLst>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Let’s test Scrambler</a:t>
            </a:r>
            <a:endParaRPr lang="en-GB" dirty="0"/>
          </a:p>
        </p:txBody>
      </p:sp>
      <p:sp>
        <p:nvSpPr>
          <p:cNvPr id="3" name="Text Placeholder 2"/>
          <p:cNvSpPr>
            <a:spLocks noGrp="1"/>
          </p:cNvSpPr>
          <p:nvPr>
            <p:ph type="body" sz="quarter" idx="10"/>
          </p:nvPr>
        </p:nvSpPr>
        <p:spPr>
          <a:xfrm>
            <a:off x="519248" y="1447799"/>
            <a:ext cx="11151917" cy="1335750"/>
          </a:xfrm>
        </p:spPr>
        <p:txBody>
          <a:bodyPr/>
          <a:lstStyle/>
          <a:p>
            <a:pPr lvl="0"/>
            <a:r>
              <a:rPr lang="en-GB" sz="2800" dirty="0">
                <a:solidFill>
                  <a:srgbClr val="003963"/>
                </a:solidFill>
              </a:rPr>
              <a:t>Go to: </a:t>
            </a:r>
            <a:r>
              <a:rPr lang="en-GB" sz="2800" dirty="0" smtClean="0">
                <a:solidFill>
                  <a:srgbClr val="003963"/>
                </a:solidFill>
                <a:latin typeface="Consolas" panose="020B0609020204030204" pitchFamily="49" charset="0"/>
                <a:cs typeface="Consolas" panose="020B0609020204030204" pitchFamily="49" charset="0"/>
              </a:rPr>
              <a:t>&lt;Ziria-path&gt;/</a:t>
            </a:r>
            <a:r>
              <a:rPr lang="en-GB" sz="2800" dirty="0" err="1" smtClean="0">
                <a:solidFill>
                  <a:srgbClr val="003963"/>
                </a:solidFill>
                <a:latin typeface="Consolas" panose="020B0609020204030204" pitchFamily="49" charset="0"/>
                <a:cs typeface="Consolas" panose="020B0609020204030204" pitchFamily="49" charset="0"/>
              </a:rPr>
              <a:t>WiFi</a:t>
            </a:r>
            <a:r>
              <a:rPr lang="en-GB" sz="2800" dirty="0" smtClean="0">
                <a:solidFill>
                  <a:srgbClr val="003963"/>
                </a:solidFill>
                <a:latin typeface="Consolas" panose="020B0609020204030204" pitchFamily="49" charset="0"/>
                <a:cs typeface="Consolas" panose="020B0609020204030204" pitchFamily="49" charset="0"/>
              </a:rPr>
              <a:t>/transmitter/tests</a:t>
            </a:r>
            <a:endParaRPr lang="en-GB" sz="3200" dirty="0">
              <a:solidFill>
                <a:srgbClr val="003963"/>
              </a:solidFill>
              <a:latin typeface="Consolas" panose="020B0609020204030204" pitchFamily="49" charset="0"/>
              <a:cs typeface="Consolas" panose="020B0609020204030204" pitchFamily="49" charset="0"/>
            </a:endParaRPr>
          </a:p>
          <a:p>
            <a:pPr lvl="0"/>
            <a:r>
              <a:rPr lang="en-GB" sz="2800" dirty="0" smtClean="0">
                <a:solidFill>
                  <a:srgbClr val="003963"/>
                </a:solidFill>
              </a:rPr>
              <a:t>Edit </a:t>
            </a:r>
            <a:r>
              <a:rPr lang="en-GB" sz="2800" dirty="0" err="1" smtClean="0">
                <a:solidFill>
                  <a:srgbClr val="003963"/>
                </a:solidFill>
              </a:rPr>
              <a:t>test_scramble.blk</a:t>
            </a:r>
            <a:endParaRPr lang="en-GB" sz="2800" dirty="0" smtClean="0">
              <a:solidFill>
                <a:srgbClr val="003963"/>
              </a:solidFill>
            </a:endParaRPr>
          </a:p>
          <a:p>
            <a:pPr lvl="0"/>
            <a:r>
              <a:rPr lang="en-GB" sz="2800" dirty="0" smtClean="0">
                <a:solidFill>
                  <a:srgbClr val="003963"/>
                </a:solidFill>
              </a:rPr>
              <a:t>Type: make –B </a:t>
            </a:r>
            <a:r>
              <a:rPr lang="en-GB" sz="2800" dirty="0" err="1" smtClean="0">
                <a:solidFill>
                  <a:srgbClr val="003963"/>
                </a:solidFill>
              </a:rPr>
              <a:t>test_scramble.test</a:t>
            </a:r>
            <a:endParaRPr lang="en-GB" sz="2800" dirty="0">
              <a:solidFill>
                <a:srgbClr val="003963"/>
              </a:solidFill>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65</a:t>
            </a:fld>
            <a:endParaRPr lang="en-GB">
              <a:solidFill>
                <a:srgbClr val="003963"/>
              </a:solidFill>
            </a:endParaRPr>
          </a:p>
        </p:txBody>
      </p:sp>
      <p:pic>
        <p:nvPicPr>
          <p:cNvPr id="5" name="Picture 4"/>
          <p:cNvPicPr>
            <a:picLocks noChangeAspect="1"/>
          </p:cNvPicPr>
          <p:nvPr/>
        </p:nvPicPr>
        <p:blipFill>
          <a:blip r:embed="rId2"/>
          <a:stretch>
            <a:fillRect/>
          </a:stretch>
        </p:blipFill>
        <p:spPr>
          <a:xfrm>
            <a:off x="235599" y="1447799"/>
            <a:ext cx="11719213" cy="4908306"/>
          </a:xfrm>
          <a:prstGeom prst="rect">
            <a:avLst/>
          </a:prstGeom>
        </p:spPr>
      </p:pic>
    </p:spTree>
    <p:extLst>
      <p:ext uri="{BB962C8B-B14F-4D97-AF65-F5344CB8AC3E}">
        <p14:creationId xmlns:p14="http://schemas.microsoft.com/office/powerpoint/2010/main" val="114861904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about performance?</a:t>
            </a:r>
            <a:endParaRPr lang="en-GB" dirty="0"/>
          </a:p>
        </p:txBody>
      </p:sp>
      <p:sp>
        <p:nvSpPr>
          <p:cNvPr id="3" name="Text Placeholder 2"/>
          <p:cNvSpPr>
            <a:spLocks noGrp="1"/>
          </p:cNvSpPr>
          <p:nvPr>
            <p:ph type="body" sz="quarter" idx="10"/>
          </p:nvPr>
        </p:nvSpPr>
        <p:spPr>
          <a:xfrm>
            <a:off x="519248" y="1447799"/>
            <a:ext cx="11151917" cy="1335750"/>
          </a:xfrm>
        </p:spPr>
        <p:txBody>
          <a:bodyPr/>
          <a:lstStyle/>
          <a:p>
            <a:pPr lvl="0"/>
            <a:r>
              <a:rPr lang="en-GB" sz="2800" dirty="0">
                <a:solidFill>
                  <a:srgbClr val="003963"/>
                </a:solidFill>
              </a:rPr>
              <a:t>Go to: </a:t>
            </a:r>
            <a:r>
              <a:rPr lang="en-GB" sz="2800" dirty="0" smtClean="0">
                <a:solidFill>
                  <a:srgbClr val="003963"/>
                </a:solidFill>
                <a:latin typeface="Consolas" panose="020B0609020204030204" pitchFamily="49" charset="0"/>
                <a:cs typeface="Consolas" panose="020B0609020204030204" pitchFamily="49" charset="0"/>
              </a:rPr>
              <a:t>&lt;Ziria-path&gt;/</a:t>
            </a:r>
            <a:r>
              <a:rPr lang="en-GB" sz="2800" dirty="0" err="1" smtClean="0">
                <a:solidFill>
                  <a:srgbClr val="003963"/>
                </a:solidFill>
                <a:latin typeface="Consolas" panose="020B0609020204030204" pitchFamily="49" charset="0"/>
                <a:cs typeface="Consolas" panose="020B0609020204030204" pitchFamily="49" charset="0"/>
              </a:rPr>
              <a:t>WiFi</a:t>
            </a:r>
            <a:r>
              <a:rPr lang="en-GB" sz="2800" dirty="0" smtClean="0">
                <a:solidFill>
                  <a:srgbClr val="003963"/>
                </a:solidFill>
                <a:latin typeface="Consolas" panose="020B0609020204030204" pitchFamily="49" charset="0"/>
                <a:cs typeface="Consolas" panose="020B0609020204030204" pitchFamily="49" charset="0"/>
              </a:rPr>
              <a:t>/transmitter/</a:t>
            </a:r>
            <a:r>
              <a:rPr lang="en-GB" sz="2800" dirty="0" err="1" smtClean="0">
                <a:solidFill>
                  <a:srgbClr val="003963"/>
                </a:solidFill>
                <a:latin typeface="Consolas" panose="020B0609020204030204" pitchFamily="49" charset="0"/>
                <a:cs typeface="Consolas" panose="020B0609020204030204" pitchFamily="49" charset="0"/>
              </a:rPr>
              <a:t>perf</a:t>
            </a:r>
            <a:endParaRPr lang="en-GB" sz="3200" dirty="0">
              <a:solidFill>
                <a:srgbClr val="003963"/>
              </a:solidFill>
              <a:latin typeface="Consolas" panose="020B0609020204030204" pitchFamily="49" charset="0"/>
              <a:cs typeface="Consolas" panose="020B0609020204030204" pitchFamily="49" charset="0"/>
            </a:endParaRPr>
          </a:p>
          <a:p>
            <a:pPr lvl="0"/>
            <a:r>
              <a:rPr lang="en-GB" sz="2800" dirty="0" smtClean="0">
                <a:solidFill>
                  <a:srgbClr val="003963"/>
                </a:solidFill>
              </a:rPr>
              <a:t>Edit </a:t>
            </a:r>
            <a:r>
              <a:rPr lang="en-GB" sz="2800" dirty="0" err="1" smtClean="0">
                <a:solidFill>
                  <a:srgbClr val="003963"/>
                </a:solidFill>
              </a:rPr>
              <a:t>test_scramble_perf.blk</a:t>
            </a:r>
            <a:endParaRPr lang="en-GB" sz="2800" dirty="0" smtClean="0">
              <a:solidFill>
                <a:srgbClr val="003963"/>
              </a:solidFill>
            </a:endParaRPr>
          </a:p>
          <a:p>
            <a:pPr lvl="0"/>
            <a:r>
              <a:rPr lang="en-GB" sz="2800" dirty="0" smtClean="0">
                <a:solidFill>
                  <a:srgbClr val="003963"/>
                </a:solidFill>
              </a:rPr>
              <a:t>Type: make –B </a:t>
            </a:r>
            <a:r>
              <a:rPr lang="en-GB" sz="2800" dirty="0" err="1" smtClean="0">
                <a:solidFill>
                  <a:srgbClr val="003963"/>
                </a:solidFill>
              </a:rPr>
              <a:t>test_scramble_perf.perf</a:t>
            </a:r>
            <a:endParaRPr lang="en-GB" sz="2800" dirty="0">
              <a:solidFill>
                <a:srgbClr val="003963"/>
              </a:solidFill>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66</a:t>
            </a:fld>
            <a:endParaRPr lang="en-GB">
              <a:solidFill>
                <a:srgbClr val="003963"/>
              </a:solidFill>
            </a:endParaRPr>
          </a:p>
        </p:txBody>
      </p:sp>
      <p:pic>
        <p:nvPicPr>
          <p:cNvPr id="6" name="Picture 5"/>
          <p:cNvPicPr>
            <a:picLocks noChangeAspect="1"/>
          </p:cNvPicPr>
          <p:nvPr/>
        </p:nvPicPr>
        <p:blipFill>
          <a:blip r:embed="rId2"/>
          <a:stretch>
            <a:fillRect/>
          </a:stretch>
        </p:blipFill>
        <p:spPr>
          <a:xfrm>
            <a:off x="147796" y="2968767"/>
            <a:ext cx="11894819" cy="3711348"/>
          </a:xfrm>
          <a:prstGeom prst="rect">
            <a:avLst/>
          </a:prstGeom>
        </p:spPr>
      </p:pic>
    </p:spTree>
    <p:extLst>
      <p:ext uri="{BB962C8B-B14F-4D97-AF65-F5344CB8AC3E}">
        <p14:creationId xmlns:p14="http://schemas.microsoft.com/office/powerpoint/2010/main" val="8587038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519248" y="2338252"/>
            <a:ext cx="11151916" cy="2939143"/>
          </a:xfrm>
          <a:prstGeom prst="rect">
            <a:avLst/>
          </a:prstGeom>
          <a:solidFill>
            <a:schemeClr val="accent1">
              <a:lumMod val="40000"/>
              <a:lumOff val="6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 name="Title 1"/>
          <p:cNvSpPr>
            <a:spLocks noGrp="1"/>
          </p:cNvSpPr>
          <p:nvPr>
            <p:ph type="title"/>
          </p:nvPr>
        </p:nvSpPr>
        <p:spPr/>
        <p:txBody>
          <a:bodyPr/>
          <a:lstStyle/>
          <a:p>
            <a:r>
              <a:rPr lang="en-GB" dirty="0" smtClean="0"/>
              <a:t>Hello World</a:t>
            </a:r>
            <a:endParaRPr lang="en-GB" dirty="0"/>
          </a:p>
        </p:txBody>
      </p:sp>
      <p:sp>
        <p:nvSpPr>
          <p:cNvPr id="3" name="Content Placeholder 2"/>
          <p:cNvSpPr>
            <a:spLocks noGrp="1"/>
          </p:cNvSpPr>
          <p:nvPr>
            <p:ph type="body" sz="quarter" idx="10"/>
          </p:nvPr>
        </p:nvSpPr>
        <p:spPr>
          <a:xfrm>
            <a:off x="519248" y="1447799"/>
            <a:ext cx="11151916" cy="4832092"/>
          </a:xfrm>
        </p:spPr>
        <p:txBody>
          <a:bodyPr/>
          <a:lstStyle/>
          <a:p>
            <a:r>
              <a:rPr lang="en-GB" sz="2800" dirty="0" smtClean="0"/>
              <a:t>Go to: </a:t>
            </a:r>
            <a:r>
              <a:rPr lang="en-GB" sz="2800" dirty="0" smtClean="0">
                <a:latin typeface="Consolas" panose="020B0609020204030204" pitchFamily="49" charset="0"/>
                <a:cs typeface="Consolas" panose="020B0609020204030204" pitchFamily="49" charset="0"/>
              </a:rPr>
              <a:t>/</a:t>
            </a:r>
            <a:r>
              <a:rPr lang="en-GB" sz="2800" dirty="0" err="1" smtClean="0">
                <a:latin typeface="Consolas" panose="020B0609020204030204" pitchFamily="49" charset="0"/>
                <a:cs typeface="Consolas" panose="020B0609020204030204" pitchFamily="49" charset="0"/>
              </a:rPr>
              <a:t>cygdrive</a:t>
            </a:r>
            <a:r>
              <a:rPr lang="en-GB" sz="2800" dirty="0" smtClean="0">
                <a:latin typeface="Consolas" panose="020B0609020204030204" pitchFamily="49" charset="0"/>
                <a:cs typeface="Consolas" panose="020B0609020204030204" pitchFamily="49" charset="0"/>
              </a:rPr>
              <a:t>/c/Users/Demo/Ziria/compiler/code/examples</a:t>
            </a:r>
          </a:p>
          <a:p>
            <a:r>
              <a:rPr lang="en-GB" sz="2800" dirty="0" smtClean="0"/>
              <a:t>First Ziria program – flip bits in input stream – </a:t>
            </a:r>
            <a:r>
              <a:rPr lang="en-GB" sz="2800" dirty="0" err="1" smtClean="0">
                <a:latin typeface="Consolas" panose="020B0609020204030204" pitchFamily="49" charset="0"/>
                <a:cs typeface="Consolas" panose="020B0609020204030204" pitchFamily="49" charset="0"/>
              </a:rPr>
              <a:t>test.blk</a:t>
            </a:r>
            <a:r>
              <a:rPr lang="en-GB" sz="2800" dirty="0" smtClean="0"/>
              <a:t>:</a:t>
            </a:r>
          </a:p>
          <a:p>
            <a:pPr marL="627063" indent="0">
              <a:spcBef>
                <a:spcPts val="1200"/>
              </a:spcBef>
              <a:spcAft>
                <a:spcPts val="1200"/>
              </a:spcAft>
              <a:buNone/>
            </a:pPr>
            <a:r>
              <a:rPr lang="en-GB" sz="2800" dirty="0" smtClean="0">
                <a:latin typeface="Consolas" panose="020B0609020204030204" pitchFamily="49" charset="0"/>
                <a:cs typeface="Consolas" panose="020B0609020204030204" pitchFamily="49" charset="0"/>
              </a:rPr>
              <a:t>fun </a:t>
            </a:r>
            <a:r>
              <a:rPr lang="en-GB" sz="2800" dirty="0">
                <a:latin typeface="Consolas" panose="020B0609020204030204" pitchFamily="49" charset="0"/>
                <a:cs typeface="Consolas" panose="020B0609020204030204" pitchFamily="49" charset="0"/>
              </a:rPr>
              <a:t>comp </a:t>
            </a:r>
            <a:r>
              <a:rPr lang="en-GB" sz="2800" dirty="0" smtClean="0">
                <a:latin typeface="Consolas" panose="020B0609020204030204" pitchFamily="49" charset="0"/>
                <a:cs typeface="Consolas" panose="020B0609020204030204" pitchFamily="49" charset="0"/>
              </a:rPr>
              <a:t>flip() {</a:t>
            </a:r>
            <a:br>
              <a:rPr lang="en-GB" sz="2800" dirty="0" smtClean="0">
                <a:latin typeface="Consolas" panose="020B0609020204030204" pitchFamily="49" charset="0"/>
                <a:cs typeface="Consolas" panose="020B0609020204030204" pitchFamily="49" charset="0"/>
              </a:rPr>
            </a:br>
            <a:r>
              <a:rPr lang="en-GB" sz="2800" dirty="0" smtClean="0">
                <a:latin typeface="Consolas" panose="020B0609020204030204" pitchFamily="49" charset="0"/>
                <a:cs typeface="Consolas" panose="020B0609020204030204" pitchFamily="49" charset="0"/>
              </a:rPr>
              <a:t>  </a:t>
            </a:r>
            <a:r>
              <a:rPr lang="en-GB" sz="2800" dirty="0">
                <a:latin typeface="Consolas" panose="020B0609020204030204" pitchFamily="49" charset="0"/>
                <a:cs typeface="Consolas" panose="020B0609020204030204" pitchFamily="49" charset="0"/>
              </a:rPr>
              <a:t>repeat </a:t>
            </a:r>
            <a:r>
              <a:rPr lang="en-GB" sz="2800" dirty="0" smtClean="0">
                <a:latin typeface="Consolas" panose="020B0609020204030204" pitchFamily="49" charset="0"/>
                <a:cs typeface="Consolas" panose="020B0609020204030204" pitchFamily="49" charset="0"/>
              </a:rPr>
              <a:t>{</a:t>
            </a:r>
            <a:br>
              <a:rPr lang="en-GB" sz="2800" dirty="0" smtClean="0">
                <a:latin typeface="Consolas" panose="020B0609020204030204" pitchFamily="49" charset="0"/>
                <a:cs typeface="Consolas" panose="020B0609020204030204" pitchFamily="49" charset="0"/>
              </a:rPr>
            </a:br>
            <a:r>
              <a:rPr lang="en-GB" sz="2800" dirty="0" smtClean="0">
                <a:latin typeface="Consolas" panose="020B0609020204030204" pitchFamily="49" charset="0"/>
                <a:cs typeface="Consolas" panose="020B0609020204030204" pitchFamily="49" charset="0"/>
              </a:rPr>
              <a:t>    </a:t>
            </a:r>
            <a:r>
              <a:rPr lang="en-GB" sz="2800" dirty="0">
                <a:latin typeface="Consolas" panose="020B0609020204030204" pitchFamily="49" charset="0"/>
                <a:cs typeface="Consolas" panose="020B0609020204030204" pitchFamily="49" charset="0"/>
              </a:rPr>
              <a:t>x &lt;- take</a:t>
            </a:r>
            <a:r>
              <a:rPr lang="en-GB" sz="2800" dirty="0" smtClean="0">
                <a:latin typeface="Consolas" panose="020B0609020204030204" pitchFamily="49" charset="0"/>
                <a:cs typeface="Consolas" panose="020B0609020204030204" pitchFamily="49" charset="0"/>
              </a:rPr>
              <a:t>;</a:t>
            </a:r>
            <a:br>
              <a:rPr lang="en-GB" sz="2800" dirty="0" smtClean="0">
                <a:latin typeface="Consolas" panose="020B0609020204030204" pitchFamily="49" charset="0"/>
                <a:cs typeface="Consolas" panose="020B0609020204030204" pitchFamily="49" charset="0"/>
              </a:rPr>
            </a:br>
            <a:r>
              <a:rPr lang="en-GB" sz="2800" dirty="0" smtClean="0">
                <a:latin typeface="Consolas" panose="020B0609020204030204" pitchFamily="49" charset="0"/>
                <a:cs typeface="Consolas" panose="020B0609020204030204" pitchFamily="49" charset="0"/>
              </a:rPr>
              <a:t>    </a:t>
            </a:r>
            <a:r>
              <a:rPr lang="en-GB" sz="2800" dirty="0">
                <a:latin typeface="Consolas" panose="020B0609020204030204" pitchFamily="49" charset="0"/>
                <a:cs typeface="Consolas" panose="020B0609020204030204" pitchFamily="49" charset="0"/>
              </a:rPr>
              <a:t>emit (</a:t>
            </a:r>
            <a:r>
              <a:rPr lang="en-GB" sz="2800" dirty="0" smtClean="0">
                <a:latin typeface="Consolas" panose="020B0609020204030204" pitchFamily="49" charset="0"/>
                <a:cs typeface="Consolas" panose="020B0609020204030204" pitchFamily="49" charset="0"/>
              </a:rPr>
              <a:t>x ^ ‘1);</a:t>
            </a:r>
            <a:br>
              <a:rPr lang="en-GB" sz="2800" dirty="0" smtClean="0">
                <a:latin typeface="Consolas" panose="020B0609020204030204" pitchFamily="49" charset="0"/>
                <a:cs typeface="Consolas" panose="020B0609020204030204" pitchFamily="49" charset="0"/>
              </a:rPr>
            </a:br>
            <a:r>
              <a:rPr lang="en-GB" sz="2800" dirty="0" smtClean="0">
                <a:latin typeface="Consolas" panose="020B0609020204030204" pitchFamily="49" charset="0"/>
                <a:cs typeface="Consolas" panose="020B0609020204030204" pitchFamily="49" charset="0"/>
              </a:rPr>
              <a:t>  }</a:t>
            </a:r>
            <a:br>
              <a:rPr lang="en-GB" sz="2800" dirty="0" smtClean="0">
                <a:latin typeface="Consolas" panose="020B0609020204030204" pitchFamily="49" charset="0"/>
                <a:cs typeface="Consolas" panose="020B0609020204030204" pitchFamily="49" charset="0"/>
              </a:rPr>
            </a:br>
            <a:r>
              <a:rPr lang="en-GB" sz="2800" dirty="0" smtClean="0">
                <a:latin typeface="Consolas" panose="020B0609020204030204" pitchFamily="49" charset="0"/>
                <a:cs typeface="Consolas" panose="020B0609020204030204" pitchFamily="49" charset="0"/>
              </a:rPr>
              <a:t>}</a:t>
            </a:r>
            <a:br>
              <a:rPr lang="en-GB" sz="2800" dirty="0" smtClean="0">
                <a:latin typeface="Consolas" panose="020B0609020204030204" pitchFamily="49" charset="0"/>
                <a:cs typeface="Consolas" panose="020B0609020204030204" pitchFamily="49" charset="0"/>
              </a:rPr>
            </a:br>
            <a:r>
              <a:rPr lang="en-GB" sz="2800" dirty="0" smtClean="0">
                <a:latin typeface="Consolas" panose="020B0609020204030204" pitchFamily="49" charset="0"/>
                <a:cs typeface="Consolas" panose="020B0609020204030204" pitchFamily="49" charset="0"/>
              </a:rPr>
              <a:t>let </a:t>
            </a:r>
            <a:r>
              <a:rPr lang="en-GB" sz="2800" dirty="0">
                <a:latin typeface="Consolas" panose="020B0609020204030204" pitchFamily="49" charset="0"/>
                <a:cs typeface="Consolas" panose="020B0609020204030204" pitchFamily="49" charset="0"/>
              </a:rPr>
              <a:t>comp main = read &gt;&gt;&gt; </a:t>
            </a:r>
            <a:r>
              <a:rPr lang="en-GB" sz="2800" dirty="0" smtClean="0">
                <a:latin typeface="Consolas" panose="020B0609020204030204" pitchFamily="49" charset="0"/>
                <a:cs typeface="Consolas" panose="020B0609020204030204" pitchFamily="49" charset="0"/>
              </a:rPr>
              <a:t>flip() </a:t>
            </a:r>
            <a:r>
              <a:rPr lang="en-GB" sz="2800" dirty="0">
                <a:latin typeface="Consolas" panose="020B0609020204030204" pitchFamily="49" charset="0"/>
                <a:cs typeface="Consolas" panose="020B0609020204030204" pitchFamily="49" charset="0"/>
              </a:rPr>
              <a:t>&gt;&gt;&gt; </a:t>
            </a:r>
            <a:r>
              <a:rPr lang="en-GB" sz="2800" dirty="0" smtClean="0">
                <a:latin typeface="Consolas" panose="020B0609020204030204" pitchFamily="49" charset="0"/>
                <a:cs typeface="Consolas" panose="020B0609020204030204" pitchFamily="49" charset="0"/>
              </a:rPr>
              <a:t>write</a:t>
            </a:r>
          </a:p>
          <a:p>
            <a:r>
              <a:rPr lang="en-GB" sz="2800" dirty="0"/>
              <a:t>Input file </a:t>
            </a:r>
            <a:r>
              <a:rPr lang="en-GB" sz="2800" dirty="0" smtClean="0"/>
              <a:t>(</a:t>
            </a:r>
            <a:r>
              <a:rPr lang="en-GB" sz="2800" dirty="0" err="1" smtClean="0">
                <a:latin typeface="+mn-lt"/>
                <a:cs typeface="Consolas" panose="020B0609020204030204" pitchFamily="49" charset="0"/>
              </a:rPr>
              <a:t>test.infile</a:t>
            </a:r>
            <a:r>
              <a:rPr lang="en-GB" sz="2800" dirty="0" smtClean="0"/>
              <a:t>):</a:t>
            </a:r>
            <a:r>
              <a:rPr lang="en-GB" sz="2800" dirty="0" smtClean="0">
                <a:latin typeface="+mn-lt"/>
                <a:cs typeface="Consolas" panose="020B0609020204030204" pitchFamily="49" charset="0"/>
              </a:rPr>
              <a:t> 0,1,1,1,0,1</a:t>
            </a:r>
          </a:p>
          <a:p>
            <a:r>
              <a:rPr lang="en-GB" sz="2800" dirty="0"/>
              <a:t>Run: </a:t>
            </a:r>
            <a:r>
              <a:rPr lang="en-GB" sz="2800" dirty="0" smtClean="0">
                <a:latin typeface="+mn-lt"/>
                <a:cs typeface="Consolas" panose="020B0609020204030204" pitchFamily="49" charset="0"/>
              </a:rPr>
              <a:t>make –B </a:t>
            </a:r>
            <a:r>
              <a:rPr lang="en-GB" sz="2800" dirty="0" err="1" smtClean="0">
                <a:latin typeface="+mn-lt"/>
                <a:cs typeface="Consolas" panose="020B0609020204030204" pitchFamily="49" charset="0"/>
              </a:rPr>
              <a:t>test.outfile</a:t>
            </a:r>
            <a:r>
              <a:rPr lang="en-GB" sz="2800" dirty="0" smtClean="0">
                <a:latin typeface="+mn-lt"/>
                <a:cs typeface="Consolas" panose="020B0609020204030204" pitchFamily="49" charset="0"/>
              </a:rPr>
              <a:t> &amp;&amp; cat </a:t>
            </a:r>
            <a:r>
              <a:rPr lang="en-GB" sz="2800" dirty="0" err="1" smtClean="0">
                <a:latin typeface="+mn-lt"/>
                <a:cs typeface="Consolas" panose="020B0609020204030204" pitchFamily="49" charset="0"/>
              </a:rPr>
              <a:t>test.outfile</a:t>
            </a:r>
            <a:endParaRPr lang="en-GB" sz="2800" dirty="0" smtClean="0">
              <a:latin typeface="+mn-lt"/>
              <a:cs typeface="Consolas" panose="020B0609020204030204" pitchFamily="49" charset="0"/>
            </a:endParaRPr>
          </a:p>
        </p:txBody>
      </p:sp>
    </p:spTree>
    <p:extLst>
      <p:ext uri="{BB962C8B-B14F-4D97-AF65-F5344CB8AC3E}">
        <p14:creationId xmlns:p14="http://schemas.microsoft.com/office/powerpoint/2010/main" val="16377928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Performance</a:t>
            </a:r>
            <a:endParaRPr lang="en-GB" dirty="0"/>
          </a:p>
        </p:txBody>
      </p:sp>
      <p:sp>
        <p:nvSpPr>
          <p:cNvPr id="3" name="Text Placeholder 2"/>
          <p:cNvSpPr>
            <a:spLocks noGrp="1"/>
          </p:cNvSpPr>
          <p:nvPr>
            <p:ph type="body" sz="quarter" idx="10"/>
          </p:nvPr>
        </p:nvSpPr>
        <p:spPr>
          <a:xfrm>
            <a:off x="519248" y="1447799"/>
            <a:ext cx="11341826" cy="2197525"/>
          </a:xfrm>
        </p:spPr>
        <p:txBody>
          <a:bodyPr/>
          <a:lstStyle/>
          <a:p>
            <a:pPr lvl="0"/>
            <a:r>
              <a:rPr lang="en-GB" sz="2800" dirty="0">
                <a:solidFill>
                  <a:srgbClr val="003963"/>
                </a:solidFill>
              </a:rPr>
              <a:t>Run: </a:t>
            </a:r>
            <a:r>
              <a:rPr lang="en-GB" sz="2800" dirty="0">
                <a:solidFill>
                  <a:srgbClr val="003963"/>
                </a:solidFill>
                <a:latin typeface="Segoe UI"/>
                <a:cs typeface="Consolas" panose="020B0609020204030204" pitchFamily="49" charset="0"/>
              </a:rPr>
              <a:t>make –B </a:t>
            </a:r>
            <a:r>
              <a:rPr lang="en-GB" sz="2800" dirty="0" err="1" smtClean="0">
                <a:solidFill>
                  <a:srgbClr val="003963"/>
                </a:solidFill>
                <a:latin typeface="Segoe UI"/>
                <a:cs typeface="Consolas" panose="020B0609020204030204" pitchFamily="49" charset="0"/>
              </a:rPr>
              <a:t>test.out</a:t>
            </a:r>
            <a:endParaRPr lang="en-GB" dirty="0"/>
          </a:p>
          <a:p>
            <a:pPr lvl="0">
              <a:tabLst>
                <a:tab pos="4037013" algn="l"/>
              </a:tabLst>
            </a:pPr>
            <a:r>
              <a:rPr lang="en-GB" sz="2800" dirty="0" smtClean="0">
                <a:solidFill>
                  <a:srgbClr val="003963"/>
                </a:solidFill>
              </a:rPr>
              <a:t>Profile with: </a:t>
            </a:r>
            <a:r>
              <a:rPr lang="en-GB" sz="2800" dirty="0" smtClean="0">
                <a:latin typeface="Consolas" panose="020B0609020204030204" pitchFamily="49" charset="0"/>
                <a:cs typeface="Consolas" panose="020B0609020204030204" pitchFamily="49" charset="0"/>
              </a:rPr>
              <a:t>./</a:t>
            </a:r>
            <a:r>
              <a:rPr lang="en-GB" sz="2800" dirty="0" err="1">
                <a:latin typeface="Consolas" panose="020B0609020204030204" pitchFamily="49" charset="0"/>
                <a:cs typeface="Consolas" panose="020B0609020204030204" pitchFamily="49" charset="0"/>
              </a:rPr>
              <a:t>test.out</a:t>
            </a:r>
            <a:r>
              <a:rPr lang="en-GB" sz="2800" dirty="0">
                <a:latin typeface="Consolas" panose="020B0609020204030204" pitchFamily="49" charset="0"/>
                <a:cs typeface="Consolas" panose="020B0609020204030204" pitchFamily="49" charset="0"/>
              </a:rPr>
              <a:t> --input=dummy --</a:t>
            </a:r>
            <a:r>
              <a:rPr lang="en-GB" sz="2800" dirty="0" smtClean="0">
                <a:latin typeface="Consolas" panose="020B0609020204030204" pitchFamily="49" charset="0"/>
                <a:cs typeface="Consolas" panose="020B0609020204030204" pitchFamily="49" charset="0"/>
              </a:rPr>
              <a:t>dummy-samples=100000000 	--</a:t>
            </a:r>
            <a:r>
              <a:rPr lang="en-GB" sz="2800" dirty="0">
                <a:latin typeface="Consolas" panose="020B0609020204030204" pitchFamily="49" charset="0"/>
                <a:cs typeface="Consolas" panose="020B0609020204030204" pitchFamily="49" charset="0"/>
              </a:rPr>
              <a:t>output=dummy</a:t>
            </a:r>
            <a:endParaRPr lang="en-GB" sz="2800" dirty="0" smtClean="0">
              <a:solidFill>
                <a:srgbClr val="003963"/>
              </a:solidFill>
              <a:latin typeface="Consolas" panose="020B0609020204030204" pitchFamily="49" charset="0"/>
              <a:cs typeface="Consolas" panose="020B0609020204030204" pitchFamily="49" charset="0"/>
            </a:endParaRPr>
          </a:p>
          <a:p>
            <a:r>
              <a:rPr lang="en-GB" sz="2800" dirty="0" smtClean="0">
                <a:solidFill>
                  <a:srgbClr val="003963"/>
                </a:solidFill>
              </a:rPr>
              <a:t>Run</a:t>
            </a:r>
            <a:r>
              <a:rPr lang="en-GB" sz="2800" dirty="0">
                <a:solidFill>
                  <a:srgbClr val="003963"/>
                </a:solidFill>
              </a:rPr>
              <a:t>: </a:t>
            </a:r>
            <a:r>
              <a:rPr lang="en-GB" sz="2800" dirty="0" smtClean="0">
                <a:solidFill>
                  <a:srgbClr val="003963"/>
                </a:solidFill>
                <a:latin typeface="Segoe UI"/>
                <a:cs typeface="Consolas" panose="020B0609020204030204" pitchFamily="49" charset="0"/>
              </a:rPr>
              <a:t>EXTRAOPTS=‘—</a:t>
            </a:r>
            <a:r>
              <a:rPr lang="en-GB" sz="2800" dirty="0" err="1" smtClean="0">
                <a:solidFill>
                  <a:srgbClr val="003963"/>
                </a:solidFill>
                <a:latin typeface="Segoe UI"/>
                <a:cs typeface="Consolas" panose="020B0609020204030204" pitchFamily="49" charset="0"/>
              </a:rPr>
              <a:t>vectorize</a:t>
            </a:r>
            <a:r>
              <a:rPr lang="en-GB" sz="2800" dirty="0" smtClean="0">
                <a:solidFill>
                  <a:srgbClr val="003963"/>
                </a:solidFill>
                <a:latin typeface="Segoe UI"/>
                <a:cs typeface="Consolas" panose="020B0609020204030204" pitchFamily="49" charset="0"/>
              </a:rPr>
              <a:t>’ make </a:t>
            </a:r>
            <a:r>
              <a:rPr lang="en-GB" sz="2800" dirty="0">
                <a:solidFill>
                  <a:srgbClr val="003963"/>
                </a:solidFill>
                <a:latin typeface="Segoe UI"/>
                <a:cs typeface="Consolas" panose="020B0609020204030204" pitchFamily="49" charset="0"/>
              </a:rPr>
              <a:t>–B </a:t>
            </a:r>
            <a:r>
              <a:rPr lang="en-GB" sz="2800" dirty="0" err="1" smtClean="0">
                <a:solidFill>
                  <a:srgbClr val="003963"/>
                </a:solidFill>
                <a:latin typeface="Segoe UI"/>
                <a:cs typeface="Consolas" panose="020B0609020204030204" pitchFamily="49" charset="0"/>
              </a:rPr>
              <a:t>test.perf</a:t>
            </a:r>
            <a:endParaRPr lang="en-GB" sz="2800" dirty="0"/>
          </a:p>
          <a:p>
            <a:r>
              <a:rPr lang="en-GB" sz="2800" dirty="0" smtClean="0">
                <a:solidFill>
                  <a:srgbClr val="003963"/>
                </a:solidFill>
              </a:rPr>
              <a:t>Run</a:t>
            </a:r>
            <a:r>
              <a:rPr lang="en-GB" sz="2800" dirty="0">
                <a:solidFill>
                  <a:srgbClr val="003963"/>
                </a:solidFill>
              </a:rPr>
              <a:t>: </a:t>
            </a:r>
            <a:r>
              <a:rPr lang="en-GB" sz="2800" dirty="0">
                <a:solidFill>
                  <a:srgbClr val="003963"/>
                </a:solidFill>
                <a:latin typeface="Segoe UI"/>
                <a:cs typeface="Consolas" panose="020B0609020204030204" pitchFamily="49" charset="0"/>
              </a:rPr>
              <a:t>EXTRAOPTS=‘—</a:t>
            </a:r>
            <a:r>
              <a:rPr lang="en-GB" sz="2800" dirty="0" err="1" smtClean="0">
                <a:solidFill>
                  <a:srgbClr val="003963"/>
                </a:solidFill>
                <a:latin typeface="Segoe UI"/>
                <a:cs typeface="Consolas" panose="020B0609020204030204" pitchFamily="49" charset="0"/>
              </a:rPr>
              <a:t>vectorize</a:t>
            </a:r>
            <a:r>
              <a:rPr lang="en-GB" sz="2800" dirty="0" smtClean="0">
                <a:solidFill>
                  <a:srgbClr val="003963"/>
                </a:solidFill>
                <a:latin typeface="Segoe UI"/>
                <a:cs typeface="Consolas" panose="020B0609020204030204" pitchFamily="49" charset="0"/>
              </a:rPr>
              <a:t>  </a:t>
            </a:r>
            <a:r>
              <a:rPr lang="en-GB" sz="2800" dirty="0">
                <a:solidFill>
                  <a:srgbClr val="003963"/>
                </a:solidFill>
                <a:latin typeface="Segoe UI"/>
                <a:cs typeface="Consolas" panose="020B0609020204030204" pitchFamily="49" charset="0"/>
              </a:rPr>
              <a:t>—</a:t>
            </a:r>
            <a:r>
              <a:rPr lang="en-GB" sz="2800" dirty="0" err="1" smtClean="0">
                <a:solidFill>
                  <a:srgbClr val="003963"/>
                </a:solidFill>
                <a:latin typeface="Segoe UI"/>
                <a:cs typeface="Consolas" panose="020B0609020204030204" pitchFamily="49" charset="0"/>
              </a:rPr>
              <a:t>autolut</a:t>
            </a:r>
            <a:r>
              <a:rPr lang="en-GB" sz="2800" dirty="0" smtClean="0">
                <a:solidFill>
                  <a:srgbClr val="003963"/>
                </a:solidFill>
                <a:latin typeface="Segoe UI"/>
                <a:cs typeface="Consolas" panose="020B0609020204030204" pitchFamily="49" charset="0"/>
              </a:rPr>
              <a:t>’ </a:t>
            </a:r>
            <a:r>
              <a:rPr lang="en-GB" sz="2800" dirty="0">
                <a:solidFill>
                  <a:srgbClr val="003963"/>
                </a:solidFill>
                <a:latin typeface="Segoe UI"/>
                <a:cs typeface="Consolas" panose="020B0609020204030204" pitchFamily="49" charset="0"/>
              </a:rPr>
              <a:t>make –B </a:t>
            </a:r>
            <a:r>
              <a:rPr lang="en-GB" sz="2800" dirty="0" err="1" smtClean="0">
                <a:solidFill>
                  <a:srgbClr val="003963"/>
                </a:solidFill>
                <a:latin typeface="Segoe UI"/>
                <a:cs typeface="Consolas" panose="020B0609020204030204" pitchFamily="49" charset="0"/>
              </a:rPr>
              <a:t>test.perf</a:t>
            </a:r>
            <a:endParaRPr lang="en-GB" sz="2800" dirty="0"/>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68</a:t>
            </a:fld>
            <a:endParaRPr lang="en-GB">
              <a:solidFill>
                <a:srgbClr val="003963"/>
              </a:solidFill>
            </a:endParaRPr>
          </a:p>
        </p:txBody>
      </p:sp>
      <p:pic>
        <p:nvPicPr>
          <p:cNvPr id="6" name="Picture 5"/>
          <p:cNvPicPr>
            <a:picLocks noChangeAspect="1"/>
          </p:cNvPicPr>
          <p:nvPr/>
        </p:nvPicPr>
        <p:blipFill>
          <a:blip r:embed="rId2"/>
          <a:stretch>
            <a:fillRect/>
          </a:stretch>
        </p:blipFill>
        <p:spPr>
          <a:xfrm>
            <a:off x="503965" y="4588434"/>
            <a:ext cx="11167200" cy="1237319"/>
          </a:xfrm>
          <a:prstGeom prst="rect">
            <a:avLst/>
          </a:prstGeom>
        </p:spPr>
      </p:pic>
      <p:pic>
        <p:nvPicPr>
          <p:cNvPr id="7" name="Picture 6"/>
          <p:cNvPicPr>
            <a:picLocks noChangeAspect="1"/>
          </p:cNvPicPr>
          <p:nvPr/>
        </p:nvPicPr>
        <p:blipFill>
          <a:blip r:embed="rId3"/>
          <a:stretch>
            <a:fillRect/>
          </a:stretch>
        </p:blipFill>
        <p:spPr>
          <a:xfrm>
            <a:off x="503965" y="4598934"/>
            <a:ext cx="11167200" cy="1226819"/>
          </a:xfrm>
          <a:prstGeom prst="rect">
            <a:avLst/>
          </a:prstGeom>
        </p:spPr>
      </p:pic>
      <p:pic>
        <p:nvPicPr>
          <p:cNvPr id="8" name="Picture 7"/>
          <p:cNvPicPr>
            <a:picLocks noChangeAspect="1"/>
          </p:cNvPicPr>
          <p:nvPr/>
        </p:nvPicPr>
        <p:blipFill>
          <a:blip r:embed="rId4"/>
          <a:stretch>
            <a:fillRect/>
          </a:stretch>
        </p:blipFill>
        <p:spPr>
          <a:xfrm>
            <a:off x="511606" y="4623604"/>
            <a:ext cx="11167200" cy="1204306"/>
          </a:xfrm>
          <a:prstGeom prst="rect">
            <a:avLst/>
          </a:prstGeom>
        </p:spPr>
      </p:pic>
      <p:sp>
        <p:nvSpPr>
          <p:cNvPr id="11" name="Oval 10"/>
          <p:cNvSpPr/>
          <p:nvPr/>
        </p:nvSpPr>
        <p:spPr bwMode="auto">
          <a:xfrm>
            <a:off x="1802675" y="5236871"/>
            <a:ext cx="1397725" cy="458534"/>
          </a:xfrm>
          <a:prstGeom prst="ellipse">
            <a:avLst/>
          </a:prstGeom>
          <a:noFill/>
          <a:ln w="76200">
            <a:solidFill>
              <a:srgbClr val="FF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31068131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t>
            </a:r>
            <a:r>
              <a:rPr lang="en-GB" dirty="0" err="1" smtClean="0"/>
              <a:t>AutoLUT</a:t>
            </a:r>
            <a:r>
              <a:rPr lang="en-GB" dirty="0" smtClean="0"/>
              <a:t> didn’t work</a:t>
            </a:r>
            <a:endParaRPr lang="en-GB" dirty="0"/>
          </a:p>
        </p:txBody>
      </p:sp>
      <p:sp>
        <p:nvSpPr>
          <p:cNvPr id="3" name="Text Placeholder 2"/>
          <p:cNvSpPr>
            <a:spLocks noGrp="1"/>
          </p:cNvSpPr>
          <p:nvPr>
            <p:ph type="body" sz="quarter" idx="10"/>
          </p:nvPr>
        </p:nvSpPr>
        <p:spPr>
          <a:xfrm>
            <a:off x="519248" y="1447799"/>
            <a:ext cx="11151917" cy="4007251"/>
          </a:xfrm>
        </p:spPr>
        <p:txBody>
          <a:bodyPr/>
          <a:lstStyle/>
          <a:p>
            <a:r>
              <a:rPr lang="en-GB" dirty="0" err="1" smtClean="0"/>
              <a:t>Vectorizer</a:t>
            </a:r>
            <a:r>
              <a:rPr lang="en-GB" dirty="0" smtClean="0"/>
              <a:t> is too aggressive! (use </a:t>
            </a:r>
            <a:r>
              <a:rPr lang="en-GB" dirty="0">
                <a:solidFill>
                  <a:srgbClr val="003963"/>
                </a:solidFill>
                <a:latin typeface="Segoe UI"/>
                <a:cs typeface="Consolas" panose="020B0609020204030204" pitchFamily="49" charset="0"/>
              </a:rPr>
              <a:t>—</a:t>
            </a:r>
            <a:r>
              <a:rPr lang="en-GB" dirty="0" err="1" smtClean="0"/>
              <a:t>ddump</a:t>
            </a:r>
            <a:r>
              <a:rPr lang="en-GB" dirty="0" smtClean="0"/>
              <a:t>-fold) </a:t>
            </a:r>
          </a:p>
          <a:p>
            <a:r>
              <a:rPr lang="en-GB" dirty="0" smtClean="0"/>
              <a:t>We can use annotations</a:t>
            </a:r>
          </a:p>
          <a:p>
            <a:r>
              <a:rPr lang="en-GB" sz="2800" dirty="0" smtClean="0">
                <a:solidFill>
                  <a:srgbClr val="003963"/>
                </a:solidFill>
              </a:rPr>
              <a:t>Run</a:t>
            </a:r>
            <a:r>
              <a:rPr lang="en-GB" sz="2800" dirty="0">
                <a:solidFill>
                  <a:srgbClr val="003963"/>
                </a:solidFill>
              </a:rPr>
              <a:t>: </a:t>
            </a:r>
            <a:r>
              <a:rPr lang="en-GB" sz="2800" dirty="0" smtClean="0">
                <a:solidFill>
                  <a:srgbClr val="003963"/>
                </a:solidFill>
                <a:latin typeface="Segoe UI"/>
                <a:cs typeface="Consolas" panose="020B0609020204030204" pitchFamily="49" charset="0"/>
              </a:rPr>
              <a:t>make </a:t>
            </a:r>
            <a:r>
              <a:rPr lang="en-GB" sz="2800" dirty="0">
                <a:solidFill>
                  <a:srgbClr val="003963"/>
                </a:solidFill>
                <a:latin typeface="Segoe UI"/>
                <a:cs typeface="Consolas" panose="020B0609020204030204" pitchFamily="49" charset="0"/>
              </a:rPr>
              <a:t>–B </a:t>
            </a:r>
            <a:r>
              <a:rPr lang="en-GB" sz="2800" dirty="0" err="1">
                <a:solidFill>
                  <a:srgbClr val="003963"/>
                </a:solidFill>
                <a:latin typeface="Segoe UI"/>
                <a:cs typeface="Consolas" panose="020B0609020204030204" pitchFamily="49" charset="0"/>
              </a:rPr>
              <a:t>test.perf</a:t>
            </a:r>
            <a:endParaRPr lang="en-GB" sz="2800" dirty="0"/>
          </a:p>
          <a:p>
            <a:r>
              <a:rPr lang="en-GB" sz="2800" dirty="0">
                <a:solidFill>
                  <a:srgbClr val="003963"/>
                </a:solidFill>
              </a:rPr>
              <a:t>Run: </a:t>
            </a:r>
            <a:r>
              <a:rPr lang="en-GB" sz="2800" dirty="0">
                <a:solidFill>
                  <a:srgbClr val="003963"/>
                </a:solidFill>
                <a:latin typeface="Segoe UI"/>
                <a:cs typeface="Consolas" panose="020B0609020204030204" pitchFamily="49" charset="0"/>
              </a:rPr>
              <a:t>EXTRAOPTS=‘—</a:t>
            </a:r>
            <a:r>
              <a:rPr lang="en-GB" sz="2800" dirty="0" err="1" smtClean="0">
                <a:solidFill>
                  <a:srgbClr val="003963"/>
                </a:solidFill>
                <a:latin typeface="Segoe UI"/>
                <a:cs typeface="Consolas" panose="020B0609020204030204" pitchFamily="49" charset="0"/>
              </a:rPr>
              <a:t>vectorize</a:t>
            </a:r>
            <a:r>
              <a:rPr lang="en-GB" sz="2800" dirty="0">
                <a:solidFill>
                  <a:srgbClr val="003963"/>
                </a:solidFill>
                <a:latin typeface="Segoe UI"/>
                <a:cs typeface="Consolas" panose="020B0609020204030204" pitchFamily="49" charset="0"/>
              </a:rPr>
              <a:t>’ make –B </a:t>
            </a:r>
            <a:r>
              <a:rPr lang="en-GB" sz="2800" dirty="0" err="1">
                <a:solidFill>
                  <a:srgbClr val="003963"/>
                </a:solidFill>
                <a:latin typeface="Segoe UI"/>
                <a:cs typeface="Consolas" panose="020B0609020204030204" pitchFamily="49" charset="0"/>
              </a:rPr>
              <a:t>test.perf</a:t>
            </a:r>
            <a:endParaRPr lang="en-GB" sz="2800" dirty="0"/>
          </a:p>
          <a:p>
            <a:r>
              <a:rPr lang="en-GB" sz="2800" dirty="0">
                <a:solidFill>
                  <a:srgbClr val="003963"/>
                </a:solidFill>
              </a:rPr>
              <a:t>Run: </a:t>
            </a:r>
            <a:r>
              <a:rPr lang="en-GB" sz="2800" dirty="0">
                <a:solidFill>
                  <a:srgbClr val="003963"/>
                </a:solidFill>
                <a:latin typeface="Segoe UI"/>
                <a:cs typeface="Consolas" panose="020B0609020204030204" pitchFamily="49" charset="0"/>
              </a:rPr>
              <a:t>EXTRAOPTS</a:t>
            </a:r>
            <a:r>
              <a:rPr lang="en-GB" sz="2800" dirty="0" smtClean="0">
                <a:solidFill>
                  <a:srgbClr val="003963"/>
                </a:solidFill>
                <a:latin typeface="Segoe UI"/>
                <a:cs typeface="Consolas" panose="020B0609020204030204" pitchFamily="49" charset="0"/>
              </a:rPr>
              <a:t>=‘—</a:t>
            </a:r>
            <a:r>
              <a:rPr lang="en-GB" sz="2800" dirty="0" err="1" smtClean="0">
                <a:solidFill>
                  <a:srgbClr val="003963"/>
                </a:solidFill>
                <a:latin typeface="Segoe UI"/>
                <a:cs typeface="Consolas" panose="020B0609020204030204" pitchFamily="49" charset="0"/>
              </a:rPr>
              <a:t>vectorize</a:t>
            </a:r>
            <a:r>
              <a:rPr lang="en-GB" sz="2800" dirty="0" smtClean="0">
                <a:solidFill>
                  <a:srgbClr val="003963"/>
                </a:solidFill>
                <a:latin typeface="Segoe UI"/>
                <a:cs typeface="Consolas" panose="020B0609020204030204" pitchFamily="49" charset="0"/>
              </a:rPr>
              <a:t>  </a:t>
            </a:r>
            <a:r>
              <a:rPr lang="en-GB" sz="2800" dirty="0">
                <a:solidFill>
                  <a:srgbClr val="003963"/>
                </a:solidFill>
                <a:latin typeface="Segoe UI"/>
                <a:cs typeface="Consolas" panose="020B0609020204030204" pitchFamily="49" charset="0"/>
              </a:rPr>
              <a:t>—</a:t>
            </a:r>
            <a:r>
              <a:rPr lang="en-GB" sz="2800" dirty="0" err="1">
                <a:solidFill>
                  <a:srgbClr val="003963"/>
                </a:solidFill>
                <a:latin typeface="Segoe UI"/>
                <a:cs typeface="Consolas" panose="020B0609020204030204" pitchFamily="49" charset="0"/>
              </a:rPr>
              <a:t>autolut</a:t>
            </a:r>
            <a:r>
              <a:rPr lang="en-GB" sz="2800" dirty="0" smtClean="0">
                <a:solidFill>
                  <a:srgbClr val="003963"/>
                </a:solidFill>
                <a:latin typeface="Segoe UI"/>
                <a:cs typeface="Consolas" panose="020B0609020204030204" pitchFamily="49" charset="0"/>
              </a:rPr>
              <a:t>’ </a:t>
            </a:r>
            <a:r>
              <a:rPr lang="en-GB" sz="2800" dirty="0">
                <a:solidFill>
                  <a:srgbClr val="003963"/>
                </a:solidFill>
                <a:latin typeface="Segoe UI"/>
                <a:cs typeface="Consolas" panose="020B0609020204030204" pitchFamily="49" charset="0"/>
              </a:rPr>
              <a:t>make –B </a:t>
            </a:r>
            <a:r>
              <a:rPr lang="en-GB" sz="2800" dirty="0" err="1">
                <a:solidFill>
                  <a:srgbClr val="003963"/>
                </a:solidFill>
                <a:latin typeface="Segoe UI"/>
                <a:cs typeface="Consolas" panose="020B0609020204030204" pitchFamily="49" charset="0"/>
              </a:rPr>
              <a:t>test.perf</a:t>
            </a:r>
            <a:endParaRPr lang="en-GB" sz="2800" dirty="0"/>
          </a:p>
          <a:p>
            <a:endParaRPr lang="en-GB" dirty="0" smtClean="0"/>
          </a:p>
          <a:p>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69</a:t>
            </a:fld>
            <a:endParaRPr lang="en-GB">
              <a:solidFill>
                <a:srgbClr val="003963"/>
              </a:solidFill>
            </a:endParaRPr>
          </a:p>
        </p:txBody>
      </p:sp>
      <p:pic>
        <p:nvPicPr>
          <p:cNvPr id="5" name="Picture 4"/>
          <p:cNvPicPr>
            <a:picLocks noChangeAspect="1"/>
          </p:cNvPicPr>
          <p:nvPr/>
        </p:nvPicPr>
        <p:blipFill>
          <a:blip r:embed="rId2"/>
          <a:stretch>
            <a:fillRect/>
          </a:stretch>
        </p:blipFill>
        <p:spPr>
          <a:xfrm>
            <a:off x="1062448" y="2268729"/>
            <a:ext cx="10018965" cy="2487931"/>
          </a:xfrm>
          <a:prstGeom prst="rect">
            <a:avLst/>
          </a:prstGeom>
        </p:spPr>
      </p:pic>
      <p:sp>
        <p:nvSpPr>
          <p:cNvPr id="7" name="TextBox 6"/>
          <p:cNvSpPr txBox="1"/>
          <p:nvPr/>
        </p:nvSpPr>
        <p:spPr>
          <a:xfrm>
            <a:off x="1392661" y="2898102"/>
            <a:ext cx="8810976" cy="3452429"/>
          </a:xfrm>
          <a:prstGeom prst="rect">
            <a:avLst/>
          </a:prstGeom>
          <a:solidFill>
            <a:schemeClr val="tx2">
              <a:lumMod val="25000"/>
              <a:lumOff val="75000"/>
            </a:schemeClr>
          </a:solidFill>
        </p:spPr>
        <p:txBody>
          <a:bodyPr wrap="none" lIns="360000" tIns="216000" rIns="360000" bIns="216000" rtlCol="0">
            <a:spAutoFit/>
          </a:bodyPr>
          <a:lstStyle/>
          <a:p>
            <a:r>
              <a:rPr lang="en-GB" sz="2800" dirty="0">
                <a:latin typeface="Consolas" panose="020B0609020204030204" pitchFamily="49" charset="0"/>
                <a:cs typeface="Consolas" panose="020B0609020204030204" pitchFamily="49" charset="0"/>
              </a:rPr>
              <a:t>fun comp flip() {</a:t>
            </a:r>
            <a:br>
              <a:rPr lang="en-GB" sz="2800" dirty="0">
                <a:latin typeface="Consolas" panose="020B0609020204030204" pitchFamily="49" charset="0"/>
                <a:cs typeface="Consolas" panose="020B0609020204030204" pitchFamily="49" charset="0"/>
              </a:rPr>
            </a:br>
            <a:r>
              <a:rPr lang="en-GB" sz="2800" dirty="0">
                <a:latin typeface="Consolas" panose="020B0609020204030204" pitchFamily="49" charset="0"/>
                <a:cs typeface="Consolas" panose="020B0609020204030204" pitchFamily="49" charset="0"/>
              </a:rPr>
              <a:t>  repeat </a:t>
            </a:r>
            <a:r>
              <a:rPr lang="en-GB" sz="2800" dirty="0" smtClean="0">
                <a:solidFill>
                  <a:srgbClr val="FF0000"/>
                </a:solidFill>
                <a:latin typeface="Consolas" panose="020B0609020204030204" pitchFamily="49" charset="0"/>
                <a:cs typeface="Consolas" panose="020B0609020204030204" pitchFamily="49" charset="0"/>
              </a:rPr>
              <a:t>[8,8]</a:t>
            </a:r>
            <a:r>
              <a:rPr lang="en-GB" sz="2800" dirty="0" smtClean="0">
                <a:latin typeface="Consolas" panose="020B0609020204030204" pitchFamily="49" charset="0"/>
                <a:cs typeface="Consolas" panose="020B0609020204030204" pitchFamily="49" charset="0"/>
              </a:rPr>
              <a:t> {</a:t>
            </a:r>
            <a:r>
              <a:rPr lang="en-GB" sz="2800" dirty="0">
                <a:latin typeface="Consolas" panose="020B0609020204030204" pitchFamily="49" charset="0"/>
                <a:cs typeface="Consolas" panose="020B0609020204030204" pitchFamily="49" charset="0"/>
              </a:rPr>
              <a:t/>
            </a:r>
            <a:br>
              <a:rPr lang="en-GB" sz="2800" dirty="0">
                <a:latin typeface="Consolas" panose="020B0609020204030204" pitchFamily="49" charset="0"/>
                <a:cs typeface="Consolas" panose="020B0609020204030204" pitchFamily="49" charset="0"/>
              </a:rPr>
            </a:br>
            <a:r>
              <a:rPr lang="en-GB" sz="2800" dirty="0">
                <a:latin typeface="Consolas" panose="020B0609020204030204" pitchFamily="49" charset="0"/>
                <a:cs typeface="Consolas" panose="020B0609020204030204" pitchFamily="49" charset="0"/>
              </a:rPr>
              <a:t>    x &lt;- take;</a:t>
            </a:r>
            <a:br>
              <a:rPr lang="en-GB" sz="2800" dirty="0">
                <a:latin typeface="Consolas" panose="020B0609020204030204" pitchFamily="49" charset="0"/>
                <a:cs typeface="Consolas" panose="020B0609020204030204" pitchFamily="49" charset="0"/>
              </a:rPr>
            </a:br>
            <a:r>
              <a:rPr lang="en-GB" sz="2800" dirty="0">
                <a:latin typeface="Consolas" panose="020B0609020204030204" pitchFamily="49" charset="0"/>
                <a:cs typeface="Consolas" panose="020B0609020204030204" pitchFamily="49" charset="0"/>
              </a:rPr>
              <a:t>    emit (x ^ ‘1);</a:t>
            </a:r>
            <a:br>
              <a:rPr lang="en-GB" sz="2800" dirty="0">
                <a:latin typeface="Consolas" panose="020B0609020204030204" pitchFamily="49" charset="0"/>
                <a:cs typeface="Consolas" panose="020B0609020204030204" pitchFamily="49" charset="0"/>
              </a:rPr>
            </a:br>
            <a:r>
              <a:rPr lang="en-GB" sz="2800" dirty="0">
                <a:latin typeface="Consolas" panose="020B0609020204030204" pitchFamily="49" charset="0"/>
                <a:cs typeface="Consolas" panose="020B0609020204030204" pitchFamily="49" charset="0"/>
              </a:rPr>
              <a:t>  }</a:t>
            </a:r>
            <a:br>
              <a:rPr lang="en-GB" sz="2800" dirty="0">
                <a:latin typeface="Consolas" panose="020B0609020204030204" pitchFamily="49" charset="0"/>
                <a:cs typeface="Consolas" panose="020B0609020204030204" pitchFamily="49" charset="0"/>
              </a:rPr>
            </a:br>
            <a:r>
              <a:rPr lang="en-GB" sz="2800" dirty="0">
                <a:latin typeface="Consolas" panose="020B0609020204030204" pitchFamily="49" charset="0"/>
                <a:cs typeface="Consolas" panose="020B0609020204030204" pitchFamily="49" charset="0"/>
              </a:rPr>
              <a:t>}</a:t>
            </a:r>
            <a:br>
              <a:rPr lang="en-GB" sz="2800" dirty="0">
                <a:latin typeface="Consolas" panose="020B0609020204030204" pitchFamily="49" charset="0"/>
                <a:cs typeface="Consolas" panose="020B0609020204030204" pitchFamily="49" charset="0"/>
              </a:rPr>
            </a:br>
            <a:r>
              <a:rPr lang="en-GB" sz="2800" dirty="0">
                <a:latin typeface="Consolas" panose="020B0609020204030204" pitchFamily="49" charset="0"/>
                <a:cs typeface="Consolas" panose="020B0609020204030204" pitchFamily="49" charset="0"/>
              </a:rPr>
              <a:t>let comp main = read &gt;&gt;&gt; flip() &gt;&gt;&gt; </a:t>
            </a:r>
            <a:r>
              <a:rPr lang="en-GB" sz="2800" dirty="0" smtClean="0">
                <a:latin typeface="Consolas" panose="020B0609020204030204" pitchFamily="49" charset="0"/>
                <a:cs typeface="Consolas" panose="020B0609020204030204" pitchFamily="49" charset="0"/>
              </a:rPr>
              <a:t>write</a:t>
            </a:r>
            <a:endParaRPr lang="en-GB" sz="2800" dirty="0">
              <a:latin typeface="Consolas" panose="020B0609020204030204" pitchFamily="49" charset="0"/>
              <a:cs typeface="Consolas" panose="020B0609020204030204" pitchFamily="49" charset="0"/>
            </a:endParaRPr>
          </a:p>
        </p:txBody>
      </p:sp>
      <p:pic>
        <p:nvPicPr>
          <p:cNvPr id="12" name="Picture 11"/>
          <p:cNvPicPr>
            <a:picLocks noChangeAspect="1"/>
          </p:cNvPicPr>
          <p:nvPr/>
        </p:nvPicPr>
        <p:blipFill>
          <a:blip r:embed="rId3"/>
          <a:stretch>
            <a:fillRect/>
          </a:stretch>
        </p:blipFill>
        <p:spPr>
          <a:xfrm>
            <a:off x="1070667" y="3076671"/>
            <a:ext cx="10018800" cy="2624394"/>
          </a:xfrm>
          <a:prstGeom prst="rect">
            <a:avLst/>
          </a:prstGeom>
        </p:spPr>
      </p:pic>
      <p:pic>
        <p:nvPicPr>
          <p:cNvPr id="14" name="Picture 13"/>
          <p:cNvPicPr>
            <a:picLocks noChangeAspect="1"/>
          </p:cNvPicPr>
          <p:nvPr/>
        </p:nvPicPr>
        <p:blipFill>
          <a:blip r:embed="rId4"/>
          <a:stretch>
            <a:fillRect/>
          </a:stretch>
        </p:blipFill>
        <p:spPr>
          <a:xfrm>
            <a:off x="428103" y="4659522"/>
            <a:ext cx="11167200" cy="1237319"/>
          </a:xfrm>
          <a:prstGeom prst="rect">
            <a:avLst/>
          </a:prstGeom>
        </p:spPr>
      </p:pic>
      <p:pic>
        <p:nvPicPr>
          <p:cNvPr id="6" name="Picture 5"/>
          <p:cNvPicPr>
            <a:picLocks noChangeAspect="1"/>
          </p:cNvPicPr>
          <p:nvPr/>
        </p:nvPicPr>
        <p:blipFill>
          <a:blip r:embed="rId5"/>
          <a:stretch>
            <a:fillRect/>
          </a:stretch>
        </p:blipFill>
        <p:spPr>
          <a:xfrm>
            <a:off x="428103" y="4674336"/>
            <a:ext cx="11167200" cy="1207689"/>
          </a:xfrm>
          <a:prstGeom prst="rect">
            <a:avLst/>
          </a:prstGeom>
        </p:spPr>
      </p:pic>
      <p:pic>
        <p:nvPicPr>
          <p:cNvPr id="13" name="Picture 12"/>
          <p:cNvPicPr>
            <a:picLocks noChangeAspect="1"/>
          </p:cNvPicPr>
          <p:nvPr/>
        </p:nvPicPr>
        <p:blipFill>
          <a:blip r:embed="rId6"/>
          <a:stretch>
            <a:fillRect/>
          </a:stretch>
        </p:blipFill>
        <p:spPr>
          <a:xfrm>
            <a:off x="428103" y="4715153"/>
            <a:ext cx="11167200" cy="1218240"/>
          </a:xfrm>
          <a:prstGeom prst="rect">
            <a:avLst/>
          </a:prstGeom>
        </p:spPr>
      </p:pic>
      <p:sp>
        <p:nvSpPr>
          <p:cNvPr id="11" name="Oval 10"/>
          <p:cNvSpPr/>
          <p:nvPr/>
        </p:nvSpPr>
        <p:spPr bwMode="auto">
          <a:xfrm>
            <a:off x="1776549" y="5315249"/>
            <a:ext cx="1397725" cy="458534"/>
          </a:xfrm>
          <a:prstGeom prst="ellipse">
            <a:avLst/>
          </a:prstGeom>
          <a:noFill/>
          <a:ln w="76200">
            <a:solidFill>
              <a:srgbClr val="FF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671434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5"/>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xit" presetSubtype="0" fill="hold" nodeType="with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SDR Software Tools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7</a:t>
            </a:fld>
            <a:endParaRPr lang="en-GB"/>
          </a:p>
        </p:txBody>
      </p:sp>
      <p:sp>
        <p:nvSpPr>
          <p:cNvPr id="5" name="Text Placeholder 2"/>
          <p:cNvSpPr txBox="1">
            <a:spLocks/>
          </p:cNvSpPr>
          <p:nvPr/>
        </p:nvSpPr>
        <p:spPr>
          <a:xfrm>
            <a:off x="519248" y="1652615"/>
            <a:ext cx="11151917" cy="5022914"/>
          </a:xfrm>
          <a:prstGeom prst="rect">
            <a:avLst/>
          </a:prstGeom>
        </p:spPr>
        <p:txBody>
          <a:bodyPr vert="horz"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r>
              <a:rPr lang="en-US" sz="4000" dirty="0"/>
              <a:t>Portable (FPGA/CPU), graphical interface:</a:t>
            </a:r>
          </a:p>
          <a:p>
            <a:pPr lvl="1"/>
            <a:r>
              <a:rPr lang="en-US" sz="2400" dirty="0"/>
              <a:t>Simulink, </a:t>
            </a:r>
            <a:r>
              <a:rPr lang="en-US" sz="2400" dirty="0" err="1"/>
              <a:t>LabView</a:t>
            </a:r>
            <a:endParaRPr lang="en-US" sz="2400" dirty="0"/>
          </a:p>
          <a:p>
            <a:r>
              <a:rPr lang="en-US" sz="4000" dirty="0"/>
              <a:t>CPU-based: C/C++/Python</a:t>
            </a:r>
          </a:p>
          <a:p>
            <a:pPr lvl="1"/>
            <a:r>
              <a:rPr lang="en-US" sz="2400" dirty="0" err="1"/>
              <a:t>GnuRadio</a:t>
            </a:r>
            <a:r>
              <a:rPr lang="en-US" sz="2400" dirty="0"/>
              <a:t>, SORA</a:t>
            </a:r>
          </a:p>
          <a:p>
            <a:r>
              <a:rPr lang="en-US" sz="4000" dirty="0"/>
              <a:t>Control and data separation</a:t>
            </a:r>
          </a:p>
          <a:p>
            <a:pPr lvl="1"/>
            <a:r>
              <a:rPr lang="en-US" sz="2400" dirty="0" err="1"/>
              <a:t>CodiPhy</a:t>
            </a:r>
            <a:r>
              <a:rPr lang="en-US" sz="2400" dirty="0"/>
              <a:t> [U. of Colorado], </a:t>
            </a:r>
            <a:r>
              <a:rPr lang="en-US" sz="2400" dirty="0" err="1"/>
              <a:t>OpenRadio</a:t>
            </a:r>
            <a:r>
              <a:rPr lang="en-US" sz="2400" dirty="0"/>
              <a:t> [Stanford]: </a:t>
            </a:r>
          </a:p>
          <a:p>
            <a:r>
              <a:rPr lang="en-US" sz="4000" dirty="0"/>
              <a:t>Specialized languages (DSL):</a:t>
            </a:r>
          </a:p>
          <a:p>
            <a:pPr lvl="1"/>
            <a:r>
              <a:rPr lang="en-US" sz="2400" dirty="0"/>
              <a:t>Stream processing languages: </a:t>
            </a:r>
            <a:r>
              <a:rPr lang="en-US" sz="2400" dirty="0" err="1"/>
              <a:t>StreamIt</a:t>
            </a:r>
            <a:r>
              <a:rPr lang="en-US" sz="2400" dirty="0"/>
              <a:t> [MIT] </a:t>
            </a:r>
          </a:p>
          <a:p>
            <a:pPr lvl="1"/>
            <a:r>
              <a:rPr lang="en-US" sz="2400" dirty="0"/>
              <a:t>DSLs for DSP/arrays, Feldspar [Chalmers]: we put more emphasis on control</a:t>
            </a:r>
          </a:p>
          <a:p>
            <a:pPr lvl="1"/>
            <a:r>
              <a:rPr lang="en-US" sz="2400" dirty="0"/>
              <a:t>Spiral </a:t>
            </a:r>
          </a:p>
        </p:txBody>
      </p:sp>
    </p:spTree>
    <p:extLst>
      <p:ext uri="{BB962C8B-B14F-4D97-AF65-F5344CB8AC3E}">
        <p14:creationId xmlns:p14="http://schemas.microsoft.com/office/powerpoint/2010/main" val="31400619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serious example</a:t>
            </a:r>
            <a:endParaRPr lang="en-GB" dirty="0"/>
          </a:p>
        </p:txBody>
      </p:sp>
      <p:sp>
        <p:nvSpPr>
          <p:cNvPr id="3" name="Text Placeholder 2"/>
          <p:cNvSpPr>
            <a:spLocks noGrp="1"/>
          </p:cNvSpPr>
          <p:nvPr>
            <p:ph type="body" sz="quarter" idx="10"/>
          </p:nvPr>
        </p:nvSpPr>
        <p:spPr>
          <a:xfrm>
            <a:off x="519248" y="1447799"/>
            <a:ext cx="11151917" cy="4647426"/>
          </a:xfrm>
        </p:spPr>
        <p:txBody>
          <a:bodyPr/>
          <a:lstStyle/>
          <a:p>
            <a:pPr>
              <a:spcBef>
                <a:spcPts val="1200"/>
              </a:spcBef>
            </a:pPr>
            <a:r>
              <a:rPr lang="en-GB" sz="2800" dirty="0" smtClean="0"/>
              <a:t>We want to double the size of LTS preamble in </a:t>
            </a:r>
            <a:r>
              <a:rPr lang="en-GB" sz="2800" dirty="0" err="1" smtClean="0"/>
              <a:t>WiFi</a:t>
            </a:r>
            <a:r>
              <a:rPr lang="en-GB" sz="2800" dirty="0" smtClean="0"/>
              <a:t> to improve estimation</a:t>
            </a:r>
          </a:p>
          <a:p>
            <a:pPr>
              <a:spcBef>
                <a:spcPts val="1200"/>
              </a:spcBef>
            </a:pPr>
            <a:r>
              <a:rPr lang="en-GB" sz="2800" dirty="0" smtClean="0"/>
              <a:t>Modify </a:t>
            </a:r>
            <a:r>
              <a:rPr lang="en-GB" sz="2800" dirty="0" err="1" smtClean="0"/>
              <a:t>WiFi</a:t>
            </a:r>
            <a:r>
              <a:rPr lang="en-GB" sz="2800" dirty="0" smtClean="0"/>
              <a:t> transmitter (</a:t>
            </a:r>
            <a:r>
              <a:rPr lang="en-GB" sz="2800" dirty="0" err="1" smtClean="0">
                <a:solidFill>
                  <a:srgbClr val="003963"/>
                </a:solidFill>
                <a:latin typeface="Consolas" panose="020B0609020204030204" pitchFamily="49" charset="0"/>
                <a:cs typeface="Consolas" panose="020B0609020204030204" pitchFamily="49" charset="0"/>
              </a:rPr>
              <a:t>transmitter.blk</a:t>
            </a:r>
            <a:r>
              <a:rPr lang="en-GB" sz="2800" dirty="0" smtClean="0"/>
              <a:t>) to send two LTS preambles</a:t>
            </a:r>
          </a:p>
          <a:p>
            <a:pPr>
              <a:spcBef>
                <a:spcPts val="1200"/>
              </a:spcBef>
            </a:pPr>
            <a:r>
              <a:rPr lang="en-GB" sz="2800" dirty="0" smtClean="0"/>
              <a:t>Modify </a:t>
            </a:r>
            <a:r>
              <a:rPr lang="en-GB" sz="2800" dirty="0" err="1" smtClean="0"/>
              <a:t>WiFi</a:t>
            </a:r>
            <a:r>
              <a:rPr lang="en-GB" sz="2800" dirty="0" smtClean="0"/>
              <a:t> receiver (</a:t>
            </a:r>
            <a:r>
              <a:rPr lang="en-GB" sz="2800" dirty="0" err="1" smtClean="0">
                <a:solidFill>
                  <a:srgbClr val="003963"/>
                </a:solidFill>
                <a:latin typeface="Consolas" panose="020B0609020204030204" pitchFamily="49" charset="0"/>
                <a:cs typeface="Consolas" panose="020B0609020204030204" pitchFamily="49" charset="0"/>
              </a:rPr>
              <a:t>receiver.blk</a:t>
            </a:r>
            <a:r>
              <a:rPr lang="en-GB" sz="2800" dirty="0"/>
              <a:t>) </a:t>
            </a:r>
            <a:r>
              <a:rPr lang="en-GB" sz="2800" dirty="0" smtClean="0"/>
              <a:t>to still receive packets </a:t>
            </a:r>
            <a:br>
              <a:rPr lang="en-GB" sz="2800" dirty="0" smtClean="0"/>
            </a:br>
            <a:r>
              <a:rPr lang="en-GB" sz="2800" dirty="0" smtClean="0"/>
              <a:t>(for simplicity we ignore the </a:t>
            </a:r>
            <a:r>
              <a:rPr lang="en-GB" sz="2800" smtClean="0"/>
              <a:t>second preamble, taking 2 x 80 samples)</a:t>
            </a:r>
            <a:endParaRPr lang="en-GB" sz="2800" dirty="0" smtClean="0"/>
          </a:p>
          <a:p>
            <a:pPr>
              <a:spcBef>
                <a:spcPts val="1200"/>
              </a:spcBef>
            </a:pPr>
            <a:r>
              <a:rPr lang="en-GB" sz="2800" dirty="0" smtClean="0"/>
              <a:t>Transmitter: </a:t>
            </a:r>
            <a:r>
              <a:rPr lang="en-GB" sz="2800" dirty="0">
                <a:solidFill>
                  <a:srgbClr val="003963"/>
                </a:solidFill>
                <a:latin typeface="Consolas" panose="020B0609020204030204" pitchFamily="49" charset="0"/>
                <a:cs typeface="Consolas" panose="020B0609020204030204" pitchFamily="49" charset="0"/>
              </a:rPr>
              <a:t>&lt;Ziria-path&gt;/</a:t>
            </a:r>
            <a:r>
              <a:rPr lang="en-GB" sz="2800" dirty="0" err="1" smtClean="0">
                <a:solidFill>
                  <a:srgbClr val="003963"/>
                </a:solidFill>
                <a:latin typeface="Consolas" panose="020B0609020204030204" pitchFamily="49" charset="0"/>
                <a:cs typeface="Consolas" panose="020B0609020204030204" pitchFamily="49" charset="0"/>
              </a:rPr>
              <a:t>WiFi</a:t>
            </a:r>
            <a:r>
              <a:rPr lang="en-GB" sz="2800" dirty="0" smtClean="0">
                <a:solidFill>
                  <a:srgbClr val="003963"/>
                </a:solidFill>
                <a:latin typeface="Consolas" panose="020B0609020204030204" pitchFamily="49" charset="0"/>
                <a:cs typeface="Consolas" panose="020B0609020204030204" pitchFamily="49" charset="0"/>
              </a:rPr>
              <a:t>/transmitter/</a:t>
            </a:r>
            <a:r>
              <a:rPr lang="en-GB" sz="2800" dirty="0" err="1" smtClean="0">
                <a:solidFill>
                  <a:srgbClr val="003963"/>
                </a:solidFill>
                <a:latin typeface="Consolas" panose="020B0609020204030204" pitchFamily="49" charset="0"/>
                <a:cs typeface="Consolas" panose="020B0609020204030204" pitchFamily="49" charset="0"/>
              </a:rPr>
              <a:t>transmitter.blk</a:t>
            </a:r>
            <a:endParaRPr lang="en-GB" sz="2800" dirty="0" smtClean="0">
              <a:solidFill>
                <a:srgbClr val="003963"/>
              </a:solidFill>
              <a:latin typeface="Consolas" panose="020B0609020204030204" pitchFamily="49" charset="0"/>
              <a:cs typeface="Consolas" panose="020B0609020204030204" pitchFamily="49" charset="0"/>
            </a:endParaRPr>
          </a:p>
          <a:p>
            <a:pPr>
              <a:spcBef>
                <a:spcPts val="1200"/>
              </a:spcBef>
            </a:pPr>
            <a:r>
              <a:rPr lang="en-GB" sz="2800" dirty="0"/>
              <a:t>Receiver:</a:t>
            </a:r>
            <a:r>
              <a:rPr lang="en-GB" sz="2800" dirty="0" smtClean="0">
                <a:solidFill>
                  <a:srgbClr val="003963"/>
                </a:solidFill>
                <a:latin typeface="Consolas" panose="020B0609020204030204" pitchFamily="49" charset="0"/>
                <a:cs typeface="Consolas" panose="020B0609020204030204" pitchFamily="49" charset="0"/>
              </a:rPr>
              <a:t>&lt;</a:t>
            </a:r>
            <a:r>
              <a:rPr lang="en-GB" sz="2800" dirty="0">
                <a:solidFill>
                  <a:srgbClr val="003963"/>
                </a:solidFill>
                <a:latin typeface="Consolas" panose="020B0609020204030204" pitchFamily="49" charset="0"/>
                <a:cs typeface="Consolas" panose="020B0609020204030204" pitchFamily="49" charset="0"/>
              </a:rPr>
              <a:t>Ziria-path&gt;/</a:t>
            </a:r>
            <a:r>
              <a:rPr lang="en-GB" sz="2800" dirty="0" err="1" smtClean="0">
                <a:solidFill>
                  <a:srgbClr val="003963"/>
                </a:solidFill>
                <a:latin typeface="Consolas" panose="020B0609020204030204" pitchFamily="49" charset="0"/>
                <a:cs typeface="Consolas" panose="020B0609020204030204" pitchFamily="49" charset="0"/>
              </a:rPr>
              <a:t>WiFi</a:t>
            </a:r>
            <a:r>
              <a:rPr lang="en-GB" sz="2800" dirty="0" smtClean="0">
                <a:solidFill>
                  <a:srgbClr val="003963"/>
                </a:solidFill>
                <a:latin typeface="Consolas" panose="020B0609020204030204" pitchFamily="49" charset="0"/>
                <a:cs typeface="Consolas" panose="020B0609020204030204" pitchFamily="49" charset="0"/>
              </a:rPr>
              <a:t>/receiver/</a:t>
            </a:r>
            <a:r>
              <a:rPr lang="en-GB" sz="2800" dirty="0" err="1" smtClean="0">
                <a:solidFill>
                  <a:srgbClr val="003963"/>
                </a:solidFill>
                <a:latin typeface="Consolas" panose="020B0609020204030204" pitchFamily="49" charset="0"/>
                <a:cs typeface="Consolas" panose="020B0609020204030204" pitchFamily="49" charset="0"/>
              </a:rPr>
              <a:t>receiver.blk</a:t>
            </a:r>
            <a:endParaRPr lang="en-GB" sz="2800" dirty="0" smtClean="0">
              <a:solidFill>
                <a:srgbClr val="003963"/>
              </a:solidFill>
              <a:latin typeface="Consolas" panose="020B0609020204030204" pitchFamily="49" charset="0"/>
              <a:cs typeface="Consolas" panose="020B0609020204030204" pitchFamily="49" charset="0"/>
            </a:endParaRPr>
          </a:p>
          <a:p>
            <a:pPr>
              <a:spcBef>
                <a:spcPts val="1200"/>
              </a:spcBef>
            </a:pPr>
            <a:r>
              <a:rPr lang="en-GB" sz="2800" dirty="0"/>
              <a:t>Test:</a:t>
            </a:r>
            <a:br>
              <a:rPr lang="en-GB" sz="2800" dirty="0"/>
            </a:br>
            <a:r>
              <a:rPr lang="en-GB" sz="2800" dirty="0">
                <a:solidFill>
                  <a:srgbClr val="003963"/>
                </a:solidFill>
                <a:latin typeface="Consolas" panose="020B0609020204030204" pitchFamily="49" charset="0"/>
                <a:cs typeface="Consolas" panose="020B0609020204030204" pitchFamily="49" charset="0"/>
              </a:rPr>
              <a:t>make -B </a:t>
            </a:r>
            <a:r>
              <a:rPr lang="en-GB" sz="2800" dirty="0" err="1">
                <a:solidFill>
                  <a:srgbClr val="003963"/>
                </a:solidFill>
                <a:latin typeface="Consolas" panose="020B0609020204030204" pitchFamily="49" charset="0"/>
                <a:cs typeface="Consolas" panose="020B0609020204030204" pitchFamily="49" charset="0"/>
              </a:rPr>
              <a:t>test_tx.outfile</a:t>
            </a:r>
            <a:r>
              <a:rPr lang="en-GB" sz="2800" dirty="0">
                <a:solidFill>
                  <a:srgbClr val="003963"/>
                </a:solidFill>
                <a:latin typeface="Consolas" panose="020B0609020204030204" pitchFamily="49" charset="0"/>
                <a:cs typeface="Consolas" panose="020B0609020204030204" pitchFamily="49" charset="0"/>
              </a:rPr>
              <a:t/>
            </a:r>
            <a:br>
              <a:rPr lang="en-GB" sz="2800" dirty="0">
                <a:solidFill>
                  <a:srgbClr val="003963"/>
                </a:solidFill>
                <a:latin typeface="Consolas" panose="020B0609020204030204" pitchFamily="49" charset="0"/>
                <a:cs typeface="Consolas" panose="020B0609020204030204" pitchFamily="49" charset="0"/>
              </a:rPr>
            </a:br>
            <a:r>
              <a:rPr lang="en-GB" sz="2800" dirty="0" err="1">
                <a:solidFill>
                  <a:srgbClr val="003963"/>
                </a:solidFill>
                <a:latin typeface="Consolas" panose="020B0609020204030204" pitchFamily="49" charset="0"/>
                <a:cs typeface="Consolas" panose="020B0609020204030204" pitchFamily="49" charset="0"/>
              </a:rPr>
              <a:t>cp</a:t>
            </a:r>
            <a:r>
              <a:rPr lang="en-GB" sz="2800" dirty="0">
                <a:solidFill>
                  <a:srgbClr val="003963"/>
                </a:solidFill>
                <a:latin typeface="Consolas" panose="020B0609020204030204" pitchFamily="49" charset="0"/>
                <a:cs typeface="Consolas" panose="020B0609020204030204" pitchFamily="49" charset="0"/>
              </a:rPr>
              <a:t> </a:t>
            </a:r>
            <a:r>
              <a:rPr lang="en-GB" sz="2800" dirty="0" err="1">
                <a:solidFill>
                  <a:srgbClr val="003963"/>
                </a:solidFill>
                <a:latin typeface="Consolas" panose="020B0609020204030204" pitchFamily="49" charset="0"/>
                <a:cs typeface="Consolas" panose="020B0609020204030204" pitchFamily="49" charset="0"/>
              </a:rPr>
              <a:t>test_tx.outfile</a:t>
            </a:r>
            <a:r>
              <a:rPr lang="en-GB" sz="2800" dirty="0">
                <a:solidFill>
                  <a:srgbClr val="003963"/>
                </a:solidFill>
                <a:latin typeface="Consolas" panose="020B0609020204030204" pitchFamily="49" charset="0"/>
                <a:cs typeface="Consolas" panose="020B0609020204030204" pitchFamily="49" charset="0"/>
              </a:rPr>
              <a:t> </a:t>
            </a:r>
            <a:r>
              <a:rPr lang="en-GB" sz="2800" dirty="0" err="1">
                <a:solidFill>
                  <a:srgbClr val="003963"/>
                </a:solidFill>
                <a:latin typeface="Consolas" panose="020B0609020204030204" pitchFamily="49" charset="0"/>
                <a:cs typeface="Consolas" panose="020B0609020204030204" pitchFamily="49" charset="0"/>
              </a:rPr>
              <a:t>test_rx.infile</a:t>
            </a:r>
            <a:r>
              <a:rPr lang="en-GB" sz="2800" dirty="0">
                <a:solidFill>
                  <a:srgbClr val="003963"/>
                </a:solidFill>
                <a:latin typeface="Consolas" panose="020B0609020204030204" pitchFamily="49" charset="0"/>
                <a:cs typeface="Consolas" panose="020B0609020204030204" pitchFamily="49" charset="0"/>
              </a:rPr>
              <a:t/>
            </a:r>
            <a:br>
              <a:rPr lang="en-GB" sz="2800" dirty="0">
                <a:solidFill>
                  <a:srgbClr val="003963"/>
                </a:solidFill>
                <a:latin typeface="Consolas" panose="020B0609020204030204" pitchFamily="49" charset="0"/>
                <a:cs typeface="Consolas" panose="020B0609020204030204" pitchFamily="49" charset="0"/>
              </a:rPr>
            </a:br>
            <a:r>
              <a:rPr lang="en-GB" sz="2800" dirty="0">
                <a:solidFill>
                  <a:srgbClr val="003963"/>
                </a:solidFill>
                <a:latin typeface="Consolas" panose="020B0609020204030204" pitchFamily="49" charset="0"/>
                <a:cs typeface="Consolas" panose="020B0609020204030204" pitchFamily="49" charset="0"/>
              </a:rPr>
              <a:t>make -B </a:t>
            </a:r>
            <a:r>
              <a:rPr lang="en-GB" sz="2800" dirty="0" err="1">
                <a:solidFill>
                  <a:srgbClr val="003963"/>
                </a:solidFill>
                <a:latin typeface="Consolas" panose="020B0609020204030204" pitchFamily="49" charset="0"/>
                <a:cs typeface="Consolas" panose="020B0609020204030204" pitchFamily="49" charset="0"/>
              </a:rPr>
              <a:t>test_rx.test</a:t>
            </a:r>
            <a:endParaRPr lang="en-GB" sz="2800" dirty="0">
              <a:solidFill>
                <a:srgbClr val="003963"/>
              </a:solidFill>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66F9B19E-23E9-4120-A06C-57F6EDB783B3}" type="slidenum">
              <a:rPr lang="en-GB" smtClean="0">
                <a:solidFill>
                  <a:srgbClr val="003963"/>
                </a:solidFill>
              </a:rPr>
              <a:pPr/>
              <a:t>70</a:t>
            </a:fld>
            <a:endParaRPr lang="en-GB">
              <a:solidFill>
                <a:srgbClr val="003963"/>
              </a:solidFill>
            </a:endParaRPr>
          </a:p>
        </p:txBody>
      </p:sp>
    </p:spTree>
    <p:extLst>
      <p:ext uri="{BB962C8B-B14F-4D97-AF65-F5344CB8AC3E}">
        <p14:creationId xmlns:p14="http://schemas.microsoft.com/office/powerpoint/2010/main" val="1418133073"/>
      </p:ext>
    </p:extLst>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Solution</a:t>
            </a:r>
            <a:endParaRPr lang="en-GB" dirty="0"/>
          </a:p>
        </p:txBody>
      </p:sp>
      <p:sp>
        <p:nvSpPr>
          <p:cNvPr id="5" name="Text Placeholder 4"/>
          <p:cNvSpPr>
            <a:spLocks noGrp="1"/>
          </p:cNvSpPr>
          <p:nvPr>
            <p:ph type="body" sz="quarter" idx="10"/>
          </p:nvPr>
        </p:nvSpPr>
        <p:spPr>
          <a:xfrm>
            <a:off x="520837" y="1447800"/>
            <a:ext cx="5135380" cy="3914918"/>
          </a:xfrm>
        </p:spPr>
        <p:txBody>
          <a:bodyPr/>
          <a:lstStyle/>
          <a:p>
            <a:pPr marL="0" indent="0">
              <a:buNone/>
            </a:pPr>
            <a:r>
              <a:rPr lang="en-GB" sz="2400" dirty="0">
                <a:latin typeface="Consolas" panose="020B0609020204030204" pitchFamily="49" charset="0"/>
                <a:cs typeface="Consolas" panose="020B0609020204030204" pitchFamily="49" charset="0"/>
              </a:rPr>
              <a:t>fun comp transmitter() {</a:t>
            </a:r>
          </a:p>
          <a:p>
            <a:pPr marL="0" indent="0">
              <a:buNone/>
            </a:pPr>
            <a:r>
              <a:rPr lang="en-GB" sz="2400" dirty="0" err="1">
                <a:latin typeface="Consolas" panose="020B0609020204030204" pitchFamily="49" charset="0"/>
                <a:cs typeface="Consolas" panose="020B0609020204030204" pitchFamily="49" charset="0"/>
              </a:rPr>
              <a:t>seq</a:t>
            </a:r>
            <a:r>
              <a:rPr lang="en-GB" sz="2400" dirty="0">
                <a:latin typeface="Consolas" panose="020B0609020204030204" pitchFamily="49" charset="0"/>
                <a:cs typeface="Consolas" panose="020B0609020204030204" pitchFamily="49" charset="0"/>
              </a:rPr>
              <a:t>{ emits </a:t>
            </a:r>
            <a:r>
              <a:rPr lang="en-GB" sz="2400" dirty="0" err="1">
                <a:latin typeface="Consolas" panose="020B0609020204030204" pitchFamily="49" charset="0"/>
                <a:cs typeface="Consolas" panose="020B0609020204030204" pitchFamily="49" charset="0"/>
              </a:rPr>
              <a:t>createSTSinTime</a:t>
            </a:r>
            <a:r>
              <a:rPr lang="en-GB" sz="2400" dirty="0">
                <a:latin typeface="Consolas" panose="020B0609020204030204" pitchFamily="49" charset="0"/>
                <a:cs typeface="Consolas" panose="020B0609020204030204" pitchFamily="49" charset="0"/>
              </a:rPr>
              <a:t>()</a:t>
            </a:r>
          </a:p>
          <a:p>
            <a:pPr marL="0" indent="0">
              <a:buNone/>
            </a:pPr>
            <a:r>
              <a:rPr lang="en-GB" sz="2400" dirty="0" smtClean="0">
                <a:latin typeface="Consolas" panose="020B0609020204030204" pitchFamily="49" charset="0"/>
                <a:cs typeface="Consolas" panose="020B0609020204030204" pitchFamily="49" charset="0"/>
              </a:rPr>
              <a:t>   ; </a:t>
            </a:r>
            <a:r>
              <a:rPr lang="en-GB" sz="2400" dirty="0">
                <a:latin typeface="Consolas" panose="020B0609020204030204" pitchFamily="49" charset="0"/>
                <a:cs typeface="Consolas" panose="020B0609020204030204" pitchFamily="49" charset="0"/>
              </a:rPr>
              <a:t>emits </a:t>
            </a:r>
            <a:r>
              <a:rPr lang="en-GB" sz="2400" dirty="0" err="1">
                <a:latin typeface="Consolas" panose="020B0609020204030204" pitchFamily="49" charset="0"/>
                <a:cs typeface="Consolas" panose="020B0609020204030204" pitchFamily="49" charset="0"/>
              </a:rPr>
              <a:t>createLTSinTime</a:t>
            </a:r>
            <a:r>
              <a:rPr lang="en-GB" sz="2400" dirty="0">
                <a:latin typeface="Consolas" panose="020B0609020204030204" pitchFamily="49" charset="0"/>
                <a:cs typeface="Consolas" panose="020B0609020204030204" pitchFamily="49" charset="0"/>
              </a:rPr>
              <a:t>()</a:t>
            </a:r>
          </a:p>
          <a:p>
            <a:pPr marL="0" indent="0">
              <a:buNone/>
            </a:pPr>
            <a:r>
              <a:rPr lang="en-GB" sz="2400" dirty="0">
                <a:solidFill>
                  <a:srgbClr val="FF0000"/>
                </a:solidFill>
                <a:latin typeface="Consolas" panose="020B0609020204030204" pitchFamily="49" charset="0"/>
                <a:cs typeface="Consolas" panose="020B0609020204030204" pitchFamily="49" charset="0"/>
              </a:rPr>
              <a:t>   ; emits </a:t>
            </a:r>
            <a:r>
              <a:rPr lang="en-GB" sz="2400" dirty="0" err="1">
                <a:solidFill>
                  <a:srgbClr val="FF0000"/>
                </a:solidFill>
                <a:latin typeface="Consolas" panose="020B0609020204030204" pitchFamily="49" charset="0"/>
                <a:cs typeface="Consolas" panose="020B0609020204030204" pitchFamily="49" charset="0"/>
              </a:rPr>
              <a:t>createLTSinTime</a:t>
            </a:r>
            <a:r>
              <a:rPr lang="en-GB" sz="2400" dirty="0">
                <a:solidFill>
                  <a:srgbClr val="FF0000"/>
                </a:solidFill>
                <a:latin typeface="Consolas" panose="020B0609020204030204" pitchFamily="49" charset="0"/>
                <a:cs typeface="Consolas" panose="020B0609020204030204" pitchFamily="49" charset="0"/>
              </a:rPr>
              <a:t>()</a:t>
            </a:r>
          </a:p>
          <a:p>
            <a:pPr marL="0" indent="0">
              <a:buNone/>
            </a:pPr>
            <a:r>
              <a:rPr lang="en-GB" sz="2400" dirty="0">
                <a:latin typeface="Consolas" panose="020B0609020204030204" pitchFamily="49" charset="0"/>
                <a:cs typeface="Consolas" panose="020B0609020204030204" pitchFamily="49" charset="0"/>
              </a:rPr>
              <a:t>   ; (</a:t>
            </a:r>
            <a:r>
              <a:rPr lang="en-GB" sz="2400" dirty="0" err="1">
                <a:latin typeface="Consolas" panose="020B0609020204030204" pitchFamily="49" charset="0"/>
                <a:cs typeface="Consolas" panose="020B0609020204030204" pitchFamily="49" charset="0"/>
              </a:rPr>
              <a:t>transform_w_header</a:t>
            </a:r>
            <a:r>
              <a:rPr lang="en-GB" sz="2400" dirty="0">
                <a:latin typeface="Consolas" panose="020B0609020204030204" pitchFamily="49" charset="0"/>
                <a:cs typeface="Consolas" panose="020B0609020204030204" pitchFamily="49" charset="0"/>
              </a:rPr>
              <a:t>() </a:t>
            </a:r>
            <a:r>
              <a:rPr lang="en-GB" sz="2400" dirty="0" smtClean="0">
                <a:latin typeface="Consolas" panose="020B0609020204030204" pitchFamily="49" charset="0"/>
                <a:cs typeface="Consolas" panose="020B0609020204030204" pitchFamily="49" charset="0"/>
              </a:rPr>
              <a:t/>
            </a:r>
            <a:br>
              <a:rPr lang="en-GB" sz="2400" dirty="0" smtClean="0">
                <a:latin typeface="Consolas" panose="020B0609020204030204" pitchFamily="49" charset="0"/>
                <a:cs typeface="Consolas" panose="020B0609020204030204" pitchFamily="49" charset="0"/>
              </a:rPr>
            </a:br>
            <a:r>
              <a:rPr lang="en-GB" sz="2400" dirty="0" smtClean="0">
                <a:latin typeface="Consolas" panose="020B0609020204030204" pitchFamily="49" charset="0"/>
                <a:cs typeface="Consolas" panose="020B0609020204030204" pitchFamily="49" charset="0"/>
              </a:rPr>
              <a:t>     &gt;&gt;&gt; </a:t>
            </a:r>
            <a:r>
              <a:rPr lang="en-GB" sz="2400" dirty="0" err="1">
                <a:latin typeface="Consolas" panose="020B0609020204030204" pitchFamily="49" charset="0"/>
                <a:cs typeface="Consolas" panose="020B0609020204030204" pitchFamily="49" charset="0"/>
              </a:rPr>
              <a:t>map_ofdm</a:t>
            </a:r>
            <a:r>
              <a:rPr lang="en-GB" sz="2400" dirty="0">
                <a:latin typeface="Consolas" panose="020B0609020204030204" pitchFamily="49" charset="0"/>
                <a:cs typeface="Consolas" panose="020B0609020204030204" pitchFamily="49" charset="0"/>
              </a:rPr>
              <a:t>() </a:t>
            </a:r>
            <a:r>
              <a:rPr lang="en-GB" sz="2400" dirty="0" smtClean="0">
                <a:latin typeface="Consolas" panose="020B0609020204030204" pitchFamily="49" charset="0"/>
                <a:cs typeface="Consolas" panose="020B0609020204030204" pitchFamily="49" charset="0"/>
              </a:rPr>
              <a:t/>
            </a:r>
            <a:br>
              <a:rPr lang="en-GB" sz="2400" dirty="0" smtClean="0">
                <a:latin typeface="Consolas" panose="020B0609020204030204" pitchFamily="49" charset="0"/>
                <a:cs typeface="Consolas" panose="020B0609020204030204" pitchFamily="49" charset="0"/>
              </a:rPr>
            </a:br>
            <a:r>
              <a:rPr lang="en-GB" sz="2400" dirty="0" smtClean="0">
                <a:latin typeface="Consolas" panose="020B0609020204030204" pitchFamily="49" charset="0"/>
                <a:cs typeface="Consolas" panose="020B0609020204030204" pitchFamily="49" charset="0"/>
              </a:rPr>
              <a:t>     &gt;&gt;&gt; </a:t>
            </a:r>
            <a:r>
              <a:rPr lang="en-GB" sz="2400" dirty="0" err="1">
                <a:latin typeface="Consolas" panose="020B0609020204030204" pitchFamily="49" charset="0"/>
                <a:cs typeface="Consolas" panose="020B0609020204030204" pitchFamily="49" charset="0"/>
              </a:rPr>
              <a:t>ifft</a:t>
            </a:r>
            <a:r>
              <a:rPr lang="en-GB" sz="2400" dirty="0">
                <a:latin typeface="Consolas" panose="020B0609020204030204" pitchFamily="49" charset="0"/>
                <a:cs typeface="Consolas" panose="020B0609020204030204" pitchFamily="49" charset="0"/>
              </a:rPr>
              <a:t>())</a:t>
            </a:r>
          </a:p>
          <a:p>
            <a:pPr marL="0" indent="0">
              <a:buNone/>
            </a:pPr>
            <a:r>
              <a:rPr lang="en-GB" sz="2400" dirty="0">
                <a:latin typeface="Consolas" panose="020B0609020204030204" pitchFamily="49" charset="0"/>
                <a:cs typeface="Consolas" panose="020B0609020204030204" pitchFamily="49" charset="0"/>
              </a:rPr>
              <a:t>   }</a:t>
            </a:r>
          </a:p>
          <a:p>
            <a:pPr marL="0" indent="0">
              <a:buNone/>
            </a:pPr>
            <a:r>
              <a:rPr lang="en-GB" sz="2400" dirty="0" smtClean="0">
                <a:latin typeface="Consolas" panose="020B0609020204030204" pitchFamily="49" charset="0"/>
                <a:cs typeface="Consolas" panose="020B0609020204030204" pitchFamily="49" charset="0"/>
              </a:rPr>
              <a:t>}</a:t>
            </a:r>
            <a:endParaRPr lang="en-GB" sz="2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4"/>
          </p:nvPr>
        </p:nvSpPr>
        <p:spPr/>
        <p:txBody>
          <a:bodyPr/>
          <a:lstStyle/>
          <a:p>
            <a:fld id="{66F9B19E-23E9-4120-A06C-57F6EDB783B3}" type="slidenum">
              <a:rPr lang="en-GB" smtClean="0">
                <a:solidFill>
                  <a:srgbClr val="003963"/>
                </a:solidFill>
              </a:rPr>
              <a:pPr/>
              <a:t>71</a:t>
            </a:fld>
            <a:endParaRPr lang="en-GB">
              <a:solidFill>
                <a:srgbClr val="003963"/>
              </a:solidFill>
            </a:endParaRPr>
          </a:p>
        </p:txBody>
      </p:sp>
      <p:sp>
        <p:nvSpPr>
          <p:cNvPr id="6" name="Text Placeholder 5"/>
          <p:cNvSpPr>
            <a:spLocks noGrp="1"/>
          </p:cNvSpPr>
          <p:nvPr>
            <p:ph type="body" sz="quarter" idx="15"/>
          </p:nvPr>
        </p:nvSpPr>
        <p:spPr>
          <a:xfrm>
            <a:off x="5773783" y="1447800"/>
            <a:ext cx="6087291" cy="5195268"/>
          </a:xfrm>
        </p:spPr>
        <p:txBody>
          <a:bodyPr/>
          <a:lstStyle/>
          <a:p>
            <a:pPr marL="0" indent="0">
              <a:buNone/>
            </a:pPr>
            <a:r>
              <a:rPr lang="en-GB" sz="2400" dirty="0">
                <a:latin typeface="Consolas" panose="020B0609020204030204" pitchFamily="49" charset="0"/>
                <a:cs typeface="Consolas" panose="020B0609020204030204" pitchFamily="49" charset="0"/>
              </a:rPr>
              <a:t>fun comp receiver() {</a:t>
            </a:r>
          </a:p>
          <a:p>
            <a:pPr marL="0" indent="0">
              <a:buNone/>
            </a:pPr>
            <a:r>
              <a:rPr lang="en-GB" sz="2400" dirty="0">
                <a:latin typeface="Consolas" panose="020B0609020204030204" pitchFamily="49" charset="0"/>
                <a:cs typeface="Consolas" panose="020B0609020204030204" pitchFamily="49" charset="0"/>
              </a:rPr>
              <a:t>  </a:t>
            </a:r>
            <a:r>
              <a:rPr lang="en-GB" sz="2400" dirty="0" err="1">
                <a:latin typeface="Consolas" panose="020B0609020204030204" pitchFamily="49" charset="0"/>
                <a:cs typeface="Consolas" panose="020B0609020204030204" pitchFamily="49" charset="0"/>
              </a:rPr>
              <a:t>seq</a:t>
            </a:r>
            <a:r>
              <a:rPr lang="en-GB" sz="2400" dirty="0">
                <a:latin typeface="Consolas" panose="020B0609020204030204" pitchFamily="49" charset="0"/>
                <a:cs typeface="Consolas" panose="020B0609020204030204" pitchFamily="49" charset="0"/>
              </a:rPr>
              <a:t>{ </a:t>
            </a:r>
            <a:r>
              <a:rPr lang="en-GB" sz="2400" dirty="0" err="1">
                <a:latin typeface="Consolas" panose="020B0609020204030204" pitchFamily="49" charset="0"/>
                <a:cs typeface="Consolas" panose="020B0609020204030204" pitchFamily="49" charset="0"/>
              </a:rPr>
              <a:t>det</a:t>
            </a:r>
            <a:r>
              <a:rPr lang="en-GB" sz="2400" dirty="0">
                <a:latin typeface="Consolas" panose="020B0609020204030204" pitchFamily="49" charset="0"/>
                <a:cs typeface="Consolas" panose="020B0609020204030204" pitchFamily="49" charset="0"/>
              </a:rPr>
              <a:t>&lt;-</a:t>
            </a:r>
            <a:r>
              <a:rPr lang="en-GB" sz="2400" dirty="0" err="1">
                <a:latin typeface="Consolas" panose="020B0609020204030204" pitchFamily="49" charset="0"/>
                <a:cs typeface="Consolas" panose="020B0609020204030204" pitchFamily="49" charset="0"/>
              </a:rPr>
              <a:t>detectPreamble</a:t>
            </a:r>
            <a:r>
              <a:rPr lang="en-GB" sz="2400" dirty="0">
                <a:latin typeface="Consolas" panose="020B0609020204030204" pitchFamily="49" charset="0"/>
                <a:cs typeface="Consolas" panose="020B0609020204030204" pitchFamily="49" charset="0"/>
              </a:rPr>
              <a:t>(1000)</a:t>
            </a:r>
          </a:p>
          <a:p>
            <a:pPr marL="0" indent="0">
              <a:buNone/>
            </a:pPr>
            <a:r>
              <a:rPr lang="en-GB" sz="2400" dirty="0" smtClean="0">
                <a:latin typeface="Consolas" panose="020B0609020204030204" pitchFamily="49" charset="0"/>
                <a:cs typeface="Consolas" panose="020B0609020204030204" pitchFamily="49" charset="0"/>
              </a:rPr>
              <a:t>     </a:t>
            </a:r>
            <a:r>
              <a:rPr lang="en-GB" sz="2400" dirty="0">
                <a:latin typeface="Consolas" panose="020B0609020204030204" pitchFamily="49" charset="0"/>
                <a:cs typeface="Consolas" panose="020B0609020204030204" pitchFamily="49" charset="0"/>
              </a:rPr>
              <a:t>; </a:t>
            </a:r>
            <a:r>
              <a:rPr lang="en-GB" sz="2400" dirty="0" err="1" smtClean="0">
                <a:latin typeface="Consolas" panose="020B0609020204030204" pitchFamily="49" charset="0"/>
                <a:cs typeface="Consolas" panose="020B0609020204030204" pitchFamily="49" charset="0"/>
              </a:rPr>
              <a:t>params</a:t>
            </a:r>
            <a:r>
              <a:rPr lang="en-GB" sz="2400" dirty="0" smtClean="0">
                <a:latin typeface="Consolas" panose="020B0609020204030204" pitchFamily="49" charset="0"/>
                <a:cs typeface="Consolas" panose="020B0609020204030204" pitchFamily="49" charset="0"/>
              </a:rPr>
              <a:t>&lt;-(LTS(</a:t>
            </a:r>
            <a:r>
              <a:rPr lang="en-GB" sz="2400" dirty="0" err="1" smtClean="0">
                <a:latin typeface="Consolas" panose="020B0609020204030204" pitchFamily="49" charset="0"/>
                <a:cs typeface="Consolas" panose="020B0609020204030204" pitchFamily="49" charset="0"/>
              </a:rPr>
              <a:t>det.shift,det</a:t>
            </a:r>
            <a:r>
              <a:rPr lang="en-GB" sz="2400" dirty="0" smtClean="0">
                <a:latin typeface="Consolas" panose="020B0609020204030204" pitchFamily="49" charset="0"/>
                <a:cs typeface="Consolas" panose="020B0609020204030204" pitchFamily="49" charset="0"/>
              </a:rPr>
              <a:t>…))</a:t>
            </a:r>
            <a:endParaRPr lang="en-GB" sz="2400" dirty="0">
              <a:latin typeface="Consolas" panose="020B0609020204030204" pitchFamily="49" charset="0"/>
              <a:cs typeface="Consolas" panose="020B0609020204030204" pitchFamily="49" charset="0"/>
            </a:endParaRPr>
          </a:p>
          <a:p>
            <a:pPr marL="0" indent="0">
              <a:buNone/>
            </a:pPr>
            <a:r>
              <a:rPr lang="en-GB" sz="2400" dirty="0">
                <a:latin typeface="Consolas" panose="020B0609020204030204" pitchFamily="49" charset="0"/>
                <a:cs typeface="Consolas" panose="020B0609020204030204" pitchFamily="49" charset="0"/>
              </a:rPr>
              <a:t>     </a:t>
            </a:r>
            <a:r>
              <a:rPr lang="en-GB" sz="2400" dirty="0">
                <a:solidFill>
                  <a:srgbClr val="FF0000"/>
                </a:solidFill>
                <a:latin typeface="Consolas" panose="020B0609020204030204" pitchFamily="49" charset="0"/>
                <a:cs typeface="Consolas" panose="020B0609020204030204" pitchFamily="49" charset="0"/>
              </a:rPr>
              <a:t>; x &lt;- takes 160</a:t>
            </a:r>
          </a:p>
          <a:p>
            <a:pPr marL="0" indent="0">
              <a:buNone/>
            </a:pPr>
            <a:r>
              <a:rPr lang="en-GB" sz="2400" dirty="0">
                <a:latin typeface="Consolas" panose="020B0609020204030204" pitchFamily="49" charset="0"/>
                <a:cs typeface="Consolas" panose="020B0609020204030204" pitchFamily="49" charset="0"/>
              </a:rPr>
              <a:t>     ; </a:t>
            </a:r>
            <a:r>
              <a:rPr lang="en-GB" sz="2400" dirty="0" err="1">
                <a:latin typeface="Consolas" panose="020B0609020204030204" pitchFamily="49" charset="0"/>
                <a:cs typeface="Consolas" panose="020B0609020204030204" pitchFamily="49" charset="0"/>
              </a:rPr>
              <a:t>DataSymbol</a:t>
            </a:r>
            <a:r>
              <a:rPr lang="en-GB" sz="2400" dirty="0">
                <a:latin typeface="Consolas" panose="020B0609020204030204" pitchFamily="49" charset="0"/>
                <a:cs typeface="Consolas" panose="020B0609020204030204" pitchFamily="49" charset="0"/>
              </a:rPr>
              <a:t>(</a:t>
            </a:r>
            <a:r>
              <a:rPr lang="en-GB" sz="2400" dirty="0" err="1">
                <a:latin typeface="Consolas" panose="020B0609020204030204" pitchFamily="49" charset="0"/>
                <a:cs typeface="Consolas" panose="020B0609020204030204" pitchFamily="49" charset="0"/>
              </a:rPr>
              <a:t>det.shift</a:t>
            </a:r>
            <a:r>
              <a:rPr lang="en-GB" sz="2400" dirty="0">
                <a:latin typeface="Consolas" panose="020B0609020204030204" pitchFamily="49" charset="0"/>
                <a:cs typeface="Consolas" panose="020B0609020204030204" pitchFamily="49" charset="0"/>
              </a:rPr>
              <a:t>) </a:t>
            </a:r>
          </a:p>
          <a:p>
            <a:pPr marL="0" indent="0">
              <a:buNone/>
            </a:pPr>
            <a:r>
              <a:rPr lang="en-GB" sz="2400" dirty="0">
                <a:latin typeface="Consolas" panose="020B0609020204030204" pitchFamily="49" charset="0"/>
                <a:cs typeface="Consolas" panose="020B0609020204030204" pitchFamily="49" charset="0"/>
              </a:rPr>
              <a:t>       &gt;&gt;&gt; FFT() </a:t>
            </a:r>
          </a:p>
          <a:p>
            <a:pPr marL="0" indent="0">
              <a:buNone/>
            </a:pPr>
            <a:r>
              <a:rPr lang="en-GB" sz="2400" dirty="0">
                <a:latin typeface="Consolas" panose="020B0609020204030204" pitchFamily="49" charset="0"/>
                <a:cs typeface="Consolas" panose="020B0609020204030204" pitchFamily="49" charset="0"/>
              </a:rPr>
              <a:t>       &gt;&gt;&gt; </a:t>
            </a:r>
            <a:r>
              <a:rPr lang="en-GB" sz="2400" dirty="0" err="1">
                <a:latin typeface="Consolas" panose="020B0609020204030204" pitchFamily="49" charset="0"/>
                <a:cs typeface="Consolas" panose="020B0609020204030204" pitchFamily="49" charset="0"/>
              </a:rPr>
              <a:t>ChannelEqualization</a:t>
            </a:r>
            <a:r>
              <a:rPr lang="en-GB" sz="2400" dirty="0">
                <a:latin typeface="Consolas" panose="020B0609020204030204" pitchFamily="49" charset="0"/>
                <a:cs typeface="Consolas" panose="020B0609020204030204" pitchFamily="49" charset="0"/>
              </a:rPr>
              <a:t>(</a:t>
            </a:r>
            <a:r>
              <a:rPr lang="en-GB" sz="2400" dirty="0" err="1">
                <a:latin typeface="Consolas" panose="020B0609020204030204" pitchFamily="49" charset="0"/>
                <a:cs typeface="Consolas" panose="020B0609020204030204" pitchFamily="49" charset="0"/>
              </a:rPr>
              <a:t>params</a:t>
            </a:r>
            <a:r>
              <a:rPr lang="en-GB" sz="2400" dirty="0">
                <a:latin typeface="Consolas" panose="020B0609020204030204" pitchFamily="49" charset="0"/>
                <a:cs typeface="Consolas" panose="020B0609020204030204" pitchFamily="49" charset="0"/>
              </a:rPr>
              <a:t>)</a:t>
            </a:r>
          </a:p>
          <a:p>
            <a:pPr marL="0" indent="0">
              <a:buNone/>
            </a:pPr>
            <a:r>
              <a:rPr lang="en-GB" sz="2400" dirty="0">
                <a:latin typeface="Consolas" panose="020B0609020204030204" pitchFamily="49" charset="0"/>
                <a:cs typeface="Consolas" panose="020B0609020204030204" pitchFamily="49" charset="0"/>
              </a:rPr>
              <a:t>       &gt;&gt;&gt; </a:t>
            </a:r>
            <a:r>
              <a:rPr lang="en-GB" sz="2400" dirty="0" err="1">
                <a:latin typeface="Consolas" panose="020B0609020204030204" pitchFamily="49" charset="0"/>
                <a:cs typeface="Consolas" panose="020B0609020204030204" pitchFamily="49" charset="0"/>
              </a:rPr>
              <a:t>PilotTrack</a:t>
            </a:r>
            <a:r>
              <a:rPr lang="en-GB" sz="2400" dirty="0">
                <a:latin typeface="Consolas" panose="020B0609020204030204" pitchFamily="49" charset="0"/>
                <a:cs typeface="Consolas" panose="020B0609020204030204" pitchFamily="49" charset="0"/>
              </a:rPr>
              <a:t>()</a:t>
            </a:r>
          </a:p>
          <a:p>
            <a:pPr marL="0" indent="0">
              <a:buNone/>
            </a:pPr>
            <a:r>
              <a:rPr lang="en-GB" sz="2400" dirty="0">
                <a:latin typeface="Consolas" panose="020B0609020204030204" pitchFamily="49" charset="0"/>
                <a:cs typeface="Consolas" panose="020B0609020204030204" pitchFamily="49" charset="0"/>
              </a:rPr>
              <a:t>       &gt;&gt;&gt; </a:t>
            </a:r>
            <a:r>
              <a:rPr lang="en-GB" sz="2400" dirty="0" err="1">
                <a:latin typeface="Consolas" panose="020B0609020204030204" pitchFamily="49" charset="0"/>
                <a:cs typeface="Consolas" panose="020B0609020204030204" pitchFamily="49" charset="0"/>
              </a:rPr>
              <a:t>GetData</a:t>
            </a:r>
            <a:r>
              <a:rPr lang="en-GB" sz="2400" dirty="0">
                <a:latin typeface="Consolas" panose="020B0609020204030204" pitchFamily="49" charset="0"/>
                <a:cs typeface="Consolas" panose="020B0609020204030204" pitchFamily="49" charset="0"/>
              </a:rPr>
              <a:t>() </a:t>
            </a:r>
          </a:p>
          <a:p>
            <a:pPr marL="0" indent="0">
              <a:buNone/>
            </a:pPr>
            <a:r>
              <a:rPr lang="en-GB" sz="2400" dirty="0">
                <a:latin typeface="Consolas" panose="020B0609020204030204" pitchFamily="49" charset="0"/>
                <a:cs typeface="Consolas" panose="020B0609020204030204" pitchFamily="49" charset="0"/>
              </a:rPr>
              <a:t>       &gt;&gt;&gt; </a:t>
            </a:r>
            <a:r>
              <a:rPr lang="en-GB" sz="2400" dirty="0" err="1">
                <a:latin typeface="Consolas" panose="020B0609020204030204" pitchFamily="49" charset="0"/>
                <a:cs typeface="Consolas" panose="020B0609020204030204" pitchFamily="49" charset="0"/>
              </a:rPr>
              <a:t>receiveBits</a:t>
            </a:r>
            <a:r>
              <a:rPr lang="en-GB" sz="2400" dirty="0">
                <a:latin typeface="Consolas" panose="020B0609020204030204" pitchFamily="49" charset="0"/>
                <a:cs typeface="Consolas" panose="020B0609020204030204" pitchFamily="49" charset="0"/>
              </a:rPr>
              <a:t>()</a:t>
            </a:r>
          </a:p>
          <a:p>
            <a:pPr marL="0" indent="0">
              <a:buNone/>
            </a:pPr>
            <a:r>
              <a:rPr lang="en-GB" sz="2400" dirty="0" smtClean="0">
                <a:latin typeface="Consolas" panose="020B0609020204030204" pitchFamily="49" charset="0"/>
                <a:cs typeface="Consolas" panose="020B0609020204030204" pitchFamily="49" charset="0"/>
              </a:rPr>
              <a:t>}}</a:t>
            </a:r>
            <a:endParaRPr lang="en-GB" sz="24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959968814"/>
      </p:ext>
    </p:extLst>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err="1" smtClean="0"/>
              <a:t>WiFi</a:t>
            </a:r>
            <a:r>
              <a:rPr lang="en-GB" dirty="0" smtClean="0"/>
              <a:t> Sniffer Demo</a:t>
            </a:r>
            <a:endParaRPr lang="en-GB" dirty="0"/>
          </a:p>
        </p:txBody>
      </p:sp>
      <p:sp>
        <p:nvSpPr>
          <p:cNvPr id="8" name="Text Placeholder 7"/>
          <p:cNvSpPr>
            <a:spLocks noGrp="1"/>
          </p:cNvSpPr>
          <p:nvPr>
            <p:ph type="body" sz="quarter" idx="10"/>
          </p:nvPr>
        </p:nvSpPr>
        <p:spPr/>
        <p:txBody>
          <a:bodyPr/>
          <a:lstStyle/>
          <a:p>
            <a:endParaRPr lang="en-GB"/>
          </a:p>
        </p:txBody>
      </p:sp>
      <p:sp>
        <p:nvSpPr>
          <p:cNvPr id="5" name="Slide Number Placeholder 4"/>
          <p:cNvSpPr>
            <a:spLocks noGrp="1"/>
          </p:cNvSpPr>
          <p:nvPr>
            <p:ph type="sldNum" sz="quarter" idx="13"/>
          </p:nvPr>
        </p:nvSpPr>
        <p:spPr/>
        <p:txBody>
          <a:bodyPr/>
          <a:lstStyle/>
          <a:p>
            <a:fld id="{66F9B19E-23E9-4120-A06C-57F6EDB783B3}" type="slidenum">
              <a:rPr lang="en-GB" smtClean="0">
                <a:solidFill>
                  <a:srgbClr val="003963"/>
                </a:solidFill>
              </a:rPr>
              <a:pPr/>
              <a:t>72</a:t>
            </a:fld>
            <a:endParaRPr lang="en-GB">
              <a:solidFill>
                <a:srgbClr val="003963"/>
              </a:solidFill>
            </a:endParaRPr>
          </a:p>
        </p:txBody>
      </p:sp>
    </p:spTree>
    <p:extLst>
      <p:ext uri="{BB962C8B-B14F-4D97-AF65-F5344CB8AC3E}">
        <p14:creationId xmlns:p14="http://schemas.microsoft.com/office/powerpoint/2010/main" val="2143225722"/>
      </p:ext>
    </p:extLst>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Layout</a:t>
            </a:r>
            <a:endParaRPr lang="en-GB" dirty="0"/>
          </a:p>
        </p:txBody>
      </p:sp>
      <p:sp>
        <p:nvSpPr>
          <p:cNvPr id="5" name="Text Placeholder 4"/>
          <p:cNvSpPr>
            <a:spLocks noGrp="1"/>
          </p:cNvSpPr>
          <p:nvPr>
            <p:ph type="body" sz="quarter" idx="10"/>
          </p:nvPr>
        </p:nvSpPr>
        <p:spPr>
          <a:xfrm>
            <a:off x="519248" y="1447799"/>
            <a:ext cx="11151917" cy="3262432"/>
          </a:xfrm>
        </p:spPr>
        <p:txBody>
          <a:bodyPr/>
          <a:lstStyle/>
          <a:p>
            <a:r>
              <a:rPr lang="en-GB" dirty="0" smtClean="0"/>
              <a:t>Introduction</a:t>
            </a:r>
          </a:p>
          <a:p>
            <a:r>
              <a:rPr lang="en-GB" dirty="0" err="1" smtClean="0"/>
              <a:t>WiFi</a:t>
            </a:r>
            <a:r>
              <a:rPr lang="en-GB" dirty="0" smtClean="0"/>
              <a:t> in Ziria</a:t>
            </a:r>
          </a:p>
          <a:p>
            <a:r>
              <a:rPr lang="en-GB" dirty="0"/>
              <a:t>Compiling and Optimizing Ziria</a:t>
            </a:r>
            <a:endParaRPr lang="en-GB" dirty="0" smtClean="0"/>
          </a:p>
          <a:p>
            <a:r>
              <a:rPr lang="en-GB" dirty="0" smtClean="0"/>
              <a:t>Hands-on</a:t>
            </a:r>
          </a:p>
          <a:p>
            <a:r>
              <a:rPr lang="en-GB" b="1" dirty="0" smtClean="0">
                <a:solidFill>
                  <a:srgbClr val="FF0000"/>
                </a:solidFill>
              </a:rPr>
              <a:t>Conclusions</a:t>
            </a:r>
            <a:endParaRPr lang="en-GB" b="1" dirty="0">
              <a:solidFill>
                <a:srgbClr val="FF0000"/>
              </a:solidFill>
            </a:endParaRPr>
          </a:p>
        </p:txBody>
      </p:sp>
      <p:sp>
        <p:nvSpPr>
          <p:cNvPr id="3" name="Slide Number Placeholder 2"/>
          <p:cNvSpPr>
            <a:spLocks noGrp="1"/>
          </p:cNvSpPr>
          <p:nvPr>
            <p:ph type="sldNum" sz="quarter" idx="13"/>
          </p:nvPr>
        </p:nvSpPr>
        <p:spPr/>
        <p:txBody>
          <a:bodyPr/>
          <a:lstStyle/>
          <a:p>
            <a:fld id="{66F9B19E-23E9-4120-A06C-57F6EDB783B3}" type="slidenum">
              <a:rPr lang="en-GB" smtClean="0"/>
              <a:pPr/>
              <a:t>73</a:t>
            </a:fld>
            <a:endParaRPr lang="en-GB"/>
          </a:p>
        </p:txBody>
      </p:sp>
    </p:spTree>
    <p:extLst>
      <p:ext uri="{BB962C8B-B14F-4D97-AF65-F5344CB8AC3E}">
        <p14:creationId xmlns:p14="http://schemas.microsoft.com/office/powerpoint/2010/main" val="36497397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Status</a:t>
            </a:r>
            <a:endParaRPr lang="en-GB" dirty="0"/>
          </a:p>
        </p:txBody>
      </p:sp>
      <p:sp>
        <p:nvSpPr>
          <p:cNvPr id="3" name="Text Placeholder 2"/>
          <p:cNvSpPr>
            <a:spLocks noGrp="1"/>
          </p:cNvSpPr>
          <p:nvPr>
            <p:ph type="body" sz="quarter" idx="10"/>
          </p:nvPr>
        </p:nvSpPr>
        <p:spPr>
          <a:xfrm>
            <a:off x="519248" y="1447799"/>
            <a:ext cx="11151917" cy="4505849"/>
          </a:xfrm>
        </p:spPr>
        <p:txBody>
          <a:bodyPr/>
          <a:lstStyle/>
          <a:p>
            <a:r>
              <a:rPr lang="en-GB" dirty="0" smtClean="0"/>
              <a:t>Released to </a:t>
            </a:r>
            <a:r>
              <a:rPr lang="en-GB" dirty="0" err="1" smtClean="0"/>
              <a:t>GitHub</a:t>
            </a:r>
            <a:r>
              <a:rPr lang="en-GB" dirty="0" smtClean="0"/>
              <a:t> under Apache 2.0</a:t>
            </a:r>
            <a:br>
              <a:rPr lang="en-GB" dirty="0" smtClean="0"/>
            </a:br>
            <a:r>
              <a:rPr lang="en-GB" dirty="0" smtClean="0"/>
              <a:t/>
            </a:r>
            <a:br>
              <a:rPr lang="en-GB" dirty="0" smtClean="0"/>
            </a:br>
            <a:endParaRPr lang="en-GB" dirty="0" smtClean="0"/>
          </a:p>
          <a:p>
            <a:r>
              <a:rPr lang="en-GB" dirty="0" err="1" smtClean="0"/>
              <a:t>WiFi</a:t>
            </a:r>
            <a:r>
              <a:rPr lang="en-GB" dirty="0" smtClean="0"/>
              <a:t> implementation included in release</a:t>
            </a:r>
          </a:p>
          <a:p>
            <a:r>
              <a:rPr lang="en-GB" dirty="0" smtClean="0"/>
              <a:t>Currently:</a:t>
            </a:r>
          </a:p>
          <a:p>
            <a:pPr lvl="1"/>
            <a:r>
              <a:rPr lang="en-GB" dirty="0" smtClean="0"/>
              <a:t>RF: SORA, </a:t>
            </a:r>
            <a:r>
              <a:rPr lang="en-GB" dirty="0" err="1" smtClean="0"/>
              <a:t>BladeRF</a:t>
            </a:r>
            <a:endParaRPr lang="en-GB" dirty="0" smtClean="0"/>
          </a:p>
          <a:p>
            <a:pPr lvl="1"/>
            <a:r>
              <a:rPr lang="en-GB" dirty="0" smtClean="0"/>
              <a:t>Architectures: CPU/SIMD</a:t>
            </a:r>
          </a:p>
          <a:p>
            <a:r>
              <a:rPr lang="en-GB" dirty="0" smtClean="0"/>
              <a:t>Looking into porting to other CPU-based SDRs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74</a:t>
            </a:fld>
            <a:endParaRPr lang="en-GB"/>
          </a:p>
        </p:txBody>
      </p:sp>
      <p:sp>
        <p:nvSpPr>
          <p:cNvPr id="5" name="TextBox 4"/>
          <p:cNvSpPr txBox="1"/>
          <p:nvPr/>
        </p:nvSpPr>
        <p:spPr>
          <a:xfrm>
            <a:off x="2672261" y="2187125"/>
            <a:ext cx="6841617" cy="574453"/>
          </a:xfrm>
          <a:prstGeom prst="rect">
            <a:avLst/>
          </a:prstGeom>
          <a:noFill/>
        </p:spPr>
        <p:txBody>
          <a:bodyPr wrap="none" lIns="0" tIns="0" rIns="0" bIns="0" rtlCol="0">
            <a:spAutoFit/>
          </a:bodyPr>
          <a:lstStyle/>
          <a:p>
            <a:r>
              <a:rPr lang="en-GB" sz="3733" dirty="0">
                <a:hlinkClick r:id="rId2"/>
              </a:rPr>
              <a:t>https://github.com/dimitriv/Ziria</a:t>
            </a:r>
            <a:endParaRPr lang="en-GB" sz="3733" dirty="0"/>
          </a:p>
        </p:txBody>
      </p:sp>
    </p:spTree>
    <p:extLst>
      <p:ext uri="{BB962C8B-B14F-4D97-AF65-F5344CB8AC3E}">
        <p14:creationId xmlns:p14="http://schemas.microsoft.com/office/powerpoint/2010/main" val="4069176095"/>
      </p:ext>
    </p:extLst>
  </p:cSld>
  <p:clrMapOvr>
    <a:masterClrMapping/>
  </p:clrMapOvr>
  <p:transition>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Text Placeholder 2"/>
          <p:cNvSpPr>
            <a:spLocks noGrp="1"/>
          </p:cNvSpPr>
          <p:nvPr>
            <p:ph type="body" sz="quarter" idx="10"/>
          </p:nvPr>
        </p:nvSpPr>
        <p:spPr>
          <a:xfrm>
            <a:off x="519248" y="1447799"/>
            <a:ext cx="11151917" cy="3951851"/>
          </a:xfrm>
        </p:spPr>
        <p:txBody>
          <a:bodyPr/>
          <a:lstStyle/>
          <a:p>
            <a:r>
              <a:rPr lang="en-GB" dirty="0" smtClean="0"/>
              <a:t>More wireless innovations will happen at intersections of PHY and MAC levels</a:t>
            </a:r>
          </a:p>
          <a:p>
            <a:r>
              <a:rPr lang="en-GB" dirty="0" smtClean="0"/>
              <a:t>We need prototypes and test-beds to evaluate ideas</a:t>
            </a:r>
          </a:p>
          <a:p>
            <a:r>
              <a:rPr lang="en-GB" dirty="0" smtClean="0"/>
              <a:t>PHY programming in its infancy</a:t>
            </a:r>
          </a:p>
          <a:p>
            <a:pPr lvl="1"/>
            <a:r>
              <a:rPr lang="en-GB" dirty="0" smtClean="0"/>
              <a:t>Difficult, limited portability and scalability</a:t>
            </a:r>
          </a:p>
          <a:p>
            <a:pPr lvl="1"/>
            <a:r>
              <a:rPr lang="en-GB" dirty="0" smtClean="0"/>
              <a:t>Steep learning curve, difficult to compare and extend previous works</a:t>
            </a:r>
          </a:p>
          <a:p>
            <a:r>
              <a:rPr lang="en-GB" dirty="0" smtClean="0"/>
              <a:t>Wireless programming is easy and fun – </a:t>
            </a:r>
            <a:r>
              <a:rPr lang="en-GB" b="1" dirty="0" smtClean="0">
                <a:solidFill>
                  <a:srgbClr val="FF0000"/>
                </a:solidFill>
              </a:rPr>
              <a:t>go for it!</a:t>
            </a:r>
          </a:p>
        </p:txBody>
      </p:sp>
      <p:sp>
        <p:nvSpPr>
          <p:cNvPr id="4" name="Slide Number Placeholder 3"/>
          <p:cNvSpPr>
            <a:spLocks noGrp="1"/>
          </p:cNvSpPr>
          <p:nvPr>
            <p:ph type="sldNum" sz="quarter" idx="13"/>
          </p:nvPr>
        </p:nvSpPr>
        <p:spPr/>
        <p:txBody>
          <a:bodyPr/>
          <a:lstStyle/>
          <a:p>
            <a:fld id="{66F9B19E-23E9-4120-A06C-57F6EDB783B3}" type="slidenum">
              <a:rPr lang="en-GB" smtClean="0"/>
              <a:pPr/>
              <a:t>75</a:t>
            </a:fld>
            <a:endParaRPr lang="en-GB"/>
          </a:p>
        </p:txBody>
      </p:sp>
      <p:sp>
        <p:nvSpPr>
          <p:cNvPr id="5" name="TextBox 4"/>
          <p:cNvSpPr txBox="1"/>
          <p:nvPr/>
        </p:nvSpPr>
        <p:spPr>
          <a:xfrm>
            <a:off x="2046430" y="5744651"/>
            <a:ext cx="8097553" cy="604308"/>
          </a:xfrm>
          <a:prstGeom prst="rect">
            <a:avLst/>
          </a:prstGeom>
          <a:solidFill>
            <a:srgbClr val="FFFF00"/>
          </a:solidFill>
        </p:spPr>
        <p:txBody>
          <a:bodyPr wrap="square" lIns="96000" tIns="96000" rIns="96000" bIns="96000" rtlCol="0">
            <a:spAutoFit/>
          </a:bodyPr>
          <a:lstStyle/>
          <a:p>
            <a:pPr algn="ctr"/>
            <a:r>
              <a:rPr lang="en-GB" sz="2667" dirty="0">
                <a:solidFill>
                  <a:schemeClr val="tx2">
                    <a:lumMod val="90000"/>
                    <a:lumOff val="10000"/>
                  </a:schemeClr>
                </a:solidFill>
              </a:rPr>
              <a:t>http://research.microsoft.com/en-us/projects/ziria/</a:t>
            </a:r>
          </a:p>
        </p:txBody>
      </p:sp>
    </p:spTree>
    <p:extLst>
      <p:ext uri="{BB962C8B-B14F-4D97-AF65-F5344CB8AC3E}">
        <p14:creationId xmlns:p14="http://schemas.microsoft.com/office/powerpoint/2010/main" val="26163443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78950" y="2642837"/>
            <a:ext cx="9634305" cy="997196"/>
          </a:xfrm>
        </p:spPr>
        <p:txBody>
          <a:bodyPr/>
          <a:lstStyle/>
          <a:p>
            <a:pPr algn="ctr"/>
            <a:r>
              <a:rPr lang="en-GB" dirty="0" smtClean="0"/>
              <a:t>Thank you!</a:t>
            </a:r>
            <a:endParaRPr lang="en-GB" dirty="0"/>
          </a:p>
        </p:txBody>
      </p:sp>
      <p:sp>
        <p:nvSpPr>
          <p:cNvPr id="8" name="Text Placeholder 7"/>
          <p:cNvSpPr>
            <a:spLocks noGrp="1"/>
          </p:cNvSpPr>
          <p:nvPr>
            <p:ph type="body" sz="quarter" idx="12"/>
          </p:nvPr>
        </p:nvSpPr>
        <p:spPr>
          <a:xfrm>
            <a:off x="978949" y="4867034"/>
            <a:ext cx="9660192" cy="1436489"/>
          </a:xfrm>
        </p:spPr>
        <p:txBody>
          <a:bodyPr/>
          <a:lstStyle/>
          <a:p>
            <a:r>
              <a:rPr lang="en-GB" dirty="0">
                <a:hlinkClick r:id="rId2"/>
              </a:rPr>
              <a:t>http://research.microsoft.com/en-us/projects/ziria</a:t>
            </a:r>
            <a:r>
              <a:rPr lang="en-GB" dirty="0" smtClean="0">
                <a:hlinkClick r:id="rId2"/>
              </a:rPr>
              <a:t>/</a:t>
            </a:r>
            <a:endParaRPr lang="en-GB" dirty="0" smtClean="0"/>
          </a:p>
          <a:p>
            <a:r>
              <a:rPr lang="en-GB" dirty="0">
                <a:hlinkClick r:id="rId3"/>
              </a:rPr>
              <a:t>https://</a:t>
            </a:r>
            <a:r>
              <a:rPr lang="en-GB" dirty="0" smtClean="0">
                <a:hlinkClick r:id="rId3"/>
              </a:rPr>
              <a:t>github.com/dimitriv/Ziria</a:t>
            </a:r>
            <a:endParaRPr lang="en-GB" dirty="0" smtClean="0"/>
          </a:p>
          <a:p>
            <a:endParaRPr lang="en-GB" dirty="0"/>
          </a:p>
        </p:txBody>
      </p:sp>
      <p:sp>
        <p:nvSpPr>
          <p:cNvPr id="4" name="Slide Number Placeholder 3"/>
          <p:cNvSpPr>
            <a:spLocks noGrp="1"/>
          </p:cNvSpPr>
          <p:nvPr>
            <p:ph type="sldNum" sz="quarter" idx="15"/>
          </p:nvPr>
        </p:nvSpPr>
        <p:spPr/>
        <p:txBody>
          <a:bodyPr/>
          <a:lstStyle/>
          <a:p>
            <a:fld id="{66F9B19E-23E9-4120-A06C-57F6EDB783B3}" type="slidenum">
              <a:rPr lang="en-GB" smtClean="0"/>
              <a:pPr/>
              <a:t>76</a:t>
            </a:fld>
            <a:endParaRPr lang="en-GB"/>
          </a:p>
        </p:txBody>
      </p:sp>
    </p:spTree>
    <p:extLst>
      <p:ext uri="{BB962C8B-B14F-4D97-AF65-F5344CB8AC3E}">
        <p14:creationId xmlns:p14="http://schemas.microsoft.com/office/powerpoint/2010/main" val="1788226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Issues</a:t>
            </a:r>
            <a:endParaRPr lang="en-GB" dirty="0"/>
          </a:p>
        </p:txBody>
      </p:sp>
      <p:sp>
        <p:nvSpPr>
          <p:cNvPr id="3" name="Text Placeholder 2"/>
          <p:cNvSpPr>
            <a:spLocks noGrp="1"/>
          </p:cNvSpPr>
          <p:nvPr>
            <p:ph type="body" sz="quarter" idx="10"/>
          </p:nvPr>
        </p:nvSpPr>
        <p:spPr>
          <a:xfrm>
            <a:off x="519248" y="1447800"/>
            <a:ext cx="11151917" cy="4555093"/>
          </a:xfrm>
        </p:spPr>
        <p:txBody>
          <a:bodyPr/>
          <a:lstStyle/>
          <a:p>
            <a:r>
              <a:rPr lang="en-GB" dirty="0" smtClean="0"/>
              <a:t>Programming abstraction is tied to execution model</a:t>
            </a:r>
          </a:p>
          <a:p>
            <a:pPr lvl="1"/>
            <a:r>
              <a:rPr lang="en-GB" dirty="0" smtClean="0"/>
              <a:t>Programmer has to reason about how the program will be executed/optimized while writing the code</a:t>
            </a:r>
          </a:p>
          <a:p>
            <a:r>
              <a:rPr lang="en-GB" dirty="0" smtClean="0"/>
              <a:t>Verbose programming</a:t>
            </a:r>
          </a:p>
          <a:p>
            <a:r>
              <a:rPr lang="en-GB" dirty="0" smtClean="0"/>
              <a:t>Shared state</a:t>
            </a:r>
          </a:p>
          <a:p>
            <a:r>
              <a:rPr lang="en-GB" dirty="0" smtClean="0"/>
              <a:t>Low-level optimization</a:t>
            </a:r>
          </a:p>
          <a:p>
            <a:pPr marL="0" indent="0">
              <a:buNone/>
            </a:pPr>
            <a:r>
              <a:rPr lang="en-GB" dirty="0" smtClean="0"/>
              <a:t>We next illustrate on </a:t>
            </a:r>
            <a:r>
              <a:rPr lang="en-GB" dirty="0" err="1" smtClean="0"/>
              <a:t>Sora</a:t>
            </a:r>
            <a:r>
              <a:rPr lang="en-GB" dirty="0" smtClean="0"/>
              <a:t> code examples</a:t>
            </a:r>
            <a:br>
              <a:rPr lang="en-GB" dirty="0" smtClean="0"/>
            </a:br>
            <a:r>
              <a:rPr lang="en-GB" dirty="0" smtClean="0"/>
              <a:t>(other platforms are have similar problems)</a:t>
            </a:r>
            <a:endParaRPr lang="en-GB" dirty="0"/>
          </a:p>
        </p:txBody>
      </p:sp>
      <p:sp>
        <p:nvSpPr>
          <p:cNvPr id="4" name="Slide Number Placeholder 3"/>
          <p:cNvSpPr>
            <a:spLocks noGrp="1"/>
          </p:cNvSpPr>
          <p:nvPr>
            <p:ph type="sldNum" sz="quarter" idx="13"/>
          </p:nvPr>
        </p:nvSpPr>
        <p:spPr/>
        <p:txBody>
          <a:bodyPr/>
          <a:lstStyle/>
          <a:p>
            <a:fld id="{66F9B19E-23E9-4120-A06C-57F6EDB783B3}" type="slidenum">
              <a:rPr lang="en-GB" smtClean="0"/>
              <a:pPr/>
              <a:t>8</a:t>
            </a:fld>
            <a:endParaRPr lang="en-GB"/>
          </a:p>
        </p:txBody>
      </p:sp>
    </p:spTree>
    <p:extLst>
      <p:ext uri="{BB962C8B-B14F-4D97-AF65-F5344CB8AC3E}">
        <p14:creationId xmlns:p14="http://schemas.microsoft.com/office/powerpoint/2010/main" val="3380203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248" y="444251"/>
            <a:ext cx="11151917" cy="757131"/>
          </a:xfrm>
        </p:spPr>
        <p:txBody>
          <a:bodyPr/>
          <a:lstStyle/>
          <a:p>
            <a:r>
              <a:rPr lang="en-US" dirty="0" smtClean="0"/>
              <a:t>Running example: </a:t>
            </a:r>
            <a:r>
              <a:rPr lang="en-US" dirty="0" err="1" smtClean="0"/>
              <a:t>WiFi</a:t>
            </a:r>
            <a:r>
              <a:rPr lang="en-US" dirty="0" smtClean="0"/>
              <a:t> receiver</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9</a:t>
            </a:fld>
            <a:endParaRPr lang="en-GB" dirty="0"/>
          </a:p>
        </p:txBody>
      </p:sp>
      <p:grpSp>
        <p:nvGrpSpPr>
          <p:cNvPr id="39" name="Group 38"/>
          <p:cNvGrpSpPr/>
          <p:nvPr/>
        </p:nvGrpSpPr>
        <p:grpSpPr>
          <a:xfrm>
            <a:off x="715154" y="1310467"/>
            <a:ext cx="10586084" cy="4980599"/>
            <a:chOff x="389436" y="1023801"/>
            <a:chExt cx="8094657" cy="4101642"/>
          </a:xfrm>
        </p:grpSpPr>
        <p:grpSp>
          <p:nvGrpSpPr>
            <p:cNvPr id="7" name="Group 6"/>
            <p:cNvGrpSpPr/>
            <p:nvPr/>
          </p:nvGrpSpPr>
          <p:grpSpPr>
            <a:xfrm>
              <a:off x="392591" y="1023801"/>
              <a:ext cx="1201782" cy="1475380"/>
              <a:chOff x="2103395" y="2716393"/>
              <a:chExt cx="1201782" cy="1475380"/>
            </a:xfrm>
          </p:grpSpPr>
          <p:sp>
            <p:nvSpPr>
              <p:cNvPr id="8" name="Rectangle 7"/>
              <p:cNvSpPr/>
              <p:nvPr/>
            </p:nvSpPr>
            <p:spPr>
              <a:xfrm>
                <a:off x="2103395" y="3067050"/>
                <a:ext cx="1201782"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err="1">
                    <a:solidFill>
                      <a:schemeClr val="tx1"/>
                    </a:solidFill>
                  </a:rPr>
                  <a:t>removeDC</a:t>
                </a:r>
                <a:endParaRPr lang="en-GB" sz="2400" i="1" dirty="0">
                  <a:solidFill>
                    <a:schemeClr val="tx1"/>
                  </a:solidFill>
                </a:endParaRPr>
              </a:p>
            </p:txBody>
          </p:sp>
          <p:cxnSp>
            <p:nvCxnSpPr>
              <p:cNvPr id="9" name="Straight Arrow Connector 8"/>
              <p:cNvCxnSpPr>
                <a:endCxn id="8" idx="0"/>
              </p:cNvCxnSpPr>
              <p:nvPr/>
            </p:nvCxnSpPr>
            <p:spPr>
              <a:xfrm>
                <a:off x="2704286" y="2716393"/>
                <a:ext cx="0" cy="35065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704286" y="3775710"/>
                <a:ext cx="0" cy="4160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89436" y="2499181"/>
              <a:ext cx="1201782"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Detect</a:t>
              </a:r>
              <a:br>
                <a:rPr lang="en-GB" sz="2400" i="1" dirty="0">
                  <a:solidFill>
                    <a:schemeClr val="tx1"/>
                  </a:solidFill>
                </a:rPr>
              </a:br>
              <a:r>
                <a:rPr lang="en-GB" sz="2400" i="1" dirty="0">
                  <a:solidFill>
                    <a:schemeClr val="tx1"/>
                  </a:solidFill>
                </a:rPr>
                <a:t>Carrier</a:t>
              </a:r>
            </a:p>
          </p:txBody>
        </p:sp>
        <p:sp>
          <p:nvSpPr>
            <p:cNvPr id="14" name="Rectangle 13"/>
            <p:cNvSpPr/>
            <p:nvPr/>
          </p:nvSpPr>
          <p:spPr>
            <a:xfrm>
              <a:off x="2482648" y="2499181"/>
              <a:ext cx="129322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Channel</a:t>
              </a:r>
              <a:br>
                <a:rPr lang="en-GB" sz="2400" i="1" dirty="0">
                  <a:solidFill>
                    <a:schemeClr val="tx1"/>
                  </a:solidFill>
                </a:rPr>
              </a:br>
              <a:r>
                <a:rPr lang="en-GB" sz="2400" i="1" dirty="0">
                  <a:solidFill>
                    <a:schemeClr val="tx1"/>
                  </a:solidFill>
                </a:rPr>
                <a:t>Estimation</a:t>
              </a:r>
            </a:p>
          </p:txBody>
        </p:sp>
        <p:cxnSp>
          <p:nvCxnSpPr>
            <p:cNvPr id="15" name="Straight Arrow Connector 14"/>
            <p:cNvCxnSpPr/>
            <p:nvPr/>
          </p:nvCxnSpPr>
          <p:spPr>
            <a:xfrm flipV="1">
              <a:off x="1591218" y="2853511"/>
              <a:ext cx="891430" cy="4768"/>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039148"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cxnSp>
          <p:nvCxnSpPr>
            <p:cNvPr id="17" name="Straight Arrow Connector 16"/>
            <p:cNvCxnSpPr/>
            <p:nvPr/>
          </p:nvCxnSpPr>
          <p:spPr>
            <a:xfrm>
              <a:off x="3775871" y="2853511"/>
              <a:ext cx="1248141"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706353" y="2313912"/>
              <a:ext cx="661162" cy="549271"/>
            </a:xfrm>
            <a:prstGeom prst="rect">
              <a:avLst/>
            </a:prstGeom>
            <a:noFill/>
          </p:spPr>
          <p:txBody>
            <a:bodyPr wrap="none" rtlCol="0">
              <a:spAutoFit/>
            </a:bodyPr>
            <a:lstStyle/>
            <a:p>
              <a:pPr algn="ctr"/>
              <a:r>
                <a:rPr lang="en-GB" sz="1867" dirty="0"/>
                <a:t>Packet</a:t>
              </a:r>
              <a:br>
                <a:rPr lang="en-GB" sz="1867" dirty="0"/>
              </a:br>
              <a:r>
                <a:rPr lang="en-GB" sz="1867" dirty="0"/>
                <a:t>start</a:t>
              </a:r>
            </a:p>
          </p:txBody>
        </p:sp>
        <p:sp>
          <p:nvSpPr>
            <p:cNvPr id="19" name="TextBox 18"/>
            <p:cNvSpPr txBox="1"/>
            <p:nvPr/>
          </p:nvSpPr>
          <p:spPr>
            <a:xfrm>
              <a:off x="3965192" y="2330290"/>
              <a:ext cx="849681" cy="549271"/>
            </a:xfrm>
            <a:prstGeom prst="rect">
              <a:avLst/>
            </a:prstGeom>
            <a:noFill/>
          </p:spPr>
          <p:txBody>
            <a:bodyPr wrap="none" rtlCol="0">
              <a:spAutoFit/>
            </a:bodyPr>
            <a:lstStyle/>
            <a:p>
              <a:pPr algn="ctr"/>
              <a:r>
                <a:rPr lang="en-GB" sz="1867" dirty="0"/>
                <a:t>Channel </a:t>
              </a:r>
              <a:br>
                <a:rPr lang="en-GB" sz="1867" dirty="0"/>
              </a:br>
              <a:r>
                <a:rPr lang="en-GB" sz="1867" dirty="0"/>
                <a:t>info</a:t>
              </a:r>
            </a:p>
          </p:txBody>
        </p:sp>
        <p:sp>
          <p:nvSpPr>
            <p:cNvPr id="20" name="Rectangle 19"/>
            <p:cNvSpPr/>
            <p:nvPr/>
          </p:nvSpPr>
          <p:spPr>
            <a:xfrm>
              <a:off x="5024012"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Header</a:t>
              </a:r>
            </a:p>
          </p:txBody>
        </p:sp>
        <p:sp>
          <p:nvSpPr>
            <p:cNvPr id="21" name="Rectangle 20"/>
            <p:cNvSpPr/>
            <p:nvPr/>
          </p:nvSpPr>
          <p:spPr>
            <a:xfrm>
              <a:off x="7237647" y="2499181"/>
              <a:ext cx="1114163"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Invert</a:t>
              </a:r>
              <a:br>
                <a:rPr lang="en-GB" sz="2400" i="1" dirty="0">
                  <a:solidFill>
                    <a:schemeClr val="tx1"/>
                  </a:solidFill>
                </a:rPr>
              </a:br>
              <a:r>
                <a:rPr lang="en-GB" sz="2400" i="1" dirty="0">
                  <a:solidFill>
                    <a:schemeClr val="tx1"/>
                  </a:solidFill>
                </a:rPr>
                <a:t>Channel</a:t>
              </a:r>
            </a:p>
          </p:txBody>
        </p:sp>
        <p:sp>
          <p:nvSpPr>
            <p:cNvPr id="22" name="Rectangle 21"/>
            <p:cNvSpPr/>
            <p:nvPr/>
          </p:nvSpPr>
          <p:spPr>
            <a:xfrm>
              <a:off x="7237647" y="3562171"/>
              <a:ext cx="1114163"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Decode Packet</a:t>
              </a:r>
            </a:p>
          </p:txBody>
        </p:sp>
        <p:sp>
          <p:nvSpPr>
            <p:cNvPr id="23" name="TextBox 22"/>
            <p:cNvSpPr txBox="1"/>
            <p:nvPr/>
          </p:nvSpPr>
          <p:spPr>
            <a:xfrm>
              <a:off x="6366660" y="3384309"/>
              <a:ext cx="661162" cy="549271"/>
            </a:xfrm>
            <a:prstGeom prst="rect">
              <a:avLst/>
            </a:prstGeom>
            <a:noFill/>
          </p:spPr>
          <p:txBody>
            <a:bodyPr wrap="none" rtlCol="0">
              <a:spAutoFit/>
            </a:bodyPr>
            <a:lstStyle/>
            <a:p>
              <a:pPr algn="ctr"/>
              <a:r>
                <a:rPr lang="en-GB" sz="1867" dirty="0"/>
                <a:t>Packet</a:t>
              </a:r>
              <a:br>
                <a:rPr lang="en-GB" sz="1867" dirty="0"/>
              </a:br>
              <a:r>
                <a:rPr lang="en-GB" sz="1867" dirty="0"/>
                <a:t>info</a:t>
              </a:r>
            </a:p>
          </p:txBody>
        </p:sp>
        <p:cxnSp>
          <p:nvCxnSpPr>
            <p:cNvPr id="24" name="Straight Arrow Connector 23"/>
            <p:cNvCxnSpPr/>
            <p:nvPr/>
          </p:nvCxnSpPr>
          <p:spPr>
            <a:xfrm>
              <a:off x="6153311" y="3916501"/>
              <a:ext cx="1069200"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5575540" y="3234630"/>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7789175" y="3211353"/>
              <a:ext cx="5553" cy="3007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4"/>
            <p:cNvCxnSpPr>
              <a:endCxn id="21" idx="0"/>
            </p:cNvCxnSpPr>
            <p:nvPr/>
          </p:nvCxnSpPr>
          <p:spPr>
            <a:xfrm>
              <a:off x="990327" y="2255727"/>
              <a:ext cx="6804402" cy="243454"/>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115643" y="2255727"/>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575121" y="2261076"/>
              <a:ext cx="838" cy="2434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910387" y="2361538"/>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31" name="Rectangle 30"/>
            <p:cNvSpPr/>
            <p:nvPr/>
          </p:nvSpPr>
          <p:spPr>
            <a:xfrm>
              <a:off x="7123604" y="2371407"/>
              <a:ext cx="1360489" cy="204554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cxnSp>
          <p:nvCxnSpPr>
            <p:cNvPr id="32" name="Straight Arrow Connector 34"/>
            <p:cNvCxnSpPr>
              <a:stCxn id="22" idx="2"/>
            </p:cNvCxnSpPr>
            <p:nvPr/>
          </p:nvCxnSpPr>
          <p:spPr>
            <a:xfrm flipH="1">
              <a:off x="7789177" y="4270831"/>
              <a:ext cx="5551" cy="85461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4"/>
            <p:cNvCxnSpPr/>
            <p:nvPr/>
          </p:nvCxnSpPr>
          <p:spPr>
            <a:xfrm>
              <a:off x="5633956" y="4270663"/>
              <a:ext cx="2169892" cy="449206"/>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00601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Metro Template-Template Blue">
  <a:themeElements>
    <a:clrScheme name="MSR">
      <a:dk1>
        <a:srgbClr val="FFFFFF"/>
      </a:dk1>
      <a:lt1>
        <a:srgbClr val="003963"/>
      </a:lt1>
      <a:dk2>
        <a:srgbClr val="FFFFFF"/>
      </a:dk2>
      <a:lt2>
        <a:srgbClr val="003963"/>
      </a:lt2>
      <a:accent1>
        <a:srgbClr val="31A7FE"/>
      </a:accent1>
      <a:accent2>
        <a:srgbClr val="7FBA00"/>
      </a:accent2>
      <a:accent3>
        <a:srgbClr val="FF8C00"/>
      </a:accent3>
      <a:accent4>
        <a:srgbClr val="B4009E"/>
      </a:accent4>
      <a:accent5>
        <a:srgbClr val="55D455"/>
      </a:accent5>
      <a:accent6>
        <a:srgbClr val="FFB900"/>
      </a:accent6>
      <a:hlink>
        <a:srgbClr val="31A7FE"/>
      </a:hlink>
      <a:folHlink>
        <a:srgbClr val="31A7FE"/>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800" dirty="0" err="1" smtClean="0">
            <a:gradFill>
              <a:gsLst>
                <a:gs pos="2917">
                  <a:schemeClr val="tx1"/>
                </a:gs>
                <a:gs pos="30000">
                  <a:schemeClr val="tx1"/>
                </a:gs>
              </a:gsLst>
              <a:lin ang="5400000" scaled="0"/>
            </a:gra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1738</TotalTime>
  <Words>6147</Words>
  <Application>Microsoft Office PowerPoint</Application>
  <PresentationFormat>Widescreen</PresentationFormat>
  <Paragraphs>1214</Paragraphs>
  <Slides>76</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76</vt:i4>
      </vt:variant>
    </vt:vector>
  </HeadingPairs>
  <TitlesOfParts>
    <vt:vector size="84" baseType="lpstr">
      <vt:lpstr>Arial</vt:lpstr>
      <vt:lpstr>Calibri</vt:lpstr>
      <vt:lpstr>Cambria Math</vt:lpstr>
      <vt:lpstr>Consolas</vt:lpstr>
      <vt:lpstr>Segoe UI</vt:lpstr>
      <vt:lpstr>Segoe UI Light</vt:lpstr>
      <vt:lpstr>Wingdings</vt:lpstr>
      <vt:lpstr>Metro Template-Template Blue</vt:lpstr>
      <vt:lpstr>Ziria: Wireless Programming  for Hardware Dummies</vt:lpstr>
      <vt:lpstr>Layout</vt:lpstr>
      <vt:lpstr>Prelude: Software Defined Radios</vt:lpstr>
      <vt:lpstr>Why do we care about wireless research?</vt:lpstr>
      <vt:lpstr>Issues for wireless researchers</vt:lpstr>
      <vt:lpstr>What is wrong with current tools?</vt:lpstr>
      <vt:lpstr>Current SDR Software Tools</vt:lpstr>
      <vt:lpstr>Issues</vt:lpstr>
      <vt:lpstr>Running example: WiFi receiver</vt:lpstr>
      <vt:lpstr>How do we execute this on CPU?</vt:lpstr>
      <vt:lpstr>Shared state</vt:lpstr>
      <vt:lpstr>Separation of control and data</vt:lpstr>
      <vt:lpstr>Verbosity</vt:lpstr>
      <vt:lpstr>Manual optimizations</vt:lpstr>
      <vt:lpstr>Vectorization</vt:lpstr>
      <vt:lpstr>My Own Frustrations</vt:lpstr>
      <vt:lpstr>Improving this situation</vt:lpstr>
      <vt:lpstr>Our Choice: Domain Specific Language</vt:lpstr>
      <vt:lpstr>Why is wireless code special?</vt:lpstr>
      <vt:lpstr>Programming model</vt:lpstr>
      <vt:lpstr>How do we want code to look like?</vt:lpstr>
      <vt:lpstr>What do we not want to optimize?</vt:lpstr>
      <vt:lpstr>Layout</vt:lpstr>
      <vt:lpstr>Ziria and OFDM network basics</vt:lpstr>
      <vt:lpstr>Complex data and signals</vt:lpstr>
      <vt:lpstr>Superimposing signals for transmission</vt:lpstr>
      <vt:lpstr>Transmitting OFDM symbols</vt:lpstr>
      <vt:lpstr>Receiving OFDM symbols</vt:lpstr>
      <vt:lpstr>Why IFFT/FFT? </vt:lpstr>
      <vt:lpstr>OFDM and channel estimation</vt:lpstr>
      <vt:lpstr>Actual WiFi 802.11a OFDM transmission</vt:lpstr>
      <vt:lpstr>Modulation and demodulation</vt:lpstr>
      <vt:lpstr>QPSK modulation in Ziria</vt:lpstr>
      <vt:lpstr>Rest of TX pipeline</vt:lpstr>
      <vt:lpstr>Details of transmitting OFDM symbols in Ziria</vt:lpstr>
      <vt:lpstr>4G LTE is based on similar blocks</vt:lpstr>
      <vt:lpstr>Blocks that maintain internal state: scrambler</vt:lpstr>
      <vt:lpstr>WiFi receiver</vt:lpstr>
      <vt:lpstr>WiFi receiver in Ziria code</vt:lpstr>
      <vt:lpstr>Ziria computers versus transformers</vt:lpstr>
      <vt:lpstr>A typical computer block: transmission detection</vt:lpstr>
      <vt:lpstr>Layout</vt:lpstr>
      <vt:lpstr>Interfacing with other layers</vt:lpstr>
      <vt:lpstr>CPU execution model</vt:lpstr>
      <vt:lpstr>AST transformations to eliminate overheads</vt:lpstr>
      <vt:lpstr>Converting pipeline loops to tight in-node loops</vt:lpstr>
      <vt:lpstr>Further optimizations</vt:lpstr>
      <vt:lpstr>Pipeline vectorization</vt:lpstr>
      <vt:lpstr>Vectorization challenges</vt:lpstr>
      <vt:lpstr>Vectorization and LUT synergy</vt:lpstr>
      <vt:lpstr>Highlights of performance evaluation (experiments on i7 )</vt:lpstr>
      <vt:lpstr>Throughput (WiFi RX)</vt:lpstr>
      <vt:lpstr>Throughput (WiFi TX)</vt:lpstr>
      <vt:lpstr>Effects of optimizations (WiFi RX)</vt:lpstr>
      <vt:lpstr>Effects of optimizations (WiFi TX)</vt:lpstr>
      <vt:lpstr>Latency &amp; real-world performance</vt:lpstr>
      <vt:lpstr>Layout</vt:lpstr>
      <vt:lpstr>Ziria Toolchain</vt:lpstr>
      <vt:lpstr>Interfacing with other layers</vt:lpstr>
      <vt:lpstr>Flexibility of the toolchain</vt:lpstr>
      <vt:lpstr>Debugging</vt:lpstr>
      <vt:lpstr>Hands-on experience</vt:lpstr>
      <vt:lpstr>Before We Start: Useful Locations</vt:lpstr>
      <vt:lpstr>Before We Start: Refresh Ziria distro </vt:lpstr>
      <vt:lpstr>Let’s test Scrambler</vt:lpstr>
      <vt:lpstr>How about performance?</vt:lpstr>
      <vt:lpstr>Hello World</vt:lpstr>
      <vt:lpstr>Performance</vt:lpstr>
      <vt:lpstr>Why AutoLUT didn’t work</vt:lpstr>
      <vt:lpstr>More serious example</vt:lpstr>
      <vt:lpstr>Solution</vt:lpstr>
      <vt:lpstr>WiFi Sniffer Demo</vt:lpstr>
      <vt:lpstr>Layout</vt:lpstr>
      <vt:lpstr>Status</vt:lpstr>
      <vt:lpstr>Conclusions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Bozidar Radunovic</dc:creator>
  <cp:lastModifiedBy>Dimitrios Vytiniotis</cp:lastModifiedBy>
  <cp:revision>33</cp:revision>
  <dcterms:created xsi:type="dcterms:W3CDTF">2015-04-27T15:53:38Z</dcterms:created>
  <dcterms:modified xsi:type="dcterms:W3CDTF">2015-05-12T10:25:56Z</dcterms:modified>
</cp:coreProperties>
</file>