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58" r:id="rId9"/>
    <p:sldId id="259" r:id="rId10"/>
    <p:sldId id="261" r:id="rId11"/>
    <p:sldId id="262" r:id="rId12"/>
    <p:sldId id="263" r:id="rId13"/>
    <p:sldId id="264" r:id="rId14"/>
    <p:sldId id="281" r:id="rId15"/>
    <p:sldId id="278" r:id="rId16"/>
    <p:sldId id="266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71" d="100"/>
          <a:sy n="71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66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99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41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8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08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86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61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9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82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5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4DA54-5615-4B19-AE64-40FF97CBF0EE}" type="datetimeFigureOut">
              <a:rPr lang="en-GB" smtClean="0"/>
              <a:t>29/07/2014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E00A0-6B15-4D78-885A-67060409C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18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Programming by Example using Least General Generalizations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23352"/>
            <a:ext cx="7315200" cy="1241822"/>
          </a:xfrm>
        </p:spPr>
        <p:txBody>
          <a:bodyPr/>
          <a:lstStyle/>
          <a:p>
            <a:r>
              <a:rPr lang="en-GB" dirty="0" smtClean="0"/>
              <a:t>Mohammad Raza, Sumit Gulwani &amp; Natasa Milic-Frayling</a:t>
            </a:r>
          </a:p>
          <a:p>
            <a:r>
              <a:rPr lang="en-GB" dirty="0" smtClean="0"/>
              <a:t>Microsoft Research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47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 Specific Language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190" y="2226553"/>
            <a:ext cx="4779169" cy="15430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1229" y="4748631"/>
            <a:ext cx="2654112" cy="166778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101229" y="3740817"/>
            <a:ext cx="2003612" cy="36678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350" dirty="0" smtClean="0"/>
              <a:t>Example input </a:t>
            </a:r>
            <a:r>
              <a:rPr lang="en-GB" sz="1350" dirty="0"/>
              <a:t>state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0026" y="3749622"/>
            <a:ext cx="2007394" cy="30983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1350" dirty="0" smtClean="0"/>
              <a:t>Example output </a:t>
            </a:r>
            <a:r>
              <a:rPr lang="en-GB" sz="1350" dirty="0"/>
              <a:t>state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55167" y="6440863"/>
            <a:ext cx="1499347" cy="276999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algn="ctr"/>
            <a:r>
              <a:rPr lang="en-GB" sz="1350" dirty="0"/>
              <a:t>Output expression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07074" y="6440863"/>
            <a:ext cx="1499347" cy="276999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algn="ctr"/>
            <a:r>
              <a:rPr lang="en-GB" sz="1350" dirty="0"/>
              <a:t>Input expression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Structured representation of richly formatted content (XML)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DSL programs express conditional transformations on XML trees:</a:t>
            </a:r>
          </a:p>
        </p:txBody>
      </p:sp>
      <p:sp>
        <p:nvSpPr>
          <p:cNvPr id="18" name="Text Placeholder 2"/>
          <p:cNvSpPr txBox="1">
            <a:spLocks/>
          </p:cNvSpPr>
          <p:nvPr/>
        </p:nvSpPr>
        <p:spPr>
          <a:xfrm>
            <a:off x="214261" y="2768307"/>
            <a:ext cx="2770987" cy="1339299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 dirty="0" smtClean="0">
                <a:solidFill>
                  <a:schemeClr val="accent1">
                    <a:lumMod val="75000"/>
                  </a:schemeClr>
                </a:solidFill>
              </a:rPr>
              <a:t>Change all text boxes that have Arial font of size 12 into a red </a:t>
            </a:r>
            <a:r>
              <a:rPr lang="en-US" sz="1800" spc="0" dirty="0" err="1" smtClean="0">
                <a:solidFill>
                  <a:schemeClr val="accent1">
                    <a:lumMod val="75000"/>
                  </a:schemeClr>
                </a:solidFill>
              </a:rPr>
              <a:t>coloured</a:t>
            </a:r>
            <a:r>
              <a:rPr lang="en-US" sz="1800" spc="0" dirty="0" smtClean="0">
                <a:solidFill>
                  <a:schemeClr val="accent1">
                    <a:lumMod val="75000"/>
                  </a:schemeClr>
                </a:solidFill>
              </a:rPr>
              <a:t> table</a:t>
            </a:r>
            <a:endParaRPr lang="en-US" sz="1800" spc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 Specific Language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095170" y="2163426"/>
            <a:ext cx="2493131" cy="950693"/>
            <a:chOff x="1095170" y="2163426"/>
            <a:chExt cx="2493131" cy="950693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85695" y="2163426"/>
              <a:ext cx="1457325" cy="33337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07088" y="2528754"/>
              <a:ext cx="1343025" cy="3048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78601" y="2885878"/>
              <a:ext cx="1409700" cy="21907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95170" y="2904569"/>
              <a:ext cx="781050" cy="209550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925263" y="1641789"/>
            <a:ext cx="2578187" cy="40011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2000" u="sng" dirty="0" smtClean="0"/>
              <a:t>Data model </a:t>
            </a:r>
            <a:endParaRPr lang="en-GB" sz="2000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925263" y="3476718"/>
            <a:ext cx="2578187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GB" sz="2000" u="sng" dirty="0" smtClean="0"/>
              <a:t>DSL</a:t>
            </a:r>
            <a:endParaRPr lang="en-GB" sz="2000" u="sng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787" y="4041299"/>
            <a:ext cx="4743450" cy="263842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255" y="1952093"/>
            <a:ext cx="4042486" cy="4775010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XML </a:t>
            </a:r>
            <a:r>
              <a:rPr lang="en-GB" dirty="0" smtClean="0"/>
              <a:t>represented as </a:t>
            </a:r>
            <a:r>
              <a:rPr lang="en-GB" dirty="0"/>
              <a:t>ordered </a:t>
            </a:r>
            <a:r>
              <a:rPr lang="en-GB" dirty="0" smtClean="0"/>
              <a:t>trees</a:t>
            </a:r>
          </a:p>
          <a:p>
            <a:r>
              <a:rPr lang="en-GB" dirty="0" smtClean="0"/>
              <a:t>Each node </a:t>
            </a:r>
            <a:r>
              <a:rPr lang="en-GB" dirty="0"/>
              <a:t>labelled by </a:t>
            </a:r>
            <a:endParaRPr lang="en-GB" dirty="0" smtClean="0"/>
          </a:p>
          <a:p>
            <a:pPr lvl="1"/>
            <a:r>
              <a:rPr lang="en-GB" dirty="0" smtClean="0"/>
              <a:t>an </a:t>
            </a:r>
            <a:r>
              <a:rPr lang="en-GB" dirty="0"/>
              <a:t>element </a:t>
            </a:r>
            <a:r>
              <a:rPr lang="en-GB" dirty="0" smtClean="0"/>
              <a:t>name</a:t>
            </a:r>
          </a:p>
          <a:p>
            <a:pPr lvl="1"/>
            <a:r>
              <a:rPr lang="en-GB" dirty="0" smtClean="0"/>
              <a:t>a </a:t>
            </a:r>
            <a:r>
              <a:rPr lang="en-GB" dirty="0"/>
              <a:t>mapping of attributes to literal values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Programs defined by input and output tree expressions</a:t>
            </a:r>
          </a:p>
          <a:p>
            <a:r>
              <a:rPr lang="en-GB" dirty="0" smtClean="0"/>
              <a:t>Attribute value expressions may be specified by literals, variables or function expressions e.g. numeric or text transformations</a:t>
            </a:r>
          </a:p>
          <a:p>
            <a:r>
              <a:rPr lang="en-GB" dirty="0" smtClean="0"/>
              <a:t>Loop expressions using iterators</a:t>
            </a:r>
          </a:p>
          <a:p>
            <a:pPr lvl="1"/>
            <a:r>
              <a:rPr lang="en-GB" dirty="0" smtClean="0"/>
              <a:t>Expressing structural variations</a:t>
            </a:r>
          </a:p>
          <a:p>
            <a:pPr lvl="1"/>
            <a:r>
              <a:rPr lang="en-GB" dirty="0" smtClean="0"/>
              <a:t>May be nested</a:t>
            </a:r>
          </a:p>
          <a:p>
            <a:pPr lvl="1"/>
            <a:r>
              <a:rPr lang="en-GB" dirty="0" smtClean="0"/>
              <a:t>Unique loop expression per element in a sibling composition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00597" y="4300142"/>
            <a:ext cx="1612658" cy="3394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4993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Semantics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9141"/>
                <a:ext cx="7886700" cy="358049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GB" dirty="0" smtClean="0"/>
                  <a:t>Match the input expression to get a </a:t>
                </a:r>
                <a:r>
                  <a:rPr lang="en-GB" i="1" dirty="0" smtClean="0"/>
                  <a:t>substitution </a:t>
                </a:r>
                <a:r>
                  <a:rPr lang="en-GB" dirty="0" smtClean="0"/>
                  <a:t>for variables and iterators, then apply that substitution to the output expression</a:t>
                </a:r>
              </a:p>
              <a:p>
                <a:endParaRPr lang="en-GB" dirty="0"/>
              </a:p>
              <a:p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r>
                  <a:rPr lang="en-GB" b="1" dirty="0" smtClean="0"/>
                  <a:t>Substitutions</a:t>
                </a:r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∈</m:t>
                    </m:r>
                  </m:oMath>
                </a14:m>
                <a:r>
                  <a:rPr lang="en-GB" dirty="0" smtClean="0"/>
                  <a:t> Subs map variables to literals and iterators to a sequence of substitutions</a:t>
                </a:r>
              </a:p>
              <a:p>
                <a:pPr marL="0" indent="0">
                  <a:buNone/>
                </a:pPr>
                <a:endParaRPr lang="en-GB" dirty="0" smtClean="0"/>
              </a:p>
              <a:p>
                <a:endParaRPr lang="en-GB" b="1" dirty="0" smtClean="0"/>
              </a:p>
              <a:p>
                <a:r>
                  <a:rPr lang="en-GB" b="1" dirty="0" smtClean="0"/>
                  <a:t>Match</a:t>
                </a:r>
                <a:r>
                  <a:rPr lang="en-GB" dirty="0" smtClean="0"/>
                  <a:t> and </a:t>
                </a:r>
                <a:r>
                  <a:rPr lang="en-GB" b="1" dirty="0" smtClean="0"/>
                  <a:t>Apply</a:t>
                </a:r>
                <a:r>
                  <a:rPr lang="en-GB" dirty="0" smtClean="0"/>
                  <a:t> defined recursively over tree structure </a:t>
                </a:r>
                <a:endParaRPr lang="en-GB" dirty="0"/>
              </a:p>
              <a:p>
                <a:r>
                  <a:rPr lang="en-GB" dirty="0" smtClean="0"/>
                  <a:t>Substitutions inform the </a:t>
                </a:r>
                <a:r>
                  <a:rPr lang="en-GB" b="1" dirty="0" err="1" smtClean="0"/>
                  <a:t>subsumption</a:t>
                </a:r>
                <a:r>
                  <a:rPr lang="en-GB" dirty="0" smtClean="0"/>
                  <a:t> ordering: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9141"/>
                <a:ext cx="7886700" cy="3580490"/>
              </a:xfrm>
              <a:blipFill rotWithShape="0">
                <a:blip r:embed="rId2"/>
                <a:stretch>
                  <a:fillRect l="-696" t="-32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155" y="4157215"/>
            <a:ext cx="2657475" cy="2286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0427" y="5826017"/>
            <a:ext cx="5200650" cy="4191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7154" y="5492642"/>
            <a:ext cx="2657475" cy="3333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/>
          <a:srcRect t="33120"/>
          <a:stretch/>
        </p:blipFill>
        <p:spPr>
          <a:xfrm>
            <a:off x="2805036" y="2537572"/>
            <a:ext cx="4572000" cy="58606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r="65882" b="68414"/>
          <a:stretch/>
        </p:blipFill>
        <p:spPr>
          <a:xfrm>
            <a:off x="1245177" y="2692213"/>
            <a:ext cx="1559859" cy="2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17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algorithm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336470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Given a set of input-output examples, generate a program satisfying all the examples that is minimal in the </a:t>
            </a:r>
            <a:r>
              <a:rPr lang="en-GB" dirty="0" err="1" smtClean="0"/>
              <a:t>subsumption</a:t>
            </a:r>
            <a:r>
              <a:rPr lang="en-GB" dirty="0" smtClean="0"/>
              <a:t> ordering</a:t>
            </a:r>
          </a:p>
          <a:p>
            <a:r>
              <a:rPr lang="en-GB" dirty="0" smtClean="0"/>
              <a:t>Based on syntactic anti-unification (Plotkin’70)</a:t>
            </a:r>
          </a:p>
          <a:p>
            <a:pPr lvl="1"/>
            <a:r>
              <a:rPr lang="en-GB" dirty="0" smtClean="0"/>
              <a:t>Using </a:t>
            </a:r>
            <a:r>
              <a:rPr lang="en-GB" b="1" i="1" dirty="0" smtClean="0"/>
              <a:t>scopes</a:t>
            </a:r>
            <a:r>
              <a:rPr lang="en-GB" dirty="0" smtClean="0"/>
              <a:t> to represent nested loop contexts: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maintain </a:t>
            </a:r>
            <a:r>
              <a:rPr lang="en-GB" b="1" dirty="0" smtClean="0"/>
              <a:t>injective maps </a:t>
            </a:r>
            <a:r>
              <a:rPr lang="en-GB" dirty="0" smtClean="0"/>
              <a:t>for generating variables and iterators within scopes</a:t>
            </a:r>
          </a:p>
          <a:p>
            <a:pPr lvl="1"/>
            <a:endParaRPr lang="en-GB" dirty="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843" y="3732959"/>
            <a:ext cx="1953852" cy="3952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843" y="5268411"/>
            <a:ext cx="2892263" cy="3842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0842" y="5818323"/>
            <a:ext cx="2710827" cy="35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10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algorithm – top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514" y="2210208"/>
            <a:ext cx="3163421" cy="3347686"/>
          </a:xfrm>
        </p:spPr>
        <p:txBody>
          <a:bodyPr>
            <a:normAutofit/>
          </a:bodyPr>
          <a:lstStyle/>
          <a:p>
            <a:r>
              <a:rPr lang="en-GB" dirty="0" smtClean="0"/>
              <a:t>Overall approach</a:t>
            </a:r>
          </a:p>
          <a:p>
            <a:pPr lvl="1"/>
            <a:r>
              <a:rPr lang="en-GB" dirty="0" smtClean="0"/>
              <a:t>Generalize over inputs</a:t>
            </a:r>
          </a:p>
          <a:p>
            <a:pPr lvl="1"/>
            <a:r>
              <a:rPr lang="en-GB" dirty="0" smtClean="0"/>
              <a:t>Generalize over outputs</a:t>
            </a:r>
          </a:p>
          <a:p>
            <a:pPr lvl="1"/>
            <a:r>
              <a:rPr lang="en-GB" dirty="0" smtClean="0"/>
              <a:t>Relate variables   between input and output</a:t>
            </a:r>
          </a:p>
          <a:p>
            <a:pPr lvl="1"/>
            <a:endParaRPr lang="en-GB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6793" y="2449474"/>
            <a:ext cx="4983078" cy="2573318"/>
          </a:xfrm>
          <a:prstGeom prst="rect">
            <a:avLst/>
          </a:prstGeom>
        </p:spPr>
      </p:pic>
      <p:cxnSp>
        <p:nvCxnSpPr>
          <p:cNvPr id="10" name="Curved Connector 9"/>
          <p:cNvCxnSpPr/>
          <p:nvPr/>
        </p:nvCxnSpPr>
        <p:spPr>
          <a:xfrm flipV="1">
            <a:off x="1936376" y="2783541"/>
            <a:ext cx="2420471" cy="376518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/>
          <p:nvPr/>
        </p:nvCxnSpPr>
        <p:spPr>
          <a:xfrm flipV="1">
            <a:off x="2528050" y="3958737"/>
            <a:ext cx="1250574" cy="1064059"/>
          </a:xfrm>
          <a:prstGeom prst="curvedConnector3">
            <a:avLst>
              <a:gd name="adj1" fmla="val 50000"/>
            </a:avLst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>
            <a:off x="3926541" y="3160059"/>
            <a:ext cx="430306" cy="1597357"/>
          </a:xfrm>
          <a:prstGeom prst="leftBrace">
            <a:avLst>
              <a:gd name="adj1" fmla="val 70660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Curved Connector 15"/>
          <p:cNvCxnSpPr/>
          <p:nvPr/>
        </p:nvCxnSpPr>
        <p:spPr>
          <a:xfrm flipV="1">
            <a:off x="2111188" y="3039599"/>
            <a:ext cx="2245659" cy="879245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3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algorithm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870" y="1827293"/>
            <a:ext cx="3439198" cy="4723559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Inferring tree expressions</a:t>
            </a:r>
          </a:p>
          <a:p>
            <a:pPr lvl="1"/>
            <a:r>
              <a:rPr lang="en-GB" dirty="0" smtClean="0"/>
              <a:t>Select next element </a:t>
            </a:r>
            <a:r>
              <a:rPr lang="en-GB" i="1" dirty="0" smtClean="0"/>
              <a:t>e</a:t>
            </a:r>
            <a:r>
              <a:rPr lang="en-GB" dirty="0" smtClean="0"/>
              <a:t> from top level siblings</a:t>
            </a:r>
          </a:p>
          <a:p>
            <a:pPr lvl="1"/>
            <a:r>
              <a:rPr lang="en-GB" dirty="0" smtClean="0"/>
              <a:t>Call recursively on remaining siblings</a:t>
            </a:r>
          </a:p>
          <a:p>
            <a:pPr lvl="1"/>
            <a:r>
              <a:rPr lang="en-GB" dirty="0" smtClean="0"/>
              <a:t>If e has fixed number occurrences then infer rooted tree expression</a:t>
            </a:r>
          </a:p>
          <a:p>
            <a:pPr lvl="1"/>
            <a:r>
              <a:rPr lang="en-GB" dirty="0" smtClean="0"/>
              <a:t>Otherwise introduce a new iterator and infer loop expression</a:t>
            </a:r>
          </a:p>
          <a:p>
            <a:endParaRPr lang="en-GB" dirty="0" smtClean="0"/>
          </a:p>
          <a:p>
            <a:pPr lvl="1"/>
            <a:endParaRPr lang="en-GB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5278" y="2232840"/>
            <a:ext cx="4708722" cy="3912466"/>
          </a:xfrm>
          <a:prstGeom prst="rect">
            <a:avLst/>
          </a:prstGeom>
        </p:spPr>
      </p:pic>
      <p:sp>
        <p:nvSpPr>
          <p:cNvPr id="10" name="Left Brace 9"/>
          <p:cNvSpPr/>
          <p:nvPr/>
        </p:nvSpPr>
        <p:spPr>
          <a:xfrm>
            <a:off x="4476759" y="2896334"/>
            <a:ext cx="190482" cy="1452283"/>
          </a:xfrm>
          <a:prstGeom prst="leftBrace">
            <a:avLst>
              <a:gd name="adj1" fmla="val 70660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Left Brace 11"/>
          <p:cNvSpPr/>
          <p:nvPr/>
        </p:nvSpPr>
        <p:spPr>
          <a:xfrm>
            <a:off x="4476759" y="4625822"/>
            <a:ext cx="195511" cy="772578"/>
          </a:xfrm>
          <a:prstGeom prst="leftBrace">
            <a:avLst>
              <a:gd name="adj1" fmla="val 70660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Brace 12"/>
          <p:cNvSpPr/>
          <p:nvPr/>
        </p:nvSpPr>
        <p:spPr>
          <a:xfrm>
            <a:off x="4476758" y="5511330"/>
            <a:ext cx="190483" cy="633976"/>
          </a:xfrm>
          <a:prstGeom prst="leftBrace">
            <a:avLst>
              <a:gd name="adj1" fmla="val 70660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Curved Connector 13"/>
          <p:cNvCxnSpPr/>
          <p:nvPr/>
        </p:nvCxnSpPr>
        <p:spPr>
          <a:xfrm>
            <a:off x="3652556" y="3119718"/>
            <a:ext cx="661698" cy="502757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>
            <a:off x="3173506" y="3798497"/>
            <a:ext cx="1493735" cy="679374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>
            <a:off x="3713068" y="4753547"/>
            <a:ext cx="601186" cy="258563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/>
          <p:nvPr/>
        </p:nvCxnSpPr>
        <p:spPr>
          <a:xfrm>
            <a:off x="2877671" y="5674659"/>
            <a:ext cx="1436583" cy="63982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57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algorithm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48298"/>
            <a:ext cx="3822326" cy="3547384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Infer rooted tree expression</a:t>
            </a:r>
          </a:p>
          <a:p>
            <a:pPr lvl="1"/>
            <a:r>
              <a:rPr lang="en-GB" dirty="0" smtClean="0"/>
              <a:t>Follows inductive structure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Infer attribute map expression (base case)</a:t>
            </a:r>
          </a:p>
          <a:p>
            <a:pPr lvl="1"/>
            <a:r>
              <a:rPr lang="en-GB" dirty="0" smtClean="0"/>
              <a:t>Introduce new variable if attribute values not consistent</a:t>
            </a:r>
          </a:p>
          <a:p>
            <a:pPr lvl="1"/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547"/>
          <a:stretch/>
        </p:blipFill>
        <p:spPr>
          <a:xfrm>
            <a:off x="4854388" y="4389768"/>
            <a:ext cx="4030455" cy="1930694"/>
          </a:xfrm>
          <a:prstGeom prst="rect">
            <a:avLst/>
          </a:prstGeom>
        </p:spPr>
      </p:pic>
      <p:cxnSp>
        <p:nvCxnSpPr>
          <p:cNvPr id="8" name="Curved Connector 7"/>
          <p:cNvCxnSpPr/>
          <p:nvPr/>
        </p:nvCxnSpPr>
        <p:spPr>
          <a:xfrm>
            <a:off x="2539813" y="5455995"/>
            <a:ext cx="2865905" cy="84193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/>
          <p:nvPr/>
        </p:nvCxnSpPr>
        <p:spPr>
          <a:xfrm>
            <a:off x="2539813" y="5498091"/>
            <a:ext cx="2865905" cy="499297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388" y="2248298"/>
            <a:ext cx="34194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54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8104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Implemented an add-in for Microsoft PowerPoint, based on OOXML file format</a:t>
            </a:r>
          </a:p>
          <a:p>
            <a:r>
              <a:rPr lang="en-GB" dirty="0" smtClean="0"/>
              <a:t>Evaluated with questions from online help forums</a:t>
            </a:r>
          </a:p>
          <a:p>
            <a:pPr lvl="1"/>
            <a:r>
              <a:rPr lang="en-GB" dirty="0" smtClean="0"/>
              <a:t>Questions covered wide range of PowerPoint features</a:t>
            </a:r>
          </a:p>
          <a:p>
            <a:pPr lvl="2"/>
            <a:r>
              <a:rPr lang="en-GB" dirty="0" smtClean="0"/>
              <a:t>e.g. </a:t>
            </a:r>
            <a:r>
              <a:rPr lang="fr-FR" dirty="0" err="1"/>
              <a:t>shapes</a:t>
            </a:r>
            <a:r>
              <a:rPr lang="fr-FR" dirty="0"/>
              <a:t>, images, </a:t>
            </a:r>
            <a:r>
              <a:rPr lang="fr-FR" dirty="0" err="1"/>
              <a:t>charts</a:t>
            </a:r>
            <a:r>
              <a:rPr lang="fr-FR" dirty="0"/>
              <a:t>, tables, </a:t>
            </a:r>
            <a:r>
              <a:rPr lang="fr-FR" dirty="0" err="1"/>
              <a:t>bullets</a:t>
            </a:r>
            <a:r>
              <a:rPr lang="fr-FR" dirty="0"/>
              <a:t>, </a:t>
            </a:r>
            <a:r>
              <a:rPr lang="fr-FR" dirty="0" err="1" smtClean="0"/>
              <a:t>margins</a:t>
            </a:r>
            <a:r>
              <a:rPr lang="fr-FR" dirty="0" smtClean="0"/>
              <a:t>,</a:t>
            </a:r>
            <a:r>
              <a:rPr lang="en-GB" dirty="0"/>
              <a:t> fonts, borders, size, positioning, scaling, </a:t>
            </a:r>
            <a:r>
              <a:rPr lang="en-GB" dirty="0" err="1"/>
              <a:t>colors</a:t>
            </a:r>
            <a:r>
              <a:rPr lang="en-GB" dirty="0"/>
              <a:t>, styles, </a:t>
            </a:r>
            <a:r>
              <a:rPr lang="en-GB" dirty="0" smtClean="0"/>
              <a:t>indents…</a:t>
            </a:r>
          </a:p>
          <a:p>
            <a:pPr lvl="2"/>
            <a:r>
              <a:rPr lang="en-GB" i="1" dirty="0" smtClean="0"/>
              <a:t>“indent </a:t>
            </a:r>
            <a:r>
              <a:rPr lang="en-GB" i="1" dirty="0"/>
              <a:t>any text of a certain font </a:t>
            </a:r>
            <a:r>
              <a:rPr lang="en-GB" i="1" dirty="0" smtClean="0"/>
              <a:t>if it </a:t>
            </a:r>
            <a:r>
              <a:rPr lang="en-GB" i="1" dirty="0"/>
              <a:t>appears inside a </a:t>
            </a:r>
            <a:r>
              <a:rPr lang="en-GB" i="1" dirty="0" smtClean="0"/>
              <a:t>table”</a:t>
            </a:r>
            <a:endParaRPr lang="en-GB" i="1" dirty="0"/>
          </a:p>
          <a:p>
            <a:pPr lvl="2"/>
            <a:r>
              <a:rPr lang="en-GB" i="1" dirty="0" smtClean="0"/>
              <a:t>“change </a:t>
            </a:r>
            <a:r>
              <a:rPr lang="en-GB" i="1" dirty="0"/>
              <a:t>only red coloured circular </a:t>
            </a:r>
            <a:r>
              <a:rPr lang="en-GB" i="1" dirty="0" smtClean="0"/>
              <a:t>shapes”</a:t>
            </a:r>
            <a:endParaRPr lang="en-GB" i="1" dirty="0"/>
          </a:p>
          <a:p>
            <a:pPr lvl="2"/>
            <a:r>
              <a:rPr lang="en-GB" i="1" dirty="0" smtClean="0"/>
              <a:t>“change </a:t>
            </a:r>
            <a:r>
              <a:rPr lang="en-GB" i="1" dirty="0"/>
              <a:t>only text of a certain font and </a:t>
            </a:r>
            <a:r>
              <a:rPr lang="en-GB" i="1" dirty="0" smtClean="0"/>
              <a:t>size”</a:t>
            </a:r>
            <a:endParaRPr lang="en-GB" i="1" dirty="0"/>
          </a:p>
          <a:p>
            <a:pPr lvl="2"/>
            <a:r>
              <a:rPr lang="en-GB" i="1" dirty="0" smtClean="0"/>
              <a:t>“borders </a:t>
            </a:r>
            <a:r>
              <a:rPr lang="en-GB" i="1" dirty="0"/>
              <a:t>around all </a:t>
            </a:r>
            <a:r>
              <a:rPr lang="en-GB" i="1" dirty="0" smtClean="0"/>
              <a:t>pictures”</a:t>
            </a:r>
            <a:endParaRPr lang="en-GB" i="1" dirty="0"/>
          </a:p>
          <a:p>
            <a:pPr lvl="2"/>
            <a:r>
              <a:rPr lang="en-GB" i="1" dirty="0" smtClean="0"/>
              <a:t>“change </a:t>
            </a:r>
            <a:r>
              <a:rPr lang="en-GB" i="1" dirty="0"/>
              <a:t>paragraphs to table </a:t>
            </a:r>
            <a:r>
              <a:rPr lang="en-GB" i="1" dirty="0" smtClean="0"/>
              <a:t>rows”</a:t>
            </a:r>
            <a:endParaRPr lang="fr-FR" i="1" dirty="0" smtClean="0"/>
          </a:p>
          <a:p>
            <a:r>
              <a:rPr lang="en-GB" dirty="0" smtClean="0"/>
              <a:t>Some tasks involving ranges not expressible </a:t>
            </a:r>
          </a:p>
          <a:p>
            <a:r>
              <a:rPr lang="en-GB" dirty="0" smtClean="0"/>
              <a:t>Average of 4.2 examples required for task completion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6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825625"/>
            <a:ext cx="8138832" cy="435133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Extended applicability of PBE to domain of rich formatting transformations</a:t>
            </a:r>
          </a:p>
          <a:p>
            <a:r>
              <a:rPr lang="en-GB" dirty="0" smtClean="0"/>
              <a:t>LGG provides a different approach to PBE where </a:t>
            </a:r>
          </a:p>
          <a:p>
            <a:pPr lvl="1"/>
            <a:r>
              <a:rPr lang="en-GB" dirty="0"/>
              <a:t>DSL is designed with respect to a target </a:t>
            </a:r>
            <a:r>
              <a:rPr lang="en-GB" dirty="0" err="1"/>
              <a:t>subsumption</a:t>
            </a:r>
            <a:r>
              <a:rPr lang="en-GB" dirty="0"/>
              <a:t> </a:t>
            </a:r>
            <a:r>
              <a:rPr lang="en-GB" dirty="0" smtClean="0"/>
              <a:t>relation</a:t>
            </a:r>
          </a:p>
          <a:p>
            <a:pPr lvl="1"/>
            <a:r>
              <a:rPr lang="en-GB" dirty="0" smtClean="0"/>
              <a:t>ranking bias is implicit in the synthesis algorithm  </a:t>
            </a:r>
          </a:p>
          <a:p>
            <a:r>
              <a:rPr lang="en-GB" dirty="0" smtClean="0"/>
              <a:t>Next steps: </a:t>
            </a:r>
          </a:p>
          <a:p>
            <a:pPr lvl="1"/>
            <a:r>
              <a:rPr lang="en-GB" dirty="0" smtClean="0"/>
              <a:t>Targeting more expressive domains (e.g. ranges in conditionals, loop conditions)</a:t>
            </a:r>
          </a:p>
          <a:p>
            <a:pPr lvl="1"/>
            <a:r>
              <a:rPr lang="en-GB" dirty="0"/>
              <a:t>F</a:t>
            </a:r>
            <a:r>
              <a:rPr lang="en-GB" dirty="0" smtClean="0"/>
              <a:t>aster convergence (customizing XML formats)</a:t>
            </a:r>
          </a:p>
          <a:p>
            <a:pPr lvl="1"/>
            <a:r>
              <a:rPr lang="en-GB" dirty="0" smtClean="0"/>
              <a:t>Natural interaction techniques, e.g. NL input from user to target more expressive domains with fewer examples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101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3935928" cy="4351338"/>
          </a:xfrm>
        </p:spPr>
        <p:txBody>
          <a:bodyPr>
            <a:normAutofit/>
          </a:bodyPr>
          <a:lstStyle/>
          <a:p>
            <a:r>
              <a:rPr lang="en-GB" dirty="0" smtClean="0"/>
              <a:t>Programming by Example (PBE) has made significant advances recently, e.g. Excel Flash Fill (Gulwani’11)</a:t>
            </a:r>
          </a:p>
          <a:p>
            <a:r>
              <a:rPr lang="en-GB" dirty="0" smtClean="0"/>
              <a:t>Addressing transformations on small unstructured text strings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5838" y="2027330"/>
            <a:ext cx="4828162" cy="343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2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Existing approaches do not scale to more complex editing scenarios e.g. richly formatted document editing</a:t>
            </a:r>
          </a:p>
          <a:p>
            <a:r>
              <a:rPr lang="en-GB" dirty="0" smtClean="0"/>
              <a:t>PBE paradigm is well-suited to rich formatting scenarios:</a:t>
            </a:r>
          </a:p>
          <a:p>
            <a:pPr lvl="1"/>
            <a:r>
              <a:rPr lang="en-GB" dirty="0" smtClean="0"/>
              <a:t>Styles, templates are restrictive and require premature commitment from the user</a:t>
            </a:r>
          </a:p>
          <a:p>
            <a:pPr lvl="1"/>
            <a:r>
              <a:rPr lang="en-GB" dirty="0" smtClean="0"/>
              <a:t>Macro programming languages are expressive but too advanced for most users</a:t>
            </a:r>
          </a:p>
          <a:p>
            <a:pPr lvl="1"/>
            <a:r>
              <a:rPr lang="en-GB" dirty="0" smtClean="0"/>
              <a:t>Discoverability of specialised features is difficult in complex UIs</a:t>
            </a:r>
          </a:p>
        </p:txBody>
      </p:sp>
    </p:spTree>
    <p:extLst>
      <p:ext uri="{BB962C8B-B14F-4D97-AF65-F5344CB8AC3E}">
        <p14:creationId xmlns:p14="http://schemas.microsoft.com/office/powerpoint/2010/main" val="308498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Repetitive formatting scenarios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21" y="2680930"/>
            <a:ext cx="1705960" cy="3611613"/>
          </a:xfrm>
          <a:prstGeom prst="rect">
            <a:avLst/>
          </a:prstGeom>
          <a:effectLst>
            <a:softEdge rad="0"/>
          </a:effectLst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534520" y="1864015"/>
            <a:ext cx="2119079" cy="438842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>
                <a:solidFill>
                  <a:schemeClr val="accent1">
                    <a:lumMod val="75000"/>
                  </a:schemeClr>
                </a:solidFill>
              </a:rPr>
              <a:t>Initial state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122" y="2680931"/>
            <a:ext cx="1723337" cy="3611612"/>
          </a:xfrm>
          <a:prstGeom prst="rect">
            <a:avLst/>
          </a:prstGeom>
          <a:effectLst>
            <a:softEdge rad="0"/>
          </a:effectLst>
        </p:spPr>
      </p:pic>
      <p:sp>
        <p:nvSpPr>
          <p:cNvPr id="7" name="Text Placeholder 2"/>
          <p:cNvSpPr txBox="1">
            <a:spLocks/>
          </p:cNvSpPr>
          <p:nvPr/>
        </p:nvSpPr>
        <p:spPr>
          <a:xfrm>
            <a:off x="3018709" y="1863745"/>
            <a:ext cx="2567172" cy="660441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>
                <a:solidFill>
                  <a:schemeClr val="accent1">
                    <a:lumMod val="75000"/>
                  </a:schemeClr>
                </a:solidFill>
              </a:rPr>
              <a:t>Colour all diamond-shaped objects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618" y="2680411"/>
            <a:ext cx="1721782" cy="3614786"/>
          </a:xfrm>
          <a:prstGeom prst="rect">
            <a:avLst/>
          </a:prstGeom>
        </p:spPr>
      </p:pic>
      <p:sp>
        <p:nvSpPr>
          <p:cNvPr id="9" name="Text Placeholder 2"/>
          <p:cNvSpPr txBox="1">
            <a:spLocks/>
          </p:cNvSpPr>
          <p:nvPr/>
        </p:nvSpPr>
        <p:spPr>
          <a:xfrm>
            <a:off x="5831246" y="1846395"/>
            <a:ext cx="2529844" cy="660441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>
                <a:solidFill>
                  <a:schemeClr val="accent1">
                    <a:lumMod val="75000"/>
                  </a:schemeClr>
                </a:solidFill>
              </a:rPr>
              <a:t>Colour all objects with underlined text</a:t>
            </a:r>
          </a:p>
        </p:txBody>
      </p:sp>
    </p:spTree>
    <p:extLst>
      <p:ext uri="{BB962C8B-B14F-4D97-AF65-F5344CB8AC3E}">
        <p14:creationId xmlns:p14="http://schemas.microsoft.com/office/powerpoint/2010/main" val="223393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Repetitive formatting scenarios</a:t>
            </a:r>
            <a:endParaRPr lang="en-GB" dirty="0"/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525147" y="1836490"/>
            <a:ext cx="2119079" cy="438842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 dirty="0">
                <a:solidFill>
                  <a:schemeClr val="accent1">
                    <a:lumMod val="75000"/>
                  </a:schemeClr>
                </a:solidFill>
              </a:rPr>
              <a:t>Initial state</a:t>
            </a:r>
          </a:p>
        </p:txBody>
      </p:sp>
      <p:sp>
        <p:nvSpPr>
          <p:cNvPr id="17" name="Text Placeholder 2"/>
          <p:cNvSpPr txBox="1">
            <a:spLocks/>
          </p:cNvSpPr>
          <p:nvPr/>
        </p:nvSpPr>
        <p:spPr>
          <a:xfrm>
            <a:off x="3100028" y="1847729"/>
            <a:ext cx="2567172" cy="438842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>
                <a:solidFill>
                  <a:schemeClr val="accent1">
                    <a:lumMod val="75000"/>
                  </a:schemeClr>
                </a:solidFill>
              </a:rPr>
              <a:t>Shift all pictures</a:t>
            </a:r>
          </a:p>
        </p:txBody>
      </p:sp>
      <p:sp>
        <p:nvSpPr>
          <p:cNvPr id="18" name="Text Placeholder 2"/>
          <p:cNvSpPr txBox="1">
            <a:spLocks/>
          </p:cNvSpPr>
          <p:nvPr/>
        </p:nvSpPr>
        <p:spPr>
          <a:xfrm>
            <a:off x="5810694" y="1836490"/>
            <a:ext cx="2529844" cy="438842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>
                <a:solidFill>
                  <a:schemeClr val="accent1">
                    <a:lumMod val="75000"/>
                  </a:schemeClr>
                </a:solidFill>
              </a:rPr>
              <a:t>Align all pictures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518" y="2432372"/>
            <a:ext cx="857250" cy="3877674"/>
          </a:xfrm>
          <a:prstGeom prst="rect">
            <a:avLst/>
          </a:prstGeom>
          <a:effectLst>
            <a:softEdge rad="127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49" y="2432372"/>
            <a:ext cx="857250" cy="3860324"/>
          </a:xfrm>
          <a:prstGeom prst="rect">
            <a:avLst/>
          </a:prstGeom>
          <a:effectLst>
            <a:softEdge rad="12700"/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6419" y="2412234"/>
            <a:ext cx="857250" cy="3897812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52517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Repetitive formatting scenarios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533" y="1999971"/>
            <a:ext cx="6302811" cy="4742944"/>
          </a:xfrm>
          <a:prstGeom prst="rect">
            <a:avLst/>
          </a:prstGeom>
          <a:effectLst>
            <a:softEdge rad="38100"/>
          </a:effectLst>
        </p:spPr>
      </p:pic>
      <p:sp>
        <p:nvSpPr>
          <p:cNvPr id="11" name="Text Placeholder 2"/>
          <p:cNvSpPr txBox="1">
            <a:spLocks/>
          </p:cNvSpPr>
          <p:nvPr/>
        </p:nvSpPr>
        <p:spPr>
          <a:xfrm>
            <a:off x="2568389" y="1471268"/>
            <a:ext cx="3179494" cy="438842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 dirty="0" smtClean="0">
                <a:solidFill>
                  <a:schemeClr val="accent1">
                    <a:lumMod val="75000"/>
                  </a:schemeClr>
                </a:solidFill>
              </a:rPr>
              <a:t>Change all first names to initials</a:t>
            </a:r>
            <a:endParaRPr lang="en-US" sz="1800" spc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40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Repetitive formatting scenarios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533" y="1999971"/>
            <a:ext cx="6302811" cy="4742944"/>
          </a:xfrm>
          <a:prstGeom prst="rect">
            <a:avLst/>
          </a:prstGeom>
          <a:effectLst>
            <a:softEdge rad="381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533" y="1999971"/>
            <a:ext cx="6302811" cy="4742944"/>
          </a:xfrm>
          <a:prstGeom prst="rect">
            <a:avLst/>
          </a:prstGeom>
          <a:effectLst>
            <a:softEdge rad="25400"/>
          </a:effectLst>
        </p:spPr>
      </p:pic>
      <p:sp>
        <p:nvSpPr>
          <p:cNvPr id="11" name="Text Placeholder 2"/>
          <p:cNvSpPr txBox="1">
            <a:spLocks/>
          </p:cNvSpPr>
          <p:nvPr/>
        </p:nvSpPr>
        <p:spPr>
          <a:xfrm>
            <a:off x="2568389" y="1471268"/>
            <a:ext cx="3179494" cy="438842"/>
          </a:xfrm>
          <a:prstGeom prst="rect">
            <a:avLst/>
          </a:prstGeom>
        </p:spPr>
        <p:txBody>
          <a:bodyPr vert="horz" wrap="square" lIns="134463" tIns="107571" rIns="134463" bIns="107571" rtlCol="0">
            <a:normAutofit lnSpcReduction="10000"/>
          </a:bodyPr>
          <a:lstStyle>
            <a:lvl1pPr marL="0" marR="0" indent="0" algn="l" defTabSz="91436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4000" kern="1200" spc="-70" baseline="0">
                <a:gradFill>
                  <a:gsLst>
                    <a:gs pos="100000">
                      <a:schemeClr val="tx2"/>
                    </a:gs>
                    <a:gs pos="0">
                      <a:schemeClr val="tx2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231775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7985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457200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693738" marR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>
                <a:tab pos="1255713" algn="l"/>
              </a:tabLst>
              <a:defRPr sz="2000" kern="1200" spc="0" baseline="0">
                <a:gradFill>
                  <a:gsLst>
                    <a:gs pos="100000">
                      <a:schemeClr val="tx1"/>
                    </a:gs>
                    <a:gs pos="6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</a:pPr>
            <a:r>
              <a:rPr lang="en-US" sz="1800" spc="0" dirty="0" smtClean="0">
                <a:solidFill>
                  <a:schemeClr val="accent1">
                    <a:lumMod val="75000"/>
                  </a:schemeClr>
                </a:solidFill>
              </a:rPr>
              <a:t>Change all first names to initials</a:t>
            </a:r>
            <a:endParaRPr lang="en-US" sz="1800" spc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3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&amp; existing approaches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4562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General PBE ingredients:</a:t>
            </a:r>
          </a:p>
          <a:p>
            <a:pPr lvl="1"/>
            <a:r>
              <a:rPr lang="en-GB" dirty="0" smtClean="0"/>
              <a:t>Domain specific language (DSL) </a:t>
            </a:r>
            <a:r>
              <a:rPr lang="en-GB" i="1" dirty="0" smtClean="0"/>
              <a:t>- space of possible programs</a:t>
            </a:r>
          </a:p>
          <a:p>
            <a:pPr lvl="1"/>
            <a:r>
              <a:rPr lang="en-GB" dirty="0" smtClean="0"/>
              <a:t>Synthesis algorithm </a:t>
            </a:r>
            <a:r>
              <a:rPr lang="en-GB" i="1" dirty="0" smtClean="0"/>
              <a:t>- given input-output examples, infer a satisfying program in the DSL</a:t>
            </a:r>
          </a:p>
          <a:p>
            <a:r>
              <a:rPr lang="en-GB" dirty="0" smtClean="0"/>
              <a:t>Trade offs between expressivity of DSL, efficiency and accuracy of synthesis algorithm</a:t>
            </a:r>
          </a:p>
          <a:p>
            <a:r>
              <a:rPr lang="en-GB" dirty="0" smtClean="0"/>
              <a:t>Recent DAG-based approaches: </a:t>
            </a:r>
          </a:p>
          <a:p>
            <a:pPr lvl="1"/>
            <a:r>
              <a:rPr lang="en-GB" dirty="0" smtClean="0"/>
              <a:t>Construct an explicit representation of all possible programs followed by ranking within this space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61072" y="5166356"/>
            <a:ext cx="3083289" cy="1321545"/>
            <a:chOff x="5570629" y="4078305"/>
            <a:chExt cx="2609095" cy="90787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t="19654" b="13427"/>
            <a:stretch/>
          </p:blipFill>
          <p:spPr>
            <a:xfrm>
              <a:off x="5570629" y="4078305"/>
              <a:ext cx="2609095" cy="827316"/>
            </a:xfrm>
            <a:prstGeom prst="rect">
              <a:avLst/>
            </a:prstGeom>
            <a:effectLst>
              <a:softEdge rad="50800"/>
            </a:effectLst>
          </p:spPr>
        </p:pic>
        <p:sp>
          <p:nvSpPr>
            <p:cNvPr id="6" name="Rectangle 5"/>
            <p:cNvSpPr/>
            <p:nvPr/>
          </p:nvSpPr>
          <p:spPr>
            <a:xfrm>
              <a:off x="6054291" y="4717486"/>
              <a:ext cx="202668" cy="188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6537068" y="4717486"/>
              <a:ext cx="173523" cy="2284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6955958" y="4717486"/>
              <a:ext cx="212324" cy="233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7413649" y="4717486"/>
              <a:ext cx="181750" cy="26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807" y="5193666"/>
            <a:ext cx="3423730" cy="1254547"/>
          </a:xfrm>
          <a:prstGeom prst="rect">
            <a:avLst/>
          </a:prstGeom>
          <a:effectLst>
            <a:softEdge rad="38100"/>
          </a:effectLst>
        </p:spPr>
      </p:pic>
      <p:sp>
        <p:nvSpPr>
          <p:cNvPr id="11" name="TextBox 10"/>
          <p:cNvSpPr txBox="1"/>
          <p:nvPr/>
        </p:nvSpPr>
        <p:spPr>
          <a:xfrm>
            <a:off x="5432638" y="6185965"/>
            <a:ext cx="2119387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i="1" dirty="0" smtClean="0">
                <a:latin typeface="Times" pitchFamily="18" charset="0"/>
              </a:rPr>
              <a:t>1                P       K</a:t>
            </a:r>
            <a:endParaRPr lang="en-GB" i="1" dirty="0">
              <a:latin typeface="Times" pitchFamily="18" charset="0"/>
            </a:endParaRPr>
          </a:p>
        </p:txBody>
      </p:sp>
      <p:cxnSp>
        <p:nvCxnSpPr>
          <p:cNvPr id="13" name="Curved Connector 12"/>
          <p:cNvCxnSpPr/>
          <p:nvPr/>
        </p:nvCxnSpPr>
        <p:spPr>
          <a:xfrm>
            <a:off x="3980329" y="5930153"/>
            <a:ext cx="1258926" cy="440478"/>
          </a:xfrm>
          <a:prstGeom prst="curvedConnector3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433121" y="5271248"/>
            <a:ext cx="220867" cy="1349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16703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different approach to PBE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Since goal is to find a </a:t>
            </a:r>
            <a:r>
              <a:rPr lang="en-GB" i="1" dirty="0" smtClean="0"/>
              <a:t>single</a:t>
            </a:r>
            <a:r>
              <a:rPr lang="en-GB" dirty="0" smtClean="0"/>
              <a:t> program, can we incorporate the ranking strategy implicitly into the synthesis algorithm?</a:t>
            </a:r>
          </a:p>
          <a:p>
            <a:r>
              <a:rPr lang="en-GB" dirty="0" smtClean="0"/>
              <a:t>Adopting the notion of </a:t>
            </a:r>
            <a:r>
              <a:rPr lang="en-GB" i="1" dirty="0" smtClean="0"/>
              <a:t>least general generalization </a:t>
            </a:r>
            <a:r>
              <a:rPr lang="en-GB" dirty="0" smtClean="0"/>
              <a:t>from inductive inference (Plotkin’70):</a:t>
            </a:r>
          </a:p>
          <a:p>
            <a:pPr lvl="1"/>
            <a:r>
              <a:rPr lang="en-GB" dirty="0" smtClean="0"/>
              <a:t>Design a DSL equipped with a natural </a:t>
            </a:r>
            <a:r>
              <a:rPr lang="en-GB" i="1" dirty="0" err="1" smtClean="0"/>
              <a:t>subsumption</a:t>
            </a:r>
            <a:r>
              <a:rPr lang="en-GB" dirty="0" smtClean="0"/>
              <a:t> ordering on programs</a:t>
            </a:r>
          </a:p>
          <a:p>
            <a:pPr lvl="1"/>
            <a:r>
              <a:rPr lang="en-GB" dirty="0" smtClean="0"/>
              <a:t>Design an algorithm that efficiently generates programs that are minimal with respect to the </a:t>
            </a:r>
            <a:r>
              <a:rPr lang="en-GB" dirty="0" err="1" smtClean="0"/>
              <a:t>subsumption</a:t>
            </a:r>
            <a:r>
              <a:rPr lang="en-GB" dirty="0" smtClean="0"/>
              <a:t> ordering</a:t>
            </a:r>
          </a:p>
          <a:p>
            <a:pPr lvl="1"/>
            <a:r>
              <a:rPr lang="en-GB" dirty="0" smtClean="0"/>
              <a:t>Avoid exhaustive enumeration of the search space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3666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2465</TotalTime>
  <Words>783</Words>
  <Application>Microsoft Office PowerPoint</Application>
  <PresentationFormat>On-screen Show (4:3)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Times</vt:lpstr>
      <vt:lpstr>Office Theme</vt:lpstr>
      <vt:lpstr>Programming by Example using Least General Generalizations</vt:lpstr>
      <vt:lpstr>Introduction</vt:lpstr>
      <vt:lpstr>Introduction</vt:lpstr>
      <vt:lpstr>Repetitive formatting scenarios</vt:lpstr>
      <vt:lpstr>Repetitive formatting scenarios</vt:lpstr>
      <vt:lpstr>Repetitive formatting scenarios</vt:lpstr>
      <vt:lpstr>Repetitive formatting scenarios</vt:lpstr>
      <vt:lpstr>Challenges &amp; existing approaches</vt:lpstr>
      <vt:lpstr>A different approach to PBE</vt:lpstr>
      <vt:lpstr>Domain Specific Language</vt:lpstr>
      <vt:lpstr>Domain Specific Language</vt:lpstr>
      <vt:lpstr>Semantics</vt:lpstr>
      <vt:lpstr>Synthesis algorithm</vt:lpstr>
      <vt:lpstr>Synthesis algorithm – top level</vt:lpstr>
      <vt:lpstr>Synthesis algorithm</vt:lpstr>
      <vt:lpstr>Synthesis algorithm</vt:lpstr>
      <vt:lpstr>Evaluation</vt:lpstr>
      <vt:lpstr>Conclusion</vt:lpstr>
    </vt:vector>
  </TitlesOfParts>
  <Company>Microsoft Research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by Example using Least General Generalizations</dc:title>
  <dc:creator>Mohammad Raza (Brook Street)</dc:creator>
  <cp:lastModifiedBy>Mohammad Raza (Brook Street)</cp:lastModifiedBy>
  <cp:revision>104</cp:revision>
  <dcterms:created xsi:type="dcterms:W3CDTF">2014-07-29T20:12:29Z</dcterms:created>
  <dcterms:modified xsi:type="dcterms:W3CDTF">2014-07-31T13:18:02Z</dcterms:modified>
</cp:coreProperties>
</file>