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8" r:id="rId2"/>
    <p:sldMasterId id="2147483711" r:id="rId3"/>
    <p:sldMasterId id="2147483735" r:id="rId4"/>
  </p:sldMasterIdLst>
  <p:notesMasterIdLst>
    <p:notesMasterId r:id="rId32"/>
  </p:notesMasterIdLst>
  <p:sldIdLst>
    <p:sldId id="375" r:id="rId5"/>
    <p:sldId id="257" r:id="rId6"/>
    <p:sldId id="372" r:id="rId7"/>
    <p:sldId id="371" r:id="rId8"/>
    <p:sldId id="298" r:id="rId9"/>
    <p:sldId id="335" r:id="rId10"/>
    <p:sldId id="384" r:id="rId11"/>
    <p:sldId id="385" r:id="rId12"/>
    <p:sldId id="386" r:id="rId13"/>
    <p:sldId id="388" r:id="rId14"/>
    <p:sldId id="347" r:id="rId15"/>
    <p:sldId id="330" r:id="rId16"/>
    <p:sldId id="299" r:id="rId17"/>
    <p:sldId id="381" r:id="rId18"/>
    <p:sldId id="383" r:id="rId19"/>
    <p:sldId id="382" r:id="rId20"/>
    <p:sldId id="376" r:id="rId21"/>
    <p:sldId id="377" r:id="rId22"/>
    <p:sldId id="378" r:id="rId23"/>
    <p:sldId id="379" r:id="rId24"/>
    <p:sldId id="380" r:id="rId25"/>
    <p:sldId id="314" r:id="rId26"/>
    <p:sldId id="373" r:id="rId27"/>
    <p:sldId id="374" r:id="rId28"/>
    <p:sldId id="349" r:id="rId29"/>
    <p:sldId id="350" r:id="rId30"/>
    <p:sldId id="361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B727"/>
    <a:srgbClr val="1DB33D"/>
    <a:srgbClr val="FFFF71"/>
    <a:srgbClr val="9CBBFA"/>
    <a:srgbClr val="5087F6"/>
    <a:srgbClr val="EAEAEA"/>
    <a:srgbClr val="F1F1F1"/>
    <a:srgbClr val="E7E7E6"/>
    <a:srgbClr val="7A0000"/>
    <a:srgbClr val="F75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77964" autoAdjust="0"/>
  </p:normalViewPr>
  <p:slideViewPr>
    <p:cSldViewPr snapToGrid="0">
      <p:cViewPr varScale="1">
        <p:scale>
          <a:sx n="70" d="100"/>
          <a:sy n="70" d="100"/>
        </p:scale>
        <p:origin x="1197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shabh\Desktop\nips_exp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1"/>
              <a:t>Number of Examples for Learning the Test Task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6642125081434396E-2"/>
          <c:y val="0.16833706571779625"/>
          <c:w val="0.87713734475938887"/>
          <c:h val="0.67647849094930645"/>
        </c:manualLayout>
      </c:layout>
      <c:lineChart>
        <c:grouping val="standard"/>
        <c:varyColors val="0"/>
        <c:ser>
          <c:idx val="0"/>
          <c:order val="0"/>
          <c:tx>
            <c:strRef>
              <c:f>graphs!$B$1</c:f>
              <c:strCache>
                <c:ptCount val="1"/>
                <c:pt idx="0">
                  <c:v>Baseline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graphs!$B$2:$B$124</c:f>
              <c:numCache>
                <c:formatCode>General</c:formatCode>
                <c:ptCount val="123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3</c:v>
                </c:pt>
                <c:pt idx="32">
                  <c:v>3</c:v>
                </c:pt>
                <c:pt idx="33">
                  <c:v>3</c:v>
                </c:pt>
                <c:pt idx="34">
                  <c:v>3</c:v>
                </c:pt>
                <c:pt idx="35">
                  <c:v>3</c:v>
                </c:pt>
                <c:pt idx="36">
                  <c:v>4</c:v>
                </c:pt>
                <c:pt idx="37">
                  <c:v>4</c:v>
                </c:pt>
                <c:pt idx="38">
                  <c:v>4</c:v>
                </c:pt>
                <c:pt idx="39">
                  <c:v>4</c:v>
                </c:pt>
                <c:pt idx="40">
                  <c:v>4</c:v>
                </c:pt>
                <c:pt idx="41">
                  <c:v>4</c:v>
                </c:pt>
                <c:pt idx="42">
                  <c:v>4</c:v>
                </c:pt>
                <c:pt idx="43">
                  <c:v>4</c:v>
                </c:pt>
                <c:pt idx="44">
                  <c:v>4</c:v>
                </c:pt>
                <c:pt idx="45">
                  <c:v>4</c:v>
                </c:pt>
                <c:pt idx="46">
                  <c:v>4</c:v>
                </c:pt>
                <c:pt idx="47">
                  <c:v>4</c:v>
                </c:pt>
                <c:pt idx="48">
                  <c:v>4</c:v>
                </c:pt>
                <c:pt idx="49">
                  <c:v>5</c:v>
                </c:pt>
                <c:pt idx="50">
                  <c:v>5</c:v>
                </c:pt>
                <c:pt idx="51">
                  <c:v>5</c:v>
                </c:pt>
                <c:pt idx="52">
                  <c:v>5</c:v>
                </c:pt>
                <c:pt idx="53">
                  <c:v>5</c:v>
                </c:pt>
                <c:pt idx="54">
                  <c:v>5</c:v>
                </c:pt>
                <c:pt idx="55">
                  <c:v>5</c:v>
                </c:pt>
                <c:pt idx="56">
                  <c:v>5</c:v>
                </c:pt>
                <c:pt idx="57">
                  <c:v>5</c:v>
                </c:pt>
                <c:pt idx="58">
                  <c:v>5</c:v>
                </c:pt>
                <c:pt idx="59">
                  <c:v>5</c:v>
                </c:pt>
                <c:pt idx="60">
                  <c:v>5</c:v>
                </c:pt>
                <c:pt idx="61">
                  <c:v>5</c:v>
                </c:pt>
                <c:pt idx="62">
                  <c:v>5</c:v>
                </c:pt>
                <c:pt idx="63">
                  <c:v>5</c:v>
                </c:pt>
                <c:pt idx="64">
                  <c:v>5</c:v>
                </c:pt>
                <c:pt idx="65">
                  <c:v>5</c:v>
                </c:pt>
                <c:pt idx="66">
                  <c:v>5</c:v>
                </c:pt>
                <c:pt idx="67">
                  <c:v>5</c:v>
                </c:pt>
                <c:pt idx="68">
                  <c:v>5</c:v>
                </c:pt>
                <c:pt idx="69">
                  <c:v>5</c:v>
                </c:pt>
                <c:pt idx="70">
                  <c:v>5</c:v>
                </c:pt>
                <c:pt idx="71">
                  <c:v>5</c:v>
                </c:pt>
                <c:pt idx="72">
                  <c:v>5</c:v>
                </c:pt>
                <c:pt idx="73">
                  <c:v>5</c:v>
                </c:pt>
                <c:pt idx="74">
                  <c:v>5</c:v>
                </c:pt>
                <c:pt idx="75">
                  <c:v>5</c:v>
                </c:pt>
                <c:pt idx="76">
                  <c:v>5</c:v>
                </c:pt>
                <c:pt idx="77">
                  <c:v>5</c:v>
                </c:pt>
                <c:pt idx="78">
                  <c:v>5</c:v>
                </c:pt>
                <c:pt idx="79">
                  <c:v>5</c:v>
                </c:pt>
                <c:pt idx="80">
                  <c:v>5</c:v>
                </c:pt>
                <c:pt idx="81">
                  <c:v>5</c:v>
                </c:pt>
                <c:pt idx="82">
                  <c:v>5</c:v>
                </c:pt>
                <c:pt idx="83">
                  <c:v>5</c:v>
                </c:pt>
                <c:pt idx="84">
                  <c:v>5</c:v>
                </c:pt>
                <c:pt idx="85">
                  <c:v>5</c:v>
                </c:pt>
                <c:pt idx="86">
                  <c:v>5</c:v>
                </c:pt>
                <c:pt idx="87">
                  <c:v>5</c:v>
                </c:pt>
                <c:pt idx="88">
                  <c:v>5</c:v>
                </c:pt>
                <c:pt idx="89">
                  <c:v>5</c:v>
                </c:pt>
                <c:pt idx="90">
                  <c:v>5</c:v>
                </c:pt>
                <c:pt idx="91">
                  <c:v>5</c:v>
                </c:pt>
                <c:pt idx="92">
                  <c:v>5</c:v>
                </c:pt>
                <c:pt idx="93">
                  <c:v>5</c:v>
                </c:pt>
                <c:pt idx="94">
                  <c:v>5</c:v>
                </c:pt>
                <c:pt idx="95">
                  <c:v>5</c:v>
                </c:pt>
                <c:pt idx="96">
                  <c:v>5</c:v>
                </c:pt>
                <c:pt idx="97">
                  <c:v>5</c:v>
                </c:pt>
                <c:pt idx="98">
                  <c:v>5</c:v>
                </c:pt>
                <c:pt idx="99">
                  <c:v>5</c:v>
                </c:pt>
                <c:pt idx="100">
                  <c:v>5</c:v>
                </c:pt>
                <c:pt idx="101">
                  <c:v>5</c:v>
                </c:pt>
                <c:pt idx="102">
                  <c:v>5</c:v>
                </c:pt>
                <c:pt idx="103">
                  <c:v>5</c:v>
                </c:pt>
                <c:pt idx="104">
                  <c:v>5</c:v>
                </c:pt>
                <c:pt idx="105">
                  <c:v>5</c:v>
                </c:pt>
                <c:pt idx="106">
                  <c:v>5</c:v>
                </c:pt>
                <c:pt idx="107">
                  <c:v>5</c:v>
                </c:pt>
                <c:pt idx="108">
                  <c:v>5</c:v>
                </c:pt>
                <c:pt idx="109">
                  <c:v>5</c:v>
                </c:pt>
                <c:pt idx="110">
                  <c:v>5</c:v>
                </c:pt>
                <c:pt idx="111">
                  <c:v>5</c:v>
                </c:pt>
                <c:pt idx="112">
                  <c:v>5</c:v>
                </c:pt>
                <c:pt idx="113">
                  <c:v>5</c:v>
                </c:pt>
                <c:pt idx="114">
                  <c:v>5</c:v>
                </c:pt>
                <c:pt idx="115">
                  <c:v>5</c:v>
                </c:pt>
                <c:pt idx="116">
                  <c:v>5</c:v>
                </c:pt>
                <c:pt idx="117">
                  <c:v>5</c:v>
                </c:pt>
                <c:pt idx="118">
                  <c:v>5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336-4887-9DBE-700334047851}"/>
            </c:ext>
          </c:extLst>
        </c:ser>
        <c:ser>
          <c:idx val="1"/>
          <c:order val="1"/>
          <c:tx>
            <c:strRef>
              <c:f>graphs!$D$1</c:f>
              <c:strCache>
                <c:ptCount val="1"/>
                <c:pt idx="0">
                  <c:v>LearnRank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graphs!$D$2:$D$124</c:f>
              <c:numCache>
                <c:formatCode>General</c:formatCode>
                <c:ptCount val="12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1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1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</c:v>
                </c:pt>
                <c:pt idx="85">
                  <c:v>1</c:v>
                </c:pt>
                <c:pt idx="86">
                  <c:v>1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1</c:v>
                </c:pt>
                <c:pt idx="91">
                  <c:v>2</c:v>
                </c:pt>
                <c:pt idx="92">
                  <c:v>2</c:v>
                </c:pt>
                <c:pt idx="93">
                  <c:v>2</c:v>
                </c:pt>
                <c:pt idx="94">
                  <c:v>2</c:v>
                </c:pt>
                <c:pt idx="95">
                  <c:v>2</c:v>
                </c:pt>
                <c:pt idx="96">
                  <c:v>2</c:v>
                </c:pt>
                <c:pt idx="97">
                  <c:v>2</c:v>
                </c:pt>
                <c:pt idx="98">
                  <c:v>2</c:v>
                </c:pt>
                <c:pt idx="99">
                  <c:v>2</c:v>
                </c:pt>
                <c:pt idx="100">
                  <c:v>2</c:v>
                </c:pt>
                <c:pt idx="101">
                  <c:v>2</c:v>
                </c:pt>
                <c:pt idx="102">
                  <c:v>2</c:v>
                </c:pt>
                <c:pt idx="103">
                  <c:v>2</c:v>
                </c:pt>
                <c:pt idx="104">
                  <c:v>2</c:v>
                </c:pt>
                <c:pt idx="105">
                  <c:v>2</c:v>
                </c:pt>
                <c:pt idx="106">
                  <c:v>2</c:v>
                </c:pt>
                <c:pt idx="107">
                  <c:v>2</c:v>
                </c:pt>
                <c:pt idx="108">
                  <c:v>2</c:v>
                </c:pt>
                <c:pt idx="109">
                  <c:v>3</c:v>
                </c:pt>
                <c:pt idx="110">
                  <c:v>3</c:v>
                </c:pt>
                <c:pt idx="111">
                  <c:v>3</c:v>
                </c:pt>
                <c:pt idx="112">
                  <c:v>3</c:v>
                </c:pt>
                <c:pt idx="113">
                  <c:v>3</c:v>
                </c:pt>
                <c:pt idx="114">
                  <c:v>4</c:v>
                </c:pt>
                <c:pt idx="115">
                  <c:v>4</c:v>
                </c:pt>
                <c:pt idx="116">
                  <c:v>4</c:v>
                </c:pt>
                <c:pt idx="117">
                  <c:v>4</c:v>
                </c:pt>
                <c:pt idx="118">
                  <c:v>5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336-4887-9DBE-7003340478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19773024"/>
        <c:axId val="419767144"/>
      </c:lineChart>
      <c:catAx>
        <c:axId val="4197730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1"/>
                  <a:t>Benchmarks</a:t>
                </a:r>
              </a:p>
            </c:rich>
          </c:tx>
          <c:layout>
            <c:manualLayout>
              <c:xMode val="edge"/>
              <c:yMode val="edge"/>
              <c:x val="0.41134561428191213"/>
              <c:y val="0.8819522279416817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767144"/>
        <c:crosses val="autoZero"/>
        <c:auto val="1"/>
        <c:lblAlgn val="ctr"/>
        <c:lblOffset val="100"/>
        <c:noMultiLvlLbl val="0"/>
      </c:catAx>
      <c:valAx>
        <c:axId val="419767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b="1"/>
                  <a:t>Number of Examples</a:t>
                </a:r>
              </a:p>
            </c:rich>
          </c:tx>
          <c:layout>
            <c:manualLayout>
              <c:xMode val="edge"/>
              <c:yMode val="edge"/>
              <c:x val="7.1111111111111097E-3"/>
              <c:y val="0.1948611111111111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773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287905861394406"/>
          <c:y val="0.17788192168913117"/>
          <c:w val="0.59843460192475939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916D85-7825-442C-95E9-3BCB22E7F038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9401B-FCD2-45DA-BD48-C68D76600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16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256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157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4074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903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463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1514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074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178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81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0859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019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42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Gill Sans MT" panose="020B05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Gill Sans MT" panose="020B05020201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AF0F6FA-320E-4408-8205-1F0A8B275642}" type="datetime1">
              <a:rPr lang="en-US">
                <a:solidFill>
                  <a:prstClr val="black"/>
                </a:solidFill>
              </a:rPr>
              <a:pPr/>
              <a:t>11/1/2015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683C91-C241-450B-8089-E109C04A90AD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67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Gill Sans MT" panose="020B0502020104020203" pitchFamily="34" charset="0"/>
              </a:defRPr>
            </a:lvl1pPr>
            <a:lvl2pPr>
              <a:defRPr>
                <a:latin typeface="Gill Sans MT" panose="020B0502020104020203" pitchFamily="34" charset="0"/>
              </a:defRPr>
            </a:lvl2pPr>
            <a:lvl3pPr>
              <a:defRPr>
                <a:latin typeface="Gill Sans MT" panose="020B0502020104020203" pitchFamily="34" charset="0"/>
              </a:defRPr>
            </a:lvl3pPr>
            <a:lvl4pPr>
              <a:defRPr>
                <a:latin typeface="Gill Sans MT" panose="020B0502020104020203" pitchFamily="34" charset="0"/>
              </a:defRPr>
            </a:lvl4pPr>
            <a:lvl5pPr>
              <a:defRPr>
                <a:latin typeface="Gill Sans MT" panose="020B0502020104020203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fld id="{AFED7B45-4948-404D-BDA0-A415ADEB11C4}" type="datetime1">
              <a:rPr lang="en-US" smtClean="0">
                <a:solidFill>
                  <a:prstClr val="black"/>
                </a:solidFill>
              </a:rPr>
              <a:pPr/>
              <a:t>11/1/2015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fld id="{FC683C91-C241-450B-8089-E109C04A9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048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>
            <a:lvl1pPr>
              <a:defRPr>
                <a:latin typeface="Gill Sans MT" panose="020B0502020104020203" pitchFamily="34" charset="0"/>
              </a:defRPr>
            </a:lvl1pPr>
            <a:lvl2pPr>
              <a:defRPr>
                <a:latin typeface="Gill Sans MT" panose="020B0502020104020203" pitchFamily="34" charset="0"/>
              </a:defRPr>
            </a:lvl2pPr>
            <a:lvl3pPr>
              <a:defRPr>
                <a:latin typeface="Gill Sans MT" panose="020B0502020104020203" pitchFamily="34" charset="0"/>
              </a:defRPr>
            </a:lvl3pPr>
            <a:lvl4pPr>
              <a:defRPr>
                <a:latin typeface="Gill Sans MT" panose="020B0502020104020203" pitchFamily="34" charset="0"/>
              </a:defRPr>
            </a:lvl4pPr>
            <a:lvl5pPr>
              <a:defRPr>
                <a:latin typeface="Gill Sans MT" panose="020B0502020104020203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900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3/30/2009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9554129" y="6324600"/>
            <a:ext cx="2540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E645-D355-4FDE-B443-868FCDFF59F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0591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3/30/2009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9498203" y="6450435"/>
            <a:ext cx="2540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108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A5772-5CBC-47E9-92C9-2354408B634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471E57-BB71-40BB-9DDC-CD3150C65B3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504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A5772-5CBC-47E9-92C9-2354408B634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471E57-BB71-40BB-9DDC-CD3150C65B3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643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A5772-5CBC-47E9-92C9-2354408B634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471E57-BB71-40BB-9DDC-CD3150C65B3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9411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A5772-5CBC-47E9-92C9-2354408B634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471E57-BB71-40BB-9DDC-CD3150C65B3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3049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A5772-5CBC-47E9-92C9-2354408B634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471E57-BB71-40BB-9DDC-CD3150C65B3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40215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A5772-5CBC-47E9-92C9-2354408B634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471E57-BB71-40BB-9DDC-CD3150C65B3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4320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  <a:lvl2pPr>
              <a:defRPr>
                <a:latin typeface="Gill Sans MT" panose="020B0502020104020203" pitchFamily="34" charset="0"/>
              </a:defRPr>
            </a:lvl2pPr>
            <a:lvl3pPr>
              <a:defRPr>
                <a:latin typeface="Gill Sans MT" panose="020B0502020104020203" pitchFamily="34" charset="0"/>
              </a:defRPr>
            </a:lvl3pPr>
            <a:lvl4pPr>
              <a:defRPr>
                <a:latin typeface="Gill Sans MT" panose="020B0502020104020203" pitchFamily="34" charset="0"/>
              </a:defRPr>
            </a:lvl4pPr>
            <a:lvl5pPr>
              <a:defRPr>
                <a:latin typeface="Gill Sans MT" panose="020B0502020104020203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3E7278-C22A-42D6-A7E3-482F4231B70C}" type="datetime1">
              <a:rPr lang="en-US">
                <a:solidFill>
                  <a:prstClr val="black"/>
                </a:solidFill>
              </a:rPr>
              <a:pPr/>
              <a:t>11/1/2015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683C91-C241-450B-8089-E109C04A90AD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1817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A5772-5CBC-47E9-92C9-2354408B634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471E57-BB71-40BB-9DDC-CD3150C65B3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5782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A5772-5CBC-47E9-92C9-2354408B634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471E57-BB71-40BB-9DDC-CD3150C65B3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22838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A5772-5CBC-47E9-92C9-2354408B634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471E57-BB71-40BB-9DDC-CD3150C65B3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36974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A5772-5CBC-47E9-92C9-2354408B634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471E57-BB71-40BB-9DDC-CD3150C65B3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24289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A5772-5CBC-47E9-92C9-2354408B634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471E57-BB71-40BB-9DDC-CD3150C65B3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06887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C53F-8B68-4255-8DBF-D44385912DE8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DAA4-6A2E-4A4D-9F6E-4BC548D22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4374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C53F-8B68-4255-8DBF-D44385912DE8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DAA4-6A2E-4A4D-9F6E-4BC548D22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1064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C53F-8B68-4255-8DBF-D44385912DE8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DAA4-6A2E-4A4D-9F6E-4BC548D22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758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C53F-8B68-4255-8DBF-D44385912DE8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DAA4-6A2E-4A4D-9F6E-4BC548D22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453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C53F-8B68-4255-8DBF-D44385912DE8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DAA4-6A2E-4A4D-9F6E-4BC548D22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485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>
                <a:latin typeface="Gill Sans MT" panose="020B05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7B6E841-6EA4-4973-A0F9-318662C68338}" type="datetime1">
              <a:rPr lang="en-US">
                <a:solidFill>
                  <a:prstClr val="black"/>
                </a:solidFill>
              </a:rPr>
              <a:pPr/>
              <a:t>11/1/2015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683C91-C241-450B-8089-E109C04A90AD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5857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C53F-8B68-4255-8DBF-D44385912DE8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DAA4-6A2E-4A4D-9F6E-4BC548D22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7415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C53F-8B68-4255-8DBF-D44385912DE8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DAA4-6A2E-4A4D-9F6E-4BC548D22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3891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C53F-8B68-4255-8DBF-D44385912DE8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DAA4-6A2E-4A4D-9F6E-4BC548D22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9521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C53F-8B68-4255-8DBF-D44385912DE8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DAA4-6A2E-4A4D-9F6E-4BC548D22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081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C53F-8B68-4255-8DBF-D44385912DE8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DAA4-6A2E-4A4D-9F6E-4BC548D22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052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C53F-8B68-4255-8DBF-D44385912DE8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DAA4-6A2E-4A4D-9F6E-4BC548D22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00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  <a:lvl2pPr>
              <a:defRPr>
                <a:latin typeface="Gill Sans MT" panose="020B0502020104020203" pitchFamily="34" charset="0"/>
              </a:defRPr>
            </a:lvl2pPr>
            <a:lvl3pPr>
              <a:defRPr>
                <a:latin typeface="Gill Sans MT" panose="020B0502020104020203" pitchFamily="34" charset="0"/>
              </a:defRPr>
            </a:lvl3pPr>
            <a:lvl4pPr>
              <a:defRPr>
                <a:latin typeface="Gill Sans MT" panose="020B0502020104020203" pitchFamily="34" charset="0"/>
              </a:defRPr>
            </a:lvl4pPr>
            <a:lvl5pPr>
              <a:defRPr>
                <a:latin typeface="Gill Sans MT" panose="020B0502020104020203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  <a:lvl2pPr>
              <a:defRPr>
                <a:latin typeface="Gill Sans MT" panose="020B0502020104020203" pitchFamily="34" charset="0"/>
              </a:defRPr>
            </a:lvl2pPr>
            <a:lvl3pPr>
              <a:defRPr>
                <a:latin typeface="Gill Sans MT" panose="020B0502020104020203" pitchFamily="34" charset="0"/>
              </a:defRPr>
            </a:lvl3pPr>
            <a:lvl4pPr>
              <a:defRPr>
                <a:latin typeface="Gill Sans MT" panose="020B0502020104020203" pitchFamily="34" charset="0"/>
              </a:defRPr>
            </a:lvl4pPr>
            <a:lvl5pPr>
              <a:defRPr>
                <a:latin typeface="Gill Sans MT" panose="020B0502020104020203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3812C6B-373F-4C30-BC28-C781A901DA3E}" type="datetime1">
              <a:rPr lang="en-US">
                <a:solidFill>
                  <a:prstClr val="black"/>
                </a:solidFill>
              </a:rPr>
              <a:pPr/>
              <a:t>11/1/2015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683C91-C241-450B-8089-E109C04A90AD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629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Gill Sans MT" panose="020B05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  <a:lvl2pPr>
              <a:defRPr>
                <a:latin typeface="Gill Sans MT" panose="020B0502020104020203" pitchFamily="34" charset="0"/>
              </a:defRPr>
            </a:lvl2pPr>
            <a:lvl3pPr>
              <a:defRPr>
                <a:latin typeface="Gill Sans MT" panose="020B0502020104020203" pitchFamily="34" charset="0"/>
              </a:defRPr>
            </a:lvl3pPr>
            <a:lvl4pPr>
              <a:defRPr>
                <a:latin typeface="Gill Sans MT" panose="020B0502020104020203" pitchFamily="34" charset="0"/>
              </a:defRPr>
            </a:lvl4pPr>
            <a:lvl5pPr>
              <a:defRPr>
                <a:latin typeface="Gill Sans MT" panose="020B0502020104020203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Gill Sans MT" panose="020B05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  <a:lvl2pPr>
              <a:defRPr>
                <a:latin typeface="Gill Sans MT" panose="020B0502020104020203" pitchFamily="34" charset="0"/>
              </a:defRPr>
            </a:lvl2pPr>
            <a:lvl3pPr>
              <a:defRPr>
                <a:latin typeface="Gill Sans MT" panose="020B0502020104020203" pitchFamily="34" charset="0"/>
              </a:defRPr>
            </a:lvl3pPr>
            <a:lvl4pPr>
              <a:defRPr>
                <a:latin typeface="Gill Sans MT" panose="020B0502020104020203" pitchFamily="34" charset="0"/>
              </a:defRPr>
            </a:lvl4pPr>
            <a:lvl5pPr>
              <a:defRPr>
                <a:latin typeface="Gill Sans MT" panose="020B0502020104020203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fld id="{794D1CBF-BFAF-4F91-8135-63293E97B51E}" type="datetime1">
              <a:rPr lang="en-US" smtClean="0">
                <a:solidFill>
                  <a:prstClr val="black"/>
                </a:solidFill>
              </a:rPr>
              <a:pPr/>
              <a:t>11/1/2015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fld id="{FC683C91-C241-450B-8089-E109C04A9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953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3E093554-C3D0-4A9B-916B-E28D204A6E7A}" type="datetime1">
              <a:rPr lang="en-US">
                <a:solidFill>
                  <a:prstClr val="black"/>
                </a:solidFill>
              </a:rPr>
              <a:pPr/>
              <a:t>11/1/2015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683C91-C241-450B-8089-E109C04A90AD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214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86E22CBA-9A86-425B-B011-FAF1A34DEEED}" type="datetime1">
              <a:rPr lang="en-US">
                <a:solidFill>
                  <a:prstClr val="black"/>
                </a:solidFill>
              </a:rPr>
              <a:pPr/>
              <a:t>11/1/2015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683C91-C241-450B-8089-E109C04A90AD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077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Gill Sans MT" panose="020B05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>
                <a:latin typeface="Gill Sans MT" panose="020B0502020104020203" pitchFamily="34" charset="0"/>
              </a:defRPr>
            </a:lvl1pPr>
            <a:lvl2pPr>
              <a:defRPr sz="2800">
                <a:latin typeface="Gill Sans MT" panose="020B0502020104020203" pitchFamily="34" charset="0"/>
              </a:defRPr>
            </a:lvl2pPr>
            <a:lvl3pPr>
              <a:defRPr sz="2400">
                <a:latin typeface="Gill Sans MT" panose="020B0502020104020203" pitchFamily="34" charset="0"/>
              </a:defRPr>
            </a:lvl3pPr>
            <a:lvl4pPr>
              <a:defRPr sz="2000">
                <a:latin typeface="Gill Sans MT" panose="020B0502020104020203" pitchFamily="34" charset="0"/>
              </a:defRPr>
            </a:lvl4pPr>
            <a:lvl5pPr>
              <a:defRPr sz="2000">
                <a:latin typeface="Gill Sans MT" panose="020B050202010402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Gill Sans MT" panose="020B05020201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fld id="{53B22860-4538-46EF-BA68-F696FFE326CC}" type="datetime1">
              <a:rPr lang="en-US" smtClean="0">
                <a:solidFill>
                  <a:prstClr val="black"/>
                </a:solidFill>
              </a:rPr>
              <a:pPr/>
              <a:t>11/1/2015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fld id="{FC683C91-C241-450B-8089-E109C04A9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44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Gill Sans MT" panose="020B05020201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Gill Sans MT" panose="020B05020201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Gill Sans MT" panose="020B05020201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fld id="{383B1022-5500-431D-B2FC-181094406A65}" type="datetime1">
              <a:rPr lang="en-US" smtClean="0">
                <a:solidFill>
                  <a:prstClr val="black"/>
                </a:solidFill>
              </a:rPr>
              <a:pPr/>
              <a:t>11/1/2015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fld id="{FC683C91-C241-450B-8089-E109C04A9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60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520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04800"/>
            <a:ext cx="10363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143000"/>
            <a:ext cx="10363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254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3/30/2009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24600"/>
            <a:ext cx="254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D0D9DFD6-4969-45EA-B86D-E0000C936B8F}" type="slidenum">
              <a:rPr lang="en-US" smtClean="0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508001" y="914400"/>
            <a:ext cx="11159067" cy="0"/>
          </a:xfrm>
          <a:prstGeom prst="line">
            <a:avLst/>
          </a:prstGeom>
          <a:noFill/>
          <a:ln w="50800">
            <a:solidFill>
              <a:srgbClr val="008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sz="2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89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A5772-5CBC-47E9-92C9-2354408B634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471E57-BB71-40BB-9DDC-CD3150C65B3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4004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7C53F-8B68-4255-8DBF-D44385912DE8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4DAA4-6A2E-4A4D-9F6E-4BC548D22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3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4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18" Type="http://schemas.openxmlformats.org/officeDocument/2006/relationships/image" Target="../media/image29.png"/><Relationship Id="rId26" Type="http://schemas.openxmlformats.org/officeDocument/2006/relationships/image" Target="../media/image37.png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32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17" Type="http://schemas.openxmlformats.org/officeDocument/2006/relationships/image" Target="../media/image28.png"/><Relationship Id="rId25" Type="http://schemas.openxmlformats.org/officeDocument/2006/relationships/image" Target="../media/image36.png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27.png"/><Relationship Id="rId20" Type="http://schemas.openxmlformats.org/officeDocument/2006/relationships/image" Target="../media/image31.png"/><Relationship Id="rId29" Type="http://schemas.openxmlformats.org/officeDocument/2006/relationships/image" Target="../media/image40.png"/><Relationship Id="rId1" Type="http://schemas.openxmlformats.org/officeDocument/2006/relationships/tags" Target="../tags/tag5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24" Type="http://schemas.openxmlformats.org/officeDocument/2006/relationships/image" Target="../media/image35.png"/><Relationship Id="rId5" Type="http://schemas.openxmlformats.org/officeDocument/2006/relationships/image" Target="../media/image16.png"/><Relationship Id="rId15" Type="http://schemas.openxmlformats.org/officeDocument/2006/relationships/image" Target="../media/image26.png"/><Relationship Id="rId23" Type="http://schemas.openxmlformats.org/officeDocument/2006/relationships/image" Target="../media/image34.png"/><Relationship Id="rId28" Type="http://schemas.openxmlformats.org/officeDocument/2006/relationships/image" Target="../media/image39.png"/><Relationship Id="rId10" Type="http://schemas.openxmlformats.org/officeDocument/2006/relationships/image" Target="../media/image21.png"/><Relationship Id="rId19" Type="http://schemas.openxmlformats.org/officeDocument/2006/relationships/image" Target="../media/image30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Relationship Id="rId22" Type="http://schemas.openxmlformats.org/officeDocument/2006/relationships/image" Target="../media/image33.png"/><Relationship Id="rId27" Type="http://schemas.openxmlformats.org/officeDocument/2006/relationships/image" Target="../media/image3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6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7.xml"/><Relationship Id="rId6" Type="http://schemas.openxmlformats.org/officeDocument/2006/relationships/image" Target="../media/image1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8.xml"/><Relationship Id="rId6" Type="http://schemas.openxmlformats.org/officeDocument/2006/relationships/image" Target="../media/image1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9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chart" Target="../charts/char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45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578" y="1214437"/>
            <a:ext cx="11521440" cy="3015399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latin typeface="Helvetica Black" pitchFamily="50" charset="0"/>
              </a:rPr>
              <a:t>Predicting a Correct Program in PBE</a:t>
            </a:r>
            <a:endParaRPr lang="en-US" sz="7200" b="1" dirty="0">
              <a:latin typeface="Helvetica Black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6301" y="4374854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Rishabh Singh, Microsoft Research</a:t>
            </a:r>
          </a:p>
          <a:p>
            <a:r>
              <a:rPr lang="en-US" sz="3600" dirty="0" smtClean="0"/>
              <a:t>Sumit Gulwani, Microsoft Research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6678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908" y="3323491"/>
            <a:ext cx="9777046" cy="1143000"/>
          </a:xfrm>
        </p:spPr>
        <p:txBody>
          <a:bodyPr>
            <a:noAutofit/>
          </a:bodyPr>
          <a:lstStyle/>
          <a:p>
            <a:r>
              <a:rPr lang="en-US" sz="8000" b="1" dirty="0" smtClean="0">
                <a:latin typeface="Gill Sans MT" panose="020B0502020104020203" pitchFamily="34" charset="0"/>
              </a:rPr>
              <a:t>Machine Learning </a:t>
            </a:r>
            <a:r>
              <a:rPr lang="en-US" sz="8000" b="1" dirty="0">
                <a:latin typeface="Gill Sans MT" panose="020B0502020104020203" pitchFamily="34" charset="0"/>
              </a:rPr>
              <a:t>for Ranking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9182" y="877669"/>
            <a:ext cx="98415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“With 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great power 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comes 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4EB446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great responsibility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.”</a:t>
            </a:r>
          </a:p>
        </p:txBody>
      </p:sp>
      <p:pic>
        <p:nvPicPr>
          <p:cNvPr id="10242" name="Picture 2" descr="http://www.dan-dare.org/FreeFun/Images/Archive/Spider-Man2Wallpaper8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7912" y="633046"/>
            <a:ext cx="1986085" cy="1489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087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38200" y="265518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latin typeface="Gill Sans MT" panose="020B0502020104020203" pitchFamily="34" charset="0"/>
              </a:rPr>
              <a:t>Labelled Training Data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37046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latin typeface="Gill Sans MT" panose="020B0502020104020203" pitchFamily="34" charset="0"/>
              </a:rPr>
              <a:t>Machine Learning Algorithm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38200" y="475405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latin typeface="Gill Sans MT" panose="020B0502020104020203" pitchFamily="34" charset="0"/>
              </a:rPr>
              <a:t>Efficient Ranking Algorithm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43960" y="666579"/>
            <a:ext cx="10515600" cy="1325563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latin typeface="Gill Sans MT" panose="020B0502020104020203" pitchFamily="34" charset="0"/>
              </a:rPr>
              <a:t>Three Challenges</a:t>
            </a:r>
            <a:endParaRPr lang="en-US" sz="6000" b="1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93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924" y="155787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dirty="0"/>
              <a:t>Training Data Generation</a:t>
            </a:r>
            <a:endParaRPr lang="en-US" b="1" dirty="0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9498875"/>
              </p:ext>
            </p:extLst>
          </p:nvPr>
        </p:nvGraphicFramePr>
        <p:xfrm>
          <a:off x="2296114" y="2434800"/>
          <a:ext cx="8229600" cy="2971800"/>
        </p:xfrm>
        <a:graphic>
          <a:graphicData uri="http://schemas.openxmlformats.org/drawingml/2006/table">
            <a:tbl>
              <a:tblPr firstRow="1" bandRow="1"/>
              <a:tblGrid>
                <a:gridCol w="4462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7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2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4000" dirty="0" smtClean="0"/>
                        <a:t>Input</a:t>
                      </a:r>
                      <a:endParaRPr lang="en-US" sz="40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4000" dirty="0" smtClean="0"/>
                        <a:t>Output</a:t>
                      </a:r>
                      <a:endParaRPr lang="en-US" sz="40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4000" dirty="0" smtClean="0"/>
                        <a:t>Rick Rashid</a:t>
                      </a:r>
                      <a:endParaRPr lang="en-US" sz="40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4000" dirty="0" smtClean="0"/>
                        <a:t>Mr. </a:t>
                      </a:r>
                      <a:r>
                        <a:rPr lang="en-US" sz="4000" dirty="0" smtClean="0"/>
                        <a:t>Rashid</a:t>
                      </a:r>
                      <a:endParaRPr lang="en-US" sz="40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4000" dirty="0" smtClean="0"/>
                        <a:t>Satya</a:t>
                      </a:r>
                      <a:r>
                        <a:rPr lang="en-US" sz="4000" baseline="0" dirty="0" smtClean="0"/>
                        <a:t> Nadella</a:t>
                      </a:r>
                      <a:endParaRPr lang="en-US" sz="40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4000" dirty="0" smtClean="0"/>
                        <a:t>Mr. </a:t>
                      </a:r>
                      <a:r>
                        <a:rPr lang="en-US" sz="4000" dirty="0" smtClean="0"/>
                        <a:t>Nadella</a:t>
                      </a:r>
                      <a:endParaRPr lang="en-US" sz="40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4000" dirty="0" smtClean="0"/>
                        <a:t>Peter Lee</a:t>
                      </a:r>
                      <a:endParaRPr lang="en-US" sz="4000" baseline="0" dirty="0" smtClean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4000" dirty="0" smtClean="0"/>
                        <a:t>Mr. </a:t>
                      </a:r>
                      <a:r>
                        <a:rPr lang="en-US" sz="4000" dirty="0" smtClean="0"/>
                        <a:t>Lee</a:t>
                      </a:r>
                      <a:endParaRPr lang="en-US" sz="40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25017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5400" b="1" dirty="0"/>
              <a:t>Structuring Hypothesis Space </a:t>
            </a:r>
            <a:br>
              <a:rPr lang="en-US" sz="5400" b="1" dirty="0"/>
            </a:br>
            <a:r>
              <a:rPr lang="en-US" sz="5400" b="1" dirty="0"/>
              <a:t>with Sharing in Version-space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706" y="2491285"/>
            <a:ext cx="5455294" cy="8636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solidFill>
                  <a:schemeClr val="tx1"/>
                </a:solidFill>
                <a:latin typeface="Gill Sans MT" panose="020B0502020104020203" pitchFamily="34" charset="0"/>
              </a:rPr>
              <a:t>Associative Expressions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706" y="4305216"/>
            <a:ext cx="5455294" cy="8636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solidFill>
                  <a:schemeClr val="tx1"/>
                </a:solidFill>
                <a:latin typeface="Gill Sans MT" panose="020B0502020104020203" pitchFamily="34" charset="0"/>
              </a:rPr>
              <a:t>Fixed-</a:t>
            </a:r>
            <a:r>
              <a:rPr lang="en-US" sz="4000" dirty="0" err="1">
                <a:solidFill>
                  <a:schemeClr val="tx1"/>
                </a:solidFill>
                <a:latin typeface="Gill Sans MT" panose="020B0502020104020203" pitchFamily="34" charset="0"/>
              </a:rPr>
              <a:t>arity</a:t>
            </a:r>
            <a:r>
              <a:rPr lang="en-US" sz="4000" dirty="0">
                <a:solidFill>
                  <a:schemeClr val="tx1"/>
                </a:solidFill>
                <a:latin typeface="Gill Sans MT" panose="020B0502020104020203" pitchFamily="34" charset="0"/>
              </a:rPr>
              <a:t> Expressions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98635" y="3057124"/>
            <a:ext cx="5455294" cy="8636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solidFill>
                  <a:srgbClr val="47A640"/>
                </a:solidFill>
                <a:latin typeface="Gill Sans MT" panose="020B0502020104020203" pitchFamily="34" charset="0"/>
              </a:rPr>
              <a:t>f(e</a:t>
            </a:r>
            <a:r>
              <a:rPr lang="en-US" sz="4000" baseline="-25000" dirty="0">
                <a:solidFill>
                  <a:srgbClr val="47A640"/>
                </a:solidFill>
                <a:latin typeface="Gill Sans MT" panose="020B0502020104020203" pitchFamily="34" charset="0"/>
              </a:rPr>
              <a:t>1</a:t>
            </a:r>
            <a:r>
              <a:rPr lang="en-US" sz="4000" dirty="0">
                <a:solidFill>
                  <a:srgbClr val="47A640"/>
                </a:solidFill>
                <a:latin typeface="Gill Sans MT" panose="020B0502020104020203" pitchFamily="34" charset="0"/>
              </a:rPr>
              <a:t>, f(e</a:t>
            </a:r>
            <a:r>
              <a:rPr lang="en-US" sz="4000" baseline="-25000" dirty="0">
                <a:solidFill>
                  <a:srgbClr val="47A640"/>
                </a:solidFill>
                <a:latin typeface="Gill Sans MT" panose="020B0502020104020203" pitchFamily="34" charset="0"/>
              </a:rPr>
              <a:t>2</a:t>
            </a:r>
            <a:r>
              <a:rPr lang="en-US" sz="4000" dirty="0">
                <a:solidFill>
                  <a:srgbClr val="47A640"/>
                </a:solidFill>
                <a:latin typeface="Gill Sans MT" panose="020B0502020104020203" pitchFamily="34" charset="0"/>
              </a:rPr>
              <a:t>, f(e</a:t>
            </a:r>
            <a:r>
              <a:rPr lang="en-US" sz="4000" baseline="-25000" dirty="0">
                <a:solidFill>
                  <a:srgbClr val="47A640"/>
                </a:solidFill>
                <a:latin typeface="Gill Sans MT" panose="020B0502020104020203" pitchFamily="34" charset="0"/>
              </a:rPr>
              <a:t>3</a:t>
            </a:r>
            <a:r>
              <a:rPr lang="en-US" sz="4000" dirty="0">
                <a:solidFill>
                  <a:srgbClr val="47A640"/>
                </a:solidFill>
                <a:latin typeface="Gill Sans MT" panose="020B0502020104020203" pitchFamily="34" charset="0"/>
              </a:rPr>
              <a:t>, e</a:t>
            </a:r>
            <a:r>
              <a:rPr lang="en-US" sz="4000" baseline="-25000" dirty="0">
                <a:solidFill>
                  <a:srgbClr val="47A640"/>
                </a:solidFill>
                <a:latin typeface="Gill Sans MT" panose="020B0502020104020203" pitchFamily="34" charset="0"/>
              </a:rPr>
              <a:t>4</a:t>
            </a:r>
            <a:r>
              <a:rPr lang="en-US" sz="4000" dirty="0">
                <a:solidFill>
                  <a:srgbClr val="47A640"/>
                </a:solidFill>
                <a:latin typeface="Gill Sans MT" panose="020B0502020104020203" pitchFamily="34" charset="0"/>
              </a:rPr>
              <a:t>)))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765903" y="4918899"/>
            <a:ext cx="5455294" cy="8636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solidFill>
                  <a:srgbClr val="47A640"/>
                </a:solidFill>
                <a:latin typeface="Gill Sans MT" panose="020B0502020104020203" pitchFamily="34" charset="0"/>
              </a:rPr>
              <a:t>f(e</a:t>
            </a:r>
            <a:r>
              <a:rPr lang="en-US" sz="4000" baseline="-25000" dirty="0">
                <a:solidFill>
                  <a:srgbClr val="47A640"/>
                </a:solidFill>
                <a:latin typeface="Gill Sans MT" panose="020B0502020104020203" pitchFamily="34" charset="0"/>
              </a:rPr>
              <a:t>1</a:t>
            </a:r>
            <a:r>
              <a:rPr lang="en-US" sz="4000" dirty="0">
                <a:solidFill>
                  <a:srgbClr val="47A640"/>
                </a:solidFill>
                <a:latin typeface="Gill Sans MT" panose="020B0502020104020203" pitchFamily="34" charset="0"/>
              </a:rPr>
              <a:t>, e</a:t>
            </a:r>
            <a:r>
              <a:rPr lang="en-US" sz="4000" baseline="-25000" dirty="0">
                <a:solidFill>
                  <a:srgbClr val="47A640"/>
                </a:solidFill>
                <a:latin typeface="Gill Sans MT" panose="020B0502020104020203" pitchFamily="34" charset="0"/>
              </a:rPr>
              <a:t>2</a:t>
            </a:r>
            <a:r>
              <a:rPr lang="en-US" sz="4000" dirty="0">
                <a:solidFill>
                  <a:srgbClr val="47A640"/>
                </a:solidFill>
                <a:latin typeface="Gill Sans MT" panose="020B0502020104020203" pitchFamily="34" charset="0"/>
              </a:rPr>
              <a:t>, e</a:t>
            </a:r>
            <a:r>
              <a:rPr lang="en-US" sz="4000" baseline="-25000" dirty="0">
                <a:solidFill>
                  <a:srgbClr val="47A640"/>
                </a:solidFill>
                <a:latin typeface="Gill Sans MT" panose="020B0502020104020203" pitchFamily="34" charset="0"/>
              </a:rPr>
              <a:t>3</a:t>
            </a:r>
            <a:r>
              <a:rPr lang="en-US" sz="4000" dirty="0">
                <a:solidFill>
                  <a:srgbClr val="47A640"/>
                </a:solidFill>
                <a:latin typeface="Gill Sans MT" panose="020B0502020104020203" pitchFamily="34" charset="0"/>
              </a:rPr>
              <a:t>, e</a:t>
            </a:r>
            <a:r>
              <a:rPr lang="en-US" sz="4000" baseline="-25000" dirty="0">
                <a:solidFill>
                  <a:srgbClr val="47A640"/>
                </a:solidFill>
                <a:latin typeface="Gill Sans MT" panose="020B0502020104020203" pitchFamily="34" charset="0"/>
              </a:rPr>
              <a:t>4</a:t>
            </a:r>
            <a:r>
              <a:rPr lang="en-US" sz="4000" dirty="0">
                <a:solidFill>
                  <a:srgbClr val="47A640"/>
                </a:solidFill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752846" y="2750284"/>
            <a:ext cx="5455294" cy="8636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solidFill>
                  <a:srgbClr val="47A640"/>
                </a:solidFill>
                <a:latin typeface="Gill Sans MT" panose="020B0502020104020203" pitchFamily="34" charset="0"/>
              </a:rPr>
              <a:t>DAG-based sharing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752846" y="4487062"/>
            <a:ext cx="5455294" cy="8636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solidFill>
                  <a:srgbClr val="47A640"/>
                </a:solidFill>
                <a:latin typeface="Gill Sans MT" panose="020B0502020104020203" pitchFamily="34" charset="0"/>
              </a:rPr>
              <a:t>Set-based sharing</a:t>
            </a:r>
          </a:p>
        </p:txBody>
      </p:sp>
    </p:spTree>
    <p:extLst>
      <p:ext uri="{BB962C8B-B14F-4D97-AF65-F5344CB8AC3E}">
        <p14:creationId xmlns:p14="http://schemas.microsoft.com/office/powerpoint/2010/main" val="408403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Ranking Function f(p)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24803" y="268247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>
                <a:latin typeface="Helvetica Neue" pitchFamily="50" charset="0"/>
              </a:rPr>
              <a:t>Assume Linear Function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11824" y="355820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>
                <a:latin typeface="Helvetica Neue" pitchFamily="50" charset="0"/>
              </a:rPr>
              <a:t>f(p) = w</a:t>
            </a:r>
            <a:r>
              <a:rPr lang="en-US" sz="6000" baseline="-25000" dirty="0">
                <a:latin typeface="Helvetica Neue" pitchFamily="50" charset="0"/>
              </a:rPr>
              <a:t>1</a:t>
            </a:r>
            <a:r>
              <a:rPr lang="en-US" sz="6000" dirty="0">
                <a:latin typeface="Helvetica Neue" pitchFamily="50" charset="0"/>
              </a:rPr>
              <a:t>* f</a:t>
            </a:r>
            <a:r>
              <a:rPr lang="en-US" sz="6000" baseline="-25000" dirty="0">
                <a:latin typeface="Helvetica Neue" pitchFamily="50" charset="0"/>
              </a:rPr>
              <a:t>1</a:t>
            </a:r>
            <a:r>
              <a:rPr lang="en-US" sz="6000" dirty="0">
                <a:latin typeface="Helvetica Neue" pitchFamily="50" charset="0"/>
              </a:rPr>
              <a:t> + w</a:t>
            </a:r>
            <a:r>
              <a:rPr lang="en-US" sz="6000" baseline="-25000" dirty="0">
                <a:latin typeface="Helvetica Neue" pitchFamily="50" charset="0"/>
              </a:rPr>
              <a:t>2</a:t>
            </a:r>
            <a:r>
              <a:rPr lang="en-US" sz="6000" dirty="0">
                <a:latin typeface="Helvetica Neue" pitchFamily="50" charset="0"/>
              </a:rPr>
              <a:t>*f</a:t>
            </a:r>
            <a:r>
              <a:rPr lang="en-US" sz="6000" baseline="-25000" dirty="0">
                <a:latin typeface="Helvetica Neue" pitchFamily="50" charset="0"/>
              </a:rPr>
              <a:t>2</a:t>
            </a:r>
            <a:r>
              <a:rPr lang="en-US" sz="6000" dirty="0">
                <a:latin typeface="Helvetica Neue" pitchFamily="50" charset="0"/>
              </a:rPr>
              <a:t> + … + </a:t>
            </a:r>
            <a:r>
              <a:rPr lang="en-US" sz="6000" dirty="0" err="1">
                <a:latin typeface="Helvetica Neue" pitchFamily="50" charset="0"/>
              </a:rPr>
              <a:t>w</a:t>
            </a:r>
            <a:r>
              <a:rPr lang="en-US" sz="6000" baseline="-25000" dirty="0" err="1">
                <a:latin typeface="Helvetica Neue" pitchFamily="50" charset="0"/>
              </a:rPr>
              <a:t>k</a:t>
            </a:r>
            <a:r>
              <a:rPr lang="en-US" sz="6000" dirty="0">
                <a:latin typeface="Helvetica Neue" pitchFamily="50" charset="0"/>
              </a:rPr>
              <a:t>*</a:t>
            </a:r>
            <a:r>
              <a:rPr lang="en-US" sz="6000" dirty="0" err="1">
                <a:latin typeface="Helvetica Neue" pitchFamily="50" charset="0"/>
              </a:rPr>
              <a:t>f</a:t>
            </a:r>
            <a:r>
              <a:rPr lang="en-US" sz="6000" baseline="-25000" dirty="0" err="1">
                <a:latin typeface="Helvetica Neue" pitchFamily="50" charset="0"/>
              </a:rPr>
              <a:t>k</a:t>
            </a:r>
            <a:endParaRPr lang="en-US" sz="6000" baseline="-25000" dirty="0">
              <a:latin typeface="Helvetica Neue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17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latin typeface="Gill Sans MT" panose="020B0502020104020203" pitchFamily="34" charset="0"/>
              </a:rPr>
              <a:t>Learning To Rank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09550" y="287469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latin typeface="Helvetica Neue" pitchFamily="50" charset="0"/>
              </a:rPr>
              <a:t>Logistic Regression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625221" y="295770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6000" baseline="-25000" dirty="0">
              <a:latin typeface="Helvetica Neue" pitchFamily="50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90600" y="22343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 err="1">
                <a:latin typeface="Gill Sans MT" panose="020B0502020104020203" pitchFamily="34" charset="0"/>
              </a:rPr>
              <a:t>Listwise</a:t>
            </a:r>
            <a:r>
              <a:rPr lang="en-US" sz="6000" dirty="0">
                <a:latin typeface="Gill Sans MT" panose="020B0502020104020203" pitchFamily="34" charset="0"/>
              </a:rPr>
              <a:t> Approach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990600" y="442867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>
                <a:latin typeface="Gill Sans MT" panose="020B0502020104020203" pitchFamily="34" charset="0"/>
              </a:rPr>
              <a:t>Didn’t work well </a:t>
            </a:r>
            <a:r>
              <a:rPr lang="en-US" sz="6000" dirty="0">
                <a:latin typeface="Gill Sans MT" panose="020B0502020104020203" pitchFamily="34" charset="0"/>
                <a:sym typeface="Wingdings" panose="05000000000000000000" pitchFamily="2" charset="2"/>
              </a:rPr>
              <a:t></a:t>
            </a:r>
            <a:endParaRPr lang="en-US" sz="6000" dirty="0">
              <a:latin typeface="Gill Sans MT" panose="020B0502020104020203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788995" y="50914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latin typeface="Gill Sans MT" panose="020B0502020104020203" pitchFamily="34" charset="0"/>
              </a:rPr>
              <a:t>Too strong a constraint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909550" y="344084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latin typeface="Gill Sans MT" panose="020B0502020104020203" pitchFamily="34" charset="0"/>
              </a:rPr>
              <a:t>All relevant pages over irrelevant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1588" y="2905816"/>
            <a:ext cx="1668170" cy="808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657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924" y="15578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Gill Sans MT" panose="020B0502020104020203" pitchFamily="34" charset="0"/>
              </a:rPr>
              <a:t>Training Phase</a:t>
            </a:r>
            <a:endParaRPr lang="en-US" b="1" dirty="0">
              <a:latin typeface="Gill Sans MT" panose="020B0502020104020203" pitchFamily="34" charset="0"/>
            </a:endParaRP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/>
          </p:nvPr>
        </p:nvGraphicFramePr>
        <p:xfrm>
          <a:off x="2684585" y="1448682"/>
          <a:ext cx="8229600" cy="2971800"/>
        </p:xfrm>
        <a:graphic>
          <a:graphicData uri="http://schemas.openxmlformats.org/drawingml/2006/table">
            <a:tbl>
              <a:tblPr firstRow="1" bandRow="1"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2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4000" dirty="0" smtClean="0"/>
                        <a:t>Input</a:t>
                      </a:r>
                      <a:endParaRPr lang="en-US" sz="40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 Light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4000" dirty="0" smtClean="0"/>
                        <a:t>Output</a:t>
                      </a:r>
                      <a:endParaRPr lang="en-US" sz="40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4000" dirty="0" smtClean="0"/>
                        <a:t>Rick Rashid</a:t>
                      </a:r>
                      <a:endParaRPr lang="en-US" sz="40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4000" dirty="0" smtClean="0"/>
                        <a:t>Mr. Rick</a:t>
                      </a:r>
                      <a:endParaRPr lang="en-US" sz="40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4000" dirty="0" err="1" smtClean="0"/>
                        <a:t>Satya</a:t>
                      </a:r>
                      <a:r>
                        <a:rPr lang="en-US" sz="4000" dirty="0" smtClean="0"/>
                        <a:t> </a:t>
                      </a:r>
                      <a:r>
                        <a:rPr lang="en-US" sz="4000" dirty="0" err="1" smtClean="0"/>
                        <a:t>Nadella</a:t>
                      </a:r>
                      <a:endParaRPr lang="en-US" sz="40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4000" dirty="0" smtClean="0"/>
                        <a:t>Mr. </a:t>
                      </a:r>
                      <a:r>
                        <a:rPr lang="en-US" sz="4000" dirty="0" err="1" smtClean="0"/>
                        <a:t>Satya</a:t>
                      </a:r>
                      <a:endParaRPr lang="en-US" sz="40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4000" dirty="0" smtClean="0"/>
                        <a:t>Peter Lee</a:t>
                      </a:r>
                      <a:endParaRPr lang="en-US" sz="4000" baseline="0" dirty="0" smtClean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 Light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4000" dirty="0" smtClean="0"/>
                        <a:t>Mr. Lee</a:t>
                      </a:r>
                      <a:endParaRPr lang="en-US" sz="40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Oval 8"/>
          <p:cNvSpPr/>
          <p:nvPr/>
        </p:nvSpPr>
        <p:spPr>
          <a:xfrm>
            <a:off x="8419755" y="2379615"/>
            <a:ext cx="334108" cy="38686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8586804" y="2766476"/>
            <a:ext cx="520103" cy="172070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641123" y="4584951"/>
            <a:ext cx="658836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Lower 1</a:t>
            </a:r>
            <a:r>
              <a:rPr kumimoji="0" lang="en-US" sz="32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st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 uppercase letter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Constant “r”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Lower 2</a:t>
            </a:r>
            <a:r>
              <a:rPr kumimoji="0" lang="en-US" sz="32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nd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 upper case letter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….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73676" y="5086006"/>
            <a:ext cx="586840" cy="49980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97524" y="4584951"/>
            <a:ext cx="545593" cy="50105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00684" y="5616002"/>
            <a:ext cx="545593" cy="50105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92362" y="4412175"/>
            <a:ext cx="59146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Segoe UI Light" panose="020B0502040204020203" pitchFamily="34" charset="0"/>
              </a:rPr>
              <a:t>Goal: Find ranking function f(p) over program features that ranks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EB446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Segoe UI Light" panose="020B0502040204020203" pitchFamily="34" charset="0"/>
              </a:rPr>
              <a:t>positive programs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Segoe UI Light" panose="020B0502040204020203" pitchFamily="34" charset="0"/>
              </a:rPr>
              <a:t>higher than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Segoe UI Light" panose="020B0502040204020203" pitchFamily="34" charset="0"/>
              </a:rPr>
              <a:t>negative programs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Segoe UI Light" panose="020B0502040204020203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4813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924" y="155787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Gill Sans MT" panose="020B0502020104020203" pitchFamily="34" charset="0"/>
              </a:rPr>
              <a:t>Learn DAGs</a:t>
            </a:r>
            <a:endParaRPr lang="en-US" b="1" dirty="0">
              <a:latin typeface="Gill Sans MT" panose="020B0502020104020203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103711" y="2613220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0</a:t>
            </a:r>
          </a:p>
        </p:txBody>
      </p:sp>
      <p:sp>
        <p:nvSpPr>
          <p:cNvPr id="12" name="Oval 11"/>
          <p:cNvSpPr/>
          <p:nvPr/>
        </p:nvSpPr>
        <p:spPr>
          <a:xfrm>
            <a:off x="2291438" y="2613220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</a:t>
            </a:r>
          </a:p>
        </p:txBody>
      </p:sp>
      <p:sp>
        <p:nvSpPr>
          <p:cNvPr id="14" name="Oval 13"/>
          <p:cNvSpPr/>
          <p:nvPr/>
        </p:nvSpPr>
        <p:spPr>
          <a:xfrm>
            <a:off x="3479165" y="2613220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2</a:t>
            </a:r>
          </a:p>
        </p:txBody>
      </p:sp>
      <p:sp>
        <p:nvSpPr>
          <p:cNvPr id="19" name="Oval 18"/>
          <p:cNvSpPr/>
          <p:nvPr/>
        </p:nvSpPr>
        <p:spPr>
          <a:xfrm>
            <a:off x="5854619" y="2613220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4</a:t>
            </a:r>
          </a:p>
        </p:txBody>
      </p:sp>
      <p:sp>
        <p:nvSpPr>
          <p:cNvPr id="20" name="Oval 19"/>
          <p:cNvSpPr/>
          <p:nvPr/>
        </p:nvSpPr>
        <p:spPr>
          <a:xfrm>
            <a:off x="10644944" y="2606870"/>
            <a:ext cx="791818" cy="676656"/>
          </a:xfrm>
          <a:prstGeom prst="ellipse">
            <a:avLst/>
          </a:prstGeom>
          <a:ln w="50800" cmpd="thinThick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8</a:t>
            </a:r>
          </a:p>
        </p:txBody>
      </p:sp>
      <p:sp>
        <p:nvSpPr>
          <p:cNvPr id="21" name="Oval 20"/>
          <p:cNvSpPr/>
          <p:nvPr/>
        </p:nvSpPr>
        <p:spPr>
          <a:xfrm>
            <a:off x="4668481" y="2606870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3</a:t>
            </a:r>
          </a:p>
        </p:txBody>
      </p:sp>
      <p:sp>
        <p:nvSpPr>
          <p:cNvPr id="22" name="Oval 21"/>
          <p:cNvSpPr/>
          <p:nvPr/>
        </p:nvSpPr>
        <p:spPr>
          <a:xfrm>
            <a:off x="7040757" y="2613220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5</a:t>
            </a:r>
          </a:p>
        </p:txBody>
      </p:sp>
      <p:sp>
        <p:nvSpPr>
          <p:cNvPr id="23" name="Oval 22"/>
          <p:cNvSpPr/>
          <p:nvPr/>
        </p:nvSpPr>
        <p:spPr>
          <a:xfrm>
            <a:off x="8233251" y="2606870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6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838200" y="3052132"/>
            <a:ext cx="265511" cy="4754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9426218" y="2613220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7</a:t>
            </a:r>
          </a:p>
        </p:txBody>
      </p:sp>
      <p:cxnSp>
        <p:nvCxnSpPr>
          <p:cNvPr id="26" name="Straight Arrow Connector 25"/>
          <p:cNvCxnSpPr>
            <a:stCxn id="11" idx="6"/>
          </p:cNvCxnSpPr>
          <p:nvPr/>
        </p:nvCxnSpPr>
        <p:spPr>
          <a:xfrm flipV="1">
            <a:off x="1895531" y="2945198"/>
            <a:ext cx="395909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885522" y="2943300"/>
                <a:ext cx="49731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5522" y="2943300"/>
                <a:ext cx="497316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8150631" y="1358548"/>
                <a:ext cx="67993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50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0631" y="1358548"/>
                <a:ext cx="679930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Curved Connector 28"/>
          <p:cNvCxnSpPr>
            <a:stCxn id="19" idx="0"/>
            <a:endCxn id="20" idx="0"/>
          </p:cNvCxnSpPr>
          <p:nvPr/>
        </p:nvCxnSpPr>
        <p:spPr>
          <a:xfrm rot="5400000" flipH="1" flipV="1">
            <a:off x="8642515" y="214885"/>
            <a:ext cx="6350" cy="4790325"/>
          </a:xfrm>
          <a:prstGeom prst="curvedConnector3">
            <a:avLst>
              <a:gd name="adj1" fmla="val 1066470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3068481" y="2945198"/>
            <a:ext cx="395909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058474" y="2943300"/>
                <a:ext cx="50680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8474" y="2943300"/>
                <a:ext cx="506805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/>
          <p:cNvCxnSpPr/>
          <p:nvPr/>
        </p:nvCxnSpPr>
        <p:spPr>
          <a:xfrm flipV="1">
            <a:off x="4284170" y="2950109"/>
            <a:ext cx="395909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274163" y="2948211"/>
                <a:ext cx="50680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163" y="2948211"/>
                <a:ext cx="506805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33"/>
          <p:cNvCxnSpPr/>
          <p:nvPr/>
        </p:nvCxnSpPr>
        <p:spPr>
          <a:xfrm flipV="1">
            <a:off x="5463479" y="2945198"/>
            <a:ext cx="395909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453470" y="2943300"/>
                <a:ext cx="48923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3470" y="2943300"/>
                <a:ext cx="489236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Arrow Connector 35"/>
          <p:cNvCxnSpPr/>
          <p:nvPr/>
        </p:nvCxnSpPr>
        <p:spPr>
          <a:xfrm flipV="1">
            <a:off x="6637262" y="2945198"/>
            <a:ext cx="395909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627255" y="2943300"/>
                <a:ext cx="50680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7255" y="2943300"/>
                <a:ext cx="506805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Arrow Connector 37"/>
          <p:cNvCxnSpPr/>
          <p:nvPr/>
        </p:nvCxnSpPr>
        <p:spPr>
          <a:xfrm flipV="1">
            <a:off x="7842111" y="2952009"/>
            <a:ext cx="395909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7832104" y="2950111"/>
                <a:ext cx="50680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2104" y="2950111"/>
                <a:ext cx="506805" cy="49244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Straight Arrow Connector 39"/>
          <p:cNvCxnSpPr/>
          <p:nvPr/>
        </p:nvCxnSpPr>
        <p:spPr>
          <a:xfrm flipV="1">
            <a:off x="9035078" y="2952009"/>
            <a:ext cx="395909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9025071" y="2950111"/>
                <a:ext cx="50680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5071" y="2950111"/>
                <a:ext cx="506805" cy="49244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Straight Arrow Connector 41"/>
          <p:cNvCxnSpPr/>
          <p:nvPr/>
        </p:nvCxnSpPr>
        <p:spPr>
          <a:xfrm flipV="1">
            <a:off x="10213650" y="2950109"/>
            <a:ext cx="395909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10203643" y="2948211"/>
                <a:ext cx="50680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3643" y="2948211"/>
                <a:ext cx="506805" cy="49244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Curved Connector 43"/>
          <p:cNvCxnSpPr>
            <a:stCxn id="11" idx="0"/>
            <a:endCxn id="12" idx="0"/>
          </p:cNvCxnSpPr>
          <p:nvPr/>
        </p:nvCxnSpPr>
        <p:spPr>
          <a:xfrm rot="5400000" flipH="1" flipV="1">
            <a:off x="2093483" y="2019359"/>
            <a:ext cx="12700" cy="1187727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850502" y="1824551"/>
                <a:ext cx="49879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502" y="1824551"/>
                <a:ext cx="498791" cy="49244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Curved Connector 45"/>
          <p:cNvCxnSpPr/>
          <p:nvPr/>
        </p:nvCxnSpPr>
        <p:spPr>
          <a:xfrm rot="5400000" flipH="1" flipV="1">
            <a:off x="3322700" y="2004758"/>
            <a:ext cx="12700" cy="1187727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079717" y="1809950"/>
                <a:ext cx="67044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9717" y="1809950"/>
                <a:ext cx="670440" cy="49244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Curved Connector 47"/>
          <p:cNvCxnSpPr/>
          <p:nvPr/>
        </p:nvCxnSpPr>
        <p:spPr>
          <a:xfrm rot="5400000" flipH="1" flipV="1">
            <a:off x="6841576" y="2021169"/>
            <a:ext cx="12700" cy="1187727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534425" y="2237713"/>
                <a:ext cx="67044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4425" y="2237713"/>
                <a:ext cx="670440" cy="49244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Curved Connector 49"/>
          <p:cNvCxnSpPr>
            <a:stCxn id="19" idx="0"/>
            <a:endCxn id="23" idx="0"/>
          </p:cNvCxnSpPr>
          <p:nvPr/>
        </p:nvCxnSpPr>
        <p:spPr>
          <a:xfrm rot="5400000" flipH="1" flipV="1">
            <a:off x="7436669" y="1420729"/>
            <a:ext cx="6350" cy="2378632"/>
          </a:xfrm>
          <a:prstGeom prst="curvedConnector3">
            <a:avLst>
              <a:gd name="adj1" fmla="val 595881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7736590" y="2135225"/>
                <a:ext cx="67044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6590" y="2135225"/>
                <a:ext cx="670440" cy="49244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Curved Connector 51"/>
          <p:cNvCxnSpPr>
            <a:stCxn id="19" idx="0"/>
            <a:endCxn id="25" idx="0"/>
          </p:cNvCxnSpPr>
          <p:nvPr/>
        </p:nvCxnSpPr>
        <p:spPr>
          <a:xfrm rot="5400000" flipH="1" flipV="1">
            <a:off x="8036327" y="827423"/>
            <a:ext cx="12700" cy="3571599"/>
          </a:xfrm>
          <a:prstGeom prst="curvedConnector3">
            <a:avLst>
              <a:gd name="adj1" fmla="val 429411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8791607" y="2098406"/>
                <a:ext cx="67044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13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1607" y="2098406"/>
                <a:ext cx="670440" cy="492443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2969505" y="3701770"/>
            <a:ext cx="6562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nsolas" pitchFamily="49" charset="0"/>
                <a:cs typeface="Consolas" pitchFamily="49" charset="0"/>
              </a:rPr>
              <a:t>Rick Rashid </a:t>
            </a:r>
            <a:r>
              <a:rPr lang="en-US" sz="3600" dirty="0">
                <a:latin typeface="Consolas" pitchFamily="49" charset="0"/>
                <a:cs typeface="Consolas" pitchFamily="49" charset="0"/>
                <a:sym typeface="Wingdings" panose="05000000000000000000" pitchFamily="2" charset="2"/>
              </a:rPr>
              <a:t> Mr. </a:t>
            </a:r>
            <a:r>
              <a:rPr lang="en-US" sz="3600" dirty="0" smtClean="0">
                <a:latin typeface="Consolas" pitchFamily="49" charset="0"/>
                <a:cs typeface="Consolas" pitchFamily="49" charset="0"/>
                <a:sym typeface="Wingdings" panose="05000000000000000000" pitchFamily="2" charset="2"/>
              </a:rPr>
              <a:t>Rashid</a:t>
            </a:r>
            <a:endParaRPr lang="en-US" sz="36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924429" y="5836292"/>
            <a:ext cx="7405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nsolas" pitchFamily="49" charset="0"/>
                <a:cs typeface="Consolas" pitchFamily="49" charset="0"/>
              </a:rPr>
              <a:t>Satya Nadella </a:t>
            </a:r>
            <a:r>
              <a:rPr lang="en-US" sz="3600" dirty="0">
                <a:latin typeface="Consolas" pitchFamily="49" charset="0"/>
                <a:cs typeface="Consolas" pitchFamily="49" charset="0"/>
                <a:sym typeface="Wingdings" panose="05000000000000000000" pitchFamily="2" charset="2"/>
              </a:rPr>
              <a:t> Mr. </a:t>
            </a:r>
            <a:r>
              <a:rPr lang="en-US" sz="3600" dirty="0" smtClean="0">
                <a:latin typeface="Consolas" pitchFamily="49" charset="0"/>
                <a:cs typeface="Consolas" pitchFamily="49" charset="0"/>
                <a:sym typeface="Wingdings" panose="05000000000000000000" pitchFamily="2" charset="2"/>
              </a:rPr>
              <a:t>Satya</a:t>
            </a:r>
            <a:endParaRPr lang="en-US" sz="36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1032904" y="4965454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0</a:t>
            </a:r>
          </a:p>
        </p:txBody>
      </p:sp>
      <p:sp>
        <p:nvSpPr>
          <p:cNvPr id="57" name="Oval 56"/>
          <p:cNvSpPr/>
          <p:nvPr/>
        </p:nvSpPr>
        <p:spPr>
          <a:xfrm>
            <a:off x="2220631" y="4965454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</a:t>
            </a:r>
          </a:p>
        </p:txBody>
      </p:sp>
      <p:sp>
        <p:nvSpPr>
          <p:cNvPr id="58" name="Oval 57"/>
          <p:cNvSpPr/>
          <p:nvPr/>
        </p:nvSpPr>
        <p:spPr>
          <a:xfrm>
            <a:off x="3408358" y="4965454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2</a:t>
            </a:r>
          </a:p>
        </p:txBody>
      </p:sp>
      <p:sp>
        <p:nvSpPr>
          <p:cNvPr id="59" name="Oval 58"/>
          <p:cNvSpPr/>
          <p:nvPr/>
        </p:nvSpPr>
        <p:spPr>
          <a:xfrm>
            <a:off x="5783812" y="4965454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4</a:t>
            </a:r>
          </a:p>
        </p:txBody>
      </p:sp>
      <p:sp>
        <p:nvSpPr>
          <p:cNvPr id="60" name="Oval 59"/>
          <p:cNvSpPr/>
          <p:nvPr/>
        </p:nvSpPr>
        <p:spPr>
          <a:xfrm>
            <a:off x="10574137" y="4959104"/>
            <a:ext cx="791818" cy="676656"/>
          </a:xfrm>
          <a:prstGeom prst="ellipse">
            <a:avLst/>
          </a:prstGeom>
          <a:ln w="50800" cmpd="thinThick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8</a:t>
            </a:r>
          </a:p>
        </p:txBody>
      </p:sp>
      <p:sp>
        <p:nvSpPr>
          <p:cNvPr id="61" name="Oval 60"/>
          <p:cNvSpPr/>
          <p:nvPr/>
        </p:nvSpPr>
        <p:spPr>
          <a:xfrm>
            <a:off x="4597674" y="4959104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3</a:t>
            </a:r>
          </a:p>
        </p:txBody>
      </p:sp>
      <p:sp>
        <p:nvSpPr>
          <p:cNvPr id="62" name="Oval 61"/>
          <p:cNvSpPr/>
          <p:nvPr/>
        </p:nvSpPr>
        <p:spPr>
          <a:xfrm>
            <a:off x="6969950" y="4965454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5</a:t>
            </a:r>
          </a:p>
        </p:txBody>
      </p:sp>
      <p:sp>
        <p:nvSpPr>
          <p:cNvPr id="63" name="Oval 62"/>
          <p:cNvSpPr/>
          <p:nvPr/>
        </p:nvSpPr>
        <p:spPr>
          <a:xfrm>
            <a:off x="8162444" y="4959104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6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767393" y="5404366"/>
            <a:ext cx="265511" cy="4754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al 64"/>
          <p:cNvSpPr/>
          <p:nvPr/>
        </p:nvSpPr>
        <p:spPr>
          <a:xfrm>
            <a:off x="9355411" y="4965454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7</a:t>
            </a:r>
          </a:p>
        </p:txBody>
      </p:sp>
      <p:cxnSp>
        <p:nvCxnSpPr>
          <p:cNvPr id="66" name="Straight Arrow Connector 65"/>
          <p:cNvCxnSpPr>
            <a:stCxn id="56" idx="6"/>
          </p:cNvCxnSpPr>
          <p:nvPr/>
        </p:nvCxnSpPr>
        <p:spPr>
          <a:xfrm flipV="1">
            <a:off x="1824724" y="5297432"/>
            <a:ext cx="395909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1814715" y="5295534"/>
                <a:ext cx="49731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4715" y="5295534"/>
                <a:ext cx="497316" cy="49244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9391240" y="3807337"/>
                <a:ext cx="67993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50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1240" y="3807337"/>
                <a:ext cx="679930" cy="49244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9" name="Curved Connector 68"/>
          <p:cNvCxnSpPr>
            <a:stCxn id="59" idx="0"/>
            <a:endCxn id="60" idx="0"/>
          </p:cNvCxnSpPr>
          <p:nvPr/>
        </p:nvCxnSpPr>
        <p:spPr>
          <a:xfrm rot="5400000" flipH="1" flipV="1">
            <a:off x="8571708" y="2567119"/>
            <a:ext cx="6350" cy="4790325"/>
          </a:xfrm>
          <a:prstGeom prst="curvedConnector3">
            <a:avLst>
              <a:gd name="adj1" fmla="val 1066470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2997674" y="5297432"/>
            <a:ext cx="395909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2987667" y="5295534"/>
                <a:ext cx="50680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667" y="5295534"/>
                <a:ext cx="506805" cy="49244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" name="Straight Arrow Connector 71"/>
          <p:cNvCxnSpPr/>
          <p:nvPr/>
        </p:nvCxnSpPr>
        <p:spPr>
          <a:xfrm flipV="1">
            <a:off x="4213363" y="5302343"/>
            <a:ext cx="395909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4203356" y="5300445"/>
                <a:ext cx="50680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3356" y="5300445"/>
                <a:ext cx="506805" cy="49244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4" name="Straight Arrow Connector 73"/>
          <p:cNvCxnSpPr/>
          <p:nvPr/>
        </p:nvCxnSpPr>
        <p:spPr>
          <a:xfrm flipV="1">
            <a:off x="5392672" y="5297432"/>
            <a:ext cx="395909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5382663" y="5295534"/>
                <a:ext cx="48923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2663" y="5295534"/>
                <a:ext cx="489236" cy="492443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6" name="Straight Arrow Connector 75"/>
          <p:cNvCxnSpPr/>
          <p:nvPr/>
        </p:nvCxnSpPr>
        <p:spPr>
          <a:xfrm flipV="1">
            <a:off x="6566455" y="5297432"/>
            <a:ext cx="395909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6556448" y="5295534"/>
                <a:ext cx="50680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6448" y="5295534"/>
                <a:ext cx="506805" cy="492443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8" name="Straight Arrow Connector 77"/>
          <p:cNvCxnSpPr/>
          <p:nvPr/>
        </p:nvCxnSpPr>
        <p:spPr>
          <a:xfrm flipV="1">
            <a:off x="7771304" y="5304243"/>
            <a:ext cx="395909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7761297" y="5302345"/>
                <a:ext cx="50680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1297" y="5302345"/>
                <a:ext cx="506805" cy="492443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0" name="Straight Arrow Connector 79"/>
          <p:cNvCxnSpPr/>
          <p:nvPr/>
        </p:nvCxnSpPr>
        <p:spPr>
          <a:xfrm flipV="1">
            <a:off x="8964271" y="5304243"/>
            <a:ext cx="395909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8954264" y="5302345"/>
                <a:ext cx="50680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4264" y="5302345"/>
                <a:ext cx="506805" cy="492443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2" name="Straight Arrow Connector 81"/>
          <p:cNvCxnSpPr/>
          <p:nvPr/>
        </p:nvCxnSpPr>
        <p:spPr>
          <a:xfrm flipV="1">
            <a:off x="10142843" y="5302343"/>
            <a:ext cx="395909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10132836" y="5300445"/>
                <a:ext cx="50680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2836" y="5300445"/>
                <a:ext cx="506805" cy="492443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Curved Connector 83"/>
          <p:cNvCxnSpPr>
            <a:stCxn id="56" idx="0"/>
            <a:endCxn id="57" idx="0"/>
          </p:cNvCxnSpPr>
          <p:nvPr/>
        </p:nvCxnSpPr>
        <p:spPr>
          <a:xfrm rot="5400000" flipH="1" flipV="1">
            <a:off x="2022676" y="4371593"/>
            <a:ext cx="12700" cy="1187727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urved Connector 84"/>
          <p:cNvCxnSpPr/>
          <p:nvPr/>
        </p:nvCxnSpPr>
        <p:spPr>
          <a:xfrm rot="5400000" flipH="1" flipV="1">
            <a:off x="3251893" y="4356992"/>
            <a:ext cx="12700" cy="1187727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urved Connector 85"/>
          <p:cNvCxnSpPr/>
          <p:nvPr/>
        </p:nvCxnSpPr>
        <p:spPr>
          <a:xfrm rot="5400000" flipH="1" flipV="1">
            <a:off x="6770769" y="4373403"/>
            <a:ext cx="12700" cy="1187727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6463618" y="4589947"/>
                <a:ext cx="67044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3618" y="4589947"/>
                <a:ext cx="670440" cy="492443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8" name="Curved Connector 87"/>
          <p:cNvCxnSpPr>
            <a:stCxn id="59" idx="0"/>
            <a:endCxn id="63" idx="0"/>
          </p:cNvCxnSpPr>
          <p:nvPr/>
        </p:nvCxnSpPr>
        <p:spPr>
          <a:xfrm rot="5400000" flipH="1" flipV="1">
            <a:off x="7365862" y="3772963"/>
            <a:ext cx="6350" cy="2378632"/>
          </a:xfrm>
          <a:prstGeom prst="curvedConnector3">
            <a:avLst>
              <a:gd name="adj1" fmla="val 595881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7665783" y="4487459"/>
                <a:ext cx="67044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5783" y="4487459"/>
                <a:ext cx="670440" cy="492443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0" name="Curved Connector 89"/>
          <p:cNvCxnSpPr>
            <a:stCxn id="59" idx="0"/>
            <a:endCxn id="65" idx="0"/>
          </p:cNvCxnSpPr>
          <p:nvPr/>
        </p:nvCxnSpPr>
        <p:spPr>
          <a:xfrm rot="5400000" flipH="1" flipV="1">
            <a:off x="7965520" y="3179657"/>
            <a:ext cx="12700" cy="3571599"/>
          </a:xfrm>
          <a:prstGeom prst="curvedConnector3">
            <a:avLst>
              <a:gd name="adj1" fmla="val 429411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/>
              <p:cNvSpPr txBox="1"/>
              <p:nvPr/>
            </p:nvSpPr>
            <p:spPr>
              <a:xfrm>
                <a:off x="8720800" y="4450640"/>
                <a:ext cx="67044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13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91" name="TextBox 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0800" y="4450640"/>
                <a:ext cx="670440" cy="492443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889883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27" grpId="0"/>
      <p:bldP spid="28" grpId="0"/>
      <p:bldP spid="31" grpId="0"/>
      <p:bldP spid="33" grpId="0"/>
      <p:bldP spid="35" grpId="0"/>
      <p:bldP spid="37" grpId="0"/>
      <p:bldP spid="39" grpId="0"/>
      <p:bldP spid="41" grpId="0"/>
      <p:bldP spid="43" grpId="0"/>
      <p:bldP spid="45" grpId="0"/>
      <p:bldP spid="47" grpId="0"/>
      <p:bldP spid="49" grpId="0"/>
      <p:bldP spid="51" grpId="0"/>
      <p:bldP spid="53" grpId="0"/>
      <p:bldP spid="55" grpId="0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5" grpId="0" animBg="1"/>
      <p:bldP spid="67" grpId="0"/>
      <p:bldP spid="68" grpId="0"/>
      <p:bldP spid="71" grpId="0"/>
      <p:bldP spid="73" grpId="0"/>
      <p:bldP spid="75" grpId="0"/>
      <p:bldP spid="77" grpId="0"/>
      <p:bldP spid="79" grpId="0"/>
      <p:bldP spid="81" grpId="0"/>
      <p:bldP spid="83" grpId="0"/>
      <p:bldP spid="87" grpId="0"/>
      <p:bldP spid="89" grpId="0"/>
      <p:bldP spid="9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924" y="155787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Gill Sans MT" panose="020B0502020104020203" pitchFamily="34" charset="0"/>
              </a:rPr>
              <a:t>Intersect DAGs</a:t>
            </a:r>
            <a:endParaRPr lang="en-US" b="1" dirty="0">
              <a:latin typeface="Gill Sans MT" panose="020B0502020104020203" pitchFamily="34" charset="0"/>
            </a:endParaRPr>
          </a:p>
        </p:txBody>
      </p:sp>
      <p:sp>
        <p:nvSpPr>
          <p:cNvPr id="92" name="Oval 91"/>
          <p:cNvSpPr/>
          <p:nvPr/>
        </p:nvSpPr>
        <p:spPr>
          <a:xfrm>
            <a:off x="1809407" y="1857785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93" name="Oval 92"/>
          <p:cNvSpPr/>
          <p:nvPr/>
        </p:nvSpPr>
        <p:spPr>
          <a:xfrm>
            <a:off x="3479155" y="1857785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94" name="Oval 93"/>
          <p:cNvSpPr/>
          <p:nvPr/>
        </p:nvSpPr>
        <p:spPr>
          <a:xfrm>
            <a:off x="5090753" y="1857785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95" name="Oval 94"/>
          <p:cNvSpPr/>
          <p:nvPr/>
        </p:nvSpPr>
        <p:spPr>
          <a:xfrm>
            <a:off x="6844212" y="1857785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96" name="Oval 95"/>
          <p:cNvSpPr/>
          <p:nvPr/>
        </p:nvSpPr>
        <p:spPr>
          <a:xfrm>
            <a:off x="8938947" y="1857785"/>
            <a:ext cx="791818" cy="676656"/>
          </a:xfrm>
          <a:prstGeom prst="ellipse">
            <a:avLst/>
          </a:prstGeom>
          <a:ln w="50800" cmpd="thinThick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97" name="Straight Arrow Connector 96"/>
          <p:cNvCxnSpPr/>
          <p:nvPr/>
        </p:nvCxnSpPr>
        <p:spPr>
          <a:xfrm>
            <a:off x="2601225" y="2196113"/>
            <a:ext cx="8779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4270973" y="2196113"/>
            <a:ext cx="81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>
            <a:off x="5882573" y="2196113"/>
            <a:ext cx="9616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7636032" y="2196113"/>
            <a:ext cx="13029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urved Connector 100"/>
          <p:cNvCxnSpPr>
            <a:stCxn id="94" idx="0"/>
            <a:endCxn id="96" idx="0"/>
          </p:cNvCxnSpPr>
          <p:nvPr/>
        </p:nvCxnSpPr>
        <p:spPr>
          <a:xfrm rot="5400000" flipH="1" flipV="1">
            <a:off x="7410759" y="-66312"/>
            <a:ext cx="12700" cy="3848194"/>
          </a:xfrm>
          <a:prstGeom prst="curvedConnector3">
            <a:avLst>
              <a:gd name="adj1" fmla="val 44823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urved Connector 101"/>
          <p:cNvCxnSpPr>
            <a:stCxn id="93" idx="0"/>
            <a:endCxn id="95" idx="0"/>
          </p:cNvCxnSpPr>
          <p:nvPr/>
        </p:nvCxnSpPr>
        <p:spPr>
          <a:xfrm rot="5400000" flipH="1" flipV="1">
            <a:off x="5557592" y="175259"/>
            <a:ext cx="12700" cy="3365057"/>
          </a:xfrm>
          <a:prstGeom prst="curvedConnector3">
            <a:avLst>
              <a:gd name="adj1" fmla="val 377646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endCxn id="92" idx="2"/>
          </p:cNvCxnSpPr>
          <p:nvPr/>
        </p:nvCxnSpPr>
        <p:spPr>
          <a:xfrm flipV="1">
            <a:off x="1015561" y="2196113"/>
            <a:ext cx="793846" cy="338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/>
          <p:cNvSpPr/>
          <p:nvPr/>
        </p:nvSpPr>
        <p:spPr>
          <a:xfrm>
            <a:off x="2906600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19" name="Oval 118"/>
          <p:cNvSpPr/>
          <p:nvPr/>
        </p:nvSpPr>
        <p:spPr>
          <a:xfrm>
            <a:off x="4486628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20" name="Oval 119"/>
          <p:cNvSpPr/>
          <p:nvPr/>
        </p:nvSpPr>
        <p:spPr>
          <a:xfrm>
            <a:off x="6098226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21" name="Oval 120"/>
          <p:cNvSpPr/>
          <p:nvPr/>
        </p:nvSpPr>
        <p:spPr>
          <a:xfrm>
            <a:off x="7327074" y="374434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22" name="Oval 121"/>
          <p:cNvSpPr/>
          <p:nvPr/>
        </p:nvSpPr>
        <p:spPr>
          <a:xfrm>
            <a:off x="9946420" y="3750692"/>
            <a:ext cx="791818" cy="676656"/>
          </a:xfrm>
          <a:prstGeom prst="ellipse">
            <a:avLst/>
          </a:prstGeom>
          <a:ln w="50800" cmpd="thinThick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123" name="Straight Arrow Connector 122"/>
          <p:cNvCxnSpPr/>
          <p:nvPr/>
        </p:nvCxnSpPr>
        <p:spPr>
          <a:xfrm>
            <a:off x="3608698" y="4089020"/>
            <a:ext cx="8779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>
            <a:off x="5278446" y="4089020"/>
            <a:ext cx="81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endCxn id="121" idx="2"/>
          </p:cNvCxnSpPr>
          <p:nvPr/>
        </p:nvCxnSpPr>
        <p:spPr>
          <a:xfrm flipV="1">
            <a:off x="6890044" y="4082670"/>
            <a:ext cx="437030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urved Connector 126"/>
          <p:cNvCxnSpPr>
            <a:stCxn id="120" idx="0"/>
            <a:endCxn id="122" idx="0"/>
          </p:cNvCxnSpPr>
          <p:nvPr/>
        </p:nvCxnSpPr>
        <p:spPr>
          <a:xfrm rot="5400000" flipH="1" flipV="1">
            <a:off x="8418232" y="1826595"/>
            <a:ext cx="12700" cy="3848194"/>
          </a:xfrm>
          <a:prstGeom prst="curvedConnector3">
            <a:avLst>
              <a:gd name="adj1" fmla="val 44823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urved Connector 127"/>
          <p:cNvCxnSpPr>
            <a:stCxn id="118" idx="0"/>
            <a:endCxn id="119" idx="0"/>
          </p:cNvCxnSpPr>
          <p:nvPr/>
        </p:nvCxnSpPr>
        <p:spPr>
          <a:xfrm rot="5400000" flipH="1" flipV="1">
            <a:off x="4092523" y="2960678"/>
            <a:ext cx="12700" cy="1580028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V="1">
            <a:off x="789919" y="4082670"/>
            <a:ext cx="793846" cy="338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Oval 132"/>
          <p:cNvSpPr/>
          <p:nvPr/>
        </p:nvSpPr>
        <p:spPr>
          <a:xfrm>
            <a:off x="8562429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34" name="Oval 133"/>
          <p:cNvSpPr/>
          <p:nvPr/>
        </p:nvSpPr>
        <p:spPr>
          <a:xfrm>
            <a:off x="1595194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136" name="Straight Arrow Connector 135"/>
          <p:cNvCxnSpPr>
            <a:stCxn id="134" idx="6"/>
            <a:endCxn id="118" idx="2"/>
          </p:cNvCxnSpPr>
          <p:nvPr/>
        </p:nvCxnSpPr>
        <p:spPr>
          <a:xfrm>
            <a:off x="2387012" y="4089020"/>
            <a:ext cx="5195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urved Connector 138"/>
          <p:cNvCxnSpPr>
            <a:stCxn id="134" idx="0"/>
            <a:endCxn id="118" idx="0"/>
          </p:cNvCxnSpPr>
          <p:nvPr/>
        </p:nvCxnSpPr>
        <p:spPr>
          <a:xfrm rot="5400000" flipH="1" flipV="1">
            <a:off x="2646806" y="3094989"/>
            <a:ext cx="12700" cy="1311406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121" idx="6"/>
            <a:endCxn id="133" idx="2"/>
          </p:cNvCxnSpPr>
          <p:nvPr/>
        </p:nvCxnSpPr>
        <p:spPr>
          <a:xfrm>
            <a:off x="8118894" y="4082670"/>
            <a:ext cx="443537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stCxn id="133" idx="6"/>
            <a:endCxn id="122" idx="2"/>
          </p:cNvCxnSpPr>
          <p:nvPr/>
        </p:nvCxnSpPr>
        <p:spPr>
          <a:xfrm>
            <a:off x="9354249" y="4089020"/>
            <a:ext cx="59217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urved Connector 147"/>
          <p:cNvCxnSpPr>
            <a:stCxn id="92" idx="0"/>
            <a:endCxn id="93" idx="0"/>
          </p:cNvCxnSpPr>
          <p:nvPr/>
        </p:nvCxnSpPr>
        <p:spPr>
          <a:xfrm rot="5400000" flipH="1" flipV="1">
            <a:off x="3040190" y="1022911"/>
            <a:ext cx="12700" cy="1669748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94302" y="2420373"/>
                <a:ext cx="984244" cy="12311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4302" y="2420373"/>
                <a:ext cx="984244" cy="123110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Oval 35"/>
          <p:cNvSpPr/>
          <p:nvPr/>
        </p:nvSpPr>
        <p:spPr>
          <a:xfrm>
            <a:off x="3700446" y="5729749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37" name="Oval 36"/>
          <p:cNvSpPr/>
          <p:nvPr/>
        </p:nvSpPr>
        <p:spPr>
          <a:xfrm>
            <a:off x="5280474" y="5729749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38" name="Oval 37"/>
          <p:cNvSpPr/>
          <p:nvPr/>
        </p:nvSpPr>
        <p:spPr>
          <a:xfrm>
            <a:off x="6892072" y="5729749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40" name="Oval 39"/>
          <p:cNvSpPr/>
          <p:nvPr/>
        </p:nvSpPr>
        <p:spPr>
          <a:xfrm>
            <a:off x="8636548" y="5723399"/>
            <a:ext cx="791818" cy="676656"/>
          </a:xfrm>
          <a:prstGeom prst="ellipse">
            <a:avLst/>
          </a:prstGeom>
          <a:ln w="50800" cmpd="thinThick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4402544" y="6068077"/>
            <a:ext cx="8779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6072292" y="6068077"/>
            <a:ext cx="81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/>
          <p:cNvCxnSpPr>
            <a:stCxn id="38" idx="0"/>
            <a:endCxn id="40" idx="0"/>
          </p:cNvCxnSpPr>
          <p:nvPr/>
        </p:nvCxnSpPr>
        <p:spPr>
          <a:xfrm rot="5400000" flipH="1" flipV="1">
            <a:off x="8157044" y="4854336"/>
            <a:ext cx="6350" cy="1744476"/>
          </a:xfrm>
          <a:prstGeom prst="curvedConnector3">
            <a:avLst>
              <a:gd name="adj1" fmla="val 37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1583765" y="6061727"/>
            <a:ext cx="793846" cy="338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2389040" y="5729749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49" name="Straight Arrow Connector 48"/>
          <p:cNvCxnSpPr>
            <a:stCxn id="48" idx="6"/>
            <a:endCxn id="36" idx="2"/>
          </p:cNvCxnSpPr>
          <p:nvPr/>
        </p:nvCxnSpPr>
        <p:spPr>
          <a:xfrm>
            <a:off x="3180858" y="6068077"/>
            <a:ext cx="5195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urved Connector 49"/>
          <p:cNvCxnSpPr>
            <a:stCxn id="48" idx="0"/>
            <a:endCxn id="36" idx="0"/>
          </p:cNvCxnSpPr>
          <p:nvPr/>
        </p:nvCxnSpPr>
        <p:spPr>
          <a:xfrm rot="5400000" flipH="1" flipV="1">
            <a:off x="3440652" y="5074046"/>
            <a:ext cx="12700" cy="1311406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394302" y="4412494"/>
                <a:ext cx="1051570" cy="12311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4302" y="4412494"/>
                <a:ext cx="1051570" cy="123110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165980" y="1250515"/>
            <a:ext cx="6562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Rick Rashid </a:t>
            </a:r>
            <a:r>
              <a:rPr lang="en-US" sz="2400" dirty="0" smtClean="0">
                <a:latin typeface="Consolas" pitchFamily="49" charset="0"/>
                <a:cs typeface="Consolas" pitchFamily="49" charset="0"/>
                <a:sym typeface="Wingdings" panose="05000000000000000000" pitchFamily="2" charset="2"/>
              </a:rPr>
              <a:t> Mr. Rick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65980" y="3043200"/>
            <a:ext cx="7405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Satya Nadella </a:t>
            </a:r>
            <a:r>
              <a:rPr lang="en-US" sz="2400" dirty="0" smtClean="0">
                <a:latin typeface="Consolas" pitchFamily="49" charset="0"/>
                <a:cs typeface="Consolas" pitchFamily="49" charset="0"/>
                <a:sym typeface="Wingdings" panose="05000000000000000000" pitchFamily="2" charset="2"/>
              </a:rPr>
              <a:t> Mr. Satya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78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40" grpId="0" animBg="1"/>
      <p:bldP spid="48" grpId="0" animBg="1"/>
      <p:bldP spid="5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924" y="155787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Gill Sans MT" panose="020B0502020104020203" pitchFamily="34" charset="0"/>
              </a:rPr>
              <a:t>Assign Positive Labels</a:t>
            </a:r>
            <a:endParaRPr lang="en-US" b="1" dirty="0">
              <a:latin typeface="Gill Sans MT" panose="020B0502020104020203" pitchFamily="34" charset="0"/>
            </a:endParaRPr>
          </a:p>
        </p:txBody>
      </p:sp>
      <p:sp>
        <p:nvSpPr>
          <p:cNvPr id="92" name="Oval 91"/>
          <p:cNvSpPr/>
          <p:nvPr/>
        </p:nvSpPr>
        <p:spPr>
          <a:xfrm>
            <a:off x="1809407" y="1857785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93" name="Oval 92"/>
          <p:cNvSpPr/>
          <p:nvPr/>
        </p:nvSpPr>
        <p:spPr>
          <a:xfrm>
            <a:off x="3479155" y="1857785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94" name="Oval 93"/>
          <p:cNvSpPr/>
          <p:nvPr/>
        </p:nvSpPr>
        <p:spPr>
          <a:xfrm>
            <a:off x="5090753" y="1857785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95" name="Oval 94"/>
          <p:cNvSpPr/>
          <p:nvPr/>
        </p:nvSpPr>
        <p:spPr>
          <a:xfrm>
            <a:off x="6844212" y="1857785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96" name="Oval 95"/>
          <p:cNvSpPr/>
          <p:nvPr/>
        </p:nvSpPr>
        <p:spPr>
          <a:xfrm>
            <a:off x="8938947" y="1857785"/>
            <a:ext cx="791818" cy="676656"/>
          </a:xfrm>
          <a:prstGeom prst="ellipse">
            <a:avLst/>
          </a:prstGeom>
          <a:ln w="50800" cmpd="thinThick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97" name="Straight Arrow Connector 96"/>
          <p:cNvCxnSpPr/>
          <p:nvPr/>
        </p:nvCxnSpPr>
        <p:spPr>
          <a:xfrm>
            <a:off x="2601225" y="2196113"/>
            <a:ext cx="8779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4270973" y="2196113"/>
            <a:ext cx="81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>
            <a:off x="5882573" y="2196113"/>
            <a:ext cx="9616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7636032" y="2196113"/>
            <a:ext cx="13029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urved Connector 100"/>
          <p:cNvCxnSpPr>
            <a:stCxn id="94" idx="0"/>
            <a:endCxn id="96" idx="0"/>
          </p:cNvCxnSpPr>
          <p:nvPr/>
        </p:nvCxnSpPr>
        <p:spPr>
          <a:xfrm rot="5400000" flipH="1" flipV="1">
            <a:off x="7410759" y="-66312"/>
            <a:ext cx="12700" cy="3848194"/>
          </a:xfrm>
          <a:prstGeom prst="curvedConnector3">
            <a:avLst>
              <a:gd name="adj1" fmla="val 44823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urved Connector 101"/>
          <p:cNvCxnSpPr>
            <a:stCxn id="93" idx="0"/>
            <a:endCxn id="95" idx="0"/>
          </p:cNvCxnSpPr>
          <p:nvPr/>
        </p:nvCxnSpPr>
        <p:spPr>
          <a:xfrm rot="5400000" flipH="1" flipV="1">
            <a:off x="5557592" y="175259"/>
            <a:ext cx="12700" cy="3365057"/>
          </a:xfrm>
          <a:prstGeom prst="curvedConnector3">
            <a:avLst>
              <a:gd name="adj1" fmla="val 377646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endCxn id="92" idx="2"/>
          </p:cNvCxnSpPr>
          <p:nvPr/>
        </p:nvCxnSpPr>
        <p:spPr>
          <a:xfrm flipV="1">
            <a:off x="1015561" y="2196113"/>
            <a:ext cx="793846" cy="338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/>
          <p:cNvSpPr/>
          <p:nvPr/>
        </p:nvSpPr>
        <p:spPr>
          <a:xfrm>
            <a:off x="2906600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19" name="Oval 118"/>
          <p:cNvSpPr/>
          <p:nvPr/>
        </p:nvSpPr>
        <p:spPr>
          <a:xfrm>
            <a:off x="4486628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20" name="Oval 119"/>
          <p:cNvSpPr/>
          <p:nvPr/>
        </p:nvSpPr>
        <p:spPr>
          <a:xfrm>
            <a:off x="6098226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21" name="Oval 120"/>
          <p:cNvSpPr/>
          <p:nvPr/>
        </p:nvSpPr>
        <p:spPr>
          <a:xfrm>
            <a:off x="7327074" y="374434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22" name="Oval 121"/>
          <p:cNvSpPr/>
          <p:nvPr/>
        </p:nvSpPr>
        <p:spPr>
          <a:xfrm>
            <a:off x="9946420" y="3750692"/>
            <a:ext cx="791818" cy="676656"/>
          </a:xfrm>
          <a:prstGeom prst="ellipse">
            <a:avLst/>
          </a:prstGeom>
          <a:ln w="50800" cmpd="thinThick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123" name="Straight Arrow Connector 122"/>
          <p:cNvCxnSpPr>
            <a:stCxn id="118" idx="6"/>
          </p:cNvCxnSpPr>
          <p:nvPr/>
        </p:nvCxnSpPr>
        <p:spPr>
          <a:xfrm>
            <a:off x="3698418" y="4089020"/>
            <a:ext cx="7882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>
            <a:off x="5278446" y="4089020"/>
            <a:ext cx="81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endCxn id="121" idx="2"/>
          </p:cNvCxnSpPr>
          <p:nvPr/>
        </p:nvCxnSpPr>
        <p:spPr>
          <a:xfrm flipV="1">
            <a:off x="6890044" y="4082670"/>
            <a:ext cx="437030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urved Connector 126"/>
          <p:cNvCxnSpPr>
            <a:stCxn id="120" idx="0"/>
            <a:endCxn id="122" idx="0"/>
          </p:cNvCxnSpPr>
          <p:nvPr/>
        </p:nvCxnSpPr>
        <p:spPr>
          <a:xfrm rot="5400000" flipH="1" flipV="1">
            <a:off x="8418232" y="1826595"/>
            <a:ext cx="12700" cy="3848194"/>
          </a:xfrm>
          <a:prstGeom prst="curvedConnector3">
            <a:avLst>
              <a:gd name="adj1" fmla="val 44823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urved Connector 127"/>
          <p:cNvCxnSpPr>
            <a:stCxn id="118" idx="0"/>
            <a:endCxn id="119" idx="0"/>
          </p:cNvCxnSpPr>
          <p:nvPr/>
        </p:nvCxnSpPr>
        <p:spPr>
          <a:xfrm rot="5400000" flipH="1" flipV="1">
            <a:off x="4092523" y="2960678"/>
            <a:ext cx="12700" cy="1580028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V="1">
            <a:off x="789919" y="4082670"/>
            <a:ext cx="793846" cy="338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Oval 132"/>
          <p:cNvSpPr/>
          <p:nvPr/>
        </p:nvSpPr>
        <p:spPr>
          <a:xfrm>
            <a:off x="8562429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34" name="Oval 133"/>
          <p:cNvSpPr/>
          <p:nvPr/>
        </p:nvSpPr>
        <p:spPr>
          <a:xfrm>
            <a:off x="1595194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136" name="Straight Arrow Connector 135"/>
          <p:cNvCxnSpPr>
            <a:stCxn id="134" idx="6"/>
            <a:endCxn id="118" idx="2"/>
          </p:cNvCxnSpPr>
          <p:nvPr/>
        </p:nvCxnSpPr>
        <p:spPr>
          <a:xfrm>
            <a:off x="2387012" y="4089020"/>
            <a:ext cx="5195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urved Connector 138"/>
          <p:cNvCxnSpPr>
            <a:stCxn id="134" idx="0"/>
            <a:endCxn id="118" idx="0"/>
          </p:cNvCxnSpPr>
          <p:nvPr/>
        </p:nvCxnSpPr>
        <p:spPr>
          <a:xfrm rot="5400000" flipH="1" flipV="1">
            <a:off x="2646806" y="3094989"/>
            <a:ext cx="12700" cy="1311406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121" idx="6"/>
            <a:endCxn id="133" idx="2"/>
          </p:cNvCxnSpPr>
          <p:nvPr/>
        </p:nvCxnSpPr>
        <p:spPr>
          <a:xfrm>
            <a:off x="8118894" y="4082670"/>
            <a:ext cx="443537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stCxn id="133" idx="6"/>
            <a:endCxn id="122" idx="2"/>
          </p:cNvCxnSpPr>
          <p:nvPr/>
        </p:nvCxnSpPr>
        <p:spPr>
          <a:xfrm>
            <a:off x="9354249" y="4089020"/>
            <a:ext cx="59217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urved Connector 147"/>
          <p:cNvCxnSpPr>
            <a:stCxn id="92" idx="0"/>
            <a:endCxn id="93" idx="0"/>
          </p:cNvCxnSpPr>
          <p:nvPr/>
        </p:nvCxnSpPr>
        <p:spPr>
          <a:xfrm rot="5400000" flipH="1" flipV="1">
            <a:off x="3040190" y="1022911"/>
            <a:ext cx="12700" cy="1669748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94302" y="2420373"/>
                <a:ext cx="984244" cy="12311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4302" y="2420373"/>
                <a:ext cx="984244" cy="123110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Oval 35"/>
          <p:cNvSpPr/>
          <p:nvPr/>
        </p:nvSpPr>
        <p:spPr>
          <a:xfrm>
            <a:off x="3700446" y="5729749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37" name="Oval 36"/>
          <p:cNvSpPr/>
          <p:nvPr/>
        </p:nvSpPr>
        <p:spPr>
          <a:xfrm>
            <a:off x="5280474" y="5729749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38" name="Oval 37"/>
          <p:cNvSpPr/>
          <p:nvPr/>
        </p:nvSpPr>
        <p:spPr>
          <a:xfrm>
            <a:off x="6892072" y="5729749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40" name="Oval 39"/>
          <p:cNvSpPr/>
          <p:nvPr/>
        </p:nvSpPr>
        <p:spPr>
          <a:xfrm>
            <a:off x="8636548" y="5723399"/>
            <a:ext cx="791818" cy="676656"/>
          </a:xfrm>
          <a:prstGeom prst="ellipse">
            <a:avLst/>
          </a:prstGeom>
          <a:ln w="50800" cmpd="thinThick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4402544" y="6068077"/>
            <a:ext cx="8779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6072292" y="6068077"/>
            <a:ext cx="81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/>
          <p:cNvCxnSpPr>
            <a:stCxn id="38" idx="0"/>
            <a:endCxn id="40" idx="0"/>
          </p:cNvCxnSpPr>
          <p:nvPr/>
        </p:nvCxnSpPr>
        <p:spPr>
          <a:xfrm rot="5400000" flipH="1" flipV="1">
            <a:off x="8157044" y="4854336"/>
            <a:ext cx="6350" cy="1744476"/>
          </a:xfrm>
          <a:prstGeom prst="curvedConnector3">
            <a:avLst>
              <a:gd name="adj1" fmla="val 37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1583765" y="6061727"/>
            <a:ext cx="793846" cy="338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2389040" y="5729749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49" name="Straight Arrow Connector 48"/>
          <p:cNvCxnSpPr>
            <a:stCxn id="48" idx="6"/>
            <a:endCxn id="36" idx="2"/>
          </p:cNvCxnSpPr>
          <p:nvPr/>
        </p:nvCxnSpPr>
        <p:spPr>
          <a:xfrm>
            <a:off x="3180858" y="6068077"/>
            <a:ext cx="5195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394302" y="4412494"/>
                <a:ext cx="1051570" cy="12311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4302" y="4412494"/>
                <a:ext cx="1051570" cy="123110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165980" y="1250515"/>
            <a:ext cx="6562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Rick Rashid </a:t>
            </a:r>
            <a:r>
              <a:rPr lang="en-US" sz="2400" dirty="0">
                <a:latin typeface="Consolas" pitchFamily="49" charset="0"/>
                <a:cs typeface="Consolas" pitchFamily="49" charset="0"/>
                <a:sym typeface="Wingdings" panose="05000000000000000000" pitchFamily="2" charset="2"/>
              </a:rPr>
              <a:t> Mr. Rick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65980" y="3043200"/>
            <a:ext cx="7405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Satya Nadella </a:t>
            </a:r>
            <a:r>
              <a:rPr lang="en-US" sz="2400" dirty="0">
                <a:latin typeface="Consolas" pitchFamily="49" charset="0"/>
                <a:cs typeface="Consolas" pitchFamily="49" charset="0"/>
                <a:sym typeface="Wingdings" panose="05000000000000000000" pitchFamily="2" charset="2"/>
              </a:rPr>
              <a:t> Mr. </a:t>
            </a:r>
            <a:r>
              <a:rPr lang="en-US" sz="2400" dirty="0" smtClean="0">
                <a:latin typeface="Consolas" pitchFamily="49" charset="0"/>
                <a:cs typeface="Consolas" pitchFamily="49" charset="0"/>
                <a:sym typeface="Wingdings" panose="05000000000000000000" pitchFamily="2" charset="2"/>
              </a:rPr>
              <a:t>Satya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60186" y="1990107"/>
            <a:ext cx="420672" cy="358284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26752" y="1961675"/>
            <a:ext cx="420672" cy="358284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17109" y="1100838"/>
            <a:ext cx="420672" cy="358284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92382" y="3893550"/>
            <a:ext cx="420672" cy="358284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50026" y="3913053"/>
            <a:ext cx="420672" cy="358284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14291" y="3027186"/>
            <a:ext cx="420672" cy="358284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46225" y="3883751"/>
            <a:ext cx="420672" cy="3582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6207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4" y="336550"/>
            <a:ext cx="11353800" cy="1325563"/>
          </a:xfrm>
        </p:spPr>
        <p:txBody>
          <a:bodyPr>
            <a:noAutofit/>
          </a:bodyPr>
          <a:lstStyle/>
          <a:p>
            <a:r>
              <a:rPr lang="en-US" sz="6000" b="1" dirty="0">
                <a:latin typeface="Gill Sans MT" panose="020B0502020104020203" pitchFamily="34" charset="0"/>
              </a:rPr>
              <a:t>Programming By Examples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14399" y="3614736"/>
            <a:ext cx="48625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Intuitive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" y="2093218"/>
            <a:ext cx="4384631" cy="1588194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914399" y="4236341"/>
            <a:ext cx="48625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Natural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914399" y="4857946"/>
            <a:ext cx="48625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Accessible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247564" y="3262759"/>
            <a:ext cx="661573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spc="-150" dirty="0">
                <a:solidFill>
                  <a:srgbClr val="C00000"/>
                </a:solidFill>
                <a:latin typeface="Gill Sans MT" panose="020B0502020104020203" pitchFamily="34" charset="0"/>
              </a:rPr>
              <a:t>Ambiguity!</a:t>
            </a:r>
          </a:p>
        </p:txBody>
      </p:sp>
    </p:spTree>
    <p:extLst>
      <p:ext uri="{BB962C8B-B14F-4D97-AF65-F5344CB8AC3E}">
        <p14:creationId xmlns:p14="http://schemas.microsoft.com/office/powerpoint/2010/main" val="332890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924" y="155787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Gill Sans MT" panose="020B0502020104020203" pitchFamily="34" charset="0"/>
              </a:rPr>
              <a:t>Assign Negative Labels</a:t>
            </a:r>
            <a:endParaRPr lang="en-US" b="1" dirty="0">
              <a:latin typeface="Gill Sans MT" panose="020B0502020104020203" pitchFamily="34" charset="0"/>
            </a:endParaRPr>
          </a:p>
        </p:txBody>
      </p:sp>
      <p:sp>
        <p:nvSpPr>
          <p:cNvPr id="92" name="Oval 91"/>
          <p:cNvSpPr/>
          <p:nvPr/>
        </p:nvSpPr>
        <p:spPr>
          <a:xfrm>
            <a:off x="1809407" y="1857785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93" name="Oval 92"/>
          <p:cNvSpPr/>
          <p:nvPr/>
        </p:nvSpPr>
        <p:spPr>
          <a:xfrm>
            <a:off x="3479155" y="1857785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94" name="Oval 93"/>
          <p:cNvSpPr/>
          <p:nvPr/>
        </p:nvSpPr>
        <p:spPr>
          <a:xfrm>
            <a:off x="5090753" y="1857785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95" name="Oval 94"/>
          <p:cNvSpPr/>
          <p:nvPr/>
        </p:nvSpPr>
        <p:spPr>
          <a:xfrm>
            <a:off x="6844212" y="1857785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96" name="Oval 95"/>
          <p:cNvSpPr/>
          <p:nvPr/>
        </p:nvSpPr>
        <p:spPr>
          <a:xfrm>
            <a:off x="8938947" y="1857785"/>
            <a:ext cx="791818" cy="676656"/>
          </a:xfrm>
          <a:prstGeom prst="ellipse">
            <a:avLst/>
          </a:prstGeom>
          <a:ln w="50800" cmpd="thinThick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97" name="Straight Arrow Connector 96"/>
          <p:cNvCxnSpPr/>
          <p:nvPr/>
        </p:nvCxnSpPr>
        <p:spPr>
          <a:xfrm>
            <a:off x="2601225" y="2196113"/>
            <a:ext cx="8779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4270973" y="2196113"/>
            <a:ext cx="81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>
            <a:off x="5882573" y="2196113"/>
            <a:ext cx="9616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7636032" y="2196113"/>
            <a:ext cx="13029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urved Connector 100"/>
          <p:cNvCxnSpPr>
            <a:stCxn id="94" idx="0"/>
            <a:endCxn id="96" idx="0"/>
          </p:cNvCxnSpPr>
          <p:nvPr/>
        </p:nvCxnSpPr>
        <p:spPr>
          <a:xfrm rot="5400000" flipH="1" flipV="1">
            <a:off x="7410759" y="-66312"/>
            <a:ext cx="12700" cy="3848194"/>
          </a:xfrm>
          <a:prstGeom prst="curvedConnector3">
            <a:avLst>
              <a:gd name="adj1" fmla="val 44823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urved Connector 101"/>
          <p:cNvCxnSpPr>
            <a:stCxn id="93" idx="0"/>
            <a:endCxn id="95" idx="0"/>
          </p:cNvCxnSpPr>
          <p:nvPr/>
        </p:nvCxnSpPr>
        <p:spPr>
          <a:xfrm rot="5400000" flipH="1" flipV="1">
            <a:off x="5557592" y="175259"/>
            <a:ext cx="12700" cy="3365057"/>
          </a:xfrm>
          <a:prstGeom prst="curvedConnector3">
            <a:avLst>
              <a:gd name="adj1" fmla="val 377646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endCxn id="92" idx="2"/>
          </p:cNvCxnSpPr>
          <p:nvPr/>
        </p:nvCxnSpPr>
        <p:spPr>
          <a:xfrm flipV="1">
            <a:off x="1015561" y="2196113"/>
            <a:ext cx="793846" cy="338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/>
          <p:cNvSpPr/>
          <p:nvPr/>
        </p:nvSpPr>
        <p:spPr>
          <a:xfrm>
            <a:off x="2906600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19" name="Oval 118"/>
          <p:cNvSpPr/>
          <p:nvPr/>
        </p:nvSpPr>
        <p:spPr>
          <a:xfrm>
            <a:off x="4486628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20" name="Oval 119"/>
          <p:cNvSpPr/>
          <p:nvPr/>
        </p:nvSpPr>
        <p:spPr>
          <a:xfrm>
            <a:off x="6098226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21" name="Oval 120"/>
          <p:cNvSpPr/>
          <p:nvPr/>
        </p:nvSpPr>
        <p:spPr>
          <a:xfrm>
            <a:off x="7327074" y="374434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22" name="Oval 121"/>
          <p:cNvSpPr/>
          <p:nvPr/>
        </p:nvSpPr>
        <p:spPr>
          <a:xfrm>
            <a:off x="9946420" y="3750692"/>
            <a:ext cx="791818" cy="676656"/>
          </a:xfrm>
          <a:prstGeom prst="ellipse">
            <a:avLst/>
          </a:prstGeom>
          <a:ln w="50800" cmpd="thinThick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123" name="Straight Arrow Connector 122"/>
          <p:cNvCxnSpPr>
            <a:stCxn id="118" idx="6"/>
          </p:cNvCxnSpPr>
          <p:nvPr/>
        </p:nvCxnSpPr>
        <p:spPr>
          <a:xfrm>
            <a:off x="3698418" y="4089020"/>
            <a:ext cx="7882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>
            <a:off x="5278446" y="4089020"/>
            <a:ext cx="81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endCxn id="121" idx="2"/>
          </p:cNvCxnSpPr>
          <p:nvPr/>
        </p:nvCxnSpPr>
        <p:spPr>
          <a:xfrm flipV="1">
            <a:off x="6890044" y="4082670"/>
            <a:ext cx="437030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urved Connector 126"/>
          <p:cNvCxnSpPr>
            <a:stCxn id="120" idx="0"/>
            <a:endCxn id="122" idx="0"/>
          </p:cNvCxnSpPr>
          <p:nvPr/>
        </p:nvCxnSpPr>
        <p:spPr>
          <a:xfrm rot="5400000" flipH="1" flipV="1">
            <a:off x="8418232" y="1826595"/>
            <a:ext cx="12700" cy="3848194"/>
          </a:xfrm>
          <a:prstGeom prst="curvedConnector3">
            <a:avLst>
              <a:gd name="adj1" fmla="val 44823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urved Connector 127"/>
          <p:cNvCxnSpPr>
            <a:stCxn id="118" idx="0"/>
            <a:endCxn id="119" idx="0"/>
          </p:cNvCxnSpPr>
          <p:nvPr/>
        </p:nvCxnSpPr>
        <p:spPr>
          <a:xfrm rot="5400000" flipH="1" flipV="1">
            <a:off x="4092523" y="2960678"/>
            <a:ext cx="12700" cy="1580028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V="1">
            <a:off x="789919" y="4082670"/>
            <a:ext cx="793846" cy="338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Oval 132"/>
          <p:cNvSpPr/>
          <p:nvPr/>
        </p:nvSpPr>
        <p:spPr>
          <a:xfrm>
            <a:off x="8562429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34" name="Oval 133"/>
          <p:cNvSpPr/>
          <p:nvPr/>
        </p:nvSpPr>
        <p:spPr>
          <a:xfrm>
            <a:off x="1595194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136" name="Straight Arrow Connector 135"/>
          <p:cNvCxnSpPr>
            <a:stCxn id="134" idx="6"/>
            <a:endCxn id="118" idx="2"/>
          </p:cNvCxnSpPr>
          <p:nvPr/>
        </p:nvCxnSpPr>
        <p:spPr>
          <a:xfrm>
            <a:off x="2387012" y="4089020"/>
            <a:ext cx="5195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urved Connector 138"/>
          <p:cNvCxnSpPr>
            <a:stCxn id="134" idx="0"/>
            <a:endCxn id="118" idx="0"/>
          </p:cNvCxnSpPr>
          <p:nvPr/>
        </p:nvCxnSpPr>
        <p:spPr>
          <a:xfrm rot="5400000" flipH="1" flipV="1">
            <a:off x="2646806" y="3094989"/>
            <a:ext cx="12700" cy="1311406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121" idx="6"/>
            <a:endCxn id="133" idx="2"/>
          </p:cNvCxnSpPr>
          <p:nvPr/>
        </p:nvCxnSpPr>
        <p:spPr>
          <a:xfrm>
            <a:off x="8118894" y="4082670"/>
            <a:ext cx="443537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stCxn id="133" idx="6"/>
            <a:endCxn id="122" idx="2"/>
          </p:cNvCxnSpPr>
          <p:nvPr/>
        </p:nvCxnSpPr>
        <p:spPr>
          <a:xfrm>
            <a:off x="9354249" y="4089020"/>
            <a:ext cx="59217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urved Connector 147"/>
          <p:cNvCxnSpPr>
            <a:stCxn id="92" idx="0"/>
            <a:endCxn id="93" idx="0"/>
          </p:cNvCxnSpPr>
          <p:nvPr/>
        </p:nvCxnSpPr>
        <p:spPr>
          <a:xfrm rot="5400000" flipH="1" flipV="1">
            <a:off x="3040190" y="1022911"/>
            <a:ext cx="12700" cy="1669748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94302" y="2420373"/>
                <a:ext cx="984244" cy="12311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4302" y="2420373"/>
                <a:ext cx="984244" cy="123110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Oval 35"/>
          <p:cNvSpPr/>
          <p:nvPr/>
        </p:nvSpPr>
        <p:spPr>
          <a:xfrm>
            <a:off x="3700446" y="5729749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37" name="Oval 36"/>
          <p:cNvSpPr/>
          <p:nvPr/>
        </p:nvSpPr>
        <p:spPr>
          <a:xfrm>
            <a:off x="5280474" y="5729749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38" name="Oval 37"/>
          <p:cNvSpPr/>
          <p:nvPr/>
        </p:nvSpPr>
        <p:spPr>
          <a:xfrm>
            <a:off x="6892072" y="5729749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40" name="Oval 39"/>
          <p:cNvSpPr/>
          <p:nvPr/>
        </p:nvSpPr>
        <p:spPr>
          <a:xfrm>
            <a:off x="8636548" y="5723399"/>
            <a:ext cx="791818" cy="676656"/>
          </a:xfrm>
          <a:prstGeom prst="ellipse">
            <a:avLst/>
          </a:prstGeom>
          <a:ln w="50800" cmpd="thinThick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4402544" y="6068077"/>
            <a:ext cx="8779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6072292" y="6068077"/>
            <a:ext cx="81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/>
          <p:cNvCxnSpPr>
            <a:stCxn id="38" idx="0"/>
            <a:endCxn id="40" idx="0"/>
          </p:cNvCxnSpPr>
          <p:nvPr/>
        </p:nvCxnSpPr>
        <p:spPr>
          <a:xfrm rot="5400000" flipH="1" flipV="1">
            <a:off x="8157044" y="4854336"/>
            <a:ext cx="6350" cy="1744476"/>
          </a:xfrm>
          <a:prstGeom prst="curvedConnector3">
            <a:avLst>
              <a:gd name="adj1" fmla="val 37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1583765" y="6061727"/>
            <a:ext cx="793846" cy="338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2389040" y="5729749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49" name="Straight Arrow Connector 48"/>
          <p:cNvCxnSpPr>
            <a:stCxn id="48" idx="6"/>
            <a:endCxn id="36" idx="2"/>
          </p:cNvCxnSpPr>
          <p:nvPr/>
        </p:nvCxnSpPr>
        <p:spPr>
          <a:xfrm>
            <a:off x="3180858" y="6068077"/>
            <a:ext cx="5195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394302" y="4412494"/>
                <a:ext cx="1051570" cy="12311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4302" y="4412494"/>
                <a:ext cx="1051570" cy="123110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165980" y="1250515"/>
            <a:ext cx="6562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Rick Rashid </a:t>
            </a:r>
            <a:r>
              <a:rPr lang="en-US" sz="2400" dirty="0">
                <a:latin typeface="Consolas" pitchFamily="49" charset="0"/>
                <a:cs typeface="Consolas" pitchFamily="49" charset="0"/>
                <a:sym typeface="Wingdings" panose="05000000000000000000" pitchFamily="2" charset="2"/>
              </a:rPr>
              <a:t> Mr. Rick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65980" y="3043200"/>
            <a:ext cx="7405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Satya Nadella </a:t>
            </a:r>
            <a:r>
              <a:rPr lang="en-US" sz="2400" dirty="0">
                <a:latin typeface="Consolas" pitchFamily="49" charset="0"/>
                <a:cs typeface="Consolas" pitchFamily="49" charset="0"/>
                <a:sym typeface="Wingdings" panose="05000000000000000000" pitchFamily="2" charset="2"/>
              </a:rPr>
              <a:t> Mr. </a:t>
            </a:r>
            <a:r>
              <a:rPr lang="en-US" sz="2400" dirty="0" smtClean="0">
                <a:latin typeface="Consolas" pitchFamily="49" charset="0"/>
                <a:cs typeface="Consolas" pitchFamily="49" charset="0"/>
                <a:sym typeface="Wingdings" panose="05000000000000000000" pitchFamily="2" charset="2"/>
              </a:rPr>
              <a:t>Satya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60186" y="1990107"/>
            <a:ext cx="420672" cy="358284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26752" y="1961675"/>
            <a:ext cx="420672" cy="358284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17109" y="1100838"/>
            <a:ext cx="420672" cy="358284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92382" y="3893550"/>
            <a:ext cx="420672" cy="358284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50026" y="3913053"/>
            <a:ext cx="420672" cy="358284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14291" y="3027186"/>
            <a:ext cx="420672" cy="358284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94021" y="1519458"/>
            <a:ext cx="353002" cy="324186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41300" y="1222186"/>
            <a:ext cx="353002" cy="324186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1133" y="2003390"/>
            <a:ext cx="353002" cy="324186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99119" y="2031797"/>
            <a:ext cx="353002" cy="324186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44767" y="3424179"/>
            <a:ext cx="353002" cy="324186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94455" y="3422879"/>
            <a:ext cx="353002" cy="324186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98768" y="3868816"/>
            <a:ext cx="353002" cy="324186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48126" y="3904211"/>
            <a:ext cx="353002" cy="324186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44782" y="3895361"/>
            <a:ext cx="353002" cy="324186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46225" y="3883751"/>
            <a:ext cx="420672" cy="3582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2839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Oval 91"/>
          <p:cNvSpPr/>
          <p:nvPr/>
        </p:nvSpPr>
        <p:spPr>
          <a:xfrm>
            <a:off x="1809407" y="1857785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93" name="Oval 92"/>
          <p:cNvSpPr/>
          <p:nvPr/>
        </p:nvSpPr>
        <p:spPr>
          <a:xfrm>
            <a:off x="3479155" y="1857785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94" name="Oval 93"/>
          <p:cNvSpPr/>
          <p:nvPr/>
        </p:nvSpPr>
        <p:spPr>
          <a:xfrm>
            <a:off x="5090753" y="1857785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95" name="Oval 94"/>
          <p:cNvSpPr/>
          <p:nvPr/>
        </p:nvSpPr>
        <p:spPr>
          <a:xfrm>
            <a:off x="6844212" y="1857785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96" name="Oval 95"/>
          <p:cNvSpPr/>
          <p:nvPr/>
        </p:nvSpPr>
        <p:spPr>
          <a:xfrm>
            <a:off x="8938947" y="1857785"/>
            <a:ext cx="791818" cy="676656"/>
          </a:xfrm>
          <a:prstGeom prst="ellipse">
            <a:avLst/>
          </a:prstGeom>
          <a:ln w="50800" cmpd="thinThick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97" name="Straight Arrow Connector 96"/>
          <p:cNvCxnSpPr/>
          <p:nvPr/>
        </p:nvCxnSpPr>
        <p:spPr>
          <a:xfrm>
            <a:off x="2601225" y="2196113"/>
            <a:ext cx="8779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4270973" y="2196113"/>
            <a:ext cx="81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>
            <a:off x="5882573" y="2196113"/>
            <a:ext cx="9616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7636032" y="2196113"/>
            <a:ext cx="13029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urved Connector 100"/>
          <p:cNvCxnSpPr>
            <a:stCxn id="94" idx="0"/>
            <a:endCxn id="96" idx="0"/>
          </p:cNvCxnSpPr>
          <p:nvPr/>
        </p:nvCxnSpPr>
        <p:spPr>
          <a:xfrm rot="5400000" flipH="1" flipV="1">
            <a:off x="7410759" y="-66312"/>
            <a:ext cx="12700" cy="3848194"/>
          </a:xfrm>
          <a:prstGeom prst="curvedConnector3">
            <a:avLst>
              <a:gd name="adj1" fmla="val 44823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urved Connector 101"/>
          <p:cNvCxnSpPr>
            <a:stCxn id="93" idx="0"/>
            <a:endCxn id="95" idx="0"/>
          </p:cNvCxnSpPr>
          <p:nvPr/>
        </p:nvCxnSpPr>
        <p:spPr>
          <a:xfrm rot="5400000" flipH="1" flipV="1">
            <a:off x="5557592" y="175259"/>
            <a:ext cx="12700" cy="3365057"/>
          </a:xfrm>
          <a:prstGeom prst="curvedConnector3">
            <a:avLst>
              <a:gd name="adj1" fmla="val 377646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endCxn id="92" idx="2"/>
          </p:cNvCxnSpPr>
          <p:nvPr/>
        </p:nvCxnSpPr>
        <p:spPr>
          <a:xfrm flipV="1">
            <a:off x="1015561" y="2196113"/>
            <a:ext cx="793846" cy="338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/>
          <p:cNvSpPr/>
          <p:nvPr/>
        </p:nvSpPr>
        <p:spPr>
          <a:xfrm>
            <a:off x="2906600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19" name="Oval 118"/>
          <p:cNvSpPr/>
          <p:nvPr/>
        </p:nvSpPr>
        <p:spPr>
          <a:xfrm>
            <a:off x="4486628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20" name="Oval 119"/>
          <p:cNvSpPr/>
          <p:nvPr/>
        </p:nvSpPr>
        <p:spPr>
          <a:xfrm>
            <a:off x="6098226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21" name="Oval 120"/>
          <p:cNvSpPr/>
          <p:nvPr/>
        </p:nvSpPr>
        <p:spPr>
          <a:xfrm>
            <a:off x="7327074" y="374434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22" name="Oval 121"/>
          <p:cNvSpPr/>
          <p:nvPr/>
        </p:nvSpPr>
        <p:spPr>
          <a:xfrm>
            <a:off x="9946420" y="3750692"/>
            <a:ext cx="791818" cy="676656"/>
          </a:xfrm>
          <a:prstGeom prst="ellipse">
            <a:avLst/>
          </a:prstGeom>
          <a:ln w="50800" cmpd="thinThick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123" name="Straight Arrow Connector 122"/>
          <p:cNvCxnSpPr>
            <a:stCxn id="118" idx="6"/>
          </p:cNvCxnSpPr>
          <p:nvPr/>
        </p:nvCxnSpPr>
        <p:spPr>
          <a:xfrm>
            <a:off x="3698418" y="4089020"/>
            <a:ext cx="7882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>
            <a:off x="5278446" y="4089020"/>
            <a:ext cx="81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endCxn id="121" idx="2"/>
          </p:cNvCxnSpPr>
          <p:nvPr/>
        </p:nvCxnSpPr>
        <p:spPr>
          <a:xfrm flipV="1">
            <a:off x="6890044" y="4082670"/>
            <a:ext cx="437030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urved Connector 126"/>
          <p:cNvCxnSpPr>
            <a:stCxn id="120" idx="0"/>
            <a:endCxn id="122" idx="0"/>
          </p:cNvCxnSpPr>
          <p:nvPr/>
        </p:nvCxnSpPr>
        <p:spPr>
          <a:xfrm rot="5400000" flipH="1" flipV="1">
            <a:off x="8418232" y="1826595"/>
            <a:ext cx="12700" cy="3848194"/>
          </a:xfrm>
          <a:prstGeom prst="curvedConnector3">
            <a:avLst>
              <a:gd name="adj1" fmla="val 44823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urved Connector 127"/>
          <p:cNvCxnSpPr>
            <a:stCxn id="118" idx="0"/>
            <a:endCxn id="119" idx="0"/>
          </p:cNvCxnSpPr>
          <p:nvPr/>
        </p:nvCxnSpPr>
        <p:spPr>
          <a:xfrm rot="5400000" flipH="1" flipV="1">
            <a:off x="4092523" y="2960678"/>
            <a:ext cx="12700" cy="1580028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V="1">
            <a:off x="789919" y="4082670"/>
            <a:ext cx="793846" cy="338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Oval 132"/>
          <p:cNvSpPr/>
          <p:nvPr/>
        </p:nvSpPr>
        <p:spPr>
          <a:xfrm>
            <a:off x="8562429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134" name="Oval 133"/>
          <p:cNvSpPr/>
          <p:nvPr/>
        </p:nvSpPr>
        <p:spPr>
          <a:xfrm>
            <a:off x="1595194" y="3750692"/>
            <a:ext cx="791818" cy="67665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cxnSp>
        <p:nvCxnSpPr>
          <p:cNvPr id="136" name="Straight Arrow Connector 135"/>
          <p:cNvCxnSpPr>
            <a:stCxn id="134" idx="6"/>
            <a:endCxn id="118" idx="2"/>
          </p:cNvCxnSpPr>
          <p:nvPr/>
        </p:nvCxnSpPr>
        <p:spPr>
          <a:xfrm>
            <a:off x="2387012" y="4089020"/>
            <a:ext cx="5195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urved Connector 138"/>
          <p:cNvCxnSpPr>
            <a:stCxn id="134" idx="0"/>
            <a:endCxn id="118" idx="0"/>
          </p:cNvCxnSpPr>
          <p:nvPr/>
        </p:nvCxnSpPr>
        <p:spPr>
          <a:xfrm rot="5400000" flipH="1" flipV="1">
            <a:off x="2646806" y="3094989"/>
            <a:ext cx="12700" cy="1311406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121" idx="6"/>
            <a:endCxn id="133" idx="2"/>
          </p:cNvCxnSpPr>
          <p:nvPr/>
        </p:nvCxnSpPr>
        <p:spPr>
          <a:xfrm>
            <a:off x="8118894" y="4082670"/>
            <a:ext cx="443537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stCxn id="133" idx="6"/>
            <a:endCxn id="122" idx="2"/>
          </p:cNvCxnSpPr>
          <p:nvPr/>
        </p:nvCxnSpPr>
        <p:spPr>
          <a:xfrm>
            <a:off x="9354249" y="4089020"/>
            <a:ext cx="59217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urved Connector 147"/>
          <p:cNvCxnSpPr>
            <a:stCxn id="92" idx="0"/>
            <a:endCxn id="93" idx="0"/>
          </p:cNvCxnSpPr>
          <p:nvPr/>
        </p:nvCxnSpPr>
        <p:spPr>
          <a:xfrm rot="5400000" flipH="1" flipV="1">
            <a:off x="3040190" y="1022911"/>
            <a:ext cx="12700" cy="1669748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65980" y="1250515"/>
            <a:ext cx="6562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Rick Rashid </a:t>
            </a:r>
            <a:r>
              <a:rPr lang="en-US" sz="2400" dirty="0">
                <a:latin typeface="Consolas" pitchFamily="49" charset="0"/>
                <a:cs typeface="Consolas" pitchFamily="49" charset="0"/>
                <a:sym typeface="Wingdings" panose="05000000000000000000" pitchFamily="2" charset="2"/>
              </a:rPr>
              <a:t> Mr. Rick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65980" y="3043200"/>
            <a:ext cx="7405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Satya Nadella </a:t>
            </a:r>
            <a:r>
              <a:rPr lang="en-US" sz="2400" dirty="0">
                <a:latin typeface="Consolas" pitchFamily="49" charset="0"/>
                <a:cs typeface="Consolas" pitchFamily="49" charset="0"/>
                <a:sym typeface="Wingdings" panose="05000000000000000000" pitchFamily="2" charset="2"/>
              </a:rPr>
              <a:t> Mr. </a:t>
            </a:r>
            <a:r>
              <a:rPr lang="en-US" sz="2400" dirty="0" smtClean="0">
                <a:latin typeface="Consolas" pitchFamily="49" charset="0"/>
                <a:cs typeface="Consolas" pitchFamily="49" charset="0"/>
                <a:sym typeface="Wingdings" panose="05000000000000000000" pitchFamily="2" charset="2"/>
              </a:rPr>
              <a:t>Satya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0186" y="1990107"/>
            <a:ext cx="420672" cy="358284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6752" y="1961675"/>
            <a:ext cx="420672" cy="358284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7109" y="1100838"/>
            <a:ext cx="420672" cy="358284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2382" y="3893550"/>
            <a:ext cx="420672" cy="358284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0026" y="3913053"/>
            <a:ext cx="420672" cy="358284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14291" y="3027186"/>
            <a:ext cx="420672" cy="358284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94021" y="1519458"/>
            <a:ext cx="353002" cy="324186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1300" y="1222186"/>
            <a:ext cx="353002" cy="324186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1133" y="2003390"/>
            <a:ext cx="353002" cy="324186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99119" y="2031797"/>
            <a:ext cx="353002" cy="324186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4767" y="3424179"/>
            <a:ext cx="353002" cy="324186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4455" y="3422879"/>
            <a:ext cx="353002" cy="324186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8768" y="3868816"/>
            <a:ext cx="353002" cy="324186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48126" y="3904211"/>
            <a:ext cx="353002" cy="324186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44782" y="3895361"/>
            <a:ext cx="353002" cy="324186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6225" y="3883751"/>
            <a:ext cx="420672" cy="358284"/>
          </a:xfrm>
          <a:prstGeom prst="rect">
            <a:avLst/>
          </a:prstGeom>
        </p:spPr>
      </p:pic>
      <p:sp>
        <p:nvSpPr>
          <p:cNvPr id="71" name="TextBox 70"/>
          <p:cNvSpPr txBox="1"/>
          <p:nvPr/>
        </p:nvSpPr>
        <p:spPr>
          <a:xfrm>
            <a:off x="555327" y="5048301"/>
            <a:ext cx="11415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  <a:latin typeface="+mj-lt"/>
                <a:cs typeface="Segoe UI Light" panose="020B0502040204020203" pitchFamily="34" charset="0"/>
              </a:rPr>
              <a:t>Learn ranking function f(p) that ranks</a:t>
            </a:r>
          </a:p>
          <a:p>
            <a:r>
              <a:rPr lang="en-US" sz="3600" dirty="0">
                <a:solidFill>
                  <a:prstClr val="black"/>
                </a:solidFill>
                <a:latin typeface="+mj-lt"/>
                <a:cs typeface="Segoe UI Light" panose="020B0502040204020203" pitchFamily="34" charset="0"/>
              </a:rPr>
              <a:t>       </a:t>
            </a:r>
            <a:r>
              <a:rPr lang="en-US" sz="3600" dirty="0" smtClean="0">
                <a:solidFill>
                  <a:prstClr val="black"/>
                </a:solidFill>
                <a:latin typeface="+mj-lt"/>
                <a:cs typeface="Segoe UI Light" panose="020B0502040204020203" pitchFamily="34" charset="0"/>
              </a:rPr>
              <a:t>   programs </a:t>
            </a:r>
            <a:r>
              <a:rPr lang="en-US" sz="3600" dirty="0">
                <a:solidFill>
                  <a:prstClr val="black"/>
                </a:solidFill>
                <a:latin typeface="+mj-lt"/>
                <a:cs typeface="Segoe UI Light" panose="020B0502040204020203" pitchFamily="34" charset="0"/>
              </a:rPr>
              <a:t>higher than    </a:t>
            </a:r>
            <a:r>
              <a:rPr lang="en-US" sz="3600" dirty="0" smtClean="0">
                <a:solidFill>
                  <a:prstClr val="black"/>
                </a:solidFill>
                <a:latin typeface="+mj-lt"/>
                <a:cs typeface="Segoe UI Light" panose="020B0502040204020203" pitchFamily="34" charset="0"/>
              </a:rPr>
              <a:t>  programs</a:t>
            </a:r>
            <a:r>
              <a:rPr lang="en-US" sz="3600" dirty="0">
                <a:solidFill>
                  <a:prstClr val="black"/>
                </a:solidFill>
                <a:latin typeface="+mj-lt"/>
                <a:cs typeface="Segoe UI Light" panose="020B0502040204020203" pitchFamily="34" charset="0"/>
              </a:rPr>
              <a:t>.</a:t>
            </a:r>
            <a:endParaRPr lang="en-US" sz="3600" dirty="0">
              <a:solidFill>
                <a:srgbClr val="FF0000"/>
              </a:solidFill>
              <a:latin typeface="+mj-lt"/>
              <a:cs typeface="Segoe UI Light" panose="020B0502040204020203" pitchFamily="34" charset="0"/>
            </a:endParaRPr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7364" y="5711043"/>
            <a:ext cx="487830" cy="415482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7284" y="5728092"/>
            <a:ext cx="433849" cy="3984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5187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Training Phase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7653" y="2778370"/>
            <a:ext cx="9525000" cy="1371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94332" y="3791232"/>
            <a:ext cx="3288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4EB446"/>
                </a:solidFill>
                <a:latin typeface="Gill Sans MT" panose="020B0502020104020203" pitchFamily="34" charset="0"/>
              </a:rPr>
              <a:t>Positive Programs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01107" y="3791232"/>
            <a:ext cx="3417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Gill Sans MT" panose="020B0502020104020203" pitchFamily="34" charset="0"/>
              </a:rPr>
              <a:t>Negative Programs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9954" y="1844448"/>
            <a:ext cx="114886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prstClr val="black"/>
                </a:solidFill>
                <a:latin typeface="Gill Sans MT" panose="020B0502020104020203" pitchFamily="34" charset="0"/>
              </a:rPr>
              <a:t>Rank any positive program over all negative programs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1" y="4740520"/>
            <a:ext cx="11077575" cy="15621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77999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b="1" dirty="0"/>
              <a:t>Hierarchical Ranking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97173" y="328160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latin typeface="Gill Sans MT" panose="020B0502020104020203" pitchFamily="34" charset="0"/>
              </a:rPr>
              <a:t>Atomic Expression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97173" y="198791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latin typeface="Gill Sans MT" panose="020B0502020104020203" pitchFamily="34" charset="0"/>
              </a:rPr>
              <a:t>Substring Expression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97173" y="460716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 err="1">
                <a:latin typeface="Helvetica Neue" pitchFamily="50" charset="0"/>
              </a:rPr>
              <a:t>Concat</a:t>
            </a:r>
            <a:r>
              <a:rPr lang="en-US" sz="5400" dirty="0">
                <a:latin typeface="Helvetica Neue" pitchFamily="50" charset="0"/>
              </a:rPr>
              <a:t> Expression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132765" y="2513027"/>
            <a:ext cx="1099895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pc="-150" dirty="0">
                <a:latin typeface="Helvetica Neue" pitchFamily="50" charset="0"/>
              </a:rPr>
              <a:t>Frequency of tokens, context, neighborhood,…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132764" y="3838590"/>
            <a:ext cx="10905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pc="-150" dirty="0">
                <a:latin typeface="Helvetica Neue" pitchFamily="50" charset="0"/>
              </a:rPr>
              <a:t>Length of substring, input, output, constant,…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132764" y="51709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pc="-150" dirty="0">
                <a:latin typeface="Gill Sans MT" panose="020B0502020104020203" pitchFamily="34" charset="0"/>
              </a:rPr>
              <a:t>Number of Arguments, sum, max, min, prod</a:t>
            </a:r>
          </a:p>
        </p:txBody>
      </p:sp>
    </p:spTree>
    <p:extLst>
      <p:ext uri="{BB962C8B-B14F-4D97-AF65-F5344CB8AC3E}">
        <p14:creationId xmlns:p14="http://schemas.microsoft.com/office/powerpoint/2010/main" val="79288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Evaluation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97173" y="198791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latin typeface="Helvetica Neue" pitchFamily="50" charset="0"/>
              </a:rPr>
              <a:t>175 benchmarks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97173" y="29479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latin typeface="Helvetica Neue" pitchFamily="50" charset="0"/>
              </a:rPr>
              <a:t>30-70 train-test partition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97173" y="43354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latin typeface="Helvetica Neue" pitchFamily="50" charset="0"/>
              </a:rPr>
              <a:t>Baseline (</a:t>
            </a:r>
            <a:r>
              <a:rPr lang="en-US" sz="5400" dirty="0">
                <a:solidFill>
                  <a:schemeClr val="accent5">
                    <a:lumMod val="60000"/>
                    <a:lumOff val="40000"/>
                  </a:schemeClr>
                </a:solidFill>
                <a:latin typeface="Helvetica Neue" pitchFamily="50" charset="0"/>
              </a:rPr>
              <a:t>Occam’s razor</a:t>
            </a:r>
            <a:r>
              <a:rPr lang="en-US" sz="5400" dirty="0">
                <a:latin typeface="Helvetica Neue" pitchFamily="50" charset="0"/>
              </a:rPr>
              <a:t>): </a:t>
            </a:r>
          </a:p>
          <a:p>
            <a:r>
              <a:rPr lang="en-US" sz="5400" dirty="0">
                <a:latin typeface="Helvetica Neue" pitchFamily="50" charset="0"/>
              </a:rPr>
              <a:t>Smallest &amp; Simplest programs</a:t>
            </a:r>
          </a:p>
        </p:txBody>
      </p:sp>
    </p:spTree>
    <p:extLst>
      <p:ext uri="{BB962C8B-B14F-4D97-AF65-F5344CB8AC3E}">
        <p14:creationId xmlns:p14="http://schemas.microsoft.com/office/powerpoint/2010/main" val="255067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Ranking Evaluation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44776" y="5838149"/>
            <a:ext cx="116948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prstClr val="black"/>
                </a:solidFill>
                <a:latin typeface="Gill Sans MT" panose="020B0502020104020203" pitchFamily="34" charset="0"/>
              </a:rPr>
              <a:t>LearnRank</a:t>
            </a:r>
            <a:r>
              <a:rPr lang="en-US" sz="4000" dirty="0">
                <a:solidFill>
                  <a:prstClr val="black"/>
                </a:solidFill>
                <a:latin typeface="Gill Sans MT" panose="020B0502020104020203" pitchFamily="34" charset="0"/>
              </a:rPr>
              <a:t> learns from </a:t>
            </a:r>
            <a:r>
              <a:rPr lang="en-US" sz="4000" dirty="0">
                <a:solidFill>
                  <a:srgbClr val="4EB446"/>
                </a:solidFill>
                <a:latin typeface="Gill Sans MT" panose="020B0502020104020203" pitchFamily="34" charset="0"/>
              </a:rPr>
              <a:t>1 example </a:t>
            </a:r>
            <a:r>
              <a:rPr lang="en-US" sz="4000" dirty="0">
                <a:solidFill>
                  <a:prstClr val="black"/>
                </a:solidFill>
                <a:latin typeface="Gill Sans MT" panose="020B0502020104020203" pitchFamily="34" charset="0"/>
              </a:rPr>
              <a:t>for </a:t>
            </a:r>
            <a:r>
              <a:rPr lang="en-US" sz="4000" dirty="0">
                <a:solidFill>
                  <a:srgbClr val="4EB446"/>
                </a:solidFill>
                <a:latin typeface="Gill Sans MT" panose="020B0502020104020203" pitchFamily="34" charset="0"/>
              </a:rPr>
              <a:t>79% benchmarks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1891810"/>
              </p:ext>
            </p:extLst>
          </p:nvPr>
        </p:nvGraphicFramePr>
        <p:xfrm>
          <a:off x="1852863" y="1690690"/>
          <a:ext cx="8927432" cy="4060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82962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Efficiency of Ranking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108" y="1874816"/>
            <a:ext cx="7385966" cy="44401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88250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7361"/>
            <a:ext cx="10515600" cy="1325563"/>
          </a:xfrm>
        </p:spPr>
        <p:txBody>
          <a:bodyPr>
            <a:normAutofit/>
          </a:bodyPr>
          <a:lstStyle/>
          <a:p>
            <a:r>
              <a:rPr lang="en-US" sz="6600" b="1" dirty="0">
                <a:latin typeface="Gill Sans MT" panose="020B0502020104020203" pitchFamily="34" charset="0"/>
              </a:rPr>
              <a:t>Ranking for PBE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676400" y="271958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6000" baseline="-25000" dirty="0">
              <a:latin typeface="Helvetica Neue" pitchFamily="50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38200" y="164205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latin typeface="Gill Sans MT" panose="020B0502020104020203" pitchFamily="34" charset="0"/>
              </a:rPr>
              <a:t>Machine Learning + Synthesis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838200" y="357153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latin typeface="Gill Sans MT" panose="020B0502020104020203" pitchFamily="34" charset="0"/>
              </a:rPr>
              <a:t>VSA Sharing Formalization</a:t>
            </a:r>
          </a:p>
          <a:p>
            <a:r>
              <a:rPr lang="en-US" sz="4800" dirty="0">
                <a:latin typeface="Gill Sans MT" panose="020B0502020104020203" pitchFamily="34" charset="0"/>
              </a:rPr>
              <a:t>Efficient Features &amp; Algorithms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838200" y="238819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latin typeface="Gill Sans MT" panose="020B0502020104020203" pitchFamily="34" charset="0"/>
              </a:rPr>
              <a:t>General Loss Function for PBE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789555" y="522848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Gill Sans MT" panose="020B0502020104020203" pitchFamily="34" charset="0"/>
              </a:rPr>
              <a:t>Thanks! </a:t>
            </a:r>
            <a:r>
              <a:rPr lang="en-US" sz="4800" dirty="0">
                <a:latin typeface="Gill Sans MT" panose="020B0502020104020203" pitchFamily="34" charset="0"/>
              </a:rPr>
              <a:t>risin@microsoft.com</a:t>
            </a:r>
          </a:p>
        </p:txBody>
      </p:sp>
    </p:spTree>
    <p:extLst>
      <p:ext uri="{BB962C8B-B14F-4D97-AF65-F5344CB8AC3E}">
        <p14:creationId xmlns:p14="http://schemas.microsoft.com/office/powerpoint/2010/main" val="367178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182880" y="2306931"/>
            <a:ext cx="4728302" cy="2539835"/>
            <a:chOff x="595628" y="2489008"/>
            <a:chExt cx="6588792" cy="3734543"/>
          </a:xfrm>
        </p:grpSpPr>
        <p:pic>
          <p:nvPicPr>
            <p:cNvPr id="28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3352" y="2583899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8287" y="2711916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1736" y="2489008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6671" y="2617025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0248" y="3199595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5183" y="3327612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628" y="3732995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3647" y="4007715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3352" y="4119628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0497" y="3859225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>
                <a:latin typeface="Gill Sans MT" panose="020B0502020104020203" pitchFamily="34" charset="0"/>
              </a:rPr>
              <a:t>Excel Forums</a:t>
            </a:r>
          </a:p>
        </p:txBody>
      </p:sp>
      <p:sp>
        <p:nvSpPr>
          <p:cNvPr id="5" name="Curved Down Arrow 4"/>
          <p:cNvSpPr/>
          <p:nvPr/>
        </p:nvSpPr>
        <p:spPr>
          <a:xfrm>
            <a:off x="4861934" y="2924431"/>
            <a:ext cx="4212799" cy="7562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Curved Down Arrow 11"/>
          <p:cNvSpPr/>
          <p:nvPr/>
        </p:nvSpPr>
        <p:spPr>
          <a:xfrm rot="10800000">
            <a:off x="4861934" y="4795041"/>
            <a:ext cx="4019511" cy="66922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11182" y="2185999"/>
            <a:ext cx="5071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300_w1_aniSh_c1_b </a:t>
            </a:r>
            <a:r>
              <a:rPr lang="en-US" sz="2800" dirty="0">
                <a:solidFill>
                  <a:prstClr val="black"/>
                </a:solidFill>
                <a:sym typeface="Wingdings" panose="05000000000000000000" pitchFamily="2" charset="2"/>
              </a:rPr>
              <a:t> w1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40300" y="5530656"/>
            <a:ext cx="5696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=MID(“300_w1_aniSh_c1_b”,5,2)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88854" y="3386002"/>
            <a:ext cx="4728302" cy="2539835"/>
            <a:chOff x="595628" y="2489008"/>
            <a:chExt cx="6588792" cy="3734543"/>
          </a:xfrm>
        </p:grpSpPr>
        <p:pic>
          <p:nvPicPr>
            <p:cNvPr id="17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3352" y="2583899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8287" y="2711916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1736" y="2489008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6671" y="2617025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0248" y="3199595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5183" y="3327612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628" y="3732995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3647" y="4007715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3352" y="4119628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0497" y="3859225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5783" y="3475731"/>
            <a:ext cx="1373759" cy="137375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90" y="3505863"/>
            <a:ext cx="1373759" cy="137375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50083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1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rved Down Arrow 4"/>
          <p:cNvSpPr/>
          <p:nvPr/>
        </p:nvSpPr>
        <p:spPr>
          <a:xfrm>
            <a:off x="4861934" y="2924431"/>
            <a:ext cx="4212799" cy="7562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Curved Down Arrow 11"/>
          <p:cNvSpPr/>
          <p:nvPr/>
        </p:nvSpPr>
        <p:spPr>
          <a:xfrm rot="10800000">
            <a:off x="4861934" y="4795041"/>
            <a:ext cx="4019511" cy="66922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11183" y="2185999"/>
            <a:ext cx="5225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300_w30_aniSh_c1_b </a:t>
            </a:r>
            <a:r>
              <a:rPr lang="en-US" sz="2800" dirty="0">
                <a:solidFill>
                  <a:prstClr val="black"/>
                </a:solidFill>
                <a:sym typeface="Wingdings" panose="05000000000000000000" pitchFamily="2" charset="2"/>
              </a:rPr>
              <a:t> w30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09946" y="5893353"/>
            <a:ext cx="112820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=MID($B:$B,FIND(“_”,$B:$B)+1, FIND(“_”,REPLACE($B:$B,1,FIND(“_”,$B:$B),””))-1)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>
                <a:latin typeface="Gill Sans MT" panose="020B0502020104020203" pitchFamily="34" charset="0"/>
              </a:rPr>
              <a:t>Excel Forums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82880" y="2306931"/>
            <a:ext cx="4728302" cy="2539835"/>
            <a:chOff x="595628" y="2489008"/>
            <a:chExt cx="6588792" cy="3734543"/>
          </a:xfrm>
        </p:grpSpPr>
        <p:pic>
          <p:nvPicPr>
            <p:cNvPr id="29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3352" y="2583899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8287" y="2711916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1736" y="2489008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6671" y="2617025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0248" y="3199595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5183" y="3327612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628" y="3732995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3647" y="4007715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3352" y="4119628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0497" y="3859225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9" name="Group 38"/>
          <p:cNvGrpSpPr/>
          <p:nvPr/>
        </p:nvGrpSpPr>
        <p:grpSpPr>
          <a:xfrm>
            <a:off x="88854" y="3386002"/>
            <a:ext cx="4728302" cy="2539835"/>
            <a:chOff x="595628" y="2489008"/>
            <a:chExt cx="6588792" cy="3734543"/>
          </a:xfrm>
        </p:grpSpPr>
        <p:pic>
          <p:nvPicPr>
            <p:cNvPr id="40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3352" y="2583899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8287" y="2711916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1736" y="2489008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6671" y="2617025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0248" y="3199595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5183" y="3327612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6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628" y="3732995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3647" y="4007715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8" descr="http://c.dryicons.com/images/icon_sets/coquette_part_7_icons_set/png/128x128/female_male_us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3352" y="4119628"/>
              <a:ext cx="2103921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9" name="Picture 6" descr="https://cdn1.iconfinder.com/data/icons/dellipack/256/peopl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0497" y="3859225"/>
              <a:ext cx="2103923" cy="210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50" name="Picture 4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5783" y="3475731"/>
            <a:ext cx="1373759" cy="137375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90" y="3505863"/>
            <a:ext cx="1373759" cy="137375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67356" y="3885179"/>
            <a:ext cx="4441845" cy="662139"/>
          </a:xfrm>
          <a:prstGeom prst="rect">
            <a:avLst/>
          </a:prstGeom>
          <a:ln w="34925">
            <a:solidFill>
              <a:srgbClr val="FFFF00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1204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Callout 19"/>
          <p:cNvSpPr/>
          <p:nvPr/>
        </p:nvSpPr>
        <p:spPr>
          <a:xfrm rot="10800000">
            <a:off x="9139146" y="4844856"/>
            <a:ext cx="2593789" cy="1156969"/>
          </a:xfrm>
          <a:prstGeom prst="wedgeEllipseCallout">
            <a:avLst/>
          </a:prstGeom>
          <a:solidFill>
            <a:srgbClr val="E7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791" y="231091"/>
            <a:ext cx="11714484" cy="1325563"/>
          </a:xfrm>
        </p:spPr>
        <p:txBody>
          <a:bodyPr>
            <a:normAutofit/>
          </a:bodyPr>
          <a:lstStyle/>
          <a:p>
            <a:r>
              <a:rPr lang="en-US" sz="6000" dirty="0" err="1"/>
              <a:t>FlashFill</a:t>
            </a:r>
            <a:r>
              <a:rPr lang="en-US" dirty="0" smtClean="0"/>
              <a:t> </a:t>
            </a:r>
            <a:r>
              <a:rPr lang="en-US" sz="3200" spc="-150" dirty="0">
                <a:latin typeface="Helvetica Neue" pitchFamily="50" charset="0"/>
              </a:rPr>
              <a:t>[Gulwani POPL2011][</a:t>
            </a:r>
            <a:r>
              <a:rPr lang="en-US" sz="3200" spc="-150" dirty="0" err="1">
                <a:latin typeface="Helvetica Neue" pitchFamily="50" charset="0"/>
              </a:rPr>
              <a:t>Gulwani,Harris,Singh</a:t>
            </a:r>
            <a:r>
              <a:rPr lang="en-US" sz="3200" spc="-150" dirty="0">
                <a:latin typeface="Helvetica Neue" pitchFamily="50" charset="0"/>
              </a:rPr>
              <a:t> CACM 2012]</a:t>
            </a:r>
            <a:endParaRPr lang="en-US" sz="6600" spc="-150" dirty="0">
              <a:latin typeface="Helvetica Neue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4259" y="5750004"/>
            <a:ext cx="24085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latin typeface="+mj-lt"/>
              </a:rPr>
              <a:t>DSL</a:t>
            </a:r>
          </a:p>
        </p:txBody>
      </p:sp>
      <p:pic>
        <p:nvPicPr>
          <p:cNvPr id="8" name="Picture 8" descr="http://c.dryicons.com/images/icon_sets/coquette_part_7_icons_set/png/128x128/female_male_user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91" y="3252918"/>
            <a:ext cx="1509833" cy="143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val 9"/>
          <p:cNvSpPr/>
          <p:nvPr/>
        </p:nvSpPr>
        <p:spPr>
          <a:xfrm>
            <a:off x="3012141" y="2397616"/>
            <a:ext cx="3424518" cy="3299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28789" y="3051835"/>
            <a:ext cx="1737659" cy="140831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56636" y="4309276"/>
            <a:ext cx="27880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+mj-lt"/>
              </a:rPr>
              <a:t>VSA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1901626" y="3607283"/>
            <a:ext cx="1010023" cy="555812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urved Down Arrow 12"/>
          <p:cNvSpPr/>
          <p:nvPr/>
        </p:nvSpPr>
        <p:spPr>
          <a:xfrm>
            <a:off x="4473000" y="2998457"/>
            <a:ext cx="3655000" cy="923812"/>
          </a:xfrm>
          <a:prstGeom prst="curved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27211" y="3839809"/>
            <a:ext cx="2788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Program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26419" y="2341976"/>
            <a:ext cx="2788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Heuristics</a:t>
            </a:r>
          </a:p>
        </p:txBody>
      </p:sp>
      <p:pic>
        <p:nvPicPr>
          <p:cNvPr id="1026" name="Picture 2" descr="http://www.chicagoexcelclasses.com/wp-content/uploads/2015/03/office-excel-201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2261" y="3460853"/>
            <a:ext cx="2084516" cy="1172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urved Up Arrow 16"/>
          <p:cNvSpPr/>
          <p:nvPr/>
        </p:nvSpPr>
        <p:spPr>
          <a:xfrm rot="11674888">
            <a:off x="7215211" y="1870149"/>
            <a:ext cx="3847871" cy="1037348"/>
          </a:xfrm>
          <a:prstGeom prst="curved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32261" y="5012350"/>
            <a:ext cx="1431042" cy="809360"/>
          </a:xfrm>
          <a:prstGeom prst="rect">
            <a:avLst/>
          </a:prstGeom>
          <a:solidFill>
            <a:srgbClr val="E7E7E6"/>
          </a:solidFill>
        </p:spPr>
      </p:pic>
      <p:sp>
        <p:nvSpPr>
          <p:cNvPr id="22" name="TextBox 21"/>
          <p:cNvSpPr txBox="1"/>
          <p:nvPr/>
        </p:nvSpPr>
        <p:spPr>
          <a:xfrm>
            <a:off x="8128000" y="1105333"/>
            <a:ext cx="3153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Benchmarks</a:t>
            </a:r>
          </a:p>
        </p:txBody>
      </p:sp>
    </p:spTree>
    <p:extLst>
      <p:ext uri="{BB962C8B-B14F-4D97-AF65-F5344CB8AC3E}">
        <p14:creationId xmlns:p14="http://schemas.microsoft.com/office/powerpoint/2010/main" val="104429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1" grpId="0" animBg="1"/>
      <p:bldP spid="6" grpId="0"/>
      <p:bldP spid="12" grpId="0" animBg="1"/>
      <p:bldP spid="13" grpId="0" animBg="1"/>
      <p:bldP spid="14" grpId="0"/>
      <p:bldP spid="15" grpId="0"/>
      <p:bldP spid="17" grpId="0" animBg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Callout 19"/>
          <p:cNvSpPr/>
          <p:nvPr/>
        </p:nvSpPr>
        <p:spPr>
          <a:xfrm rot="10800000">
            <a:off x="9139146" y="4844856"/>
            <a:ext cx="2593789" cy="1156969"/>
          </a:xfrm>
          <a:prstGeom prst="wedgeEllipseCallout">
            <a:avLst/>
          </a:prstGeom>
          <a:solidFill>
            <a:srgbClr val="E7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744259" y="5750004"/>
            <a:ext cx="24085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latin typeface="+mj-lt"/>
              </a:rPr>
              <a:t>DSL</a:t>
            </a:r>
          </a:p>
        </p:txBody>
      </p:sp>
      <p:pic>
        <p:nvPicPr>
          <p:cNvPr id="8" name="Picture 8" descr="http://c.dryicons.com/images/icon_sets/coquette_part_7_icons_set/png/128x128/female_male_user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91" y="3252918"/>
            <a:ext cx="1509833" cy="143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val 9"/>
          <p:cNvSpPr/>
          <p:nvPr/>
        </p:nvSpPr>
        <p:spPr>
          <a:xfrm>
            <a:off x="3012141" y="2397616"/>
            <a:ext cx="3424518" cy="3299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28789" y="3051835"/>
            <a:ext cx="1737659" cy="140831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56636" y="4309276"/>
            <a:ext cx="27880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+mj-lt"/>
              </a:rPr>
              <a:t>VSA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1901626" y="3607283"/>
            <a:ext cx="1010023" cy="555812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urved Down Arrow 12"/>
          <p:cNvSpPr/>
          <p:nvPr/>
        </p:nvSpPr>
        <p:spPr>
          <a:xfrm>
            <a:off x="4473000" y="2998457"/>
            <a:ext cx="3655000" cy="923812"/>
          </a:xfrm>
          <a:prstGeom prst="curved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27211" y="3839809"/>
            <a:ext cx="2788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Program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886009" y="2148031"/>
            <a:ext cx="38597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Helvetica Black" pitchFamily="50" charset="0"/>
              </a:rPr>
              <a:t>Ranking</a:t>
            </a:r>
            <a:endParaRPr lang="en-US" sz="4000" b="1" dirty="0">
              <a:latin typeface="Helvetica Black" pitchFamily="50" charset="0"/>
            </a:endParaRPr>
          </a:p>
        </p:txBody>
      </p:sp>
      <p:pic>
        <p:nvPicPr>
          <p:cNvPr id="1026" name="Picture 2" descr="http://www.chicagoexcelclasses.com/wp-content/uploads/2015/03/office-excel-201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2261" y="3460853"/>
            <a:ext cx="2084516" cy="1172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urved Up Arrow 16"/>
          <p:cNvSpPr/>
          <p:nvPr/>
        </p:nvSpPr>
        <p:spPr>
          <a:xfrm rot="11674888">
            <a:off x="7215211" y="1870149"/>
            <a:ext cx="3847871" cy="1037348"/>
          </a:xfrm>
          <a:prstGeom prst="curved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128000" y="1105333"/>
            <a:ext cx="3153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Benchmarks</a:t>
            </a:r>
          </a:p>
        </p:txBody>
      </p:sp>
      <p:pic>
        <p:nvPicPr>
          <p:cNvPr id="4098" name="Picture 2" descr="http://fhareview.com/wp-content/uploads/2012/05/approved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236" y="4844854"/>
            <a:ext cx="1316457" cy="12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80503" y="3046154"/>
            <a:ext cx="8286750" cy="1200150"/>
          </a:xfrm>
          <a:prstGeom prst="rect">
            <a:avLst/>
          </a:prstGeom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3491181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Gill Sans MT" panose="020B0502020104020203" pitchFamily="34" charset="0"/>
              </a:rPr>
              <a:t>Handling Ambiguity</a:t>
            </a:r>
            <a:endParaRPr lang="en-US" sz="5400" b="1" dirty="0">
              <a:latin typeface="Gill Sans MT" panose="020B0502020104020203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0"/>
          <a:ext cx="8229600" cy="2971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295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Input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Output</a:t>
                      </a:r>
                      <a:endParaRPr 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Rick Rashid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Mr. Rick</a:t>
                      </a:r>
                      <a:endParaRPr 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/>
                        <a:t>Satya</a:t>
                      </a:r>
                      <a:r>
                        <a:rPr lang="en-US" sz="4000" dirty="0" smtClean="0"/>
                        <a:t> </a:t>
                      </a:r>
                      <a:r>
                        <a:rPr lang="en-US" sz="4000" dirty="0" err="1" smtClean="0"/>
                        <a:t>Nadella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algn="ctr"/>
                      <a:endParaRPr lang="en-U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7696200" y="2438400"/>
            <a:ext cx="3810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cxnSp>
        <p:nvCxnSpPr>
          <p:cNvPr id="6" name="Curved Connector 5"/>
          <p:cNvCxnSpPr>
            <a:stCxn id="3" idx="0"/>
          </p:cNvCxnSpPr>
          <p:nvPr/>
        </p:nvCxnSpPr>
        <p:spPr>
          <a:xfrm rot="16200000" flipV="1">
            <a:off x="5965825" y="517525"/>
            <a:ext cx="12700" cy="3841750"/>
          </a:xfrm>
          <a:prstGeom prst="curvedConnector4">
            <a:avLst>
              <a:gd name="adj1" fmla="val 3654543"/>
              <a:gd name="adj2" fmla="val 104049"/>
            </a:avLst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>
            <a:stCxn id="3" idx="4"/>
          </p:cNvCxnSpPr>
          <p:nvPr/>
        </p:nvCxnSpPr>
        <p:spPr>
          <a:xfrm rot="5400000" flipH="1">
            <a:off x="5276850" y="438150"/>
            <a:ext cx="304800" cy="4914900"/>
          </a:xfrm>
          <a:prstGeom prst="curvedConnector4">
            <a:avLst>
              <a:gd name="adj1" fmla="val -75000"/>
              <a:gd name="adj2" fmla="val 103806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8900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Gill Sans MT" panose="020B0502020104020203" pitchFamily="34" charset="0"/>
              </a:rPr>
              <a:t>Prefer non-constants</a:t>
            </a:r>
            <a:endParaRPr lang="en-US" sz="5400" b="1" dirty="0">
              <a:latin typeface="Gill Sans MT" panose="020B0502020104020203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0"/>
          <a:ext cx="8229600" cy="2971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295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Input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Output</a:t>
                      </a:r>
                      <a:endParaRPr 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Rick Rashid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Mr. Rick</a:t>
                      </a:r>
                      <a:endParaRPr 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/>
                        <a:t>Satya</a:t>
                      </a:r>
                      <a:r>
                        <a:rPr lang="en-US" sz="4000" dirty="0" smtClean="0"/>
                        <a:t> </a:t>
                      </a:r>
                      <a:r>
                        <a:rPr lang="en-US" sz="4000" dirty="0" err="1" smtClean="0"/>
                        <a:t>Nadella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Ms.</a:t>
                      </a:r>
                      <a:r>
                        <a:rPr lang="en-US" sz="4000" b="1" baseline="0" dirty="0" smtClean="0"/>
                        <a:t> </a:t>
                      </a:r>
                      <a:r>
                        <a:rPr lang="en-US" sz="4000" b="1" baseline="0" dirty="0" err="1" smtClean="0"/>
                        <a:t>Satya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algn="ctr"/>
                      <a:endParaRPr lang="en-U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33600" y="52578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Prefer smaller substrings as constants</a:t>
            </a:r>
          </a:p>
        </p:txBody>
      </p:sp>
    </p:spTree>
    <p:extLst>
      <p:ext uri="{BB962C8B-B14F-4D97-AF65-F5344CB8AC3E}">
        <p14:creationId xmlns:p14="http://schemas.microsoft.com/office/powerpoint/2010/main" val="135732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Gill Sans MT" panose="020B0502020104020203" pitchFamily="34" charset="0"/>
              </a:rPr>
              <a:t>Prefer smaller constants</a:t>
            </a:r>
            <a:endParaRPr lang="en-US" sz="5400" b="1" dirty="0">
              <a:latin typeface="Gill Sans MT" panose="020B0502020104020203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0"/>
          <a:ext cx="8229600" cy="2971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295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Input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Output</a:t>
                      </a:r>
                      <a:endParaRPr 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/>
                        <a:t>Satya</a:t>
                      </a:r>
                      <a:r>
                        <a:rPr lang="en-US" sz="4000" dirty="0" smtClean="0"/>
                        <a:t> </a:t>
                      </a:r>
                      <a:r>
                        <a:rPr lang="en-US" sz="4000" dirty="0" err="1" smtClean="0"/>
                        <a:t>Nadella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S. </a:t>
                      </a:r>
                      <a:r>
                        <a:rPr lang="en-US" sz="4000" dirty="0" err="1" smtClean="0"/>
                        <a:t>Nadella</a:t>
                      </a:r>
                      <a:endParaRPr 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Bill Gates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algn="ctr"/>
                      <a:endParaRPr lang="en-U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010400" y="2438400"/>
            <a:ext cx="3810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cxnSp>
        <p:nvCxnSpPr>
          <p:cNvPr id="7" name="Straight Arrow Connector 6"/>
          <p:cNvCxnSpPr>
            <a:stCxn id="8" idx="0"/>
          </p:cNvCxnSpPr>
          <p:nvPr/>
        </p:nvCxnSpPr>
        <p:spPr>
          <a:xfrm flipV="1">
            <a:off x="7713784" y="2895601"/>
            <a:ext cx="744416" cy="2209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419599" y="5105401"/>
            <a:ext cx="65883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2</a:t>
            </a:r>
            <a:r>
              <a:rPr kumimoji="0" lang="en-US" sz="3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nd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 word, last word, 2</a:t>
            </a:r>
            <a:r>
              <a:rPr kumimoji="0" lang="en-US" sz="3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nd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 capital followed by 2</a:t>
            </a:r>
            <a:r>
              <a:rPr kumimoji="0" lang="en-US" sz="3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nd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 lowercase string….</a:t>
            </a:r>
          </a:p>
        </p:txBody>
      </p:sp>
    </p:spTree>
    <p:extLst>
      <p:ext uri="{BB962C8B-B14F-4D97-AF65-F5344CB8AC3E}">
        <p14:creationId xmlns:p14="http://schemas.microsoft.com/office/powerpoint/2010/main" val="2260859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6|13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0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0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5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0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0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0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0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0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0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0.7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Segoe UI Light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3281</TotalTime>
  <Words>524</Words>
  <Application>Microsoft Office PowerPoint</Application>
  <PresentationFormat>Widescreen</PresentationFormat>
  <Paragraphs>185</Paragraphs>
  <Slides>27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27</vt:i4>
      </vt:variant>
    </vt:vector>
  </HeadingPairs>
  <TitlesOfParts>
    <vt:vector size="43" baseType="lpstr">
      <vt:lpstr>Arial</vt:lpstr>
      <vt:lpstr>Calibri</vt:lpstr>
      <vt:lpstr>Calibri Light</vt:lpstr>
      <vt:lpstr>Cambria Math</vt:lpstr>
      <vt:lpstr>Comic Sans MS</vt:lpstr>
      <vt:lpstr>Consolas</vt:lpstr>
      <vt:lpstr>Gill Sans MT</vt:lpstr>
      <vt:lpstr>Helvetica Black</vt:lpstr>
      <vt:lpstr>Helvetica Neue</vt:lpstr>
      <vt:lpstr>Segoe UI Light</vt:lpstr>
      <vt:lpstr>Times New Roman</vt:lpstr>
      <vt:lpstr>Wingdings</vt:lpstr>
      <vt:lpstr>1_Office Theme</vt:lpstr>
      <vt:lpstr>Default Design</vt:lpstr>
      <vt:lpstr>2_Office Theme</vt:lpstr>
      <vt:lpstr>Office Theme</vt:lpstr>
      <vt:lpstr>Predicting a Correct Program in PBE</vt:lpstr>
      <vt:lpstr>Programming By Examples</vt:lpstr>
      <vt:lpstr>Excel Forums</vt:lpstr>
      <vt:lpstr>Excel Forums</vt:lpstr>
      <vt:lpstr>FlashFill [Gulwani POPL2011][Gulwani,Harris,Singh CACM 2012]</vt:lpstr>
      <vt:lpstr>PowerPoint Presentation</vt:lpstr>
      <vt:lpstr>Handling Ambiguity</vt:lpstr>
      <vt:lpstr>Prefer non-constants</vt:lpstr>
      <vt:lpstr>Prefer smaller constants</vt:lpstr>
      <vt:lpstr>Machine Learning for Ranking</vt:lpstr>
      <vt:lpstr>Three Challenges</vt:lpstr>
      <vt:lpstr>Training Data Generation</vt:lpstr>
      <vt:lpstr>Structuring Hypothesis Space  with Sharing in Version-space</vt:lpstr>
      <vt:lpstr>Ranking Function f(p)</vt:lpstr>
      <vt:lpstr>Learning To Rank</vt:lpstr>
      <vt:lpstr>Training Phase</vt:lpstr>
      <vt:lpstr>Learn DAGs</vt:lpstr>
      <vt:lpstr>Intersect DAGs</vt:lpstr>
      <vt:lpstr>Assign Positive Labels</vt:lpstr>
      <vt:lpstr>Assign Negative Labels</vt:lpstr>
      <vt:lpstr>PowerPoint Presentation</vt:lpstr>
      <vt:lpstr>Training Phase</vt:lpstr>
      <vt:lpstr>Hierarchical Ranking</vt:lpstr>
      <vt:lpstr>Evaluation</vt:lpstr>
      <vt:lpstr>Ranking Evaluation</vt:lpstr>
      <vt:lpstr>Efficiency of Ranking</vt:lpstr>
      <vt:lpstr>Ranking for PBE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PBE Practical</dc:title>
  <dc:creator>Rishabh Singh</dc:creator>
  <cp:lastModifiedBy>Rishabh Singh</cp:lastModifiedBy>
  <cp:revision>135</cp:revision>
  <dcterms:created xsi:type="dcterms:W3CDTF">2015-06-19T23:29:54Z</dcterms:created>
  <dcterms:modified xsi:type="dcterms:W3CDTF">2015-10-31T19:31:51Z</dcterms:modified>
</cp:coreProperties>
</file>