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2" r:id="rId1"/>
  </p:sldMasterIdLst>
  <p:notesMasterIdLst>
    <p:notesMasterId r:id="rId13"/>
  </p:notesMasterIdLst>
  <p:sldIdLst>
    <p:sldId id="257" r:id="rId2"/>
    <p:sldId id="258" r:id="rId3"/>
    <p:sldId id="259" r:id="rId4"/>
    <p:sldId id="261" r:id="rId5"/>
    <p:sldId id="260" r:id="rId6"/>
    <p:sldId id="262" r:id="rId7"/>
    <p:sldId id="269" r:id="rId8"/>
    <p:sldId id="264" r:id="rId9"/>
    <p:sldId id="266" r:id="rId10"/>
    <p:sldId id="267" r:id="rId11"/>
    <p:sldId id="26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8" autoAdjust="0"/>
    <p:restoredTop sz="88745" autoAdjust="0"/>
  </p:normalViewPr>
  <p:slideViewPr>
    <p:cSldViewPr snapToGrid="0">
      <p:cViewPr varScale="1">
        <p:scale>
          <a:sx n="82" d="100"/>
          <a:sy n="82"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emf"/><Relationship Id="rId1" Type="http://schemas.openxmlformats.org/officeDocument/2006/relationships/image" Target="../media/image4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HK" alt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DB05AF-73C6-4F4D-80EF-4915CE24B3D7}" type="datetimeFigureOut">
              <a:rPr lang="zh-HK" altLang="en-US" smtClean="0"/>
              <a:t>17/10/2016</a:t>
            </a:fld>
            <a:endParaRPr lang="zh-HK" alt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HK" alt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zh-HK" alt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HK"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88F75A-3CDD-4B89-A1EC-E6A269CDAD94}" type="slidenum">
              <a:rPr lang="zh-HK" altLang="en-US" smtClean="0"/>
              <a:t>‹#›</a:t>
            </a:fld>
            <a:endParaRPr lang="zh-HK" altLang="en-US"/>
          </a:p>
        </p:txBody>
      </p:sp>
    </p:spTree>
    <p:extLst>
      <p:ext uri="{BB962C8B-B14F-4D97-AF65-F5344CB8AC3E}">
        <p14:creationId xmlns:p14="http://schemas.microsoft.com/office/powerpoint/2010/main" val="36237944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HK" dirty="0" smtClean="0"/>
              <a:t>e.g., request</a:t>
            </a:r>
            <a:r>
              <a:rPr lang="en-US" altLang="zh-HK" baseline="0" dirty="0" smtClean="0"/>
              <a:t> r_7 is ignored by courier c_1 and request r_5 will be first assigned to nearest courier c_1.</a:t>
            </a:r>
            <a:endParaRPr lang="en-US" altLang="zh-HK" dirty="0" smtClean="0"/>
          </a:p>
          <a:p>
            <a:endParaRPr lang="zh-HK" altLang="en-US" dirty="0"/>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3</a:t>
            </a:fld>
            <a:endParaRPr lang="zh-HK" altLang="en-US"/>
          </a:p>
        </p:txBody>
      </p:sp>
    </p:spTree>
    <p:extLst>
      <p:ext uri="{BB962C8B-B14F-4D97-AF65-F5344CB8AC3E}">
        <p14:creationId xmlns:p14="http://schemas.microsoft.com/office/powerpoint/2010/main" val="3235811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The requests</a:t>
            </a:r>
            <a:r>
              <a:rPr lang="en-US" altLang="zh-HK" baseline="0" dirty="0" smtClean="0"/>
              <a:t> arrival sequence </a:t>
            </a:r>
            <a:r>
              <a:rPr lang="en-US" altLang="zh-HK" baseline="0" dirty="0" smtClean="0"/>
              <a:t>are </a:t>
            </a:r>
            <a:r>
              <a:rPr lang="en-US" altLang="zh-HK" baseline="0" dirty="0" smtClean="0"/>
              <a:t>r_5, </a:t>
            </a:r>
            <a:r>
              <a:rPr lang="en-US" altLang="zh-HK" baseline="0" dirty="0" smtClean="0"/>
              <a:t>r_6 and r_7. </a:t>
            </a:r>
            <a:r>
              <a:rPr lang="en-US" altLang="zh-HK" baseline="0" dirty="0" smtClean="0"/>
              <a:t>Basic algorithm assign a request to courier with smallest incurred distance on a first come first serve strategy. We consider request in a batch every </a:t>
            </a:r>
            <a:r>
              <a:rPr lang="en-US" altLang="zh-HK" baseline="0" dirty="0" err="1" smtClean="0"/>
              <a:t>t_r</a:t>
            </a:r>
            <a:r>
              <a:rPr lang="en-US" altLang="zh-HK" baseline="0" dirty="0" smtClean="0"/>
              <a:t> minutes. </a:t>
            </a:r>
            <a:endParaRPr lang="zh-HK" altLang="en-US" dirty="0"/>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6</a:t>
            </a:fld>
            <a:endParaRPr lang="zh-HK" altLang="en-US"/>
          </a:p>
        </p:txBody>
      </p:sp>
    </p:spTree>
    <p:extLst>
      <p:ext uri="{BB962C8B-B14F-4D97-AF65-F5344CB8AC3E}">
        <p14:creationId xmlns:p14="http://schemas.microsoft.com/office/powerpoint/2010/main" val="3019530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Each entry in the priority</a:t>
            </a:r>
            <a:r>
              <a:rPr lang="en-US" altLang="zh-HK" baseline="0" dirty="0" smtClean="0"/>
              <a:t> queues denotes an assignment related to courier and requests. \delta </a:t>
            </a:r>
            <a:r>
              <a:rPr lang="en-US" altLang="zh-HK" baseline="0" dirty="0" err="1" smtClean="0"/>
              <a:t>dist</a:t>
            </a:r>
            <a:r>
              <a:rPr lang="en-US" altLang="zh-HK" baseline="0" dirty="0" smtClean="0"/>
              <a:t> is the incurred distance of this assignment. False means the incurred distance is a lower bound calculated based on NVD index. </a:t>
            </a:r>
          </a:p>
          <a:p>
            <a:r>
              <a:rPr lang="en-US" altLang="zh-HK" baseline="0" dirty="0" smtClean="0"/>
              <a:t>In the initialization step, all possible entries whose lower bound satisfy </a:t>
            </a:r>
            <a:r>
              <a:rPr lang="en-US" altLang="zh-HK" baseline="0" dirty="0" err="1" smtClean="0"/>
              <a:t>spatio</a:t>
            </a:r>
            <a:r>
              <a:rPr lang="en-US" altLang="zh-HK" baseline="0" dirty="0" smtClean="0"/>
              <a:t>-temporal constraints are push into local priority queue. Then a global priority queue is build based on local priority queue.</a:t>
            </a:r>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7</a:t>
            </a:fld>
            <a:endParaRPr lang="zh-HK" altLang="en-US"/>
          </a:p>
        </p:txBody>
      </p:sp>
    </p:spTree>
    <p:extLst>
      <p:ext uri="{BB962C8B-B14F-4D97-AF65-F5344CB8AC3E}">
        <p14:creationId xmlns:p14="http://schemas.microsoft.com/office/powerpoint/2010/main" val="3859078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Nearest</a:t>
            </a:r>
            <a:r>
              <a:rPr lang="en-US" altLang="zh-HK" baseline="0" dirty="0" smtClean="0"/>
              <a:t> means we always assign a new request to its nearest courier with smallest incurred distance and reject the request if we fail due to constraints.</a:t>
            </a:r>
          </a:p>
          <a:p>
            <a:r>
              <a:rPr lang="en-US" altLang="zh-HK" baseline="0" dirty="0" smtClean="0"/>
              <a:t>SIDF and SIDF* have the same effectiveness. SIDF first calculates the exact incurred distance of each request, satisfies request with smallest incurred distance, then update the exact incurred distance of other requests. No global priority queue to reduce distance calculation and local priority queues to keep calculated results.</a:t>
            </a:r>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8</a:t>
            </a:fld>
            <a:endParaRPr lang="zh-HK" altLang="en-US"/>
          </a:p>
        </p:txBody>
      </p:sp>
    </p:spTree>
    <p:extLst>
      <p:ext uri="{BB962C8B-B14F-4D97-AF65-F5344CB8AC3E}">
        <p14:creationId xmlns:p14="http://schemas.microsoft.com/office/powerpoint/2010/main" val="31855465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Our solution can increase the SR by 10%</a:t>
            </a:r>
            <a:r>
              <a:rPr lang="en-US" altLang="zh-HK" baseline="0" dirty="0" smtClean="0"/>
              <a:t> compared to Basic and 30% compared to Nearest. </a:t>
            </a:r>
          </a:p>
          <a:p>
            <a:r>
              <a:rPr lang="en-US" altLang="zh-HK" baseline="0" dirty="0" smtClean="0"/>
              <a:t>Basic and Nearest are stream algorithms. So there are no change related to </a:t>
            </a:r>
            <a:r>
              <a:rPr lang="en-US" altLang="zh-HK" baseline="0" dirty="0" err="1" smtClean="0"/>
              <a:t>t_r</a:t>
            </a:r>
            <a:r>
              <a:rPr lang="en-US" altLang="zh-HK" baseline="0" dirty="0" smtClean="0"/>
              <a:t>.</a:t>
            </a:r>
          </a:p>
          <a:p>
            <a:r>
              <a:rPr lang="en-US" altLang="zh-HK" baseline="0" dirty="0" smtClean="0"/>
              <a:t>The experiment are simulation on a road network with 8840 nodes </a:t>
            </a:r>
            <a:r>
              <a:rPr lang="en-US" altLang="zh-HK" sz="1200" b="0" i="0" u="none" strike="noStrike" kern="1200" baseline="0" dirty="0" smtClean="0">
                <a:solidFill>
                  <a:schemeClr val="tx1"/>
                </a:solidFill>
                <a:latin typeface="+mn-lt"/>
                <a:ea typeface="+mn-ea"/>
                <a:cs typeface="+mn-cs"/>
              </a:rPr>
              <a:t>between northeastern 4th ring road and 5th ring road of Beijing</a:t>
            </a:r>
            <a:endParaRPr lang="zh-HK" altLang="en-US" dirty="0"/>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9</a:t>
            </a:fld>
            <a:endParaRPr lang="zh-HK" altLang="en-US"/>
          </a:p>
        </p:txBody>
      </p:sp>
    </p:spTree>
    <p:extLst>
      <p:ext uri="{BB962C8B-B14F-4D97-AF65-F5344CB8AC3E}">
        <p14:creationId xmlns:p14="http://schemas.microsoft.com/office/powerpoint/2010/main" val="16278142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The comparison</a:t>
            </a:r>
            <a:r>
              <a:rPr lang="en-US" altLang="zh-HK" baseline="0" dirty="0" smtClean="0"/>
              <a:t> between SIDF and SIDF* demonstrate the power of two level priority queue structure. </a:t>
            </a:r>
          </a:p>
          <a:p>
            <a:r>
              <a:rPr lang="en-US" altLang="zh-HK" baseline="0" dirty="0" smtClean="0"/>
              <a:t>SIDF* is 6 times faster than SIDF.</a:t>
            </a:r>
          </a:p>
          <a:p>
            <a:r>
              <a:rPr lang="en-US" altLang="zh-HK" baseline="0" dirty="0" smtClean="0"/>
              <a:t>On average, we can process a request in less than 15ms, suitable for real-time application.</a:t>
            </a:r>
            <a:endParaRPr lang="zh-HK" altLang="en-US" dirty="0"/>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10</a:t>
            </a:fld>
            <a:endParaRPr lang="zh-HK" altLang="en-US"/>
          </a:p>
        </p:txBody>
      </p:sp>
    </p:spTree>
    <p:extLst>
      <p:ext uri="{BB962C8B-B14F-4D97-AF65-F5344CB8AC3E}">
        <p14:creationId xmlns:p14="http://schemas.microsoft.com/office/powerpoint/2010/main" val="3332590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We perform</a:t>
            </a:r>
            <a:r>
              <a:rPr lang="en-US" altLang="zh-HK" baseline="0" dirty="0" smtClean="0"/>
              <a:t> simulation on the 2</a:t>
            </a:r>
            <a:r>
              <a:rPr lang="en-US" altLang="zh-HK" baseline="30000" dirty="0" smtClean="0"/>
              <a:t>nd</a:t>
            </a:r>
            <a:r>
              <a:rPr lang="en-US" altLang="zh-HK" baseline="0" dirty="0" smtClean="0"/>
              <a:t> ,3</a:t>
            </a:r>
            <a:r>
              <a:rPr lang="en-US" altLang="zh-HK" baseline="30000" dirty="0" smtClean="0"/>
              <a:t>rd</a:t>
            </a:r>
            <a:r>
              <a:rPr lang="en-US" altLang="zh-HK" baseline="0" dirty="0" smtClean="0"/>
              <a:t>,4</a:t>
            </a:r>
            <a:r>
              <a:rPr lang="en-US" altLang="zh-HK" baseline="30000" dirty="0" smtClean="0"/>
              <a:t>th</a:t>
            </a:r>
            <a:r>
              <a:rPr lang="en-US" altLang="zh-HK" baseline="0" dirty="0" smtClean="0"/>
              <a:t>,5</a:t>
            </a:r>
            <a:r>
              <a:rPr lang="en-US" altLang="zh-HK" baseline="30000" dirty="0" smtClean="0"/>
              <a:t>th</a:t>
            </a:r>
            <a:r>
              <a:rPr lang="en-US" altLang="zh-HK" baseline="0" dirty="0" smtClean="0"/>
              <a:t>, 6</a:t>
            </a:r>
            <a:r>
              <a:rPr lang="en-US" altLang="zh-HK" baseline="30000" dirty="0" smtClean="0"/>
              <a:t>th</a:t>
            </a:r>
            <a:r>
              <a:rPr lang="en-US" altLang="zh-HK" baseline="0" dirty="0" smtClean="0"/>
              <a:t> ring road of Beijing. </a:t>
            </a:r>
            <a:r>
              <a:rPr lang="en-US" altLang="zh-HK" dirty="0" smtClean="0"/>
              <a:t>The size of the road</a:t>
            </a:r>
            <a:r>
              <a:rPr lang="en-US" altLang="zh-HK" baseline="0" dirty="0" smtClean="0"/>
              <a:t> network varies from 8,400 nodes to 81,000 nodes, our solution still has the highest SR, lowest AID and less average process time than the streaming algorithm Basic.</a:t>
            </a:r>
          </a:p>
          <a:p>
            <a:r>
              <a:rPr lang="en-US" altLang="zh-HK" baseline="0" dirty="0" smtClean="0"/>
              <a:t>The SR decreases when road network size is 81,000 because </a:t>
            </a:r>
            <a:r>
              <a:rPr lang="en-US" altLang="zh-HK" sz="1200" b="0" i="0" u="none" strike="noStrike" kern="1200" baseline="0" dirty="0" smtClean="0">
                <a:solidFill>
                  <a:schemeClr val="tx1"/>
                </a:solidFill>
                <a:latin typeface="+mn-lt"/>
                <a:ea typeface="+mn-ea"/>
                <a:cs typeface="+mn-cs"/>
              </a:rPr>
              <a:t>it takes more time to travel between nodes outside the fifth ring region of Beijing.</a:t>
            </a:r>
            <a:endParaRPr lang="en-US" altLang="zh-HK" baseline="0" dirty="0" smtClean="0"/>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11</a:t>
            </a:fld>
            <a:endParaRPr lang="zh-HK" altLang="en-US"/>
          </a:p>
        </p:txBody>
      </p:sp>
    </p:spTree>
    <p:extLst>
      <p:ext uri="{BB962C8B-B14F-4D97-AF65-F5344CB8AC3E}">
        <p14:creationId xmlns:p14="http://schemas.microsoft.com/office/powerpoint/2010/main" val="2563618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ltLang="zh-HK"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HK"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309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ltLang="zh-HK"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4345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ltLang="zh-HK"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HK"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085958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ltLang="zh-HK"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4413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ltLang="zh-HK"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HK"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27226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ltLang="zh-HK"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HK"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7332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HK"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2460980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ltLang="zh-HK"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7747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HK" smtClean="0"/>
              <a:t>Click to edit Master title style</a:t>
            </a:r>
            <a:endParaRPr lang="en-US" dirty="0"/>
          </a:p>
        </p:txBody>
      </p:sp>
      <p:sp>
        <p:nvSpPr>
          <p:cNvPr id="3" name="Content Placeholder 2"/>
          <p:cNvSpPr>
            <a:spLocks noGrp="1"/>
          </p:cNvSpPr>
          <p:nvPr>
            <p:ph idx="1"/>
          </p:nvPr>
        </p:nvSpPr>
        <p:spPr/>
        <p:txBody>
          <a:body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3095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ltLang="zh-HK"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086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ltLang="zh-HK"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10/17/2016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245353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ltLang="zh-HK"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HK"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HK"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83238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ltLang="zh-HK"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7446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1286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ltLang="zh-HK"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HK"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10/17/2016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198970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ltLang="zh-HK"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ltLang="zh-HK"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HK"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958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ltLang="zh-HK"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10/17/2016</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513012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5.PNG"/><Relationship Id="rId5" Type="http://schemas.openxmlformats.org/officeDocument/2006/relationships/image" Target="../media/image74.PNG"/><Relationship Id="rId4" Type="http://schemas.openxmlformats.org/officeDocument/2006/relationships/image" Target="../media/image73.PNG"/></Relationships>
</file>

<file path=ppt/slides/_rels/slide11.xml.rels><?xml version="1.0" encoding="UTF-8" standalone="yes"?>
<Relationships xmlns="http://schemas.openxmlformats.org/package/2006/relationships"><Relationship Id="rId3" Type="http://schemas.openxmlformats.org/officeDocument/2006/relationships/image" Target="../media/image76.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78.PNG"/><Relationship Id="rId4" Type="http://schemas.openxmlformats.org/officeDocument/2006/relationships/image" Target="../media/image77.PNG"/></Relationships>
</file>

<file path=ppt/slides/_rels/slide2.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image" Target="../media/image12.emf"/><Relationship Id="rId18" Type="http://schemas.openxmlformats.org/officeDocument/2006/relationships/image" Target="../media/image17.emf"/><Relationship Id="rId26" Type="http://schemas.openxmlformats.org/officeDocument/2006/relationships/image" Target="../media/image25.emf"/><Relationship Id="rId39" Type="http://schemas.openxmlformats.org/officeDocument/2006/relationships/image" Target="../media/image38.emf"/><Relationship Id="rId3" Type="http://schemas.openxmlformats.org/officeDocument/2006/relationships/image" Target="../media/image2.PNG"/><Relationship Id="rId21" Type="http://schemas.openxmlformats.org/officeDocument/2006/relationships/image" Target="../media/image20.emf"/><Relationship Id="rId34" Type="http://schemas.openxmlformats.org/officeDocument/2006/relationships/image" Target="../media/image33.emf"/><Relationship Id="rId42" Type="http://schemas.openxmlformats.org/officeDocument/2006/relationships/image" Target="../media/image41.PNG"/><Relationship Id="rId47" Type="http://schemas.openxmlformats.org/officeDocument/2006/relationships/oleObject" Target="../embeddings/oleObject2.bin"/><Relationship Id="rId7" Type="http://schemas.openxmlformats.org/officeDocument/2006/relationships/image" Target="../media/image6.emf"/><Relationship Id="rId12" Type="http://schemas.openxmlformats.org/officeDocument/2006/relationships/image" Target="../media/image11.emf"/><Relationship Id="rId17" Type="http://schemas.openxmlformats.org/officeDocument/2006/relationships/image" Target="../media/image16.emf"/><Relationship Id="rId25" Type="http://schemas.openxmlformats.org/officeDocument/2006/relationships/image" Target="../media/image24.emf"/><Relationship Id="rId33" Type="http://schemas.openxmlformats.org/officeDocument/2006/relationships/image" Target="../media/image32.emf"/><Relationship Id="rId38" Type="http://schemas.openxmlformats.org/officeDocument/2006/relationships/image" Target="../media/image37.emf"/><Relationship Id="rId46" Type="http://schemas.openxmlformats.org/officeDocument/2006/relationships/image" Target="../media/image43.emf"/><Relationship Id="rId2" Type="http://schemas.openxmlformats.org/officeDocument/2006/relationships/slideLayout" Target="../slideLayouts/slideLayout2.xml"/><Relationship Id="rId16" Type="http://schemas.openxmlformats.org/officeDocument/2006/relationships/image" Target="../media/image15.emf"/><Relationship Id="rId20" Type="http://schemas.openxmlformats.org/officeDocument/2006/relationships/image" Target="../media/image19.emf"/><Relationship Id="rId29" Type="http://schemas.openxmlformats.org/officeDocument/2006/relationships/image" Target="../media/image28.emf"/><Relationship Id="rId41" Type="http://schemas.openxmlformats.org/officeDocument/2006/relationships/image" Target="../media/image40.emf"/><Relationship Id="rId1" Type="http://schemas.openxmlformats.org/officeDocument/2006/relationships/vmlDrawing" Target="../drawings/vmlDrawing1.vml"/><Relationship Id="rId6" Type="http://schemas.openxmlformats.org/officeDocument/2006/relationships/image" Target="../media/image5.emf"/><Relationship Id="rId11" Type="http://schemas.openxmlformats.org/officeDocument/2006/relationships/image" Target="../media/image10.emf"/><Relationship Id="rId24" Type="http://schemas.openxmlformats.org/officeDocument/2006/relationships/image" Target="../media/image23.emf"/><Relationship Id="rId32" Type="http://schemas.openxmlformats.org/officeDocument/2006/relationships/image" Target="../media/image31.emf"/><Relationship Id="rId37" Type="http://schemas.openxmlformats.org/officeDocument/2006/relationships/image" Target="../media/image36.emf"/><Relationship Id="rId40" Type="http://schemas.openxmlformats.org/officeDocument/2006/relationships/image" Target="../media/image39.emf"/><Relationship Id="rId45" Type="http://schemas.openxmlformats.org/officeDocument/2006/relationships/image" Target="../media/image1.emf"/><Relationship Id="rId5" Type="http://schemas.openxmlformats.org/officeDocument/2006/relationships/image" Target="../media/image4.emf"/><Relationship Id="rId15" Type="http://schemas.openxmlformats.org/officeDocument/2006/relationships/image" Target="../media/image14.emf"/><Relationship Id="rId23" Type="http://schemas.openxmlformats.org/officeDocument/2006/relationships/image" Target="../media/image22.emf"/><Relationship Id="rId28" Type="http://schemas.openxmlformats.org/officeDocument/2006/relationships/image" Target="../media/image27.emf"/><Relationship Id="rId36" Type="http://schemas.openxmlformats.org/officeDocument/2006/relationships/image" Target="../media/image35.emf"/><Relationship Id="rId10" Type="http://schemas.openxmlformats.org/officeDocument/2006/relationships/image" Target="../media/image9.emf"/><Relationship Id="rId19" Type="http://schemas.openxmlformats.org/officeDocument/2006/relationships/image" Target="../media/image18.emf"/><Relationship Id="rId31" Type="http://schemas.openxmlformats.org/officeDocument/2006/relationships/image" Target="../media/image30.emf"/><Relationship Id="rId44" Type="http://schemas.openxmlformats.org/officeDocument/2006/relationships/oleObject" Target="../embeddings/oleObject1.bin"/><Relationship Id="rId4" Type="http://schemas.openxmlformats.org/officeDocument/2006/relationships/image" Target="../media/image3.emf"/><Relationship Id="rId9" Type="http://schemas.openxmlformats.org/officeDocument/2006/relationships/image" Target="../media/image8.emf"/><Relationship Id="rId14" Type="http://schemas.openxmlformats.org/officeDocument/2006/relationships/image" Target="../media/image13.emf"/><Relationship Id="rId22" Type="http://schemas.openxmlformats.org/officeDocument/2006/relationships/image" Target="../media/image21.emf"/><Relationship Id="rId27" Type="http://schemas.openxmlformats.org/officeDocument/2006/relationships/image" Target="../media/image26.emf"/><Relationship Id="rId30" Type="http://schemas.openxmlformats.org/officeDocument/2006/relationships/image" Target="../media/image29.emf"/><Relationship Id="rId35" Type="http://schemas.openxmlformats.org/officeDocument/2006/relationships/image" Target="../media/image34.emf"/><Relationship Id="rId43" Type="http://schemas.openxmlformats.org/officeDocument/2006/relationships/image" Target="../media/image42.emf"/></Relationships>
</file>

<file path=ppt/slides/_rels/slide3.xml.rels><?xml version="1.0" encoding="UTF-8" standalone="yes"?>
<Relationships xmlns="http://schemas.openxmlformats.org/package/2006/relationships"><Relationship Id="rId8" Type="http://schemas.openxmlformats.org/officeDocument/2006/relationships/image" Target="../media/image13.emf"/><Relationship Id="rId13" Type="http://schemas.openxmlformats.org/officeDocument/2006/relationships/image" Target="../media/image18.emf"/><Relationship Id="rId18" Type="http://schemas.openxmlformats.org/officeDocument/2006/relationships/image" Target="../media/image23.emf"/><Relationship Id="rId26" Type="http://schemas.openxmlformats.org/officeDocument/2006/relationships/image" Target="../media/image32.emf"/><Relationship Id="rId3" Type="http://schemas.openxmlformats.org/officeDocument/2006/relationships/image" Target="../media/image2.PNG"/><Relationship Id="rId21" Type="http://schemas.openxmlformats.org/officeDocument/2006/relationships/image" Target="../media/image26.emf"/><Relationship Id="rId34" Type="http://schemas.openxmlformats.org/officeDocument/2006/relationships/image" Target="../media/image40.emf"/><Relationship Id="rId7" Type="http://schemas.openxmlformats.org/officeDocument/2006/relationships/image" Target="../media/image12.emf"/><Relationship Id="rId12" Type="http://schemas.openxmlformats.org/officeDocument/2006/relationships/image" Target="../media/image17.emf"/><Relationship Id="rId17" Type="http://schemas.openxmlformats.org/officeDocument/2006/relationships/image" Target="../media/image22.emf"/><Relationship Id="rId25" Type="http://schemas.openxmlformats.org/officeDocument/2006/relationships/image" Target="../media/image31.emf"/><Relationship Id="rId33" Type="http://schemas.openxmlformats.org/officeDocument/2006/relationships/image" Target="../media/image39.emf"/><Relationship Id="rId2" Type="http://schemas.openxmlformats.org/officeDocument/2006/relationships/notesSlide" Target="../notesSlides/notesSlide1.xml"/><Relationship Id="rId16" Type="http://schemas.openxmlformats.org/officeDocument/2006/relationships/image" Target="../media/image21.emf"/><Relationship Id="rId20" Type="http://schemas.openxmlformats.org/officeDocument/2006/relationships/image" Target="../media/image25.emf"/><Relationship Id="rId29" Type="http://schemas.openxmlformats.org/officeDocument/2006/relationships/image" Target="../media/image35.emf"/><Relationship Id="rId1" Type="http://schemas.openxmlformats.org/officeDocument/2006/relationships/slideLayout" Target="../slideLayouts/slideLayout2.xml"/><Relationship Id="rId6" Type="http://schemas.openxmlformats.org/officeDocument/2006/relationships/image" Target="../media/image11.emf"/><Relationship Id="rId11" Type="http://schemas.openxmlformats.org/officeDocument/2006/relationships/image" Target="../media/image16.emf"/><Relationship Id="rId24" Type="http://schemas.openxmlformats.org/officeDocument/2006/relationships/image" Target="../media/image30.emf"/><Relationship Id="rId32" Type="http://schemas.openxmlformats.org/officeDocument/2006/relationships/image" Target="../media/image38.emf"/><Relationship Id="rId5" Type="http://schemas.openxmlformats.org/officeDocument/2006/relationships/image" Target="../media/image10.emf"/><Relationship Id="rId15" Type="http://schemas.openxmlformats.org/officeDocument/2006/relationships/image" Target="../media/image20.emf"/><Relationship Id="rId23" Type="http://schemas.openxmlformats.org/officeDocument/2006/relationships/image" Target="../media/image28.emf"/><Relationship Id="rId28" Type="http://schemas.openxmlformats.org/officeDocument/2006/relationships/image" Target="../media/image34.emf"/><Relationship Id="rId10" Type="http://schemas.openxmlformats.org/officeDocument/2006/relationships/image" Target="../media/image15.emf"/><Relationship Id="rId19" Type="http://schemas.openxmlformats.org/officeDocument/2006/relationships/image" Target="../media/image24.emf"/><Relationship Id="rId31" Type="http://schemas.openxmlformats.org/officeDocument/2006/relationships/image" Target="../media/image37.emf"/><Relationship Id="rId4" Type="http://schemas.openxmlformats.org/officeDocument/2006/relationships/image" Target="../media/image9.emf"/><Relationship Id="rId9" Type="http://schemas.openxmlformats.org/officeDocument/2006/relationships/image" Target="../media/image14.emf"/><Relationship Id="rId14" Type="http://schemas.openxmlformats.org/officeDocument/2006/relationships/image" Target="../media/image19.emf"/><Relationship Id="rId22" Type="http://schemas.openxmlformats.org/officeDocument/2006/relationships/image" Target="../media/image27.emf"/><Relationship Id="rId27" Type="http://schemas.openxmlformats.org/officeDocument/2006/relationships/image" Target="../media/image33.emf"/><Relationship Id="rId30" Type="http://schemas.openxmlformats.org/officeDocument/2006/relationships/image" Target="../media/image36.emf"/><Relationship Id="rId35" Type="http://schemas.openxmlformats.org/officeDocument/2006/relationships/image" Target="../media/image29.emf"/></Relationships>
</file>

<file path=ppt/slides/_rels/slide4.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image" Target="../media/image22.emf"/><Relationship Id="rId7" Type="http://schemas.openxmlformats.org/officeDocument/2006/relationships/image" Target="../media/image39.emf"/><Relationship Id="rId2" Type="http://schemas.openxmlformats.org/officeDocument/2006/relationships/image" Target="../media/image29.emf"/><Relationship Id="rId1" Type="http://schemas.openxmlformats.org/officeDocument/2006/relationships/slideLayout" Target="../slideLayouts/slideLayout2.xml"/><Relationship Id="rId6" Type="http://schemas.openxmlformats.org/officeDocument/2006/relationships/image" Target="../media/image32.emf"/><Relationship Id="rId5" Type="http://schemas.openxmlformats.org/officeDocument/2006/relationships/image" Target="../media/image41.PNG"/><Relationship Id="rId4" Type="http://schemas.openxmlformats.org/officeDocument/2006/relationships/image" Target="../media/image37.emf"/></Relationships>
</file>

<file path=ppt/slides/_rels/slide5.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image" Target="../media/image44.emf"/><Relationship Id="rId1" Type="http://schemas.openxmlformats.org/officeDocument/2006/relationships/slideLayout" Target="../slideLayouts/slideLayout2.xml"/><Relationship Id="rId6" Type="http://schemas.openxmlformats.org/officeDocument/2006/relationships/image" Target="../media/image47.emf"/><Relationship Id="rId5" Type="http://schemas.openxmlformats.org/officeDocument/2006/relationships/image" Target="../media/image35.emf"/><Relationship Id="rId4" Type="http://schemas.openxmlformats.org/officeDocument/2006/relationships/image" Target="../media/image46.emf"/></Relationships>
</file>

<file path=ppt/slides/_rels/slide6.xml.rels><?xml version="1.0" encoding="UTF-8" standalone="yes"?>
<Relationships xmlns="http://schemas.openxmlformats.org/package/2006/relationships"><Relationship Id="rId8" Type="http://schemas.openxmlformats.org/officeDocument/2006/relationships/image" Target="../media/image48.emf"/><Relationship Id="rId13" Type="http://schemas.openxmlformats.org/officeDocument/2006/relationships/image" Target="../media/image17.emf"/><Relationship Id="rId3" Type="http://schemas.openxmlformats.org/officeDocument/2006/relationships/notesSlide" Target="../notesSlides/notesSlide2.xml"/><Relationship Id="rId7" Type="http://schemas.openxmlformats.org/officeDocument/2006/relationships/oleObject" Target="../embeddings/oleObject3.bin"/><Relationship Id="rId12" Type="http://schemas.openxmlformats.org/officeDocument/2006/relationships/image" Target="../media/image50.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5.emf"/><Relationship Id="rId11" Type="http://schemas.openxmlformats.org/officeDocument/2006/relationships/oleObject" Target="../embeddings/oleObject5.bin"/><Relationship Id="rId5" Type="http://schemas.openxmlformats.org/officeDocument/2006/relationships/image" Target="../media/image52.emf"/><Relationship Id="rId15" Type="http://schemas.openxmlformats.org/officeDocument/2006/relationships/image" Target="../media/image29.emf"/><Relationship Id="rId10" Type="http://schemas.openxmlformats.org/officeDocument/2006/relationships/image" Target="../media/image49.emf"/><Relationship Id="rId4" Type="http://schemas.openxmlformats.org/officeDocument/2006/relationships/image" Target="../media/image51.emf"/><Relationship Id="rId9" Type="http://schemas.openxmlformats.org/officeDocument/2006/relationships/oleObject" Target="../embeddings/oleObject4.bin"/><Relationship Id="rId14" Type="http://schemas.openxmlformats.org/officeDocument/2006/relationships/image" Target="../media/image22.emf"/></Relationships>
</file>

<file path=ppt/slides/_rels/slide7.xml.rels><?xml version="1.0" encoding="UTF-8" standalone="yes"?>
<Relationships xmlns="http://schemas.openxmlformats.org/package/2006/relationships"><Relationship Id="rId8" Type="http://schemas.openxmlformats.org/officeDocument/2006/relationships/image" Target="../media/image58.emf"/><Relationship Id="rId13" Type="http://schemas.openxmlformats.org/officeDocument/2006/relationships/image" Target="../media/image63.emf"/><Relationship Id="rId3" Type="http://schemas.openxmlformats.org/officeDocument/2006/relationships/image" Target="../media/image53.emf"/><Relationship Id="rId7" Type="http://schemas.openxmlformats.org/officeDocument/2006/relationships/image" Target="../media/image57.emf"/><Relationship Id="rId12" Type="http://schemas.openxmlformats.org/officeDocument/2006/relationships/image" Target="../media/image62.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6.emf"/><Relationship Id="rId11" Type="http://schemas.openxmlformats.org/officeDocument/2006/relationships/image" Target="../media/image61.emf"/><Relationship Id="rId5" Type="http://schemas.openxmlformats.org/officeDocument/2006/relationships/image" Target="../media/image55.emf"/><Relationship Id="rId15" Type="http://schemas.openxmlformats.org/officeDocument/2006/relationships/image" Target="../media/image65.emf"/><Relationship Id="rId10" Type="http://schemas.openxmlformats.org/officeDocument/2006/relationships/image" Target="../media/image60.emf"/><Relationship Id="rId4" Type="http://schemas.openxmlformats.org/officeDocument/2006/relationships/image" Target="../media/image54.emf"/><Relationship Id="rId9" Type="http://schemas.openxmlformats.org/officeDocument/2006/relationships/image" Target="../media/image59.emf"/><Relationship Id="rId14" Type="http://schemas.openxmlformats.org/officeDocument/2006/relationships/image" Target="../media/image64.emf"/></Relationships>
</file>

<file path=ppt/slides/_rels/slide8.xml.rels><?xml version="1.0" encoding="UTF-8" standalone="yes"?>
<Relationships xmlns="http://schemas.openxmlformats.org/package/2006/relationships"><Relationship Id="rId3" Type="http://schemas.openxmlformats.org/officeDocument/2006/relationships/image" Target="../media/image6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7.PNG"/></Relationships>
</file>

<file path=ppt/slides/_rels/slide9.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1.PNG"/><Relationship Id="rId5" Type="http://schemas.openxmlformats.org/officeDocument/2006/relationships/image" Target="../media/image70.PNG"/><Relationship Id="rId4" Type="http://schemas.openxmlformats.org/officeDocument/2006/relationships/image" Target="../media/image6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9918" y="2514602"/>
            <a:ext cx="5372101" cy="1234727"/>
          </a:xfrm>
        </p:spPr>
        <p:txBody>
          <a:bodyPr/>
          <a:lstStyle/>
          <a:p>
            <a:r>
              <a:rPr lang="en-US" sz="4000" dirty="0"/>
              <a:t>Effective and Efficient: Large-scale Dynamic City Express</a:t>
            </a:r>
          </a:p>
        </p:txBody>
      </p:sp>
      <p:sp>
        <p:nvSpPr>
          <p:cNvPr id="3" name="Subtitle 2"/>
          <p:cNvSpPr>
            <a:spLocks noGrp="1"/>
          </p:cNvSpPr>
          <p:nvPr>
            <p:ph type="subTitle" idx="1"/>
          </p:nvPr>
        </p:nvSpPr>
        <p:spPr>
          <a:xfrm>
            <a:off x="1990947" y="3749326"/>
            <a:ext cx="5745493" cy="1737074"/>
          </a:xfrm>
        </p:spPr>
        <p:txBody>
          <a:bodyPr>
            <a:normAutofit/>
          </a:bodyPr>
          <a:lstStyle/>
          <a:p>
            <a:pPr algn="ctr"/>
            <a:r>
              <a:rPr lang="en-US" sz="2000" dirty="0" err="1"/>
              <a:t>Siyuan</a:t>
            </a:r>
            <a:r>
              <a:rPr lang="en-US" sz="2000" dirty="0"/>
              <a:t> Zhang </a:t>
            </a:r>
            <a:r>
              <a:rPr lang="en-US" sz="2000" baseline="30000" dirty="0"/>
              <a:t>†</a:t>
            </a:r>
            <a:r>
              <a:rPr lang="en-US" sz="2000" dirty="0"/>
              <a:t>, Lu Qin</a:t>
            </a:r>
            <a:r>
              <a:rPr lang="en-US" sz="2000" baseline="30000" dirty="0"/>
              <a:t>‡</a:t>
            </a:r>
            <a:r>
              <a:rPr lang="en-US" sz="2000" dirty="0"/>
              <a:t>, Yu Zheng*, Hong Cheng</a:t>
            </a:r>
            <a:r>
              <a:rPr lang="en-US" sz="2000" baseline="30000" dirty="0"/>
              <a:t>†</a:t>
            </a:r>
          </a:p>
          <a:p>
            <a:pPr algn="ctr"/>
            <a:endParaRPr lang="en-US" sz="1950" baseline="30000" dirty="0"/>
          </a:p>
          <a:p>
            <a:pPr algn="ctr"/>
            <a:endParaRPr lang="en-US" sz="1950" baseline="30000" dirty="0"/>
          </a:p>
          <a:p>
            <a:r>
              <a:rPr lang="en-US" dirty="0" smtClean="0"/>
              <a:t> </a:t>
            </a:r>
            <a:endParaRPr lang="en-US" dirty="0"/>
          </a:p>
        </p:txBody>
      </p:sp>
      <p:sp>
        <p:nvSpPr>
          <p:cNvPr id="4" name="TextBox 3"/>
          <p:cNvSpPr txBox="1"/>
          <p:nvPr/>
        </p:nvSpPr>
        <p:spPr>
          <a:xfrm>
            <a:off x="1669029" y="4343403"/>
            <a:ext cx="6334540" cy="1038746"/>
          </a:xfrm>
          <a:prstGeom prst="rect">
            <a:avLst/>
          </a:prstGeom>
          <a:noFill/>
        </p:spPr>
        <p:txBody>
          <a:bodyPr wrap="square" rtlCol="0">
            <a:spAutoFit/>
          </a:bodyPr>
          <a:lstStyle/>
          <a:p>
            <a:pPr algn="ctr"/>
            <a:r>
              <a:rPr lang="en-US" sz="1600" i="1" baseline="30000" dirty="0">
                <a:solidFill>
                  <a:schemeClr val="bg1">
                    <a:lumMod val="50000"/>
                  </a:schemeClr>
                </a:solidFill>
              </a:rPr>
              <a:t>† </a:t>
            </a:r>
            <a:r>
              <a:rPr lang="en-US" sz="1600" i="1" dirty="0">
                <a:solidFill>
                  <a:schemeClr val="bg1">
                    <a:lumMod val="50000"/>
                  </a:schemeClr>
                </a:solidFill>
              </a:rPr>
              <a:t>The Chinese University of Hong Kong, China</a:t>
            </a:r>
          </a:p>
          <a:p>
            <a:pPr algn="ctr"/>
            <a:r>
              <a:rPr lang="en-US" sz="1600" i="1" baseline="30000" dirty="0">
                <a:solidFill>
                  <a:schemeClr val="bg1">
                    <a:lumMod val="50000"/>
                  </a:schemeClr>
                </a:solidFill>
              </a:rPr>
              <a:t>‡</a:t>
            </a:r>
            <a:r>
              <a:rPr lang="en-US" sz="1600" i="1" dirty="0">
                <a:solidFill>
                  <a:schemeClr val="bg1">
                    <a:lumMod val="50000"/>
                  </a:schemeClr>
                </a:solidFill>
              </a:rPr>
              <a:t>Centre for QCIS, FEIT, University of Technology, Sydney, Australia</a:t>
            </a:r>
          </a:p>
          <a:p>
            <a:pPr algn="ctr"/>
            <a:r>
              <a:rPr lang="en-US" sz="1600" i="1" dirty="0">
                <a:solidFill>
                  <a:schemeClr val="bg1">
                    <a:lumMod val="50000"/>
                  </a:schemeClr>
                </a:solidFill>
              </a:rPr>
              <a:t>*Microsoft Research, Beijing, China</a:t>
            </a:r>
          </a:p>
          <a:p>
            <a:endParaRPr lang="en-US" sz="1350" dirty="0"/>
          </a:p>
        </p:txBody>
      </p:sp>
    </p:spTree>
    <p:extLst>
      <p:ext uri="{BB962C8B-B14F-4D97-AF65-F5344CB8AC3E}">
        <p14:creationId xmlns:p14="http://schemas.microsoft.com/office/powerpoint/2010/main" val="2041334388"/>
      </p:ext>
    </p:extLst>
  </p:cSld>
  <p:clrMapOvr>
    <a:masterClrMapping/>
  </p:clrMapOvr>
  <mc:AlternateContent xmlns:mc="http://schemas.openxmlformats.org/markup-compatibility/2006" xmlns:p14="http://schemas.microsoft.com/office/powerpoint/2010/main">
    <mc:Choice Requires="p14">
      <p:transition spd="slow" p14:dur="10000" advClick="0" advTm="10000"/>
    </mc:Choice>
    <mc:Fallback xmlns="">
      <p:transition spd="slow" advClick="0" advTm="1000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32228"/>
            <a:ext cx="6347713" cy="773723"/>
          </a:xfrm>
        </p:spPr>
        <p:txBody>
          <a:bodyPr/>
          <a:lstStyle/>
          <a:p>
            <a:r>
              <a:rPr lang="en-US" altLang="zh-HK" dirty="0" smtClean="0"/>
              <a:t>Efficiency</a:t>
            </a:r>
            <a:endParaRPr lang="zh-HK" alt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01164" y="1005951"/>
            <a:ext cx="2848373" cy="2476846"/>
          </a:xfr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41101" y="1005951"/>
            <a:ext cx="2743583" cy="2457793"/>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7849" y="3810964"/>
            <a:ext cx="2781688" cy="2429214"/>
          </a:xfrm>
          <a:prstGeom prst="rect">
            <a:avLst/>
          </a:prstGeom>
        </p:spPr>
      </p:pic>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241101" y="3810964"/>
            <a:ext cx="2810267" cy="2448267"/>
          </a:xfrm>
          <a:prstGeom prst="rect">
            <a:avLst/>
          </a:prstGeom>
        </p:spPr>
      </p:pic>
      <p:sp>
        <p:nvSpPr>
          <p:cNvPr id="12" name="TextBox 11"/>
          <p:cNvSpPr txBox="1"/>
          <p:nvPr/>
        </p:nvSpPr>
        <p:spPr>
          <a:xfrm>
            <a:off x="1741714" y="6434707"/>
            <a:ext cx="5094515" cy="400110"/>
          </a:xfrm>
          <a:prstGeom prst="rect">
            <a:avLst/>
          </a:prstGeom>
          <a:noFill/>
        </p:spPr>
        <p:txBody>
          <a:bodyPr wrap="square" rtlCol="0">
            <a:spAutoFit/>
          </a:bodyPr>
          <a:lstStyle/>
          <a:p>
            <a:r>
              <a:rPr lang="en-US" altLang="zh-HK" sz="2000" dirty="0" smtClean="0"/>
              <a:t>SIDF* is much more efficiency than SIDF!</a:t>
            </a:r>
            <a:endParaRPr lang="zh-HK" altLang="en-US" sz="2000" dirty="0"/>
          </a:p>
        </p:txBody>
      </p:sp>
    </p:spTree>
    <p:extLst>
      <p:ext uri="{BB962C8B-B14F-4D97-AF65-F5344CB8AC3E}">
        <p14:creationId xmlns:p14="http://schemas.microsoft.com/office/powerpoint/2010/main" val="7160542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5771"/>
            <a:ext cx="6347713" cy="696686"/>
          </a:xfrm>
        </p:spPr>
        <p:txBody>
          <a:bodyPr/>
          <a:lstStyle/>
          <a:p>
            <a:r>
              <a:rPr lang="en-US" altLang="zh-HK" dirty="0" smtClean="0"/>
              <a:t>Scalability</a:t>
            </a:r>
            <a:endParaRPr lang="zh-HK" alt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54136" y="1216759"/>
            <a:ext cx="2829320" cy="2476846"/>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60838" y="1331075"/>
            <a:ext cx="2876951" cy="2362530"/>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7031" y="4067459"/>
            <a:ext cx="2686425" cy="2438740"/>
          </a:xfrm>
          <a:prstGeom prst="rect">
            <a:avLst/>
          </a:prstGeom>
        </p:spPr>
      </p:pic>
      <p:sp>
        <p:nvSpPr>
          <p:cNvPr id="7" name="TextBox 6"/>
          <p:cNvSpPr txBox="1"/>
          <p:nvPr/>
        </p:nvSpPr>
        <p:spPr>
          <a:xfrm>
            <a:off x="4412343" y="3918910"/>
            <a:ext cx="2307771" cy="646331"/>
          </a:xfrm>
          <a:prstGeom prst="rect">
            <a:avLst/>
          </a:prstGeom>
          <a:noFill/>
        </p:spPr>
        <p:txBody>
          <a:bodyPr wrap="square" rtlCol="0">
            <a:spAutoFit/>
          </a:bodyPr>
          <a:lstStyle/>
          <a:p>
            <a:r>
              <a:rPr lang="en-US" altLang="zh-HK" dirty="0" smtClean="0"/>
              <a:t>N: number of nodes on the road network. </a:t>
            </a:r>
            <a:endParaRPr lang="zh-HK" altLang="en-US" dirty="0"/>
          </a:p>
        </p:txBody>
      </p:sp>
      <p:sp>
        <p:nvSpPr>
          <p:cNvPr id="8" name="TextBox 7"/>
          <p:cNvSpPr txBox="1"/>
          <p:nvPr/>
        </p:nvSpPr>
        <p:spPr>
          <a:xfrm>
            <a:off x="4412343" y="4841686"/>
            <a:ext cx="2544970" cy="1200329"/>
          </a:xfrm>
          <a:prstGeom prst="rect">
            <a:avLst/>
          </a:prstGeom>
          <a:noFill/>
        </p:spPr>
        <p:txBody>
          <a:bodyPr wrap="square" rtlCol="0">
            <a:spAutoFit/>
          </a:bodyPr>
          <a:lstStyle/>
          <a:p>
            <a:r>
              <a:rPr lang="en-US" altLang="zh-HK" dirty="0"/>
              <a:t>The largest road network consists of</a:t>
            </a:r>
          </a:p>
          <a:p>
            <a:r>
              <a:rPr lang="en-US" altLang="zh-HK" dirty="0" smtClean="0"/>
              <a:t>81</a:t>
            </a:r>
            <a:r>
              <a:rPr lang="en-US" altLang="zh-HK" i="1" dirty="0" smtClean="0"/>
              <a:t>,</a:t>
            </a:r>
            <a:r>
              <a:rPr lang="en-US" altLang="zh-HK" dirty="0" smtClean="0"/>
              <a:t>000 </a:t>
            </a:r>
            <a:r>
              <a:rPr lang="en-US" altLang="zh-HK" dirty="0"/>
              <a:t>nodes and </a:t>
            </a:r>
            <a:r>
              <a:rPr lang="en-US" altLang="zh-HK" dirty="0" smtClean="0"/>
              <a:t>104</a:t>
            </a:r>
            <a:r>
              <a:rPr lang="en-US" altLang="zh-HK" i="1" dirty="0" smtClean="0"/>
              <a:t>,</a:t>
            </a:r>
            <a:r>
              <a:rPr lang="en-US" altLang="zh-HK" dirty="0" smtClean="0"/>
              <a:t>000 edges</a:t>
            </a:r>
            <a:r>
              <a:rPr lang="en-US" altLang="zh-HK" dirty="0"/>
              <a:t>.</a:t>
            </a:r>
            <a:endParaRPr lang="zh-HK" altLang="en-US" dirty="0"/>
          </a:p>
        </p:txBody>
      </p:sp>
    </p:spTree>
    <p:extLst>
      <p:ext uri="{BB962C8B-B14F-4D97-AF65-F5344CB8AC3E}">
        <p14:creationId xmlns:p14="http://schemas.microsoft.com/office/powerpoint/2010/main" val="40125929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HK" sz="3200" dirty="0"/>
              <a:t>Current city express services works as follows:</a:t>
            </a:r>
            <a:endParaRPr lang="zh-HK" altLang="en-US" sz="32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6628" y="2003624"/>
            <a:ext cx="5551129" cy="2450689"/>
          </a:xfrm>
          <a:prstGeom prst="rect">
            <a:avLst/>
          </a:prstGeom>
        </p:spPr>
      </p:pic>
      <p:sp>
        <p:nvSpPr>
          <p:cNvPr id="5" name="Content Placeholder 2"/>
          <p:cNvSpPr txBox="1">
            <a:spLocks/>
          </p:cNvSpPr>
          <p:nvPr/>
        </p:nvSpPr>
        <p:spPr>
          <a:xfrm>
            <a:off x="387151" y="1818419"/>
            <a:ext cx="6347714"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n-US" dirty="0" smtClean="0"/>
          </a:p>
          <a:p>
            <a:endParaRPr lang="en-US" dirty="0"/>
          </a:p>
        </p:txBody>
      </p:sp>
      <p:pic>
        <p:nvPicPr>
          <p:cNvPr id="6" name="Picture 5"/>
          <p:cNvPicPr>
            <a:picLocks noChangeAspect="1"/>
          </p:cNvPicPr>
          <p:nvPr/>
        </p:nvPicPr>
        <p:blipFill>
          <a:blip r:embed="rId4"/>
          <a:stretch>
            <a:fillRect/>
          </a:stretch>
        </p:blipFill>
        <p:spPr>
          <a:xfrm>
            <a:off x="2359478" y="4595422"/>
            <a:ext cx="1536700" cy="407040"/>
          </a:xfrm>
          <a:prstGeom prst="rect">
            <a:avLst/>
          </a:prstGeom>
        </p:spPr>
      </p:pic>
      <p:pic>
        <p:nvPicPr>
          <p:cNvPr id="7" name="Picture 6"/>
          <p:cNvPicPr>
            <a:picLocks noChangeAspect="1"/>
          </p:cNvPicPr>
          <p:nvPr/>
        </p:nvPicPr>
        <p:blipFill>
          <a:blip r:embed="rId5"/>
          <a:stretch>
            <a:fillRect/>
          </a:stretch>
        </p:blipFill>
        <p:spPr>
          <a:xfrm>
            <a:off x="779235" y="4656286"/>
            <a:ext cx="1003300" cy="292560"/>
          </a:xfrm>
          <a:prstGeom prst="rect">
            <a:avLst/>
          </a:prstGeom>
        </p:spPr>
      </p:pic>
      <p:pic>
        <p:nvPicPr>
          <p:cNvPr id="8" name="Picture 7"/>
          <p:cNvPicPr>
            <a:picLocks noChangeAspect="1"/>
          </p:cNvPicPr>
          <p:nvPr/>
        </p:nvPicPr>
        <p:blipFill>
          <a:blip r:embed="rId6"/>
          <a:stretch>
            <a:fillRect/>
          </a:stretch>
        </p:blipFill>
        <p:spPr>
          <a:xfrm>
            <a:off x="4580598" y="4656286"/>
            <a:ext cx="736600" cy="254400"/>
          </a:xfrm>
          <a:prstGeom prst="rect">
            <a:avLst/>
          </a:prstGeom>
        </p:spPr>
      </p:pic>
      <p:pic>
        <p:nvPicPr>
          <p:cNvPr id="9" name="Picture 8"/>
          <p:cNvPicPr>
            <a:picLocks noChangeAspect="1"/>
          </p:cNvPicPr>
          <p:nvPr/>
        </p:nvPicPr>
        <p:blipFill>
          <a:blip r:embed="rId7"/>
          <a:stretch>
            <a:fillRect/>
          </a:stretch>
        </p:blipFill>
        <p:spPr>
          <a:xfrm>
            <a:off x="790121" y="5075649"/>
            <a:ext cx="927100" cy="368880"/>
          </a:xfrm>
          <a:prstGeom prst="rect">
            <a:avLst/>
          </a:prstGeom>
        </p:spPr>
      </p:pic>
      <p:pic>
        <p:nvPicPr>
          <p:cNvPr id="10" name="Picture 9"/>
          <p:cNvPicPr>
            <a:picLocks noChangeAspect="1"/>
          </p:cNvPicPr>
          <p:nvPr/>
        </p:nvPicPr>
        <p:blipFill>
          <a:blip r:embed="rId8"/>
          <a:stretch>
            <a:fillRect/>
          </a:stretch>
        </p:blipFill>
        <p:spPr>
          <a:xfrm>
            <a:off x="2359478" y="5128789"/>
            <a:ext cx="1117600" cy="368880"/>
          </a:xfrm>
          <a:prstGeom prst="rect">
            <a:avLst/>
          </a:prstGeom>
        </p:spPr>
      </p:pic>
      <p:pic>
        <p:nvPicPr>
          <p:cNvPr id="11" name="Picture 10"/>
          <p:cNvPicPr>
            <a:picLocks noChangeAspect="1"/>
          </p:cNvPicPr>
          <p:nvPr/>
        </p:nvPicPr>
        <p:blipFill>
          <a:blip r:embed="rId9"/>
          <a:stretch>
            <a:fillRect/>
          </a:stretch>
        </p:blipFill>
        <p:spPr>
          <a:xfrm>
            <a:off x="3820412" y="5056569"/>
            <a:ext cx="3136900" cy="407040"/>
          </a:xfrm>
          <a:prstGeom prst="rect">
            <a:avLst/>
          </a:prstGeom>
        </p:spPr>
      </p:pic>
      <p:pic>
        <p:nvPicPr>
          <p:cNvPr id="14" name="Picture 13"/>
          <p:cNvPicPr>
            <a:picLocks noChangeAspect="1"/>
          </p:cNvPicPr>
          <p:nvPr/>
        </p:nvPicPr>
        <p:blipFill>
          <a:blip r:embed="rId10"/>
          <a:stretch>
            <a:fillRect/>
          </a:stretch>
        </p:blipFill>
        <p:spPr>
          <a:xfrm>
            <a:off x="5944229" y="2498660"/>
            <a:ext cx="154705" cy="1503560"/>
          </a:xfrm>
          <a:prstGeom prst="rect">
            <a:avLst/>
          </a:prstGeom>
        </p:spPr>
      </p:pic>
      <p:pic>
        <p:nvPicPr>
          <p:cNvPr id="16" name="Picture 15"/>
          <p:cNvPicPr>
            <a:picLocks noChangeAspect="1"/>
          </p:cNvPicPr>
          <p:nvPr/>
        </p:nvPicPr>
        <p:blipFill>
          <a:blip r:embed="rId11"/>
          <a:stretch>
            <a:fillRect/>
          </a:stretch>
        </p:blipFill>
        <p:spPr>
          <a:xfrm>
            <a:off x="4705052" y="2547798"/>
            <a:ext cx="150884" cy="1158604"/>
          </a:xfrm>
          <a:prstGeom prst="rect">
            <a:avLst/>
          </a:prstGeom>
        </p:spPr>
      </p:pic>
      <p:pic>
        <p:nvPicPr>
          <p:cNvPr id="17" name="Picture 16"/>
          <p:cNvPicPr>
            <a:picLocks noChangeAspect="1"/>
          </p:cNvPicPr>
          <p:nvPr/>
        </p:nvPicPr>
        <p:blipFill>
          <a:blip r:embed="rId12"/>
          <a:stretch>
            <a:fillRect/>
          </a:stretch>
        </p:blipFill>
        <p:spPr>
          <a:xfrm>
            <a:off x="1135615" y="2597127"/>
            <a:ext cx="137139" cy="396804"/>
          </a:xfrm>
          <a:prstGeom prst="rect">
            <a:avLst/>
          </a:prstGeom>
        </p:spPr>
      </p:pic>
      <p:pic>
        <p:nvPicPr>
          <p:cNvPr id="18" name="Picture 17"/>
          <p:cNvPicPr>
            <a:picLocks noChangeAspect="1"/>
          </p:cNvPicPr>
          <p:nvPr/>
        </p:nvPicPr>
        <p:blipFill>
          <a:blip r:embed="rId13"/>
          <a:stretch>
            <a:fillRect/>
          </a:stretch>
        </p:blipFill>
        <p:spPr>
          <a:xfrm>
            <a:off x="1294805" y="2885354"/>
            <a:ext cx="635000" cy="114480"/>
          </a:xfrm>
          <a:prstGeom prst="rect">
            <a:avLst/>
          </a:prstGeom>
        </p:spPr>
      </p:pic>
      <p:pic>
        <p:nvPicPr>
          <p:cNvPr id="19" name="Picture 18"/>
          <p:cNvPicPr>
            <a:picLocks noChangeAspect="1"/>
          </p:cNvPicPr>
          <p:nvPr/>
        </p:nvPicPr>
        <p:blipFill>
          <a:blip r:embed="rId14"/>
          <a:stretch>
            <a:fillRect/>
          </a:stretch>
        </p:blipFill>
        <p:spPr>
          <a:xfrm>
            <a:off x="2478078" y="2610686"/>
            <a:ext cx="167798" cy="470640"/>
          </a:xfrm>
          <a:prstGeom prst="rect">
            <a:avLst/>
          </a:prstGeom>
        </p:spPr>
      </p:pic>
      <p:pic>
        <p:nvPicPr>
          <p:cNvPr id="20" name="Picture 19"/>
          <p:cNvPicPr>
            <a:picLocks noChangeAspect="1"/>
          </p:cNvPicPr>
          <p:nvPr/>
        </p:nvPicPr>
        <p:blipFill>
          <a:blip r:embed="rId15"/>
          <a:stretch>
            <a:fillRect/>
          </a:stretch>
        </p:blipFill>
        <p:spPr>
          <a:xfrm>
            <a:off x="2740447" y="2512934"/>
            <a:ext cx="825500" cy="144177"/>
          </a:xfrm>
          <a:prstGeom prst="rect">
            <a:avLst/>
          </a:prstGeom>
        </p:spPr>
      </p:pic>
      <p:pic>
        <p:nvPicPr>
          <p:cNvPr id="21" name="Picture 20"/>
          <p:cNvPicPr>
            <a:picLocks noChangeAspect="1"/>
          </p:cNvPicPr>
          <p:nvPr/>
        </p:nvPicPr>
        <p:blipFill>
          <a:blip r:embed="rId16"/>
          <a:stretch>
            <a:fillRect/>
          </a:stretch>
        </p:blipFill>
        <p:spPr>
          <a:xfrm>
            <a:off x="3566370" y="2597127"/>
            <a:ext cx="132050" cy="734769"/>
          </a:xfrm>
          <a:prstGeom prst="rect">
            <a:avLst/>
          </a:prstGeom>
        </p:spPr>
      </p:pic>
      <p:pic>
        <p:nvPicPr>
          <p:cNvPr id="22" name="Picture 21"/>
          <p:cNvPicPr>
            <a:picLocks noChangeAspect="1"/>
          </p:cNvPicPr>
          <p:nvPr/>
        </p:nvPicPr>
        <p:blipFill>
          <a:blip r:embed="rId17"/>
          <a:stretch>
            <a:fillRect/>
          </a:stretch>
        </p:blipFill>
        <p:spPr>
          <a:xfrm>
            <a:off x="3545574" y="3562446"/>
            <a:ext cx="143629" cy="453454"/>
          </a:xfrm>
          <a:prstGeom prst="rect">
            <a:avLst/>
          </a:prstGeom>
        </p:spPr>
      </p:pic>
      <p:pic>
        <p:nvPicPr>
          <p:cNvPr id="30" name="Picture 29"/>
          <p:cNvPicPr>
            <a:picLocks noChangeAspect="1"/>
          </p:cNvPicPr>
          <p:nvPr/>
        </p:nvPicPr>
        <p:blipFill>
          <a:blip r:embed="rId18"/>
          <a:stretch>
            <a:fillRect/>
          </a:stretch>
        </p:blipFill>
        <p:spPr>
          <a:xfrm>
            <a:off x="1279371" y="2141604"/>
            <a:ext cx="190500" cy="343440"/>
          </a:xfrm>
          <a:prstGeom prst="rect">
            <a:avLst/>
          </a:prstGeom>
        </p:spPr>
      </p:pic>
      <p:pic>
        <p:nvPicPr>
          <p:cNvPr id="31" name="Picture 30"/>
          <p:cNvPicPr>
            <a:picLocks noChangeAspect="1"/>
          </p:cNvPicPr>
          <p:nvPr/>
        </p:nvPicPr>
        <p:blipFill>
          <a:blip r:embed="rId19"/>
          <a:stretch>
            <a:fillRect/>
          </a:stretch>
        </p:blipFill>
        <p:spPr>
          <a:xfrm>
            <a:off x="1493621" y="2216837"/>
            <a:ext cx="152400" cy="228960"/>
          </a:xfrm>
          <a:prstGeom prst="rect">
            <a:avLst/>
          </a:prstGeom>
        </p:spPr>
      </p:pic>
      <p:pic>
        <p:nvPicPr>
          <p:cNvPr id="32" name="Picture 31"/>
          <p:cNvPicPr>
            <a:picLocks noChangeAspect="1"/>
          </p:cNvPicPr>
          <p:nvPr/>
        </p:nvPicPr>
        <p:blipFill>
          <a:blip r:embed="rId20"/>
          <a:stretch>
            <a:fillRect/>
          </a:stretch>
        </p:blipFill>
        <p:spPr>
          <a:xfrm>
            <a:off x="1122164" y="2021035"/>
            <a:ext cx="152400" cy="228960"/>
          </a:xfrm>
          <a:prstGeom prst="rect">
            <a:avLst/>
          </a:prstGeom>
        </p:spPr>
      </p:pic>
      <p:pic>
        <p:nvPicPr>
          <p:cNvPr id="33" name="Picture 32"/>
          <p:cNvPicPr>
            <a:picLocks noChangeAspect="1"/>
          </p:cNvPicPr>
          <p:nvPr/>
        </p:nvPicPr>
        <p:blipFill>
          <a:blip r:embed="rId21"/>
          <a:stretch>
            <a:fillRect/>
          </a:stretch>
        </p:blipFill>
        <p:spPr>
          <a:xfrm>
            <a:off x="1026885" y="2194685"/>
            <a:ext cx="254000" cy="279840"/>
          </a:xfrm>
          <a:prstGeom prst="rect">
            <a:avLst/>
          </a:prstGeom>
        </p:spPr>
      </p:pic>
      <p:pic>
        <p:nvPicPr>
          <p:cNvPr id="34" name="Picture 33"/>
          <p:cNvPicPr>
            <a:picLocks noChangeAspect="1"/>
          </p:cNvPicPr>
          <p:nvPr/>
        </p:nvPicPr>
        <p:blipFill>
          <a:blip r:embed="rId22"/>
          <a:stretch>
            <a:fillRect/>
          </a:stretch>
        </p:blipFill>
        <p:spPr>
          <a:xfrm>
            <a:off x="5967886" y="2079829"/>
            <a:ext cx="152400" cy="228960"/>
          </a:xfrm>
          <a:prstGeom prst="rect">
            <a:avLst/>
          </a:prstGeom>
        </p:spPr>
      </p:pic>
      <p:pic>
        <p:nvPicPr>
          <p:cNvPr id="35" name="Picture 34"/>
          <p:cNvPicPr>
            <a:picLocks noChangeAspect="1"/>
          </p:cNvPicPr>
          <p:nvPr/>
        </p:nvPicPr>
        <p:blipFill>
          <a:blip r:embed="rId23"/>
          <a:stretch>
            <a:fillRect/>
          </a:stretch>
        </p:blipFill>
        <p:spPr>
          <a:xfrm>
            <a:off x="5713885" y="2168869"/>
            <a:ext cx="254000" cy="279840"/>
          </a:xfrm>
          <a:prstGeom prst="rect">
            <a:avLst/>
          </a:prstGeom>
        </p:spPr>
      </p:pic>
      <p:pic>
        <p:nvPicPr>
          <p:cNvPr id="36" name="Picture 35"/>
          <p:cNvPicPr>
            <a:picLocks noChangeAspect="1"/>
          </p:cNvPicPr>
          <p:nvPr/>
        </p:nvPicPr>
        <p:blipFill>
          <a:blip r:embed="rId24"/>
          <a:stretch>
            <a:fillRect/>
          </a:stretch>
        </p:blipFill>
        <p:spPr>
          <a:xfrm>
            <a:off x="5493903" y="2105269"/>
            <a:ext cx="190500" cy="343440"/>
          </a:xfrm>
          <a:prstGeom prst="rect">
            <a:avLst/>
          </a:prstGeom>
        </p:spPr>
      </p:pic>
      <p:pic>
        <p:nvPicPr>
          <p:cNvPr id="37" name="Picture 36"/>
          <p:cNvPicPr>
            <a:picLocks noChangeAspect="1"/>
          </p:cNvPicPr>
          <p:nvPr/>
        </p:nvPicPr>
        <p:blipFill>
          <a:blip r:embed="rId25"/>
          <a:stretch>
            <a:fillRect/>
          </a:stretch>
        </p:blipFill>
        <p:spPr>
          <a:xfrm>
            <a:off x="5323886" y="2154283"/>
            <a:ext cx="152400" cy="228960"/>
          </a:xfrm>
          <a:prstGeom prst="rect">
            <a:avLst/>
          </a:prstGeom>
        </p:spPr>
      </p:pic>
      <p:pic>
        <p:nvPicPr>
          <p:cNvPr id="38" name="Picture 37"/>
          <p:cNvPicPr>
            <a:picLocks noChangeAspect="1"/>
          </p:cNvPicPr>
          <p:nvPr/>
        </p:nvPicPr>
        <p:blipFill>
          <a:blip r:embed="rId26"/>
          <a:stretch>
            <a:fillRect/>
          </a:stretch>
        </p:blipFill>
        <p:spPr>
          <a:xfrm>
            <a:off x="4526385" y="3169124"/>
            <a:ext cx="152400" cy="228960"/>
          </a:xfrm>
          <a:prstGeom prst="rect">
            <a:avLst/>
          </a:prstGeom>
        </p:spPr>
      </p:pic>
      <p:pic>
        <p:nvPicPr>
          <p:cNvPr id="39" name="Picture 38"/>
          <p:cNvPicPr>
            <a:picLocks noChangeAspect="1"/>
          </p:cNvPicPr>
          <p:nvPr/>
        </p:nvPicPr>
        <p:blipFill>
          <a:blip r:embed="rId27"/>
          <a:stretch>
            <a:fillRect/>
          </a:stretch>
        </p:blipFill>
        <p:spPr>
          <a:xfrm>
            <a:off x="4492412" y="3398084"/>
            <a:ext cx="254000" cy="279840"/>
          </a:xfrm>
          <a:prstGeom prst="rect">
            <a:avLst/>
          </a:prstGeom>
        </p:spPr>
      </p:pic>
      <p:pic>
        <p:nvPicPr>
          <p:cNvPr id="40" name="Picture 39"/>
          <p:cNvPicPr>
            <a:picLocks noChangeAspect="1"/>
          </p:cNvPicPr>
          <p:nvPr/>
        </p:nvPicPr>
        <p:blipFill>
          <a:blip r:embed="rId23"/>
          <a:stretch>
            <a:fillRect/>
          </a:stretch>
        </p:blipFill>
        <p:spPr>
          <a:xfrm>
            <a:off x="3333050" y="3095525"/>
            <a:ext cx="254000" cy="279840"/>
          </a:xfrm>
          <a:prstGeom prst="rect">
            <a:avLst/>
          </a:prstGeom>
        </p:spPr>
      </p:pic>
      <p:pic>
        <p:nvPicPr>
          <p:cNvPr id="41" name="Picture 40"/>
          <p:cNvPicPr>
            <a:picLocks noChangeAspect="1"/>
          </p:cNvPicPr>
          <p:nvPr/>
        </p:nvPicPr>
        <p:blipFill>
          <a:blip r:embed="rId28"/>
          <a:stretch>
            <a:fillRect/>
          </a:stretch>
        </p:blipFill>
        <p:spPr>
          <a:xfrm>
            <a:off x="3400878" y="2865376"/>
            <a:ext cx="152400" cy="228960"/>
          </a:xfrm>
          <a:prstGeom prst="rect">
            <a:avLst/>
          </a:prstGeom>
        </p:spPr>
      </p:pic>
      <p:pic>
        <p:nvPicPr>
          <p:cNvPr id="42" name="Picture 41"/>
          <p:cNvPicPr>
            <a:picLocks noChangeAspect="1"/>
          </p:cNvPicPr>
          <p:nvPr/>
        </p:nvPicPr>
        <p:blipFill>
          <a:blip r:embed="rId23"/>
          <a:stretch>
            <a:fillRect/>
          </a:stretch>
        </p:blipFill>
        <p:spPr>
          <a:xfrm>
            <a:off x="2160840" y="2754515"/>
            <a:ext cx="254000" cy="279840"/>
          </a:xfrm>
          <a:prstGeom prst="rect">
            <a:avLst/>
          </a:prstGeom>
        </p:spPr>
      </p:pic>
      <p:pic>
        <p:nvPicPr>
          <p:cNvPr id="43" name="Picture 42"/>
          <p:cNvPicPr>
            <a:picLocks noChangeAspect="1"/>
          </p:cNvPicPr>
          <p:nvPr/>
        </p:nvPicPr>
        <p:blipFill>
          <a:blip r:embed="rId29"/>
          <a:stretch>
            <a:fillRect/>
          </a:stretch>
        </p:blipFill>
        <p:spPr>
          <a:xfrm>
            <a:off x="2018481" y="2695896"/>
            <a:ext cx="152400" cy="228960"/>
          </a:xfrm>
          <a:prstGeom prst="rect">
            <a:avLst/>
          </a:prstGeom>
        </p:spPr>
      </p:pic>
      <p:pic>
        <p:nvPicPr>
          <p:cNvPr id="44" name="Picture 43"/>
          <p:cNvPicPr>
            <a:picLocks noChangeAspect="1"/>
          </p:cNvPicPr>
          <p:nvPr/>
        </p:nvPicPr>
        <p:blipFill>
          <a:blip r:embed="rId30"/>
          <a:stretch>
            <a:fillRect/>
          </a:stretch>
        </p:blipFill>
        <p:spPr>
          <a:xfrm>
            <a:off x="1971304" y="3768557"/>
            <a:ext cx="190500" cy="343440"/>
          </a:xfrm>
          <a:prstGeom prst="rect">
            <a:avLst/>
          </a:prstGeom>
        </p:spPr>
      </p:pic>
      <p:pic>
        <p:nvPicPr>
          <p:cNvPr id="45" name="Picture 44"/>
          <p:cNvPicPr>
            <a:picLocks noChangeAspect="1"/>
          </p:cNvPicPr>
          <p:nvPr/>
        </p:nvPicPr>
        <p:blipFill>
          <a:blip r:embed="rId31"/>
          <a:stretch>
            <a:fillRect/>
          </a:stretch>
        </p:blipFill>
        <p:spPr>
          <a:xfrm>
            <a:off x="2156358" y="3680636"/>
            <a:ext cx="152400" cy="228960"/>
          </a:xfrm>
          <a:prstGeom prst="rect">
            <a:avLst/>
          </a:prstGeom>
        </p:spPr>
      </p:pic>
      <p:pic>
        <p:nvPicPr>
          <p:cNvPr id="46" name="Picture 45"/>
          <p:cNvPicPr>
            <a:picLocks noChangeAspect="1"/>
          </p:cNvPicPr>
          <p:nvPr/>
        </p:nvPicPr>
        <p:blipFill>
          <a:blip r:embed="rId32"/>
          <a:stretch>
            <a:fillRect/>
          </a:stretch>
        </p:blipFill>
        <p:spPr>
          <a:xfrm>
            <a:off x="1204184" y="3738319"/>
            <a:ext cx="355600" cy="356160"/>
          </a:xfrm>
          <a:prstGeom prst="rect">
            <a:avLst/>
          </a:prstGeom>
        </p:spPr>
      </p:pic>
      <p:pic>
        <p:nvPicPr>
          <p:cNvPr id="47" name="Picture 46"/>
          <p:cNvPicPr>
            <a:picLocks noChangeAspect="1"/>
          </p:cNvPicPr>
          <p:nvPr/>
        </p:nvPicPr>
        <p:blipFill>
          <a:blip r:embed="rId33"/>
          <a:stretch>
            <a:fillRect/>
          </a:stretch>
        </p:blipFill>
        <p:spPr>
          <a:xfrm>
            <a:off x="1101081" y="3444282"/>
            <a:ext cx="838200" cy="279840"/>
          </a:xfrm>
          <a:prstGeom prst="rect">
            <a:avLst/>
          </a:prstGeom>
        </p:spPr>
      </p:pic>
      <p:pic>
        <p:nvPicPr>
          <p:cNvPr id="48" name="Picture 47"/>
          <p:cNvPicPr>
            <a:picLocks noChangeAspect="1"/>
          </p:cNvPicPr>
          <p:nvPr/>
        </p:nvPicPr>
        <p:blipFill>
          <a:blip r:embed="rId34"/>
          <a:stretch>
            <a:fillRect/>
          </a:stretch>
        </p:blipFill>
        <p:spPr>
          <a:xfrm>
            <a:off x="917952" y="3840109"/>
            <a:ext cx="152400" cy="228960"/>
          </a:xfrm>
          <a:prstGeom prst="rect">
            <a:avLst/>
          </a:prstGeom>
        </p:spPr>
      </p:pic>
      <p:pic>
        <p:nvPicPr>
          <p:cNvPr id="49" name="Picture 48"/>
          <p:cNvPicPr>
            <a:picLocks noChangeAspect="1"/>
          </p:cNvPicPr>
          <p:nvPr/>
        </p:nvPicPr>
        <p:blipFill>
          <a:blip r:embed="rId35"/>
          <a:stretch>
            <a:fillRect/>
          </a:stretch>
        </p:blipFill>
        <p:spPr>
          <a:xfrm>
            <a:off x="4226844" y="3758806"/>
            <a:ext cx="152400" cy="228960"/>
          </a:xfrm>
          <a:prstGeom prst="rect">
            <a:avLst/>
          </a:prstGeom>
        </p:spPr>
      </p:pic>
      <p:pic>
        <p:nvPicPr>
          <p:cNvPr id="50" name="Picture 49"/>
          <p:cNvPicPr>
            <a:picLocks noChangeAspect="1"/>
          </p:cNvPicPr>
          <p:nvPr/>
        </p:nvPicPr>
        <p:blipFill>
          <a:blip r:embed="rId36"/>
          <a:stretch>
            <a:fillRect/>
          </a:stretch>
        </p:blipFill>
        <p:spPr>
          <a:xfrm>
            <a:off x="4350517" y="3782820"/>
            <a:ext cx="355600" cy="356160"/>
          </a:xfrm>
          <a:prstGeom prst="rect">
            <a:avLst/>
          </a:prstGeom>
        </p:spPr>
      </p:pic>
      <p:pic>
        <p:nvPicPr>
          <p:cNvPr id="51" name="Picture 50"/>
          <p:cNvPicPr>
            <a:picLocks noChangeAspect="1"/>
          </p:cNvPicPr>
          <p:nvPr/>
        </p:nvPicPr>
        <p:blipFill>
          <a:blip r:embed="rId37"/>
          <a:stretch>
            <a:fillRect/>
          </a:stretch>
        </p:blipFill>
        <p:spPr>
          <a:xfrm>
            <a:off x="4589276" y="3860908"/>
            <a:ext cx="838200" cy="279840"/>
          </a:xfrm>
          <a:prstGeom prst="rect">
            <a:avLst/>
          </a:prstGeom>
        </p:spPr>
      </p:pic>
      <p:pic>
        <p:nvPicPr>
          <p:cNvPr id="52" name="Picture 51"/>
          <p:cNvPicPr>
            <a:picLocks noChangeAspect="1"/>
          </p:cNvPicPr>
          <p:nvPr/>
        </p:nvPicPr>
        <p:blipFill>
          <a:blip r:embed="rId38"/>
          <a:stretch>
            <a:fillRect/>
          </a:stretch>
        </p:blipFill>
        <p:spPr>
          <a:xfrm>
            <a:off x="5490177" y="3447781"/>
            <a:ext cx="355600" cy="356160"/>
          </a:xfrm>
          <a:prstGeom prst="rect">
            <a:avLst/>
          </a:prstGeom>
        </p:spPr>
      </p:pic>
      <p:pic>
        <p:nvPicPr>
          <p:cNvPr id="53" name="Picture 52"/>
          <p:cNvPicPr>
            <a:picLocks noChangeAspect="1"/>
          </p:cNvPicPr>
          <p:nvPr/>
        </p:nvPicPr>
        <p:blipFill>
          <a:blip r:embed="rId39"/>
          <a:stretch>
            <a:fillRect/>
          </a:stretch>
        </p:blipFill>
        <p:spPr>
          <a:xfrm>
            <a:off x="5422132" y="3419281"/>
            <a:ext cx="152400" cy="228960"/>
          </a:xfrm>
          <a:prstGeom prst="rect">
            <a:avLst/>
          </a:prstGeom>
        </p:spPr>
      </p:pic>
      <p:pic>
        <p:nvPicPr>
          <p:cNvPr id="54" name="Picture 53"/>
          <p:cNvPicPr>
            <a:picLocks noChangeAspect="1"/>
          </p:cNvPicPr>
          <p:nvPr/>
        </p:nvPicPr>
        <p:blipFill>
          <a:blip r:embed="rId40"/>
          <a:stretch>
            <a:fillRect/>
          </a:stretch>
        </p:blipFill>
        <p:spPr>
          <a:xfrm>
            <a:off x="5049809" y="3152934"/>
            <a:ext cx="838200" cy="279840"/>
          </a:xfrm>
          <a:prstGeom prst="rect">
            <a:avLst/>
          </a:prstGeom>
        </p:spPr>
      </p:pic>
      <p:pic>
        <p:nvPicPr>
          <p:cNvPr id="55" name="Picture 54"/>
          <p:cNvPicPr>
            <a:picLocks noChangeAspect="1"/>
          </p:cNvPicPr>
          <p:nvPr/>
        </p:nvPicPr>
        <p:blipFill>
          <a:blip r:embed="rId41"/>
          <a:stretch>
            <a:fillRect/>
          </a:stretch>
        </p:blipFill>
        <p:spPr>
          <a:xfrm>
            <a:off x="2007637" y="2974863"/>
            <a:ext cx="393700" cy="152640"/>
          </a:xfrm>
          <a:prstGeom prst="rect">
            <a:avLst/>
          </a:prstGeom>
        </p:spPr>
      </p:pic>
      <p:cxnSp>
        <p:nvCxnSpPr>
          <p:cNvPr id="56" name="Straight Arrow Connector 55"/>
          <p:cNvCxnSpPr/>
          <p:nvPr/>
        </p:nvCxnSpPr>
        <p:spPr>
          <a:xfrm flipH="1">
            <a:off x="1559785" y="4002220"/>
            <a:ext cx="379496" cy="0"/>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2204487" y="3987766"/>
            <a:ext cx="1356521" cy="17678"/>
          </a:xfrm>
          <a:prstGeom prst="straightConnector1">
            <a:avLst/>
          </a:prstGeom>
          <a:ln w="19050">
            <a:solidFill>
              <a:srgbClr val="00B0F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1279371" y="4246930"/>
            <a:ext cx="2266203" cy="0"/>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67" name="Picture 66"/>
          <p:cNvPicPr>
            <a:picLocks noChangeAspect="1"/>
          </p:cNvPicPr>
          <p:nvPr/>
        </p:nvPicPr>
        <p:blipFill>
          <a:blip r:embed="rId30"/>
          <a:stretch>
            <a:fillRect/>
          </a:stretch>
        </p:blipFill>
        <p:spPr>
          <a:xfrm>
            <a:off x="801502" y="6162229"/>
            <a:ext cx="190500" cy="343440"/>
          </a:xfrm>
          <a:prstGeom prst="rect">
            <a:avLst/>
          </a:prstGeom>
        </p:spPr>
      </p:pic>
      <p:pic>
        <p:nvPicPr>
          <p:cNvPr id="70" name="Picture 69"/>
          <p:cNvPicPr>
            <a:picLocks noChangeAspect="1"/>
          </p:cNvPicPr>
          <p:nvPr/>
        </p:nvPicPr>
        <p:blipFill>
          <a:blip r:embed="rId30"/>
          <a:stretch>
            <a:fillRect/>
          </a:stretch>
        </p:blipFill>
        <p:spPr>
          <a:xfrm>
            <a:off x="779235" y="5636068"/>
            <a:ext cx="190500" cy="343440"/>
          </a:xfrm>
          <a:prstGeom prst="rect">
            <a:avLst/>
          </a:prstGeom>
        </p:spPr>
      </p:pic>
      <p:cxnSp>
        <p:nvCxnSpPr>
          <p:cNvPr id="71" name="Straight Arrow Connector 70"/>
          <p:cNvCxnSpPr/>
          <p:nvPr/>
        </p:nvCxnSpPr>
        <p:spPr>
          <a:xfrm>
            <a:off x="1178255" y="5833965"/>
            <a:ext cx="367127" cy="160"/>
          </a:xfrm>
          <a:prstGeom prst="straightConnector1">
            <a:avLst/>
          </a:prstGeom>
          <a:ln w="19050">
            <a:solidFill>
              <a:srgbClr val="00B0F0"/>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73" name="Picture 72"/>
          <p:cNvPicPr>
            <a:picLocks noChangeAspect="1"/>
          </p:cNvPicPr>
          <p:nvPr/>
        </p:nvPicPr>
        <p:blipFill>
          <a:blip r:embed="rId23"/>
          <a:stretch>
            <a:fillRect/>
          </a:stretch>
        </p:blipFill>
        <p:spPr>
          <a:xfrm>
            <a:off x="1681674" y="5720480"/>
            <a:ext cx="254000" cy="279840"/>
          </a:xfrm>
          <a:prstGeom prst="rect">
            <a:avLst/>
          </a:prstGeom>
        </p:spPr>
      </p:pic>
      <p:pic>
        <p:nvPicPr>
          <p:cNvPr id="74" name="Picture 73"/>
          <p:cNvPicPr>
            <a:picLocks noChangeAspect="1"/>
          </p:cNvPicPr>
          <p:nvPr/>
        </p:nvPicPr>
        <p:blipFill>
          <a:blip r:embed="rId28"/>
          <a:stretch>
            <a:fillRect/>
          </a:stretch>
        </p:blipFill>
        <p:spPr>
          <a:xfrm>
            <a:off x="1956153" y="5772416"/>
            <a:ext cx="152400" cy="228960"/>
          </a:xfrm>
          <a:prstGeom prst="rect">
            <a:avLst/>
          </a:prstGeom>
        </p:spPr>
      </p:pic>
      <p:pic>
        <p:nvPicPr>
          <p:cNvPr id="75" name="Picture 74"/>
          <p:cNvPicPr>
            <a:picLocks noChangeAspect="1"/>
          </p:cNvPicPr>
          <p:nvPr/>
        </p:nvPicPr>
        <p:blipFill>
          <a:blip r:embed="rId31"/>
          <a:stretch>
            <a:fillRect/>
          </a:stretch>
        </p:blipFill>
        <p:spPr>
          <a:xfrm>
            <a:off x="965763" y="5724168"/>
            <a:ext cx="152400" cy="228960"/>
          </a:xfrm>
          <a:prstGeom prst="rect">
            <a:avLst/>
          </a:prstGeom>
        </p:spPr>
      </p:pic>
      <p:pic>
        <p:nvPicPr>
          <p:cNvPr id="78" name="Picture 77"/>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2812327" y="5623100"/>
            <a:ext cx="733247" cy="501412"/>
          </a:xfrm>
          <a:prstGeom prst="rect">
            <a:avLst/>
          </a:prstGeom>
        </p:spPr>
      </p:pic>
      <p:cxnSp>
        <p:nvCxnSpPr>
          <p:cNvPr id="79" name="Straight Arrow Connector 78"/>
          <p:cNvCxnSpPr/>
          <p:nvPr/>
        </p:nvCxnSpPr>
        <p:spPr>
          <a:xfrm>
            <a:off x="2353926" y="5851643"/>
            <a:ext cx="367127" cy="160"/>
          </a:xfrm>
          <a:prstGeom prst="straightConnector1">
            <a:avLst/>
          </a:prstGeom>
          <a:ln w="19050">
            <a:solidFill>
              <a:srgbClr val="00B0F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1178255" y="6381904"/>
            <a:ext cx="367127" cy="160"/>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82" name="Picture 81"/>
          <p:cNvPicPr>
            <a:picLocks noChangeAspect="1"/>
          </p:cNvPicPr>
          <p:nvPr/>
        </p:nvPicPr>
        <p:blipFill>
          <a:blip r:embed="rId32"/>
          <a:stretch>
            <a:fillRect/>
          </a:stretch>
        </p:blipFill>
        <p:spPr>
          <a:xfrm>
            <a:off x="1713534" y="6177223"/>
            <a:ext cx="355600" cy="356160"/>
          </a:xfrm>
          <a:prstGeom prst="rect">
            <a:avLst/>
          </a:prstGeom>
        </p:spPr>
      </p:pic>
      <p:cxnSp>
        <p:nvCxnSpPr>
          <p:cNvPr id="83" name="Straight Arrow Connector 82"/>
          <p:cNvCxnSpPr/>
          <p:nvPr/>
        </p:nvCxnSpPr>
        <p:spPr>
          <a:xfrm flipV="1">
            <a:off x="2328560" y="6380293"/>
            <a:ext cx="576056" cy="8285"/>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84" name="Picture 83"/>
          <p:cNvPicPr>
            <a:picLocks noChangeAspect="1"/>
          </p:cNvPicPr>
          <p:nvPr/>
        </p:nvPicPr>
        <p:blipFill>
          <a:blip r:embed="rId23"/>
          <a:stretch>
            <a:fillRect/>
          </a:stretch>
        </p:blipFill>
        <p:spPr>
          <a:xfrm>
            <a:off x="3065629" y="6235252"/>
            <a:ext cx="254000" cy="279840"/>
          </a:xfrm>
          <a:prstGeom prst="rect">
            <a:avLst/>
          </a:prstGeom>
        </p:spPr>
      </p:pic>
      <p:pic>
        <p:nvPicPr>
          <p:cNvPr id="85" name="Picture 84"/>
          <p:cNvPicPr>
            <a:picLocks noChangeAspect="1"/>
          </p:cNvPicPr>
          <p:nvPr/>
        </p:nvPicPr>
        <p:blipFill>
          <a:blip r:embed="rId28"/>
          <a:stretch>
            <a:fillRect/>
          </a:stretch>
        </p:blipFill>
        <p:spPr>
          <a:xfrm>
            <a:off x="3340108" y="6287188"/>
            <a:ext cx="152400" cy="228960"/>
          </a:xfrm>
          <a:prstGeom prst="rect">
            <a:avLst/>
          </a:prstGeom>
        </p:spPr>
      </p:pic>
      <p:pic>
        <p:nvPicPr>
          <p:cNvPr id="86" name="Picture 85"/>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4196282" y="6137872"/>
            <a:ext cx="733247" cy="501412"/>
          </a:xfrm>
          <a:prstGeom prst="rect">
            <a:avLst/>
          </a:prstGeom>
        </p:spPr>
      </p:pic>
      <p:cxnSp>
        <p:nvCxnSpPr>
          <p:cNvPr id="87" name="Straight Arrow Connector 86"/>
          <p:cNvCxnSpPr>
            <a:endCxn id="86" idx="1"/>
          </p:cNvCxnSpPr>
          <p:nvPr/>
        </p:nvCxnSpPr>
        <p:spPr>
          <a:xfrm flipV="1">
            <a:off x="3632395" y="6388578"/>
            <a:ext cx="563887" cy="1"/>
          </a:xfrm>
          <a:prstGeom prst="straightConnector1">
            <a:avLst/>
          </a:prstGeom>
          <a:ln w="19050">
            <a:solidFill>
              <a:srgbClr val="00B0F0"/>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89" name="Picture 88"/>
          <p:cNvPicPr>
            <a:picLocks noChangeAspect="1"/>
          </p:cNvPicPr>
          <p:nvPr/>
        </p:nvPicPr>
        <p:blipFill>
          <a:blip r:embed="rId34"/>
          <a:stretch>
            <a:fillRect/>
          </a:stretch>
        </p:blipFill>
        <p:spPr>
          <a:xfrm>
            <a:off x="2084886" y="6274098"/>
            <a:ext cx="152400" cy="228960"/>
          </a:xfrm>
          <a:prstGeom prst="rect">
            <a:avLst/>
          </a:prstGeom>
        </p:spPr>
      </p:pic>
      <p:pic>
        <p:nvPicPr>
          <p:cNvPr id="93" name="Picture 92"/>
          <p:cNvPicPr>
            <a:picLocks noChangeAspect="1"/>
          </p:cNvPicPr>
          <p:nvPr/>
        </p:nvPicPr>
        <p:blipFill>
          <a:blip r:embed="rId31"/>
          <a:stretch>
            <a:fillRect/>
          </a:stretch>
        </p:blipFill>
        <p:spPr>
          <a:xfrm>
            <a:off x="975407" y="6274098"/>
            <a:ext cx="152400" cy="228960"/>
          </a:xfrm>
          <a:prstGeom prst="rect">
            <a:avLst/>
          </a:prstGeom>
        </p:spPr>
      </p:pic>
      <p:cxnSp>
        <p:nvCxnSpPr>
          <p:cNvPr id="97" name="Straight Arrow Connector 96"/>
          <p:cNvCxnSpPr/>
          <p:nvPr/>
        </p:nvCxnSpPr>
        <p:spPr>
          <a:xfrm flipH="1" flipV="1">
            <a:off x="4929529" y="3648241"/>
            <a:ext cx="754874" cy="212667"/>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pic>
        <p:nvPicPr>
          <p:cNvPr id="101" name="Picture 100"/>
          <p:cNvPicPr>
            <a:picLocks noChangeAspect="1"/>
          </p:cNvPicPr>
          <p:nvPr/>
        </p:nvPicPr>
        <p:blipFill>
          <a:blip r:embed="rId43"/>
          <a:stretch>
            <a:fillRect/>
          </a:stretch>
        </p:blipFill>
        <p:spPr>
          <a:xfrm>
            <a:off x="3887817" y="5742947"/>
            <a:ext cx="1602360" cy="345179"/>
          </a:xfrm>
          <a:prstGeom prst="rect">
            <a:avLst/>
          </a:prstGeom>
        </p:spPr>
      </p:pic>
      <p:graphicFrame>
        <p:nvGraphicFramePr>
          <p:cNvPr id="102" name="Object 101"/>
          <p:cNvGraphicFramePr>
            <a:graphicFrameLocks noChangeAspect="1"/>
          </p:cNvGraphicFramePr>
          <p:nvPr>
            <p:extLst>
              <p:ext uri="{D42A27DB-BD31-4B8C-83A1-F6EECF244321}">
                <p14:modId xmlns:p14="http://schemas.microsoft.com/office/powerpoint/2010/main" val="1415229537"/>
              </p:ext>
            </p:extLst>
          </p:nvPr>
        </p:nvGraphicFramePr>
        <p:xfrm>
          <a:off x="5384402" y="5778708"/>
          <a:ext cx="171815" cy="257722"/>
        </p:xfrm>
        <a:graphic>
          <a:graphicData uri="http://schemas.openxmlformats.org/presentationml/2006/ole">
            <mc:AlternateContent xmlns:mc="http://schemas.openxmlformats.org/markup-compatibility/2006">
              <mc:Choice xmlns:v="urn:schemas-microsoft-com:vml" Requires="v">
                <p:oleObj spid="_x0000_s1054" name="方程式" r:id="rId44" imgW="108000" imgH="161476" progId="Equation.3">
                  <p:embed/>
                </p:oleObj>
              </mc:Choice>
              <mc:Fallback>
                <p:oleObj name="方程式" r:id="rId44" imgW="108000" imgH="161476" progId="Equation.3">
                  <p:embed/>
                  <p:pic>
                    <p:nvPicPr>
                      <p:cNvPr id="0" name=""/>
                      <p:cNvPicPr/>
                      <p:nvPr/>
                    </p:nvPicPr>
                    <p:blipFill>
                      <a:blip r:embed="rId45"/>
                      <a:stretch>
                        <a:fillRect/>
                      </a:stretch>
                    </p:blipFill>
                    <p:spPr>
                      <a:xfrm>
                        <a:off x="5384402" y="5778708"/>
                        <a:ext cx="171815" cy="257722"/>
                      </a:xfrm>
                      <a:prstGeom prst="rect">
                        <a:avLst/>
                      </a:prstGeom>
                    </p:spPr>
                  </p:pic>
                </p:oleObj>
              </mc:Fallback>
            </mc:AlternateContent>
          </a:graphicData>
        </a:graphic>
      </p:graphicFrame>
      <p:pic>
        <p:nvPicPr>
          <p:cNvPr id="104" name="Picture 103"/>
          <p:cNvPicPr>
            <a:picLocks noChangeAspect="1"/>
          </p:cNvPicPr>
          <p:nvPr/>
        </p:nvPicPr>
        <p:blipFill>
          <a:blip r:embed="rId46"/>
          <a:stretch>
            <a:fillRect/>
          </a:stretch>
        </p:blipFill>
        <p:spPr>
          <a:xfrm>
            <a:off x="4771098" y="6229948"/>
            <a:ext cx="1092200" cy="343440"/>
          </a:xfrm>
          <a:prstGeom prst="rect">
            <a:avLst/>
          </a:prstGeom>
        </p:spPr>
      </p:pic>
      <p:graphicFrame>
        <p:nvGraphicFramePr>
          <p:cNvPr id="105" name="Object 104"/>
          <p:cNvGraphicFramePr>
            <a:graphicFrameLocks noChangeAspect="1"/>
          </p:cNvGraphicFramePr>
          <p:nvPr>
            <p:extLst>
              <p:ext uri="{D42A27DB-BD31-4B8C-83A1-F6EECF244321}">
                <p14:modId xmlns:p14="http://schemas.microsoft.com/office/powerpoint/2010/main" val="2873143249"/>
              </p:ext>
            </p:extLst>
          </p:nvPr>
        </p:nvGraphicFramePr>
        <p:xfrm>
          <a:off x="5815749" y="6259717"/>
          <a:ext cx="171815" cy="257722"/>
        </p:xfrm>
        <a:graphic>
          <a:graphicData uri="http://schemas.openxmlformats.org/presentationml/2006/ole">
            <mc:AlternateContent xmlns:mc="http://schemas.openxmlformats.org/markup-compatibility/2006">
              <mc:Choice xmlns:v="urn:schemas-microsoft-com:vml" Requires="v">
                <p:oleObj spid="_x0000_s1055" name="方程式" r:id="rId47" imgW="108000" imgH="161476" progId="Equation.3">
                  <p:embed/>
                </p:oleObj>
              </mc:Choice>
              <mc:Fallback>
                <p:oleObj name="方程式" r:id="rId47" imgW="108000" imgH="161476" progId="Equation.3">
                  <p:embed/>
                  <p:pic>
                    <p:nvPicPr>
                      <p:cNvPr id="102" name="Object 101"/>
                      <p:cNvPicPr/>
                      <p:nvPr/>
                    </p:nvPicPr>
                    <p:blipFill>
                      <a:blip r:embed="rId45"/>
                      <a:stretch>
                        <a:fillRect/>
                      </a:stretch>
                    </p:blipFill>
                    <p:spPr>
                      <a:xfrm>
                        <a:off x="5815749" y="6259717"/>
                        <a:ext cx="171815" cy="257722"/>
                      </a:xfrm>
                      <a:prstGeom prst="rect">
                        <a:avLst/>
                      </a:prstGeom>
                    </p:spPr>
                  </p:pic>
                </p:oleObj>
              </mc:Fallback>
            </mc:AlternateContent>
          </a:graphicData>
        </a:graphic>
      </p:graphicFrame>
    </p:spTree>
    <p:extLst>
      <p:ext uri="{BB962C8B-B14F-4D97-AF65-F5344CB8AC3E}">
        <p14:creationId xmlns:p14="http://schemas.microsoft.com/office/powerpoint/2010/main" val="663735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4"/>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4"/>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9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4"/>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9"/>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3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52"/>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53"/>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54"/>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70"/>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75"/>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71"/>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73"/>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74"/>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79"/>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78"/>
                                        </p:tgtEl>
                                        <p:attrNameLst>
                                          <p:attrName>style.visibility</p:attrName>
                                        </p:attrNameLst>
                                      </p:cBhvr>
                                      <p:to>
                                        <p:strVal val="visible"/>
                                      </p:to>
                                    </p:set>
                                  </p:childTnLst>
                                </p:cTn>
                              </p:par>
                              <p:par>
                                <p:cTn id="95" presetID="1" presetClass="exit" presetSubtype="0" fill="hold" nodeType="withEffect">
                                  <p:stCondLst>
                                    <p:cond delay="0"/>
                                  </p:stCondLst>
                                  <p:childTnLst>
                                    <p:set>
                                      <p:cBhvr>
                                        <p:cTn id="96" dur="1" fill="hold">
                                          <p:stCondLst>
                                            <p:cond delay="0"/>
                                          </p:stCondLst>
                                        </p:cTn>
                                        <p:tgtEl>
                                          <p:spTgt spid="59"/>
                                        </p:tgtEl>
                                        <p:attrNameLst>
                                          <p:attrName>style.visibility</p:attrName>
                                        </p:attrNameLst>
                                      </p:cBhvr>
                                      <p:to>
                                        <p:strVal val="hidden"/>
                                      </p:to>
                                    </p:set>
                                  </p:childTnLst>
                                </p:cTn>
                              </p:par>
                              <p:par>
                                <p:cTn id="97" presetID="1" presetClass="entr" presetSubtype="0" fill="hold" nodeType="withEffect">
                                  <p:stCondLst>
                                    <p:cond delay="0"/>
                                  </p:stCondLst>
                                  <p:childTnLst>
                                    <p:set>
                                      <p:cBhvr>
                                        <p:cTn id="98" dur="1" fill="hold">
                                          <p:stCondLst>
                                            <p:cond delay="0"/>
                                          </p:stCondLst>
                                        </p:cTn>
                                        <p:tgtEl>
                                          <p:spTgt spid="56"/>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46"/>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47"/>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48"/>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61"/>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51"/>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50"/>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49"/>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67"/>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93"/>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80"/>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82"/>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89"/>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83"/>
                                        </p:tgtEl>
                                        <p:attrNameLst>
                                          <p:attrName>style.visibility</p:attrName>
                                        </p:attrNameLst>
                                      </p:cBhvr>
                                      <p:to>
                                        <p:strVal val="visible"/>
                                      </p:to>
                                    </p:set>
                                  </p:childTnLst>
                                </p:cTn>
                              </p:par>
                              <p:par>
                                <p:cTn id="125" presetID="1" presetClass="entr" presetSubtype="0" fill="hold" nodeType="withEffect">
                                  <p:stCondLst>
                                    <p:cond delay="0"/>
                                  </p:stCondLst>
                                  <p:childTnLst>
                                    <p:set>
                                      <p:cBhvr>
                                        <p:cTn id="126" dur="1" fill="hold">
                                          <p:stCondLst>
                                            <p:cond delay="0"/>
                                          </p:stCondLst>
                                        </p:cTn>
                                        <p:tgtEl>
                                          <p:spTgt spid="84"/>
                                        </p:tgtEl>
                                        <p:attrNameLst>
                                          <p:attrName>style.visibility</p:attrName>
                                        </p:attrNameLst>
                                      </p:cBhvr>
                                      <p:to>
                                        <p:strVal val="visible"/>
                                      </p:to>
                                    </p:set>
                                  </p:childTnLst>
                                </p:cTn>
                              </p:par>
                              <p:par>
                                <p:cTn id="127" presetID="1" presetClass="entr" presetSubtype="0" fill="hold" nodeType="withEffect">
                                  <p:stCondLst>
                                    <p:cond delay="0"/>
                                  </p:stCondLst>
                                  <p:childTnLst>
                                    <p:set>
                                      <p:cBhvr>
                                        <p:cTn id="128" dur="1" fill="hold">
                                          <p:stCondLst>
                                            <p:cond delay="0"/>
                                          </p:stCondLst>
                                        </p:cTn>
                                        <p:tgtEl>
                                          <p:spTgt spid="85"/>
                                        </p:tgtEl>
                                        <p:attrNameLst>
                                          <p:attrName>style.visibility</p:attrName>
                                        </p:attrNameLst>
                                      </p:cBhvr>
                                      <p:to>
                                        <p:strVal val="visible"/>
                                      </p:to>
                                    </p:set>
                                  </p:childTnLst>
                                </p:cTn>
                              </p:par>
                              <p:par>
                                <p:cTn id="129" presetID="1" presetClass="entr" presetSubtype="0" fill="hold" nodeType="withEffect">
                                  <p:stCondLst>
                                    <p:cond delay="0"/>
                                  </p:stCondLst>
                                  <p:childTnLst>
                                    <p:set>
                                      <p:cBhvr>
                                        <p:cTn id="130" dur="1" fill="hold">
                                          <p:stCondLst>
                                            <p:cond delay="0"/>
                                          </p:stCondLst>
                                        </p:cTn>
                                        <p:tgtEl>
                                          <p:spTgt spid="87"/>
                                        </p:tgtEl>
                                        <p:attrNameLst>
                                          <p:attrName>style.visibility</p:attrName>
                                        </p:attrNameLst>
                                      </p:cBhvr>
                                      <p:to>
                                        <p:strVal val="visible"/>
                                      </p:to>
                                    </p:set>
                                  </p:childTnLst>
                                </p:cTn>
                              </p:par>
                              <p:par>
                                <p:cTn id="131" presetID="1" presetClass="entr" presetSubtype="0" fill="hold" nodeType="withEffect">
                                  <p:stCondLst>
                                    <p:cond delay="0"/>
                                  </p:stCondLst>
                                  <p:childTnLst>
                                    <p:set>
                                      <p:cBhvr>
                                        <p:cTn id="132" dur="1" fill="hold">
                                          <p:stCondLst>
                                            <p:cond delay="0"/>
                                          </p:stCondLst>
                                        </p:cTn>
                                        <p:tgtEl>
                                          <p:spTgt spid="86"/>
                                        </p:tgtEl>
                                        <p:attrNameLst>
                                          <p:attrName>style.visibility</p:attrName>
                                        </p:attrNameLst>
                                      </p:cBhvr>
                                      <p:to>
                                        <p:strVal val="visible"/>
                                      </p:to>
                                    </p:set>
                                  </p:childTnLst>
                                </p:cTn>
                              </p:par>
                              <p:par>
                                <p:cTn id="133" presetID="1" presetClass="entr" presetSubtype="0" fill="hold" nodeType="withEffect">
                                  <p:stCondLst>
                                    <p:cond delay="0"/>
                                  </p:stCondLst>
                                  <p:childTnLst>
                                    <p:set>
                                      <p:cBhvr>
                                        <p:cTn id="134" dur="1" fill="hold">
                                          <p:stCondLst>
                                            <p:cond delay="0"/>
                                          </p:stCondLst>
                                        </p:cTn>
                                        <p:tgtEl>
                                          <p:spTgt spid="11"/>
                                        </p:tgtEl>
                                        <p:attrNameLst>
                                          <p:attrName>style.visibility</p:attrName>
                                        </p:attrNameLst>
                                      </p:cBhvr>
                                      <p:to>
                                        <p:strVal val="visible"/>
                                      </p:to>
                                    </p:set>
                                  </p:childTnLst>
                                </p:cTn>
                              </p:par>
                              <p:par>
                                <p:cTn id="135" presetID="1" presetClass="entr" presetSubtype="0" fill="hold" nodeType="withEffect">
                                  <p:stCondLst>
                                    <p:cond delay="0"/>
                                  </p:stCondLst>
                                  <p:childTnLst>
                                    <p:set>
                                      <p:cBhvr>
                                        <p:cTn id="136" dur="1" fill="hold">
                                          <p:stCondLst>
                                            <p:cond delay="0"/>
                                          </p:stCondLst>
                                        </p:cTn>
                                        <p:tgtEl>
                                          <p:spTgt spid="101"/>
                                        </p:tgtEl>
                                        <p:attrNameLst>
                                          <p:attrName>style.visibility</p:attrName>
                                        </p:attrNameLst>
                                      </p:cBhvr>
                                      <p:to>
                                        <p:strVal val="visible"/>
                                      </p:to>
                                    </p:set>
                                  </p:childTnLst>
                                </p:cTn>
                              </p:par>
                              <p:par>
                                <p:cTn id="137" presetID="1" presetClass="entr" presetSubtype="0" fill="hold" nodeType="withEffect">
                                  <p:stCondLst>
                                    <p:cond delay="0"/>
                                  </p:stCondLst>
                                  <p:childTnLst>
                                    <p:set>
                                      <p:cBhvr>
                                        <p:cTn id="138" dur="1" fill="hold">
                                          <p:stCondLst>
                                            <p:cond delay="0"/>
                                          </p:stCondLst>
                                        </p:cTn>
                                        <p:tgtEl>
                                          <p:spTgt spid="102"/>
                                        </p:tgtEl>
                                        <p:attrNameLst>
                                          <p:attrName>style.visibility</p:attrName>
                                        </p:attrNameLst>
                                      </p:cBhvr>
                                      <p:to>
                                        <p:strVal val="visible"/>
                                      </p:to>
                                    </p:set>
                                  </p:childTnLst>
                                </p:cTn>
                              </p:par>
                              <p:par>
                                <p:cTn id="139" presetID="1" presetClass="entr" presetSubtype="0" fill="hold" nodeType="withEffect">
                                  <p:stCondLst>
                                    <p:cond delay="0"/>
                                  </p:stCondLst>
                                  <p:childTnLst>
                                    <p:set>
                                      <p:cBhvr>
                                        <p:cTn id="140" dur="1" fill="hold">
                                          <p:stCondLst>
                                            <p:cond delay="0"/>
                                          </p:stCondLst>
                                        </p:cTn>
                                        <p:tgtEl>
                                          <p:spTgt spid="104"/>
                                        </p:tgtEl>
                                        <p:attrNameLst>
                                          <p:attrName>style.visibility</p:attrName>
                                        </p:attrNameLst>
                                      </p:cBhvr>
                                      <p:to>
                                        <p:strVal val="visible"/>
                                      </p:to>
                                    </p:set>
                                  </p:childTnLst>
                                </p:cTn>
                              </p:par>
                              <p:par>
                                <p:cTn id="141" presetID="1" presetClass="entr" presetSubtype="0" fill="hold" nodeType="withEffect">
                                  <p:stCondLst>
                                    <p:cond delay="0"/>
                                  </p:stCondLst>
                                  <p:childTnLst>
                                    <p:set>
                                      <p:cBhvr>
                                        <p:cTn id="142" dur="1" fill="hold">
                                          <p:stCondLst>
                                            <p:cond delay="0"/>
                                          </p:stCondLst>
                                        </p:cTn>
                                        <p:tgtEl>
                                          <p:spTgt spid="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HK" sz="3200" dirty="0"/>
              <a:t>Background</a:t>
            </a:r>
            <a:endParaRPr lang="zh-HK" altLang="en-US" sz="3200" dirty="0"/>
          </a:p>
        </p:txBody>
      </p:sp>
      <p:sp>
        <p:nvSpPr>
          <p:cNvPr id="3" name="Content Placeholder 2"/>
          <p:cNvSpPr>
            <a:spLocks noGrp="1"/>
          </p:cNvSpPr>
          <p:nvPr>
            <p:ph idx="1"/>
          </p:nvPr>
        </p:nvSpPr>
        <p:spPr>
          <a:xfrm>
            <a:off x="609599" y="1438382"/>
            <a:ext cx="6347714" cy="4845187"/>
          </a:xfrm>
        </p:spPr>
        <p:txBody>
          <a:bodyPr/>
          <a:lstStyle/>
          <a:p>
            <a:r>
              <a:rPr lang="en-US" altLang="zh-HK" dirty="0"/>
              <a:t>Drawbacks of current systems:</a:t>
            </a:r>
          </a:p>
          <a:p>
            <a:pPr lvl="1"/>
            <a:r>
              <a:rPr lang="en-US" altLang="zh-HK" dirty="0"/>
              <a:t>B</a:t>
            </a:r>
            <a:r>
              <a:rPr lang="en-US" altLang="zh-HK" dirty="0" smtClean="0"/>
              <a:t>oundary requests are ignored. </a:t>
            </a:r>
            <a:endParaRPr lang="en-US" altLang="zh-HK" dirty="0"/>
          </a:p>
          <a:p>
            <a:pPr lvl="1"/>
            <a:endParaRPr lang="en-US" altLang="zh-HK" dirty="0"/>
          </a:p>
          <a:p>
            <a:pPr lvl="1"/>
            <a:endParaRPr lang="en-US" altLang="zh-HK" dirty="0"/>
          </a:p>
          <a:p>
            <a:pPr lvl="1"/>
            <a:endParaRPr lang="en-US" altLang="zh-HK" dirty="0"/>
          </a:p>
          <a:p>
            <a:pPr lvl="1"/>
            <a:endParaRPr lang="en-US" altLang="zh-HK" dirty="0"/>
          </a:p>
          <a:p>
            <a:pPr marL="457200" lvl="1" indent="0">
              <a:buNone/>
            </a:pPr>
            <a:endParaRPr lang="en-US" altLang="zh-HK" dirty="0"/>
          </a:p>
          <a:p>
            <a:pPr lvl="1"/>
            <a:endParaRPr lang="en-US" altLang="zh-HK" dirty="0"/>
          </a:p>
          <a:p>
            <a:pPr lvl="1"/>
            <a:endParaRPr lang="en-US" altLang="zh-HK" dirty="0" smtClean="0"/>
          </a:p>
          <a:p>
            <a:pPr lvl="1"/>
            <a:r>
              <a:rPr lang="en-US" altLang="zh-HK" dirty="0" smtClean="0"/>
              <a:t>Process </a:t>
            </a:r>
            <a:r>
              <a:rPr lang="en-US" altLang="zh-HK" dirty="0"/>
              <a:t>each pickup request individually  and immediately </a:t>
            </a:r>
            <a:r>
              <a:rPr lang="en-US" altLang="zh-HK" dirty="0" smtClean="0"/>
              <a:t> </a:t>
            </a:r>
            <a:endParaRPr lang="en-US" altLang="zh-HK" dirty="0"/>
          </a:p>
          <a:p>
            <a:r>
              <a:rPr lang="en-US" altLang="zh-HK" dirty="0"/>
              <a:t>W</a:t>
            </a:r>
            <a:r>
              <a:rPr lang="en-US" altLang="zh-HK" dirty="0" smtClean="0"/>
              <a:t>e </a:t>
            </a:r>
            <a:r>
              <a:rPr lang="en-US" altLang="zh-HK" dirty="0"/>
              <a:t>study the dynamic city express problem </a:t>
            </a:r>
            <a:r>
              <a:rPr lang="en-US" altLang="zh-HK" dirty="0" smtClean="0"/>
              <a:t>(DCEP) and </a:t>
            </a:r>
            <a:r>
              <a:rPr lang="en-US" altLang="zh-HK" dirty="0"/>
              <a:t>aim to design a better central dispatch system</a:t>
            </a:r>
          </a:p>
          <a:p>
            <a:endParaRPr lang="zh-HK" altLang="en-US" dirty="0"/>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9625" y="2247182"/>
            <a:ext cx="5551129" cy="2450689"/>
          </a:xfrm>
          <a:prstGeom prst="rect">
            <a:avLst/>
          </a:prstGeom>
        </p:spPr>
      </p:pic>
      <p:pic>
        <p:nvPicPr>
          <p:cNvPr id="13" name="Picture 12"/>
          <p:cNvPicPr>
            <a:picLocks noChangeAspect="1"/>
          </p:cNvPicPr>
          <p:nvPr/>
        </p:nvPicPr>
        <p:blipFill>
          <a:blip r:embed="rId4"/>
          <a:stretch>
            <a:fillRect/>
          </a:stretch>
        </p:blipFill>
        <p:spPr>
          <a:xfrm>
            <a:off x="6417226" y="2742218"/>
            <a:ext cx="154705" cy="1503560"/>
          </a:xfrm>
          <a:prstGeom prst="rect">
            <a:avLst/>
          </a:prstGeom>
        </p:spPr>
      </p:pic>
      <p:pic>
        <p:nvPicPr>
          <p:cNvPr id="14" name="Picture 13"/>
          <p:cNvPicPr>
            <a:picLocks noChangeAspect="1"/>
          </p:cNvPicPr>
          <p:nvPr/>
        </p:nvPicPr>
        <p:blipFill>
          <a:blip r:embed="rId5"/>
          <a:stretch>
            <a:fillRect/>
          </a:stretch>
        </p:blipFill>
        <p:spPr>
          <a:xfrm>
            <a:off x="5178049" y="2791356"/>
            <a:ext cx="150884" cy="1158604"/>
          </a:xfrm>
          <a:prstGeom prst="rect">
            <a:avLst/>
          </a:prstGeom>
        </p:spPr>
      </p:pic>
      <p:pic>
        <p:nvPicPr>
          <p:cNvPr id="15" name="Picture 14"/>
          <p:cNvPicPr>
            <a:picLocks noChangeAspect="1"/>
          </p:cNvPicPr>
          <p:nvPr/>
        </p:nvPicPr>
        <p:blipFill>
          <a:blip r:embed="rId6"/>
          <a:stretch>
            <a:fillRect/>
          </a:stretch>
        </p:blipFill>
        <p:spPr>
          <a:xfrm>
            <a:off x="1608612" y="2840685"/>
            <a:ext cx="137139" cy="396804"/>
          </a:xfrm>
          <a:prstGeom prst="rect">
            <a:avLst/>
          </a:prstGeom>
        </p:spPr>
      </p:pic>
      <p:pic>
        <p:nvPicPr>
          <p:cNvPr id="16" name="Picture 15"/>
          <p:cNvPicPr>
            <a:picLocks noChangeAspect="1"/>
          </p:cNvPicPr>
          <p:nvPr/>
        </p:nvPicPr>
        <p:blipFill>
          <a:blip r:embed="rId7"/>
          <a:stretch>
            <a:fillRect/>
          </a:stretch>
        </p:blipFill>
        <p:spPr>
          <a:xfrm>
            <a:off x="1767802" y="3128912"/>
            <a:ext cx="635000" cy="114480"/>
          </a:xfrm>
          <a:prstGeom prst="rect">
            <a:avLst/>
          </a:prstGeom>
        </p:spPr>
      </p:pic>
      <p:pic>
        <p:nvPicPr>
          <p:cNvPr id="17" name="Picture 16"/>
          <p:cNvPicPr>
            <a:picLocks noChangeAspect="1"/>
          </p:cNvPicPr>
          <p:nvPr/>
        </p:nvPicPr>
        <p:blipFill>
          <a:blip r:embed="rId8"/>
          <a:stretch>
            <a:fillRect/>
          </a:stretch>
        </p:blipFill>
        <p:spPr>
          <a:xfrm>
            <a:off x="2951075" y="2854244"/>
            <a:ext cx="167798" cy="470640"/>
          </a:xfrm>
          <a:prstGeom prst="rect">
            <a:avLst/>
          </a:prstGeom>
        </p:spPr>
      </p:pic>
      <p:pic>
        <p:nvPicPr>
          <p:cNvPr id="18" name="Picture 17"/>
          <p:cNvPicPr>
            <a:picLocks noChangeAspect="1"/>
          </p:cNvPicPr>
          <p:nvPr/>
        </p:nvPicPr>
        <p:blipFill>
          <a:blip r:embed="rId9"/>
          <a:stretch>
            <a:fillRect/>
          </a:stretch>
        </p:blipFill>
        <p:spPr>
          <a:xfrm>
            <a:off x="3213444" y="2756492"/>
            <a:ext cx="825500" cy="144177"/>
          </a:xfrm>
          <a:prstGeom prst="rect">
            <a:avLst/>
          </a:prstGeom>
        </p:spPr>
      </p:pic>
      <p:pic>
        <p:nvPicPr>
          <p:cNvPr id="19" name="Picture 18"/>
          <p:cNvPicPr>
            <a:picLocks noChangeAspect="1"/>
          </p:cNvPicPr>
          <p:nvPr/>
        </p:nvPicPr>
        <p:blipFill>
          <a:blip r:embed="rId10"/>
          <a:stretch>
            <a:fillRect/>
          </a:stretch>
        </p:blipFill>
        <p:spPr>
          <a:xfrm>
            <a:off x="4039367" y="2840685"/>
            <a:ext cx="132050" cy="734769"/>
          </a:xfrm>
          <a:prstGeom prst="rect">
            <a:avLst/>
          </a:prstGeom>
        </p:spPr>
      </p:pic>
      <p:pic>
        <p:nvPicPr>
          <p:cNvPr id="20" name="Picture 19"/>
          <p:cNvPicPr>
            <a:picLocks noChangeAspect="1"/>
          </p:cNvPicPr>
          <p:nvPr/>
        </p:nvPicPr>
        <p:blipFill>
          <a:blip r:embed="rId11"/>
          <a:stretch>
            <a:fillRect/>
          </a:stretch>
        </p:blipFill>
        <p:spPr>
          <a:xfrm>
            <a:off x="4018571" y="3806004"/>
            <a:ext cx="143629" cy="453454"/>
          </a:xfrm>
          <a:prstGeom prst="rect">
            <a:avLst/>
          </a:prstGeom>
        </p:spPr>
      </p:pic>
      <p:pic>
        <p:nvPicPr>
          <p:cNvPr id="21" name="Picture 20"/>
          <p:cNvPicPr>
            <a:picLocks noChangeAspect="1"/>
          </p:cNvPicPr>
          <p:nvPr/>
        </p:nvPicPr>
        <p:blipFill>
          <a:blip r:embed="rId12"/>
          <a:stretch>
            <a:fillRect/>
          </a:stretch>
        </p:blipFill>
        <p:spPr>
          <a:xfrm>
            <a:off x="1752368" y="2385162"/>
            <a:ext cx="190500" cy="343440"/>
          </a:xfrm>
          <a:prstGeom prst="rect">
            <a:avLst/>
          </a:prstGeom>
        </p:spPr>
      </p:pic>
      <p:pic>
        <p:nvPicPr>
          <p:cNvPr id="22" name="Picture 21"/>
          <p:cNvPicPr>
            <a:picLocks noChangeAspect="1"/>
          </p:cNvPicPr>
          <p:nvPr/>
        </p:nvPicPr>
        <p:blipFill>
          <a:blip r:embed="rId13"/>
          <a:stretch>
            <a:fillRect/>
          </a:stretch>
        </p:blipFill>
        <p:spPr>
          <a:xfrm>
            <a:off x="1966618" y="2460395"/>
            <a:ext cx="152400" cy="228960"/>
          </a:xfrm>
          <a:prstGeom prst="rect">
            <a:avLst/>
          </a:prstGeom>
        </p:spPr>
      </p:pic>
      <p:pic>
        <p:nvPicPr>
          <p:cNvPr id="23" name="Picture 22"/>
          <p:cNvPicPr>
            <a:picLocks noChangeAspect="1"/>
          </p:cNvPicPr>
          <p:nvPr/>
        </p:nvPicPr>
        <p:blipFill>
          <a:blip r:embed="rId14"/>
          <a:stretch>
            <a:fillRect/>
          </a:stretch>
        </p:blipFill>
        <p:spPr>
          <a:xfrm>
            <a:off x="1595161" y="2264593"/>
            <a:ext cx="152400" cy="228960"/>
          </a:xfrm>
          <a:prstGeom prst="rect">
            <a:avLst/>
          </a:prstGeom>
        </p:spPr>
      </p:pic>
      <p:pic>
        <p:nvPicPr>
          <p:cNvPr id="24" name="Picture 23"/>
          <p:cNvPicPr>
            <a:picLocks noChangeAspect="1"/>
          </p:cNvPicPr>
          <p:nvPr/>
        </p:nvPicPr>
        <p:blipFill>
          <a:blip r:embed="rId15"/>
          <a:stretch>
            <a:fillRect/>
          </a:stretch>
        </p:blipFill>
        <p:spPr>
          <a:xfrm>
            <a:off x="1499882" y="2438243"/>
            <a:ext cx="254000" cy="279840"/>
          </a:xfrm>
          <a:prstGeom prst="rect">
            <a:avLst/>
          </a:prstGeom>
        </p:spPr>
      </p:pic>
      <p:pic>
        <p:nvPicPr>
          <p:cNvPr id="25" name="Picture 24"/>
          <p:cNvPicPr>
            <a:picLocks noChangeAspect="1"/>
          </p:cNvPicPr>
          <p:nvPr/>
        </p:nvPicPr>
        <p:blipFill>
          <a:blip r:embed="rId16"/>
          <a:stretch>
            <a:fillRect/>
          </a:stretch>
        </p:blipFill>
        <p:spPr>
          <a:xfrm>
            <a:off x="6440883" y="2323387"/>
            <a:ext cx="152400" cy="228960"/>
          </a:xfrm>
          <a:prstGeom prst="rect">
            <a:avLst/>
          </a:prstGeom>
        </p:spPr>
      </p:pic>
      <p:pic>
        <p:nvPicPr>
          <p:cNvPr id="26" name="Picture 25"/>
          <p:cNvPicPr>
            <a:picLocks noChangeAspect="1"/>
          </p:cNvPicPr>
          <p:nvPr/>
        </p:nvPicPr>
        <p:blipFill>
          <a:blip r:embed="rId17"/>
          <a:stretch>
            <a:fillRect/>
          </a:stretch>
        </p:blipFill>
        <p:spPr>
          <a:xfrm>
            <a:off x="6186882" y="2412427"/>
            <a:ext cx="254000" cy="279840"/>
          </a:xfrm>
          <a:prstGeom prst="rect">
            <a:avLst/>
          </a:prstGeom>
        </p:spPr>
      </p:pic>
      <p:pic>
        <p:nvPicPr>
          <p:cNvPr id="27" name="Picture 26"/>
          <p:cNvPicPr>
            <a:picLocks noChangeAspect="1"/>
          </p:cNvPicPr>
          <p:nvPr/>
        </p:nvPicPr>
        <p:blipFill>
          <a:blip r:embed="rId18"/>
          <a:stretch>
            <a:fillRect/>
          </a:stretch>
        </p:blipFill>
        <p:spPr>
          <a:xfrm>
            <a:off x="5966900" y="2348827"/>
            <a:ext cx="190500" cy="343440"/>
          </a:xfrm>
          <a:prstGeom prst="rect">
            <a:avLst/>
          </a:prstGeom>
        </p:spPr>
      </p:pic>
      <p:pic>
        <p:nvPicPr>
          <p:cNvPr id="28" name="Picture 27"/>
          <p:cNvPicPr>
            <a:picLocks noChangeAspect="1"/>
          </p:cNvPicPr>
          <p:nvPr/>
        </p:nvPicPr>
        <p:blipFill>
          <a:blip r:embed="rId19"/>
          <a:stretch>
            <a:fillRect/>
          </a:stretch>
        </p:blipFill>
        <p:spPr>
          <a:xfrm>
            <a:off x="5796883" y="2397841"/>
            <a:ext cx="152400" cy="228960"/>
          </a:xfrm>
          <a:prstGeom prst="rect">
            <a:avLst/>
          </a:prstGeom>
        </p:spPr>
      </p:pic>
      <p:pic>
        <p:nvPicPr>
          <p:cNvPr id="29" name="Picture 28"/>
          <p:cNvPicPr>
            <a:picLocks noChangeAspect="1"/>
          </p:cNvPicPr>
          <p:nvPr/>
        </p:nvPicPr>
        <p:blipFill>
          <a:blip r:embed="rId20"/>
          <a:stretch>
            <a:fillRect/>
          </a:stretch>
        </p:blipFill>
        <p:spPr>
          <a:xfrm>
            <a:off x="4999382" y="3412682"/>
            <a:ext cx="152400" cy="228960"/>
          </a:xfrm>
          <a:prstGeom prst="rect">
            <a:avLst/>
          </a:prstGeom>
        </p:spPr>
      </p:pic>
      <p:pic>
        <p:nvPicPr>
          <p:cNvPr id="30" name="Picture 29"/>
          <p:cNvPicPr>
            <a:picLocks noChangeAspect="1"/>
          </p:cNvPicPr>
          <p:nvPr/>
        </p:nvPicPr>
        <p:blipFill>
          <a:blip r:embed="rId21"/>
          <a:stretch>
            <a:fillRect/>
          </a:stretch>
        </p:blipFill>
        <p:spPr>
          <a:xfrm>
            <a:off x="4965409" y="3641642"/>
            <a:ext cx="254000" cy="279840"/>
          </a:xfrm>
          <a:prstGeom prst="rect">
            <a:avLst/>
          </a:prstGeom>
        </p:spPr>
      </p:pic>
      <p:pic>
        <p:nvPicPr>
          <p:cNvPr id="31" name="Picture 30"/>
          <p:cNvPicPr>
            <a:picLocks noChangeAspect="1"/>
          </p:cNvPicPr>
          <p:nvPr/>
        </p:nvPicPr>
        <p:blipFill>
          <a:blip r:embed="rId17"/>
          <a:stretch>
            <a:fillRect/>
          </a:stretch>
        </p:blipFill>
        <p:spPr>
          <a:xfrm>
            <a:off x="3806047" y="3339083"/>
            <a:ext cx="254000" cy="279840"/>
          </a:xfrm>
          <a:prstGeom prst="rect">
            <a:avLst/>
          </a:prstGeom>
        </p:spPr>
      </p:pic>
      <p:pic>
        <p:nvPicPr>
          <p:cNvPr id="32" name="Picture 31"/>
          <p:cNvPicPr>
            <a:picLocks noChangeAspect="1"/>
          </p:cNvPicPr>
          <p:nvPr/>
        </p:nvPicPr>
        <p:blipFill>
          <a:blip r:embed="rId22"/>
          <a:stretch>
            <a:fillRect/>
          </a:stretch>
        </p:blipFill>
        <p:spPr>
          <a:xfrm>
            <a:off x="3873875" y="3108934"/>
            <a:ext cx="152400" cy="228960"/>
          </a:xfrm>
          <a:prstGeom prst="rect">
            <a:avLst/>
          </a:prstGeom>
        </p:spPr>
      </p:pic>
      <p:pic>
        <p:nvPicPr>
          <p:cNvPr id="33" name="Picture 32"/>
          <p:cNvPicPr>
            <a:picLocks noChangeAspect="1"/>
          </p:cNvPicPr>
          <p:nvPr/>
        </p:nvPicPr>
        <p:blipFill>
          <a:blip r:embed="rId17"/>
          <a:stretch>
            <a:fillRect/>
          </a:stretch>
        </p:blipFill>
        <p:spPr>
          <a:xfrm>
            <a:off x="2633837" y="2998073"/>
            <a:ext cx="254000" cy="279840"/>
          </a:xfrm>
          <a:prstGeom prst="rect">
            <a:avLst/>
          </a:prstGeom>
        </p:spPr>
      </p:pic>
      <p:pic>
        <p:nvPicPr>
          <p:cNvPr id="34" name="Picture 33"/>
          <p:cNvPicPr>
            <a:picLocks noChangeAspect="1"/>
          </p:cNvPicPr>
          <p:nvPr/>
        </p:nvPicPr>
        <p:blipFill>
          <a:blip r:embed="rId23"/>
          <a:stretch>
            <a:fillRect/>
          </a:stretch>
        </p:blipFill>
        <p:spPr>
          <a:xfrm>
            <a:off x="2491478" y="2939454"/>
            <a:ext cx="152400" cy="228960"/>
          </a:xfrm>
          <a:prstGeom prst="rect">
            <a:avLst/>
          </a:prstGeom>
        </p:spPr>
      </p:pic>
      <p:pic>
        <p:nvPicPr>
          <p:cNvPr id="36" name="Picture 35"/>
          <p:cNvPicPr>
            <a:picLocks noChangeAspect="1"/>
          </p:cNvPicPr>
          <p:nvPr/>
        </p:nvPicPr>
        <p:blipFill>
          <a:blip r:embed="rId24"/>
          <a:stretch>
            <a:fillRect/>
          </a:stretch>
        </p:blipFill>
        <p:spPr>
          <a:xfrm>
            <a:off x="2398347" y="3853056"/>
            <a:ext cx="231069" cy="347150"/>
          </a:xfrm>
          <a:prstGeom prst="rect">
            <a:avLst/>
          </a:prstGeom>
        </p:spPr>
      </p:pic>
      <p:pic>
        <p:nvPicPr>
          <p:cNvPr id="37" name="Picture 36"/>
          <p:cNvPicPr>
            <a:picLocks noChangeAspect="1"/>
          </p:cNvPicPr>
          <p:nvPr/>
        </p:nvPicPr>
        <p:blipFill>
          <a:blip r:embed="rId25"/>
          <a:stretch>
            <a:fillRect/>
          </a:stretch>
        </p:blipFill>
        <p:spPr>
          <a:xfrm>
            <a:off x="1656665" y="3885394"/>
            <a:ext cx="355600" cy="356160"/>
          </a:xfrm>
          <a:prstGeom prst="rect">
            <a:avLst/>
          </a:prstGeom>
        </p:spPr>
      </p:pic>
      <p:pic>
        <p:nvPicPr>
          <p:cNvPr id="38" name="Picture 37"/>
          <p:cNvPicPr>
            <a:picLocks noChangeAspect="1"/>
          </p:cNvPicPr>
          <p:nvPr/>
        </p:nvPicPr>
        <p:blipFill>
          <a:blip r:embed="rId26"/>
          <a:stretch>
            <a:fillRect/>
          </a:stretch>
        </p:blipFill>
        <p:spPr>
          <a:xfrm>
            <a:off x="1574078" y="3687840"/>
            <a:ext cx="838200" cy="279840"/>
          </a:xfrm>
          <a:prstGeom prst="rect">
            <a:avLst/>
          </a:prstGeom>
        </p:spPr>
      </p:pic>
      <p:pic>
        <p:nvPicPr>
          <p:cNvPr id="39" name="Picture 38"/>
          <p:cNvPicPr>
            <a:picLocks noChangeAspect="1"/>
          </p:cNvPicPr>
          <p:nvPr/>
        </p:nvPicPr>
        <p:blipFill>
          <a:blip r:embed="rId27"/>
          <a:stretch>
            <a:fillRect/>
          </a:stretch>
        </p:blipFill>
        <p:spPr>
          <a:xfrm>
            <a:off x="1390949" y="4083667"/>
            <a:ext cx="152400" cy="228960"/>
          </a:xfrm>
          <a:prstGeom prst="rect">
            <a:avLst/>
          </a:prstGeom>
        </p:spPr>
      </p:pic>
      <p:pic>
        <p:nvPicPr>
          <p:cNvPr id="40" name="Picture 39"/>
          <p:cNvPicPr>
            <a:picLocks noChangeAspect="1"/>
          </p:cNvPicPr>
          <p:nvPr/>
        </p:nvPicPr>
        <p:blipFill>
          <a:blip r:embed="rId28"/>
          <a:stretch>
            <a:fillRect/>
          </a:stretch>
        </p:blipFill>
        <p:spPr>
          <a:xfrm>
            <a:off x="4699841" y="4002364"/>
            <a:ext cx="152400" cy="228960"/>
          </a:xfrm>
          <a:prstGeom prst="rect">
            <a:avLst/>
          </a:prstGeom>
        </p:spPr>
      </p:pic>
      <p:pic>
        <p:nvPicPr>
          <p:cNvPr id="41" name="Picture 40"/>
          <p:cNvPicPr>
            <a:picLocks noChangeAspect="1"/>
          </p:cNvPicPr>
          <p:nvPr/>
        </p:nvPicPr>
        <p:blipFill>
          <a:blip r:embed="rId29"/>
          <a:stretch>
            <a:fillRect/>
          </a:stretch>
        </p:blipFill>
        <p:spPr>
          <a:xfrm>
            <a:off x="4823514" y="4026378"/>
            <a:ext cx="355600" cy="356160"/>
          </a:xfrm>
          <a:prstGeom prst="rect">
            <a:avLst/>
          </a:prstGeom>
        </p:spPr>
      </p:pic>
      <p:pic>
        <p:nvPicPr>
          <p:cNvPr id="42" name="Picture 41"/>
          <p:cNvPicPr>
            <a:picLocks noChangeAspect="1"/>
          </p:cNvPicPr>
          <p:nvPr/>
        </p:nvPicPr>
        <p:blipFill>
          <a:blip r:embed="rId30"/>
          <a:stretch>
            <a:fillRect/>
          </a:stretch>
        </p:blipFill>
        <p:spPr>
          <a:xfrm>
            <a:off x="5062273" y="4104466"/>
            <a:ext cx="838200" cy="279840"/>
          </a:xfrm>
          <a:prstGeom prst="rect">
            <a:avLst/>
          </a:prstGeom>
        </p:spPr>
      </p:pic>
      <p:pic>
        <p:nvPicPr>
          <p:cNvPr id="43" name="Picture 42"/>
          <p:cNvPicPr>
            <a:picLocks noChangeAspect="1"/>
          </p:cNvPicPr>
          <p:nvPr/>
        </p:nvPicPr>
        <p:blipFill>
          <a:blip r:embed="rId31"/>
          <a:stretch>
            <a:fillRect/>
          </a:stretch>
        </p:blipFill>
        <p:spPr>
          <a:xfrm>
            <a:off x="5963174" y="3691339"/>
            <a:ext cx="355600" cy="356160"/>
          </a:xfrm>
          <a:prstGeom prst="rect">
            <a:avLst/>
          </a:prstGeom>
        </p:spPr>
      </p:pic>
      <p:pic>
        <p:nvPicPr>
          <p:cNvPr id="44" name="Picture 43"/>
          <p:cNvPicPr>
            <a:picLocks noChangeAspect="1"/>
          </p:cNvPicPr>
          <p:nvPr/>
        </p:nvPicPr>
        <p:blipFill>
          <a:blip r:embed="rId32"/>
          <a:stretch>
            <a:fillRect/>
          </a:stretch>
        </p:blipFill>
        <p:spPr>
          <a:xfrm>
            <a:off x="5895129" y="3662839"/>
            <a:ext cx="152400" cy="228960"/>
          </a:xfrm>
          <a:prstGeom prst="rect">
            <a:avLst/>
          </a:prstGeom>
        </p:spPr>
      </p:pic>
      <p:pic>
        <p:nvPicPr>
          <p:cNvPr id="45" name="Picture 44"/>
          <p:cNvPicPr>
            <a:picLocks noChangeAspect="1"/>
          </p:cNvPicPr>
          <p:nvPr/>
        </p:nvPicPr>
        <p:blipFill>
          <a:blip r:embed="rId33"/>
          <a:stretch>
            <a:fillRect/>
          </a:stretch>
        </p:blipFill>
        <p:spPr>
          <a:xfrm>
            <a:off x="5522806" y="3396492"/>
            <a:ext cx="838200" cy="279840"/>
          </a:xfrm>
          <a:prstGeom prst="rect">
            <a:avLst/>
          </a:prstGeom>
        </p:spPr>
      </p:pic>
      <p:pic>
        <p:nvPicPr>
          <p:cNvPr id="46" name="Picture 45"/>
          <p:cNvPicPr>
            <a:picLocks noChangeAspect="1"/>
          </p:cNvPicPr>
          <p:nvPr/>
        </p:nvPicPr>
        <p:blipFill>
          <a:blip r:embed="rId34"/>
          <a:stretch>
            <a:fillRect/>
          </a:stretch>
        </p:blipFill>
        <p:spPr>
          <a:xfrm>
            <a:off x="2480634" y="3218421"/>
            <a:ext cx="393700" cy="152640"/>
          </a:xfrm>
          <a:prstGeom prst="rect">
            <a:avLst/>
          </a:prstGeom>
        </p:spPr>
      </p:pic>
      <p:cxnSp>
        <p:nvCxnSpPr>
          <p:cNvPr id="47" name="Straight Arrow Connector 46"/>
          <p:cNvCxnSpPr/>
          <p:nvPr/>
        </p:nvCxnSpPr>
        <p:spPr>
          <a:xfrm flipH="1">
            <a:off x="1677181" y="4284498"/>
            <a:ext cx="531228" cy="6304"/>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2439305" y="4231324"/>
            <a:ext cx="1594700" cy="17678"/>
          </a:xfrm>
          <a:prstGeom prst="straightConnector1">
            <a:avLst/>
          </a:prstGeom>
          <a:ln w="19050">
            <a:solidFill>
              <a:srgbClr val="00B0F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1752368" y="4490488"/>
            <a:ext cx="2266203" cy="0"/>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H="1" flipV="1">
            <a:off x="5402526" y="3891799"/>
            <a:ext cx="754874" cy="212667"/>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4572000" y="3981877"/>
            <a:ext cx="606049" cy="609173"/>
          </a:xfrm>
          <a:prstGeom prst="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
        <p:nvSpPr>
          <p:cNvPr id="52" name="Oval 51"/>
          <p:cNvSpPr/>
          <p:nvPr/>
        </p:nvSpPr>
        <p:spPr>
          <a:xfrm>
            <a:off x="960772" y="3676332"/>
            <a:ext cx="1306912" cy="1230709"/>
          </a:xfrm>
          <a:prstGeom prst="ellipse">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pic>
        <p:nvPicPr>
          <p:cNvPr id="35" name="Picture 34"/>
          <p:cNvPicPr>
            <a:picLocks noChangeAspect="1"/>
          </p:cNvPicPr>
          <p:nvPr/>
        </p:nvPicPr>
        <p:blipFill>
          <a:blip r:embed="rId35"/>
          <a:stretch>
            <a:fillRect/>
          </a:stretch>
        </p:blipFill>
        <p:spPr>
          <a:xfrm>
            <a:off x="2186659" y="4032731"/>
            <a:ext cx="190500" cy="343440"/>
          </a:xfrm>
          <a:prstGeom prst="rect">
            <a:avLst/>
          </a:prstGeom>
        </p:spPr>
      </p:pic>
    </p:spTree>
    <p:extLst>
      <p:ext uri="{BB962C8B-B14F-4D97-AF65-F5344CB8AC3E}">
        <p14:creationId xmlns:p14="http://schemas.microsoft.com/office/powerpoint/2010/main" val="1111375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5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829" y="762000"/>
            <a:ext cx="6374946" cy="1045188"/>
          </a:xfrm>
        </p:spPr>
        <p:txBody>
          <a:bodyPr>
            <a:normAutofit/>
          </a:bodyPr>
          <a:lstStyle/>
          <a:p>
            <a:r>
              <a:rPr lang="en-US" sz="3200" dirty="0" smtClean="0"/>
              <a:t>DCEP Problem </a:t>
            </a:r>
            <a:r>
              <a:rPr lang="en-US" sz="3200" dirty="0" smtClean="0"/>
              <a:t>and Our Solution</a:t>
            </a:r>
            <a:endParaRPr lang="en-US" sz="3200" dirty="0"/>
          </a:p>
        </p:txBody>
      </p:sp>
      <p:sp>
        <p:nvSpPr>
          <p:cNvPr id="3" name="Content Placeholder 2"/>
          <p:cNvSpPr>
            <a:spLocks noGrp="1"/>
          </p:cNvSpPr>
          <p:nvPr>
            <p:ph idx="1"/>
          </p:nvPr>
        </p:nvSpPr>
        <p:spPr>
          <a:xfrm>
            <a:off x="550016" y="1709469"/>
            <a:ext cx="6347714" cy="4714875"/>
          </a:xfrm>
        </p:spPr>
        <p:txBody>
          <a:bodyPr>
            <a:normAutofit lnSpcReduction="10000"/>
          </a:bodyPr>
          <a:lstStyle/>
          <a:p>
            <a:r>
              <a:rPr lang="en-US" b="1" dirty="0" smtClean="0"/>
              <a:t>The Dynamic City Express Problem (DCEP):</a:t>
            </a:r>
          </a:p>
          <a:p>
            <a:pPr marL="400050" lvl="1" indent="0">
              <a:buNone/>
            </a:pPr>
            <a:endParaRPr lang="en-US" dirty="0" smtClean="0"/>
          </a:p>
          <a:p>
            <a:pPr marL="400050" lvl="1" indent="0">
              <a:buNone/>
            </a:pPr>
            <a:endParaRPr lang="en-US" dirty="0"/>
          </a:p>
          <a:p>
            <a:pPr marL="400050" lvl="1" indent="0">
              <a:buNone/>
            </a:pPr>
            <a:endParaRPr lang="en-US" dirty="0" smtClean="0"/>
          </a:p>
          <a:p>
            <a:pPr marL="400050" lvl="1" indent="0">
              <a:buNone/>
            </a:pPr>
            <a:endParaRPr lang="en-US" dirty="0"/>
          </a:p>
          <a:p>
            <a:pPr marL="400050" lvl="1" indent="0">
              <a:buNone/>
            </a:pPr>
            <a:endParaRPr lang="en-US" dirty="0" smtClean="0"/>
          </a:p>
          <a:p>
            <a:pPr marL="400050" lvl="1" indent="0">
              <a:buNone/>
            </a:pPr>
            <a:endParaRPr lang="en-US" dirty="0"/>
          </a:p>
          <a:p>
            <a:endParaRPr lang="en-US" altLang="zh-HK" dirty="0" smtClean="0">
              <a:solidFill>
                <a:srgbClr val="FF0000"/>
              </a:solidFill>
            </a:endParaRPr>
          </a:p>
          <a:p>
            <a:r>
              <a:rPr lang="en-US" altLang="zh-HK" dirty="0" smtClean="0">
                <a:solidFill>
                  <a:srgbClr val="FF0000"/>
                </a:solidFill>
              </a:rPr>
              <a:t>Effectiveness</a:t>
            </a:r>
            <a:r>
              <a:rPr lang="en-US" altLang="zh-HK" dirty="0" smtClean="0"/>
              <a:t>: using </a:t>
            </a:r>
            <a:r>
              <a:rPr lang="en-US" altLang="zh-HK" i="1" dirty="0">
                <a:solidFill>
                  <a:srgbClr val="0070C0"/>
                </a:solidFill>
              </a:rPr>
              <a:t>Smallest Incurred Distance First </a:t>
            </a:r>
            <a:r>
              <a:rPr lang="en-US" altLang="zh-HK" dirty="0"/>
              <a:t>(SIDF</a:t>
            </a:r>
            <a:r>
              <a:rPr lang="en-US" altLang="zh-HK" dirty="0" smtClean="0"/>
              <a:t>) for assignment. </a:t>
            </a:r>
          </a:p>
          <a:p>
            <a:endParaRPr lang="en-US" altLang="zh-HK" dirty="0" smtClean="0"/>
          </a:p>
          <a:p>
            <a:r>
              <a:rPr lang="en-US" dirty="0">
                <a:solidFill>
                  <a:srgbClr val="FF0000"/>
                </a:solidFill>
              </a:rPr>
              <a:t>E</a:t>
            </a:r>
            <a:r>
              <a:rPr lang="en-US" dirty="0" smtClean="0">
                <a:solidFill>
                  <a:srgbClr val="FF0000"/>
                </a:solidFill>
              </a:rPr>
              <a:t>fficiency</a:t>
            </a:r>
            <a:r>
              <a:rPr lang="en-US" dirty="0" smtClean="0"/>
              <a:t>: using </a:t>
            </a:r>
            <a:r>
              <a:rPr lang="en-US" i="1" dirty="0" smtClean="0">
                <a:solidFill>
                  <a:srgbClr val="0070C0"/>
                </a:solidFill>
              </a:rPr>
              <a:t>two-level priority queue </a:t>
            </a:r>
            <a:r>
              <a:rPr lang="en-US" i="1" dirty="0" smtClean="0">
                <a:solidFill>
                  <a:srgbClr val="0070C0"/>
                </a:solidFill>
              </a:rPr>
              <a:t>structure </a:t>
            </a:r>
            <a:r>
              <a:rPr lang="en-US" i="1" dirty="0" smtClean="0">
                <a:solidFill>
                  <a:schemeClr val="tx1"/>
                </a:solidFill>
              </a:rPr>
              <a:t>to speed up</a:t>
            </a:r>
            <a:r>
              <a:rPr lang="en-US" b="1" i="1" dirty="0" smtClean="0">
                <a:solidFill>
                  <a:schemeClr val="tx1"/>
                </a:solidFill>
              </a:rPr>
              <a:t>.</a:t>
            </a:r>
            <a:endParaRPr lang="en-US" b="1" i="1" dirty="0">
              <a:solidFill>
                <a:schemeClr val="tx1"/>
              </a:solidFill>
            </a:endParaRPr>
          </a:p>
          <a:p>
            <a:endParaRPr lang="en-US" dirty="0" smtClean="0"/>
          </a:p>
        </p:txBody>
      </p:sp>
      <p:pic>
        <p:nvPicPr>
          <p:cNvPr id="4" name="Picture 3"/>
          <p:cNvPicPr>
            <a:picLocks noChangeAspect="1"/>
          </p:cNvPicPr>
          <p:nvPr/>
        </p:nvPicPr>
        <p:blipFill>
          <a:blip r:embed="rId2"/>
          <a:stretch>
            <a:fillRect/>
          </a:stretch>
        </p:blipFill>
        <p:spPr>
          <a:xfrm>
            <a:off x="1272601" y="2580677"/>
            <a:ext cx="190500" cy="343440"/>
          </a:xfrm>
          <a:prstGeom prst="rect">
            <a:avLst/>
          </a:prstGeom>
        </p:spPr>
      </p:pic>
      <p:pic>
        <p:nvPicPr>
          <p:cNvPr id="5" name="Picture 4"/>
          <p:cNvPicPr>
            <a:picLocks noChangeAspect="1"/>
          </p:cNvPicPr>
          <p:nvPr/>
        </p:nvPicPr>
        <p:blipFill>
          <a:blip r:embed="rId2"/>
          <a:stretch>
            <a:fillRect/>
          </a:stretch>
        </p:blipFill>
        <p:spPr>
          <a:xfrm>
            <a:off x="1272601" y="3372451"/>
            <a:ext cx="190500" cy="343440"/>
          </a:xfrm>
          <a:prstGeom prst="rect">
            <a:avLst/>
          </a:prstGeom>
        </p:spPr>
      </p:pic>
      <p:pic>
        <p:nvPicPr>
          <p:cNvPr id="6" name="Picture 5"/>
          <p:cNvPicPr>
            <a:picLocks noChangeAspect="1"/>
          </p:cNvPicPr>
          <p:nvPr/>
        </p:nvPicPr>
        <p:blipFill>
          <a:blip r:embed="rId2"/>
          <a:stretch>
            <a:fillRect/>
          </a:stretch>
        </p:blipFill>
        <p:spPr>
          <a:xfrm>
            <a:off x="1272601" y="2978701"/>
            <a:ext cx="190500" cy="343440"/>
          </a:xfrm>
          <a:prstGeom prst="rect">
            <a:avLst/>
          </a:prstGeom>
        </p:spPr>
      </p:pic>
      <p:pic>
        <p:nvPicPr>
          <p:cNvPr id="7" name="Picture 6"/>
          <p:cNvPicPr>
            <a:picLocks noChangeAspect="1"/>
          </p:cNvPicPr>
          <p:nvPr/>
        </p:nvPicPr>
        <p:blipFill>
          <a:blip r:embed="rId3"/>
          <a:stretch>
            <a:fillRect/>
          </a:stretch>
        </p:blipFill>
        <p:spPr>
          <a:xfrm>
            <a:off x="2223415" y="2599399"/>
            <a:ext cx="254000" cy="279840"/>
          </a:xfrm>
          <a:prstGeom prst="rect">
            <a:avLst/>
          </a:prstGeom>
        </p:spPr>
      </p:pic>
      <p:pic>
        <p:nvPicPr>
          <p:cNvPr id="8" name="Picture 7"/>
          <p:cNvPicPr>
            <a:picLocks noChangeAspect="1"/>
          </p:cNvPicPr>
          <p:nvPr/>
        </p:nvPicPr>
        <p:blipFill>
          <a:blip r:embed="rId3"/>
          <a:stretch>
            <a:fillRect/>
          </a:stretch>
        </p:blipFill>
        <p:spPr>
          <a:xfrm>
            <a:off x="2243204" y="3516972"/>
            <a:ext cx="254000" cy="279840"/>
          </a:xfrm>
          <a:prstGeom prst="rect">
            <a:avLst/>
          </a:prstGeom>
        </p:spPr>
      </p:pic>
      <p:pic>
        <p:nvPicPr>
          <p:cNvPr id="9" name="Picture 8"/>
          <p:cNvPicPr>
            <a:picLocks noChangeAspect="1"/>
          </p:cNvPicPr>
          <p:nvPr/>
        </p:nvPicPr>
        <p:blipFill>
          <a:blip r:embed="rId3"/>
          <a:stretch>
            <a:fillRect/>
          </a:stretch>
        </p:blipFill>
        <p:spPr>
          <a:xfrm>
            <a:off x="2243204" y="3086654"/>
            <a:ext cx="254000" cy="279840"/>
          </a:xfrm>
          <a:prstGeom prst="rect">
            <a:avLst/>
          </a:prstGeom>
        </p:spPr>
      </p:pic>
      <p:pic>
        <p:nvPicPr>
          <p:cNvPr id="10" name="Picture 9"/>
          <p:cNvPicPr>
            <a:picLocks noChangeAspect="1"/>
          </p:cNvPicPr>
          <p:nvPr/>
        </p:nvPicPr>
        <p:blipFill>
          <a:blip r:embed="rId4"/>
          <a:stretch>
            <a:fillRect/>
          </a:stretch>
        </p:blipFill>
        <p:spPr>
          <a:xfrm>
            <a:off x="3360052" y="2564910"/>
            <a:ext cx="355600" cy="356160"/>
          </a:xfrm>
          <a:prstGeom prst="rect">
            <a:avLst/>
          </a:prstGeom>
        </p:spPr>
      </p:pic>
      <p:pic>
        <p:nvPicPr>
          <p:cNvPr id="11" name="Picture 10"/>
          <p:cNvPicPr>
            <a:picLocks noChangeAspect="1"/>
          </p:cNvPicPr>
          <p:nvPr/>
        </p:nvPicPr>
        <p:blipFill>
          <a:blip r:embed="rId4"/>
          <a:stretch>
            <a:fillRect/>
          </a:stretch>
        </p:blipFill>
        <p:spPr>
          <a:xfrm>
            <a:off x="3311327" y="3018824"/>
            <a:ext cx="355600" cy="356160"/>
          </a:xfrm>
          <a:prstGeom prst="rect">
            <a:avLst/>
          </a:prstGeom>
        </p:spPr>
      </p:pic>
      <p:pic>
        <p:nvPicPr>
          <p:cNvPr id="12" name="Picture 11"/>
          <p:cNvPicPr>
            <a:picLocks noChangeAspect="1"/>
          </p:cNvPicPr>
          <p:nvPr/>
        </p:nvPicPr>
        <p:blipFill>
          <a:blip r:embed="rId4"/>
          <a:stretch>
            <a:fillRect/>
          </a:stretch>
        </p:blipFill>
        <p:spPr>
          <a:xfrm>
            <a:off x="3275034" y="3415304"/>
            <a:ext cx="355600" cy="356160"/>
          </a:xfrm>
          <a:prstGeom prst="rect">
            <a:avLst/>
          </a:prstGeom>
        </p:spPr>
      </p:pic>
      <p:pic>
        <p:nvPicPr>
          <p:cNvPr id="13" name="Picture 12"/>
          <p:cNvPicPr>
            <a:picLocks noChangeAspect="1"/>
          </p:cNvPicPr>
          <p:nvPr/>
        </p:nvPicPr>
        <p:blipFill>
          <a:blip r:embed="rId4"/>
          <a:stretch>
            <a:fillRect/>
          </a:stretch>
        </p:blipFill>
        <p:spPr>
          <a:xfrm>
            <a:off x="4343956" y="2563629"/>
            <a:ext cx="355600" cy="356160"/>
          </a:xfrm>
          <a:prstGeom prst="rect">
            <a:avLst/>
          </a:prstGeom>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15153" y="2954175"/>
            <a:ext cx="733247" cy="501412"/>
          </a:xfrm>
          <a:prstGeom prst="rect">
            <a:avLst/>
          </a:prstGeom>
        </p:spPr>
      </p:pic>
      <p:pic>
        <p:nvPicPr>
          <p:cNvPr id="15" name="Picture 14"/>
          <p:cNvPicPr>
            <a:picLocks noChangeAspect="1"/>
          </p:cNvPicPr>
          <p:nvPr/>
        </p:nvPicPr>
        <p:blipFill>
          <a:blip r:embed="rId4"/>
          <a:stretch>
            <a:fillRect/>
          </a:stretch>
        </p:blipFill>
        <p:spPr>
          <a:xfrm>
            <a:off x="4306615" y="3006286"/>
            <a:ext cx="355600" cy="356160"/>
          </a:xfrm>
          <a:prstGeom prst="rect">
            <a:avLst/>
          </a:prstGeom>
        </p:spPr>
      </p:pic>
      <p:pic>
        <p:nvPicPr>
          <p:cNvPr id="16" name="Picture 15"/>
          <p:cNvPicPr>
            <a:picLocks noChangeAspect="1"/>
          </p:cNvPicPr>
          <p:nvPr/>
        </p:nvPicPr>
        <p:blipFill>
          <a:blip r:embed="rId4"/>
          <a:stretch>
            <a:fillRect/>
          </a:stretch>
        </p:blipFill>
        <p:spPr>
          <a:xfrm>
            <a:off x="4456026" y="3434542"/>
            <a:ext cx="355600" cy="356160"/>
          </a:xfrm>
          <a:prstGeom prst="rect">
            <a:avLst/>
          </a:prstGeom>
        </p:spPr>
      </p:pic>
      <p:sp>
        <p:nvSpPr>
          <p:cNvPr id="17" name="TextBox 16"/>
          <p:cNvSpPr txBox="1"/>
          <p:nvPr/>
        </p:nvSpPr>
        <p:spPr>
          <a:xfrm>
            <a:off x="859670" y="3897630"/>
            <a:ext cx="1637534" cy="338554"/>
          </a:xfrm>
          <a:prstGeom prst="rect">
            <a:avLst/>
          </a:prstGeom>
          <a:noFill/>
        </p:spPr>
        <p:txBody>
          <a:bodyPr wrap="square" rtlCol="0">
            <a:spAutoFit/>
          </a:bodyPr>
          <a:lstStyle/>
          <a:p>
            <a:r>
              <a:rPr lang="en-US" altLang="zh-HK" sz="1600" b="1" dirty="0" smtClean="0">
                <a:solidFill>
                  <a:srgbClr val="00B0F0"/>
                </a:solidFill>
              </a:rPr>
              <a:t>1. Must deliver</a:t>
            </a:r>
            <a:endParaRPr lang="zh-HK" altLang="en-US" sz="1600" b="1" dirty="0">
              <a:solidFill>
                <a:srgbClr val="00B0F0"/>
              </a:solidFill>
            </a:endParaRPr>
          </a:p>
        </p:txBody>
      </p:sp>
      <p:cxnSp>
        <p:nvCxnSpPr>
          <p:cNvPr id="19" name="Straight Arrow Connector 18"/>
          <p:cNvCxnSpPr/>
          <p:nvPr/>
        </p:nvCxnSpPr>
        <p:spPr>
          <a:xfrm>
            <a:off x="2583039" y="2821411"/>
            <a:ext cx="714961" cy="49229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2583039" y="3656892"/>
            <a:ext cx="639388" cy="656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2650440" y="2752397"/>
            <a:ext cx="697180" cy="51449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1550301" y="2752397"/>
            <a:ext cx="602750" cy="6522"/>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1550301" y="3207542"/>
            <a:ext cx="692903" cy="411320"/>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1498510" y="3238552"/>
            <a:ext cx="721242" cy="354832"/>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3718168" y="3216133"/>
            <a:ext cx="573331" cy="82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3783456" y="2739320"/>
            <a:ext cx="508043" cy="264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3723873" y="3656892"/>
            <a:ext cx="735736" cy="656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771196" y="2769314"/>
            <a:ext cx="698203" cy="19598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4733398" y="3196561"/>
            <a:ext cx="736001" cy="34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flipV="1">
            <a:off x="4856965" y="3413202"/>
            <a:ext cx="689650" cy="16534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2650440" y="3801084"/>
            <a:ext cx="2231950" cy="584775"/>
          </a:xfrm>
          <a:prstGeom prst="rect">
            <a:avLst/>
          </a:prstGeom>
          <a:noFill/>
        </p:spPr>
        <p:txBody>
          <a:bodyPr wrap="square" rtlCol="0">
            <a:spAutoFit/>
          </a:bodyPr>
          <a:lstStyle/>
          <a:p>
            <a:r>
              <a:rPr lang="en-US" altLang="zh-HK" sz="1600" dirty="0" smtClean="0">
                <a:solidFill>
                  <a:srgbClr val="FF0000"/>
                </a:solidFill>
              </a:rPr>
              <a:t>2. Pickup request as many as possible</a:t>
            </a:r>
            <a:endParaRPr lang="zh-HK" altLang="en-US" sz="1600" dirty="0">
              <a:solidFill>
                <a:srgbClr val="FF0000"/>
              </a:solidFill>
            </a:endParaRPr>
          </a:p>
        </p:txBody>
      </p:sp>
      <p:sp>
        <p:nvSpPr>
          <p:cNvPr id="64" name="TextBox 63"/>
          <p:cNvSpPr txBox="1"/>
          <p:nvPr/>
        </p:nvSpPr>
        <p:spPr>
          <a:xfrm>
            <a:off x="4980953" y="3837653"/>
            <a:ext cx="1470026" cy="584775"/>
          </a:xfrm>
          <a:prstGeom prst="rect">
            <a:avLst/>
          </a:prstGeom>
          <a:noFill/>
        </p:spPr>
        <p:txBody>
          <a:bodyPr wrap="square" rtlCol="0">
            <a:spAutoFit/>
          </a:bodyPr>
          <a:lstStyle/>
          <a:p>
            <a:r>
              <a:rPr lang="en-US" altLang="zh-HK" sz="1600" dirty="0" smtClean="0">
                <a:solidFill>
                  <a:srgbClr val="92D050"/>
                </a:solidFill>
              </a:rPr>
              <a:t>3. Come back on time</a:t>
            </a:r>
            <a:endParaRPr lang="zh-HK" altLang="en-US" sz="1600" dirty="0">
              <a:solidFill>
                <a:srgbClr val="92D050"/>
              </a:solidFill>
            </a:endParaRPr>
          </a:p>
        </p:txBody>
      </p:sp>
      <p:pic>
        <p:nvPicPr>
          <p:cNvPr id="65" name="Picture 64"/>
          <p:cNvPicPr>
            <a:picLocks noChangeAspect="1"/>
          </p:cNvPicPr>
          <p:nvPr/>
        </p:nvPicPr>
        <p:blipFill>
          <a:blip r:embed="rId6"/>
          <a:stretch>
            <a:fillRect/>
          </a:stretch>
        </p:blipFill>
        <p:spPr>
          <a:xfrm>
            <a:off x="3621409" y="2425821"/>
            <a:ext cx="838200" cy="279840"/>
          </a:xfrm>
          <a:prstGeom prst="rect">
            <a:avLst/>
          </a:prstGeom>
        </p:spPr>
      </p:pic>
      <p:pic>
        <p:nvPicPr>
          <p:cNvPr id="66" name="Picture 65"/>
          <p:cNvPicPr>
            <a:picLocks noChangeAspect="1"/>
          </p:cNvPicPr>
          <p:nvPr/>
        </p:nvPicPr>
        <p:blipFill>
          <a:blip r:embed="rId7"/>
          <a:stretch>
            <a:fillRect/>
          </a:stretch>
        </p:blipFill>
        <p:spPr>
          <a:xfrm>
            <a:off x="3621409" y="2971329"/>
            <a:ext cx="838200" cy="225232"/>
          </a:xfrm>
          <a:prstGeom prst="rect">
            <a:avLst/>
          </a:prstGeom>
        </p:spPr>
      </p:pic>
      <p:pic>
        <p:nvPicPr>
          <p:cNvPr id="67" name="Picture 66"/>
          <p:cNvPicPr>
            <a:picLocks noChangeAspect="1"/>
          </p:cNvPicPr>
          <p:nvPr/>
        </p:nvPicPr>
        <p:blipFill>
          <a:blip r:embed="rId8"/>
          <a:stretch>
            <a:fillRect/>
          </a:stretch>
        </p:blipFill>
        <p:spPr>
          <a:xfrm>
            <a:off x="3642850" y="3340753"/>
            <a:ext cx="838200" cy="279840"/>
          </a:xfrm>
          <a:prstGeom prst="rect">
            <a:avLst/>
          </a:prstGeom>
        </p:spPr>
      </p:pic>
      <p:sp>
        <p:nvSpPr>
          <p:cNvPr id="74" name="TextBox 73"/>
          <p:cNvSpPr txBox="1"/>
          <p:nvPr/>
        </p:nvSpPr>
        <p:spPr>
          <a:xfrm>
            <a:off x="5863224" y="2567731"/>
            <a:ext cx="1619250" cy="369332"/>
          </a:xfrm>
          <a:prstGeom prst="rect">
            <a:avLst/>
          </a:prstGeom>
          <a:noFill/>
        </p:spPr>
        <p:txBody>
          <a:bodyPr wrap="square" rtlCol="0">
            <a:spAutoFit/>
          </a:bodyPr>
          <a:lstStyle/>
          <a:p>
            <a:r>
              <a:rPr lang="en-US" altLang="zh-HK" dirty="0" smtClean="0"/>
              <a:t>NP-complete</a:t>
            </a:r>
            <a:endParaRPr lang="zh-HK" altLang="en-US" dirty="0"/>
          </a:p>
        </p:txBody>
      </p:sp>
      <p:sp>
        <p:nvSpPr>
          <p:cNvPr id="75" name="TextBox 74"/>
          <p:cNvSpPr txBox="1"/>
          <p:nvPr/>
        </p:nvSpPr>
        <p:spPr>
          <a:xfrm>
            <a:off x="2588104" y="2044826"/>
            <a:ext cx="2392849" cy="307777"/>
          </a:xfrm>
          <a:prstGeom prst="rect">
            <a:avLst/>
          </a:prstGeom>
          <a:noFill/>
        </p:spPr>
        <p:txBody>
          <a:bodyPr wrap="square" rtlCol="0">
            <a:spAutoFit/>
          </a:bodyPr>
          <a:lstStyle/>
          <a:p>
            <a:r>
              <a:rPr lang="en-US" altLang="zh-HK" sz="1400" i="1" dirty="0" smtClean="0">
                <a:latin typeface="Times New Roman" panose="02020603050405020304" pitchFamily="18" charset="0"/>
                <a:cs typeface="Times New Roman" panose="02020603050405020304" pitchFamily="18" charset="0"/>
              </a:rPr>
              <a:t>l(r</a:t>
            </a:r>
            <a:r>
              <a:rPr lang="en-US" altLang="zh-HK" sz="1400" i="1" baseline="-25000" dirty="0" smtClean="0">
                <a:latin typeface="Times New Roman" panose="02020603050405020304" pitchFamily="18" charset="0"/>
                <a:cs typeface="Times New Roman" panose="02020603050405020304" pitchFamily="18" charset="0"/>
              </a:rPr>
              <a:t>1</a:t>
            </a:r>
            <a:r>
              <a:rPr lang="en-US" altLang="zh-HK" sz="1400" i="1" dirty="0" smtClean="0">
                <a:latin typeface="Times New Roman" panose="02020603050405020304" pitchFamily="18" charset="0"/>
                <a:cs typeface="Times New Roman" panose="02020603050405020304" pitchFamily="18" charset="0"/>
              </a:rPr>
              <a:t>): location; d(r</a:t>
            </a:r>
            <a:r>
              <a:rPr lang="en-US" altLang="zh-HK" sz="1400" i="1" baseline="-25000" dirty="0" smtClean="0">
                <a:latin typeface="Times New Roman" panose="02020603050405020304" pitchFamily="18" charset="0"/>
                <a:cs typeface="Times New Roman" panose="02020603050405020304" pitchFamily="18" charset="0"/>
              </a:rPr>
              <a:t>1</a:t>
            </a:r>
            <a:r>
              <a:rPr lang="en-US" altLang="zh-HK" sz="1400" i="1" dirty="0" smtClean="0">
                <a:latin typeface="Times New Roman" panose="02020603050405020304" pitchFamily="18" charset="0"/>
                <a:cs typeface="Times New Roman" panose="02020603050405020304" pitchFamily="18" charset="0"/>
              </a:rPr>
              <a:t>): deadline</a:t>
            </a:r>
            <a:endParaRPr lang="zh-HK" altLang="en-US" sz="1400" i="1" baseline="-25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2919570"/>
      </p:ext>
    </p:extLst>
  </p:cSld>
  <p:clrMapOvr>
    <a:masterClrMapping/>
  </p:clrMapOvr>
  <mc:AlternateContent xmlns:mc="http://schemas.openxmlformats.org/markup-compatibility/2006" xmlns:p14="http://schemas.microsoft.com/office/powerpoint/2010/main">
    <mc:Choice Requires="p14">
      <p:transition spd="slow" p14:dur="2000" advTm="35000"/>
    </mc:Choice>
    <mc:Fallback xmlns="">
      <p:transition spd="slow" advTm="35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6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6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6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1"/>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5"/>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6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57"/>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5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64"/>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7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63" grpId="0"/>
      <p:bldP spid="64" grpId="0"/>
      <p:bldP spid="74" grpId="0"/>
      <p:bldP spid="7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HK" sz="3200" dirty="0"/>
              <a:t>Step 1: Candidate Courier Generation using NVD index</a:t>
            </a:r>
            <a:endParaRPr lang="zh-HK" altLang="en-US" sz="3200" dirty="0"/>
          </a:p>
        </p:txBody>
      </p:sp>
      <p:sp>
        <p:nvSpPr>
          <p:cNvPr id="8" name="Content Placeholder 2"/>
          <p:cNvSpPr txBox="1">
            <a:spLocks/>
          </p:cNvSpPr>
          <p:nvPr/>
        </p:nvSpPr>
        <p:spPr>
          <a:xfrm>
            <a:off x="661543" y="3952566"/>
            <a:ext cx="7679319" cy="92661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altLang="zh-HK" dirty="0" smtClean="0"/>
              <a:t>Candidate </a:t>
            </a:r>
            <a:r>
              <a:rPr lang="en-US" altLang="zh-HK" dirty="0" err="1"/>
              <a:t>Voronoi</a:t>
            </a:r>
            <a:r>
              <a:rPr lang="en-US" altLang="zh-HK" dirty="0"/>
              <a:t> </a:t>
            </a:r>
            <a:r>
              <a:rPr lang="en-US" altLang="zh-HK" dirty="0" smtClean="0"/>
              <a:t>regions: </a:t>
            </a:r>
            <a:r>
              <a:rPr lang="en-US" altLang="zh-HK" i="1" dirty="0" smtClean="0">
                <a:latin typeface="Times New Roman" panose="02020603050405020304" pitchFamily="18" charset="0"/>
                <a:cs typeface="Times New Roman" panose="02020603050405020304" pitchFamily="18" charset="0"/>
              </a:rPr>
              <a:t>ts</a:t>
            </a:r>
            <a:r>
              <a:rPr lang="en-US" altLang="zh-HK" i="1" baseline="-25000" dirty="0" smtClean="0">
                <a:latin typeface="Times New Roman" panose="02020603050405020304" pitchFamily="18" charset="0"/>
                <a:cs typeface="Times New Roman" panose="02020603050405020304" pitchFamily="18" charset="0"/>
              </a:rPr>
              <a:t>0</a:t>
            </a:r>
            <a:r>
              <a:rPr lang="en-US" altLang="zh-HK" dirty="0" smtClean="0"/>
              <a:t>, </a:t>
            </a:r>
            <a:r>
              <a:rPr lang="en-US" altLang="zh-HK" i="1" dirty="0" smtClean="0">
                <a:latin typeface="Times New Roman" panose="02020603050405020304" pitchFamily="18" charset="0"/>
                <a:cs typeface="Times New Roman" panose="02020603050405020304" pitchFamily="18" charset="0"/>
              </a:rPr>
              <a:t>ts</a:t>
            </a:r>
            <a:r>
              <a:rPr lang="en-US" altLang="zh-HK" i="1" baseline="-25000" dirty="0" smtClean="0">
                <a:latin typeface="Times New Roman" panose="02020603050405020304" pitchFamily="18" charset="0"/>
                <a:cs typeface="Times New Roman" panose="02020603050405020304" pitchFamily="18" charset="0"/>
              </a:rPr>
              <a:t>1</a:t>
            </a:r>
            <a:r>
              <a:rPr lang="en-US" altLang="zh-HK" dirty="0" smtClean="0"/>
              <a:t>, </a:t>
            </a:r>
            <a:r>
              <a:rPr lang="en-US" altLang="zh-HK" i="1" dirty="0" smtClean="0">
                <a:latin typeface="Times New Roman" panose="02020603050405020304" pitchFamily="18" charset="0"/>
                <a:cs typeface="Times New Roman" panose="02020603050405020304" pitchFamily="18" charset="0"/>
              </a:rPr>
              <a:t>ts</a:t>
            </a:r>
            <a:r>
              <a:rPr lang="en-US" altLang="zh-HK" i="1" baseline="-25000" dirty="0" smtClean="0">
                <a:latin typeface="Times New Roman" panose="02020603050405020304" pitchFamily="18" charset="0"/>
                <a:cs typeface="Times New Roman" panose="02020603050405020304" pitchFamily="18" charset="0"/>
              </a:rPr>
              <a:t>2 </a:t>
            </a:r>
          </a:p>
          <a:p>
            <a:pPr lvl="1"/>
            <a:r>
              <a:rPr lang="en-US" altLang="zh-HK" u="sng" dirty="0" smtClean="0"/>
              <a:t>cost</a:t>
            </a:r>
            <a:r>
              <a:rPr lang="en-US" altLang="zh-HK" dirty="0" smtClean="0"/>
              <a:t>(</a:t>
            </a:r>
            <a:r>
              <a:rPr lang="en-US" altLang="zh-HK" i="1" dirty="0" smtClean="0"/>
              <a:t>l(</a:t>
            </a:r>
            <a:r>
              <a:rPr lang="en-US" altLang="zh-HK" i="1" dirty="0" err="1" smtClean="0"/>
              <a:t>ts</a:t>
            </a:r>
            <a:r>
              <a:rPr lang="en-US" altLang="zh-HK" i="1" baseline="-25000" dirty="0" err="1" smtClean="0"/>
              <a:t>j</a:t>
            </a:r>
            <a:r>
              <a:rPr lang="en-US" altLang="zh-HK" i="1" dirty="0"/>
              <a:t>),</a:t>
            </a:r>
            <a:r>
              <a:rPr lang="en-US" altLang="zh-HK" i="1" dirty="0" smtClean="0"/>
              <a:t>l(r</a:t>
            </a:r>
            <a:r>
              <a:rPr lang="en-US" altLang="zh-HK" i="1" baseline="-25000" dirty="0" smtClean="0"/>
              <a:t>1</a:t>
            </a:r>
            <a:r>
              <a:rPr lang="en-US" altLang="zh-HK" i="1" dirty="0" smtClean="0"/>
              <a:t>))-</a:t>
            </a:r>
            <a:r>
              <a:rPr lang="en-US" altLang="zh-HK" dirty="0"/>
              <a:t>radius(</a:t>
            </a:r>
            <a:r>
              <a:rPr lang="en-US" altLang="zh-HK" i="1" dirty="0" err="1"/>
              <a:t>ts</a:t>
            </a:r>
            <a:r>
              <a:rPr lang="en-US" altLang="zh-HK" i="1" baseline="-25000" dirty="0" err="1"/>
              <a:t>j</a:t>
            </a:r>
            <a:r>
              <a:rPr lang="en-US" altLang="zh-HK" dirty="0"/>
              <a:t>)&lt;</a:t>
            </a:r>
            <a:r>
              <a:rPr lang="en-US" altLang="zh-HK" i="1" dirty="0" smtClean="0"/>
              <a:t>d(r</a:t>
            </a:r>
            <a:r>
              <a:rPr lang="en-US" altLang="zh-HK" i="1" baseline="-25000" dirty="0" smtClean="0"/>
              <a:t>1</a:t>
            </a:r>
            <a:r>
              <a:rPr lang="en-US" altLang="zh-HK" i="1" dirty="0" smtClean="0"/>
              <a:t>)-</a:t>
            </a:r>
            <a:r>
              <a:rPr lang="en-US" altLang="zh-HK" i="1" dirty="0" err="1" smtClean="0"/>
              <a:t>t</a:t>
            </a:r>
            <a:r>
              <a:rPr lang="en-US" altLang="zh-HK" i="1" baseline="-25000" dirty="0" err="1" smtClean="0"/>
              <a:t>cur</a:t>
            </a:r>
            <a:endParaRPr lang="en-US" altLang="zh-HK" dirty="0"/>
          </a:p>
          <a:p>
            <a:pPr marL="342900" lvl="1" indent="-342900"/>
            <a:endParaRPr lang="en-US" altLang="zh-HK" sz="1500" dirty="0"/>
          </a:p>
          <a:p>
            <a:endParaRPr lang="en-US" altLang="zh-HK" dirty="0" smtClean="0"/>
          </a:p>
          <a:p>
            <a:endParaRPr lang="en-US" altLang="zh-HK" dirty="0" smtClean="0"/>
          </a:p>
          <a:p>
            <a:pPr marL="0" indent="0">
              <a:buFont typeface="Wingdings 3" charset="2"/>
              <a:buNone/>
            </a:pPr>
            <a:endParaRPr lang="en-US" dirty="0" smtClean="0"/>
          </a:p>
          <a:p>
            <a:pPr marL="0" indent="0">
              <a:buFont typeface="Wingdings 3" charset="2"/>
              <a:buNone/>
            </a:pPr>
            <a:endParaRPr lang="en-US"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indent="-285750"/>
            <a:endParaRPr lang="en-US" sz="1700" dirty="0"/>
          </a:p>
        </p:txBody>
      </p:sp>
      <p:sp>
        <p:nvSpPr>
          <p:cNvPr id="9" name="Content Placeholder 2"/>
          <p:cNvSpPr txBox="1">
            <a:spLocks/>
          </p:cNvSpPr>
          <p:nvPr/>
        </p:nvSpPr>
        <p:spPr>
          <a:xfrm>
            <a:off x="695457" y="5225047"/>
            <a:ext cx="6812247" cy="1053165"/>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285750"/>
            <a:r>
              <a:rPr lang="en-US" altLang="zh-HK" dirty="0" smtClean="0"/>
              <a:t>Candidate couriers: </a:t>
            </a:r>
            <a:r>
              <a:rPr lang="en-US" altLang="zh-HK" i="1" dirty="0" smtClean="0"/>
              <a:t>c</a:t>
            </a:r>
            <a:r>
              <a:rPr lang="en-US" altLang="zh-HK" i="1" baseline="-25000" dirty="0" smtClean="0"/>
              <a:t>2</a:t>
            </a:r>
            <a:r>
              <a:rPr lang="en-US" altLang="zh-HK" i="1" dirty="0" smtClean="0"/>
              <a:t>, c</a:t>
            </a:r>
            <a:r>
              <a:rPr lang="en-US" altLang="zh-HK" i="1" baseline="-25000" dirty="0" smtClean="0"/>
              <a:t>4</a:t>
            </a:r>
            <a:r>
              <a:rPr lang="en-US" altLang="zh-HK" i="1" dirty="0" smtClean="0"/>
              <a:t>, c</a:t>
            </a:r>
            <a:r>
              <a:rPr lang="en-US" altLang="zh-HK" i="1" baseline="-25000" dirty="0" smtClean="0"/>
              <a:t>5</a:t>
            </a:r>
          </a:p>
          <a:p>
            <a:pPr marL="742950" lvl="3" indent="-342900"/>
            <a:r>
              <a:rPr lang="en-US" altLang="zh-HK" sz="1600" u="sng" dirty="0"/>
              <a:t>cost</a:t>
            </a:r>
            <a:r>
              <a:rPr lang="en-US" altLang="zh-HK" sz="1600" dirty="0"/>
              <a:t>(</a:t>
            </a:r>
            <a:r>
              <a:rPr lang="en-US" altLang="zh-HK" sz="1600" i="1" dirty="0"/>
              <a:t>l(c</a:t>
            </a:r>
            <a:r>
              <a:rPr lang="en-US" altLang="zh-HK" sz="1600" i="1" baseline="-25000" dirty="0"/>
              <a:t>2</a:t>
            </a:r>
            <a:r>
              <a:rPr lang="en-US" altLang="zh-HK" sz="1600" i="1" dirty="0"/>
              <a:t>),l(r</a:t>
            </a:r>
            <a:r>
              <a:rPr lang="en-US" altLang="zh-HK" sz="1600" i="1" baseline="-25000" dirty="0"/>
              <a:t>1</a:t>
            </a:r>
            <a:r>
              <a:rPr lang="en-US" altLang="zh-HK" sz="1600" i="1" dirty="0" smtClean="0"/>
              <a:t>)</a:t>
            </a:r>
            <a:r>
              <a:rPr lang="en-US" altLang="zh-HK" sz="1600" dirty="0" smtClean="0"/>
              <a:t>)&lt;</a:t>
            </a:r>
            <a:r>
              <a:rPr lang="en-US" altLang="zh-HK" sz="1600" i="1" dirty="0"/>
              <a:t>d(r</a:t>
            </a:r>
            <a:r>
              <a:rPr lang="en-US" altLang="zh-HK" sz="1600" i="1" baseline="-25000" dirty="0"/>
              <a:t>1</a:t>
            </a:r>
            <a:r>
              <a:rPr lang="en-US" altLang="zh-HK" sz="1600" i="1" dirty="0"/>
              <a:t>)-</a:t>
            </a:r>
            <a:r>
              <a:rPr lang="en-US" altLang="zh-HK" sz="1600" i="1" dirty="0" err="1"/>
              <a:t>t</a:t>
            </a:r>
            <a:r>
              <a:rPr lang="en-US" altLang="zh-HK" sz="1600" i="1" baseline="-25000" dirty="0" err="1"/>
              <a:t>cur</a:t>
            </a:r>
            <a:endParaRPr lang="en-US" altLang="zh-HK" sz="1600" dirty="0"/>
          </a:p>
          <a:p>
            <a:pPr marL="1200150" lvl="4" indent="-342900"/>
            <a:r>
              <a:rPr lang="en-US" altLang="zh-HK" sz="1600" u="sng" dirty="0" smtClean="0"/>
              <a:t>cost</a:t>
            </a:r>
            <a:r>
              <a:rPr lang="en-US" altLang="zh-HK" sz="1600" dirty="0" smtClean="0"/>
              <a:t>(</a:t>
            </a:r>
            <a:r>
              <a:rPr lang="en-US" altLang="zh-HK" sz="1600" i="1" dirty="0" smtClean="0"/>
              <a:t>l(c</a:t>
            </a:r>
            <a:r>
              <a:rPr lang="en-US" altLang="zh-HK" sz="1600" i="1" baseline="-25000" dirty="0" smtClean="0"/>
              <a:t>2</a:t>
            </a:r>
            <a:r>
              <a:rPr lang="en-US" altLang="zh-HK" sz="1600" i="1" dirty="0" smtClean="0"/>
              <a:t>),l(r</a:t>
            </a:r>
            <a:r>
              <a:rPr lang="en-US" altLang="zh-HK" sz="1600" i="1" baseline="-25000" dirty="0" smtClean="0"/>
              <a:t>1</a:t>
            </a:r>
            <a:r>
              <a:rPr lang="en-US" altLang="zh-HK" sz="1600" i="1" dirty="0" smtClean="0"/>
              <a:t>)</a:t>
            </a:r>
            <a:r>
              <a:rPr lang="en-US" altLang="zh-HK" sz="1600" dirty="0" smtClean="0"/>
              <a:t>)=</a:t>
            </a:r>
            <a:r>
              <a:rPr lang="en-US" altLang="zh-HK" sz="1600" i="1" dirty="0" smtClean="0"/>
              <a:t>d</a:t>
            </a:r>
            <a:r>
              <a:rPr lang="en-US" altLang="zh-HK" sz="1600" i="1" baseline="-25000" dirty="0" smtClean="0"/>
              <a:t>02</a:t>
            </a:r>
            <a:r>
              <a:rPr lang="en-US" altLang="zh-HK" sz="1600" dirty="0" smtClean="0"/>
              <a:t>-cost(</a:t>
            </a:r>
            <a:r>
              <a:rPr lang="en-US" altLang="zh-HK" sz="1600" i="1" dirty="0" smtClean="0"/>
              <a:t>l</a:t>
            </a:r>
            <a:r>
              <a:rPr lang="en-US" altLang="zh-HK" sz="1600" dirty="0" smtClean="0"/>
              <a:t>(</a:t>
            </a:r>
            <a:r>
              <a:rPr lang="en-US" altLang="zh-HK" sz="1600" i="1" dirty="0" smtClean="0"/>
              <a:t>ts</a:t>
            </a:r>
            <a:r>
              <a:rPr lang="en-US" altLang="zh-HK" sz="1600" i="1" baseline="-25000" dirty="0" smtClean="0"/>
              <a:t>0</a:t>
            </a:r>
            <a:r>
              <a:rPr lang="en-US" altLang="zh-HK" sz="1600" i="1" dirty="0" smtClean="0"/>
              <a:t>), </a:t>
            </a:r>
            <a:r>
              <a:rPr lang="en-US" altLang="zh-HK" sz="1600" i="1" dirty="0"/>
              <a:t>l(c</a:t>
            </a:r>
            <a:r>
              <a:rPr lang="en-US" altLang="zh-HK" sz="1600" i="1" baseline="-25000" dirty="0"/>
              <a:t>2</a:t>
            </a:r>
            <a:r>
              <a:rPr lang="en-US" altLang="zh-HK" sz="1600" i="1" dirty="0" smtClean="0"/>
              <a:t>)</a:t>
            </a:r>
            <a:r>
              <a:rPr lang="en-US" altLang="zh-HK" sz="1600" dirty="0" smtClean="0"/>
              <a:t>)-cost(</a:t>
            </a:r>
            <a:r>
              <a:rPr lang="en-US" altLang="zh-HK" sz="1600" i="1" dirty="0"/>
              <a:t>l(r</a:t>
            </a:r>
            <a:r>
              <a:rPr lang="en-US" altLang="zh-HK" sz="1600" i="1" baseline="-25000" dirty="0"/>
              <a:t>1</a:t>
            </a:r>
            <a:r>
              <a:rPr lang="en-US" altLang="zh-HK" sz="1600" i="1" dirty="0" smtClean="0"/>
              <a:t>),l(ts</a:t>
            </a:r>
            <a:r>
              <a:rPr lang="en-US" altLang="zh-HK" sz="1600" i="1" baseline="-25000" dirty="0" smtClean="0"/>
              <a:t>2</a:t>
            </a:r>
            <a:r>
              <a:rPr lang="en-US" altLang="zh-HK" sz="1600" dirty="0" smtClean="0"/>
              <a:t>))</a:t>
            </a:r>
            <a:endParaRPr lang="en-US" altLang="zh-HK" sz="1600" dirty="0"/>
          </a:p>
          <a:p>
            <a:pPr marL="285750"/>
            <a:endParaRPr lang="en-US" altLang="zh-HK" dirty="0" smtClean="0"/>
          </a:p>
          <a:p>
            <a:endParaRPr lang="en-US" altLang="zh-HK" dirty="0"/>
          </a:p>
          <a:p>
            <a:pPr marL="0" indent="0">
              <a:buFont typeface="Wingdings 3" charset="2"/>
              <a:buNone/>
            </a:pPr>
            <a:endParaRPr lang="en-US" dirty="0" smtClean="0"/>
          </a:p>
          <a:p>
            <a:pPr marL="0" indent="0">
              <a:buFont typeface="Wingdings 3" charset="2"/>
              <a:buNone/>
            </a:pPr>
            <a:endParaRPr lang="en-US"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indent="-285750"/>
            <a:endParaRPr lang="en-US" sz="1700" dirty="0"/>
          </a:p>
        </p:txBody>
      </p:sp>
      <p:pic>
        <p:nvPicPr>
          <p:cNvPr id="10" name="Picture 9"/>
          <p:cNvPicPr>
            <a:picLocks noChangeAspect="1"/>
          </p:cNvPicPr>
          <p:nvPr/>
        </p:nvPicPr>
        <p:blipFill>
          <a:blip r:embed="rId2"/>
          <a:stretch>
            <a:fillRect/>
          </a:stretch>
        </p:blipFill>
        <p:spPr>
          <a:xfrm>
            <a:off x="1958730" y="1761522"/>
            <a:ext cx="3937000" cy="1958880"/>
          </a:xfrm>
          <a:prstGeom prst="rect">
            <a:avLst/>
          </a:prstGeom>
        </p:spPr>
      </p:pic>
      <p:pic>
        <p:nvPicPr>
          <p:cNvPr id="11" name="Picture 10"/>
          <p:cNvPicPr>
            <a:picLocks noChangeAspect="1"/>
          </p:cNvPicPr>
          <p:nvPr/>
        </p:nvPicPr>
        <p:blipFill>
          <a:blip r:embed="rId3"/>
          <a:stretch>
            <a:fillRect/>
          </a:stretch>
        </p:blipFill>
        <p:spPr>
          <a:xfrm>
            <a:off x="6099385" y="1912738"/>
            <a:ext cx="2241478" cy="1627631"/>
          </a:xfrm>
          <a:prstGeom prst="rect">
            <a:avLst/>
          </a:prstGeom>
        </p:spPr>
      </p:pic>
      <p:pic>
        <p:nvPicPr>
          <p:cNvPr id="12" name="Picture 11"/>
          <p:cNvPicPr>
            <a:picLocks noChangeAspect="1"/>
          </p:cNvPicPr>
          <p:nvPr/>
        </p:nvPicPr>
        <p:blipFill>
          <a:blip r:embed="rId4"/>
          <a:stretch>
            <a:fillRect/>
          </a:stretch>
        </p:blipFill>
        <p:spPr>
          <a:xfrm>
            <a:off x="555325" y="1991256"/>
            <a:ext cx="1193800" cy="1615440"/>
          </a:xfrm>
          <a:prstGeom prst="rect">
            <a:avLst/>
          </a:prstGeom>
        </p:spPr>
      </p:pic>
      <p:pic>
        <p:nvPicPr>
          <p:cNvPr id="13" name="Picture 12"/>
          <p:cNvPicPr>
            <a:picLocks noChangeAspect="1"/>
          </p:cNvPicPr>
          <p:nvPr/>
        </p:nvPicPr>
        <p:blipFill>
          <a:blip r:embed="rId5"/>
          <a:stretch>
            <a:fillRect/>
          </a:stretch>
        </p:blipFill>
        <p:spPr>
          <a:xfrm>
            <a:off x="3676651" y="3195933"/>
            <a:ext cx="355600" cy="356160"/>
          </a:xfrm>
          <a:prstGeom prst="rect">
            <a:avLst/>
          </a:prstGeom>
        </p:spPr>
      </p:pic>
      <p:pic>
        <p:nvPicPr>
          <p:cNvPr id="14" name="Picture 13"/>
          <p:cNvPicPr>
            <a:picLocks noChangeAspect="1"/>
          </p:cNvPicPr>
          <p:nvPr/>
        </p:nvPicPr>
        <p:blipFill>
          <a:blip r:embed="rId6"/>
          <a:stretch>
            <a:fillRect/>
          </a:stretch>
        </p:blipFill>
        <p:spPr>
          <a:xfrm>
            <a:off x="3517901" y="3082322"/>
            <a:ext cx="317500" cy="407040"/>
          </a:xfrm>
          <a:prstGeom prst="rect">
            <a:avLst/>
          </a:prstGeom>
        </p:spPr>
      </p:pic>
      <p:cxnSp>
        <p:nvCxnSpPr>
          <p:cNvPr id="6" name="Straight Arrow Connector 5"/>
          <p:cNvCxnSpPr/>
          <p:nvPr/>
        </p:nvCxnSpPr>
        <p:spPr>
          <a:xfrm>
            <a:off x="2428115" y="3195933"/>
            <a:ext cx="1149413" cy="306539"/>
          </a:xfrm>
          <a:prstGeom prst="straightConnector1">
            <a:avLst/>
          </a:prstGeom>
          <a:ln w="28575">
            <a:solidFill>
              <a:srgbClr val="FF0000"/>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2274467" y="2153109"/>
            <a:ext cx="0" cy="850441"/>
          </a:xfrm>
          <a:prstGeom prst="straightConnector1">
            <a:avLst/>
          </a:prstGeom>
          <a:ln w="19050">
            <a:solidFill>
              <a:srgbClr val="FF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3691515" y="3540369"/>
            <a:ext cx="607435" cy="0"/>
          </a:xfrm>
          <a:prstGeom prst="straightConnector1">
            <a:avLst/>
          </a:prstGeom>
          <a:ln w="19050">
            <a:solidFill>
              <a:srgbClr val="FF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828415" y="4402617"/>
            <a:ext cx="3067810" cy="307777"/>
          </a:xfrm>
          <a:prstGeom prst="rect">
            <a:avLst/>
          </a:prstGeom>
          <a:noFill/>
        </p:spPr>
        <p:txBody>
          <a:bodyPr wrap="square" rtlCol="0">
            <a:spAutoFit/>
          </a:bodyPr>
          <a:lstStyle/>
          <a:p>
            <a:r>
              <a:rPr lang="en-US" altLang="zh-HK" sz="1400" dirty="0" smtClean="0"/>
              <a:t> </a:t>
            </a:r>
            <a:r>
              <a:rPr lang="en-US" altLang="zh-HK" sz="1400" dirty="0" smtClean="0">
                <a:solidFill>
                  <a:srgbClr val="92D050"/>
                </a:solidFill>
              </a:rPr>
              <a:t>radius(</a:t>
            </a:r>
            <a:r>
              <a:rPr lang="en-US" altLang="zh-HK" sz="1400" i="1" dirty="0" err="1" smtClean="0">
                <a:solidFill>
                  <a:srgbClr val="92D050"/>
                </a:solidFill>
              </a:rPr>
              <a:t>ts</a:t>
            </a:r>
            <a:r>
              <a:rPr lang="en-US" altLang="zh-HK" sz="1400" i="1" baseline="-25000" dirty="0" err="1" smtClean="0">
                <a:solidFill>
                  <a:srgbClr val="92D050"/>
                </a:solidFill>
              </a:rPr>
              <a:t>j</a:t>
            </a:r>
            <a:r>
              <a:rPr lang="en-US" altLang="zh-HK" sz="1400" dirty="0" smtClean="0">
                <a:solidFill>
                  <a:srgbClr val="92D050"/>
                </a:solidFill>
              </a:rPr>
              <a:t>) is </a:t>
            </a:r>
            <a:r>
              <a:rPr lang="en-US" altLang="zh-HK" sz="1400" dirty="0">
                <a:solidFill>
                  <a:srgbClr val="92D050"/>
                </a:solidFill>
                <a:cs typeface="Times New Roman" panose="02020603050405020304" pitchFamily="18" charset="0"/>
              </a:rPr>
              <a:t>s</a:t>
            </a:r>
            <a:r>
              <a:rPr lang="en-US" altLang="zh-HK" sz="1400" dirty="0" smtClean="0">
                <a:solidFill>
                  <a:srgbClr val="92D050"/>
                </a:solidFill>
                <a:cs typeface="Times New Roman" panose="02020603050405020304" pitchFamily="18" charset="0"/>
              </a:rPr>
              <a:t>ervice range of </a:t>
            </a:r>
            <a:r>
              <a:rPr lang="en-US" altLang="zh-HK" sz="1400" i="1" dirty="0" smtClean="0">
                <a:solidFill>
                  <a:srgbClr val="92D050"/>
                </a:solidFill>
                <a:cs typeface="Times New Roman" panose="02020603050405020304" pitchFamily="18" charset="0"/>
              </a:rPr>
              <a:t>ts</a:t>
            </a:r>
            <a:r>
              <a:rPr lang="en-US" altLang="zh-HK" sz="1400" i="1" baseline="-25000" dirty="0" smtClean="0">
                <a:solidFill>
                  <a:srgbClr val="92D050"/>
                </a:solidFill>
                <a:cs typeface="Times New Roman" panose="02020603050405020304" pitchFamily="18" charset="0"/>
              </a:rPr>
              <a:t>i</a:t>
            </a:r>
            <a:endParaRPr lang="zh-HK" altLang="en-US" sz="1400" i="1" baseline="-25000" dirty="0">
              <a:solidFill>
                <a:srgbClr val="92D050"/>
              </a:solidFill>
              <a:cs typeface="Times New Roman" panose="02020603050405020304" pitchFamily="18" charset="0"/>
            </a:endParaRPr>
          </a:p>
        </p:txBody>
      </p:sp>
    </p:spTree>
    <p:extLst>
      <p:ext uri="{BB962C8B-B14F-4D97-AF65-F5344CB8AC3E}">
        <p14:creationId xmlns:p14="http://schemas.microsoft.com/office/powerpoint/2010/main" val="81214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xEl>
                                              <p:pRg st="1" end="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p:cNvPicPr>
            <a:picLocks noChangeAspect="1"/>
          </p:cNvPicPr>
          <p:nvPr/>
        </p:nvPicPr>
        <p:blipFill>
          <a:blip r:embed="rId4"/>
          <a:stretch>
            <a:fillRect/>
          </a:stretch>
        </p:blipFill>
        <p:spPr>
          <a:xfrm>
            <a:off x="1096983" y="2181325"/>
            <a:ext cx="5486401" cy="2467680"/>
          </a:xfrm>
          <a:prstGeom prst="rect">
            <a:avLst/>
          </a:prstGeom>
        </p:spPr>
      </p:pic>
      <p:sp>
        <p:nvSpPr>
          <p:cNvPr id="2" name="Title 1"/>
          <p:cNvSpPr>
            <a:spLocks noGrp="1"/>
          </p:cNvSpPr>
          <p:nvPr>
            <p:ph type="title"/>
          </p:nvPr>
        </p:nvSpPr>
        <p:spPr>
          <a:xfrm>
            <a:off x="666327" y="261026"/>
            <a:ext cx="6347714" cy="1320800"/>
          </a:xfrm>
        </p:spPr>
        <p:txBody>
          <a:bodyPr>
            <a:noAutofit/>
          </a:bodyPr>
          <a:lstStyle/>
          <a:p>
            <a:r>
              <a:rPr lang="en-US" altLang="zh-HK" sz="2800" dirty="0"/>
              <a:t>Step 2: Assign a batch of requests using Smallest Incurred Distance First (SIDF) algorithm</a:t>
            </a:r>
            <a:endParaRPr lang="zh-HK" altLang="en-US" sz="2800" dirty="0"/>
          </a:p>
        </p:txBody>
      </p:sp>
      <p:sp>
        <p:nvSpPr>
          <p:cNvPr id="3" name="Content Placeholder 2"/>
          <p:cNvSpPr>
            <a:spLocks noGrp="1"/>
          </p:cNvSpPr>
          <p:nvPr>
            <p:ph idx="1"/>
          </p:nvPr>
        </p:nvSpPr>
        <p:spPr>
          <a:xfrm>
            <a:off x="582930" y="5954973"/>
            <a:ext cx="6781801" cy="702649"/>
          </a:xfrm>
        </p:spPr>
        <p:txBody>
          <a:bodyPr>
            <a:noAutofit/>
          </a:bodyPr>
          <a:lstStyle/>
          <a:p>
            <a:r>
              <a:rPr lang="en-US" altLang="zh-HK" sz="1600" dirty="0"/>
              <a:t>Our solution first collects requests every </a:t>
            </a:r>
            <a:r>
              <a:rPr lang="en-US" altLang="zh-HK" sz="1600" i="1" dirty="0" err="1" smtClean="0"/>
              <a:t>t</a:t>
            </a:r>
            <a:r>
              <a:rPr lang="en-US" altLang="zh-HK" sz="1600" i="1" baseline="-25000" dirty="0" err="1" smtClean="0"/>
              <a:t>r</a:t>
            </a:r>
            <a:r>
              <a:rPr lang="en-US" altLang="zh-HK" sz="1600" i="1" baseline="-25000" dirty="0" smtClean="0"/>
              <a:t> </a:t>
            </a:r>
            <a:r>
              <a:rPr lang="en-US" altLang="zh-HK" sz="1600" dirty="0" smtClean="0"/>
              <a:t>minutes</a:t>
            </a:r>
            <a:endParaRPr lang="zh-HK" altLang="en-US" sz="1100" dirty="0"/>
          </a:p>
        </p:txBody>
      </p:sp>
      <p:sp>
        <p:nvSpPr>
          <p:cNvPr id="4" name="Content Placeholder 2"/>
          <p:cNvSpPr txBox="1">
            <a:spLocks/>
          </p:cNvSpPr>
          <p:nvPr/>
        </p:nvSpPr>
        <p:spPr>
          <a:xfrm>
            <a:off x="573230" y="1616301"/>
            <a:ext cx="6781801" cy="502602"/>
          </a:xfrm>
          <a:prstGeom prst="rect">
            <a:avLst/>
          </a:prstGeom>
        </p:spPr>
        <p:txBody>
          <a:bodyPr vert="horz" lIns="91440" tIns="45720" rIns="91440" bIns="45720" rtlCol="0">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altLang="zh-HK" dirty="0" smtClean="0"/>
              <a:t>The basic algorithm assigns requests according to arrival time</a:t>
            </a:r>
            <a:endParaRPr lang="zh-HK" altLang="en-US" dirty="0"/>
          </a:p>
        </p:txBody>
      </p:sp>
      <p:sp>
        <p:nvSpPr>
          <p:cNvPr id="10" name="TextBox 9"/>
          <p:cNvSpPr txBox="1"/>
          <p:nvPr/>
        </p:nvSpPr>
        <p:spPr>
          <a:xfrm>
            <a:off x="1270001" y="4768526"/>
            <a:ext cx="1447800" cy="369332"/>
          </a:xfrm>
          <a:prstGeom prst="rect">
            <a:avLst/>
          </a:prstGeom>
          <a:noFill/>
        </p:spPr>
        <p:txBody>
          <a:bodyPr wrap="square" rtlCol="0">
            <a:spAutoFit/>
          </a:bodyPr>
          <a:lstStyle/>
          <a:p>
            <a:r>
              <a:rPr lang="en-US" altLang="zh-HK" dirty="0" smtClean="0"/>
              <a:t>Basic route: </a:t>
            </a:r>
            <a:endParaRPr lang="zh-HK" altLang="en-US" dirty="0"/>
          </a:p>
        </p:txBody>
      </p:sp>
      <p:sp>
        <p:nvSpPr>
          <p:cNvPr id="12" name="TextBox 11"/>
          <p:cNvSpPr txBox="1"/>
          <p:nvPr/>
        </p:nvSpPr>
        <p:spPr>
          <a:xfrm>
            <a:off x="1270001" y="5339460"/>
            <a:ext cx="1524000" cy="369332"/>
          </a:xfrm>
          <a:prstGeom prst="rect">
            <a:avLst/>
          </a:prstGeom>
          <a:noFill/>
        </p:spPr>
        <p:txBody>
          <a:bodyPr wrap="square" rtlCol="0">
            <a:spAutoFit/>
          </a:bodyPr>
          <a:lstStyle/>
          <a:p>
            <a:r>
              <a:rPr lang="en-US" altLang="zh-HK" dirty="0" smtClean="0"/>
              <a:t>SIDF route:</a:t>
            </a:r>
            <a:endParaRPr lang="zh-HK" altLang="en-US" dirty="0"/>
          </a:p>
        </p:txBody>
      </p:sp>
      <p:pic>
        <p:nvPicPr>
          <p:cNvPr id="21" name="Picture 20"/>
          <p:cNvPicPr>
            <a:picLocks noChangeAspect="1"/>
          </p:cNvPicPr>
          <p:nvPr/>
        </p:nvPicPr>
        <p:blipFill>
          <a:blip r:embed="rId5"/>
          <a:stretch>
            <a:fillRect/>
          </a:stretch>
        </p:blipFill>
        <p:spPr>
          <a:xfrm>
            <a:off x="5501492" y="4331005"/>
            <a:ext cx="342900" cy="318000"/>
          </a:xfrm>
          <a:prstGeom prst="rect">
            <a:avLst/>
          </a:prstGeom>
        </p:spPr>
      </p:pic>
      <p:pic>
        <p:nvPicPr>
          <p:cNvPr id="22" name="Picture 21"/>
          <p:cNvPicPr>
            <a:picLocks noChangeAspect="1"/>
          </p:cNvPicPr>
          <p:nvPr/>
        </p:nvPicPr>
        <p:blipFill>
          <a:blip r:embed="rId6"/>
          <a:stretch>
            <a:fillRect/>
          </a:stretch>
        </p:blipFill>
        <p:spPr>
          <a:xfrm>
            <a:off x="6281696" y="4333709"/>
            <a:ext cx="355600" cy="356160"/>
          </a:xfrm>
          <a:prstGeom prst="rect">
            <a:avLst/>
          </a:prstGeom>
        </p:spPr>
      </p:pic>
      <p:graphicFrame>
        <p:nvGraphicFramePr>
          <p:cNvPr id="23" name="Object 22"/>
          <p:cNvGraphicFramePr>
            <a:graphicFrameLocks noChangeAspect="1"/>
          </p:cNvGraphicFramePr>
          <p:nvPr>
            <p:extLst>
              <p:ext uri="{D42A27DB-BD31-4B8C-83A1-F6EECF244321}">
                <p14:modId xmlns:p14="http://schemas.microsoft.com/office/powerpoint/2010/main" val="1561063069"/>
              </p:ext>
            </p:extLst>
          </p:nvPr>
        </p:nvGraphicFramePr>
        <p:xfrm>
          <a:off x="766753" y="2114830"/>
          <a:ext cx="335763" cy="407935"/>
        </p:xfrm>
        <a:graphic>
          <a:graphicData uri="http://schemas.openxmlformats.org/presentationml/2006/ole">
            <mc:AlternateContent xmlns:mc="http://schemas.openxmlformats.org/markup-compatibility/2006">
              <mc:Choice xmlns:v="urn:schemas-microsoft-com:vml" Requires="v">
                <p:oleObj spid="_x0000_s2098" name="方程式" r:id="rId7" imgW="169560" imgH="205686" progId="Equation.3">
                  <p:embed/>
                </p:oleObj>
              </mc:Choice>
              <mc:Fallback>
                <p:oleObj name="方程式" r:id="rId7" imgW="169560" imgH="205686" progId="Equation.3">
                  <p:embed/>
                  <p:pic>
                    <p:nvPicPr>
                      <p:cNvPr id="0" name=""/>
                      <p:cNvPicPr/>
                      <p:nvPr/>
                    </p:nvPicPr>
                    <p:blipFill>
                      <a:blip r:embed="rId8"/>
                      <a:stretch>
                        <a:fillRect/>
                      </a:stretch>
                    </p:blipFill>
                    <p:spPr>
                      <a:xfrm>
                        <a:off x="766753" y="2114830"/>
                        <a:ext cx="335763" cy="407935"/>
                      </a:xfrm>
                      <a:prstGeom prst="rect">
                        <a:avLst/>
                      </a:prstGeom>
                    </p:spPr>
                  </p:pic>
                </p:oleObj>
              </mc:Fallback>
            </mc:AlternateContent>
          </a:graphicData>
        </a:graphic>
      </p:graphicFrame>
      <p:pic>
        <p:nvPicPr>
          <p:cNvPr id="25" name="Picture 24"/>
          <p:cNvPicPr>
            <a:picLocks noChangeAspect="1"/>
          </p:cNvPicPr>
          <p:nvPr/>
        </p:nvPicPr>
        <p:blipFill>
          <a:blip r:embed="rId6"/>
          <a:stretch>
            <a:fillRect/>
          </a:stretch>
        </p:blipFill>
        <p:spPr>
          <a:xfrm>
            <a:off x="2422526" y="3815600"/>
            <a:ext cx="355600" cy="356160"/>
          </a:xfrm>
          <a:prstGeom prst="rect">
            <a:avLst/>
          </a:prstGeom>
        </p:spPr>
      </p:pic>
      <p:graphicFrame>
        <p:nvGraphicFramePr>
          <p:cNvPr id="26" name="Object 25"/>
          <p:cNvGraphicFramePr>
            <a:graphicFrameLocks noChangeAspect="1"/>
          </p:cNvGraphicFramePr>
          <p:nvPr>
            <p:extLst>
              <p:ext uri="{D42A27DB-BD31-4B8C-83A1-F6EECF244321}">
                <p14:modId xmlns:p14="http://schemas.microsoft.com/office/powerpoint/2010/main" val="1456103671"/>
              </p:ext>
            </p:extLst>
          </p:nvPr>
        </p:nvGraphicFramePr>
        <p:xfrm>
          <a:off x="2942327" y="2067068"/>
          <a:ext cx="336772" cy="409160"/>
        </p:xfrm>
        <a:graphic>
          <a:graphicData uri="http://schemas.openxmlformats.org/presentationml/2006/ole">
            <mc:AlternateContent xmlns:mc="http://schemas.openxmlformats.org/markup-compatibility/2006">
              <mc:Choice xmlns:v="urn:schemas-microsoft-com:vml" Requires="v">
                <p:oleObj spid="_x0000_s2099" name="方程式" r:id="rId9" imgW="169560" imgH="205686" progId="Equation.3">
                  <p:embed/>
                </p:oleObj>
              </mc:Choice>
              <mc:Fallback>
                <p:oleObj name="方程式" r:id="rId9" imgW="169560" imgH="205686" progId="Equation.3">
                  <p:embed/>
                  <p:pic>
                    <p:nvPicPr>
                      <p:cNvPr id="0" name=""/>
                      <p:cNvPicPr/>
                      <p:nvPr/>
                    </p:nvPicPr>
                    <p:blipFill>
                      <a:blip r:embed="rId10"/>
                      <a:stretch>
                        <a:fillRect/>
                      </a:stretch>
                    </p:blipFill>
                    <p:spPr>
                      <a:xfrm>
                        <a:off x="2942327" y="2067068"/>
                        <a:ext cx="336772" cy="409160"/>
                      </a:xfrm>
                      <a:prstGeom prst="rect">
                        <a:avLst/>
                      </a:prstGeom>
                    </p:spPr>
                  </p:pic>
                </p:oleObj>
              </mc:Fallback>
            </mc:AlternateContent>
          </a:graphicData>
        </a:graphic>
      </p:graphicFrame>
      <p:pic>
        <p:nvPicPr>
          <p:cNvPr id="27" name="Picture 26"/>
          <p:cNvPicPr>
            <a:picLocks noChangeAspect="1"/>
          </p:cNvPicPr>
          <p:nvPr/>
        </p:nvPicPr>
        <p:blipFill>
          <a:blip r:embed="rId6"/>
          <a:stretch>
            <a:fillRect/>
          </a:stretch>
        </p:blipFill>
        <p:spPr>
          <a:xfrm>
            <a:off x="4842330" y="2702686"/>
            <a:ext cx="355600" cy="356160"/>
          </a:xfrm>
          <a:prstGeom prst="rect">
            <a:avLst/>
          </a:prstGeom>
        </p:spPr>
      </p:pic>
      <p:graphicFrame>
        <p:nvGraphicFramePr>
          <p:cNvPr id="28" name="Object 27"/>
          <p:cNvGraphicFramePr>
            <a:graphicFrameLocks noChangeAspect="1"/>
          </p:cNvGraphicFramePr>
          <p:nvPr>
            <p:extLst>
              <p:ext uri="{D42A27DB-BD31-4B8C-83A1-F6EECF244321}">
                <p14:modId xmlns:p14="http://schemas.microsoft.com/office/powerpoint/2010/main" val="1358917632"/>
              </p:ext>
            </p:extLst>
          </p:nvPr>
        </p:nvGraphicFramePr>
        <p:xfrm>
          <a:off x="5979560" y="4234113"/>
          <a:ext cx="269186" cy="403779"/>
        </p:xfrm>
        <a:graphic>
          <a:graphicData uri="http://schemas.openxmlformats.org/presentationml/2006/ole">
            <mc:AlternateContent xmlns:mc="http://schemas.openxmlformats.org/markup-compatibility/2006">
              <mc:Choice xmlns:v="urn:schemas-microsoft-com:vml" Requires="v">
                <p:oleObj spid="_x0000_s2100" name="方程式" r:id="rId11" imgW="108000" imgH="161476" progId="Equation.3">
                  <p:embed/>
                </p:oleObj>
              </mc:Choice>
              <mc:Fallback>
                <p:oleObj name="方程式" r:id="rId11" imgW="108000" imgH="161476" progId="Equation.3">
                  <p:embed/>
                  <p:pic>
                    <p:nvPicPr>
                      <p:cNvPr id="0" name=""/>
                      <p:cNvPicPr/>
                      <p:nvPr/>
                    </p:nvPicPr>
                    <p:blipFill>
                      <a:blip r:embed="rId12"/>
                      <a:stretch>
                        <a:fillRect/>
                      </a:stretch>
                    </p:blipFill>
                    <p:spPr>
                      <a:xfrm>
                        <a:off x="5979560" y="4234113"/>
                        <a:ext cx="269186" cy="403779"/>
                      </a:xfrm>
                      <a:prstGeom prst="rect">
                        <a:avLst/>
                      </a:prstGeom>
                    </p:spPr>
                  </p:pic>
                </p:oleObj>
              </mc:Fallback>
            </mc:AlternateContent>
          </a:graphicData>
        </a:graphic>
      </p:graphicFrame>
      <p:cxnSp>
        <p:nvCxnSpPr>
          <p:cNvPr id="30" name="Straight Arrow Connector 29"/>
          <p:cNvCxnSpPr/>
          <p:nvPr/>
        </p:nvCxnSpPr>
        <p:spPr>
          <a:xfrm flipH="1" flipV="1">
            <a:off x="6478570" y="2581786"/>
            <a:ext cx="11130" cy="1711059"/>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pic>
        <p:nvPicPr>
          <p:cNvPr id="32" name="Picture 31"/>
          <p:cNvPicPr>
            <a:picLocks noChangeAspect="1"/>
          </p:cNvPicPr>
          <p:nvPr/>
        </p:nvPicPr>
        <p:blipFill>
          <a:blip r:embed="rId13"/>
          <a:stretch>
            <a:fillRect/>
          </a:stretch>
        </p:blipFill>
        <p:spPr>
          <a:xfrm>
            <a:off x="2909208" y="4737062"/>
            <a:ext cx="190500" cy="343440"/>
          </a:xfrm>
          <a:prstGeom prst="rect">
            <a:avLst/>
          </a:prstGeom>
        </p:spPr>
      </p:pic>
      <p:cxnSp>
        <p:nvCxnSpPr>
          <p:cNvPr id="34" name="Straight Arrow Connector 33"/>
          <p:cNvCxnSpPr/>
          <p:nvPr/>
        </p:nvCxnSpPr>
        <p:spPr>
          <a:xfrm>
            <a:off x="3162300" y="4953192"/>
            <a:ext cx="381000"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606268" y="4707143"/>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0</a:t>
            </a:r>
            <a:endParaRPr lang="zh-HK" altLang="en-US" i="1" baseline="-25000" dirty="0">
              <a:latin typeface="Times New Roman" panose="02020603050405020304" pitchFamily="18" charset="0"/>
              <a:cs typeface="Times New Roman" panose="02020603050405020304" pitchFamily="18" charset="0"/>
            </a:endParaRPr>
          </a:p>
        </p:txBody>
      </p:sp>
      <p:pic>
        <p:nvPicPr>
          <p:cNvPr id="36" name="Picture 35"/>
          <p:cNvPicPr>
            <a:picLocks noChangeAspect="1"/>
          </p:cNvPicPr>
          <p:nvPr/>
        </p:nvPicPr>
        <p:blipFill>
          <a:blip r:embed="rId14"/>
          <a:stretch>
            <a:fillRect/>
          </a:stretch>
        </p:blipFill>
        <p:spPr>
          <a:xfrm>
            <a:off x="3820161" y="4803352"/>
            <a:ext cx="254000" cy="279840"/>
          </a:xfrm>
          <a:prstGeom prst="rect">
            <a:avLst/>
          </a:prstGeom>
        </p:spPr>
      </p:pic>
      <p:sp>
        <p:nvSpPr>
          <p:cNvPr id="37" name="TextBox 36"/>
          <p:cNvSpPr txBox="1"/>
          <p:nvPr/>
        </p:nvSpPr>
        <p:spPr>
          <a:xfrm>
            <a:off x="4489541" y="4776346"/>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5</a:t>
            </a:r>
            <a:endParaRPr lang="zh-HK" altLang="en-US" i="1" baseline="-25000" dirty="0">
              <a:latin typeface="Times New Roman" panose="02020603050405020304" pitchFamily="18" charset="0"/>
              <a:cs typeface="Times New Roman" panose="02020603050405020304" pitchFamily="18" charset="0"/>
            </a:endParaRPr>
          </a:p>
        </p:txBody>
      </p:sp>
      <p:cxnSp>
        <p:nvCxnSpPr>
          <p:cNvPr id="38" name="Straight Arrow Connector 37"/>
          <p:cNvCxnSpPr/>
          <p:nvPr/>
        </p:nvCxnSpPr>
        <p:spPr>
          <a:xfrm>
            <a:off x="4153808" y="4935844"/>
            <a:ext cx="381000"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3520667" y="4723334"/>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1</a:t>
            </a:r>
            <a:endParaRPr lang="zh-HK" altLang="en-US" i="1" baseline="-25000" dirty="0">
              <a:latin typeface="Times New Roman" panose="02020603050405020304" pitchFamily="18" charset="0"/>
              <a:cs typeface="Times New Roman" panose="02020603050405020304" pitchFamily="18" charset="0"/>
            </a:endParaRPr>
          </a:p>
        </p:txBody>
      </p:sp>
      <p:pic>
        <p:nvPicPr>
          <p:cNvPr id="41" name="Picture 40"/>
          <p:cNvPicPr>
            <a:picLocks noChangeAspect="1"/>
          </p:cNvPicPr>
          <p:nvPr/>
        </p:nvPicPr>
        <p:blipFill>
          <a:blip r:embed="rId6"/>
          <a:stretch>
            <a:fillRect/>
          </a:stretch>
        </p:blipFill>
        <p:spPr>
          <a:xfrm>
            <a:off x="4837748" y="4772565"/>
            <a:ext cx="355600" cy="356160"/>
          </a:xfrm>
          <a:prstGeom prst="rect">
            <a:avLst/>
          </a:prstGeom>
        </p:spPr>
      </p:pic>
      <p:sp>
        <p:nvSpPr>
          <p:cNvPr id="42" name="TextBox 41"/>
          <p:cNvSpPr txBox="1"/>
          <p:nvPr/>
        </p:nvSpPr>
        <p:spPr>
          <a:xfrm>
            <a:off x="5529080" y="4751178"/>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2</a:t>
            </a:r>
            <a:endParaRPr lang="zh-HK" altLang="en-US" i="1" baseline="-25000" dirty="0">
              <a:latin typeface="Times New Roman" panose="02020603050405020304" pitchFamily="18" charset="0"/>
              <a:cs typeface="Times New Roman" panose="02020603050405020304" pitchFamily="18" charset="0"/>
            </a:endParaRPr>
          </a:p>
        </p:txBody>
      </p:sp>
      <p:pic>
        <p:nvPicPr>
          <p:cNvPr id="43" name="Picture 42"/>
          <p:cNvPicPr>
            <a:picLocks noChangeAspect="1"/>
          </p:cNvPicPr>
          <p:nvPr/>
        </p:nvPicPr>
        <p:blipFill>
          <a:blip r:embed="rId14"/>
          <a:stretch>
            <a:fillRect/>
          </a:stretch>
        </p:blipFill>
        <p:spPr>
          <a:xfrm>
            <a:off x="5844392" y="4818472"/>
            <a:ext cx="254000" cy="279840"/>
          </a:xfrm>
          <a:prstGeom prst="rect">
            <a:avLst/>
          </a:prstGeom>
        </p:spPr>
      </p:pic>
      <p:cxnSp>
        <p:nvCxnSpPr>
          <p:cNvPr id="44" name="Straight Arrow Connector 43"/>
          <p:cNvCxnSpPr/>
          <p:nvPr/>
        </p:nvCxnSpPr>
        <p:spPr>
          <a:xfrm>
            <a:off x="5165490" y="4964096"/>
            <a:ext cx="381000"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pic>
        <p:nvPicPr>
          <p:cNvPr id="45" name="Picture 44"/>
          <p:cNvPicPr>
            <a:picLocks noChangeAspect="1"/>
          </p:cNvPicPr>
          <p:nvPr/>
        </p:nvPicPr>
        <p:blipFill>
          <a:blip r:embed="rId13"/>
          <a:stretch>
            <a:fillRect/>
          </a:stretch>
        </p:blipFill>
        <p:spPr>
          <a:xfrm>
            <a:off x="2915378" y="5324076"/>
            <a:ext cx="190500" cy="343440"/>
          </a:xfrm>
          <a:prstGeom prst="rect">
            <a:avLst/>
          </a:prstGeom>
        </p:spPr>
      </p:pic>
      <p:cxnSp>
        <p:nvCxnSpPr>
          <p:cNvPr id="46" name="Straight Arrow Connector 45"/>
          <p:cNvCxnSpPr/>
          <p:nvPr/>
        </p:nvCxnSpPr>
        <p:spPr>
          <a:xfrm>
            <a:off x="3168470" y="5540206"/>
            <a:ext cx="381000"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47" name="Picture 46"/>
          <p:cNvPicPr>
            <a:picLocks noChangeAspect="1"/>
          </p:cNvPicPr>
          <p:nvPr/>
        </p:nvPicPr>
        <p:blipFill>
          <a:blip r:embed="rId14"/>
          <a:stretch>
            <a:fillRect/>
          </a:stretch>
        </p:blipFill>
        <p:spPr>
          <a:xfrm>
            <a:off x="4801189" y="5390518"/>
            <a:ext cx="254000" cy="279840"/>
          </a:xfrm>
          <a:prstGeom prst="rect">
            <a:avLst/>
          </a:prstGeom>
        </p:spPr>
      </p:pic>
      <p:sp>
        <p:nvSpPr>
          <p:cNvPr id="48" name="TextBox 47"/>
          <p:cNvSpPr txBox="1"/>
          <p:nvPr/>
        </p:nvSpPr>
        <p:spPr>
          <a:xfrm>
            <a:off x="4495711" y="5363360"/>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1</a:t>
            </a:r>
            <a:endParaRPr lang="zh-HK" altLang="en-US" i="1" baseline="-25000" dirty="0">
              <a:latin typeface="Times New Roman" panose="02020603050405020304" pitchFamily="18" charset="0"/>
              <a:cs typeface="Times New Roman" panose="02020603050405020304" pitchFamily="18" charset="0"/>
            </a:endParaRPr>
          </a:p>
        </p:txBody>
      </p:sp>
      <p:cxnSp>
        <p:nvCxnSpPr>
          <p:cNvPr id="49" name="Straight Arrow Connector 48"/>
          <p:cNvCxnSpPr/>
          <p:nvPr/>
        </p:nvCxnSpPr>
        <p:spPr>
          <a:xfrm>
            <a:off x="4159978" y="5522858"/>
            <a:ext cx="381000"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526838" y="5310348"/>
            <a:ext cx="370840"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6</a:t>
            </a:r>
            <a:endParaRPr lang="zh-HK" altLang="en-US" i="1" baseline="-25000" dirty="0">
              <a:latin typeface="Times New Roman" panose="02020603050405020304" pitchFamily="18" charset="0"/>
              <a:cs typeface="Times New Roman" panose="02020603050405020304" pitchFamily="18" charset="0"/>
            </a:endParaRPr>
          </a:p>
        </p:txBody>
      </p:sp>
      <p:pic>
        <p:nvPicPr>
          <p:cNvPr id="51" name="Picture 50"/>
          <p:cNvPicPr>
            <a:picLocks noChangeAspect="1"/>
          </p:cNvPicPr>
          <p:nvPr/>
        </p:nvPicPr>
        <p:blipFill>
          <a:blip r:embed="rId6"/>
          <a:stretch>
            <a:fillRect/>
          </a:stretch>
        </p:blipFill>
        <p:spPr>
          <a:xfrm>
            <a:off x="3800931" y="5352358"/>
            <a:ext cx="355600" cy="356160"/>
          </a:xfrm>
          <a:prstGeom prst="rect">
            <a:avLst/>
          </a:prstGeom>
        </p:spPr>
      </p:pic>
      <p:sp>
        <p:nvSpPr>
          <p:cNvPr id="52" name="TextBox 51"/>
          <p:cNvSpPr txBox="1"/>
          <p:nvPr/>
        </p:nvSpPr>
        <p:spPr>
          <a:xfrm>
            <a:off x="5535250" y="5338192"/>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7</a:t>
            </a:r>
            <a:endParaRPr lang="zh-HK" altLang="en-US" i="1" baseline="-25000" dirty="0">
              <a:latin typeface="Times New Roman" panose="02020603050405020304" pitchFamily="18" charset="0"/>
              <a:cs typeface="Times New Roman" panose="02020603050405020304" pitchFamily="18" charset="0"/>
            </a:endParaRPr>
          </a:p>
        </p:txBody>
      </p:sp>
      <p:pic>
        <p:nvPicPr>
          <p:cNvPr id="53" name="Picture 52"/>
          <p:cNvPicPr>
            <a:picLocks noChangeAspect="1"/>
          </p:cNvPicPr>
          <p:nvPr/>
        </p:nvPicPr>
        <p:blipFill>
          <a:blip r:embed="rId14"/>
          <a:stretch>
            <a:fillRect/>
          </a:stretch>
        </p:blipFill>
        <p:spPr>
          <a:xfrm>
            <a:off x="6835508" y="5437577"/>
            <a:ext cx="254000" cy="279840"/>
          </a:xfrm>
          <a:prstGeom prst="rect">
            <a:avLst/>
          </a:prstGeom>
        </p:spPr>
      </p:pic>
      <p:cxnSp>
        <p:nvCxnSpPr>
          <p:cNvPr id="54" name="Straight Arrow Connector 53"/>
          <p:cNvCxnSpPr/>
          <p:nvPr/>
        </p:nvCxnSpPr>
        <p:spPr>
          <a:xfrm>
            <a:off x="5171660" y="5551110"/>
            <a:ext cx="381000"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2632531" y="5310348"/>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0</a:t>
            </a:r>
            <a:endParaRPr lang="zh-HK" altLang="en-US" i="1" baseline="-25000" dirty="0">
              <a:latin typeface="Times New Roman" panose="02020603050405020304" pitchFamily="18" charset="0"/>
              <a:cs typeface="Times New Roman" panose="02020603050405020304" pitchFamily="18" charset="0"/>
            </a:endParaRPr>
          </a:p>
        </p:txBody>
      </p:sp>
      <p:pic>
        <p:nvPicPr>
          <p:cNvPr id="56" name="Picture 55"/>
          <p:cNvPicPr>
            <a:picLocks noChangeAspect="1"/>
          </p:cNvPicPr>
          <p:nvPr/>
        </p:nvPicPr>
        <p:blipFill>
          <a:blip r:embed="rId6"/>
          <a:stretch>
            <a:fillRect/>
          </a:stretch>
        </p:blipFill>
        <p:spPr>
          <a:xfrm>
            <a:off x="5851483" y="5352358"/>
            <a:ext cx="355600" cy="356160"/>
          </a:xfrm>
          <a:prstGeom prst="rect">
            <a:avLst/>
          </a:prstGeom>
        </p:spPr>
      </p:pic>
      <p:cxnSp>
        <p:nvCxnSpPr>
          <p:cNvPr id="57" name="Straight Arrow Connector 56"/>
          <p:cNvCxnSpPr/>
          <p:nvPr/>
        </p:nvCxnSpPr>
        <p:spPr>
          <a:xfrm>
            <a:off x="6185845" y="5573935"/>
            <a:ext cx="381000"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6540694" y="5347740"/>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2</a:t>
            </a:r>
            <a:endParaRPr lang="zh-HK" altLang="en-US" i="1" baseline="-25000" dirty="0">
              <a:latin typeface="Times New Roman" panose="02020603050405020304" pitchFamily="18" charset="0"/>
              <a:cs typeface="Times New Roman" panose="02020603050405020304" pitchFamily="18" charset="0"/>
            </a:endParaRPr>
          </a:p>
        </p:txBody>
      </p:sp>
      <p:cxnSp>
        <p:nvCxnSpPr>
          <p:cNvPr id="61" name="Straight Arrow Connector 60"/>
          <p:cNvCxnSpPr/>
          <p:nvPr/>
        </p:nvCxnSpPr>
        <p:spPr>
          <a:xfrm>
            <a:off x="4928189" y="2276475"/>
            <a:ext cx="12376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flipV="1">
            <a:off x="4726214" y="2505075"/>
            <a:ext cx="0" cy="83820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2794001" y="3343275"/>
            <a:ext cx="1828800"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2422526" y="3584951"/>
            <a:ext cx="0" cy="39253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V="1">
            <a:off x="2600326" y="3528459"/>
            <a:ext cx="0" cy="3933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73" name="Picture 72"/>
          <p:cNvPicPr>
            <a:picLocks noChangeAspect="1"/>
          </p:cNvPicPr>
          <p:nvPr/>
        </p:nvPicPr>
        <p:blipFill>
          <a:blip r:embed="rId15"/>
          <a:stretch>
            <a:fillRect/>
          </a:stretch>
        </p:blipFill>
        <p:spPr>
          <a:xfrm>
            <a:off x="1043071" y="2066235"/>
            <a:ext cx="276380" cy="498268"/>
          </a:xfrm>
          <a:prstGeom prst="rect">
            <a:avLst/>
          </a:prstGeom>
        </p:spPr>
      </p:pic>
      <p:sp>
        <p:nvSpPr>
          <p:cNvPr id="74" name="TextBox 73"/>
          <p:cNvSpPr txBox="1"/>
          <p:nvPr/>
        </p:nvSpPr>
        <p:spPr>
          <a:xfrm>
            <a:off x="1828524" y="3122411"/>
            <a:ext cx="378030"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c</a:t>
            </a:r>
            <a:r>
              <a:rPr lang="en-US" altLang="zh-HK" i="1" baseline="-25000" dirty="0" smtClean="0">
                <a:latin typeface="Times New Roman" panose="02020603050405020304" pitchFamily="18" charset="0"/>
                <a:cs typeface="Times New Roman" panose="02020603050405020304" pitchFamily="18" charset="0"/>
              </a:rPr>
              <a:t>1</a:t>
            </a:r>
            <a:endParaRPr lang="zh-HK" altLang="en-US" i="1" baseline="-25000" dirty="0">
              <a:latin typeface="Times New Roman" panose="02020603050405020304" pitchFamily="18" charset="0"/>
              <a:cs typeface="Times New Roman" panose="02020603050405020304" pitchFamily="18" charset="0"/>
            </a:endParaRPr>
          </a:p>
        </p:txBody>
      </p:sp>
      <p:sp>
        <p:nvSpPr>
          <p:cNvPr id="75" name="TextBox 74"/>
          <p:cNvSpPr txBox="1"/>
          <p:nvPr/>
        </p:nvSpPr>
        <p:spPr>
          <a:xfrm>
            <a:off x="1272422" y="2080242"/>
            <a:ext cx="378030"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c</a:t>
            </a:r>
            <a:r>
              <a:rPr lang="en-US" altLang="zh-HK" i="1" baseline="-25000" dirty="0" smtClean="0">
                <a:latin typeface="Times New Roman" panose="02020603050405020304" pitchFamily="18" charset="0"/>
                <a:cs typeface="Times New Roman" panose="02020603050405020304" pitchFamily="18" charset="0"/>
              </a:rPr>
              <a:t>2</a:t>
            </a:r>
            <a:endParaRPr lang="zh-HK" altLang="en-US" i="1" baseline="-25000" dirty="0">
              <a:latin typeface="Times New Roman" panose="02020603050405020304" pitchFamily="18" charset="0"/>
              <a:cs typeface="Times New Roman" panose="02020603050405020304" pitchFamily="18" charset="0"/>
            </a:endParaRPr>
          </a:p>
        </p:txBody>
      </p:sp>
      <p:pic>
        <p:nvPicPr>
          <p:cNvPr id="76" name="Picture 75"/>
          <p:cNvPicPr>
            <a:picLocks noChangeAspect="1"/>
          </p:cNvPicPr>
          <p:nvPr/>
        </p:nvPicPr>
        <p:blipFill>
          <a:blip r:embed="rId14"/>
          <a:stretch>
            <a:fillRect/>
          </a:stretch>
        </p:blipFill>
        <p:spPr>
          <a:xfrm>
            <a:off x="2719859" y="2291778"/>
            <a:ext cx="254000" cy="279840"/>
          </a:xfrm>
          <a:prstGeom prst="rect">
            <a:avLst/>
          </a:prstGeom>
        </p:spPr>
      </p:pic>
      <p:cxnSp>
        <p:nvCxnSpPr>
          <p:cNvPr id="78" name="Straight Connector 77"/>
          <p:cNvCxnSpPr>
            <a:endCxn id="76" idx="1"/>
          </p:cNvCxnSpPr>
          <p:nvPr/>
        </p:nvCxnSpPr>
        <p:spPr>
          <a:xfrm flipV="1">
            <a:off x="1270001" y="2431698"/>
            <a:ext cx="1449858" cy="975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2681606" y="3864781"/>
            <a:ext cx="370840"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6</a:t>
            </a:r>
            <a:endParaRPr lang="zh-HK" altLang="en-US" i="1" baseline="-25000" dirty="0">
              <a:latin typeface="Times New Roman" panose="02020603050405020304" pitchFamily="18" charset="0"/>
              <a:cs typeface="Times New Roman" panose="02020603050405020304" pitchFamily="18" charset="0"/>
            </a:endParaRPr>
          </a:p>
        </p:txBody>
      </p:sp>
      <p:sp>
        <p:nvSpPr>
          <p:cNvPr id="80" name="TextBox 79"/>
          <p:cNvSpPr txBox="1"/>
          <p:nvPr/>
        </p:nvSpPr>
        <p:spPr>
          <a:xfrm>
            <a:off x="5145203" y="2717801"/>
            <a:ext cx="370840"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7</a:t>
            </a:r>
            <a:endParaRPr lang="zh-HK" altLang="en-US" i="1" baseline="-25000" dirty="0">
              <a:latin typeface="Times New Roman" panose="02020603050405020304" pitchFamily="18" charset="0"/>
              <a:cs typeface="Times New Roman" panose="02020603050405020304" pitchFamily="18" charset="0"/>
            </a:endParaRPr>
          </a:p>
        </p:txBody>
      </p:sp>
      <p:cxnSp>
        <p:nvCxnSpPr>
          <p:cNvPr id="82" name="Straight Arrow Connector 81"/>
          <p:cNvCxnSpPr/>
          <p:nvPr/>
        </p:nvCxnSpPr>
        <p:spPr>
          <a:xfrm flipV="1">
            <a:off x="2778126" y="3643077"/>
            <a:ext cx="1844675" cy="14883"/>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4965350" y="3645240"/>
            <a:ext cx="1283396" cy="186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endCxn id="28" idx="3"/>
          </p:cNvCxnSpPr>
          <p:nvPr/>
        </p:nvCxnSpPr>
        <p:spPr>
          <a:xfrm>
            <a:off x="6227784" y="3725128"/>
            <a:ext cx="20962" cy="710874"/>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2919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6"/>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0"/>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4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2"/>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43"/>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0"/>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82"/>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83"/>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88"/>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0"/>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7"/>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67"/>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69"/>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65"/>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63"/>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61"/>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2"/>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45"/>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46"/>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47"/>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48"/>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49"/>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50"/>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51"/>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52"/>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53"/>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54"/>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55"/>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56"/>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57"/>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59"/>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10" grpId="0"/>
      <p:bldP spid="12" grpId="0"/>
      <p:bldP spid="35" grpId="0"/>
      <p:bldP spid="37" grpId="0"/>
      <p:bldP spid="40" grpId="0"/>
      <p:bldP spid="42" grpId="0"/>
      <p:bldP spid="48" grpId="0"/>
      <p:bldP spid="50" grpId="0"/>
      <p:bldP spid="52" grpId="0"/>
      <p:bldP spid="55" grpId="0"/>
      <p:bldP spid="59" grpId="0"/>
      <p:bldP spid="74" grpId="0"/>
      <p:bldP spid="75" grpId="0"/>
      <p:bldP spid="79" grpId="0"/>
      <p:bldP spid="8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0" name="Straight Arrow Connector 49"/>
          <p:cNvCxnSpPr/>
          <p:nvPr/>
        </p:nvCxnSpPr>
        <p:spPr>
          <a:xfrm flipV="1">
            <a:off x="5810515" y="5450838"/>
            <a:ext cx="618677" cy="272460"/>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19124" y="219283"/>
            <a:ext cx="6347713" cy="1145309"/>
          </a:xfrm>
        </p:spPr>
        <p:txBody>
          <a:bodyPr>
            <a:normAutofit/>
          </a:bodyPr>
          <a:lstStyle/>
          <a:p>
            <a:r>
              <a:rPr lang="en-US" altLang="zh-HK" sz="3200" dirty="0"/>
              <a:t>Efficiency improvement: Two-level priority queue</a:t>
            </a:r>
            <a:endParaRPr lang="zh-HK" altLang="en-US" sz="3200" dirty="0"/>
          </a:p>
        </p:txBody>
      </p:sp>
      <p:sp>
        <p:nvSpPr>
          <p:cNvPr id="3" name="Content Placeholder 2"/>
          <p:cNvSpPr>
            <a:spLocks noGrp="1"/>
          </p:cNvSpPr>
          <p:nvPr>
            <p:ph idx="1"/>
          </p:nvPr>
        </p:nvSpPr>
        <p:spPr>
          <a:xfrm rot="10800000" flipV="1">
            <a:off x="153409" y="3460056"/>
            <a:ext cx="2024307" cy="645540"/>
          </a:xfrm>
        </p:spPr>
        <p:txBody>
          <a:bodyPr>
            <a:normAutofit/>
          </a:bodyPr>
          <a:lstStyle/>
          <a:p>
            <a:r>
              <a:rPr lang="en-US" altLang="zh-HK" dirty="0" smtClean="0"/>
              <a:t>1</a:t>
            </a:r>
            <a:r>
              <a:rPr lang="en-US" altLang="zh-HK" baseline="30000" dirty="0" smtClean="0"/>
              <a:t>st</a:t>
            </a:r>
            <a:r>
              <a:rPr lang="en-US" altLang="zh-HK" dirty="0" smtClean="0"/>
              <a:t> iteration</a:t>
            </a:r>
            <a:endParaRPr lang="zh-HK" altLang="en-US" dirty="0"/>
          </a:p>
        </p:txBody>
      </p:sp>
      <p:sp>
        <p:nvSpPr>
          <p:cNvPr id="5" name="Content Placeholder 2"/>
          <p:cNvSpPr txBox="1">
            <a:spLocks/>
          </p:cNvSpPr>
          <p:nvPr/>
        </p:nvSpPr>
        <p:spPr>
          <a:xfrm>
            <a:off x="108826" y="1252650"/>
            <a:ext cx="6347714" cy="48544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smtClean="0"/>
              <a:t>Initialization: initialize      and </a:t>
            </a:r>
            <a:endParaRPr lang="en-US" dirty="0"/>
          </a:p>
        </p:txBody>
      </p:sp>
      <p:pic>
        <p:nvPicPr>
          <p:cNvPr id="6" name="Picture 5"/>
          <p:cNvPicPr>
            <a:picLocks noChangeAspect="1"/>
          </p:cNvPicPr>
          <p:nvPr/>
        </p:nvPicPr>
        <p:blipFill>
          <a:blip r:embed="rId3"/>
          <a:stretch>
            <a:fillRect/>
          </a:stretch>
        </p:blipFill>
        <p:spPr>
          <a:xfrm>
            <a:off x="2935643" y="1324981"/>
            <a:ext cx="309755" cy="228600"/>
          </a:xfrm>
          <a:prstGeom prst="rect">
            <a:avLst/>
          </a:prstGeom>
        </p:spPr>
      </p:pic>
      <p:pic>
        <p:nvPicPr>
          <p:cNvPr id="7" name="Picture 6"/>
          <p:cNvPicPr>
            <a:picLocks noChangeAspect="1"/>
          </p:cNvPicPr>
          <p:nvPr/>
        </p:nvPicPr>
        <p:blipFill>
          <a:blip r:embed="rId4"/>
          <a:stretch>
            <a:fillRect/>
          </a:stretch>
        </p:blipFill>
        <p:spPr>
          <a:xfrm>
            <a:off x="3747296" y="1364592"/>
            <a:ext cx="280398" cy="208189"/>
          </a:xfrm>
          <a:prstGeom prst="rect">
            <a:avLst/>
          </a:prstGeom>
        </p:spPr>
      </p:pic>
      <p:sp>
        <p:nvSpPr>
          <p:cNvPr id="11" name="TextBox 10"/>
          <p:cNvSpPr txBox="1"/>
          <p:nvPr/>
        </p:nvSpPr>
        <p:spPr>
          <a:xfrm>
            <a:off x="3613754" y="1514683"/>
            <a:ext cx="1460001" cy="923330"/>
          </a:xfrm>
          <a:prstGeom prst="rect">
            <a:avLst/>
          </a:prstGeom>
          <a:noFill/>
        </p:spPr>
        <p:txBody>
          <a:bodyPr wrap="square" rtlCol="0">
            <a:spAutoFit/>
          </a:bodyPr>
          <a:lstStyle/>
          <a:p>
            <a:r>
              <a:rPr lang="en-US" dirty="0" smtClean="0">
                <a:solidFill>
                  <a:srgbClr val="FF0000"/>
                </a:solidFill>
              </a:rPr>
              <a:t>No exact distance calculations</a:t>
            </a:r>
            <a:endParaRPr lang="en-US" dirty="0">
              <a:solidFill>
                <a:srgbClr val="FF0000"/>
              </a:solidFill>
            </a:endParaRPr>
          </a:p>
        </p:txBody>
      </p:sp>
      <p:sp>
        <p:nvSpPr>
          <p:cNvPr id="14" name="TextBox 13"/>
          <p:cNvSpPr txBox="1"/>
          <p:nvPr/>
        </p:nvSpPr>
        <p:spPr>
          <a:xfrm>
            <a:off x="2481212" y="5232460"/>
            <a:ext cx="1799989" cy="584775"/>
          </a:xfrm>
          <a:prstGeom prst="rect">
            <a:avLst/>
          </a:prstGeom>
          <a:noFill/>
        </p:spPr>
        <p:txBody>
          <a:bodyPr wrap="square" rtlCol="0">
            <a:spAutoFit/>
          </a:bodyPr>
          <a:lstStyle/>
          <a:p>
            <a:r>
              <a:rPr lang="en-US" altLang="zh-HK" sz="1600" dirty="0" smtClean="0">
                <a:solidFill>
                  <a:srgbClr val="FF0000"/>
                </a:solidFill>
              </a:rPr>
              <a:t>Get cost(</a:t>
            </a:r>
            <a:r>
              <a:rPr lang="en-US" altLang="zh-HK" sz="1600" i="1" dirty="0" smtClean="0">
                <a:solidFill>
                  <a:srgbClr val="FF0000"/>
                </a:solidFill>
              </a:rPr>
              <a:t>r</a:t>
            </a:r>
            <a:r>
              <a:rPr lang="en-US" altLang="zh-HK" sz="1600" i="1" baseline="-25000" dirty="0" smtClean="0">
                <a:solidFill>
                  <a:srgbClr val="FF0000"/>
                </a:solidFill>
              </a:rPr>
              <a:t>1</a:t>
            </a:r>
            <a:r>
              <a:rPr lang="en-US" altLang="zh-HK" sz="1600" i="1" dirty="0" smtClean="0">
                <a:solidFill>
                  <a:srgbClr val="FF0000"/>
                </a:solidFill>
              </a:rPr>
              <a:t>,r</a:t>
            </a:r>
            <a:r>
              <a:rPr lang="en-US" altLang="zh-HK" sz="1600" i="1" baseline="-25000" dirty="0" smtClean="0">
                <a:solidFill>
                  <a:srgbClr val="FF0000"/>
                </a:solidFill>
              </a:rPr>
              <a:t>7</a:t>
            </a:r>
            <a:r>
              <a:rPr lang="en-US" altLang="zh-HK" sz="1600" dirty="0" smtClean="0">
                <a:solidFill>
                  <a:srgbClr val="FF0000"/>
                </a:solidFill>
              </a:rPr>
              <a:t>) and cost(</a:t>
            </a:r>
            <a:r>
              <a:rPr lang="en-US" altLang="zh-HK" sz="1600" i="1" dirty="0" smtClean="0">
                <a:solidFill>
                  <a:srgbClr val="FF0000"/>
                </a:solidFill>
              </a:rPr>
              <a:t>r</a:t>
            </a:r>
            <a:r>
              <a:rPr lang="en-US" altLang="zh-HK" sz="1600" i="1" baseline="-25000" dirty="0" smtClean="0">
                <a:solidFill>
                  <a:srgbClr val="FF0000"/>
                </a:solidFill>
              </a:rPr>
              <a:t>7</a:t>
            </a:r>
            <a:r>
              <a:rPr lang="en-US" altLang="zh-HK" sz="1600" i="1" dirty="0" smtClean="0">
                <a:solidFill>
                  <a:srgbClr val="FF0000"/>
                </a:solidFill>
              </a:rPr>
              <a:t>,r</a:t>
            </a:r>
            <a:r>
              <a:rPr lang="en-US" altLang="zh-HK" sz="1600" i="1" baseline="-25000" dirty="0" smtClean="0">
                <a:solidFill>
                  <a:srgbClr val="FF0000"/>
                </a:solidFill>
              </a:rPr>
              <a:t>2</a:t>
            </a:r>
            <a:r>
              <a:rPr lang="en-US" altLang="zh-HK" sz="1600" dirty="0" smtClean="0">
                <a:solidFill>
                  <a:srgbClr val="FF0000"/>
                </a:solidFill>
              </a:rPr>
              <a:t>)</a:t>
            </a:r>
            <a:endParaRPr lang="zh-HK" altLang="en-US" sz="1600" dirty="0">
              <a:solidFill>
                <a:srgbClr val="FF0000"/>
              </a:solidFill>
            </a:endParaRPr>
          </a:p>
        </p:txBody>
      </p:sp>
      <p:cxnSp>
        <p:nvCxnSpPr>
          <p:cNvPr id="16" name="Straight Arrow Connector 15"/>
          <p:cNvCxnSpPr/>
          <p:nvPr/>
        </p:nvCxnSpPr>
        <p:spPr>
          <a:xfrm flipV="1">
            <a:off x="1379577" y="2222247"/>
            <a:ext cx="533883" cy="313642"/>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2761607" y="2214599"/>
            <a:ext cx="381678" cy="316215"/>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V="1">
            <a:off x="1483031" y="4605276"/>
            <a:ext cx="469998" cy="419689"/>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flipV="1">
            <a:off x="2934546" y="4605277"/>
            <a:ext cx="508088" cy="419688"/>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p:nvPicPr>
        <p:blipFill>
          <a:blip r:embed="rId5"/>
          <a:stretch>
            <a:fillRect/>
          </a:stretch>
        </p:blipFill>
        <p:spPr>
          <a:xfrm>
            <a:off x="1175345" y="1574970"/>
            <a:ext cx="2120900" cy="674160"/>
          </a:xfrm>
          <a:prstGeom prst="rect">
            <a:avLst/>
          </a:prstGeom>
        </p:spPr>
      </p:pic>
      <p:pic>
        <p:nvPicPr>
          <p:cNvPr id="15" name="Picture 14"/>
          <p:cNvPicPr>
            <a:picLocks noChangeAspect="1"/>
          </p:cNvPicPr>
          <p:nvPr/>
        </p:nvPicPr>
        <p:blipFill>
          <a:blip r:embed="rId6"/>
          <a:stretch>
            <a:fillRect/>
          </a:stretch>
        </p:blipFill>
        <p:spPr>
          <a:xfrm>
            <a:off x="496056" y="2414013"/>
            <a:ext cx="1941026" cy="966720"/>
          </a:xfrm>
          <a:prstGeom prst="rect">
            <a:avLst/>
          </a:prstGeom>
        </p:spPr>
      </p:pic>
      <p:pic>
        <p:nvPicPr>
          <p:cNvPr id="19" name="Picture 18"/>
          <p:cNvPicPr>
            <a:picLocks noChangeAspect="1"/>
          </p:cNvPicPr>
          <p:nvPr/>
        </p:nvPicPr>
        <p:blipFill>
          <a:blip r:embed="rId7"/>
          <a:stretch>
            <a:fillRect/>
          </a:stretch>
        </p:blipFill>
        <p:spPr>
          <a:xfrm>
            <a:off x="2496965" y="2415031"/>
            <a:ext cx="1843267" cy="356160"/>
          </a:xfrm>
          <a:prstGeom prst="rect">
            <a:avLst/>
          </a:prstGeom>
        </p:spPr>
      </p:pic>
      <p:pic>
        <p:nvPicPr>
          <p:cNvPr id="20" name="Picture 19"/>
          <p:cNvPicPr>
            <a:picLocks noChangeAspect="1"/>
          </p:cNvPicPr>
          <p:nvPr/>
        </p:nvPicPr>
        <p:blipFill>
          <a:blip r:embed="rId8"/>
          <a:stretch>
            <a:fillRect/>
          </a:stretch>
        </p:blipFill>
        <p:spPr>
          <a:xfrm>
            <a:off x="1158020" y="3933465"/>
            <a:ext cx="2120900" cy="674160"/>
          </a:xfrm>
          <a:prstGeom prst="rect">
            <a:avLst/>
          </a:prstGeom>
        </p:spPr>
      </p:pic>
      <p:pic>
        <p:nvPicPr>
          <p:cNvPr id="29" name="Picture 28"/>
          <p:cNvPicPr>
            <a:picLocks noChangeAspect="1"/>
          </p:cNvPicPr>
          <p:nvPr/>
        </p:nvPicPr>
        <p:blipFill>
          <a:blip r:embed="rId6"/>
          <a:stretch>
            <a:fillRect/>
          </a:stretch>
        </p:blipFill>
        <p:spPr>
          <a:xfrm>
            <a:off x="425541" y="4818549"/>
            <a:ext cx="1916854" cy="966720"/>
          </a:xfrm>
          <a:prstGeom prst="rect">
            <a:avLst/>
          </a:prstGeom>
        </p:spPr>
      </p:pic>
      <p:pic>
        <p:nvPicPr>
          <p:cNvPr id="35" name="Picture 34"/>
          <p:cNvPicPr>
            <a:picLocks noChangeAspect="1"/>
          </p:cNvPicPr>
          <p:nvPr/>
        </p:nvPicPr>
        <p:blipFill>
          <a:blip r:embed="rId7"/>
          <a:stretch>
            <a:fillRect/>
          </a:stretch>
        </p:blipFill>
        <p:spPr>
          <a:xfrm>
            <a:off x="2472047" y="4821172"/>
            <a:ext cx="1888999" cy="356160"/>
          </a:xfrm>
          <a:prstGeom prst="rect">
            <a:avLst/>
          </a:prstGeom>
        </p:spPr>
      </p:pic>
      <p:pic>
        <p:nvPicPr>
          <p:cNvPr id="37" name="Picture 36"/>
          <p:cNvPicPr>
            <a:picLocks noChangeAspect="1"/>
          </p:cNvPicPr>
          <p:nvPr/>
        </p:nvPicPr>
        <p:blipFill>
          <a:blip r:embed="rId3"/>
          <a:stretch>
            <a:fillRect/>
          </a:stretch>
        </p:blipFill>
        <p:spPr>
          <a:xfrm>
            <a:off x="3345710" y="1841359"/>
            <a:ext cx="309755" cy="228600"/>
          </a:xfrm>
          <a:prstGeom prst="rect">
            <a:avLst/>
          </a:prstGeom>
        </p:spPr>
      </p:pic>
      <p:pic>
        <p:nvPicPr>
          <p:cNvPr id="22" name="Picture 21"/>
          <p:cNvPicPr>
            <a:picLocks noChangeAspect="1"/>
          </p:cNvPicPr>
          <p:nvPr/>
        </p:nvPicPr>
        <p:blipFill>
          <a:blip r:embed="rId9"/>
          <a:stretch>
            <a:fillRect/>
          </a:stretch>
        </p:blipFill>
        <p:spPr>
          <a:xfrm>
            <a:off x="2933860" y="2805147"/>
            <a:ext cx="308523" cy="241833"/>
          </a:xfrm>
          <a:prstGeom prst="rect">
            <a:avLst/>
          </a:prstGeom>
        </p:spPr>
      </p:pic>
      <p:pic>
        <p:nvPicPr>
          <p:cNvPr id="23" name="Picture 22"/>
          <p:cNvPicPr>
            <a:picLocks noChangeAspect="1"/>
          </p:cNvPicPr>
          <p:nvPr/>
        </p:nvPicPr>
        <p:blipFill>
          <a:blip r:embed="rId10"/>
          <a:stretch>
            <a:fillRect/>
          </a:stretch>
        </p:blipFill>
        <p:spPr>
          <a:xfrm>
            <a:off x="159940" y="2865166"/>
            <a:ext cx="281355" cy="228961"/>
          </a:xfrm>
          <a:prstGeom prst="rect">
            <a:avLst/>
          </a:prstGeom>
        </p:spPr>
      </p:pic>
      <p:sp>
        <p:nvSpPr>
          <p:cNvPr id="40" name="Content Placeholder 2"/>
          <p:cNvSpPr txBox="1">
            <a:spLocks/>
          </p:cNvSpPr>
          <p:nvPr/>
        </p:nvSpPr>
        <p:spPr>
          <a:xfrm rot="10800000" flipV="1">
            <a:off x="4761864" y="2830594"/>
            <a:ext cx="2383874" cy="40396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altLang="zh-HK" dirty="0" smtClean="0"/>
              <a:t>3</a:t>
            </a:r>
            <a:r>
              <a:rPr lang="en-US" altLang="zh-HK" baseline="30000" dirty="0" smtClean="0"/>
              <a:t>rd</a:t>
            </a:r>
            <a:r>
              <a:rPr lang="en-US" altLang="zh-HK" dirty="0" smtClean="0"/>
              <a:t> iteration</a:t>
            </a:r>
            <a:endParaRPr lang="zh-HK" altLang="en-US" dirty="0"/>
          </a:p>
        </p:txBody>
      </p:sp>
      <p:sp>
        <p:nvSpPr>
          <p:cNvPr id="41" name="Content Placeholder 2"/>
          <p:cNvSpPr txBox="1">
            <a:spLocks/>
          </p:cNvSpPr>
          <p:nvPr/>
        </p:nvSpPr>
        <p:spPr>
          <a:xfrm>
            <a:off x="4761864" y="1228496"/>
            <a:ext cx="2449304" cy="42501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smtClean="0"/>
              <a:t>2</a:t>
            </a:r>
            <a:r>
              <a:rPr lang="en-US" baseline="30000" dirty="0" smtClean="0"/>
              <a:t>nd</a:t>
            </a:r>
            <a:r>
              <a:rPr lang="en-US" dirty="0" smtClean="0"/>
              <a:t> iteration</a:t>
            </a:r>
            <a:endParaRPr lang="en-US" dirty="0"/>
          </a:p>
        </p:txBody>
      </p:sp>
      <p:sp>
        <p:nvSpPr>
          <p:cNvPr id="42" name="TextBox 41"/>
          <p:cNvSpPr txBox="1"/>
          <p:nvPr/>
        </p:nvSpPr>
        <p:spPr>
          <a:xfrm>
            <a:off x="7990679" y="1705995"/>
            <a:ext cx="1308448" cy="369332"/>
          </a:xfrm>
          <a:prstGeom prst="rect">
            <a:avLst/>
          </a:prstGeom>
          <a:noFill/>
        </p:spPr>
        <p:txBody>
          <a:bodyPr wrap="square" rtlCol="0">
            <a:spAutoFit/>
          </a:bodyPr>
          <a:lstStyle/>
          <a:p>
            <a:r>
              <a:rPr lang="en-US" dirty="0" smtClean="0">
                <a:solidFill>
                  <a:srgbClr val="FF0000"/>
                </a:solidFill>
              </a:rPr>
              <a:t>Satisfy </a:t>
            </a:r>
            <a:r>
              <a:rPr lang="en-US" i="1" dirty="0" smtClean="0">
                <a:solidFill>
                  <a:srgbClr val="FF0000"/>
                </a:solidFill>
              </a:rPr>
              <a:t>r</a:t>
            </a:r>
            <a:r>
              <a:rPr lang="en-US" i="1" baseline="-25000" dirty="0" smtClean="0">
                <a:solidFill>
                  <a:srgbClr val="FF0000"/>
                </a:solidFill>
              </a:rPr>
              <a:t>7</a:t>
            </a:r>
            <a:endParaRPr lang="en-US" i="1" baseline="-25000" dirty="0">
              <a:solidFill>
                <a:srgbClr val="FF0000"/>
              </a:solidFill>
            </a:endParaRPr>
          </a:p>
        </p:txBody>
      </p:sp>
      <p:sp>
        <p:nvSpPr>
          <p:cNvPr id="43" name="TextBox 42"/>
          <p:cNvSpPr txBox="1"/>
          <p:nvPr/>
        </p:nvSpPr>
        <p:spPr>
          <a:xfrm>
            <a:off x="7748041" y="3164716"/>
            <a:ext cx="1722479" cy="584775"/>
          </a:xfrm>
          <a:prstGeom prst="rect">
            <a:avLst/>
          </a:prstGeom>
          <a:noFill/>
        </p:spPr>
        <p:txBody>
          <a:bodyPr wrap="square" rtlCol="0">
            <a:spAutoFit/>
          </a:bodyPr>
          <a:lstStyle/>
          <a:p>
            <a:r>
              <a:rPr lang="en-US" altLang="zh-HK" sz="1600" dirty="0" smtClean="0">
                <a:solidFill>
                  <a:srgbClr val="FF0000"/>
                </a:solidFill>
              </a:rPr>
              <a:t>Get cost(</a:t>
            </a:r>
            <a:r>
              <a:rPr lang="en-US" altLang="zh-HK" sz="1600" i="1" dirty="0" smtClean="0">
                <a:solidFill>
                  <a:srgbClr val="FF0000"/>
                </a:solidFill>
              </a:rPr>
              <a:t>r</a:t>
            </a:r>
            <a:r>
              <a:rPr lang="en-US" altLang="zh-HK" sz="1600" i="1" baseline="-25000" dirty="0" smtClean="0">
                <a:solidFill>
                  <a:srgbClr val="FF0000"/>
                </a:solidFill>
              </a:rPr>
              <a:t>0</a:t>
            </a:r>
            <a:r>
              <a:rPr lang="en-US" altLang="zh-HK" sz="1600" dirty="0" smtClean="0">
                <a:solidFill>
                  <a:srgbClr val="FF0000"/>
                </a:solidFill>
              </a:rPr>
              <a:t>,</a:t>
            </a:r>
            <a:r>
              <a:rPr lang="en-US" altLang="zh-HK" sz="1600" i="1" dirty="0" smtClean="0">
                <a:solidFill>
                  <a:srgbClr val="FF0000"/>
                </a:solidFill>
              </a:rPr>
              <a:t>r</a:t>
            </a:r>
            <a:r>
              <a:rPr lang="en-US" altLang="zh-HK" sz="1600" i="1" baseline="-25000" dirty="0" smtClean="0">
                <a:solidFill>
                  <a:srgbClr val="FF0000"/>
                </a:solidFill>
              </a:rPr>
              <a:t>6</a:t>
            </a:r>
            <a:r>
              <a:rPr lang="en-US" altLang="zh-HK" sz="1600" dirty="0" smtClean="0">
                <a:solidFill>
                  <a:srgbClr val="FF0000"/>
                </a:solidFill>
              </a:rPr>
              <a:t>) and cost(</a:t>
            </a:r>
            <a:r>
              <a:rPr lang="en-US" altLang="zh-HK" sz="1600" i="1" dirty="0" smtClean="0">
                <a:solidFill>
                  <a:srgbClr val="FF0000"/>
                </a:solidFill>
              </a:rPr>
              <a:t>r</a:t>
            </a:r>
            <a:r>
              <a:rPr lang="en-US" altLang="zh-HK" sz="1600" i="1" baseline="-25000" dirty="0" smtClean="0">
                <a:solidFill>
                  <a:srgbClr val="FF0000"/>
                </a:solidFill>
              </a:rPr>
              <a:t>6</a:t>
            </a:r>
            <a:r>
              <a:rPr lang="en-US" altLang="zh-HK" sz="1600" dirty="0" smtClean="0">
                <a:solidFill>
                  <a:srgbClr val="FF0000"/>
                </a:solidFill>
              </a:rPr>
              <a:t>,</a:t>
            </a:r>
            <a:r>
              <a:rPr lang="en-US" altLang="zh-HK" sz="1600" i="1" dirty="0" smtClean="0">
                <a:solidFill>
                  <a:srgbClr val="FF0000"/>
                </a:solidFill>
              </a:rPr>
              <a:t>r</a:t>
            </a:r>
            <a:r>
              <a:rPr lang="en-US" altLang="zh-HK" sz="1600" i="1" baseline="-25000" dirty="0" smtClean="0">
                <a:solidFill>
                  <a:srgbClr val="FF0000"/>
                </a:solidFill>
              </a:rPr>
              <a:t>1</a:t>
            </a:r>
            <a:r>
              <a:rPr lang="en-US" altLang="zh-HK" sz="1600" dirty="0" smtClean="0">
                <a:solidFill>
                  <a:srgbClr val="FF0000"/>
                </a:solidFill>
              </a:rPr>
              <a:t>)</a:t>
            </a:r>
            <a:endParaRPr lang="zh-HK" altLang="en-US" sz="1600" dirty="0">
              <a:solidFill>
                <a:srgbClr val="FF0000"/>
              </a:solidFill>
            </a:endParaRPr>
          </a:p>
        </p:txBody>
      </p:sp>
      <p:cxnSp>
        <p:nvCxnSpPr>
          <p:cNvPr id="44" name="Straight Arrow Connector 43"/>
          <p:cNvCxnSpPr/>
          <p:nvPr/>
        </p:nvCxnSpPr>
        <p:spPr>
          <a:xfrm flipV="1">
            <a:off x="5934485" y="2187726"/>
            <a:ext cx="450277" cy="480879"/>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flipV="1">
            <a:off x="7182920" y="2201084"/>
            <a:ext cx="698324" cy="477369"/>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V="1">
            <a:off x="6096613" y="3782826"/>
            <a:ext cx="478637" cy="487719"/>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flipV="1">
            <a:off x="7459923" y="3792120"/>
            <a:ext cx="295766" cy="427839"/>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8" name="Content Placeholder 2"/>
          <p:cNvSpPr txBox="1">
            <a:spLocks/>
          </p:cNvSpPr>
          <p:nvPr/>
        </p:nvSpPr>
        <p:spPr>
          <a:xfrm rot="10800000" flipV="1">
            <a:off x="4780628" y="4446731"/>
            <a:ext cx="2186209" cy="40396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altLang="zh-HK" dirty="0" smtClean="0"/>
              <a:t>4</a:t>
            </a:r>
            <a:r>
              <a:rPr lang="en-US" altLang="zh-HK" baseline="30000" dirty="0" smtClean="0"/>
              <a:t>th</a:t>
            </a:r>
            <a:r>
              <a:rPr lang="en-US" altLang="zh-HK" dirty="0" smtClean="0"/>
              <a:t> iteration</a:t>
            </a:r>
            <a:endParaRPr lang="zh-HK" altLang="en-US" dirty="0"/>
          </a:p>
        </p:txBody>
      </p:sp>
      <p:pic>
        <p:nvPicPr>
          <p:cNvPr id="49" name="Picture 48"/>
          <p:cNvPicPr>
            <a:picLocks noChangeAspect="1"/>
          </p:cNvPicPr>
          <p:nvPr/>
        </p:nvPicPr>
        <p:blipFill>
          <a:blip r:embed="rId11"/>
          <a:stretch>
            <a:fillRect/>
          </a:stretch>
        </p:blipFill>
        <p:spPr>
          <a:xfrm>
            <a:off x="5113420" y="5654850"/>
            <a:ext cx="1809869" cy="356160"/>
          </a:xfrm>
          <a:prstGeom prst="rect">
            <a:avLst/>
          </a:prstGeom>
        </p:spPr>
      </p:pic>
      <p:cxnSp>
        <p:nvCxnSpPr>
          <p:cNvPr id="51" name="Straight Arrow Connector 50"/>
          <p:cNvCxnSpPr/>
          <p:nvPr/>
        </p:nvCxnSpPr>
        <p:spPr>
          <a:xfrm flipH="1" flipV="1">
            <a:off x="6955814" y="5419023"/>
            <a:ext cx="501845" cy="395063"/>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7941401" y="4981246"/>
            <a:ext cx="1184139" cy="369332"/>
          </a:xfrm>
          <a:prstGeom prst="rect">
            <a:avLst/>
          </a:prstGeom>
          <a:noFill/>
        </p:spPr>
        <p:txBody>
          <a:bodyPr wrap="square" rtlCol="0">
            <a:spAutoFit/>
          </a:bodyPr>
          <a:lstStyle/>
          <a:p>
            <a:r>
              <a:rPr lang="en-US" dirty="0" smtClean="0">
                <a:solidFill>
                  <a:srgbClr val="FF0000"/>
                </a:solidFill>
              </a:rPr>
              <a:t>Satisfy </a:t>
            </a:r>
            <a:r>
              <a:rPr lang="en-US" i="1" dirty="0" smtClean="0">
                <a:solidFill>
                  <a:srgbClr val="FF0000"/>
                </a:solidFill>
              </a:rPr>
              <a:t>r</a:t>
            </a:r>
            <a:r>
              <a:rPr lang="en-US" i="1" baseline="-25000" dirty="0" smtClean="0">
                <a:solidFill>
                  <a:srgbClr val="FF0000"/>
                </a:solidFill>
              </a:rPr>
              <a:t>6</a:t>
            </a:r>
            <a:endParaRPr lang="en-US" i="1" baseline="-25000" dirty="0">
              <a:solidFill>
                <a:srgbClr val="FF0000"/>
              </a:solidFill>
            </a:endParaRPr>
          </a:p>
        </p:txBody>
      </p:sp>
      <p:pic>
        <p:nvPicPr>
          <p:cNvPr id="53" name="Picture 52"/>
          <p:cNvPicPr>
            <a:picLocks noChangeAspect="1"/>
          </p:cNvPicPr>
          <p:nvPr/>
        </p:nvPicPr>
        <p:blipFill>
          <a:blip r:embed="rId12"/>
          <a:stretch>
            <a:fillRect/>
          </a:stretch>
        </p:blipFill>
        <p:spPr>
          <a:xfrm>
            <a:off x="5712272" y="1541244"/>
            <a:ext cx="2076108" cy="674160"/>
          </a:xfrm>
          <a:prstGeom prst="rect">
            <a:avLst/>
          </a:prstGeom>
        </p:spPr>
      </p:pic>
      <p:pic>
        <p:nvPicPr>
          <p:cNvPr id="54" name="Picture 53"/>
          <p:cNvPicPr>
            <a:picLocks noChangeAspect="1"/>
          </p:cNvPicPr>
          <p:nvPr/>
        </p:nvPicPr>
        <p:blipFill>
          <a:blip r:embed="rId13"/>
          <a:stretch>
            <a:fillRect/>
          </a:stretch>
        </p:blipFill>
        <p:spPr>
          <a:xfrm>
            <a:off x="5029856" y="2409842"/>
            <a:ext cx="1893433" cy="368880"/>
          </a:xfrm>
          <a:prstGeom prst="rect">
            <a:avLst/>
          </a:prstGeom>
        </p:spPr>
      </p:pic>
      <p:pic>
        <p:nvPicPr>
          <p:cNvPr id="55" name="Picture 54"/>
          <p:cNvPicPr>
            <a:picLocks noChangeAspect="1"/>
          </p:cNvPicPr>
          <p:nvPr/>
        </p:nvPicPr>
        <p:blipFill>
          <a:blip r:embed="rId7"/>
          <a:stretch>
            <a:fillRect/>
          </a:stretch>
        </p:blipFill>
        <p:spPr>
          <a:xfrm>
            <a:off x="7010139" y="2400863"/>
            <a:ext cx="1961080" cy="370328"/>
          </a:xfrm>
          <a:prstGeom prst="rect">
            <a:avLst/>
          </a:prstGeom>
        </p:spPr>
      </p:pic>
      <p:pic>
        <p:nvPicPr>
          <p:cNvPr id="56" name="Picture 55"/>
          <p:cNvPicPr>
            <a:picLocks noChangeAspect="1"/>
          </p:cNvPicPr>
          <p:nvPr/>
        </p:nvPicPr>
        <p:blipFill>
          <a:blip r:embed="rId7"/>
          <a:stretch>
            <a:fillRect/>
          </a:stretch>
        </p:blipFill>
        <p:spPr>
          <a:xfrm>
            <a:off x="7010140" y="3975086"/>
            <a:ext cx="1961080" cy="356160"/>
          </a:xfrm>
          <a:prstGeom prst="rect">
            <a:avLst/>
          </a:prstGeom>
        </p:spPr>
      </p:pic>
      <p:pic>
        <p:nvPicPr>
          <p:cNvPr id="57" name="Picture 56"/>
          <p:cNvPicPr>
            <a:picLocks noChangeAspect="1"/>
          </p:cNvPicPr>
          <p:nvPr/>
        </p:nvPicPr>
        <p:blipFill>
          <a:blip r:embed="rId7"/>
          <a:stretch>
            <a:fillRect/>
          </a:stretch>
        </p:blipFill>
        <p:spPr>
          <a:xfrm>
            <a:off x="7010140" y="5632277"/>
            <a:ext cx="1961080" cy="401305"/>
          </a:xfrm>
          <a:prstGeom prst="rect">
            <a:avLst/>
          </a:prstGeom>
        </p:spPr>
      </p:pic>
      <p:pic>
        <p:nvPicPr>
          <p:cNvPr id="58" name="Picture 57"/>
          <p:cNvPicPr>
            <a:picLocks noChangeAspect="1"/>
          </p:cNvPicPr>
          <p:nvPr/>
        </p:nvPicPr>
        <p:blipFill>
          <a:blip r:embed="rId13"/>
          <a:stretch>
            <a:fillRect/>
          </a:stretch>
        </p:blipFill>
        <p:spPr>
          <a:xfrm>
            <a:off x="5073755" y="3968726"/>
            <a:ext cx="1849534" cy="368880"/>
          </a:xfrm>
          <a:prstGeom prst="rect">
            <a:avLst/>
          </a:prstGeom>
        </p:spPr>
      </p:pic>
      <p:pic>
        <p:nvPicPr>
          <p:cNvPr id="59" name="Picture 58"/>
          <p:cNvPicPr>
            <a:picLocks noChangeAspect="1"/>
          </p:cNvPicPr>
          <p:nvPr/>
        </p:nvPicPr>
        <p:blipFill>
          <a:blip r:embed="rId14"/>
          <a:stretch>
            <a:fillRect/>
          </a:stretch>
        </p:blipFill>
        <p:spPr>
          <a:xfrm>
            <a:off x="5712273" y="3158495"/>
            <a:ext cx="2076107" cy="674160"/>
          </a:xfrm>
          <a:prstGeom prst="rect">
            <a:avLst/>
          </a:prstGeom>
        </p:spPr>
      </p:pic>
      <p:pic>
        <p:nvPicPr>
          <p:cNvPr id="60" name="Picture 59"/>
          <p:cNvPicPr>
            <a:picLocks noChangeAspect="1"/>
          </p:cNvPicPr>
          <p:nvPr/>
        </p:nvPicPr>
        <p:blipFill>
          <a:blip r:embed="rId15"/>
          <a:stretch>
            <a:fillRect/>
          </a:stretch>
        </p:blipFill>
        <p:spPr>
          <a:xfrm>
            <a:off x="5712272" y="4796044"/>
            <a:ext cx="2076108" cy="674160"/>
          </a:xfrm>
          <a:prstGeom prst="rect">
            <a:avLst/>
          </a:prstGeom>
        </p:spPr>
      </p:pic>
    </p:spTree>
    <p:extLst>
      <p:ext uri="{BB962C8B-B14F-4D97-AF65-F5344CB8AC3E}">
        <p14:creationId xmlns:p14="http://schemas.microsoft.com/office/powerpoint/2010/main" val="2757598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5"/>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3"/>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4"/>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5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40">
                                            <p:txEl>
                                              <p:pRg st="0" end="0"/>
                                            </p:txEl>
                                          </p:spTgt>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3"/>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6"/>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47"/>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56"/>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58"/>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59"/>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48"/>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49"/>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50"/>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51"/>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2"/>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57"/>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11" grpId="0"/>
      <p:bldP spid="14" grpId="0"/>
      <p:bldP spid="40" grpId="0" build="p"/>
      <p:bldP spid="41" grpId="0"/>
      <p:bldP spid="42" grpId="0"/>
      <p:bldP spid="43" grpId="0"/>
      <p:bldP spid="48" grpId="0"/>
      <p:bldP spid="5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HK" sz="3200" dirty="0"/>
              <a:t>PERFORMANCE STUDIES</a:t>
            </a:r>
            <a:endParaRPr lang="zh-HK" altLang="en-US" sz="3200" dirty="0"/>
          </a:p>
        </p:txBody>
      </p:sp>
      <p:sp>
        <p:nvSpPr>
          <p:cNvPr id="3" name="Content Placeholder 2"/>
          <p:cNvSpPr>
            <a:spLocks noGrp="1"/>
          </p:cNvSpPr>
          <p:nvPr>
            <p:ph idx="1"/>
          </p:nvPr>
        </p:nvSpPr>
        <p:spPr>
          <a:xfrm>
            <a:off x="609599" y="1406769"/>
            <a:ext cx="6347714" cy="5087815"/>
          </a:xfrm>
        </p:spPr>
        <p:txBody>
          <a:bodyPr>
            <a:normAutofit/>
          </a:bodyPr>
          <a:lstStyle/>
          <a:p>
            <a:r>
              <a:rPr lang="en-US" altLang="zh-HK" dirty="0"/>
              <a:t>We perform simulations on the road network of </a:t>
            </a:r>
            <a:r>
              <a:rPr lang="en-US" altLang="zh-HK" dirty="0" smtClean="0"/>
              <a:t>Beijing</a:t>
            </a:r>
          </a:p>
          <a:p>
            <a:r>
              <a:rPr lang="en-US" altLang="zh-HK" dirty="0" smtClean="0"/>
              <a:t>Measurements:</a:t>
            </a:r>
          </a:p>
          <a:p>
            <a:pPr lvl="1"/>
            <a:r>
              <a:rPr lang="en-US" altLang="zh-HK" dirty="0" smtClean="0"/>
              <a:t>Satisfaction Ratio(SR): </a:t>
            </a:r>
          </a:p>
          <a:p>
            <a:pPr lvl="1"/>
            <a:endParaRPr lang="en-US" altLang="zh-HK" dirty="0"/>
          </a:p>
          <a:p>
            <a:pPr lvl="1"/>
            <a:endParaRPr lang="en-US" altLang="zh-HK" dirty="0" smtClean="0"/>
          </a:p>
          <a:p>
            <a:pPr lvl="1"/>
            <a:r>
              <a:rPr lang="en-US" altLang="zh-HK" dirty="0" smtClean="0"/>
              <a:t>Average incurred distance(AID):</a:t>
            </a:r>
          </a:p>
          <a:p>
            <a:pPr lvl="1"/>
            <a:endParaRPr lang="en-US" altLang="zh-HK" dirty="0"/>
          </a:p>
          <a:p>
            <a:pPr marL="457200" lvl="1" indent="0">
              <a:buNone/>
            </a:pPr>
            <a:endParaRPr lang="en-US" altLang="zh-HK" dirty="0"/>
          </a:p>
          <a:p>
            <a:pPr lvl="1"/>
            <a:r>
              <a:rPr lang="en-US" altLang="zh-HK" dirty="0" smtClean="0"/>
              <a:t>Average process time per request</a:t>
            </a:r>
          </a:p>
          <a:p>
            <a:r>
              <a:rPr lang="en-US" altLang="zh-HK" dirty="0" smtClean="0"/>
              <a:t>Algorithm:</a:t>
            </a:r>
          </a:p>
          <a:p>
            <a:pPr lvl="1"/>
            <a:r>
              <a:rPr lang="en-US" altLang="zh-HK" dirty="0" smtClean="0"/>
              <a:t>Nearest</a:t>
            </a:r>
          </a:p>
          <a:p>
            <a:pPr lvl="1"/>
            <a:r>
              <a:rPr lang="en-US" altLang="zh-HK" dirty="0" smtClean="0"/>
              <a:t>Basic</a:t>
            </a:r>
          </a:p>
          <a:p>
            <a:pPr lvl="1"/>
            <a:r>
              <a:rPr lang="en-US" altLang="zh-HK" dirty="0" smtClean="0"/>
              <a:t>SIDF* (our solution with efficiency improvement)</a:t>
            </a:r>
          </a:p>
          <a:p>
            <a:endParaRPr lang="zh-HK" alt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28092" y="2566617"/>
            <a:ext cx="3763108" cy="70412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9922" y="3777905"/>
            <a:ext cx="5803958" cy="645972"/>
          </a:xfrm>
          <a:prstGeom prst="rect">
            <a:avLst/>
          </a:prstGeom>
        </p:spPr>
      </p:pic>
    </p:spTree>
    <p:extLst>
      <p:ext uri="{BB962C8B-B14F-4D97-AF65-F5344CB8AC3E}">
        <p14:creationId xmlns:p14="http://schemas.microsoft.com/office/powerpoint/2010/main" val="525748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8" y="148475"/>
            <a:ext cx="6347713" cy="762000"/>
          </a:xfrm>
        </p:spPr>
        <p:txBody>
          <a:bodyPr>
            <a:normAutofit/>
          </a:bodyPr>
          <a:lstStyle/>
          <a:p>
            <a:r>
              <a:rPr lang="en-US" altLang="zh-HK" dirty="0" smtClean="0"/>
              <a:t>Effectiveness</a:t>
            </a:r>
            <a:endParaRPr lang="zh-HK" alt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87450" y="910475"/>
            <a:ext cx="2896004" cy="2429214"/>
          </a:xfr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68549" y="1039546"/>
            <a:ext cx="2888762" cy="2300143"/>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7450" y="3666897"/>
            <a:ext cx="2876951" cy="2619741"/>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68549" y="3666897"/>
            <a:ext cx="2972215" cy="2638793"/>
          </a:xfrm>
          <a:prstGeom prst="rect">
            <a:avLst/>
          </a:prstGeom>
        </p:spPr>
      </p:pic>
      <p:sp>
        <p:nvSpPr>
          <p:cNvPr id="11" name="TextBox 10"/>
          <p:cNvSpPr txBox="1"/>
          <p:nvPr/>
        </p:nvSpPr>
        <p:spPr>
          <a:xfrm>
            <a:off x="1397252" y="6286638"/>
            <a:ext cx="5342593" cy="400110"/>
          </a:xfrm>
          <a:prstGeom prst="rect">
            <a:avLst/>
          </a:prstGeom>
          <a:noFill/>
        </p:spPr>
        <p:txBody>
          <a:bodyPr wrap="square" rtlCol="0">
            <a:spAutoFit/>
          </a:bodyPr>
          <a:lstStyle/>
          <a:p>
            <a:r>
              <a:rPr lang="en-US" altLang="zh-HK" sz="2000" i="1" dirty="0"/>
              <a:t>n</a:t>
            </a:r>
            <a:r>
              <a:rPr lang="en-US" altLang="zh-HK" sz="2000" dirty="0" smtClean="0"/>
              <a:t>: courier number       </a:t>
            </a:r>
            <a:r>
              <a:rPr lang="en-US" altLang="zh-HK" sz="2000" i="1" dirty="0" smtClean="0"/>
              <a:t>t</a:t>
            </a:r>
            <a:r>
              <a:rPr lang="en-US" altLang="zh-HK" sz="2000" i="1" baseline="-25000" dirty="0" smtClean="0"/>
              <a:t>r</a:t>
            </a:r>
            <a:r>
              <a:rPr lang="en-US" altLang="zh-HK" sz="2000" i="1" dirty="0" smtClean="0"/>
              <a:t>: batch time</a:t>
            </a:r>
            <a:endParaRPr lang="zh-HK" altLang="en-US" sz="2000" i="1" baseline="-25000" dirty="0"/>
          </a:p>
        </p:txBody>
      </p:sp>
    </p:spTree>
    <p:extLst>
      <p:ext uri="{BB962C8B-B14F-4D97-AF65-F5344CB8AC3E}">
        <p14:creationId xmlns:p14="http://schemas.microsoft.com/office/powerpoint/2010/main" val="886747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2412</TotalTime>
  <Words>793</Words>
  <Application>Microsoft Office PowerPoint</Application>
  <PresentationFormat>On-screen Show (4:3)</PresentationFormat>
  <Paragraphs>138</Paragraphs>
  <Slides>11</Slides>
  <Notes>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20" baseType="lpstr">
      <vt:lpstr>微軟正黑體</vt:lpstr>
      <vt:lpstr>新細明體</vt:lpstr>
      <vt:lpstr>Arial</vt:lpstr>
      <vt:lpstr>Calibri</vt:lpstr>
      <vt:lpstr>Times New Roman</vt:lpstr>
      <vt:lpstr>Trebuchet MS</vt:lpstr>
      <vt:lpstr>Wingdings 3</vt:lpstr>
      <vt:lpstr>Facet</vt:lpstr>
      <vt:lpstr>Microsoft 方程式編輯器 3.0</vt:lpstr>
      <vt:lpstr>Effective and Efficient: Large-scale Dynamic City Express</vt:lpstr>
      <vt:lpstr>Current city express services works as follows:</vt:lpstr>
      <vt:lpstr>Background</vt:lpstr>
      <vt:lpstr>DCEP Problem and Our Solution</vt:lpstr>
      <vt:lpstr>Step 1: Candidate Courier Generation using NVD index</vt:lpstr>
      <vt:lpstr>Step 2: Assign a batch of requests using Smallest Incurred Distance First (SIDF) algorithm</vt:lpstr>
      <vt:lpstr>Efficiency improvement: Two-level priority queue</vt:lpstr>
      <vt:lpstr>PERFORMANCE STUDIES</vt:lpstr>
      <vt:lpstr>Effectiveness</vt:lpstr>
      <vt:lpstr>Efficiency</vt:lpstr>
      <vt:lpstr>Scalability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and Efficient: Large-scale Dynamic City Express</dc:title>
  <dc:creator>installer</dc:creator>
  <cp:lastModifiedBy>installer</cp:lastModifiedBy>
  <cp:revision>74</cp:revision>
  <dcterms:created xsi:type="dcterms:W3CDTF">2016-10-11T06:21:52Z</dcterms:created>
  <dcterms:modified xsi:type="dcterms:W3CDTF">2016-10-18T07:10:13Z</dcterms:modified>
</cp:coreProperties>
</file>