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26"/>
  </p:notesMasterIdLst>
  <p:sldIdLst>
    <p:sldId id="663" r:id="rId5"/>
    <p:sldId id="664" r:id="rId6"/>
    <p:sldId id="732" r:id="rId7"/>
    <p:sldId id="693" r:id="rId8"/>
    <p:sldId id="736" r:id="rId9"/>
    <p:sldId id="737" r:id="rId10"/>
    <p:sldId id="719" r:id="rId11"/>
    <p:sldId id="720" r:id="rId12"/>
    <p:sldId id="674" r:id="rId13"/>
    <p:sldId id="666" r:id="rId14"/>
    <p:sldId id="723" r:id="rId15"/>
    <p:sldId id="734" r:id="rId16"/>
    <p:sldId id="735" r:id="rId17"/>
    <p:sldId id="733" r:id="rId18"/>
    <p:sldId id="724" r:id="rId19"/>
    <p:sldId id="726" r:id="rId20"/>
    <p:sldId id="727" r:id="rId21"/>
    <p:sldId id="728" r:id="rId22"/>
    <p:sldId id="729" r:id="rId23"/>
    <p:sldId id="730" r:id="rId24"/>
    <p:sldId id="66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1F1EBD-DD93-4977-8A8A-BC64B6CEC71F}">
          <p14:sldIdLst>
            <p14:sldId id="663"/>
          </p14:sldIdLst>
        </p14:section>
        <p14:section name="Analyze This! 145 Questions" id="{8C3E935A-AD4F-47F8-AB23-4D4CD0BD2248}">
          <p14:sldIdLst>
            <p14:sldId id="664"/>
            <p14:sldId id="732"/>
            <p14:sldId id="693"/>
            <p14:sldId id="736"/>
            <p14:sldId id="737"/>
            <p14:sldId id="719"/>
            <p14:sldId id="720"/>
            <p14:sldId id="674"/>
            <p14:sldId id="666"/>
            <p14:sldId id="723"/>
            <p14:sldId id="734"/>
            <p14:sldId id="735"/>
            <p14:sldId id="733"/>
            <p14:sldId id="724"/>
            <p14:sldId id="726"/>
            <p14:sldId id="727"/>
            <p14:sldId id="728"/>
            <p14:sldId id="729"/>
            <p14:sldId id="730"/>
            <p14:sldId id="669"/>
          </p14:sldIdLst>
        </p14:section>
      </p14:sectionLst>
    </p:ext>
    <p:ext uri="{EFAFB233-063F-42B5-8137-9DF3F51BA10A}">
      <p15:sldGuideLst xmlns:p15="http://schemas.microsoft.com/office/powerpoint/2012/main">
        <p15:guide id="1" orient="horz" pos="2160" userDrawn="1">
          <p15:clr>
            <a:srgbClr val="A4A3A4"/>
          </p15:clr>
        </p15:guide>
        <p15:guide id="2" pos="7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D9D9D9"/>
    <a:srgbClr val="4F81BD"/>
    <a:srgbClr val="898989"/>
    <a:srgbClr val="656565"/>
    <a:srgbClr val="8F8F8F"/>
    <a:srgbClr val="FFFFF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95" autoAdjust="0"/>
    <p:restoredTop sz="92494" autoAdjust="0"/>
  </p:normalViewPr>
  <p:slideViewPr>
    <p:cSldViewPr>
      <p:cViewPr varScale="1">
        <p:scale>
          <a:sx n="76" d="100"/>
          <a:sy n="76" d="100"/>
        </p:scale>
        <p:origin x="1140" y="84"/>
      </p:cViewPr>
      <p:guideLst>
        <p:guide orient="horz" pos="2160"/>
        <p:guide pos="748"/>
      </p:guideLst>
    </p:cSldViewPr>
  </p:slideViewPr>
  <p:outlineViewPr>
    <p:cViewPr>
      <p:scale>
        <a:sx n="33" d="100"/>
        <a:sy n="33" d="100"/>
      </p:scale>
      <p:origin x="0" y="174"/>
    </p:cViewPr>
  </p:outlin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93203-36DA-4E68-8BEF-72DF1768CEE3}" type="datetimeFigureOut">
              <a:rPr lang="en-US" smtClean="0"/>
              <a:pPr/>
              <a:t>6/4/2014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2B946A-1B05-4A78-81C8-EDFC7A5DF3C1}" type="slidenum">
              <a:rPr lang="en-GB" smtClean="0"/>
              <a:pPr/>
              <a:t>‹#›</a:t>
            </a:fld>
            <a:endParaRPr lang="en-GB"/>
          </a:p>
        </p:txBody>
      </p:sp>
    </p:spTree>
    <p:extLst>
      <p:ext uri="{BB962C8B-B14F-4D97-AF65-F5344CB8AC3E}">
        <p14:creationId xmlns:p14="http://schemas.microsoft.com/office/powerpoint/2010/main" val="131150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Kan84"/><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B946A-1B05-4A78-81C8-EDFC7A5DF3C1}"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599027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B946A-1B05-4A78-81C8-EDFC7A5DF3C1}" type="slidenum">
              <a:rPr lang="en-GB" smtClean="0"/>
              <a:pPr/>
              <a:t>5</a:t>
            </a:fld>
            <a:endParaRPr lang="en-GB"/>
          </a:p>
        </p:txBody>
      </p:sp>
    </p:spTree>
    <p:extLst>
      <p:ext uri="{BB962C8B-B14F-4D97-AF65-F5344CB8AC3E}">
        <p14:creationId xmlns:p14="http://schemas.microsoft.com/office/powerpoint/2010/main" val="205698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asymmetric survey response scale was inspired by a model for product development and customer satisfaction created by Professor </a:t>
            </a:r>
            <a:r>
              <a:rPr lang="en-US" sz="1200" kern="1200" dirty="0" err="1" smtClean="0">
                <a:solidFill>
                  <a:schemeClr val="tx1"/>
                </a:solidFill>
                <a:effectLst/>
                <a:latin typeface="+mn-lt"/>
                <a:ea typeface="+mn-ea"/>
                <a:cs typeface="+mn-cs"/>
              </a:rPr>
              <a:t>Noriaki</a:t>
            </a:r>
            <a:r>
              <a:rPr lang="en-US" sz="1200" kern="1200" dirty="0" smtClean="0">
                <a:solidFill>
                  <a:schemeClr val="tx1"/>
                </a:solidFill>
                <a:effectLst/>
                <a:latin typeface="+mn-lt"/>
                <a:ea typeface="+mn-ea"/>
                <a:cs typeface="+mn-cs"/>
              </a:rPr>
              <a:t> </a:t>
            </a:r>
            <a:r>
              <a:rPr lang="en-US" dirty="0" smtClean="0"/>
              <a:t>Kano [</a:t>
            </a:r>
            <a:r>
              <a:rPr lang="en-US" dirty="0" smtClean="0">
                <a:hlinkClick r:id="rId3" action="ppaction://hlinkfile"/>
              </a:rPr>
              <a:t>31</a:t>
            </a:r>
            <a:r>
              <a:rPr lang="en-US" dirty="0" smtClean="0"/>
              <a:t>]. </a:t>
            </a:r>
            <a:r>
              <a:rPr lang="en-US" sz="1200" kern="1200" dirty="0" smtClean="0">
                <a:solidFill>
                  <a:schemeClr val="tx1"/>
                </a:solidFill>
                <a:effectLst/>
                <a:latin typeface="+mn-lt"/>
                <a:ea typeface="+mn-ea"/>
                <a:cs typeface="+mn-cs"/>
              </a:rPr>
              <a:t>It measures three aspects: must have (Essential), nice to have (Worthwhile), and detraction (Unwise).</a:t>
            </a:r>
          </a:p>
          <a:p>
            <a:endParaRPr lang="en-US" dirty="0"/>
          </a:p>
        </p:txBody>
      </p:sp>
      <p:sp>
        <p:nvSpPr>
          <p:cNvPr id="4" name="Slide Number Placeholder 3"/>
          <p:cNvSpPr>
            <a:spLocks noGrp="1"/>
          </p:cNvSpPr>
          <p:nvPr>
            <p:ph type="sldNum" sz="quarter" idx="10"/>
          </p:nvPr>
        </p:nvSpPr>
        <p:spPr/>
        <p:txBody>
          <a:bodyPr/>
          <a:lstStyle/>
          <a:p>
            <a:fld id="{3F2B946A-1B05-4A78-81C8-EDFC7A5DF3C1}" type="slidenum">
              <a:rPr lang="en-GB" smtClean="0"/>
              <a:pPr/>
              <a:t>15</a:t>
            </a:fld>
            <a:endParaRPr lang="en-GB"/>
          </a:p>
        </p:txBody>
      </p:sp>
    </p:spTree>
    <p:extLst>
      <p:ext uri="{BB962C8B-B14F-4D97-AF65-F5344CB8AC3E}">
        <p14:creationId xmlns:p14="http://schemas.microsoft.com/office/powerpoint/2010/main" val="419738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B946A-1B05-4A78-81C8-EDFC7A5DF3C1}" type="slidenum">
              <a:rPr lang="en-GB" smtClean="0"/>
              <a:pPr/>
              <a:t>21</a:t>
            </a:fld>
            <a:endParaRPr lang="en-GB"/>
          </a:p>
        </p:txBody>
      </p:sp>
    </p:spTree>
    <p:extLst>
      <p:ext uri="{BB962C8B-B14F-4D97-AF65-F5344CB8AC3E}">
        <p14:creationId xmlns:p14="http://schemas.microsoft.com/office/powerpoint/2010/main" val="160005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034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16612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4936085"/>
            <a:ext cx="2133600" cy="365125"/>
          </a:xfrm>
        </p:spPr>
        <p:txBody>
          <a:bodyPr/>
          <a:lstStyle/>
          <a:p>
            <a:r>
              <a:rPr lang="en-US" smtClean="0"/>
              <a:t>8/26/2009</a:t>
            </a:r>
            <a:endParaRPr lang="en-GB"/>
          </a:p>
        </p:txBody>
      </p:sp>
      <p:sp>
        <p:nvSpPr>
          <p:cNvPr id="5" name="Footer Placeholder 4"/>
          <p:cNvSpPr>
            <a:spLocks noGrp="1"/>
          </p:cNvSpPr>
          <p:nvPr>
            <p:ph type="ftr" sz="quarter" idx="11"/>
          </p:nvPr>
        </p:nvSpPr>
        <p:spPr>
          <a:xfrm>
            <a:off x="3124200" y="4936085"/>
            <a:ext cx="2895600" cy="365125"/>
          </a:xfrm>
        </p:spPr>
        <p:txBody>
          <a:bodyPr/>
          <a:lstStyle/>
          <a:p>
            <a:endParaRPr lang="en-GB" dirty="0"/>
          </a:p>
        </p:txBody>
      </p:sp>
      <p:sp>
        <p:nvSpPr>
          <p:cNvPr id="6" name="Slide Number Placeholder 5"/>
          <p:cNvSpPr>
            <a:spLocks noGrp="1"/>
          </p:cNvSpPr>
          <p:nvPr>
            <p:ph type="sldNum" sz="quarter" idx="12"/>
          </p:nvPr>
        </p:nvSpPr>
        <p:spPr>
          <a:xfrm>
            <a:off x="6553200" y="4936085"/>
            <a:ext cx="2133600" cy="365125"/>
          </a:xfrm>
        </p:spPr>
        <p:txBody>
          <a:bodyPr/>
          <a:lstStyle/>
          <a:p>
            <a:fld id="{41EB6EB7-295C-4852-9B00-99BFD212F739}"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8/26/2009</a:t>
            </a:r>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EB6EB7-295C-4852-9B00-99BFD212F739}"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8/26/2009</a:t>
            </a:r>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EB6EB7-295C-4852-9B00-99BFD212F739}"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4F81BD"/>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US" smtClean="0"/>
              <a:t>8/26/2009</a:t>
            </a:r>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EB6EB7-295C-4852-9B00-99BFD212F739}"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5110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509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smtClean="0"/>
              <a:t>8/26/2009</a:t>
            </a:r>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EB6EB7-295C-4852-9B00-99BFD212F739}"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4F81BD"/>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12778"/>
            <a:ext cx="4038600" cy="41659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12778"/>
            <a:ext cx="4038600" cy="41659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r>
              <a:rPr lang="en-US" smtClean="0"/>
              <a:t>8/26/2009</a:t>
            </a:r>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1EB6EB7-295C-4852-9B00-99BFD212F739}"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F81BD"/>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en-US" smtClean="0"/>
              <a:t>8/26/2009</a:t>
            </a:r>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1EB6EB7-295C-4852-9B00-99BFD212F739}"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4F81BD"/>
                </a:solidFill>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r>
              <a:rPr lang="en-US" smtClean="0"/>
              <a:t>8/26/2009</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1EB6EB7-295C-4852-9B00-99BFD212F739}"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8/26/2009</a:t>
            </a:r>
            <a:endParaRPr lang="en-GB"/>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1EB6EB7-295C-4852-9B00-99BFD212F739}"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8/26/2009</a:t>
            </a:r>
            <a:endParaRPr lang="en-GB"/>
          </a:p>
        </p:txBody>
      </p:sp>
      <p:sp>
        <p:nvSpPr>
          <p:cNvPr id="6" name="Footer Placeholder 5"/>
          <p:cNvSpPr>
            <a:spLocks noGrp="1"/>
          </p:cNvSpPr>
          <p:nvPr>
            <p:ph type="ftr" sz="quarter" idx="11"/>
          </p:nvPr>
        </p:nvSpPr>
        <p:spPr/>
        <p:txBody>
          <a:bodyPr/>
          <a:lstStyle/>
          <a:p>
            <a:r>
              <a:rPr lang="en-GB" smtClean="0"/>
              <a:t>© Microsoft Corporation</a:t>
            </a:r>
            <a:endParaRPr lang="en-GB"/>
          </a:p>
        </p:txBody>
      </p:sp>
      <p:sp>
        <p:nvSpPr>
          <p:cNvPr id="7" name="Slide Number Placeholder 6"/>
          <p:cNvSpPr>
            <a:spLocks noGrp="1"/>
          </p:cNvSpPr>
          <p:nvPr>
            <p:ph type="sldNum" sz="quarter" idx="12"/>
          </p:nvPr>
        </p:nvSpPr>
        <p:spPr/>
        <p:txBody>
          <a:bodyPr/>
          <a:lstStyle/>
          <a:p>
            <a:fld id="{41EB6EB7-295C-4852-9B00-99BFD212F739}"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8/26/2009</a:t>
            </a:r>
            <a:endParaRPr lang="en-GB"/>
          </a:p>
        </p:txBody>
      </p:sp>
      <p:sp>
        <p:nvSpPr>
          <p:cNvPr id="6" name="Footer Placeholder 5"/>
          <p:cNvSpPr>
            <a:spLocks noGrp="1"/>
          </p:cNvSpPr>
          <p:nvPr>
            <p:ph type="ftr" sz="quarter" idx="11"/>
          </p:nvPr>
        </p:nvSpPr>
        <p:spPr/>
        <p:txBody>
          <a:bodyPr/>
          <a:lstStyle/>
          <a:p>
            <a:r>
              <a:rPr lang="en-GB" smtClean="0"/>
              <a:t>© Microsoft Corporation</a:t>
            </a:r>
            <a:endParaRPr lang="en-GB"/>
          </a:p>
        </p:txBody>
      </p:sp>
      <p:sp>
        <p:nvSpPr>
          <p:cNvPr id="7" name="Slide Number Placeholder 6"/>
          <p:cNvSpPr>
            <a:spLocks noGrp="1"/>
          </p:cNvSpPr>
          <p:nvPr>
            <p:ph type="sldNum" sz="quarter" idx="12"/>
          </p:nvPr>
        </p:nvSpPr>
        <p:spPr/>
        <p:txBody>
          <a:bodyPr/>
          <a:lstStyle/>
          <a:p>
            <a:fld id="{41EB6EB7-295C-4852-9B00-99BFD212F739}" type="slidenum">
              <a:rPr lang="en-GB" smtClean="0"/>
              <a:pPr/>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99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7562"/>
            <a:ext cx="8229600" cy="41687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5656165"/>
            <a:ext cx="2133600" cy="365125"/>
          </a:xfrm>
          <a:prstGeom prst="rect">
            <a:avLst/>
          </a:prstGeom>
        </p:spPr>
        <p:txBody>
          <a:bodyPr vert="horz" lIns="91440" tIns="45720" rIns="91440" bIns="45720" rtlCol="0" anchor="ctr"/>
          <a:lstStyle>
            <a:lvl1pPr algn="l">
              <a:defRPr sz="1200">
                <a:solidFill>
                  <a:schemeClr val="tx1">
                    <a:tint val="75000"/>
                  </a:schemeClr>
                </a:solidFill>
                <a:latin typeface="Segoe" pitchFamily="34" charset="0"/>
              </a:defRPr>
            </a:lvl1pPr>
          </a:lstStyle>
          <a:p>
            <a:r>
              <a:rPr lang="en-US" smtClean="0"/>
              <a:t>8/26/2009</a:t>
            </a:r>
            <a:endParaRPr lang="en-GB"/>
          </a:p>
        </p:txBody>
      </p:sp>
      <p:sp>
        <p:nvSpPr>
          <p:cNvPr id="5" name="Footer Placeholder 4"/>
          <p:cNvSpPr>
            <a:spLocks noGrp="1"/>
          </p:cNvSpPr>
          <p:nvPr>
            <p:ph type="ftr" sz="quarter" idx="3"/>
          </p:nvPr>
        </p:nvSpPr>
        <p:spPr>
          <a:xfrm>
            <a:off x="3124200" y="5656165"/>
            <a:ext cx="2895600" cy="365125"/>
          </a:xfrm>
          <a:prstGeom prst="rect">
            <a:avLst/>
          </a:prstGeom>
        </p:spPr>
        <p:txBody>
          <a:bodyPr vert="horz" lIns="91440" tIns="45720" rIns="91440" bIns="45720" rtlCol="0" anchor="ctr"/>
          <a:lstStyle>
            <a:lvl1pPr algn="ctr">
              <a:defRPr sz="1200">
                <a:solidFill>
                  <a:schemeClr val="tx1">
                    <a:tint val="75000"/>
                  </a:schemeClr>
                </a:solidFill>
                <a:latin typeface="Segoe" pitchFamily="34" charset="0"/>
              </a:defRPr>
            </a:lvl1pPr>
          </a:lstStyle>
          <a:p>
            <a:endParaRPr lang="en-GB" dirty="0"/>
          </a:p>
        </p:txBody>
      </p:sp>
      <p:sp>
        <p:nvSpPr>
          <p:cNvPr id="6" name="Slide Number Placeholder 5"/>
          <p:cNvSpPr>
            <a:spLocks noGrp="1"/>
          </p:cNvSpPr>
          <p:nvPr>
            <p:ph type="sldNum" sz="quarter" idx="4"/>
          </p:nvPr>
        </p:nvSpPr>
        <p:spPr>
          <a:xfrm>
            <a:off x="6553200" y="5656165"/>
            <a:ext cx="2133600" cy="365125"/>
          </a:xfrm>
          <a:prstGeom prst="rect">
            <a:avLst/>
          </a:prstGeom>
        </p:spPr>
        <p:txBody>
          <a:bodyPr vert="horz" lIns="91440" tIns="45720" rIns="91440" bIns="45720" rtlCol="0" anchor="ctr"/>
          <a:lstStyle>
            <a:lvl1pPr algn="r">
              <a:defRPr sz="1200">
                <a:solidFill>
                  <a:schemeClr val="tx1">
                    <a:tint val="75000"/>
                  </a:schemeClr>
                </a:solidFill>
                <a:latin typeface="Segoe" pitchFamily="34" charset="0"/>
              </a:defRPr>
            </a:lvl1pPr>
          </a:lstStyle>
          <a:p>
            <a:fld id="{41EB6EB7-295C-4852-9B00-99BFD212F739}" type="slidenum">
              <a:rPr lang="en-GB" smtClean="0"/>
              <a:pPr/>
              <a:t>‹#›</a:t>
            </a:fld>
            <a:endParaRPr lang="en-GB"/>
          </a:p>
        </p:txBody>
      </p:sp>
      <p:sp>
        <p:nvSpPr>
          <p:cNvPr id="8" name="Rectangle 7"/>
          <p:cNvSpPr/>
          <p:nvPr/>
        </p:nvSpPr>
        <p:spPr>
          <a:xfrm>
            <a:off x="99196" y="6467298"/>
            <a:ext cx="1808508" cy="276999"/>
          </a:xfrm>
          <a:prstGeom prst="rect">
            <a:avLst/>
          </a:prstGeom>
        </p:spPr>
        <p:txBody>
          <a:bodyPr wrap="none">
            <a:spAutoFit/>
          </a:bodyPr>
          <a:lstStyle/>
          <a:p>
            <a:r>
              <a:rPr lang="en-GB" sz="1200" dirty="0" smtClean="0">
                <a:solidFill>
                  <a:schemeClr val="bg1">
                    <a:lumMod val="50000"/>
                  </a:schemeClr>
                </a:solidFill>
                <a:latin typeface="Segoe"/>
              </a:rPr>
              <a:t>© Microsoft Corporation</a:t>
            </a:r>
            <a:endParaRPr lang="en-GB" sz="1200" dirty="0">
              <a:solidFill>
                <a:schemeClr val="bg1">
                  <a:lumMod val="50000"/>
                </a:schemeClr>
              </a:solidFill>
              <a:latin typeface="Segoe"/>
            </a:endParaRPr>
          </a:p>
        </p:txBody>
      </p:sp>
      <p:pic>
        <p:nvPicPr>
          <p:cNvPr id="9" name="Picture 3"/>
          <p:cNvPicPr>
            <a:picLocks noChangeAspect="1" noChangeArrowheads="1"/>
          </p:cNvPicPr>
          <p:nvPr/>
        </p:nvPicPr>
        <p:blipFill>
          <a:blip r:embed="rId13" cstate="print"/>
          <a:srcRect/>
          <a:stretch>
            <a:fillRect/>
          </a:stretch>
        </p:blipFill>
        <p:spPr bwMode="auto">
          <a:xfrm>
            <a:off x="6894188" y="6212902"/>
            <a:ext cx="1627632" cy="45433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rgbClr val="00B0F0"/>
          </a:solidFill>
          <a:latin typeface="Segoe"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t="20080"/>
          <a:stretch/>
        </p:blipFill>
        <p:spPr>
          <a:xfrm>
            <a:off x="-11914" y="-459432"/>
            <a:ext cx="9155914" cy="7317432"/>
          </a:xfrm>
          <a:prstGeom prst="rect">
            <a:avLst/>
          </a:prstGeom>
        </p:spPr>
      </p:pic>
      <p:sp>
        <p:nvSpPr>
          <p:cNvPr id="13" name="Rectangle 12"/>
          <p:cNvSpPr/>
          <p:nvPr/>
        </p:nvSpPr>
        <p:spPr>
          <a:xfrm>
            <a:off x="-36512" y="4509122"/>
            <a:ext cx="9180512" cy="24723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latin typeface="Segoe UI Light" panose="020B0502040204020203" pitchFamily="34" charset="0"/>
              <a:cs typeface="Segoe UI Light" panose="020B0502040204020203" pitchFamily="34" charset="0"/>
            </a:endParaRPr>
          </a:p>
        </p:txBody>
      </p:sp>
      <p:sp>
        <p:nvSpPr>
          <p:cNvPr id="2" name="Title 1"/>
          <p:cNvSpPr>
            <a:spLocks noGrp="1"/>
          </p:cNvSpPr>
          <p:nvPr>
            <p:ph type="ctrTitle"/>
          </p:nvPr>
        </p:nvSpPr>
        <p:spPr>
          <a:xfrm>
            <a:off x="-36512" y="4437112"/>
            <a:ext cx="8165956" cy="1470025"/>
          </a:xfrm>
        </p:spPr>
        <p:txBody>
          <a:bodyPr anchor="ctr">
            <a:noAutofit/>
          </a:bodyPr>
          <a:lstStyle/>
          <a:p>
            <a:pPr algn="l"/>
            <a:r>
              <a:rPr lang="en-US" sz="3800" dirty="0" smtClean="0">
                <a:solidFill>
                  <a:schemeClr val="bg1"/>
                </a:solidFill>
              </a:rPr>
              <a:t>Analyze This! 145 </a:t>
            </a:r>
            <a:r>
              <a:rPr lang="en-US" sz="3800" dirty="0">
                <a:solidFill>
                  <a:schemeClr val="bg1"/>
                </a:solidFill>
              </a:rPr>
              <a:t>Questions </a:t>
            </a:r>
            <a:r>
              <a:rPr lang="en-US" sz="3800" dirty="0" smtClean="0">
                <a:solidFill>
                  <a:schemeClr val="bg1"/>
                </a:solidFill>
              </a:rPr>
              <a:t>for Data </a:t>
            </a:r>
            <a:r>
              <a:rPr lang="en-US" sz="3800" dirty="0">
                <a:solidFill>
                  <a:schemeClr val="bg1"/>
                </a:solidFill>
              </a:rPr>
              <a:t>Scientists in Software Engineering</a:t>
            </a:r>
            <a:endParaRPr lang="en-GB" sz="3800" dirty="0">
              <a:solidFill>
                <a:schemeClr val="bg1"/>
              </a:solidFill>
            </a:endParaRPr>
          </a:p>
        </p:txBody>
      </p:sp>
      <p:sp>
        <p:nvSpPr>
          <p:cNvPr id="3" name="Subtitle 2"/>
          <p:cNvSpPr>
            <a:spLocks noGrp="1"/>
          </p:cNvSpPr>
          <p:nvPr>
            <p:ph type="subTitle" idx="1"/>
          </p:nvPr>
        </p:nvSpPr>
        <p:spPr>
          <a:xfrm>
            <a:off x="107504" y="5805264"/>
            <a:ext cx="9036496" cy="720080"/>
          </a:xfrm>
        </p:spPr>
        <p:txBody>
          <a:bodyPr anchor="t">
            <a:noAutofit/>
          </a:bodyPr>
          <a:lstStyle/>
          <a:p>
            <a:pPr algn="l"/>
            <a:r>
              <a:rPr lang="en-US" altLang="ja-JP" sz="2000" dirty="0">
                <a:solidFill>
                  <a:schemeClr val="bg1"/>
                </a:solidFill>
              </a:rPr>
              <a:t>Andrew Begel</a:t>
            </a:r>
            <a:r>
              <a:rPr lang="en-GB" sz="2000" dirty="0">
                <a:solidFill>
                  <a:schemeClr val="bg1"/>
                </a:solidFill>
              </a:rPr>
              <a:t>, </a:t>
            </a:r>
            <a:r>
              <a:rPr lang="en-GB" sz="2000" dirty="0" smtClean="0">
                <a:solidFill>
                  <a:schemeClr val="bg1"/>
                </a:solidFill>
              </a:rPr>
              <a:t>Thomas Zimmermann</a:t>
            </a:r>
          </a:p>
          <a:p>
            <a:pPr algn="l"/>
            <a:r>
              <a:rPr lang="en-GB" sz="2000" dirty="0" smtClean="0">
                <a:solidFill>
                  <a:schemeClr val="bg1"/>
                </a:solidFill>
              </a:rPr>
              <a:t>Microsoft Research, USA</a:t>
            </a:r>
          </a:p>
          <a:p>
            <a:pPr algn="l"/>
            <a:r>
              <a:rPr lang="en-GB" sz="2000" smtClean="0">
                <a:solidFill>
                  <a:schemeClr val="bg1"/>
                </a:solidFill>
              </a:rPr>
              <a:t>June </a:t>
            </a:r>
            <a:r>
              <a:rPr lang="en-GB" sz="2000" dirty="0" smtClean="0">
                <a:solidFill>
                  <a:schemeClr val="bg1"/>
                </a:solidFill>
              </a:rPr>
              <a:t>4</a:t>
            </a:r>
            <a:r>
              <a:rPr lang="en-GB" sz="2000" smtClean="0">
                <a:solidFill>
                  <a:schemeClr val="bg1"/>
                </a:solidFill>
              </a:rPr>
              <a:t>, 2014, ICSE 2014</a:t>
            </a:r>
            <a:endParaRPr lang="en-GB" sz="2000" dirty="0">
              <a:solidFill>
                <a:schemeClr val="bg1"/>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3180"/>
          <a:stretch/>
        </p:blipFill>
        <p:spPr>
          <a:xfrm>
            <a:off x="8030656" y="5805264"/>
            <a:ext cx="1005840" cy="1005840"/>
          </a:xfrm>
          <a:prstGeom prst="ellipse">
            <a:avLst/>
          </a:prstGeom>
          <a:ln w="76200">
            <a:no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33839"/>
          <a:stretch/>
        </p:blipFill>
        <p:spPr>
          <a:xfrm>
            <a:off x="6732240" y="5810544"/>
            <a:ext cx="1008112" cy="1008112"/>
          </a:xfrm>
          <a:prstGeom prst="ellipse">
            <a:avLst/>
          </a:prstGeom>
          <a:ln w="76200">
            <a:noFill/>
          </a:ln>
        </p:spPr>
      </p:pic>
    </p:spTree>
    <p:extLst>
      <p:ext uri="{BB962C8B-B14F-4D97-AF65-F5344CB8AC3E}">
        <p14:creationId xmlns:p14="http://schemas.microsoft.com/office/powerpoint/2010/main" val="3061766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0" y="-1107504"/>
            <a:ext cx="3279552" cy="984885"/>
          </a:xfrm>
          <a:prstGeom prst="rect">
            <a:avLst/>
          </a:prstGeom>
          <a:noFill/>
        </p:spPr>
        <p:txBody>
          <a:bodyPr wrap="none" rtlCol="0">
            <a:spAutoFit/>
          </a:bodyPr>
          <a:lstStyle/>
          <a:p>
            <a:r>
              <a:rPr lang="en-US" sz="5800" dirty="0"/>
              <a:t>categories</a:t>
            </a:r>
            <a:endParaRPr lang="en-US" sz="5800" dirty="0">
              <a:solidFill>
                <a:schemeClr val="bg1">
                  <a:lumMod val="85000"/>
                </a:schemeClr>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574" y="260648"/>
            <a:ext cx="8976852" cy="5472608"/>
          </a:xfrm>
          <a:prstGeom prst="rect">
            <a:avLst/>
          </a:prstGeom>
          <a:noFill/>
          <a:ln>
            <a:noFill/>
          </a:ln>
        </p:spPr>
      </p:pic>
      <p:sp>
        <p:nvSpPr>
          <p:cNvPr id="5" name="Rectangle 4"/>
          <p:cNvSpPr/>
          <p:nvPr/>
        </p:nvSpPr>
        <p:spPr>
          <a:xfrm>
            <a:off x="107504" y="5663572"/>
            <a:ext cx="6336704" cy="800219"/>
          </a:xfrm>
          <a:prstGeom prst="rect">
            <a:avLst/>
          </a:prstGeom>
        </p:spPr>
        <p:txBody>
          <a:bodyPr wrap="square">
            <a:spAutoFit/>
          </a:bodyPr>
          <a:lstStyle/>
          <a:p>
            <a:endParaRPr lang="en-US" sz="1400" i="1" dirty="0">
              <a:solidFill>
                <a:prstClr val="black"/>
              </a:solidFill>
            </a:endParaRPr>
          </a:p>
          <a:p>
            <a:r>
              <a:rPr lang="en-US" sz="1600" i="1" dirty="0">
                <a:solidFill>
                  <a:prstClr val="black"/>
                </a:solidFill>
              </a:rPr>
              <a:t>Analyze This! 145 Questions for Data Scientists in Software Engineering. </a:t>
            </a:r>
            <a:r>
              <a:rPr lang="en-US" sz="1600" dirty="0">
                <a:solidFill>
                  <a:prstClr val="black"/>
                </a:solidFill>
              </a:rPr>
              <a:t/>
            </a:r>
            <a:br>
              <a:rPr lang="en-US" sz="1600" dirty="0">
                <a:solidFill>
                  <a:prstClr val="black"/>
                </a:solidFill>
              </a:rPr>
            </a:br>
            <a:r>
              <a:rPr lang="en-US" sz="1600" dirty="0">
                <a:solidFill>
                  <a:prstClr val="black"/>
                </a:solidFill>
              </a:rPr>
              <a:t>Andrew Begel, Thomas Zimmermann. </a:t>
            </a:r>
          </a:p>
        </p:txBody>
      </p:sp>
    </p:spTree>
    <p:extLst>
      <p:ext uri="{BB962C8B-B14F-4D97-AF65-F5344CB8AC3E}">
        <p14:creationId xmlns:p14="http://schemas.microsoft.com/office/powerpoint/2010/main" val="4213565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726" y="0"/>
            <a:ext cx="9138794" cy="1661993"/>
          </a:xfrm>
          <a:prstGeom prst="rect">
            <a:avLst/>
          </a:prstGeom>
          <a:noFill/>
        </p:spPr>
        <p:txBody>
          <a:bodyPr wrap="square" rtlCol="0">
            <a:spAutoFit/>
          </a:bodyPr>
          <a:lstStyle/>
          <a:p>
            <a:r>
              <a:rPr lang="en-US" sz="5800" dirty="0" smtClean="0">
                <a:latin typeface="Segoe UI Light" panose="020B0502040204020203" pitchFamily="34" charset="0"/>
                <a:cs typeface="Segoe UI Light" panose="020B0502040204020203" pitchFamily="34" charset="0"/>
              </a:rPr>
              <a:t>raw questions </a:t>
            </a:r>
            <a:r>
              <a:rPr lang="en-US" sz="2200" dirty="0" smtClean="0">
                <a:latin typeface="Segoe UI Light" panose="020B0502040204020203" pitchFamily="34" charset="0"/>
                <a:cs typeface="Segoe UI Light" panose="020B0502040204020203" pitchFamily="34" charset="0"/>
              </a:rPr>
              <a:t>(provided by the respondents)</a:t>
            </a:r>
            <a:endParaRPr lang="en-US" sz="2200" dirty="0">
              <a:latin typeface="Segoe UI Light" panose="020B0502040204020203" pitchFamily="34" charset="0"/>
              <a:cs typeface="Segoe UI Light" panose="020B0502040204020203" pitchFamily="34" charset="0"/>
            </a:endParaRPr>
          </a:p>
          <a:p>
            <a:pPr lvl="0">
              <a:spcAft>
                <a:spcPts val="900"/>
              </a:spcAft>
            </a:pPr>
            <a:r>
              <a:rPr lang="en-US" sz="2200" i="1" dirty="0"/>
              <a:t>“How does the quality of software change over time – does software age?  </a:t>
            </a:r>
            <a:r>
              <a:rPr lang="en-US" sz="2200" i="1" dirty="0" smtClean="0"/>
              <a:t/>
            </a:r>
            <a:br>
              <a:rPr lang="en-US" sz="2200" i="1" dirty="0" smtClean="0"/>
            </a:br>
            <a:r>
              <a:rPr lang="en-US" sz="2200" i="1" dirty="0" smtClean="0"/>
              <a:t>I </a:t>
            </a:r>
            <a:r>
              <a:rPr lang="en-US" sz="2200" i="1" dirty="0"/>
              <a:t>would use this to plan the replacement of components</a:t>
            </a:r>
            <a:r>
              <a:rPr lang="en-US" sz="2200" i="1" dirty="0" smtClean="0"/>
              <a:t>.”</a:t>
            </a:r>
            <a:endParaRPr lang="en-US" sz="2200" i="1" dirty="0"/>
          </a:p>
        </p:txBody>
      </p:sp>
    </p:spTree>
    <p:extLst>
      <p:ext uri="{BB962C8B-B14F-4D97-AF65-F5344CB8AC3E}">
        <p14:creationId xmlns:p14="http://schemas.microsoft.com/office/powerpoint/2010/main" val="2368302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726" y="0"/>
            <a:ext cx="9138794" cy="2793072"/>
          </a:xfrm>
          <a:prstGeom prst="rect">
            <a:avLst/>
          </a:prstGeom>
          <a:noFill/>
        </p:spPr>
        <p:txBody>
          <a:bodyPr wrap="square" rtlCol="0">
            <a:spAutoFit/>
          </a:bodyPr>
          <a:lstStyle/>
          <a:p>
            <a:r>
              <a:rPr lang="en-US" sz="5800" dirty="0" smtClean="0">
                <a:latin typeface="Segoe UI Light" panose="020B0502040204020203" pitchFamily="34" charset="0"/>
                <a:cs typeface="Segoe UI Light" panose="020B0502040204020203" pitchFamily="34" charset="0"/>
              </a:rPr>
              <a:t>raw questions </a:t>
            </a:r>
            <a:r>
              <a:rPr lang="en-US" sz="2200" dirty="0" smtClean="0">
                <a:latin typeface="Segoe UI Light" panose="020B0502040204020203" pitchFamily="34" charset="0"/>
                <a:cs typeface="Segoe UI Light" panose="020B0502040204020203" pitchFamily="34" charset="0"/>
              </a:rPr>
              <a:t>(provided by the respondents)</a:t>
            </a:r>
            <a:endParaRPr lang="en-US" sz="2200" dirty="0">
              <a:latin typeface="Segoe UI Light" panose="020B0502040204020203" pitchFamily="34" charset="0"/>
              <a:cs typeface="Segoe UI Light" panose="020B0502040204020203" pitchFamily="34" charset="0"/>
            </a:endParaRPr>
          </a:p>
          <a:p>
            <a:pPr lvl="0">
              <a:spcAft>
                <a:spcPts val="900"/>
              </a:spcAft>
            </a:pPr>
            <a:r>
              <a:rPr lang="en-US" sz="2200" i="1" dirty="0"/>
              <a:t>“How does the quality of software change over time – does software age?  </a:t>
            </a:r>
            <a:r>
              <a:rPr lang="en-US" sz="2200" i="1" dirty="0" smtClean="0"/>
              <a:t/>
            </a:r>
            <a:br>
              <a:rPr lang="en-US" sz="2200" i="1" dirty="0" smtClean="0"/>
            </a:br>
            <a:r>
              <a:rPr lang="en-US" sz="2200" i="1" dirty="0" smtClean="0"/>
              <a:t>I </a:t>
            </a:r>
            <a:r>
              <a:rPr lang="en-US" sz="2200" i="1" dirty="0"/>
              <a:t>would use this to plan the replacement of components.”</a:t>
            </a:r>
          </a:p>
          <a:p>
            <a:pPr lvl="0">
              <a:spcAft>
                <a:spcPts val="900"/>
              </a:spcAft>
            </a:pPr>
            <a:r>
              <a:rPr lang="en-US" sz="2200" i="1" dirty="0"/>
              <a:t>“How do security vulnerabilities correlate to age / complexity / code churn / etc. of a code base?  Identify areas to focus on for in-depth security review or re-architecting</a:t>
            </a:r>
            <a:r>
              <a:rPr lang="en-US" sz="2200" i="1" dirty="0" smtClean="0"/>
              <a:t>.”</a:t>
            </a:r>
            <a:endParaRPr lang="en-US" sz="2200" i="1" dirty="0"/>
          </a:p>
        </p:txBody>
      </p:sp>
    </p:spTree>
    <p:extLst>
      <p:ext uri="{BB962C8B-B14F-4D97-AF65-F5344CB8AC3E}">
        <p14:creationId xmlns:p14="http://schemas.microsoft.com/office/powerpoint/2010/main" val="3175863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726" y="0"/>
            <a:ext cx="9138794" cy="4262705"/>
          </a:xfrm>
          <a:prstGeom prst="rect">
            <a:avLst/>
          </a:prstGeom>
          <a:noFill/>
        </p:spPr>
        <p:txBody>
          <a:bodyPr wrap="square" rtlCol="0">
            <a:spAutoFit/>
          </a:bodyPr>
          <a:lstStyle/>
          <a:p>
            <a:r>
              <a:rPr lang="en-US" sz="5800" dirty="0" smtClean="0">
                <a:latin typeface="Segoe UI Light" panose="020B0502040204020203" pitchFamily="34" charset="0"/>
                <a:cs typeface="Segoe UI Light" panose="020B0502040204020203" pitchFamily="34" charset="0"/>
              </a:rPr>
              <a:t>raw questions </a:t>
            </a:r>
            <a:r>
              <a:rPr lang="en-US" sz="2200" dirty="0" smtClean="0">
                <a:latin typeface="Segoe UI Light" panose="020B0502040204020203" pitchFamily="34" charset="0"/>
                <a:cs typeface="Segoe UI Light" panose="020B0502040204020203" pitchFamily="34" charset="0"/>
              </a:rPr>
              <a:t>(provided by the respondents)</a:t>
            </a:r>
            <a:endParaRPr lang="en-US" sz="2200" dirty="0">
              <a:latin typeface="Segoe UI Light" panose="020B0502040204020203" pitchFamily="34" charset="0"/>
              <a:cs typeface="Segoe UI Light" panose="020B0502040204020203" pitchFamily="34" charset="0"/>
            </a:endParaRPr>
          </a:p>
          <a:p>
            <a:pPr lvl="0">
              <a:spcAft>
                <a:spcPts val="900"/>
              </a:spcAft>
            </a:pPr>
            <a:r>
              <a:rPr lang="en-US" sz="2200" i="1" dirty="0"/>
              <a:t>“How does the quality of software change over time – does software age?  </a:t>
            </a:r>
            <a:r>
              <a:rPr lang="en-US" sz="2200" i="1" dirty="0" smtClean="0"/>
              <a:t/>
            </a:r>
            <a:br>
              <a:rPr lang="en-US" sz="2200" i="1" dirty="0" smtClean="0"/>
            </a:br>
            <a:r>
              <a:rPr lang="en-US" sz="2200" i="1" dirty="0" smtClean="0"/>
              <a:t>I </a:t>
            </a:r>
            <a:r>
              <a:rPr lang="en-US" sz="2200" i="1" dirty="0"/>
              <a:t>would use this to plan the replacement of components.”</a:t>
            </a:r>
          </a:p>
          <a:p>
            <a:pPr lvl="0">
              <a:spcAft>
                <a:spcPts val="900"/>
              </a:spcAft>
            </a:pPr>
            <a:r>
              <a:rPr lang="en-US" sz="2200" i="1" dirty="0"/>
              <a:t>“How do security vulnerabilities correlate to age / complexity / code churn / etc. of a code base?  Identify areas to focus on for in-depth security review or re-architecting.”</a:t>
            </a:r>
          </a:p>
          <a:p>
            <a:pPr lvl="0"/>
            <a:r>
              <a:rPr lang="en-US" sz="2200" i="1" dirty="0"/>
              <a:t>“What will the cost of maintaining a body of code or particular solution be?  Software is rarely a fire and forget proposition but usually has a fairly predictable lifecycle. We rarely examine the long term cost of projects and the burden we place on ourselves and SE as we move forward</a:t>
            </a:r>
            <a:r>
              <a:rPr lang="en-US" sz="2200" i="1" dirty="0" smtClean="0"/>
              <a:t>.”</a:t>
            </a:r>
            <a:endParaRPr lang="en-US" sz="2000" i="1" dirty="0"/>
          </a:p>
        </p:txBody>
      </p:sp>
    </p:spTree>
    <p:extLst>
      <p:ext uri="{BB962C8B-B14F-4D97-AF65-F5344CB8AC3E}">
        <p14:creationId xmlns:p14="http://schemas.microsoft.com/office/powerpoint/2010/main" val="740974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726" y="0"/>
            <a:ext cx="9138794" cy="5893921"/>
          </a:xfrm>
          <a:prstGeom prst="rect">
            <a:avLst/>
          </a:prstGeom>
          <a:noFill/>
        </p:spPr>
        <p:txBody>
          <a:bodyPr wrap="square" rtlCol="0">
            <a:spAutoFit/>
          </a:bodyPr>
          <a:lstStyle/>
          <a:p>
            <a:r>
              <a:rPr lang="en-US" sz="5800" dirty="0" smtClean="0">
                <a:latin typeface="Segoe UI Light" panose="020B0502040204020203" pitchFamily="34" charset="0"/>
                <a:cs typeface="Segoe UI Light" panose="020B0502040204020203" pitchFamily="34" charset="0"/>
              </a:rPr>
              <a:t>raw questions </a:t>
            </a:r>
            <a:r>
              <a:rPr lang="en-US" sz="2200" dirty="0" smtClean="0">
                <a:latin typeface="Segoe UI Light" panose="020B0502040204020203" pitchFamily="34" charset="0"/>
                <a:cs typeface="Segoe UI Light" panose="020B0502040204020203" pitchFamily="34" charset="0"/>
              </a:rPr>
              <a:t>(provided by the respondents)</a:t>
            </a:r>
            <a:endParaRPr lang="en-US" sz="2200" dirty="0">
              <a:latin typeface="Segoe UI Light" panose="020B0502040204020203" pitchFamily="34" charset="0"/>
              <a:cs typeface="Segoe UI Light" panose="020B0502040204020203" pitchFamily="34" charset="0"/>
            </a:endParaRPr>
          </a:p>
          <a:p>
            <a:pPr lvl="0">
              <a:spcAft>
                <a:spcPts val="900"/>
              </a:spcAft>
            </a:pPr>
            <a:r>
              <a:rPr lang="en-US" sz="2200" i="1" dirty="0"/>
              <a:t>“How does the quality of software change over time – does software age?  </a:t>
            </a:r>
            <a:r>
              <a:rPr lang="en-US" sz="2200" i="1" dirty="0" smtClean="0"/>
              <a:t/>
            </a:r>
            <a:br>
              <a:rPr lang="en-US" sz="2200" i="1" dirty="0" smtClean="0"/>
            </a:br>
            <a:r>
              <a:rPr lang="en-US" sz="2200" i="1" dirty="0" smtClean="0"/>
              <a:t>I </a:t>
            </a:r>
            <a:r>
              <a:rPr lang="en-US" sz="2200" i="1" dirty="0"/>
              <a:t>would use this to plan the replacement of components.”</a:t>
            </a:r>
          </a:p>
          <a:p>
            <a:pPr lvl="0">
              <a:spcAft>
                <a:spcPts val="900"/>
              </a:spcAft>
            </a:pPr>
            <a:r>
              <a:rPr lang="en-US" sz="2200" i="1" dirty="0"/>
              <a:t>“How do security vulnerabilities correlate to age / complexity / code churn / etc. of a code base?  Identify areas to focus on for in-depth security review or re-architecting.”</a:t>
            </a:r>
          </a:p>
          <a:p>
            <a:pPr lvl="0"/>
            <a:r>
              <a:rPr lang="en-US" sz="2200" i="1" dirty="0"/>
              <a:t>“What will the cost of maintaining a body of code or particular solution be?  Software is rarely a fire and forget proposition but usually has a fairly predictable lifecycle. We rarely examine the long term cost of projects and the burden we place on ourselves and SE as we move forward</a:t>
            </a:r>
            <a:r>
              <a:rPr lang="en-US" sz="2200" i="1" dirty="0" smtClean="0"/>
              <a:t>.”</a:t>
            </a:r>
            <a:endParaRPr lang="en-US" sz="2000" i="1" dirty="0"/>
          </a:p>
          <a:p>
            <a:r>
              <a:rPr lang="en-US" sz="5800" dirty="0">
                <a:latin typeface="Segoe UI Light" panose="020B0502040204020203" pitchFamily="34" charset="0"/>
                <a:cs typeface="Segoe UI Light" panose="020B0502040204020203" pitchFamily="34" charset="0"/>
              </a:rPr>
              <a:t>d</a:t>
            </a:r>
            <a:r>
              <a:rPr lang="en-US" sz="5800" dirty="0" smtClean="0">
                <a:latin typeface="Segoe UI Light" panose="020B0502040204020203" pitchFamily="34" charset="0"/>
                <a:cs typeface="Segoe UI Light" panose="020B0502040204020203" pitchFamily="34" charset="0"/>
              </a:rPr>
              <a:t>escriptive </a:t>
            </a:r>
            <a:r>
              <a:rPr lang="en-US" sz="5800" dirty="0">
                <a:latin typeface="Segoe UI Light" panose="020B0502040204020203" pitchFamily="34" charset="0"/>
                <a:cs typeface="Segoe UI Light" panose="020B0502040204020203" pitchFamily="34" charset="0"/>
              </a:rPr>
              <a:t>question </a:t>
            </a:r>
            <a:r>
              <a:rPr lang="en-US" sz="2400" dirty="0" smtClean="0">
                <a:latin typeface="Segoe UI Light" panose="020B0502040204020203" pitchFamily="34" charset="0"/>
                <a:cs typeface="Segoe UI Light" panose="020B0502040204020203" pitchFamily="34" charset="0"/>
              </a:rPr>
              <a:t>(which we distilled)</a:t>
            </a:r>
            <a:endParaRPr lang="en-US" sz="2400" dirty="0">
              <a:latin typeface="Segoe UI Light" panose="020B0502040204020203" pitchFamily="34" charset="0"/>
              <a:cs typeface="Segoe UI Light" panose="020B0502040204020203" pitchFamily="34" charset="0"/>
            </a:endParaRPr>
          </a:p>
          <a:p>
            <a:pPr lvl="0"/>
            <a:r>
              <a:rPr lang="en-US" sz="2400" dirty="0"/>
              <a:t>How does the age of code affect its quality, complexity, maintainability, and security</a:t>
            </a:r>
            <a:r>
              <a:rPr lang="en-US" sz="2400" dirty="0" smtClean="0"/>
              <a:t>?</a:t>
            </a:r>
            <a:endParaRPr lang="en-US" sz="2400" dirty="0"/>
          </a:p>
        </p:txBody>
      </p:sp>
    </p:spTree>
    <p:extLst>
      <p:ext uri="{BB962C8B-B14F-4D97-AF65-F5344CB8AC3E}">
        <p14:creationId xmlns:p14="http://schemas.microsoft.com/office/powerpoint/2010/main" val="1135938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3"/>
          <a:srcRect l="889" t="32500" r="19219" b="7301"/>
          <a:stretch/>
        </p:blipFill>
        <p:spPr>
          <a:xfrm>
            <a:off x="1427544" y="74541"/>
            <a:ext cx="7680960" cy="3108960"/>
          </a:xfrm>
          <a:prstGeom prst="rect">
            <a:avLst/>
          </a:prstGeom>
        </p:spPr>
      </p:pic>
      <p:sp>
        <p:nvSpPr>
          <p:cNvPr id="6" name="Rectangle 5"/>
          <p:cNvSpPr/>
          <p:nvPr/>
        </p:nvSpPr>
        <p:spPr>
          <a:xfrm>
            <a:off x="-468560" y="-289287"/>
            <a:ext cx="2364750" cy="2062103"/>
          </a:xfrm>
          <a:prstGeom prst="rect">
            <a:avLst/>
          </a:prstGeom>
        </p:spPr>
        <p:txBody>
          <a:bodyPr wrap="none">
            <a:spAutoFit/>
          </a:bodyPr>
          <a:lstStyle/>
          <a:p>
            <a:r>
              <a:rPr lang="en-US" sz="12800" dirty="0">
                <a:solidFill>
                  <a:schemeClr val="bg1">
                    <a:lumMod val="85000"/>
                  </a:schemeClr>
                </a:solidFill>
                <a:latin typeface="Calibri" panose="020F0502020204030204" pitchFamily="34" charset="0"/>
              </a:rPr>
              <a:t>❷</a:t>
            </a:r>
          </a:p>
        </p:txBody>
      </p:sp>
      <p:sp>
        <p:nvSpPr>
          <p:cNvPr id="3" name="Rectangle 2"/>
          <p:cNvSpPr/>
          <p:nvPr/>
        </p:nvSpPr>
        <p:spPr>
          <a:xfrm>
            <a:off x="1921415" y="3068960"/>
            <a:ext cx="5616624" cy="1815882"/>
          </a:xfrm>
          <a:prstGeom prst="rect">
            <a:avLst/>
          </a:prstGeom>
        </p:spPr>
        <p:txBody>
          <a:bodyPr wrap="square">
            <a:spAutoFit/>
          </a:bodyPr>
          <a:lstStyle/>
          <a:p>
            <a:pPr marR="0" lvl="0" algn="just">
              <a:spcBef>
                <a:spcPts val="0"/>
              </a:spcBef>
              <a:spcAft>
                <a:spcPts val="0"/>
              </a:spcAft>
            </a:pPr>
            <a:r>
              <a:rPr lang="en-US" sz="1600" b="1" dirty="0">
                <a:latin typeface="Arial" panose="020B0604020202020204" pitchFamily="34" charset="0"/>
                <a:ea typeface="Times New Roman" panose="02020603050405020304" pitchFamily="18" charset="0"/>
                <a:cs typeface="Arial" panose="020B0604020202020204" pitchFamily="34" charset="0"/>
              </a:rPr>
              <a:t>Discipline:</a:t>
            </a:r>
            <a:r>
              <a:rPr lang="en-US" sz="1600" dirty="0">
                <a:latin typeface="Arial" panose="020B0604020202020204" pitchFamily="34" charset="0"/>
                <a:ea typeface="Times New Roman" panose="02020603050405020304" pitchFamily="18" charset="0"/>
                <a:cs typeface="Arial" panose="020B0604020202020204" pitchFamily="34" charset="0"/>
              </a:rPr>
              <a:t> Development, Testing, Program Management</a:t>
            </a:r>
            <a:endParaRPr lang="en-US" sz="1600" b="1"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pPr>
            <a:r>
              <a:rPr lang="en-US" sz="1600" b="1" dirty="0">
                <a:latin typeface="Arial" panose="020B0604020202020204" pitchFamily="34" charset="0"/>
                <a:ea typeface="Times New Roman" panose="02020603050405020304" pitchFamily="18" charset="0"/>
                <a:cs typeface="Arial" panose="020B0604020202020204" pitchFamily="34" charset="0"/>
              </a:rPr>
              <a:t>Region:</a:t>
            </a:r>
            <a:r>
              <a:rPr lang="en-US" sz="1600" dirty="0">
                <a:latin typeface="Arial" panose="020B0604020202020204" pitchFamily="34" charset="0"/>
                <a:ea typeface="Times New Roman" panose="02020603050405020304" pitchFamily="18" charset="0"/>
                <a:cs typeface="Arial" panose="020B0604020202020204" pitchFamily="34" charset="0"/>
              </a:rPr>
              <a:t> Asia, Europe, North America, Other</a:t>
            </a:r>
          </a:p>
          <a:p>
            <a:pPr marR="0" lvl="0" algn="just">
              <a:spcBef>
                <a:spcPts val="0"/>
              </a:spcBef>
              <a:spcAft>
                <a:spcPts val="0"/>
              </a:spcAft>
            </a:pPr>
            <a:r>
              <a:rPr lang="en-US" sz="1600" b="1" dirty="0">
                <a:latin typeface="Arial" panose="020B0604020202020204" pitchFamily="34" charset="0"/>
                <a:ea typeface="Times New Roman" panose="02020603050405020304" pitchFamily="18" charset="0"/>
                <a:cs typeface="Arial" panose="020B0604020202020204" pitchFamily="34" charset="0"/>
              </a:rPr>
              <a:t>Number of Full-Time </a:t>
            </a:r>
            <a:r>
              <a:rPr lang="en-US" sz="1600" b="1" dirty="0" smtClean="0">
                <a:latin typeface="Arial" panose="020B0604020202020204" pitchFamily="34" charset="0"/>
                <a:ea typeface="Times New Roman" panose="02020603050405020304" pitchFamily="18" charset="0"/>
                <a:cs typeface="Arial" panose="020B0604020202020204" pitchFamily="34" charset="0"/>
              </a:rPr>
              <a:t>Employees</a:t>
            </a:r>
            <a:endParaRPr lang="en-US" sz="1600" b="1"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pPr>
            <a:r>
              <a:rPr lang="en-US" sz="1600" b="1" dirty="0">
                <a:latin typeface="Arial" panose="020B0604020202020204" pitchFamily="34" charset="0"/>
                <a:ea typeface="Times New Roman" panose="02020603050405020304" pitchFamily="18" charset="0"/>
                <a:cs typeface="Arial" panose="020B0604020202020204" pitchFamily="34" charset="0"/>
              </a:rPr>
              <a:t>Current Role: </a:t>
            </a:r>
            <a:r>
              <a:rPr lang="en-US" sz="1600" dirty="0" smtClean="0">
                <a:latin typeface="Arial" panose="020B0604020202020204" pitchFamily="34" charset="0"/>
                <a:ea typeface="Times New Roman" panose="02020603050405020304" pitchFamily="18" charset="0"/>
                <a:cs typeface="Arial" panose="020B0604020202020204" pitchFamily="34" charset="0"/>
              </a:rPr>
              <a:t>Manager, Individual Contributor</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pPr>
            <a:r>
              <a:rPr lang="en-US" sz="1600" b="1" dirty="0">
                <a:latin typeface="Arial" panose="020B0604020202020204" pitchFamily="34" charset="0"/>
                <a:ea typeface="Times New Roman" panose="02020603050405020304" pitchFamily="18" charset="0"/>
                <a:cs typeface="Arial" panose="020B0604020202020204" pitchFamily="34" charset="0"/>
              </a:rPr>
              <a:t>Years as </a:t>
            </a:r>
            <a:r>
              <a:rPr lang="en-US" sz="1600" b="1" dirty="0" smtClean="0">
                <a:latin typeface="Arial" panose="020B0604020202020204" pitchFamily="34" charset="0"/>
                <a:ea typeface="Times New Roman" panose="02020603050405020304" pitchFamily="18" charset="0"/>
                <a:cs typeface="Arial" panose="020B0604020202020204" pitchFamily="34" charset="0"/>
              </a:rPr>
              <a:t>Manager</a:t>
            </a:r>
          </a:p>
          <a:p>
            <a:pPr marR="0" lvl="0" algn="just">
              <a:spcBef>
                <a:spcPts val="0"/>
              </a:spcBef>
              <a:spcAft>
                <a:spcPts val="0"/>
              </a:spcAft>
            </a:pPr>
            <a:r>
              <a:rPr lang="en-US" sz="1600" b="1" dirty="0" smtClean="0">
                <a:latin typeface="Arial" panose="020B0604020202020204" pitchFamily="34" charset="0"/>
                <a:ea typeface="Times New Roman" panose="02020603050405020304" pitchFamily="18" charset="0"/>
                <a:cs typeface="Arial" panose="020B0604020202020204" pitchFamily="34" charset="0"/>
              </a:rPr>
              <a:t>Has </a:t>
            </a:r>
            <a:r>
              <a:rPr lang="en-US" sz="1600" b="1" dirty="0">
                <a:latin typeface="Arial" panose="020B0604020202020204" pitchFamily="34" charset="0"/>
                <a:ea typeface="Times New Roman" panose="02020603050405020304" pitchFamily="18" charset="0"/>
                <a:cs typeface="Arial" panose="020B0604020202020204" pitchFamily="34" charset="0"/>
              </a:rPr>
              <a:t>Management Experience:</a:t>
            </a:r>
            <a:r>
              <a:rPr lang="en-US" sz="1600" dirty="0">
                <a:latin typeface="Arial" panose="020B0604020202020204" pitchFamily="34" charset="0"/>
                <a:ea typeface="Times New Roman" panose="02020603050405020304" pitchFamily="18" charset="0"/>
                <a:cs typeface="Arial" panose="020B0604020202020204" pitchFamily="34" charset="0"/>
              </a:rPr>
              <a:t> yes, </a:t>
            </a:r>
            <a:r>
              <a:rPr lang="en-US" sz="1600" dirty="0" smtClean="0">
                <a:latin typeface="Arial" panose="020B0604020202020204" pitchFamily="34" charset="0"/>
                <a:ea typeface="Times New Roman" panose="02020603050405020304" pitchFamily="18" charset="0"/>
                <a:cs typeface="Arial" panose="020B0604020202020204" pitchFamily="34" charset="0"/>
              </a:rPr>
              <a:t>no</a:t>
            </a:r>
            <a:r>
              <a:rPr lang="en-US" sz="1600" dirty="0">
                <a:latin typeface="Arial" panose="020B0604020202020204" pitchFamily="34" charset="0"/>
                <a:ea typeface="Times New Roman" panose="02020603050405020304" pitchFamily="18" charset="0"/>
                <a:cs typeface="Arial" panose="020B0604020202020204" pitchFamily="34" charset="0"/>
              </a:rPr>
              <a:t>.</a:t>
            </a:r>
          </a:p>
          <a:p>
            <a:pPr marR="0" lvl="0" algn="just">
              <a:spcBef>
                <a:spcPts val="0"/>
              </a:spcBef>
              <a:spcAft>
                <a:spcPts val="400"/>
              </a:spcAft>
            </a:pPr>
            <a:r>
              <a:rPr lang="en-US" sz="1600" b="1" dirty="0">
                <a:latin typeface="Arial" panose="020B0604020202020204" pitchFamily="34" charset="0"/>
                <a:ea typeface="Times New Roman" panose="02020603050405020304" pitchFamily="18" charset="0"/>
                <a:cs typeface="Arial" panose="020B0604020202020204" pitchFamily="34" charset="0"/>
              </a:rPr>
              <a:t>Years at </a:t>
            </a:r>
            <a:r>
              <a:rPr lang="en-US" sz="1600" b="1" dirty="0" smtClean="0">
                <a:latin typeface="Arial" panose="020B0604020202020204" pitchFamily="34" charset="0"/>
                <a:ea typeface="Times New Roman" panose="02020603050405020304" pitchFamily="18" charset="0"/>
                <a:cs typeface="Arial" panose="020B0604020202020204" pitchFamily="34" charset="0"/>
              </a:rPr>
              <a:t>Microsoft</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33362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7386411"/>
              </p:ext>
            </p:extLst>
          </p:nvPr>
        </p:nvGraphicFramePr>
        <p:xfrm>
          <a:off x="395536" y="273050"/>
          <a:ext cx="8352928" cy="5963920"/>
        </p:xfrm>
        <a:graphic>
          <a:graphicData uri="http://schemas.openxmlformats.org/drawingml/2006/table">
            <a:tbl>
              <a:tblPr firstRow="1" bandRow="1">
                <a:tableStyleId>{FABFCF23-3B69-468F-B69F-88F6DE6A72F2}</a:tableStyleId>
              </a:tblPr>
              <a:tblGrid>
                <a:gridCol w="6048672"/>
                <a:gridCol w="1008114"/>
                <a:gridCol w="1296142"/>
              </a:tblGrid>
              <a:tr h="370840">
                <a:tc>
                  <a:txBody>
                    <a:bodyPr/>
                    <a:lstStyle/>
                    <a:p>
                      <a:r>
                        <a:rPr lang="en-US" sz="3200" dirty="0" smtClean="0"/>
                        <a:t>Microsoft’s Top 10 Questions</a:t>
                      </a:r>
                      <a:endParaRPr lang="en-US" sz="3200" dirty="0"/>
                    </a:p>
                  </a:txBody>
                  <a:tcPr marL="56797" marR="56797" anchor="b"/>
                </a:tc>
                <a:tc>
                  <a:txBody>
                    <a:bodyPr/>
                    <a:lstStyle/>
                    <a:p>
                      <a:pPr algn="r"/>
                      <a:r>
                        <a:rPr lang="en-US" dirty="0" smtClean="0"/>
                        <a:t>Essential</a:t>
                      </a:r>
                      <a:endParaRPr lang="en-US" dirty="0"/>
                    </a:p>
                  </a:txBody>
                  <a:tcPr marL="56797" marR="56797" anchor="b"/>
                </a:tc>
                <a:tc>
                  <a:txBody>
                    <a:bodyPr/>
                    <a:lstStyle/>
                    <a:p>
                      <a:pPr algn="r"/>
                      <a:r>
                        <a:rPr lang="en-US" dirty="0" smtClean="0"/>
                        <a:t>Essential + Worthwhile</a:t>
                      </a:r>
                      <a:endParaRPr lang="en-US" dirty="0"/>
                    </a:p>
                  </a:txBody>
                  <a:tcPr marL="56797" marR="56797" anchor="b"/>
                </a:tc>
              </a:tr>
              <a:tr h="370840">
                <a:tc>
                  <a:txBody>
                    <a:bodyPr/>
                    <a:lstStyle/>
                    <a:p>
                      <a:r>
                        <a:rPr lang="en-US" dirty="0" smtClean="0"/>
                        <a:t>1. How do users</a:t>
                      </a:r>
                      <a:r>
                        <a:rPr lang="en-US" baseline="0" dirty="0" smtClean="0"/>
                        <a:t> typically use my application?</a:t>
                      </a:r>
                      <a:endParaRPr lang="en-US" dirty="0"/>
                    </a:p>
                  </a:txBody>
                  <a:tcPr marL="56797" marR="56797"/>
                </a:tc>
                <a:tc>
                  <a:txBody>
                    <a:bodyPr/>
                    <a:lstStyle/>
                    <a:p>
                      <a:pPr algn="r"/>
                      <a:r>
                        <a:rPr lang="en-US" dirty="0" smtClean="0"/>
                        <a:t>80.0%</a:t>
                      </a:r>
                      <a:endParaRPr lang="en-US" dirty="0"/>
                    </a:p>
                  </a:txBody>
                  <a:tcPr marL="56797" marR="56797"/>
                </a:tc>
                <a:tc>
                  <a:txBody>
                    <a:bodyPr/>
                    <a:lstStyle/>
                    <a:p>
                      <a:pPr algn="r"/>
                      <a:r>
                        <a:rPr lang="en-US" dirty="0" smtClean="0"/>
                        <a:t>99.2%</a:t>
                      </a:r>
                      <a:endParaRPr lang="en-US" dirty="0"/>
                    </a:p>
                  </a:txBody>
                  <a:tcPr marL="56797" marR="56797"/>
                </a:tc>
              </a:tr>
              <a:tr h="370840">
                <a:tc>
                  <a:txBody>
                    <a:bodyPr/>
                    <a:lstStyle/>
                    <a:p>
                      <a:r>
                        <a:rPr lang="en-US" dirty="0" smtClean="0"/>
                        <a:t>2. What parts of a software product</a:t>
                      </a:r>
                      <a:r>
                        <a:rPr lang="en-US" baseline="0" dirty="0" smtClean="0"/>
                        <a:t> are most used and/or loved by customers?</a:t>
                      </a:r>
                    </a:p>
                  </a:txBody>
                  <a:tcPr marL="56797" marR="56797"/>
                </a:tc>
                <a:tc>
                  <a:txBody>
                    <a:bodyPr/>
                    <a:lstStyle/>
                    <a:p>
                      <a:pPr algn="r"/>
                      <a:r>
                        <a:rPr lang="en-US" dirty="0" smtClean="0"/>
                        <a:t>72.0%</a:t>
                      </a:r>
                      <a:endParaRPr lang="en-US" dirty="0"/>
                    </a:p>
                  </a:txBody>
                  <a:tcPr marL="56797" marR="56797"/>
                </a:tc>
                <a:tc>
                  <a:txBody>
                    <a:bodyPr/>
                    <a:lstStyle/>
                    <a:p>
                      <a:pPr algn="r"/>
                      <a:r>
                        <a:rPr lang="en-US" dirty="0" smtClean="0"/>
                        <a:t>98.5%</a:t>
                      </a:r>
                      <a:endParaRPr lang="en-US" dirty="0"/>
                    </a:p>
                  </a:txBody>
                  <a:tcPr marL="56797" marR="56797"/>
                </a:tc>
              </a:tr>
              <a:tr h="370840">
                <a:tc>
                  <a:txBody>
                    <a:bodyPr/>
                    <a:lstStyle/>
                    <a:p>
                      <a:r>
                        <a:rPr lang="en-US" dirty="0" smtClean="0"/>
                        <a:t>3. How effective are</a:t>
                      </a:r>
                      <a:r>
                        <a:rPr lang="en-US" baseline="0" dirty="0" smtClean="0"/>
                        <a:t> the quality gates we run at checkin?</a:t>
                      </a:r>
                      <a:endParaRPr lang="en-US" dirty="0"/>
                    </a:p>
                  </a:txBody>
                  <a:tcPr marL="56797" marR="56797"/>
                </a:tc>
                <a:tc>
                  <a:txBody>
                    <a:bodyPr/>
                    <a:lstStyle/>
                    <a:p>
                      <a:pPr algn="r"/>
                      <a:r>
                        <a:rPr lang="en-US" dirty="0" smtClean="0"/>
                        <a:t>62.4%</a:t>
                      </a:r>
                      <a:endParaRPr lang="en-US" dirty="0"/>
                    </a:p>
                  </a:txBody>
                  <a:tcPr marL="56797" marR="56797"/>
                </a:tc>
                <a:tc>
                  <a:txBody>
                    <a:bodyPr/>
                    <a:lstStyle/>
                    <a:p>
                      <a:pPr algn="r"/>
                      <a:r>
                        <a:rPr lang="en-US" dirty="0" smtClean="0"/>
                        <a:t>96.6%</a:t>
                      </a:r>
                      <a:endParaRPr lang="en-US" dirty="0"/>
                    </a:p>
                  </a:txBody>
                  <a:tcPr marL="56797" marR="56797"/>
                </a:tc>
              </a:tr>
              <a:tr h="370840">
                <a:tc>
                  <a:txBody>
                    <a:bodyPr/>
                    <a:lstStyle/>
                    <a:p>
                      <a:r>
                        <a:rPr lang="en-US" dirty="0" smtClean="0"/>
                        <a:t>4. How</a:t>
                      </a:r>
                      <a:r>
                        <a:rPr lang="en-US" baseline="0" dirty="0" smtClean="0"/>
                        <a:t> can we improve collaboration and sharing between teams?</a:t>
                      </a:r>
                      <a:endParaRPr lang="en-US" dirty="0"/>
                    </a:p>
                  </a:txBody>
                  <a:tcPr marL="56797" marR="56797"/>
                </a:tc>
                <a:tc>
                  <a:txBody>
                    <a:bodyPr/>
                    <a:lstStyle/>
                    <a:p>
                      <a:pPr algn="r"/>
                      <a:r>
                        <a:rPr lang="en-US" dirty="0" smtClean="0"/>
                        <a:t>54.5%</a:t>
                      </a:r>
                      <a:endParaRPr lang="en-US" dirty="0"/>
                    </a:p>
                  </a:txBody>
                  <a:tcPr marL="56797" marR="56797"/>
                </a:tc>
                <a:tc>
                  <a:txBody>
                    <a:bodyPr/>
                    <a:lstStyle/>
                    <a:p>
                      <a:pPr algn="r"/>
                      <a:r>
                        <a:rPr lang="en-US" dirty="0" smtClean="0"/>
                        <a:t>96.4%</a:t>
                      </a:r>
                      <a:endParaRPr lang="en-US" dirty="0"/>
                    </a:p>
                  </a:txBody>
                  <a:tcPr marL="56797" marR="56797"/>
                </a:tc>
              </a:tr>
              <a:tr h="370840">
                <a:tc>
                  <a:txBody>
                    <a:bodyPr/>
                    <a:lstStyle/>
                    <a:p>
                      <a:r>
                        <a:rPr lang="en-US" dirty="0" smtClean="0"/>
                        <a:t>5. What are the best key performance indicators (KPIs) for monitoring services?</a:t>
                      </a:r>
                      <a:endParaRPr lang="en-US" dirty="0"/>
                    </a:p>
                  </a:txBody>
                  <a:tcPr marL="56797" marR="56797"/>
                </a:tc>
                <a:tc>
                  <a:txBody>
                    <a:bodyPr/>
                    <a:lstStyle/>
                    <a:p>
                      <a:pPr algn="r"/>
                      <a:r>
                        <a:rPr lang="en-US" dirty="0" smtClean="0"/>
                        <a:t>53.2%</a:t>
                      </a:r>
                      <a:endParaRPr lang="en-US" dirty="0"/>
                    </a:p>
                  </a:txBody>
                  <a:tcPr marL="56797" marR="56797"/>
                </a:tc>
                <a:tc>
                  <a:txBody>
                    <a:bodyPr/>
                    <a:lstStyle/>
                    <a:p>
                      <a:pPr algn="r"/>
                      <a:r>
                        <a:rPr lang="en-US" dirty="0" smtClean="0"/>
                        <a:t>93.6%</a:t>
                      </a:r>
                      <a:endParaRPr lang="en-US" dirty="0"/>
                    </a:p>
                  </a:txBody>
                  <a:tcPr marL="56797" marR="56797"/>
                </a:tc>
              </a:tr>
              <a:tr h="370840">
                <a:tc>
                  <a:txBody>
                    <a:bodyPr/>
                    <a:lstStyle/>
                    <a:p>
                      <a:r>
                        <a:rPr lang="en-US" dirty="0" smtClean="0"/>
                        <a:t>6. What is the impact of a code change or</a:t>
                      </a:r>
                      <a:r>
                        <a:rPr lang="en-US" baseline="0" dirty="0" smtClean="0"/>
                        <a:t> requirements change to the project and its tests?</a:t>
                      </a:r>
                      <a:endParaRPr lang="en-US" dirty="0"/>
                    </a:p>
                  </a:txBody>
                  <a:tcPr marL="56797" marR="56797"/>
                </a:tc>
                <a:tc>
                  <a:txBody>
                    <a:bodyPr/>
                    <a:lstStyle/>
                    <a:p>
                      <a:pPr algn="r"/>
                      <a:r>
                        <a:rPr lang="en-US" dirty="0" smtClean="0"/>
                        <a:t>52.1%</a:t>
                      </a:r>
                      <a:endParaRPr lang="en-US" dirty="0"/>
                    </a:p>
                  </a:txBody>
                  <a:tcPr marL="56797" marR="56797"/>
                </a:tc>
                <a:tc>
                  <a:txBody>
                    <a:bodyPr/>
                    <a:lstStyle/>
                    <a:p>
                      <a:pPr algn="r"/>
                      <a:r>
                        <a:rPr lang="en-US" dirty="0" smtClean="0"/>
                        <a:t>94.0%</a:t>
                      </a:r>
                      <a:endParaRPr lang="en-US" dirty="0"/>
                    </a:p>
                  </a:txBody>
                  <a:tcPr marL="56797" marR="56797"/>
                </a:tc>
              </a:tr>
              <a:tr h="370840">
                <a:tc>
                  <a:txBody>
                    <a:bodyPr/>
                    <a:lstStyle/>
                    <a:p>
                      <a:r>
                        <a:rPr lang="en-US" dirty="0" smtClean="0"/>
                        <a:t>7. What is the impact of tools on productivity?</a:t>
                      </a:r>
                      <a:endParaRPr lang="en-US" dirty="0"/>
                    </a:p>
                  </a:txBody>
                  <a:tcPr marL="56797" marR="56797"/>
                </a:tc>
                <a:tc>
                  <a:txBody>
                    <a:bodyPr/>
                    <a:lstStyle/>
                    <a:p>
                      <a:pPr algn="r"/>
                      <a:r>
                        <a:rPr lang="en-US" dirty="0" smtClean="0"/>
                        <a:t>50.5%</a:t>
                      </a:r>
                      <a:endParaRPr lang="en-US" dirty="0"/>
                    </a:p>
                  </a:txBody>
                  <a:tcPr marL="56797" marR="56797"/>
                </a:tc>
                <a:tc>
                  <a:txBody>
                    <a:bodyPr/>
                    <a:lstStyle/>
                    <a:p>
                      <a:pPr algn="r"/>
                      <a:r>
                        <a:rPr lang="en-US" dirty="0" smtClean="0"/>
                        <a:t>97.2%</a:t>
                      </a:r>
                      <a:endParaRPr lang="en-US" dirty="0"/>
                    </a:p>
                  </a:txBody>
                  <a:tcPr marL="56797" marR="56797"/>
                </a:tc>
              </a:tr>
              <a:tr h="370840">
                <a:tc>
                  <a:txBody>
                    <a:bodyPr/>
                    <a:lstStyle/>
                    <a:p>
                      <a:r>
                        <a:rPr lang="en-US" dirty="0" smtClean="0"/>
                        <a:t>8. How do I avoid reinventing the wheel by sharing and/or searching</a:t>
                      </a:r>
                      <a:r>
                        <a:rPr lang="en-US" baseline="0" dirty="0" smtClean="0"/>
                        <a:t> for code?</a:t>
                      </a:r>
                      <a:endParaRPr lang="en-US" dirty="0"/>
                    </a:p>
                  </a:txBody>
                  <a:tcPr marL="56797" marR="56797"/>
                </a:tc>
                <a:tc>
                  <a:txBody>
                    <a:bodyPr/>
                    <a:lstStyle/>
                    <a:p>
                      <a:pPr algn="r"/>
                      <a:r>
                        <a:rPr lang="en-US" dirty="0" smtClean="0"/>
                        <a:t>50.0%</a:t>
                      </a:r>
                      <a:endParaRPr lang="en-US" dirty="0"/>
                    </a:p>
                  </a:txBody>
                  <a:tcPr marL="56797" marR="56797"/>
                </a:tc>
                <a:tc>
                  <a:txBody>
                    <a:bodyPr/>
                    <a:lstStyle/>
                    <a:p>
                      <a:pPr algn="r"/>
                      <a:r>
                        <a:rPr lang="en-US" dirty="0" smtClean="0"/>
                        <a:t>90.9%</a:t>
                      </a:r>
                      <a:endParaRPr lang="en-US" dirty="0"/>
                    </a:p>
                  </a:txBody>
                  <a:tcPr marL="56797" marR="56797"/>
                </a:tc>
              </a:tr>
              <a:tr h="370840">
                <a:tc>
                  <a:txBody>
                    <a:bodyPr/>
                    <a:lstStyle/>
                    <a:p>
                      <a:r>
                        <a:rPr lang="en-US" sz="1700" dirty="0" smtClean="0"/>
                        <a:t>9. What are the common patterns of execution</a:t>
                      </a:r>
                      <a:r>
                        <a:rPr lang="en-US" sz="1700" baseline="0" dirty="0" smtClean="0"/>
                        <a:t> in my application?</a:t>
                      </a:r>
                      <a:endParaRPr lang="en-US" sz="1700" dirty="0"/>
                    </a:p>
                  </a:txBody>
                  <a:tcPr marL="56797" marR="56797"/>
                </a:tc>
                <a:tc>
                  <a:txBody>
                    <a:bodyPr/>
                    <a:lstStyle/>
                    <a:p>
                      <a:pPr algn="r"/>
                      <a:r>
                        <a:rPr lang="en-US" dirty="0" smtClean="0"/>
                        <a:t>48.7%</a:t>
                      </a:r>
                      <a:endParaRPr lang="en-US" dirty="0"/>
                    </a:p>
                  </a:txBody>
                  <a:tcPr marL="56797" marR="56797"/>
                </a:tc>
                <a:tc>
                  <a:txBody>
                    <a:bodyPr/>
                    <a:lstStyle/>
                    <a:p>
                      <a:pPr algn="r"/>
                      <a:r>
                        <a:rPr lang="en-US" dirty="0" smtClean="0"/>
                        <a:t>96.6%</a:t>
                      </a:r>
                      <a:endParaRPr lang="en-US" dirty="0"/>
                    </a:p>
                  </a:txBody>
                  <a:tcPr marL="56797" marR="56797"/>
                </a:tc>
              </a:tr>
              <a:tr h="370840">
                <a:tc>
                  <a:txBody>
                    <a:bodyPr/>
                    <a:lstStyle/>
                    <a:p>
                      <a:r>
                        <a:rPr lang="en-US" dirty="0" smtClean="0"/>
                        <a:t>10. How well does test coverage correspond to actual code usage by our customers?</a:t>
                      </a:r>
                      <a:endParaRPr lang="en-US" dirty="0"/>
                    </a:p>
                  </a:txBody>
                  <a:tcPr marL="56797" marR="56797"/>
                </a:tc>
                <a:tc>
                  <a:txBody>
                    <a:bodyPr/>
                    <a:lstStyle/>
                    <a:p>
                      <a:pPr algn="r"/>
                      <a:r>
                        <a:rPr lang="en-US" dirty="0" smtClean="0"/>
                        <a:t>48.7%</a:t>
                      </a:r>
                      <a:endParaRPr lang="en-US" dirty="0"/>
                    </a:p>
                  </a:txBody>
                  <a:tcPr marL="56797" marR="56797"/>
                </a:tc>
                <a:tc>
                  <a:txBody>
                    <a:bodyPr/>
                    <a:lstStyle/>
                    <a:p>
                      <a:pPr algn="r"/>
                      <a:r>
                        <a:rPr lang="en-US" dirty="0" smtClean="0"/>
                        <a:t>92.0%</a:t>
                      </a:r>
                      <a:endParaRPr lang="en-US" dirty="0"/>
                    </a:p>
                  </a:txBody>
                  <a:tcPr marL="56797" marR="56797"/>
                </a:tc>
              </a:tr>
            </a:tbl>
          </a:graphicData>
        </a:graphic>
      </p:graphicFrame>
    </p:spTree>
    <p:extLst>
      <p:ext uri="{BB962C8B-B14F-4D97-AF65-F5344CB8AC3E}">
        <p14:creationId xmlns:p14="http://schemas.microsoft.com/office/powerpoint/2010/main" val="44650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5672102"/>
              </p:ext>
            </p:extLst>
          </p:nvPr>
        </p:nvGraphicFramePr>
        <p:xfrm>
          <a:off x="395536" y="273050"/>
          <a:ext cx="8352928" cy="5964590"/>
        </p:xfrm>
        <a:graphic>
          <a:graphicData uri="http://schemas.openxmlformats.org/drawingml/2006/table">
            <a:tbl>
              <a:tblPr firstRow="1" bandRow="1">
                <a:tableStyleId>{10A1B5D5-9B99-4C35-A422-299274C87663}</a:tableStyleId>
              </a:tblPr>
              <a:tblGrid>
                <a:gridCol w="7416824"/>
                <a:gridCol w="936104"/>
              </a:tblGrid>
              <a:tr h="635670">
                <a:tc>
                  <a:txBody>
                    <a:bodyPr/>
                    <a:lstStyle/>
                    <a:p>
                      <a:r>
                        <a:rPr lang="en-US" sz="3200" dirty="0" smtClean="0"/>
                        <a:t>Microsoft’s 10 Most Unwise Questions</a:t>
                      </a:r>
                      <a:endParaRPr lang="en-US" sz="3200" dirty="0"/>
                    </a:p>
                  </a:txBody>
                  <a:tcPr marL="56797" marR="56797" anchor="b"/>
                </a:tc>
                <a:tc>
                  <a:txBody>
                    <a:bodyPr/>
                    <a:lstStyle/>
                    <a:p>
                      <a:pPr algn="r"/>
                      <a:r>
                        <a:rPr lang="en-US" dirty="0" smtClean="0"/>
                        <a:t>Unwise</a:t>
                      </a:r>
                      <a:endParaRPr lang="en-US" dirty="0"/>
                    </a:p>
                  </a:txBody>
                  <a:tcPr marL="56797" marR="56797" anchor="b"/>
                </a:tc>
              </a:tr>
              <a:tr h="370840">
                <a:tc>
                  <a:txBody>
                    <a:bodyPr/>
                    <a:lstStyle/>
                    <a:p>
                      <a:r>
                        <a:rPr lang="en-US" dirty="0" smtClean="0"/>
                        <a:t>1. Which individual measures correlate with employee productivity (e.g. employee age, tenure, engineering skills, education, promotion</a:t>
                      </a:r>
                      <a:r>
                        <a:rPr lang="en-US" baseline="0" dirty="0" smtClean="0"/>
                        <a:t> velocity, IQ)?</a:t>
                      </a:r>
                      <a:endParaRPr lang="en-US" dirty="0"/>
                    </a:p>
                  </a:txBody>
                  <a:tcPr marL="56797" marR="56797"/>
                </a:tc>
                <a:tc>
                  <a:txBody>
                    <a:bodyPr/>
                    <a:lstStyle/>
                    <a:p>
                      <a:pPr algn="r"/>
                      <a:r>
                        <a:rPr lang="en-US" dirty="0" smtClean="0"/>
                        <a:t>25.5%</a:t>
                      </a:r>
                      <a:endParaRPr lang="en-US" dirty="0"/>
                    </a:p>
                  </a:txBody>
                  <a:tcPr marL="56797" marR="56797"/>
                </a:tc>
              </a:tr>
              <a:tr h="370840">
                <a:tc>
                  <a:txBody>
                    <a:bodyPr/>
                    <a:lstStyle/>
                    <a:p>
                      <a:r>
                        <a:rPr lang="en-US" baseline="0" dirty="0" smtClean="0"/>
                        <a:t>2. Which coding measures correlate with employee productivity (e.g. lines of code, time it takes to build software, particular tool set, pair programming, number of hours of coding per day, programming language)?</a:t>
                      </a:r>
                    </a:p>
                  </a:txBody>
                  <a:tcPr marL="56797" marR="56797"/>
                </a:tc>
                <a:tc>
                  <a:txBody>
                    <a:bodyPr/>
                    <a:lstStyle/>
                    <a:p>
                      <a:pPr algn="r"/>
                      <a:r>
                        <a:rPr lang="en-US" dirty="0" smtClean="0"/>
                        <a:t>22.0%</a:t>
                      </a:r>
                      <a:endParaRPr lang="en-US" dirty="0"/>
                    </a:p>
                  </a:txBody>
                  <a:tcPr marL="56797" marR="56797"/>
                </a:tc>
              </a:tr>
              <a:tr h="370840">
                <a:tc>
                  <a:txBody>
                    <a:bodyPr/>
                    <a:lstStyle/>
                    <a:p>
                      <a:r>
                        <a:rPr lang="en-US" dirty="0" smtClean="0"/>
                        <a:t>3. What metrics can use used to compare employees?</a:t>
                      </a:r>
                      <a:endParaRPr lang="en-US" dirty="0"/>
                    </a:p>
                  </a:txBody>
                  <a:tcPr marL="56797" marR="56797"/>
                </a:tc>
                <a:tc>
                  <a:txBody>
                    <a:bodyPr/>
                    <a:lstStyle/>
                    <a:p>
                      <a:pPr algn="r"/>
                      <a:r>
                        <a:rPr lang="en-US" dirty="0" smtClean="0"/>
                        <a:t>21.3%</a:t>
                      </a:r>
                      <a:endParaRPr lang="en-US" dirty="0"/>
                    </a:p>
                  </a:txBody>
                  <a:tcPr marL="56797" marR="56797"/>
                </a:tc>
              </a:tr>
              <a:tr h="370840">
                <a:tc>
                  <a:txBody>
                    <a:bodyPr/>
                    <a:lstStyle/>
                    <a:p>
                      <a:r>
                        <a:rPr lang="en-US" dirty="0" smtClean="0"/>
                        <a:t>4. How can we measure the productivity of a Microsoft employee?</a:t>
                      </a:r>
                      <a:endParaRPr lang="en-US" dirty="0"/>
                    </a:p>
                  </a:txBody>
                  <a:tcPr marL="56797" marR="56797"/>
                </a:tc>
                <a:tc>
                  <a:txBody>
                    <a:bodyPr/>
                    <a:lstStyle/>
                    <a:p>
                      <a:pPr algn="r"/>
                      <a:r>
                        <a:rPr lang="en-US" dirty="0" smtClean="0"/>
                        <a:t>20.9%</a:t>
                      </a:r>
                      <a:endParaRPr lang="en-US" dirty="0"/>
                    </a:p>
                  </a:txBody>
                  <a:tcPr marL="56797" marR="56797"/>
                </a:tc>
              </a:tr>
              <a:tr h="370840">
                <a:tc>
                  <a:txBody>
                    <a:bodyPr/>
                    <a:lstStyle/>
                    <a:p>
                      <a:r>
                        <a:rPr lang="en-US" dirty="0" smtClean="0"/>
                        <a:t>5. Is the number of bugs a good measure of developer effectiveness?</a:t>
                      </a:r>
                      <a:endParaRPr lang="en-US" dirty="0"/>
                    </a:p>
                  </a:txBody>
                  <a:tcPr marL="56797" marR="56797"/>
                </a:tc>
                <a:tc>
                  <a:txBody>
                    <a:bodyPr/>
                    <a:lstStyle/>
                    <a:p>
                      <a:pPr algn="r"/>
                      <a:r>
                        <a:rPr lang="en-US" dirty="0" smtClean="0"/>
                        <a:t>17.2%</a:t>
                      </a:r>
                      <a:endParaRPr lang="en-US" dirty="0"/>
                    </a:p>
                  </a:txBody>
                  <a:tcPr marL="56797" marR="56797"/>
                </a:tc>
              </a:tr>
              <a:tr h="370840">
                <a:tc>
                  <a:txBody>
                    <a:bodyPr/>
                    <a:lstStyle/>
                    <a:p>
                      <a:r>
                        <a:rPr lang="en-US" dirty="0" smtClean="0"/>
                        <a:t>6. Can I generate 100% test coverage?</a:t>
                      </a:r>
                      <a:endParaRPr lang="en-US" dirty="0"/>
                    </a:p>
                  </a:txBody>
                  <a:tcPr marL="56797" marR="56797"/>
                </a:tc>
                <a:tc>
                  <a:txBody>
                    <a:bodyPr/>
                    <a:lstStyle/>
                    <a:p>
                      <a:pPr algn="r"/>
                      <a:r>
                        <a:rPr lang="en-US" dirty="0" smtClean="0"/>
                        <a:t>14.4%</a:t>
                      </a:r>
                      <a:endParaRPr lang="en-US" dirty="0"/>
                    </a:p>
                  </a:txBody>
                  <a:tcPr marL="56797" marR="56797"/>
                </a:tc>
              </a:tr>
              <a:tr h="370840">
                <a:tc>
                  <a:txBody>
                    <a:bodyPr/>
                    <a:lstStyle/>
                    <a:p>
                      <a:r>
                        <a:rPr lang="en-US" dirty="0" smtClean="0"/>
                        <a:t>7. Who should be in charge of creating and maintaining</a:t>
                      </a:r>
                      <a:r>
                        <a:rPr lang="en-US" baseline="0" dirty="0" smtClean="0"/>
                        <a:t> a consistent company-wide software process and tool chain?</a:t>
                      </a:r>
                      <a:endParaRPr lang="en-US" dirty="0"/>
                    </a:p>
                  </a:txBody>
                  <a:tcPr marL="56797" marR="56797"/>
                </a:tc>
                <a:tc>
                  <a:txBody>
                    <a:bodyPr/>
                    <a:lstStyle/>
                    <a:p>
                      <a:pPr algn="r"/>
                      <a:r>
                        <a:rPr lang="en-US" dirty="0" smtClean="0"/>
                        <a:t>12.3%</a:t>
                      </a:r>
                      <a:endParaRPr lang="en-US" dirty="0"/>
                    </a:p>
                  </a:txBody>
                  <a:tcPr marL="56797" marR="56797"/>
                </a:tc>
              </a:tr>
              <a:tr h="370840">
                <a:tc>
                  <a:txBody>
                    <a:bodyPr/>
                    <a:lstStyle/>
                    <a:p>
                      <a:r>
                        <a:rPr lang="en-US" dirty="0" smtClean="0"/>
                        <a:t>8. What</a:t>
                      </a:r>
                      <a:r>
                        <a:rPr lang="en-US" baseline="0" dirty="0" smtClean="0"/>
                        <a:t> are the benefits of a consistent, company-wide software process and tool chain?</a:t>
                      </a:r>
                    </a:p>
                  </a:txBody>
                  <a:tcPr marL="56797" marR="56797"/>
                </a:tc>
                <a:tc>
                  <a:txBody>
                    <a:bodyPr/>
                    <a:lstStyle/>
                    <a:p>
                      <a:pPr algn="r"/>
                      <a:r>
                        <a:rPr lang="en-US" dirty="0" smtClean="0"/>
                        <a:t>10.4%</a:t>
                      </a:r>
                      <a:endParaRPr lang="en-US" dirty="0"/>
                    </a:p>
                  </a:txBody>
                  <a:tcPr marL="56797" marR="56797"/>
                </a:tc>
              </a:tr>
              <a:tr h="370840">
                <a:tc>
                  <a:txBody>
                    <a:bodyPr/>
                    <a:lstStyle/>
                    <a:p>
                      <a:r>
                        <a:rPr lang="en-US" dirty="0" smtClean="0"/>
                        <a:t>9. When</a:t>
                      </a:r>
                      <a:r>
                        <a:rPr lang="en-US" baseline="0" dirty="0" smtClean="0"/>
                        <a:t> are code comments worth the effort to write them?</a:t>
                      </a:r>
                      <a:endParaRPr lang="en-US" dirty="0"/>
                    </a:p>
                  </a:txBody>
                  <a:tcPr marL="56797" marR="56797"/>
                </a:tc>
                <a:tc>
                  <a:txBody>
                    <a:bodyPr/>
                    <a:lstStyle/>
                    <a:p>
                      <a:pPr algn="r"/>
                      <a:r>
                        <a:rPr lang="en-US" dirty="0" smtClean="0"/>
                        <a:t>9.6%</a:t>
                      </a:r>
                      <a:endParaRPr lang="en-US" dirty="0"/>
                    </a:p>
                  </a:txBody>
                  <a:tcPr marL="56797" marR="56797"/>
                </a:tc>
              </a:tr>
              <a:tr h="370840">
                <a:tc>
                  <a:txBody>
                    <a:bodyPr/>
                    <a:lstStyle/>
                    <a:p>
                      <a:pPr indent="0"/>
                      <a:r>
                        <a:rPr lang="en-US" dirty="0" smtClean="0"/>
                        <a:t>10. How much time and money does it cost to add</a:t>
                      </a:r>
                      <a:r>
                        <a:rPr lang="en-US" baseline="0" dirty="0" smtClean="0"/>
                        <a:t> customer input into your design?</a:t>
                      </a:r>
                      <a:endParaRPr lang="en-US" dirty="0"/>
                    </a:p>
                  </a:txBody>
                  <a:tcPr marL="56797" marR="56797"/>
                </a:tc>
                <a:tc>
                  <a:txBody>
                    <a:bodyPr/>
                    <a:lstStyle/>
                    <a:p>
                      <a:pPr algn="r"/>
                      <a:r>
                        <a:rPr lang="en-US" dirty="0" smtClean="0"/>
                        <a:t>8.3%</a:t>
                      </a:r>
                      <a:endParaRPr lang="en-US" dirty="0"/>
                    </a:p>
                  </a:txBody>
                  <a:tcPr marL="56797" marR="56797"/>
                </a:tc>
              </a:tr>
            </a:tbl>
          </a:graphicData>
        </a:graphic>
      </p:graphicFrame>
    </p:spTree>
    <p:extLst>
      <p:ext uri="{BB962C8B-B14F-4D97-AF65-F5344CB8AC3E}">
        <p14:creationId xmlns:p14="http://schemas.microsoft.com/office/powerpoint/2010/main" val="3190440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85072719"/>
              </p:ext>
            </p:extLst>
          </p:nvPr>
        </p:nvGraphicFramePr>
        <p:xfrm>
          <a:off x="395536" y="273050"/>
          <a:ext cx="8352929" cy="2931160"/>
        </p:xfrm>
        <a:graphic>
          <a:graphicData uri="http://schemas.openxmlformats.org/drawingml/2006/table">
            <a:tbl>
              <a:tblPr firstRow="1" bandRow="1">
                <a:tableStyleId>{FABFCF23-3B69-468F-B69F-88F6DE6A72F2}</a:tableStyleId>
              </a:tblPr>
              <a:tblGrid>
                <a:gridCol w="6058814"/>
                <a:gridCol w="764705"/>
                <a:gridCol w="764705"/>
                <a:gridCol w="764705"/>
              </a:tblGrid>
              <a:tr h="370840">
                <a:tc>
                  <a:txBody>
                    <a:bodyPr/>
                    <a:lstStyle/>
                    <a:p>
                      <a:r>
                        <a:rPr lang="en-US" sz="3600" baseline="0" dirty="0" smtClean="0"/>
                        <a:t>Discipline Differences </a:t>
                      </a:r>
                      <a:r>
                        <a:rPr lang="en-US" sz="2000" baseline="0" dirty="0" smtClean="0"/>
                        <a:t>(Essential %)</a:t>
                      </a:r>
                      <a:endParaRPr lang="en-US" sz="2000" dirty="0"/>
                    </a:p>
                  </a:txBody>
                  <a:tcPr marL="56797" marR="56797" anchor="b"/>
                </a:tc>
                <a:tc>
                  <a:txBody>
                    <a:bodyPr/>
                    <a:lstStyle/>
                    <a:p>
                      <a:pPr algn="r"/>
                      <a:r>
                        <a:rPr lang="en-US" dirty="0" smtClean="0"/>
                        <a:t>Dev</a:t>
                      </a:r>
                      <a:endParaRPr lang="en-US" dirty="0"/>
                    </a:p>
                  </a:txBody>
                  <a:tcPr marL="56797" marR="56797" anchor="b"/>
                </a:tc>
                <a:tc>
                  <a:txBody>
                    <a:bodyPr/>
                    <a:lstStyle/>
                    <a:p>
                      <a:pPr algn="r"/>
                      <a:r>
                        <a:rPr lang="en-US" dirty="0" smtClean="0"/>
                        <a:t>Test</a:t>
                      </a:r>
                      <a:endParaRPr lang="en-US" dirty="0"/>
                    </a:p>
                  </a:txBody>
                  <a:tcPr marL="56797" marR="56797" anchor="b"/>
                </a:tc>
                <a:tc>
                  <a:txBody>
                    <a:bodyPr/>
                    <a:lstStyle/>
                    <a:p>
                      <a:pPr algn="r"/>
                      <a:r>
                        <a:rPr lang="en-US" dirty="0" smtClean="0"/>
                        <a:t>PM</a:t>
                      </a:r>
                      <a:endParaRPr lang="en-US" dirty="0"/>
                    </a:p>
                  </a:txBody>
                  <a:tcPr marL="56797" marR="56797" anchor="b"/>
                </a:tc>
              </a:tr>
              <a:tr h="370840">
                <a:tc>
                  <a:txBody>
                    <a:bodyPr/>
                    <a:lstStyle/>
                    <a:p>
                      <a:r>
                        <a:rPr lang="en-US" dirty="0" smtClean="0"/>
                        <a:t>How many new bugs are introduced for every bug that is fixed?</a:t>
                      </a:r>
                      <a:endParaRPr lang="en-US" dirty="0"/>
                    </a:p>
                  </a:txBody>
                  <a:tcPr marL="56797" marR="56797"/>
                </a:tc>
                <a:tc>
                  <a:txBody>
                    <a:bodyPr/>
                    <a:lstStyle/>
                    <a:p>
                      <a:pPr algn="r"/>
                      <a:r>
                        <a:rPr lang="en-US" dirty="0" smtClean="0"/>
                        <a:t>27.3%</a:t>
                      </a:r>
                      <a:endParaRPr lang="en-US" dirty="0"/>
                    </a:p>
                  </a:txBody>
                  <a:tcPr marL="56797" marR="56797"/>
                </a:tc>
                <a:tc>
                  <a:txBody>
                    <a:bodyPr/>
                    <a:lstStyle/>
                    <a:p>
                      <a:pPr algn="r"/>
                      <a:r>
                        <a:rPr lang="en-US" b="1" dirty="0" smtClean="0"/>
                        <a:t>41.9%</a:t>
                      </a:r>
                      <a:endParaRPr lang="en-US" b="1" dirty="0"/>
                    </a:p>
                  </a:txBody>
                  <a:tcPr marL="56797" marR="56797"/>
                </a:tc>
                <a:tc>
                  <a:txBody>
                    <a:bodyPr/>
                    <a:lstStyle/>
                    <a:p>
                      <a:pPr algn="r"/>
                      <a:r>
                        <a:rPr lang="en-US" dirty="0" smtClean="0"/>
                        <a:t>12.5%</a:t>
                      </a:r>
                      <a:endParaRPr lang="en-US" dirty="0"/>
                    </a:p>
                  </a:txBody>
                  <a:tcPr marL="56797" marR="56797"/>
                </a:tc>
              </a:tr>
              <a:tr h="370840">
                <a:tc>
                  <a:txBody>
                    <a:bodyPr/>
                    <a:lstStyle/>
                    <a:p>
                      <a:r>
                        <a:rPr lang="en-US" baseline="0" dirty="0" smtClean="0"/>
                        <a:t>When should we migrate our code from one version of a library to the next?</a:t>
                      </a:r>
                    </a:p>
                  </a:txBody>
                  <a:tcPr marL="56797" marR="56797"/>
                </a:tc>
                <a:tc>
                  <a:txBody>
                    <a:bodyPr/>
                    <a:lstStyle/>
                    <a:p>
                      <a:pPr algn="r"/>
                      <a:r>
                        <a:rPr lang="en-US" b="1" dirty="0" smtClean="0"/>
                        <a:t>32.6%</a:t>
                      </a:r>
                      <a:endParaRPr lang="en-US" b="1" dirty="0"/>
                    </a:p>
                  </a:txBody>
                  <a:tcPr marL="56797" marR="56797"/>
                </a:tc>
                <a:tc>
                  <a:txBody>
                    <a:bodyPr/>
                    <a:lstStyle/>
                    <a:p>
                      <a:pPr algn="r"/>
                      <a:r>
                        <a:rPr lang="en-US" dirty="0" smtClean="0"/>
                        <a:t>16.7%</a:t>
                      </a:r>
                      <a:endParaRPr lang="en-US" dirty="0"/>
                    </a:p>
                  </a:txBody>
                  <a:tcPr marL="56797" marR="56797"/>
                </a:tc>
                <a:tc>
                  <a:txBody>
                    <a:bodyPr/>
                    <a:lstStyle/>
                    <a:p>
                      <a:pPr algn="r"/>
                      <a:r>
                        <a:rPr lang="en-US" dirty="0" smtClean="0"/>
                        <a:t>5.1%</a:t>
                      </a:r>
                      <a:endParaRPr lang="en-US" dirty="0"/>
                    </a:p>
                  </a:txBody>
                  <a:tcPr marL="56797" marR="56797"/>
                </a:tc>
              </a:tr>
              <a:tr h="370840">
                <a:tc>
                  <a:txBody>
                    <a:bodyPr/>
                    <a:lstStyle/>
                    <a:p>
                      <a:r>
                        <a:rPr lang="en-US" dirty="0" smtClean="0"/>
                        <a:t>How much value do customers place on backward</a:t>
                      </a:r>
                      <a:r>
                        <a:rPr lang="en-US" baseline="0" dirty="0" smtClean="0"/>
                        <a:t> compatibility?</a:t>
                      </a:r>
                      <a:endParaRPr lang="en-US" dirty="0"/>
                    </a:p>
                  </a:txBody>
                  <a:tcPr marL="56797" marR="56797"/>
                </a:tc>
                <a:tc>
                  <a:txBody>
                    <a:bodyPr/>
                    <a:lstStyle/>
                    <a:p>
                      <a:pPr algn="r"/>
                      <a:r>
                        <a:rPr lang="en-US" dirty="0" smtClean="0"/>
                        <a:t>14.3%</a:t>
                      </a:r>
                      <a:endParaRPr lang="en-US" dirty="0"/>
                    </a:p>
                  </a:txBody>
                  <a:tcPr marL="56797" marR="56797"/>
                </a:tc>
                <a:tc>
                  <a:txBody>
                    <a:bodyPr/>
                    <a:lstStyle/>
                    <a:p>
                      <a:pPr algn="r"/>
                      <a:r>
                        <a:rPr lang="en-US" b="1" dirty="0" smtClean="0"/>
                        <a:t>47.1%</a:t>
                      </a:r>
                      <a:endParaRPr lang="en-US" b="1" dirty="0"/>
                    </a:p>
                  </a:txBody>
                  <a:tcPr marL="56797" marR="56797"/>
                </a:tc>
                <a:tc>
                  <a:txBody>
                    <a:bodyPr/>
                    <a:lstStyle/>
                    <a:p>
                      <a:pPr algn="r"/>
                      <a:r>
                        <a:rPr lang="en-US" dirty="0" smtClean="0"/>
                        <a:t>18.3%</a:t>
                      </a:r>
                      <a:endParaRPr lang="en-US" dirty="0"/>
                    </a:p>
                  </a:txBody>
                  <a:tcPr marL="56797" marR="56797"/>
                </a:tc>
              </a:tr>
              <a:tr h="370840">
                <a:tc>
                  <a:txBody>
                    <a:bodyPr/>
                    <a:lstStyle/>
                    <a:p>
                      <a:r>
                        <a:rPr lang="en-US" dirty="0" smtClean="0"/>
                        <a:t>What is the tradeoff</a:t>
                      </a:r>
                      <a:r>
                        <a:rPr lang="en-US" baseline="0" dirty="0" smtClean="0"/>
                        <a:t> between frequency and high quality when releasing software?</a:t>
                      </a:r>
                      <a:endParaRPr lang="en-US" dirty="0"/>
                    </a:p>
                  </a:txBody>
                  <a:tcPr marL="56797" marR="56797"/>
                </a:tc>
                <a:tc>
                  <a:txBody>
                    <a:bodyPr/>
                    <a:lstStyle/>
                    <a:p>
                      <a:pPr algn="r"/>
                      <a:r>
                        <a:rPr lang="en-US" dirty="0" smtClean="0"/>
                        <a:t>22.9%</a:t>
                      </a:r>
                      <a:endParaRPr lang="en-US" dirty="0"/>
                    </a:p>
                  </a:txBody>
                  <a:tcPr marL="56797" marR="56797"/>
                </a:tc>
                <a:tc>
                  <a:txBody>
                    <a:bodyPr/>
                    <a:lstStyle/>
                    <a:p>
                      <a:pPr algn="r"/>
                      <a:r>
                        <a:rPr lang="en-US" b="1" dirty="0" smtClean="0"/>
                        <a:t>48.5%</a:t>
                      </a:r>
                      <a:endParaRPr lang="en-US" b="1" dirty="0"/>
                    </a:p>
                  </a:txBody>
                  <a:tcPr marL="56797" marR="56797"/>
                </a:tc>
                <a:tc>
                  <a:txBody>
                    <a:bodyPr/>
                    <a:lstStyle/>
                    <a:p>
                      <a:pPr algn="r"/>
                      <a:r>
                        <a:rPr lang="en-US" dirty="0" smtClean="0"/>
                        <a:t>14.5%</a:t>
                      </a:r>
                      <a:endParaRPr lang="en-US" dirty="0"/>
                    </a:p>
                  </a:txBody>
                  <a:tcPr marL="56797" marR="56797"/>
                </a:tc>
              </a:tr>
            </a:tbl>
          </a:graphicData>
        </a:graphic>
      </p:graphicFrame>
      <p:graphicFrame>
        <p:nvGraphicFramePr>
          <p:cNvPr id="3" name="Content Placeholder 4"/>
          <p:cNvGraphicFramePr>
            <a:graphicFrameLocks/>
          </p:cNvGraphicFramePr>
          <p:nvPr>
            <p:extLst>
              <p:ext uri="{D42A27DB-BD31-4B8C-83A1-F6EECF244321}">
                <p14:modId xmlns:p14="http://schemas.microsoft.com/office/powerpoint/2010/main" val="2887057700"/>
              </p:ext>
            </p:extLst>
          </p:nvPr>
        </p:nvGraphicFramePr>
        <p:xfrm>
          <a:off x="395536" y="3789039"/>
          <a:ext cx="8352930" cy="2123440"/>
        </p:xfrm>
        <a:graphic>
          <a:graphicData uri="http://schemas.openxmlformats.org/drawingml/2006/table">
            <a:tbl>
              <a:tblPr firstRow="1" bandRow="1">
                <a:tableStyleId>{10A1B5D5-9B99-4C35-A422-299274C87663}</a:tableStyleId>
              </a:tblPr>
              <a:tblGrid>
                <a:gridCol w="6120680"/>
                <a:gridCol w="1008112"/>
                <a:gridCol w="1224138"/>
              </a:tblGrid>
              <a:tr h="136025">
                <a:tc>
                  <a:txBody>
                    <a:bodyPr/>
                    <a:lstStyle/>
                    <a:p>
                      <a:r>
                        <a:rPr lang="en-US" sz="3600" baseline="0" dirty="0" smtClean="0"/>
                        <a:t>Role Differences </a:t>
                      </a:r>
                      <a:r>
                        <a:rPr lang="en-US" sz="2000" baseline="0" dirty="0" smtClean="0"/>
                        <a:t>(Essential %)</a:t>
                      </a:r>
                      <a:endParaRPr lang="en-US" sz="2000" dirty="0"/>
                    </a:p>
                  </a:txBody>
                  <a:tcPr marL="56797" marR="56797" anchor="b"/>
                </a:tc>
                <a:tc>
                  <a:txBody>
                    <a:bodyPr/>
                    <a:lstStyle/>
                    <a:p>
                      <a:pPr algn="r"/>
                      <a:r>
                        <a:rPr lang="en-US" dirty="0" smtClean="0"/>
                        <a:t>Manager</a:t>
                      </a:r>
                      <a:endParaRPr lang="en-US" dirty="0"/>
                    </a:p>
                  </a:txBody>
                  <a:tcPr marL="56797" marR="56797" anchor="b"/>
                </a:tc>
                <a:tc>
                  <a:txBody>
                    <a:bodyPr/>
                    <a:lstStyle/>
                    <a:p>
                      <a:pPr algn="r"/>
                      <a:r>
                        <a:rPr lang="en-US" dirty="0" smtClean="0"/>
                        <a:t>Individual</a:t>
                      </a:r>
                      <a:br>
                        <a:rPr lang="en-US" dirty="0" smtClean="0"/>
                      </a:br>
                      <a:r>
                        <a:rPr lang="en-US" baseline="0" dirty="0" smtClean="0"/>
                        <a:t>Contributor</a:t>
                      </a:r>
                      <a:endParaRPr lang="en-US" dirty="0"/>
                    </a:p>
                  </a:txBody>
                  <a:tcPr marL="56797" marR="56797" anchor="b"/>
                </a:tc>
              </a:tr>
              <a:tr h="370840">
                <a:tc>
                  <a:txBody>
                    <a:bodyPr/>
                    <a:lstStyle/>
                    <a:p>
                      <a:r>
                        <a:rPr lang="en-US" dirty="0" smtClean="0"/>
                        <a:t>How much legacy</a:t>
                      </a:r>
                      <a:r>
                        <a:rPr lang="en-US" baseline="0" dirty="0" smtClean="0"/>
                        <a:t> code is in my codebase?</a:t>
                      </a:r>
                      <a:endParaRPr lang="en-US" dirty="0"/>
                    </a:p>
                  </a:txBody>
                  <a:tcPr marL="56797" marR="56797"/>
                </a:tc>
                <a:tc>
                  <a:txBody>
                    <a:bodyPr/>
                    <a:lstStyle/>
                    <a:p>
                      <a:pPr algn="r"/>
                      <a:r>
                        <a:rPr lang="en-US" dirty="0" smtClean="0"/>
                        <a:t>36.7%</a:t>
                      </a:r>
                      <a:endParaRPr lang="en-US" dirty="0"/>
                    </a:p>
                  </a:txBody>
                  <a:tcPr marL="56797" marR="56797"/>
                </a:tc>
                <a:tc>
                  <a:txBody>
                    <a:bodyPr/>
                    <a:lstStyle/>
                    <a:p>
                      <a:pPr algn="r"/>
                      <a:r>
                        <a:rPr lang="en-US" b="1" dirty="0" smtClean="0"/>
                        <a:t>65.2%</a:t>
                      </a:r>
                      <a:endParaRPr lang="en-US" b="1" dirty="0"/>
                    </a:p>
                  </a:txBody>
                  <a:tcPr marL="56797" marR="56797"/>
                </a:tc>
              </a:tr>
              <a:tr h="370840">
                <a:tc>
                  <a:txBody>
                    <a:bodyPr/>
                    <a:lstStyle/>
                    <a:p>
                      <a:r>
                        <a:rPr lang="en-US" baseline="0" dirty="0" smtClean="0"/>
                        <a:t>When in the development cycle should we test performance?</a:t>
                      </a:r>
                    </a:p>
                  </a:txBody>
                  <a:tcPr marL="56797" marR="56797"/>
                </a:tc>
                <a:tc>
                  <a:txBody>
                    <a:bodyPr/>
                    <a:lstStyle/>
                    <a:p>
                      <a:pPr algn="r"/>
                      <a:r>
                        <a:rPr lang="en-US" dirty="0" smtClean="0"/>
                        <a:t>63.3%</a:t>
                      </a:r>
                      <a:endParaRPr lang="en-US" b="0" dirty="0"/>
                    </a:p>
                  </a:txBody>
                  <a:tcPr marL="56797" marR="56797"/>
                </a:tc>
                <a:tc>
                  <a:txBody>
                    <a:bodyPr/>
                    <a:lstStyle/>
                    <a:p>
                      <a:pPr algn="r"/>
                      <a:r>
                        <a:rPr lang="en-US" b="1" dirty="0" smtClean="0"/>
                        <a:t>81.4%</a:t>
                      </a:r>
                      <a:endParaRPr lang="en-US" b="1" dirty="0"/>
                    </a:p>
                  </a:txBody>
                  <a:tcPr marL="56797" marR="56797"/>
                </a:tc>
              </a:tr>
              <a:tr h="370840">
                <a:tc>
                  <a:txBody>
                    <a:bodyPr/>
                    <a:lstStyle/>
                    <a:p>
                      <a:r>
                        <a:rPr lang="en-US" dirty="0" smtClean="0"/>
                        <a:t>How can we measure the productivity of a Microsoft employee?</a:t>
                      </a:r>
                      <a:endParaRPr lang="en-US" dirty="0"/>
                    </a:p>
                  </a:txBody>
                  <a:tcPr marL="56797" marR="56797"/>
                </a:tc>
                <a:tc>
                  <a:txBody>
                    <a:bodyPr/>
                    <a:lstStyle/>
                    <a:p>
                      <a:pPr algn="r"/>
                      <a:r>
                        <a:rPr lang="en-US" dirty="0" smtClean="0"/>
                        <a:t>57.1%</a:t>
                      </a:r>
                      <a:endParaRPr lang="en-US" dirty="0"/>
                    </a:p>
                  </a:txBody>
                  <a:tcPr marL="56797" marR="56797"/>
                </a:tc>
                <a:tc>
                  <a:txBody>
                    <a:bodyPr/>
                    <a:lstStyle/>
                    <a:p>
                      <a:pPr algn="r"/>
                      <a:r>
                        <a:rPr lang="en-US" b="1" dirty="0" smtClean="0"/>
                        <a:t>77.3%</a:t>
                      </a:r>
                      <a:endParaRPr lang="en-US" b="1" dirty="0"/>
                    </a:p>
                  </a:txBody>
                  <a:tcPr marL="56797" marR="56797"/>
                </a:tc>
              </a:tr>
              <a:tr h="370840">
                <a:tc>
                  <a:txBody>
                    <a:bodyPr/>
                    <a:lstStyle/>
                    <a:p>
                      <a:r>
                        <a:rPr lang="en-US" dirty="0" smtClean="0"/>
                        <a:t>What are the most commonly used tools on our software team?</a:t>
                      </a:r>
                      <a:endParaRPr lang="en-US" dirty="0"/>
                    </a:p>
                  </a:txBody>
                  <a:tcPr marL="56797" marR="56797"/>
                </a:tc>
                <a:tc>
                  <a:txBody>
                    <a:bodyPr/>
                    <a:lstStyle/>
                    <a:p>
                      <a:pPr algn="r"/>
                      <a:r>
                        <a:rPr lang="en-US" b="1" dirty="0" smtClean="0"/>
                        <a:t>95.8%</a:t>
                      </a:r>
                      <a:endParaRPr lang="en-US" b="1" dirty="0"/>
                    </a:p>
                  </a:txBody>
                  <a:tcPr marL="56797" marR="56797"/>
                </a:tc>
                <a:tc>
                  <a:txBody>
                    <a:bodyPr/>
                    <a:lstStyle/>
                    <a:p>
                      <a:pPr algn="r"/>
                      <a:r>
                        <a:rPr lang="en-US" dirty="0" smtClean="0"/>
                        <a:t>67.8%</a:t>
                      </a:r>
                      <a:endParaRPr lang="en-US" b="0" dirty="0"/>
                    </a:p>
                  </a:txBody>
                  <a:tcPr marL="56797" marR="56797"/>
                </a:tc>
              </a:tr>
            </a:tbl>
          </a:graphicData>
        </a:graphic>
      </p:graphicFrame>
    </p:spTree>
    <p:extLst>
      <p:ext uri="{BB962C8B-B14F-4D97-AF65-F5344CB8AC3E}">
        <p14:creationId xmlns:p14="http://schemas.microsoft.com/office/powerpoint/2010/main" val="423935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95536" y="273050"/>
          <a:ext cx="8352935" cy="3205480"/>
        </p:xfrm>
        <a:graphic>
          <a:graphicData uri="http://schemas.openxmlformats.org/drawingml/2006/table">
            <a:tbl>
              <a:tblPr firstRow="1" bandRow="1">
                <a:tableStyleId>{FABFCF23-3B69-468F-B69F-88F6DE6A72F2}</a:tableStyleId>
              </a:tblPr>
              <a:tblGrid>
                <a:gridCol w="5904656"/>
                <a:gridCol w="720081"/>
                <a:gridCol w="792091"/>
                <a:gridCol w="936107"/>
              </a:tblGrid>
              <a:tr h="370840">
                <a:tc>
                  <a:txBody>
                    <a:bodyPr/>
                    <a:lstStyle/>
                    <a:p>
                      <a:r>
                        <a:rPr lang="en-US" sz="3600" baseline="0" dirty="0" smtClean="0"/>
                        <a:t>Region Differences </a:t>
                      </a:r>
                      <a:r>
                        <a:rPr lang="en-US" sz="2000" baseline="0" dirty="0" smtClean="0"/>
                        <a:t>(Essential %)</a:t>
                      </a:r>
                      <a:endParaRPr lang="en-US" sz="3600" dirty="0"/>
                    </a:p>
                  </a:txBody>
                  <a:tcPr marL="56797" marR="56797" anchor="b"/>
                </a:tc>
                <a:tc>
                  <a:txBody>
                    <a:bodyPr/>
                    <a:lstStyle/>
                    <a:p>
                      <a:r>
                        <a:rPr lang="en-US" dirty="0" smtClean="0"/>
                        <a:t>Asia</a:t>
                      </a:r>
                      <a:endParaRPr lang="en-US" dirty="0"/>
                    </a:p>
                  </a:txBody>
                  <a:tcPr marL="56797" marR="56797" anchor="b"/>
                </a:tc>
                <a:tc>
                  <a:txBody>
                    <a:bodyPr/>
                    <a:lstStyle/>
                    <a:p>
                      <a:r>
                        <a:rPr lang="en-US" dirty="0" smtClean="0"/>
                        <a:t>Europe</a:t>
                      </a:r>
                      <a:endParaRPr lang="en-US" dirty="0"/>
                    </a:p>
                  </a:txBody>
                  <a:tcPr marL="56797" marR="56797" anchor="b"/>
                </a:tc>
                <a:tc>
                  <a:txBody>
                    <a:bodyPr/>
                    <a:lstStyle/>
                    <a:p>
                      <a:r>
                        <a:rPr lang="en-US" dirty="0" smtClean="0"/>
                        <a:t>North America</a:t>
                      </a:r>
                      <a:endParaRPr lang="en-US" dirty="0"/>
                    </a:p>
                  </a:txBody>
                  <a:tcPr marL="56797" marR="56797" anchor="b"/>
                </a:tc>
              </a:tr>
              <a:tr h="370840">
                <a:tc>
                  <a:txBody>
                    <a:bodyPr/>
                    <a:lstStyle/>
                    <a:p>
                      <a:r>
                        <a:rPr lang="en-US" dirty="0" smtClean="0"/>
                        <a:t>How can we measure the productivity of a Microsoft employee?</a:t>
                      </a:r>
                      <a:endParaRPr lang="en-US" dirty="0"/>
                    </a:p>
                  </a:txBody>
                  <a:tcPr marL="56797" marR="56797"/>
                </a:tc>
                <a:tc>
                  <a:txBody>
                    <a:bodyPr/>
                    <a:lstStyle/>
                    <a:p>
                      <a:pPr algn="r"/>
                      <a:r>
                        <a:rPr lang="en-US" b="1" dirty="0" smtClean="0"/>
                        <a:t>52.9%</a:t>
                      </a:r>
                      <a:endParaRPr lang="en-US" b="1" dirty="0"/>
                    </a:p>
                  </a:txBody>
                  <a:tcPr marL="56797" marR="56797"/>
                </a:tc>
                <a:tc>
                  <a:txBody>
                    <a:bodyPr/>
                    <a:lstStyle/>
                    <a:p>
                      <a:pPr algn="r"/>
                      <a:r>
                        <a:rPr lang="en-US" dirty="0" smtClean="0"/>
                        <a:t>30.0%</a:t>
                      </a:r>
                      <a:endParaRPr lang="en-US" b="0" dirty="0"/>
                    </a:p>
                  </a:txBody>
                  <a:tcPr marL="56797" marR="56797"/>
                </a:tc>
                <a:tc>
                  <a:txBody>
                    <a:bodyPr/>
                    <a:lstStyle/>
                    <a:p>
                      <a:pPr algn="r"/>
                      <a:r>
                        <a:rPr lang="en-US" dirty="0" smtClean="0"/>
                        <a:t>11.0%</a:t>
                      </a:r>
                      <a:endParaRPr lang="en-US" dirty="0"/>
                    </a:p>
                  </a:txBody>
                  <a:tcPr marL="56797" marR="56797"/>
                </a:tc>
              </a:tr>
              <a:tr h="370840">
                <a:tc>
                  <a:txBody>
                    <a:bodyPr/>
                    <a:lstStyle/>
                    <a:p>
                      <a:r>
                        <a:rPr lang="en-US" baseline="0" dirty="0" smtClean="0"/>
                        <a:t>How do software methodologies affect the success and customer satisfaction of </a:t>
                      </a:r>
                      <a:r>
                        <a:rPr lang="en-US" baseline="0" dirty="0" err="1" smtClean="0"/>
                        <a:t>shrinkwrapped</a:t>
                      </a:r>
                      <a:r>
                        <a:rPr lang="en-US" baseline="0" dirty="0" smtClean="0"/>
                        <a:t> and service-oriented products?</a:t>
                      </a:r>
                    </a:p>
                  </a:txBody>
                  <a:tcPr marL="56797" marR="56797"/>
                </a:tc>
                <a:tc>
                  <a:txBody>
                    <a:bodyPr/>
                    <a:lstStyle/>
                    <a:p>
                      <a:pPr algn="r"/>
                      <a:r>
                        <a:rPr lang="en-US" b="1" dirty="0" smtClean="0"/>
                        <a:t>52.9%</a:t>
                      </a:r>
                      <a:endParaRPr lang="en-US" b="1" dirty="0"/>
                    </a:p>
                  </a:txBody>
                  <a:tcPr marL="56797" marR="56797"/>
                </a:tc>
                <a:tc>
                  <a:txBody>
                    <a:bodyPr/>
                    <a:lstStyle/>
                    <a:p>
                      <a:pPr algn="r"/>
                      <a:r>
                        <a:rPr lang="en-US" dirty="0" smtClean="0"/>
                        <a:t>10.0%</a:t>
                      </a:r>
                      <a:endParaRPr lang="en-US" b="0" dirty="0"/>
                    </a:p>
                  </a:txBody>
                  <a:tcPr marL="56797" marR="56797"/>
                </a:tc>
                <a:tc>
                  <a:txBody>
                    <a:bodyPr/>
                    <a:lstStyle/>
                    <a:p>
                      <a:pPr algn="r"/>
                      <a:r>
                        <a:rPr lang="en-US" dirty="0" smtClean="0"/>
                        <a:t>24.7%</a:t>
                      </a:r>
                      <a:endParaRPr lang="en-US" dirty="0"/>
                    </a:p>
                  </a:txBody>
                  <a:tcPr marL="56797" marR="56797"/>
                </a:tc>
              </a:tr>
              <a:tr h="370840">
                <a:tc>
                  <a:txBody>
                    <a:bodyPr/>
                    <a:lstStyle/>
                    <a:p>
                      <a:r>
                        <a:rPr lang="en-US" dirty="0" smtClean="0"/>
                        <a:t>Can I generate 100% test coverage?</a:t>
                      </a:r>
                      <a:endParaRPr lang="en-US" dirty="0"/>
                    </a:p>
                  </a:txBody>
                  <a:tcPr marL="56797" marR="56797"/>
                </a:tc>
                <a:tc>
                  <a:txBody>
                    <a:bodyPr/>
                    <a:lstStyle/>
                    <a:p>
                      <a:pPr algn="r"/>
                      <a:r>
                        <a:rPr lang="en-US" b="1" dirty="0" smtClean="0"/>
                        <a:t>60.0%</a:t>
                      </a:r>
                      <a:endParaRPr lang="en-US" b="1" dirty="0"/>
                    </a:p>
                  </a:txBody>
                  <a:tcPr marL="56797" marR="56797"/>
                </a:tc>
                <a:tc>
                  <a:txBody>
                    <a:bodyPr/>
                    <a:lstStyle/>
                    <a:p>
                      <a:pPr algn="r"/>
                      <a:r>
                        <a:rPr lang="en-US" dirty="0" smtClean="0"/>
                        <a:t>0.0%</a:t>
                      </a:r>
                      <a:endParaRPr lang="en-US" b="0" dirty="0"/>
                    </a:p>
                  </a:txBody>
                  <a:tcPr marL="56797" marR="56797"/>
                </a:tc>
                <a:tc>
                  <a:txBody>
                    <a:bodyPr/>
                    <a:lstStyle/>
                    <a:p>
                      <a:pPr algn="r"/>
                      <a:r>
                        <a:rPr lang="en-US" dirty="0" smtClean="0"/>
                        <a:t>9.0%</a:t>
                      </a:r>
                      <a:endParaRPr lang="en-US" dirty="0"/>
                    </a:p>
                  </a:txBody>
                  <a:tcPr marL="56797" marR="56797"/>
                </a:tc>
              </a:tr>
              <a:tr h="370840">
                <a:tc>
                  <a:txBody>
                    <a:bodyPr/>
                    <a:lstStyle/>
                    <a:p>
                      <a:r>
                        <a:rPr lang="en-US" dirty="0" smtClean="0"/>
                        <a:t>What is the effectiveness,</a:t>
                      </a:r>
                      <a:r>
                        <a:rPr lang="en-US" baseline="0" dirty="0" smtClean="0"/>
                        <a:t> reliability, and cost of automated testing?</a:t>
                      </a:r>
                      <a:endParaRPr lang="en-US" dirty="0"/>
                    </a:p>
                  </a:txBody>
                  <a:tcPr marL="56797" marR="56797"/>
                </a:tc>
                <a:tc>
                  <a:txBody>
                    <a:bodyPr/>
                    <a:lstStyle/>
                    <a:p>
                      <a:pPr algn="r"/>
                      <a:r>
                        <a:rPr lang="en-US" b="1" dirty="0" smtClean="0"/>
                        <a:t>71.4%</a:t>
                      </a:r>
                      <a:endParaRPr lang="en-US" b="1" dirty="0"/>
                    </a:p>
                  </a:txBody>
                  <a:tcPr marL="56797" marR="56797"/>
                </a:tc>
                <a:tc>
                  <a:txBody>
                    <a:bodyPr/>
                    <a:lstStyle/>
                    <a:p>
                      <a:pPr algn="r"/>
                      <a:r>
                        <a:rPr lang="en-US" dirty="0" smtClean="0"/>
                        <a:t>12.5%</a:t>
                      </a:r>
                      <a:endParaRPr lang="en-US" b="0" dirty="0"/>
                    </a:p>
                  </a:txBody>
                  <a:tcPr marL="56797" marR="56797"/>
                </a:tc>
                <a:tc>
                  <a:txBody>
                    <a:bodyPr/>
                    <a:lstStyle/>
                    <a:p>
                      <a:pPr algn="r"/>
                      <a:r>
                        <a:rPr lang="en-US" dirty="0" smtClean="0"/>
                        <a:t>23.6%</a:t>
                      </a:r>
                      <a:endParaRPr lang="en-US" dirty="0"/>
                    </a:p>
                  </a:txBody>
                  <a:tcPr marL="56797" marR="56797"/>
                </a:tc>
              </a:tr>
            </a:tbl>
          </a:graphicData>
        </a:graphic>
      </p:graphicFrame>
      <p:graphicFrame>
        <p:nvGraphicFramePr>
          <p:cNvPr id="3" name="Content Placeholder 4"/>
          <p:cNvGraphicFramePr>
            <a:graphicFrameLocks/>
          </p:cNvGraphicFramePr>
          <p:nvPr>
            <p:extLst/>
          </p:nvPr>
        </p:nvGraphicFramePr>
        <p:xfrm>
          <a:off x="395536" y="3789039"/>
          <a:ext cx="8352932" cy="1920240"/>
        </p:xfrm>
        <a:graphic>
          <a:graphicData uri="http://schemas.openxmlformats.org/drawingml/2006/table">
            <a:tbl>
              <a:tblPr firstRow="1" bandRow="1">
                <a:tableStyleId>{10A1B5D5-9B99-4C35-A422-299274C87663}</a:tableStyleId>
              </a:tblPr>
              <a:tblGrid>
                <a:gridCol w="5832648"/>
                <a:gridCol w="2520284"/>
              </a:tblGrid>
              <a:tr h="136025">
                <a:tc>
                  <a:txBody>
                    <a:bodyPr/>
                    <a:lstStyle/>
                    <a:p>
                      <a:r>
                        <a:rPr lang="en-US" sz="3600" baseline="0" dirty="0" err="1" smtClean="0"/>
                        <a:t>Mgmt</a:t>
                      </a:r>
                      <a:r>
                        <a:rPr lang="en-US" sz="3600" baseline="0" dirty="0" smtClean="0"/>
                        <a:t> Experience Differences</a:t>
                      </a:r>
                      <a:endParaRPr lang="en-US" sz="3600" dirty="0"/>
                    </a:p>
                  </a:txBody>
                  <a:tcPr marL="56797" marR="56797" anchor="b"/>
                </a:tc>
                <a:tc>
                  <a:txBody>
                    <a:bodyPr/>
                    <a:lstStyle/>
                    <a:p>
                      <a:pPr algn="r"/>
                      <a:r>
                        <a:rPr lang="en-US" dirty="0" smtClean="0"/>
                        <a:t>Years</a:t>
                      </a:r>
                      <a:r>
                        <a:rPr lang="en-US" baseline="0" dirty="0" smtClean="0"/>
                        <a:t> as </a:t>
                      </a:r>
                      <a:r>
                        <a:rPr lang="en-US" dirty="0" smtClean="0"/>
                        <a:t>Manager</a:t>
                      </a:r>
                      <a:br>
                        <a:rPr lang="en-US" dirty="0" smtClean="0"/>
                      </a:br>
                      <a:r>
                        <a:rPr lang="en-US" dirty="0" smtClean="0"/>
                        <a:t>(change in odds per year)</a:t>
                      </a:r>
                      <a:endParaRPr lang="en-US" dirty="0"/>
                    </a:p>
                  </a:txBody>
                  <a:tcPr marL="56797" marR="56797" anchor="b"/>
                </a:tc>
              </a:tr>
              <a:tr h="370840">
                <a:tc>
                  <a:txBody>
                    <a:bodyPr/>
                    <a:lstStyle/>
                    <a:p>
                      <a:r>
                        <a:rPr lang="en-US" dirty="0" smtClean="0"/>
                        <a:t>How much cloned </a:t>
                      </a:r>
                      <a:r>
                        <a:rPr lang="en-US" baseline="0" dirty="0" smtClean="0"/>
                        <a:t>code is ok to have in my codebase?</a:t>
                      </a:r>
                      <a:endParaRPr lang="en-US" dirty="0"/>
                    </a:p>
                  </a:txBody>
                  <a:tcPr marL="56797" marR="56797"/>
                </a:tc>
                <a:tc>
                  <a:txBody>
                    <a:bodyPr/>
                    <a:lstStyle/>
                    <a:p>
                      <a:pPr algn="r"/>
                      <a:r>
                        <a:rPr lang="en-US" dirty="0" smtClean="0"/>
                        <a:t> (Essential)</a:t>
                      </a:r>
                      <a:r>
                        <a:rPr lang="en-US" baseline="0" dirty="0" smtClean="0"/>
                        <a:t> </a:t>
                      </a:r>
                      <a:br>
                        <a:rPr lang="en-US" baseline="0" dirty="0" smtClean="0"/>
                      </a:br>
                      <a:r>
                        <a:rPr lang="en-US" dirty="0" smtClean="0"/>
                        <a:t>36%</a:t>
                      </a:r>
                      <a:endParaRPr lang="en-US" dirty="0"/>
                    </a:p>
                  </a:txBody>
                  <a:tcPr marL="56797" marR="56797"/>
                </a:tc>
              </a:tr>
              <a:tr h="370840">
                <a:tc>
                  <a:txBody>
                    <a:bodyPr/>
                    <a:lstStyle/>
                    <a:p>
                      <a:r>
                        <a:rPr lang="en-US" baseline="0" dirty="0" smtClean="0"/>
                        <a:t>How does the age of code affect its quality, complexity, maintainability, and security?</a:t>
                      </a:r>
                    </a:p>
                  </a:txBody>
                  <a:tcPr marL="56797" marR="56797"/>
                </a:tc>
                <a:tc>
                  <a:txBody>
                    <a:bodyPr/>
                    <a:lstStyle/>
                    <a:p>
                      <a:pPr algn="r"/>
                      <a:r>
                        <a:rPr lang="en-US" dirty="0" smtClean="0"/>
                        <a:t> (Essential + Worthwhile)</a:t>
                      </a:r>
                      <a:br>
                        <a:rPr lang="en-US" dirty="0" smtClean="0"/>
                      </a:br>
                      <a:r>
                        <a:rPr lang="en-US" dirty="0" smtClean="0"/>
                        <a:t>-28%</a:t>
                      </a:r>
                      <a:endParaRPr lang="en-US" b="0" dirty="0"/>
                    </a:p>
                  </a:txBody>
                  <a:tcPr marL="56797" marR="56797"/>
                </a:tc>
              </a:tr>
            </a:tbl>
          </a:graphicData>
        </a:graphic>
      </p:graphicFrame>
    </p:spTree>
    <p:extLst>
      <p:ext uri="{BB962C8B-B14F-4D97-AF65-F5344CB8AC3E}">
        <p14:creationId xmlns:p14="http://schemas.microsoft.com/office/powerpoint/2010/main" val="420464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76" y="0"/>
            <a:ext cx="10287000" cy="6858000"/>
          </a:xfrm>
          <a:prstGeom prst="rect">
            <a:avLst/>
          </a:prstGeom>
        </p:spPr>
      </p:pic>
      <p:sp>
        <p:nvSpPr>
          <p:cNvPr id="3" name="TextBox 2"/>
          <p:cNvSpPr txBox="1"/>
          <p:nvPr/>
        </p:nvSpPr>
        <p:spPr>
          <a:xfrm>
            <a:off x="5206" y="0"/>
            <a:ext cx="2118522" cy="2554545"/>
          </a:xfrm>
          <a:prstGeom prst="rect">
            <a:avLst/>
          </a:prstGeom>
          <a:noFill/>
        </p:spPr>
        <p:txBody>
          <a:bodyPr wrap="square" rtlCol="0">
            <a:spAutoFit/>
          </a:bodyPr>
          <a:lstStyle/>
          <a:p>
            <a:r>
              <a:rPr lang="en-US" sz="4000" dirty="0">
                <a:latin typeface="Segoe UI Light" panose="020B0502040204020203" pitchFamily="34" charset="0"/>
                <a:cs typeface="Segoe UI Light" panose="020B0502040204020203" pitchFamily="34" charset="0"/>
              </a:rPr>
              <a:t>Meet</a:t>
            </a:r>
            <a:br>
              <a:rPr lang="en-US" sz="4000" dirty="0">
                <a:latin typeface="Segoe UI Light" panose="020B0502040204020203" pitchFamily="34" charset="0"/>
                <a:cs typeface="Segoe UI Light" panose="020B0502040204020203" pitchFamily="34" charset="0"/>
              </a:rPr>
            </a:br>
            <a:r>
              <a:rPr lang="en-US" sz="4000" dirty="0">
                <a:latin typeface="Segoe UI Light" panose="020B0502040204020203" pitchFamily="34" charset="0"/>
                <a:cs typeface="Segoe UI Light" panose="020B0502040204020203" pitchFamily="34" charset="0"/>
              </a:rPr>
              <a:t>Greg Wilson</a:t>
            </a:r>
          </a:p>
          <a:p>
            <a:r>
              <a:rPr lang="en-US" sz="4000" dirty="0">
                <a:latin typeface="Segoe UI Light" panose="020B0502040204020203" pitchFamily="34" charset="0"/>
                <a:cs typeface="Segoe UI Light" panose="020B0502040204020203" pitchFamily="34" charset="0"/>
              </a:rPr>
              <a:t>(Mozilla)</a:t>
            </a:r>
          </a:p>
        </p:txBody>
      </p:sp>
      <p:sp>
        <p:nvSpPr>
          <p:cNvPr id="2" name="Rounded Rectangular Callout 1"/>
          <p:cNvSpPr/>
          <p:nvPr/>
        </p:nvSpPr>
        <p:spPr>
          <a:xfrm>
            <a:off x="6156176" y="404664"/>
            <a:ext cx="2880320" cy="2520280"/>
          </a:xfrm>
          <a:prstGeom prst="wedgeRoundRectCallout">
            <a:avLst>
              <a:gd name="adj1" fmla="val -53701"/>
              <a:gd name="adj2" fmla="val 85316"/>
              <a:gd name="adj3" fmla="val 16667"/>
            </a:avLst>
          </a:prstGeom>
          <a:solidFill>
            <a:srgbClr val="D9D9D9">
              <a:alpha val="49020"/>
            </a:srgb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latin typeface="Arial" panose="020B0604020202020204" pitchFamily="34" charset="0"/>
                <a:cs typeface="Arial" panose="020B0604020202020204" pitchFamily="34" charset="0"/>
              </a:rPr>
              <a:t>The plural of anecdote is not evidence.</a:t>
            </a:r>
          </a:p>
        </p:txBody>
      </p:sp>
    </p:spTree>
    <p:extLst>
      <p:ext uri="{BB962C8B-B14F-4D97-AF65-F5344CB8AC3E}">
        <p14:creationId xmlns:p14="http://schemas.microsoft.com/office/powerpoint/2010/main" val="137378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extLst/>
          </p:nvPr>
        </p:nvGraphicFramePr>
        <p:xfrm>
          <a:off x="395536" y="260648"/>
          <a:ext cx="8352932" cy="4754880"/>
        </p:xfrm>
        <a:graphic>
          <a:graphicData uri="http://schemas.openxmlformats.org/drawingml/2006/table">
            <a:tbl>
              <a:tblPr firstRow="1" bandRow="1">
                <a:tableStyleId>{FABFCF23-3B69-468F-B69F-88F6DE6A72F2}</a:tableStyleId>
              </a:tblPr>
              <a:tblGrid>
                <a:gridCol w="5832648"/>
                <a:gridCol w="2520284"/>
              </a:tblGrid>
              <a:tr h="136025">
                <a:tc>
                  <a:txBody>
                    <a:bodyPr/>
                    <a:lstStyle/>
                    <a:p>
                      <a:r>
                        <a:rPr lang="en-US" sz="3600" baseline="0" dirty="0" smtClean="0"/>
                        <a:t>MSFT Experience Differences</a:t>
                      </a:r>
                      <a:endParaRPr lang="en-US" sz="3600" dirty="0"/>
                    </a:p>
                  </a:txBody>
                  <a:tcPr marL="56797" marR="56797" anchor="b"/>
                </a:tc>
                <a:tc>
                  <a:txBody>
                    <a:bodyPr/>
                    <a:lstStyle/>
                    <a:p>
                      <a:pPr algn="r"/>
                      <a:r>
                        <a:rPr lang="en-US" dirty="0" smtClean="0"/>
                        <a:t>Years</a:t>
                      </a:r>
                      <a:r>
                        <a:rPr lang="en-US" baseline="0" dirty="0" smtClean="0"/>
                        <a:t> at Microsoft</a:t>
                      </a:r>
                      <a:r>
                        <a:rPr lang="en-US" dirty="0" smtClean="0"/>
                        <a:t/>
                      </a:r>
                      <a:br>
                        <a:rPr lang="en-US" dirty="0" smtClean="0"/>
                      </a:br>
                      <a:r>
                        <a:rPr lang="en-US" dirty="0" smtClean="0"/>
                        <a:t>(change in odds per year)</a:t>
                      </a:r>
                      <a:endParaRPr lang="en-US" dirty="0"/>
                    </a:p>
                  </a:txBody>
                  <a:tcPr marL="56797" marR="56797" anchor="b"/>
                </a:tc>
              </a:tr>
              <a:tr h="370840">
                <a:tc>
                  <a:txBody>
                    <a:bodyPr/>
                    <a:lstStyle/>
                    <a:p>
                      <a:r>
                        <a:rPr lang="en-US" dirty="0" smtClean="0"/>
                        <a:t>What criteria</a:t>
                      </a:r>
                      <a:r>
                        <a:rPr lang="en-US" baseline="0" dirty="0" smtClean="0"/>
                        <a:t> should we use to decide when to use managed code or native code (e.g., speed, productivity, functionality, newer language features, code quality)?</a:t>
                      </a:r>
                      <a:endParaRPr lang="en-US" dirty="0"/>
                    </a:p>
                  </a:txBody>
                  <a:tcPr marL="56797" marR="56797"/>
                </a:tc>
                <a:tc>
                  <a:txBody>
                    <a:bodyPr/>
                    <a:lstStyle/>
                    <a:p>
                      <a:pPr algn="r"/>
                      <a:r>
                        <a:rPr lang="en-US" dirty="0" smtClean="0"/>
                        <a:t> (Essential)</a:t>
                      </a:r>
                      <a:br>
                        <a:rPr lang="en-US" dirty="0" smtClean="0"/>
                      </a:br>
                      <a:r>
                        <a:rPr lang="en-US" dirty="0" smtClean="0"/>
                        <a:t>-23%</a:t>
                      </a:r>
                      <a:endParaRPr lang="en-US" dirty="0"/>
                    </a:p>
                  </a:txBody>
                  <a:tcPr marL="56797" marR="56797"/>
                </a:tc>
              </a:tr>
              <a:tr h="370840">
                <a:tc>
                  <a:txBody>
                    <a:bodyPr/>
                    <a:lstStyle/>
                    <a:p>
                      <a:r>
                        <a:rPr lang="en-US" baseline="0" dirty="0" smtClean="0"/>
                        <a:t>What are the best tools and processes for sharing knowledge and task status?</a:t>
                      </a:r>
                    </a:p>
                  </a:txBody>
                  <a:tcPr marL="56797" marR="56797"/>
                </a:tc>
                <a:tc>
                  <a:txBody>
                    <a:bodyPr/>
                    <a:lstStyle/>
                    <a:p>
                      <a:pPr algn="r"/>
                      <a:r>
                        <a:rPr lang="en-US" dirty="0" smtClean="0"/>
                        <a:t>(Essential)</a:t>
                      </a:r>
                      <a:br>
                        <a:rPr lang="en-US" dirty="0" smtClean="0"/>
                      </a:br>
                      <a:r>
                        <a:rPr lang="en-US" dirty="0" smtClean="0"/>
                        <a:t>-18%</a:t>
                      </a:r>
                      <a:endParaRPr lang="en-US" dirty="0"/>
                    </a:p>
                  </a:txBody>
                  <a:tcPr marL="56797" marR="56797"/>
                </a:tc>
              </a:tr>
              <a:tr h="370840">
                <a:tc>
                  <a:txBody>
                    <a:bodyPr/>
                    <a:lstStyle/>
                    <a:p>
                      <a:r>
                        <a:rPr lang="en-US" baseline="0" dirty="0" smtClean="0"/>
                        <a:t>Should we do Test-Driven Development?</a:t>
                      </a:r>
                    </a:p>
                  </a:txBody>
                  <a:tcPr marL="56797" marR="56797"/>
                </a:tc>
                <a:tc>
                  <a:txBody>
                    <a:bodyPr/>
                    <a:lstStyle/>
                    <a:p>
                      <a:pPr algn="r"/>
                      <a:r>
                        <a:rPr lang="en-US" dirty="0" smtClean="0"/>
                        <a:t>(Essential)</a:t>
                      </a:r>
                      <a:br>
                        <a:rPr lang="en-US" dirty="0" smtClean="0"/>
                      </a:br>
                      <a:r>
                        <a:rPr lang="en-US" dirty="0" smtClean="0"/>
                        <a:t>-19%</a:t>
                      </a:r>
                      <a:endParaRPr lang="en-US" dirty="0"/>
                    </a:p>
                  </a:txBody>
                  <a:tcPr marL="56797" marR="56797"/>
                </a:tc>
              </a:tr>
              <a:tr h="370840">
                <a:tc>
                  <a:txBody>
                    <a:bodyPr/>
                    <a:lstStyle/>
                    <a:p>
                      <a:r>
                        <a:rPr lang="en-US" baseline="0" dirty="0" smtClean="0"/>
                        <a:t>How much distinction should there be between developer and tester roles?</a:t>
                      </a:r>
                    </a:p>
                  </a:txBody>
                  <a:tcPr marL="56797" marR="56797"/>
                </a:tc>
                <a:tc>
                  <a:txBody>
                    <a:bodyPr/>
                    <a:lstStyle/>
                    <a:p>
                      <a:pPr algn="r"/>
                      <a:r>
                        <a:rPr lang="en-US" dirty="0" smtClean="0"/>
                        <a:t>(Essential + Worthwhile)</a:t>
                      </a:r>
                      <a:br>
                        <a:rPr lang="en-US" dirty="0" smtClean="0"/>
                      </a:br>
                      <a:r>
                        <a:rPr lang="en-US" dirty="0" smtClean="0"/>
                        <a:t>-14%</a:t>
                      </a:r>
                      <a:endParaRPr lang="en-US" dirty="0"/>
                    </a:p>
                  </a:txBody>
                  <a:tcPr marL="56797" marR="56797"/>
                </a:tc>
              </a:tr>
              <a:tr h="370840">
                <a:tc>
                  <a:txBody>
                    <a:bodyPr/>
                    <a:lstStyle/>
                    <a:p>
                      <a:r>
                        <a:rPr lang="en-US" baseline="0" dirty="0" smtClean="0"/>
                        <a:t>Who should write unit tests, developers or testers?</a:t>
                      </a:r>
                    </a:p>
                  </a:txBody>
                  <a:tcPr marL="56797" marR="56797"/>
                </a:tc>
                <a:tc>
                  <a:txBody>
                    <a:bodyPr/>
                    <a:lstStyle/>
                    <a:p>
                      <a:pPr algn="r"/>
                      <a:r>
                        <a:rPr lang="en-US" dirty="0" smtClean="0"/>
                        <a:t>(Essential + Worthwhile)</a:t>
                      </a:r>
                      <a:br>
                        <a:rPr lang="en-US" dirty="0" smtClean="0"/>
                      </a:br>
                      <a:r>
                        <a:rPr lang="en-US" dirty="0" smtClean="0"/>
                        <a:t>-13%</a:t>
                      </a:r>
                    </a:p>
                  </a:txBody>
                  <a:tcPr marL="56797" marR="56797"/>
                </a:tc>
              </a:tr>
              <a:tr h="370840">
                <a:tc>
                  <a:txBody>
                    <a:bodyPr/>
                    <a:lstStyle/>
                    <a:p>
                      <a:r>
                        <a:rPr lang="en-US" baseline="0" dirty="0" smtClean="0"/>
                        <a:t>How much time went into testing vs. development?</a:t>
                      </a:r>
                    </a:p>
                  </a:txBody>
                  <a:tcPr marL="56797" marR="56797"/>
                </a:tc>
                <a:tc>
                  <a:txBody>
                    <a:bodyPr/>
                    <a:lstStyle/>
                    <a:p>
                      <a:pPr algn="r"/>
                      <a:r>
                        <a:rPr lang="en-US" dirty="0" smtClean="0"/>
                        <a:t>(Essential + Worthwhile)</a:t>
                      </a:r>
                      <a:br>
                        <a:rPr lang="en-US" dirty="0" smtClean="0"/>
                      </a:br>
                      <a:r>
                        <a:rPr lang="en-US" dirty="0" smtClean="0"/>
                        <a:t>-12%</a:t>
                      </a:r>
                      <a:endParaRPr lang="en-US" dirty="0"/>
                    </a:p>
                  </a:txBody>
                  <a:tcPr marL="56797" marR="56797"/>
                </a:tc>
              </a:tr>
            </a:tbl>
          </a:graphicData>
        </a:graphic>
      </p:graphicFrame>
    </p:spTree>
    <p:extLst>
      <p:ext uri="{BB962C8B-B14F-4D97-AF65-F5344CB8AC3E}">
        <p14:creationId xmlns:p14="http://schemas.microsoft.com/office/powerpoint/2010/main" val="2080011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Takeaway: Focus on Important Questions</a:t>
            </a:r>
            <a:endParaRPr lang="en-US" sz="3400" dirty="0"/>
          </a:p>
        </p:txBody>
      </p:sp>
      <p:sp>
        <p:nvSpPr>
          <p:cNvPr id="4" name="Content Placeholder 3"/>
          <p:cNvSpPr>
            <a:spLocks noGrp="1"/>
          </p:cNvSpPr>
          <p:nvPr>
            <p:ph idx="1"/>
          </p:nvPr>
        </p:nvSpPr>
        <p:spPr>
          <a:xfrm>
            <a:off x="457200" y="1124744"/>
            <a:ext cx="8229600" cy="5256584"/>
          </a:xfrm>
          <a:solidFill>
            <a:schemeClr val="bg1"/>
          </a:solidFill>
        </p:spPr>
        <p:txBody>
          <a:bodyPr>
            <a:noAutofit/>
          </a:bodyPr>
          <a:lstStyle/>
          <a:p>
            <a:pPr>
              <a:buFont typeface="Calibri" panose="020F0502020204030204" pitchFamily="34" charset="0"/>
              <a:buChar char=" "/>
            </a:pPr>
            <a:r>
              <a:rPr lang="en-US" sz="2000" b="1" dirty="0"/>
              <a:t>Research: </a:t>
            </a:r>
          </a:p>
          <a:p>
            <a:pPr lvl="1" indent="-457200">
              <a:buFont typeface="Calibri" panose="020F0502020204030204" pitchFamily="34" charset="0"/>
              <a:buChar char=" "/>
            </a:pPr>
            <a:r>
              <a:rPr lang="en-US" sz="1800" dirty="0"/>
              <a:t>Academic-industry </a:t>
            </a:r>
            <a:r>
              <a:rPr lang="en-US" sz="1800" dirty="0" smtClean="0"/>
              <a:t>collaborations</a:t>
            </a:r>
          </a:p>
          <a:p>
            <a:pPr lvl="1" indent="-457200">
              <a:buFont typeface="Calibri" panose="020F0502020204030204" pitchFamily="34" charset="0"/>
              <a:buChar char=" "/>
            </a:pPr>
            <a:r>
              <a:rPr lang="en-US" sz="1800" dirty="0" smtClean="0"/>
              <a:t>Tech Transfer</a:t>
            </a:r>
            <a:endParaRPr lang="en-US" sz="1800" dirty="0"/>
          </a:p>
          <a:p>
            <a:pPr lvl="1" indent="-457200">
              <a:buFont typeface="Calibri" panose="020F0502020204030204" pitchFamily="34" charset="0"/>
              <a:buChar char=" "/>
            </a:pPr>
            <a:r>
              <a:rPr lang="en-US" sz="1800" dirty="0"/>
              <a:t>Guidance for academic research </a:t>
            </a:r>
          </a:p>
          <a:p>
            <a:pPr>
              <a:buFont typeface="Calibri" panose="020F0502020204030204" pitchFamily="34" charset="0"/>
              <a:buChar char=" "/>
            </a:pPr>
            <a:r>
              <a:rPr lang="en-US" sz="2000" b="1" dirty="0"/>
              <a:t>Practice:</a:t>
            </a:r>
            <a:r>
              <a:rPr lang="en-US" sz="2000" dirty="0"/>
              <a:t> </a:t>
            </a:r>
          </a:p>
          <a:p>
            <a:pPr lvl="1" indent="-457200">
              <a:buFont typeface="Calibri" panose="020F0502020204030204" pitchFamily="34" charset="0"/>
              <a:buChar char=" "/>
            </a:pPr>
            <a:r>
              <a:rPr lang="en-US" sz="1800" dirty="0" smtClean="0"/>
              <a:t>Collect metrics and build tools </a:t>
            </a:r>
            <a:r>
              <a:rPr lang="en-US" sz="1800" dirty="0"/>
              <a:t>at large </a:t>
            </a:r>
            <a:r>
              <a:rPr lang="en-US" sz="1800" dirty="0" smtClean="0"/>
              <a:t>scale</a:t>
            </a:r>
          </a:p>
          <a:p>
            <a:pPr lvl="1" indent="-457200">
              <a:buFont typeface="Calibri" panose="020F0502020204030204" pitchFamily="34" charset="0"/>
              <a:buChar char=" "/>
            </a:pPr>
            <a:r>
              <a:rPr lang="en-US" sz="1800" dirty="0" smtClean="0">
                <a:cs typeface="Segoe UI Light" panose="020B0502040204020203" pitchFamily="34" charset="0"/>
              </a:rPr>
              <a:t>Spread knowledge of existing tools</a:t>
            </a:r>
          </a:p>
          <a:p>
            <a:pPr lvl="1" indent="-457200">
              <a:buFont typeface="Calibri" panose="020F0502020204030204" pitchFamily="34" charset="0"/>
              <a:buChar char=" "/>
            </a:pPr>
            <a:r>
              <a:rPr lang="en-US" sz="1800" dirty="0" smtClean="0">
                <a:cs typeface="Segoe UI Light" panose="020B0502040204020203" pitchFamily="34" charset="0"/>
              </a:rPr>
              <a:t>Make tools more applicable and easier to use.</a:t>
            </a:r>
            <a:endParaRPr lang="en-US" sz="1800" dirty="0">
              <a:cs typeface="Segoe UI Light" panose="020B0502040204020203" pitchFamily="34" charset="0"/>
            </a:endParaRPr>
          </a:p>
          <a:p>
            <a:pPr>
              <a:buFont typeface="Calibri" panose="020F0502020204030204" pitchFamily="34" charset="0"/>
              <a:buChar char=" "/>
            </a:pPr>
            <a:r>
              <a:rPr lang="en-US" sz="2000" b="1" dirty="0" smtClean="0"/>
              <a:t>Education</a:t>
            </a:r>
            <a:r>
              <a:rPr lang="en-US" sz="2000" b="1" dirty="0"/>
              <a:t>: </a:t>
            </a:r>
          </a:p>
          <a:p>
            <a:pPr lvl="1" indent="-457200">
              <a:buFont typeface="Calibri" panose="020F0502020204030204" pitchFamily="34" charset="0"/>
              <a:buChar char=" "/>
            </a:pPr>
            <a:r>
              <a:rPr lang="en-US" sz="1800" dirty="0" smtClean="0"/>
              <a:t>Contextualize data </a:t>
            </a:r>
            <a:r>
              <a:rPr lang="en-US" sz="1800" dirty="0"/>
              <a:t>science education</a:t>
            </a:r>
          </a:p>
          <a:p>
            <a:pPr lvl="1" indent="-457200">
              <a:buFont typeface="Calibri" panose="020F0502020204030204" pitchFamily="34" charset="0"/>
              <a:buChar char=" "/>
            </a:pPr>
            <a:r>
              <a:rPr lang="en-US" sz="1800" dirty="0"/>
              <a:t>Illustrate </a:t>
            </a:r>
            <a:r>
              <a:rPr lang="en-US" sz="1800" dirty="0" smtClean="0"/>
              <a:t>real-life </a:t>
            </a:r>
            <a:r>
              <a:rPr lang="en-US" sz="1800" dirty="0"/>
              <a:t>challenges of software professionals</a:t>
            </a:r>
          </a:p>
          <a:p>
            <a:pPr lvl="1" indent="-457200">
              <a:buFont typeface="Calibri" panose="020F0502020204030204" pitchFamily="34" charset="0"/>
              <a:buChar char=" "/>
            </a:pPr>
            <a:r>
              <a:rPr lang="en-US" sz="1800" dirty="0" smtClean="0">
                <a:cs typeface="Segoe UI Light" panose="020B0502040204020203" pitchFamily="34" charset="0"/>
              </a:rPr>
              <a:t>Model analytics process for students: pose high-quality, specific, actionable questions, write up coherent reports, follow up with teams to help them implement improvements</a:t>
            </a:r>
          </a:p>
          <a:p>
            <a:pPr marL="0" indent="-114300" algn="ctr">
              <a:buNone/>
            </a:pPr>
            <a:endParaRPr lang="en-US" sz="1000" b="1" dirty="0" smtClean="0"/>
          </a:p>
          <a:p>
            <a:pPr marL="0" indent="-114300" algn="ctr">
              <a:buNone/>
            </a:pPr>
            <a:r>
              <a:rPr lang="en-US" sz="2000" b="1" dirty="0" smtClean="0">
                <a:solidFill>
                  <a:srgbClr val="70AD47"/>
                </a:solidFill>
              </a:rPr>
              <a:t>Please </a:t>
            </a:r>
            <a:r>
              <a:rPr lang="en-US" sz="2000" b="1" smtClean="0">
                <a:solidFill>
                  <a:srgbClr val="70AD47"/>
                </a:solidFill>
              </a:rPr>
              <a:t>replicate our study </a:t>
            </a:r>
            <a:r>
              <a:rPr lang="en-US" sz="2000" b="1" dirty="0">
                <a:solidFill>
                  <a:srgbClr val="70AD47"/>
                </a:solidFill>
              </a:rPr>
              <a:t>at your </a:t>
            </a:r>
            <a:r>
              <a:rPr lang="en-US" sz="2000" b="1" dirty="0" smtClean="0">
                <a:solidFill>
                  <a:srgbClr val="70AD47"/>
                </a:solidFill>
              </a:rPr>
              <a:t>company!</a:t>
            </a:r>
            <a:endParaRPr lang="en-US" sz="1200" b="1" dirty="0">
              <a:solidFill>
                <a:srgbClr val="70AD47"/>
              </a:solidFill>
            </a:endParaRPr>
          </a:p>
        </p:txBody>
      </p:sp>
    </p:spTree>
    <p:extLst>
      <p:ext uri="{BB962C8B-B14F-4D97-AF65-F5344CB8AC3E}">
        <p14:creationId xmlns:p14="http://schemas.microsoft.com/office/powerpoint/2010/main" val="39885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 will never work… in theory.</a:t>
            </a:r>
            <a:endParaRPr lang="en-US" dirty="0"/>
          </a:p>
        </p:txBody>
      </p:sp>
      <p:sp>
        <p:nvSpPr>
          <p:cNvPr id="4" name="Content Placeholder 3"/>
          <p:cNvSpPr>
            <a:spLocks noGrp="1"/>
          </p:cNvSpPr>
          <p:nvPr>
            <p:ph idx="1"/>
          </p:nvPr>
        </p:nvSpPr>
        <p:spPr/>
        <p:txBody>
          <a:bodyPr>
            <a:normAutofit/>
          </a:bodyPr>
          <a:lstStyle/>
          <a:p>
            <a:r>
              <a:rPr lang="en-US" dirty="0" smtClean="0"/>
              <a:t>Blog post on August 22, 2012</a:t>
            </a:r>
          </a:p>
          <a:p>
            <a:r>
              <a:rPr lang="en-US" b="1" dirty="0" smtClean="0"/>
              <a:t>Ten </a:t>
            </a:r>
            <a:r>
              <a:rPr lang="en-US" b="1" dirty="0"/>
              <a:t>Questions for Researchers</a:t>
            </a:r>
          </a:p>
          <a:p>
            <a:pPr marL="457200" lvl="1" indent="0">
              <a:buNone/>
            </a:pPr>
            <a:r>
              <a:rPr lang="en-US" dirty="0" smtClean="0"/>
              <a:t>Greg asked a software developer friend at Mozilla, </a:t>
            </a:r>
            <a:r>
              <a:rPr lang="en-US" i="1" dirty="0" smtClean="0"/>
              <a:t>“Give me a list of 10 questions that you’d really like software engineering researchers to answer.” </a:t>
            </a:r>
            <a:endParaRPr lang="en-US" i="1" dirty="0"/>
          </a:p>
        </p:txBody>
      </p:sp>
    </p:spTree>
    <p:extLst>
      <p:ext uri="{BB962C8B-B14F-4D97-AF65-F5344CB8AC3E}">
        <p14:creationId xmlns:p14="http://schemas.microsoft.com/office/powerpoint/2010/main" val="1378220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Find me some evidence!</a:t>
            </a:r>
            <a:endParaRPr lang="en-US" dirty="0"/>
          </a:p>
        </p:txBody>
      </p:sp>
      <p:sp>
        <p:nvSpPr>
          <p:cNvPr id="3" name="Content Placeholder 2"/>
          <p:cNvSpPr>
            <a:spLocks noGrp="1"/>
          </p:cNvSpPr>
          <p:nvPr>
            <p:ph idx="1"/>
          </p:nvPr>
        </p:nvSpPr>
        <p:spPr>
          <a:xfrm>
            <a:off x="457200" y="1417562"/>
            <a:ext cx="8229600" cy="4531718"/>
          </a:xfrm>
        </p:spPr>
        <p:txBody>
          <a:bodyPr>
            <a:normAutofit fontScale="92500" lnSpcReduction="20000"/>
          </a:bodyPr>
          <a:lstStyle/>
          <a:p>
            <a:r>
              <a:rPr lang="en-US" dirty="0" err="1" smtClean="0"/>
              <a:t>emacs</a:t>
            </a:r>
            <a:r>
              <a:rPr lang="en-US" dirty="0" smtClean="0"/>
              <a:t> vs. vi vs. IDEs: which one makes </a:t>
            </a:r>
            <a:r>
              <a:rPr lang="en-US" dirty="0"/>
              <a:t>me more productive?</a:t>
            </a:r>
          </a:p>
          <a:p>
            <a:r>
              <a:rPr lang="en-US" dirty="0"/>
              <a:t>Is it really twice as hard to debug as it is to write the code in the first place?</a:t>
            </a:r>
          </a:p>
          <a:p>
            <a:r>
              <a:rPr lang="en-US" dirty="0"/>
              <a:t>When does it make sense to reinvent the wheel vs. use an existing library?</a:t>
            </a:r>
          </a:p>
          <a:p>
            <a:r>
              <a:rPr lang="en-US" dirty="0"/>
              <a:t>Are conferences worth the money? </a:t>
            </a:r>
            <a:r>
              <a:rPr lang="en-US" dirty="0" smtClean="0"/>
              <a:t/>
            </a:r>
            <a:br>
              <a:rPr lang="en-US" dirty="0" smtClean="0"/>
            </a:br>
            <a:r>
              <a:rPr lang="en-US" dirty="0" smtClean="0"/>
              <a:t>How </a:t>
            </a:r>
            <a:r>
              <a:rPr lang="en-US" dirty="0"/>
              <a:t>much do they help junior, intermediate, or senior programmers?</a:t>
            </a:r>
          </a:p>
          <a:p>
            <a:r>
              <a:rPr lang="en-US" dirty="0" smtClean="0"/>
              <a:t>(</a:t>
            </a:r>
            <a:r>
              <a:rPr lang="en-US" dirty="0"/>
              <a:t>and </a:t>
            </a:r>
            <a:r>
              <a:rPr lang="en-US" dirty="0" smtClean="0"/>
              <a:t>6 </a:t>
            </a:r>
            <a:r>
              <a:rPr lang="en-US" dirty="0"/>
              <a:t>more…)</a:t>
            </a:r>
          </a:p>
        </p:txBody>
      </p:sp>
    </p:spTree>
    <p:extLst>
      <p:ext uri="{BB962C8B-B14F-4D97-AF65-F5344CB8AC3E}">
        <p14:creationId xmlns:p14="http://schemas.microsoft.com/office/powerpoint/2010/main" val="320950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E12986A-2BD8-4E98-BDCC-19E5414CCB9E" descr="7C05E4F8-9D5B-4E77-A6F1-1228742972C1@hsd1"/>
          <p:cNvPicPr/>
          <p:nvPr/>
        </p:nvPicPr>
        <p:blipFill rotWithShape="1">
          <a:blip r:embed="rId3" cstate="print">
            <a:extLst>
              <a:ext uri="{28A0092B-C50C-407E-A947-70E740481C1C}">
                <a14:useLocalDpi xmlns:a14="http://schemas.microsoft.com/office/drawing/2010/main" val="0"/>
              </a:ext>
            </a:extLst>
          </a:blip>
          <a:srcRect t="23606"/>
          <a:stretch/>
        </p:blipFill>
        <p:spPr bwMode="auto">
          <a:xfrm>
            <a:off x="0" y="2356822"/>
            <a:ext cx="9144000" cy="524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914" y="0"/>
            <a:ext cx="9155914" cy="2492896"/>
          </a:xfrm>
          <a:prstGeom prst="rect">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solidFill>
                  <a:schemeClr val="bg1"/>
                </a:solidFill>
                <a:latin typeface="Segoe UI Light" panose="020B0502040204020203" pitchFamily="34" charset="0"/>
                <a:cs typeface="Segoe UI Light" panose="020B0502040204020203" pitchFamily="34" charset="0"/>
              </a:rPr>
              <a:t>Tom and Andrew:</a:t>
            </a:r>
          </a:p>
          <a:p>
            <a:r>
              <a:rPr lang="en-US" sz="5600" dirty="0">
                <a:solidFill>
                  <a:schemeClr val="bg1"/>
                </a:solidFill>
                <a:latin typeface="Segoe UI Light" panose="020B0502040204020203" pitchFamily="34" charset="0"/>
                <a:cs typeface="Segoe UI Light" panose="020B0502040204020203" pitchFamily="34" charset="0"/>
              </a:rPr>
              <a:t>Let’s ask Microsoft engineers what they would like to know!</a:t>
            </a:r>
          </a:p>
        </p:txBody>
      </p:sp>
    </p:spTree>
    <p:extLst>
      <p:ext uri="{BB962C8B-B14F-4D97-AF65-F5344CB8AC3E}">
        <p14:creationId xmlns:p14="http://schemas.microsoft.com/office/powerpoint/2010/main" val="109231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6349" y="2598003"/>
            <a:ext cx="7571303" cy="830997"/>
          </a:xfrm>
          <a:prstGeom prst="rect">
            <a:avLst/>
          </a:prstGeom>
        </p:spPr>
        <p:txBody>
          <a:bodyPr wrap="none">
            <a:spAutoFit/>
          </a:bodyPr>
          <a:lstStyle/>
          <a:p>
            <a:r>
              <a:rPr lang="en-US" sz="4800" dirty="0">
                <a:solidFill>
                  <a:srgbClr val="000000"/>
                </a:solidFill>
              </a:rPr>
              <a:t>http://aka.ms/145Questions 	</a:t>
            </a:r>
          </a:p>
        </p:txBody>
      </p:sp>
    </p:spTree>
    <p:extLst>
      <p:ext uri="{BB962C8B-B14F-4D97-AF65-F5344CB8AC3E}">
        <p14:creationId xmlns:p14="http://schemas.microsoft.com/office/powerpoint/2010/main" val="149671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7874" t="7209" r="39364" b="15091"/>
          <a:stretch/>
        </p:blipFill>
        <p:spPr>
          <a:xfrm>
            <a:off x="1470248" y="15240"/>
            <a:ext cx="7680960" cy="6362586"/>
          </a:xfrm>
          <a:prstGeom prst="rect">
            <a:avLst/>
          </a:prstGeom>
        </p:spPr>
      </p:pic>
      <p:sp>
        <p:nvSpPr>
          <p:cNvPr id="6" name="Rectangle 5"/>
          <p:cNvSpPr/>
          <p:nvPr/>
        </p:nvSpPr>
        <p:spPr>
          <a:xfrm>
            <a:off x="-468560" y="-289287"/>
            <a:ext cx="2364750" cy="2062103"/>
          </a:xfrm>
          <a:prstGeom prst="rect">
            <a:avLst/>
          </a:prstGeom>
        </p:spPr>
        <p:txBody>
          <a:bodyPr wrap="none">
            <a:spAutoFit/>
          </a:bodyPr>
          <a:lstStyle/>
          <a:p>
            <a:r>
              <a:rPr lang="en-US" sz="12800" dirty="0" smtClean="0">
                <a:solidFill>
                  <a:schemeClr val="bg1">
                    <a:lumMod val="85000"/>
                  </a:schemeClr>
                </a:solidFill>
                <a:latin typeface="Calibri" panose="020F0502020204030204" pitchFamily="34" charset="0"/>
              </a:rPr>
              <a:t>❶</a:t>
            </a:r>
            <a:endParaRPr lang="en-US" sz="12800" dirty="0">
              <a:solidFill>
                <a:schemeClr val="bg1">
                  <a:lumMod val="85000"/>
                </a:schemeClr>
              </a:solidFill>
            </a:endParaRPr>
          </a:p>
        </p:txBody>
      </p:sp>
      <p:sp>
        <p:nvSpPr>
          <p:cNvPr id="4" name="Rectangle 3"/>
          <p:cNvSpPr/>
          <p:nvPr/>
        </p:nvSpPr>
        <p:spPr>
          <a:xfrm>
            <a:off x="1467569" y="1550974"/>
            <a:ext cx="7673752" cy="4758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5719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7874" t="7209" r="39364" b="15091"/>
          <a:stretch/>
        </p:blipFill>
        <p:spPr>
          <a:xfrm>
            <a:off x="1470248" y="15240"/>
            <a:ext cx="7680960" cy="6362586"/>
          </a:xfrm>
          <a:prstGeom prst="rect">
            <a:avLst/>
          </a:prstGeom>
        </p:spPr>
      </p:pic>
      <p:sp>
        <p:nvSpPr>
          <p:cNvPr id="6" name="Rectangle 5"/>
          <p:cNvSpPr/>
          <p:nvPr/>
        </p:nvSpPr>
        <p:spPr>
          <a:xfrm>
            <a:off x="-468560" y="-289287"/>
            <a:ext cx="2364750" cy="2062103"/>
          </a:xfrm>
          <a:prstGeom prst="rect">
            <a:avLst/>
          </a:prstGeom>
        </p:spPr>
        <p:txBody>
          <a:bodyPr wrap="none">
            <a:spAutoFit/>
          </a:bodyPr>
          <a:lstStyle/>
          <a:p>
            <a:r>
              <a:rPr lang="en-US" sz="12800" dirty="0" smtClean="0">
                <a:solidFill>
                  <a:schemeClr val="bg1">
                    <a:lumMod val="85000"/>
                  </a:schemeClr>
                </a:solidFill>
                <a:latin typeface="Calibri" panose="020F0502020204030204" pitchFamily="34" charset="0"/>
              </a:rPr>
              <a:t>❶</a:t>
            </a:r>
            <a:endParaRPr lang="en-US" sz="12800" dirty="0">
              <a:solidFill>
                <a:schemeClr val="bg1">
                  <a:lumMod val="85000"/>
                </a:schemeClr>
              </a:solidFill>
            </a:endParaRPr>
          </a:p>
        </p:txBody>
      </p:sp>
    </p:spTree>
    <p:extLst>
      <p:ext uri="{BB962C8B-B14F-4D97-AF65-F5344CB8AC3E}">
        <p14:creationId xmlns:p14="http://schemas.microsoft.com/office/powerpoint/2010/main" val="202349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zimmer\SkyDrive @ Microsoft 2\Papers\Analytics 10Q\photo-blurred-small.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940073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MSR_POTX - white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5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40461BF-9678-4123-B5C4-FB8628F2350F}">
  <we:reference id="wa104038830" version="1.0.0.2"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039B6FC1F7C14FAC0E7A59C7BD987B" ma:contentTypeVersion="1" ma:contentTypeDescription="Create a new document." ma:contentTypeScope="" ma:versionID="190cbaea244dfe33bf41050564722783">
  <xsd:schema xmlns:xsd="http://www.w3.org/2001/XMLSchema" xmlns:xs="http://www.w3.org/2001/XMLSchema" xmlns:p="http://schemas.microsoft.com/office/2006/metadata/properties" xmlns:ns3="40be65ea-e40d-4ff6-9dd3-65da21e419ca" targetNamespace="http://schemas.microsoft.com/office/2006/metadata/properties" ma:root="true" ma:fieldsID="ed5e464d0d8f639ddfbbd11232f90ab5" ns3:_="">
    <xsd:import namespace="40be65ea-e40d-4ff6-9dd3-65da21e419ca"/>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e65ea-e40d-4ff6-9dd3-65da21e419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0be65ea-e40d-4ff6-9dd3-65da21e419ca">
      <UserInfo>
        <DisplayName>Andrew Begel</DisplayName>
        <AccountId>10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F5F879-D9C1-4DA7-97AD-84ED82283A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be65ea-e40d-4ff6-9dd3-65da21e419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C557DC-FAC4-4DCE-B632-44260198A341}">
  <ds:schemaRefs>
    <ds:schemaRef ds:uri="http://purl.org/dc/dcmitype/"/>
    <ds:schemaRef ds:uri="http://schemas.microsoft.com/office/infopath/2007/PartnerControls"/>
    <ds:schemaRef ds:uri="http://purl.org/dc/elements/1.1/"/>
    <ds:schemaRef ds:uri="http://schemas.microsoft.com/office/2006/documentManagement/types"/>
    <ds:schemaRef ds:uri="40be65ea-e40d-4ff6-9dd3-65da21e419ca"/>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A0F6F22-28BB-47FA-9587-7A291A3920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Trek</Template>
  <TotalTime>29693</TotalTime>
  <Words>1240</Words>
  <Application>Microsoft Office PowerPoint</Application>
  <PresentationFormat>On-screen Show (4:3)</PresentationFormat>
  <Paragraphs>198</Paragraphs>
  <Slides>21</Slides>
  <Notes>4</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ＭＳ Ｐゴシック</vt:lpstr>
      <vt:lpstr>Arial</vt:lpstr>
      <vt:lpstr>Calibri</vt:lpstr>
      <vt:lpstr>Segoe</vt:lpstr>
      <vt:lpstr>Segoe UI Light</vt:lpstr>
      <vt:lpstr>Times New Roman</vt:lpstr>
      <vt:lpstr>MSR_POTX - white background</vt:lpstr>
      <vt:lpstr>Analyze This! 145 Questions for Data Scientists in Software Engineering</vt:lpstr>
      <vt:lpstr>PowerPoint Presentation</vt:lpstr>
      <vt:lpstr>It will never work… in theory.</vt:lpstr>
      <vt:lpstr>Find me some evidence!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Takeaway: Focus on Important 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Analyze This!</dc:title>
  <dc:creator>tzimmer</dc:creator>
  <cp:lastModifiedBy>Andrew Begel</cp:lastModifiedBy>
  <cp:revision>1087</cp:revision>
  <dcterms:created xsi:type="dcterms:W3CDTF">2009-07-22T16:19:32Z</dcterms:created>
  <dcterms:modified xsi:type="dcterms:W3CDTF">2014-06-04T06:36:56Z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0x0101004E039B6FC1F7C14FAC0E7A59C7BD987B</vt:lpwstr>
  </property>
</Properties>
</file>