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9" r:id="rId3"/>
    <p:sldId id="281" r:id="rId4"/>
    <p:sldId id="293" r:id="rId5"/>
    <p:sldId id="260" r:id="rId6"/>
    <p:sldId id="283" r:id="rId7"/>
    <p:sldId id="284" r:id="rId8"/>
    <p:sldId id="285" r:id="rId9"/>
    <p:sldId id="286" r:id="rId10"/>
    <p:sldId id="300" r:id="rId11"/>
    <p:sldId id="274" r:id="rId12"/>
    <p:sldId id="287" r:id="rId13"/>
    <p:sldId id="268" r:id="rId14"/>
    <p:sldId id="294" r:id="rId15"/>
    <p:sldId id="278" r:id="rId16"/>
    <p:sldId id="279" r:id="rId17"/>
    <p:sldId id="271" r:id="rId18"/>
    <p:sldId id="276" r:id="rId19"/>
    <p:sldId id="277" r:id="rId20"/>
    <p:sldId id="295" r:id="rId21"/>
    <p:sldId id="301" r:id="rId22"/>
    <p:sldId id="291" r:id="rId23"/>
    <p:sldId id="292" r:id="rId24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CC3300"/>
    <a:srgbClr val="C6BFF9"/>
    <a:srgbClr val="D5B8EA"/>
    <a:srgbClr val="FF0000"/>
    <a:srgbClr val="EBF9A5"/>
    <a:srgbClr val="FDFBD7"/>
    <a:srgbClr val="FF9F9F"/>
    <a:srgbClr val="FCF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umann\Documents\AC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umann\Documents\A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7030A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Sheet12!$T$15:$T$18</c:f>
              <c:strCache>
                <c:ptCount val="4"/>
                <c:pt idx="0">
                  <c:v>No sharing</c:v>
                </c:pt>
                <c:pt idx="1">
                  <c:v>Standard
cache</c:v>
                </c:pt>
                <c:pt idx="2">
                  <c:v>Inference
cache</c:v>
                </c:pt>
                <c:pt idx="3">
                  <c:v>ACE</c:v>
                </c:pt>
              </c:strCache>
            </c:strRef>
          </c:cat>
          <c:val>
            <c:numRef>
              <c:f>Sheet12!$U$15:$U$18</c:f>
              <c:numCache>
                <c:formatCode>General</c:formatCode>
                <c:ptCount val="4"/>
                <c:pt idx="0">
                  <c:v>49.891666666666694</c:v>
                </c:pt>
                <c:pt idx="1">
                  <c:v>37.698522016405917</c:v>
                </c:pt>
                <c:pt idx="2">
                  <c:v>16.803444097015149</c:v>
                </c:pt>
                <c:pt idx="3">
                  <c:v>8.8759044790773007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617152"/>
        <c:axId val="89618688"/>
      </c:barChart>
      <c:catAx>
        <c:axId val="89617152"/>
        <c:scaling>
          <c:orientation val="minMax"/>
        </c:scaling>
        <c:delete val="0"/>
        <c:axPos val="b"/>
        <c:majorTickMark val="out"/>
        <c:minorTickMark val="none"/>
        <c:tickLblPos val="nextTo"/>
        <c:crossAx val="89618688"/>
        <c:crosses val="autoZero"/>
        <c:auto val="1"/>
        <c:lblAlgn val="ctr"/>
        <c:lblOffset val="100"/>
        <c:noMultiLvlLbl val="0"/>
      </c:catAx>
      <c:valAx>
        <c:axId val="896186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 Sensing Power (mW)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9617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83573928258966"/>
          <c:y val="5.1400554097404488E-2"/>
          <c:w val="0.79348359580052508"/>
          <c:h val="0.776114756488772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Sheet12!$F$35</c:f>
              <c:strCache>
                <c:ptCount val="1"/>
                <c:pt idx="0">
                  <c:v>Inference Cache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Sheet12!$E$36:$E$38</c:f>
              <c:strCache>
                <c:ptCount val="3"/>
                <c:pt idx="0">
                  <c:v>Jog
Tracker</c:v>
                </c:pt>
                <c:pt idx="1">
                  <c:v>Geo
Reminder</c:v>
                </c:pt>
                <c:pt idx="2">
                  <c:v>Phone
Buddy</c:v>
                </c:pt>
              </c:strCache>
            </c:strRef>
          </c:cat>
          <c:val>
            <c:numRef>
              <c:f>Sheet12!$F$36:$F$38</c:f>
              <c:numCache>
                <c:formatCode>General</c:formatCode>
                <c:ptCount val="3"/>
                <c:pt idx="0">
                  <c:v>1.8600000000000002E-2</c:v>
                </c:pt>
                <c:pt idx="1">
                  <c:v>2.9140000000000003E-2</c:v>
                </c:pt>
                <c:pt idx="2">
                  <c:v>1.9530000000000002E-2</c:v>
                </c:pt>
              </c:numCache>
            </c:numRef>
          </c:val>
        </c:ser>
        <c:ser>
          <c:idx val="1"/>
          <c:order val="1"/>
          <c:tx>
            <c:strRef>
              <c:f>Sheet12!$G$35</c:f>
              <c:strCache>
                <c:ptCount val="1"/>
                <c:pt idx="0">
                  <c:v>Speculative Sensing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Sheet12!$E$36:$E$38</c:f>
              <c:strCache>
                <c:ptCount val="3"/>
                <c:pt idx="0">
                  <c:v>Jog
Tracker</c:v>
                </c:pt>
                <c:pt idx="1">
                  <c:v>Geo
Reminder</c:v>
                </c:pt>
                <c:pt idx="2">
                  <c:v>Phone
Buddy</c:v>
                </c:pt>
              </c:strCache>
            </c:strRef>
          </c:cat>
          <c:val>
            <c:numRef>
              <c:f>Sheet12!$G$36:$G$38</c:f>
              <c:numCache>
                <c:formatCode>General</c:formatCode>
                <c:ptCount val="3"/>
                <c:pt idx="0">
                  <c:v>1.127173580569304E-2</c:v>
                </c:pt>
                <c:pt idx="1">
                  <c:v>1.2514419793192228E-2</c:v>
                </c:pt>
                <c:pt idx="2">
                  <c:v>1.2166391976894116E-2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641728"/>
        <c:axId val="89643264"/>
      </c:barChart>
      <c:catAx>
        <c:axId val="89641728"/>
        <c:scaling>
          <c:orientation val="minMax"/>
        </c:scaling>
        <c:delete val="0"/>
        <c:axPos val="b"/>
        <c:majorTickMark val="out"/>
        <c:minorTickMark val="none"/>
        <c:tickLblPos val="nextTo"/>
        <c:crossAx val="89643264"/>
        <c:crosses val="autoZero"/>
        <c:auto val="1"/>
        <c:lblAlgn val="ctr"/>
        <c:lblOffset val="100"/>
        <c:noMultiLvlLbl val="0"/>
      </c:catAx>
      <c:valAx>
        <c:axId val="89643264"/>
        <c:scaling>
          <c:orientation val="minMax"/>
          <c:max val="5.000000000000001E-2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Latency (ms)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9641728"/>
        <c:crosses val="autoZero"/>
        <c:crossBetween val="between"/>
        <c:majorUnit val="1.0000000000000002E-2"/>
      </c:valAx>
    </c:plotArea>
    <c:legend>
      <c:legendPos val="r"/>
      <c:layout>
        <c:manualLayout>
          <c:xMode val="edge"/>
          <c:yMode val="edge"/>
          <c:x val="0.24077610090405366"/>
          <c:y val="4.4844134867756916E-2"/>
          <c:w val="0.65212510936132984"/>
          <c:h val="0.167434383202099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2FFFFEE5-EBC1-48E7-903B-3EC2121BD8BE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ADD52300-9120-4E4D-910F-6C047E394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21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22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3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76200"/>
            <a:ext cx="9144000" cy="1143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3414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Rounded MT 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91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8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1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5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0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9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5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D9FBC-BCD9-41B6-8FFD-5915B553C53F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03F28-801E-47C5-B685-2E1BEB69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7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png"/><Relationship Id="rId3" Type="http://schemas.openxmlformats.org/officeDocument/2006/relationships/image" Target="../media/image3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pn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4574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Rounded MT Bold" pitchFamily="34" charset="0"/>
              </a:rPr>
              <a:t>ACE</a:t>
            </a:r>
            <a:r>
              <a:rPr lang="en-US" b="1" dirty="0"/>
              <a:t>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latin typeface="Arial Rounded MT Bold" pitchFamily="34" charset="0"/>
              </a:rPr>
              <a:t>Exploiting </a:t>
            </a:r>
            <a:r>
              <a:rPr lang="en-US" b="1" dirty="0">
                <a:latin typeface="Arial Rounded MT Bold" pitchFamily="34" charset="0"/>
              </a:rPr>
              <a:t>Correlation for </a:t>
            </a:r>
            <a:r>
              <a:rPr lang="en-US" b="1" dirty="0" smtClean="0">
                <a:latin typeface="Arial Rounded MT Bold" pitchFamily="34" charset="0"/>
              </a:rPr>
              <a:t/>
            </a:r>
            <a:br>
              <a:rPr lang="en-US" b="1" dirty="0" smtClean="0">
                <a:latin typeface="Arial Rounded MT Bold" pitchFamily="34" charset="0"/>
              </a:rPr>
            </a:br>
            <a:r>
              <a:rPr lang="en-US" b="1" dirty="0" smtClean="0">
                <a:latin typeface="Arial Rounded MT Bold" pitchFamily="34" charset="0"/>
              </a:rPr>
              <a:t>Energy-Efficient </a:t>
            </a:r>
            <a:r>
              <a:rPr lang="en-US" b="1" dirty="0">
                <a:latin typeface="Arial Rounded MT Bold" pitchFamily="34" charset="0"/>
              </a:rPr>
              <a:t>and</a:t>
            </a:r>
            <a:br>
              <a:rPr lang="en-US" b="1" dirty="0">
                <a:latin typeface="Arial Rounded MT Bold" pitchFamily="34" charset="0"/>
              </a:rPr>
            </a:br>
            <a:r>
              <a:rPr lang="en-US" b="1" dirty="0">
                <a:latin typeface="Arial Rounded MT Bold" pitchFamily="34" charset="0"/>
              </a:rPr>
              <a:t>Continuous Context Sensing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Suman</a:t>
            </a:r>
            <a:r>
              <a:rPr lang="en-US" b="1" dirty="0" smtClean="0">
                <a:solidFill>
                  <a:srgbClr val="C00000"/>
                </a:solidFill>
              </a:rPr>
              <a:t> Nath</a:t>
            </a:r>
          </a:p>
          <a:p>
            <a:r>
              <a:rPr lang="en-US" dirty="0" smtClean="0"/>
              <a:t>Microsoft Research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909811"/>
            <a:ext cx="2286000" cy="65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9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Big Picture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62600"/>
            <a:ext cx="7848600" cy="609600"/>
          </a:xfrm>
          <a:prstGeom prst="rect">
            <a:avLst/>
          </a:prstGeom>
          <a:solidFill>
            <a:srgbClr val="FF9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Raw Sensor 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743200"/>
            <a:ext cx="7848600" cy="2819400"/>
          </a:xfrm>
          <a:prstGeom prst="rect">
            <a:avLst/>
          </a:prstGeom>
          <a:solidFill>
            <a:srgbClr val="FDF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9997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352800" y="3352800"/>
            <a:ext cx="2212522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Inference Cache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2000" y="3124200"/>
            <a:ext cx="17526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 rot="16200000">
            <a:off x="337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16200000">
            <a:off x="718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 rot="16200000">
            <a:off x="1099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 rot="16200000">
            <a:off x="1480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324600" y="3362904"/>
            <a:ext cx="19050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Speculative Sensing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352800" y="4572000"/>
            <a:ext cx="4876800" cy="914400"/>
          </a:xfrm>
          <a:prstGeom prst="roundRect">
            <a:avLst/>
          </a:prstGeom>
          <a:solidFill>
            <a:srgbClr val="C6BFF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Rule Miner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 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 </a:t>
            </a:r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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5837" y="2313997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Hit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24" idx="3"/>
            <a:endCxn id="30" idx="1"/>
          </p:cNvCxnSpPr>
          <p:nvPr/>
        </p:nvCxnSpPr>
        <p:spPr>
          <a:xfrm>
            <a:off x="5565322" y="3810000"/>
            <a:ext cx="759278" cy="10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0"/>
            <a:endCxn id="14" idx="2"/>
          </p:cNvCxnSpPr>
          <p:nvPr/>
        </p:nvCxnSpPr>
        <p:spPr>
          <a:xfrm flipH="1" flipV="1">
            <a:off x="3506297" y="2286000"/>
            <a:ext cx="952764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0"/>
            <a:endCxn id="35" idx="2"/>
          </p:cNvCxnSpPr>
          <p:nvPr/>
        </p:nvCxnSpPr>
        <p:spPr>
          <a:xfrm flipV="1">
            <a:off x="4459061" y="2286000"/>
            <a:ext cx="1100688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5" idx="2"/>
          </p:cNvCxnSpPr>
          <p:nvPr/>
        </p:nvCxnSpPr>
        <p:spPr>
          <a:xfrm flipV="1">
            <a:off x="7581900" y="2286000"/>
            <a:ext cx="0" cy="10769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683449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1289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2590800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1295400"/>
            <a:ext cx="143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</a:t>
            </a:r>
            <a:r>
              <a:rPr lang="en-US" i="1" dirty="0" err="1" smtClean="0"/>
              <a:t>AtHome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6625774" y="1295400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</a:t>
            </a:r>
            <a:r>
              <a:rPr lang="en-US" i="1" dirty="0" err="1" smtClean="0"/>
              <a:t>InMeeting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7042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230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1307068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=False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044544" y="1306286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=False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4237" y="3526971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26428" y="5192485"/>
            <a:ext cx="2362200" cy="2939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>
            <a:stCxn id="27" idx="3"/>
          </p:cNvCxnSpPr>
          <p:nvPr/>
        </p:nvCxnSpPr>
        <p:spPr>
          <a:xfrm flipH="1" flipV="1">
            <a:off x="1823357" y="2209800"/>
            <a:ext cx="1" cy="15131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90600" y="229688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Sensing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2754868"/>
            <a:ext cx="14884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Get(attribute)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1600200" y="52578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34199" y="3205843"/>
            <a:ext cx="13294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Contexters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21" idx="3"/>
            <a:endCxn id="31" idx="1"/>
          </p:cNvCxnSpPr>
          <p:nvPr/>
        </p:nvCxnSpPr>
        <p:spPr>
          <a:xfrm>
            <a:off x="2514600" y="4191000"/>
            <a:ext cx="8382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048500" y="2313997"/>
            <a:ext cx="145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Proxy sensing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3173" y="2296886"/>
            <a:ext cx="13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Inference Hit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514600" y="3810000"/>
            <a:ext cx="838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3200400" y="3205843"/>
            <a:ext cx="5204206" cy="1071461"/>
          </a:xfrm>
          <a:prstGeom prst="ellipse">
            <a:avLst/>
          </a:prstGeom>
          <a:noFill/>
          <a:ln w="57150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3153" y="4419600"/>
            <a:ext cx="8592247" cy="2286000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Automatic process</a:t>
            </a:r>
          </a:p>
          <a:p>
            <a:pPr algn="ctr"/>
            <a:r>
              <a:rPr lang="en-US" sz="3600" dirty="0" smtClean="0"/>
              <a:t>No  semantic meaning needed</a:t>
            </a:r>
          </a:p>
          <a:p>
            <a:pPr algn="ctr"/>
            <a:r>
              <a:rPr lang="en-US" sz="3600" dirty="0" smtClean="0"/>
              <a:t>Easy to extend with new </a:t>
            </a:r>
            <a:r>
              <a:rPr lang="en-US" sz="3600" dirty="0" err="1" smtClean="0"/>
              <a:t>Contexters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64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Feasibility:</a:t>
            </a:r>
            <a:r>
              <a:rPr lang="en-US" dirty="0" smtClean="0"/>
              <a:t> Do useful correlations exist and can they be efficiently learnt?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System design:</a:t>
            </a:r>
            <a:r>
              <a:rPr lang="en-US" dirty="0" smtClean="0"/>
              <a:t> How to systematically exploit the correlations?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Effectiveness:</a:t>
            </a:r>
            <a:r>
              <a:rPr lang="en-US" dirty="0" smtClean="0"/>
              <a:t> How much energy savings?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for apps requiring 100% accurate contexts</a:t>
            </a:r>
          </a:p>
          <a:p>
            <a:pPr lvl="1"/>
            <a:r>
              <a:rPr lang="en-US" dirty="0" smtClean="0"/>
              <a:t>Experiments show ~4% inaccuracy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Current prototype</a:t>
            </a:r>
          </a:p>
          <a:p>
            <a:pPr lvl="1"/>
            <a:r>
              <a:rPr lang="en-US" dirty="0" smtClean="0"/>
              <a:t>Boolean attributes (categorical attributes)</a:t>
            </a:r>
          </a:p>
          <a:p>
            <a:pPr lvl="1"/>
            <a:r>
              <a:rPr lang="en-US" dirty="0" smtClean="0"/>
              <a:t>Uses correlations at the same time</a:t>
            </a:r>
          </a:p>
          <a:p>
            <a:pPr lvl="2"/>
            <a:r>
              <a:rPr lang="en-US" i="1" dirty="0" smtClean="0"/>
              <a:t>E.g., Driving </a:t>
            </a:r>
            <a:r>
              <a:rPr lang="en-US" i="1" dirty="0" smtClean="0">
                <a:sym typeface="Symbol"/>
              </a:rPr>
              <a:t></a:t>
            </a:r>
            <a:r>
              <a:rPr lang="en-US" i="1" dirty="0" smtClean="0"/>
              <a:t> Not at home</a:t>
            </a:r>
          </a:p>
          <a:p>
            <a:pPr lvl="2"/>
            <a:r>
              <a:rPr lang="en-US" dirty="0" smtClean="0"/>
              <a:t>Ignores temporal aspects of rules</a:t>
            </a:r>
          </a:p>
        </p:txBody>
      </p:sp>
    </p:spTree>
    <p:extLst>
      <p:ext uri="{BB962C8B-B14F-4D97-AF65-F5344CB8AC3E}">
        <p14:creationId xmlns:p14="http://schemas.microsoft.com/office/powerpoint/2010/main" val="306306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Feasibility: 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3276600"/>
            <a:ext cx="4572000" cy="3352800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Context Attributes</a:t>
            </a:r>
          </a:p>
          <a:p>
            <a:pPr marL="0" indent="0" algn="ctr">
              <a:buNone/>
            </a:pPr>
            <a:r>
              <a:rPr lang="en-US" sz="2600" u="sng" dirty="0" smtClean="0">
                <a:solidFill>
                  <a:srgbClr val="C00000"/>
                </a:solidFill>
                <a:latin typeface="+mj-lt"/>
                <a:ea typeface="Verdana" pitchFamily="34" charset="0"/>
                <a:cs typeface="Verdana" pitchFamily="34" charset="0"/>
              </a:rPr>
              <a:t>Location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: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AtHome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InOffice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>
                <a:latin typeface="+mj-lt"/>
                <a:ea typeface="Verdana" pitchFamily="34" charset="0"/>
                <a:cs typeface="Verdana" pitchFamily="34" charset="0"/>
              </a:rPr>
              <a:t>IsIndoor</a:t>
            </a:r>
            <a:r>
              <a:rPr lang="en-US" sz="2600" dirty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/>
            </a:r>
            <a:b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</a:br>
            <a:r>
              <a:rPr lang="en-US" sz="2600" u="sng" dirty="0" smtClean="0">
                <a:solidFill>
                  <a:srgbClr val="C00000"/>
                </a:solidFill>
                <a:latin typeface="+mj-lt"/>
                <a:ea typeface="Verdana" pitchFamily="34" charset="0"/>
                <a:cs typeface="Verdana" pitchFamily="34" charset="0"/>
              </a:rPr>
              <a:t>Task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: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InMeeting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IsWorking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IsUsingApp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IsCalling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</a:t>
            </a:r>
            <a:r>
              <a:rPr lang="en-US" sz="2600" dirty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/>
            </a:r>
            <a:b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</a:br>
            <a:r>
              <a:rPr lang="en-US" sz="2600" u="sng" dirty="0" smtClean="0">
                <a:solidFill>
                  <a:srgbClr val="C00000"/>
                </a:solidFill>
                <a:latin typeface="+mj-lt"/>
                <a:ea typeface="Verdana" pitchFamily="34" charset="0"/>
                <a:cs typeface="Verdana" pitchFamily="34" charset="0"/>
              </a:rPr>
              <a:t>Transportation mode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: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IsWalking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IsBiking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IsDriving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sz="2600" dirty="0" err="1" smtClean="0">
                <a:latin typeface="+mj-lt"/>
                <a:ea typeface="Verdana" pitchFamily="34" charset="0"/>
                <a:cs typeface="Verdana" pitchFamily="34" charset="0"/>
              </a:rPr>
              <a:t>IsSitting</a:t>
            </a:r>
            <a:r>
              <a:rPr lang="en-US" sz="2600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</a:p>
          <a:p>
            <a:pPr marL="0" indent="0" algn="ctr">
              <a:buNone/>
            </a:pPr>
            <a:r>
              <a:rPr lang="en-US" sz="2600" u="sng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Group:</a:t>
            </a:r>
            <a:r>
              <a:rPr lang="en-US" sz="2600" dirty="0">
                <a:ea typeface="Verdana" pitchFamily="34" charset="0"/>
                <a:cs typeface="Verdana" pitchFamily="34" charset="0"/>
              </a:rPr>
              <a:t> </a:t>
            </a:r>
            <a:r>
              <a:rPr lang="en-US" sz="2600" dirty="0" err="1">
                <a:ea typeface="Verdana" pitchFamily="34" charset="0"/>
                <a:cs typeface="Verdana" pitchFamily="34" charset="0"/>
              </a:rPr>
              <a:t>IsAlone</a:t>
            </a:r>
            <a:endParaRPr lang="en-US" sz="26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763486"/>
            <a:ext cx="4114800" cy="14369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95 students and staffs at MIT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Nokia 6600 phones, 2004-2005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min/</a:t>
            </a:r>
            <a:r>
              <a:rPr lang="en-US" sz="2400" dirty="0" err="1" smtClean="0">
                <a:solidFill>
                  <a:schemeClr val="tx1"/>
                </a:solidFill>
              </a:rPr>
              <a:t>avg</a:t>
            </a:r>
            <a:r>
              <a:rPr lang="en-US" sz="2400" dirty="0" smtClean="0">
                <a:solidFill>
                  <a:schemeClr val="tx1"/>
                </a:solidFill>
              </a:rPr>
              <a:t>/max: 14/122/269 days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0" y="1763486"/>
            <a:ext cx="4114800" cy="1436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 interns and researchers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Android phones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min/</a:t>
            </a:r>
            <a:r>
              <a:rPr lang="en-US" sz="2400" dirty="0" err="1" smtClean="0">
                <a:solidFill>
                  <a:schemeClr val="tx1"/>
                </a:solidFill>
              </a:rPr>
              <a:t>avg</a:t>
            </a:r>
            <a:r>
              <a:rPr lang="en-US" sz="2400" dirty="0" smtClean="0">
                <a:solidFill>
                  <a:schemeClr val="tx1"/>
                </a:solidFill>
              </a:rPr>
              <a:t>/max: 5/14/30 days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1230086"/>
            <a:ext cx="4114800" cy="533400"/>
          </a:xfrm>
          <a:prstGeom prst="rect">
            <a:avLst/>
          </a:prstGeom>
          <a:solidFill>
            <a:srgbClr val="0099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MIT Reality Mining Dataset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4400" y="1230086"/>
            <a:ext cx="4114800" cy="533400"/>
          </a:xfrm>
          <a:prstGeom prst="rect">
            <a:avLst/>
          </a:prstGeom>
          <a:solidFill>
            <a:srgbClr val="0099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MSR Dataset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4038600"/>
            <a:ext cx="4114800" cy="1905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10:23:34 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AtHome</a:t>
            </a: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10:23:35 am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Walking,Outdoor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10:23:36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Driving,Outdoor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10:23:55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Walking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10:23:59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InOffice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….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17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 Behavior Invariants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1524000"/>
            <a:ext cx="3124200" cy="2362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10:23:34 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AtHome</a:t>
            </a: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10:23:35 am	Walking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10:23:36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Driving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10:23:50 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Driving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10:23:55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Walking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10:23:59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	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InOffice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….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95800" y="1447800"/>
            <a:ext cx="4267200" cy="1752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Driving 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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Not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AtHome</a:t>
            </a: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{Indoor, Alone, Not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AtHome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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InOffice</a:t>
            </a:r>
            <a:endParaRPr lang="en-US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…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810000" y="22860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19600" y="3200400"/>
            <a:ext cx="457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9900"/>
                </a:solidFill>
              </a:rPr>
              <a:t>Rules = Patterns that almost always hold</a:t>
            </a:r>
          </a:p>
          <a:p>
            <a:pPr algn="ctr"/>
            <a:r>
              <a:rPr lang="en-US" sz="2000" i="1" dirty="0" smtClean="0">
                <a:solidFill>
                  <a:srgbClr val="009900"/>
                </a:solidFill>
              </a:rPr>
              <a:t>Rules may be person-specific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</a:rPr>
              <a:t>We use association rule mining algorithms</a:t>
            </a:r>
            <a:endParaRPr lang="en-US" sz="2000" i="1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4800600"/>
            <a:ext cx="1905000" cy="99060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Streaming data</a:t>
            </a: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8400" y="4800600"/>
            <a:ext cx="2133600" cy="99060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Capture rare rules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(Several hours on phone)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4400" y="4800600"/>
            <a:ext cx="2133600" cy="99060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Redundant rules</a:t>
            </a:r>
          </a:p>
          <a:p>
            <a:pPr algn="ctr"/>
            <a:endParaRPr lang="en-US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 (~700 per person)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10400" y="4800600"/>
            <a:ext cx="1905000" cy="99060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Bootstrapping</a:t>
            </a:r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7600" y="4114800"/>
            <a:ext cx="2202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Challenges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0015" y="6019800"/>
            <a:ext cx="4259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009900"/>
                </a:solidFill>
              </a:rPr>
              <a:t>See the paper for details</a:t>
            </a:r>
            <a:endParaRPr lang="en-US" sz="3200" i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2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52400"/>
            <a:ext cx="8763000" cy="1341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Correlation Miner on Two Traces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Useful correlations exist in our traces </a:t>
            </a:r>
          </a:p>
          <a:p>
            <a:pPr lvl="1"/>
            <a:r>
              <a:rPr lang="en-US" dirty="0" smtClean="0"/>
              <a:t>Avg. ~44 non-redundant rules per person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Errors can be kept reasonably low (~ 4%)</a:t>
            </a:r>
          </a:p>
          <a:p>
            <a:pPr lvl="1"/>
            <a:r>
              <a:rPr lang="en-US" dirty="0" smtClean="0"/>
              <a:t>Take only rules with high confidence (~ 99%)</a:t>
            </a:r>
          </a:p>
          <a:p>
            <a:pPr lvl="1"/>
            <a:r>
              <a:rPr lang="en-US" dirty="0" smtClean="0"/>
              <a:t>Frequent cross-validation (1 in 20)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10" y="2362200"/>
            <a:ext cx="853129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2438400"/>
            <a:ext cx="8458200" cy="3048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3690258"/>
            <a:ext cx="8458200" cy="3048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5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Feasibility: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Are there useful rules? Can we learn them?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System design:</a:t>
            </a:r>
            <a:r>
              <a:rPr lang="en-US" dirty="0" smtClean="0"/>
              <a:t> Systematically exploiting correlation</a:t>
            </a:r>
          </a:p>
          <a:p>
            <a:pPr lvl="1"/>
            <a:r>
              <a:rPr lang="en-US" dirty="0" smtClean="0"/>
              <a:t>Inference Cache</a:t>
            </a:r>
          </a:p>
          <a:p>
            <a:pPr lvl="1"/>
            <a:r>
              <a:rPr lang="en-US" dirty="0" smtClean="0"/>
              <a:t>Speculative Sensing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Effectiveness: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How much energy savings? 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2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Caching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981200"/>
            <a:ext cx="3581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Cache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2667000" y="2634343"/>
            <a:ext cx="1143000" cy="381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aseline="30000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smtClean="0">
                <a:solidFill>
                  <a:schemeClr val="tx1"/>
                </a:solidFill>
              </a:rPr>
              <a:t>Alone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2095500"/>
            <a:ext cx="1143000" cy="381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aseline="30000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smtClean="0">
                <a:solidFill>
                  <a:schemeClr val="tx1"/>
                </a:solidFill>
              </a:rPr>
              <a:t>Walking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667000"/>
            <a:ext cx="1066800" cy="381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aseline="30000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smtClean="0">
                <a:solidFill>
                  <a:schemeClr val="tx1"/>
                </a:solidFill>
              </a:rPr>
              <a:t>Jogging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139043"/>
            <a:ext cx="1066800" cy="381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aseline="30000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5482" y="137160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Get(Indoor)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581400"/>
            <a:ext cx="211025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Indoor 	 </a:t>
            </a:r>
            <a:r>
              <a:rPr lang="en-US" dirty="0"/>
              <a:t>Indoor</a:t>
            </a:r>
            <a:endParaRPr lang="en-US" dirty="0" smtClean="0">
              <a:sym typeface="Symbol"/>
            </a:endParaRPr>
          </a:p>
          <a:p>
            <a:r>
              <a:rPr lang="en-US" dirty="0" err="1" smtClean="0">
                <a:sym typeface="Symbol"/>
              </a:rPr>
              <a:t>InMeeting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 </a:t>
            </a:r>
            <a:r>
              <a:rPr lang="en-US" dirty="0"/>
              <a:t>Indoor</a:t>
            </a:r>
            <a:endParaRPr lang="en-US" dirty="0" smtClean="0">
              <a:sym typeface="Symbol"/>
            </a:endParaRPr>
          </a:p>
          <a:p>
            <a:r>
              <a:rPr lang="en-US" dirty="0" err="1" smtClean="0">
                <a:sym typeface="Symbol"/>
              </a:rPr>
              <a:t>InOffice</a:t>
            </a:r>
            <a:r>
              <a:rPr lang="en-US" dirty="0">
                <a:sym typeface="Symbol"/>
              </a:rPr>
              <a:t>	  </a:t>
            </a:r>
            <a:r>
              <a:rPr lang="en-US" dirty="0"/>
              <a:t>Indoor</a:t>
            </a:r>
            <a:endParaRPr lang="en-US" dirty="0" smtClean="0">
              <a:sym typeface="Symbol"/>
            </a:endParaRPr>
          </a:p>
          <a:p>
            <a:r>
              <a:rPr lang="en-US" dirty="0" err="1" smtClean="0">
                <a:sym typeface="Symbol"/>
              </a:rPr>
              <a:t>AtHome</a:t>
            </a:r>
            <a:r>
              <a:rPr lang="en-US" dirty="0" smtClean="0">
                <a:sym typeface="Symbol"/>
              </a:rPr>
              <a:t>	</a:t>
            </a:r>
            <a:r>
              <a:rPr lang="en-US" dirty="0">
                <a:sym typeface="Symbol"/>
              </a:rPr>
              <a:t>  </a:t>
            </a:r>
            <a:r>
              <a:rPr lang="en-US" dirty="0"/>
              <a:t>Indoor</a:t>
            </a:r>
            <a:endParaRPr lang="en-US" dirty="0">
              <a:sym typeface="Symbol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977947" y="1850572"/>
            <a:ext cx="990600" cy="489857"/>
          </a:xfrm>
          <a:prstGeom prst="ellipse">
            <a:avLst/>
          </a:prstGeom>
          <a:solidFill>
            <a:srgbClr val="EBF9A5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Indoor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310675" y="2975924"/>
            <a:ext cx="914400" cy="45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Indoor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35622" y="2975924"/>
            <a:ext cx="1371600" cy="45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InMeeting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14389" y="2937824"/>
            <a:ext cx="1066800" cy="45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AtHome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930175" y="2937824"/>
            <a:ext cx="1143000" cy="457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InOffice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7" name="Straight Connector 16"/>
          <p:cNvCxnSpPr>
            <a:stCxn id="12" idx="0"/>
            <a:endCxn id="11" idx="4"/>
          </p:cNvCxnSpPr>
          <p:nvPr/>
        </p:nvCxnSpPr>
        <p:spPr>
          <a:xfrm flipV="1">
            <a:off x="4767875" y="2340429"/>
            <a:ext cx="1705372" cy="63549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0"/>
            <a:endCxn id="11" idx="4"/>
          </p:cNvCxnSpPr>
          <p:nvPr/>
        </p:nvCxnSpPr>
        <p:spPr>
          <a:xfrm flipV="1">
            <a:off x="6021422" y="2340429"/>
            <a:ext cx="451825" cy="63549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0"/>
            <a:endCxn id="11" idx="4"/>
          </p:cNvCxnSpPr>
          <p:nvPr/>
        </p:nvCxnSpPr>
        <p:spPr>
          <a:xfrm flipH="1" flipV="1">
            <a:off x="6473247" y="2340429"/>
            <a:ext cx="874542" cy="59739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0"/>
            <a:endCxn id="11" idx="4"/>
          </p:cNvCxnSpPr>
          <p:nvPr/>
        </p:nvCxnSpPr>
        <p:spPr>
          <a:xfrm flipH="1" flipV="1">
            <a:off x="6473247" y="2340429"/>
            <a:ext cx="2028428" cy="59739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8027322">
            <a:off x="5593819" y="685423"/>
            <a:ext cx="1828800" cy="1922309"/>
          </a:xfrm>
          <a:prstGeom prst="arc">
            <a:avLst>
              <a:gd name="adj1" fmla="val 16693545"/>
              <a:gd name="adj2" fmla="val 21108253"/>
            </a:avLst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1614" y="2118054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OR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5410199" y="4152900"/>
            <a:ext cx="1156509" cy="4572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Sitting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705600" y="4114800"/>
            <a:ext cx="1066800" cy="4572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baseline="30000" dirty="0">
                <a:solidFill>
                  <a:srgbClr val="FF0000"/>
                </a:solidFill>
                <a:sym typeface="Symbol"/>
              </a:rPr>
              <a:t>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Alone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572000" y="5334000"/>
            <a:ext cx="1219200" cy="457200"/>
          </a:xfrm>
          <a:prstGeom prst="ellipse">
            <a:avLst/>
          </a:prstGeom>
          <a:solidFill>
            <a:srgbClr val="FCFBCD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baseline="30000" dirty="0">
                <a:solidFill>
                  <a:srgbClr val="FF0000"/>
                </a:solidFill>
                <a:sym typeface="Symbol"/>
              </a:rPr>
              <a:t>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Driving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943600" y="5334000"/>
            <a:ext cx="1219200" cy="457200"/>
          </a:xfrm>
          <a:prstGeom prst="ellipse">
            <a:avLst/>
          </a:prstGeom>
          <a:solidFill>
            <a:srgbClr val="FCFBCD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baseline="30000" dirty="0">
                <a:solidFill>
                  <a:srgbClr val="FF0000"/>
                </a:solidFill>
                <a:sym typeface="Symbol"/>
              </a:rPr>
              <a:t>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Walking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543800" y="5334000"/>
            <a:ext cx="1219200" cy="457200"/>
          </a:xfrm>
          <a:prstGeom prst="ellipse">
            <a:avLst/>
          </a:prstGeom>
          <a:solidFill>
            <a:srgbClr val="FCFBCD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b="1" baseline="30000" dirty="0">
                <a:solidFill>
                  <a:srgbClr val="FF0000"/>
                </a:solidFill>
                <a:sym typeface="Symbol"/>
              </a:rPr>
              <a:t>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Jogging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2" name="Straight Connector 31"/>
          <p:cNvCxnSpPr>
            <a:stCxn id="26" idx="0"/>
            <a:endCxn id="13" idx="4"/>
          </p:cNvCxnSpPr>
          <p:nvPr/>
        </p:nvCxnSpPr>
        <p:spPr>
          <a:xfrm flipV="1">
            <a:off x="5988454" y="3433124"/>
            <a:ext cx="32968" cy="719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7" idx="0"/>
            <a:endCxn id="13" idx="4"/>
          </p:cNvCxnSpPr>
          <p:nvPr/>
        </p:nvCxnSpPr>
        <p:spPr>
          <a:xfrm flipH="1" flipV="1">
            <a:off x="6021422" y="3433124"/>
            <a:ext cx="1217578" cy="68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8" idx="0"/>
            <a:endCxn id="26" idx="4"/>
          </p:cNvCxnSpPr>
          <p:nvPr/>
        </p:nvCxnSpPr>
        <p:spPr>
          <a:xfrm flipV="1">
            <a:off x="5181600" y="4610100"/>
            <a:ext cx="806854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9" idx="0"/>
            <a:endCxn id="26" idx="4"/>
          </p:cNvCxnSpPr>
          <p:nvPr/>
        </p:nvCxnSpPr>
        <p:spPr>
          <a:xfrm flipH="1" flipV="1">
            <a:off x="5988454" y="4610100"/>
            <a:ext cx="564746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0" idx="0"/>
            <a:endCxn id="26" idx="4"/>
          </p:cNvCxnSpPr>
          <p:nvPr/>
        </p:nvCxnSpPr>
        <p:spPr>
          <a:xfrm flipH="1" flipV="1">
            <a:off x="5988454" y="4610100"/>
            <a:ext cx="2164946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rot="8027322">
            <a:off x="5074180" y="3047623"/>
            <a:ext cx="1828800" cy="1922309"/>
          </a:xfrm>
          <a:prstGeom prst="arc">
            <a:avLst>
              <a:gd name="adj1" fmla="val 16584651"/>
              <a:gd name="adj2" fmla="val 20632568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029338" y="4600223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AND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5" name="Arc 44"/>
          <p:cNvSpPr/>
          <p:nvPr/>
        </p:nvSpPr>
        <p:spPr>
          <a:xfrm rot="8027322">
            <a:off x="4848287" y="1281444"/>
            <a:ext cx="2038226" cy="2479504"/>
          </a:xfrm>
          <a:prstGeom prst="arc">
            <a:avLst>
              <a:gd name="adj1" fmla="val 16779006"/>
              <a:gd name="adj2" fmla="val 19107126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257800" y="3389581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AND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54" name="Straight Connector 53"/>
          <p:cNvCxnSpPr>
            <a:stCxn id="14" idx="4"/>
          </p:cNvCxnSpPr>
          <p:nvPr/>
        </p:nvCxnSpPr>
        <p:spPr>
          <a:xfrm flipH="1">
            <a:off x="7239000" y="3395024"/>
            <a:ext cx="108789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4" idx="4"/>
          </p:cNvCxnSpPr>
          <p:nvPr/>
        </p:nvCxnSpPr>
        <p:spPr>
          <a:xfrm>
            <a:off x="7347789" y="3395024"/>
            <a:ext cx="272211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5" idx="4"/>
          </p:cNvCxnSpPr>
          <p:nvPr/>
        </p:nvCxnSpPr>
        <p:spPr>
          <a:xfrm flipH="1">
            <a:off x="8382001" y="3395024"/>
            <a:ext cx="119674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5" idx="4"/>
          </p:cNvCxnSpPr>
          <p:nvPr/>
        </p:nvCxnSpPr>
        <p:spPr>
          <a:xfrm>
            <a:off x="8501675" y="3395024"/>
            <a:ext cx="261325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7" idx="4"/>
          </p:cNvCxnSpPr>
          <p:nvPr/>
        </p:nvCxnSpPr>
        <p:spPr>
          <a:xfrm flipH="1">
            <a:off x="7162800" y="4572000"/>
            <a:ext cx="76200" cy="209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7" idx="4"/>
          </p:cNvCxnSpPr>
          <p:nvPr/>
        </p:nvCxnSpPr>
        <p:spPr>
          <a:xfrm>
            <a:off x="7239000" y="45720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30" idx="4"/>
          </p:cNvCxnSpPr>
          <p:nvPr/>
        </p:nvCxnSpPr>
        <p:spPr>
          <a:xfrm flipH="1">
            <a:off x="8001001" y="5791200"/>
            <a:ext cx="152399" cy="239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0" idx="4"/>
          </p:cNvCxnSpPr>
          <p:nvPr/>
        </p:nvCxnSpPr>
        <p:spPr>
          <a:xfrm>
            <a:off x="8153400" y="5791200"/>
            <a:ext cx="228600" cy="239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9" idx="4"/>
          </p:cNvCxnSpPr>
          <p:nvPr/>
        </p:nvCxnSpPr>
        <p:spPr>
          <a:xfrm>
            <a:off x="6553200" y="5791200"/>
            <a:ext cx="0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9" idx="4"/>
          </p:cNvCxnSpPr>
          <p:nvPr/>
        </p:nvCxnSpPr>
        <p:spPr>
          <a:xfrm>
            <a:off x="6553200" y="5791200"/>
            <a:ext cx="381000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8" idx="4"/>
          </p:cNvCxnSpPr>
          <p:nvPr/>
        </p:nvCxnSpPr>
        <p:spPr>
          <a:xfrm flipH="1">
            <a:off x="5105401" y="5791200"/>
            <a:ext cx="76199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8" idx="4"/>
          </p:cNvCxnSpPr>
          <p:nvPr/>
        </p:nvCxnSpPr>
        <p:spPr>
          <a:xfrm>
            <a:off x="5181600" y="5791200"/>
            <a:ext cx="304800" cy="262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4953000" y="1269164"/>
            <a:ext cx="3233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AND-OR Expression Tree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31154" y="5040868"/>
            <a:ext cx="329801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Sitting AND </a:t>
            </a:r>
            <a:r>
              <a:rPr lang="en-US" baseline="30000" dirty="0">
                <a:sym typeface="Symbol"/>
              </a:rPr>
              <a:t> </a:t>
            </a:r>
            <a:r>
              <a:rPr lang="en-US" dirty="0" smtClean="0">
                <a:sym typeface="Symbol"/>
              </a:rPr>
              <a:t>Alone  </a:t>
            </a:r>
            <a:r>
              <a:rPr lang="en-US" dirty="0" err="1" smtClean="0"/>
              <a:t>InMeeting</a:t>
            </a:r>
            <a:endParaRPr lang="en-US" dirty="0" smtClean="0">
              <a:sym typeface="Symbol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33400" y="5726668"/>
            <a:ext cx="2904898" cy="646331"/>
          </a:xfrm>
          <a:prstGeom prst="rect">
            <a:avLst/>
          </a:prstGeom>
          <a:solidFill>
            <a:srgbClr val="FCFBCD"/>
          </a:solidFill>
        </p:spPr>
        <p:txBody>
          <a:bodyPr wrap="none" rtlCol="0">
            <a:spAutoFit/>
          </a:bodyPr>
          <a:lstStyle/>
          <a:p>
            <a:r>
              <a:rPr lang="en-US" baseline="30000" dirty="0">
                <a:sym typeface="Symbol"/>
              </a:rPr>
              <a:t> </a:t>
            </a:r>
            <a:r>
              <a:rPr lang="en-US" dirty="0" smtClean="0">
                <a:sym typeface="Symbol"/>
              </a:rPr>
              <a:t>Driving AND </a:t>
            </a:r>
            <a:r>
              <a:rPr lang="en-US" baseline="30000" dirty="0">
                <a:sym typeface="Symbol"/>
              </a:rPr>
              <a:t> </a:t>
            </a:r>
            <a:r>
              <a:rPr lang="en-US" dirty="0" smtClean="0">
                <a:sym typeface="Symbol"/>
              </a:rPr>
              <a:t>Walking</a:t>
            </a:r>
          </a:p>
          <a:p>
            <a:r>
              <a:rPr lang="en-US" dirty="0" smtClean="0">
                <a:sym typeface="Symbol"/>
              </a:rPr>
              <a:t>AND </a:t>
            </a:r>
            <a:r>
              <a:rPr lang="en-US" baseline="30000" dirty="0">
                <a:sym typeface="Symbol"/>
              </a:rPr>
              <a:t> </a:t>
            </a:r>
            <a:r>
              <a:rPr lang="en-US" dirty="0" smtClean="0">
                <a:sym typeface="Symbol"/>
              </a:rPr>
              <a:t>Jogging 	 </a:t>
            </a:r>
            <a:r>
              <a:rPr lang="en-US" dirty="0" smtClean="0"/>
              <a:t>Sitting</a:t>
            </a:r>
            <a:endParaRPr lang="en-US" dirty="0" smtClean="0">
              <a:sym typeface="Symbol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637873" y="5025479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597722" y="5010872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278973" y="493389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617870" y="3808722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347789" y="3773962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649824" y="264789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913270" y="180969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9900"/>
                </a:solidFill>
                <a:latin typeface="Symbol" pitchFamily="18" charset="2"/>
                <a:sym typeface="Symbol"/>
              </a:rPr>
              <a:t></a:t>
            </a:r>
            <a:endParaRPr lang="en-US" b="1" dirty="0">
              <a:solidFill>
                <a:srgbClr val="009900"/>
              </a:solidFill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3983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4" grpId="0" animBg="1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43" grpId="0" animBg="1"/>
      <p:bldP spid="44" grpId="0"/>
      <p:bldP spid="45" grpId="0" animBg="1"/>
      <p:bldP spid="46" grpId="0"/>
      <p:bldP spid="81" grpId="0"/>
      <p:bldP spid="82" grpId="0" animBg="1"/>
      <p:bldP spid="83" grpId="0" animBg="1"/>
      <p:bldP spid="84" grpId="0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Speculative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2999"/>
          </a:xfrm>
        </p:spPr>
        <p:txBody>
          <a:bodyPr>
            <a:normAutofit/>
          </a:bodyPr>
          <a:lstStyle/>
          <a:p>
            <a:r>
              <a:rPr lang="en-US" dirty="0" smtClean="0"/>
              <a:t>Goal: speculatively sense a </a:t>
            </a:r>
            <a:r>
              <a:rPr lang="en-US" u="sng" dirty="0" smtClean="0"/>
              <a:t>cheap attribute</a:t>
            </a:r>
            <a:r>
              <a:rPr lang="en-US" dirty="0" smtClean="0"/>
              <a:t> to determine value of an </a:t>
            </a:r>
            <a:r>
              <a:rPr lang="en-US" u="sng" dirty="0" smtClean="0"/>
              <a:t>expensive attribute</a:t>
            </a:r>
          </a:p>
          <a:p>
            <a:pPr lvl="1"/>
            <a:r>
              <a:rPr lang="en-US" dirty="0" smtClean="0"/>
              <a:t>Infer </a:t>
            </a:r>
            <a:r>
              <a:rPr lang="en-US" dirty="0" err="1" smtClean="0">
                <a:solidFill>
                  <a:srgbClr val="FF0000"/>
                </a:solidFill>
              </a:rPr>
              <a:t>AtHome</a:t>
            </a:r>
            <a:r>
              <a:rPr lang="en-US" dirty="0" smtClean="0"/>
              <a:t> from </a:t>
            </a:r>
            <a:r>
              <a:rPr lang="en-US" dirty="0" err="1" smtClean="0">
                <a:solidFill>
                  <a:srgbClr val="FF0000"/>
                </a:solidFill>
              </a:rPr>
              <a:t>IsRunning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Challenge:</a:t>
            </a:r>
          </a:p>
          <a:p>
            <a:pPr lvl="1"/>
            <a:r>
              <a:rPr lang="en-US" dirty="0" smtClean="0"/>
              <a:t>Choose the next attribute to sense</a:t>
            </a:r>
          </a:p>
          <a:p>
            <a:pPr lvl="2"/>
            <a:r>
              <a:rPr lang="en-US" dirty="0" smtClean="0"/>
              <a:t>If infers target attributes, save energy</a:t>
            </a:r>
          </a:p>
          <a:p>
            <a:pPr lvl="2"/>
            <a:r>
              <a:rPr lang="en-US" dirty="0" smtClean="0"/>
              <a:t>If not, waste energy</a:t>
            </a:r>
          </a:p>
          <a:p>
            <a:pPr lvl="1"/>
            <a:r>
              <a:rPr lang="en-US" dirty="0" smtClean="0"/>
              <a:t>Goal: minimize expected cost</a:t>
            </a:r>
          </a:p>
          <a:p>
            <a:pPr lvl="2"/>
            <a:r>
              <a:rPr lang="en-US" dirty="0" smtClean="0"/>
              <a:t>Choose attributes with low c and high p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400800" y="3733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sym typeface="Symbol"/>
              </a:rPr>
              <a:t> Cost 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4191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sym typeface="Symbol"/>
              </a:rPr>
              <a:t> </a:t>
            </a:r>
            <a:r>
              <a:rPr lang="en-US" sz="2800" dirty="0" err="1" smtClean="0">
                <a:solidFill>
                  <a:srgbClr val="FF0000"/>
                </a:solidFill>
                <a:sym typeface="Symbol"/>
              </a:rPr>
              <a:t>Prob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 p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39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Speculative Sensing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Problem: Select next attributes to sense that minimizes the expected total sensing cost</a:t>
            </a:r>
          </a:p>
          <a:p>
            <a:endParaRPr lang="en-US" dirty="0" smtClean="0"/>
          </a:p>
          <a:p>
            <a:r>
              <a:rPr lang="en-US" dirty="0" smtClean="0"/>
              <a:t>NP Hard in general</a:t>
            </a:r>
          </a:p>
          <a:p>
            <a:endParaRPr lang="en-US" dirty="0" smtClean="0"/>
          </a:p>
          <a:p>
            <a:r>
              <a:rPr lang="en-US" dirty="0" smtClean="0"/>
              <a:t>We provide: (</a:t>
            </a:r>
            <a:r>
              <a:rPr lang="en-US" i="1" dirty="0" smtClean="0"/>
              <a:t>see paper for details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Dynamic programming : usable for &lt;10 attributes </a:t>
            </a:r>
          </a:p>
          <a:p>
            <a:pPr lvl="1"/>
            <a:r>
              <a:rPr lang="en-US" dirty="0" smtClean="0"/>
              <a:t>Heuristic: Fast, close to optimal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Continuous Context-Aware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Continuous</a:t>
            </a:r>
            <a:r>
              <a:rPr lang="en-US" dirty="0" smtClean="0"/>
              <a:t> sensing of user’s context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57200" y="1371600"/>
            <a:ext cx="1447800" cy="1769326"/>
            <a:chOff x="457200" y="1600200"/>
            <a:chExt cx="1447800" cy="1769326"/>
          </a:xfrm>
        </p:grpSpPr>
        <p:sp>
          <p:nvSpPr>
            <p:cNvPr id="4" name="Rounded Rectangle 3"/>
            <p:cNvSpPr/>
            <p:nvPr/>
          </p:nvSpPr>
          <p:spPr>
            <a:xfrm>
              <a:off x="457200" y="1600200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How much do I jog?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028" name="Picture 4" descr="http://a5.mzstatic.com/us/r1000/085/Purple/v4/84/b7/80/84b78079-7142-4417-4f06-fa8ba8ce5f1d/mzl.vhuynhzi.175x175-75.jpg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7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5486400" y="1354874"/>
            <a:ext cx="1447800" cy="1769326"/>
            <a:chOff x="5715000" y="1583474"/>
            <a:chExt cx="1447800" cy="1769326"/>
          </a:xfrm>
        </p:grpSpPr>
        <p:sp>
          <p:nvSpPr>
            <p:cNvPr id="30" name="Rounded Rectangle 29"/>
            <p:cNvSpPr/>
            <p:nvPr/>
          </p:nvSpPr>
          <p:spPr>
            <a:xfrm>
              <a:off x="5715000" y="1583474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Monitor indoor location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032" name="Picture 8" descr="http://a2.mzstatic.com/us/r1000/062/Purple/30/12/3c/mzl.nmxkjnch.175x175-75.jpg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95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3810000" y="1354874"/>
            <a:ext cx="1447800" cy="1769326"/>
            <a:chOff x="3886200" y="1583474"/>
            <a:chExt cx="1447800" cy="1769326"/>
          </a:xfrm>
        </p:grpSpPr>
        <p:sp>
          <p:nvSpPr>
            <p:cNvPr id="29" name="Rounded Rectangle 28"/>
            <p:cNvSpPr/>
            <p:nvPr/>
          </p:nvSpPr>
          <p:spPr>
            <a:xfrm>
              <a:off x="3886200" y="1583474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Alert when at grocery shop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052" name="Picture 28" descr="https://lh6.ggpht.com/1qpT_PhfVep6JrqIZT9ONyUofE03_V9jmPpc3b_KOmUf0r184qXjRFB3QHkHP5cJ9RZ8=w12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07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2133600" y="1371600"/>
            <a:ext cx="1447800" cy="1769326"/>
            <a:chOff x="2057400" y="1600200"/>
            <a:chExt cx="1447800" cy="1769326"/>
          </a:xfrm>
        </p:grpSpPr>
        <p:sp>
          <p:nvSpPr>
            <p:cNvPr id="28" name="Rounded Rectangle 27"/>
            <p:cNvSpPr/>
            <p:nvPr/>
          </p:nvSpPr>
          <p:spPr>
            <a:xfrm>
              <a:off x="2057400" y="1600200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Mute phone in meeting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060" name="Picture 36" descr="https://lh5.ggpht.com/jxbE2k5fs2M9Eoo00QO9AqVp1YNbRY4rtecONdnFaRxtr-ABdjXzp0rkmllXhCDgtRY=w12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1659787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7162800" y="1371600"/>
            <a:ext cx="1447800" cy="1769326"/>
            <a:chOff x="7315200" y="1600200"/>
            <a:chExt cx="1447800" cy="1769326"/>
          </a:xfrm>
        </p:grpSpPr>
        <p:sp>
          <p:nvSpPr>
            <p:cNvPr id="31" name="Rounded Rectangle 30"/>
            <p:cNvSpPr/>
            <p:nvPr/>
          </p:nvSpPr>
          <p:spPr>
            <a:xfrm>
              <a:off x="7315200" y="1600200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Custom message on driving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062" name="Picture 38" descr="https://lh4.ggpht.com/NcaHWdst2r-QxIvRhNYl8kGHyll6d_n3as80l0y6ujEMrLy3Mo3RPr1G0_fmPZ1I9bUd=w124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7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457200" y="4419600"/>
            <a:ext cx="8153400" cy="1693013"/>
            <a:chOff x="457200" y="4419600"/>
            <a:chExt cx="8153400" cy="1693013"/>
          </a:xfrm>
        </p:grpSpPr>
        <p:pic>
          <p:nvPicPr>
            <p:cNvPr id="1026" name="Picture 2" descr="http://a1.mzstatic.com/us/r1000/115/Purple/v4/da/74/80/da7480f1-d0fc-f6e6-b097-ab2b6a9aaede/mza_7996112569777542960.175x175-75.jpg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4446637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a3.mzstatic.com/us/r1000/090/Purple/ec/df/8b/mzl.bfznsvrt.175x175-75.jpg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0988" y="44196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a1.mzstatic.com/us/r1000/062/Purple/14/e4/d2/mzl.jukiyhxt.175x175-75.jpg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111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://a5.mzstatic.com/us/r1000/097/Purple/35/0e/39/mzl.tewumkus.175x175-75.jpg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7388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://a2.mzstatic.com/us/r1000/076/Purple/v4/4d/49/6a/4d496ac9-a105-0d5a-a679-d379bc23d9f1/mzl.ojzgciui.175x175-75.jpg"/>
            <p:cNvPicPr>
              <a:picLocks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1588" y="44196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://a5.mzstatic.com/us/r1000/105/Purple/v4/47/06/2b/47062bdc-5c89-2da9-40c4-7d6652b7a51e/PZ3NNKn6ZwhhNXQW7IXxBg-temp-upload.dirtkobr.175x175-75.jpg"/>
            <p:cNvPicPr>
              <a:picLocks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527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 descr="http://a4.mzstatic.com/us/r1000/089/Purple/da/7f/a0/mzl.vetmdwmw.175x175-75.jpg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4446637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 descr="http://a2.mzstatic.com/us/r1000/102/Purple/v4/4a/58/d5/4a58d5f8-ca83-79e2-3228-7bfde4c9f90f/mza_3198605214724487486.175x175-75.jpg"/>
            <p:cNvPicPr>
              <a:picLocks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6788" y="4446635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https://lh6.ggpht.com/7zUxQnDEtl1JDZk9ILORDqRfPTEArTxLXZvjKBggfdHzO7TsJVYsMI2gfoqNzlP655iW=w124"/>
            <p:cNvPicPr>
              <a:picLocks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" name="Picture 30" descr="https://lh5.ggpht.com/9Z6EBdne9fBtrdxYu66h-wwZBCDC_Ujd0BKys8apTi2LTAmOhDMfHSRn1uH1_2JGOQ=w124"/>
            <p:cNvPicPr>
              <a:picLocks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180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6" name="Picture 32" descr="https://lh5.ggpht.com/0y6Y0dDl7i-pE3DLjopBERkFIHuhJHEDDM-SGutrng7PMBAwpz37Ss0oFMtZhUeZeUnz=w124"/>
            <p:cNvPicPr>
              <a:picLocks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188" y="4446637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8" name="Picture 34" descr="https://lh6.ggpht.com/qdjHO5UAkYYRherA_8yBHRXm1YKu37SS-7BQ2T3_-vJRwqk42PL4na2xujNedwu0BBI=w124"/>
            <p:cNvPicPr>
              <a:picLocks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6" name="Picture 42" descr="Pocket Recorder™"/>
            <p:cNvPicPr>
              <a:picLocks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860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8" name="Picture 44" descr="Car Locator For Free"/>
            <p:cNvPicPr>
              <a:picLocks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4102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0" name="Picture 46" descr="Speedometer+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3589" y="4446637"/>
              <a:ext cx="742211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2" descr="http://a5.mzstatic.com/us/r1000/097/Purple/35/0e/39/mzl.tewumkus.175x175-75.jpg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8388" y="44196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533400" y="3135868"/>
            <a:ext cx="1228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Jog Tracker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2209800" y="3135868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Phone Buddy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3886200" y="3135868"/>
            <a:ext cx="1551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Geo-Reminder</a:t>
            </a:r>
            <a:endParaRPr lang="en-US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5683935" y="3135868"/>
            <a:ext cx="1097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Batphone</a:t>
            </a:r>
            <a:endParaRPr lang="en-US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7239000" y="3135868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Phone Buddy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980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075237"/>
            <a:ext cx="8534400" cy="15541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Effectiveness</a:t>
            </a:r>
            <a:r>
              <a:rPr lang="en-US" dirty="0" smtClean="0"/>
              <a:t> with MSR and Reality Mining traces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Performance</a:t>
            </a:r>
            <a:r>
              <a:rPr lang="en-US" dirty="0" smtClean="0"/>
              <a:t> on Samsung Focus Win 7 phone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37114" y="2449399"/>
            <a:ext cx="1447800" cy="1769326"/>
            <a:chOff x="457200" y="1600200"/>
            <a:chExt cx="1447800" cy="1769326"/>
          </a:xfrm>
        </p:grpSpPr>
        <p:sp>
          <p:nvSpPr>
            <p:cNvPr id="14" name="Rounded Rectangle 13"/>
            <p:cNvSpPr/>
            <p:nvPr/>
          </p:nvSpPr>
          <p:spPr>
            <a:xfrm>
              <a:off x="457200" y="1600200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How much do I jog?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5" name="Picture 4" descr="http://a5.mzstatic.com/us/r1000/085/Purple/v4/84/b7/80/84b78079-7142-4417-4f06-fa8ba8ce5f1d/mzl.vhuynhzi.175x175-75.jpg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7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6400800" y="2438400"/>
            <a:ext cx="1447800" cy="1769326"/>
            <a:chOff x="3886200" y="1583474"/>
            <a:chExt cx="1447800" cy="1769326"/>
          </a:xfrm>
        </p:grpSpPr>
        <p:sp>
          <p:nvSpPr>
            <p:cNvPr id="17" name="Rounded Rectangle 16"/>
            <p:cNvSpPr/>
            <p:nvPr/>
          </p:nvSpPr>
          <p:spPr>
            <a:xfrm>
              <a:off x="3886200" y="1583474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Alert when at grocery shop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18" name="Picture 28" descr="https://lh6.ggpht.com/1qpT_PhfVep6JrqIZT9ONyUofE03_V9jmPpc3b_KOmUf0r184qXjRFB3QHkHP5cJ9RZ8=w12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0788" y="1676400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4714506" y="2449399"/>
            <a:ext cx="1447800" cy="1769326"/>
            <a:chOff x="2057400" y="1600200"/>
            <a:chExt cx="1447800" cy="1769326"/>
          </a:xfrm>
        </p:grpSpPr>
        <p:sp>
          <p:nvSpPr>
            <p:cNvPr id="20" name="Rounded Rectangle 19"/>
            <p:cNvSpPr/>
            <p:nvPr/>
          </p:nvSpPr>
          <p:spPr>
            <a:xfrm>
              <a:off x="2057400" y="1600200"/>
              <a:ext cx="1447800" cy="1769326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/>
            </a:p>
            <a:p>
              <a:pPr algn="ctr"/>
              <a:endParaRPr lang="en-US" b="1" dirty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Mute phone in meeting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pic>
          <p:nvPicPr>
            <p:cNvPr id="21" name="Picture 36" descr="https://lh5.ggpht.com/jxbE2k5fs2M9Eoo00QO9AqVp1YNbRY4rtecONdnFaRxtr-ABdjXzp0rkmllXhCDgtRY=w12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1659787"/>
              <a:ext cx="742212" cy="7024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TextBox 21"/>
          <p:cNvSpPr txBox="1"/>
          <p:nvPr/>
        </p:nvSpPr>
        <p:spPr>
          <a:xfrm>
            <a:off x="947248" y="3140926"/>
            <a:ext cx="1567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Three apps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0" y="4338859"/>
            <a:ext cx="1357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Jog Tracker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19470" y="4338469"/>
            <a:ext cx="160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Phone Buddy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11868" y="4339249"/>
            <a:ext cx="1732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Geo-Reminder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st2.gsmarena.com/vv/pics/samsung/samsung-focus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5094"/>
            <a:ext cx="1308132" cy="131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Content Placeholder 2"/>
          <p:cNvSpPr txBox="1">
            <a:spLocks/>
          </p:cNvSpPr>
          <p:nvPr/>
        </p:nvSpPr>
        <p:spPr>
          <a:xfrm>
            <a:off x="457200" y="1371600"/>
            <a:ext cx="8534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Prototype on Windows Phone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16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049154"/>
              </p:ext>
            </p:extLst>
          </p:nvPr>
        </p:nvGraphicFramePr>
        <p:xfrm>
          <a:off x="457200" y="1295400"/>
          <a:ext cx="8382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Savings in Sensing Energy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105400"/>
            <a:ext cx="47199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Sensing Energy only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Sample once per 2 minutes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~4% inaccuracies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4125686" y="1871055"/>
            <a:ext cx="3624943" cy="1938945"/>
          </a:xfrm>
          <a:custGeom>
            <a:avLst/>
            <a:gdLst>
              <a:gd name="connsiteX0" fmla="*/ 0 w 3624943"/>
              <a:gd name="connsiteY0" fmla="*/ 600002 h 1938945"/>
              <a:gd name="connsiteX1" fmla="*/ 1578428 w 3624943"/>
              <a:gd name="connsiteY1" fmla="*/ 66602 h 1938945"/>
              <a:gd name="connsiteX2" fmla="*/ 3624943 w 3624943"/>
              <a:gd name="connsiteY2" fmla="*/ 1938945 h 1938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24943" h="1938945">
                <a:moveTo>
                  <a:pt x="0" y="600002"/>
                </a:moveTo>
                <a:cubicBezTo>
                  <a:pt x="487135" y="221723"/>
                  <a:pt x="974271" y="-156555"/>
                  <a:pt x="1578428" y="66602"/>
                </a:cubicBezTo>
                <a:cubicBezTo>
                  <a:pt x="2182585" y="289759"/>
                  <a:pt x="2903764" y="1114352"/>
                  <a:pt x="3624943" y="1938945"/>
                </a:cubicBez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1524000"/>
            <a:ext cx="61908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4x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6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Latency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597129"/>
              </p:ext>
            </p:extLst>
          </p:nvPr>
        </p:nvGraphicFramePr>
        <p:xfrm>
          <a:off x="533400" y="14478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41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Useful correlations exist across context attributes  </a:t>
            </a:r>
          </a:p>
          <a:p>
            <a:endParaRPr lang="en-US" dirty="0" smtClean="0"/>
          </a:p>
          <a:p>
            <a:r>
              <a:rPr lang="en-US" dirty="0" smtClean="0"/>
              <a:t>ACE uses two key ideas to exploit correlation</a:t>
            </a:r>
          </a:p>
          <a:p>
            <a:pPr lvl="1"/>
            <a:r>
              <a:rPr lang="en-US" dirty="0" smtClean="0"/>
              <a:t>Inference caching</a:t>
            </a:r>
          </a:p>
          <a:p>
            <a:pPr lvl="1"/>
            <a:r>
              <a:rPr lang="en-US" dirty="0" smtClean="0"/>
              <a:t>Speculative sensing</a:t>
            </a:r>
          </a:p>
          <a:p>
            <a:r>
              <a:rPr lang="en-US" dirty="0" smtClean="0"/>
              <a:t>Automatically avoids sensing as much as possible, without requiring semantic information</a:t>
            </a:r>
          </a:p>
          <a:p>
            <a:endParaRPr lang="en-US" dirty="0" smtClean="0"/>
          </a:p>
          <a:p>
            <a:r>
              <a:rPr lang="en-US" dirty="0" smtClean="0"/>
              <a:t>Significant sensing energy savings (4.2x) at the cost of small inaccuracies (~4%)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Sensing Context is Expensive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427053"/>
              </p:ext>
            </p:extLst>
          </p:nvPr>
        </p:nvGraphicFramePr>
        <p:xfrm>
          <a:off x="457200" y="1447800"/>
          <a:ext cx="8229600" cy="3489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743200"/>
                <a:gridCol w="21336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Context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Sensors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Sensing Energy (</a:t>
                      </a:r>
                      <a:r>
                        <a:rPr lang="en-US" sz="2400" dirty="0" err="1" smtClean="0"/>
                        <a:t>mJ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IsWalking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IsDriving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IsJogging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IsSitting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Accelerometer 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(10 sec)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AtHome</a:t>
                      </a:r>
                      <a:r>
                        <a:rPr lang="en-US" sz="2400" dirty="0" smtClean="0"/>
                        <a:t>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AtOffice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WiFi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IsIndoor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GPS + </a:t>
                      </a:r>
                      <a:r>
                        <a:rPr lang="en-US" sz="2400" dirty="0" err="1" smtClean="0"/>
                        <a:t>WiFi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IsAlone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Mic</a:t>
                      </a:r>
                      <a:r>
                        <a:rPr lang="en-US" sz="2400" dirty="0" smtClean="0"/>
                        <a:t> (10 sec)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InMeeting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IsWorking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WiFi</a:t>
                      </a:r>
                      <a:r>
                        <a:rPr lang="en-US" sz="2400" dirty="0" smtClean="0"/>
                        <a:t> + </a:t>
                      </a:r>
                      <a:r>
                        <a:rPr lang="en-US" sz="2400" dirty="0" err="1" smtClean="0"/>
                        <a:t>Mic</a:t>
                      </a:r>
                      <a:r>
                        <a:rPr lang="en-US" sz="2400" dirty="0" smtClean="0"/>
                        <a:t> 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(10 sec)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Flowchart: Process 5"/>
          <p:cNvSpPr/>
          <p:nvPr/>
        </p:nvSpPr>
        <p:spPr>
          <a:xfrm>
            <a:off x="5410200" y="2819400"/>
            <a:ext cx="557784" cy="304800"/>
          </a:xfrm>
          <a:prstGeom prst="flowChart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605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5410200" y="3276600"/>
            <a:ext cx="1810512" cy="304800"/>
          </a:xfrm>
          <a:prstGeom prst="flowChart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1985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5410200" y="3733800"/>
            <a:ext cx="2651760" cy="304800"/>
          </a:xfrm>
          <a:prstGeom prst="flowChart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2995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5410200" y="4191000"/>
            <a:ext cx="3200400" cy="304800"/>
          </a:xfrm>
          <a:prstGeom prst="flowChart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3505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5410200" y="2362200"/>
            <a:ext cx="237744" cy="304800"/>
          </a:xfrm>
          <a:prstGeom prst="flowChartProcess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9092" y="22860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259</a:t>
            </a:r>
            <a:endParaRPr lang="en-US" b="1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495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Three orders of magnitude difference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6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Sensing Context is Expensive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95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Three orders of magnitude difference</a:t>
            </a:r>
          </a:p>
          <a:p>
            <a:pPr lvl="1"/>
            <a:r>
              <a:rPr lang="en-US" dirty="0" smtClean="0"/>
              <a:t>Some apps limit how long to sense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Our goal: push the limit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238961"/>
            <a:ext cx="2447544" cy="36378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4114800" y="2458161"/>
            <a:ext cx="1524000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8194" name="Picture 2" descr="C:\Users\sumann\AppData\Local\Microsoft\Windows\Temporary Internet Files\Content.IE5\O8WE2OQM\MC90043381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09555" y="1893887"/>
            <a:ext cx="1224644" cy="12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9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5105400"/>
            <a:ext cx="7772400" cy="990600"/>
          </a:xfrm>
          <a:prstGeom prst="rect">
            <a:avLst/>
          </a:prstGeom>
          <a:solidFill>
            <a:srgbClr val="EBF9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Approach:</a:t>
            </a:r>
            <a:r>
              <a:rPr lang="en-US" dirty="0" smtClean="0"/>
              <a:t> Opportunistically infer </a:t>
            </a:r>
            <a:r>
              <a:rPr lang="en-US" u="sng" dirty="0" smtClean="0"/>
              <a:t>expensive</a:t>
            </a:r>
            <a:r>
              <a:rPr lang="en-US" dirty="0" smtClean="0"/>
              <a:t> attributes from </a:t>
            </a:r>
            <a:r>
              <a:rPr lang="en-US" u="sng" dirty="0" smtClean="0"/>
              <a:t>cheap</a:t>
            </a:r>
            <a:r>
              <a:rPr lang="en-US" dirty="0" smtClean="0"/>
              <a:t> attributes</a:t>
            </a:r>
          </a:p>
          <a:p>
            <a:pPr lvl="1"/>
            <a:r>
              <a:rPr lang="en-US" dirty="0" smtClean="0"/>
              <a:t>Similar to ‘strength reduction’ in compiles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Conjecture:</a:t>
            </a:r>
            <a:r>
              <a:rPr lang="en-US" dirty="0" smtClean="0"/>
              <a:t> Relationship of expensive and cheap attributes can be learnt automatically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Intuition:</a:t>
            </a:r>
            <a:r>
              <a:rPr lang="en-US" dirty="0" smtClean="0"/>
              <a:t> Human activities constrained by physical constraints</a:t>
            </a:r>
          </a:p>
          <a:p>
            <a:pPr lvl="1"/>
            <a:r>
              <a:rPr lang="en-US" b="1" u="sng" dirty="0" smtClean="0"/>
              <a:t>Behavior invariants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9900"/>
                </a:solidFill>
                <a:latin typeface="Comic Sans MS" pitchFamily="66" charset="0"/>
                <a:cs typeface="Courier New" pitchFamily="49" charset="0"/>
              </a:rPr>
              <a:t>Driving</a:t>
            </a:r>
            <a:r>
              <a:rPr lang="en-US" dirty="0" smtClean="0"/>
              <a:t> implies </a:t>
            </a:r>
            <a:r>
              <a:rPr lang="en-US" dirty="0" smtClean="0">
                <a:solidFill>
                  <a:srgbClr val="009900"/>
                </a:solidFill>
                <a:latin typeface="Comic Sans MS" pitchFamily="66" charset="0"/>
              </a:rPr>
              <a:t>Not At Home</a:t>
            </a:r>
          </a:p>
          <a:p>
            <a:pPr lvl="1"/>
            <a:endParaRPr lang="en-US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ACE: </a:t>
            </a:r>
            <a:r>
              <a:rPr lang="en-US" b="1" dirty="0" err="1" smtClean="0">
                <a:solidFill>
                  <a:srgbClr val="C00000"/>
                </a:solidFill>
              </a:rPr>
              <a:t>Acquisitional</a:t>
            </a:r>
            <a:r>
              <a:rPr lang="en-US" b="1" dirty="0" smtClean="0">
                <a:solidFill>
                  <a:srgbClr val="C00000"/>
                </a:solidFill>
              </a:rPr>
              <a:t> Context Engine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Low-energy continuous sensing middleware </a:t>
            </a:r>
          </a:p>
        </p:txBody>
      </p:sp>
    </p:spTree>
    <p:extLst>
      <p:ext uri="{BB962C8B-B14F-4D97-AF65-F5344CB8AC3E}">
        <p14:creationId xmlns:p14="http://schemas.microsoft.com/office/powerpoint/2010/main" val="129566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Big Picture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62600"/>
            <a:ext cx="7848600" cy="609600"/>
          </a:xfrm>
          <a:prstGeom prst="rect">
            <a:avLst/>
          </a:prstGeom>
          <a:solidFill>
            <a:srgbClr val="FF9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Raw Sensor 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743200"/>
            <a:ext cx="7848600" cy="2819400"/>
          </a:xfrm>
          <a:prstGeom prst="rect">
            <a:avLst/>
          </a:prstGeom>
          <a:solidFill>
            <a:srgbClr val="FDF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tx1"/>
                </a:solidFill>
              </a:rPr>
              <a:t>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9997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683449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10000" y="2754868"/>
            <a:ext cx="14884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Get(attribute)</a:t>
            </a:r>
            <a:endParaRPr lang="en-US" dirty="0"/>
          </a:p>
        </p:txBody>
      </p:sp>
      <p:sp>
        <p:nvSpPr>
          <p:cNvPr id="3" name="Up-Down Arrow 2"/>
          <p:cNvSpPr/>
          <p:nvPr/>
        </p:nvSpPr>
        <p:spPr>
          <a:xfrm>
            <a:off x="4114800" y="2274332"/>
            <a:ext cx="762000" cy="545068"/>
          </a:xfrm>
          <a:prstGeom prst="upDownArrow">
            <a:avLst>
              <a:gd name="adj1" fmla="val 47143"/>
              <a:gd name="adj2" fmla="val 328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3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Big Picture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62600"/>
            <a:ext cx="7848600" cy="609600"/>
          </a:xfrm>
          <a:prstGeom prst="rect">
            <a:avLst/>
          </a:prstGeom>
          <a:solidFill>
            <a:srgbClr val="FF9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Raw Sensor 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743200"/>
            <a:ext cx="7848600" cy="2819400"/>
          </a:xfrm>
          <a:prstGeom prst="rect">
            <a:avLst/>
          </a:prstGeom>
          <a:solidFill>
            <a:srgbClr val="FDF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9997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2000" y="3124200"/>
            <a:ext cx="17526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 rot="16200000">
            <a:off x="337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16200000">
            <a:off x="718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 rot="16200000">
            <a:off x="1099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 rot="16200000">
            <a:off x="1480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352800" y="4572000"/>
            <a:ext cx="4876800" cy="914400"/>
          </a:xfrm>
          <a:prstGeom prst="roundRect">
            <a:avLst/>
          </a:prstGeom>
          <a:solidFill>
            <a:srgbClr val="C6BFF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Correlation Miner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 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 </a:t>
            </a:r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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683449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0" y="2754868"/>
            <a:ext cx="14884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Get(attribute)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1600200" y="52578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34199" y="3205843"/>
            <a:ext cx="13294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Contexters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21" idx="3"/>
            <a:endCxn id="31" idx="1"/>
          </p:cNvCxnSpPr>
          <p:nvPr/>
        </p:nvCxnSpPr>
        <p:spPr>
          <a:xfrm>
            <a:off x="2514600" y="4191000"/>
            <a:ext cx="8382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81289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17230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1823357" y="2209800"/>
            <a:ext cx="1" cy="15131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990600" y="229688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Sensing</a:t>
            </a:r>
            <a:endParaRPr lang="en-US" dirty="0"/>
          </a:p>
        </p:txBody>
      </p:sp>
      <p:sp>
        <p:nvSpPr>
          <p:cNvPr id="54" name="Rounded Rectangle 53"/>
          <p:cNvSpPr/>
          <p:nvPr/>
        </p:nvSpPr>
        <p:spPr>
          <a:xfrm>
            <a:off x="3352800" y="3352800"/>
            <a:ext cx="2212522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Inference Cache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21" idx="3"/>
            <a:endCxn id="54" idx="1"/>
          </p:cNvCxnSpPr>
          <p:nvPr/>
        </p:nvCxnSpPr>
        <p:spPr>
          <a:xfrm flipV="1">
            <a:off x="2514600" y="3810000"/>
            <a:ext cx="838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47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 animBg="1"/>
      <p:bldP spid="48" grpId="0"/>
      <p:bldP spid="51" grpId="0"/>
      <p:bldP spid="53" grpId="0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Big Picture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62600"/>
            <a:ext cx="7848600" cy="609600"/>
          </a:xfrm>
          <a:prstGeom prst="rect">
            <a:avLst/>
          </a:prstGeom>
          <a:solidFill>
            <a:srgbClr val="FF9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Raw Sensor 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743200"/>
            <a:ext cx="7848600" cy="2819400"/>
          </a:xfrm>
          <a:prstGeom prst="rect">
            <a:avLst/>
          </a:prstGeom>
          <a:solidFill>
            <a:srgbClr val="FDF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9997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352800" y="3352800"/>
            <a:ext cx="2212522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Inference Cache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2000" y="3124200"/>
            <a:ext cx="17526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 rot="16200000">
            <a:off x="337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16200000">
            <a:off x="718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 rot="16200000">
            <a:off x="1099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 rot="16200000">
            <a:off x="1480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352800" y="4572000"/>
            <a:ext cx="4876800" cy="914400"/>
          </a:xfrm>
          <a:prstGeom prst="roundRect">
            <a:avLst/>
          </a:prstGeom>
          <a:solidFill>
            <a:srgbClr val="C6BFF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Correlation </a:t>
            </a:r>
            <a:r>
              <a:rPr lang="en-US" sz="2000" b="1" dirty="0" smtClean="0">
                <a:solidFill>
                  <a:srgbClr val="FF0000"/>
                </a:solidFill>
              </a:rPr>
              <a:t>Miner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 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 </a:t>
            </a:r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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5837" y="2313997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Hit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24" idx="0"/>
            <a:endCxn id="14" idx="2"/>
          </p:cNvCxnSpPr>
          <p:nvPr/>
        </p:nvCxnSpPr>
        <p:spPr>
          <a:xfrm flipH="1" flipV="1">
            <a:off x="3506297" y="2286000"/>
            <a:ext cx="952764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8" idx="3"/>
            <a:endCxn id="35" idx="2"/>
          </p:cNvCxnSpPr>
          <p:nvPr/>
        </p:nvCxnSpPr>
        <p:spPr>
          <a:xfrm flipH="1" flipV="1">
            <a:off x="5559749" y="2286000"/>
            <a:ext cx="1428879" cy="27704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683449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1289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2590800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1295400"/>
            <a:ext cx="143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</a:t>
            </a:r>
            <a:r>
              <a:rPr lang="en-US" i="1" dirty="0" err="1" smtClean="0"/>
              <a:t>AtHome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7042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230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1307068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=False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>
            <a:stCxn id="27" idx="3"/>
          </p:cNvCxnSpPr>
          <p:nvPr/>
        </p:nvCxnSpPr>
        <p:spPr>
          <a:xfrm flipH="1" flipV="1">
            <a:off x="1823357" y="2209800"/>
            <a:ext cx="1" cy="15131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90600" y="229688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Sensing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2754868"/>
            <a:ext cx="14884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Get(attribute)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1600200" y="52578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34199" y="3205843"/>
            <a:ext cx="13294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Contexters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21" idx="3"/>
            <a:endCxn id="31" idx="1"/>
          </p:cNvCxnSpPr>
          <p:nvPr/>
        </p:nvCxnSpPr>
        <p:spPr>
          <a:xfrm>
            <a:off x="2514600" y="4191000"/>
            <a:ext cx="8382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03173" y="2296886"/>
            <a:ext cx="13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Inference Hit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626428" y="4909458"/>
            <a:ext cx="2362200" cy="2939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2514600" y="3810000"/>
            <a:ext cx="838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038600" y="3810000"/>
            <a:ext cx="964573" cy="2939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48" idx="0"/>
          </p:cNvCxnSpPr>
          <p:nvPr/>
        </p:nvCxnSpPr>
        <p:spPr>
          <a:xfrm>
            <a:off x="4533900" y="4103915"/>
            <a:ext cx="1273628" cy="8055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47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9" grpId="0"/>
      <p:bldP spid="5" grpId="0"/>
      <p:bldP spid="42" grpId="0"/>
      <p:bldP spid="33" grpId="0"/>
      <p:bldP spid="48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 Big Picture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5562600"/>
            <a:ext cx="7848600" cy="609600"/>
          </a:xfrm>
          <a:prstGeom prst="rect">
            <a:avLst/>
          </a:prstGeom>
          <a:solidFill>
            <a:srgbClr val="FF9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Raw Sensor Data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2743200"/>
            <a:ext cx="7848600" cy="2819400"/>
          </a:xfrm>
          <a:prstGeom prst="rect">
            <a:avLst/>
          </a:prstGeom>
          <a:solidFill>
            <a:srgbClr val="FDF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9997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05600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352800" y="3352800"/>
            <a:ext cx="2212522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Inference Cache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2000" y="3124200"/>
            <a:ext cx="17526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 rot="16200000">
            <a:off x="337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16200000">
            <a:off x="718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 rot="16200000">
            <a:off x="1099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 rot="16200000">
            <a:off x="1480458" y="4256315"/>
            <a:ext cx="1447800" cy="381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324600" y="3362904"/>
            <a:ext cx="19050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Speculative Sensing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352800" y="4572000"/>
            <a:ext cx="4876800" cy="914400"/>
          </a:xfrm>
          <a:prstGeom prst="roundRect">
            <a:avLst/>
          </a:prstGeom>
          <a:solidFill>
            <a:srgbClr val="C6BFF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Correlation </a:t>
            </a:r>
            <a:r>
              <a:rPr lang="en-US" sz="2000" b="1" dirty="0" smtClean="0">
                <a:solidFill>
                  <a:srgbClr val="FF0000"/>
                </a:solidFill>
              </a:rPr>
              <a:t>Miner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Driving 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 </a:t>
            </a:r>
            <a:r>
              <a:rPr lang="en-US" dirty="0" err="1" smtClean="0">
                <a:solidFill>
                  <a:schemeClr val="tx1"/>
                </a:solidFill>
              </a:rPr>
              <a:t>AtHome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Running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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</a:t>
            </a:r>
            <a:r>
              <a:rPr lang="en-US" dirty="0" err="1" smtClean="0">
                <a:solidFill>
                  <a:schemeClr val="tx1"/>
                </a:solidFill>
              </a:rPr>
              <a:t>InMeeting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5837" y="2313997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Hit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24" idx="3"/>
            <a:endCxn id="30" idx="1"/>
          </p:cNvCxnSpPr>
          <p:nvPr/>
        </p:nvCxnSpPr>
        <p:spPr>
          <a:xfrm>
            <a:off x="5565322" y="3810000"/>
            <a:ext cx="759278" cy="10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0"/>
            <a:endCxn id="14" idx="2"/>
          </p:cNvCxnSpPr>
          <p:nvPr/>
        </p:nvCxnSpPr>
        <p:spPr>
          <a:xfrm flipH="1" flipV="1">
            <a:off x="3506297" y="2286000"/>
            <a:ext cx="952764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0"/>
            <a:endCxn id="35" idx="2"/>
          </p:cNvCxnSpPr>
          <p:nvPr/>
        </p:nvCxnSpPr>
        <p:spPr>
          <a:xfrm flipV="1">
            <a:off x="4459061" y="2286000"/>
            <a:ext cx="1100688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5" idx="2"/>
          </p:cNvCxnSpPr>
          <p:nvPr/>
        </p:nvCxnSpPr>
        <p:spPr>
          <a:xfrm flipV="1">
            <a:off x="7581900" y="2286000"/>
            <a:ext cx="0" cy="10769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683449" y="1676400"/>
            <a:ext cx="1752600" cy="609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1289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2590800" y="1295400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Get(Driving)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1295400"/>
            <a:ext cx="143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</a:t>
            </a:r>
            <a:r>
              <a:rPr lang="en-US" i="1" dirty="0" err="1" smtClean="0"/>
              <a:t>AtHome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6625774" y="1295400"/>
            <a:ext cx="162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Get(</a:t>
            </a:r>
            <a:r>
              <a:rPr lang="en-US" i="1" dirty="0" err="1" smtClean="0"/>
              <a:t>InMeeting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7042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23011" y="1307068"/>
            <a:ext cx="7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1307068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=False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044544" y="1306286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=False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4237" y="3526971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26428" y="5192485"/>
            <a:ext cx="2362200" cy="2939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>
            <a:stCxn id="27" idx="3"/>
          </p:cNvCxnSpPr>
          <p:nvPr/>
        </p:nvCxnSpPr>
        <p:spPr>
          <a:xfrm flipH="1" flipV="1">
            <a:off x="1823357" y="2209800"/>
            <a:ext cx="1" cy="15131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90600" y="229688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Sensing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2754868"/>
            <a:ext cx="148842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Get(attribute)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1600200" y="52578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34199" y="3205843"/>
            <a:ext cx="1329403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Contexters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>
            <a:stCxn id="21" idx="3"/>
            <a:endCxn id="31" idx="1"/>
          </p:cNvCxnSpPr>
          <p:nvPr/>
        </p:nvCxnSpPr>
        <p:spPr>
          <a:xfrm>
            <a:off x="2514600" y="4191000"/>
            <a:ext cx="8382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048500" y="2313997"/>
            <a:ext cx="145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Proxy sensing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3173" y="2296886"/>
            <a:ext cx="13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Inference Hit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514600" y="3810000"/>
            <a:ext cx="838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47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43" grpId="0"/>
      <p:bldP spid="6" grpId="0"/>
      <p:bldP spid="47" grpId="0" animBg="1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27225</TotalTime>
  <Words>925</Words>
  <Application>Microsoft Office PowerPoint</Application>
  <PresentationFormat>On-screen Show (4:3)</PresentationFormat>
  <Paragraphs>354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ACE:  Exploiting Correlation for  Energy-Efficient and Continuous Context Sensing</vt:lpstr>
      <vt:lpstr>Continuous Context-Aware Apps</vt:lpstr>
      <vt:lpstr>Sensing Context is Expensive</vt:lpstr>
      <vt:lpstr>Sensing Context is Expensive</vt:lpstr>
      <vt:lpstr>Our Approach</vt:lpstr>
      <vt:lpstr>ACE Big Picture</vt:lpstr>
      <vt:lpstr>ACE Big Picture</vt:lpstr>
      <vt:lpstr>ACE Big Picture</vt:lpstr>
      <vt:lpstr>ACE Big Picture</vt:lpstr>
      <vt:lpstr>ACE Big Picture</vt:lpstr>
      <vt:lpstr>Key Questions</vt:lpstr>
      <vt:lpstr>Disclaimers</vt:lpstr>
      <vt:lpstr>Feasibility: Datasets</vt:lpstr>
      <vt:lpstr>Mining Behavior Invariants</vt:lpstr>
      <vt:lpstr>Correlation Miner on Two Traces</vt:lpstr>
      <vt:lpstr>Key Questions</vt:lpstr>
      <vt:lpstr>Inference Caching</vt:lpstr>
      <vt:lpstr>Speculative Sensing</vt:lpstr>
      <vt:lpstr>Speculative Sensing</vt:lpstr>
      <vt:lpstr>Evaluation Setup</vt:lpstr>
      <vt:lpstr>Savings in Sensing Energy</vt:lpstr>
      <vt:lpstr>End-to-end Latency</vt:lpstr>
      <vt:lpstr>Conclusion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Suman Nath</dc:creator>
  <cp:lastModifiedBy>Suman Nath</cp:lastModifiedBy>
  <cp:revision>211</cp:revision>
  <cp:lastPrinted>2012-06-22T21:47:24Z</cp:lastPrinted>
  <dcterms:created xsi:type="dcterms:W3CDTF">2012-05-23T05:15:46Z</dcterms:created>
  <dcterms:modified xsi:type="dcterms:W3CDTF">2012-09-10T16:58:29Z</dcterms:modified>
</cp:coreProperties>
</file>