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60" r:id="rId4"/>
    <p:sldId id="278" r:id="rId5"/>
    <p:sldId id="283" r:id="rId6"/>
    <p:sldId id="280" r:id="rId7"/>
    <p:sldId id="282" r:id="rId8"/>
    <p:sldId id="285" r:id="rId9"/>
    <p:sldId id="265" r:id="rId10"/>
    <p:sldId id="269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736" autoAdjust="0"/>
    <p:restoredTop sz="94532" autoAdjust="0"/>
  </p:normalViewPr>
  <p:slideViewPr>
    <p:cSldViewPr>
      <p:cViewPr>
        <p:scale>
          <a:sx n="75" d="100"/>
          <a:sy n="75" d="100"/>
        </p:scale>
        <p:origin x="-1086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Answering Similar Region Search Queries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Chang Sheng, Yu Zheng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 smtClean="0"/>
              <a:t>System overview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6093" y="1256043"/>
            <a:ext cx="6813507" cy="5068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Pruning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49580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Category-based Pruning </a:t>
            </a:r>
            <a:endParaRPr lang="en-US" sz="2800" dirty="0" smtClean="0"/>
          </a:p>
          <a:p>
            <a:pPr lvl="1"/>
            <a:r>
              <a:rPr lang="en-US" sz="2000" dirty="0" smtClean="0"/>
              <a:t>A candidate region must have some overlaps of representative categories with the query region</a:t>
            </a:r>
          </a:p>
          <a:p>
            <a:pPr lvl="1"/>
            <a:r>
              <a:rPr lang="en-US" sz="2000" dirty="0" smtClean="0"/>
              <a:t>The cosine similarity should exceed a threshold</a:t>
            </a:r>
          </a:p>
          <a:p>
            <a:pPr lvl="1"/>
            <a:endParaRPr lang="en-US" sz="2400" dirty="0" smtClean="0"/>
          </a:p>
          <a:p>
            <a:pPr lvl="1"/>
            <a:endParaRPr lang="en-US" sz="1800" dirty="0" smtClean="0"/>
          </a:p>
          <a:p>
            <a:r>
              <a:rPr lang="en-US" sz="2800" dirty="0" smtClean="0"/>
              <a:t>Spatial feature-based prunin</a:t>
            </a:r>
            <a:r>
              <a:rPr lang="en-US" sz="2800" dirty="0" smtClean="0"/>
              <a:t>g</a:t>
            </a:r>
          </a:p>
          <a:p>
            <a:pPr lvl="1"/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To </a:t>
            </a:r>
            <a:r>
              <a:rPr lang="en-US" sz="2800" dirty="0" smtClean="0"/>
              <a:t>speed up the pruning process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5410200"/>
            <a:ext cx="6400800" cy="1261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 l="27437" r="26354"/>
          <a:stretch>
            <a:fillRect/>
          </a:stretch>
        </p:blipFill>
        <p:spPr bwMode="auto">
          <a:xfrm>
            <a:off x="2667000" y="2438400"/>
            <a:ext cx="343326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 l="28881" r="27798" b="-2400"/>
          <a:stretch>
            <a:fillRect/>
          </a:stretch>
        </p:blipFill>
        <p:spPr bwMode="auto">
          <a:xfrm>
            <a:off x="1371600" y="3962400"/>
            <a:ext cx="31432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 l="28881" r="29242"/>
          <a:stretch>
            <a:fillRect/>
          </a:stretch>
        </p:blipFill>
        <p:spPr bwMode="auto">
          <a:xfrm>
            <a:off x="4876800" y="3962400"/>
            <a:ext cx="311139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Expand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Select the seed regions which do not be pruned </a:t>
            </a:r>
          </a:p>
          <a:p>
            <a:r>
              <a:rPr lang="en-US" dirty="0" smtClean="0"/>
              <a:t>Expand the seed regions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352800"/>
            <a:ext cx="6600825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6449568" y="3276600"/>
            <a:ext cx="2209800" cy="2895600"/>
            <a:chOff x="762000" y="3429000"/>
            <a:chExt cx="2209800" cy="2895600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000" y="3971925"/>
              <a:ext cx="2200275" cy="2352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Rectangle 8"/>
            <p:cNvSpPr/>
            <p:nvPr/>
          </p:nvSpPr>
          <p:spPr>
            <a:xfrm>
              <a:off x="762000" y="3429000"/>
              <a:ext cx="22098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An Irrelevant Result</a:t>
              </a:r>
              <a:endParaRPr lang="zh-CN" alt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33400" y="3276600"/>
            <a:ext cx="5334000" cy="3124200"/>
            <a:chOff x="533400" y="3276600"/>
            <a:chExt cx="5334000" cy="312420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5800" y="3792474"/>
              <a:ext cx="2124075" cy="2352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29000" y="3801237"/>
              <a:ext cx="2124075" cy="2333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Rectangle 10"/>
            <p:cNvSpPr/>
            <p:nvPr/>
          </p:nvSpPr>
          <p:spPr>
            <a:xfrm>
              <a:off x="2362200" y="3276600"/>
              <a:ext cx="22098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Expected Results</a:t>
              </a:r>
              <a:endParaRPr lang="zh-CN" alt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3400" y="3276600"/>
              <a:ext cx="5334000" cy="31242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324600" y="3276600"/>
            <a:ext cx="2362200" cy="3124200"/>
            <a:chOff x="637032" y="3429000"/>
            <a:chExt cx="2362200" cy="3124200"/>
          </a:xfrm>
        </p:grpSpPr>
        <p:sp>
          <p:nvSpPr>
            <p:cNvPr id="13" name="Rectangle 12"/>
            <p:cNvSpPr/>
            <p:nvPr/>
          </p:nvSpPr>
          <p:spPr>
            <a:xfrm>
              <a:off x="637032" y="3429000"/>
              <a:ext cx="2362200" cy="31242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298450" y="3841750"/>
              <a:ext cx="3048000" cy="228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98450" y="3848100"/>
              <a:ext cx="3048000" cy="2286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33400" y="142875"/>
            <a:ext cx="2971800" cy="2895600"/>
            <a:chOff x="3124200" y="142875"/>
            <a:chExt cx="2971800" cy="28956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552825" y="609600"/>
              <a:ext cx="2162175" cy="2362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Rectangle 9"/>
            <p:cNvSpPr/>
            <p:nvPr/>
          </p:nvSpPr>
          <p:spPr>
            <a:xfrm>
              <a:off x="3200400" y="209550"/>
              <a:ext cx="28956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A region specified by a user</a:t>
              </a:r>
              <a:endParaRPr lang="zh-CN" alt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24200" y="142875"/>
              <a:ext cx="2895600" cy="2895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3962400" y="381000"/>
            <a:ext cx="4800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Objective :</a:t>
            </a:r>
          </a:p>
          <a:p>
            <a:endParaRPr lang="en-US" sz="2800" b="1" dirty="0" smtClean="0"/>
          </a:p>
          <a:p>
            <a:r>
              <a:rPr lang="en-US" sz="2800" dirty="0" smtClean="0"/>
              <a:t>Given a query region on a map, return the top-k similar regions on this map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Possible applications</a:t>
            </a:r>
          </a:p>
          <a:p>
            <a:pPr lvl="1"/>
            <a:r>
              <a:rPr lang="en-US" sz="2400" dirty="0" smtClean="0"/>
              <a:t>Location recommendation: recommending similar shopping malls, movie centers or travel spots </a:t>
            </a:r>
          </a:p>
          <a:p>
            <a:r>
              <a:rPr lang="en-US" dirty="0" smtClean="0"/>
              <a:t>Challenges</a:t>
            </a:r>
            <a:endParaRPr lang="en-US" dirty="0" smtClean="0"/>
          </a:p>
          <a:p>
            <a:pPr lvl="1"/>
            <a:r>
              <a:rPr lang="en-US" sz="2400" dirty="0" smtClean="0"/>
              <a:t>How to define the similarity between geo-regions</a:t>
            </a:r>
          </a:p>
          <a:p>
            <a:pPr lvl="1"/>
            <a:r>
              <a:rPr lang="en-US" sz="2400" dirty="0" smtClean="0"/>
              <a:t>How to retrieve the similar region based on a user-specified region</a:t>
            </a:r>
          </a:p>
          <a:p>
            <a:pPr lvl="2"/>
            <a:r>
              <a:rPr lang="en-US" sz="2000" dirty="0" smtClean="0"/>
              <a:t>Different scales (as big as a shopping street or as small as a cinema)</a:t>
            </a:r>
          </a:p>
          <a:p>
            <a:pPr lvl="2"/>
            <a:r>
              <a:rPr lang="en-US" sz="2000" dirty="0" smtClean="0"/>
              <a:t>Different shapes (rectangles of different size)</a:t>
            </a:r>
            <a:endParaRPr lang="en-US" dirty="0" smtClean="0"/>
          </a:p>
          <a:p>
            <a:pPr lvl="2"/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we do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Devise a similarity measure between geo-regions</a:t>
            </a:r>
          </a:p>
          <a:p>
            <a:pPr lvl="1"/>
            <a:r>
              <a:rPr lang="en-US" altLang="zh-CN" sz="2000" dirty="0" smtClean="0"/>
              <a:t>Content similarity: Representative categories located in a region</a:t>
            </a:r>
          </a:p>
          <a:p>
            <a:pPr lvl="1"/>
            <a:r>
              <a:rPr lang="en-US" altLang="zh-CN" sz="2000" dirty="0" smtClean="0"/>
              <a:t>Spatial similarity: geo-spatial distribution of representative categories </a:t>
            </a:r>
          </a:p>
          <a:p>
            <a:r>
              <a:rPr lang="en-US" altLang="zh-CN" sz="2400" dirty="0" smtClean="0"/>
              <a:t>Design a fast K-NN search algorithm</a:t>
            </a:r>
          </a:p>
          <a:p>
            <a:pPr lvl="1"/>
            <a:r>
              <a:rPr lang="en-US" altLang="zh-CN" sz="2000" dirty="0" smtClean="0"/>
              <a:t>Retrieve the top-k similar regions accords to user-specified query region</a:t>
            </a:r>
          </a:p>
          <a:p>
            <a:pPr lvl="1"/>
            <a:r>
              <a:rPr lang="en-US" altLang="zh-CN" sz="2000" dirty="0" smtClean="0"/>
              <a:t>The algorithm can ensure the returned regions </a:t>
            </a:r>
          </a:p>
          <a:p>
            <a:pPr lvl="2"/>
            <a:r>
              <a:rPr lang="en-US" altLang="zh-CN" sz="1600" dirty="0" smtClean="0"/>
              <a:t>have similar shape and scale as the query (basic criteria);</a:t>
            </a:r>
          </a:p>
          <a:p>
            <a:pPr lvl="2"/>
            <a:r>
              <a:rPr lang="en-US" altLang="zh-CN" sz="1600" dirty="0" smtClean="0"/>
              <a:t>have the top-k similarity scores in terms of the defined similarity measure</a:t>
            </a:r>
          </a:p>
          <a:p>
            <a:pPr lvl="2"/>
            <a:r>
              <a:rPr lang="en-US" altLang="zh-CN" sz="1600" dirty="0" smtClean="0"/>
              <a:t>Fast enough for online search</a:t>
            </a:r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7225" y="1285875"/>
            <a:ext cx="45243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3810000" cy="259080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Geometric properties</a:t>
            </a:r>
          </a:p>
          <a:p>
            <a:pPr lvl="1"/>
            <a:r>
              <a:rPr lang="en-US" sz="1400" dirty="0" smtClean="0"/>
              <a:t>Scales and shapes</a:t>
            </a:r>
          </a:p>
          <a:p>
            <a:r>
              <a:rPr lang="en-US" sz="1800" dirty="0" smtClean="0"/>
              <a:t>Content properties</a:t>
            </a:r>
          </a:p>
          <a:p>
            <a:pPr lvl="1"/>
            <a:r>
              <a:rPr lang="en-US" sz="1600" dirty="0" smtClean="0"/>
              <a:t>POI (point of interest) categories</a:t>
            </a:r>
          </a:p>
          <a:p>
            <a:pPr lvl="1"/>
            <a:r>
              <a:rPr lang="en-US" sz="1600" dirty="0" smtClean="0"/>
              <a:t>Representative categories</a:t>
            </a:r>
          </a:p>
          <a:p>
            <a:r>
              <a:rPr lang="en-US" sz="1800" dirty="0" smtClean="0"/>
              <a:t>Spatial properties</a:t>
            </a:r>
          </a:p>
          <a:p>
            <a:pPr lvl="1"/>
            <a:r>
              <a:rPr lang="en-US" sz="1600" dirty="0" smtClean="0"/>
              <a:t>Distribution of POIs of representative categories.</a:t>
            </a:r>
          </a:p>
          <a:p>
            <a:pPr lvl="1"/>
            <a:r>
              <a:rPr lang="en-US" sz="1600" dirty="0" smtClean="0"/>
              <a:t>Reference points</a:t>
            </a:r>
          </a:p>
          <a:p>
            <a:pPr>
              <a:buNone/>
            </a:pPr>
            <a:endParaRPr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Similarity Measures</a:t>
            </a:r>
            <a:endParaRPr lang="zh-CN" alt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4467225" y="3975100"/>
            <a:ext cx="4448175" cy="2501900"/>
            <a:chOff x="4467225" y="3924300"/>
            <a:chExt cx="4448175" cy="2501900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/>
            <a:srcRect l="51392"/>
            <a:stretch>
              <a:fillRect/>
            </a:stretch>
          </p:blipFill>
          <p:spPr bwMode="auto">
            <a:xfrm>
              <a:off x="6753225" y="3949700"/>
              <a:ext cx="2162175" cy="2476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2" name="Group 11"/>
            <p:cNvGrpSpPr/>
            <p:nvPr/>
          </p:nvGrpSpPr>
          <p:grpSpPr>
            <a:xfrm>
              <a:off x="4467225" y="3924300"/>
              <a:ext cx="2209800" cy="2445723"/>
              <a:chOff x="4467225" y="3924300"/>
              <a:chExt cx="2209800" cy="2445723"/>
            </a:xfrm>
          </p:grpSpPr>
          <p:pic>
            <p:nvPicPr>
              <p:cNvPr id="6" name="Picture 3"/>
              <p:cNvPicPr>
                <a:picLocks noChangeAspect="1" noChangeArrowheads="1"/>
              </p:cNvPicPr>
              <p:nvPr/>
            </p:nvPicPr>
            <p:blipFill>
              <a:blip r:embed="rId3"/>
              <a:srcRect r="50321" b="12308"/>
              <a:stretch>
                <a:fillRect/>
              </a:stretch>
            </p:blipFill>
            <p:spPr bwMode="auto">
              <a:xfrm>
                <a:off x="4467225" y="3924300"/>
                <a:ext cx="2209800" cy="2171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4787744" y="6062246"/>
                <a:ext cx="146065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latin typeface="Times New Roman" pitchFamily="18" charset="0"/>
                    <a:cs typeface="Times New Roman" pitchFamily="18" charset="0"/>
                  </a:rPr>
                  <a:t>(c) Shopping area</a:t>
                </a:r>
                <a:endParaRPr lang="zh-CN" altLang="en-US" sz="1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1295400" y="4114800"/>
            <a:ext cx="2057400" cy="2365177"/>
            <a:chOff x="609600" y="4114800"/>
            <a:chExt cx="2057400" cy="2365177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/>
            <a:srcRect l="1684" t="3113" r="52842" b="12841"/>
            <a:stretch>
              <a:fillRect/>
            </a:stretch>
          </p:blipFill>
          <p:spPr bwMode="auto">
            <a:xfrm>
              <a:off x="609600" y="4114800"/>
              <a:ext cx="2057400" cy="2057400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miter lim="800000"/>
              <a:headEnd/>
              <a:tailEnd/>
            </a:ln>
            <a:effectLst/>
          </p:spPr>
        </p:pic>
        <p:sp>
          <p:nvSpPr>
            <p:cNvPr id="14" name="Rectangle 13"/>
            <p:cNvSpPr/>
            <p:nvPr/>
          </p:nvSpPr>
          <p:spPr>
            <a:xfrm>
              <a:off x="990600" y="6172200"/>
              <a:ext cx="126162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 smtClean="0">
                  <a:latin typeface="Times New Roman" pitchFamily="18" charset="0"/>
                  <a:cs typeface="Times New Roman" pitchFamily="18" charset="0"/>
                </a:rPr>
                <a:t>A query region</a:t>
              </a:r>
              <a:endParaRPr lang="zh-CN" alt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2"/>
            <a:srcRect l="29263" t="37354" r="58737" b="40856"/>
            <a:stretch>
              <a:fillRect/>
            </a:stretch>
          </p:blipFill>
          <p:spPr bwMode="auto">
            <a:xfrm>
              <a:off x="652467" y="5543548"/>
              <a:ext cx="542925" cy="5334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</p:pic>
        <p:sp>
          <p:nvSpPr>
            <p:cNvPr id="16" name="Rectangle 15"/>
            <p:cNvSpPr/>
            <p:nvPr/>
          </p:nvSpPr>
          <p:spPr>
            <a:xfrm>
              <a:off x="1905000" y="4953000"/>
              <a:ext cx="5334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4546600" y="1308100"/>
            <a:ext cx="2057400" cy="213360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Content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Detect the representative categories: CF-IRF</a:t>
            </a:r>
          </a:p>
          <a:p>
            <a:pPr lvl="1"/>
            <a:r>
              <a:rPr lang="en-US" sz="2000" i="1" dirty="0" smtClean="0"/>
              <a:t>Category Frequency (CF) of the category </a:t>
            </a:r>
            <a:r>
              <a:rPr lang="en-US" sz="2000" i="1" dirty="0" err="1" smtClean="0"/>
              <a:t>C</a:t>
            </a:r>
            <a:r>
              <a:rPr lang="en-US" sz="2000" i="1" baseline="-25000" dirty="0" err="1" smtClean="0"/>
              <a:t>i</a:t>
            </a:r>
            <a:r>
              <a:rPr lang="en-US" sz="2000" i="1" dirty="0" smtClean="0"/>
              <a:t> in region </a:t>
            </a:r>
            <a:r>
              <a:rPr lang="en-US" sz="2000" i="1" dirty="0" err="1" smtClean="0"/>
              <a:t>R</a:t>
            </a:r>
            <a:r>
              <a:rPr lang="en-US" sz="2000" i="1" baseline="-25000" dirty="0" err="1" smtClean="0"/>
              <a:t>j</a:t>
            </a:r>
            <a:r>
              <a:rPr lang="en-US" sz="2000" i="1" dirty="0" smtClean="0"/>
              <a:t>, denoted as </a:t>
            </a:r>
            <a:r>
              <a:rPr lang="en-US" sz="2000" i="1" dirty="0" err="1" smtClean="0"/>
              <a:t>Cf</a:t>
            </a:r>
            <a:r>
              <a:rPr lang="en-US" sz="2000" i="1" baseline="-25000" dirty="0" err="1" smtClean="0"/>
              <a:t>ij</a:t>
            </a:r>
            <a:r>
              <a:rPr lang="en-US" sz="2000" i="1" baseline="-25000" dirty="0" smtClean="0"/>
              <a:t> </a:t>
            </a:r>
            <a:r>
              <a:rPr lang="en-US" sz="2000" i="1" dirty="0" smtClean="0"/>
              <a:t>, is the fraction of the number of </a:t>
            </a:r>
            <a:r>
              <a:rPr lang="en-US" sz="2000" i="1" dirty="0" err="1" smtClean="0"/>
              <a:t>PoIs</a:t>
            </a:r>
            <a:r>
              <a:rPr lang="en-US" sz="2000" i="1" dirty="0" smtClean="0"/>
              <a:t> </a:t>
            </a:r>
            <a:r>
              <a:rPr lang="en-US" sz="2000" dirty="0" smtClean="0"/>
              <a:t>with category </a:t>
            </a:r>
            <a:r>
              <a:rPr lang="en-US" sz="2000" i="1" dirty="0" err="1" smtClean="0"/>
              <a:t>C</a:t>
            </a:r>
            <a:r>
              <a:rPr lang="en-US" sz="2000" i="1" baseline="-25000" dirty="0" err="1" smtClean="0"/>
              <a:t>i</a:t>
            </a:r>
            <a:r>
              <a:rPr lang="en-US" sz="2000" i="1" baseline="-25000" dirty="0" smtClean="0"/>
              <a:t> </a:t>
            </a:r>
            <a:r>
              <a:rPr lang="en-US" sz="2000" i="1" dirty="0" smtClean="0"/>
              <a:t>occurring in region </a:t>
            </a:r>
            <a:r>
              <a:rPr lang="en-US" sz="2000" i="1" dirty="0" err="1" smtClean="0"/>
              <a:t>R</a:t>
            </a:r>
            <a:r>
              <a:rPr lang="en-US" sz="2000" i="1" baseline="-25000" dirty="0" err="1" smtClean="0"/>
              <a:t>j</a:t>
            </a:r>
            <a:r>
              <a:rPr lang="en-US" sz="2000" i="1" baseline="-25000" dirty="0" smtClean="0"/>
              <a:t> </a:t>
            </a:r>
            <a:r>
              <a:rPr lang="en-US" sz="2000" i="1" dirty="0" smtClean="0"/>
              <a:t>to the total number </a:t>
            </a:r>
            <a:r>
              <a:rPr lang="en-US" sz="2000" dirty="0" smtClean="0"/>
              <a:t>of </a:t>
            </a:r>
            <a:r>
              <a:rPr lang="en-US" sz="2000" dirty="0" err="1" smtClean="0"/>
              <a:t>PoIs</a:t>
            </a:r>
            <a:r>
              <a:rPr lang="en-US" sz="2000" dirty="0" smtClean="0"/>
              <a:t> in region </a:t>
            </a:r>
            <a:r>
              <a:rPr lang="en-US" sz="2000" i="1" dirty="0" err="1" smtClean="0"/>
              <a:t>R</a:t>
            </a:r>
            <a:r>
              <a:rPr lang="en-US" sz="2000" i="1" baseline="-25000" dirty="0" err="1" smtClean="0"/>
              <a:t>j</a:t>
            </a:r>
            <a:endParaRPr lang="en-US" sz="2000" i="1" baseline="-25000" dirty="0" smtClean="0"/>
          </a:p>
          <a:p>
            <a:pPr lvl="1"/>
            <a:endParaRPr lang="en-US" sz="2000" i="1" baseline="-25000" dirty="0" smtClean="0"/>
          </a:p>
          <a:p>
            <a:pPr lvl="1">
              <a:buNone/>
            </a:pPr>
            <a:endParaRPr lang="en-US" sz="2000" i="1" baseline="-25000" dirty="0" smtClean="0"/>
          </a:p>
          <a:p>
            <a:pPr lvl="1">
              <a:buNone/>
            </a:pPr>
            <a:endParaRPr lang="en-US" sz="2000" i="1" baseline="-25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i="1" dirty="0" smtClean="0"/>
              <a:t>Inverse Region Frequency (IRF) of category </a:t>
            </a:r>
            <a:r>
              <a:rPr lang="en-US" sz="2000" i="1" dirty="0" err="1" smtClean="0"/>
              <a:t>C</a:t>
            </a:r>
            <a:r>
              <a:rPr lang="en-US" sz="2000" i="1" baseline="-25000" dirty="0" err="1" smtClean="0"/>
              <a:t>i</a:t>
            </a:r>
            <a:r>
              <a:rPr lang="en-US" sz="2000" i="1" dirty="0" smtClean="0"/>
              <a:t>, denoted as </a:t>
            </a:r>
            <a:r>
              <a:rPr lang="en-US" sz="2000" i="1" dirty="0" err="1" smtClean="0"/>
              <a:t>IRF</a:t>
            </a:r>
            <a:r>
              <a:rPr lang="en-US" sz="2000" i="1" baseline="-25000" dirty="0" err="1" smtClean="0"/>
              <a:t>i</a:t>
            </a:r>
            <a:r>
              <a:rPr lang="en-US" sz="2000" i="1" dirty="0" smtClean="0"/>
              <a:t>, is the </a:t>
            </a:r>
            <a:r>
              <a:rPr lang="en-US" sz="2000" dirty="0" smtClean="0"/>
              <a:t>logarithm of the fraction of the total number of grids to the number of grids that contain </a:t>
            </a:r>
            <a:r>
              <a:rPr lang="en-US" sz="2000" dirty="0" err="1" smtClean="0"/>
              <a:t>PoIs</a:t>
            </a:r>
            <a:r>
              <a:rPr lang="en-US" sz="2000" dirty="0" smtClean="0"/>
              <a:t> with category </a:t>
            </a:r>
            <a:r>
              <a:rPr lang="en-US" sz="2000" i="1" dirty="0" err="1" smtClean="0"/>
              <a:t>C</a:t>
            </a:r>
            <a:r>
              <a:rPr lang="en-US" sz="2000" i="1" baseline="-25000" dirty="0" err="1" smtClean="0"/>
              <a:t>i</a:t>
            </a:r>
            <a:r>
              <a:rPr lang="en-US" sz="2000" i="1" dirty="0" smtClean="0"/>
              <a:t>.</a:t>
            </a:r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r>
              <a:rPr lang="en-US" sz="2000" dirty="0" smtClean="0"/>
              <a:t>The significance of a category </a:t>
            </a:r>
            <a:r>
              <a:rPr lang="en-US" sz="2000" i="1" dirty="0" err="1" smtClean="0"/>
              <a:t>C</a:t>
            </a:r>
            <a:r>
              <a:rPr lang="en-US" sz="2000" i="1" baseline="-25000" dirty="0" err="1" smtClean="0"/>
              <a:t>i</a:t>
            </a:r>
            <a:r>
              <a:rPr lang="en-US" sz="2000" i="1" dirty="0" smtClean="0"/>
              <a:t> in </a:t>
            </a:r>
            <a:r>
              <a:rPr lang="en-US" sz="2000" dirty="0" smtClean="0"/>
              <a:t>region </a:t>
            </a:r>
            <a:r>
              <a:rPr lang="en-US" sz="2000" i="1" dirty="0" err="1" smtClean="0"/>
              <a:t>R</a:t>
            </a:r>
            <a:r>
              <a:rPr lang="en-US" sz="2000" i="1" baseline="-25000" dirty="0" err="1" smtClean="0"/>
              <a:t>j</a:t>
            </a:r>
            <a:r>
              <a:rPr lang="en-US" sz="2000" i="1" baseline="-25000" dirty="0" smtClean="0"/>
              <a:t>, </a:t>
            </a:r>
            <a:r>
              <a:rPr lang="en-US" sz="2000" i="1" dirty="0" smtClean="0"/>
              <a:t>is 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647950"/>
            <a:ext cx="20574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332849"/>
            <a:ext cx="2743200" cy="69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5447602"/>
            <a:ext cx="3124200" cy="572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1" y="6019800"/>
            <a:ext cx="3581399" cy="43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6"/>
          <a:srcRect l="40433" r="40794" b="-15200"/>
          <a:stretch>
            <a:fillRect/>
          </a:stretch>
        </p:blipFill>
        <p:spPr bwMode="auto">
          <a:xfrm>
            <a:off x="6477000" y="6172200"/>
            <a:ext cx="1447800" cy="33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Spatial Similarity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Two methods</a:t>
            </a:r>
          </a:p>
          <a:p>
            <a:pPr lvl="1"/>
            <a:r>
              <a:rPr lang="en-US" sz="2000" dirty="0" smtClean="0"/>
              <a:t>Mutual distance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Reference distance: </a:t>
            </a:r>
          </a:p>
          <a:p>
            <a:pPr lvl="2"/>
            <a:r>
              <a:rPr lang="en-US" sz="1600" dirty="0" smtClean="0"/>
              <a:t>The average distance of all the points in P/Q to each of the reference points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2"/>
            <a:r>
              <a:rPr lang="en-US" sz="1600" dirty="0" smtClean="0"/>
              <a:t>The distance of </a:t>
            </a:r>
            <a:r>
              <a:rPr lang="en-US" sz="1600" i="1" dirty="0" smtClean="0"/>
              <a:t>K categories to the </a:t>
            </a:r>
            <a:r>
              <a:rPr lang="en-US" sz="1600" dirty="0" smtClean="0"/>
              <a:t>reference point </a:t>
            </a:r>
            <a:r>
              <a:rPr lang="en-US" sz="1600" i="1" dirty="0" smtClean="0"/>
              <a:t>O</a:t>
            </a:r>
            <a:r>
              <a:rPr lang="en-US" sz="1600" i="1" baseline="-25000" dirty="0" smtClean="0"/>
              <a:t>i</a:t>
            </a:r>
            <a:r>
              <a:rPr lang="en-US" sz="1600" i="1" dirty="0" smtClean="0"/>
              <a:t> is a vector of K entries.</a:t>
            </a:r>
            <a:endParaRPr lang="en-US" sz="1600" dirty="0" smtClean="0"/>
          </a:p>
          <a:p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8862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457700"/>
            <a:ext cx="2743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7944" y="5715000"/>
            <a:ext cx="258165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47232" y="1600200"/>
            <a:ext cx="2209800" cy="2219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52600" y="2514600"/>
            <a:ext cx="3076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8800" y="3124200"/>
            <a:ext cx="3114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Retrieval Algorithm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Offline process</a:t>
            </a:r>
          </a:p>
          <a:p>
            <a:pPr lvl="1"/>
            <a:r>
              <a:rPr lang="en-US" altLang="zh-CN" dirty="0" smtClean="0"/>
              <a:t>Quad-tree-based space partition</a:t>
            </a:r>
          </a:p>
          <a:p>
            <a:pPr lvl="1"/>
            <a:r>
              <a:rPr lang="en-US" dirty="0" smtClean="0"/>
              <a:t>Detect </a:t>
            </a:r>
            <a:r>
              <a:rPr lang="en-US" dirty="0" smtClean="0"/>
              <a:t>the representative categories</a:t>
            </a:r>
          </a:p>
          <a:p>
            <a:pPr lvl="1"/>
            <a:r>
              <a:rPr lang="en-US" dirty="0" smtClean="0"/>
              <a:t>Extract the feature </a:t>
            </a:r>
            <a:r>
              <a:rPr lang="en-US" dirty="0" smtClean="0"/>
              <a:t>vectors</a:t>
            </a:r>
          </a:p>
          <a:p>
            <a:pPr lvl="1"/>
            <a:r>
              <a:rPr lang="en-US" dirty="0" smtClean="0"/>
              <a:t>Indexing features and feature bounds</a:t>
            </a:r>
            <a:endParaRPr lang="en-US" dirty="0" smtClean="0"/>
          </a:p>
          <a:p>
            <a:r>
              <a:rPr lang="en-US" altLang="zh-CN" dirty="0" smtClean="0"/>
              <a:t>Online process</a:t>
            </a:r>
          </a:p>
          <a:p>
            <a:pPr lvl="1"/>
            <a:r>
              <a:rPr lang="en-US" altLang="zh-CN" dirty="0" smtClean="0"/>
              <a:t>Detect representative categories</a:t>
            </a:r>
          </a:p>
          <a:p>
            <a:pPr lvl="1"/>
            <a:r>
              <a:rPr lang="en-US" altLang="zh-CN" dirty="0" smtClean="0"/>
              <a:t>Category-based p</a:t>
            </a:r>
            <a:r>
              <a:rPr lang="en-US" altLang="zh-CN" dirty="0" smtClean="0"/>
              <a:t>runing </a:t>
            </a:r>
          </a:p>
          <a:p>
            <a:pPr lvl="1"/>
            <a:r>
              <a:rPr lang="en-US" altLang="zh-CN" dirty="0" smtClean="0"/>
              <a:t>Spatial-based pruning</a:t>
            </a:r>
          </a:p>
          <a:p>
            <a:pPr lvl="1"/>
            <a:r>
              <a:rPr lang="en-US" altLang="zh-CN" dirty="0" smtClean="0"/>
              <a:t>Expanding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err="1" smtClean="0"/>
              <a:t>Quadtree</a:t>
            </a:r>
            <a:r>
              <a:rPr lang="en-US" dirty="0" smtClean="0"/>
              <a:t> and inverted </a:t>
            </a:r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Partition geo-spaces into grids based on </a:t>
            </a:r>
            <a:r>
              <a:rPr lang="en-US" sz="2800" dirty="0" err="1" smtClean="0"/>
              <a:t>quadtree</a:t>
            </a:r>
            <a:endParaRPr lang="en-US" sz="2800" dirty="0" smtClean="0"/>
          </a:p>
          <a:p>
            <a:r>
              <a:rPr lang="en-US" sz="2800" dirty="0" smtClean="0"/>
              <a:t>Each </a:t>
            </a:r>
            <a:r>
              <a:rPr lang="en-US" sz="2800" dirty="0" err="1" smtClean="0"/>
              <a:t>quadtree</a:t>
            </a:r>
            <a:r>
              <a:rPr lang="en-US" sz="2800" dirty="0" smtClean="0"/>
              <a:t> node stores</a:t>
            </a:r>
          </a:p>
          <a:p>
            <a:pPr lvl="1"/>
            <a:r>
              <a:rPr lang="en-US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 smtClean="0"/>
              <a:t>features bound of its four adjacent children</a:t>
            </a:r>
          </a:p>
          <a:p>
            <a:pPr lvl="1"/>
            <a:r>
              <a:rPr lang="en-US" sz="2400" dirty="0" smtClean="0"/>
              <a:t>The feature bound is calculated in a bottom-up manner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352800"/>
            <a:ext cx="6553200" cy="3366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4830</TotalTime>
  <Words>467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Answering Similar Region Search Queries</vt:lpstr>
      <vt:lpstr>Slide 2</vt:lpstr>
      <vt:lpstr>Motivation</vt:lpstr>
      <vt:lpstr>What we do</vt:lpstr>
      <vt:lpstr>Similarity Measures</vt:lpstr>
      <vt:lpstr>Content similarity</vt:lpstr>
      <vt:lpstr>Spatial Similarity</vt:lpstr>
      <vt:lpstr>Fast Retrieval Algorithm</vt:lpstr>
      <vt:lpstr>Quadtree and inverted list</vt:lpstr>
      <vt:lpstr>System overview</vt:lpstr>
      <vt:lpstr>Pruning</vt:lpstr>
      <vt:lpstr>Expand Region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recommendation</dc:title>
  <dc:creator/>
  <cp:lastModifiedBy>Yu Zheng</cp:lastModifiedBy>
  <cp:revision>527</cp:revision>
  <dcterms:created xsi:type="dcterms:W3CDTF">2006-08-16T00:00:00Z</dcterms:created>
  <dcterms:modified xsi:type="dcterms:W3CDTF">2009-08-10T11:54:55Z</dcterms:modified>
</cp:coreProperties>
</file>