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1" r:id="rId9"/>
    <p:sldId id="272" r:id="rId10"/>
    <p:sldId id="264" r:id="rId11"/>
    <p:sldId id="265" r:id="rId12"/>
    <p:sldId id="266" r:id="rId13"/>
    <p:sldId id="268" r:id="rId14"/>
    <p:sldId id="269" r:id="rId15"/>
    <p:sldId id="270" r:id="rId16"/>
    <p:sldId id="273" r:id="rId17"/>
    <p:sldId id="274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99" autoAdjust="0"/>
  </p:normalViewPr>
  <p:slideViewPr>
    <p:cSldViewPr snapToGrid="0">
      <p:cViewPr>
        <p:scale>
          <a:sx n="75" d="100"/>
          <a:sy n="75" d="100"/>
        </p:scale>
        <p:origin x="1914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D7F81-06E0-42C6-9F96-B5A70A3D7D76}" type="datetimeFigureOut">
              <a:rPr lang="zh-CN" altLang="en-US" smtClean="0"/>
              <a:t>2015/11/9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3D303-9835-48F9-B4F8-269CA34B0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22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D303-9835-48F9-B4F8-269CA34B06C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703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D303-9835-48F9-B4F8-269CA34B06C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267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D303-9835-48F9-B4F8-269CA34B06C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880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D303-9835-48F9-B4F8-269CA34B06C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792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D303-9835-48F9-B4F8-269CA34B06C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295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D303-9835-48F9-B4F8-269CA34B06C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6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50498-DC94-42E5-8290-9859000C0910}" type="datetimeFigureOut">
              <a:rPr lang="zh-CN" altLang="en-US" smtClean="0"/>
              <a:t>2015/11/9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2801-86C8-4053-B8BD-A10D2D361B9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1"/>
            <a:ext cx="12192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4545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50498-DC94-42E5-8290-9859000C0910}" type="datetimeFigureOut">
              <a:rPr lang="zh-CN" altLang="en-US" smtClean="0"/>
              <a:t>2015/11/9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2801-86C8-4053-B8BD-A10D2D361B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387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50498-DC94-42E5-8290-9859000C0910}" type="datetimeFigureOut">
              <a:rPr lang="zh-CN" altLang="en-US" smtClean="0"/>
              <a:t>2015/11/9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2801-86C8-4053-B8BD-A10D2D361B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29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50498-DC94-42E5-8290-9859000C0910}" type="datetimeFigureOut">
              <a:rPr lang="zh-CN" altLang="en-US" smtClean="0"/>
              <a:t>2015/11/9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2801-86C8-4053-B8BD-A10D2D361B9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77" y="-1480"/>
            <a:ext cx="12199153" cy="463336"/>
          </a:xfrm>
          <a:prstGeom prst="rect">
            <a:avLst/>
          </a:prstGeom>
        </p:spPr>
      </p:pic>
      <p:sp>
        <p:nvSpPr>
          <p:cNvPr id="9" name="Date Placeholder 5"/>
          <p:cNvSpPr txBox="1">
            <a:spLocks/>
          </p:cNvSpPr>
          <p:nvPr userDrawn="1"/>
        </p:nvSpPr>
        <p:spPr>
          <a:xfrm>
            <a:off x="457200" y="18288"/>
            <a:ext cx="2895600" cy="443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latin typeface="Arial"/>
                <a:ea typeface="方正舒体" panose="02010601030101010101" pitchFamily="2" charset="-122"/>
              </a:rPr>
              <a:t>ACM SIGSPTIAL 2015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3075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50498-DC94-42E5-8290-9859000C0910}" type="datetimeFigureOut">
              <a:rPr lang="zh-CN" altLang="en-US" smtClean="0"/>
              <a:t>2015/11/9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2801-86C8-4053-B8BD-A10D2D361B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832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50498-DC94-42E5-8290-9859000C0910}" type="datetimeFigureOut">
              <a:rPr lang="zh-CN" altLang="en-US" smtClean="0"/>
              <a:t>2015/11/9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2801-86C8-4053-B8BD-A10D2D361B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20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50498-DC94-42E5-8290-9859000C0910}" type="datetimeFigureOut">
              <a:rPr lang="zh-CN" altLang="en-US" smtClean="0"/>
              <a:t>2015/11/9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2801-86C8-4053-B8BD-A10D2D361B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38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50498-DC94-42E5-8290-9859000C0910}" type="datetimeFigureOut">
              <a:rPr lang="zh-CN" altLang="en-US" smtClean="0"/>
              <a:t>2015/11/9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2801-86C8-4053-B8BD-A10D2D361B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483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50498-DC94-42E5-8290-9859000C0910}" type="datetimeFigureOut">
              <a:rPr lang="zh-CN" altLang="en-US" smtClean="0"/>
              <a:t>2015/11/9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2801-86C8-4053-B8BD-A10D2D361B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685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50498-DC94-42E5-8290-9859000C0910}" type="datetimeFigureOut">
              <a:rPr lang="zh-CN" altLang="en-US" smtClean="0"/>
              <a:t>2015/11/9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2801-86C8-4053-B8BD-A10D2D361B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759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50498-DC94-42E5-8290-9859000C0910}" type="datetimeFigureOut">
              <a:rPr lang="zh-CN" altLang="en-US" smtClean="0"/>
              <a:t>2015/11/9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2801-86C8-4053-B8BD-A10D2D361B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16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50498-DC94-42E5-8290-9859000C0910}" type="datetimeFigureOut">
              <a:rPr lang="zh-CN" altLang="en-US" smtClean="0"/>
              <a:t>2015/11/9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72801-86C8-4053-B8BD-A10D2D361B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73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41.emf"/><Relationship Id="rId18" Type="http://schemas.openxmlformats.org/officeDocument/2006/relationships/image" Target="../media/image58.em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6.emf"/><Relationship Id="rId7" Type="http://schemas.openxmlformats.org/officeDocument/2006/relationships/image" Target="../media/image71.emf"/><Relationship Id="rId12" Type="http://schemas.openxmlformats.org/officeDocument/2006/relationships/image" Target="../media/image40.emf"/><Relationship Id="rId17" Type="http://schemas.openxmlformats.org/officeDocument/2006/relationships/image" Target="../media/image52.emf"/><Relationship Id="rId2" Type="http://schemas.openxmlformats.org/officeDocument/2006/relationships/tags" Target="../tags/tag6.xml"/><Relationship Id="rId16" Type="http://schemas.openxmlformats.org/officeDocument/2006/relationships/image" Target="../media/image51.emf"/><Relationship Id="rId20" Type="http://schemas.openxmlformats.org/officeDocument/2006/relationships/image" Target="../media/image63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emf"/><Relationship Id="rId11" Type="http://schemas.openxmlformats.org/officeDocument/2006/relationships/image" Target="../media/image68.wmf"/><Relationship Id="rId24" Type="http://schemas.openxmlformats.org/officeDocument/2006/relationships/image" Target="../media/image64.emf"/><Relationship Id="rId5" Type="http://schemas.openxmlformats.org/officeDocument/2006/relationships/image" Target="../media/image69.emf"/><Relationship Id="rId15" Type="http://schemas.openxmlformats.org/officeDocument/2006/relationships/image" Target="../media/image48.emf"/><Relationship Id="rId23" Type="http://schemas.openxmlformats.org/officeDocument/2006/relationships/image" Target="../media/image73.e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59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7.wmf"/><Relationship Id="rId14" Type="http://schemas.openxmlformats.org/officeDocument/2006/relationships/image" Target="../media/image47.emf"/><Relationship Id="rId22" Type="http://schemas.openxmlformats.org/officeDocument/2006/relationships/image" Target="../media/image7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8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2.wmf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4.wmf"/><Relationship Id="rId2" Type="http://schemas.openxmlformats.org/officeDocument/2006/relationships/tags" Target="../tags/tag3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oleObject" Target="../embeddings/oleObject9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11" Type="http://schemas.openxmlformats.org/officeDocument/2006/relationships/image" Target="../media/image34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3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emf"/><Relationship Id="rId14" Type="http://schemas.openxmlformats.org/officeDocument/2006/relationships/image" Target="../media/image2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42.emf"/><Relationship Id="rId18" Type="http://schemas.openxmlformats.org/officeDocument/2006/relationships/image" Target="../media/image47.emf"/><Relationship Id="rId26" Type="http://schemas.openxmlformats.org/officeDocument/2006/relationships/image" Target="../media/image55.emf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50.emf"/><Relationship Id="rId34" Type="http://schemas.openxmlformats.org/officeDocument/2006/relationships/image" Target="../media/image63.emf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1.emf"/><Relationship Id="rId17" Type="http://schemas.openxmlformats.org/officeDocument/2006/relationships/image" Target="../media/image46.emf"/><Relationship Id="rId25" Type="http://schemas.openxmlformats.org/officeDocument/2006/relationships/image" Target="../media/image54.emf"/><Relationship Id="rId33" Type="http://schemas.openxmlformats.org/officeDocument/2006/relationships/image" Target="../media/image6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emf"/><Relationship Id="rId20" Type="http://schemas.openxmlformats.org/officeDocument/2006/relationships/image" Target="../media/image49.emf"/><Relationship Id="rId29" Type="http://schemas.openxmlformats.org/officeDocument/2006/relationships/image" Target="../media/image58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11" Type="http://schemas.openxmlformats.org/officeDocument/2006/relationships/image" Target="../media/image40.emf"/><Relationship Id="rId24" Type="http://schemas.openxmlformats.org/officeDocument/2006/relationships/image" Target="../media/image53.emf"/><Relationship Id="rId32" Type="http://schemas.openxmlformats.org/officeDocument/2006/relationships/image" Target="../media/image61.emf"/><Relationship Id="rId37" Type="http://schemas.openxmlformats.org/officeDocument/2006/relationships/image" Target="../media/image66.emf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44.emf"/><Relationship Id="rId23" Type="http://schemas.openxmlformats.org/officeDocument/2006/relationships/image" Target="../media/image52.emf"/><Relationship Id="rId28" Type="http://schemas.openxmlformats.org/officeDocument/2006/relationships/image" Target="../media/image57.emf"/><Relationship Id="rId36" Type="http://schemas.openxmlformats.org/officeDocument/2006/relationships/image" Target="../media/image65.emf"/><Relationship Id="rId10" Type="http://schemas.openxmlformats.org/officeDocument/2006/relationships/image" Target="../media/image38.wmf"/><Relationship Id="rId19" Type="http://schemas.openxmlformats.org/officeDocument/2006/relationships/image" Target="../media/image48.emf"/><Relationship Id="rId31" Type="http://schemas.openxmlformats.org/officeDocument/2006/relationships/image" Target="../media/image60.emf"/><Relationship Id="rId4" Type="http://schemas.openxmlformats.org/officeDocument/2006/relationships/image" Target="../media/image39.e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43.emf"/><Relationship Id="rId22" Type="http://schemas.openxmlformats.org/officeDocument/2006/relationships/image" Target="../media/image51.emf"/><Relationship Id="rId27" Type="http://schemas.openxmlformats.org/officeDocument/2006/relationships/image" Target="../media/image56.emf"/><Relationship Id="rId30" Type="http://schemas.openxmlformats.org/officeDocument/2006/relationships/image" Target="../media/image59.emf"/><Relationship Id="rId35" Type="http://schemas.openxmlformats.org/officeDocument/2006/relationships/image" Target="../media/image6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649102"/>
            <a:ext cx="9753600" cy="2570594"/>
          </a:xfrm>
        </p:spPr>
        <p:txBody>
          <a:bodyPr>
            <a:norm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Detecting Urban Black Holes Based on Human Mobility Data</a:t>
            </a:r>
            <a:endParaRPr lang="zh-CN" alt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581400"/>
            <a:ext cx="9144000" cy="2260146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altLang="zh-CN" sz="2800" dirty="0" smtClean="0"/>
              <a:t>Liang Hong, </a:t>
            </a:r>
            <a:r>
              <a:rPr lang="en-US" altLang="zh-CN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Wuhan University, China</a:t>
            </a:r>
          </a:p>
          <a:p>
            <a:pPr>
              <a:lnSpc>
                <a:spcPct val="70000"/>
              </a:lnSpc>
            </a:pPr>
            <a:r>
              <a:rPr lang="en-US" altLang="zh-CN" sz="2800" dirty="0" smtClean="0"/>
              <a:t>Yu Zheng, </a:t>
            </a:r>
            <a:r>
              <a:rPr lang="en-US" altLang="zh-CN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Microsoft </a:t>
            </a:r>
            <a:r>
              <a:rPr lang="en-US" altLang="zh-CN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</a:t>
            </a:r>
            <a:endParaRPr lang="en-US" altLang="zh-CN" sz="2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70000"/>
              </a:lnSpc>
            </a:pPr>
            <a:r>
              <a:rPr lang="en-US" altLang="zh-CN" sz="2800" dirty="0" smtClean="0"/>
              <a:t>Duncan Yung, </a:t>
            </a:r>
            <a:r>
              <a:rPr lang="en-US" altLang="zh-CN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of Pittsburg, USA</a:t>
            </a:r>
          </a:p>
          <a:p>
            <a:pPr>
              <a:lnSpc>
                <a:spcPct val="70000"/>
              </a:lnSpc>
            </a:pP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Jingbo</a:t>
            </a:r>
            <a:r>
              <a:rPr lang="en-US" altLang="zh-CN" sz="2800" dirty="0" smtClean="0"/>
              <a:t> Shang, </a:t>
            </a:r>
            <a:r>
              <a:rPr lang="en-US" altLang="zh-CN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Shanghai Jiao Tong University, China</a:t>
            </a:r>
          </a:p>
          <a:p>
            <a:pPr>
              <a:lnSpc>
                <a:spcPct val="70000"/>
              </a:lnSpc>
            </a:pPr>
            <a:r>
              <a:rPr lang="en-US" altLang="zh-CN" sz="2800" dirty="0" smtClean="0"/>
              <a:t> Lei Zou, </a:t>
            </a:r>
            <a:r>
              <a:rPr lang="en-US" altLang="zh-CN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Peking University, China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219" y="478441"/>
            <a:ext cx="951058" cy="10425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493" y="6118308"/>
            <a:ext cx="2359356" cy="5303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653" y="5941581"/>
            <a:ext cx="3322770" cy="7857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98" y="5841546"/>
            <a:ext cx="2710543" cy="1016454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11723" y="3319731"/>
            <a:ext cx="1218027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146" name="Picture 2" descr="https://upload.wikimedia.org/wikipedia/en/thumb/2/2d/University_of_Pittsburgh_Seal_(official).svg/1024px-University_of_Pittsburgh_Seal_(official)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282" y="5919562"/>
            <a:ext cx="773613" cy="77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53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"/>
    </mc:Choice>
    <mc:Fallback xmlns="">
      <p:transition spd="slow" advTm="39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Continuous Detection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59169"/>
            <a:ext cx="10515600" cy="4617794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Detection from an existing subgraph other than an initial </a:t>
            </a:r>
            <a:r>
              <a:rPr lang="en-US" altLang="zh-CN" dirty="0" smtClean="0">
                <a:solidFill>
                  <a:srgbClr val="FF0000"/>
                </a:solidFill>
              </a:rPr>
              <a:t>edge</a:t>
            </a:r>
          </a:p>
          <a:p>
            <a:r>
              <a:rPr lang="en-US" altLang="zh-CN" dirty="0" smtClean="0"/>
              <a:t>BH(</a:t>
            </a:r>
            <a:r>
              <a:rPr lang="en-US" altLang="zh-CN" i="1" dirty="0" smtClean="0"/>
              <a:t>t</a:t>
            </a:r>
            <a:r>
              <a:rPr lang="en-US" altLang="zh-CN" dirty="0" smtClean="0"/>
              <a:t>+1)        BH(</a:t>
            </a:r>
            <a:r>
              <a:rPr lang="en-US" altLang="zh-CN" i="1" dirty="0" smtClean="0"/>
              <a:t>t</a:t>
            </a:r>
            <a:r>
              <a:rPr lang="en-US" altLang="zh-CN" dirty="0" smtClean="0"/>
              <a:t>), VC(</a:t>
            </a:r>
            <a:r>
              <a:rPr lang="en-US" altLang="zh-CN" i="1" dirty="0" smtClean="0"/>
              <a:t>t</a:t>
            </a:r>
            <a:r>
              <a:rPr lang="en-US" altLang="zh-CN" dirty="0" smtClean="0"/>
              <a:t>+1)        VC(</a:t>
            </a:r>
            <a:r>
              <a:rPr lang="en-US" altLang="zh-CN" i="1" dirty="0" smtClean="0"/>
              <a:t>t</a:t>
            </a:r>
            <a:r>
              <a:rPr lang="en-US" altLang="zh-CN" dirty="0" smtClean="0"/>
              <a:t>)   </a:t>
            </a:r>
          </a:p>
          <a:p>
            <a:r>
              <a:rPr lang="en-US" altLang="zh-CN" dirty="0" smtClean="0"/>
              <a:t>BH (</a:t>
            </a:r>
            <a:r>
              <a:rPr lang="en-US" altLang="zh-CN" i="1" dirty="0"/>
              <a:t>t</a:t>
            </a:r>
            <a:r>
              <a:rPr lang="en-US" altLang="zh-CN" dirty="0"/>
              <a:t>+1</a:t>
            </a:r>
            <a:r>
              <a:rPr lang="en-US" altLang="zh-CN" dirty="0" smtClean="0"/>
              <a:t>)        VC(</a:t>
            </a:r>
            <a:r>
              <a:rPr lang="en-US" altLang="zh-CN" i="1" dirty="0" smtClean="0"/>
              <a:t>t</a:t>
            </a:r>
            <a:r>
              <a:rPr lang="en-US" altLang="zh-CN" dirty="0" smtClean="0"/>
              <a:t>), VC(</a:t>
            </a:r>
            <a:r>
              <a:rPr lang="en-US" altLang="zh-CN" i="1" dirty="0" smtClean="0"/>
              <a:t>t</a:t>
            </a:r>
            <a:r>
              <a:rPr lang="en-US" altLang="zh-CN" dirty="0" smtClean="0"/>
              <a:t>+1)         BH(</a:t>
            </a:r>
            <a:r>
              <a:rPr lang="en-US" altLang="zh-CN" i="1" dirty="0" smtClean="0"/>
              <a:t>t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Black Hole Patterns             BP</a:t>
            </a:r>
            <a:r>
              <a:rPr lang="en-US" altLang="zh-CN" i="1" baseline="-25000" dirty="0" smtClean="0"/>
              <a:t>t</a:t>
            </a:r>
            <a:r>
              <a:rPr lang="en-US" altLang="zh-CN" baseline="-25000" dirty="0" smtClean="0"/>
              <a:t>+1</a:t>
            </a:r>
          </a:p>
          <a:p>
            <a:r>
              <a:rPr lang="en-US" altLang="zh-CN" dirty="0" smtClean="0"/>
              <a:t>If                </a:t>
            </a:r>
            <a:r>
              <a:rPr lang="en-US" altLang="zh-CN" dirty="0"/>
              <a:t>,</a:t>
            </a:r>
            <a:r>
              <a:rPr lang="en-US" altLang="zh-CN" dirty="0" smtClean="0"/>
              <a:t>                             , then </a:t>
            </a:r>
            <a:r>
              <a:rPr lang="en-US" altLang="zh-CN" i="1" dirty="0" smtClean="0"/>
              <a:t>S</a:t>
            </a:r>
            <a:r>
              <a:rPr lang="en-US" altLang="zh-CN" dirty="0" smtClean="0"/>
              <a:t> is a black hole</a:t>
            </a:r>
          </a:p>
          <a:p>
            <a:r>
              <a:rPr lang="en-US" altLang="zh-CN" dirty="0" smtClean="0"/>
              <a:t>If                    , then add or remove neighboring edges</a:t>
            </a:r>
          </a:p>
          <a:p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2307438" y="2309202"/>
            <a:ext cx="529770" cy="20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4967294" y="2307188"/>
            <a:ext cx="529770" cy="20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2424119" y="2811646"/>
            <a:ext cx="529770" cy="20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5031588" y="2811646"/>
            <a:ext cx="529770" cy="20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右箭头 3"/>
          <p:cNvSpPr/>
          <p:nvPr/>
        </p:nvSpPr>
        <p:spPr>
          <a:xfrm>
            <a:off x="4142866" y="3225980"/>
            <a:ext cx="640150" cy="223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大括号 6"/>
          <p:cNvSpPr/>
          <p:nvPr/>
        </p:nvSpPr>
        <p:spPr>
          <a:xfrm>
            <a:off x="6670431" y="2080878"/>
            <a:ext cx="246184" cy="9317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803391" y="2313855"/>
            <a:ext cx="95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/>
              <a:t>BV</a:t>
            </a:r>
            <a:r>
              <a:rPr lang="en-US" altLang="zh-CN" sz="2800" i="1" baseline="-25000" dirty="0" err="1" smtClean="0"/>
              <a:t>t</a:t>
            </a:r>
            <a:endParaRPr lang="en-US" altLang="zh-CN" sz="2800" baseline="-25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201" y="3693318"/>
            <a:ext cx="2193387" cy="32268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946" y="3698573"/>
            <a:ext cx="1088938" cy="32597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 rot="20120497">
            <a:off x="6294408" y="2971974"/>
            <a:ext cx="188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Non-overlapping</a:t>
            </a:r>
            <a:endParaRPr lang="en-US" altLang="zh-CN" baseline="-25000" dirty="0"/>
          </a:p>
        </p:txBody>
      </p:sp>
      <p:cxnSp>
        <p:nvCxnSpPr>
          <p:cNvPr id="18" name="直接箭头连接符 17"/>
          <p:cNvCxnSpPr>
            <a:stCxn id="7" idx="1"/>
          </p:cNvCxnSpPr>
          <p:nvPr/>
        </p:nvCxnSpPr>
        <p:spPr>
          <a:xfrm flipV="1">
            <a:off x="6916615" y="2542748"/>
            <a:ext cx="929622" cy="3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096" y="4230009"/>
            <a:ext cx="1507477" cy="30084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900056" y="4101335"/>
            <a:ext cx="562885" cy="4668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 smtClean="0"/>
          </a:p>
          <a:p>
            <a:pPr algn="ctr"/>
            <a:endParaRPr lang="en-US" altLang="zh-CN" dirty="0"/>
          </a:p>
          <a:p>
            <a:pPr algn="ctr"/>
            <a:endParaRPr lang="en-US" altLang="zh-CN" dirty="0" smtClean="0"/>
          </a:p>
        </p:txBody>
      </p:sp>
      <p:sp>
        <p:nvSpPr>
          <p:cNvPr id="22" name="矩形 21"/>
          <p:cNvSpPr/>
          <p:nvPr/>
        </p:nvSpPr>
        <p:spPr>
          <a:xfrm>
            <a:off x="4847674" y="4111844"/>
            <a:ext cx="1169755" cy="50091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 smtClean="0"/>
          </a:p>
          <a:p>
            <a:pPr algn="ctr"/>
            <a:endParaRPr lang="en-US" altLang="zh-CN" dirty="0"/>
          </a:p>
          <a:p>
            <a:pPr algn="ctr"/>
            <a:endParaRPr lang="en-US" altLang="zh-CN" dirty="0" smtClean="0"/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776839"/>
              </p:ext>
            </p:extLst>
          </p:nvPr>
        </p:nvGraphicFramePr>
        <p:xfrm>
          <a:off x="3806706" y="4648319"/>
          <a:ext cx="5778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2" name="Equation" r:id="rId8" imgW="355320" imgH="228600" progId="Equation.DSMT4">
                  <p:embed/>
                </p:oleObj>
              </mc:Choice>
              <mc:Fallback>
                <p:oleObj name="Equation" r:id="rId8" imgW="355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06706" y="4648319"/>
                        <a:ext cx="57785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654839"/>
              </p:ext>
            </p:extLst>
          </p:nvPr>
        </p:nvGraphicFramePr>
        <p:xfrm>
          <a:off x="5069491" y="4598743"/>
          <a:ext cx="5778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3" name="Equation" r:id="rId10" imgW="355320" imgH="228600" progId="Equation.DSMT4">
                  <p:embed/>
                </p:oleObj>
              </mc:Choice>
              <mc:Fallback>
                <p:oleObj name="Equation" r:id="rId10" imgW="355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69491" y="4598743"/>
                        <a:ext cx="57785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直接箭头连接符 27"/>
          <p:cNvCxnSpPr/>
          <p:nvPr/>
        </p:nvCxnSpPr>
        <p:spPr>
          <a:xfrm flipV="1">
            <a:off x="6177987" y="2663410"/>
            <a:ext cx="1668250" cy="7600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 preferRelativeResize="0"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7569" y="5387117"/>
            <a:ext cx="269144" cy="1177539"/>
          </a:xfrm>
          <a:prstGeom prst="rect">
            <a:avLst/>
          </a:prstGeom>
        </p:spPr>
      </p:pic>
      <p:pic>
        <p:nvPicPr>
          <p:cNvPr id="29" name="图片 28"/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04917" y="4803196"/>
            <a:ext cx="973048" cy="702388"/>
          </a:xfrm>
          <a:prstGeom prst="rect">
            <a:avLst/>
          </a:prstGeom>
        </p:spPr>
      </p:pic>
      <p:pic>
        <p:nvPicPr>
          <p:cNvPr id="35" name="图片 34"/>
          <p:cNvPicPr preferRelativeResize="0"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6622" y="5521386"/>
            <a:ext cx="621077" cy="702388"/>
          </a:xfrm>
          <a:prstGeom prst="rect">
            <a:avLst/>
          </a:prstGeom>
        </p:spPr>
      </p:pic>
      <p:pic>
        <p:nvPicPr>
          <p:cNvPr id="36" name="图片 35"/>
          <p:cNvPicPr preferRelativeResize="0"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8500" y="4734221"/>
            <a:ext cx="621077" cy="702388"/>
          </a:xfrm>
          <a:prstGeom prst="rect">
            <a:avLst/>
          </a:prstGeom>
        </p:spPr>
      </p:pic>
      <p:pic>
        <p:nvPicPr>
          <p:cNvPr id="39" name="图片 38"/>
          <p:cNvPicPr preferRelativeResize="0"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39198" y="5428005"/>
            <a:ext cx="2401529" cy="268573"/>
          </a:xfrm>
          <a:prstGeom prst="rect">
            <a:avLst/>
          </a:prstGeom>
        </p:spPr>
      </p:pic>
      <p:pic>
        <p:nvPicPr>
          <p:cNvPr id="40" name="图片 39"/>
          <p:cNvPicPr preferRelativeResize="0"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95071" y="5370918"/>
            <a:ext cx="621077" cy="702388"/>
          </a:xfrm>
          <a:prstGeom prst="rect">
            <a:avLst/>
          </a:prstGeom>
        </p:spPr>
      </p:pic>
      <p:pic>
        <p:nvPicPr>
          <p:cNvPr id="46" name="图片 45"/>
          <p:cNvPicPr preferRelativeResize="0"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69388" y="5610872"/>
            <a:ext cx="269144" cy="723042"/>
          </a:xfrm>
          <a:prstGeom prst="rect">
            <a:avLst/>
          </a:prstGeom>
        </p:spPr>
      </p:pic>
      <p:pic>
        <p:nvPicPr>
          <p:cNvPr id="47" name="图片 46"/>
          <p:cNvPicPr preferRelativeResize="0"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0639" y="5562291"/>
            <a:ext cx="621077" cy="702388"/>
          </a:xfrm>
          <a:prstGeom prst="rect">
            <a:avLst/>
          </a:prstGeom>
        </p:spPr>
      </p:pic>
      <p:pic>
        <p:nvPicPr>
          <p:cNvPr id="51" name="图片 50"/>
          <p:cNvPicPr preferRelativeResize="0"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82304" y="4744663"/>
            <a:ext cx="1242174" cy="764342"/>
          </a:xfrm>
          <a:prstGeom prst="rect">
            <a:avLst/>
          </a:prstGeom>
        </p:spPr>
      </p:pic>
      <p:pic>
        <p:nvPicPr>
          <p:cNvPr id="54" name="图片 53"/>
          <p:cNvPicPr preferRelativeResize="0"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26044" y="4715461"/>
            <a:ext cx="621077" cy="7023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34426" y="5261931"/>
            <a:ext cx="3781204" cy="9432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92060" y="5304399"/>
            <a:ext cx="1220654" cy="726544"/>
          </a:xfrm>
          <a:prstGeom prst="rect">
            <a:avLst/>
          </a:prstGeom>
        </p:spPr>
      </p:pic>
      <p:pic>
        <p:nvPicPr>
          <p:cNvPr id="55" name="图片 54"/>
          <p:cNvPicPr preferRelativeResize="0"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53107" y="4803195"/>
            <a:ext cx="3793446" cy="1782965"/>
          </a:xfrm>
          <a:prstGeom prst="rect">
            <a:avLst/>
          </a:prstGeom>
        </p:spPr>
      </p:pic>
      <p:pic>
        <p:nvPicPr>
          <p:cNvPr id="56" name="图片 55"/>
          <p:cNvPicPr preferRelativeResize="0"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45086" y="4715551"/>
            <a:ext cx="3793446" cy="183399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3982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"/>
    </mc:Choice>
    <mc:Fallback xmlns="">
      <p:transition spd="slow" advTm="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Evaluation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94883"/>
            <a:ext cx="10515600" cy="4582079"/>
          </a:xfrm>
        </p:spPr>
        <p:txBody>
          <a:bodyPr/>
          <a:lstStyle/>
          <a:p>
            <a:r>
              <a:rPr lang="en-US" altLang="zh-CN" dirty="0" smtClean="0"/>
              <a:t>Beijing Taxicab </a:t>
            </a:r>
            <a:r>
              <a:rPr lang="en-US" altLang="zh-CN" dirty="0"/>
              <a:t>Data: (~ </a:t>
            </a:r>
            <a:r>
              <a:rPr lang="en-US" altLang="zh-CN" dirty="0" smtClean="0"/>
              <a:t>25% </a:t>
            </a:r>
            <a:r>
              <a:rPr lang="en-US" altLang="zh-CN" dirty="0"/>
              <a:t>of traffic flow on Beijing road network)</a:t>
            </a:r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dirty="0" smtClean="0"/>
              <a:t>Bike Trip Data: </a:t>
            </a:r>
            <a:r>
              <a:rPr lang="en-US" altLang="zh-CN" dirty="0" err="1" smtClean="0"/>
              <a:t>Citibike</a:t>
            </a:r>
            <a:r>
              <a:rPr lang="en-US" altLang="zh-CN" dirty="0" smtClean="0"/>
              <a:t> sharing system (113,000 bike trips daily in NYC)</a:t>
            </a:r>
            <a:endParaRPr lang="en-US" alt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525603"/>
              </p:ext>
            </p:extLst>
          </p:nvPr>
        </p:nvGraphicFramePr>
        <p:xfrm>
          <a:off x="2033375" y="2144270"/>
          <a:ext cx="5760289" cy="2468880"/>
        </p:xfrm>
        <a:graphic>
          <a:graphicData uri="http://schemas.openxmlformats.org/drawingml/2006/table">
            <a:tbl>
              <a:tblPr/>
              <a:tblGrid>
                <a:gridCol w="3686940"/>
                <a:gridCol w="2073349"/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                         data duration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             Nov.</a:t>
                      </a:r>
                      <a:r>
                        <a:rPr lang="en-US" altLang="zh-CN" baseline="0" dirty="0" smtClean="0"/>
                        <a:t> 2012</a:t>
                      </a:r>
                      <a:r>
                        <a:rPr lang="en-US" altLang="zh-CN" dirty="0" smtClean="0"/>
                        <a:t> 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                          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dirty="0" smtClean="0"/>
                        <a:t># of taxi</a:t>
                      </a:r>
                    </a:p>
                    <a:p>
                      <a:r>
                        <a:rPr lang="en-US" altLang="zh-CN" dirty="0" smtClean="0"/>
                        <a:t>Trajectories           #</a:t>
                      </a:r>
                      <a:r>
                        <a:rPr lang="en-US" altLang="zh-CN" baseline="0" dirty="0" smtClean="0"/>
                        <a:t> of days                                                                </a:t>
                      </a:r>
                      <a:endParaRPr lang="en-US" altLang="zh-CN" dirty="0" smtClean="0"/>
                    </a:p>
                    <a:p>
                      <a:r>
                        <a:rPr lang="en-US" altLang="zh-CN" dirty="0" smtClean="0"/>
                        <a:t>                               Total distance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                  33,000</a:t>
                      </a:r>
                    </a:p>
                    <a:p>
                      <a:r>
                        <a:rPr lang="en-US" altLang="zh-CN" dirty="0" smtClean="0"/>
                        <a:t>                              30</a:t>
                      </a:r>
                    </a:p>
                    <a:p>
                      <a:r>
                        <a:rPr lang="en-US" altLang="zh-CN" dirty="0" smtClean="0"/>
                        <a:t>      180,000,000 km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                          # of</a:t>
                      </a:r>
                      <a:r>
                        <a:rPr lang="en-US" altLang="zh-CN" baseline="0" dirty="0" smtClean="0"/>
                        <a:t> road segments</a:t>
                      </a:r>
                    </a:p>
                    <a:p>
                      <a:r>
                        <a:rPr lang="en-US" altLang="zh-CN" dirty="0" smtClean="0"/>
                        <a:t>Roads</a:t>
                      </a:r>
                      <a:r>
                        <a:rPr lang="en-US" altLang="zh-CN" baseline="0" dirty="0" smtClean="0"/>
                        <a:t>                    # of road nodes             </a:t>
                      </a:r>
                    </a:p>
                    <a:p>
                      <a:r>
                        <a:rPr lang="en-US" altLang="zh-CN" baseline="0" dirty="0" smtClean="0"/>
                        <a:t>                               Total length</a:t>
                      </a:r>
                    </a:p>
                    <a:p>
                      <a:r>
                        <a:rPr lang="en-US" altLang="zh-CN" dirty="0" smtClean="0"/>
                        <a:t>                               Spatial area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                 96,307</a:t>
                      </a:r>
                    </a:p>
                    <a:p>
                      <a:r>
                        <a:rPr lang="en-US" altLang="zh-CN" dirty="0" smtClean="0"/>
                        <a:t>                    148,110</a:t>
                      </a:r>
                    </a:p>
                    <a:p>
                      <a:r>
                        <a:rPr lang="en-US" altLang="zh-CN" dirty="0" smtClean="0"/>
                        <a:t>               21,895 km</a:t>
                      </a:r>
                    </a:p>
                    <a:p>
                      <a:r>
                        <a:rPr lang="en-US" altLang="zh-CN" dirty="0" smtClean="0"/>
                        <a:t>                2,507</a:t>
                      </a:r>
                      <a:r>
                        <a:rPr lang="en-US" altLang="zh-CN" baseline="0" dirty="0" smtClean="0"/>
                        <a:t> km</a:t>
                      </a:r>
                      <a:r>
                        <a:rPr lang="en-US" altLang="zh-CN" baseline="30000" dirty="0" smtClean="0"/>
                        <a:t>2</a:t>
                      </a:r>
                      <a:endParaRPr lang="zh-CN" altLang="en-US" baseline="30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699456"/>
              </p:ext>
            </p:extLst>
          </p:nvPr>
        </p:nvGraphicFramePr>
        <p:xfrm>
          <a:off x="2033375" y="5223322"/>
          <a:ext cx="5760289" cy="1280160"/>
        </p:xfrm>
        <a:graphic>
          <a:graphicData uri="http://schemas.openxmlformats.org/drawingml/2006/table">
            <a:tbl>
              <a:tblPr/>
              <a:tblGrid>
                <a:gridCol w="3686940"/>
                <a:gridCol w="2073349"/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                         data duration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             Oct.</a:t>
                      </a:r>
                      <a:r>
                        <a:rPr lang="en-US" altLang="zh-CN" baseline="0" dirty="0" smtClean="0"/>
                        <a:t> 2013</a:t>
                      </a:r>
                      <a:r>
                        <a:rPr lang="en-US" altLang="zh-CN" dirty="0" smtClean="0"/>
                        <a:t> 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                          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dirty="0" smtClean="0"/>
                        <a:t># of bikes</a:t>
                      </a:r>
                    </a:p>
                    <a:p>
                      <a:r>
                        <a:rPr lang="en-US" altLang="zh-CN" baseline="0" dirty="0" smtClean="0"/>
                        <a:t>                         </a:t>
                      </a:r>
                      <a:r>
                        <a:rPr lang="en-US" altLang="zh-CN" dirty="0" smtClean="0"/>
                        <a:t>       #</a:t>
                      </a:r>
                      <a:r>
                        <a:rPr lang="en-US" altLang="zh-CN" baseline="0" dirty="0" smtClean="0"/>
                        <a:t> of stations                                                               </a:t>
                      </a:r>
                      <a:endParaRPr lang="en-US" altLang="zh-CN" dirty="0" smtClean="0"/>
                    </a:p>
                    <a:p>
                      <a:r>
                        <a:rPr lang="en-US" altLang="zh-CN" dirty="0" smtClean="0"/>
                        <a:t>                                # of trips 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                        6,376</a:t>
                      </a:r>
                    </a:p>
                    <a:p>
                      <a:r>
                        <a:rPr lang="en-US" altLang="zh-CN" dirty="0" smtClean="0"/>
                        <a:t>                            330</a:t>
                      </a:r>
                    </a:p>
                    <a:p>
                      <a:r>
                        <a:rPr lang="en-US" altLang="zh-CN" dirty="0" smtClean="0"/>
                        <a:t>                 1,037,712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21709"/>
          <a:stretch/>
        </p:blipFill>
        <p:spPr>
          <a:xfrm rot="16200000">
            <a:off x="9105567" y="4561132"/>
            <a:ext cx="1436749" cy="24479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692" y="2337175"/>
            <a:ext cx="2436360" cy="219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7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45"/>
    </mc:Choice>
    <mc:Fallback xmlns="">
      <p:transition spd="slow" advTm="17914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Case study of Beijing City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25" y="1690688"/>
            <a:ext cx="4107896" cy="37444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577" y="1693855"/>
            <a:ext cx="5178715" cy="3738862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4982307" y="2778369"/>
            <a:ext cx="1094646" cy="244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096000" y="5662923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Anomalies</a:t>
            </a:r>
            <a:r>
              <a:rPr lang="en-US" altLang="zh-CN" sz="2400" dirty="0" smtClean="0"/>
              <a:t>: traffic control, event detection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8238829" y="4957686"/>
            <a:ext cx="2570894" cy="4668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 smtClean="0"/>
          </a:p>
          <a:p>
            <a:pPr algn="ctr"/>
            <a:endParaRPr lang="en-US" altLang="zh-CN" dirty="0"/>
          </a:p>
          <a:p>
            <a:pPr algn="ctr"/>
            <a:endParaRPr lang="en-US" altLang="zh-CN" dirty="0" smtClean="0"/>
          </a:p>
        </p:txBody>
      </p:sp>
      <p:sp>
        <p:nvSpPr>
          <p:cNvPr id="13" name="文本框 12"/>
          <p:cNvSpPr txBox="1"/>
          <p:nvPr/>
        </p:nvSpPr>
        <p:spPr>
          <a:xfrm>
            <a:off x="1154725" y="5662922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10 black holes, 9 volcanos</a:t>
            </a:r>
            <a:endParaRPr lang="zh-CN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546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50"/>
    </mc:Choice>
    <mc:Fallback xmlns="">
      <p:transition spd="slow" advTm="128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Patterns of Black Holes/Volcanos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Heavy snow in north China</a:t>
            </a:r>
          </a:p>
          <a:p>
            <a:endParaRPr lang="en-US" altLang="zh-CN" dirty="0" smtClean="0"/>
          </a:p>
          <a:p>
            <a:r>
              <a:rPr lang="en-US" altLang="zh-CN" dirty="0" smtClean="0">
                <a:solidFill>
                  <a:srgbClr val="FF0000"/>
                </a:solidFill>
              </a:rPr>
              <a:t>Regular </a:t>
            </a:r>
            <a:r>
              <a:rPr lang="en-US" altLang="zh-CN" dirty="0" smtClean="0"/>
              <a:t>appearance</a:t>
            </a:r>
          </a:p>
          <a:p>
            <a:endParaRPr lang="en-US" altLang="zh-CN" dirty="0" smtClean="0"/>
          </a:p>
          <a:p>
            <a:r>
              <a:rPr lang="en-US" altLang="zh-CN" dirty="0" smtClean="0">
                <a:solidFill>
                  <a:srgbClr val="FF0000"/>
                </a:solidFill>
              </a:rPr>
              <a:t>Dynamic</a:t>
            </a:r>
            <a:r>
              <a:rPr lang="en-US" altLang="zh-CN" dirty="0" smtClean="0"/>
              <a:t> area </a:t>
            </a:r>
            <a:r>
              <a:rPr lang="en-US" altLang="zh-CN" dirty="0"/>
              <a:t>of influence 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and duration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675" y="1849071"/>
            <a:ext cx="6033543" cy="389674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26086" y="3733800"/>
            <a:ext cx="89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Delay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8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99"/>
    </mc:Choice>
    <mc:Fallback xmlns="">
      <p:transition spd="slow" advTm="9199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Case Study of New York City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99" y="1825625"/>
            <a:ext cx="5138531" cy="4351338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Anomalies</a:t>
            </a:r>
          </a:p>
          <a:p>
            <a:pPr lvl="1"/>
            <a:r>
              <a:rPr lang="en-US" altLang="zh-CN" dirty="0" smtClean="0"/>
              <a:t>Union Square Greenmarket ⑤</a:t>
            </a:r>
          </a:p>
          <a:p>
            <a:pPr lvl="1"/>
            <a:r>
              <a:rPr lang="en-US" altLang="zh-CN" dirty="0" smtClean="0"/>
              <a:t>Deliver bikes  from one station to another</a:t>
            </a:r>
          </a:p>
          <a:p>
            <a:pPr marL="457200" lvl="1" indent="0">
              <a:buNone/>
            </a:pPr>
            <a:endParaRPr lang="en-US" altLang="zh-CN" dirty="0" smtClean="0"/>
          </a:p>
          <a:p>
            <a:r>
              <a:rPr lang="en-US" altLang="zh-CN" dirty="0" smtClean="0"/>
              <a:t>Patterns of BHs/VCs</a:t>
            </a:r>
          </a:p>
          <a:p>
            <a:pPr lvl="1"/>
            <a:r>
              <a:rPr lang="en-US" altLang="zh-CN" dirty="0" smtClean="0"/>
              <a:t>Union Square (A), Wall Street (C)</a:t>
            </a:r>
          </a:p>
          <a:p>
            <a:pPr lvl="1"/>
            <a:r>
              <a:rPr lang="en-US" altLang="zh-CN" dirty="0" smtClean="0"/>
              <a:t>Beyond Knowledge of locals</a:t>
            </a:r>
          </a:p>
          <a:p>
            <a:pPr lvl="1"/>
            <a:r>
              <a:rPr lang="en-US" altLang="zh-CN" dirty="0"/>
              <a:t>Optimize deployment </a:t>
            </a:r>
            <a:r>
              <a:rPr lang="en-US" altLang="zh-CN" dirty="0" smtClean="0"/>
              <a:t>, add or remove docks or bikes</a:t>
            </a:r>
          </a:p>
          <a:p>
            <a:pPr lvl="1"/>
            <a:r>
              <a:rPr lang="en-US" altLang="zh-CN" smtClean="0"/>
              <a:t>Optimize site </a:t>
            </a:r>
            <a:r>
              <a:rPr lang="en-US" altLang="zh-CN" dirty="0" smtClean="0"/>
              <a:t>selection of bike stations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223" y="1690688"/>
            <a:ext cx="5694738" cy="41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2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9"/>
    </mc:Choice>
    <mc:Fallback xmlns="">
      <p:transition spd="slow" advTm="1192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Performance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889" y="1923246"/>
            <a:ext cx="4902284" cy="32906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050" y="1923246"/>
            <a:ext cx="4732872" cy="175587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26889" y="4681587"/>
            <a:ext cx="4902284" cy="50091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 smtClean="0"/>
          </a:p>
          <a:p>
            <a:pPr algn="ctr"/>
            <a:endParaRPr lang="en-US" altLang="zh-CN" dirty="0"/>
          </a:p>
          <a:p>
            <a:pPr algn="ctr"/>
            <a:endParaRPr lang="en-US" altLang="zh-CN" dirty="0" smtClean="0"/>
          </a:p>
        </p:txBody>
      </p:sp>
      <p:sp>
        <p:nvSpPr>
          <p:cNvPr id="9" name="矩形 8"/>
          <p:cNvSpPr/>
          <p:nvPr/>
        </p:nvSpPr>
        <p:spPr>
          <a:xfrm>
            <a:off x="8352072" y="2710543"/>
            <a:ext cx="661300" cy="77669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 smtClean="0"/>
          </a:p>
          <a:p>
            <a:pPr algn="ctr"/>
            <a:endParaRPr lang="en-US" altLang="zh-CN" dirty="0"/>
          </a:p>
          <a:p>
            <a:pPr algn="ctr"/>
            <a:endParaRPr lang="en-US" altLang="zh-CN" dirty="0" smtClean="0"/>
          </a:p>
        </p:txBody>
      </p:sp>
      <p:sp>
        <p:nvSpPr>
          <p:cNvPr id="4" name="矩形 3"/>
          <p:cNvSpPr/>
          <p:nvPr/>
        </p:nvSpPr>
        <p:spPr>
          <a:xfrm>
            <a:off x="1785111" y="5262499"/>
            <a:ext cx="96979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Reduce at </a:t>
            </a:r>
            <a:r>
              <a:rPr lang="en-US" altLang="zh-CN" sz="2000" dirty="0"/>
              <a:t>least </a:t>
            </a:r>
            <a:r>
              <a:rPr lang="en-US" altLang="zh-CN" sz="2000" dirty="0" smtClean="0">
                <a:solidFill>
                  <a:srgbClr val="FF0000"/>
                </a:solidFill>
              </a:rPr>
              <a:t>68%</a:t>
            </a:r>
            <a:r>
              <a:rPr lang="en-US" altLang="zh-CN" sz="2000" dirty="0" smtClean="0"/>
              <a:t> running </a:t>
            </a:r>
            <a:r>
              <a:rPr lang="en-US" altLang="zh-CN" sz="2000" dirty="0"/>
              <a:t>time and detecting </a:t>
            </a:r>
            <a:r>
              <a:rPr lang="en-US" altLang="zh-CN" sz="2000" dirty="0">
                <a:solidFill>
                  <a:srgbClr val="FF0000"/>
                </a:solidFill>
              </a:rPr>
              <a:t>10</a:t>
            </a:r>
            <a:r>
              <a:rPr lang="en-US" altLang="zh-CN" sz="2000" dirty="0"/>
              <a:t> times more black </a:t>
            </a:r>
            <a:r>
              <a:rPr lang="en-US" altLang="zh-CN" sz="2000" dirty="0" smtClean="0"/>
              <a:t>holes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Continuous algorithm saves </a:t>
            </a:r>
            <a:r>
              <a:rPr lang="en-US" altLang="zh-CN" sz="2000" dirty="0"/>
              <a:t>more than </a:t>
            </a:r>
            <a:r>
              <a:rPr lang="en-US" altLang="zh-CN" sz="2000" dirty="0">
                <a:solidFill>
                  <a:srgbClr val="FF0000"/>
                </a:solidFill>
              </a:rPr>
              <a:t>9% </a:t>
            </a:r>
            <a:r>
              <a:rPr lang="en-US" altLang="zh-CN" sz="2000" dirty="0"/>
              <a:t>total computational cost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631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"/>
    </mc:Choice>
    <mc:Fallback xmlns="">
      <p:transition spd="slow" advTm="1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Conclusion 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Model </a:t>
            </a:r>
            <a:r>
              <a:rPr lang="en-US" altLang="zh-CN" dirty="0"/>
              <a:t>h</a:t>
            </a:r>
            <a:r>
              <a:rPr lang="en-US" altLang="zh-CN" dirty="0" smtClean="0"/>
              <a:t>uman mobility </a:t>
            </a:r>
            <a:r>
              <a:rPr lang="en-US" altLang="zh-CN" dirty="0"/>
              <a:t>d</a:t>
            </a:r>
            <a:r>
              <a:rPr lang="en-US" altLang="zh-CN" dirty="0" smtClean="0"/>
              <a:t>ata  as  </a:t>
            </a:r>
            <a:r>
              <a:rPr lang="en-US" altLang="zh-CN" dirty="0" err="1" smtClean="0"/>
              <a:t>Spatio</a:t>
            </a:r>
            <a:r>
              <a:rPr lang="en-US" altLang="zh-CN" dirty="0" smtClean="0"/>
              <a:t>-Temporal Graph (STG)</a:t>
            </a:r>
          </a:p>
          <a:p>
            <a:r>
              <a:rPr lang="en-US" altLang="zh-CN" dirty="0" smtClean="0"/>
              <a:t>Black Holes and Volcanos</a:t>
            </a:r>
          </a:p>
          <a:p>
            <a:pPr lvl="1"/>
            <a:r>
              <a:rPr lang="en-US" altLang="zh-CN" dirty="0" smtClean="0"/>
              <a:t>Urban Anomalies</a:t>
            </a:r>
          </a:p>
          <a:p>
            <a:pPr marL="457200" lvl="1" indent="0">
              <a:buNone/>
            </a:pPr>
            <a:r>
              <a:rPr lang="en-US" altLang="zh-CN" dirty="0" smtClean="0"/>
              <a:t>            </a:t>
            </a:r>
          </a:p>
          <a:p>
            <a:pPr lvl="1"/>
            <a:r>
              <a:rPr lang="en-US" altLang="zh-CN" dirty="0" smtClean="0"/>
              <a:t>Human </a:t>
            </a:r>
            <a:r>
              <a:rPr lang="en-US" altLang="zh-CN" dirty="0"/>
              <a:t>Mobility Patterns </a:t>
            </a:r>
            <a:endParaRPr lang="en-US" altLang="zh-CN" dirty="0" smtClean="0"/>
          </a:p>
          <a:p>
            <a:pPr marL="457200" lvl="1" indent="0">
              <a:buNone/>
            </a:pPr>
            <a:r>
              <a:rPr lang="en-US" altLang="zh-CN" dirty="0" smtClean="0"/>
              <a:t>           </a:t>
            </a:r>
          </a:p>
          <a:p>
            <a:r>
              <a:rPr lang="en-US" altLang="zh-CN" dirty="0" smtClean="0"/>
              <a:t>Continuous detection algorithm </a:t>
            </a:r>
          </a:p>
          <a:p>
            <a:pPr lvl="1"/>
            <a:r>
              <a:rPr lang="en-US" altLang="zh-CN" sz="2400" dirty="0" smtClean="0"/>
              <a:t>Detect instantly and continuously </a:t>
            </a:r>
          </a:p>
          <a:p>
            <a:pPr lvl="1"/>
            <a:endParaRPr lang="en-US" altLang="zh-CN" dirty="0"/>
          </a:p>
          <a:p>
            <a:pPr marL="457200" lvl="1" indent="0">
              <a:buNone/>
            </a:pPr>
            <a:r>
              <a:rPr lang="en-US" altLang="zh-CN" sz="2400" dirty="0" smtClean="0">
                <a:solidFill>
                  <a:srgbClr val="FF0000"/>
                </a:solidFill>
              </a:rPr>
              <a:t>Source Code is released!  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  </a:t>
            </a:r>
            <a:r>
              <a:rPr lang="en-US" altLang="zh-CN" u="sng" dirty="0"/>
              <a:t>d</a:t>
            </a:r>
            <a:r>
              <a:rPr lang="en-US" altLang="zh-CN" u="sng" dirty="0" smtClean="0"/>
              <a:t>atasci.whu.edu.cn</a:t>
            </a:r>
            <a:endParaRPr lang="en-US" altLang="zh-CN" sz="2400" u="sng" dirty="0" smtClean="0"/>
          </a:p>
        </p:txBody>
      </p:sp>
      <p:cxnSp>
        <p:nvCxnSpPr>
          <p:cNvPr id="6" name="直接箭头连接符 5"/>
          <p:cNvCxnSpPr/>
          <p:nvPr/>
        </p:nvCxnSpPr>
        <p:spPr>
          <a:xfrm>
            <a:off x="3842657" y="2993571"/>
            <a:ext cx="66402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4789714" y="3722914"/>
            <a:ext cx="66402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4174671" y="268594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altLang="zh-CN" sz="2000" dirty="0"/>
              <a:t>early warning of traffic congestions, temporary traffic control; real-time scheduling of bikes</a:t>
            </a:r>
          </a:p>
        </p:txBody>
      </p:sp>
      <p:sp>
        <p:nvSpPr>
          <p:cNvPr id="5" name="矩形 4"/>
          <p:cNvSpPr/>
          <p:nvPr/>
        </p:nvSpPr>
        <p:spPr>
          <a:xfrm>
            <a:off x="5007429" y="339974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altLang="zh-CN" sz="2000" dirty="0"/>
              <a:t>improve urban planning, optimize the deployment and site selection of bike stations</a:t>
            </a:r>
          </a:p>
        </p:txBody>
      </p:sp>
    </p:spTree>
    <p:extLst>
      <p:ext uri="{BB962C8B-B14F-4D97-AF65-F5344CB8AC3E}">
        <p14:creationId xmlns:p14="http://schemas.microsoft.com/office/powerpoint/2010/main" val="156458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"/>
    </mc:Choice>
    <mc:Fallback xmlns="">
      <p:transition spd="slow" advTm="1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 &amp; A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11280" t="8450" r="9242" b="7935"/>
          <a:stretch/>
        </p:blipFill>
        <p:spPr>
          <a:xfrm>
            <a:off x="3405808" y="1284598"/>
            <a:ext cx="5168348" cy="54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8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853" y="4390497"/>
            <a:ext cx="3121800" cy="20297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Background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42973"/>
            <a:ext cx="10515600" cy="5415027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Human Mobility Data</a:t>
            </a:r>
          </a:p>
          <a:p>
            <a:pPr lvl="1"/>
            <a:r>
              <a:rPr lang="en-US" altLang="zh-CN" dirty="0" smtClean="0"/>
              <a:t>Flows of taxicabs</a:t>
            </a:r>
          </a:p>
          <a:p>
            <a:pPr lvl="1"/>
            <a:r>
              <a:rPr lang="en-US" altLang="zh-CN" dirty="0" smtClean="0"/>
              <a:t>Card swiping data of subways</a:t>
            </a:r>
          </a:p>
          <a:p>
            <a:pPr lvl="1"/>
            <a:r>
              <a:rPr lang="en-US" altLang="zh-CN" dirty="0" smtClean="0"/>
              <a:t>Bike trip data</a:t>
            </a:r>
          </a:p>
          <a:p>
            <a:pPr lvl="1"/>
            <a:r>
              <a:rPr lang="en-US" altLang="zh-CN" dirty="0" smtClean="0"/>
              <a:t>Call Details Records (CDR)</a:t>
            </a:r>
          </a:p>
          <a:p>
            <a:pPr lvl="1"/>
            <a:endParaRPr lang="en-US" altLang="zh-CN" dirty="0" smtClean="0"/>
          </a:p>
          <a:p>
            <a:r>
              <a:rPr lang="en-US" altLang="zh-CN" dirty="0"/>
              <a:t>Spatio-Temporal Graph</a:t>
            </a:r>
          </a:p>
          <a:p>
            <a:pPr lvl="1"/>
            <a:r>
              <a:rPr lang="en-US" altLang="zh-CN" dirty="0"/>
              <a:t>Directed </a:t>
            </a:r>
            <a:r>
              <a:rPr lang="en-US" altLang="zh-CN" dirty="0" smtClean="0"/>
              <a:t>graph</a:t>
            </a:r>
            <a:endParaRPr lang="en-US" altLang="zh-CN" dirty="0"/>
          </a:p>
          <a:p>
            <a:pPr lvl="1"/>
            <a:r>
              <a:rPr lang="en-US" altLang="zh-CN" dirty="0"/>
              <a:t>vertices have </a:t>
            </a:r>
            <a:r>
              <a:rPr lang="en-US" altLang="zh-CN" dirty="0">
                <a:solidFill>
                  <a:srgbClr val="FF0000"/>
                </a:solidFill>
              </a:rPr>
              <a:t>geospatial positions </a:t>
            </a:r>
          </a:p>
          <a:p>
            <a:pPr lvl="1"/>
            <a:r>
              <a:rPr lang="en-US" altLang="zh-CN" dirty="0"/>
              <a:t>edges </a:t>
            </a:r>
            <a:r>
              <a:rPr lang="en-US" altLang="zh-CN" dirty="0" smtClean="0"/>
              <a:t>have </a:t>
            </a:r>
            <a:r>
              <a:rPr lang="en-US" altLang="zh-CN" dirty="0">
                <a:solidFill>
                  <a:srgbClr val="FF0000"/>
                </a:solidFill>
              </a:rPr>
              <a:t>spatial </a:t>
            </a:r>
            <a:r>
              <a:rPr lang="en-US" altLang="zh-CN" dirty="0" smtClean="0">
                <a:solidFill>
                  <a:srgbClr val="FF0000"/>
                </a:solidFill>
              </a:rPr>
              <a:t>lengths</a:t>
            </a:r>
          </a:p>
          <a:p>
            <a:pPr lvl="1"/>
            <a:r>
              <a:rPr lang="en-US" altLang="zh-CN" dirty="0" smtClean="0"/>
              <a:t>vertex/edge       attributes varying </a:t>
            </a:r>
            <a:r>
              <a:rPr lang="en-US" altLang="zh-CN" dirty="0"/>
              <a:t>in </a:t>
            </a:r>
            <a:r>
              <a:rPr lang="en-US" altLang="zh-CN" dirty="0" smtClean="0"/>
              <a:t>time</a:t>
            </a:r>
          </a:p>
          <a:p>
            <a:pPr marL="457200" lvl="1" indent="0">
              <a:buNone/>
            </a:pPr>
            <a:endParaRPr lang="en-US" altLang="zh-CN" dirty="0"/>
          </a:p>
          <a:p>
            <a:r>
              <a:rPr lang="en-US" altLang="zh-CN" dirty="0" smtClean="0"/>
              <a:t>Goal: Instantly and Continuously Detect</a:t>
            </a:r>
          </a:p>
          <a:p>
            <a:pPr lvl="1"/>
            <a:r>
              <a:rPr lang="en-US" altLang="zh-CN" b="1" dirty="0" smtClean="0"/>
              <a:t>Human Mobility Pattern</a:t>
            </a:r>
          </a:p>
          <a:p>
            <a:pPr lvl="1"/>
            <a:r>
              <a:rPr lang="en-US" altLang="zh-CN" b="1" dirty="0" smtClean="0"/>
              <a:t>Urban Anomalies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16203" t="15109" r="24895" b="25542"/>
          <a:stretch/>
        </p:blipFill>
        <p:spPr>
          <a:xfrm>
            <a:off x="6827353" y="1140643"/>
            <a:ext cx="2023945" cy="153047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l="12442" t="-24" r="7617" b="7416"/>
          <a:stretch/>
        </p:blipFill>
        <p:spPr>
          <a:xfrm>
            <a:off x="8996358" y="1140643"/>
            <a:ext cx="2087112" cy="15304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/>
          <a:srcRect l="17140" t="8150" b="-1"/>
          <a:stretch/>
        </p:blipFill>
        <p:spPr>
          <a:xfrm>
            <a:off x="6846853" y="2780297"/>
            <a:ext cx="2029976" cy="15010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/>
          <a:srcRect l="53932" t="9484" b="16261"/>
          <a:stretch/>
        </p:blipFill>
        <p:spPr>
          <a:xfrm>
            <a:off x="9015303" y="2772063"/>
            <a:ext cx="2090704" cy="1537535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5461706" y="4459804"/>
            <a:ext cx="1495274" cy="28061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左大括号 10"/>
          <p:cNvSpPr/>
          <p:nvPr/>
        </p:nvSpPr>
        <p:spPr>
          <a:xfrm>
            <a:off x="6674289" y="4779725"/>
            <a:ext cx="289698" cy="553477"/>
          </a:xfrm>
          <a:prstGeom prst="leftBrace">
            <a:avLst>
              <a:gd name="adj1" fmla="val 8333"/>
              <a:gd name="adj2" fmla="val 47292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4754440" y="4740417"/>
            <a:ext cx="1743796" cy="29067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6341077" y="6442434"/>
            <a:ext cx="5012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Example of STG: Road Network + Traffic Flow</a:t>
            </a:r>
            <a:endParaRPr lang="zh-CN" altLang="en-US" sz="2000" dirty="0"/>
          </a:p>
        </p:txBody>
      </p:sp>
      <p:cxnSp>
        <p:nvCxnSpPr>
          <p:cNvPr id="23" name="直接箭头连接符 22"/>
          <p:cNvCxnSpPr/>
          <p:nvPr/>
        </p:nvCxnSpPr>
        <p:spPr>
          <a:xfrm>
            <a:off x="3033131" y="5078765"/>
            <a:ext cx="39029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5461706" y="5230678"/>
            <a:ext cx="1701581" cy="4048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125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"/>
    </mc:Choice>
    <mc:Fallback xmlns="">
      <p:transition spd="slow" advTm="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Urban Black holes and volcanos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48627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altLang="zh-CN" dirty="0" smtClean="0"/>
                  <a:t>Black Hole</a:t>
                </a:r>
              </a:p>
              <a:p>
                <a:pPr lvl="1"/>
                <a:r>
                  <a:rPr lang="en-US" altLang="zh-CN" dirty="0" smtClean="0"/>
                  <a:t>A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subgraph</a:t>
                </a:r>
                <a:r>
                  <a:rPr lang="en-US" altLang="zh-CN" dirty="0" smtClean="0"/>
                  <a:t> of an STG</a:t>
                </a:r>
              </a:p>
              <a:p>
                <a:pPr lvl="1"/>
                <a:r>
                  <a:rPr lang="en-US" altLang="zh-CN" dirty="0" smtClean="0"/>
                  <a:t>overall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inflow</a:t>
                </a:r>
                <a:r>
                  <a:rPr lang="en-US" altLang="zh-CN" dirty="0" smtClean="0"/>
                  <a:t>-overall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outflow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CN" dirty="0" smtClean="0"/>
                  <a:t> flow threshold</a:t>
                </a:r>
              </a:p>
              <a:p>
                <a:endParaRPr lang="en-US" altLang="zh-CN" dirty="0"/>
              </a:p>
              <a:p>
                <a:r>
                  <a:rPr lang="en-US" altLang="zh-CN" dirty="0" smtClean="0"/>
                  <a:t>Volcano </a:t>
                </a:r>
              </a:p>
              <a:p>
                <a:pPr lvl="1"/>
                <a:r>
                  <a:rPr lang="en-US" altLang="zh-CN" dirty="0"/>
                  <a:t>overall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outflow</a:t>
                </a:r>
                <a:r>
                  <a:rPr lang="en-US" altLang="zh-CN" dirty="0" smtClean="0"/>
                  <a:t>-overall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inflow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CN" dirty="0"/>
                  <a:t> flow threshold</a:t>
                </a:r>
              </a:p>
              <a:p>
                <a:endParaRPr lang="en-US" altLang="zh-CN" dirty="0" smtClean="0"/>
              </a:p>
              <a:p>
                <a:r>
                  <a:rPr lang="en-US" altLang="zh-CN" dirty="0" smtClean="0"/>
                  <a:t>Real time black holes/volcanos</a:t>
                </a:r>
              </a:p>
              <a:p>
                <a:pPr lvl="1"/>
                <a:r>
                  <a:rPr lang="en-US" altLang="zh-CN" dirty="0"/>
                  <a:t>anomalous events, such as disasters, catastrophic accidents,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P</a:t>
                </a:r>
                <a:r>
                  <a:rPr lang="en-US" altLang="zh-CN" dirty="0" smtClean="0"/>
                  <a:t>atterns </a:t>
                </a:r>
                <a:r>
                  <a:rPr lang="en-US" altLang="zh-CN" dirty="0"/>
                  <a:t>of </a:t>
                </a:r>
                <a:r>
                  <a:rPr lang="en-US" altLang="zh-CN" dirty="0" smtClean="0"/>
                  <a:t>black holes/volcanos </a:t>
                </a:r>
              </a:p>
              <a:p>
                <a:pPr lvl="1"/>
                <a:r>
                  <a:rPr lang="en-US" altLang="zh-CN" dirty="0" smtClean="0"/>
                  <a:t>Urban human mobility patterns.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486275"/>
              </a:xfrm>
              <a:blipFill rotWithShape="0">
                <a:blip r:embed="rId2"/>
                <a:stretch>
                  <a:fillRect l="-928" t="-33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4427"/>
          <a:stretch/>
        </p:blipFill>
        <p:spPr>
          <a:xfrm>
            <a:off x="7584825" y="1639033"/>
            <a:ext cx="2024427" cy="12565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84825" y="2919597"/>
            <a:ext cx="2038992" cy="13593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7606"/>
          <a:stretch/>
        </p:blipFill>
        <p:spPr>
          <a:xfrm>
            <a:off x="9623817" y="1667731"/>
            <a:ext cx="2239108" cy="26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"/>
    </mc:Choice>
    <mc:Fallback xmlns="">
      <p:transition spd="slow" advTm="13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Motivating Examples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462" y="1569147"/>
            <a:ext cx="7433630" cy="3593926"/>
          </a:xfrm>
          <a:prstGeom prst="rect">
            <a:avLst/>
          </a:prstGeom>
        </p:spPr>
      </p:pic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838200" y="5160673"/>
            <a:ext cx="4480932" cy="2009619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Early warning based on real-time black hole</a:t>
            </a:r>
            <a:endParaRPr lang="en-US" altLang="zh-CN" sz="2400" dirty="0" smtClean="0"/>
          </a:p>
          <a:p>
            <a:pPr lvl="1"/>
            <a:r>
              <a:rPr lang="en-US" altLang="zh-CN" sz="2000" dirty="0" smtClean="0"/>
              <a:t>Street-side screen </a:t>
            </a:r>
          </a:p>
          <a:p>
            <a:pPr lvl="1"/>
            <a:r>
              <a:rPr lang="en-US" altLang="zh-CN" sz="2000" dirty="0" smtClean="0"/>
              <a:t>Traffic control</a:t>
            </a:r>
          </a:p>
          <a:p>
            <a:endParaRPr lang="en-US" altLang="zh-CN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5909277" y="5160672"/>
            <a:ext cx="4480932" cy="200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>
                <a:solidFill>
                  <a:srgbClr val="FF0000"/>
                </a:solidFill>
              </a:rPr>
              <a:t>Real-time</a:t>
            </a:r>
            <a:r>
              <a:rPr lang="en-US" altLang="zh-CN" sz="2400" dirty="0" smtClean="0"/>
              <a:t> volcano (E): Temporary scheduling</a:t>
            </a:r>
          </a:p>
          <a:p>
            <a:r>
              <a:rPr lang="en-US" altLang="zh-CN" sz="2400" dirty="0" smtClean="0">
                <a:solidFill>
                  <a:srgbClr val="FF0000"/>
                </a:solidFill>
              </a:rPr>
              <a:t>Pattern</a:t>
            </a:r>
            <a:r>
              <a:rPr lang="en-US" altLang="zh-CN" sz="2400" dirty="0" smtClean="0"/>
              <a:t> of volcano (D): System design optimization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421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"/>
    </mc:Choice>
    <mc:Fallback xmlns="">
      <p:transition spd="slow" advTm="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Framework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676" y="1690688"/>
            <a:ext cx="7949712" cy="403278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234" y="6303108"/>
            <a:ext cx="86884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200" dirty="0">
                <a:solidFill>
                  <a:srgbClr val="292934"/>
                </a:solidFill>
                <a:latin typeface="Arial"/>
              </a:rPr>
              <a:t>[1] J. Yuan, Y. Zheng, C. Zhang, X. </a:t>
            </a:r>
            <a:r>
              <a:rPr lang="en-US" altLang="zh-CN" sz="1200" dirty="0" err="1">
                <a:solidFill>
                  <a:srgbClr val="292934"/>
                </a:solidFill>
                <a:latin typeface="Arial"/>
              </a:rPr>
              <a:t>Xie</a:t>
            </a:r>
            <a:r>
              <a:rPr lang="en-US" altLang="zh-CN" sz="1200" dirty="0">
                <a:solidFill>
                  <a:srgbClr val="292934"/>
                </a:solidFill>
                <a:latin typeface="Arial"/>
              </a:rPr>
              <a:t>, and G.-Z. Sun. An interactive-voting based map matching algorithm. In MDM ’10.</a:t>
            </a:r>
          </a:p>
        </p:txBody>
      </p:sp>
    </p:spTree>
    <p:extLst>
      <p:ext uri="{BB962C8B-B14F-4D97-AF65-F5344CB8AC3E}">
        <p14:creationId xmlns:p14="http://schemas.microsoft.com/office/powerpoint/2010/main" val="21925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"/>
    </mc:Choice>
    <mc:Fallback xmlns="">
      <p:transition spd="slow" advTm="2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Preliminaries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Definitions:</a:t>
            </a:r>
          </a:p>
          <a:p>
            <a:pPr lvl="1"/>
            <a:r>
              <a:rPr lang="en-US" altLang="zh-CN" dirty="0" smtClean="0"/>
              <a:t>An STG </a:t>
            </a:r>
            <a:r>
              <a:rPr lang="en-US" altLang="zh-CN" i="1" dirty="0" smtClean="0"/>
              <a:t>S</a:t>
            </a:r>
            <a:r>
              <a:rPr lang="en-US" altLang="zh-CN" dirty="0" smtClean="0"/>
              <a:t> </a:t>
            </a:r>
            <a:r>
              <a:rPr lang="en-US" altLang="zh-CN" dirty="0"/>
              <a:t>is </a:t>
            </a:r>
            <a:r>
              <a:rPr lang="en-US" altLang="zh-CN" dirty="0" smtClean="0"/>
              <a:t>a </a:t>
            </a:r>
            <a:r>
              <a:rPr lang="en-US" altLang="zh-CN" dirty="0" smtClean="0">
                <a:solidFill>
                  <a:srgbClr val="FF0000"/>
                </a:solidFill>
              </a:rPr>
              <a:t>black </a:t>
            </a:r>
            <a:r>
              <a:rPr lang="en-US" altLang="zh-CN" dirty="0">
                <a:solidFill>
                  <a:srgbClr val="FF0000"/>
                </a:solidFill>
              </a:rPr>
              <a:t>hole </a:t>
            </a:r>
            <a:r>
              <a:rPr lang="en-US" altLang="zh-CN" dirty="0" err="1" smtClean="0"/>
              <a:t>iif</a:t>
            </a:r>
            <a:r>
              <a:rPr lang="en-US" altLang="zh-CN" dirty="0" smtClean="0"/>
              <a:t>:               and </a:t>
            </a:r>
          </a:p>
          <a:p>
            <a:pPr lvl="1"/>
            <a:r>
              <a:rPr lang="en-US" altLang="zh-CN" dirty="0" smtClean="0"/>
              <a:t>An STG </a:t>
            </a:r>
            <a:r>
              <a:rPr lang="en-US" altLang="zh-CN" i="1" dirty="0" smtClean="0"/>
              <a:t>S</a:t>
            </a:r>
            <a:r>
              <a:rPr lang="en-US" altLang="zh-CN" dirty="0" smtClean="0"/>
              <a:t> is a </a:t>
            </a:r>
            <a:r>
              <a:rPr lang="en-US" altLang="zh-CN" dirty="0" smtClean="0">
                <a:solidFill>
                  <a:srgbClr val="FF0000"/>
                </a:solidFill>
              </a:rPr>
              <a:t>volcano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iif</a:t>
            </a:r>
            <a:r>
              <a:rPr lang="en-US" altLang="zh-CN" dirty="0" smtClean="0"/>
              <a:t>:                   and </a:t>
            </a:r>
          </a:p>
          <a:p>
            <a:pPr marL="0" indent="0">
              <a:buNone/>
            </a:pPr>
            <a:endParaRPr lang="en-US" altLang="zh-CN" sz="1400" dirty="0"/>
          </a:p>
          <a:p>
            <a:r>
              <a:rPr lang="en-US" altLang="zh-CN" dirty="0" smtClean="0"/>
              <a:t>Theorems:</a:t>
            </a:r>
          </a:p>
          <a:p>
            <a:pPr lvl="1"/>
            <a:r>
              <a:rPr lang="en-US" altLang="zh-CN" dirty="0"/>
              <a:t>Detection of black holes in an STG is </a:t>
            </a:r>
            <a:r>
              <a:rPr lang="en-US" altLang="zh-CN" dirty="0" smtClean="0"/>
              <a:t>equivalent to </a:t>
            </a:r>
            <a:r>
              <a:rPr lang="en-US" altLang="zh-CN" dirty="0"/>
              <a:t>that of volcanos</a:t>
            </a:r>
            <a:r>
              <a:rPr lang="en-US" altLang="zh-CN" dirty="0" smtClean="0"/>
              <a:t>.</a:t>
            </a:r>
          </a:p>
          <a:p>
            <a:pPr lvl="1"/>
            <a:r>
              <a:rPr lang="en-US" altLang="zh-CN" dirty="0"/>
              <a:t>Detecting black holes from an STG is </a:t>
            </a:r>
            <a:r>
              <a:rPr lang="en-US" altLang="zh-CN" dirty="0" smtClean="0">
                <a:solidFill>
                  <a:srgbClr val="FF0000"/>
                </a:solidFill>
              </a:rPr>
              <a:t>NP-Complete</a:t>
            </a:r>
            <a:r>
              <a:rPr lang="en-US" altLang="zh-CN" dirty="0" smtClean="0"/>
              <a:t>.</a:t>
            </a:r>
            <a:endParaRPr lang="en-US" altLang="zh-CN" dirty="0"/>
          </a:p>
          <a:p>
            <a:r>
              <a:rPr lang="en-US" altLang="zh-CN" dirty="0" smtClean="0"/>
              <a:t>Problem:</a:t>
            </a:r>
          </a:p>
          <a:p>
            <a:pPr lvl="1"/>
            <a:r>
              <a:rPr lang="en-US" altLang="zh-CN" dirty="0" smtClean="0"/>
              <a:t>Find a </a:t>
            </a:r>
            <a:r>
              <a:rPr lang="en-US" altLang="zh-CN" dirty="0" smtClean="0">
                <a:solidFill>
                  <a:srgbClr val="FF0000"/>
                </a:solidFill>
              </a:rPr>
              <a:t>complete</a:t>
            </a:r>
            <a:r>
              <a:rPr lang="en-US" altLang="zh-CN" dirty="0" smtClean="0"/>
              <a:t> set of black holes                               of an STG </a:t>
            </a:r>
            <a:r>
              <a:rPr lang="en-US" altLang="zh-CN" i="1" dirty="0" smtClean="0"/>
              <a:t>G.</a:t>
            </a:r>
          </a:p>
          <a:p>
            <a:pPr lvl="1"/>
            <a:r>
              <a:rPr lang="en-US" altLang="zh-CN" i="1" dirty="0" smtClean="0"/>
              <a:t>                  ,              </a:t>
            </a:r>
            <a:r>
              <a:rPr lang="en-US" altLang="zh-CN" dirty="0" smtClean="0"/>
              <a:t>is not a black hole.</a:t>
            </a: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196040"/>
              </p:ext>
            </p:extLst>
          </p:nvPr>
        </p:nvGraphicFramePr>
        <p:xfrm>
          <a:off x="4835885" y="2268923"/>
          <a:ext cx="1033659" cy="442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9" name="Equation" r:id="rId4" imgW="533160" imgH="228600" progId="Equation.DSMT4">
                  <p:embed/>
                </p:oleObj>
              </mc:Choice>
              <mc:Fallback>
                <p:oleObj name="Equation" r:id="rId4" imgW="533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35885" y="2268923"/>
                        <a:ext cx="1033659" cy="442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95908"/>
              </p:ext>
            </p:extLst>
          </p:nvPr>
        </p:nvGraphicFramePr>
        <p:xfrm>
          <a:off x="6337223" y="2289435"/>
          <a:ext cx="1580144" cy="39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0" name="Equation" r:id="rId6" imgW="812520" imgH="203040" progId="Equation.DSMT4">
                  <p:embed/>
                </p:oleObj>
              </mc:Choice>
              <mc:Fallback>
                <p:oleObj name="Equation" r:id="rId6" imgW="812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37223" y="2289435"/>
                        <a:ext cx="1580144" cy="395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184567"/>
              </p:ext>
            </p:extLst>
          </p:nvPr>
        </p:nvGraphicFramePr>
        <p:xfrm>
          <a:off x="4634451" y="2660713"/>
          <a:ext cx="1204913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1" name="Equation" r:id="rId8" imgW="622080" imgH="228600" progId="Equation.DSMT4">
                  <p:embed/>
                </p:oleObj>
              </mc:Choice>
              <mc:Fallback>
                <p:oleObj name="Equation" r:id="rId8" imgW="622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34451" y="2660713"/>
                        <a:ext cx="1204913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056089"/>
              </p:ext>
            </p:extLst>
          </p:nvPr>
        </p:nvGraphicFramePr>
        <p:xfrm>
          <a:off x="6337223" y="2684463"/>
          <a:ext cx="1580144" cy="39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2" name="Equation" r:id="rId10" imgW="812520" imgH="203040" progId="Equation.DSMT4">
                  <p:embed/>
                </p:oleObj>
              </mc:Choice>
              <mc:Fallback>
                <p:oleObj name="Equation" r:id="rId10" imgW="812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37223" y="2684463"/>
                        <a:ext cx="1580144" cy="395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8"/>
          <p:cNvSpPr/>
          <p:nvPr/>
        </p:nvSpPr>
        <p:spPr>
          <a:xfrm>
            <a:off x="4771120" y="2242839"/>
            <a:ext cx="1083334" cy="8607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 smtClean="0"/>
          </a:p>
          <a:p>
            <a:pPr algn="ctr"/>
            <a:endParaRPr lang="en-US" altLang="zh-CN" dirty="0"/>
          </a:p>
          <a:p>
            <a:pPr algn="ctr"/>
            <a:endParaRPr lang="en-US" altLang="zh-CN" dirty="0" smtClean="0"/>
          </a:p>
        </p:txBody>
      </p:sp>
      <p:sp>
        <p:nvSpPr>
          <p:cNvPr id="10" name="矩形 9"/>
          <p:cNvSpPr/>
          <p:nvPr/>
        </p:nvSpPr>
        <p:spPr>
          <a:xfrm>
            <a:off x="6372815" y="2242840"/>
            <a:ext cx="1503911" cy="86078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 smtClean="0"/>
          </a:p>
          <a:p>
            <a:pPr algn="ctr"/>
            <a:endParaRPr lang="en-US" altLang="zh-CN" dirty="0"/>
          </a:p>
          <a:p>
            <a:pPr algn="ctr"/>
            <a:endParaRPr lang="en-US" altLang="zh-CN" dirty="0" smtClean="0"/>
          </a:p>
        </p:txBody>
      </p:sp>
      <p:sp>
        <p:nvSpPr>
          <p:cNvPr id="11" name="文本框 10"/>
          <p:cNvSpPr txBox="1"/>
          <p:nvPr/>
        </p:nvSpPr>
        <p:spPr>
          <a:xfrm>
            <a:off x="4460240" y="3140269"/>
            <a:ext cx="163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Flow constraint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40966" y="3129321"/>
            <a:ext cx="191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Spatial constraint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263982"/>
              </p:ext>
            </p:extLst>
          </p:nvPr>
        </p:nvGraphicFramePr>
        <p:xfrm>
          <a:off x="5839363" y="5192973"/>
          <a:ext cx="2069497" cy="409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3" name="Equation" r:id="rId12" imgW="1282680" imgH="253800" progId="Equation.DSMT4">
                  <p:embed/>
                </p:oleObj>
              </mc:Choice>
              <mc:Fallback>
                <p:oleObj name="Equation" r:id="rId12" imgW="12826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39363" y="5192973"/>
                        <a:ext cx="2069497" cy="409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973614"/>
              </p:ext>
            </p:extLst>
          </p:nvPr>
        </p:nvGraphicFramePr>
        <p:xfrm>
          <a:off x="1560400" y="5617639"/>
          <a:ext cx="1261000" cy="412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4" name="Equation" r:id="rId14" imgW="736560" imgH="241200" progId="Equation.DSMT4">
                  <p:embed/>
                </p:oleObj>
              </mc:Choice>
              <mc:Fallback>
                <p:oleObj name="Equation" r:id="rId14" imgW="736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60400" y="5617639"/>
                        <a:ext cx="1261000" cy="412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947035"/>
              </p:ext>
            </p:extLst>
          </p:nvPr>
        </p:nvGraphicFramePr>
        <p:xfrm>
          <a:off x="3046705" y="5617639"/>
          <a:ext cx="789785" cy="41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5" name="Equation" r:id="rId16" imgW="457200" imgH="241200" progId="Equation.DSMT4">
                  <p:embed/>
                </p:oleObj>
              </mc:Choice>
              <mc:Fallback>
                <p:oleObj name="Equation" r:id="rId16" imgW="4572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046705" y="5617639"/>
                        <a:ext cx="789785" cy="41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8184708" y="2512837"/>
                <a:ext cx="30233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FF0000"/>
                    </a:solidFill>
                  </a:rPr>
                  <a:t>actual flow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altLang="zh-CN" dirty="0" smtClean="0"/>
                  <a:t> =inflow-outflow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708" y="2512837"/>
                <a:ext cx="3023392" cy="369332"/>
              </a:xfrm>
              <a:prstGeom prst="rect">
                <a:avLst/>
              </a:prstGeom>
              <a:blipFill rotWithShape="0">
                <a:blip r:embed="rId18"/>
                <a:stretch>
                  <a:fillRect l="-1815" t="-8197" r="-1411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11251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"/>
    </mc:Choice>
    <mc:Fallback xmlns="">
      <p:transition spd="slow" advTm="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Detection in a Time 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Interval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46380"/>
          <a:stretch/>
        </p:blipFill>
        <p:spPr>
          <a:xfrm>
            <a:off x="7034784" y="2595891"/>
            <a:ext cx="3623983" cy="3025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471" y="1941918"/>
            <a:ext cx="2784526" cy="44746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182472" y="2614542"/>
            <a:ext cx="2572826" cy="76377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 smtClean="0"/>
          </a:p>
          <a:p>
            <a:pPr algn="ctr"/>
            <a:endParaRPr lang="en-US" altLang="zh-CN" dirty="0"/>
          </a:p>
          <a:p>
            <a:pPr algn="ctr"/>
            <a:endParaRPr lang="en-US" altLang="zh-CN" dirty="0" smtClean="0"/>
          </a:p>
        </p:txBody>
      </p:sp>
      <p:sp>
        <p:nvSpPr>
          <p:cNvPr id="8" name="矩形 7"/>
          <p:cNvSpPr/>
          <p:nvPr/>
        </p:nvSpPr>
        <p:spPr>
          <a:xfrm>
            <a:off x="7182471" y="3396967"/>
            <a:ext cx="2095893" cy="3774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 smtClean="0"/>
          </a:p>
          <a:p>
            <a:pPr algn="ctr"/>
            <a:endParaRPr lang="en-US" altLang="zh-CN" dirty="0"/>
          </a:p>
          <a:p>
            <a:pPr algn="ctr"/>
            <a:endParaRPr lang="en-US" altLang="zh-CN" dirty="0" smtClean="0"/>
          </a:p>
        </p:txBody>
      </p:sp>
      <p:sp>
        <p:nvSpPr>
          <p:cNvPr id="9" name="矩形 8"/>
          <p:cNvSpPr/>
          <p:nvPr/>
        </p:nvSpPr>
        <p:spPr>
          <a:xfrm>
            <a:off x="7182471" y="3808554"/>
            <a:ext cx="2095893" cy="71358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 smtClean="0"/>
          </a:p>
          <a:p>
            <a:pPr algn="ctr"/>
            <a:endParaRPr lang="en-US" altLang="zh-CN" dirty="0"/>
          </a:p>
          <a:p>
            <a:pPr algn="ctr"/>
            <a:endParaRPr lang="en-US" altLang="zh-CN" dirty="0" smtClean="0"/>
          </a:p>
        </p:txBody>
      </p:sp>
      <p:sp>
        <p:nvSpPr>
          <p:cNvPr id="10" name="矩形 9"/>
          <p:cNvSpPr/>
          <p:nvPr/>
        </p:nvSpPr>
        <p:spPr>
          <a:xfrm>
            <a:off x="7186938" y="4854452"/>
            <a:ext cx="2095893" cy="71358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 smtClean="0"/>
          </a:p>
          <a:p>
            <a:pPr algn="ctr"/>
            <a:endParaRPr lang="en-US" altLang="zh-CN" dirty="0"/>
          </a:p>
          <a:p>
            <a:pPr algn="ctr"/>
            <a:endParaRPr lang="en-US" altLang="zh-CN" dirty="0" smtClean="0"/>
          </a:p>
        </p:txBody>
      </p:sp>
      <p:sp>
        <p:nvSpPr>
          <p:cNvPr id="12" name="下箭头 11"/>
          <p:cNvSpPr/>
          <p:nvPr/>
        </p:nvSpPr>
        <p:spPr>
          <a:xfrm flipV="1">
            <a:off x="7375570" y="2395045"/>
            <a:ext cx="202230" cy="1928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691966" y="5607824"/>
            <a:ext cx="3038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Grid-partitioned  STG</a:t>
            </a:r>
            <a:endParaRPr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7182471" y="5641329"/>
            <a:ext cx="3038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STG Index</a:t>
            </a:r>
            <a:endParaRPr lang="zh-CN" alt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450793" y="3385906"/>
            <a:ext cx="151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Adjacent list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414251" y="2648627"/>
            <a:ext cx="151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Edges in a grid cell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5450827" y="3736560"/>
            <a:ext cx="1510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Vehicle IDs sorted by arrival time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5458395" y="4749577"/>
            <a:ext cx="1510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Vehicle IDs sorted by leaving time</a:t>
            </a:r>
            <a:endParaRPr lang="zh-CN" altLang="en-US" dirty="0"/>
          </a:p>
        </p:txBody>
      </p:sp>
      <p:sp>
        <p:nvSpPr>
          <p:cNvPr id="20" name="右箭头 19"/>
          <p:cNvSpPr/>
          <p:nvPr/>
        </p:nvSpPr>
        <p:spPr>
          <a:xfrm flipH="1">
            <a:off x="6827520" y="2878755"/>
            <a:ext cx="244532" cy="307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20"/>
          <p:cNvSpPr/>
          <p:nvPr/>
        </p:nvSpPr>
        <p:spPr>
          <a:xfrm flipH="1">
            <a:off x="6826828" y="3431838"/>
            <a:ext cx="244532" cy="307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箭头 21"/>
          <p:cNvSpPr/>
          <p:nvPr/>
        </p:nvSpPr>
        <p:spPr>
          <a:xfrm flipH="1">
            <a:off x="6826828" y="4026961"/>
            <a:ext cx="244532" cy="307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右箭头 22"/>
          <p:cNvSpPr/>
          <p:nvPr/>
        </p:nvSpPr>
        <p:spPr>
          <a:xfrm flipH="1">
            <a:off x="6826828" y="5057374"/>
            <a:ext cx="244532" cy="307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5062916" y="1916850"/>
            <a:ext cx="2119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positive actual </a:t>
            </a:r>
            <a:r>
              <a:rPr lang="en-US" altLang="zh-CN" dirty="0" smtClean="0"/>
              <a:t>flow :</a:t>
            </a:r>
            <a:endParaRPr lang="zh-CN" altLang="en-US" dirty="0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965" y="2734215"/>
            <a:ext cx="2880318" cy="27119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320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/>
      <p:bldP spid="17" grpId="0"/>
      <p:bldP spid="18" grpId="0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Candidate Cell Selection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52448"/>
            <a:ext cx="10515600" cy="5207977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By setting size </a:t>
            </a:r>
            <a:r>
              <a:rPr lang="en-US" altLang="zh-CN" dirty="0"/>
              <a:t>of </a:t>
            </a:r>
            <a:r>
              <a:rPr lang="en-US" altLang="zh-CN" dirty="0" smtClean="0"/>
              <a:t>grid cell = </a:t>
            </a:r>
            <a:r>
              <a:rPr lang="en-US" altLang="zh-CN" i="1" dirty="0" smtClean="0"/>
              <a:t>d</a:t>
            </a:r>
            <a:r>
              <a:rPr lang="en-US" altLang="zh-CN" dirty="0" smtClean="0"/>
              <a:t>, </a:t>
            </a:r>
            <a:r>
              <a:rPr lang="en-US" altLang="zh-CN" dirty="0"/>
              <a:t>a black </a:t>
            </a:r>
            <a:r>
              <a:rPr lang="en-US" altLang="zh-CN" dirty="0" smtClean="0"/>
              <a:t>hole intersects </a:t>
            </a:r>
            <a:r>
              <a:rPr lang="en-US" altLang="zh-CN" dirty="0"/>
              <a:t>at </a:t>
            </a:r>
            <a:r>
              <a:rPr lang="en-US" altLang="zh-CN" dirty="0" smtClean="0"/>
              <a:t>most </a:t>
            </a:r>
            <a:r>
              <a:rPr lang="en-US" altLang="zh-CN" dirty="0" smtClean="0">
                <a:solidFill>
                  <a:srgbClr val="FF0000"/>
                </a:solidFill>
              </a:rPr>
              <a:t>four</a:t>
            </a:r>
            <a:r>
              <a:rPr lang="en-US" altLang="zh-CN" dirty="0" smtClean="0"/>
              <a:t> cells</a:t>
            </a:r>
          </a:p>
          <a:p>
            <a:r>
              <a:rPr lang="en-US" altLang="zh-CN" dirty="0" smtClean="0"/>
              <a:t>If                          in </a:t>
            </a:r>
            <a:r>
              <a:rPr lang="en-US" altLang="zh-CN" dirty="0" smtClean="0">
                <a:solidFill>
                  <a:srgbClr val="FF0000"/>
                </a:solidFill>
              </a:rPr>
              <a:t>four-cell combinations (northwest </a:t>
            </a:r>
            <a:r>
              <a:rPr lang="en-US" altLang="zh-CN" dirty="0">
                <a:solidFill>
                  <a:srgbClr val="FF0000"/>
                </a:solidFill>
              </a:rPr>
              <a:t>(NW), northeast (NE), southeast (SE</a:t>
            </a:r>
            <a:r>
              <a:rPr lang="en-US" altLang="zh-CN" dirty="0" smtClean="0">
                <a:solidFill>
                  <a:srgbClr val="FF0000"/>
                </a:solidFill>
              </a:rPr>
              <a:t>), southwest </a:t>
            </a:r>
            <a:r>
              <a:rPr lang="en-US" altLang="zh-CN" dirty="0">
                <a:solidFill>
                  <a:srgbClr val="FF0000"/>
                </a:solidFill>
              </a:rPr>
              <a:t>(SW</a:t>
            </a:r>
            <a:r>
              <a:rPr lang="en-US" altLang="zh-CN" dirty="0" smtClean="0">
                <a:solidFill>
                  <a:srgbClr val="FF0000"/>
                </a:solidFill>
              </a:rPr>
              <a:t>))</a:t>
            </a:r>
            <a:r>
              <a:rPr lang="en-US" altLang="zh-CN" dirty="0" smtClean="0"/>
              <a:t>, </a:t>
            </a:r>
            <a:r>
              <a:rPr lang="en-US" altLang="zh-CN" i="1" dirty="0" smtClean="0"/>
              <a:t>g</a:t>
            </a:r>
            <a:r>
              <a:rPr lang="en-US" altLang="zh-CN" dirty="0" smtClean="0"/>
              <a:t> is not a candidate cell.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dirty="0" smtClean="0"/>
              <a:t>Flow </a:t>
            </a:r>
            <a:r>
              <a:rPr lang="en-US" altLang="zh-CN" dirty="0"/>
              <a:t>Upper Bound </a:t>
            </a:r>
            <a:r>
              <a:rPr lang="en-US" altLang="zh-CN" dirty="0" smtClean="0"/>
              <a:t>Updating</a:t>
            </a:r>
          </a:p>
          <a:p>
            <a:pPr lvl="1"/>
            <a:r>
              <a:rPr lang="en-US" altLang="zh-CN" dirty="0" smtClean="0"/>
              <a:t>Update         and candidate cell after some edges included in detected BHs.</a:t>
            </a:r>
            <a:endParaRPr lang="zh-CN" altLang="en-US" dirty="0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22466"/>
              </p:ext>
            </p:extLst>
          </p:nvPr>
        </p:nvGraphicFramePr>
        <p:xfrm>
          <a:off x="1469827" y="1967528"/>
          <a:ext cx="1777465" cy="433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" name="Equation" r:id="rId5" imgW="1143000" imgH="279360" progId="Equation.DSMT4">
                  <p:embed/>
                </p:oleObj>
              </mc:Choice>
              <mc:Fallback>
                <p:oleObj name="Equation" r:id="rId5" imgW="11430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9827" y="1967528"/>
                        <a:ext cx="1777465" cy="433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876" y="2878011"/>
            <a:ext cx="2717124" cy="2591718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3598986" y="2694138"/>
            <a:ext cx="1239714" cy="906312"/>
          </a:xfrm>
          <a:prstGeom prst="straightConnector1">
            <a:avLst/>
          </a:prstGeom>
          <a:ln w="19050">
            <a:solidFill>
              <a:srgbClr val="FF0000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3598986" y="2694138"/>
            <a:ext cx="212329" cy="1531418"/>
          </a:xfrm>
          <a:prstGeom prst="straightConnector1">
            <a:avLst/>
          </a:prstGeom>
          <a:ln w="19050">
            <a:solidFill>
              <a:srgbClr val="FF0000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/>
          <a:srcRect r="85344" b="3935"/>
          <a:stretch/>
        </p:blipFill>
        <p:spPr>
          <a:xfrm>
            <a:off x="2548303" y="6052042"/>
            <a:ext cx="457201" cy="4787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69827" y="2987187"/>
            <a:ext cx="197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Upper bound of actual flow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2493028" y="2366520"/>
            <a:ext cx="236983" cy="6232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6618" y="3652632"/>
            <a:ext cx="4936358" cy="117546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8757" y="5064507"/>
            <a:ext cx="1190558" cy="27385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/>
          <a:srcRect r="57844" b="-2314"/>
          <a:stretch/>
        </p:blipFill>
        <p:spPr>
          <a:xfrm>
            <a:off x="9979315" y="5092287"/>
            <a:ext cx="1822591" cy="2071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1986" y="5461616"/>
            <a:ext cx="2699001" cy="21112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546618" y="2807745"/>
            <a:ext cx="4180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Theorem: For an STG </a:t>
            </a:r>
            <a:r>
              <a:rPr lang="en-US" altLang="zh-CN" sz="2400" i="1" dirty="0" smtClean="0"/>
              <a:t>S</a:t>
            </a:r>
            <a:r>
              <a:rPr lang="en-US" altLang="zh-CN" sz="2400" dirty="0" smtClean="0"/>
              <a:t>=(</a:t>
            </a:r>
            <a:r>
              <a:rPr lang="en-US" altLang="zh-CN" sz="2400" i="1" dirty="0" smtClean="0"/>
              <a:t>V</a:t>
            </a:r>
            <a:r>
              <a:rPr lang="en-US" altLang="zh-CN" sz="2400" dirty="0" smtClean="0"/>
              <a:t>, </a:t>
            </a:r>
            <a:r>
              <a:rPr lang="en-US" altLang="zh-CN" sz="2400" i="1" dirty="0" smtClean="0"/>
              <a:t>E</a:t>
            </a:r>
            <a:r>
              <a:rPr lang="en-US" altLang="zh-CN" sz="2400" dirty="0" smtClean="0"/>
              <a:t>), the actual flow  </a:t>
            </a:r>
            <a:endParaRPr lang="zh-CN" altLang="en-US" sz="2400" dirty="0"/>
          </a:p>
        </p:txBody>
      </p:sp>
      <p:graphicFrame>
        <p:nvGraphicFramePr>
          <p:cNvPr id="18" name="对象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772920"/>
              </p:ext>
            </p:extLst>
          </p:nvPr>
        </p:nvGraphicFramePr>
        <p:xfrm>
          <a:off x="8541222" y="3225869"/>
          <a:ext cx="1749797" cy="412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" name="Equation" r:id="rId13" imgW="1130040" imgH="266400" progId="Equation.DSMT4">
                  <p:embed/>
                </p:oleObj>
              </mc:Choice>
              <mc:Fallback>
                <p:oleObj name="Equation" r:id="rId13" imgW="11300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541222" y="3225869"/>
                        <a:ext cx="1749797" cy="412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9698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"/>
    </mc:Choice>
    <mc:Fallback xmlns="">
      <p:transition spd="slow" advTm="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945" y="3519613"/>
            <a:ext cx="8591706" cy="289216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Spatial Expansion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altLang="zh-CN" dirty="0" smtClean="0"/>
              <a:t>Start from </a:t>
            </a:r>
            <a:r>
              <a:rPr lang="en-US" altLang="zh-CN" i="1" dirty="0" smtClean="0"/>
              <a:t>g</a:t>
            </a:r>
            <a:r>
              <a:rPr lang="en-US" altLang="zh-CN" dirty="0" smtClean="0"/>
              <a:t> with maximum </a:t>
            </a:r>
            <a:r>
              <a:rPr lang="en-US" altLang="zh-CN" i="1" dirty="0" err="1" smtClean="0"/>
              <a:t>g</a:t>
            </a:r>
            <a:r>
              <a:rPr lang="en-US" altLang="zh-CN" dirty="0" err="1" smtClean="0"/>
              <a:t>.</a:t>
            </a:r>
            <a:r>
              <a:rPr lang="en-US" altLang="zh-CN" i="1" dirty="0" err="1" smtClean="0"/>
              <a:t>F</a:t>
            </a:r>
            <a:r>
              <a:rPr lang="en-US" altLang="zh-CN" dirty="0" smtClean="0"/>
              <a:t>, initial edge </a:t>
            </a:r>
            <a:r>
              <a:rPr lang="en-US" altLang="zh-CN" i="1" dirty="0" smtClean="0"/>
              <a:t>e</a:t>
            </a:r>
            <a:r>
              <a:rPr lang="en-US" altLang="zh-CN" dirty="0" smtClean="0"/>
              <a:t> with largest </a:t>
            </a:r>
          </a:p>
          <a:p>
            <a:r>
              <a:rPr lang="en-US" altLang="zh-CN" dirty="0" smtClean="0"/>
              <a:t>Add neighboring edge by </a:t>
            </a:r>
            <a:r>
              <a:rPr lang="en-US" altLang="zh-CN" dirty="0" smtClean="0">
                <a:solidFill>
                  <a:srgbClr val="FF0000"/>
                </a:solidFill>
              </a:rPr>
              <a:t>priority score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689186"/>
              </p:ext>
            </p:extLst>
          </p:nvPr>
        </p:nvGraphicFramePr>
        <p:xfrm>
          <a:off x="9500935" y="1690688"/>
          <a:ext cx="623277" cy="53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4" name="Equation" r:id="rId5" imgW="266400" imgH="228600" progId="Equation.DSMT4">
                  <p:embed/>
                </p:oleObj>
              </mc:Choice>
              <mc:Fallback>
                <p:oleObj name="Equation" r:id="rId5" imgW="266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00935" y="1690688"/>
                        <a:ext cx="623277" cy="534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310805"/>
              </p:ext>
            </p:extLst>
          </p:nvPr>
        </p:nvGraphicFramePr>
        <p:xfrm>
          <a:off x="7188960" y="2759162"/>
          <a:ext cx="3173924" cy="38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5" name="Equation" r:id="rId7" imgW="1676160" imgH="203040" progId="Equation.DSMT4">
                  <p:embed/>
                </p:oleObj>
              </mc:Choice>
              <mc:Fallback>
                <p:oleObj name="Equation" r:id="rId7" imgW="1676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88960" y="2759162"/>
                        <a:ext cx="3173924" cy="384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537904"/>
              </p:ext>
            </p:extLst>
          </p:nvPr>
        </p:nvGraphicFramePr>
        <p:xfrm>
          <a:off x="10053874" y="2259646"/>
          <a:ext cx="309010" cy="362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" name="Equation" r:id="rId9" imgW="139680" imgH="164880" progId="Equation.DSMT4">
                  <p:embed/>
                </p:oleObj>
              </mc:Choice>
              <mc:Fallback>
                <p:oleObj name="Equation" r:id="rId9" imgW="1396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53874" y="2259646"/>
                        <a:ext cx="309010" cy="362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/>
          <p:cNvSpPr/>
          <p:nvPr/>
        </p:nvSpPr>
        <p:spPr>
          <a:xfrm>
            <a:off x="6968412" y="2224925"/>
            <a:ext cx="3155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 </a:t>
            </a:r>
            <a:r>
              <a:rPr lang="en-US" altLang="zh-CN" sz="2400" dirty="0"/>
              <a:t>large actual flow, small </a:t>
            </a:r>
            <a:endParaRPr lang="zh-CN" altLang="en-US" sz="2400" dirty="0"/>
          </a:p>
        </p:txBody>
      </p:sp>
      <p:cxnSp>
        <p:nvCxnSpPr>
          <p:cNvPr id="12" name="直接箭头连接符 11"/>
          <p:cNvCxnSpPr/>
          <p:nvPr/>
        </p:nvCxnSpPr>
        <p:spPr>
          <a:xfrm flipH="1" flipV="1">
            <a:off x="10676356" y="2163165"/>
            <a:ext cx="7160" cy="4530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 preferRelativeResize="0"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0901" y="4370131"/>
            <a:ext cx="269144" cy="1177539"/>
          </a:xfrm>
          <a:prstGeom prst="rect">
            <a:avLst/>
          </a:prstGeom>
        </p:spPr>
      </p:pic>
      <p:pic>
        <p:nvPicPr>
          <p:cNvPr id="7" name="图片 6"/>
          <p:cNvPicPr preferRelativeResize="0"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8249" y="3786210"/>
            <a:ext cx="973048" cy="702388"/>
          </a:xfrm>
          <a:prstGeom prst="rect">
            <a:avLst/>
          </a:prstGeom>
        </p:spPr>
      </p:pic>
      <p:pic>
        <p:nvPicPr>
          <p:cNvPr id="11" name="图片 10"/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0053" y="3783266"/>
            <a:ext cx="1200771" cy="1776628"/>
          </a:xfrm>
          <a:prstGeom prst="rect">
            <a:avLst/>
          </a:prstGeom>
        </p:spPr>
      </p:pic>
      <p:pic>
        <p:nvPicPr>
          <p:cNvPr id="14" name="图片 13"/>
          <p:cNvPicPr preferRelativeResize="0"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29672" y="3510191"/>
            <a:ext cx="3188254" cy="599075"/>
          </a:xfrm>
          <a:prstGeom prst="rect">
            <a:avLst/>
          </a:prstGeom>
        </p:spPr>
      </p:pic>
      <p:pic>
        <p:nvPicPr>
          <p:cNvPr id="15" name="图片 14"/>
          <p:cNvPicPr preferRelativeResize="0"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18688" y="3520413"/>
            <a:ext cx="3126155" cy="2871515"/>
          </a:xfrm>
          <a:prstGeom prst="rect">
            <a:avLst/>
          </a:prstGeom>
        </p:spPr>
      </p:pic>
      <p:pic>
        <p:nvPicPr>
          <p:cNvPr id="16" name="图片 15"/>
          <p:cNvPicPr preferRelativeResize="0"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98495" y="3796432"/>
            <a:ext cx="2732789" cy="619748"/>
          </a:xfrm>
          <a:prstGeom prst="rect">
            <a:avLst/>
          </a:prstGeom>
        </p:spPr>
      </p:pic>
      <p:pic>
        <p:nvPicPr>
          <p:cNvPr id="17" name="图片 16"/>
          <p:cNvPicPr preferRelativeResize="0"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9067" y="4185158"/>
            <a:ext cx="2732789" cy="599075"/>
          </a:xfrm>
          <a:prstGeom prst="rect">
            <a:avLst/>
          </a:prstGeom>
        </p:spPr>
      </p:pic>
      <p:pic>
        <p:nvPicPr>
          <p:cNvPr id="18" name="图片 17"/>
          <p:cNvPicPr preferRelativeResize="0"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9954" y="4504400"/>
            <a:ext cx="621077" cy="702388"/>
          </a:xfrm>
          <a:prstGeom prst="rect">
            <a:avLst/>
          </a:prstGeom>
        </p:spPr>
      </p:pic>
      <p:pic>
        <p:nvPicPr>
          <p:cNvPr id="19" name="图片 18"/>
          <p:cNvPicPr preferRelativeResize="0"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17704" y="3591865"/>
            <a:ext cx="621077" cy="702388"/>
          </a:xfrm>
          <a:prstGeom prst="rect">
            <a:avLst/>
          </a:prstGeom>
        </p:spPr>
      </p:pic>
      <p:pic>
        <p:nvPicPr>
          <p:cNvPr id="21" name="图片 20"/>
          <p:cNvPicPr preferRelativeResize="0"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86740" y="5542964"/>
            <a:ext cx="3581611" cy="908975"/>
          </a:xfrm>
          <a:prstGeom prst="rect">
            <a:avLst/>
          </a:prstGeom>
        </p:spPr>
      </p:pic>
      <p:pic>
        <p:nvPicPr>
          <p:cNvPr id="22" name="图片 21"/>
          <p:cNvPicPr preferRelativeResize="0"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85804" y="4584167"/>
            <a:ext cx="3912859" cy="578420"/>
          </a:xfrm>
          <a:prstGeom prst="rect">
            <a:avLst/>
          </a:prstGeom>
        </p:spPr>
      </p:pic>
      <p:pic>
        <p:nvPicPr>
          <p:cNvPr id="23" name="图片 22"/>
          <p:cNvPicPr preferRelativeResize="0"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82530" y="4411019"/>
            <a:ext cx="2401529" cy="268573"/>
          </a:xfrm>
          <a:prstGeom prst="rect">
            <a:avLst/>
          </a:prstGeom>
        </p:spPr>
      </p:pic>
      <p:pic>
        <p:nvPicPr>
          <p:cNvPr id="25" name="图片 24"/>
          <p:cNvPicPr preferRelativeResize="0"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38403" y="4353932"/>
            <a:ext cx="621077" cy="702388"/>
          </a:xfrm>
          <a:prstGeom prst="rect">
            <a:avLst/>
          </a:prstGeom>
        </p:spPr>
      </p:pic>
      <p:pic>
        <p:nvPicPr>
          <p:cNvPr id="26" name="图片 25"/>
          <p:cNvPicPr preferRelativeResize="0"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66418" y="3781257"/>
            <a:ext cx="2597029" cy="1811853"/>
          </a:xfrm>
          <a:prstGeom prst="rect">
            <a:avLst/>
          </a:prstGeom>
        </p:spPr>
      </p:pic>
      <p:pic>
        <p:nvPicPr>
          <p:cNvPr id="27" name="图片 26"/>
          <p:cNvPicPr preferRelativeResize="0"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42477" y="4938667"/>
            <a:ext cx="952339" cy="578420"/>
          </a:xfrm>
          <a:prstGeom prst="rect">
            <a:avLst/>
          </a:prstGeom>
        </p:spPr>
      </p:pic>
      <p:pic>
        <p:nvPicPr>
          <p:cNvPr id="28" name="图片 27"/>
          <p:cNvPicPr preferRelativeResize="0"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405868" y="4961767"/>
            <a:ext cx="964659" cy="585903"/>
          </a:xfrm>
          <a:prstGeom prst="rect">
            <a:avLst/>
          </a:prstGeom>
        </p:spPr>
      </p:pic>
      <p:pic>
        <p:nvPicPr>
          <p:cNvPr id="29" name="图片 28"/>
          <p:cNvPicPr preferRelativeResize="0"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76654" y="5023655"/>
            <a:ext cx="3974970" cy="578420"/>
          </a:xfrm>
          <a:prstGeom prst="rect">
            <a:avLst/>
          </a:prstGeom>
        </p:spPr>
      </p:pic>
      <p:pic>
        <p:nvPicPr>
          <p:cNvPr id="30" name="图片 29"/>
          <p:cNvPicPr preferRelativeResize="0"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263408" y="3745535"/>
            <a:ext cx="2608570" cy="1838594"/>
          </a:xfrm>
          <a:prstGeom prst="rect">
            <a:avLst/>
          </a:prstGeom>
        </p:spPr>
      </p:pic>
      <p:pic>
        <p:nvPicPr>
          <p:cNvPr id="31" name="图片 30"/>
          <p:cNvPicPr preferRelativeResize="0"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612720" y="4593886"/>
            <a:ext cx="269144" cy="723042"/>
          </a:xfrm>
          <a:prstGeom prst="rect">
            <a:avLst/>
          </a:prstGeom>
        </p:spPr>
      </p:pic>
      <p:pic>
        <p:nvPicPr>
          <p:cNvPr id="32" name="图片 31"/>
          <p:cNvPicPr preferRelativeResize="0"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93971" y="4545305"/>
            <a:ext cx="621077" cy="702388"/>
          </a:xfrm>
          <a:prstGeom prst="rect">
            <a:avLst/>
          </a:prstGeom>
        </p:spPr>
      </p:pic>
      <p:pic>
        <p:nvPicPr>
          <p:cNvPr id="33" name="图片 32"/>
          <p:cNvPicPr preferRelativeResize="0"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793087" y="3746147"/>
            <a:ext cx="952339" cy="578420"/>
          </a:xfrm>
          <a:prstGeom prst="rect">
            <a:avLst/>
          </a:prstGeom>
        </p:spPr>
      </p:pic>
      <p:pic>
        <p:nvPicPr>
          <p:cNvPr id="34" name="图片 33"/>
          <p:cNvPicPr preferRelativeResize="0"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178131" y="5432926"/>
            <a:ext cx="4181993" cy="578420"/>
          </a:xfrm>
          <a:prstGeom prst="rect">
            <a:avLst/>
          </a:prstGeom>
        </p:spPr>
      </p:pic>
      <p:pic>
        <p:nvPicPr>
          <p:cNvPr id="35" name="图片 34"/>
          <p:cNvPicPr preferRelativeResize="0"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182648" y="5850823"/>
            <a:ext cx="3954255" cy="578420"/>
          </a:xfrm>
          <a:prstGeom prst="rect">
            <a:avLst/>
          </a:prstGeom>
        </p:spPr>
      </p:pic>
      <p:pic>
        <p:nvPicPr>
          <p:cNvPr id="36" name="图片 35"/>
          <p:cNvPicPr preferRelativeResize="0"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125636" y="3727677"/>
            <a:ext cx="1242174" cy="764342"/>
          </a:xfrm>
          <a:prstGeom prst="rect">
            <a:avLst/>
          </a:prstGeom>
        </p:spPr>
      </p:pic>
      <p:pic>
        <p:nvPicPr>
          <p:cNvPr id="37" name="图片 36"/>
          <p:cNvPicPr preferRelativeResize="0"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143370" y="3676186"/>
            <a:ext cx="3793446" cy="1962557"/>
          </a:xfrm>
          <a:prstGeom prst="rect">
            <a:avLst/>
          </a:prstGeom>
        </p:spPr>
      </p:pic>
      <p:pic>
        <p:nvPicPr>
          <p:cNvPr id="38" name="图片 37"/>
          <p:cNvPicPr preferRelativeResize="0"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180959" y="5064022"/>
            <a:ext cx="952339" cy="578420"/>
          </a:xfrm>
          <a:prstGeom prst="rect">
            <a:avLst/>
          </a:prstGeom>
        </p:spPr>
      </p:pic>
      <p:pic>
        <p:nvPicPr>
          <p:cNvPr id="39" name="图片 38"/>
          <p:cNvPicPr preferRelativeResize="0"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670994" y="3606338"/>
            <a:ext cx="621077" cy="70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"/>
    </mc:Choice>
    <mc:Fallback xmlns="">
      <p:transition spd="slow" advTm="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|69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6290</TotalTime>
  <Words>780</Words>
  <Application>Microsoft Office PowerPoint</Application>
  <PresentationFormat>Widescreen</PresentationFormat>
  <Paragraphs>180</Paragraphs>
  <Slides>17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宋体</vt:lpstr>
      <vt:lpstr>方正舒体</vt:lpstr>
      <vt:lpstr>Arial</vt:lpstr>
      <vt:lpstr>Calibri</vt:lpstr>
      <vt:lpstr>Calibri Light</vt:lpstr>
      <vt:lpstr>Cambria Math</vt:lpstr>
      <vt:lpstr>Times New Roman</vt:lpstr>
      <vt:lpstr>Office 主题</vt:lpstr>
      <vt:lpstr>Equation</vt:lpstr>
      <vt:lpstr>Detecting Urban Black Holes Based on Human Mobility Data</vt:lpstr>
      <vt:lpstr>Background</vt:lpstr>
      <vt:lpstr>Urban Black holes and volcanos</vt:lpstr>
      <vt:lpstr>Motivating Examples</vt:lpstr>
      <vt:lpstr>Framework</vt:lpstr>
      <vt:lpstr>Preliminaries </vt:lpstr>
      <vt:lpstr>Detection in a Time Interval</vt:lpstr>
      <vt:lpstr>Candidate Cell Selection</vt:lpstr>
      <vt:lpstr>Spatial Expansion</vt:lpstr>
      <vt:lpstr>Continuous Detection</vt:lpstr>
      <vt:lpstr>Evaluation</vt:lpstr>
      <vt:lpstr>Case study of Beijing City</vt:lpstr>
      <vt:lpstr>Patterns of Black Holes/Volcanos</vt:lpstr>
      <vt:lpstr>Case Study of New York City</vt:lpstr>
      <vt:lpstr>Performance</vt:lpstr>
      <vt:lpstr>Conclusion </vt:lpstr>
      <vt:lpstr>Q &amp; 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lianghong</dc:creator>
  <cp:lastModifiedBy>Yu Zheng</cp:lastModifiedBy>
  <cp:revision>309</cp:revision>
  <dcterms:created xsi:type="dcterms:W3CDTF">2015-10-27T02:32:42Z</dcterms:created>
  <dcterms:modified xsi:type="dcterms:W3CDTF">2015-11-09T08:50:20Z</dcterms:modified>
</cp:coreProperties>
</file>