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6"/>
  </p:notesMasterIdLst>
  <p:sldIdLst>
    <p:sldId id="266" r:id="rId2"/>
    <p:sldId id="300" r:id="rId3"/>
    <p:sldId id="290" r:id="rId4"/>
    <p:sldId id="269" r:id="rId5"/>
    <p:sldId id="301" r:id="rId6"/>
    <p:sldId id="285" r:id="rId7"/>
    <p:sldId id="278" r:id="rId8"/>
    <p:sldId id="265" r:id="rId9"/>
    <p:sldId id="302" r:id="rId10"/>
    <p:sldId id="292" r:id="rId11"/>
    <p:sldId id="280" r:id="rId12"/>
    <p:sldId id="305" r:id="rId13"/>
    <p:sldId id="304" r:id="rId14"/>
    <p:sldId id="293" r:id="rId15"/>
    <p:sldId id="275" r:id="rId16"/>
    <p:sldId id="277" r:id="rId17"/>
    <p:sldId id="297" r:id="rId18"/>
    <p:sldId id="306" r:id="rId19"/>
    <p:sldId id="287" r:id="rId20"/>
    <p:sldId id="298" r:id="rId21"/>
    <p:sldId id="299" r:id="rId22"/>
    <p:sldId id="288" r:id="rId23"/>
    <p:sldId id="295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766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3D5FC-2C47-45D4-8D1F-5389806A3EBA}" type="datetimeFigureOut">
              <a:rPr lang="en-US" smtClean="0"/>
              <a:pPr/>
              <a:t>7/10/2008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58EC7-414A-4B8A-8C2F-7570BF63C4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store buffers not bounded</a:t>
            </a:r>
          </a:p>
          <a:p>
            <a:endParaRPr lang="en-US" dirty="0" smtClean="0"/>
          </a:p>
          <a:p>
            <a:r>
              <a:rPr lang="en-US" dirty="0" smtClean="0"/>
              <a:t>Limited scale. Still useful  for concurrent data types  with unit tests.</a:t>
            </a:r>
          </a:p>
          <a:p>
            <a:endParaRPr lang="en-US" dirty="0" smtClean="0"/>
          </a:p>
          <a:p>
            <a:r>
              <a:rPr lang="en-US" dirty="0" smtClean="0"/>
              <a:t>Something more scalable?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trace represents many </a:t>
            </a:r>
            <a:r>
              <a:rPr lang="en-US" dirty="0" err="1" smtClean="0"/>
              <a:t>interleavings</a:t>
            </a:r>
            <a:endParaRPr lang="en-US" dirty="0" smtClean="0"/>
          </a:p>
          <a:p>
            <a:r>
              <a:rPr lang="en-US" dirty="0" smtClean="0"/>
              <a:t>(equivalence class of </a:t>
            </a:r>
            <a:r>
              <a:rPr lang="en-US" dirty="0" err="1" smtClean="0"/>
              <a:t>interleavings</a:t>
            </a:r>
            <a:r>
              <a:rPr lang="en-US" dirty="0" smtClean="0"/>
              <a:t> with same </a:t>
            </a:r>
            <a:r>
              <a:rPr lang="en-US" dirty="0" err="1" smtClean="0"/>
              <a:t>hb</a:t>
            </a:r>
            <a:r>
              <a:rPr lang="en-US" dirty="0" smtClean="0"/>
              <a:t>-graph)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Prime example: concurrent data types</a:t>
            </a:r>
          </a:p>
          <a:p>
            <a:endParaRPr lang="en-US" dirty="0" smtClean="0"/>
          </a:p>
          <a:p>
            <a:r>
              <a:rPr lang="en-US" dirty="0" smtClean="0"/>
              <a:t>(double standard : PREACH always use locks PRACTICE everybody has fun writing lock-free stuff)</a:t>
            </a:r>
          </a:p>
          <a:p>
            <a:endParaRPr lang="en-US" dirty="0" smtClean="0"/>
          </a:p>
          <a:p>
            <a:r>
              <a:rPr lang="en-US" dirty="0" smtClean="0"/>
              <a:t>(correctness is not always top priority)</a:t>
            </a:r>
          </a:p>
          <a:p>
            <a:endParaRPr lang="en-US" dirty="0" smtClean="0"/>
          </a:p>
          <a:p>
            <a:r>
              <a:rPr lang="en-US" dirty="0" smtClean="0"/>
              <a:t>We can not always produce a trace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Can have several successors</a:t>
            </a:r>
          </a:p>
          <a:p>
            <a:endParaRPr lang="en-US" dirty="0" smtClean="0"/>
          </a:p>
          <a:p>
            <a:pPr marL="228600" indent="-228600">
              <a:buAutoNum type="arabicParenR"/>
            </a:pPr>
            <a:r>
              <a:rPr lang="en-US" dirty="0" smtClean="0"/>
              <a:t>More than one processor can issue</a:t>
            </a:r>
          </a:p>
          <a:p>
            <a:pPr marL="228600" indent="-228600">
              <a:buAutoNum type="arabicParenR"/>
            </a:pPr>
            <a:endParaRPr lang="en-US" dirty="0" smtClean="0"/>
          </a:p>
          <a:p>
            <a:pPr marL="228600" indent="-228600">
              <a:buAutoNum type="arabicParenR"/>
            </a:pPr>
            <a:r>
              <a:rPr lang="en-US" dirty="0" smtClean="0"/>
              <a:t> More than one outcome per issued instruction</a:t>
            </a:r>
          </a:p>
          <a:p>
            <a:pPr marL="228600" indent="-228600">
              <a:buAutoNum type="arabicParenR"/>
            </a:pPr>
            <a:endParaRPr lang="en-US" dirty="0" smtClean="0"/>
          </a:p>
          <a:p>
            <a:pPr marL="228600" indent="-228600"/>
            <a:r>
              <a:rPr lang="en-US" dirty="0" smtClean="0"/>
              <a:t>(compared to operational model : trace rep ALL states of automaton</a:t>
            </a:r>
          </a:p>
          <a:p>
            <a:pPr marL="228600" indent="-228600"/>
            <a:r>
              <a:rPr lang="en-US" dirty="0" smtClean="0"/>
              <a:t>(One trace represents ALL states of the hardware that are consistent with observed details).</a:t>
            </a:r>
          </a:p>
          <a:p>
            <a:pPr marL="228600" indent="-228600"/>
            <a:endParaRPr lang="en-US" dirty="0" smtClean="0"/>
          </a:p>
          <a:p>
            <a:pPr marL="228600" indent="-22860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</a:t>
            </a:r>
          </a:p>
          <a:p>
            <a:endParaRPr lang="en-US" dirty="0" smtClean="0"/>
          </a:p>
          <a:p>
            <a:r>
              <a:rPr lang="en-US" dirty="0" smtClean="0"/>
              <a:t>This  code is not store-buffer safe</a:t>
            </a:r>
          </a:p>
          <a:p>
            <a:endParaRPr lang="en-US" dirty="0" smtClean="0"/>
          </a:p>
          <a:p>
            <a:r>
              <a:rPr lang="en-US" dirty="0" smtClean="0"/>
              <a:t>Note: volatile does not help here ! (C# volatile semantics are not SC)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Take a step back… try very general def</a:t>
            </a:r>
          </a:p>
          <a:p>
            <a:endParaRPr lang="en-US" dirty="0" smtClean="0"/>
          </a:p>
          <a:p>
            <a:r>
              <a:rPr lang="en-US" dirty="0" smtClean="0"/>
              <a:t>Comparison of models possible if  we use same traces , same programs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Take a step back… try very general def</a:t>
            </a:r>
          </a:p>
          <a:p>
            <a:endParaRPr lang="en-US" dirty="0" smtClean="0"/>
          </a:p>
          <a:p>
            <a:r>
              <a:rPr lang="en-US" dirty="0" smtClean="0"/>
              <a:t>Comparison of models possible if  we use same traces , same programs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956" y="4343713"/>
            <a:ext cx="5487647" cy="76154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366" tIns="45683" rIns="91366" bIns="45683">
            <a:spAutoFit/>
          </a:bodyPr>
          <a:lstStyle/>
          <a:p>
            <a:pPr>
              <a:spcBef>
                <a:spcPts val="443"/>
              </a:spcBef>
              <a:tabLst>
                <a:tab pos="0" algn="l"/>
                <a:tab pos="449748" algn="l"/>
                <a:tab pos="899495" algn="l"/>
                <a:tab pos="1349243" algn="l"/>
                <a:tab pos="1798991" algn="l"/>
                <a:tab pos="2248738" algn="l"/>
                <a:tab pos="2698486" algn="l"/>
                <a:tab pos="3148233" algn="l"/>
                <a:tab pos="3597981" algn="l"/>
                <a:tab pos="4047729" algn="l"/>
                <a:tab pos="4497476" algn="l"/>
                <a:tab pos="4947224" algn="l"/>
                <a:tab pos="5396972" algn="l"/>
                <a:tab pos="5846719" algn="l"/>
                <a:tab pos="6296467" algn="l"/>
                <a:tab pos="6746215" algn="l"/>
                <a:tab pos="7195962" algn="l"/>
                <a:tab pos="7645710" algn="l"/>
                <a:tab pos="8095458" algn="l"/>
                <a:tab pos="8545205" algn="l"/>
                <a:tab pos="8994953" algn="l"/>
              </a:tabLst>
            </a:pP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store buffers not bounded</a:t>
            </a:r>
          </a:p>
          <a:p>
            <a:endParaRPr lang="en-US" dirty="0" smtClean="0"/>
          </a:p>
          <a:p>
            <a:r>
              <a:rPr lang="en-US" dirty="0" smtClean="0"/>
              <a:t>Limited scale. Still useful  for concurrent data types  with unit tests.</a:t>
            </a:r>
          </a:p>
          <a:p>
            <a:endParaRPr lang="en-US" dirty="0" smtClean="0"/>
          </a:p>
          <a:p>
            <a:r>
              <a:rPr lang="en-US" dirty="0" smtClean="0"/>
              <a:t>Something more scalable?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store buffers not bounded</a:t>
            </a:r>
          </a:p>
          <a:p>
            <a:endParaRPr lang="en-US" dirty="0" smtClean="0"/>
          </a:p>
          <a:p>
            <a:r>
              <a:rPr lang="en-US" dirty="0" smtClean="0"/>
              <a:t>Limited scale. Still useful  for concurrent data types  with unit tests.</a:t>
            </a:r>
          </a:p>
          <a:p>
            <a:endParaRPr lang="en-US" dirty="0" smtClean="0"/>
          </a:p>
          <a:p>
            <a:r>
              <a:rPr lang="en-US" dirty="0" smtClean="0"/>
              <a:t>Something more scalable?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58EC7-414A-4B8A-8C2F-7570BF63C4F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1D397D-00ED-474B-B6DD-43816702B56D}" type="datetime1">
              <a:rPr lang="en-US" smtClean="0"/>
              <a:pPr/>
              <a:t>7/10/2008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8A62D9-2175-445B-9CAD-4E81A452D51B}" type="datetime1">
              <a:rPr lang="en-US" smtClean="0"/>
              <a:pPr/>
              <a:t>7/10/2008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EB2129-283A-461D-B8C6-CBBE5FD0FFA8}" type="datetime1">
              <a:rPr lang="en-US" smtClean="0"/>
              <a:pPr/>
              <a:t>7/10/2008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400"/>
            </a:lvl4pPr>
            <a:lvl5pPr>
              <a:defRPr sz="8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157691-0626-4732-B1D8-F3FD462DEEF7}" type="datetime1">
              <a:rPr lang="en-US" smtClean="0"/>
              <a:pPr/>
              <a:t>7/10/2008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248400"/>
            <a:ext cx="457200" cy="476250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8148F7-BDE7-4BB6-A5C7-833313068247}" type="datetime1">
              <a:rPr lang="en-US" smtClean="0"/>
              <a:pPr/>
              <a:t>7/10/2008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05D94-9706-4B91-8FE1-01069F52B347}" type="datetime1">
              <a:rPr lang="en-US" smtClean="0"/>
              <a:pPr/>
              <a:t>7/10/2008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50BD49-E12B-4F14-85F9-74E32362C2F9}" type="datetime1">
              <a:rPr lang="en-US" smtClean="0"/>
              <a:pPr/>
              <a:t>7/10/2008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80D4C-D447-4CAC-BA41-EC79FA7C3FA2}" type="datetime1">
              <a:rPr lang="en-US" smtClean="0"/>
              <a:pPr/>
              <a:t>7/10/2008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82994-4C7D-4B3A-891D-B6200E4F6072}" type="datetime1">
              <a:rPr lang="en-US" smtClean="0"/>
              <a:pPr/>
              <a:t>7/10/2008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66B3AC-0540-4A9A-98E3-2E9FAB982EB3}" type="datetime1">
              <a:rPr lang="en-US" smtClean="0"/>
              <a:pPr/>
              <a:t>7/10/2008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FB942A-26C7-4334-BBF6-526605DAF75C}" type="datetime1">
              <a:rPr lang="en-US" smtClean="0"/>
              <a:pPr/>
              <a:t>7/10/2008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EC4FDE7-8A60-4F76-962E-FCE3795B7716}" type="datetime1">
              <a:rPr lang="en-US" smtClean="0"/>
              <a:pPr/>
              <a:t>7/10/2008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0C35E23-4959-4814-A165-C7C1740D8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5900" y="144780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Effective Program Verification</a:t>
            </a:r>
            <a:br>
              <a:rPr lang="en-US" dirty="0" smtClean="0"/>
            </a:br>
            <a:r>
              <a:rPr lang="en-US" dirty="0" smtClean="0"/>
              <a:t>for Relaxed Memory Models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81400"/>
            <a:ext cx="7406640" cy="2590800"/>
          </a:xfrm>
        </p:spPr>
        <p:txBody>
          <a:bodyPr>
            <a:normAutofit/>
          </a:bodyPr>
          <a:lstStyle/>
          <a:p>
            <a:pPr algn="ctr"/>
            <a:r>
              <a:rPr lang="en-US" u="sng" dirty="0" smtClean="0"/>
              <a:t>Sebastian Burckhardt</a:t>
            </a:r>
            <a:r>
              <a:rPr lang="en-US" dirty="0" smtClean="0"/>
              <a:t>	</a:t>
            </a:r>
            <a:r>
              <a:rPr lang="en-US" dirty="0" err="1" smtClean="0"/>
              <a:t>Madanlal</a:t>
            </a:r>
            <a:r>
              <a:rPr lang="en-US" dirty="0" smtClean="0"/>
              <a:t> Musuvathi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Microsoft Research</a:t>
            </a:r>
          </a:p>
          <a:p>
            <a:pPr algn="ctr"/>
            <a:r>
              <a:rPr lang="en-US" dirty="0" smtClean="0"/>
              <a:t>CAV, July 10, 2008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858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Decomposed</a:t>
            </a:r>
            <a:r>
              <a:rPr lang="en-US" dirty="0" smtClean="0"/>
              <a:t> Program Verification on Relaxed Memory Models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4495800"/>
            <a:ext cx="8153400" cy="2133600"/>
          </a:xfrm>
        </p:spPr>
        <p:txBody>
          <a:bodyPr>
            <a:noAutofit/>
          </a:bodyPr>
          <a:lstStyle/>
          <a:p>
            <a:pPr marL="859536" lvl="1" indent="-457200">
              <a:buFont typeface="+mj-lt"/>
              <a:buAutoNum type="arabicPeriod"/>
            </a:pPr>
            <a:r>
              <a:rPr lang="en-US" sz="2400" dirty="0" smtClean="0"/>
              <a:t>Verify sequentially consistent executions</a:t>
            </a:r>
            <a:br>
              <a:rPr lang="en-US" sz="2400" dirty="0" smtClean="0"/>
            </a:br>
            <a:r>
              <a:rPr lang="en-US" sz="2400" dirty="0" smtClean="0"/>
              <a:t>(show that all executions in 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SC</a:t>
            </a:r>
            <a:r>
              <a:rPr lang="en-US" sz="2400" dirty="0" smtClean="0"/>
              <a:t> are correct) </a:t>
            </a:r>
            <a:endParaRPr lang="en-US" sz="2400" i="1" baseline="-25000" dirty="0" smtClean="0">
              <a:solidFill>
                <a:srgbClr val="FF0000"/>
              </a:solidFill>
            </a:endParaRPr>
          </a:p>
          <a:p>
            <a:pPr marL="859536" lvl="1" indent="-457200">
              <a:buFont typeface="+mj-lt"/>
              <a:buAutoNum type="arabicPeriod"/>
            </a:pPr>
            <a:r>
              <a:rPr lang="en-US" sz="2400" dirty="0" smtClean="0"/>
              <a:t>Verify memory model safety</a:t>
            </a:r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dirty="0" smtClean="0"/>
              <a:t>(show that 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SC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= 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Y</a:t>
            </a:r>
            <a:r>
              <a:rPr lang="en-US" sz="2400" dirty="0" smtClean="0"/>
              <a:t> ) </a:t>
            </a:r>
          </a:p>
          <a:p>
            <a:pPr marL="859536" lvl="1" indent="-457200">
              <a:buFont typeface="+mj-lt"/>
              <a:buAutoNum type="arabicPeriod"/>
            </a:pPr>
            <a:endParaRPr lang="en-US" sz="800" dirty="0" smtClean="0"/>
          </a:p>
          <a:p>
            <a:pPr>
              <a:buNone/>
            </a:pPr>
            <a:r>
              <a:rPr lang="en-US" sz="2400" i="1" dirty="0" smtClean="0"/>
              <a:t>Can we do 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sz="2400" i="1" dirty="0" smtClean="0"/>
              <a:t> and 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 </a:t>
            </a:r>
            <a:r>
              <a:rPr lang="en-US" sz="2400" i="1" dirty="0" smtClean="0"/>
              <a:t>at the same time?</a:t>
            </a:r>
            <a:r>
              <a:rPr lang="ja-JP" altLang="en-US" sz="2400" i="1" dirty="0" smtClean="0">
                <a:solidFill>
                  <a:srgbClr val="FF0000"/>
                </a:solidFill>
              </a:rPr>
              <a:t>　</a:t>
            </a:r>
            <a:r>
              <a:rPr lang="en-US" altLang="ja-JP" sz="2400" i="1" dirty="0" smtClean="0">
                <a:solidFill>
                  <a:srgbClr val="FF0000"/>
                </a:solidFill>
              </a:rPr>
              <a:t>Yes.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Oval 1"/>
          <p:cNvSpPr>
            <a:spLocks noChangeArrowheads="1"/>
          </p:cNvSpPr>
          <p:nvPr/>
        </p:nvSpPr>
        <p:spPr bwMode="auto">
          <a:xfrm>
            <a:off x="1905000" y="2286000"/>
            <a:ext cx="5715000" cy="1914782"/>
          </a:xfrm>
          <a:prstGeom prst="ellipse">
            <a:avLst/>
          </a:prstGeom>
          <a:solidFill>
            <a:srgbClr val="A1A1D1">
              <a:alpha val="9000"/>
            </a:srgb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2057399" y="2498473"/>
            <a:ext cx="4695250" cy="1349884"/>
          </a:xfrm>
          <a:prstGeom prst="ellipse">
            <a:avLst/>
          </a:prstGeom>
          <a:solidFill>
            <a:srgbClr val="A1A1D1">
              <a:alpha val="9000"/>
            </a:srgbClr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514599" y="2660643"/>
            <a:ext cx="2556711" cy="871801"/>
          </a:xfrm>
          <a:prstGeom prst="ellipse">
            <a:avLst/>
          </a:prstGeom>
          <a:solidFill>
            <a:srgbClr val="A1A1D1">
              <a:alpha val="9000"/>
            </a:srgbClr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971800" y="2743200"/>
            <a:ext cx="1804737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40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40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4000" i="1" baseline="-25000" dirty="0" smtClean="0">
                <a:solidFill>
                  <a:srgbClr val="FF0000"/>
                </a:solidFill>
              </a:rPr>
              <a:t>SC</a:t>
            </a:r>
            <a:endParaRPr lang="en-GB" sz="4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6019800" y="2971800"/>
            <a:ext cx="234315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T</a:t>
            </a:r>
            <a:endParaRPr lang="en-GB" sz="4000" i="1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724400" y="2895600"/>
            <a:ext cx="1995481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40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40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4000" i="1" baseline="-25000" dirty="0" smtClean="0">
                <a:solidFill>
                  <a:srgbClr val="FF0000"/>
                </a:solidFill>
              </a:rPr>
              <a:t>Y</a:t>
            </a:r>
            <a:endParaRPr lang="en-GB" sz="4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Borderline Executions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Def.: A borderline execution for 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dirty="0" smtClean="0"/>
              <a:t> is an execution with a successor in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TSO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-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Thm</a:t>
            </a:r>
            <a:r>
              <a:rPr lang="en-US" dirty="0" smtClean="0"/>
              <a:t>.: A program </a:t>
            </a:r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dirty="0" smtClean="0"/>
              <a:t>  is </a:t>
            </a:r>
            <a:r>
              <a:rPr lang="en-US" sz="2400" i="1" dirty="0" smtClean="0">
                <a:solidFill>
                  <a:srgbClr val="FF0000"/>
                </a:solidFill>
              </a:rPr>
              <a:t>TSO</a:t>
            </a:r>
            <a:r>
              <a:rPr lang="en-US" dirty="0" smtClean="0"/>
              <a:t>-safe if and only if it has no borderline executions.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Oval 1"/>
          <p:cNvSpPr>
            <a:spLocks noChangeArrowheads="1"/>
          </p:cNvSpPr>
          <p:nvPr/>
        </p:nvSpPr>
        <p:spPr bwMode="auto">
          <a:xfrm>
            <a:off x="3581399" y="2743200"/>
            <a:ext cx="5181601" cy="19050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7620000" y="3657600"/>
            <a:ext cx="1066799" cy="49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TSO</a:t>
            </a:r>
            <a:endParaRPr lang="en-GB" sz="2800" b="1" dirty="0">
              <a:solidFill>
                <a:srgbClr val="22B00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Oval 1"/>
          <p:cNvSpPr>
            <a:spLocks noChangeArrowheads="1"/>
          </p:cNvSpPr>
          <p:nvPr/>
        </p:nvSpPr>
        <p:spPr bwMode="auto">
          <a:xfrm>
            <a:off x="3886200" y="2971800"/>
            <a:ext cx="3276600" cy="14478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5715000" y="3124200"/>
            <a:ext cx="1066799" cy="49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</a:t>
            </a:r>
            <a:endParaRPr lang="en-GB" sz="2800" b="1" dirty="0">
              <a:solidFill>
                <a:srgbClr val="22B000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43400" y="35814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029200" y="37338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15000" y="37338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00800" y="3886200"/>
            <a:ext cx="228600" cy="2286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010400" y="41910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4572000" y="3733800"/>
            <a:ext cx="4572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1" idx="1"/>
          </p:cNvCxnSpPr>
          <p:nvPr/>
        </p:nvCxnSpPr>
        <p:spPr>
          <a:xfrm flipV="1">
            <a:off x="5257800" y="3848100"/>
            <a:ext cx="4572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1" idx="3"/>
            <a:endCxn id="12" idx="1"/>
          </p:cNvCxnSpPr>
          <p:nvPr/>
        </p:nvCxnSpPr>
        <p:spPr>
          <a:xfrm>
            <a:off x="5943600" y="38481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3"/>
            <a:endCxn id="13" idx="1"/>
          </p:cNvCxnSpPr>
          <p:nvPr/>
        </p:nvCxnSpPr>
        <p:spPr>
          <a:xfrm>
            <a:off x="6629400" y="40005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295400" y="5181600"/>
            <a:ext cx="76200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Borderline Executions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Def.: A borderline execution for 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dirty="0" smtClean="0"/>
              <a:t> is an execution with a successor in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TSO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-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Thm</a:t>
            </a:r>
            <a:r>
              <a:rPr lang="en-US" dirty="0" smtClean="0"/>
              <a:t>.: A program </a:t>
            </a:r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dirty="0" smtClean="0"/>
              <a:t>  is </a:t>
            </a:r>
            <a:r>
              <a:rPr lang="en-US" sz="2400" i="1" dirty="0" smtClean="0">
                <a:solidFill>
                  <a:srgbClr val="FF0000"/>
                </a:solidFill>
              </a:rPr>
              <a:t>TSO</a:t>
            </a:r>
            <a:r>
              <a:rPr lang="en-US" dirty="0" smtClean="0"/>
              <a:t>-safe if and only if it has no borderline executions.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Oval 1"/>
          <p:cNvSpPr>
            <a:spLocks noChangeArrowheads="1"/>
          </p:cNvSpPr>
          <p:nvPr/>
        </p:nvSpPr>
        <p:spPr bwMode="auto">
          <a:xfrm>
            <a:off x="3581399" y="2743200"/>
            <a:ext cx="5181601" cy="19050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7620000" y="3657600"/>
            <a:ext cx="1066799" cy="49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TSO</a:t>
            </a:r>
            <a:endParaRPr lang="en-GB" sz="2800" b="1" dirty="0">
              <a:solidFill>
                <a:srgbClr val="22B00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Oval 1"/>
          <p:cNvSpPr>
            <a:spLocks noChangeArrowheads="1"/>
          </p:cNvSpPr>
          <p:nvPr/>
        </p:nvSpPr>
        <p:spPr bwMode="auto">
          <a:xfrm>
            <a:off x="3886200" y="2971800"/>
            <a:ext cx="3276600" cy="14478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5715000" y="3124200"/>
            <a:ext cx="1066799" cy="495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</a:t>
            </a:r>
            <a:endParaRPr lang="en-GB" sz="2800" b="1" dirty="0">
              <a:solidFill>
                <a:srgbClr val="22B000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43400" y="35814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029200" y="37338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15000" y="37338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00800" y="3886200"/>
            <a:ext cx="228600" cy="2286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010400" y="4191000"/>
            <a:ext cx="228600" cy="228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endCxn id="10" idx="1"/>
          </p:cNvCxnSpPr>
          <p:nvPr/>
        </p:nvCxnSpPr>
        <p:spPr>
          <a:xfrm>
            <a:off x="4572000" y="3733800"/>
            <a:ext cx="4572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1" idx="1"/>
          </p:cNvCxnSpPr>
          <p:nvPr/>
        </p:nvCxnSpPr>
        <p:spPr>
          <a:xfrm flipV="1">
            <a:off x="5257800" y="3848100"/>
            <a:ext cx="4572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1" idx="3"/>
            <a:endCxn id="12" idx="1"/>
          </p:cNvCxnSpPr>
          <p:nvPr/>
        </p:nvCxnSpPr>
        <p:spPr>
          <a:xfrm>
            <a:off x="5943600" y="38481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3"/>
            <a:endCxn id="13" idx="1"/>
          </p:cNvCxnSpPr>
          <p:nvPr/>
        </p:nvCxnSpPr>
        <p:spPr>
          <a:xfrm>
            <a:off x="6629400" y="40005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295400" y="5181600"/>
            <a:ext cx="76200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Callout 19"/>
          <p:cNvSpPr/>
          <p:nvPr/>
        </p:nvSpPr>
        <p:spPr>
          <a:xfrm flipH="1">
            <a:off x="381000" y="1905000"/>
            <a:ext cx="3200400" cy="3048000"/>
          </a:xfrm>
          <a:prstGeom prst="wedgeEllipseCallout">
            <a:avLst>
              <a:gd name="adj1" fmla="val -35886"/>
              <a:gd name="adj2" fmla="val 556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We can verify / falsify this as a safety property of  sequentially consistent executions!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866888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Example: TSO Borderline Execution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066800"/>
            <a:ext cx="749808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pPr marL="859536" lvl="1" indent="-457200">
              <a:buFont typeface="+mj-lt"/>
              <a:buAutoNum type="arabicPeriod"/>
            </a:pPr>
            <a:endParaRPr lang="en-US" dirty="0" smtClean="0"/>
          </a:p>
          <a:p>
            <a:pPr marL="859536" lvl="1" indent="-457200">
              <a:buNone/>
            </a:pPr>
            <a:endParaRPr lang="en-US" dirty="0" smtClean="0"/>
          </a:p>
          <a:p>
            <a:pPr marL="859536" lvl="1" indent="-45720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228600" y="6248400"/>
            <a:ext cx="457200" cy="476250"/>
          </a:xfrm>
        </p:spPr>
        <p:txBody>
          <a:bodyPr/>
          <a:lstStyle/>
          <a:p>
            <a:fld id="{60C35E23-4959-4814-A165-C7C1740D88F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048000" y="1752600"/>
            <a:ext cx="3276600" cy="990600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4953000" y="19050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cxnSp>
        <p:nvCxnSpPr>
          <p:cNvPr id="28" name="Straight Arrow Connector 27"/>
          <p:cNvCxnSpPr>
            <a:stCxn id="37" idx="3"/>
            <a:endCxn id="24" idx="1"/>
          </p:cNvCxnSpPr>
          <p:nvPr/>
        </p:nvCxnSpPr>
        <p:spPr>
          <a:xfrm flipV="1">
            <a:off x="4495800" y="2019300"/>
            <a:ext cx="457200" cy="4572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3200401" y="19050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200400" y="23622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1.2 Load hw, 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410200" y="4191000"/>
            <a:ext cx="3276600" cy="990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>
            <a:off x="7239000" y="43434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cxnSp>
        <p:nvCxnSpPr>
          <p:cNvPr id="43" name="Straight Arrow Connector 42"/>
          <p:cNvCxnSpPr>
            <a:stCxn id="45" idx="1"/>
            <a:endCxn id="46" idx="3"/>
          </p:cNvCxnSpPr>
          <p:nvPr/>
        </p:nvCxnSpPr>
        <p:spPr>
          <a:xfrm rot="10800000">
            <a:off x="6705602" y="4457700"/>
            <a:ext cx="533399" cy="4572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47" idx="3"/>
            <a:endCxn id="42" idx="1"/>
          </p:cNvCxnSpPr>
          <p:nvPr/>
        </p:nvCxnSpPr>
        <p:spPr>
          <a:xfrm flipV="1">
            <a:off x="6781800" y="4457700"/>
            <a:ext cx="457200" cy="4572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7239000" y="4800600"/>
            <a:ext cx="12954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2.2 Load ii, </a:t>
            </a:r>
            <a:r>
              <a:rPr lang="en-US" sz="1400" b="1" dirty="0" smtClean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5486401" y="43434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5486400" y="48006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1.2 Load hw, 0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38200" y="3276600"/>
            <a:ext cx="3352800" cy="990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2743200" y="34290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cxnSp>
        <p:nvCxnSpPr>
          <p:cNvPr id="50" name="Straight Arrow Connector 49"/>
          <p:cNvCxnSpPr>
            <a:stCxn id="52" idx="1"/>
            <a:endCxn id="53" idx="3"/>
          </p:cNvCxnSpPr>
          <p:nvPr/>
        </p:nvCxnSpPr>
        <p:spPr>
          <a:xfrm rot="10800000">
            <a:off x="2209802" y="3543300"/>
            <a:ext cx="533399" cy="45720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54" idx="3"/>
            <a:endCxn id="49" idx="1"/>
          </p:cNvCxnSpPr>
          <p:nvPr/>
        </p:nvCxnSpPr>
        <p:spPr>
          <a:xfrm flipV="1">
            <a:off x="2286000" y="3543300"/>
            <a:ext cx="457200" cy="4572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2743200" y="3886200"/>
            <a:ext cx="12954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2.2 Load ii, 1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990601" y="34290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990600" y="38862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1.2 Load hw, 0</a:t>
            </a:r>
          </a:p>
        </p:txBody>
      </p:sp>
      <p:sp>
        <p:nvSpPr>
          <p:cNvPr id="57" name="Text Box 10"/>
          <p:cNvSpPr txBox="1">
            <a:spLocks noChangeArrowheads="1"/>
          </p:cNvSpPr>
          <p:nvPr/>
        </p:nvSpPr>
        <p:spPr bwMode="auto">
          <a:xfrm>
            <a:off x="6248400" y="1295400"/>
            <a:ext cx="234315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40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40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4000" i="1" baseline="-25000" dirty="0" smtClean="0">
                <a:solidFill>
                  <a:srgbClr val="FF0000"/>
                </a:solidFill>
              </a:rPr>
              <a:t>SC</a:t>
            </a:r>
            <a:endParaRPr lang="en-GB" sz="4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7086600" y="2209800"/>
            <a:ext cx="259080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40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40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4000" i="1" baseline="-25000" dirty="0" smtClean="0">
                <a:solidFill>
                  <a:srgbClr val="FF0000"/>
                </a:solidFill>
              </a:rPr>
              <a:t>TSO</a:t>
            </a:r>
            <a:endParaRPr lang="en-GB" sz="4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62" name="Freeform 61"/>
          <p:cNvSpPr/>
          <p:nvPr/>
        </p:nvSpPr>
        <p:spPr>
          <a:xfrm>
            <a:off x="0" y="685800"/>
            <a:ext cx="9144000" cy="4876800"/>
          </a:xfrm>
          <a:custGeom>
            <a:avLst/>
            <a:gdLst>
              <a:gd name="connsiteX0" fmla="*/ 0 w 7972425"/>
              <a:gd name="connsiteY0" fmla="*/ 2638425 h 2638425"/>
              <a:gd name="connsiteX1" fmla="*/ 4752975 w 7972425"/>
              <a:gd name="connsiteY1" fmla="*/ 1800225 h 2638425"/>
              <a:gd name="connsiteX2" fmla="*/ 7972425 w 7972425"/>
              <a:gd name="connsiteY2" fmla="*/ 0 h 263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72425" h="2638425">
                <a:moveTo>
                  <a:pt x="0" y="2638425"/>
                </a:moveTo>
                <a:cubicBezTo>
                  <a:pt x="1712119" y="2439193"/>
                  <a:pt x="3424238" y="2239962"/>
                  <a:pt x="4752975" y="1800225"/>
                </a:cubicBezTo>
                <a:cubicBezTo>
                  <a:pt x="6081712" y="1360488"/>
                  <a:pt x="7292975" y="536575"/>
                  <a:pt x="7972425" y="0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2"/>
          <p:cNvCxnSpPr>
            <a:endCxn id="41" idx="0"/>
          </p:cNvCxnSpPr>
          <p:nvPr/>
        </p:nvCxnSpPr>
        <p:spPr>
          <a:xfrm>
            <a:off x="5486400" y="2743200"/>
            <a:ext cx="15621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rot="5400000">
            <a:off x="3200400" y="28194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ontent Placeholder 2"/>
          <p:cNvSpPr txBox="1">
            <a:spLocks/>
          </p:cNvSpPr>
          <p:nvPr/>
        </p:nvSpPr>
        <p:spPr>
          <a:xfrm>
            <a:off x="1219200" y="5715000"/>
            <a:ext cx="84582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Successor</a:t>
            </a:r>
            <a:r>
              <a:rPr kumimoji="0" lang="en-US" sz="2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traces are traces with one more instruction.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905000" y="685800"/>
            <a:ext cx="72390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95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0"/>
            <a:ext cx="2679192" cy="16764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Sober</a:t>
            </a:r>
            <a:r>
              <a:rPr lang="en-US" dirty="0" smtClean="0"/>
              <a:t> Tool 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2362200" y="990600"/>
            <a:ext cx="6629400" cy="3733800"/>
            <a:chOff x="1295400" y="1284288"/>
            <a:chExt cx="6629400" cy="4278312"/>
          </a:xfrm>
        </p:grpSpPr>
        <p:sp>
          <p:nvSpPr>
            <p:cNvPr id="11" name="Down Arrow 10"/>
            <p:cNvSpPr/>
            <p:nvPr/>
          </p:nvSpPr>
          <p:spPr>
            <a:xfrm>
              <a:off x="4838700" y="2743200"/>
              <a:ext cx="533400" cy="16002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295400" y="2286000"/>
              <a:ext cx="2514600" cy="1066800"/>
            </a:xfrm>
            <a:prstGeom prst="rect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Instrumented</a:t>
              </a:r>
              <a:br>
                <a:rPr lang="en-US" sz="2800" dirty="0" smtClean="0">
                  <a:solidFill>
                    <a:schemeClr val="tx1"/>
                  </a:solidFill>
                </a:rPr>
              </a:br>
              <a:r>
                <a:rPr lang="en-US" sz="2800" dirty="0" smtClean="0">
                  <a:solidFill>
                    <a:schemeClr val="tx1"/>
                  </a:solidFill>
                </a:rPr>
                <a:t>Program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6096000" y="2286000"/>
              <a:ext cx="1828800" cy="1066799"/>
            </a:xfrm>
            <a:prstGeom prst="rect">
              <a:avLst/>
            </a:prstGeom>
            <a:gradFill>
              <a:gsLst>
                <a:gs pos="0">
                  <a:schemeClr val="accent6"/>
                </a:gs>
                <a:gs pos="39999">
                  <a:schemeClr val="accent6">
                    <a:lumMod val="40000"/>
                    <a:lumOff val="60000"/>
                  </a:schemeClr>
                </a:gs>
                <a:gs pos="70000">
                  <a:schemeClr val="accent6">
                    <a:lumMod val="20000"/>
                    <a:lumOff val="80000"/>
                  </a:schemeClr>
                </a:gs>
                <a:gs pos="100000">
                  <a:srgbClr val="FFEBFA"/>
                </a:gs>
              </a:gsLst>
              <a:lin ang="5400000" scaled="0"/>
            </a:gradFill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Borderline</a:t>
              </a:r>
            </a:p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Monitor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971800" y="4343400"/>
              <a:ext cx="3276600" cy="1219200"/>
            </a:xfrm>
            <a:prstGeom prst="rect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Stateless Model Checker (CHESS)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8" name="Down Arrow 7"/>
            <p:cNvSpPr/>
            <p:nvPr/>
          </p:nvSpPr>
          <p:spPr>
            <a:xfrm rot="10800000">
              <a:off x="3048000" y="3352800"/>
              <a:ext cx="533400" cy="9906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600200" y="3581401"/>
              <a:ext cx="1524000" cy="1163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Scheduler Enumerates</a:t>
              </a:r>
              <a:br>
                <a:rPr lang="en-US" sz="2000" dirty="0" smtClean="0"/>
              </a:br>
              <a:r>
                <a:rPr lang="en-US" altLang="ja-JP" sz="2000" dirty="0" smtClean="0"/>
                <a:t>Traces</a:t>
              </a:r>
              <a:endParaRPr lang="en-US" sz="2000" dirty="0"/>
            </a:p>
          </p:txBody>
        </p:sp>
        <p:sp>
          <p:nvSpPr>
            <p:cNvPr id="10" name="Down Arrow 9"/>
            <p:cNvSpPr/>
            <p:nvPr/>
          </p:nvSpPr>
          <p:spPr>
            <a:xfrm rot="16200000">
              <a:off x="4686300" y="1485900"/>
              <a:ext cx="533400" cy="22860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886200" y="1284288"/>
              <a:ext cx="22098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Event Stream</a:t>
              </a:r>
            </a:p>
            <a:p>
              <a:r>
                <a:rPr lang="en-US" sz="2000" dirty="0" smtClean="0"/>
                <a:t>(shared memory accesses, sync ops)</a:t>
              </a:r>
              <a:endParaRPr lang="en-US" sz="2000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600200" y="60198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Program output is always sound.</a:t>
            </a:r>
          </a:p>
          <a:p>
            <a:r>
              <a:rPr lang="en-US" sz="2000" dirty="0" smtClean="0"/>
              <a:t>Tool may not terminate exploration if # of executions is too large.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90600" y="5334000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Outputs:     </a:t>
            </a:r>
            <a:r>
              <a:rPr lang="en-US" sz="2000" dirty="0" smtClean="0">
                <a:solidFill>
                  <a:srgbClr val="FF0000"/>
                </a:solidFill>
              </a:rPr>
              <a:t>(1) </a:t>
            </a:r>
            <a:r>
              <a:rPr lang="en-US" sz="2000" dirty="0" smtClean="0"/>
              <a:t>P correct     </a:t>
            </a:r>
            <a:r>
              <a:rPr lang="en-US" sz="2000" dirty="0" smtClean="0">
                <a:solidFill>
                  <a:srgbClr val="FF0000"/>
                </a:solidFill>
              </a:rPr>
              <a:t>(2)</a:t>
            </a:r>
            <a:r>
              <a:rPr lang="en-US" sz="2000" dirty="0" smtClean="0"/>
              <a:t> P not TSO-safe (+</a:t>
            </a:r>
            <a:r>
              <a:rPr lang="en-US" sz="2000" dirty="0" err="1" smtClean="0"/>
              <a:t>cex</a:t>
            </a:r>
            <a:r>
              <a:rPr lang="en-US" sz="2000" dirty="0" smtClean="0"/>
              <a:t>)     </a:t>
            </a:r>
            <a:r>
              <a:rPr lang="en-US" sz="2000" dirty="0" smtClean="0">
                <a:solidFill>
                  <a:srgbClr val="FF0000"/>
                </a:solidFill>
              </a:rPr>
              <a:t>(3)</a:t>
            </a:r>
            <a:r>
              <a:rPr lang="en-US" sz="2000" dirty="0" smtClean="0"/>
              <a:t> P has SC-bug (+</a:t>
            </a:r>
            <a:r>
              <a:rPr lang="en-US" sz="2000" dirty="0" err="1" smtClean="0"/>
              <a:t>cex</a:t>
            </a:r>
            <a:r>
              <a:rPr lang="en-US" sz="2000" dirty="0" smtClean="0"/>
              <a:t>)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>
            <a:off x="2133600" y="1828800"/>
            <a:ext cx="6019800" cy="381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400" b="1" dirty="0" smtClean="0"/>
          </a:p>
        </p:txBody>
      </p:sp>
      <p:sp>
        <p:nvSpPr>
          <p:cNvPr id="46" name="Rectangle 45"/>
          <p:cNvSpPr/>
          <p:nvPr/>
        </p:nvSpPr>
        <p:spPr>
          <a:xfrm>
            <a:off x="5257800" y="4495800"/>
            <a:ext cx="3733800" cy="2057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295400" y="4495800"/>
            <a:ext cx="3733800" cy="2057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Define SC using </a:t>
            </a:r>
            <a:r>
              <a:rPr lang="en-US" dirty="0" smtClean="0">
                <a:sym typeface="Symbol"/>
              </a:rPr>
              <a:t></a:t>
            </a:r>
            <a:r>
              <a:rPr lang="en-US" baseline="-8000" dirty="0" err="1" smtClean="0">
                <a:sym typeface="Symbol"/>
              </a:rPr>
              <a:t>hb</a:t>
            </a:r>
            <a:r>
              <a:rPr lang="en-US" dirty="0" smtClean="0"/>
              <a:t> 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555992" cy="4800600"/>
          </a:xfrm>
        </p:spPr>
        <p:txBody>
          <a:bodyPr/>
          <a:lstStyle/>
          <a:p>
            <a:r>
              <a:rPr lang="en-US" sz="2000" dirty="0" smtClean="0"/>
              <a:t>Trace = Set of Instructions (Vertices) with attributes</a:t>
            </a:r>
          </a:p>
          <a:p>
            <a:pPr lvl="1"/>
            <a:r>
              <a:rPr lang="en-US" sz="1800" dirty="0" smtClean="0"/>
              <a:t>[</a:t>
            </a:r>
            <a:r>
              <a:rPr lang="en-US" sz="1600" dirty="0" smtClean="0"/>
              <a:t>processor</a:t>
            </a:r>
            <a:r>
              <a:rPr lang="en-US" sz="1800" dirty="0" smtClean="0"/>
              <a:t>]. [</a:t>
            </a:r>
            <a:r>
              <a:rPr lang="en-US" sz="1600" dirty="0" smtClean="0"/>
              <a:t>issue index</a:t>
            </a:r>
            <a:r>
              <a:rPr lang="en-US" sz="1800" dirty="0" smtClean="0"/>
              <a:t>]   [</a:t>
            </a:r>
            <a:r>
              <a:rPr lang="en-US" sz="1600" dirty="0" smtClean="0"/>
              <a:t>operation</a:t>
            </a:r>
            <a:r>
              <a:rPr lang="en-US" sz="1800" dirty="0" smtClean="0"/>
              <a:t>]   [</a:t>
            </a:r>
            <a:r>
              <a:rPr lang="en-US" sz="1600" dirty="0" smtClean="0"/>
              <a:t>address</a:t>
            </a:r>
            <a:r>
              <a:rPr lang="en-US" sz="1800" dirty="0" smtClean="0"/>
              <a:t>], [</a:t>
            </a:r>
            <a:r>
              <a:rPr lang="en-US" sz="1600" dirty="0" smtClean="0"/>
              <a:t>coherence index</a:t>
            </a:r>
            <a:r>
              <a:rPr lang="en-US" sz="1800" dirty="0" smtClean="0"/>
              <a:t>]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050" dirty="0" smtClean="0"/>
              <a:t/>
            </a:r>
            <a:br>
              <a:rPr lang="en-US" sz="1050" dirty="0" smtClean="0"/>
            </a:br>
            <a:r>
              <a:rPr lang="en-US" sz="1600" dirty="0" err="1" smtClean="0"/>
              <a:t>coh.index</a:t>
            </a:r>
            <a:r>
              <a:rPr lang="en-US" sz="1600" dirty="0" smtClean="0"/>
              <a:t> is the position of the value within the sequence of values written to the same location (i.e., “we replace each value with its sequence number”)</a:t>
            </a:r>
            <a:endParaRPr lang="en-US" sz="1400" dirty="0" smtClean="0"/>
          </a:p>
          <a:p>
            <a:r>
              <a:rPr lang="en-US" sz="2000" dirty="0" smtClean="0"/>
              <a:t>Add edges: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program order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</a:t>
            </a:r>
            <a:r>
              <a:rPr lang="en-US" sz="2000" baseline="-6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p    </a:t>
            </a:r>
            <a:r>
              <a:rPr lang="en-US" sz="2000" dirty="0" smtClean="0"/>
              <a:t>/</a:t>
            </a:r>
            <a:r>
              <a:rPr lang="en-US" sz="2000" baseline="-6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   </a:t>
            </a:r>
            <a:r>
              <a:rPr lang="en-US" sz="2000" dirty="0" smtClean="0">
                <a:solidFill>
                  <a:srgbClr val="FF0000"/>
                </a:solidFill>
              </a:rPr>
              <a:t>conflict order 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</a:t>
            </a:r>
            <a:r>
              <a:rPr lang="en-US" sz="2000" baseline="-8000" dirty="0" smtClean="0">
                <a:solidFill>
                  <a:srgbClr val="FF0000"/>
                </a:solidFill>
                <a:sym typeface="Symbol"/>
              </a:rPr>
              <a:t>c</a:t>
            </a:r>
          </a:p>
          <a:p>
            <a:r>
              <a:rPr lang="en-US" sz="2000" dirty="0" smtClean="0"/>
              <a:t>Define happens-before order 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baseline="-8000" dirty="0" err="1" smtClean="0">
                <a:sym typeface="Symbol"/>
              </a:rPr>
              <a:t>hb</a:t>
            </a:r>
            <a:r>
              <a:rPr lang="en-US" sz="2000" baseline="-8000" dirty="0" smtClean="0">
                <a:sym typeface="Symbol"/>
              </a:rPr>
              <a:t> =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</a:t>
            </a:r>
            <a:r>
              <a:rPr lang="en-US" sz="2000" baseline="-6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p</a:t>
            </a:r>
            <a:r>
              <a:rPr lang="en-US" sz="2000" dirty="0" smtClean="0">
                <a:sym typeface="Symbol"/>
              </a:rPr>
              <a:t> 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</a:t>
            </a:r>
            <a:r>
              <a:rPr lang="en-US" sz="2000" baseline="-8000" dirty="0" smtClean="0">
                <a:solidFill>
                  <a:srgbClr val="FF0000"/>
                </a:solidFill>
                <a:sym typeface="Symbol"/>
              </a:rPr>
              <a:t>c</a:t>
            </a:r>
            <a:r>
              <a:rPr lang="en-US" sz="2000" dirty="0" smtClean="0"/>
              <a:t>) </a:t>
            </a:r>
          </a:p>
          <a:p>
            <a:r>
              <a:rPr lang="en-US" sz="2000" dirty="0" smtClean="0"/>
              <a:t>Trace is sequentially consistent if and only if 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baseline="-8000" dirty="0" err="1" smtClean="0">
                <a:sym typeface="Symbol"/>
              </a:rPr>
              <a:t>hb</a:t>
            </a:r>
            <a:r>
              <a:rPr lang="en-US" sz="2000" baseline="-8000" dirty="0" smtClean="0">
                <a:sym typeface="Symbol"/>
              </a:rPr>
              <a:t> </a:t>
            </a:r>
            <a:r>
              <a:rPr lang="en-US" sz="2000" dirty="0" smtClean="0"/>
              <a:t> is acyclic.</a:t>
            </a:r>
          </a:p>
          <a:p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76401" y="5105400"/>
            <a:ext cx="12954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676400" y="54864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1.2 Load hw, 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427412" y="6019800"/>
            <a:ext cx="1296988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2.2 Load ii, 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427412" y="5638800"/>
            <a:ext cx="1296988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cxnSp>
        <p:nvCxnSpPr>
          <p:cNvPr id="8" name="Curved Connector 7"/>
          <p:cNvCxnSpPr/>
          <p:nvPr/>
        </p:nvCxnSpPr>
        <p:spPr>
          <a:xfrm>
            <a:off x="4724400" y="5791200"/>
            <a:ext cx="1588" cy="381000"/>
          </a:xfrm>
          <a:prstGeom prst="curvedConnector3">
            <a:avLst>
              <a:gd name="adj1" fmla="val 14395466"/>
            </a:avLst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8"/>
          <p:cNvCxnSpPr/>
          <p:nvPr/>
        </p:nvCxnSpPr>
        <p:spPr>
          <a:xfrm rot="10800000" flipV="1">
            <a:off x="1674811" y="5257800"/>
            <a:ext cx="1588" cy="381000"/>
          </a:xfrm>
          <a:prstGeom prst="curvedConnector3">
            <a:avLst>
              <a:gd name="adj1" fmla="val 14395466"/>
            </a:avLst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4" idx="3"/>
            <a:endCxn id="6" idx="1"/>
          </p:cNvCxnSpPr>
          <p:nvPr/>
        </p:nvCxnSpPr>
        <p:spPr>
          <a:xfrm>
            <a:off x="2971801" y="5219700"/>
            <a:ext cx="455611" cy="9144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5" idx="3"/>
            <a:endCxn id="7" idx="1"/>
          </p:cNvCxnSpPr>
          <p:nvPr/>
        </p:nvCxnSpPr>
        <p:spPr>
          <a:xfrm>
            <a:off x="2971800" y="5600700"/>
            <a:ext cx="455612" cy="1524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03412" y="4495800"/>
            <a:ext cx="1630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trace is SC: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5562601" y="51054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5562600" y="54864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1.2 Load hw, 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391400" y="56388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cxnSp>
        <p:nvCxnSpPr>
          <p:cNvPr id="34" name="Curved Connector 33"/>
          <p:cNvCxnSpPr/>
          <p:nvPr/>
        </p:nvCxnSpPr>
        <p:spPr>
          <a:xfrm>
            <a:off x="8686800" y="5791200"/>
            <a:ext cx="1588" cy="381000"/>
          </a:xfrm>
          <a:prstGeom prst="curvedConnector3">
            <a:avLst>
              <a:gd name="adj1" fmla="val 14395466"/>
            </a:avLst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/>
          <p:nvPr/>
        </p:nvCxnSpPr>
        <p:spPr>
          <a:xfrm rot="10800000" flipV="1">
            <a:off x="5561012" y="5257800"/>
            <a:ext cx="1588" cy="381000"/>
          </a:xfrm>
          <a:prstGeom prst="curvedConnector3">
            <a:avLst>
              <a:gd name="adj1" fmla="val 14395466"/>
            </a:avLst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9" idx="1"/>
            <a:endCxn id="30" idx="3"/>
          </p:cNvCxnSpPr>
          <p:nvPr/>
        </p:nvCxnSpPr>
        <p:spPr>
          <a:xfrm rot="10800000">
            <a:off x="6781802" y="5219700"/>
            <a:ext cx="609599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33" idx="1"/>
          </p:cNvCxnSpPr>
          <p:nvPr/>
        </p:nvCxnSpPr>
        <p:spPr>
          <a:xfrm>
            <a:off x="6858000" y="5562600"/>
            <a:ext cx="533400" cy="1905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867400" y="4495800"/>
            <a:ext cx="200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trace is </a:t>
            </a:r>
            <a:r>
              <a:rPr lang="en-US" b="1" dirty="0" smtClean="0"/>
              <a:t>not</a:t>
            </a:r>
            <a:r>
              <a:rPr lang="en-US" dirty="0" smtClean="0"/>
              <a:t> SC:</a:t>
            </a:r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7391400" y="6096000"/>
            <a:ext cx="12954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2.2 Load ii, 0</a:t>
            </a:r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/>
          <p:cNvSpPr/>
          <p:nvPr/>
        </p:nvSpPr>
        <p:spPr>
          <a:xfrm>
            <a:off x="5410200" y="4953000"/>
            <a:ext cx="3581400" cy="1752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Straight Arrow Connector 85"/>
          <p:cNvCxnSpPr/>
          <p:nvPr/>
        </p:nvCxnSpPr>
        <p:spPr>
          <a:xfrm rot="10800000">
            <a:off x="6781800" y="5372100"/>
            <a:ext cx="609600" cy="9906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>
            <a:off x="6781800" y="5791200"/>
            <a:ext cx="609600" cy="1143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itle 1"/>
          <p:cNvSpPr txBox="1">
            <a:spLocks/>
          </p:cNvSpPr>
          <p:nvPr/>
        </p:nvSpPr>
        <p:spPr>
          <a:xfrm>
            <a:off x="5410200" y="5715000"/>
            <a:ext cx="14478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Symbol"/>
              </a:rPr>
              <a:t></a:t>
            </a:r>
            <a:r>
              <a:rPr kumimoji="0" lang="en-US" sz="4000" b="0" i="0" u="none" strike="noStrike" kern="1200" cap="none" spc="0" normalizeH="0" baseline="-8000" noProof="0" dirty="0" err="1" smtClean="0">
                <a:ln>
                  <a:noFill/>
                </a:ln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Symbol"/>
              </a:rPr>
              <a:t>rhb</a:t>
            </a:r>
            <a:r>
              <a:rPr kumimoji="0" lang="en-US" sz="4000" b="0" i="0" u="none" strike="noStrike" kern="1200" cap="none" spc="0" normalizeH="0" baseline="-8000" noProof="0" dirty="0" smtClean="0">
                <a:ln>
                  <a:noFill/>
                </a:ln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Symbol"/>
              </a:rPr>
              <a:t>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066800" y="4953000"/>
            <a:ext cx="3657600" cy="1752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327392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Define TSO by Relaxing </a:t>
            </a:r>
            <a:r>
              <a:rPr lang="en-US" dirty="0" smtClean="0">
                <a:sym typeface="Symbol"/>
              </a:rPr>
              <a:t></a:t>
            </a:r>
            <a:r>
              <a:rPr lang="en-US" baseline="-8000" dirty="0" err="1" smtClean="0">
                <a:sym typeface="Symbol"/>
              </a:rPr>
              <a:t>hb</a:t>
            </a:r>
            <a:r>
              <a:rPr lang="en-US" baseline="-8000" dirty="0" smtClean="0">
                <a:sym typeface="Symbol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555992" cy="2057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Define relaxed happens-before order</a:t>
            </a:r>
            <a:br>
              <a:rPr lang="en-US" sz="2000" dirty="0" smtClean="0"/>
            </a:br>
            <a:r>
              <a:rPr lang="en-US" sz="2000" dirty="0" smtClean="0"/>
              <a:t> 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baseline="-8000" dirty="0" err="1" smtClean="0">
                <a:sym typeface="Symbol"/>
              </a:rPr>
              <a:t>rhb</a:t>
            </a:r>
            <a:r>
              <a:rPr lang="en-US" sz="2000" baseline="-8000" dirty="0" smtClean="0">
                <a:sym typeface="Symbol"/>
              </a:rPr>
              <a:t> = </a:t>
            </a:r>
            <a:r>
              <a:rPr lang="en-US" sz="2000" dirty="0" smtClean="0"/>
              <a:t>(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</a:t>
            </a:r>
            <a:r>
              <a:rPr lang="en-US" sz="2000" baseline="-6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p</a:t>
            </a:r>
            <a:r>
              <a:rPr lang="en-US" sz="2000" dirty="0" smtClean="0">
                <a:sym typeface="Symbol"/>
              </a:rPr>
              <a:t> 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</a:t>
            </a:r>
            <a:r>
              <a:rPr lang="en-US" sz="2000" baseline="-8000" dirty="0" smtClean="0">
                <a:solidFill>
                  <a:srgbClr val="FF0000"/>
                </a:solidFill>
                <a:sym typeface="Symbol"/>
              </a:rPr>
              <a:t>c</a:t>
            </a:r>
            <a:r>
              <a:rPr lang="en-US" sz="2000" dirty="0" smtClean="0"/>
              <a:t>) \ { (</a:t>
            </a:r>
            <a:r>
              <a:rPr lang="en-US" sz="2000" dirty="0" err="1" smtClean="0"/>
              <a:t>s,l</a:t>
            </a:r>
            <a:r>
              <a:rPr lang="en-US" sz="2000" dirty="0" smtClean="0"/>
              <a:t>) | s is store, l is load, and s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</a:t>
            </a:r>
            <a:r>
              <a:rPr lang="en-US" sz="2000" baseline="-6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p </a:t>
            </a:r>
            <a:r>
              <a:rPr lang="en-US" sz="2000" dirty="0" smtClean="0"/>
              <a:t>l }</a:t>
            </a:r>
          </a:p>
          <a:p>
            <a:r>
              <a:rPr lang="en-US" sz="2000" dirty="0" smtClean="0"/>
              <a:t>Trace is possible on TSO if and only if</a:t>
            </a:r>
            <a:br>
              <a:rPr lang="en-US" sz="2000" dirty="0" smtClean="0"/>
            </a:b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(1)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/>
              </a:rPr>
              <a:t> </a:t>
            </a:r>
            <a:r>
              <a:rPr lang="en-US" sz="2000" baseline="-8000" dirty="0" err="1" smtClean="0">
                <a:sym typeface="Symbol"/>
              </a:rPr>
              <a:t>rhb</a:t>
            </a:r>
            <a:r>
              <a:rPr lang="en-US" sz="2000" baseline="-8000" dirty="0" smtClean="0">
                <a:sym typeface="Symbol"/>
              </a:rPr>
              <a:t> </a:t>
            </a:r>
            <a:r>
              <a:rPr lang="en-US" sz="2000" dirty="0" smtClean="0"/>
              <a:t> is acyclic</a:t>
            </a:r>
            <a:br>
              <a:rPr lang="en-US" sz="2000" dirty="0" smtClean="0"/>
            </a:b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(2)</a:t>
            </a:r>
            <a:r>
              <a:rPr lang="en-US" sz="2000" dirty="0" smtClean="0"/>
              <a:t>  there do not exist s, l such that s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</a:t>
            </a:r>
            <a:r>
              <a:rPr lang="en-US" sz="2000" baseline="-6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p </a:t>
            </a:r>
            <a:r>
              <a:rPr lang="en-US" sz="2000" dirty="0" smtClean="0"/>
              <a:t>l and l 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</a:t>
            </a:r>
            <a:r>
              <a:rPr lang="en-US" sz="2000" baseline="-8000" dirty="0" smtClean="0">
                <a:solidFill>
                  <a:srgbClr val="FF0000"/>
                </a:solidFill>
                <a:sym typeface="Symbol"/>
              </a:rPr>
              <a:t>c</a:t>
            </a:r>
            <a:r>
              <a:rPr lang="en-US" sz="2000" dirty="0" smtClean="0"/>
              <a:t> s</a:t>
            </a:r>
          </a:p>
          <a:p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2895600" y="3276600"/>
            <a:ext cx="3733800" cy="1752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3352800" y="3276600"/>
            <a:ext cx="2851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trace is TSO, but not SC:</a:t>
            </a:r>
            <a:endParaRPr lang="en-US" dirty="0"/>
          </a:p>
        </p:txBody>
      </p:sp>
      <p:sp>
        <p:nvSpPr>
          <p:cNvPr id="71" name="Rounded Rectangle 70"/>
          <p:cNvSpPr/>
          <p:nvPr/>
        </p:nvSpPr>
        <p:spPr>
          <a:xfrm>
            <a:off x="3122612" y="57912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cxnSp>
        <p:nvCxnSpPr>
          <p:cNvPr id="72" name="Curved Connector 71"/>
          <p:cNvCxnSpPr/>
          <p:nvPr/>
        </p:nvCxnSpPr>
        <p:spPr>
          <a:xfrm>
            <a:off x="4418012" y="5943600"/>
            <a:ext cx="1588" cy="381000"/>
          </a:xfrm>
          <a:prstGeom prst="curvedConnector3">
            <a:avLst>
              <a:gd name="adj1" fmla="val 14395466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/>
          <p:nvPr/>
        </p:nvCxnSpPr>
        <p:spPr>
          <a:xfrm rot="10800000" flipV="1">
            <a:off x="1370011" y="5410200"/>
            <a:ext cx="1588" cy="381000"/>
          </a:xfrm>
          <a:prstGeom prst="curvedConnector3">
            <a:avLst>
              <a:gd name="adj1" fmla="val 14395466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76" idx="1"/>
            <a:endCxn id="44" idx="3"/>
          </p:cNvCxnSpPr>
          <p:nvPr/>
        </p:nvCxnSpPr>
        <p:spPr>
          <a:xfrm rot="10800000">
            <a:off x="2590802" y="5372100"/>
            <a:ext cx="531811" cy="9906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endCxn id="71" idx="1"/>
          </p:cNvCxnSpPr>
          <p:nvPr/>
        </p:nvCxnSpPr>
        <p:spPr>
          <a:xfrm>
            <a:off x="2513012" y="5791200"/>
            <a:ext cx="609600" cy="1143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ounded Rectangle 75"/>
          <p:cNvSpPr/>
          <p:nvPr/>
        </p:nvSpPr>
        <p:spPr>
          <a:xfrm>
            <a:off x="3122612" y="6248400"/>
            <a:ext cx="12954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2.2 Load ii, 0</a:t>
            </a:r>
          </a:p>
        </p:txBody>
      </p:sp>
      <p:sp>
        <p:nvSpPr>
          <p:cNvPr id="79" name="Title 1"/>
          <p:cNvSpPr txBox="1">
            <a:spLocks/>
          </p:cNvSpPr>
          <p:nvPr/>
        </p:nvSpPr>
        <p:spPr>
          <a:xfrm>
            <a:off x="1066800" y="5715000"/>
            <a:ext cx="10668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Symbol"/>
              </a:rPr>
              <a:t></a:t>
            </a:r>
            <a:r>
              <a:rPr kumimoji="0" lang="en-US" sz="4000" b="0" i="0" u="none" strike="noStrike" kern="1200" cap="none" spc="0" normalizeH="0" baseline="-8000" noProof="0" dirty="0" err="1" smtClean="0">
                <a:ln>
                  <a:noFill/>
                </a:ln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Symbol"/>
              </a:rPr>
              <a:t>hb</a:t>
            </a:r>
            <a:r>
              <a:rPr kumimoji="0" lang="en-US" sz="4000" b="0" i="0" u="none" strike="noStrike" kern="1200" cap="none" spc="0" normalizeH="0" baseline="-8000" noProof="0" dirty="0" smtClean="0">
                <a:ln>
                  <a:noFill/>
                </a:ln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Symbol"/>
              </a:rPr>
              <a:t>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3200400" y="37338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200399" y="41148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1.2 Load hw, 0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5029199" y="42672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cxnSp>
        <p:nvCxnSpPr>
          <p:cNvPr id="35" name="Curved Connector 34"/>
          <p:cNvCxnSpPr/>
          <p:nvPr/>
        </p:nvCxnSpPr>
        <p:spPr>
          <a:xfrm>
            <a:off x="6324599" y="4419600"/>
            <a:ext cx="1588" cy="381000"/>
          </a:xfrm>
          <a:prstGeom prst="curvedConnector3">
            <a:avLst>
              <a:gd name="adj1" fmla="val 14395466"/>
            </a:avLst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/>
          <p:cNvCxnSpPr/>
          <p:nvPr/>
        </p:nvCxnSpPr>
        <p:spPr>
          <a:xfrm rot="10800000" flipV="1">
            <a:off x="3198811" y="3886200"/>
            <a:ext cx="1588" cy="381000"/>
          </a:xfrm>
          <a:prstGeom prst="curvedConnector3">
            <a:avLst>
              <a:gd name="adj1" fmla="val 14395466"/>
            </a:avLst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9" idx="1"/>
            <a:endCxn id="32" idx="3"/>
          </p:cNvCxnSpPr>
          <p:nvPr/>
        </p:nvCxnSpPr>
        <p:spPr>
          <a:xfrm rot="10800000">
            <a:off x="4419601" y="3848100"/>
            <a:ext cx="609599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34" idx="1"/>
          </p:cNvCxnSpPr>
          <p:nvPr/>
        </p:nvCxnSpPr>
        <p:spPr>
          <a:xfrm>
            <a:off x="4495799" y="4191000"/>
            <a:ext cx="533400" cy="1905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5029199" y="4724400"/>
            <a:ext cx="12954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2.2 Load ii, 0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562601" y="52578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5562600" y="56388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1.2 Load hw, 0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391400" y="57912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391400" y="6248400"/>
            <a:ext cx="12954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2.2 Load ii, 0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1371601" y="52578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1371600" y="56388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1.2 Load hw, 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705600" y="3505200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Thm</a:t>
            </a:r>
            <a:r>
              <a:rPr lang="en-US" dirty="0" smtClean="0"/>
              <a:t>.: </a:t>
            </a:r>
            <a:br>
              <a:rPr lang="en-US" dirty="0" smtClean="0"/>
            </a:br>
            <a:r>
              <a:rPr lang="en-US" dirty="0" smtClean="0"/>
              <a:t>Def.  Is equivalent to operational TSO model (see Tech Report)</a:t>
            </a:r>
            <a:endParaRPr lang="en-US" dirty="0"/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327392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Borderline Monitor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79792" cy="5181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Receiving a stream of memory accesses:</a:t>
            </a:r>
          </a:p>
          <a:p>
            <a:r>
              <a:rPr lang="en-US" sz="2400" dirty="0" smtClean="0"/>
              <a:t>Record all stores to all locations.</a:t>
            </a:r>
          </a:p>
          <a:p>
            <a:r>
              <a:rPr lang="en-US" sz="2400" dirty="0" smtClean="0">
                <a:sym typeface="Symbol"/>
              </a:rPr>
              <a:t>For each load L, check if there exists a reordering of L with prior stores to the same location such that </a:t>
            </a:r>
            <a:br>
              <a:rPr lang="en-US" sz="2400" dirty="0" smtClean="0">
                <a:sym typeface="Symbol"/>
              </a:rPr>
            </a:b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sym typeface="Symbol"/>
              </a:rPr>
              <a:t>(1)  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baseline="-8000" dirty="0" err="1" smtClean="0">
                <a:sym typeface="Symbol"/>
              </a:rPr>
              <a:t>hb</a:t>
            </a:r>
            <a:r>
              <a:rPr lang="en-US" sz="2400" baseline="-8000" dirty="0" smtClean="0">
                <a:sym typeface="Symbol"/>
              </a:rPr>
              <a:t> </a:t>
            </a:r>
            <a:r>
              <a:rPr lang="en-US" sz="2400" dirty="0" smtClean="0"/>
              <a:t> has a cycle</a:t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(2)</a:t>
            </a:r>
            <a:r>
              <a:rPr lang="en-US" sz="2400" dirty="0" smtClean="0"/>
              <a:t>  </a:t>
            </a:r>
            <a:r>
              <a:rPr lang="en-US" sz="2400" dirty="0" smtClean="0">
                <a:sym typeface="Symbol"/>
              </a:rPr>
              <a:t> </a:t>
            </a:r>
            <a:r>
              <a:rPr lang="en-US" sz="2400" baseline="-8000" dirty="0" err="1" smtClean="0">
                <a:sym typeface="Symbol"/>
              </a:rPr>
              <a:t>rhb</a:t>
            </a:r>
            <a:r>
              <a:rPr lang="en-US" sz="2400" baseline="-8000" dirty="0" smtClean="0">
                <a:sym typeface="Symbol"/>
              </a:rPr>
              <a:t> </a:t>
            </a:r>
            <a:r>
              <a:rPr lang="en-US" sz="2400" dirty="0" smtClean="0"/>
              <a:t> is acyclic</a:t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(3)</a:t>
            </a:r>
            <a:r>
              <a:rPr lang="en-US" sz="2400" dirty="0" smtClean="0"/>
              <a:t>   there do not exist s, l such that s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</a:t>
            </a:r>
            <a:r>
              <a:rPr lang="en-US" sz="2400" baseline="-6000" dirty="0" smtClean="0">
                <a:solidFill>
                  <a:schemeClr val="accent6">
                    <a:lumMod val="75000"/>
                  </a:schemeClr>
                </a:solidFill>
                <a:sym typeface="Symbol"/>
              </a:rPr>
              <a:t>p </a:t>
            </a:r>
            <a:r>
              <a:rPr lang="en-US" sz="2400" dirty="0" smtClean="0"/>
              <a:t>l and l 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</a:t>
            </a:r>
            <a:r>
              <a:rPr lang="en-US" sz="2400" baseline="-8000" dirty="0" smtClean="0">
                <a:solidFill>
                  <a:srgbClr val="FF0000"/>
                </a:solidFill>
                <a:sym typeface="Symbol"/>
              </a:rPr>
              <a:t>c</a:t>
            </a:r>
            <a:r>
              <a:rPr lang="en-US" sz="2400" dirty="0" smtClean="0"/>
              <a:t> s </a:t>
            </a:r>
          </a:p>
          <a:p>
            <a:r>
              <a:rPr lang="en-US" sz="2400" dirty="0" smtClean="0"/>
              <a:t>Implementation: use standard vector clock to compute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baseline="-8000" dirty="0" err="1" smtClean="0">
                <a:sym typeface="Symbol"/>
              </a:rPr>
              <a:t>hb</a:t>
            </a:r>
            <a:r>
              <a:rPr lang="en-US" sz="2400" baseline="-8000" dirty="0" smtClean="0">
                <a:sym typeface="Symbol"/>
              </a:rPr>
              <a:t> ,</a:t>
            </a:r>
            <a:r>
              <a:rPr lang="en-US" sz="2400" dirty="0" smtClean="0">
                <a:sym typeface="Symbol"/>
              </a:rPr>
              <a:t> </a:t>
            </a:r>
            <a:r>
              <a:rPr lang="en-US" sz="2400" dirty="0" smtClean="0"/>
              <a:t>and custom vector clock (twice the width) to compute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baseline="-8000" dirty="0" err="1" smtClean="0">
                <a:sym typeface="Symbol"/>
              </a:rPr>
              <a:t>rhb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800" dirty="0"/>
          </a:p>
        </p:txBody>
      </p:sp>
      <p:sp>
        <p:nvSpPr>
          <p:cNvPr id="46" name="Slide Number Placeholder 3"/>
          <p:cNvSpPr txBox="1">
            <a:spLocks/>
          </p:cNvSpPr>
          <p:nvPr/>
        </p:nvSpPr>
        <p:spPr>
          <a:xfrm>
            <a:off x="228600" y="6248400"/>
            <a:ext cx="457200" cy="476250"/>
          </a:xfrm>
          <a:prstGeom prst="rect">
            <a:avLst/>
          </a:prstGeom>
        </p:spPr>
        <p:txBody>
          <a:bodyPr anchor="b"/>
          <a:lstStyle/>
          <a:p>
            <a:pPr algn="ctr"/>
            <a:fld id="{60C35E23-4959-4814-A165-C7C1740D88FE}" type="slidenum">
              <a:rPr lang="en-US" b="1" smtClean="0"/>
              <a:pPr algn="ctr"/>
              <a:t>17</a:t>
            </a:fld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327392" cy="114300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Equivalent </a:t>
            </a:r>
            <a:r>
              <a:rPr lang="en-US" altLang="ja-JP" dirty="0" err="1" smtClean="0"/>
              <a:t>Interleavings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752600"/>
            <a:ext cx="7479792" cy="4876800"/>
          </a:xfrm>
        </p:spPr>
        <p:txBody>
          <a:bodyPr>
            <a:noAutofit/>
          </a:bodyPr>
          <a:lstStyle/>
          <a:p>
            <a:r>
              <a:rPr lang="en-US" altLang="ja-JP" sz="2400" dirty="0" smtClean="0"/>
              <a:t>Typically, many different </a:t>
            </a:r>
            <a:r>
              <a:rPr lang="en-US" altLang="ja-JP" sz="2400" dirty="0" err="1" smtClean="0"/>
              <a:t>interleavings</a:t>
            </a:r>
            <a:r>
              <a:rPr lang="en-US" altLang="ja-JP" sz="2400" dirty="0" smtClean="0"/>
              <a:t> map to the same (</a:t>
            </a:r>
            <a:r>
              <a:rPr lang="en-US" altLang="ja-JP" sz="2400" dirty="0" err="1" smtClean="0"/>
              <a:t>Mazurkiewic</a:t>
            </a:r>
            <a:r>
              <a:rPr lang="en-US" altLang="ja-JP" sz="2400" dirty="0" smtClean="0"/>
              <a:t>) trace.</a:t>
            </a:r>
          </a:p>
          <a:p>
            <a:endParaRPr lang="en-US" sz="2000" dirty="0" smtClean="0"/>
          </a:p>
          <a:p>
            <a:r>
              <a:rPr lang="en-US" sz="2400" dirty="0" smtClean="0">
                <a:sym typeface="Symbol"/>
              </a:rPr>
              <a:t>B</a:t>
            </a:r>
            <a:r>
              <a:rPr lang="en-US" sz="2400" dirty="0" smtClean="0"/>
              <a:t>y construction, our monitor is insensitive to the choice of interleaving </a:t>
            </a:r>
          </a:p>
          <a:p>
            <a:pPr lvl="1"/>
            <a:r>
              <a:rPr lang="en-US" sz="2000" dirty="0" smtClean="0"/>
              <a:t>Checks all 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baseline="-8000" dirty="0" err="1" smtClean="0">
                <a:sym typeface="Symbol"/>
              </a:rPr>
              <a:t>hb</a:t>
            </a:r>
            <a:r>
              <a:rPr lang="en-US" sz="2000" baseline="-8000" dirty="0" smtClean="0">
                <a:sym typeface="Symbol"/>
              </a:rPr>
              <a:t> </a:t>
            </a:r>
            <a:r>
              <a:rPr lang="en-US" sz="2000" dirty="0" smtClean="0"/>
              <a:t>-equivalent ones simultaneously</a:t>
            </a:r>
          </a:p>
          <a:p>
            <a:pPr lvl="1"/>
            <a:r>
              <a:rPr lang="en-US" sz="2000" dirty="0" smtClean="0"/>
              <a:t>Makes </a:t>
            </a:r>
            <a:r>
              <a:rPr lang="en-US" sz="2000" dirty="0" smtClean="0"/>
              <a:t>it compatible with partial order reduction</a:t>
            </a:r>
          </a:p>
          <a:p>
            <a:pPr lvl="1"/>
            <a:r>
              <a:rPr lang="en-US" sz="2000" dirty="0" smtClean="0"/>
              <a:t>Improves probability of finding </a:t>
            </a:r>
            <a:r>
              <a:rPr lang="en-US" sz="2000" dirty="0" smtClean="0"/>
              <a:t>bugs</a:t>
            </a:r>
            <a:endParaRPr lang="en-US" sz="2800" dirty="0" smtClean="0"/>
          </a:p>
        </p:txBody>
      </p:sp>
      <p:sp>
        <p:nvSpPr>
          <p:cNvPr id="46" name="Slide Number Placeholder 3"/>
          <p:cNvSpPr txBox="1">
            <a:spLocks/>
          </p:cNvSpPr>
          <p:nvPr/>
        </p:nvSpPr>
        <p:spPr>
          <a:xfrm>
            <a:off x="228600" y="6248400"/>
            <a:ext cx="457200" cy="476250"/>
          </a:xfrm>
          <a:prstGeom prst="rect">
            <a:avLst/>
          </a:prstGeom>
        </p:spPr>
        <p:txBody>
          <a:bodyPr anchor="b"/>
          <a:lstStyle/>
          <a:p>
            <a:pPr algn="ctr"/>
            <a:fld id="{60C35E23-4959-4814-A165-C7C1740D88FE}" type="slidenum">
              <a:rPr lang="en-US" b="1" smtClean="0"/>
              <a:pPr algn="ctr"/>
              <a:t>18</a:t>
            </a:fld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Good at finding bugs even if only a small number of schedules is explored</a:t>
            </a:r>
          </a:p>
          <a:p>
            <a:pPr lvl="1"/>
            <a:r>
              <a:rPr lang="en-US" dirty="0" smtClean="0"/>
              <a:t>Monitor checks all </a:t>
            </a:r>
            <a:r>
              <a:rPr lang="en-US" dirty="0" err="1" smtClean="0"/>
              <a:t>hb</a:t>
            </a:r>
            <a:r>
              <a:rPr lang="en-US" dirty="0" smtClean="0"/>
              <a:t>-equivalent </a:t>
            </a:r>
            <a:r>
              <a:rPr lang="en-US" dirty="0" err="1" smtClean="0"/>
              <a:t>interleavings</a:t>
            </a:r>
            <a:endParaRPr lang="en-US" dirty="0" smtClean="0"/>
          </a:p>
          <a:p>
            <a:pPr lvl="1"/>
            <a:r>
              <a:rPr lang="en-US" dirty="0" smtClean="0"/>
              <a:t>Chess heuristic (iterative context bounding) seems to mix well</a:t>
            </a:r>
          </a:p>
          <a:p>
            <a:r>
              <a:rPr lang="en-US" dirty="0" smtClean="0"/>
              <a:t>Found expected store buffer vulnerabilities in standard examples (Dekker, Bakery)</a:t>
            </a:r>
          </a:p>
          <a:p>
            <a:r>
              <a:rPr lang="en-US" dirty="0" smtClean="0"/>
              <a:t>Detected 2 store buffer vulnerabilities in a production-level concurrency library.</a:t>
            </a:r>
          </a:p>
          <a:p>
            <a:pPr lvl="1"/>
            <a:r>
              <a:rPr lang="en-US" dirty="0" smtClean="0"/>
              <a:t>Overall code size ~ 33 </a:t>
            </a:r>
            <a:r>
              <a:rPr lang="en-US" dirty="0" err="1" smtClean="0"/>
              <a:t>kloc</a:t>
            </a:r>
            <a:endParaRPr lang="en-US" dirty="0" smtClean="0"/>
          </a:p>
          <a:p>
            <a:pPr lvl="1"/>
            <a:r>
              <a:rPr lang="en-US" dirty="0" smtClean="0"/>
              <a:t>Used existing test harness written by product team (slightly adapted for use with CHESS)</a:t>
            </a:r>
          </a:p>
          <a:p>
            <a:pPr lvl="1"/>
            <a:r>
              <a:rPr lang="en-US" dirty="0" smtClean="0"/>
              <a:t>Bugs not previously known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79248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Motivation: </a:t>
            </a:r>
            <a:r>
              <a:rPr lang="en-US" sz="3200" dirty="0" smtClean="0">
                <a:solidFill>
                  <a:srgbClr val="FF0000"/>
                </a:solidFill>
              </a:rPr>
              <a:t>Memory Model Vulnerabilities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24000"/>
            <a:ext cx="79248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Programmers do not always follow strict locking discipline in performance-critical code</a:t>
            </a:r>
          </a:p>
          <a:p>
            <a:pPr lvl="1"/>
            <a:r>
              <a:rPr lang="en-US" dirty="0" smtClean="0"/>
              <a:t>Ad-hoc synchronization with normal loads and stores or interlocked operations is faster</a:t>
            </a:r>
          </a:p>
          <a:p>
            <a:pPr lvl="1"/>
            <a:r>
              <a:rPr lang="en-US" dirty="0" smtClean="0"/>
              <a:t>Result: “benign” or “intentional” data races</a:t>
            </a:r>
          </a:p>
          <a:p>
            <a:pPr lvl="1"/>
            <a:endParaRPr lang="en-US" sz="1200" dirty="0" smtClean="0"/>
          </a:p>
          <a:p>
            <a:r>
              <a:rPr lang="en-US" dirty="0" smtClean="0"/>
              <a:t>Such code can break on </a:t>
            </a:r>
            <a:r>
              <a:rPr lang="en-US" b="1" dirty="0" smtClean="0"/>
              <a:t>relaxed memory models</a:t>
            </a:r>
          </a:p>
          <a:p>
            <a:pPr lvl="1"/>
            <a:r>
              <a:rPr lang="en-US" dirty="0" smtClean="0"/>
              <a:t>Most </a:t>
            </a:r>
            <a:r>
              <a:rPr lang="en-US" dirty="0" err="1" smtClean="0"/>
              <a:t>multicore</a:t>
            </a:r>
            <a:r>
              <a:rPr lang="en-US" dirty="0" smtClean="0"/>
              <a:t> machines are not sequentially consistent</a:t>
            </a:r>
          </a:p>
          <a:p>
            <a:pPr lvl="1"/>
            <a:r>
              <a:rPr lang="en-US" dirty="0" smtClean="0"/>
              <a:t>Both compilers and actual hardware can contribute </a:t>
            </a:r>
            <a:r>
              <a:rPr lang="en-US" smtClean="0"/>
              <a:t>to effect</a:t>
            </a:r>
            <a:endParaRPr lang="en-US" dirty="0" smtClean="0"/>
          </a:p>
          <a:p>
            <a:pPr lvl="1"/>
            <a:endParaRPr lang="en-US" sz="1200" dirty="0" smtClean="0"/>
          </a:p>
          <a:p>
            <a:r>
              <a:rPr lang="en-US" dirty="0" smtClean="0"/>
              <a:t>Vulnerabilities are hard to find, reproduce, and analyze</a:t>
            </a:r>
          </a:p>
          <a:p>
            <a:pPr lvl="1"/>
            <a:r>
              <a:rPr lang="en-US" dirty="0" smtClean="0"/>
              <a:t>May require specific hardware configuration and schedule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00200" y="990600"/>
          <a:ext cx="6934200" cy="5663137"/>
        </p:xfrm>
        <a:graphic>
          <a:graphicData uri="http://schemas.openxmlformats.org/drawingml/2006/table">
            <a:tbl>
              <a:tblPr/>
              <a:tblGrid>
                <a:gridCol w="1233356"/>
                <a:gridCol w="931870"/>
                <a:gridCol w="822237"/>
                <a:gridCol w="1171688"/>
                <a:gridCol w="801681"/>
                <a:gridCol w="1027795"/>
                <a:gridCol w="945573"/>
              </a:tblGrid>
              <a:tr h="2790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program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context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# interleavings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time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ver. time [s]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90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name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bound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total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borderline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[s]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SoBeR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CHESS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Fig. 1(b)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∞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10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4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0.2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0.2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dekker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5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4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0.2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0.2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(2 threads,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2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36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23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0.39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0.37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2 crit-sec)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183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50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1.9 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1.8 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(loc 82)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4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1,219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124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13.2 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13.0 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 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5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8,472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349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106.0 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100.6 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bakery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0.2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0.2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(2 threads,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25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20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0.47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0.43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 crit-sec)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2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742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533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10.3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9.8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(loc 122)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12,436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8,599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189.0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181.0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takequeue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n.a.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0.3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&lt; 0.3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(2 threads,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47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14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0.34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0.72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0.69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6 ops)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2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402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189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0.43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5.2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4.9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(loc 374)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3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2,318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1,197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0.74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28.9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27.8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 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4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9,147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5,321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0.84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125.5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118.9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 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5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29,821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17,922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0.86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latin typeface="Times"/>
                        </a:rPr>
                        <a:t>481.5</a:t>
                      </a:r>
                    </a:p>
                  </a:txBody>
                  <a:tcPr marL="18263" marR="18263" marT="182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latin typeface="Times"/>
                        </a:rPr>
                        <a:t>461.6</a:t>
                      </a:r>
                    </a:p>
                  </a:txBody>
                  <a:tcPr marL="18263" marR="18263" marT="1826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Some Numbers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With increasing use of </a:t>
            </a:r>
            <a:r>
              <a:rPr lang="en-US" dirty="0" err="1" smtClean="0"/>
              <a:t>multicores</a:t>
            </a:r>
            <a:r>
              <a:rPr lang="en-US" dirty="0" smtClean="0"/>
              <a:t>, more and more programs are likely to exhibit failures caused by the memory model.</a:t>
            </a:r>
          </a:p>
          <a:p>
            <a:r>
              <a:rPr lang="en-US" dirty="0" smtClean="0"/>
              <a:t>Such failures are hard to find by conventional means (code inspection, testing).</a:t>
            </a:r>
          </a:p>
          <a:p>
            <a:r>
              <a:rPr lang="en-US" dirty="0" smtClean="0"/>
              <a:t>Our combination of borderline monitor &amp; stateless model checking makes it practical to detect memory model safety violations in a unit test environment.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03592" cy="4800600"/>
          </a:xfrm>
        </p:spPr>
        <p:txBody>
          <a:bodyPr/>
          <a:lstStyle/>
          <a:p>
            <a:r>
              <a:rPr lang="en-US" dirty="0" smtClean="0"/>
              <a:t>Run on larger programs (runtime verification)</a:t>
            </a:r>
          </a:p>
          <a:p>
            <a:r>
              <a:rPr lang="en-US" dirty="0" smtClean="0"/>
              <a:t>Handle more memory models</a:t>
            </a:r>
          </a:p>
          <a:p>
            <a:pPr lvl="1"/>
            <a:r>
              <a:rPr lang="en-US" dirty="0" smtClean="0"/>
              <a:t>Which memory models guarantee borderline executions?</a:t>
            </a:r>
          </a:p>
          <a:p>
            <a:r>
              <a:rPr lang="en-US" dirty="0" smtClean="0"/>
              <a:t>Prove memory model safety of concurrent data type implementations</a:t>
            </a:r>
          </a:p>
          <a:p>
            <a:r>
              <a:rPr lang="en-US" dirty="0" smtClean="0"/>
              <a:t>Develop borderline monitors for other relaxed concurrent APIs</a:t>
            </a:r>
          </a:p>
          <a:p>
            <a:pPr lvl="1"/>
            <a:r>
              <a:rPr lang="en-US" dirty="0" smtClean="0"/>
              <a:t>Transactional memory</a:t>
            </a:r>
          </a:p>
          <a:p>
            <a:pPr lvl="1"/>
            <a:r>
              <a:rPr lang="en-US" dirty="0" smtClean="0"/>
              <a:t>Concurrency Libraries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95400" y="3048000"/>
            <a:ext cx="7162800" cy="2438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1750"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check TSO safety?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467600" cy="4800600"/>
          </a:xfrm>
        </p:spPr>
        <p:txBody>
          <a:bodyPr>
            <a:normAutofit/>
          </a:bodyPr>
          <a:lstStyle/>
          <a:p>
            <a:pPr marL="859536" lvl="1" indent="-457200">
              <a:buNone/>
            </a:pPr>
            <a:endParaRPr lang="en-US" sz="2800" dirty="0" smtClean="0"/>
          </a:p>
          <a:p>
            <a:pPr>
              <a:buNone/>
            </a:pPr>
            <a:r>
              <a:rPr lang="en-US" sz="3200" dirty="0" smtClean="0"/>
              <a:t>	</a:t>
            </a:r>
            <a:r>
              <a:rPr lang="en-US" sz="2800" dirty="0" smtClean="0"/>
              <a:t>Given a program 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dirty="0" smtClean="0"/>
              <a:t>, how to check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TSO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=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</a:t>
            </a:r>
            <a:r>
              <a:rPr lang="en-US" sz="2800" dirty="0" smtClean="0"/>
              <a:t>  ?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Formulate </a:t>
            </a:r>
            <a:r>
              <a:rPr lang="en-US" sz="2800" i="1" dirty="0" smtClean="0">
                <a:solidFill>
                  <a:srgbClr val="FF0000"/>
                </a:solidFill>
              </a:rPr>
              <a:t>TSO</a:t>
            </a:r>
            <a:r>
              <a:rPr lang="en-US" sz="2800" dirty="0" smtClean="0"/>
              <a:t>-safety as a safety property of the executions in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  </a:t>
            </a:r>
            <a:r>
              <a:rPr lang="en-US" sz="2800" dirty="0" smtClean="0"/>
              <a:t>!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/>
            </a:r>
            <a:br>
              <a:rPr lang="en-US" sz="2800" dirty="0" smtClean="0">
                <a:sym typeface="Wingdings" pitchFamily="2" charset="2"/>
              </a:rPr>
            </a:br>
            <a:r>
              <a:rPr lang="en-US" sz="2800" dirty="0" smtClean="0">
                <a:sym typeface="Wingdings" pitchFamily="2" charset="2"/>
              </a:rPr>
              <a:t>Then we can use conventional verification tools.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15962"/>
          </a:xfrm>
        </p:spPr>
        <p:txBody>
          <a:bodyPr/>
          <a:lstStyle/>
          <a:p>
            <a:r>
              <a:rPr lang="en-US" dirty="0" smtClean="0"/>
              <a:t>Reason About Successor Traces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3000"/>
            <a:ext cx="7086600" cy="3124200"/>
          </a:xfrm>
        </p:spPr>
        <p:txBody>
          <a:bodyPr/>
          <a:lstStyle/>
          <a:p>
            <a:r>
              <a:rPr lang="en-US" dirty="0" smtClean="0"/>
              <a:t>A successor is a trace with one more instruction</a:t>
            </a:r>
            <a:br>
              <a:rPr lang="en-US" dirty="0" smtClean="0"/>
            </a:br>
            <a:r>
              <a:rPr lang="en-US" sz="2000" dirty="0" smtClean="0"/>
              <a:t>opens door for non-temporal inductive reasoning!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2057400" y="2514600"/>
            <a:ext cx="533400" cy="457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657600" y="3429000"/>
            <a:ext cx="2895600" cy="762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3810000" y="35052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105400" y="38862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600200" y="3352800"/>
            <a:ext cx="14478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267200" y="2438400"/>
            <a:ext cx="152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46"/>
          <p:cNvSpPr/>
          <p:nvPr/>
        </p:nvSpPr>
        <p:spPr>
          <a:xfrm>
            <a:off x="1676400" y="35052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343399" y="2590800"/>
            <a:ext cx="1363579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cxnSp>
        <p:nvCxnSpPr>
          <p:cNvPr id="50" name="Straight Arrow Connector 49"/>
          <p:cNvCxnSpPr>
            <a:stCxn id="16" idx="3"/>
            <a:endCxn id="46" idx="1"/>
          </p:cNvCxnSpPr>
          <p:nvPr/>
        </p:nvCxnSpPr>
        <p:spPr>
          <a:xfrm>
            <a:off x="2590800" y="2743200"/>
            <a:ext cx="1676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6" idx="2"/>
            <a:endCxn id="45" idx="0"/>
          </p:cNvCxnSpPr>
          <p:nvPr/>
        </p:nvCxnSpPr>
        <p:spPr>
          <a:xfrm rot="5400000">
            <a:off x="2133600" y="31623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5" idx="3"/>
            <a:endCxn id="23" idx="1"/>
          </p:cNvCxnSpPr>
          <p:nvPr/>
        </p:nvCxnSpPr>
        <p:spPr>
          <a:xfrm>
            <a:off x="3048000" y="3657600"/>
            <a:ext cx="609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6" idx="2"/>
            <a:endCxn id="23" idx="0"/>
          </p:cNvCxnSpPr>
          <p:nvPr/>
        </p:nvCxnSpPr>
        <p:spPr>
          <a:xfrm rot="16200000" flipH="1">
            <a:off x="4876800" y="32004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23" idx="2"/>
          </p:cNvCxnSpPr>
          <p:nvPr/>
        </p:nvCxnSpPr>
        <p:spPr>
          <a:xfrm rot="5400000">
            <a:off x="4152900" y="3848100"/>
            <a:ext cx="6096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Slide Number Placeholder 1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1676400" y="4800600"/>
            <a:ext cx="2895600" cy="1066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ounded Rectangle 90"/>
          <p:cNvSpPr/>
          <p:nvPr/>
        </p:nvSpPr>
        <p:spPr>
          <a:xfrm>
            <a:off x="1828800" y="48768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3124200" y="52578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3124200" y="5562600"/>
            <a:ext cx="12954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Load ii, 1 </a:t>
            </a:r>
          </a:p>
        </p:txBody>
      </p:sp>
      <p:sp>
        <p:nvSpPr>
          <p:cNvPr id="94" name="Rectangle 93"/>
          <p:cNvSpPr/>
          <p:nvPr/>
        </p:nvSpPr>
        <p:spPr>
          <a:xfrm>
            <a:off x="5715000" y="4800600"/>
            <a:ext cx="2895600" cy="1066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ounded Rectangle 94"/>
          <p:cNvSpPr/>
          <p:nvPr/>
        </p:nvSpPr>
        <p:spPr>
          <a:xfrm>
            <a:off x="5867400" y="48768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7162800" y="52578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7162800" y="5562600"/>
            <a:ext cx="12954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Load ii, 0 </a:t>
            </a:r>
          </a:p>
        </p:txBody>
      </p:sp>
      <p:cxnSp>
        <p:nvCxnSpPr>
          <p:cNvPr id="98" name="Straight Arrow Connector 97"/>
          <p:cNvCxnSpPr>
            <a:endCxn id="94" idx="0"/>
          </p:cNvCxnSpPr>
          <p:nvPr/>
        </p:nvCxnSpPr>
        <p:spPr>
          <a:xfrm>
            <a:off x="5105400" y="4191000"/>
            <a:ext cx="20574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400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C# Example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47800" y="1143000"/>
            <a:ext cx="6934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volatile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isIdling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volatile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hasWork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//Consumer thread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void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BlockOnIdle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lock 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condVariable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US" sz="1600" b="1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isIdling</a:t>
            </a:r>
            <a:r>
              <a:rPr lang="en-US" sz="1600" b="1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= true;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if (</a:t>
            </a: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hasWork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Monitor.Wait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condVariable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isIdling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false;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//Producer thread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void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NotifyPotentialWork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hasWork</a:t>
            </a: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= true;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if (</a:t>
            </a:r>
            <a:r>
              <a:rPr lang="en-US" sz="1600" b="1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isIdling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lock 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condVariable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Monitor.Pulse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condVariable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    }   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133600" y="1981200"/>
            <a:ext cx="6096000" cy="3200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Key pieces of code on previous slide: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 x86, hardware may perform store late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Bug</a:t>
            </a:r>
            <a:r>
              <a:rPr lang="en-US" dirty="0" smtClean="0"/>
              <a:t>: Producer thread does not notice waiting Consumer, does not send signal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667000" y="3048000"/>
            <a:ext cx="1143000" cy="228600"/>
          </a:xfrm>
          <a:prstGeom prst="roundRect">
            <a:avLst/>
          </a:prstGeom>
          <a:solidFill>
            <a:schemeClr val="accent3">
              <a:lumMod val="60000"/>
              <a:lumOff val="40000"/>
              <a:alpha val="42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Store ii, 1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</a:t>
            </a:r>
            <a:r>
              <a:rPr lang="en-US" dirty="0" smtClean="0">
                <a:solidFill>
                  <a:srgbClr val="FF0000"/>
                </a:solidFill>
              </a:rPr>
              <a:t>Store Buffer Vulnerability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667000" y="3048000"/>
            <a:ext cx="11430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Store ii, 1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1" y="2057400"/>
            <a:ext cx="1598515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B050"/>
                </a:solidFill>
              </a:rPr>
              <a:t>v</a:t>
            </a:r>
            <a:r>
              <a:rPr lang="en-US" sz="1400" b="1" dirty="0" smtClean="0">
                <a:solidFill>
                  <a:srgbClr val="00B050"/>
                </a:solidFill>
              </a:rPr>
              <a:t>olatile </a:t>
            </a:r>
            <a:r>
              <a:rPr lang="en-US" sz="1400" b="1" dirty="0" err="1" smtClean="0">
                <a:solidFill>
                  <a:srgbClr val="00B050"/>
                </a:solidFill>
              </a:rPr>
              <a:t>int</a:t>
            </a:r>
            <a:r>
              <a:rPr lang="en-US" sz="1400" b="1" dirty="0" smtClean="0">
                <a:solidFill>
                  <a:srgbClr val="00B050"/>
                </a:solidFill>
              </a:rPr>
              <a:t> ii = 0;</a:t>
            </a:r>
          </a:p>
          <a:p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</a:rPr>
              <a:t>volatile </a:t>
            </a:r>
            <a:r>
              <a:rPr lang="en-US" sz="1400" b="1" dirty="0" err="1" smtClean="0">
                <a:solidFill>
                  <a:schemeClr val="accent5">
                    <a:lumMod val="75000"/>
                  </a:schemeClr>
                </a:solidFill>
              </a:rPr>
              <a:t>int</a:t>
            </a:r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</a:rPr>
              <a:t> hw = 0; </a:t>
            </a:r>
            <a:endParaRPr lang="en-US" sz="1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667001" y="3429000"/>
            <a:ext cx="11430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Load hw, 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715001" y="4114800"/>
            <a:ext cx="11430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Load ii, 1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15001" y="3733800"/>
            <a:ext cx="11430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Store hw,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2590800"/>
            <a:ext cx="1152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Consumer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91200" y="2590800"/>
            <a:ext cx="1050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Producer</a:t>
            </a:r>
            <a:endParaRPr lang="en-US" b="1" dirty="0"/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6324601" y="4191000"/>
            <a:ext cx="228600" cy="76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>
            <a:off x="6400801" y="4114800"/>
            <a:ext cx="1143000" cy="2286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0	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5.82929E-7 L 0.06667 0.2442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1"/>
          <p:cNvSpPr>
            <a:spLocks noChangeArrowheads="1"/>
          </p:cNvSpPr>
          <p:nvPr/>
        </p:nvSpPr>
        <p:spPr bwMode="auto">
          <a:xfrm>
            <a:off x="1219200" y="3048000"/>
            <a:ext cx="7419975" cy="2486025"/>
          </a:xfrm>
          <a:prstGeom prst="ellipse">
            <a:avLst/>
          </a:prstGeom>
          <a:solidFill>
            <a:srgbClr val="A1A1D1">
              <a:alpha val="9000"/>
            </a:srgb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1371600" y="3429000"/>
            <a:ext cx="6096000" cy="1752600"/>
          </a:xfrm>
          <a:prstGeom prst="ellipse">
            <a:avLst/>
          </a:prstGeom>
          <a:solidFill>
            <a:srgbClr val="A1A1D1">
              <a:alpha val="9000"/>
            </a:srgbClr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Abstract View of Memory Models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13648" y="6076950"/>
            <a:ext cx="457200" cy="476250"/>
          </a:xfrm>
        </p:spPr>
        <p:txBody>
          <a:bodyPr/>
          <a:lstStyle/>
          <a:p>
            <a:fld id="{60C35E23-4959-4814-A165-C7C1740D88F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95400" y="1066800"/>
            <a:ext cx="701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Given a program </a:t>
            </a:r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dirty="0" smtClean="0"/>
              <a:t>, a memory model </a:t>
            </a:r>
            <a:r>
              <a:rPr lang="en-US" sz="2400" i="1" dirty="0" smtClean="0">
                <a:solidFill>
                  <a:srgbClr val="FF0000"/>
                </a:solidFill>
              </a:rPr>
              <a:t>Y </a:t>
            </a:r>
            <a:r>
              <a:rPr lang="en-US" sz="2400" dirty="0" smtClean="0"/>
              <a:t>defines the subset 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Y</a:t>
            </a:r>
            <a:r>
              <a:rPr lang="en-US" sz="2400" dirty="0" smtClean="0"/>
              <a:t>  </a:t>
            </a:r>
            <a:r>
              <a:rPr lang="en-US" sz="2400" dirty="0" smtClean="0">
                <a:sym typeface="Symbol"/>
              </a:rPr>
              <a:t>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 </a:t>
            </a:r>
            <a:r>
              <a:rPr lang="en-US" sz="2400" dirty="0" smtClean="0"/>
              <a:t>of traces corresponding to some (partial or complete) execution of </a:t>
            </a:r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400" dirty="0" smtClean="0"/>
              <a:t> on</a:t>
            </a:r>
            <a:r>
              <a:rPr lang="en-US" sz="2400" i="1" dirty="0" smtClean="0">
                <a:solidFill>
                  <a:srgbClr val="FF0000"/>
                </a:solidFill>
              </a:rPr>
              <a:t> Y</a:t>
            </a:r>
            <a:r>
              <a:rPr lang="en-US" sz="2400" dirty="0" smtClean="0"/>
              <a:t>. </a:t>
            </a:r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1828800" y="3733800"/>
            <a:ext cx="3319463" cy="1131888"/>
          </a:xfrm>
          <a:prstGeom prst="ellipse">
            <a:avLst/>
          </a:prstGeom>
          <a:solidFill>
            <a:srgbClr val="A1A1D1">
              <a:alpha val="9000"/>
            </a:srgbClr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209800" y="4038600"/>
            <a:ext cx="234315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40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40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4000" i="1" baseline="-25000" dirty="0" smtClean="0">
                <a:solidFill>
                  <a:srgbClr val="FF0000"/>
                </a:solidFill>
              </a:rPr>
              <a:t>SC</a:t>
            </a:r>
            <a:endParaRPr lang="en-GB" sz="4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6800850" y="4038600"/>
            <a:ext cx="234315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T</a:t>
            </a:r>
            <a:endParaRPr lang="en-GB" sz="4000" i="1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800600" y="4038600"/>
            <a:ext cx="259080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40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40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4000" i="1" baseline="-25000" dirty="0" smtClean="0">
                <a:solidFill>
                  <a:srgbClr val="FF0000"/>
                </a:solidFill>
              </a:rPr>
              <a:t>Y</a:t>
            </a:r>
            <a:endParaRPr lang="en-GB" sz="4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66800" y="5638800"/>
            <a:ext cx="3048000" cy="7078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</a:rPr>
              <a:t>SC</a:t>
            </a:r>
            <a:r>
              <a:rPr lang="en-US" sz="2000" dirty="0" smtClean="0"/>
              <a:t> (sequential consistency)</a:t>
            </a:r>
          </a:p>
          <a:p>
            <a:r>
              <a:rPr lang="en-US" sz="2000" dirty="0" smtClean="0"/>
              <a:t>Is strongest memory model</a:t>
            </a:r>
          </a:p>
        </p:txBody>
      </p:sp>
      <p:cxnSp>
        <p:nvCxnSpPr>
          <p:cNvPr id="24" name="Straight Arrow Connector 23"/>
          <p:cNvCxnSpPr>
            <a:endCxn id="6" idx="4"/>
          </p:cNvCxnSpPr>
          <p:nvPr/>
        </p:nvCxnSpPr>
        <p:spPr>
          <a:xfrm rot="16200000" flipV="1">
            <a:off x="3110310" y="5243910"/>
            <a:ext cx="773112" cy="166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343400" y="5715000"/>
            <a:ext cx="3810000" cy="7078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smtClean="0"/>
              <a:t>More executions may be possible on a relaxed memory model </a:t>
            </a:r>
            <a:r>
              <a:rPr lang="en-US" sz="2000" i="1" dirty="0" smtClean="0">
                <a:solidFill>
                  <a:srgbClr val="FF0000"/>
                </a:solidFill>
              </a:rPr>
              <a:t>Y</a:t>
            </a:r>
            <a:endParaRPr lang="en-US" sz="2000" dirty="0" smtClean="0"/>
          </a:p>
        </p:txBody>
      </p:sp>
      <p:cxnSp>
        <p:nvCxnSpPr>
          <p:cNvPr id="27" name="Straight Arrow Connector 26"/>
          <p:cNvCxnSpPr/>
          <p:nvPr/>
        </p:nvCxnSpPr>
        <p:spPr>
          <a:xfrm rot="16200000" flipV="1">
            <a:off x="6072191" y="5310190"/>
            <a:ext cx="800096" cy="95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Slide Number Placeholder 3"/>
          <p:cNvSpPr txBox="1">
            <a:spLocks/>
          </p:cNvSpPr>
          <p:nvPr/>
        </p:nvSpPr>
        <p:spPr>
          <a:xfrm>
            <a:off x="228600" y="6248400"/>
            <a:ext cx="457200" cy="476250"/>
          </a:xfrm>
          <a:prstGeom prst="rect">
            <a:avLst/>
          </a:prstGeom>
        </p:spPr>
        <p:txBody>
          <a:bodyPr anchor="b"/>
          <a:lstStyle/>
          <a:p>
            <a:pPr algn="ctr"/>
            <a:fld id="{60C35E23-4959-4814-A165-C7C1740D88FE}" type="slidenum">
              <a:rPr lang="en-US" b="1" smtClean="0"/>
              <a:pPr algn="ctr"/>
              <a:t>5</a:t>
            </a:fld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1"/>
          <p:cNvSpPr>
            <a:spLocks noChangeArrowheads="1"/>
          </p:cNvSpPr>
          <p:nvPr/>
        </p:nvSpPr>
        <p:spPr bwMode="auto">
          <a:xfrm>
            <a:off x="1219200" y="1857375"/>
            <a:ext cx="7419975" cy="2486025"/>
          </a:xfrm>
          <a:prstGeom prst="ellipse">
            <a:avLst/>
          </a:prstGeom>
          <a:solidFill>
            <a:srgbClr val="A1A1D1">
              <a:alpha val="9000"/>
            </a:srgbClr>
          </a:solidFill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1371600" y="2238375"/>
            <a:ext cx="6096000" cy="1752600"/>
          </a:xfrm>
          <a:prstGeom prst="ellipse">
            <a:avLst/>
          </a:prstGeom>
          <a:solidFill>
            <a:srgbClr val="A1A1D1">
              <a:alpha val="9000"/>
            </a:srgbClr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Example: TSO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13648" y="6076950"/>
            <a:ext cx="457200" cy="476250"/>
          </a:xfrm>
        </p:spPr>
        <p:txBody>
          <a:bodyPr/>
          <a:lstStyle/>
          <a:p>
            <a:fld id="{60C35E23-4959-4814-A165-C7C1740D88F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95400" y="1066800"/>
            <a:ext cx="75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Under TSO, processors can buffer stores in FIFO queue.</a:t>
            </a:r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1828800" y="2543175"/>
            <a:ext cx="3319463" cy="1131888"/>
          </a:xfrm>
          <a:prstGeom prst="ellipse">
            <a:avLst/>
          </a:prstGeom>
          <a:solidFill>
            <a:srgbClr val="A1A1D1">
              <a:alpha val="9000"/>
            </a:srgbClr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209800" y="2847975"/>
            <a:ext cx="234315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40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40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4000" i="1" baseline="-25000" dirty="0" smtClean="0">
                <a:solidFill>
                  <a:srgbClr val="FF0000"/>
                </a:solidFill>
              </a:rPr>
              <a:t>SC</a:t>
            </a:r>
            <a:endParaRPr lang="en-GB" sz="4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6800850" y="2847975"/>
            <a:ext cx="234315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T</a:t>
            </a:r>
            <a:endParaRPr lang="en-GB" sz="4000" i="1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800600" y="2847975"/>
            <a:ext cx="2590800" cy="666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40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40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4000" i="1" baseline="-25000" dirty="0" smtClean="0">
                <a:solidFill>
                  <a:srgbClr val="FF0000"/>
                </a:solidFill>
              </a:rPr>
              <a:t>TSO</a:t>
            </a:r>
            <a:endParaRPr lang="en-GB" sz="4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069685" y="363378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4381500" y="4457700"/>
            <a:ext cx="1447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172200" y="5334000"/>
            <a:ext cx="2590800" cy="7078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Trace corresponding to code on slide 4</a:t>
            </a:r>
          </a:p>
        </p:txBody>
      </p:sp>
      <p:sp>
        <p:nvSpPr>
          <p:cNvPr id="39" name="Slide Number Placeholder 3"/>
          <p:cNvSpPr txBox="1">
            <a:spLocks/>
          </p:cNvSpPr>
          <p:nvPr/>
        </p:nvSpPr>
        <p:spPr>
          <a:xfrm>
            <a:off x="228600" y="6248400"/>
            <a:ext cx="457200" cy="476250"/>
          </a:xfrm>
          <a:prstGeom prst="rect">
            <a:avLst/>
          </a:prstGeom>
        </p:spPr>
        <p:txBody>
          <a:bodyPr anchor="b"/>
          <a:lstStyle/>
          <a:p>
            <a:pPr algn="ctr"/>
            <a:fld id="{60C35E23-4959-4814-A165-C7C1740D88FE}" type="slidenum">
              <a:rPr lang="en-US" b="1" smtClean="0"/>
              <a:pPr algn="ctr"/>
              <a:t>6</a:t>
            </a:fld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>
            <a:off x="2819400" y="5181600"/>
            <a:ext cx="3276600" cy="990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4648200" y="53340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2.1 Store hw, 1</a:t>
            </a:r>
          </a:p>
        </p:txBody>
      </p:sp>
      <p:cxnSp>
        <p:nvCxnSpPr>
          <p:cNvPr id="23" name="Straight Arrow Connector 22"/>
          <p:cNvCxnSpPr>
            <a:stCxn id="28" idx="1"/>
            <a:endCxn id="29" idx="3"/>
          </p:cNvCxnSpPr>
          <p:nvPr/>
        </p:nvCxnSpPr>
        <p:spPr>
          <a:xfrm rot="10800000">
            <a:off x="4114802" y="5448300"/>
            <a:ext cx="533399" cy="4572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30" idx="3"/>
            <a:endCxn id="21" idx="1"/>
          </p:cNvCxnSpPr>
          <p:nvPr/>
        </p:nvCxnSpPr>
        <p:spPr>
          <a:xfrm flipV="1">
            <a:off x="4191000" y="5448300"/>
            <a:ext cx="457200" cy="4572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4648200" y="5791200"/>
            <a:ext cx="12954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2.2 Load ii, </a:t>
            </a:r>
            <a:r>
              <a:rPr lang="en-US" sz="1400" b="1" dirty="0" smtClean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895601" y="5334000"/>
            <a:ext cx="1219200" cy="228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1.1 Store ii, 1 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895600" y="5791200"/>
            <a:ext cx="12954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/>
              <a:t>1.2 Load hw,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257925" y="857250"/>
            <a:ext cx="2733674" cy="6142037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/>
              <a:t>Memory models are platform dependent &amp; ridden with </a:t>
            </a:r>
            <a:r>
              <a:rPr lang="en-GB" sz="2400" dirty="0" smtClean="0"/>
              <a:t>details</a:t>
            </a:r>
            <a:endParaRPr lang="en-GB" sz="2400" dirty="0"/>
          </a:p>
          <a:p>
            <a:pPr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/>
              <a:t>We </a:t>
            </a:r>
            <a:r>
              <a:rPr lang="en-GB" sz="2400" dirty="0" smtClean="0"/>
              <a:t>focus on </a:t>
            </a:r>
            <a:r>
              <a:rPr lang="en-GB" sz="2400" dirty="0" smtClean="0">
                <a:solidFill>
                  <a:srgbClr val="FF0000"/>
                </a:solidFill>
              </a:rPr>
              <a:t>TSO</a:t>
            </a:r>
            <a:r>
              <a:rPr lang="en-GB" sz="2400" dirty="0" smtClean="0"/>
              <a:t>  because it models </a:t>
            </a:r>
            <a:r>
              <a:rPr lang="en-GB" sz="2400" dirty="0" smtClean="0">
                <a:solidFill>
                  <a:srgbClr val="FF0000"/>
                </a:solidFill>
              </a:rPr>
              <a:t>store buffers</a:t>
            </a:r>
            <a:r>
              <a:rPr lang="en-GB" sz="2400" dirty="0" smtClean="0"/>
              <a:t>, the most common relaxation</a:t>
            </a:r>
          </a:p>
          <a:p>
            <a:pPr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smtClean="0"/>
              <a:t>In practice, </a:t>
            </a:r>
            <a:r>
              <a:rPr lang="en-GB" sz="2400" dirty="0" smtClean="0">
                <a:solidFill>
                  <a:srgbClr val="FF0000"/>
                </a:solidFill>
              </a:rPr>
              <a:t>TSO</a:t>
            </a:r>
            <a:r>
              <a:rPr lang="en-GB" sz="2400" dirty="0" smtClean="0"/>
              <a:t> is almost the same as the x86 hardware model</a:t>
            </a:r>
            <a:r>
              <a:rPr lang="en-GB" sz="2400" dirty="0"/>
              <a:t/>
            </a:r>
            <a:br>
              <a:rPr lang="en-GB" sz="2400" dirty="0"/>
            </a:br>
            <a:endParaRPr lang="en-GB" sz="2400" dirty="0" smtClean="0"/>
          </a:p>
        </p:txBody>
      </p:sp>
      <p:grpSp>
        <p:nvGrpSpPr>
          <p:cNvPr id="22" name="Group 21"/>
          <p:cNvGrpSpPr/>
          <p:nvPr/>
        </p:nvGrpSpPr>
        <p:grpSpPr>
          <a:xfrm>
            <a:off x="1211263" y="1855788"/>
            <a:ext cx="4968875" cy="4019550"/>
            <a:chOff x="1020763" y="1674813"/>
            <a:chExt cx="4968875" cy="4019550"/>
          </a:xfrm>
        </p:grpSpPr>
        <p:sp>
          <p:nvSpPr>
            <p:cNvPr id="18433" name="Oval 1"/>
            <p:cNvSpPr>
              <a:spLocks noChangeArrowheads="1"/>
            </p:cNvSpPr>
            <p:nvPr/>
          </p:nvSpPr>
          <p:spPr bwMode="auto">
            <a:xfrm>
              <a:off x="2390775" y="1674813"/>
              <a:ext cx="2438400" cy="2667000"/>
            </a:xfrm>
            <a:prstGeom prst="ellipse">
              <a:avLst/>
            </a:prstGeom>
            <a:solidFill>
              <a:srgbClr val="A1A1D1">
                <a:alpha val="9000"/>
              </a:srgbClr>
            </a:solidFill>
            <a:ln w="9360">
              <a:solidFill>
                <a:srgbClr val="22B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4" name="Oval 2"/>
            <p:cNvSpPr>
              <a:spLocks noChangeArrowheads="1"/>
            </p:cNvSpPr>
            <p:nvPr/>
          </p:nvSpPr>
          <p:spPr bwMode="auto">
            <a:xfrm rot="14220000">
              <a:off x="1393825" y="2122488"/>
              <a:ext cx="2987675" cy="3733800"/>
            </a:xfrm>
            <a:prstGeom prst="ellipse">
              <a:avLst/>
            </a:prstGeom>
            <a:solidFill>
              <a:srgbClr val="A1A1D1">
                <a:alpha val="9000"/>
              </a:srgbClr>
            </a:solidFill>
            <a:ln w="9360">
              <a:solidFill>
                <a:srgbClr val="22B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5" name="Oval 3"/>
            <p:cNvSpPr>
              <a:spLocks noChangeArrowheads="1"/>
            </p:cNvSpPr>
            <p:nvPr/>
          </p:nvSpPr>
          <p:spPr bwMode="auto">
            <a:xfrm rot="7260000">
              <a:off x="2980532" y="2685256"/>
              <a:ext cx="2647950" cy="3370263"/>
            </a:xfrm>
            <a:prstGeom prst="ellipse">
              <a:avLst/>
            </a:prstGeom>
            <a:solidFill>
              <a:srgbClr val="A1A1D1">
                <a:alpha val="9000"/>
              </a:srgbClr>
            </a:solidFill>
            <a:ln w="9360">
              <a:solidFill>
                <a:srgbClr val="22B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" name="Oval 4"/>
            <p:cNvSpPr>
              <a:spLocks noChangeArrowheads="1"/>
            </p:cNvSpPr>
            <p:nvPr/>
          </p:nvSpPr>
          <p:spPr bwMode="auto">
            <a:xfrm>
              <a:off x="2847975" y="2589213"/>
              <a:ext cx="1600200" cy="1676400"/>
            </a:xfrm>
            <a:prstGeom prst="ellipse">
              <a:avLst/>
            </a:prstGeom>
            <a:solidFill>
              <a:srgbClr val="A1A1D1">
                <a:alpha val="9000"/>
              </a:srgbClr>
            </a:solidFill>
            <a:ln w="9360">
              <a:solidFill>
                <a:srgbClr val="22B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" name="Oval 5"/>
            <p:cNvSpPr>
              <a:spLocks noChangeArrowheads="1"/>
            </p:cNvSpPr>
            <p:nvPr/>
          </p:nvSpPr>
          <p:spPr bwMode="auto">
            <a:xfrm>
              <a:off x="3228975" y="3351213"/>
              <a:ext cx="838200" cy="762000"/>
            </a:xfrm>
            <a:prstGeom prst="ellipse">
              <a:avLst/>
            </a:prstGeom>
            <a:solidFill>
              <a:srgbClr val="A1A1D1">
                <a:alpha val="9000"/>
              </a:srgbClr>
            </a:solidFill>
            <a:ln w="9360">
              <a:solidFill>
                <a:srgbClr val="22B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8" name="Oval 6"/>
            <p:cNvSpPr>
              <a:spLocks noChangeArrowheads="1"/>
            </p:cNvSpPr>
            <p:nvPr/>
          </p:nvSpPr>
          <p:spPr bwMode="auto">
            <a:xfrm>
              <a:off x="3000375" y="3057525"/>
              <a:ext cx="1295400" cy="1131888"/>
            </a:xfrm>
            <a:prstGeom prst="ellipse">
              <a:avLst/>
            </a:prstGeom>
            <a:solidFill>
              <a:srgbClr val="A1A1D1">
                <a:alpha val="9000"/>
              </a:srgbClr>
            </a:solidFill>
            <a:ln w="936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Text Box 10"/>
            <p:cNvSpPr txBox="1">
              <a:spLocks noChangeArrowheads="1"/>
            </p:cNvSpPr>
            <p:nvPr/>
          </p:nvSpPr>
          <p:spPr bwMode="auto">
            <a:xfrm>
              <a:off x="3228975" y="3057525"/>
              <a:ext cx="914400" cy="352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 b="1" dirty="0">
                  <a:solidFill>
                    <a:srgbClr val="FF0000"/>
                  </a:solidFill>
                  <a:latin typeface="Arial" charset="0"/>
                  <a:cs typeface="Arial" charset="0"/>
                </a:rPr>
                <a:t>TSO</a:t>
              </a: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3152775" y="2589213"/>
              <a:ext cx="914400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 b="1">
                  <a:solidFill>
                    <a:srgbClr val="22B000"/>
                  </a:solidFill>
                  <a:latin typeface="Arial" charset="0"/>
                  <a:cs typeface="Arial" charset="0"/>
                </a:rPr>
                <a:t>PSO</a:t>
              </a:r>
            </a:p>
          </p:txBody>
        </p:sp>
        <p:sp>
          <p:nvSpPr>
            <p:cNvPr id="18444" name="Text Box 12"/>
            <p:cNvSpPr txBox="1">
              <a:spLocks noChangeArrowheads="1"/>
            </p:cNvSpPr>
            <p:nvPr/>
          </p:nvSpPr>
          <p:spPr bwMode="auto">
            <a:xfrm>
              <a:off x="4381500" y="4610100"/>
              <a:ext cx="1219200" cy="347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 b="1" dirty="0">
                  <a:solidFill>
                    <a:srgbClr val="22B000"/>
                  </a:solidFill>
                  <a:latin typeface="Arial" charset="0"/>
                  <a:cs typeface="Arial" charset="0"/>
                </a:rPr>
                <a:t>IA-32</a:t>
              </a:r>
            </a:p>
          </p:txBody>
        </p:sp>
        <p:sp>
          <p:nvSpPr>
            <p:cNvPr id="18445" name="Text Box 13"/>
            <p:cNvSpPr txBox="1">
              <a:spLocks noChangeArrowheads="1"/>
            </p:cNvSpPr>
            <p:nvPr/>
          </p:nvSpPr>
          <p:spPr bwMode="auto">
            <a:xfrm>
              <a:off x="1933575" y="4189413"/>
              <a:ext cx="914400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 b="1">
                  <a:solidFill>
                    <a:srgbClr val="22B000"/>
                  </a:solidFill>
                  <a:latin typeface="Arial" charset="0"/>
                  <a:cs typeface="Arial" charset="0"/>
                </a:rPr>
                <a:t>Alpha</a:t>
              </a:r>
            </a:p>
          </p:txBody>
        </p:sp>
        <p:sp>
          <p:nvSpPr>
            <p:cNvPr id="18447" name="Text Box 15"/>
            <p:cNvSpPr txBox="1">
              <a:spLocks noChangeArrowheads="1"/>
            </p:cNvSpPr>
            <p:nvPr/>
          </p:nvSpPr>
          <p:spPr bwMode="auto">
            <a:xfrm>
              <a:off x="3228975" y="1903413"/>
              <a:ext cx="914400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 b="1">
                  <a:solidFill>
                    <a:srgbClr val="22B000"/>
                  </a:solidFill>
                  <a:latin typeface="Arial" charset="0"/>
                  <a:cs typeface="Arial" charset="0"/>
                </a:rPr>
                <a:t>RMO</a:t>
              </a:r>
            </a:p>
          </p:txBody>
        </p:sp>
        <p:sp>
          <p:nvSpPr>
            <p:cNvPr id="18448" name="Oval 16"/>
            <p:cNvSpPr>
              <a:spLocks noChangeArrowheads="1"/>
            </p:cNvSpPr>
            <p:nvPr/>
          </p:nvSpPr>
          <p:spPr bwMode="auto">
            <a:xfrm>
              <a:off x="3305175" y="3579813"/>
              <a:ext cx="457200" cy="457200"/>
            </a:xfrm>
            <a:prstGeom prst="ellipse">
              <a:avLst/>
            </a:prstGeom>
            <a:noFill/>
            <a:ln w="9360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9" name="Text Box 17"/>
            <p:cNvSpPr txBox="1">
              <a:spLocks noChangeArrowheads="1"/>
            </p:cNvSpPr>
            <p:nvPr/>
          </p:nvSpPr>
          <p:spPr bwMode="auto">
            <a:xfrm>
              <a:off x="3381375" y="3351213"/>
              <a:ext cx="914400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 b="1">
                  <a:solidFill>
                    <a:srgbClr val="22B000"/>
                  </a:solidFill>
                  <a:latin typeface="Arial" charset="0"/>
                  <a:cs typeface="Arial" charset="0"/>
                </a:rPr>
                <a:t>z6</a:t>
              </a:r>
            </a:p>
          </p:txBody>
        </p:sp>
        <p:sp>
          <p:nvSpPr>
            <p:cNvPr id="18450" name="Text Box 18"/>
            <p:cNvSpPr txBox="1">
              <a:spLocks noChangeArrowheads="1"/>
            </p:cNvSpPr>
            <p:nvPr/>
          </p:nvSpPr>
          <p:spPr bwMode="auto">
            <a:xfrm>
              <a:off x="2009775" y="3594100"/>
              <a:ext cx="3048000" cy="347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SC</a:t>
              </a:r>
            </a:p>
          </p:txBody>
        </p:sp>
        <p:sp>
          <p:nvSpPr>
            <p:cNvPr id="20" name="Text Box 12"/>
            <p:cNvSpPr txBox="1">
              <a:spLocks noChangeArrowheads="1"/>
            </p:cNvSpPr>
            <p:nvPr/>
          </p:nvSpPr>
          <p:spPr bwMode="auto">
            <a:xfrm>
              <a:off x="4371975" y="4886325"/>
              <a:ext cx="1219200" cy="352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 b="1" dirty="0" smtClean="0">
                  <a:solidFill>
                    <a:srgbClr val="22B000"/>
                  </a:solidFill>
                  <a:latin typeface="Arial" charset="0"/>
                  <a:cs typeface="Arial" charset="0"/>
                </a:rPr>
                <a:t>IA-64</a:t>
              </a:r>
              <a:endParaRPr lang="en-GB" sz="1800" b="1" dirty="0">
                <a:solidFill>
                  <a:srgbClr val="22B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21" name="Title 1"/>
          <p:cNvSpPr txBox="1">
            <a:spLocks/>
          </p:cNvSpPr>
          <p:nvPr/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Why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TSO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?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228600" y="6229350"/>
            <a:ext cx="457200" cy="476250"/>
          </a:xfrm>
        </p:spPr>
        <p:txBody>
          <a:bodyPr/>
          <a:lstStyle/>
          <a:p>
            <a:fld id="{60C35E23-4959-4814-A165-C7C1740D88F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Checking Programs </a:t>
            </a:r>
            <a:r>
              <a:rPr lang="en-US" dirty="0" smtClean="0"/>
              <a:t>on Relaxed Memory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7708392" cy="4572000"/>
          </a:xfrm>
        </p:spPr>
        <p:txBody>
          <a:bodyPr>
            <a:normAutofit/>
          </a:bodyPr>
          <a:lstStyle/>
          <a:p>
            <a:r>
              <a:rPr lang="en-US" b="1" dirty="0" smtClean="0"/>
              <a:t>Covering all relaxed executions is challenging</a:t>
            </a:r>
          </a:p>
          <a:p>
            <a:pPr lvl="1"/>
            <a:r>
              <a:rPr lang="en-US" dirty="0" smtClean="0"/>
              <a:t>Highly nondeterministic</a:t>
            </a:r>
            <a:br>
              <a:rPr lang="en-US" dirty="0" smtClean="0"/>
            </a:br>
            <a:r>
              <a:rPr lang="en-US" dirty="0" smtClean="0"/>
              <a:t>(exposed to low-level hardware concurrency)</a:t>
            </a:r>
          </a:p>
          <a:p>
            <a:pPr lvl="1"/>
            <a:r>
              <a:rPr lang="en-US" dirty="0" smtClean="0"/>
              <a:t>Memory models are usually not finite-state</a:t>
            </a:r>
          </a:p>
          <a:p>
            <a:pPr lvl="1"/>
            <a:r>
              <a:rPr lang="en-US" dirty="0" smtClean="0"/>
              <a:t>Memory models are often a matter of negotiation</a:t>
            </a:r>
            <a:br>
              <a:rPr lang="en-US" dirty="0" smtClean="0"/>
            </a:br>
            <a:r>
              <a:rPr lang="en-US" dirty="0" smtClean="0"/>
              <a:t>(formal descriptions are the exception)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State of the art has limited scalability</a:t>
            </a:r>
          </a:p>
          <a:p>
            <a:pPr lvl="1"/>
            <a:r>
              <a:rPr lang="en-US" dirty="0" smtClean="0"/>
              <a:t>Model checking using simplified operational models</a:t>
            </a:r>
          </a:p>
          <a:p>
            <a:pPr lvl="1"/>
            <a:r>
              <a:rPr lang="en-US" dirty="0" smtClean="0"/>
              <a:t>Bounded model checking using axiomatic models (</a:t>
            </a:r>
            <a:r>
              <a:rPr lang="en-US" dirty="0" err="1" smtClean="0"/>
              <a:t>CheckFence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35E23-4959-4814-A165-C7C1740D88F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9200" y="5029200"/>
            <a:ext cx="7467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9600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Memory Model Safety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76400"/>
            <a:ext cx="7543800" cy="4495800"/>
          </a:xfrm>
        </p:spPr>
        <p:txBody>
          <a:bodyPr>
            <a:normAutofit/>
          </a:bodyPr>
          <a:lstStyle/>
          <a:p>
            <a:pPr lvl="2"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Observation:</a:t>
            </a:r>
            <a:r>
              <a:rPr lang="en-US" sz="2800" dirty="0" smtClean="0"/>
              <a:t> Programmer writes code for SC</a:t>
            </a:r>
          </a:p>
          <a:p>
            <a:pPr lvl="1"/>
            <a:r>
              <a:rPr lang="en-US" sz="2400" dirty="0" smtClean="0"/>
              <a:t>Resorts to </a:t>
            </a:r>
            <a:r>
              <a:rPr lang="en-US" sz="2400" smtClean="0"/>
              <a:t>{locks, fences</a:t>
            </a:r>
            <a:r>
              <a:rPr lang="en-US" sz="2400" dirty="0" smtClean="0"/>
              <a:t>, volatiles, interlocked operations} to maintain SC behavior where needed</a:t>
            </a:r>
          </a:p>
          <a:p>
            <a:pPr lvl="1"/>
            <a:r>
              <a:rPr lang="en-US" sz="2400" dirty="0" smtClean="0"/>
              <a:t>If program P exhibits non-SC behavior, </a:t>
            </a:r>
            <a:br>
              <a:rPr lang="en-US" sz="2400" dirty="0" smtClean="0"/>
            </a:br>
            <a:r>
              <a:rPr lang="en-US" sz="2400" dirty="0" smtClean="0"/>
              <a:t>it is most likely a bug</a:t>
            </a:r>
          </a:p>
          <a:p>
            <a:pPr lvl="1"/>
            <a:endParaRPr lang="en-US" sz="24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Definition: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/>
              <a:t> A program 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dirty="0" smtClean="0"/>
              <a:t> is </a:t>
            </a:r>
            <a:r>
              <a:rPr lang="en-US" sz="2800" i="1" dirty="0" smtClean="0">
                <a:solidFill>
                  <a:srgbClr val="FF0000"/>
                </a:solidFill>
              </a:rPr>
              <a:t>Y</a:t>
            </a:r>
            <a:r>
              <a:rPr lang="en-US" sz="2800" dirty="0" smtClean="0"/>
              <a:t>-safe if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SC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=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800" i="1" baseline="-25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2800" i="1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Y</a:t>
            </a:r>
            <a:r>
              <a:rPr lang="en-US" sz="2800" dirty="0" smtClean="0"/>
              <a:t> </a:t>
            </a:r>
          </a:p>
          <a:p>
            <a:pPr lvl="1"/>
            <a:endParaRPr lang="en-US" sz="2400" dirty="0" smtClean="0"/>
          </a:p>
          <a:p>
            <a:pPr marL="859536" lvl="1" indent="-457200">
              <a:buFont typeface="+mj-lt"/>
              <a:buAutoNum type="arabicPeriod"/>
            </a:pPr>
            <a:endParaRPr lang="en-US" sz="2400" dirty="0" smtClean="0"/>
          </a:p>
          <a:p>
            <a:pPr marL="585216" indent="-457200">
              <a:buFont typeface="+mj-lt"/>
              <a:buAutoNum type="arabicPeriod"/>
            </a:pP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81000" y="6229350"/>
            <a:ext cx="457200" cy="476250"/>
          </a:xfrm>
        </p:spPr>
        <p:txBody>
          <a:bodyPr/>
          <a:lstStyle/>
          <a:p>
            <a:fld id="{60C35E23-4959-4814-A165-C7C1740D88F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1658</Words>
  <Application>Microsoft Office PowerPoint</Application>
  <PresentationFormat>On-screen Show (4:3)</PresentationFormat>
  <Paragraphs>474</Paragraphs>
  <Slides>24</Slides>
  <Notes>21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Solstice</vt:lpstr>
      <vt:lpstr>Effective Program Verification for Relaxed Memory Models</vt:lpstr>
      <vt:lpstr>Motivation: Memory Model Vulnerabilities</vt:lpstr>
      <vt:lpstr>C# Example</vt:lpstr>
      <vt:lpstr>Example: Store Buffer Vulnerability</vt:lpstr>
      <vt:lpstr>Abstract View of Memory Models</vt:lpstr>
      <vt:lpstr>Example: TSO</vt:lpstr>
      <vt:lpstr>Slide 7</vt:lpstr>
      <vt:lpstr>Model Checking Programs on Relaxed Memory Models</vt:lpstr>
      <vt:lpstr>Memory Model Safety</vt:lpstr>
      <vt:lpstr>Decomposed Program Verification on Relaxed Memory Models</vt:lpstr>
      <vt:lpstr>Borderline Executions</vt:lpstr>
      <vt:lpstr>Borderline Executions</vt:lpstr>
      <vt:lpstr>Example: TSO Borderline Execution</vt:lpstr>
      <vt:lpstr>Sober Tool Structure</vt:lpstr>
      <vt:lpstr>Define SC using hb relation</vt:lpstr>
      <vt:lpstr>Define TSO by Relaxing hb </vt:lpstr>
      <vt:lpstr>Borderline Monitor Implementation</vt:lpstr>
      <vt:lpstr>Equivalent Interleavings</vt:lpstr>
      <vt:lpstr>Results</vt:lpstr>
      <vt:lpstr>Some Numbers </vt:lpstr>
      <vt:lpstr>Conclusion</vt:lpstr>
      <vt:lpstr>Future Work</vt:lpstr>
      <vt:lpstr>How to check TSO safety?</vt:lpstr>
      <vt:lpstr>Reason About Successor Traces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SoBeR:  Store Buffer Race Detector</dc:title>
  <dc:creator>Madan Musuvathi</dc:creator>
  <cp:lastModifiedBy>Sebastian Burckhardt</cp:lastModifiedBy>
  <cp:revision>306</cp:revision>
  <dcterms:created xsi:type="dcterms:W3CDTF">2007-12-03T19:02:29Z</dcterms:created>
  <dcterms:modified xsi:type="dcterms:W3CDTF">2008-07-10T18:24:52Z</dcterms:modified>
</cp:coreProperties>
</file>