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7.xml" ContentType="application/vnd.openxmlformats-officedocument.presentationml.tags+xml"/>
  <Override PartName="/ppt/notesSlides/notesSlide13.xml" ContentType="application/vnd.openxmlformats-officedocument.presentationml.notesSlide+xml"/>
  <Override PartName="/ppt/tags/tag8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9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56" r:id="rId2"/>
  </p:sldMasterIdLst>
  <p:notesMasterIdLst>
    <p:notesMasterId r:id="rId25"/>
  </p:notesMasterIdLst>
  <p:sldIdLst>
    <p:sldId id="256" r:id="rId3"/>
    <p:sldId id="270" r:id="rId4"/>
    <p:sldId id="271" r:id="rId5"/>
    <p:sldId id="272" r:id="rId6"/>
    <p:sldId id="273" r:id="rId7"/>
    <p:sldId id="279" r:id="rId8"/>
    <p:sldId id="301" r:id="rId9"/>
    <p:sldId id="261" r:id="rId10"/>
    <p:sldId id="280" r:id="rId11"/>
    <p:sldId id="276" r:id="rId12"/>
    <p:sldId id="277" r:id="rId13"/>
    <p:sldId id="281" r:id="rId14"/>
    <p:sldId id="296" r:id="rId15"/>
    <p:sldId id="303" r:id="rId16"/>
    <p:sldId id="287" r:id="rId17"/>
    <p:sldId id="286" r:id="rId18"/>
    <p:sldId id="288" r:id="rId19"/>
    <p:sldId id="300" r:id="rId20"/>
    <p:sldId id="292" r:id="rId21"/>
    <p:sldId id="298" r:id="rId22"/>
    <p:sldId id="295" r:id="rId23"/>
    <p:sldId id="29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4FC"/>
    <a:srgbClr val="E8EDE9"/>
    <a:srgbClr val="F9EBD8"/>
    <a:srgbClr val="993300"/>
    <a:srgbClr val="FFFF00"/>
    <a:srgbClr val="FF9900"/>
    <a:srgbClr val="E9EEFF"/>
    <a:srgbClr val="323264"/>
    <a:srgbClr val="2B21AF"/>
    <a:srgbClr val="3B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24" autoAdjust="0"/>
    <p:restoredTop sz="52983" autoAdjust="0"/>
  </p:normalViewPr>
  <p:slideViewPr>
    <p:cSldViewPr snapToGrid="0">
      <p:cViewPr varScale="1">
        <p:scale>
          <a:sx n="66" d="100"/>
          <a:sy n="66" d="100"/>
        </p:scale>
        <p:origin x="18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45622-3115-437F-ACB3-6D2BB75548C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A6925-4568-4B85-A3CA-FD4559399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93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27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71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E2B51-0EBB-4CE3-801E-6111F32BF82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25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78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726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132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40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8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342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39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14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A1F6F-8E8A-495F-92FC-43F2B17A98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538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415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47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A1F6F-8E8A-495F-92FC-43F2B17A98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08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98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39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0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98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52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A6925-4568-4B85-A3CA-FD45593995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63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7E4-2B0B-4694-9268-4ACCDFA0681E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6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8CC0-278B-4032-83B2-2E971AA606F4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2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4335E-09D4-4170-ACA9-1A05F7DFEAE8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43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A5055AD0-7A92-40DB-83D1-5C971E73020E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22467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95046E00-66B0-49D0-949E-568F98169A15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07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7477-E73B-4C41-8D0D-8DBE04F50191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1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EFB2-0354-4ABC-BC9E-FD4B4D43DE0D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53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350B6-B58A-4D1C-BF3F-7A5A02E16FC5}" type="datetime1">
              <a:rPr lang="en-US" smtClean="0"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92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20D-1986-4A97-A4BA-89A913087238}" type="datetime1">
              <a:rPr lang="en-US" smtClean="0"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13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A9A7-EF39-4AE2-A7F4-B7EBCEE090A3}" type="datetime1">
              <a:rPr lang="en-US" smtClean="0"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83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392-2852-474F-859C-F5992EFD5E9B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0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4238-38B3-4418-B94C-9866EABE2289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30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DCD0-7F28-4B01-A048-64D38F40A3A5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41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30E-E523-422A-832B-EDE7C8C4F2B7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2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39B6-A29F-4677-96E8-D70D4FA85749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873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AFB-6486-4E84-B4C6-182659344BBB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428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D439-A194-4B64-8BDE-540A1C0D9B82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110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EEAD1-74B8-4C55-86C8-A787B223E480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166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D66-39C7-443A-B43F-BEA92ABDA4DA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674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CDB6-28DC-4DCD-BE0B-9FF2081DE623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71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35C57-A837-441F-80DD-29BF267F9486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7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D1EF8-2735-46E6-BF42-A2EE5CD96CFD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90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78CF-E1FD-4DA7-A9FC-0EBE984AD437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B182-59D2-4C38-BCA9-76049579A2FC}" type="datetime1">
              <a:rPr lang="en-US" smtClean="0"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0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4B08-5B1C-4659-ACCC-E1B0E6B2CE4C}" type="datetime1">
              <a:rPr lang="en-US" smtClean="0"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6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CDFA2-35AB-4B45-9DB6-13899952DAD2}" type="datetime1">
              <a:rPr lang="en-US" smtClean="0"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0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9B8-FDDE-4347-A256-EA6885066474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9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A7D3-D08F-4A61-A8BC-DB90BC282964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7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CDC1058-9D40-42D8-B7FE-1C35502242AF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2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D80833-D611-40AA-B8ED-CC22ED45089C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1407232-383B-4403-9446-DBF3CC1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3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5" Type="http://schemas.openxmlformats.org/officeDocument/2006/relationships/image" Target="../media/image8.png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jpe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12" Type="http://schemas.openxmlformats.org/officeDocument/2006/relationships/image" Target="../media/image17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research.microsoft.com/en-us/projects/CST/" TargetMode="External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4" Type="http://schemas.openxmlformats.org/officeDocument/2006/relationships/hyperlink" Target="http://research.microsoft.com/en-us/projects/CS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5" Type="http://schemas.openxmlformats.org/officeDocument/2006/relationships/image" Target="../media/image7.jpe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0832" y="1780995"/>
            <a:ext cx="8327026" cy="17907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+mn-lt"/>
              </a:rPr>
              <a:t>Securing Multiparty Online Services via </a:t>
            </a:r>
            <a:r>
              <a:rPr lang="en-US" sz="4000" dirty="0" smtClean="0">
                <a:latin typeface="+mn-lt"/>
              </a:rPr>
              <a:t>Certification of </a:t>
            </a:r>
            <a:r>
              <a:rPr lang="en-US" sz="4000" dirty="0">
                <a:latin typeface="+mn-lt"/>
              </a:rPr>
              <a:t>Symbolic Transactions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6795" y="3937101"/>
            <a:ext cx="7735101" cy="1241822"/>
          </a:xfrm>
        </p:spPr>
        <p:txBody>
          <a:bodyPr/>
          <a:lstStyle/>
          <a:p>
            <a:r>
              <a:rPr lang="en-US" dirty="0" smtClean="0"/>
              <a:t>Eric Chen (Carnegie Mellon University)</a:t>
            </a:r>
          </a:p>
          <a:p>
            <a:r>
              <a:rPr lang="en-US" dirty="0" smtClean="0"/>
              <a:t>Shuo Chen, Shaz Qadeer, Rui Wang (Microsoft Research)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9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399" y="367092"/>
            <a:ext cx="7886700" cy="62137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 traditional implementation (without CST)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2521" y="1201512"/>
            <a:ext cx="7322577" cy="874176"/>
          </a:xfrm>
        </p:spPr>
        <p:txBody>
          <a:bodyPr>
            <a:normAutofit/>
          </a:bodyPr>
          <a:lstStyle/>
          <a:p>
            <a:r>
              <a:rPr lang="en-US" sz="2200" dirty="0" err="1" smtClean="0"/>
              <a:t>NopCommerce</a:t>
            </a:r>
            <a:r>
              <a:rPr lang="en-US" sz="2200" dirty="0" smtClean="0"/>
              <a:t> integrating Amazon Payment</a:t>
            </a:r>
            <a:endParaRPr lang="en-US" sz="2200" dirty="0"/>
          </a:p>
          <a:p>
            <a:endParaRPr lang="en-US" dirty="0"/>
          </a:p>
        </p:txBody>
      </p:sp>
      <p:sp>
        <p:nvSpPr>
          <p:cNvPr id="4" name="Folded Corner 3"/>
          <p:cNvSpPr/>
          <p:nvPr/>
        </p:nvSpPr>
        <p:spPr>
          <a:xfrm>
            <a:off x="708399" y="1674428"/>
            <a:ext cx="8249314" cy="2979747"/>
          </a:xfrm>
          <a:prstGeom prst="foldedCorner">
            <a:avLst>
              <a:gd name="adj" fmla="val 0"/>
            </a:avLst>
          </a:prstGeom>
          <a:solidFill>
            <a:srgbClr val="E9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64098" y="1691581"/>
            <a:ext cx="21991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latin typeface="Calibri Light" panose="020F0302020204030204" pitchFamily="34" charset="0"/>
              </a:rPr>
              <a:t>Amazon</a:t>
            </a:r>
            <a:endParaRPr lang="en-US" sz="1400" b="1" dirty="0">
              <a:solidFill>
                <a:srgbClr val="00B05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82010" y="1589626"/>
            <a:ext cx="23174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TStore.com </a:t>
            </a:r>
            <a:br>
              <a:rPr lang="en-US" sz="24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</a:br>
            <a:r>
              <a:rPr lang="en-US" sz="16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(running </a:t>
            </a:r>
            <a:r>
              <a:rPr lang="en-US" sz="1600" b="1" dirty="0" err="1" smtClean="0">
                <a:solidFill>
                  <a:srgbClr val="7030A0"/>
                </a:solidFill>
                <a:latin typeface="Calibri Light" panose="020F0302020204030204" pitchFamily="34" charset="0"/>
              </a:rPr>
              <a:t>NopCommerce</a:t>
            </a:r>
            <a:r>
              <a:rPr lang="en-US" sz="16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)</a:t>
            </a:r>
            <a:endParaRPr lang="en-US" sz="1600" b="1" dirty="0">
              <a:solidFill>
                <a:srgbClr val="7030A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174349" y="2112083"/>
            <a:ext cx="13800" cy="252041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90278" y="1721311"/>
            <a:ext cx="89463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dirty="0" smtClean="0">
                <a:latin typeface="Calibri Light" panose="020F0302020204030204" pitchFamily="34" charset="0"/>
              </a:rPr>
              <a:t>client</a:t>
            </a:r>
            <a:endParaRPr lang="en-US" sz="2000" dirty="0">
              <a:latin typeface="Calibri Light" panose="020F030202020403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199476" y="2202650"/>
            <a:ext cx="13198" cy="2404157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63328" y="2126798"/>
            <a:ext cx="4927" cy="2525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361606" y="2214868"/>
            <a:ext cx="5832944" cy="479730"/>
            <a:chOff x="1190350" y="1113508"/>
            <a:chExt cx="5832944" cy="47973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1190350" y="1368364"/>
              <a:ext cx="5832944" cy="224874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1230035" y="1113508"/>
              <a:ext cx="265990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>
                  <a:latin typeface="Calibri Light" panose="020F0302020204030204" pitchFamily="34" charset="0"/>
                </a:rPr>
                <a:t>PlaceOrder_req</a:t>
              </a:r>
              <a:r>
                <a:rPr lang="en-US" sz="1500" dirty="0">
                  <a:latin typeface="Calibri Light" panose="020F0302020204030204" pitchFamily="34" charset="0"/>
                </a:rPr>
                <a:t>&lt;</a:t>
              </a:r>
              <a:r>
                <a:rPr lang="en-US" sz="1500" b="1" dirty="0" err="1">
                  <a:latin typeface="Calibri Light" panose="020F0302020204030204" pitchFamily="34" charset="0"/>
                </a:rPr>
                <a:t>orderID</a:t>
              </a:r>
              <a:r>
                <a:rPr lang="en-US" sz="1500" dirty="0">
                  <a:latin typeface="Calibri Light" panose="020F0302020204030204" pitchFamily="34" charset="0"/>
                </a:rPr>
                <a:t>=123&gt;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964013" y="2612073"/>
            <a:ext cx="1927427" cy="323165"/>
            <a:chOff x="6792757" y="1510713"/>
            <a:chExt cx="1927427" cy="323165"/>
          </a:xfrm>
        </p:grpSpPr>
        <p:sp>
          <p:nvSpPr>
            <p:cNvPr id="15" name="Rectangle 14"/>
            <p:cNvSpPr/>
            <p:nvPr/>
          </p:nvSpPr>
          <p:spPr>
            <a:xfrm>
              <a:off x="6792757" y="1510713"/>
              <a:ext cx="19274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PlaceOrder</a:t>
              </a:r>
              <a:r>
                <a:rPr lang="en-US" sz="1500" dirty="0" smtClean="0">
                  <a:latin typeface="Calibri Light" panose="020F0302020204030204" pitchFamily="34" charset="0"/>
                </a:rPr>
                <a:t>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16" name="Right Brace 15"/>
            <p:cNvSpPr/>
            <p:nvPr/>
          </p:nvSpPr>
          <p:spPr>
            <a:xfrm>
              <a:off x="7069487" y="1577673"/>
              <a:ext cx="134206" cy="20410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50089" y="2878347"/>
            <a:ext cx="5841951" cy="675980"/>
            <a:chOff x="1167129" y="1890969"/>
            <a:chExt cx="5841951" cy="675980"/>
          </a:xfrm>
        </p:grpSpPr>
        <p:cxnSp>
          <p:nvCxnSpPr>
            <p:cNvPr id="18" name="Straight Arrow Connector 17"/>
            <p:cNvCxnSpPr/>
            <p:nvPr/>
          </p:nvCxnSpPr>
          <p:spPr>
            <a:xfrm flipH="1">
              <a:off x="1177903" y="1890969"/>
              <a:ext cx="5831177" cy="4619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1167129" y="2403810"/>
              <a:ext cx="2852513" cy="163139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 rot="204379">
              <a:off x="1224006" y="1939436"/>
              <a:ext cx="3497730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Pay_req</a:t>
              </a:r>
              <a:r>
                <a:rPr lang="en-US" sz="1500" dirty="0" smtClean="0">
                  <a:latin typeface="Calibri Light" panose="020F0302020204030204" pitchFamily="34" charset="0"/>
                </a:rPr>
                <a:t>&lt;</a:t>
              </a:r>
              <a:r>
                <a:rPr lang="en-US" sz="1500" b="1" dirty="0" err="1" smtClean="0">
                  <a:latin typeface="Calibri Light" panose="020F0302020204030204" pitchFamily="34" charset="0"/>
                </a:rPr>
                <a:t>orderID</a:t>
              </a:r>
              <a:r>
                <a:rPr lang="en-US" sz="1500" dirty="0" smtClean="0">
                  <a:latin typeface="Calibri Light" panose="020F0302020204030204" pitchFamily="34" charset="0"/>
                </a:rPr>
                <a:t>=123,</a:t>
              </a:r>
              <a:r>
                <a:rPr lang="en-US" sz="1500" b="1" dirty="0" smtClean="0">
                  <a:latin typeface="Calibri Light" panose="020F0302020204030204" pitchFamily="34" charset="0"/>
                </a:rPr>
                <a:t>total</a:t>
              </a:r>
              <a:r>
                <a:rPr lang="en-US" sz="1500" dirty="0" smtClean="0">
                  <a:latin typeface="Calibri Light" panose="020F0302020204030204" pitchFamily="34" charset="0"/>
                </a:rPr>
                <a:t>=35,</a:t>
              </a:r>
              <a:r>
                <a:rPr lang="en-US" sz="1500" b="1" dirty="0" smtClean="0">
                  <a:latin typeface="Calibri Light" panose="020F0302020204030204" pitchFamily="34" charset="0"/>
                </a:rPr>
                <a:t>returnURL</a:t>
              </a:r>
              <a:r>
                <a:rPr lang="en-US" sz="1500" dirty="0" smtClean="0">
                  <a:latin typeface="Calibri Light" panose="020F0302020204030204" pitchFamily="34" charset="0"/>
                </a:rPr>
                <a:t>=https://TStore.com/completeOrder.aspx&gt;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938037" y="3492737"/>
            <a:ext cx="1427423" cy="323165"/>
            <a:chOff x="6802919" y="1377137"/>
            <a:chExt cx="1427423" cy="323165"/>
          </a:xfrm>
        </p:grpSpPr>
        <p:sp>
          <p:nvSpPr>
            <p:cNvPr id="23" name="Rectangle 22"/>
            <p:cNvSpPr/>
            <p:nvPr/>
          </p:nvSpPr>
          <p:spPr>
            <a:xfrm>
              <a:off x="6802919" y="1377137"/>
              <a:ext cx="1427423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smtClean="0">
                  <a:latin typeface="Calibri Light" panose="020F0302020204030204" pitchFamily="34" charset="0"/>
                </a:rPr>
                <a:t>Pay()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24" name="Right Brace 23"/>
            <p:cNvSpPr/>
            <p:nvPr/>
          </p:nvSpPr>
          <p:spPr>
            <a:xfrm>
              <a:off x="7077282" y="1442101"/>
              <a:ext cx="179718" cy="20048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rgbClr val="7030A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41028" y="3745586"/>
            <a:ext cx="6508035" cy="589162"/>
            <a:chOff x="558281" y="1725434"/>
            <a:chExt cx="6508035" cy="589162"/>
          </a:xfrm>
        </p:grpSpPr>
        <p:cxnSp>
          <p:nvCxnSpPr>
            <p:cNvPr id="26" name="Straight Arrow Connector 25"/>
            <p:cNvCxnSpPr/>
            <p:nvPr/>
          </p:nvCxnSpPr>
          <p:spPr>
            <a:xfrm flipH="1" flipV="1">
              <a:off x="1178053" y="1725434"/>
              <a:ext cx="2808027" cy="9569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1235139" y="2016684"/>
              <a:ext cx="5831177" cy="297912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 rot="213479">
              <a:off x="558281" y="1808011"/>
              <a:ext cx="4972623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CompleteOrder_req</a:t>
              </a:r>
              <a:r>
                <a:rPr lang="en-US" sz="1500" dirty="0" smtClean="0">
                  <a:latin typeface="Calibri Light" panose="020F0302020204030204" pitchFamily="34" charset="0"/>
                </a:rPr>
                <a:t>&lt;</a:t>
              </a:r>
              <a:r>
                <a:rPr lang="en-US" sz="1500" b="1" dirty="0" err="1" smtClean="0">
                  <a:latin typeface="Calibri Light" panose="020F0302020204030204" pitchFamily="34" charset="0"/>
                </a:rPr>
                <a:t>orderID</a:t>
              </a:r>
              <a:r>
                <a:rPr lang="en-US" sz="1500" dirty="0" smtClean="0">
                  <a:latin typeface="Calibri Light" panose="020F0302020204030204" pitchFamily="34" charset="0"/>
                </a:rPr>
                <a:t>=123,</a:t>
              </a:r>
              <a:r>
                <a:rPr lang="en-US" sz="1500" b="1" dirty="0" smtClean="0">
                  <a:latin typeface="Calibri Light" panose="020F0302020204030204" pitchFamily="34" charset="0"/>
                </a:rPr>
                <a:t>status</a:t>
              </a:r>
              <a:r>
                <a:rPr lang="en-US" sz="1500" dirty="0" smtClean="0">
                  <a:latin typeface="Calibri Light" panose="020F0302020204030204" pitchFamily="34" charset="0"/>
                </a:rPr>
                <a:t>=Paid&gt;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7171929" y="4251493"/>
            <a:ext cx="1927427" cy="323165"/>
            <a:chOff x="7040991" y="982002"/>
            <a:chExt cx="1927427" cy="323165"/>
          </a:xfrm>
        </p:grpSpPr>
        <p:sp>
          <p:nvSpPr>
            <p:cNvPr id="31" name="Rectangle 30"/>
            <p:cNvSpPr/>
            <p:nvPr/>
          </p:nvSpPr>
          <p:spPr>
            <a:xfrm>
              <a:off x="7040991" y="982002"/>
              <a:ext cx="19274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</a:t>
              </a:r>
              <a:r>
                <a:rPr lang="en-US" sz="1500" dirty="0" smtClean="0">
                  <a:latin typeface="Calibri Light" panose="020F0302020204030204" pitchFamily="34" charset="0"/>
                </a:rPr>
                <a:t> 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32" name="Right Brace 31"/>
            <p:cNvSpPr/>
            <p:nvPr/>
          </p:nvSpPr>
          <p:spPr>
            <a:xfrm>
              <a:off x="7096740" y="1035823"/>
              <a:ext cx="178714" cy="18607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410490" y="4237782"/>
            <a:ext cx="5783537" cy="374944"/>
            <a:chOff x="1374678" y="3588872"/>
            <a:chExt cx="5783537" cy="374944"/>
          </a:xfrm>
        </p:grpSpPr>
        <p:cxnSp>
          <p:nvCxnSpPr>
            <p:cNvPr id="34" name="Straight Arrow Connector 33"/>
            <p:cNvCxnSpPr/>
            <p:nvPr/>
          </p:nvCxnSpPr>
          <p:spPr>
            <a:xfrm flipH="1">
              <a:off x="1374678" y="3842492"/>
              <a:ext cx="5783537" cy="121324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3804881" y="3588872"/>
              <a:ext cx="30038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CompleteOrder_resp</a:t>
              </a:r>
              <a:r>
                <a:rPr lang="en-US" sz="1500" dirty="0" smtClean="0">
                  <a:latin typeface="Calibri Light" panose="020F0302020204030204" pitchFamily="34" charset="0"/>
                </a:rPr>
                <a:t>:  </a:t>
              </a:r>
              <a:r>
                <a:rPr lang="en-US" sz="1500" i="1" dirty="0" smtClean="0">
                  <a:latin typeface="Calibri Light" panose="020F0302020204030204" pitchFamily="34" charset="0"/>
                </a:rPr>
                <a:t>accept/reject</a:t>
              </a:r>
              <a:endParaRPr lang="en-US" sz="1500" i="1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605992" y="3155940"/>
            <a:ext cx="1124426" cy="426717"/>
            <a:chOff x="4971125" y="2786623"/>
            <a:chExt cx="1124426" cy="426717"/>
          </a:xfrm>
        </p:grpSpPr>
        <p:sp>
          <p:nvSpPr>
            <p:cNvPr id="46" name="Rectangle 45"/>
            <p:cNvSpPr/>
            <p:nvPr/>
          </p:nvSpPr>
          <p:spPr>
            <a:xfrm>
              <a:off x="4971125" y="2905563"/>
              <a:ext cx="847519" cy="30777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400" b="1" cap="none" spc="0" dirty="0" smtClean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tx2">
                        <a:lumMod val="75000"/>
                      </a:schemeClr>
                    </a:outerShdw>
                  </a:effectLst>
                </a:rPr>
                <a:t>TStore</a:t>
              </a:r>
              <a:endParaRPr lang="en-US" sz="2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endParaRPr>
            </a:p>
          </p:txBody>
        </p:sp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8858" y="2786623"/>
              <a:ext cx="416693" cy="418082"/>
            </a:xfrm>
            <a:prstGeom prst="rect">
              <a:avLst/>
            </a:prstGeom>
          </p:spPr>
        </p:pic>
      </p:grpSp>
      <p:grpSp>
        <p:nvGrpSpPr>
          <p:cNvPr id="50" name="Group 49"/>
          <p:cNvGrpSpPr/>
          <p:nvPr/>
        </p:nvGrpSpPr>
        <p:grpSpPr>
          <a:xfrm>
            <a:off x="4935990" y="3824640"/>
            <a:ext cx="1169439" cy="418082"/>
            <a:chOff x="4962512" y="2737830"/>
            <a:chExt cx="1169439" cy="418082"/>
          </a:xfrm>
        </p:grpSpPr>
        <p:sp>
          <p:nvSpPr>
            <p:cNvPr id="51" name="Rectangle 50"/>
            <p:cNvSpPr/>
            <p:nvPr/>
          </p:nvSpPr>
          <p:spPr>
            <a:xfrm>
              <a:off x="4962512" y="2839234"/>
              <a:ext cx="847519" cy="30777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400" b="1" cap="none" spc="0" dirty="0" smtClean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tx2">
                        <a:lumMod val="75000"/>
                      </a:schemeClr>
                    </a:outerShdw>
                  </a:effectLst>
                </a:rPr>
                <a:t>Amazon</a:t>
              </a:r>
              <a:endParaRPr lang="en-US" sz="2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endParaRPr>
            </a:p>
          </p:txBody>
        </p:sp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5258" y="2737830"/>
              <a:ext cx="416693" cy="418082"/>
            </a:xfrm>
            <a:prstGeom prst="rect">
              <a:avLst/>
            </a:prstGeom>
          </p:spPr>
        </p:pic>
      </p:grpSp>
      <p:sp>
        <p:nvSpPr>
          <p:cNvPr id="56" name="Content Placeholder 2"/>
          <p:cNvSpPr txBox="1">
            <a:spLocks/>
          </p:cNvSpPr>
          <p:nvPr/>
        </p:nvSpPr>
        <p:spPr>
          <a:xfrm>
            <a:off x="708399" y="4796524"/>
            <a:ext cx="8269338" cy="1932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The implementation is vulnerable</a:t>
            </a:r>
          </a:p>
          <a:p>
            <a:pPr lvl="1"/>
            <a:r>
              <a:rPr lang="en-US" sz="2100" dirty="0" smtClean="0"/>
              <a:t>Allows an attacker (</a:t>
            </a:r>
            <a:r>
              <a:rPr lang="en-US" sz="2100" i="1" dirty="0" smtClean="0"/>
              <a:t>Mark</a:t>
            </a:r>
            <a:r>
              <a:rPr lang="en-US" sz="2100" dirty="0" smtClean="0"/>
              <a:t>) to pay to his own store (</a:t>
            </a:r>
            <a:r>
              <a:rPr lang="en-US" sz="2100" i="1" dirty="0" smtClean="0"/>
              <a:t>MarkStore.com</a:t>
            </a:r>
            <a:r>
              <a:rPr lang="en-US" sz="2100" dirty="0" smtClean="0"/>
              <a:t>), but check out an order from TStore.com (</a:t>
            </a:r>
            <a:r>
              <a:rPr lang="en-US" sz="2200" dirty="0" smtClean="0">
                <a:solidFill>
                  <a:srgbClr val="00B050"/>
                </a:solidFill>
              </a:rPr>
              <a:t>details in the paper</a:t>
            </a:r>
            <a:r>
              <a:rPr lang="en-US" sz="1900" dirty="0" smtClean="0"/>
              <a:t>).</a:t>
            </a:r>
          </a:p>
          <a:p>
            <a:pPr lvl="1"/>
            <a:r>
              <a:rPr lang="en-US" dirty="0" smtClean="0"/>
              <a:t>Every party performs some local checks, but the ambient predicate is not explicitly checked!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492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olded Corner 43"/>
          <p:cNvSpPr/>
          <p:nvPr/>
        </p:nvSpPr>
        <p:spPr>
          <a:xfrm>
            <a:off x="121352" y="978216"/>
            <a:ext cx="8929342" cy="5058689"/>
          </a:xfrm>
          <a:prstGeom prst="foldedCorner">
            <a:avLst>
              <a:gd name="adj" fmla="val 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067" y="337690"/>
            <a:ext cx="8750426" cy="4571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implementation enhanced by CST</a:t>
            </a:r>
            <a:endParaRPr lang="en-US" dirty="0"/>
          </a:p>
        </p:txBody>
      </p:sp>
      <p:sp>
        <p:nvSpPr>
          <p:cNvPr id="42" name="Right Arrow 41"/>
          <p:cNvSpPr/>
          <p:nvPr/>
        </p:nvSpPr>
        <p:spPr>
          <a:xfrm rot="2274385">
            <a:off x="8056311" y="4049126"/>
            <a:ext cx="282141" cy="18061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Rectangle 29"/>
          <p:cNvSpPr/>
          <p:nvPr/>
        </p:nvSpPr>
        <p:spPr>
          <a:xfrm>
            <a:off x="1684205" y="6132968"/>
            <a:ext cx="723863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dirty="0" smtClean="0">
                <a:latin typeface="Calibri Light" panose="020F0302020204030204" pitchFamily="34" charset="0"/>
              </a:rPr>
              <a:t>Note: </a:t>
            </a:r>
            <a:r>
              <a:rPr lang="en-US" sz="2000" b="1" dirty="0" smtClean="0">
                <a:latin typeface="Calibri Light" panose="020F0302020204030204" pitchFamily="34" charset="0"/>
              </a:rPr>
              <a:t>#</a:t>
            </a:r>
            <a:r>
              <a:rPr lang="en-US" sz="2000" b="1" dirty="0" err="1" smtClean="0">
                <a:latin typeface="Calibri Light" panose="020F0302020204030204" pitchFamily="34" charset="0"/>
              </a:rPr>
              <a:t>PlaceOrder</a:t>
            </a:r>
            <a:r>
              <a:rPr lang="en-US" sz="2000" b="1" dirty="0" smtClean="0">
                <a:latin typeface="Calibri Light" panose="020F0302020204030204" pitchFamily="34" charset="0"/>
              </a:rPr>
              <a:t>, #Pay </a:t>
            </a:r>
            <a:r>
              <a:rPr lang="en-US" sz="2000" dirty="0">
                <a:latin typeface="Calibri Light" panose="020F0302020204030204" pitchFamily="34" charset="0"/>
              </a:rPr>
              <a:t>and </a:t>
            </a:r>
            <a:r>
              <a:rPr lang="en-US" sz="2000" b="1" dirty="0" smtClean="0">
                <a:latin typeface="Calibri Light" panose="020F0302020204030204" pitchFamily="34" charset="0"/>
              </a:rPr>
              <a:t>#</a:t>
            </a:r>
            <a:r>
              <a:rPr lang="en-US" sz="2000" b="1" dirty="0" err="1" smtClean="0">
                <a:latin typeface="Calibri Light" panose="020F0302020204030204" pitchFamily="34" charset="0"/>
              </a:rPr>
              <a:t>CompleteOrder</a:t>
            </a:r>
            <a:r>
              <a:rPr lang="en-US" sz="2000" b="1" dirty="0" smtClean="0">
                <a:latin typeface="Calibri Light" panose="020F0302020204030204" pitchFamily="34" charset="0"/>
              </a:rPr>
              <a:t> </a:t>
            </a:r>
            <a:r>
              <a:rPr lang="en-US" sz="2000" dirty="0">
                <a:latin typeface="Calibri Light" panose="020F0302020204030204" pitchFamily="34" charset="0"/>
              </a:rPr>
              <a:t>are the SHA1 hash values of the source code of </a:t>
            </a:r>
            <a:r>
              <a:rPr lang="en-US" sz="2000" dirty="0" err="1" smtClean="0">
                <a:latin typeface="Calibri Light" panose="020F0302020204030204" pitchFamily="34" charset="0"/>
              </a:rPr>
              <a:t>PlaceOrder</a:t>
            </a:r>
            <a:r>
              <a:rPr lang="en-US" sz="2000" dirty="0" smtClean="0">
                <a:latin typeface="Calibri Light" panose="020F0302020204030204" pitchFamily="34" charset="0"/>
              </a:rPr>
              <a:t>(), Pay() </a:t>
            </a:r>
            <a:r>
              <a:rPr lang="en-US" sz="2000" dirty="0">
                <a:latin typeface="Calibri Light" panose="020F0302020204030204" pitchFamily="34" charset="0"/>
              </a:rPr>
              <a:t>and </a:t>
            </a:r>
            <a:r>
              <a:rPr lang="en-US" sz="2000" dirty="0" err="1" smtClean="0">
                <a:latin typeface="Calibri Light" panose="020F0302020204030204" pitchFamily="34" charset="0"/>
              </a:rPr>
              <a:t>CompleteOrder</a:t>
            </a:r>
            <a:r>
              <a:rPr lang="en-US" sz="2000" dirty="0" smtClean="0">
                <a:latin typeface="Calibri Light" panose="020F0302020204030204" pitchFamily="34" charset="0"/>
              </a:rPr>
              <a:t>().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435" y="4036054"/>
            <a:ext cx="871069" cy="988953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>
            <a:off x="2896150" y="1097417"/>
            <a:ext cx="21991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latin typeface="Calibri Light" panose="020F0302020204030204" pitchFamily="34" charset="0"/>
              </a:rPr>
              <a:t>Amazon</a:t>
            </a:r>
            <a:endParaRPr lang="en-US" sz="1400" b="1" dirty="0">
              <a:solidFill>
                <a:srgbClr val="00B050"/>
              </a:solidFill>
              <a:latin typeface="Calibri Light" panose="020F030202020403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914062" y="995462"/>
            <a:ext cx="23174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TStore.com </a:t>
            </a:r>
            <a:br>
              <a:rPr lang="en-US" sz="24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</a:br>
            <a:r>
              <a:rPr lang="en-US" sz="16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(running </a:t>
            </a:r>
            <a:r>
              <a:rPr lang="en-US" sz="1600" b="1" dirty="0" err="1" smtClean="0">
                <a:solidFill>
                  <a:srgbClr val="7030A0"/>
                </a:solidFill>
                <a:latin typeface="Calibri Light" panose="020F0302020204030204" pitchFamily="34" charset="0"/>
              </a:rPr>
              <a:t>NopCommerce</a:t>
            </a:r>
            <a:r>
              <a:rPr lang="en-US" sz="16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)</a:t>
            </a:r>
            <a:endParaRPr lang="en-US" sz="1600" b="1" dirty="0">
              <a:solidFill>
                <a:srgbClr val="7030A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4006401" y="1517919"/>
            <a:ext cx="13800" cy="252041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822330" y="1127147"/>
            <a:ext cx="89463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dirty="0" smtClean="0">
                <a:latin typeface="Calibri Light" panose="020F0302020204030204" pitchFamily="34" charset="0"/>
              </a:rPr>
              <a:t>client</a:t>
            </a:r>
            <a:endParaRPr lang="en-US" sz="2000" dirty="0">
              <a:latin typeface="Calibri Light" panose="020F0302020204030204" pitchFamily="34" charset="0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7031528" y="1608486"/>
            <a:ext cx="13198" cy="2404157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195380" y="1532634"/>
            <a:ext cx="4927" cy="2525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1193658" y="1620704"/>
            <a:ext cx="5832944" cy="479730"/>
            <a:chOff x="1190350" y="1113508"/>
            <a:chExt cx="5832944" cy="479730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1190350" y="1368364"/>
              <a:ext cx="5832944" cy="224874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Rectangle 61"/>
            <p:cNvSpPr/>
            <p:nvPr/>
          </p:nvSpPr>
          <p:spPr>
            <a:xfrm>
              <a:off x="1230035" y="1113508"/>
              <a:ext cx="362464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PlaceOrder_req</a:t>
              </a:r>
              <a:r>
                <a:rPr lang="en-US" sz="1500" dirty="0" smtClean="0">
                  <a:latin typeface="Calibri Light" panose="020F0302020204030204" pitchFamily="34" charset="0"/>
                </a:rPr>
                <a:t>&lt;</a:t>
              </a:r>
              <a:r>
                <a:rPr lang="en-US" sz="1500" dirty="0" err="1" smtClean="0">
                  <a:latin typeface="Calibri Light" panose="020F0302020204030204" pitchFamily="34" charset="0"/>
                </a:rPr>
                <a:t>orderID</a:t>
              </a:r>
              <a:r>
                <a:rPr lang="en-US" sz="1500" dirty="0" smtClean="0">
                  <a:latin typeface="Calibri Light" panose="020F0302020204030204" pitchFamily="34" charset="0"/>
                </a:rPr>
                <a:t>=123, </a:t>
              </a:r>
              <a:r>
                <a:rPr lang="en-US" sz="1500" dirty="0" err="1" smtClean="0">
                  <a:latin typeface="Calibri Light" panose="020F0302020204030204" pitchFamily="34" charset="0"/>
                </a:rPr>
                <a:t>SymT</a:t>
              </a:r>
              <a:r>
                <a:rPr lang="en-US" sz="1500" dirty="0" smtClean="0">
                  <a:latin typeface="Calibri Light" panose="020F0302020204030204" pitchFamily="34" charset="0"/>
                </a:rPr>
                <a:t>=</a:t>
              </a:r>
              <a:r>
                <a:rPr lang="en-US" sz="1500" dirty="0" smtClean="0">
                  <a:latin typeface="Calibri Light" panose="020F0302020204030204" pitchFamily="34" charset="0"/>
                  <a:sym typeface="Symbol" panose="05050102010706020507" pitchFamily="18" charset="2"/>
                </a:rPr>
                <a:t></a:t>
              </a:r>
              <a:r>
                <a:rPr lang="en-US" sz="1500" dirty="0" smtClean="0">
                  <a:latin typeface="Calibri Light" panose="020F0302020204030204" pitchFamily="34" charset="0"/>
                </a:rPr>
                <a:t>  &gt;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796065" y="2017909"/>
            <a:ext cx="1927427" cy="323165"/>
            <a:chOff x="6792757" y="1510713"/>
            <a:chExt cx="1927427" cy="323165"/>
          </a:xfrm>
        </p:grpSpPr>
        <p:sp>
          <p:nvSpPr>
            <p:cNvPr id="64" name="Rectangle 63"/>
            <p:cNvSpPr/>
            <p:nvPr/>
          </p:nvSpPr>
          <p:spPr>
            <a:xfrm>
              <a:off x="6792757" y="1510713"/>
              <a:ext cx="19274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PlaceOrder</a:t>
              </a:r>
              <a:r>
                <a:rPr lang="en-US" sz="1500" dirty="0" smtClean="0">
                  <a:latin typeface="Calibri Light" panose="020F0302020204030204" pitchFamily="34" charset="0"/>
                </a:rPr>
                <a:t>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65" name="Right Brace 64"/>
            <p:cNvSpPr/>
            <p:nvPr/>
          </p:nvSpPr>
          <p:spPr>
            <a:xfrm>
              <a:off x="7069487" y="1577673"/>
              <a:ext cx="134206" cy="20410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160788" y="2284183"/>
            <a:ext cx="5863304" cy="652547"/>
            <a:chOff x="1145776" y="1890969"/>
            <a:chExt cx="5863304" cy="652547"/>
          </a:xfrm>
        </p:grpSpPr>
        <p:cxnSp>
          <p:nvCxnSpPr>
            <p:cNvPr id="67" name="Straight Arrow Connector 66"/>
            <p:cNvCxnSpPr/>
            <p:nvPr/>
          </p:nvCxnSpPr>
          <p:spPr>
            <a:xfrm flipH="1">
              <a:off x="1177903" y="1890969"/>
              <a:ext cx="5831177" cy="4619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145776" y="2380377"/>
              <a:ext cx="2852513" cy="163139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1170315" y="1937115"/>
              <a:ext cx="4053688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Pay_req</a:t>
              </a:r>
              <a:r>
                <a:rPr lang="en-US" sz="1500" dirty="0" smtClean="0">
                  <a:latin typeface="Calibri Light" panose="020F0302020204030204" pitchFamily="34" charset="0"/>
                </a:rPr>
                <a:t>&lt;</a:t>
              </a:r>
              <a:r>
                <a:rPr lang="en-US" sz="1500" dirty="0" err="1" smtClean="0">
                  <a:latin typeface="Calibri Light" panose="020F0302020204030204" pitchFamily="34" charset="0"/>
                </a:rPr>
                <a:t>orderID</a:t>
              </a:r>
              <a:r>
                <a:rPr lang="en-US" sz="1500" dirty="0" smtClean="0">
                  <a:latin typeface="Calibri Light" panose="020F0302020204030204" pitchFamily="34" charset="0"/>
                </a:rPr>
                <a:t>=123,total=35,returnURL=https://TStore.com/completeOrder.aspx, </a:t>
              </a:r>
              <a:r>
                <a:rPr lang="en-US" sz="1500" dirty="0" err="1" smtClean="0">
                  <a:latin typeface="Calibri Light" panose="020F0302020204030204" pitchFamily="34" charset="0"/>
                </a:rPr>
                <a:t>SymT</a:t>
              </a:r>
              <a:r>
                <a:rPr lang="en-US" sz="1500" dirty="0" smtClean="0">
                  <a:latin typeface="Calibri Light" panose="020F0302020204030204" pitchFamily="34" charset="0"/>
                </a:rPr>
                <a:t>=         &gt;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3783796" y="2884576"/>
            <a:ext cx="1427423" cy="323165"/>
            <a:chOff x="6802919" y="1377137"/>
            <a:chExt cx="1427423" cy="323165"/>
          </a:xfrm>
        </p:grpSpPr>
        <p:sp>
          <p:nvSpPr>
            <p:cNvPr id="71" name="Rectangle 70"/>
            <p:cNvSpPr/>
            <p:nvPr/>
          </p:nvSpPr>
          <p:spPr>
            <a:xfrm>
              <a:off x="6802919" y="1377137"/>
              <a:ext cx="1427423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smtClean="0">
                  <a:latin typeface="Calibri Light" panose="020F0302020204030204" pitchFamily="34" charset="0"/>
                </a:rPr>
                <a:t>Pay()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72" name="Right Brace 71"/>
            <p:cNvSpPr/>
            <p:nvPr/>
          </p:nvSpPr>
          <p:spPr>
            <a:xfrm>
              <a:off x="7077282" y="1442101"/>
              <a:ext cx="179718" cy="20048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rgbClr val="7030A0"/>
                </a:solidFill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017469" y="3178369"/>
            <a:ext cx="6006623" cy="603703"/>
            <a:chOff x="1010106" y="1626349"/>
            <a:chExt cx="6006623" cy="603703"/>
          </a:xfrm>
        </p:grpSpPr>
        <p:cxnSp>
          <p:nvCxnSpPr>
            <p:cNvPr id="74" name="Straight Arrow Connector 73"/>
            <p:cNvCxnSpPr/>
            <p:nvPr/>
          </p:nvCxnSpPr>
          <p:spPr>
            <a:xfrm flipH="1">
              <a:off x="1195562" y="1626349"/>
              <a:ext cx="2790774" cy="34780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1185552" y="1932140"/>
              <a:ext cx="5831177" cy="297912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Rectangle 75"/>
            <p:cNvSpPr/>
            <p:nvPr/>
          </p:nvSpPr>
          <p:spPr>
            <a:xfrm>
              <a:off x="1010106" y="1662967"/>
              <a:ext cx="4972623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CompleteOrder_req</a:t>
              </a:r>
              <a:r>
                <a:rPr lang="en-US" sz="1500" dirty="0" smtClean="0">
                  <a:latin typeface="Calibri Light" panose="020F0302020204030204" pitchFamily="34" charset="0"/>
                </a:rPr>
                <a:t>&lt;</a:t>
              </a:r>
              <a:r>
                <a:rPr lang="en-US" sz="1500" dirty="0" err="1" smtClean="0">
                  <a:latin typeface="Calibri Light" panose="020F0302020204030204" pitchFamily="34" charset="0"/>
                </a:rPr>
                <a:t>orderID</a:t>
              </a:r>
              <a:r>
                <a:rPr lang="en-US" sz="1500" dirty="0" smtClean="0">
                  <a:latin typeface="Calibri Light" panose="020F0302020204030204" pitchFamily="34" charset="0"/>
                </a:rPr>
                <a:t>=123,status=Paid, </a:t>
              </a:r>
              <a:r>
                <a:rPr lang="en-US" sz="1500" dirty="0" err="1" smtClean="0">
                  <a:latin typeface="Calibri Light" panose="020F0302020204030204" pitchFamily="34" charset="0"/>
                </a:rPr>
                <a:t>SymT</a:t>
              </a:r>
              <a:r>
                <a:rPr lang="en-US" sz="1500" dirty="0" smtClean="0">
                  <a:latin typeface="Calibri Light" panose="020F0302020204030204" pitchFamily="34" charset="0"/>
                </a:rPr>
                <a:t>=         &gt;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995408" y="3699621"/>
            <a:ext cx="1927427" cy="323165"/>
            <a:chOff x="7049808" y="1038688"/>
            <a:chExt cx="1927427" cy="323165"/>
          </a:xfrm>
        </p:grpSpPr>
        <p:sp>
          <p:nvSpPr>
            <p:cNvPr id="78" name="Rectangle 77"/>
            <p:cNvSpPr/>
            <p:nvPr/>
          </p:nvSpPr>
          <p:spPr>
            <a:xfrm>
              <a:off x="7049808" y="1038688"/>
              <a:ext cx="19274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</a:t>
              </a:r>
              <a:r>
                <a:rPr lang="en-US" sz="1500" dirty="0" smtClean="0">
                  <a:latin typeface="Calibri Light" panose="020F0302020204030204" pitchFamily="34" charset="0"/>
                </a:rPr>
                <a:t> 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79" name="Right Brace 78"/>
            <p:cNvSpPr/>
            <p:nvPr/>
          </p:nvSpPr>
          <p:spPr>
            <a:xfrm>
              <a:off x="7113369" y="1128860"/>
              <a:ext cx="178714" cy="18607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884469" y="2502334"/>
            <a:ext cx="1124426" cy="426717"/>
            <a:chOff x="4971125" y="2786623"/>
            <a:chExt cx="1124426" cy="426717"/>
          </a:xfrm>
        </p:grpSpPr>
        <p:sp>
          <p:nvSpPr>
            <p:cNvPr id="84" name="Rectangle 83"/>
            <p:cNvSpPr/>
            <p:nvPr/>
          </p:nvSpPr>
          <p:spPr>
            <a:xfrm>
              <a:off x="4971125" y="2905563"/>
              <a:ext cx="847519" cy="30777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400" b="1" cap="none" spc="0" dirty="0" smtClean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tx2">
                        <a:lumMod val="75000"/>
                      </a:schemeClr>
                    </a:outerShdw>
                  </a:effectLst>
                </a:rPr>
                <a:t>TStore</a:t>
              </a:r>
              <a:endParaRPr lang="en-US" sz="2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endParaRPr>
            </a:p>
          </p:txBody>
        </p:sp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8858" y="2786623"/>
              <a:ext cx="416693" cy="418082"/>
            </a:xfrm>
            <a:prstGeom prst="rect">
              <a:avLst/>
            </a:prstGeom>
          </p:spPr>
        </p:pic>
      </p:grpSp>
      <p:grpSp>
        <p:nvGrpSpPr>
          <p:cNvPr id="86" name="Group 85"/>
          <p:cNvGrpSpPr/>
          <p:nvPr/>
        </p:nvGrpSpPr>
        <p:grpSpPr>
          <a:xfrm>
            <a:off x="5663701" y="3231013"/>
            <a:ext cx="1169439" cy="418082"/>
            <a:chOff x="4962512" y="2737830"/>
            <a:chExt cx="1169439" cy="418082"/>
          </a:xfrm>
        </p:grpSpPr>
        <p:sp>
          <p:nvSpPr>
            <p:cNvPr id="87" name="Rectangle 86"/>
            <p:cNvSpPr/>
            <p:nvPr/>
          </p:nvSpPr>
          <p:spPr>
            <a:xfrm>
              <a:off x="4962512" y="2839234"/>
              <a:ext cx="847519" cy="30777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400" b="1" cap="none" spc="0" dirty="0" smtClean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tx2">
                        <a:lumMod val="75000"/>
                      </a:schemeClr>
                    </a:outerShdw>
                  </a:effectLst>
                </a:rPr>
                <a:t>Amazon</a:t>
              </a:r>
              <a:endParaRPr lang="en-US" sz="2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endParaRPr>
            </a:p>
          </p:txBody>
        </p:sp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5258" y="2737830"/>
              <a:ext cx="416693" cy="418082"/>
            </a:xfrm>
            <a:prstGeom prst="rect">
              <a:avLst/>
            </a:prstGeom>
          </p:spPr>
        </p:pic>
      </p:grpSp>
      <p:sp>
        <p:nvSpPr>
          <p:cNvPr id="91" name="Rectangle 90"/>
          <p:cNvSpPr/>
          <p:nvPr/>
        </p:nvSpPr>
        <p:spPr>
          <a:xfrm>
            <a:off x="6090676" y="4072883"/>
            <a:ext cx="201590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 smtClean="0">
                <a:latin typeface="Calibri Light" panose="020F0302020204030204" pitchFamily="34" charset="0"/>
              </a:rPr>
              <a:t>Final </a:t>
            </a:r>
            <a:r>
              <a:rPr lang="en-US" sz="1500" dirty="0" err="1" smtClean="0">
                <a:latin typeface="Calibri Light" panose="020F0302020204030204" pitchFamily="34" charset="0"/>
              </a:rPr>
              <a:t>SymT</a:t>
            </a:r>
            <a:r>
              <a:rPr lang="en-US" sz="1500" dirty="0" smtClean="0">
                <a:latin typeface="Calibri Light" panose="020F0302020204030204" pitchFamily="34" charset="0"/>
              </a:rPr>
              <a:t>=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6409" y="4871332"/>
            <a:ext cx="705231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en-US" b="1" dirty="0" err="1" smtClean="0"/>
              <a:t>SymT</a:t>
            </a:r>
            <a:r>
              <a:rPr lang="en-US" b="1" dirty="0" smtClean="0"/>
              <a:t> =</a:t>
            </a:r>
          </a:p>
          <a:p>
            <a:pPr lvl="1"/>
            <a:r>
              <a:rPr lang="en-US" b="1" dirty="0" smtClean="0"/>
              <a:t>         </a:t>
            </a:r>
            <a:r>
              <a:rPr lang="en-US" b="1" dirty="0" smtClean="0">
                <a:sym typeface="Symbol" panose="05050102010706020507" pitchFamily="18" charset="2"/>
              </a:rPr>
              <a:t></a:t>
            </a:r>
            <a:endParaRPr lang="en-US" i="1" dirty="0"/>
          </a:p>
        </p:txBody>
      </p:sp>
      <p:sp>
        <p:nvSpPr>
          <p:cNvPr id="53" name="Rectangle 52"/>
          <p:cNvSpPr/>
          <p:nvPr/>
        </p:nvSpPr>
        <p:spPr>
          <a:xfrm>
            <a:off x="368738" y="4871332"/>
            <a:ext cx="705231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en-US" b="1" dirty="0" err="1" smtClean="0"/>
              <a:t>SymT</a:t>
            </a:r>
            <a:r>
              <a:rPr lang="en-US" b="1" dirty="0" smtClean="0"/>
              <a:t> =</a:t>
            </a:r>
          </a:p>
          <a:p>
            <a:pPr lvl="1"/>
            <a:r>
              <a:rPr lang="en-US" i="1" dirty="0" smtClean="0">
                <a:solidFill>
                  <a:srgbClr val="7030A0"/>
                </a:solidFill>
              </a:rPr>
              <a:t>TStore.com::#</a:t>
            </a:r>
            <a:r>
              <a:rPr lang="en-US" i="1" dirty="0" err="1" smtClean="0">
                <a:solidFill>
                  <a:srgbClr val="7030A0"/>
                </a:solidFill>
              </a:rPr>
              <a:t>PlaceOrder</a:t>
            </a:r>
            <a:r>
              <a:rPr lang="en-US" i="1" dirty="0" smtClean="0">
                <a:solidFill>
                  <a:srgbClr val="7030A0"/>
                </a:solidFill>
              </a:rPr>
              <a:t>()</a:t>
            </a:r>
            <a:endParaRPr lang="en-US" i="1" dirty="0">
              <a:solidFill>
                <a:srgbClr val="7030A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61067" y="4876466"/>
            <a:ext cx="705231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en-US" b="1" dirty="0" err="1" smtClean="0"/>
              <a:t>SymT</a:t>
            </a:r>
            <a:r>
              <a:rPr lang="en-US" b="1" dirty="0" smtClean="0"/>
              <a:t> =</a:t>
            </a:r>
          </a:p>
          <a:p>
            <a:pPr lvl="1"/>
            <a:r>
              <a:rPr lang="en-US" i="1" dirty="0" smtClean="0">
                <a:solidFill>
                  <a:srgbClr val="00B050"/>
                </a:solidFill>
              </a:rPr>
              <a:t>Amazon.com::#pay(</a:t>
            </a:r>
            <a:r>
              <a:rPr lang="en-US" i="1" dirty="0" smtClean="0">
                <a:solidFill>
                  <a:srgbClr val="7030A0"/>
                </a:solidFill>
              </a:rPr>
              <a:t>TStore.com</a:t>
            </a:r>
            <a:r>
              <a:rPr lang="en-US" i="1" dirty="0">
                <a:solidFill>
                  <a:srgbClr val="7030A0"/>
                </a:solidFill>
              </a:rPr>
              <a:t>::#</a:t>
            </a:r>
            <a:r>
              <a:rPr lang="en-US" i="1" dirty="0" err="1">
                <a:solidFill>
                  <a:srgbClr val="7030A0"/>
                </a:solidFill>
              </a:rPr>
              <a:t>PlaceOrder</a:t>
            </a:r>
            <a:r>
              <a:rPr lang="en-US" i="1" dirty="0" smtClean="0">
                <a:solidFill>
                  <a:srgbClr val="7030A0"/>
                </a:solidFill>
              </a:rPr>
              <a:t>()</a:t>
            </a:r>
            <a:r>
              <a:rPr lang="en-US" i="1" dirty="0" smtClean="0">
                <a:solidFill>
                  <a:srgbClr val="00B050"/>
                </a:solidFill>
              </a:rPr>
              <a:t>)</a:t>
            </a:r>
            <a:endParaRPr lang="en-US" i="1" dirty="0"/>
          </a:p>
        </p:txBody>
      </p:sp>
      <p:sp>
        <p:nvSpPr>
          <p:cNvPr id="55" name="Rectangle 54"/>
          <p:cNvSpPr/>
          <p:nvPr/>
        </p:nvSpPr>
        <p:spPr>
          <a:xfrm>
            <a:off x="361067" y="4873380"/>
            <a:ext cx="786536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en-US" b="1" dirty="0" smtClean="0"/>
              <a:t>Final </a:t>
            </a:r>
            <a:r>
              <a:rPr lang="en-US" b="1" dirty="0" err="1" smtClean="0"/>
              <a:t>SymT</a:t>
            </a:r>
            <a:r>
              <a:rPr lang="en-US" b="1" dirty="0" smtClean="0"/>
              <a:t>=</a:t>
            </a:r>
            <a:br>
              <a:rPr lang="en-US" b="1" dirty="0" smtClean="0"/>
            </a:br>
            <a:r>
              <a:rPr lang="en-US" i="1" dirty="0" smtClean="0">
                <a:solidFill>
                  <a:srgbClr val="7030A0"/>
                </a:solidFill>
              </a:rPr>
              <a:t>TStore.com:#</a:t>
            </a:r>
            <a:r>
              <a:rPr lang="en-US" i="1" dirty="0" err="1" smtClean="0">
                <a:solidFill>
                  <a:srgbClr val="7030A0"/>
                </a:solidFill>
              </a:rPr>
              <a:t>CompleteOrder</a:t>
            </a:r>
            <a:r>
              <a:rPr lang="en-US" i="1" dirty="0" smtClean="0">
                <a:solidFill>
                  <a:srgbClr val="7030A0"/>
                </a:solidFill>
              </a:rPr>
              <a:t>(</a:t>
            </a:r>
            <a:r>
              <a:rPr lang="en-US" i="1" dirty="0" smtClean="0">
                <a:solidFill>
                  <a:srgbClr val="00B050"/>
                </a:solidFill>
              </a:rPr>
              <a:t>Amazon.com::#pay(</a:t>
            </a:r>
            <a:r>
              <a:rPr lang="en-US" i="1" dirty="0" smtClean="0">
                <a:solidFill>
                  <a:srgbClr val="7030A0"/>
                </a:solidFill>
              </a:rPr>
              <a:t>TStore.com</a:t>
            </a:r>
            <a:r>
              <a:rPr lang="en-US" i="1" dirty="0">
                <a:solidFill>
                  <a:srgbClr val="7030A0"/>
                </a:solidFill>
              </a:rPr>
              <a:t>::#</a:t>
            </a:r>
            <a:r>
              <a:rPr lang="en-US" i="1" dirty="0" err="1">
                <a:solidFill>
                  <a:srgbClr val="7030A0"/>
                </a:solidFill>
              </a:rPr>
              <a:t>PlaceOrder</a:t>
            </a:r>
            <a:r>
              <a:rPr lang="en-US" i="1" dirty="0" smtClean="0">
                <a:solidFill>
                  <a:srgbClr val="7030A0"/>
                </a:solidFill>
              </a:rPr>
              <a:t>()</a:t>
            </a:r>
            <a:r>
              <a:rPr lang="en-US" i="1" dirty="0" smtClean="0">
                <a:solidFill>
                  <a:srgbClr val="00B050"/>
                </a:solidFill>
              </a:rPr>
              <a:t>)</a:t>
            </a:r>
            <a:r>
              <a:rPr lang="en-US" i="1" dirty="0" smtClean="0">
                <a:solidFill>
                  <a:srgbClr val="7030A0"/>
                </a:solidFill>
              </a:rPr>
              <a:t>)</a:t>
            </a:r>
            <a:endParaRPr lang="en-US" i="1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11</a:t>
            </a:fld>
            <a:endParaRPr lang="en-US"/>
          </a:p>
        </p:txBody>
      </p:sp>
      <p:sp>
        <p:nvSpPr>
          <p:cNvPr id="4" name="Folded Corner 3"/>
          <p:cNvSpPr/>
          <p:nvPr/>
        </p:nvSpPr>
        <p:spPr>
          <a:xfrm>
            <a:off x="4569922" y="2586357"/>
            <a:ext cx="233762" cy="285374"/>
          </a:xfrm>
          <a:prstGeom prst="foldedCorner">
            <a:avLst>
              <a:gd name="adj" fmla="val 36691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olded Corner 50"/>
          <p:cNvSpPr/>
          <p:nvPr/>
        </p:nvSpPr>
        <p:spPr>
          <a:xfrm>
            <a:off x="5341781" y="3219703"/>
            <a:ext cx="233762" cy="285374"/>
          </a:xfrm>
          <a:prstGeom prst="foldedCorner">
            <a:avLst>
              <a:gd name="adj" fmla="val 36691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olded Corner 79"/>
          <p:cNvSpPr/>
          <p:nvPr/>
        </p:nvSpPr>
        <p:spPr>
          <a:xfrm>
            <a:off x="5385860" y="3322359"/>
            <a:ext cx="233762" cy="285374"/>
          </a:xfrm>
          <a:prstGeom prst="foldedCorner">
            <a:avLst>
              <a:gd name="adj" fmla="val 3669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olded Corner 80"/>
          <p:cNvSpPr/>
          <p:nvPr/>
        </p:nvSpPr>
        <p:spPr>
          <a:xfrm>
            <a:off x="7575407" y="4104081"/>
            <a:ext cx="233762" cy="285374"/>
          </a:xfrm>
          <a:prstGeom prst="foldedCorner">
            <a:avLst>
              <a:gd name="adj" fmla="val 36691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olded Corner 81"/>
          <p:cNvSpPr/>
          <p:nvPr/>
        </p:nvSpPr>
        <p:spPr>
          <a:xfrm>
            <a:off x="7619486" y="4206737"/>
            <a:ext cx="233762" cy="285374"/>
          </a:xfrm>
          <a:prstGeom prst="foldedCorner">
            <a:avLst>
              <a:gd name="adj" fmla="val 3669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olded Corner 92"/>
          <p:cNvSpPr/>
          <p:nvPr/>
        </p:nvSpPr>
        <p:spPr>
          <a:xfrm>
            <a:off x="7686119" y="4313597"/>
            <a:ext cx="233762" cy="285374"/>
          </a:xfrm>
          <a:prstGeom prst="foldedCorner">
            <a:avLst>
              <a:gd name="adj" fmla="val 36691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026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91" grpId="0"/>
      <p:bldP spid="18" grpId="0" animBg="1"/>
      <p:bldP spid="53" grpId="0" animBg="1"/>
      <p:bldP spid="54" grpId="0" animBg="1"/>
      <p:bldP spid="55" grpId="0" animBg="1"/>
      <p:bldP spid="4" grpId="0" animBg="1"/>
      <p:bldP spid="51" grpId="0" animBg="1"/>
      <p:bldP spid="80" grpId="0" animBg="1"/>
      <p:bldP spid="81" grpId="0" animBg="1"/>
      <p:bldP spid="82" grpId="0" animBg="1"/>
      <p:bldP spid="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ded Corner 10"/>
          <p:cNvSpPr/>
          <p:nvPr/>
        </p:nvSpPr>
        <p:spPr>
          <a:xfrm>
            <a:off x="1005615" y="2945761"/>
            <a:ext cx="7342632" cy="559773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lded Corner 8"/>
          <p:cNvSpPr/>
          <p:nvPr/>
        </p:nvSpPr>
        <p:spPr>
          <a:xfrm>
            <a:off x="1851903" y="1979102"/>
            <a:ext cx="2676438" cy="379544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lded Corner 1"/>
          <p:cNvSpPr/>
          <p:nvPr/>
        </p:nvSpPr>
        <p:spPr>
          <a:xfrm>
            <a:off x="1005615" y="4027530"/>
            <a:ext cx="8022523" cy="1810977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3009" y="829234"/>
            <a:ext cx="8316568" cy="485699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certifier’s job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005615" y="1999404"/>
            <a:ext cx="7450719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Assume  {</a:t>
            </a:r>
            <a:r>
              <a:rPr lang="en-US" dirty="0" smtClean="0">
                <a:solidFill>
                  <a:srgbClr val="7030A0"/>
                </a:solidFill>
                <a:latin typeface="Calibri" panose="020F0502020204030204" pitchFamily="34" charset="0"/>
              </a:rPr>
              <a:t>TStore.com, </a:t>
            </a:r>
            <a:r>
              <a:rPr lang="en-US" dirty="0" smtClean="0">
                <a:solidFill>
                  <a:srgbClr val="00B050"/>
                </a:solidFill>
                <a:latin typeface="Calibri" panose="020F0502020204030204" pitchFamily="34" charset="0"/>
              </a:rPr>
              <a:t>Amazon.com</a:t>
            </a:r>
            <a:r>
              <a:rPr lang="en-US" dirty="0" smtClean="0">
                <a:latin typeface="Calibri" panose="020F0502020204030204" pitchFamily="34" charset="0"/>
              </a:rPr>
              <a:t>}</a:t>
            </a:r>
            <a:r>
              <a:rPr lang="en-US" dirty="0" smtClean="0">
                <a:solidFill>
                  <a:srgbClr val="7030A0"/>
                </a:solidFill>
                <a:latin typeface="Calibri" panose="020F0502020204030204" pitchFamily="34" charset="0"/>
              </a:rPr>
              <a:t>  </a:t>
            </a:r>
            <a:r>
              <a:rPr lang="en-US" dirty="0" smtClean="0">
                <a:latin typeface="Calibri" panose="020F0502020204030204" pitchFamily="34" charset="0"/>
              </a:rPr>
              <a:t>are the only trusted parties;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Prove the following theorem:</a:t>
            </a:r>
          </a:p>
          <a:p>
            <a:endParaRPr lang="en-US" sz="16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05615" y="3022816"/>
            <a:ext cx="7479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7030A0"/>
                </a:solidFill>
              </a:rPr>
              <a:t>TStore.com:#</a:t>
            </a:r>
            <a:r>
              <a:rPr lang="en-US" i="1" dirty="0" err="1">
                <a:solidFill>
                  <a:srgbClr val="7030A0"/>
                </a:solidFill>
              </a:rPr>
              <a:t>CompleteOrder</a:t>
            </a:r>
            <a:r>
              <a:rPr lang="en-US" i="1" dirty="0">
                <a:solidFill>
                  <a:srgbClr val="7030A0"/>
                </a:solidFill>
              </a:rPr>
              <a:t>(</a:t>
            </a:r>
            <a:r>
              <a:rPr lang="en-US" i="1" dirty="0">
                <a:solidFill>
                  <a:srgbClr val="00B050"/>
                </a:solidFill>
              </a:rPr>
              <a:t>Amazon.com::#pay(</a:t>
            </a:r>
            <a:r>
              <a:rPr lang="en-US" i="1" dirty="0">
                <a:solidFill>
                  <a:srgbClr val="7030A0"/>
                </a:solidFill>
              </a:rPr>
              <a:t>TStore.com::#</a:t>
            </a:r>
            <a:r>
              <a:rPr lang="en-US" i="1" dirty="0" err="1">
                <a:solidFill>
                  <a:srgbClr val="7030A0"/>
                </a:solidFill>
              </a:rPr>
              <a:t>PlaceOrder</a:t>
            </a:r>
            <a:r>
              <a:rPr lang="en-US" i="1" dirty="0">
                <a:solidFill>
                  <a:srgbClr val="7030A0"/>
                </a:solidFill>
              </a:rPr>
              <a:t>()</a:t>
            </a:r>
            <a:r>
              <a:rPr lang="en-US" i="1" dirty="0">
                <a:solidFill>
                  <a:srgbClr val="00B050"/>
                </a:solidFill>
              </a:rPr>
              <a:t>)</a:t>
            </a:r>
            <a:r>
              <a:rPr lang="en-US" i="1" dirty="0">
                <a:solidFill>
                  <a:srgbClr val="7030A0"/>
                </a:solidFill>
              </a:rPr>
              <a:t>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1191" y="3518344"/>
            <a:ext cx="431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sym typeface="Wingdings" panose="05000000000000000000" pitchFamily="2" charset="2"/>
              </a:rPr>
              <a:t>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05616" y="4113720"/>
            <a:ext cx="793845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>
                <a:sym typeface="Symbol" panose="05050102010706020507" pitchFamily="18" charset="2"/>
              </a:rPr>
              <a:t></a:t>
            </a:r>
            <a:r>
              <a:rPr lang="en-US" sz="1700" dirty="0"/>
              <a:t> </a:t>
            </a:r>
            <a:r>
              <a:rPr lang="en-US" sz="1700" dirty="0" err="1"/>
              <a:t>i</a:t>
            </a:r>
            <a:r>
              <a:rPr lang="en-US" sz="1700" dirty="0"/>
              <a:t>. (                                           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en-US" sz="1700" dirty="0" err="1">
                <a:solidFill>
                  <a:srgbClr val="00B050"/>
                </a:solidFill>
              </a:rPr>
              <a:t>cashier</a:t>
            </a:r>
            <a:r>
              <a:rPr lang="en-US" sz="1700" dirty="0" err="1"/>
              <a:t>.payments</a:t>
            </a:r>
            <a:r>
              <a:rPr lang="en-US" sz="1700" dirty="0"/>
              <a:t>[</a:t>
            </a:r>
            <a:r>
              <a:rPr lang="en-US" sz="1700" dirty="0" err="1"/>
              <a:t>i</a:t>
            </a:r>
            <a:r>
              <a:rPr lang="en-US" sz="1700" dirty="0"/>
              <a:t>].status == “Paid”  &amp;&amp;              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en-US" sz="1700" dirty="0" err="1">
                <a:solidFill>
                  <a:srgbClr val="00B050"/>
                </a:solidFill>
              </a:rPr>
              <a:t>cashier</a:t>
            </a:r>
            <a:r>
              <a:rPr lang="en-US" sz="1700" dirty="0" err="1"/>
              <a:t>.payments</a:t>
            </a:r>
            <a:r>
              <a:rPr lang="en-US" sz="1700" dirty="0"/>
              <a:t>[</a:t>
            </a:r>
            <a:r>
              <a:rPr lang="en-US" sz="1700" dirty="0" err="1"/>
              <a:t>i</a:t>
            </a:r>
            <a:r>
              <a:rPr lang="en-US" sz="1700" dirty="0"/>
              <a:t>].total ==</a:t>
            </a:r>
            <a:r>
              <a:rPr lang="en-US" sz="1700" dirty="0" err="1">
                <a:solidFill>
                  <a:srgbClr val="7030A0"/>
                </a:solidFill>
              </a:rPr>
              <a:t>merchant</a:t>
            </a:r>
            <a:r>
              <a:rPr lang="en-US" sz="1700" dirty="0" err="1"/>
              <a:t>.orders</a:t>
            </a:r>
            <a:r>
              <a:rPr lang="en-US" sz="1700" dirty="0"/>
              <a:t>[</a:t>
            </a:r>
            <a:r>
              <a:rPr lang="en-US" sz="1700" dirty="0" err="1"/>
              <a:t>completeOrder_req.orderID</a:t>
            </a:r>
            <a:r>
              <a:rPr lang="en-US" sz="1700" dirty="0"/>
              <a:t>].gross &amp;&amp;          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en-US" sz="1700" dirty="0" err="1">
                <a:solidFill>
                  <a:srgbClr val="00B050"/>
                </a:solidFill>
              </a:rPr>
              <a:t>cashier</a:t>
            </a:r>
            <a:r>
              <a:rPr lang="en-US" sz="1700" dirty="0" err="1"/>
              <a:t>.payments</a:t>
            </a:r>
            <a:r>
              <a:rPr lang="en-US" sz="1700" dirty="0"/>
              <a:t>[</a:t>
            </a:r>
            <a:r>
              <a:rPr lang="en-US" sz="1700" dirty="0" err="1"/>
              <a:t>i</a:t>
            </a:r>
            <a:r>
              <a:rPr lang="en-US" sz="1700" dirty="0"/>
              <a:t>].payee == </a:t>
            </a:r>
            <a:r>
              <a:rPr lang="en-US" sz="1700" dirty="0" err="1">
                <a:solidFill>
                  <a:srgbClr val="7030A0"/>
                </a:solidFill>
              </a:rPr>
              <a:t>merchant</a:t>
            </a:r>
            <a:r>
              <a:rPr lang="en-US" sz="1700" dirty="0" err="1"/>
              <a:t>.mySellerID</a:t>
            </a:r>
            <a:r>
              <a:rPr lang="en-US" sz="1700" dirty="0"/>
              <a:t> &amp;&amp;                    </a:t>
            </a:r>
            <a:r>
              <a:rPr lang="en-US" sz="1700" baseline="30000" dirty="0"/>
              <a:t>                                </a:t>
            </a:r>
            <a:br>
              <a:rPr lang="en-US" sz="1700" baseline="30000" dirty="0"/>
            </a:br>
            <a:r>
              <a:rPr lang="en-US" sz="1700" baseline="30000" dirty="0"/>
              <a:t>   </a:t>
            </a:r>
            <a:r>
              <a:rPr lang="en-US" sz="1700" dirty="0" err="1">
                <a:solidFill>
                  <a:srgbClr val="00B050"/>
                </a:solidFill>
              </a:rPr>
              <a:t>cashier</a:t>
            </a:r>
            <a:r>
              <a:rPr lang="en-US" sz="1700" dirty="0" err="1"/>
              <a:t>.payments</a:t>
            </a:r>
            <a:r>
              <a:rPr lang="en-US" sz="1700" dirty="0"/>
              <a:t>[</a:t>
            </a:r>
            <a:r>
              <a:rPr lang="en-US" sz="1700" dirty="0" err="1"/>
              <a:t>i</a:t>
            </a:r>
            <a:r>
              <a:rPr lang="en-US" sz="1700" dirty="0"/>
              <a:t>].</a:t>
            </a:r>
            <a:r>
              <a:rPr lang="en-US" sz="1700" dirty="0" err="1"/>
              <a:t>orderID</a:t>
            </a:r>
            <a:r>
              <a:rPr lang="en-US" sz="1700" dirty="0"/>
              <a:t> == </a:t>
            </a:r>
            <a:r>
              <a:rPr lang="en-US" sz="1700" dirty="0" err="1"/>
              <a:t>completeOrder_req.orderID</a:t>
            </a:r>
            <a:r>
              <a:rPr lang="en-US" sz="1700" dirty="0"/>
              <a:t>  )              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12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265" y="449029"/>
            <a:ext cx="871069" cy="98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36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041" y="1533539"/>
            <a:ext cx="4471843" cy="50770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45477" y="1291591"/>
            <a:ext cx="5448258" cy="5383530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797" y="384741"/>
            <a:ext cx="7886700" cy="478631"/>
          </a:xfrm>
        </p:spPr>
        <p:txBody>
          <a:bodyPr>
            <a:noAutofit/>
          </a:bodyPr>
          <a:lstStyle/>
          <a:p>
            <a:r>
              <a:rPr lang="en-US" dirty="0" smtClean="0"/>
              <a:t>The certifier</a:t>
            </a:r>
            <a:endParaRPr lang="en-US" dirty="0"/>
          </a:p>
        </p:txBody>
      </p:sp>
      <p:sp>
        <p:nvSpPr>
          <p:cNvPr id="7" name="Folded Corner 6"/>
          <p:cNvSpPr/>
          <p:nvPr/>
        </p:nvSpPr>
        <p:spPr>
          <a:xfrm>
            <a:off x="6968303" y="1430536"/>
            <a:ext cx="1039263" cy="575635"/>
          </a:xfrm>
          <a:prstGeom prst="foldedCorner">
            <a:avLst>
              <a:gd name="adj" fmla="val 31038"/>
            </a:avLst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00393" y="2341018"/>
            <a:ext cx="3217442" cy="1373731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0" bIns="0" rtlCol="0" anchor="t" anchorCtr="0"/>
          <a:lstStyle/>
          <a:p>
            <a:r>
              <a:rPr lang="en-US" sz="2000" dirty="0" smtClean="0">
                <a:solidFill>
                  <a:schemeClr val="tx1"/>
                </a:solidFill>
              </a:rPr>
              <a:t>Program synthesizer: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Discard untrusted steps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Stitch together trusted steps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Assert the ambient predicate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18146" y="1392308"/>
            <a:ext cx="1351237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200" dirty="0">
                <a:latin typeface="Calibri Light" panose="020F0302020204030204" pitchFamily="34" charset="0"/>
              </a:rPr>
              <a:t>de-hash table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7487934" y="2017713"/>
            <a:ext cx="49115" cy="336839"/>
          </a:xfrm>
          <a:prstGeom prst="straightConnector1">
            <a:avLst/>
          </a:prstGeom>
          <a:ln w="12700">
            <a:solidFill>
              <a:schemeClr val="tx1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806864" y="2094130"/>
            <a:ext cx="713032" cy="159698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26712" y="4991680"/>
            <a:ext cx="15634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srgbClr val="00B050"/>
                </a:solidFill>
                <a:latin typeface="Calibri Light" panose="020F0302020204030204" pitchFamily="34" charset="0"/>
              </a:rPr>
              <a:t>Transaction accepted.</a:t>
            </a:r>
            <a:endParaRPr lang="en-US" sz="2200" dirty="0">
              <a:solidFill>
                <a:srgbClr val="00B05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307920" y="5812182"/>
            <a:ext cx="1855460" cy="0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182844" y="5468818"/>
            <a:ext cx="2055237" cy="68672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Off-the-shelf  </a:t>
            </a:r>
            <a:r>
              <a:rPr lang="en-US" sz="2200" dirty="0">
                <a:solidFill>
                  <a:schemeClr val="tx1"/>
                </a:solidFill>
              </a:rPr>
              <a:t>C</a:t>
            </a:r>
            <a:r>
              <a:rPr lang="en-US" sz="2200" dirty="0" smtClean="0">
                <a:solidFill>
                  <a:schemeClr val="tx1"/>
                </a:solidFill>
              </a:rPr>
              <a:t># program verifier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27" idx="3"/>
          </p:cNvCxnSpPr>
          <p:nvPr/>
        </p:nvCxnSpPr>
        <p:spPr>
          <a:xfrm>
            <a:off x="4882398" y="2083688"/>
            <a:ext cx="1323237" cy="245788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2375936" y="2296814"/>
            <a:ext cx="1605387" cy="3515367"/>
          </a:xfrm>
          <a:custGeom>
            <a:avLst/>
            <a:gdLst>
              <a:gd name="connsiteX0" fmla="*/ 865280 w 880971"/>
              <a:gd name="connsiteY0" fmla="*/ 0 h 238046"/>
              <a:gd name="connsiteX1" fmla="*/ 869058 w 880971"/>
              <a:gd name="connsiteY1" fmla="*/ 90684 h 238046"/>
              <a:gd name="connsiteX2" fmla="*/ 733032 w 880971"/>
              <a:gd name="connsiteY2" fmla="*/ 117133 h 238046"/>
              <a:gd name="connsiteX3" fmla="*/ 170033 w 880971"/>
              <a:gd name="connsiteY3" fmla="*/ 151140 h 238046"/>
              <a:gd name="connsiteX4" fmla="*/ 0 w 880971"/>
              <a:gd name="connsiteY4" fmla="*/ 238046 h 238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0971" h="238046">
                <a:moveTo>
                  <a:pt x="865280" y="0"/>
                </a:moveTo>
                <a:cubicBezTo>
                  <a:pt x="878189" y="35581"/>
                  <a:pt x="891099" y="71162"/>
                  <a:pt x="869058" y="90684"/>
                </a:cubicBezTo>
                <a:cubicBezTo>
                  <a:pt x="847017" y="110206"/>
                  <a:pt x="849536" y="107057"/>
                  <a:pt x="733032" y="117133"/>
                </a:cubicBezTo>
                <a:cubicBezTo>
                  <a:pt x="616528" y="127209"/>
                  <a:pt x="292205" y="130988"/>
                  <a:pt x="170033" y="151140"/>
                </a:cubicBezTo>
                <a:cubicBezTo>
                  <a:pt x="47861" y="171292"/>
                  <a:pt x="23930" y="204669"/>
                  <a:pt x="0" y="238046"/>
                </a:cubicBezTo>
              </a:path>
            </a:pathLst>
          </a:custGeom>
          <a:noFill/>
          <a:ln w="31750">
            <a:solidFill>
              <a:srgbClr val="0404FC"/>
            </a:solidFill>
            <a:prstDash val="dash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Decision 26"/>
          <p:cNvSpPr/>
          <p:nvPr/>
        </p:nvSpPr>
        <p:spPr>
          <a:xfrm>
            <a:off x="3519896" y="1774177"/>
            <a:ext cx="1362502" cy="619021"/>
          </a:xfrm>
          <a:prstGeom prst="flowChartDecision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779897" y="1868243"/>
            <a:ext cx="8611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/>
              <a:t>cache</a:t>
            </a:r>
          </a:p>
        </p:txBody>
      </p:sp>
      <p:cxnSp>
        <p:nvCxnSpPr>
          <p:cNvPr id="57" name="Straight Arrow Connector 56"/>
          <p:cNvCxnSpPr>
            <a:stCxn id="8" idx="2"/>
            <a:endCxn id="16" idx="3"/>
          </p:cNvCxnSpPr>
          <p:nvPr/>
        </p:nvCxnSpPr>
        <p:spPr>
          <a:xfrm flipH="1">
            <a:off x="5238081" y="3714749"/>
            <a:ext cx="1471033" cy="2097433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27" idx="2"/>
          </p:cNvCxnSpPr>
          <p:nvPr/>
        </p:nvCxnSpPr>
        <p:spPr>
          <a:xfrm flipV="1">
            <a:off x="4101415" y="2393198"/>
            <a:ext cx="99732" cy="3045274"/>
          </a:xfrm>
          <a:prstGeom prst="straightConnector1">
            <a:avLst/>
          </a:prstGeom>
          <a:ln w="31750">
            <a:solidFill>
              <a:srgbClr val="0404FC"/>
            </a:solidFill>
            <a:prstDash val="sysDash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167113" y="3883738"/>
            <a:ext cx="1098360" cy="615553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dirty="0" smtClean="0">
                <a:latin typeface="Calibri Light" panose="020F0302020204030204" pitchFamily="34" charset="0"/>
              </a:rPr>
              <a:t>Result:</a:t>
            </a:r>
          </a:p>
          <a:p>
            <a:pPr algn="ctr"/>
            <a:r>
              <a:rPr lang="en-US" sz="2000" dirty="0" smtClean="0">
                <a:solidFill>
                  <a:srgbClr val="00B050"/>
                </a:solidFill>
                <a:latin typeface="Calibri Light" panose="020F0302020204030204" pitchFamily="34" charset="0"/>
              </a:rPr>
              <a:t>Verified.</a:t>
            </a:r>
            <a:endParaRPr lang="en-US" sz="2000" dirty="0">
              <a:solidFill>
                <a:srgbClr val="00B050"/>
              </a:solidFill>
              <a:latin typeface="Calibri Light" panose="020F03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49723" y="1798119"/>
            <a:ext cx="9928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dirty="0" smtClean="0">
                <a:latin typeface="Calibri Light" panose="020F0302020204030204" pitchFamily="34" charset="0"/>
              </a:rPr>
              <a:t>miss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83471" y="2562187"/>
            <a:ext cx="9928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dirty="0" smtClean="0">
                <a:latin typeface="Calibri Light" panose="020F0302020204030204" pitchFamily="34" charset="0"/>
              </a:rPr>
              <a:t>hit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13</a:t>
            </a:fld>
            <a:endParaRPr lang="en-US"/>
          </a:p>
        </p:txBody>
      </p:sp>
      <p:sp>
        <p:nvSpPr>
          <p:cNvPr id="30" name="Folded Corner 29"/>
          <p:cNvSpPr/>
          <p:nvPr/>
        </p:nvSpPr>
        <p:spPr>
          <a:xfrm>
            <a:off x="125074" y="1593297"/>
            <a:ext cx="2292321" cy="348280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{</a:t>
            </a:r>
            <a:r>
              <a:rPr lang="en-US" sz="1400" dirty="0" smtClean="0">
                <a:solidFill>
                  <a:srgbClr val="7030A0"/>
                </a:solidFill>
                <a:latin typeface="Calibri" panose="020F0502020204030204" pitchFamily="34" charset="0"/>
              </a:rPr>
              <a:t>TStore.com</a:t>
            </a:r>
            <a:r>
              <a:rPr lang="en-US" sz="1400" dirty="0">
                <a:solidFill>
                  <a:srgbClr val="7030A0"/>
                </a:solidFill>
                <a:latin typeface="Calibri" panose="020F0502020204030204" pitchFamily="34" charset="0"/>
              </a:rPr>
              <a:t>, </a:t>
            </a:r>
            <a:r>
              <a:rPr lang="en-US" sz="1400" dirty="0">
                <a:solidFill>
                  <a:srgbClr val="00B050"/>
                </a:solidFill>
                <a:latin typeface="Calibri" panose="020F0502020204030204" pitchFamily="34" charset="0"/>
              </a:rPr>
              <a:t>Amazon.com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}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Folded Corner 30"/>
          <p:cNvSpPr/>
          <p:nvPr/>
        </p:nvSpPr>
        <p:spPr>
          <a:xfrm>
            <a:off x="125074" y="1905763"/>
            <a:ext cx="2734646" cy="1225649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i="1" dirty="0">
                <a:solidFill>
                  <a:srgbClr val="7030A0"/>
                </a:solidFill>
              </a:rPr>
              <a:t>TStore.com:#</a:t>
            </a:r>
            <a:r>
              <a:rPr lang="en-US" sz="1400" i="1" dirty="0" err="1">
                <a:solidFill>
                  <a:srgbClr val="7030A0"/>
                </a:solidFill>
              </a:rPr>
              <a:t>CompleteOrder</a:t>
            </a:r>
            <a:r>
              <a:rPr lang="en-US" sz="1400" i="1" dirty="0" smtClean="0">
                <a:solidFill>
                  <a:srgbClr val="7030A0"/>
                </a:solidFill>
              </a:rPr>
              <a:t>(</a:t>
            </a:r>
          </a:p>
          <a:p>
            <a:r>
              <a:rPr lang="en-US" sz="1400" i="1" dirty="0" smtClean="0">
                <a:solidFill>
                  <a:srgbClr val="00B050"/>
                </a:solidFill>
              </a:rPr>
              <a:t>       Amazon.com</a:t>
            </a:r>
            <a:r>
              <a:rPr lang="en-US" sz="1400" i="1" dirty="0">
                <a:solidFill>
                  <a:srgbClr val="00B050"/>
                </a:solidFill>
              </a:rPr>
              <a:t>::#pay</a:t>
            </a:r>
            <a:r>
              <a:rPr lang="en-US" sz="1400" i="1" dirty="0" smtClean="0">
                <a:solidFill>
                  <a:srgbClr val="00B050"/>
                </a:solidFill>
              </a:rPr>
              <a:t>(</a:t>
            </a:r>
          </a:p>
          <a:p>
            <a:r>
              <a:rPr lang="en-US" sz="1400" i="1" dirty="0">
                <a:solidFill>
                  <a:srgbClr val="00B050"/>
                </a:solidFill>
              </a:rPr>
              <a:t> </a:t>
            </a:r>
            <a:r>
              <a:rPr lang="en-US" sz="1400" i="1" dirty="0" smtClean="0">
                <a:solidFill>
                  <a:srgbClr val="00B050"/>
                </a:solidFill>
              </a:rPr>
              <a:t>           </a:t>
            </a:r>
            <a:r>
              <a:rPr lang="en-US" sz="1400" i="1" dirty="0">
                <a:solidFill>
                  <a:srgbClr val="7030A0"/>
                </a:solidFill>
              </a:rPr>
              <a:t>TStore.com</a:t>
            </a:r>
            <a:r>
              <a:rPr lang="en-US" sz="1400" i="1" dirty="0" smtClean="0">
                <a:solidFill>
                  <a:srgbClr val="7030A0"/>
                </a:solidFill>
              </a:rPr>
              <a:t>:#</a:t>
            </a:r>
            <a:r>
              <a:rPr lang="en-US" sz="1400" i="1" dirty="0" err="1" smtClean="0">
                <a:solidFill>
                  <a:srgbClr val="7030A0"/>
                </a:solidFill>
              </a:rPr>
              <a:t>PlaceOrder</a:t>
            </a:r>
            <a:r>
              <a:rPr lang="en-US" sz="1400" i="1" dirty="0">
                <a:solidFill>
                  <a:srgbClr val="7030A0"/>
                </a:solidFill>
              </a:rPr>
              <a:t>(</a:t>
            </a:r>
          </a:p>
          <a:p>
            <a:r>
              <a:rPr lang="en-US" sz="1400" i="1" dirty="0" smtClean="0">
                <a:solidFill>
                  <a:srgbClr val="7030A0"/>
                </a:solidFill>
              </a:rPr>
              <a:t>      </a:t>
            </a:r>
            <a:r>
              <a:rPr lang="en-US" sz="1400" i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en-US" sz="1400" i="1" dirty="0" smtClean="0">
                <a:solidFill>
                  <a:srgbClr val="7030A0"/>
                </a:solidFill>
              </a:rPr>
              <a:t>)</a:t>
            </a:r>
            <a:endParaRPr lang="en-US" sz="1400" dirty="0">
              <a:latin typeface="Calibri" panose="020F050202020403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32" name="Folded Corner 31"/>
          <p:cNvSpPr/>
          <p:nvPr/>
        </p:nvSpPr>
        <p:spPr>
          <a:xfrm>
            <a:off x="134031" y="3073893"/>
            <a:ext cx="1516895" cy="785471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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. (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…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        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…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       )</a:t>
            </a:r>
            <a:endParaRPr lang="en-US" sz="1400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41" name="Folded Corner 40"/>
          <p:cNvSpPr/>
          <p:nvPr/>
        </p:nvSpPr>
        <p:spPr>
          <a:xfrm>
            <a:off x="6164718" y="3606566"/>
            <a:ext cx="2114029" cy="1622324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i="1" dirty="0" smtClean="0">
                <a:solidFill>
                  <a:schemeClr val="tx1"/>
                </a:solidFill>
              </a:rPr>
              <a:t>R1=</a:t>
            </a:r>
            <a:r>
              <a:rPr lang="en-US" sz="1400" i="1" dirty="0" err="1" smtClean="0">
                <a:solidFill>
                  <a:schemeClr val="tx1"/>
                </a:solidFill>
              </a:rPr>
              <a:t>PlaceOrder</a:t>
            </a:r>
            <a:r>
              <a:rPr lang="en-US" sz="1400" i="1" dirty="0" smtClean="0">
                <a:solidFill>
                  <a:schemeClr val="tx1"/>
                </a:solidFill>
              </a:rPr>
              <a:t>(arbitrary);</a:t>
            </a:r>
          </a:p>
          <a:p>
            <a:r>
              <a:rPr lang="en-US" sz="1400" i="1" dirty="0" smtClean="0">
                <a:solidFill>
                  <a:schemeClr val="tx1"/>
                </a:solidFill>
              </a:rPr>
              <a:t>R2=Pay(R1);</a:t>
            </a:r>
          </a:p>
          <a:p>
            <a:r>
              <a:rPr lang="en-US" sz="1400" i="1" dirty="0" smtClean="0">
                <a:solidFill>
                  <a:schemeClr val="tx1"/>
                </a:solidFill>
              </a:rPr>
              <a:t>R3=</a:t>
            </a:r>
            <a:r>
              <a:rPr lang="en-US" sz="1400" i="1" dirty="0" err="1" smtClean="0">
                <a:solidFill>
                  <a:schemeClr val="tx1"/>
                </a:solidFill>
              </a:rPr>
              <a:t>CompleteOrder</a:t>
            </a:r>
            <a:r>
              <a:rPr lang="en-US" sz="1400" i="1" dirty="0" smtClean="0">
                <a:solidFill>
                  <a:schemeClr val="tx1"/>
                </a:solidFill>
              </a:rPr>
              <a:t>(R2);</a:t>
            </a:r>
          </a:p>
          <a:p>
            <a:r>
              <a:rPr lang="en-US" sz="1400" i="1" dirty="0" smtClean="0">
                <a:solidFill>
                  <a:schemeClr val="tx1"/>
                </a:solidFill>
              </a:rPr>
              <a:t>Assert(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      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. (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…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         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… )</a:t>
            </a:r>
            <a:endParaRPr lang="en-US" sz="1400" i="1" dirty="0" smtClean="0">
              <a:solidFill>
                <a:schemeClr val="tx1"/>
              </a:solidFill>
            </a:endParaRPr>
          </a:p>
          <a:p>
            <a:r>
              <a:rPr lang="en-US" sz="1400" i="1" dirty="0" smtClean="0">
                <a:solidFill>
                  <a:schemeClr val="tx1"/>
                </a:solidFill>
              </a:rPr>
              <a:t>);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908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-0.09827 0.153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13" y="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8" grpId="0" animBg="1"/>
      <p:bldP spid="41" grpId="0" animBg="1"/>
      <p:bldP spid="4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041" y="1533539"/>
            <a:ext cx="4471843" cy="50770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45477" y="1291591"/>
            <a:ext cx="5448258" cy="5383530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797" y="384741"/>
            <a:ext cx="7886700" cy="478631"/>
          </a:xfrm>
        </p:spPr>
        <p:txBody>
          <a:bodyPr>
            <a:noAutofit/>
          </a:bodyPr>
          <a:lstStyle/>
          <a:p>
            <a:r>
              <a:rPr lang="en-US" dirty="0" smtClean="0"/>
              <a:t>If the attack is launched …</a:t>
            </a:r>
            <a:endParaRPr lang="en-US" dirty="0"/>
          </a:p>
        </p:txBody>
      </p:sp>
      <p:sp>
        <p:nvSpPr>
          <p:cNvPr id="7" name="Folded Corner 6"/>
          <p:cNvSpPr/>
          <p:nvPr/>
        </p:nvSpPr>
        <p:spPr>
          <a:xfrm>
            <a:off x="6968303" y="1430536"/>
            <a:ext cx="1039263" cy="575635"/>
          </a:xfrm>
          <a:prstGeom prst="foldedCorner">
            <a:avLst>
              <a:gd name="adj" fmla="val 31038"/>
            </a:avLst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00393" y="2341018"/>
            <a:ext cx="3217442" cy="1373731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0" bIns="0" rtlCol="0" anchor="t" anchorCtr="0"/>
          <a:lstStyle/>
          <a:p>
            <a:r>
              <a:rPr lang="en-US" sz="2000" dirty="0" smtClean="0">
                <a:solidFill>
                  <a:schemeClr val="tx1"/>
                </a:solidFill>
              </a:rPr>
              <a:t>Program synthesizer: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Discard untrusted steps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Stitch together trusted steps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Assert the ambient predicate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18146" y="1392308"/>
            <a:ext cx="1351237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200" dirty="0">
                <a:latin typeface="Calibri Light" panose="020F0302020204030204" pitchFamily="34" charset="0"/>
              </a:rPr>
              <a:t>de-hash table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7487934" y="2017713"/>
            <a:ext cx="49115" cy="336839"/>
          </a:xfrm>
          <a:prstGeom prst="straightConnector1">
            <a:avLst/>
          </a:prstGeom>
          <a:ln w="12700">
            <a:solidFill>
              <a:schemeClr val="tx1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806864" y="2094130"/>
            <a:ext cx="713032" cy="159698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26712" y="4991680"/>
            <a:ext cx="15634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Transaction rejected.</a:t>
            </a:r>
            <a:endParaRPr lang="en-US" sz="2200" dirty="0">
              <a:solidFill>
                <a:srgbClr val="FF000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307920" y="5812182"/>
            <a:ext cx="1855460" cy="0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182844" y="5468818"/>
            <a:ext cx="2055237" cy="68672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Off-the-shelf  </a:t>
            </a:r>
            <a:r>
              <a:rPr lang="en-US" sz="2200" dirty="0">
                <a:solidFill>
                  <a:schemeClr val="tx1"/>
                </a:solidFill>
              </a:rPr>
              <a:t>C</a:t>
            </a:r>
            <a:r>
              <a:rPr lang="en-US" sz="2200" dirty="0" smtClean="0">
                <a:solidFill>
                  <a:schemeClr val="tx1"/>
                </a:solidFill>
              </a:rPr>
              <a:t># program verifier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27" idx="3"/>
          </p:cNvCxnSpPr>
          <p:nvPr/>
        </p:nvCxnSpPr>
        <p:spPr>
          <a:xfrm>
            <a:off x="4882398" y="2083688"/>
            <a:ext cx="1323237" cy="245788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2375936" y="2296814"/>
            <a:ext cx="1605387" cy="3515367"/>
          </a:xfrm>
          <a:custGeom>
            <a:avLst/>
            <a:gdLst>
              <a:gd name="connsiteX0" fmla="*/ 865280 w 880971"/>
              <a:gd name="connsiteY0" fmla="*/ 0 h 238046"/>
              <a:gd name="connsiteX1" fmla="*/ 869058 w 880971"/>
              <a:gd name="connsiteY1" fmla="*/ 90684 h 238046"/>
              <a:gd name="connsiteX2" fmla="*/ 733032 w 880971"/>
              <a:gd name="connsiteY2" fmla="*/ 117133 h 238046"/>
              <a:gd name="connsiteX3" fmla="*/ 170033 w 880971"/>
              <a:gd name="connsiteY3" fmla="*/ 151140 h 238046"/>
              <a:gd name="connsiteX4" fmla="*/ 0 w 880971"/>
              <a:gd name="connsiteY4" fmla="*/ 238046 h 238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0971" h="238046">
                <a:moveTo>
                  <a:pt x="865280" y="0"/>
                </a:moveTo>
                <a:cubicBezTo>
                  <a:pt x="878189" y="35581"/>
                  <a:pt x="891099" y="71162"/>
                  <a:pt x="869058" y="90684"/>
                </a:cubicBezTo>
                <a:cubicBezTo>
                  <a:pt x="847017" y="110206"/>
                  <a:pt x="849536" y="107057"/>
                  <a:pt x="733032" y="117133"/>
                </a:cubicBezTo>
                <a:cubicBezTo>
                  <a:pt x="616528" y="127209"/>
                  <a:pt x="292205" y="130988"/>
                  <a:pt x="170033" y="151140"/>
                </a:cubicBezTo>
                <a:cubicBezTo>
                  <a:pt x="47861" y="171292"/>
                  <a:pt x="23930" y="204669"/>
                  <a:pt x="0" y="238046"/>
                </a:cubicBezTo>
              </a:path>
            </a:pathLst>
          </a:custGeom>
          <a:noFill/>
          <a:ln w="31750">
            <a:solidFill>
              <a:srgbClr val="0404FC"/>
            </a:solidFill>
            <a:prstDash val="dash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Decision 26"/>
          <p:cNvSpPr/>
          <p:nvPr/>
        </p:nvSpPr>
        <p:spPr>
          <a:xfrm>
            <a:off x="3519896" y="1774177"/>
            <a:ext cx="1362502" cy="619021"/>
          </a:xfrm>
          <a:prstGeom prst="flowChartDecision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779897" y="1868243"/>
            <a:ext cx="8611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/>
              <a:t>cache</a:t>
            </a:r>
          </a:p>
        </p:txBody>
      </p:sp>
      <p:cxnSp>
        <p:nvCxnSpPr>
          <p:cNvPr id="57" name="Straight Arrow Connector 56"/>
          <p:cNvCxnSpPr>
            <a:stCxn id="8" idx="2"/>
            <a:endCxn id="16" idx="3"/>
          </p:cNvCxnSpPr>
          <p:nvPr/>
        </p:nvCxnSpPr>
        <p:spPr>
          <a:xfrm flipH="1">
            <a:off x="5238081" y="3714749"/>
            <a:ext cx="1471033" cy="2097433"/>
          </a:xfrm>
          <a:prstGeom prst="straightConnector1">
            <a:avLst/>
          </a:prstGeom>
          <a:ln w="31750">
            <a:solidFill>
              <a:srgbClr val="0404F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27" idx="2"/>
          </p:cNvCxnSpPr>
          <p:nvPr/>
        </p:nvCxnSpPr>
        <p:spPr>
          <a:xfrm flipV="1">
            <a:off x="4101415" y="2393198"/>
            <a:ext cx="99732" cy="3045274"/>
          </a:xfrm>
          <a:prstGeom prst="straightConnector1">
            <a:avLst/>
          </a:prstGeom>
          <a:ln w="31750">
            <a:solidFill>
              <a:srgbClr val="0404FC"/>
            </a:solidFill>
            <a:prstDash val="sysDash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3839667" y="3648920"/>
            <a:ext cx="1559779" cy="615553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dirty="0" smtClean="0">
                <a:latin typeface="Calibri Light" panose="020F0302020204030204" pitchFamily="34" charset="0"/>
              </a:rPr>
              <a:t>Result: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Not verified</a:t>
            </a:r>
            <a:r>
              <a:rPr lang="en-US" sz="2000" dirty="0" smtClean="0">
                <a:solidFill>
                  <a:srgbClr val="00B050"/>
                </a:solidFill>
                <a:latin typeface="Calibri Light" panose="020F0302020204030204" pitchFamily="34" charset="0"/>
              </a:rPr>
              <a:t>.</a:t>
            </a:r>
            <a:endParaRPr lang="en-US" sz="2000" dirty="0">
              <a:solidFill>
                <a:srgbClr val="00B050"/>
              </a:solidFill>
              <a:latin typeface="Calibri Light" panose="020F03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49723" y="1798119"/>
            <a:ext cx="9928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dirty="0" smtClean="0">
                <a:latin typeface="Calibri Light" panose="020F0302020204030204" pitchFamily="34" charset="0"/>
              </a:rPr>
              <a:t>miss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83471" y="2562187"/>
            <a:ext cx="9928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dirty="0" smtClean="0">
                <a:latin typeface="Calibri Light" panose="020F0302020204030204" pitchFamily="34" charset="0"/>
              </a:rPr>
              <a:t>hit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14</a:t>
            </a:fld>
            <a:endParaRPr lang="en-US"/>
          </a:p>
        </p:txBody>
      </p:sp>
      <p:sp>
        <p:nvSpPr>
          <p:cNvPr id="41" name="Folded Corner 40"/>
          <p:cNvSpPr/>
          <p:nvPr/>
        </p:nvSpPr>
        <p:spPr>
          <a:xfrm>
            <a:off x="6164718" y="3606566"/>
            <a:ext cx="2114029" cy="1622324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i="1" dirty="0">
                <a:solidFill>
                  <a:srgbClr val="FF0000"/>
                </a:solidFill>
              </a:rPr>
              <a:t>//</a:t>
            </a:r>
            <a:r>
              <a:rPr lang="en-US" sz="1400" i="1" dirty="0" err="1">
                <a:solidFill>
                  <a:srgbClr val="FF0000"/>
                </a:solidFill>
              </a:rPr>
              <a:t>PlaceOrder</a:t>
            </a:r>
            <a:r>
              <a:rPr lang="en-US" sz="1400" i="1" dirty="0">
                <a:solidFill>
                  <a:srgbClr val="FF0000"/>
                </a:solidFill>
              </a:rPr>
              <a:t> is discarded</a:t>
            </a:r>
          </a:p>
          <a:p>
            <a:r>
              <a:rPr lang="en-US" sz="1400" i="1" dirty="0">
                <a:solidFill>
                  <a:schemeClr val="tx1"/>
                </a:solidFill>
              </a:rPr>
              <a:t>R1=Pay(arbitrary);</a:t>
            </a:r>
          </a:p>
          <a:p>
            <a:r>
              <a:rPr lang="en-US" sz="1400" i="1" dirty="0">
                <a:solidFill>
                  <a:schemeClr val="tx1"/>
                </a:solidFill>
              </a:rPr>
              <a:t>R2=</a:t>
            </a:r>
            <a:r>
              <a:rPr lang="en-US" sz="1400" i="1" dirty="0" err="1">
                <a:solidFill>
                  <a:schemeClr val="tx1"/>
                </a:solidFill>
              </a:rPr>
              <a:t>CompleteOrder</a:t>
            </a:r>
            <a:r>
              <a:rPr lang="en-US" sz="1400" i="1" dirty="0">
                <a:solidFill>
                  <a:schemeClr val="tx1"/>
                </a:solidFill>
              </a:rPr>
              <a:t>(R1);</a:t>
            </a:r>
          </a:p>
          <a:p>
            <a:r>
              <a:rPr lang="en-US" sz="1400" i="1" dirty="0">
                <a:solidFill>
                  <a:schemeClr val="tx1"/>
                </a:solidFill>
              </a:rPr>
              <a:t>Assert(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      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. (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…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              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… )</a:t>
            </a:r>
            <a:endParaRPr lang="en-US" sz="1400" i="1" dirty="0">
              <a:solidFill>
                <a:schemeClr val="tx1"/>
              </a:solidFill>
            </a:endParaRPr>
          </a:p>
          <a:p>
            <a:r>
              <a:rPr lang="en-US" sz="1400" i="1" dirty="0">
                <a:solidFill>
                  <a:schemeClr val="tx1"/>
                </a:solidFill>
              </a:rPr>
              <a:t>);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33" name="Folded Corner 32"/>
          <p:cNvSpPr/>
          <p:nvPr/>
        </p:nvSpPr>
        <p:spPr>
          <a:xfrm>
            <a:off x="14922" y="1557483"/>
            <a:ext cx="2292321" cy="348280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{</a:t>
            </a:r>
            <a:r>
              <a:rPr lang="en-US" sz="1400" dirty="0" smtClean="0">
                <a:solidFill>
                  <a:srgbClr val="7030A0"/>
                </a:solidFill>
                <a:latin typeface="Calibri" panose="020F0502020204030204" pitchFamily="34" charset="0"/>
              </a:rPr>
              <a:t>TStore.com</a:t>
            </a:r>
            <a:r>
              <a:rPr lang="en-US" sz="1400" dirty="0">
                <a:solidFill>
                  <a:srgbClr val="7030A0"/>
                </a:solidFill>
                <a:latin typeface="Calibri" panose="020F0502020204030204" pitchFamily="34" charset="0"/>
              </a:rPr>
              <a:t>, </a:t>
            </a:r>
            <a:r>
              <a:rPr lang="en-US" sz="1400" dirty="0">
                <a:solidFill>
                  <a:srgbClr val="00B050"/>
                </a:solidFill>
                <a:latin typeface="Calibri" panose="020F0502020204030204" pitchFamily="34" charset="0"/>
              </a:rPr>
              <a:t>Amazon.com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}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4" name="Folded Corner 33"/>
          <p:cNvSpPr/>
          <p:nvPr/>
        </p:nvSpPr>
        <p:spPr>
          <a:xfrm>
            <a:off x="8559" y="1905763"/>
            <a:ext cx="2851161" cy="1225649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i="1" dirty="0">
                <a:solidFill>
                  <a:srgbClr val="7030A0"/>
                </a:solidFill>
              </a:rPr>
              <a:t>TStore.com:#</a:t>
            </a:r>
            <a:r>
              <a:rPr lang="en-US" sz="1400" i="1" dirty="0" err="1">
                <a:solidFill>
                  <a:srgbClr val="7030A0"/>
                </a:solidFill>
              </a:rPr>
              <a:t>CompleteOrder</a:t>
            </a:r>
            <a:r>
              <a:rPr lang="en-US" sz="1400" i="1" dirty="0" smtClean="0">
                <a:solidFill>
                  <a:srgbClr val="7030A0"/>
                </a:solidFill>
              </a:rPr>
              <a:t>(</a:t>
            </a:r>
          </a:p>
          <a:p>
            <a:r>
              <a:rPr lang="en-US" sz="1400" i="1" dirty="0" smtClean="0">
                <a:solidFill>
                  <a:srgbClr val="00B050"/>
                </a:solidFill>
              </a:rPr>
              <a:t>       Amazon.com</a:t>
            </a:r>
            <a:r>
              <a:rPr lang="en-US" sz="1400" i="1" dirty="0">
                <a:solidFill>
                  <a:srgbClr val="00B050"/>
                </a:solidFill>
              </a:rPr>
              <a:t>::#pay</a:t>
            </a:r>
            <a:r>
              <a:rPr lang="en-US" sz="1400" i="1" dirty="0" smtClean="0">
                <a:solidFill>
                  <a:srgbClr val="00B050"/>
                </a:solidFill>
              </a:rPr>
              <a:t>(</a:t>
            </a:r>
          </a:p>
          <a:p>
            <a:r>
              <a:rPr lang="en-US" sz="1400" i="1" dirty="0">
                <a:solidFill>
                  <a:srgbClr val="00B050"/>
                </a:solidFill>
              </a:rPr>
              <a:t> </a:t>
            </a:r>
            <a:r>
              <a:rPr lang="en-US" sz="1400" i="1" dirty="0" smtClean="0">
                <a:solidFill>
                  <a:srgbClr val="00B050"/>
                </a:solidFill>
              </a:rPr>
              <a:t>           </a:t>
            </a:r>
            <a:r>
              <a:rPr lang="en-US" sz="1400" i="1" dirty="0" smtClean="0">
                <a:solidFill>
                  <a:srgbClr val="FF0000"/>
                </a:solidFill>
              </a:rPr>
              <a:t>MarkStore.com</a:t>
            </a:r>
            <a:r>
              <a:rPr lang="en-US" sz="1400" i="1" dirty="0">
                <a:solidFill>
                  <a:srgbClr val="FF0000"/>
                </a:solidFill>
              </a:rPr>
              <a:t>::#</a:t>
            </a:r>
            <a:r>
              <a:rPr lang="en-US" sz="1400" i="1" dirty="0" err="1">
                <a:solidFill>
                  <a:srgbClr val="FF0000"/>
                </a:solidFill>
              </a:rPr>
              <a:t>PlaceOrder</a:t>
            </a:r>
            <a:r>
              <a:rPr lang="en-US" sz="1400" i="1" dirty="0" smtClean="0">
                <a:solidFill>
                  <a:srgbClr val="FF0000"/>
                </a:solidFill>
              </a:rPr>
              <a:t>()</a:t>
            </a:r>
          </a:p>
          <a:p>
            <a:r>
              <a:rPr lang="en-US" sz="1400" i="1" dirty="0">
                <a:solidFill>
                  <a:srgbClr val="7030A0"/>
                </a:solidFill>
              </a:rPr>
              <a:t> </a:t>
            </a:r>
            <a:r>
              <a:rPr lang="en-US" sz="1400" i="1" dirty="0" smtClean="0">
                <a:solidFill>
                  <a:srgbClr val="7030A0"/>
                </a:solidFill>
              </a:rPr>
              <a:t>     </a:t>
            </a:r>
            <a:r>
              <a:rPr lang="en-US" sz="1400" i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en-US" sz="1400" i="1" dirty="0" smtClean="0">
                <a:solidFill>
                  <a:srgbClr val="7030A0"/>
                </a:solidFill>
              </a:rPr>
              <a:t>)</a:t>
            </a:r>
            <a:endParaRPr lang="en-US" sz="1400" dirty="0">
              <a:latin typeface="Calibri" panose="020F050202020403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36" name="Folded Corner 35"/>
          <p:cNvSpPr/>
          <p:nvPr/>
        </p:nvSpPr>
        <p:spPr>
          <a:xfrm>
            <a:off x="8559" y="3086956"/>
            <a:ext cx="1516895" cy="785471"/>
          </a:xfrm>
          <a:prstGeom prst="foldedCorner">
            <a:avLst>
              <a:gd name="adj" fmla="val 315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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. (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…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         blah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</a:rPr>
              <a:t>blah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…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</a:rPr>
              <a:t>        )</a:t>
            </a:r>
            <a:endParaRPr lang="en-US" sz="1400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85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-0.09827 0.153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13" y="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8" grpId="0" animBg="1"/>
      <p:bldP spid="41" grpId="0" animBg="1"/>
      <p:bldP spid="4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3525" y="1919739"/>
            <a:ext cx="7981951" cy="17907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Applying CST in the real world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0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80578" y="357096"/>
            <a:ext cx="8316568" cy="4856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Applying CST on open-source ASP.NET solutions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894" y="1042564"/>
            <a:ext cx="8313252" cy="688373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3</a:t>
            </a:r>
            <a:r>
              <a:rPr lang="en-US" sz="2800" baseline="30000" dirty="0"/>
              <a:t>rd</a:t>
            </a:r>
            <a:r>
              <a:rPr lang="en-US" sz="2800" dirty="0"/>
              <a:t>-party payment</a:t>
            </a:r>
            <a:r>
              <a:rPr lang="en-US" sz="2800" dirty="0" smtClean="0"/>
              <a:t>:</a:t>
            </a: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719" y="1809026"/>
            <a:ext cx="852080" cy="6640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1507" y="1795378"/>
            <a:ext cx="1395636" cy="517654"/>
          </a:xfrm>
          <a:prstGeom prst="rect">
            <a:avLst/>
          </a:prstGeom>
        </p:spPr>
      </p:pic>
      <p:sp>
        <p:nvSpPr>
          <p:cNvPr id="7" name="Plus 6"/>
          <p:cNvSpPr/>
          <p:nvPr/>
        </p:nvSpPr>
        <p:spPr>
          <a:xfrm>
            <a:off x="2475684" y="2085046"/>
            <a:ext cx="315310" cy="25549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3642" y="1809026"/>
            <a:ext cx="1036255" cy="807532"/>
          </a:xfrm>
          <a:prstGeom prst="rect">
            <a:avLst/>
          </a:prstGeom>
        </p:spPr>
      </p:pic>
      <p:sp>
        <p:nvSpPr>
          <p:cNvPr id="10" name="Plus 9"/>
          <p:cNvSpPr/>
          <p:nvPr/>
        </p:nvSpPr>
        <p:spPr>
          <a:xfrm>
            <a:off x="6333608" y="2085046"/>
            <a:ext cx="315310" cy="25549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805" y="1730937"/>
            <a:ext cx="1112162" cy="98177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18581" y="2272570"/>
            <a:ext cx="140856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75721" y="5865506"/>
            <a:ext cx="8313252" cy="1174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800" dirty="0" smtClean="0"/>
              <a:t>CST’s project page</a:t>
            </a:r>
          </a:p>
          <a:p>
            <a:pPr lvl="2"/>
            <a:r>
              <a:rPr lang="en-US" sz="2000" dirty="0" smtClean="0"/>
              <a:t> </a:t>
            </a:r>
            <a:r>
              <a:rPr lang="en-US" sz="2000" dirty="0">
                <a:hlinkClick r:id="rId6"/>
              </a:rPr>
              <a:t>http://research.microsoft.com/en-us/projects/CST</a:t>
            </a:r>
            <a:r>
              <a:rPr lang="en-US" sz="2000" dirty="0" smtClean="0">
                <a:hlinkClick r:id="rId6"/>
              </a:rPr>
              <a:t>/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80578" y="2518818"/>
            <a:ext cx="8313252" cy="688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800" dirty="0" smtClean="0"/>
              <a:t>Single sign on:</a:t>
            </a:r>
            <a:endParaRPr lang="en-US" sz="26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13838" y="3142217"/>
            <a:ext cx="1933575" cy="5048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9071" y="3142217"/>
            <a:ext cx="1620477" cy="51546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649314" y="3229551"/>
            <a:ext cx="43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6831" y="3114712"/>
            <a:ext cx="1240581" cy="938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71252" y="3128418"/>
            <a:ext cx="800100" cy="8382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155981" y="3874588"/>
            <a:ext cx="1230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OAuth 2.0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25965" y="3425568"/>
            <a:ext cx="580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716087" y="3782376"/>
            <a:ext cx="1784742" cy="647802"/>
            <a:chOff x="2064940" y="4539596"/>
            <a:chExt cx="1924050" cy="818352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064940" y="4539596"/>
              <a:ext cx="1924050" cy="733425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2475684" y="4988616"/>
              <a:ext cx="12306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SDK</a:t>
              </a:r>
              <a:endParaRPr lang="en-US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16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555483" y="4625251"/>
            <a:ext cx="8313252" cy="1587502"/>
            <a:chOff x="555483" y="4625251"/>
            <a:chExt cx="8313252" cy="1587502"/>
          </a:xfrm>
        </p:grpSpPr>
        <p:sp>
          <p:nvSpPr>
            <p:cNvPr id="26" name="Content Placeholder 2"/>
            <p:cNvSpPr txBox="1">
              <a:spLocks/>
            </p:cNvSpPr>
            <p:nvPr/>
          </p:nvSpPr>
          <p:spPr>
            <a:xfrm>
              <a:off x="555483" y="4625251"/>
              <a:ext cx="8313252" cy="68837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85750" indent="-28575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24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20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200150" indent="-28575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18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543050" indent="-17145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16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00250" indent="-17145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14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14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14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14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Char char="•"/>
                <a:defRPr sz="14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lvl="1"/>
              <a:r>
                <a:rPr lang="en-US" sz="2800" dirty="0"/>
                <a:t>A gambling scenario integrating four </a:t>
              </a:r>
              <a:r>
                <a:rPr lang="en-US" sz="2800" dirty="0" smtClean="0"/>
                <a:t>services</a:t>
              </a:r>
            </a:p>
            <a:p>
              <a:pPr lvl="1"/>
              <a:endParaRPr lang="en-US" sz="2400" dirty="0"/>
            </a:p>
          </p:txBody>
        </p:sp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2235" y="4869262"/>
              <a:ext cx="657062" cy="7057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34257" y="4980542"/>
              <a:ext cx="786266" cy="694083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6510886" y="5572846"/>
              <a:ext cx="14085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Coin </a:t>
              </a:r>
              <a:r>
                <a:rPr lang="en-US" dirty="0" err="1" smtClean="0"/>
                <a:t>tosser</a:t>
              </a:r>
              <a:endParaRPr lang="en-US" dirty="0"/>
            </a:p>
          </p:txBody>
        </p:sp>
        <p:sp>
          <p:nvSpPr>
            <p:cNvPr id="9" name="Plus 8"/>
            <p:cNvSpPr/>
            <p:nvPr/>
          </p:nvSpPr>
          <p:spPr>
            <a:xfrm>
              <a:off x="3129106" y="5188947"/>
              <a:ext cx="366487" cy="324296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23109" y="5649517"/>
              <a:ext cx="14085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cashier</a:t>
              </a:r>
              <a:endParaRPr lang="en-US" dirty="0"/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4233" y="4994276"/>
              <a:ext cx="1047728" cy="694121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1667923" y="5648545"/>
              <a:ext cx="16403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Gambling site</a:t>
              </a:r>
              <a:endParaRPr lang="en-US" dirty="0"/>
            </a:p>
          </p:txBody>
        </p:sp>
        <p:sp>
          <p:nvSpPr>
            <p:cNvPr id="32" name="Plus 31"/>
            <p:cNvSpPr/>
            <p:nvPr/>
          </p:nvSpPr>
          <p:spPr>
            <a:xfrm>
              <a:off x="4587650" y="5188947"/>
              <a:ext cx="366487" cy="324296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5105026" y="4999256"/>
              <a:ext cx="695481" cy="688384"/>
            </a:xfrm>
            <a:prstGeom prst="rect">
              <a:avLst/>
            </a:prstGeom>
          </p:spPr>
        </p:pic>
        <p:sp>
          <p:nvSpPr>
            <p:cNvPr id="35" name="Plus 34"/>
            <p:cNvSpPr/>
            <p:nvPr/>
          </p:nvSpPr>
          <p:spPr>
            <a:xfrm>
              <a:off x="6155981" y="5153110"/>
              <a:ext cx="366487" cy="324296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36263" y="5566422"/>
              <a:ext cx="19746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Game token manager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7355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8886" y="591874"/>
            <a:ext cx="8316568" cy="485699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886" y="1450429"/>
            <a:ext cx="8089634" cy="5250174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sz="2300" dirty="0" smtClean="0"/>
              <a:t>Lines of code (LoC):</a:t>
            </a:r>
          </a:p>
          <a:p>
            <a:pPr lvl="2"/>
            <a:r>
              <a:rPr lang="en-US" sz="2100" dirty="0" smtClean="0"/>
              <a:t>In every project, the LoC of added and changed code for </a:t>
            </a:r>
            <a:r>
              <a:rPr lang="en-US" sz="2100" b="1" dirty="0" smtClean="0">
                <a:solidFill>
                  <a:srgbClr val="00B050"/>
                </a:solidFill>
              </a:rPr>
              <a:t>each party </a:t>
            </a:r>
            <a:r>
              <a:rPr lang="en-US" sz="2300" b="1" dirty="0" smtClean="0">
                <a:solidFill>
                  <a:srgbClr val="00B050"/>
                </a:solidFill>
              </a:rPr>
              <a:t>&lt; 200</a:t>
            </a:r>
            <a:r>
              <a:rPr lang="en-US" sz="2100" dirty="0" smtClean="0"/>
              <a:t>.</a:t>
            </a:r>
          </a:p>
          <a:p>
            <a:pPr lvl="1"/>
            <a:r>
              <a:rPr lang="en-US" sz="2300" dirty="0" smtClean="0"/>
              <a:t>Performance</a:t>
            </a:r>
          </a:p>
          <a:p>
            <a:pPr lvl="2"/>
            <a:r>
              <a:rPr lang="en-US" sz="2100" dirty="0" smtClean="0"/>
              <a:t>Near-zero amortized runtime overhead, thanks to caching.</a:t>
            </a:r>
          </a:p>
          <a:p>
            <a:pPr lvl="1"/>
            <a:r>
              <a:rPr lang="en-US" sz="2300" dirty="0" smtClean="0"/>
              <a:t>Security</a:t>
            </a:r>
          </a:p>
          <a:p>
            <a:pPr lvl="2"/>
            <a:r>
              <a:rPr lang="en-US" sz="2000" dirty="0" smtClean="0"/>
              <a:t>Analyzed cases: unbiasedly selected 14 vulnerabilities. </a:t>
            </a:r>
          </a:p>
          <a:p>
            <a:pPr lvl="2"/>
            <a:r>
              <a:rPr lang="en-US" sz="2000" dirty="0" smtClean="0"/>
              <a:t>12 of them are logic flaws that CST is able to prevent.</a:t>
            </a:r>
          </a:p>
          <a:p>
            <a:pPr lvl="2"/>
            <a:r>
              <a:rPr lang="en-US" sz="2000" dirty="0" smtClean="0"/>
              <a:t>Two of them are not addressed by CST</a:t>
            </a:r>
          </a:p>
          <a:p>
            <a:pPr lvl="3"/>
            <a:r>
              <a:rPr lang="en-US" sz="1800" dirty="0" smtClean="0"/>
              <a:t>A signature validation flaw </a:t>
            </a:r>
          </a:p>
          <a:p>
            <a:pPr lvl="3"/>
            <a:r>
              <a:rPr lang="en-US" sz="1800" dirty="0" smtClean="0"/>
              <a:t>A client-side same-origin access violation.</a:t>
            </a:r>
            <a:endParaRPr lang="en-US" sz="2000" dirty="0" smtClean="0"/>
          </a:p>
          <a:p>
            <a:pPr lvl="1"/>
            <a:r>
              <a:rPr lang="en-US" sz="2500" dirty="0" smtClean="0"/>
              <a:t>Protocol independence</a:t>
            </a:r>
          </a:p>
          <a:p>
            <a:pPr lvl="2"/>
            <a:r>
              <a:rPr lang="en-US" sz="2300" dirty="0" smtClean="0"/>
              <a:t>We come up with several implementations obviously violating OAuth 2.0, but CST makes sure that they all do “authentication” right! </a:t>
            </a:r>
          </a:p>
          <a:p>
            <a:pPr lvl="1"/>
            <a:endParaRPr lang="en-US" sz="2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01564" y="4865473"/>
            <a:ext cx="8313252" cy="1992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6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80578" y="338808"/>
            <a:ext cx="8316568" cy="485699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 I have to precisely understand OAuth 2.0 to be secure?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68752" y="3931920"/>
            <a:ext cx="12231384" cy="51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924424" y="1016251"/>
            <a:ext cx="94755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459624" y="406438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olded Corner 16"/>
          <p:cNvSpPr/>
          <p:nvPr/>
        </p:nvSpPr>
        <p:spPr>
          <a:xfrm>
            <a:off x="751907" y="1043493"/>
            <a:ext cx="8249314" cy="3517750"/>
          </a:xfrm>
          <a:prstGeom prst="foldedCorner">
            <a:avLst>
              <a:gd name="adj" fmla="val 0"/>
            </a:avLst>
          </a:prstGeom>
          <a:solidFill>
            <a:srgbClr val="E9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107606" y="1060645"/>
            <a:ext cx="21991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latin typeface="Calibri Light" panose="020F0302020204030204" pitchFamily="34" charset="0"/>
              </a:rPr>
              <a:t>Identity Provider</a:t>
            </a:r>
            <a:endParaRPr lang="en-US" sz="1400" b="1" dirty="0">
              <a:solidFill>
                <a:srgbClr val="00B050"/>
              </a:solidFill>
              <a:latin typeface="Calibri Light" panose="020F03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86393" y="1078349"/>
            <a:ext cx="2087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Relying Party</a:t>
            </a:r>
            <a:endParaRPr lang="en-US" sz="2400" b="1" dirty="0">
              <a:solidFill>
                <a:srgbClr val="7030A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246412" y="1616659"/>
            <a:ext cx="2721" cy="279279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033786" y="1090375"/>
            <a:ext cx="89463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dirty="0" smtClean="0">
                <a:latin typeface="Calibri Light" panose="020F0302020204030204" pitchFamily="34" charset="0"/>
              </a:rPr>
              <a:t>client</a:t>
            </a:r>
            <a:endParaRPr lang="en-US" sz="2000" dirty="0">
              <a:latin typeface="Calibri Light" panose="020F0302020204030204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7242984" y="1571714"/>
            <a:ext cx="20314" cy="286651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420306" y="1645717"/>
            <a:ext cx="21767" cy="27449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418584" y="1988643"/>
            <a:ext cx="2827828" cy="37449"/>
          </a:xfrm>
          <a:prstGeom prst="straightConnector1">
            <a:avLst/>
          </a:prstGeom>
          <a:ln w="12700">
            <a:tailEnd type="arrow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1417908" y="2165759"/>
            <a:ext cx="2828504" cy="42226"/>
          </a:xfrm>
          <a:prstGeom prst="straightConnector1">
            <a:avLst/>
          </a:prstGeom>
          <a:ln w="12700">
            <a:tailEnd type="arrow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428938" y="2449717"/>
            <a:ext cx="5834360" cy="99783"/>
          </a:xfrm>
          <a:prstGeom prst="straightConnector1">
            <a:avLst/>
          </a:prstGeom>
          <a:ln w="12700">
            <a:tailEnd type="arrow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4243167" y="2997834"/>
            <a:ext cx="2983206" cy="91556"/>
          </a:xfrm>
          <a:prstGeom prst="straightConnector1">
            <a:avLst/>
          </a:prstGeom>
          <a:ln w="12700">
            <a:tailEnd type="arrow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718752" y="1525731"/>
            <a:ext cx="2043353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b="1" dirty="0" err="1" smtClean="0">
                <a:latin typeface="Calibri Light" panose="020F0302020204030204" pitchFamily="34" charset="0"/>
              </a:rPr>
              <a:t>auth_req</a:t>
            </a:r>
            <a:r>
              <a:rPr lang="en-US" sz="1500" b="1" dirty="0" smtClean="0">
                <a:latin typeface="Calibri Light" panose="020F0302020204030204" pitchFamily="34" charset="0"/>
              </a:rPr>
              <a:t> </a:t>
            </a:r>
            <a:r>
              <a:rPr lang="en-US" sz="1500" dirty="0" smtClean="0">
                <a:latin typeface="Calibri Light" panose="020F0302020204030204" pitchFamily="34" charset="0"/>
              </a:rPr>
              <a:t>&lt;</a:t>
            </a:r>
            <a:r>
              <a:rPr lang="en-US" sz="1500" dirty="0" err="1" smtClean="0">
                <a:latin typeface="Calibri Light" panose="020F0302020204030204" pitchFamily="34" charset="0"/>
              </a:rPr>
              <a:t>sessionID</a:t>
            </a:r>
            <a:r>
              <a:rPr lang="en-US" sz="1500" dirty="0">
                <a:latin typeface="Calibri Light" panose="020F0302020204030204" pitchFamily="34" charset="0"/>
              </a:rPr>
              <a:t>, </a:t>
            </a:r>
            <a:r>
              <a:rPr lang="en-US" sz="1500" dirty="0" err="1">
                <a:latin typeface="Calibri Light" panose="020F0302020204030204" pitchFamily="34" charset="0"/>
              </a:rPr>
              <a:t>AppID</a:t>
            </a:r>
            <a:r>
              <a:rPr lang="en-US" sz="1500" dirty="0">
                <a:latin typeface="Calibri Light" panose="020F0302020204030204" pitchFamily="34" charset="0"/>
              </a:rPr>
              <a:t>, </a:t>
            </a:r>
            <a:r>
              <a:rPr lang="en-US" sz="1500" dirty="0" err="1" smtClean="0">
                <a:latin typeface="Calibri Light" panose="020F0302020204030204" pitchFamily="34" charset="0"/>
              </a:rPr>
              <a:t>redirect_uri</a:t>
            </a:r>
            <a:r>
              <a:rPr lang="en-US" sz="1500" dirty="0">
                <a:latin typeface="Calibri Light" panose="020F0302020204030204" pitchFamily="34" charset="0"/>
              </a:rPr>
              <a:t>&gt;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508490" y="2155835"/>
            <a:ext cx="1580866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b="1" dirty="0" err="1" smtClean="0">
                <a:latin typeface="Calibri Light" panose="020F0302020204030204" pitchFamily="34" charset="0"/>
              </a:rPr>
              <a:t>auth_resp</a:t>
            </a:r>
            <a:r>
              <a:rPr lang="en-US" sz="1500" dirty="0" smtClean="0">
                <a:latin typeface="Calibri Light" panose="020F0302020204030204" pitchFamily="34" charset="0"/>
              </a:rPr>
              <a:t> &lt; code &gt;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396059" y="2445077"/>
            <a:ext cx="1672426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b="1" dirty="0" err="1" smtClean="0">
                <a:latin typeface="Calibri Light" panose="020F0302020204030204" pitchFamily="34" charset="0"/>
              </a:rPr>
              <a:t>signIn_req</a:t>
            </a:r>
            <a:r>
              <a:rPr lang="en-US" sz="1500" dirty="0" smtClean="0">
                <a:latin typeface="Calibri Light" panose="020F0302020204030204" pitchFamily="34" charset="0"/>
              </a:rPr>
              <a:t> &lt; code &gt;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332437" y="2596110"/>
            <a:ext cx="28552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b="1" dirty="0" err="1" smtClean="0">
                <a:latin typeface="Calibri Light" panose="020F0302020204030204" pitchFamily="34" charset="0"/>
              </a:rPr>
              <a:t>token_req</a:t>
            </a:r>
            <a:r>
              <a:rPr lang="en-US" sz="1500" dirty="0" smtClean="0">
                <a:latin typeface="Calibri Light" panose="020F0302020204030204" pitchFamily="34" charset="0"/>
              </a:rPr>
              <a:t> &lt;code</a:t>
            </a:r>
            <a:r>
              <a:rPr lang="en-US" sz="1500" dirty="0">
                <a:latin typeface="Calibri Light" panose="020F0302020204030204" pitchFamily="34" charset="0"/>
              </a:rPr>
              <a:t>, </a:t>
            </a:r>
            <a:r>
              <a:rPr lang="en-US" sz="1500" dirty="0" err="1" smtClean="0">
                <a:latin typeface="Calibri Light" panose="020F0302020204030204" pitchFamily="34" charset="0"/>
              </a:rPr>
              <a:t>AppID</a:t>
            </a:r>
            <a:r>
              <a:rPr lang="en-US" sz="1500" dirty="0" smtClean="0">
                <a:latin typeface="Calibri Light" panose="020F0302020204030204" pitchFamily="34" charset="0"/>
              </a:rPr>
              <a:t>, </a:t>
            </a:r>
            <a:r>
              <a:rPr lang="en-US" sz="1500" dirty="0" err="1" smtClean="0">
                <a:latin typeface="Calibri Light" panose="020F0302020204030204" pitchFamily="34" charset="0"/>
              </a:rPr>
              <a:t>AppSecret</a:t>
            </a:r>
            <a:r>
              <a:rPr lang="en-US" sz="1500" dirty="0" smtClean="0">
                <a:latin typeface="Calibri Light" panose="020F0302020204030204" pitchFamily="34" charset="0"/>
              </a:rPr>
              <a:t>, </a:t>
            </a:r>
            <a:r>
              <a:rPr lang="en-US" sz="1500" dirty="0" err="1" smtClean="0">
                <a:latin typeface="Calibri Light" panose="020F0302020204030204" pitchFamily="34" charset="0"/>
              </a:rPr>
              <a:t>redirect_uri</a:t>
            </a:r>
            <a:r>
              <a:rPr lang="en-US" sz="1500" dirty="0" smtClean="0">
                <a:latin typeface="Calibri Light" panose="020F0302020204030204" pitchFamily="34" charset="0"/>
              </a:rPr>
              <a:t>&gt;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66" name="Rounded Rectangular Callout 65"/>
          <p:cNvSpPr/>
          <p:nvPr/>
        </p:nvSpPr>
        <p:spPr>
          <a:xfrm>
            <a:off x="1992117" y="2797569"/>
            <a:ext cx="1954965" cy="727481"/>
          </a:xfrm>
          <a:prstGeom prst="wedgeRoundRectCallout">
            <a:avLst>
              <a:gd name="adj1" fmla="val 65506"/>
              <a:gd name="adj2" fmla="val -6903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Check </a:t>
            </a:r>
            <a:r>
              <a:rPr lang="en-US" sz="1500" dirty="0" err="1" smtClean="0">
                <a:solidFill>
                  <a:schemeClr val="tx1"/>
                </a:solidFill>
              </a:rPr>
              <a:t>AppID</a:t>
            </a:r>
            <a:r>
              <a:rPr lang="en-US" sz="1500" dirty="0" smtClean="0">
                <a:solidFill>
                  <a:schemeClr val="tx1"/>
                </a:solidFill>
              </a:rPr>
              <a:t>, </a:t>
            </a:r>
            <a:r>
              <a:rPr lang="en-US" sz="1500" dirty="0" err="1" smtClean="0">
                <a:solidFill>
                  <a:schemeClr val="tx1"/>
                </a:solidFill>
              </a:rPr>
              <a:t>AppSecret</a:t>
            </a:r>
            <a:r>
              <a:rPr lang="en-US" sz="1500" dirty="0" smtClean="0">
                <a:solidFill>
                  <a:schemeClr val="tx1"/>
                </a:solidFill>
              </a:rPr>
              <a:t>, </a:t>
            </a:r>
            <a:r>
              <a:rPr lang="en-US" sz="1500" dirty="0" err="1" smtClean="0">
                <a:solidFill>
                  <a:schemeClr val="tx1"/>
                </a:solidFill>
              </a:rPr>
              <a:t>redirect_uri</a:t>
            </a:r>
            <a:endParaRPr lang="en-US" sz="1500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4246412" y="3199150"/>
            <a:ext cx="2991646" cy="103932"/>
          </a:xfrm>
          <a:prstGeom prst="straightConnector1">
            <a:avLst/>
          </a:prstGeom>
          <a:ln w="12700">
            <a:tailEnd type="arrow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 rot="189280">
            <a:off x="4272722" y="3214328"/>
            <a:ext cx="1676443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b="1" dirty="0" err="1" smtClean="0">
                <a:latin typeface="Calibri Light" panose="020F0302020204030204" pitchFamily="34" charset="0"/>
              </a:rPr>
              <a:t>token_resp</a:t>
            </a:r>
            <a:r>
              <a:rPr lang="en-US" sz="1500" dirty="0" smtClean="0">
                <a:latin typeface="Calibri Light" panose="020F0302020204030204" pitchFamily="34" charset="0"/>
              </a:rPr>
              <a:t> </a:t>
            </a:r>
            <a:r>
              <a:rPr lang="en-US" sz="1500" dirty="0">
                <a:latin typeface="Calibri Light" panose="020F0302020204030204" pitchFamily="34" charset="0"/>
              </a:rPr>
              <a:t>&lt;</a:t>
            </a:r>
            <a:r>
              <a:rPr lang="en-US" sz="1500" dirty="0" smtClean="0">
                <a:latin typeface="Calibri Light" panose="020F0302020204030204" pitchFamily="34" charset="0"/>
              </a:rPr>
              <a:t>token&gt;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 flipH="1">
            <a:off x="4255913" y="3737355"/>
            <a:ext cx="2983206" cy="91556"/>
          </a:xfrm>
          <a:prstGeom prst="straightConnector1">
            <a:avLst/>
          </a:prstGeom>
          <a:ln w="12700">
            <a:tailEnd type="arrow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 rot="21389570">
            <a:off x="4152954" y="3573923"/>
            <a:ext cx="1705851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b="1" dirty="0" err="1" smtClean="0">
                <a:latin typeface="Calibri Light" panose="020F0302020204030204" pitchFamily="34" charset="0"/>
              </a:rPr>
              <a:t>me_req</a:t>
            </a:r>
            <a:r>
              <a:rPr lang="en-US" sz="1500" dirty="0" smtClean="0">
                <a:latin typeface="Calibri Light" panose="020F0302020204030204" pitchFamily="34" charset="0"/>
              </a:rPr>
              <a:t> &lt;token</a:t>
            </a:r>
            <a:r>
              <a:rPr lang="en-US" sz="1500" dirty="0">
                <a:latin typeface="Calibri Light" panose="020F0302020204030204" pitchFamily="34" charset="0"/>
              </a:rPr>
              <a:t>&gt;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4271652" y="3963970"/>
            <a:ext cx="2991646" cy="103932"/>
          </a:xfrm>
          <a:prstGeom prst="straightConnector1">
            <a:avLst/>
          </a:prstGeom>
          <a:ln w="12700">
            <a:tailEnd type="arrow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 rot="153594">
            <a:off x="4375652" y="4030698"/>
            <a:ext cx="2067600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500" b="1" dirty="0" err="1" smtClean="0">
                <a:latin typeface="Calibri Light" panose="020F0302020204030204" pitchFamily="34" charset="0"/>
              </a:rPr>
              <a:t>me_resp</a:t>
            </a:r>
            <a:r>
              <a:rPr lang="en-US" sz="1500" dirty="0" smtClean="0">
                <a:latin typeface="Calibri Light" panose="020F0302020204030204" pitchFamily="34" charset="0"/>
              </a:rPr>
              <a:t> </a:t>
            </a:r>
            <a:r>
              <a:rPr lang="en-US" sz="1500" dirty="0">
                <a:latin typeface="Calibri Light" panose="020F0302020204030204" pitchFamily="34" charset="0"/>
              </a:rPr>
              <a:t>&lt;</a:t>
            </a:r>
            <a:r>
              <a:rPr lang="en-US" sz="1500" dirty="0" err="1" smtClean="0">
                <a:latin typeface="Calibri Light" panose="020F0302020204030204" pitchFamily="34" charset="0"/>
              </a:rPr>
              <a:t>user_ID</a:t>
            </a:r>
            <a:r>
              <a:rPr lang="en-US" sz="1500" dirty="0" smtClean="0">
                <a:latin typeface="Calibri Light" panose="020F0302020204030204" pitchFamily="34" charset="0"/>
              </a:rPr>
              <a:t>, …&gt;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77" name="Rounded Rectangular Callout 76"/>
          <p:cNvSpPr/>
          <p:nvPr/>
        </p:nvSpPr>
        <p:spPr>
          <a:xfrm>
            <a:off x="7383640" y="3057774"/>
            <a:ext cx="1562099" cy="843625"/>
          </a:xfrm>
          <a:prstGeom prst="wedgeRoundRectCallout">
            <a:avLst>
              <a:gd name="adj1" fmla="val -57743"/>
              <a:gd name="adj2" fmla="val 76322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500" dirty="0" smtClean="0">
              <a:solidFill>
                <a:schemeClr val="tx1"/>
              </a:solidFill>
            </a:endParaRPr>
          </a:p>
          <a:p>
            <a:pPr algn="ctr"/>
            <a:endParaRPr lang="en-US" sz="1500" dirty="0">
              <a:solidFill>
                <a:schemeClr val="tx1"/>
              </a:solidFill>
            </a:endParaRPr>
          </a:p>
          <a:p>
            <a:pPr algn="ctr"/>
            <a:r>
              <a:rPr lang="en-US" sz="1500" dirty="0" smtClean="0">
                <a:solidFill>
                  <a:schemeClr val="tx1"/>
                </a:solidFill>
              </a:rPr>
              <a:t>accept </a:t>
            </a:r>
            <a:r>
              <a:rPr lang="en-US" sz="1500" dirty="0" err="1" smtClean="0">
                <a:solidFill>
                  <a:schemeClr val="tx1"/>
                </a:solidFill>
              </a:rPr>
              <a:t>user_ID</a:t>
            </a:r>
            <a:endParaRPr lang="en-US" sz="1500" dirty="0">
              <a:solidFill>
                <a:schemeClr val="tx1"/>
              </a:solidFill>
            </a:endParaRPr>
          </a:p>
        </p:txBody>
      </p:sp>
      <p:sp>
        <p:nvSpPr>
          <p:cNvPr id="78" name="Content Placeholder 2"/>
          <p:cNvSpPr>
            <a:spLocks noGrp="1"/>
          </p:cNvSpPr>
          <p:nvPr>
            <p:ph idx="1"/>
          </p:nvPr>
        </p:nvSpPr>
        <p:spPr>
          <a:xfrm>
            <a:off x="698647" y="4881234"/>
            <a:ext cx="8065254" cy="1439331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Question 1: is </a:t>
            </a:r>
            <a:r>
              <a:rPr lang="en-US" dirty="0" err="1" smtClean="0"/>
              <a:t>AppSecret</a:t>
            </a:r>
            <a:r>
              <a:rPr lang="en-US" dirty="0" smtClean="0"/>
              <a:t> needed for authentication?</a:t>
            </a:r>
          </a:p>
          <a:p>
            <a:pPr lvl="1"/>
            <a:r>
              <a:rPr lang="en-US" dirty="0" smtClean="0"/>
              <a:t>Question 2: can we use “token” for authentication?</a:t>
            </a:r>
          </a:p>
          <a:p>
            <a:pPr lvl="1"/>
            <a:r>
              <a:rPr lang="en-US" dirty="0" smtClean="0"/>
              <a:t>Question 3: what if identity provider doesn’t check </a:t>
            </a:r>
            <a:br>
              <a:rPr lang="en-US" dirty="0" smtClean="0"/>
            </a:br>
            <a:r>
              <a:rPr lang="en-US" dirty="0" err="1" smtClean="0"/>
              <a:t>AppID</a:t>
            </a:r>
            <a:r>
              <a:rPr lang="en-US" dirty="0" smtClean="0"/>
              <a:t> and </a:t>
            </a:r>
            <a:r>
              <a:rPr lang="en-US" dirty="0" err="1" smtClean="0"/>
              <a:t>return_uri</a:t>
            </a:r>
            <a:r>
              <a:rPr lang="en-US" dirty="0" smtClean="0"/>
              <a:t> for the token?</a:t>
            </a:r>
          </a:p>
        </p:txBody>
      </p:sp>
      <p:cxnSp>
        <p:nvCxnSpPr>
          <p:cNvPr id="83" name="Straight Connector 82"/>
          <p:cNvCxnSpPr/>
          <p:nvPr/>
        </p:nvCxnSpPr>
        <p:spPr>
          <a:xfrm>
            <a:off x="1992117" y="3303082"/>
            <a:ext cx="890702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271123" y="2729699"/>
            <a:ext cx="890702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6" name="Picture 8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121" y="4743930"/>
            <a:ext cx="961039" cy="961039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2946451" y="2273704"/>
            <a:ext cx="1580866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dirty="0" smtClean="0">
                <a:latin typeface="Calibri Light" panose="020F0302020204030204" pitchFamily="34" charset="0"/>
              </a:rPr>
              <a:t>token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cxnSp>
        <p:nvCxnSpPr>
          <p:cNvPr id="88" name="Straight Connector 87"/>
          <p:cNvCxnSpPr/>
          <p:nvPr/>
        </p:nvCxnSpPr>
        <p:spPr>
          <a:xfrm>
            <a:off x="3480215" y="2281059"/>
            <a:ext cx="445351" cy="9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409712" y="2574233"/>
            <a:ext cx="445351" cy="9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1866808" y="2575967"/>
            <a:ext cx="1580866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dirty="0" smtClean="0">
                <a:latin typeface="Calibri Light" panose="020F0302020204030204" pitchFamily="34" charset="0"/>
              </a:rPr>
              <a:t>token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 rot="21389570">
            <a:off x="5541826" y="3485458"/>
            <a:ext cx="1705851" cy="2308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dirty="0" smtClean="0">
                <a:latin typeface="Calibri Light" panose="020F0302020204030204" pitchFamily="34" charset="0"/>
              </a:rPr>
              <a:t>, </a:t>
            </a:r>
            <a:r>
              <a:rPr lang="en-US" sz="1500" dirty="0" err="1" smtClean="0">
                <a:latin typeface="Calibri Light" panose="020F0302020204030204" pitchFamily="34" charset="0"/>
              </a:rPr>
              <a:t>AppID,redirect_uri</a:t>
            </a:r>
            <a:r>
              <a:rPr lang="en-US" sz="1500" dirty="0" smtClean="0">
                <a:latin typeface="Calibri Light" panose="020F0302020204030204" pitchFamily="34" charset="0"/>
              </a:rPr>
              <a:t>&gt;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pic>
        <p:nvPicPr>
          <p:cNvPr id="97" name="Picture 9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305" y="5263373"/>
            <a:ext cx="961039" cy="961039"/>
          </a:xfrm>
          <a:prstGeom prst="rect">
            <a:avLst/>
          </a:prstGeom>
        </p:spPr>
      </p:pic>
      <p:sp>
        <p:nvSpPr>
          <p:cNvPr id="98" name="Rectangle 97"/>
          <p:cNvSpPr/>
          <p:nvPr/>
        </p:nvSpPr>
        <p:spPr>
          <a:xfrm rot="226485">
            <a:off x="5747984" y="4083947"/>
            <a:ext cx="1705851" cy="2308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dirty="0" smtClean="0">
                <a:latin typeface="Calibri Light" panose="020F0302020204030204" pitchFamily="34" charset="0"/>
              </a:rPr>
              <a:t>, </a:t>
            </a:r>
            <a:r>
              <a:rPr lang="en-US" sz="1500" dirty="0" err="1" smtClean="0">
                <a:latin typeface="Calibri Light" panose="020F0302020204030204" pitchFamily="34" charset="0"/>
              </a:rPr>
              <a:t>AppID,redirect_uri</a:t>
            </a:r>
            <a:r>
              <a:rPr lang="en-US" sz="1500" dirty="0" smtClean="0">
                <a:latin typeface="Calibri Light" panose="020F0302020204030204" pitchFamily="34" charset="0"/>
              </a:rPr>
              <a:t>&gt;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34824" y="3161309"/>
            <a:ext cx="146232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500" dirty="0" smtClean="0">
                <a:latin typeface="Calibri Light" panose="020F0302020204030204" pitchFamily="34" charset="0"/>
              </a:rPr>
              <a:t>Check </a:t>
            </a:r>
            <a:r>
              <a:rPr lang="en-US" sz="1500" dirty="0" err="1" smtClean="0">
                <a:latin typeface="Calibri Light" panose="020F0302020204030204" pitchFamily="34" charset="0"/>
              </a:rPr>
              <a:t>AppID</a:t>
            </a:r>
            <a:r>
              <a:rPr lang="en-US" sz="1500" dirty="0" smtClean="0">
                <a:latin typeface="Calibri Light" panose="020F0302020204030204" pitchFamily="34" charset="0"/>
              </a:rPr>
              <a:t> and </a:t>
            </a:r>
            <a:r>
              <a:rPr lang="en-US" sz="1500" dirty="0" err="1" smtClean="0">
                <a:latin typeface="Calibri Light" panose="020F0302020204030204" pitchFamily="34" charset="0"/>
              </a:rPr>
              <a:t>redirect_uri</a:t>
            </a:r>
            <a:r>
              <a:rPr lang="en-US" sz="1500" dirty="0" smtClean="0">
                <a:latin typeface="Calibri Light" panose="020F0302020204030204" pitchFamily="34" charset="0"/>
              </a:rPr>
              <a:t>, then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pic>
        <p:nvPicPr>
          <p:cNvPr id="100" name="Picture 9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177" y="5880544"/>
            <a:ext cx="961039" cy="961039"/>
          </a:xfrm>
          <a:prstGeom prst="rect">
            <a:avLst/>
          </a:prstGeom>
        </p:spPr>
      </p:pic>
      <p:sp>
        <p:nvSpPr>
          <p:cNvPr id="101" name="Content Placeholder 6"/>
          <p:cNvSpPr txBox="1">
            <a:spLocks/>
          </p:cNvSpPr>
          <p:nvPr/>
        </p:nvSpPr>
        <p:spPr>
          <a:xfrm>
            <a:off x="1033786" y="4839002"/>
            <a:ext cx="7573653" cy="17535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Difficult to understand exactly “</a:t>
            </a:r>
            <a:r>
              <a:rPr lang="en-US" sz="2000" dirty="0" smtClean="0">
                <a:solidFill>
                  <a:srgbClr val="FF0000"/>
                </a:solidFill>
              </a:rPr>
              <a:t>which party should do what, and why</a:t>
            </a:r>
            <a:r>
              <a:rPr lang="en-US" sz="2000" dirty="0" smtClean="0"/>
              <a:t>” about a complex protocol.</a:t>
            </a:r>
          </a:p>
          <a:p>
            <a:r>
              <a:rPr lang="en-US" sz="2000" dirty="0" smtClean="0"/>
              <a:t>Much better to just verify that all parties collaboratively satisfy a </a:t>
            </a:r>
            <a:r>
              <a:rPr lang="en-US" sz="2000" dirty="0" smtClean="0">
                <a:solidFill>
                  <a:srgbClr val="00B050"/>
                </a:solidFill>
              </a:rPr>
              <a:t>system-wide property.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0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00782 0.1189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594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7 L 0.00104 0.1171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animBg="1"/>
      <p:bldP spid="66" grpId="1" animBg="1"/>
      <p:bldP spid="69" grpId="0"/>
      <p:bldP spid="78" grpId="0" build="p"/>
      <p:bldP spid="87" grpId="0"/>
      <p:bldP spid="91" grpId="0"/>
      <p:bldP spid="96" grpId="0" animBg="1"/>
      <p:bldP spid="96" grpId="1" animBg="1"/>
      <p:bldP spid="98" grpId="0" animBg="1"/>
      <p:bldP spid="99" grpId="0" animBg="1"/>
      <p:bldP spid="10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823" y="316776"/>
            <a:ext cx="7886700" cy="807182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614746" y="6142596"/>
            <a:ext cx="6738777" cy="40011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solidFill>
                  <a:srgbClr val="7030A0"/>
                </a:solidFill>
              </a:rPr>
              <a:t>Visit: </a:t>
            </a:r>
            <a:r>
              <a:rPr lang="en-US" sz="2000" b="1" dirty="0">
                <a:solidFill>
                  <a:srgbClr val="7030A0"/>
                </a:solidFill>
                <a:hlinkClick r:id="rId4"/>
              </a:rPr>
              <a:t>http://</a:t>
            </a:r>
            <a:r>
              <a:rPr lang="en-US" sz="2000" b="1" dirty="0" smtClean="0">
                <a:solidFill>
                  <a:srgbClr val="7030A0"/>
                </a:solidFill>
                <a:hlinkClick r:id="rId4"/>
              </a:rPr>
              <a:t>research.microsoft.com/en-us/projects/CST/</a:t>
            </a:r>
            <a:r>
              <a:rPr lang="en-US" sz="2000" b="1" dirty="0" smtClean="0">
                <a:solidFill>
                  <a:srgbClr val="7030A0"/>
                </a:solidFill>
              </a:rPr>
              <a:t>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19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1016527" y="1360143"/>
            <a:ext cx="7768170" cy="531488"/>
          </a:xfrm>
        </p:spPr>
        <p:txBody>
          <a:bodyPr anchor="t" anchorCtr="0"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CST sits on the middle-ground between static verification and runtime checking</a:t>
            </a:r>
            <a:endParaRPr lang="en-US" sz="2800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52124" y="2589229"/>
            <a:ext cx="1845406" cy="50141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ffline, symbolic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ontent Placeholder 2"/>
          <p:cNvSpPr>
            <a:spLocks noGrp="1"/>
          </p:cNvSpPr>
          <p:nvPr/>
        </p:nvSpPr>
        <p:spPr bwMode="auto">
          <a:xfrm>
            <a:off x="1357223" y="2330202"/>
            <a:ext cx="1981389" cy="25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 smtClean="0">
                <a:latin typeface="Calibri" pitchFamily="34" charset="0"/>
              </a:rPr>
              <a:t>Static verification</a:t>
            </a:r>
            <a:endParaRPr lang="en-US" sz="1500" dirty="0"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00312" y="2606340"/>
            <a:ext cx="1999610" cy="5014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runtime, concrete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/>
        </p:nvSpPr>
        <p:spPr bwMode="auto">
          <a:xfrm>
            <a:off x="6705411" y="2347313"/>
            <a:ext cx="1981389" cy="25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 smtClean="0">
                <a:latin typeface="Calibri" pitchFamily="34" charset="0"/>
              </a:rPr>
              <a:t>Runtime checking</a:t>
            </a:r>
            <a:endParaRPr lang="en-US" sz="1500" dirty="0"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6218" y="2620868"/>
            <a:ext cx="1903082" cy="5014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runtime, symbolic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Content Placeholder 2"/>
          <p:cNvSpPr>
            <a:spLocks noGrp="1"/>
          </p:cNvSpPr>
          <p:nvPr/>
        </p:nvSpPr>
        <p:spPr bwMode="auto">
          <a:xfrm>
            <a:off x="4618923" y="2330201"/>
            <a:ext cx="570297" cy="251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 smtClean="0">
                <a:latin typeface="Calibri" pitchFamily="34" charset="0"/>
              </a:rPr>
              <a:t>CST</a:t>
            </a:r>
            <a:endParaRPr lang="en-US" sz="1500" dirty="0">
              <a:latin typeface="Calibri" pitchFamily="34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941483" y="3367533"/>
            <a:ext cx="7745317" cy="5314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002060"/>
                </a:solidFill>
              </a:rPr>
              <a:t>CST reduces burdens for developers to do verification</a:t>
            </a:r>
          </a:p>
          <a:p>
            <a:pPr lvl="1"/>
            <a:r>
              <a:rPr lang="en-US" sz="1800" dirty="0" smtClean="0">
                <a:solidFill>
                  <a:srgbClr val="002060"/>
                </a:solidFill>
              </a:rPr>
              <a:t>Able to verify a system-wide multiparty property</a:t>
            </a:r>
          </a:p>
          <a:p>
            <a:pPr lvl="1"/>
            <a:r>
              <a:rPr lang="en-US" sz="1800" dirty="0" smtClean="0">
                <a:solidFill>
                  <a:srgbClr val="002060"/>
                </a:solidFill>
              </a:rPr>
              <a:t>Reduces the burden of modeling attacker and platform. </a:t>
            </a:r>
          </a:p>
          <a:p>
            <a:pPr lvl="1"/>
            <a:r>
              <a:rPr lang="en-US" sz="1800" dirty="0" smtClean="0">
                <a:solidFill>
                  <a:srgbClr val="002060"/>
                </a:solidFill>
              </a:rPr>
              <a:t>The proof obligation is greatly reduced</a:t>
            </a:r>
          </a:p>
          <a:p>
            <a:pPr lvl="2"/>
            <a:r>
              <a:rPr lang="en-US" sz="1600" dirty="0" smtClean="0">
                <a:solidFill>
                  <a:srgbClr val="002060"/>
                </a:solidFill>
              </a:rPr>
              <a:t>Not to prove safety for “all possible transactions” , but only the transaction that occurs at the moment.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59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 animBg="1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76466" y="256961"/>
            <a:ext cx="7773338" cy="867382"/>
          </a:xfrm>
        </p:spPr>
        <p:txBody>
          <a:bodyPr/>
          <a:lstStyle/>
          <a:p>
            <a:r>
              <a:rPr lang="en-US" dirty="0" smtClean="0"/>
              <a:t>Multiparty online services</a:t>
            </a:r>
            <a:endParaRPr lang="en-US" dirty="0"/>
          </a:p>
        </p:txBody>
      </p:sp>
      <p:pic>
        <p:nvPicPr>
          <p:cNvPr id="5" name="Picture 4" descr="C:\Users\shuochen\AppData\Local\Microsoft\Windows\Temporary Internet Files\Low\Content.IE5\XMXDCKD6\j044132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166" y="2816342"/>
            <a:ext cx="462963" cy="46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2121" y="2194415"/>
            <a:ext cx="610170" cy="55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21989" y="3170685"/>
            <a:ext cx="543129" cy="492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1514949" y="2470945"/>
            <a:ext cx="1057172" cy="547352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2"/>
          </p:cNvCxnSpPr>
          <p:nvPr/>
        </p:nvCxnSpPr>
        <p:spPr>
          <a:xfrm>
            <a:off x="2877206" y="2747475"/>
            <a:ext cx="68114" cy="428959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1"/>
          </p:cNvCxnSpPr>
          <p:nvPr/>
        </p:nvCxnSpPr>
        <p:spPr>
          <a:xfrm flipH="1" flipV="1">
            <a:off x="1544410" y="3174284"/>
            <a:ext cx="1177579" cy="242548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/>
        </p:nvSpPr>
        <p:spPr bwMode="auto">
          <a:xfrm>
            <a:off x="929040" y="3198380"/>
            <a:ext cx="890374" cy="24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>
                <a:latin typeface="Calibri" pitchFamily="34" charset="0"/>
              </a:rPr>
              <a:t>shopper</a:t>
            </a:r>
          </a:p>
        </p:txBody>
      </p:sp>
      <p:sp>
        <p:nvSpPr>
          <p:cNvPr id="12" name="Content Placeholder 2"/>
          <p:cNvSpPr>
            <a:spLocks noGrp="1"/>
          </p:cNvSpPr>
          <p:nvPr/>
        </p:nvSpPr>
        <p:spPr bwMode="auto">
          <a:xfrm>
            <a:off x="1997303" y="1868790"/>
            <a:ext cx="1981389" cy="25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>
                <a:latin typeface="Calibri" pitchFamily="34" charset="0"/>
              </a:rPr>
              <a:t> </a:t>
            </a:r>
            <a:r>
              <a:rPr lang="en-US" sz="1500" dirty="0" smtClean="0">
                <a:latin typeface="Calibri" pitchFamily="34" charset="0"/>
              </a:rPr>
              <a:t>PayPal.com </a:t>
            </a:r>
            <a:r>
              <a:rPr lang="en-US" altLang="zh-CN" sz="1500" dirty="0" smtClean="0">
                <a:latin typeface="Calibri" pitchFamily="34" charset="0"/>
              </a:rPr>
              <a:t>(cashier</a:t>
            </a:r>
            <a:r>
              <a:rPr lang="en-US" altLang="zh-CN" sz="1500" dirty="0">
                <a:latin typeface="Calibri" pitchFamily="34" charset="0"/>
              </a:rPr>
              <a:t>)</a:t>
            </a:r>
            <a:endParaRPr lang="en-US" sz="1500" dirty="0">
              <a:latin typeface="Calibri" pitchFamily="34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/>
        </p:nvSpPr>
        <p:spPr bwMode="auto">
          <a:xfrm>
            <a:off x="2373419" y="3625839"/>
            <a:ext cx="1753252" cy="31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 smtClean="0">
                <a:latin typeface="Calibri" pitchFamily="34" charset="0"/>
              </a:rPr>
              <a:t>Buy.com (merchant)</a:t>
            </a:r>
            <a:endParaRPr lang="en-US" sz="1500" dirty="0">
              <a:latin typeface="Calibri" pitchFamily="34" charset="0"/>
            </a:endParaRPr>
          </a:p>
        </p:txBody>
      </p:sp>
      <p:pic>
        <p:nvPicPr>
          <p:cNvPr id="15" name="Picture 4" descr="C:\Users\shuochen\AppData\Local\Microsoft\Windows\Temporary Internet Files\Low\Content.IE5\XMXDCKD6\j044132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0312" y="2845420"/>
            <a:ext cx="462963" cy="46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60267" y="2223493"/>
            <a:ext cx="610170" cy="55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135" y="3199763"/>
            <a:ext cx="543129" cy="492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Arrow Connector 17"/>
          <p:cNvCxnSpPr>
            <a:stCxn id="16" idx="1"/>
          </p:cNvCxnSpPr>
          <p:nvPr/>
        </p:nvCxnSpPr>
        <p:spPr>
          <a:xfrm flipH="1">
            <a:off x="5803095" y="2500023"/>
            <a:ext cx="1057172" cy="547352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6" idx="2"/>
          </p:cNvCxnSpPr>
          <p:nvPr/>
        </p:nvCxnSpPr>
        <p:spPr>
          <a:xfrm>
            <a:off x="7165352" y="2776553"/>
            <a:ext cx="68114" cy="428959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7" idx="1"/>
          </p:cNvCxnSpPr>
          <p:nvPr/>
        </p:nvCxnSpPr>
        <p:spPr>
          <a:xfrm flipH="1" flipV="1">
            <a:off x="5832556" y="3203362"/>
            <a:ext cx="1177579" cy="242548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>
            <a:spLocks noGrp="1"/>
          </p:cNvSpPr>
          <p:nvPr/>
        </p:nvSpPr>
        <p:spPr bwMode="auto">
          <a:xfrm>
            <a:off x="5357103" y="3227458"/>
            <a:ext cx="750457" cy="24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>
                <a:latin typeface="Calibri" pitchFamily="34" charset="0"/>
              </a:rPr>
              <a:t>user</a:t>
            </a:r>
          </a:p>
        </p:txBody>
      </p:sp>
      <p:sp>
        <p:nvSpPr>
          <p:cNvPr id="22" name="Content Placeholder 2"/>
          <p:cNvSpPr>
            <a:spLocks noGrp="1"/>
          </p:cNvSpPr>
          <p:nvPr/>
        </p:nvSpPr>
        <p:spPr bwMode="auto">
          <a:xfrm>
            <a:off x="7347473" y="1896380"/>
            <a:ext cx="1688951" cy="252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 smtClean="0">
                <a:latin typeface="Calibri" pitchFamily="34" charset="0"/>
              </a:rPr>
              <a:t>Facebook.com (identity provider)</a:t>
            </a:r>
            <a:endParaRPr lang="en-US" sz="1500" dirty="0">
              <a:latin typeface="Calibri" pitchFamily="34" charset="0"/>
            </a:endParaRPr>
          </a:p>
        </p:txBody>
      </p:sp>
      <p:sp>
        <p:nvSpPr>
          <p:cNvPr id="23" name="Content Placeholder 2"/>
          <p:cNvSpPr>
            <a:spLocks noGrp="1"/>
          </p:cNvSpPr>
          <p:nvPr/>
        </p:nvSpPr>
        <p:spPr bwMode="auto">
          <a:xfrm>
            <a:off x="6771910" y="3714624"/>
            <a:ext cx="1995571" cy="275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 smtClean="0">
                <a:latin typeface="Calibri" pitchFamily="34" charset="0"/>
              </a:rPr>
              <a:t>foo.com (relying party)</a:t>
            </a:r>
            <a:endParaRPr lang="en-US" sz="1500" dirty="0">
              <a:latin typeface="Calibri" pitchFamily="34" charset="0"/>
            </a:endParaRPr>
          </a:p>
        </p:txBody>
      </p:sp>
      <p:pic>
        <p:nvPicPr>
          <p:cNvPr id="26" name="Picture 4" descr="C:\Users\shuochen\AppData\Local\Microsoft\Windows\Temporary Internet Files\Low\Content.IE5\XMXDCKD6\j044132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215" y="5543225"/>
            <a:ext cx="462963" cy="46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14170" y="4921298"/>
            <a:ext cx="610170" cy="55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64038" y="5897568"/>
            <a:ext cx="543129" cy="492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Straight Arrow Connector 28"/>
          <p:cNvCxnSpPr>
            <a:stCxn id="27" idx="1"/>
          </p:cNvCxnSpPr>
          <p:nvPr/>
        </p:nvCxnSpPr>
        <p:spPr>
          <a:xfrm flipH="1">
            <a:off x="2956998" y="5197827"/>
            <a:ext cx="1057172" cy="547352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7" idx="2"/>
          </p:cNvCxnSpPr>
          <p:nvPr/>
        </p:nvCxnSpPr>
        <p:spPr>
          <a:xfrm>
            <a:off x="4319256" y="5474357"/>
            <a:ext cx="68114" cy="428959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8" idx="1"/>
          </p:cNvCxnSpPr>
          <p:nvPr/>
        </p:nvCxnSpPr>
        <p:spPr>
          <a:xfrm flipH="1" flipV="1">
            <a:off x="2986460" y="5901167"/>
            <a:ext cx="1177579" cy="242548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/>
          <p:cNvSpPr>
            <a:spLocks noGrp="1"/>
          </p:cNvSpPr>
          <p:nvPr/>
        </p:nvSpPr>
        <p:spPr bwMode="auto">
          <a:xfrm>
            <a:off x="2511006" y="5925263"/>
            <a:ext cx="750457" cy="24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>
                <a:latin typeface="Calibri" pitchFamily="34" charset="0"/>
              </a:rPr>
              <a:t>user</a:t>
            </a:r>
          </a:p>
        </p:txBody>
      </p:sp>
      <p:sp>
        <p:nvSpPr>
          <p:cNvPr id="33" name="Content Placeholder 2"/>
          <p:cNvSpPr>
            <a:spLocks noGrp="1"/>
          </p:cNvSpPr>
          <p:nvPr/>
        </p:nvSpPr>
        <p:spPr bwMode="auto">
          <a:xfrm>
            <a:off x="3161926" y="4622016"/>
            <a:ext cx="2002417" cy="23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>
                <a:latin typeface="Calibri" pitchFamily="34" charset="0"/>
              </a:rPr>
              <a:t>login.facebook.com</a:t>
            </a:r>
          </a:p>
        </p:txBody>
      </p:sp>
      <p:sp>
        <p:nvSpPr>
          <p:cNvPr id="34" name="Content Placeholder 2"/>
          <p:cNvSpPr>
            <a:spLocks noGrp="1"/>
          </p:cNvSpPr>
          <p:nvPr/>
        </p:nvSpPr>
        <p:spPr bwMode="auto">
          <a:xfrm>
            <a:off x="3925814" y="6412430"/>
            <a:ext cx="1835764" cy="23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>
                <a:latin typeface="Calibri" pitchFamily="34" charset="0"/>
              </a:rPr>
              <a:t>bar.com</a:t>
            </a:r>
          </a:p>
        </p:txBody>
      </p:sp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1547" y="4914899"/>
            <a:ext cx="610170" cy="55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Content Placeholder 2"/>
          <p:cNvSpPr>
            <a:spLocks noGrp="1"/>
          </p:cNvSpPr>
          <p:nvPr/>
        </p:nvSpPr>
        <p:spPr bwMode="auto">
          <a:xfrm>
            <a:off x="5092479" y="4659522"/>
            <a:ext cx="1767788" cy="23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519113" algn="l"/>
              </a:tabLst>
            </a:pPr>
            <a:r>
              <a:rPr lang="en-US" sz="1500" dirty="0">
                <a:latin typeface="Calibri" pitchFamily="34" charset="0"/>
              </a:rPr>
              <a:t>graph.facebook.com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4651376" y="5483334"/>
            <a:ext cx="704872" cy="561971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05033" y="1437978"/>
            <a:ext cx="2265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Third-party </a:t>
            </a:r>
            <a:r>
              <a:rPr lang="en-US" b="1" dirty="0" smtClean="0">
                <a:solidFill>
                  <a:srgbClr val="002060"/>
                </a:solidFill>
              </a:rPr>
              <a:t>payment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994962" y="1451815"/>
            <a:ext cx="1598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Single sign-on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889507" y="4240716"/>
            <a:ext cx="1622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Authorization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5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3525" y="1919739"/>
            <a:ext cx="7981951" cy="1790700"/>
          </a:xfrm>
        </p:spPr>
        <p:txBody>
          <a:bodyPr>
            <a:normAutofit/>
          </a:bodyPr>
          <a:lstStyle/>
          <a:p>
            <a:r>
              <a:rPr lang="en-US" sz="4800" smtClean="0"/>
              <a:t>Backup slides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8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80578" y="357096"/>
            <a:ext cx="8316568" cy="4856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verifier and the cache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455" y="1065690"/>
            <a:ext cx="7799172" cy="546393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The program verifier</a:t>
            </a:r>
            <a:endParaRPr lang="en-US" sz="28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07913" y="2633930"/>
            <a:ext cx="1409075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27868" y="1851136"/>
            <a:ext cx="1410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Calibri Light" panose="020F0302020204030204" pitchFamily="34" charset="0"/>
              </a:rPr>
              <a:t>ASP.NET </a:t>
            </a:r>
            <a:br>
              <a:rPr lang="en-US" sz="2400" dirty="0" smtClean="0">
                <a:latin typeface="Calibri Light" panose="020F0302020204030204" pitchFamily="34" charset="0"/>
              </a:rPr>
            </a:br>
            <a:r>
              <a:rPr lang="en-US" sz="2400" dirty="0" smtClean="0">
                <a:latin typeface="Calibri Light" panose="020F0302020204030204" pitchFamily="34" charset="0"/>
              </a:rPr>
              <a:t>C#</a:t>
            </a:r>
            <a:endParaRPr lang="en-US" sz="2400" dirty="0"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12281" y="2023354"/>
            <a:ext cx="1729789" cy="12211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Visual Studio C</a:t>
            </a:r>
            <a:r>
              <a:rPr lang="en-US" sz="2400" dirty="0">
                <a:solidFill>
                  <a:schemeClr val="tx1"/>
                </a:solidFill>
              </a:rPr>
              <a:t># compiler</a:t>
            </a:r>
          </a:p>
        </p:txBody>
      </p:sp>
      <p:sp>
        <p:nvSpPr>
          <p:cNvPr id="8" name="Rectangle 7"/>
          <p:cNvSpPr/>
          <p:nvPr/>
        </p:nvSpPr>
        <p:spPr>
          <a:xfrm>
            <a:off x="4946438" y="2029085"/>
            <a:ext cx="1438526" cy="12211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ByteCode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Translator (BCT)</a:t>
            </a:r>
          </a:p>
        </p:txBody>
      </p:sp>
      <p:sp>
        <p:nvSpPr>
          <p:cNvPr id="9" name="Rectangle 8"/>
          <p:cNvSpPr/>
          <p:nvPr/>
        </p:nvSpPr>
        <p:spPr>
          <a:xfrm>
            <a:off x="7398647" y="2029085"/>
            <a:ext cx="808106" cy="12211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Corral</a:t>
            </a:r>
          </a:p>
        </p:txBody>
      </p:sp>
      <p:cxnSp>
        <p:nvCxnSpPr>
          <p:cNvPr id="11" name="Straight Arrow Connector 10"/>
          <p:cNvCxnSpPr>
            <a:stCxn id="8" idx="3"/>
            <a:endCxn id="9" idx="1"/>
          </p:cNvCxnSpPr>
          <p:nvPr/>
        </p:nvCxnSpPr>
        <p:spPr>
          <a:xfrm>
            <a:off x="6384964" y="2639662"/>
            <a:ext cx="1013683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3"/>
          </p:cNvCxnSpPr>
          <p:nvPr/>
        </p:nvCxnSpPr>
        <p:spPr>
          <a:xfrm flipV="1">
            <a:off x="8206753" y="2023354"/>
            <a:ext cx="658754" cy="616308"/>
          </a:xfrm>
          <a:prstGeom prst="straightConnector1">
            <a:avLst/>
          </a:prstGeom>
          <a:ln w="12700">
            <a:solidFill>
              <a:schemeClr val="tx1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3"/>
          </p:cNvCxnSpPr>
          <p:nvPr/>
        </p:nvCxnSpPr>
        <p:spPr>
          <a:xfrm>
            <a:off x="8206753" y="2639662"/>
            <a:ext cx="714090" cy="672637"/>
          </a:xfrm>
          <a:prstGeom prst="straightConnector1">
            <a:avLst/>
          </a:prstGeom>
          <a:ln w="12700">
            <a:solidFill>
              <a:schemeClr val="tx1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403590" y="1802933"/>
            <a:ext cx="17627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 Light" panose="020F0302020204030204" pitchFamily="34" charset="0"/>
              </a:rPr>
              <a:t>.NET Byte Code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84389" y="1851136"/>
            <a:ext cx="1443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 Light" panose="020F0302020204030204" pitchFamily="34" charset="0"/>
              </a:rPr>
              <a:t>Boogie</a:t>
            </a:r>
            <a:br>
              <a:rPr lang="en-US" sz="2400" dirty="0">
                <a:latin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</a:rPr>
              <a:t>Code</a:t>
            </a:r>
          </a:p>
        </p:txBody>
      </p:sp>
      <p:sp>
        <p:nvSpPr>
          <p:cNvPr id="16" name="Rectangle 15"/>
          <p:cNvSpPr/>
          <p:nvPr/>
        </p:nvSpPr>
        <p:spPr>
          <a:xfrm rot="19281841">
            <a:off x="7792721" y="1456203"/>
            <a:ext cx="1486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 Light" panose="020F0302020204030204" pitchFamily="34" charset="0"/>
              </a:rPr>
              <a:t>Verified</a:t>
            </a:r>
          </a:p>
        </p:txBody>
      </p:sp>
      <p:sp>
        <p:nvSpPr>
          <p:cNvPr id="17" name="Rectangle 16"/>
          <p:cNvSpPr/>
          <p:nvPr/>
        </p:nvSpPr>
        <p:spPr>
          <a:xfrm rot="2028747">
            <a:off x="7666458" y="3041337"/>
            <a:ext cx="15623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 Light" panose="020F0302020204030204" pitchFamily="34" charset="0"/>
              </a:rPr>
              <a:t>Not verified</a:t>
            </a:r>
          </a:p>
        </p:txBody>
      </p:sp>
      <p:cxnSp>
        <p:nvCxnSpPr>
          <p:cNvPr id="22" name="Straight Arrow Connector 21"/>
          <p:cNvCxnSpPr>
            <a:endCxn id="8" idx="1"/>
          </p:cNvCxnSpPr>
          <p:nvPr/>
        </p:nvCxnSpPr>
        <p:spPr>
          <a:xfrm>
            <a:off x="3580443" y="2620093"/>
            <a:ext cx="1365995" cy="19569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>
          <a:xfrm>
            <a:off x="648455" y="3857804"/>
            <a:ext cx="8217052" cy="278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800" dirty="0" smtClean="0"/>
              <a:t>Caching is important.</a:t>
            </a:r>
          </a:p>
          <a:p>
            <a:pPr lvl="2"/>
            <a:r>
              <a:rPr lang="en-US" sz="2600" dirty="0" smtClean="0"/>
              <a:t>Synthesis and verification take 10-30 seconds</a:t>
            </a:r>
          </a:p>
          <a:p>
            <a:pPr lvl="2"/>
            <a:r>
              <a:rPr lang="en-US" sz="2600" dirty="0" smtClean="0"/>
              <a:t>Fortunately, </a:t>
            </a:r>
            <a:r>
              <a:rPr lang="en-US" sz="2600" dirty="0" err="1" smtClean="0"/>
              <a:t>SymT</a:t>
            </a:r>
            <a:r>
              <a:rPr lang="en-US" sz="2600" dirty="0" smtClean="0"/>
              <a:t> is symbolic.</a:t>
            </a:r>
          </a:p>
          <a:p>
            <a:pPr lvl="3"/>
            <a:r>
              <a:rPr lang="en-US" sz="2400" dirty="0" smtClean="0"/>
              <a:t>Caching is therefore effective.</a:t>
            </a:r>
          </a:p>
          <a:p>
            <a:pPr lvl="2"/>
            <a:r>
              <a:rPr lang="en-US" sz="2600" dirty="0" smtClean="0"/>
              <a:t>The cache is shared across all transactions of all users</a:t>
            </a:r>
            <a:endParaRPr lang="en-US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74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61534"/>
          </a:xfrm>
        </p:spPr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660194"/>
              </p:ext>
            </p:extLst>
          </p:nvPr>
        </p:nvGraphicFramePr>
        <p:xfrm>
          <a:off x="982133" y="1902941"/>
          <a:ext cx="7744774" cy="3407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9158"/>
                <a:gridCol w="1484503"/>
                <a:gridCol w="62230"/>
                <a:gridCol w="1449891"/>
                <a:gridCol w="62230"/>
                <a:gridCol w="1946762"/>
              </a:tblGrid>
              <a:tr h="178796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Per-transaction cost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One-time cost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85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Per-transaction runtime 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overhead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row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synthesis using a local  de-hash server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compilation, byte-code translation and verification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</a:tr>
              <a:tr h="27184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Live Connect SDK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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0ms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3ms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US" sz="1400" b="1" baseline="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sec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</a:tr>
              <a:tr h="39273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OpenID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2.0 on DotNetOpenAuth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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0ms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5ms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sec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</a:tr>
              <a:tr h="22719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Facebook SSO using ASP.NET MVC 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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0ms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5ms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sec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</a:tr>
              <a:tr h="20952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NopCommerce with Amazon Simple Pay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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0ms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2ms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sec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</a:tr>
              <a:tr h="22719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NopCommerce with PayPal Standard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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0ms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8ms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sec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</a:tr>
              <a:tr h="22719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Coin tossing gambling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</a:t>
                      </a: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0ms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3ms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sec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62" y="421571"/>
            <a:ext cx="7773338" cy="746048"/>
          </a:xfrm>
        </p:spPr>
        <p:txBody>
          <a:bodyPr/>
          <a:lstStyle/>
          <a:p>
            <a:r>
              <a:rPr lang="en-US" dirty="0" smtClean="0"/>
              <a:t>Unfortunately,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466" y="1314450"/>
            <a:ext cx="7814194" cy="498348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Plenty of </a:t>
            </a:r>
            <a:r>
              <a:rPr lang="en-US" b="1" dirty="0" smtClean="0">
                <a:solidFill>
                  <a:srgbClr val="002060"/>
                </a:solidFill>
              </a:rPr>
              <a:t>logic </a:t>
            </a:r>
            <a:r>
              <a:rPr lang="en-US" b="1" dirty="0">
                <a:solidFill>
                  <a:srgbClr val="002060"/>
                </a:solidFill>
              </a:rPr>
              <a:t>flaws </a:t>
            </a:r>
            <a:r>
              <a:rPr lang="en-US" dirty="0" smtClean="0">
                <a:solidFill>
                  <a:srgbClr val="002060"/>
                </a:solidFill>
              </a:rPr>
              <a:t>discovered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rgbClr val="002060"/>
                </a:solidFill>
              </a:rPr>
              <a:t>No.4</a:t>
            </a:r>
            <a:r>
              <a:rPr lang="en-US" dirty="0" smtClean="0">
                <a:solidFill>
                  <a:srgbClr val="002060"/>
                </a:solidFill>
              </a:rPr>
              <a:t> cloud computing top threat</a:t>
            </a:r>
          </a:p>
          <a:p>
            <a:pPr lvl="2"/>
            <a:r>
              <a:rPr lang="en-US" dirty="0" smtClean="0">
                <a:solidFill>
                  <a:srgbClr val="002060"/>
                </a:solidFill>
              </a:rPr>
              <a:t>According to the Cloud Security Alliance</a:t>
            </a:r>
          </a:p>
          <a:p>
            <a:pPr lvl="1"/>
            <a:endParaRPr lang="en-US" dirty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Serious consequences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purchase without making payment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log into other people’s accounts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obtain unintended authorizations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7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9243"/>
          </a:xfrm>
        </p:spPr>
        <p:txBody>
          <a:bodyPr/>
          <a:lstStyle/>
          <a:p>
            <a:r>
              <a:rPr lang="en-US" dirty="0" smtClean="0"/>
              <a:t>Program verification needed!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254369"/>
            <a:ext cx="8515351" cy="5100711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2060"/>
                </a:solidFill>
              </a:rPr>
              <a:t>Program verification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For many years, researchers have been advocating for it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Rarely put in practice by </a:t>
            </a:r>
            <a:r>
              <a:rPr lang="en-US" sz="2400" b="1" dirty="0" smtClean="0">
                <a:solidFill>
                  <a:srgbClr val="002060"/>
                </a:solidFill>
              </a:rPr>
              <a:t>real developers</a:t>
            </a:r>
          </a:p>
          <a:p>
            <a:pPr lvl="2"/>
            <a:r>
              <a:rPr lang="en-US" sz="2200" dirty="0" smtClean="0">
                <a:solidFill>
                  <a:srgbClr val="002060"/>
                </a:solidFill>
              </a:rPr>
              <a:t>Several practical hurdles</a:t>
            </a:r>
          </a:p>
          <a:p>
            <a:pPr lvl="1"/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n-US" sz="2700" dirty="0" smtClean="0">
                <a:solidFill>
                  <a:srgbClr val="002060"/>
                </a:solidFill>
              </a:rPr>
              <a:t>Our work – Certification of Symbolic Transaction (CST)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Significantly </a:t>
            </a:r>
            <a:r>
              <a:rPr lang="en-US" sz="2400" dirty="0">
                <a:solidFill>
                  <a:srgbClr val="002060"/>
                </a:solidFill>
              </a:rPr>
              <a:t>lowers </a:t>
            </a:r>
            <a:r>
              <a:rPr lang="en-US" sz="2400" dirty="0" smtClean="0">
                <a:solidFill>
                  <a:srgbClr val="002060"/>
                </a:solidFill>
              </a:rPr>
              <a:t>the hurdles.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1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be 79"/>
          <p:cNvSpPr/>
          <p:nvPr/>
        </p:nvSpPr>
        <p:spPr>
          <a:xfrm>
            <a:off x="1497564" y="2959911"/>
            <a:ext cx="2981365" cy="1412205"/>
          </a:xfrm>
          <a:prstGeom prst="cube">
            <a:avLst>
              <a:gd name="adj" fmla="val 59275"/>
            </a:avLst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Content Placeholder 2"/>
          <p:cNvSpPr>
            <a:spLocks noGrp="1"/>
          </p:cNvSpPr>
          <p:nvPr/>
        </p:nvSpPr>
        <p:spPr bwMode="auto">
          <a:xfrm>
            <a:off x="1511191" y="3825993"/>
            <a:ext cx="2124279" cy="5534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tIns="0" bIns="0" anchor="ctr" anchorCtr="0"/>
          <a:lstStyle/>
          <a:p>
            <a:pPr algn="ctr">
              <a:lnSpc>
                <a:spcPts val="1700"/>
              </a:lnSpc>
              <a:tabLst>
                <a:tab pos="692252" algn="l"/>
              </a:tabLst>
            </a:pPr>
            <a:r>
              <a:rPr lang="en-US" sz="1600" b="1" dirty="0" smtClean="0">
                <a:solidFill>
                  <a:prstClr val="black"/>
                </a:solidFill>
              </a:rPr>
              <a:t>Platform</a:t>
            </a:r>
            <a:br>
              <a:rPr lang="en-US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(modeled)</a:t>
            </a:r>
          </a:p>
        </p:txBody>
      </p:sp>
      <p:sp>
        <p:nvSpPr>
          <p:cNvPr id="109" name="Cube 108"/>
          <p:cNvSpPr/>
          <p:nvPr/>
        </p:nvSpPr>
        <p:spPr>
          <a:xfrm>
            <a:off x="133679" y="3864465"/>
            <a:ext cx="2981365" cy="1412205"/>
          </a:xfrm>
          <a:prstGeom prst="cube">
            <a:avLst>
              <a:gd name="adj" fmla="val 59275"/>
            </a:avLst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Cube 78"/>
          <p:cNvSpPr/>
          <p:nvPr/>
        </p:nvSpPr>
        <p:spPr>
          <a:xfrm>
            <a:off x="2570979" y="3852167"/>
            <a:ext cx="2981365" cy="1412205"/>
          </a:xfrm>
          <a:prstGeom prst="cube">
            <a:avLst>
              <a:gd name="adj" fmla="val 59275"/>
            </a:avLst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280" y="239690"/>
            <a:ext cx="7886700" cy="807182"/>
          </a:xfrm>
        </p:spPr>
        <p:txBody>
          <a:bodyPr/>
          <a:lstStyle/>
          <a:p>
            <a:r>
              <a:rPr lang="en-US" dirty="0" smtClean="0"/>
              <a:t>Why is verification hard in reality?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/>
        </p:nvSpPr>
        <p:spPr bwMode="auto">
          <a:xfrm>
            <a:off x="201168" y="4707647"/>
            <a:ext cx="2056790" cy="5534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tIns="0" bIns="0" anchor="ctr" anchorCtr="0"/>
          <a:lstStyle/>
          <a:p>
            <a:pPr algn="ctr">
              <a:lnSpc>
                <a:spcPts val="1700"/>
              </a:lnSpc>
              <a:tabLst>
                <a:tab pos="692252" algn="l"/>
              </a:tabLst>
            </a:pPr>
            <a:r>
              <a:rPr lang="en-US" sz="1600" b="1" dirty="0" smtClean="0">
                <a:solidFill>
                  <a:prstClr val="black"/>
                </a:solidFill>
              </a:rPr>
              <a:t>Platform</a:t>
            </a:r>
            <a:br>
              <a:rPr lang="en-US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(modeled)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284" y="3563479"/>
            <a:ext cx="1074181" cy="1219553"/>
          </a:xfrm>
          <a:prstGeom prst="rect">
            <a:avLst/>
          </a:prstGeom>
        </p:spPr>
      </p:pic>
      <p:sp>
        <p:nvSpPr>
          <p:cNvPr id="20" name="Content Placeholder 2"/>
          <p:cNvSpPr>
            <a:spLocks noGrp="1"/>
          </p:cNvSpPr>
          <p:nvPr/>
        </p:nvSpPr>
        <p:spPr bwMode="auto">
          <a:xfrm>
            <a:off x="106707" y="2628346"/>
            <a:ext cx="1122104" cy="66363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 algn="ctr">
              <a:tabLst>
                <a:tab pos="692252" algn="l"/>
              </a:tabLst>
            </a:pPr>
            <a:r>
              <a:rPr lang="en-US" sz="2000" dirty="0" smtClean="0">
                <a:solidFill>
                  <a:prstClr val="black"/>
                </a:solidFill>
              </a:rPr>
              <a:t>Public methods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296230" y="3115263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b.com source code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009819" y="3982607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a.com source code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346437" y="3966905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c.com source code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55" name="Straight Connector 54"/>
          <p:cNvCxnSpPr>
            <a:stCxn id="53" idx="3"/>
            <a:endCxn id="54" idx="1"/>
          </p:cNvCxnSpPr>
          <p:nvPr/>
        </p:nvCxnSpPr>
        <p:spPr>
          <a:xfrm flipV="1">
            <a:off x="2335566" y="4246066"/>
            <a:ext cx="1010871" cy="1570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1" idx="3"/>
            <a:endCxn id="54" idx="0"/>
          </p:cNvCxnSpPr>
          <p:nvPr/>
        </p:nvCxnSpPr>
        <p:spPr>
          <a:xfrm>
            <a:off x="3621977" y="3394424"/>
            <a:ext cx="387334" cy="57248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3" idx="0"/>
            <a:endCxn id="41" idx="1"/>
          </p:cNvCxnSpPr>
          <p:nvPr/>
        </p:nvCxnSpPr>
        <p:spPr>
          <a:xfrm flipV="1">
            <a:off x="1672693" y="3394424"/>
            <a:ext cx="623537" cy="58818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5492558" y="4213345"/>
            <a:ext cx="612726" cy="234674"/>
          </a:xfrm>
          <a:prstGeom prst="rightArrow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2" name="Picture 10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285" y="1153937"/>
            <a:ext cx="1748121" cy="1191091"/>
          </a:xfrm>
          <a:prstGeom prst="rect">
            <a:avLst/>
          </a:prstGeom>
        </p:spPr>
      </p:pic>
      <p:grpSp>
        <p:nvGrpSpPr>
          <p:cNvPr id="108" name="Group 107"/>
          <p:cNvGrpSpPr/>
          <p:nvPr/>
        </p:nvGrpSpPr>
        <p:grpSpPr>
          <a:xfrm>
            <a:off x="5661863" y="1548405"/>
            <a:ext cx="2010725" cy="1971391"/>
            <a:chOff x="5661863" y="1548405"/>
            <a:chExt cx="2010725" cy="1971391"/>
          </a:xfrm>
        </p:grpSpPr>
        <p:sp>
          <p:nvSpPr>
            <p:cNvPr id="64" name="Rectangle 63"/>
            <p:cNvSpPr/>
            <p:nvPr/>
          </p:nvSpPr>
          <p:spPr>
            <a:xfrm>
              <a:off x="5661863" y="1715126"/>
              <a:ext cx="907601" cy="535174"/>
            </a:xfrm>
            <a:prstGeom prst="rect">
              <a:avLst/>
            </a:prstGeom>
            <a:solidFill>
              <a:srgbClr val="323264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a.com spec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990290" y="1982713"/>
              <a:ext cx="1002521" cy="525242"/>
            </a:xfrm>
            <a:prstGeom prst="rect">
              <a:avLst/>
            </a:prstGeom>
            <a:solidFill>
              <a:srgbClr val="323264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b.com spe</a:t>
              </a:r>
              <a:r>
                <a:rPr lang="en-US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366552" y="2217936"/>
              <a:ext cx="1002521" cy="525242"/>
            </a:xfrm>
            <a:prstGeom prst="rect">
              <a:avLst/>
            </a:prstGeom>
            <a:solidFill>
              <a:srgbClr val="323264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c.com spe</a:t>
              </a:r>
              <a:r>
                <a:rPr lang="en-US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98" name="Right Arrow 97"/>
            <p:cNvSpPr/>
            <p:nvPr/>
          </p:nvSpPr>
          <p:spPr>
            <a:xfrm rot="5400000">
              <a:off x="6426639" y="3092951"/>
              <a:ext cx="679295" cy="174396"/>
            </a:xfrm>
            <a:prstGeom prst="rightArrow">
              <a:avLst/>
            </a:prstGeom>
            <a:solidFill>
              <a:srgbClr val="32326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3" name="Right Arrow 102"/>
            <p:cNvSpPr/>
            <p:nvPr/>
          </p:nvSpPr>
          <p:spPr>
            <a:xfrm rot="9862442">
              <a:off x="6635727" y="1548405"/>
              <a:ext cx="729269" cy="237757"/>
            </a:xfrm>
            <a:prstGeom prst="rightArrow">
              <a:avLst/>
            </a:prstGeom>
            <a:solidFill>
              <a:srgbClr val="32326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04" name="Right Arrow 103"/>
            <p:cNvSpPr/>
            <p:nvPr/>
          </p:nvSpPr>
          <p:spPr>
            <a:xfrm rot="9862442">
              <a:off x="7001642" y="1864169"/>
              <a:ext cx="445581" cy="227599"/>
            </a:xfrm>
            <a:prstGeom prst="rightArrow">
              <a:avLst/>
            </a:prstGeom>
            <a:solidFill>
              <a:srgbClr val="32326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5" name="Right Arrow 104"/>
            <p:cNvSpPr/>
            <p:nvPr/>
          </p:nvSpPr>
          <p:spPr>
            <a:xfrm rot="9862442">
              <a:off x="7400730" y="2230098"/>
              <a:ext cx="271858" cy="164939"/>
            </a:xfrm>
            <a:prstGeom prst="rightArrow">
              <a:avLst/>
            </a:prstGeom>
            <a:solidFill>
              <a:srgbClr val="32326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6" name="Content Placeholder 2"/>
          <p:cNvSpPr>
            <a:spLocks noGrp="1"/>
          </p:cNvSpPr>
          <p:nvPr/>
        </p:nvSpPr>
        <p:spPr bwMode="auto">
          <a:xfrm rot="21206909">
            <a:off x="7546521" y="1267208"/>
            <a:ext cx="1322316" cy="647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692220" algn="l"/>
              </a:tabLst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Protocol doc that describes X</a:t>
            </a:r>
            <a:endParaRPr lang="en-US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7" name="Content Placeholder 2"/>
          <p:cNvSpPr>
            <a:spLocks noGrp="1"/>
          </p:cNvSpPr>
          <p:nvPr/>
        </p:nvSpPr>
        <p:spPr bwMode="auto">
          <a:xfrm>
            <a:off x="1514207" y="5411343"/>
            <a:ext cx="2796281" cy="542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692220" algn="l"/>
              </a:tabLst>
            </a:pPr>
            <a:r>
              <a:rPr lang="en-US" sz="2400" dirty="0" smtClean="0">
                <a:latin typeface="Calibri" pitchFamily="34" charset="0"/>
              </a:rPr>
              <a:t>A multiparty system based on protocol X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16" name="Content Placeholder 2"/>
          <p:cNvSpPr>
            <a:spLocks noGrp="1"/>
          </p:cNvSpPr>
          <p:nvPr/>
        </p:nvSpPr>
        <p:spPr bwMode="auto">
          <a:xfrm>
            <a:off x="473020" y="1309724"/>
            <a:ext cx="1935014" cy="76193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tIns="0" bIns="0" anchor="t" anchorCtr="0"/>
          <a:lstStyle/>
          <a:p>
            <a:pPr algn="ctr">
              <a:tabLst>
                <a:tab pos="692252" algn="l"/>
              </a:tabLst>
            </a:pPr>
            <a:r>
              <a:rPr lang="en-US" sz="2400" b="1" dirty="0" smtClean="0">
                <a:solidFill>
                  <a:prstClr val="black"/>
                </a:solidFill>
              </a:rPr>
              <a:t>Attacker </a:t>
            </a:r>
            <a:r>
              <a:rPr lang="en-US" sz="2400" b="1" dirty="0">
                <a:solidFill>
                  <a:prstClr val="black"/>
                </a:solidFill>
              </a:rPr>
              <a:t>(modeled)</a:t>
            </a:r>
          </a:p>
        </p:txBody>
      </p:sp>
      <p:cxnSp>
        <p:nvCxnSpPr>
          <p:cNvPr id="125" name="Straight Connector 124"/>
          <p:cNvCxnSpPr/>
          <p:nvPr/>
        </p:nvCxnSpPr>
        <p:spPr>
          <a:xfrm flipH="1">
            <a:off x="1158290" y="2888642"/>
            <a:ext cx="55151" cy="1093965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1546081" y="2888642"/>
            <a:ext cx="66417" cy="1078263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>
            <a:off x="2515922" y="2888642"/>
            <a:ext cx="12502" cy="251449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endCxn id="41" idx="0"/>
          </p:cNvCxnSpPr>
          <p:nvPr/>
        </p:nvCxnSpPr>
        <p:spPr>
          <a:xfrm flipH="1">
            <a:off x="2959104" y="2877979"/>
            <a:ext cx="1651" cy="237284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H="1">
            <a:off x="3365965" y="2877979"/>
            <a:ext cx="12880" cy="249872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H="1">
            <a:off x="4117479" y="2877979"/>
            <a:ext cx="14060" cy="1092483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H="1">
            <a:off x="4505270" y="2877979"/>
            <a:ext cx="2236" cy="1076781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7" name="Group 166"/>
          <p:cNvGrpSpPr/>
          <p:nvPr/>
        </p:nvGrpSpPr>
        <p:grpSpPr>
          <a:xfrm>
            <a:off x="1329119" y="2154046"/>
            <a:ext cx="3055208" cy="620352"/>
            <a:chOff x="1329119" y="2154046"/>
            <a:chExt cx="3055208" cy="620352"/>
          </a:xfrm>
        </p:grpSpPr>
        <p:cxnSp>
          <p:nvCxnSpPr>
            <p:cNvPr id="117" name="Straight Connector 116"/>
            <p:cNvCxnSpPr/>
            <p:nvPr/>
          </p:nvCxnSpPr>
          <p:spPr>
            <a:xfrm flipH="1">
              <a:off x="1329119" y="2154046"/>
              <a:ext cx="1159167" cy="528875"/>
            </a:xfrm>
            <a:prstGeom prst="line">
              <a:avLst/>
            </a:prstGeom>
            <a:ln w="41275">
              <a:solidFill>
                <a:schemeClr val="accent1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1908766" y="2305165"/>
              <a:ext cx="730216" cy="433506"/>
            </a:xfrm>
            <a:prstGeom prst="line">
              <a:avLst/>
            </a:prstGeom>
            <a:ln w="41275">
              <a:solidFill>
                <a:schemeClr val="accent1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3213033" y="2333844"/>
              <a:ext cx="706543" cy="393140"/>
            </a:xfrm>
            <a:prstGeom prst="line">
              <a:avLst/>
            </a:prstGeom>
            <a:ln w="41275">
              <a:solidFill>
                <a:schemeClr val="accent1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3377269" y="2242047"/>
              <a:ext cx="1007058" cy="532351"/>
            </a:xfrm>
            <a:prstGeom prst="line">
              <a:avLst/>
            </a:prstGeom>
            <a:ln w="41275">
              <a:solidFill>
                <a:schemeClr val="accent1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3090668" y="2354263"/>
              <a:ext cx="335151" cy="292414"/>
            </a:xfrm>
            <a:prstGeom prst="line">
              <a:avLst/>
            </a:prstGeom>
            <a:ln w="41275">
              <a:solidFill>
                <a:schemeClr val="accent1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2928457" y="2381197"/>
              <a:ext cx="26643" cy="318011"/>
            </a:xfrm>
            <a:prstGeom prst="line">
              <a:avLst/>
            </a:prstGeom>
            <a:ln w="41275">
              <a:solidFill>
                <a:schemeClr val="accent1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>
              <a:off x="2509564" y="2345028"/>
              <a:ext cx="290570" cy="375049"/>
            </a:xfrm>
            <a:prstGeom prst="line">
              <a:avLst/>
            </a:prstGeom>
            <a:ln w="41275">
              <a:solidFill>
                <a:schemeClr val="accent1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5" name="Picture 1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64555" y="1443466"/>
            <a:ext cx="895586" cy="848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7" name="Freeform 156"/>
          <p:cNvSpPr/>
          <p:nvPr/>
        </p:nvSpPr>
        <p:spPr>
          <a:xfrm>
            <a:off x="2920621" y="1138475"/>
            <a:ext cx="998955" cy="1136026"/>
          </a:xfrm>
          <a:custGeom>
            <a:avLst/>
            <a:gdLst>
              <a:gd name="connsiteX0" fmla="*/ 464024 w 998955"/>
              <a:gd name="connsiteY0" fmla="*/ 1058815 h 1136026"/>
              <a:gd name="connsiteX1" fmla="*/ 818866 w 998955"/>
              <a:gd name="connsiteY1" fmla="*/ 1127053 h 1136026"/>
              <a:gd name="connsiteX2" fmla="*/ 955343 w 998955"/>
              <a:gd name="connsiteY2" fmla="*/ 881394 h 1136026"/>
              <a:gd name="connsiteX3" fmla="*/ 982639 w 998955"/>
              <a:gd name="connsiteY3" fmla="*/ 349131 h 1136026"/>
              <a:gd name="connsiteX4" fmla="*/ 723331 w 998955"/>
              <a:gd name="connsiteY4" fmla="*/ 103471 h 1136026"/>
              <a:gd name="connsiteX5" fmla="*/ 327546 w 998955"/>
              <a:gd name="connsiteY5" fmla="*/ 7937 h 1136026"/>
              <a:gd name="connsiteX6" fmla="*/ 0 w 998955"/>
              <a:gd name="connsiteY6" fmla="*/ 294540 h 1136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955" h="1136026">
                <a:moveTo>
                  <a:pt x="464024" y="1058815"/>
                </a:moveTo>
                <a:cubicBezTo>
                  <a:pt x="600502" y="1107719"/>
                  <a:pt x="736980" y="1156623"/>
                  <a:pt x="818866" y="1127053"/>
                </a:cubicBezTo>
                <a:cubicBezTo>
                  <a:pt x="900752" y="1097483"/>
                  <a:pt x="928048" y="1011048"/>
                  <a:pt x="955343" y="881394"/>
                </a:cubicBezTo>
                <a:cubicBezTo>
                  <a:pt x="982638" y="751740"/>
                  <a:pt x="1021308" y="478785"/>
                  <a:pt x="982639" y="349131"/>
                </a:cubicBezTo>
                <a:cubicBezTo>
                  <a:pt x="943970" y="219477"/>
                  <a:pt x="832513" y="160337"/>
                  <a:pt x="723331" y="103471"/>
                </a:cubicBezTo>
                <a:cubicBezTo>
                  <a:pt x="614149" y="46605"/>
                  <a:pt x="448101" y="-23908"/>
                  <a:pt x="327546" y="7937"/>
                </a:cubicBezTo>
                <a:cubicBezTo>
                  <a:pt x="206991" y="39782"/>
                  <a:pt x="103495" y="167161"/>
                  <a:pt x="0" y="294540"/>
                </a:cubicBezTo>
              </a:path>
            </a:pathLst>
          </a:custGeom>
          <a:noFill/>
          <a:ln w="22225"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Content Placeholder 2"/>
          <p:cNvSpPr>
            <a:spLocks noGrp="1"/>
          </p:cNvSpPr>
          <p:nvPr/>
        </p:nvSpPr>
        <p:spPr bwMode="auto">
          <a:xfrm rot="16200000">
            <a:off x="3344903" y="1390389"/>
            <a:ext cx="1881670" cy="663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 algn="ctr">
              <a:tabLst>
                <a:tab pos="692252" algn="l"/>
              </a:tabLst>
            </a:pPr>
            <a:r>
              <a:rPr lang="en-US" sz="2000" dirty="0" smtClean="0">
                <a:solidFill>
                  <a:srgbClr val="FF0000"/>
                </a:solidFill>
              </a:rPr>
              <a:t>top-level infinite loop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9" name="Content Placeholder 2"/>
          <p:cNvSpPr>
            <a:spLocks noGrp="1"/>
          </p:cNvSpPr>
          <p:nvPr/>
        </p:nvSpPr>
        <p:spPr bwMode="auto">
          <a:xfrm>
            <a:off x="7729487" y="2293334"/>
            <a:ext cx="1450675" cy="394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692220" algn="l"/>
              </a:tabLst>
            </a:pPr>
            <a:r>
              <a:rPr lang="en-US" sz="2000" dirty="0" smtClean="0">
                <a:latin typeface="Calibri" pitchFamily="34" charset="0"/>
              </a:rPr>
              <a:t>Written in English.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70" name="Rounded Rectangular Callout 169"/>
          <p:cNvSpPr/>
          <p:nvPr/>
        </p:nvSpPr>
        <p:spPr>
          <a:xfrm>
            <a:off x="4746958" y="4992498"/>
            <a:ext cx="3715398" cy="1693772"/>
          </a:xfrm>
          <a:prstGeom prst="wedgeRoundRectCallout">
            <a:avLst>
              <a:gd name="adj1" fmla="val -1583"/>
              <a:gd name="adj2" fmla="val -71334"/>
              <a:gd name="adj3" fmla="val 16667"/>
            </a:avLst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Developers: 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Does </a:t>
            </a:r>
            <a:r>
              <a:rPr lang="en-US" sz="2400" dirty="0" smtClean="0">
                <a:solidFill>
                  <a:srgbClr val="FF0000"/>
                </a:solidFill>
              </a:rPr>
              <a:t>every possible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transaction </a:t>
            </a:r>
            <a:r>
              <a:rPr lang="en-US" sz="2400" dirty="0" smtClean="0">
                <a:solidFill>
                  <a:schemeClr val="tx1"/>
                </a:solidFill>
              </a:rPr>
              <a:t>satisfy safety property in spec?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1" name="Content Placeholder 2"/>
          <p:cNvSpPr>
            <a:spLocks noGrp="1"/>
          </p:cNvSpPr>
          <p:nvPr/>
        </p:nvSpPr>
        <p:spPr bwMode="auto">
          <a:xfrm>
            <a:off x="7125305" y="3757473"/>
            <a:ext cx="1986099" cy="394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692220" algn="l"/>
              </a:tabLst>
            </a:pPr>
            <a:r>
              <a:rPr lang="en-US" sz="2000" dirty="0" smtClean="0">
                <a:latin typeface="Calibri" pitchFamily="34" charset="0"/>
              </a:rPr>
              <a:t>Verifier </a:t>
            </a:r>
            <a:br>
              <a:rPr lang="en-US" sz="2000" dirty="0" smtClean="0">
                <a:latin typeface="Calibri" pitchFamily="34" charset="0"/>
              </a:rPr>
            </a:br>
            <a:r>
              <a:rPr lang="en-US" sz="1600" dirty="0" smtClean="0">
                <a:latin typeface="Calibri" pitchFamily="34" charset="0"/>
              </a:rPr>
              <a:t>(e.g., theorem </a:t>
            </a:r>
            <a:r>
              <a:rPr lang="en-US" sz="1600" dirty="0" err="1" smtClean="0">
                <a:latin typeface="Calibri" pitchFamily="34" charset="0"/>
              </a:rPr>
              <a:t>prover</a:t>
            </a:r>
            <a:r>
              <a:rPr lang="en-US" sz="1600" dirty="0" smtClean="0">
                <a:latin typeface="Calibri" pitchFamily="34" charset="0"/>
              </a:rPr>
              <a:t> or model checker)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5</a:t>
            </a:fld>
            <a:endParaRPr lang="en-US"/>
          </a:p>
        </p:txBody>
      </p:sp>
      <p:sp>
        <p:nvSpPr>
          <p:cNvPr id="88" name="Content Placeholder 2"/>
          <p:cNvSpPr>
            <a:spLocks noGrp="1"/>
          </p:cNvSpPr>
          <p:nvPr/>
        </p:nvSpPr>
        <p:spPr bwMode="auto">
          <a:xfrm>
            <a:off x="2630810" y="4706219"/>
            <a:ext cx="2056316" cy="5534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tIns="0" bIns="0" anchor="ctr" anchorCtr="0"/>
          <a:lstStyle/>
          <a:p>
            <a:pPr algn="ctr">
              <a:lnSpc>
                <a:spcPts val="1700"/>
              </a:lnSpc>
              <a:tabLst>
                <a:tab pos="692252" algn="l"/>
              </a:tabLst>
            </a:pPr>
            <a:r>
              <a:rPr lang="en-US" sz="1600" b="1" dirty="0" smtClean="0">
                <a:solidFill>
                  <a:prstClr val="black"/>
                </a:solidFill>
              </a:rPr>
              <a:t>Platform</a:t>
            </a:r>
            <a:br>
              <a:rPr lang="en-US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(modeled)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669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9" grpId="0" animBg="1"/>
      <p:bldP spid="109" grpId="0" animBg="1"/>
      <p:bldP spid="79" grpId="0" animBg="1"/>
      <p:bldP spid="8" grpId="0" animBg="1"/>
      <p:bldP spid="20" grpId="0" animBg="1"/>
      <p:bldP spid="62" grpId="0" animBg="1"/>
      <p:bldP spid="106" grpId="0"/>
      <p:bldP spid="116" grpId="0" animBg="1"/>
      <p:bldP spid="157" grpId="0" animBg="1"/>
      <p:bldP spid="159" grpId="0"/>
      <p:bldP spid="169" grpId="0"/>
      <p:bldP spid="170" grpId="0" animBg="1"/>
      <p:bldP spid="171" grpId="0"/>
      <p:bldP spid="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ube 32"/>
          <p:cNvSpPr/>
          <p:nvPr/>
        </p:nvSpPr>
        <p:spPr>
          <a:xfrm>
            <a:off x="1852817" y="2647725"/>
            <a:ext cx="2981365" cy="1412205"/>
          </a:xfrm>
          <a:prstGeom prst="cube">
            <a:avLst>
              <a:gd name="adj" fmla="val 59275"/>
            </a:avLst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cv</a:t>
            </a:r>
            <a:endParaRPr lang="en-US" dirty="0"/>
          </a:p>
        </p:txBody>
      </p:sp>
      <p:sp>
        <p:nvSpPr>
          <p:cNvPr id="39" name="Content Placeholder 2"/>
          <p:cNvSpPr>
            <a:spLocks noGrp="1"/>
          </p:cNvSpPr>
          <p:nvPr/>
        </p:nvSpPr>
        <p:spPr bwMode="auto">
          <a:xfrm>
            <a:off x="1891249" y="3498043"/>
            <a:ext cx="2056790" cy="5534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tIns="0" bIns="0" anchor="ctr" anchorCtr="0"/>
          <a:lstStyle/>
          <a:p>
            <a:pPr algn="ctr">
              <a:lnSpc>
                <a:spcPts val="1700"/>
              </a:lnSpc>
              <a:tabLst>
                <a:tab pos="692252" algn="l"/>
              </a:tabLst>
            </a:pPr>
            <a:r>
              <a:rPr lang="en-US" sz="1600" b="1" dirty="0" smtClean="0">
                <a:solidFill>
                  <a:prstClr val="black"/>
                </a:solidFill>
              </a:rPr>
              <a:t>Platform</a:t>
            </a:r>
            <a:br>
              <a:rPr lang="en-US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prstClr val="black"/>
                </a:solidFill>
              </a:rPr>
              <a:t> (actual)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35" name="Cube 34"/>
          <p:cNvSpPr/>
          <p:nvPr/>
        </p:nvSpPr>
        <p:spPr>
          <a:xfrm>
            <a:off x="206254" y="3819123"/>
            <a:ext cx="2981365" cy="1412205"/>
          </a:xfrm>
          <a:prstGeom prst="cube">
            <a:avLst>
              <a:gd name="adj" fmla="val 59275"/>
            </a:avLst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cv</a:t>
            </a:r>
            <a:endParaRPr lang="en-US" dirty="0"/>
          </a:p>
        </p:txBody>
      </p:sp>
      <p:sp>
        <p:nvSpPr>
          <p:cNvPr id="36" name="Cube 35"/>
          <p:cNvSpPr/>
          <p:nvPr/>
        </p:nvSpPr>
        <p:spPr>
          <a:xfrm>
            <a:off x="2527718" y="3785336"/>
            <a:ext cx="4787482" cy="1404318"/>
          </a:xfrm>
          <a:prstGeom prst="cube">
            <a:avLst>
              <a:gd name="adj" fmla="val 59275"/>
            </a:avLst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cv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20" y="129833"/>
            <a:ext cx="7886700" cy="620926"/>
          </a:xfrm>
        </p:spPr>
        <p:txBody>
          <a:bodyPr>
            <a:noAutofit/>
          </a:bodyPr>
          <a:lstStyle/>
          <a:p>
            <a:r>
              <a:rPr lang="en-US" sz="2400" dirty="0" smtClean="0"/>
              <a:t>Certification of Symbolic Transaction (CST)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939" y="3832460"/>
            <a:ext cx="729819" cy="828588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2628811" y="2811386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b.com source code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009819" y="3982607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a.com source code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346437" y="3966905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c.com source code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55" name="Straight Connector 54"/>
          <p:cNvCxnSpPr>
            <a:stCxn id="53" idx="3"/>
            <a:endCxn id="54" idx="1"/>
          </p:cNvCxnSpPr>
          <p:nvPr/>
        </p:nvCxnSpPr>
        <p:spPr>
          <a:xfrm flipV="1">
            <a:off x="2335566" y="4246066"/>
            <a:ext cx="1010871" cy="1570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endCxn id="54" idx="0"/>
          </p:cNvCxnSpPr>
          <p:nvPr/>
        </p:nvCxnSpPr>
        <p:spPr>
          <a:xfrm>
            <a:off x="3518632" y="3391054"/>
            <a:ext cx="490679" cy="57585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3" idx="0"/>
            <a:endCxn id="41" idx="1"/>
          </p:cNvCxnSpPr>
          <p:nvPr/>
        </p:nvCxnSpPr>
        <p:spPr>
          <a:xfrm flipV="1">
            <a:off x="1672693" y="3090547"/>
            <a:ext cx="956118" cy="89206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4785448" y="4158867"/>
            <a:ext cx="277871" cy="102901"/>
          </a:xfrm>
          <a:prstGeom prst="rightArrow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08" name="Group 107"/>
          <p:cNvGrpSpPr/>
          <p:nvPr/>
        </p:nvGrpSpPr>
        <p:grpSpPr>
          <a:xfrm>
            <a:off x="5610786" y="2678669"/>
            <a:ext cx="2961713" cy="1335853"/>
            <a:chOff x="5892891" y="2319973"/>
            <a:chExt cx="2446837" cy="1335853"/>
          </a:xfrm>
        </p:grpSpPr>
        <p:sp>
          <p:nvSpPr>
            <p:cNvPr id="97" name="Rectangle 96"/>
            <p:cNvSpPr/>
            <p:nvPr/>
          </p:nvSpPr>
          <p:spPr>
            <a:xfrm>
              <a:off x="5892891" y="2319973"/>
              <a:ext cx="2446837" cy="945405"/>
            </a:xfrm>
            <a:prstGeom prst="rect">
              <a:avLst/>
            </a:prstGeom>
            <a:solidFill>
              <a:srgbClr val="323264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A system-wide multiparty property, independent of specific protocols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98" name="Right Arrow 97"/>
            <p:cNvSpPr/>
            <p:nvPr/>
          </p:nvSpPr>
          <p:spPr>
            <a:xfrm rot="7488870">
              <a:off x="6134808" y="3383385"/>
              <a:ext cx="391851" cy="153032"/>
            </a:xfrm>
            <a:prstGeom prst="rightArrow">
              <a:avLst/>
            </a:prstGeom>
            <a:solidFill>
              <a:srgbClr val="32326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16" name="Content Placeholder 2"/>
          <p:cNvSpPr>
            <a:spLocks noGrp="1"/>
          </p:cNvSpPr>
          <p:nvPr/>
        </p:nvSpPr>
        <p:spPr bwMode="auto">
          <a:xfrm>
            <a:off x="772421" y="1064429"/>
            <a:ext cx="2005456" cy="761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t" anchorCtr="0"/>
          <a:lstStyle/>
          <a:p>
            <a:pPr algn="ctr">
              <a:tabLst>
                <a:tab pos="692252" algn="l"/>
              </a:tabLst>
            </a:pPr>
            <a:r>
              <a:rPr lang="en-US" sz="2000" b="1" dirty="0" smtClean="0">
                <a:solidFill>
                  <a:prstClr val="black"/>
                </a:solidFill>
              </a:rPr>
              <a:t>Actual user/attacker</a:t>
            </a:r>
            <a:endParaRPr lang="en-US" sz="2000" b="1" dirty="0">
              <a:solidFill>
                <a:prstClr val="black"/>
              </a:solidFill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 flipH="1">
            <a:off x="1228811" y="2465543"/>
            <a:ext cx="39928" cy="1517064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1512765" y="2478456"/>
            <a:ext cx="76889" cy="1504151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2862751" y="2465543"/>
            <a:ext cx="2407" cy="345192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3295082" y="2454880"/>
            <a:ext cx="2407" cy="345192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3713172" y="2454880"/>
            <a:ext cx="2407" cy="345192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4262751" y="2478456"/>
            <a:ext cx="0" cy="1504151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H="1">
            <a:off x="4570945" y="2478456"/>
            <a:ext cx="25495" cy="1488449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Content Placeholder 2"/>
          <p:cNvSpPr>
            <a:spLocks noGrp="1"/>
          </p:cNvSpPr>
          <p:nvPr/>
        </p:nvSpPr>
        <p:spPr bwMode="auto">
          <a:xfrm>
            <a:off x="5872201" y="4068616"/>
            <a:ext cx="1037125" cy="394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ct val="20000"/>
              </a:spcBef>
              <a:tabLst>
                <a:tab pos="692220" algn="l"/>
              </a:tabLst>
            </a:pPr>
            <a:r>
              <a:rPr lang="en-US" sz="2000" dirty="0" smtClean="0">
                <a:latin typeface="Calibri" pitchFamily="34" charset="0"/>
              </a:rPr>
              <a:t>Certifier </a:t>
            </a:r>
            <a:br>
              <a:rPr lang="en-US" sz="2000" dirty="0" smtClean="0">
                <a:latin typeface="Calibri" pitchFamily="34" charset="0"/>
              </a:rPr>
            </a:br>
            <a:endParaRPr lang="en-US" sz="1600" dirty="0"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24" y="1014218"/>
            <a:ext cx="1444306" cy="960464"/>
          </a:xfrm>
          <a:prstGeom prst="rect">
            <a:avLst/>
          </a:prstGeom>
        </p:spPr>
      </p:pic>
      <p:sp>
        <p:nvSpPr>
          <p:cNvPr id="15" name="7-Point Star 14"/>
          <p:cNvSpPr/>
          <p:nvPr/>
        </p:nvSpPr>
        <p:spPr>
          <a:xfrm>
            <a:off x="3027329" y="1650563"/>
            <a:ext cx="325672" cy="302309"/>
          </a:xfrm>
          <a:prstGeom prst="star7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7-Point Star 30"/>
          <p:cNvSpPr/>
          <p:nvPr/>
        </p:nvSpPr>
        <p:spPr>
          <a:xfrm>
            <a:off x="4396235" y="3855977"/>
            <a:ext cx="325672" cy="302309"/>
          </a:xfrm>
          <a:prstGeom prst="star7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6</a:t>
            </a:fld>
            <a:endParaRPr lang="en-US"/>
          </a:p>
        </p:txBody>
      </p:sp>
      <p:sp>
        <p:nvSpPr>
          <p:cNvPr id="37" name="Content Placeholder 2"/>
          <p:cNvSpPr>
            <a:spLocks noGrp="1"/>
          </p:cNvSpPr>
          <p:nvPr/>
        </p:nvSpPr>
        <p:spPr bwMode="auto">
          <a:xfrm>
            <a:off x="267941" y="4665020"/>
            <a:ext cx="2056790" cy="5534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tIns="0" bIns="0" anchor="ctr" anchorCtr="0"/>
          <a:lstStyle/>
          <a:p>
            <a:pPr algn="ctr">
              <a:lnSpc>
                <a:spcPts val="1700"/>
              </a:lnSpc>
              <a:tabLst>
                <a:tab pos="692252" algn="l"/>
              </a:tabLst>
            </a:pPr>
            <a:r>
              <a:rPr lang="en-US" sz="1600" b="1" dirty="0" smtClean="0">
                <a:solidFill>
                  <a:prstClr val="black"/>
                </a:solidFill>
              </a:rPr>
              <a:t>Platform</a:t>
            </a:r>
            <a:br>
              <a:rPr lang="en-US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prstClr val="black"/>
                </a:solidFill>
              </a:rPr>
              <a:t> (actual)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38" name="Content Placeholder 2"/>
          <p:cNvSpPr>
            <a:spLocks noGrp="1"/>
          </p:cNvSpPr>
          <p:nvPr/>
        </p:nvSpPr>
        <p:spPr bwMode="auto">
          <a:xfrm>
            <a:off x="2635950" y="4636154"/>
            <a:ext cx="3792281" cy="5534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tIns="0" bIns="0" anchor="ctr" anchorCtr="0"/>
          <a:lstStyle/>
          <a:p>
            <a:pPr algn="ctr">
              <a:lnSpc>
                <a:spcPts val="1700"/>
              </a:lnSpc>
              <a:tabLst>
                <a:tab pos="692252" algn="l"/>
              </a:tabLst>
            </a:pPr>
            <a:r>
              <a:rPr lang="en-US" sz="1600" b="1" dirty="0" smtClean="0">
                <a:solidFill>
                  <a:prstClr val="black"/>
                </a:solidFill>
              </a:rPr>
              <a:t>Platform</a:t>
            </a:r>
            <a:br>
              <a:rPr lang="en-US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prstClr val="black"/>
                </a:solidFill>
              </a:rPr>
              <a:t> (actual)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70" name="Rounded Rectangular Callout 169"/>
          <p:cNvSpPr/>
          <p:nvPr/>
        </p:nvSpPr>
        <p:spPr>
          <a:xfrm>
            <a:off x="5772151" y="4870149"/>
            <a:ext cx="3276020" cy="1537639"/>
          </a:xfrm>
          <a:prstGeom prst="wedgeRoundRectCallout">
            <a:avLst>
              <a:gd name="adj1" fmla="val -44712"/>
              <a:gd name="adj2" fmla="val -71909"/>
              <a:gd name="adj3" fmla="val 16667"/>
            </a:avLst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Does </a:t>
            </a:r>
            <a:r>
              <a:rPr lang="en-US" sz="2400" dirty="0" smtClean="0">
                <a:solidFill>
                  <a:srgbClr val="FF0000"/>
                </a:solidFill>
              </a:rPr>
              <a:t>this transaction </a:t>
            </a:r>
            <a:r>
              <a:rPr lang="en-US" sz="2400" dirty="0" smtClean="0">
                <a:solidFill>
                  <a:schemeClr val="tx1"/>
                </a:solidFill>
              </a:rPr>
              <a:t>satisfy the system-wide property?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697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295 0.00463 -0.0059 0.00926 -0.00903 0.01388 C -0.01042 0.01597 -0.0118 0.01828 -0.01354 0.0199 C -0.01476 0.02106 -0.01649 0.02129 -0.01788 0.02176 C -0.01944 0.02453 -0.02066 0.02754 -0.0224 0.02986 C -0.02378 0.03148 -0.02569 0.03217 -0.02691 0.03379 C -0.02865 0.03611 -0.03003 0.03912 -0.03142 0.04166 C -0.03785 0.05416 -0.03628 0.04976 -0.03889 0.05972 C -0.03837 0.06157 -0.03785 0.06365 -0.03733 0.06574 C -0.03628 0.07083 -0.03437 0.08148 -0.03437 0.08148 C -0.0349 0.11597 -0.0368 0.15046 -0.03594 0.18495 C -0.03576 0.19027 -0.02708 0.18518 -0.02691 0.18495 C -0.02639 0.1412 -0.02865 0.09722 -0.02535 0.0537 C -0.025 0.04814 -0.01875 0.04652 -0.01649 0.04166 C -0.01441 0.03773 -0.01302 0.0331 -0.01042 0.02986 L -0.00156 0.01782 C 0 0.01597 0.00174 0.01435 0.00295 0.0118 C 0.00712 0.00347 0.00469 0.00763 0.01042 0 C 0.01163 -0.00487 0.0151 -0.0132 0.0059 -0.01389 C -0.00608 -0.01505 -0.02986 -0.00996 -0.02986 -0.00996 C -0.03194 -0.00926 -0.03385 -0.0088 -0.03594 -0.00811 C -0.04115 -0.00602 -0.04861 -0.00162 -0.05226 0.00185 C -0.05434 0.00393 -0.05608 0.00648 -0.05833 0.00787 C -0.06007 0.00902 -0.06233 0.00926 -0.06424 0.00995 C -0.07465 0.01388 -0.06198 0.00949 -0.07465 0.01597 C -0.07656 0.01689 -0.07865 0.01713 -0.08073 0.01782 C -0.08212 0.01851 -0.08368 0.01921 -0.08507 0.0199 C -0.08906 0.02129 -0.09705 0.02384 -0.09705 0.02384 C -0.10694 0.03263 -0.09601 0.02361 -0.11493 0.03379 C -0.12187 0.0375 -0.12882 0.04143 -0.13594 0.04375 C -0.13785 0.04444 -0.13993 0.0449 -0.14184 0.04583 C -0.14479 0.04699 -0.15087 0.04976 -0.15087 0.04976 C -0.15226 0.05162 -0.15365 0.05393 -0.15538 0.05578 C -0.17135 0.07245 -0.15851 0.05601 -0.16875 0.06967 C -0.16927 0.0743 -0.16962 0.07893 -0.17031 0.08356 C -0.17066 0.0868 -0.17118 0.09027 -0.1717 0.09351 C -0.17222 0.09745 -0.17274 0.10138 -0.17326 0.10555 C -0.17326 0.11157 -0.17292 0.18402 -0.17621 0.21296 C -0.17639 0.21504 -0.17726 0.21689 -0.17778 0.21898 C -0.17812 0.2243 -0.17847 0.22963 -0.17917 0.23472 C -0.17951 0.2375 -0.18021 0.24004 -0.18073 0.24282 C -0.18125 0.24606 -0.1816 0.2493 -0.18212 0.25277 C -0.1816 0.26597 -0.18142 0.27939 -0.18073 0.29259 C -0.18055 0.29583 -0.18073 0.29976 -0.17917 0.30254 C -0.17569 0.30856 -0.16962 0.31134 -0.16424 0.3125 C -0.16024 0.31342 -0.15625 0.31365 -0.15226 0.31435 C -0.15035 0.31481 -0.14844 0.3162 -0.14635 0.31643 C -0.12986 0.31759 -0.11354 0.31805 -0.09705 0.31851 L 0.01632 0.32037 C 0.0408 0.32685 0.01875 0.32152 0.07465 0.3243 C 0.08455 0.32476 0.09445 0.32569 0.10451 0.32638 C 0.10938 0.32708 0.11545 0.3243 0.11945 0.32847 C 0.12188 0.33078 0.11354 0.33125 0.11042 0.3324 C 0.10851 0.3331 0.10642 0.33356 0.10451 0.33426 C 0.10139 0.33564 0.09549 0.33842 0.09549 0.33842 L 0.05816 0.33634 C 0.0257 0.33449 0.03663 0.33865 0.0224 0.3324 C -0.0184 0.3368 -0.0026 0.33402 -0.02535 0.33842 L -0.07917 0.3324 C -0.0901 0.33148 -0.10104 0.33101 -0.11198 0.33032 C -0.11788 0.32916 -0.12413 0.32824 -0.12986 0.32638 C -0.13142 0.32592 -0.13281 0.32453 -0.13437 0.3243 C -0.14687 0.32314 -0.1592 0.32314 -0.1717 0.32245 C -0.1743 0.32129 -0.17899 0.31967 -0.18073 0.31643 C -0.18177 0.31412 -0.18177 0.31111 -0.18212 0.30856 C -0.18281 0.30324 -0.18264 0.29768 -0.18368 0.29259 C -0.1842 0.28958 -0.18576 0.28726 -0.18663 0.28449 C -0.18785 0.28078 -0.18871 0.27662 -0.18958 0.27268 L -0.19115 0.26666 L -0.19253 0.26064 C -0.19219 0.25416 -0.19167 0.24745 -0.19115 0.24074 C -0.1901 0.2287 -0.18976 0.22754 -0.18819 0.21689 C -0.18715 0.19444 -0.18628 0.17176 -0.18524 0.1493 C -0.18472 0.14004 -0.18455 0.13055 -0.18368 0.12129 C -0.18299 0.11342 -0.18299 0.10486 -0.18073 0.09745 C -0.17656 0.08356 -0.17847 0.09097 -0.17465 0.07569 C -0.17413 0.07361 -0.17448 0.07083 -0.17326 0.06967 C -0.16927 0.0662 -0.1658 0.06157 -0.16128 0.05972 C -0.15972 0.05902 -0.15816 0.05856 -0.15677 0.05763 C -0.15521 0.05671 -0.15399 0.05439 -0.15226 0.0537 C -0.14896 0.05231 -0.14531 0.05254 -0.14184 0.05162 C -0.13993 0.05115 -0.13785 0.05023 -0.13594 0.04976 C -0.13246 0.04884 -0.12899 0.04838 -0.12552 0.04768 C -0.12344 0.04629 -0.1217 0.04444 -0.11944 0.04375 C -0.11458 0.04236 -0.10955 0.04259 -0.10451 0.04166 C -0.10156 0.0412 -0.09861 0.04051 -0.09566 0.03981 C -0.09062 0.0375 -0.09028 0.03773 -0.08507 0.03379 C -0.08351 0.03263 -0.08229 0.03078 -0.08073 0.02986 C -0.07882 0.0287 -0.07674 0.02847 -0.07465 0.02777 C -0.07326 0.02523 -0.07205 0.02199 -0.07014 0.0199 C -0.06892 0.01851 -0.06719 0.01851 -0.0658 0.01782 C -0.04722 0.00856 -0.06805 0.01898 -0.05226 0.00995 C -0.05087 0.00902 -0.0493 0.00856 -0.04774 0.00787 C -0.04583 0.00601 -0.0441 0.00324 -0.04184 0.00185 C -0.03958 0.00046 -0.0368 0.00092 -0.03437 0 C -0.03229 -0.00093 -0.03055 -0.00301 -0.02847 -0.00394 C -0.02396 -0.00625 -0.01927 -0.00718 -0.01493 -0.00996 C 0.00486 -0.02315 -0.01996 -0.00718 -0.00451 -0.01598 C 0.00642 -0.02223 -0.00365 -0.01829 0.00747 -0.02199 C 0.01042 -0.02454 0.01389 -0.03334 0.01632 -0.02987 C 0.02135 -0.02338 0.025 -0.01412 0.03125 -0.00996 C 0.03629 -0.00672 0.04097 -0.00232 0.04618 0 C 0.04774 0.00069 0.04931 0.00115 0.0507 0.00185 C 0.05573 0.00509 0.06094 0.00787 0.06563 0.0118 C 0.07135 0.01713 0.0684 0.01504 0.07465 0.01782 C 0.0809 0.02338 0.0875 0.02939 0.0941 0.03379 C 0.09601 0.03518 0.09809 0.03611 0.1 0.03773 C 0.1026 0.04004 0.10469 0.04351 0.10747 0.04583 C 0.10972 0.04768 0.1125 0.04814 0.11493 0.04976 C 0.11649 0.05069 0.11788 0.05254 0.11945 0.0537 C 0.12326 0.05648 0.12726 0.05949 0.13125 0.06157 C 0.13385 0.06296 0.13646 0.06412 0.13872 0.06574 C 0.14045 0.06666 0.14167 0.06875 0.14323 0.06967 C 0.1592 0.07916 0.14653 0.06851 0.15677 0.07754 C 0.15729 0.08148 0.15747 0.08564 0.15816 0.08958 C 0.15851 0.09166 0.15972 0.09328 0.15972 0.0956 C 0.15972 0.13564 0.16076 0.12801 0.15677 0.1493 C 0.15625 0.15578 0.15573 0.1625 0.15521 0.16921 C 0.15486 0.17384 0.15382 0.17847 0.15365 0.1831 C 0.14913 0.32546 0.15469 0.21481 0.1507 0.28865 L 0.15226 0.3243 L 0.15226 0.3243 " pathEditMode="relative" ptsTypes="AAAAAAAAAAAAAAAAAAAAAAAAAAAAAAAAAAAAAAAAAAAAAAAAAAAAAAAAAAAAAAAAAAAAAAAAAAAAAAAAAAAAAAAAAAAAAAAAAAAAAAAAAAAAAAAAAAAAAAAAAAA">
                                      <p:cBhvr>
                                        <p:cTn id="3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09028 0.0129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116" grpId="0"/>
      <p:bldP spid="171" grpId="0"/>
      <p:bldP spid="15" grpId="0" animBg="1"/>
      <p:bldP spid="15" grpId="1" animBg="1"/>
      <p:bldP spid="15" grpId="2" animBg="1"/>
      <p:bldP spid="31" grpId="0" animBg="1"/>
      <p:bldP spid="31" grpId="1" animBg="1"/>
      <p:bldP spid="1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1926016" y="1558768"/>
            <a:ext cx="3099164" cy="10861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897794" y="3537977"/>
            <a:ext cx="1909048" cy="16657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897229" y="3523423"/>
            <a:ext cx="3592251" cy="16657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64" y="251890"/>
            <a:ext cx="7886700" cy="51989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toy example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370" y="4074107"/>
            <a:ext cx="834992" cy="94799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594191" y="1915274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b.com source code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87850" y="3751346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a.com source code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23299" y="3721090"/>
            <a:ext cx="1325747" cy="5583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c.com source code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21" name="Straight Connector 20"/>
          <p:cNvCxnSpPr>
            <a:stCxn id="19" idx="3"/>
            <a:endCxn id="20" idx="1"/>
          </p:cNvCxnSpPr>
          <p:nvPr/>
        </p:nvCxnSpPr>
        <p:spPr>
          <a:xfrm flipV="1">
            <a:off x="2513597" y="4000251"/>
            <a:ext cx="2509702" cy="3025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38595" y="2472528"/>
            <a:ext cx="537047" cy="12485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0"/>
          </p:cNvCxnSpPr>
          <p:nvPr/>
        </p:nvCxnSpPr>
        <p:spPr>
          <a:xfrm flipV="1">
            <a:off x="1850724" y="2498752"/>
            <a:ext cx="1847895" cy="125259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Arrow 23"/>
          <p:cNvSpPr/>
          <p:nvPr/>
        </p:nvSpPr>
        <p:spPr>
          <a:xfrm rot="884784">
            <a:off x="6398606" y="4214169"/>
            <a:ext cx="1083080" cy="15045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855617" y="2790544"/>
            <a:ext cx="2143242" cy="1293452"/>
            <a:chOff x="5892892" y="2319973"/>
            <a:chExt cx="2143242" cy="1293452"/>
          </a:xfrm>
        </p:grpSpPr>
        <p:sp>
          <p:nvSpPr>
            <p:cNvPr id="26" name="Rectangle 25"/>
            <p:cNvSpPr/>
            <p:nvPr/>
          </p:nvSpPr>
          <p:spPr>
            <a:xfrm>
              <a:off x="5892892" y="2319973"/>
              <a:ext cx="2143242" cy="945405"/>
            </a:xfrm>
            <a:prstGeom prst="rect">
              <a:avLst/>
            </a:prstGeom>
            <a:solidFill>
              <a:srgbClr val="323264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/>
                <a:t>(C == true) </a:t>
              </a:r>
              <a:br>
                <a:rPr lang="en-US" sz="2000" dirty="0" smtClean="0"/>
              </a:br>
              <a:r>
                <a:rPr lang="en-US" sz="2000" dirty="0" err="1" smtClean="0"/>
                <a:t>iff</a:t>
              </a:r>
              <a:r>
                <a:rPr lang="en-US" sz="2000" dirty="0" smtClean="0"/>
                <a:t> (</a:t>
              </a:r>
              <a:r>
                <a:rPr lang="en-US" sz="2000" dirty="0" smtClean="0">
                  <a:sym typeface="Symbol" panose="05050102010706020507" pitchFamily="18" charset="2"/>
                </a:rPr>
                <a:t></a:t>
              </a:r>
              <a:r>
                <a:rPr lang="en-US" sz="2000" dirty="0" err="1" smtClean="0"/>
                <a:t>i</a:t>
              </a:r>
              <a:r>
                <a:rPr lang="en-US" sz="2000" dirty="0" smtClean="0"/>
                <a:t>. B[</a:t>
              </a:r>
              <a:r>
                <a:rPr lang="en-US" sz="2000" dirty="0" err="1" smtClean="0"/>
                <a:t>i</a:t>
              </a:r>
              <a:r>
                <a:rPr lang="en-US" sz="2000" dirty="0" smtClean="0"/>
                <a:t>] == A) 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7" name="Right Arrow 26"/>
            <p:cNvSpPr/>
            <p:nvPr/>
          </p:nvSpPr>
          <p:spPr>
            <a:xfrm rot="7488870">
              <a:off x="7023152" y="3340984"/>
              <a:ext cx="391851" cy="153032"/>
            </a:xfrm>
            <a:prstGeom prst="rightArrow">
              <a:avLst/>
            </a:prstGeom>
            <a:solidFill>
              <a:srgbClr val="32326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28" name="Straight Connector 27"/>
          <p:cNvCxnSpPr/>
          <p:nvPr/>
        </p:nvCxnSpPr>
        <p:spPr>
          <a:xfrm flipH="1">
            <a:off x="1310045" y="1180418"/>
            <a:ext cx="78700" cy="2342890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591750" y="1163974"/>
            <a:ext cx="75471" cy="2359334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830538" y="1203586"/>
            <a:ext cx="14241" cy="711037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4262869" y="1196373"/>
            <a:ext cx="19261" cy="707587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4680960" y="1214770"/>
            <a:ext cx="19260" cy="689190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051090" y="1163974"/>
            <a:ext cx="37684" cy="2328689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686782" y="1180418"/>
            <a:ext cx="33867" cy="2342890"/>
          </a:xfrm>
          <a:prstGeom prst="line">
            <a:avLst/>
          </a:prstGeom>
          <a:ln w="28575">
            <a:solidFill>
              <a:srgbClr val="0070C0"/>
            </a:solidFill>
            <a:headEnd type="oval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ular Callout 38"/>
          <p:cNvSpPr/>
          <p:nvPr/>
        </p:nvSpPr>
        <p:spPr>
          <a:xfrm>
            <a:off x="5388527" y="4561045"/>
            <a:ext cx="850421" cy="403390"/>
          </a:xfrm>
          <a:prstGeom prst="wedgeRectCallout">
            <a:avLst>
              <a:gd name="adj1" fmla="val -3059"/>
              <a:gd name="adj2" fmla="val -13693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437940" y="4588472"/>
            <a:ext cx="781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bool</a:t>
            </a:r>
            <a:r>
              <a:rPr lang="en-US" dirty="0"/>
              <a:t> C</a:t>
            </a:r>
          </a:p>
        </p:txBody>
      </p:sp>
      <p:sp>
        <p:nvSpPr>
          <p:cNvPr id="42" name="Rectangular Callout 41"/>
          <p:cNvSpPr/>
          <p:nvPr/>
        </p:nvSpPr>
        <p:spPr>
          <a:xfrm>
            <a:off x="1137750" y="4615116"/>
            <a:ext cx="1334231" cy="403390"/>
          </a:xfrm>
          <a:prstGeom prst="wedgeRectCallout">
            <a:avLst>
              <a:gd name="adj1" fmla="val -3059"/>
              <a:gd name="adj2" fmla="val -13693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2132999" y="1989188"/>
            <a:ext cx="13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array  B[ ]</a:t>
            </a:r>
            <a:endParaRPr lang="en-US" dirty="0"/>
          </a:p>
        </p:txBody>
      </p:sp>
      <p:sp>
        <p:nvSpPr>
          <p:cNvPr id="46" name="Rectangular Callout 45"/>
          <p:cNvSpPr/>
          <p:nvPr/>
        </p:nvSpPr>
        <p:spPr>
          <a:xfrm>
            <a:off x="2205315" y="1972159"/>
            <a:ext cx="1232931" cy="403390"/>
          </a:xfrm>
          <a:prstGeom prst="wedgeRectCallout">
            <a:avLst>
              <a:gd name="adj1" fmla="val 66621"/>
              <a:gd name="adj2" fmla="val -1202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156546" y="4626257"/>
            <a:ext cx="12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</a:t>
            </a:r>
            <a:r>
              <a:rPr lang="en-US" dirty="0" smtClean="0"/>
              <a:t>ecret </a:t>
            </a:r>
            <a:r>
              <a:rPr lang="en-US" dirty="0" err="1" smtClean="0"/>
              <a:t>int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6562649" y="2347403"/>
            <a:ext cx="25603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Ambient predicate</a:t>
            </a:r>
            <a:endParaRPr lang="en-US" sz="2400" dirty="0"/>
          </a:p>
        </p:txBody>
      </p:sp>
      <p:sp>
        <p:nvSpPr>
          <p:cNvPr id="79" name="Content Placeholder 2"/>
          <p:cNvSpPr>
            <a:spLocks noGrp="1"/>
          </p:cNvSpPr>
          <p:nvPr>
            <p:ph idx="1"/>
          </p:nvPr>
        </p:nvSpPr>
        <p:spPr>
          <a:xfrm>
            <a:off x="1310045" y="5293345"/>
            <a:ext cx="7768170" cy="1216735"/>
          </a:xfrm>
        </p:spPr>
        <p:txBody>
          <a:bodyPr anchor="t" anchorCtr="0">
            <a:noAutofit/>
          </a:bodyPr>
          <a:lstStyle/>
          <a:p>
            <a:r>
              <a:rPr lang="en-US" sz="1800" dirty="0" smtClean="0">
                <a:solidFill>
                  <a:srgbClr val="002060"/>
                </a:solidFill>
              </a:rPr>
              <a:t>Ambient predicate cannot be concretely checked </a:t>
            </a:r>
          </a:p>
          <a:p>
            <a:pPr lvl="1"/>
            <a:r>
              <a:rPr lang="en-US" sz="1600" dirty="0">
                <a:solidFill>
                  <a:srgbClr val="002060"/>
                </a:solidFill>
              </a:rPr>
              <a:t>c</a:t>
            </a:r>
            <a:r>
              <a:rPr lang="en-US" sz="1600" dirty="0" smtClean="0">
                <a:solidFill>
                  <a:srgbClr val="002060"/>
                </a:solidFill>
              </a:rPr>
              <a:t>.com has no access to concrete values of A[ ] and B</a:t>
            </a:r>
          </a:p>
          <a:p>
            <a:r>
              <a:rPr lang="en-US" sz="1800" dirty="0" smtClean="0">
                <a:solidFill>
                  <a:srgbClr val="002060"/>
                </a:solidFill>
              </a:rPr>
              <a:t>CST’s approach  -- to collect source code to symbolically check ambient predicate </a:t>
            </a:r>
            <a:endParaRPr lang="en-US" sz="1600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5" name="7-Point Star 34"/>
          <p:cNvSpPr/>
          <p:nvPr/>
        </p:nvSpPr>
        <p:spPr>
          <a:xfrm>
            <a:off x="1525051" y="754980"/>
            <a:ext cx="325672" cy="302309"/>
          </a:xfrm>
          <a:prstGeom prst="star7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7-Point Star 35"/>
          <p:cNvSpPr/>
          <p:nvPr/>
        </p:nvSpPr>
        <p:spPr>
          <a:xfrm>
            <a:off x="1479194" y="3492663"/>
            <a:ext cx="325672" cy="302309"/>
          </a:xfrm>
          <a:prstGeom prst="star7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lded Corner 2"/>
          <p:cNvSpPr/>
          <p:nvPr/>
        </p:nvSpPr>
        <p:spPr>
          <a:xfrm>
            <a:off x="1507457" y="3714430"/>
            <a:ext cx="263950" cy="292230"/>
          </a:xfrm>
          <a:prstGeom prst="foldedCorner">
            <a:avLst>
              <a:gd name="adj" fmla="val 41614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7-Point Star 47"/>
          <p:cNvSpPr/>
          <p:nvPr/>
        </p:nvSpPr>
        <p:spPr>
          <a:xfrm>
            <a:off x="3658786" y="2117027"/>
            <a:ext cx="325672" cy="302309"/>
          </a:xfrm>
          <a:prstGeom prst="star7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olded Corner 48"/>
          <p:cNvSpPr/>
          <p:nvPr/>
        </p:nvSpPr>
        <p:spPr>
          <a:xfrm>
            <a:off x="3687049" y="2338794"/>
            <a:ext cx="263950" cy="292230"/>
          </a:xfrm>
          <a:prstGeom prst="foldedCorner">
            <a:avLst>
              <a:gd name="adj" fmla="val 41614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olded Corner 49"/>
          <p:cNvSpPr/>
          <p:nvPr/>
        </p:nvSpPr>
        <p:spPr>
          <a:xfrm>
            <a:off x="3746851" y="2445434"/>
            <a:ext cx="263950" cy="292230"/>
          </a:xfrm>
          <a:prstGeom prst="foldedCorner">
            <a:avLst>
              <a:gd name="adj" fmla="val 41614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7-Point Star 50"/>
          <p:cNvSpPr/>
          <p:nvPr/>
        </p:nvSpPr>
        <p:spPr>
          <a:xfrm>
            <a:off x="6222431" y="3879352"/>
            <a:ext cx="325672" cy="302309"/>
          </a:xfrm>
          <a:prstGeom prst="star7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olded Corner 51"/>
          <p:cNvSpPr/>
          <p:nvPr/>
        </p:nvSpPr>
        <p:spPr>
          <a:xfrm>
            <a:off x="6250694" y="4101119"/>
            <a:ext cx="263950" cy="292230"/>
          </a:xfrm>
          <a:prstGeom prst="foldedCorner">
            <a:avLst>
              <a:gd name="adj" fmla="val 41614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olded Corner 52"/>
          <p:cNvSpPr/>
          <p:nvPr/>
        </p:nvSpPr>
        <p:spPr>
          <a:xfrm>
            <a:off x="6310496" y="4207759"/>
            <a:ext cx="263950" cy="292230"/>
          </a:xfrm>
          <a:prstGeom prst="foldedCorner">
            <a:avLst>
              <a:gd name="adj" fmla="val 41614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olded Corner 53"/>
          <p:cNvSpPr/>
          <p:nvPr/>
        </p:nvSpPr>
        <p:spPr>
          <a:xfrm>
            <a:off x="6403165" y="4322886"/>
            <a:ext cx="263950" cy="292230"/>
          </a:xfrm>
          <a:prstGeom prst="foldedCorner">
            <a:avLst>
              <a:gd name="adj" fmla="val 4161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3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-0.00677 0.4018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2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0.24098 -0.2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49" y="-100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0.23958 -0.1937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79" y="-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0.12674 0.2525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7" y="1261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0.12691 0.2615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7" y="13079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0.12691 0.26157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7" y="1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10973 0.046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86" y="2315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10938 0.0351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175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11354 0.0344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7" y="1713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0.11198 0.0379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90" y="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" grpId="0" animBg="1"/>
      <p:bldP spid="3" grpId="1" animBg="1"/>
      <p:bldP spid="3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850" y="1699022"/>
            <a:ext cx="7591425" cy="1790700"/>
          </a:xfrm>
        </p:spPr>
        <p:txBody>
          <a:bodyPr>
            <a:normAutofit/>
          </a:bodyPr>
          <a:lstStyle/>
          <a:p>
            <a:r>
              <a:rPr lang="en-US" dirty="0" smtClean="0"/>
              <a:t>A real example:</a:t>
            </a:r>
            <a:br>
              <a:rPr lang="en-US" dirty="0" smtClean="0"/>
            </a:br>
            <a:r>
              <a:rPr lang="en-US" dirty="0" smtClean="0"/>
              <a:t>Third-party payment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5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Folded Corner 113"/>
          <p:cNvSpPr/>
          <p:nvPr/>
        </p:nvSpPr>
        <p:spPr>
          <a:xfrm>
            <a:off x="751907" y="1043493"/>
            <a:ext cx="8249314" cy="2733844"/>
          </a:xfrm>
          <a:prstGeom prst="foldedCorner">
            <a:avLst>
              <a:gd name="adj" fmla="val 0"/>
            </a:avLst>
          </a:prstGeom>
          <a:solidFill>
            <a:srgbClr val="E9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10" y="308727"/>
            <a:ext cx="8835390" cy="4786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Protocol flow and safety property</a:t>
            </a:r>
            <a:endParaRPr lang="en-US" dirty="0"/>
          </a:p>
        </p:txBody>
      </p:sp>
      <p:sp>
        <p:nvSpPr>
          <p:cNvPr id="9" name="Rectangle 37"/>
          <p:cNvSpPr>
            <a:spLocks noChangeArrowheads="1"/>
          </p:cNvSpPr>
          <p:nvPr/>
        </p:nvSpPr>
        <p:spPr bwMode="auto">
          <a:xfrm>
            <a:off x="1813302" y="36111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07606" y="1060645"/>
            <a:ext cx="21991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  <a:latin typeface="Calibri Light" panose="020F0302020204030204" pitchFamily="34" charset="0"/>
              </a:rPr>
              <a:t>c</a:t>
            </a:r>
            <a:r>
              <a:rPr lang="en-US" sz="2400" b="1" dirty="0" smtClean="0">
                <a:solidFill>
                  <a:srgbClr val="00B050"/>
                </a:solidFill>
                <a:latin typeface="Calibri Light" panose="020F0302020204030204" pitchFamily="34" charset="0"/>
              </a:rPr>
              <a:t>ashier</a:t>
            </a:r>
            <a:endParaRPr lang="en-US" sz="1400" b="1" dirty="0">
              <a:solidFill>
                <a:srgbClr val="00B050"/>
              </a:solidFill>
              <a:latin typeface="Calibri Light" panose="020F03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86393" y="1078349"/>
            <a:ext cx="2087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Calibri Light" panose="020F0302020204030204" pitchFamily="34" charset="0"/>
              </a:rPr>
              <a:t>merchant</a:t>
            </a:r>
            <a:endParaRPr lang="en-US" sz="2400" b="1" dirty="0">
              <a:solidFill>
                <a:srgbClr val="7030A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246412" y="1616659"/>
            <a:ext cx="4928" cy="216067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033786" y="1090375"/>
            <a:ext cx="89463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dirty="0" smtClean="0">
                <a:latin typeface="Calibri Light" panose="020F0302020204030204" pitchFamily="34" charset="0"/>
              </a:rPr>
              <a:t>client</a:t>
            </a:r>
            <a:endParaRPr lang="en-US" sz="2000" dirty="0">
              <a:latin typeface="Calibri Light" panose="020F0302020204030204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7238058" y="1571714"/>
            <a:ext cx="4925" cy="208257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1417840" y="1645717"/>
            <a:ext cx="2466" cy="21316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1418584" y="1752097"/>
            <a:ext cx="5832944" cy="461420"/>
            <a:chOff x="1190350" y="1131818"/>
            <a:chExt cx="5832944" cy="461420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1190350" y="1368364"/>
              <a:ext cx="5832944" cy="224874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1547443" y="1131818"/>
              <a:ext cx="2389006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PlaceOrder_req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020991" y="2130992"/>
            <a:ext cx="1927427" cy="323165"/>
            <a:chOff x="6792757" y="1510713"/>
            <a:chExt cx="1927427" cy="323165"/>
          </a:xfrm>
        </p:grpSpPr>
        <p:sp>
          <p:nvSpPr>
            <p:cNvPr id="51" name="Rectangle 50"/>
            <p:cNvSpPr/>
            <p:nvPr/>
          </p:nvSpPr>
          <p:spPr>
            <a:xfrm>
              <a:off x="6792757" y="1510713"/>
              <a:ext cx="19274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PlaceOrder</a:t>
              </a:r>
              <a:r>
                <a:rPr lang="en-US" sz="1500" dirty="0" smtClean="0">
                  <a:latin typeface="Calibri Light" panose="020F0302020204030204" pitchFamily="34" charset="0"/>
                </a:rPr>
                <a:t>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52" name="Right Brace 51"/>
            <p:cNvSpPr/>
            <p:nvPr/>
          </p:nvSpPr>
          <p:spPr>
            <a:xfrm>
              <a:off x="7069487" y="1577673"/>
              <a:ext cx="134206" cy="20410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05739" y="2133185"/>
            <a:ext cx="6557493" cy="634737"/>
            <a:chOff x="465801" y="1626888"/>
            <a:chExt cx="6557493" cy="634737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1177903" y="1890969"/>
              <a:ext cx="5831177" cy="4619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1177903" y="1965263"/>
              <a:ext cx="2852513" cy="163139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3284518" y="1626888"/>
              <a:ext cx="3738776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PlaceOrder_resp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 rot="171459">
              <a:off x="465801" y="1938460"/>
              <a:ext cx="228503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Pay_req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011466" y="2584415"/>
            <a:ext cx="1427423" cy="323165"/>
            <a:chOff x="6802919" y="1377137"/>
            <a:chExt cx="1427423" cy="323165"/>
          </a:xfrm>
        </p:grpSpPr>
        <p:sp>
          <p:nvSpPr>
            <p:cNvPr id="60" name="Rectangle 59"/>
            <p:cNvSpPr/>
            <p:nvPr/>
          </p:nvSpPr>
          <p:spPr>
            <a:xfrm>
              <a:off x="6802919" y="1377137"/>
              <a:ext cx="1427423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smtClean="0">
                  <a:latin typeface="Calibri Light" panose="020F0302020204030204" pitchFamily="34" charset="0"/>
                </a:rPr>
                <a:t>Pay()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61" name="Right Brace 60"/>
            <p:cNvSpPr/>
            <p:nvPr/>
          </p:nvSpPr>
          <p:spPr>
            <a:xfrm>
              <a:off x="7077282" y="1442101"/>
              <a:ext cx="179718" cy="20048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rgbClr val="7030A0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346533" y="2593119"/>
            <a:ext cx="5890781" cy="675077"/>
            <a:chOff x="1096359" y="1464744"/>
            <a:chExt cx="5890781" cy="675077"/>
          </a:xfrm>
        </p:grpSpPr>
        <p:cxnSp>
          <p:nvCxnSpPr>
            <p:cNvPr id="63" name="Straight Arrow Connector 62"/>
            <p:cNvCxnSpPr/>
            <p:nvPr/>
          </p:nvCxnSpPr>
          <p:spPr>
            <a:xfrm flipH="1">
              <a:off x="1195306" y="1735003"/>
              <a:ext cx="2790774" cy="34780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>
              <a:off x="1155963" y="1821840"/>
              <a:ext cx="5831177" cy="297912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1762249" y="1464744"/>
              <a:ext cx="2641631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Pay_resp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 rot="171459">
              <a:off x="1096359" y="1816656"/>
              <a:ext cx="228503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CompleteOrder_req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216573" y="3217200"/>
            <a:ext cx="1927427" cy="323165"/>
            <a:chOff x="7040991" y="982002"/>
            <a:chExt cx="1927427" cy="323165"/>
          </a:xfrm>
        </p:grpSpPr>
        <p:sp>
          <p:nvSpPr>
            <p:cNvPr id="68" name="Rectangle 67"/>
            <p:cNvSpPr/>
            <p:nvPr/>
          </p:nvSpPr>
          <p:spPr>
            <a:xfrm>
              <a:off x="7040991" y="982002"/>
              <a:ext cx="19274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</a:t>
              </a:r>
              <a:r>
                <a:rPr lang="en-US" sz="1500" dirty="0" smtClean="0">
                  <a:latin typeface="Calibri Light" panose="020F0302020204030204" pitchFamily="34" charset="0"/>
                </a:rPr>
                <a:t> ()</a:t>
              </a:r>
              <a:endParaRPr lang="en-US" sz="1500" dirty="0">
                <a:latin typeface="Calibri Light" panose="020F0302020204030204" pitchFamily="34" charset="0"/>
              </a:endParaRPr>
            </a:p>
          </p:txBody>
        </p:sp>
        <p:sp>
          <p:nvSpPr>
            <p:cNvPr id="69" name="Right Brace 68"/>
            <p:cNvSpPr/>
            <p:nvPr/>
          </p:nvSpPr>
          <p:spPr>
            <a:xfrm>
              <a:off x="7096740" y="1035823"/>
              <a:ext cx="178714" cy="18607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433037" y="3211790"/>
            <a:ext cx="5783537" cy="366631"/>
            <a:chOff x="1398083" y="3470609"/>
            <a:chExt cx="5783537" cy="366631"/>
          </a:xfrm>
        </p:grpSpPr>
        <p:cxnSp>
          <p:nvCxnSpPr>
            <p:cNvPr id="73" name="Straight Arrow Connector 72"/>
            <p:cNvCxnSpPr/>
            <p:nvPr/>
          </p:nvCxnSpPr>
          <p:spPr>
            <a:xfrm flipH="1">
              <a:off x="1398083" y="3715916"/>
              <a:ext cx="5783537" cy="121324"/>
            </a:xfrm>
            <a:prstGeom prst="straightConnector1">
              <a:avLst/>
            </a:prstGeom>
            <a:ln w="12700">
              <a:tailEnd type="arrow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>
              <a:off x="3942952" y="3470609"/>
              <a:ext cx="300382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 err="1" smtClean="0">
                  <a:latin typeface="Calibri Light" panose="020F0302020204030204" pitchFamily="34" charset="0"/>
                </a:rPr>
                <a:t>CompleteOrder_resp</a:t>
              </a:r>
              <a:r>
                <a:rPr lang="en-US" sz="1500" dirty="0" smtClean="0">
                  <a:latin typeface="Calibri Light" panose="020F0302020204030204" pitchFamily="34" charset="0"/>
                </a:rPr>
                <a:t>:  </a:t>
              </a:r>
              <a:r>
                <a:rPr lang="en-US" sz="1500" i="1" dirty="0" smtClean="0">
                  <a:latin typeface="Calibri Light" panose="020F0302020204030204" pitchFamily="34" charset="0"/>
                </a:rPr>
                <a:t>accept/reject</a:t>
              </a:r>
              <a:endParaRPr lang="en-US" sz="1500" i="1" dirty="0">
                <a:latin typeface="Calibri Light" panose="020F030202020403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787338" y="1020129"/>
            <a:ext cx="1324018" cy="755483"/>
            <a:chOff x="4787338" y="1020129"/>
            <a:chExt cx="1324018" cy="755483"/>
          </a:xfrm>
        </p:grpSpPr>
        <p:sp>
          <p:nvSpPr>
            <p:cNvPr id="5" name="Frame 4"/>
            <p:cNvSpPr/>
            <p:nvPr/>
          </p:nvSpPr>
          <p:spPr>
            <a:xfrm>
              <a:off x="4787338" y="1304925"/>
              <a:ext cx="1324018" cy="470687"/>
            </a:xfrm>
            <a:prstGeom prst="fram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823983" y="1384733"/>
              <a:ext cx="126350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B050"/>
                  </a:solidFill>
                  <a:latin typeface="Calibri Light" panose="020F0302020204030204" pitchFamily="34" charset="0"/>
                </a:rPr>
                <a:t>p</a:t>
              </a:r>
              <a:r>
                <a:rPr lang="en-US" sz="1600" dirty="0" smtClean="0">
                  <a:solidFill>
                    <a:srgbClr val="00B050"/>
                  </a:solidFill>
                  <a:latin typeface="Calibri Light" panose="020F0302020204030204" pitchFamily="34" charset="0"/>
                </a:rPr>
                <a:t>ayments[ ]</a:t>
              </a:r>
              <a:endParaRPr lang="en-US" sz="1400" dirty="0">
                <a:solidFill>
                  <a:srgbClr val="00B050"/>
                </a:solidFill>
                <a:latin typeface="Calibri Light" panose="020F0302020204030204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787338" y="1020129"/>
              <a:ext cx="126350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B050"/>
                  </a:solidFill>
                  <a:latin typeface="Calibri Light" panose="020F0302020204030204" pitchFamily="34" charset="0"/>
                </a:rPr>
                <a:t>Data:</a:t>
              </a:r>
              <a:endParaRPr lang="en-US" sz="1400" b="1" dirty="0">
                <a:solidFill>
                  <a:srgbClr val="00B050"/>
                </a:solidFill>
                <a:latin typeface="Calibri Light" panose="020F030202020403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676446" y="1011792"/>
            <a:ext cx="1324018" cy="909606"/>
            <a:chOff x="7676446" y="1011792"/>
            <a:chExt cx="1324018" cy="909606"/>
          </a:xfrm>
        </p:grpSpPr>
        <p:sp>
          <p:nvSpPr>
            <p:cNvPr id="72" name="Frame 71"/>
            <p:cNvSpPr/>
            <p:nvPr/>
          </p:nvSpPr>
          <p:spPr>
            <a:xfrm>
              <a:off x="7676446" y="1269454"/>
              <a:ext cx="1324018" cy="651944"/>
            </a:xfrm>
            <a:prstGeom prst="fram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7677349" y="1011792"/>
              <a:ext cx="126350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7030A0"/>
                  </a:solidFill>
                  <a:latin typeface="Calibri Light" panose="020F0302020204030204" pitchFamily="34" charset="0"/>
                </a:rPr>
                <a:t>Data:</a:t>
              </a:r>
              <a:endParaRPr lang="en-US" sz="1400" b="1" dirty="0">
                <a:solidFill>
                  <a:srgbClr val="7030A0"/>
                </a:solidFill>
                <a:latin typeface="Calibri Light" panose="020F0302020204030204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681135" y="1311375"/>
              <a:ext cx="126350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7030A0"/>
                  </a:solidFill>
                  <a:latin typeface="Calibri Light" panose="020F0302020204030204" pitchFamily="34" charset="0"/>
                </a:rPr>
                <a:t>orders[ ]</a:t>
              </a:r>
            </a:p>
            <a:p>
              <a:pPr algn="ctr"/>
              <a:r>
                <a:rPr lang="en-US" sz="1600" dirty="0" err="1" smtClean="0">
                  <a:solidFill>
                    <a:srgbClr val="7030A0"/>
                  </a:solidFill>
                  <a:latin typeface="Calibri Light" panose="020F0302020204030204" pitchFamily="34" charset="0"/>
                </a:rPr>
                <a:t>mySellerID</a:t>
              </a:r>
              <a:endParaRPr lang="en-US" sz="1400" dirty="0">
                <a:solidFill>
                  <a:srgbClr val="7030A0"/>
                </a:solidFill>
                <a:latin typeface="Calibri Light" panose="020F0302020204030204" pitchFamily="34" charset="0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676625" y="4990296"/>
            <a:ext cx="8221425" cy="147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 panose="05050102010706020507" pitchFamily="18" charset="2"/>
              </a:rPr>
              <a:t>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. (                                         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00B050"/>
                </a:solidFill>
              </a:rPr>
              <a:t>cashier</a:t>
            </a:r>
            <a:r>
              <a:rPr lang="en-US" dirty="0" err="1"/>
              <a:t>.payments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].status == “Paid”  &amp;&amp;              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00B050"/>
                </a:solidFill>
              </a:rPr>
              <a:t>cashier</a:t>
            </a:r>
            <a:r>
              <a:rPr lang="en-US" dirty="0" err="1"/>
              <a:t>.payments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].total ==</a:t>
            </a:r>
            <a:r>
              <a:rPr lang="en-US" dirty="0" err="1" smtClean="0">
                <a:solidFill>
                  <a:srgbClr val="7030A0"/>
                </a:solidFill>
              </a:rPr>
              <a:t>merchant</a:t>
            </a:r>
            <a:r>
              <a:rPr lang="en-US" dirty="0" err="1" smtClean="0"/>
              <a:t>.orders</a:t>
            </a:r>
            <a:r>
              <a:rPr lang="en-US" dirty="0" smtClean="0"/>
              <a:t>[</a:t>
            </a:r>
            <a:r>
              <a:rPr lang="en-US" dirty="0" err="1" smtClean="0"/>
              <a:t>completeOrder_req.orderID</a:t>
            </a:r>
            <a:r>
              <a:rPr lang="en-US" dirty="0"/>
              <a:t>].gross &amp;&amp;          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00B050"/>
                </a:solidFill>
              </a:rPr>
              <a:t>cashier</a:t>
            </a:r>
            <a:r>
              <a:rPr lang="en-US" dirty="0" err="1"/>
              <a:t>.payments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].payee == </a:t>
            </a:r>
            <a:r>
              <a:rPr lang="en-US" dirty="0" err="1" smtClean="0">
                <a:solidFill>
                  <a:srgbClr val="7030A0"/>
                </a:solidFill>
              </a:rPr>
              <a:t>merchant</a:t>
            </a:r>
            <a:r>
              <a:rPr lang="en-US" dirty="0" err="1" smtClean="0"/>
              <a:t>.mySellerID</a:t>
            </a:r>
            <a:r>
              <a:rPr lang="en-US" dirty="0" smtClean="0"/>
              <a:t> </a:t>
            </a:r>
            <a:r>
              <a:rPr lang="en-US" dirty="0"/>
              <a:t>&amp;&amp;                    </a:t>
            </a:r>
            <a:r>
              <a:rPr lang="en-US" baseline="30000" dirty="0"/>
              <a:t>                                </a:t>
            </a:r>
            <a:br>
              <a:rPr lang="en-US" baseline="30000" dirty="0"/>
            </a:br>
            <a:r>
              <a:rPr lang="en-US" baseline="30000" dirty="0"/>
              <a:t>   </a:t>
            </a:r>
            <a:r>
              <a:rPr lang="en-US" dirty="0" err="1">
                <a:solidFill>
                  <a:srgbClr val="00B050"/>
                </a:solidFill>
              </a:rPr>
              <a:t>cashier</a:t>
            </a:r>
            <a:r>
              <a:rPr lang="en-US" dirty="0" err="1"/>
              <a:t>.payments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</a:t>
            </a:r>
            <a:r>
              <a:rPr lang="en-US" dirty="0" err="1"/>
              <a:t>orderID</a:t>
            </a:r>
            <a:r>
              <a:rPr lang="en-US" dirty="0"/>
              <a:t> == </a:t>
            </a:r>
            <a:r>
              <a:rPr lang="en-US" dirty="0" err="1" smtClean="0"/>
              <a:t>completeOrder_req.orderID</a:t>
            </a:r>
            <a:r>
              <a:rPr lang="en-US" dirty="0" smtClean="0"/>
              <a:t>  )                </a:t>
            </a:r>
            <a:endParaRPr lang="en-US" dirty="0"/>
          </a:p>
        </p:txBody>
      </p:sp>
      <p:sp>
        <p:nvSpPr>
          <p:cNvPr id="82" name="Content Placeholder 2"/>
          <p:cNvSpPr>
            <a:spLocks noGrp="1"/>
          </p:cNvSpPr>
          <p:nvPr>
            <p:ph idx="1"/>
          </p:nvPr>
        </p:nvSpPr>
        <p:spPr>
          <a:xfrm>
            <a:off x="503374" y="3856256"/>
            <a:ext cx="8301360" cy="1408721"/>
          </a:xfrm>
        </p:spPr>
        <p:txBody>
          <a:bodyPr>
            <a:normAutofit/>
          </a:bodyPr>
          <a:lstStyle/>
          <a:p>
            <a:r>
              <a:rPr lang="en-US" dirty="0" smtClean="0"/>
              <a:t>Regardless of specific protocols, this property must hold: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The order to be checked out on </a:t>
            </a:r>
            <a:r>
              <a:rPr lang="en-US" i="1" dirty="0" smtClean="0">
                <a:solidFill>
                  <a:srgbClr val="7030A0"/>
                </a:solidFill>
              </a:rPr>
              <a:t>the merchant </a:t>
            </a:r>
            <a:r>
              <a:rPr lang="en-US" i="1" dirty="0" smtClean="0"/>
              <a:t>is paid on </a:t>
            </a:r>
            <a:r>
              <a:rPr lang="en-US" i="1" dirty="0" smtClean="0">
                <a:solidFill>
                  <a:srgbClr val="00B050"/>
                </a:solidFill>
              </a:rPr>
              <a:t>the cashier</a:t>
            </a:r>
            <a:r>
              <a:rPr lang="en-US" dirty="0" smtClean="0"/>
              <a:t>”.</a:t>
            </a:r>
          </a:p>
          <a:p>
            <a:endParaRPr lang="en-US" dirty="0"/>
          </a:p>
        </p:txBody>
      </p:sp>
      <p:sp>
        <p:nvSpPr>
          <p:cNvPr id="83" name="7-Point Star 82"/>
          <p:cNvSpPr/>
          <p:nvPr/>
        </p:nvSpPr>
        <p:spPr>
          <a:xfrm>
            <a:off x="1233274" y="1771418"/>
            <a:ext cx="325672" cy="302309"/>
          </a:xfrm>
          <a:prstGeom prst="star7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57377" y="4867243"/>
            <a:ext cx="3894015" cy="646331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Ambient predicate</a:t>
            </a:r>
            <a:endParaRPr lang="en-U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7232-383B-4403-9446-DBF3CC100F72}" type="slidenum">
              <a:rPr lang="en-US" smtClean="0"/>
              <a:t>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036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8 0.01412 L 0.0198 0.01412 C 0.02292 0.01366 0.02605 0.01297 0.02934 0.01297 C 0.05434 0.01297 0.02882 0.01598 0.04931 0.01297 C 0.07917 0.01528 0.05139 0.0132 0.08646 0.01528 L 0.10452 0.01667 C 0.12691 0.01783 0.15191 0.01852 0.17396 0.01922 C 0.21441 0.01505 0.18941 0.01713 0.27396 0.01922 C 0.27934 0.01945 0.28473 0.02014 0.29011 0.02037 C 0.30417 0.02107 0.31806 0.0213 0.33212 0.02176 L 0.35678 0.02292 L 0.41875 0.02547 L 0.43959 0.02686 L 0.45487 0.02801 L 0.47674 0.0294 C 0.5033 0.03125 0.47934 0.02987 0.50348 0.03195 C 0.50973 0.03241 0.51615 0.03287 0.52257 0.03311 C 0.54219 0.03403 0.56181 0.03403 0.5816 0.03565 L 0.59671 0.03704 C 0.60035 0.03727 0.60382 0.03797 0.6073 0.0382 C 0.61459 0.03889 0.62188 0.03912 0.62917 0.03959 C 0.6323 0.04005 0.63542 0.04121 0.63872 0.04074 C 0.63959 0.04074 0.63976 0.03843 0.64063 0.0382 C 0.64254 0.03797 0.64445 0.03912 0.64636 0.03959 C 0.65226 0.04746 0.64532 0.0375 0.64532 0.04074 L 0.64827 0.04468 C 0.64792 0.04792 0.64775 0.05139 0.64723 0.05487 C 0.64688 0.05741 0.64532 0.06227 0.64532 0.06227 C 0.64688 0.07084 0.64723 0.06621 0.64254 0.06621 C 0.64115 0.06621 0.63993 0.06713 0.63872 0.06737 C 0.61528 0.06135 0.63056 0.06482 0.57587 0.06482 C 0.55417 0.06482 0.53264 0.06574 0.51112 0.06621 C 0.5073 0.06574 0.50348 0.06528 0.49966 0.06482 C 0.47049 0.06274 0.48559 0.06528 0.47014 0.06227 L 0.41962 0.06366 C 0.35521 0.06366 0.42535 0.06042 0.36928 0.06366 C 0.36285 0.06088 0.37066 0.06366 0.36059 0.06366 C 0.34948 0.06366 0.33837 0.06274 0.32726 0.06227 C 0.27362 0.06667 0.34028 0.06227 0.29966 0.06227 C 0.27518 0.06227 0.25087 0.0632 0.22639 0.06366 C 0.21164 0.06042 0.22882 0.06366 0.19775 0.06366 C 0.19462 0.06366 0.1915 0.06274 0.18837 0.06227 L 0.10921 0.06366 C 0.09948 0.06389 0.08959 0.06482 0.07969 0.06482 C 0.05816 0.06482 0.03664 0.06412 0.01493 0.06366 C 0.01476 0.06482 0.01407 0.06621 0.01407 0.06737 C 0.01407 0.06875 0.01476 0.06991 0.01493 0.0713 C 0.01546 0.07338 0.01563 0.07547 0.01598 0.07755 C 0.0224 0.07477 0.0165 0.07639 0.01789 0.0801 C 0.01823 0.08125 0.0198 0.08125 0.02066 0.08149 C 0.02605 0.08311 0.03386 0.0838 0.03889 0.08403 C 0.05243 0.08473 0.06615 0.08473 0.07969 0.08519 L 0.11112 0.08658 C 0.11962 0.08727 0.13039 0.08866 0.13872 0.08912 C 0.14827 0.08959 0.15782 0.08982 0.16737 0.09028 C 0.17205 0.09051 0.17691 0.09121 0.1816 0.09167 L 0.20452 0.09283 C 0.20955 0.09329 0.21459 0.09375 0.2198 0.09422 L 0.24549 0.09537 C 0.26233 0.09676 0.26702 0.09746 0.28073 0.09931 C 0.28612 0.09885 0.2915 0.09792 0.29688 0.09792 C 0.29914 0.09792 0.30122 0.09885 0.30348 0.09931 C 0.31546 0.10139 0.30678 0.09954 0.31684 0.10186 C 0.3165 0.10301 0.31598 0.10417 0.31598 0.10556 C 0.31598 0.11574 0.31841 0.10301 0.31598 0.1132 C 0.31615 0.11991 0.31684 0.12662 0.31684 0.13357 C 0.31684 0.13473 0.31667 0.13635 0.31598 0.13727 C 0.31511 0.1382 0.31407 0.13843 0.31303 0.13866 C 0.3099 0.13912 0.30678 0.13959 0.30348 0.13982 C 0.29202 0.14051 0.28073 0.14051 0.26928 0.14121 C 0.26285 0.14144 0.2566 0.14213 0.25018 0.14237 C 0.20712 0.14468 0.20348 0.14375 0.14636 0.14491 L 0.10157 0.1463 L 0.075 0.14746 L 0.0198 0.14885 C 0.01823 0.14908 0.0165 0.14908 0.01493 0.15 C 0.01424 0.15047 0.01389 0.15186 0.01303 0.15255 C 0.01216 0.15324 0.01112 0.15348 0.01025 0.15371 C 0.0099 0.1551 0.00938 0.15625 0.00938 0.15764 C 0.00938 0.16019 0.01112 0.16343 0.01216 0.16528 C 0.01285 0.16783 0.01216 0.17362 0.01407 0.17292 C 0.02084 0.16991 0.01233 0.17362 0.02066 0.17037 C 0.02171 0.16991 0.02257 0.16922 0.02362 0.16899 C 0.02639 0.16852 0.02934 0.16829 0.03212 0.16783 C 0.03368 0.1676 0.03525 0.1669 0.03698 0.16644 L 0.11025 0.16899 L 0.15209 0.17037 C 0.26112 0.17524 0.14948 0.17107 0.21303 0.17408 L 0.23872 0.17547 L 0.26823 0.17662 C 0.28386 0.17755 0.29931 0.17963 0.31493 0.18056 L 0.34254 0.18172 L 0.36546 0.18311 C 0.37049 0.18334 0.37553 0.18403 0.38056 0.18426 C 0.39896 0.18542 0.42153 0.18612 0.43959 0.18681 C 0.50348 0.18959 0.41684 0.18635 0.50053 0.18936 C 0.52726 0.19144 0.52969 0.19167 0.56528 0.19329 C 0.58143 0.19399 0.59879 0.19445 0.61493 0.19584 C 0.62101 0.1963 0.62952 0.19746 0.63577 0.19838 C 0.63525 0.19908 0.63473 0.20093 0.63386 0.20093 C 0.63299 0.20093 0.63195 0.19838 0.63195 0.19838 L 0.63577 0.19954 " pathEditMode="relative" ptsTypes="AAAAAAAAAAAAAAAAAAAAAAAAAAAAAAAAAAAAAAAAAAAAAAAAAAAAAAAAAAAAAAAAAAAAAAAAAAAAAAAAAAAAAAAAAAAAAAAAAAAAAA">
                                      <p:cBhvr>
                                        <p:cTn id="3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82" grpId="0" uiExpand="1" build="p"/>
      <p:bldP spid="83" grpId="0" animBg="1"/>
      <p:bldP spid="83" grpId="1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13.9|13|12.9|8.9|4.7|20.3|9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10.4|10.8|11.2|0.7|9.7|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20.7|2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6.3|3.6|6.6|4.2|5|3.9|19.6|12.4|2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0.8|0.9|24.2|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9.9|15.8|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2.6|20.9|8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|17|1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4.1|27.3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17965</TotalTime>
  <Words>1303</Words>
  <Application>Microsoft Office PowerPoint</Application>
  <PresentationFormat>On-screen Show (4:3)</PresentationFormat>
  <Paragraphs>363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SimSun</vt:lpstr>
      <vt:lpstr>华文楷体</vt:lpstr>
      <vt:lpstr>Arial</vt:lpstr>
      <vt:lpstr>Calibri</vt:lpstr>
      <vt:lpstr>Calibri Light</vt:lpstr>
      <vt:lpstr>Corbel</vt:lpstr>
      <vt:lpstr>Symbol</vt:lpstr>
      <vt:lpstr>Times New Roman</vt:lpstr>
      <vt:lpstr>Wingdings</vt:lpstr>
      <vt:lpstr>Wingdings 2</vt:lpstr>
      <vt:lpstr>HDOfficeLightV0</vt:lpstr>
      <vt:lpstr>Parallax</vt:lpstr>
      <vt:lpstr>Securing Multiparty Online Services via Certification of Symbolic Transactions</vt:lpstr>
      <vt:lpstr>Multiparty online services</vt:lpstr>
      <vt:lpstr>Unfortunately, …</vt:lpstr>
      <vt:lpstr>Program verification needed!</vt:lpstr>
      <vt:lpstr>Why is verification hard in reality?</vt:lpstr>
      <vt:lpstr>Certification of Symbolic Transaction (CST)</vt:lpstr>
      <vt:lpstr>A toy example</vt:lpstr>
      <vt:lpstr>A real example: Third-party payment</vt:lpstr>
      <vt:lpstr>Protocol flow and safety property</vt:lpstr>
      <vt:lpstr>A traditional implementation (without CST)</vt:lpstr>
      <vt:lpstr>The implementation enhanced by CST</vt:lpstr>
      <vt:lpstr>The certifier’s job</vt:lpstr>
      <vt:lpstr>The certifier</vt:lpstr>
      <vt:lpstr>If the attack is launched …</vt:lpstr>
      <vt:lpstr>Applying CST in the real world</vt:lpstr>
      <vt:lpstr>Applying CST on open-source ASP.NET solutions</vt:lpstr>
      <vt:lpstr>Evaluation</vt:lpstr>
      <vt:lpstr>Do I have to precisely understand OAuth 2.0 to be secure?</vt:lpstr>
      <vt:lpstr>Conclusions</vt:lpstr>
      <vt:lpstr>Backup slides</vt:lpstr>
      <vt:lpstr>The verifier and the cache</vt:lpstr>
      <vt:lpstr>Performance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Persuasive Distributed Programming  – Achieving Protocol-Agnostic Security for Online Services</dc:title>
  <dc:creator>Shuo Chen (MSR)</dc:creator>
  <cp:lastModifiedBy>Shuo Chen (MSR)</cp:lastModifiedBy>
  <cp:revision>366</cp:revision>
  <dcterms:created xsi:type="dcterms:W3CDTF">2013-09-12T04:21:42Z</dcterms:created>
  <dcterms:modified xsi:type="dcterms:W3CDTF">2015-05-21T17:10:30Z</dcterms:modified>
</cp:coreProperties>
</file>