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ico" ContentType="image/x-ico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004500" cy="28803600"/>
  <p:notesSz cx="6858000" cy="9144000"/>
  <p:defaultTextStyle>
    <a:defPPr>
      <a:defRPr lang="en-US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642" y="-120"/>
      </p:cViewPr>
      <p:guideLst>
        <p:guide orient="horz" pos="9072"/>
        <p:guide pos="11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08EB-5DB1-411A-880F-385617143BEC}" type="datetimeFigureOut">
              <a:rPr lang="en-GB" smtClean="0"/>
              <a:t>07/02/2011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3088-6DED-4937-A0DB-B1209E626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6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3088-6DED-4937-A0DB-B1209E626E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6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38" y="8947787"/>
            <a:ext cx="30603825" cy="6174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675" y="16322040"/>
            <a:ext cx="2520315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3262" y="1153482"/>
            <a:ext cx="8101013" cy="245764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225" y="1153482"/>
            <a:ext cx="23702963" cy="24576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107" y="18508982"/>
            <a:ext cx="30603825" cy="5720715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107" y="12208197"/>
            <a:ext cx="30603825" cy="6300785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6720842"/>
            <a:ext cx="15901988" cy="1900904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2287" y="6720842"/>
            <a:ext cx="15901988" cy="1900904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6447475"/>
            <a:ext cx="15908240" cy="2687000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225" y="9134475"/>
            <a:ext cx="15908240" cy="16595410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9788" y="6447475"/>
            <a:ext cx="15914489" cy="2687000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9788" y="9134475"/>
            <a:ext cx="15914489" cy="16595410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7" y="1146810"/>
            <a:ext cx="11845232" cy="488061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6759" y="1146812"/>
            <a:ext cx="20127516" cy="24583075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7" y="6027422"/>
            <a:ext cx="11845232" cy="19702465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134" y="20162520"/>
            <a:ext cx="21602700" cy="238030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7134" y="2573655"/>
            <a:ext cx="21602700" cy="1728216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7134" y="22542820"/>
            <a:ext cx="21602700" cy="3380420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1153480"/>
            <a:ext cx="32404050" cy="480060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6720842"/>
            <a:ext cx="32404050" cy="19009045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225" y="26696672"/>
            <a:ext cx="8401050" cy="153352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1538" y="26696672"/>
            <a:ext cx="11401425" cy="153352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3225" y="26696672"/>
            <a:ext cx="8401050" cy="1533525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6.ico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3838" y="1143000"/>
            <a:ext cx="24635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Robust Linear Registration of CT images using Random Regression Forests</a:t>
            </a:r>
            <a:endParaRPr lang="en-GB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3981450" y="3963650"/>
            <a:ext cx="2804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Ender Konukoglu</a:t>
            </a:r>
            <a:r>
              <a:rPr lang="en-GB" sz="3200" baseline="30000" dirty="0" smtClean="0"/>
              <a:t>1</a:t>
            </a:r>
            <a:r>
              <a:rPr lang="en-GB" sz="3200" dirty="0" smtClean="0"/>
              <a:t>, Antonio Criminisi</a:t>
            </a:r>
            <a:r>
              <a:rPr lang="en-GB" sz="3200" baseline="30000" dirty="0"/>
              <a:t>1</a:t>
            </a:r>
            <a:r>
              <a:rPr lang="en-GB" sz="3200" dirty="0" smtClean="0"/>
              <a:t>, Sayan Pathak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, Duncan Robertson</a:t>
            </a:r>
            <a:r>
              <a:rPr lang="en-GB" sz="3200" baseline="30000" dirty="0"/>
              <a:t>1</a:t>
            </a:r>
            <a:r>
              <a:rPr lang="en-GB" sz="3200" dirty="0" smtClean="0"/>
              <a:t>, Steve White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, David Haynor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 and Khan Siddiqui</a:t>
            </a:r>
            <a:r>
              <a:rPr lang="en-GB" sz="3200" baseline="30000" dirty="0" smtClean="0"/>
              <a:t>2</a:t>
            </a:r>
          </a:p>
          <a:p>
            <a:pPr algn="ctr"/>
            <a:r>
              <a:rPr lang="en-GB" sz="3200" baseline="30000" dirty="0"/>
              <a:t>1</a:t>
            </a:r>
            <a:r>
              <a:rPr lang="en-GB" sz="3200" dirty="0" smtClean="0"/>
              <a:t>Microsoft Research Cambridge, 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Microsoft Corporation, </a:t>
            </a:r>
            <a:r>
              <a:rPr lang="en-GB" sz="3200" baseline="30000" dirty="0" smtClean="0"/>
              <a:t>3</a:t>
            </a:r>
            <a:r>
              <a:rPr lang="en-GB" sz="3200" dirty="0" smtClean="0"/>
              <a:t>University of Washington</a:t>
            </a:r>
            <a:endParaRPr lang="en-GB" sz="3200" dirty="0"/>
          </a:p>
        </p:txBody>
      </p:sp>
      <p:pic>
        <p:nvPicPr>
          <p:cNvPr id="1026" name="Picture 2" descr="\\cam-01-srv\dfsroot\users\enderk\Documents\Works\SemanticRegistration\SPIE_linear_reg\logo_ms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1" y="1153573"/>
            <a:ext cx="476726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955986" y="5410200"/>
            <a:ext cx="0" cy="230886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52650" y="5410200"/>
            <a:ext cx="316992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Z:\Documents\Works\SemanticRegistration\SPIE_linear_reg\Logo_Microso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214" y="1153573"/>
            <a:ext cx="4402836" cy="7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382" y="2449562"/>
            <a:ext cx="26384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70939"/>
              </p:ext>
            </p:extLst>
          </p:nvPr>
        </p:nvGraphicFramePr>
        <p:xfrm>
          <a:off x="18790445" y="14152643"/>
          <a:ext cx="15227412" cy="417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53"/>
                <a:gridCol w="3806853"/>
                <a:gridCol w="3806853"/>
                <a:gridCol w="3806853"/>
              </a:tblGrid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% (#) failed cases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Only image intensity (</a:t>
                      </a:r>
                      <a:r>
                        <a:rPr lang="en-GB" sz="3200" dirty="0" err="1" smtClean="0"/>
                        <a:t>Elastix</a:t>
                      </a:r>
                      <a:r>
                        <a:rPr lang="en-GB" sz="3200" dirty="0" smtClean="0"/>
                        <a:t>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Semantic</a:t>
                      </a:r>
                      <a:r>
                        <a:rPr lang="en-GB" sz="3200" baseline="0" dirty="0" smtClean="0"/>
                        <a:t> Registration with BOBYQA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Semantic</a:t>
                      </a:r>
                      <a:r>
                        <a:rPr lang="en-GB" sz="3200" baseline="0" dirty="0" smtClean="0"/>
                        <a:t> Registration with St. Grad.</a:t>
                      </a:r>
                      <a:endParaRPr lang="en-GB" sz="3200" dirty="0"/>
                    </a:p>
                  </a:txBody>
                  <a:tcPr anchor="ctr"/>
                </a:tc>
              </a:tr>
              <a:tr h="65623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 (87.5 mm)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12.5% (183)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1.9% (28)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1.4% (20)</a:t>
                      </a:r>
                      <a:endParaRPr lang="en-GB" sz="3200" b="1" dirty="0"/>
                    </a:p>
                  </a:txBody>
                  <a:tcPr anchor="ctr"/>
                </a:tc>
              </a:tr>
              <a:tr h="65623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B (112.5 mm)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8.8% (129)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1.2% (18)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0.9% (13)</a:t>
                      </a:r>
                      <a:endParaRPr lang="en-GB" sz="3200" b="1" dirty="0"/>
                    </a:p>
                  </a:txBody>
                  <a:tcPr anchor="ctr"/>
                </a:tc>
              </a:tr>
              <a:tr h="65623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C (137.5 mm)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6.9% (101)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0.5% (7)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0.8% (12)</a:t>
                      </a:r>
                      <a:endParaRPr lang="en-GB" sz="3200" b="1" dirty="0"/>
                    </a:p>
                  </a:txBody>
                  <a:tcPr anchor="ctr"/>
                </a:tc>
              </a:tr>
              <a:tr h="65623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D (162.5 mm)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5.3% (78)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0.3% (4)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/>
                        <a:t>0.5%</a:t>
                      </a:r>
                      <a:r>
                        <a:rPr lang="en-GB" sz="3200" b="1" baseline="0" dirty="0" smtClean="0"/>
                        <a:t> (7)</a:t>
                      </a:r>
                      <a:endParaRPr lang="en-GB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5492" y="5867400"/>
            <a:ext cx="16757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PROBLEM DEFINITION: </a:t>
            </a:r>
            <a:r>
              <a:rPr lang="en-GB" sz="3200" dirty="0" smtClean="0"/>
              <a:t>Global linear registration is a necessary pre-processing step in many different tasks in medical image analysis. Robustness and efficiency of this step is crucial. </a:t>
            </a:r>
          </a:p>
          <a:p>
            <a:r>
              <a:rPr lang="en-GB" sz="3200" dirty="0" smtClean="0"/>
              <a:t>Previous methods</a:t>
            </a:r>
          </a:p>
          <a:p>
            <a:pPr marL="2308860" lvl="1" indent="-457200">
              <a:buFont typeface="Arial" pitchFamily="34" charset="0"/>
              <a:buChar char="•"/>
            </a:pPr>
            <a:r>
              <a:rPr lang="en-GB" sz="3200" dirty="0" smtClean="0"/>
              <a:t>Fully automatic methods are not robust enough [1].</a:t>
            </a:r>
          </a:p>
          <a:p>
            <a:pPr marL="2308860" lvl="1" indent="-457200">
              <a:buFont typeface="Arial" pitchFamily="34" charset="0"/>
              <a:buChar char="•"/>
            </a:pPr>
            <a:r>
              <a:rPr lang="en-GB" sz="3200" dirty="0" smtClean="0"/>
              <a:t>Up to now robustness have been achieved using interactions [2].</a:t>
            </a:r>
          </a:p>
          <a:p>
            <a:r>
              <a:rPr lang="en-GB" sz="3200" b="1" dirty="0" smtClean="0"/>
              <a:t>OBJECTIVE: </a:t>
            </a:r>
            <a:r>
              <a:rPr lang="en-GB" sz="3200" dirty="0" smtClean="0"/>
              <a:t>Construct a </a:t>
            </a:r>
            <a:r>
              <a:rPr lang="en-GB" sz="3200" b="1" dirty="0" smtClean="0">
                <a:solidFill>
                  <a:srgbClr val="FF0000"/>
                </a:solidFill>
              </a:rPr>
              <a:t>robust and fully automatic </a:t>
            </a:r>
            <a:r>
              <a:rPr lang="en-GB" sz="3200" dirty="0" smtClean="0"/>
              <a:t>registration algorithm by marrying modern object recognition algorithms with efficient linear registration techniques.  </a:t>
            </a:r>
            <a:endParaRPr lang="en-GB" sz="3200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4445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\\cam-01-srv\dfsroot\users\enderk\Documents\Works\SemanticRegistration\SPIE_linear_reg\failed_comparison_percentage_bo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0" y="5867400"/>
            <a:ext cx="8784829" cy="65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28650" y="9344323"/>
            <a:ext cx="167571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METHOD:</a:t>
            </a:r>
          </a:p>
          <a:p>
            <a:endParaRPr lang="en-GB" sz="2000" b="1" dirty="0" smtClean="0"/>
          </a:p>
          <a:p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b="1" u="sng" dirty="0" smtClean="0"/>
              <a:t>. Organ Localization with Random Regression Forests, Figure 1.a and 1.b. 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Random regression forest algorithm automatically estimates locations of bounding boxes around organs in a given 3D CT scan. Estimated box faces and associated uncertainties are computed within a few hundred milliseconds [3].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288424" y="5562600"/>
            <a:ext cx="875957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EVALUATION: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180 highly varying clinical </a:t>
            </a:r>
            <a:r>
              <a:rPr lang="en-GB" sz="3200" dirty="0" smtClean="0"/>
              <a:t>images, e.g. Fig 4.b.</a:t>
            </a:r>
            <a:endParaRPr lang="en-GB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Forest training: 130 images.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Testing: 50 images -&gt; 1464 pair-wise registration problems ( similitude – 7 DOF)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Registration error: Largest Euclidean distance between the ground-truth bounding boxes on the target image and the corresponding boxes of the transformed image amongst 9 organs: heart, l/r lung, liver, spleen, l/r kidney, l/r pelvis. Distances are measured for each surface separately.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N(</a:t>
            </a:r>
            <a:r>
              <a:rPr lang="el-GR" sz="3200" dirty="0" smtClean="0"/>
              <a:t>τ</a:t>
            </a:r>
            <a:r>
              <a:rPr lang="en-GB" sz="3200" dirty="0" smtClean="0"/>
              <a:t>): percentage of total pair-wise registrations with error larger than </a:t>
            </a:r>
            <a:r>
              <a:rPr lang="el-GR" sz="3200" dirty="0" smtClean="0"/>
              <a:t>τ</a:t>
            </a:r>
            <a:r>
              <a:rPr lang="en-GB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Comparison with registration using only image intensity implemented by the state-of-the-art method </a:t>
            </a:r>
            <a:r>
              <a:rPr lang="en-GB" sz="3200" dirty="0" err="1" smtClean="0"/>
              <a:t>Elastix</a:t>
            </a:r>
            <a:r>
              <a:rPr lang="en-GB" sz="3200" dirty="0" smtClean="0"/>
              <a:t> [4]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9050" y="16992600"/>
            <a:ext cx="18002250" cy="2108775"/>
            <a:chOff x="19050" y="17521161"/>
            <a:chExt cx="18002250" cy="2108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9050" y="18219870"/>
                  <a:ext cx="18002250" cy="141006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GB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sz="28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𝑍</m:t>
                            </m:r>
                          </m:den>
                        </m:f>
                        <m:nary>
                          <m:naryPr>
                            <m:chr m:val="∏"/>
                            <m:limLoc m:val="undOvr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8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GB" sz="2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800">
                                            <a:latin typeface="Cambria Math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  <m:t>− 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GB" sz="2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800">
                                            <a:latin typeface="Cambria Math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sup>
                                                </m:sSubSup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" y="18219870"/>
                  <a:ext cx="18002250" cy="14100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547027" y="17521161"/>
              <a:ext cx="16757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u="sng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GB" sz="3200" b="1" u="sng" dirty="0" smtClean="0"/>
                <a:t>. From box posteriors to voxel probabilities, Figure 1.c</a:t>
              </a:r>
              <a:endParaRPr lang="en-GB" sz="3200" b="1" u="sng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5250" y="12339996"/>
            <a:ext cx="17983200" cy="4552949"/>
            <a:chOff x="95250" y="12035196"/>
            <a:chExt cx="17983200" cy="45529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6050" y="15489778"/>
              <a:ext cx="152400" cy="152400"/>
            </a:xfrm>
            <a:prstGeom prst="rect">
              <a:avLst/>
            </a:prstGeom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0" y="12040638"/>
              <a:ext cx="3861247" cy="39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403" y="12035196"/>
              <a:ext cx="3861247" cy="39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 descr="\\cam-01-srv\dfsroot\users\enderk\Documents\Works\SemanticRegistration\SPIE_linear_reg\figge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44" y="12042000"/>
              <a:ext cx="8589206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5250" y="15410421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63050" y="15412942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b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506450" y="15416572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c</a:t>
              </a:r>
              <a:endParaRPr lang="en-GB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001250" y="12107314"/>
              <a:ext cx="1831508" cy="609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0"/>
                  </a:srgbClr>
                </a:gs>
                <a:gs pos="49000">
                  <a:schemeClr val="accent1">
                    <a:tint val="44500"/>
                    <a:satMod val="160000"/>
                    <a:alpha val="8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001250" y="13326514"/>
              <a:ext cx="1831508" cy="10668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0"/>
                  </a:srgbClr>
                </a:gs>
                <a:gs pos="49000">
                  <a:schemeClr val="accent1">
                    <a:tint val="44500"/>
                    <a:satMod val="160000"/>
                    <a:alpha val="8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10536004" y="12867960"/>
              <a:ext cx="2057400" cy="53610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0"/>
                  </a:srgbClr>
                </a:gs>
                <a:gs pos="49000">
                  <a:schemeClr val="accent1">
                    <a:tint val="44500"/>
                    <a:satMod val="160000"/>
                    <a:alpha val="8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9124950" y="12983614"/>
              <a:ext cx="2057400" cy="3048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0"/>
                  </a:srgbClr>
                </a:gs>
                <a:gs pos="49000">
                  <a:schemeClr val="accent1">
                    <a:tint val="44500"/>
                    <a:satMod val="160000"/>
                    <a:alpha val="8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24250" y="16064925"/>
              <a:ext cx="12475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latin typeface="Times New Roman" pitchFamily="18" charset="0"/>
                  <a:cs typeface="Times New Roman" pitchFamily="18" charset="0"/>
                </a:rPr>
                <a:t>Figure 1. </a:t>
              </a:r>
              <a:r>
                <a:rPr lang="en-GB" sz="2800" dirty="0" smtClean="0">
                  <a:cs typeface="Times New Roman" pitchFamily="18" charset="0"/>
                </a:rPr>
                <a:t>Organ Localization (</a:t>
              </a:r>
              <a:r>
                <a:rPr lang="en-GB" sz="2800" dirty="0" err="1" smtClean="0">
                  <a:cs typeface="Times New Roman" pitchFamily="18" charset="0"/>
                </a:rPr>
                <a:t>a,b</a:t>
              </a:r>
              <a:r>
                <a:rPr lang="en-GB" sz="2800" dirty="0" smtClean="0">
                  <a:cs typeface="Times New Roman" pitchFamily="18" charset="0"/>
                </a:rPr>
                <a:t>) and Semantic Probability maps</a:t>
              </a:r>
              <a:r>
                <a:rPr lang="en-GB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smtClean="0">
                  <a:cs typeface="Times New Roman" pitchFamily="18" charset="0"/>
                </a:rPr>
                <a:t>(c)</a:t>
              </a:r>
              <a:endParaRPr lang="en-GB" sz="2800" dirty="0"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050" y="19126200"/>
            <a:ext cx="18307050" cy="7222877"/>
            <a:chOff x="19050" y="19735800"/>
            <a:chExt cx="18307050" cy="7222877"/>
          </a:xfrm>
        </p:grpSpPr>
        <p:grpSp>
          <p:nvGrpSpPr>
            <p:cNvPr id="38" name="Group 37"/>
            <p:cNvGrpSpPr/>
            <p:nvPr/>
          </p:nvGrpSpPr>
          <p:grpSpPr>
            <a:xfrm>
              <a:off x="342900" y="22073175"/>
              <a:ext cx="17373677" cy="4393988"/>
              <a:chOff x="410897" y="22047412"/>
              <a:chExt cx="17373677" cy="439398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97" y="22047766"/>
                <a:ext cx="5856553" cy="4393634"/>
              </a:xfrm>
              <a:prstGeom prst="rect">
                <a:avLst/>
              </a:prstGeom>
            </p:spPr>
          </p:pic>
          <p:pic>
            <p:nvPicPr>
              <p:cNvPr id="1028" name="Picture 4" descr="Z:\Documents\Works\SemanticRegistration\SPIE_linear_reg\y_sweep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0364" y="22047412"/>
                <a:ext cx="5856553" cy="439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Z:\Documents\Works\SemanticRegistration\SPIE_linear_reg\z_sweep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8021" y="22047412"/>
                <a:ext cx="5856553" cy="439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9050" y="20625375"/>
                  <a:ext cx="8322149" cy="7371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GB" sz="2800" i="1">
                            <a:latin typeface="Cambria Math"/>
                          </a:rPr>
                          <m:t>=−</m:t>
                        </m:r>
                        <m:r>
                          <a:rPr lang="en-GB" sz="2800" i="1">
                            <a:latin typeface="Cambria Math"/>
                          </a:rPr>
                          <m:t>𝑀𝐼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𝐾𝐿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" y="20625375"/>
                  <a:ext cx="8322149" cy="73718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658100" y="20398692"/>
                  <a:ext cx="10668000" cy="1237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latin typeface="Cambria Math"/>
                          </a:rPr>
                          <m:t>𝐾𝐿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GB" sz="28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</a:rPr>
                              <m:t>Ω</m:t>
                            </m:r>
                          </m:sub>
                          <m:sup>
                            <m:r>
                              <a:rPr lang="en-GB" sz="2800" i="1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r>
                              <a:rPr lang="en-GB" sz="280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GB" sz="2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2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800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GB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sz="2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GB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GB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8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𝐼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r>
                                                  <a:rPr lang="en-GB" sz="2800" b="1" i="1"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  <m:t>𝐽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e>
                                                <m:r>
                                                  <a:rPr lang="en-GB" sz="28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GB" sz="2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2800" b="1" i="1">
                                                        <a:latin typeface="Cambria Math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GB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100" y="20398692"/>
                  <a:ext cx="10668000" cy="123771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647700" y="19735800"/>
              <a:ext cx="16757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u="sng" dirty="0" smtClean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en-GB" sz="3200" b="1" u="sng" dirty="0" smtClean="0"/>
                <a:t>. Robust Registration Energy with Organ Location Posteriors</a:t>
              </a:r>
              <a:endParaRPr lang="en-GB" sz="3200" b="1" u="sng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8236876" y="20497786"/>
              <a:ext cx="30824" cy="1041989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27321" y="26435457"/>
              <a:ext cx="16757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Times New Roman" pitchFamily="18" charset="0"/>
                  <a:cs typeface="Times New Roman" pitchFamily="18" charset="0"/>
                </a:rPr>
                <a:t>Figure 2. </a:t>
              </a:r>
              <a:r>
                <a:rPr lang="en-GB" sz="2800" dirty="0" smtClean="0">
                  <a:cs typeface="Times New Roman" pitchFamily="18" charset="0"/>
                </a:rPr>
                <a:t>Energy Profiles for x, y and z translations of the registration problem given in Figure 4.</a:t>
              </a:r>
              <a:endParaRPr lang="en-GB" sz="28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8408500" y="12578484"/>
            <a:ext cx="8378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Figure 3. </a:t>
            </a:r>
            <a:r>
              <a:rPr lang="en-GB" sz="2800" b="1" dirty="0" smtClean="0">
                <a:cs typeface="Times New Roman" pitchFamily="18" charset="0"/>
              </a:rPr>
              <a:t>N(</a:t>
            </a:r>
            <a:r>
              <a:rPr lang="el-GR" sz="2800" dirty="0"/>
              <a:t>τ </a:t>
            </a:r>
            <a:r>
              <a:rPr lang="en-GB" sz="2800" dirty="0" smtClean="0"/>
              <a:t>) vs. </a:t>
            </a:r>
            <a:r>
              <a:rPr lang="el-GR" sz="2800" dirty="0"/>
              <a:t>τ </a:t>
            </a:r>
            <a:r>
              <a:rPr lang="en-GB" sz="2800" dirty="0" smtClean="0"/>
              <a:t>: </a:t>
            </a:r>
            <a:r>
              <a:rPr lang="en-GB" sz="2800" dirty="0" smtClean="0">
                <a:cs typeface="Times New Roman" pitchFamily="18" charset="0"/>
              </a:rPr>
              <a:t>% of failed pair-wise image registrations for different error thresholds. </a:t>
            </a:r>
            <a:endParaRPr lang="en-GB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573844" y="26436697"/>
            <a:ext cx="16730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GB" sz="3200" b="1" u="sng" dirty="0" smtClean="0">
                <a:cs typeface="Times New Roman" pitchFamily="18" charset="0"/>
              </a:rPr>
              <a:t>Optimization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Energy function is well behaved. We have implemented with two different techniques: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Gradient Free: BOBYQA [4]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Stochastic Gradient Descent [5]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959042" y="18374380"/>
            <a:ext cx="1527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Table I. </a:t>
            </a:r>
            <a:r>
              <a:rPr lang="en-GB" sz="2800" dirty="0" smtClean="0"/>
              <a:t>: </a:t>
            </a:r>
            <a:r>
              <a:rPr lang="en-GB" sz="2800" dirty="0" smtClean="0">
                <a:cs typeface="Times New Roman" pitchFamily="18" charset="0"/>
              </a:rPr>
              <a:t>% of failed pair-wise image registrations for error thresholds A, B, C and D indicated in Figure 3.</a:t>
            </a:r>
            <a:endParaRPr lang="en-GB" sz="28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9297652" y="19289063"/>
            <a:ext cx="14325598" cy="4599929"/>
            <a:chOff x="16554450" y="19366578"/>
            <a:chExt cx="14325598" cy="459992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383250" y="19367500"/>
              <a:ext cx="3326130" cy="34461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193250" y="19366578"/>
              <a:ext cx="2023110" cy="344614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607125" y="19383722"/>
              <a:ext cx="1988820" cy="34118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6955990" y="19383722"/>
              <a:ext cx="2023110" cy="3437573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16554450" y="23012400"/>
              <a:ext cx="14325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Times New Roman" pitchFamily="18" charset="0"/>
                  <a:cs typeface="Times New Roman" pitchFamily="18" charset="0"/>
                </a:rPr>
                <a:t>Figure 4. </a:t>
              </a:r>
              <a:r>
                <a:rPr lang="en-GB" sz="2800" dirty="0" smtClean="0">
                  <a:cs typeface="Times New Roman" pitchFamily="18" charset="0"/>
                </a:rPr>
                <a:t>Example registration problem. (a) Moving image, (b) Target image, (c) Registered image using </a:t>
              </a:r>
              <a:r>
                <a:rPr lang="en-GB" sz="2800" dirty="0" err="1" smtClean="0">
                  <a:cs typeface="Times New Roman" pitchFamily="18" charset="0"/>
                </a:rPr>
                <a:t>ony</a:t>
              </a:r>
              <a:r>
                <a:rPr lang="en-GB" sz="2800" dirty="0" smtClean="0">
                  <a:cs typeface="Times New Roman" pitchFamily="18" charset="0"/>
                </a:rPr>
                <a:t> intensity information (</a:t>
              </a:r>
              <a:r>
                <a:rPr lang="en-GB" sz="2800" dirty="0" err="1" smtClean="0">
                  <a:cs typeface="Times New Roman" pitchFamily="18" charset="0"/>
                </a:rPr>
                <a:t>Elastix</a:t>
              </a:r>
              <a:r>
                <a:rPr lang="en-GB" sz="2800" dirty="0" smtClean="0">
                  <a:cs typeface="Times New Roman" pitchFamily="18" charset="0"/>
                </a:rPr>
                <a:t>), (d) using Semantic registration</a:t>
              </a:r>
              <a:endParaRPr lang="en-GB" sz="2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595945" y="22326025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</a:t>
              </a:r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216360" y="22326599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c</a:t>
              </a:r>
              <a:endParaRPr lang="en-GB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780500" y="22351425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b</a:t>
              </a:r>
              <a:endParaRPr lang="en-GB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002250" y="223266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GB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8217999" y="26030634"/>
            <a:ext cx="17386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REFERENCES:</a:t>
            </a:r>
          </a:p>
          <a:p>
            <a:r>
              <a:rPr lang="en-GB" sz="2000" dirty="0" smtClean="0"/>
              <a:t>[1]</a:t>
            </a:r>
            <a:r>
              <a:rPr lang="en-GB" sz="2000" dirty="0"/>
              <a:t> Hill, D., </a:t>
            </a:r>
            <a:r>
              <a:rPr lang="en-GB" sz="2000" dirty="0" err="1"/>
              <a:t>Batchelor</a:t>
            </a:r>
            <a:r>
              <a:rPr lang="en-GB" sz="2000" dirty="0"/>
              <a:t>, </a:t>
            </a:r>
            <a:r>
              <a:rPr lang="en-GB" sz="2000" dirty="0" err="1"/>
              <a:t>P.,et</a:t>
            </a:r>
            <a:r>
              <a:rPr lang="en-GB" sz="2000" dirty="0"/>
              <a:t> al., “Medical image registration,” Phys. Med. Biol. 46, (2001).</a:t>
            </a:r>
          </a:p>
          <a:p>
            <a:r>
              <a:rPr lang="en-GB" sz="2000" dirty="0" smtClean="0"/>
              <a:t>[2] </a:t>
            </a:r>
            <a:r>
              <a:rPr lang="en-GB" sz="2000" dirty="0" err="1"/>
              <a:t>D’Agostino</a:t>
            </a:r>
            <a:r>
              <a:rPr lang="en-GB" sz="2000" dirty="0"/>
              <a:t>, E., </a:t>
            </a:r>
            <a:r>
              <a:rPr lang="en-GB" sz="2000" dirty="0" err="1"/>
              <a:t>Maes</a:t>
            </a:r>
            <a:r>
              <a:rPr lang="en-GB" sz="2000" dirty="0"/>
              <a:t>. F., et al., “An information theoretic approach for non-rigid image registration using voxel class probabilities,”  </a:t>
            </a:r>
            <a:r>
              <a:rPr lang="en-GB" sz="2000" dirty="0" err="1"/>
              <a:t>MedIA</a:t>
            </a:r>
            <a:r>
              <a:rPr lang="en-GB" sz="2000" dirty="0"/>
              <a:t>. 10, (2006).</a:t>
            </a:r>
          </a:p>
          <a:p>
            <a:r>
              <a:rPr lang="en-GB" sz="2000" dirty="0" smtClean="0"/>
              <a:t>[3] </a:t>
            </a:r>
            <a:r>
              <a:rPr lang="en-GB" sz="2000" dirty="0"/>
              <a:t>Criminisi, A., Shotton, J., et al., “Regression Forests for efficient anatomy detection and localization in CT studies,” MICCAI-MCV Workshop, (2010). </a:t>
            </a:r>
            <a:endParaRPr lang="en-GB" sz="2000" dirty="0" smtClean="0"/>
          </a:p>
          <a:p>
            <a:r>
              <a:rPr lang="en-GB" sz="2000" dirty="0" smtClean="0"/>
              <a:t>[4] </a:t>
            </a:r>
            <a:r>
              <a:rPr lang="en-GB" sz="2000" dirty="0"/>
              <a:t>Klein, S., Staring., M., et al., “</a:t>
            </a:r>
            <a:r>
              <a:rPr lang="en-GB" sz="2000" dirty="0" err="1"/>
              <a:t>Elastix</a:t>
            </a:r>
            <a:r>
              <a:rPr lang="en-GB" sz="2000" dirty="0"/>
              <a:t>: a toolbox for intensity based medical image registration”, IEEE TMI, 29, (2010).</a:t>
            </a:r>
          </a:p>
          <a:p>
            <a:r>
              <a:rPr lang="en-GB" sz="2000" dirty="0" smtClean="0"/>
              <a:t>[5]</a:t>
            </a:r>
            <a:r>
              <a:rPr lang="en-GB" sz="2000" dirty="0"/>
              <a:t> </a:t>
            </a:r>
            <a:r>
              <a:rPr lang="en-GB" sz="2000" dirty="0" err="1"/>
              <a:t>Bordes</a:t>
            </a:r>
            <a:r>
              <a:rPr lang="en-GB" sz="2000" dirty="0"/>
              <a:t>, A., </a:t>
            </a:r>
            <a:r>
              <a:rPr lang="en-GB" sz="2000" dirty="0" err="1"/>
              <a:t>Bottour</a:t>
            </a:r>
            <a:r>
              <a:rPr lang="en-GB" sz="2000" dirty="0"/>
              <a:t>, L., </a:t>
            </a:r>
            <a:r>
              <a:rPr lang="en-GB" sz="2000" dirty="0" err="1"/>
              <a:t>Gallinari</a:t>
            </a:r>
            <a:r>
              <a:rPr lang="en-GB" sz="2000" dirty="0"/>
              <a:t>,. P., “SGD-QN: Careful Quasi-Newton Stochastic Gradient Descent,” JMLR, 10, (2009).</a:t>
            </a:r>
          </a:p>
          <a:p>
            <a:r>
              <a:rPr lang="en-GB" sz="2000" dirty="0" smtClean="0"/>
              <a:t>[6] </a:t>
            </a:r>
            <a:r>
              <a:rPr lang="en-GB" sz="2000" dirty="0"/>
              <a:t>M.J.D. Powell, “The BOBYQA algorithm for bound constrained optimization without derivatives,”  Dep. App. Math. and Th. Physics, Cambridge, England, technical report NA2009/06, (2009).</a:t>
            </a:r>
          </a:p>
          <a:p>
            <a:endParaRPr lang="en-GB" sz="2000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18637100" y="24191655"/>
            <a:ext cx="1605295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3200" b="1" dirty="0" smtClean="0"/>
              <a:t>CONCLUSIONS: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Improved robustness</a:t>
            </a:r>
            <a:r>
              <a:rPr lang="en-GB" sz="32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Fully automatic.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No </a:t>
            </a:r>
            <a:r>
              <a:rPr lang="en-GB" sz="3200" b="1" dirty="0">
                <a:solidFill>
                  <a:srgbClr val="FF0000"/>
                </a:solidFill>
              </a:rPr>
              <a:t>need for user interaction.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</a:rPr>
              <a:t>No </a:t>
            </a:r>
            <a:r>
              <a:rPr lang="en-GB" sz="3200" b="1" dirty="0">
                <a:solidFill>
                  <a:srgbClr val="FF0000"/>
                </a:solidFill>
              </a:rPr>
              <a:t>overhead in computation time.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4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939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Ender Konukoglu</dc:creator>
  <cp:lastModifiedBy>enderk</cp:lastModifiedBy>
  <cp:revision>23</cp:revision>
  <dcterms:created xsi:type="dcterms:W3CDTF">2006-08-16T00:00:00Z</dcterms:created>
  <dcterms:modified xsi:type="dcterms:W3CDTF">2011-02-07T14:09:44Z</dcterms:modified>
</cp:coreProperties>
</file>